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9" r:id="rId3"/>
    <p:sldId id="609" r:id="rId4"/>
    <p:sldId id="610" r:id="rId5"/>
    <p:sldId id="611" r:id="rId6"/>
    <p:sldId id="612" r:id="rId7"/>
    <p:sldId id="613" r:id="rId8"/>
    <p:sldId id="614" r:id="rId9"/>
    <p:sldId id="267" r:id="rId10"/>
    <p:sldId id="596" r:id="rId11"/>
    <p:sldId id="597" r:id="rId12"/>
    <p:sldId id="598" r:id="rId13"/>
    <p:sldId id="602" r:id="rId14"/>
    <p:sldId id="599" r:id="rId15"/>
    <p:sldId id="600" r:id="rId16"/>
    <p:sldId id="601" r:id="rId17"/>
    <p:sldId id="256" r:id="rId18"/>
    <p:sldId id="259" r:id="rId19"/>
    <p:sldId id="266" r:id="rId20"/>
    <p:sldId id="260" r:id="rId21"/>
    <p:sldId id="262" r:id="rId22"/>
    <p:sldId id="264" r:id="rId23"/>
    <p:sldId id="265" r:id="rId24"/>
    <p:sldId id="261" r:id="rId25"/>
    <p:sldId id="257" r:id="rId26"/>
    <p:sldId id="258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6BEC-036A-41F3-B122-4D988B36409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9A4E-0857-43D4-B7F7-1C19DB53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OSAL: Operating system abstract layer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Absolute address space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3228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4932-9C2B-404A-8D3F-472B590E6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F312-0EC6-4F5C-A9C6-952C611C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4966-F291-4DB3-ADC9-EF6B7531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5A77-329F-4294-A644-072303B2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377C-3080-43B0-8A43-EDAF83C0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F89F-7522-4B98-98E7-CDF992A2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002C-74F9-4E5D-A931-BBE85AC57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D8E0-3CF3-41E7-AC7A-EDB804E2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61A3-22D5-460D-BDAB-4775EC2B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4D31-D60C-4F69-8433-C147255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59D1A-0C44-42A5-AD91-5457BAC2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9F83-AFDF-407D-A7C9-8386C554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87E5-734D-4B26-8197-AC0DAFD2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6D89-D491-4CC0-A4D5-9861B063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641-D0A4-467C-AA47-22149756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4636643" y="4898877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4664268" y="5432448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94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73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">
  <p:cSld name="Title and Content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80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" type="twoObj">
  <p:cSld name="Two Content [BG]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10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 1">
  <p:cSld name="Two Content [BG]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42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511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564000" cy="5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83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2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26A7-6C83-4DD8-9FF5-77CFE76F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2890-17C7-4EB4-B850-14745CA6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FD6D-F6C6-43C0-8EEC-D874C26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AA26-10BC-49D3-AEFA-8454221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A886-D621-41F7-AB56-CC25926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3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3"/>
            <a:ext cx="12192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/>
        </p:nvSpPr>
        <p:spPr>
          <a:xfrm>
            <a:off x="1159495" y="5579559"/>
            <a:ext cx="33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Email: </a:t>
            </a:r>
            <a:r>
              <a:rPr lang="en-US" sz="1600" b="1" i="0" u="none" strike="noStrike" cap="none">
                <a:solidFill>
                  <a:srgbClr val="EFC41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customerservice@banvien.com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Website: </a:t>
            </a:r>
            <a:r>
              <a:rPr lang="en-US" sz="1600" b="1" i="0" u="none" strike="noStrike" cap="none">
                <a:solidFill>
                  <a:srgbClr val="EFC41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www.banvien.com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93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48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" y="819820"/>
            <a:ext cx="12182475" cy="0"/>
          </a:xfrm>
          <a:prstGeom prst="line">
            <a:avLst/>
          </a:prstGeom>
          <a:ln>
            <a:solidFill>
              <a:srgbClr val="0A5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93" y="10717"/>
            <a:ext cx="10136817" cy="796908"/>
          </a:xfrm>
        </p:spPr>
        <p:txBody>
          <a:bodyPr rtlCol="0">
            <a:normAutofit/>
          </a:bodyPr>
          <a:lstStyle>
            <a:lvl1pPr algn="l" defTabSz="914377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1"/>
                </a:solidFill>
                <a:effectLst>
                  <a:outerShdw dist="38100" dir="2700000" algn="tl" rotWithShape="0">
                    <a:prstClr val="black">
                      <a:alpha val="83000"/>
                    </a:prstClr>
                  </a:outerShdw>
                </a:effectLst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3492-7400-4154-A404-820D37FDE7DD}" type="datetimeFigureOut">
              <a:rPr lang="ko-KR" altLang="en-US"/>
              <a:pPr>
                <a:defRPr/>
              </a:pPr>
              <a:t>2022-10-06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6E2F3F-EE01-4CE2-900B-BD7B034926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4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FF85-51DD-4974-8D5E-471983EC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137D-2B2D-49BC-A4E9-DF03C536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FF0F-1183-420C-8AF6-8780963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AC6-BB74-414B-97BA-58ACB721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EF5-9540-4F56-A528-C417B44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8944-0FED-4F09-8CFE-F3BA5472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8FC7-BE12-44CD-9CC4-1FEC2BDA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BFDC-F3BC-442F-8E84-876A6D7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AA09-8FBF-4D42-B8F1-21503451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7ACE-EB9F-4500-9888-6506DDB3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ABFE-675F-4C06-9EB3-A435A40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4492-54CE-4C0E-92C7-E8F19F21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AAB7-C514-4104-86FE-2654C21F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C701-4277-47DF-852D-6A1A629F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3C28D-B779-45D7-AAAA-EFD86F8D9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2B094-A536-4CAB-BF78-CF227D099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E1EFC-80D2-49AE-A9E5-5EE35347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6F895-FD1A-4B3A-9687-55DF8493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64C4-AD65-41B4-BCEF-B70AB60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A4D4-1D74-4410-ADA3-A6AB6FA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702F-C557-4495-A513-182C4EC7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820D-A599-4D03-A018-8E053E04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6C0A-045D-4D9D-9E0E-8F2DE41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EB6-8E28-40BD-B050-476AFB77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2EE68-1497-4C98-9272-E13CC7C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8B2C-7004-49E9-B052-D442EB00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879F-E374-4E14-A97F-DA48E853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7750-FF4A-48B2-B84B-B8039E39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C485A-828C-4717-A70F-C189D3E7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AE8B-3B09-427C-A17F-1259A32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3623B-C8AC-4273-A6F3-4397FEC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92B5-01CD-43DA-A751-F55E8DD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783F-4D3E-4BC3-83E5-5846840B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B93FA-EF4C-4FEF-AB8D-85BA2F8D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0D197-AC38-4606-B209-7B6CFD71E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A223-DA9B-458B-812D-BDECC849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3A1C-6957-4800-8598-383D4BB0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0BF0-B525-44F9-A99D-61350F94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5E16F-B6F6-4B8A-890B-69FC8FFE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5763-B9EB-4B65-8303-ACEA92D04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F28A-0363-4C40-A54C-50141DA4A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FBC5-8E81-4D83-902F-AA62B606B49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762D-7344-44F9-B6CF-DEECD641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72C7-FD5B-41D1-BDED-6A8EF89E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FF5A-524F-489E-8EE6-07419809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219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renesas.eu/confluence/display/ESTVIPRSWPRO/VIPRSWP+Software+Architecture+Specification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4636633" y="4876800"/>
            <a:ext cx="71628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lvl="0"/>
            <a:r>
              <a:rPr lang="en" sz="2800" dirty="0"/>
              <a:t>Knowledge Sharing VISION IP - VIPDRV</a:t>
            </a:r>
            <a:endParaRPr sz="2667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10368792" y="5557521"/>
            <a:ext cx="1823208" cy="32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/>
            <a:r>
              <a:rPr lang="en-US" sz="1867" b="1" dirty="0"/>
              <a:t>Oct, 2022</a:t>
            </a:r>
            <a:endParaRPr sz="1867" b="1" dirty="0"/>
          </a:p>
        </p:txBody>
      </p:sp>
      <p:sp>
        <p:nvSpPr>
          <p:cNvPr id="52" name="Google Shape;52;p1"/>
          <p:cNvSpPr txBox="1"/>
          <p:nvPr/>
        </p:nvSpPr>
        <p:spPr>
          <a:xfrm>
            <a:off x="1" y="6261791"/>
            <a:ext cx="3809999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1700"/>
            </a:pPr>
            <a:r>
              <a:rPr lang="en-US" sz="2267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Rev. 1.00 by Nguyen Huu Anh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10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61180" y="1064720"/>
            <a:ext cx="6275043" cy="5593987"/>
            <a:chOff x="1201080" y="908006"/>
            <a:chExt cx="6791926" cy="4073236"/>
          </a:xfrm>
        </p:grpSpPr>
        <p:sp>
          <p:nvSpPr>
            <p:cNvPr id="4" name="Rounded Rectangle 3"/>
            <p:cNvSpPr/>
            <p:nvPr/>
          </p:nvSpPr>
          <p:spPr>
            <a:xfrm>
              <a:off x="6138629" y="908006"/>
              <a:ext cx="1854377" cy="7946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Config Library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01081" y="908006"/>
              <a:ext cx="1854377" cy="79465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App SW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01080" y="2508359"/>
              <a:ext cx="1854377" cy="79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System Driver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1080" y="4610366"/>
              <a:ext cx="4937549" cy="37087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HW IP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1080" y="4108712"/>
              <a:ext cx="4937549" cy="3708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OSAL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55457" y="1074260"/>
              <a:ext cx="3083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63140" y="908006"/>
              <a:ext cx="2609855" cy="17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InitParam / changeParam / SetIn / SetOut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088" y="1331460"/>
            <a:ext cx="516048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cfg. Object init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ConfLib fills in cfg (reg) value &amp; DMA</a:t>
            </a:r>
          </a:p>
        </p:txBody>
      </p:sp>
    </p:spTree>
    <p:extLst>
      <p:ext uri="{BB962C8B-B14F-4D97-AF65-F5344CB8AC3E}">
        <p14:creationId xmlns:p14="http://schemas.microsoft.com/office/powerpoint/2010/main" val="276490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11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2969" y="1064721"/>
            <a:ext cx="1713255" cy="1091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Config Library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1182" y="1064720"/>
            <a:ext cx="1713255" cy="109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App SW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1181" y="3262568"/>
            <a:ext cx="1713255" cy="109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Push cfg to HW</a:t>
            </a:r>
          </a:p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Trigger the HW processing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61181" y="6149365"/>
            <a:ext cx="4561788" cy="509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HW IP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1181" y="5460417"/>
            <a:ext cx="4561788" cy="509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OSAL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435" y="1293045"/>
            <a:ext cx="28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6312" y="1064720"/>
            <a:ext cx="241123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InitParam / changeParam / SetIn / SetOut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4435" y="1824537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9652" y="1594500"/>
            <a:ext cx="6014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4435" y="1978003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088" y="1331460"/>
            <a:ext cx="516048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Object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ConfLib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fills in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(reg) value &amp; DMA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3.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final / overall consistency check</a:t>
            </a:r>
          </a:p>
        </p:txBody>
      </p:sp>
    </p:spTree>
    <p:extLst>
      <p:ext uri="{BB962C8B-B14F-4D97-AF65-F5344CB8AC3E}">
        <p14:creationId xmlns:p14="http://schemas.microsoft.com/office/powerpoint/2010/main" val="150858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12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2969" y="1064721"/>
            <a:ext cx="1713255" cy="1091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Config Library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1182" y="1064720"/>
            <a:ext cx="1713255" cy="109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App SW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1181" y="3262568"/>
            <a:ext cx="1713255" cy="109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Push cfg to HW</a:t>
            </a:r>
          </a:p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Trigger the HW processing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61181" y="6149365"/>
            <a:ext cx="4561788" cy="509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HW IP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1181" y="5460417"/>
            <a:ext cx="4561788" cy="509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OSAL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435" y="1293045"/>
            <a:ext cx="28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6312" y="1064720"/>
            <a:ext cx="241123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InitParam / changeParam / SetIn / SetOut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4435" y="1824537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9652" y="1594500"/>
            <a:ext cx="6014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4435" y="1978003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56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6956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4088" y="1331461"/>
            <a:ext cx="516048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Object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ConfLib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fills in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(reg) value &amp; DMA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3.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final / overall consistency check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4. push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to HW &amp; trigger execution / processing</a:t>
            </a:r>
          </a:p>
        </p:txBody>
      </p:sp>
    </p:spTree>
    <p:extLst>
      <p:ext uri="{BB962C8B-B14F-4D97-AF65-F5344CB8AC3E}">
        <p14:creationId xmlns:p14="http://schemas.microsoft.com/office/powerpoint/2010/main" val="141502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13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2969" y="1064721"/>
            <a:ext cx="1713255" cy="1091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Config Library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1182" y="1064720"/>
            <a:ext cx="1713255" cy="109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App SW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1181" y="3262568"/>
            <a:ext cx="1713255" cy="109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Push cfg to HW</a:t>
            </a:r>
          </a:p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Trigger the HW processing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61181" y="6149365"/>
            <a:ext cx="4561788" cy="509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HW IP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1181" y="5460417"/>
            <a:ext cx="4561788" cy="509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OSAL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435" y="1293045"/>
            <a:ext cx="28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6312" y="1064720"/>
            <a:ext cx="241123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InitParam / changeParam / SetIn / SetOut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4435" y="1824537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9652" y="1594500"/>
            <a:ext cx="6014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4435" y="1978003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56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6956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320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5321" y="5178521"/>
            <a:ext cx="123783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 : end processing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088" y="1331460"/>
            <a:ext cx="516048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cfg. Object init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ConfLib fills in cfg (reg) value &amp; DMA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3. Cfg final / overall consistency check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4. push cfg to HW &amp; trigger execution / processing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5. HW processing done</a:t>
            </a:r>
          </a:p>
        </p:txBody>
      </p:sp>
    </p:spTree>
    <p:extLst>
      <p:ext uri="{BB962C8B-B14F-4D97-AF65-F5344CB8AC3E}">
        <p14:creationId xmlns:p14="http://schemas.microsoft.com/office/powerpoint/2010/main" val="149487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14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2969" y="1064721"/>
            <a:ext cx="1713255" cy="1091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Config Library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1182" y="1064720"/>
            <a:ext cx="1713255" cy="109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App SW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1181" y="3262568"/>
            <a:ext cx="1713255" cy="109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Push cfg to HW</a:t>
            </a:r>
          </a:p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Trigger the HW processing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61181" y="6149365"/>
            <a:ext cx="4561788" cy="509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HW IP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1181" y="5460417"/>
            <a:ext cx="4561788" cy="509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OSAL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435" y="1293045"/>
            <a:ext cx="28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6312" y="1064720"/>
            <a:ext cx="241123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InitParam / changeParam / SetIn / SetOut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4435" y="1824537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9652" y="1594500"/>
            <a:ext cx="6014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4435" y="1978003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56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6956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320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5321" y="5178521"/>
            <a:ext cx="123783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 : end processing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25320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19554" y="2365175"/>
            <a:ext cx="102784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Poll DRV status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088" y="1331461"/>
            <a:ext cx="516048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cfg. Object init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ConfLib fills in cfg (reg) value &amp; DMA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3. Cfg final / overall consistency check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4. push cfg to HW &amp; trigger execution / processing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5. HW processing done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6. App get status (w/o CB)</a:t>
            </a:r>
          </a:p>
        </p:txBody>
      </p:sp>
    </p:spTree>
    <p:extLst>
      <p:ext uri="{BB962C8B-B14F-4D97-AF65-F5344CB8AC3E}">
        <p14:creationId xmlns:p14="http://schemas.microsoft.com/office/powerpoint/2010/main" val="88773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15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2969" y="1064721"/>
            <a:ext cx="1713255" cy="1091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Config Library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1182" y="1064720"/>
            <a:ext cx="1713255" cy="109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App SW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1181" y="3262568"/>
            <a:ext cx="1713255" cy="109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Push cfg to HW</a:t>
            </a:r>
          </a:p>
          <a:p>
            <a:pPr marL="304792" indent="-304792" defTabSz="1219170">
              <a:buClr>
                <a:srgbClr val="000000"/>
              </a:buClr>
              <a:buFont typeface="Arial"/>
              <a:buAutoNum type="arabicPeriod"/>
            </a:pPr>
            <a:r>
              <a:rPr lang="en-US" sz="1067" kern="0">
                <a:solidFill>
                  <a:srgbClr val="000000"/>
                </a:solidFill>
                <a:latin typeface="Arial"/>
                <a:sym typeface="Arial"/>
              </a:rPr>
              <a:t>Trigger the HW processing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61181" y="6149365"/>
            <a:ext cx="4561788" cy="509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HW IP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1181" y="5460417"/>
            <a:ext cx="4561788" cy="509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sym typeface="Arial"/>
              </a:rPr>
              <a:t>OSAL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435" y="1293045"/>
            <a:ext cx="28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6312" y="1064720"/>
            <a:ext cx="241123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InitParam / changeParam / SetIn / SetOut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74435" y="1415295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4435" y="1824537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9652" y="1594500"/>
            <a:ext cx="6014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4435" y="1978003"/>
            <a:ext cx="284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56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6956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320" y="4353915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5321" y="5178521"/>
            <a:ext cx="123783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 : end processing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19554" y="2365175"/>
            <a:ext cx="82907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Call app CB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10993" y="2156067"/>
            <a:ext cx="0" cy="11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4088" y="1331461"/>
            <a:ext cx="516048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cfg. Object init &amp; update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2. ConfLib fills in cfg (reg) value &amp; DMA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3. Cfg final / overall consistency check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4. push cfg to HW &amp; trigger execution / processing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5. HW processing done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6. App get status (w/ CB)</a:t>
            </a:r>
          </a:p>
        </p:txBody>
      </p:sp>
    </p:spTree>
    <p:extLst>
      <p:ext uri="{BB962C8B-B14F-4D97-AF65-F5344CB8AC3E}">
        <p14:creationId xmlns:p14="http://schemas.microsoft.com/office/powerpoint/2010/main" val="136188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3014442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2" y="5729682"/>
            <a:ext cx="1164672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5" y="110277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D276FB-ED0C-408B-9A4A-519EB76216D4}"/>
              </a:ext>
            </a:extLst>
          </p:cNvPr>
          <p:cNvCxnSpPr/>
          <p:nvPr/>
        </p:nvCxnSpPr>
        <p:spPr>
          <a:xfrm flipV="1">
            <a:off x="4025900" y="2504951"/>
            <a:ext cx="0" cy="71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086778" y="2545745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40524"/>
              <a:ext cx="711550" cy="1016017"/>
              <a:chOff x="4393850" y="68584"/>
              <a:chExt cx="711550" cy="1016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68584"/>
                <a:ext cx="711549" cy="64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437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App requests </a:t>
            </a:r>
            <a:r>
              <a:rPr lang="en-US" dirty="0" err="1"/>
              <a:t>cfg</a:t>
            </a:r>
            <a:r>
              <a:rPr lang="en-US" dirty="0"/>
              <a:t>. object </a:t>
            </a:r>
            <a:r>
              <a:rPr lang="en-US" dirty="0" err="1"/>
              <a:t>init</a:t>
            </a:r>
            <a:r>
              <a:rPr lang="en-US" dirty="0"/>
              <a:t> &amp; update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D7650A-E57B-4BC9-93BC-53DE8FD38BB9}"/>
              </a:ext>
            </a:extLst>
          </p:cNvPr>
          <p:cNvSpPr txBox="1"/>
          <p:nvPr/>
        </p:nvSpPr>
        <p:spPr>
          <a:xfrm>
            <a:off x="4932921" y="681596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initParam</a:t>
            </a:r>
            <a:r>
              <a:rPr lang="en-US" sz="800" dirty="0"/>
              <a:t> / </a:t>
            </a:r>
            <a:r>
              <a:rPr lang="en-US" sz="800" dirty="0" err="1"/>
              <a:t>changeParam</a:t>
            </a:r>
            <a:r>
              <a:rPr lang="en-US" sz="800" dirty="0"/>
              <a:t> / </a:t>
            </a:r>
            <a:r>
              <a:rPr lang="en-US" sz="800" dirty="0" err="1"/>
              <a:t>setIn</a:t>
            </a:r>
            <a:r>
              <a:rPr lang="en-US" sz="800" dirty="0"/>
              <a:t> / </a:t>
            </a:r>
            <a:r>
              <a:rPr lang="en-US" sz="800" dirty="0" err="1"/>
              <a:t>seOut</a:t>
            </a:r>
            <a:endParaRPr lang="en-US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B9A9E8-5A46-4AE3-950B-C7F71D12C3F0}"/>
              </a:ext>
            </a:extLst>
          </p:cNvPr>
          <p:cNvSpPr/>
          <p:nvPr/>
        </p:nvSpPr>
        <p:spPr>
          <a:xfrm>
            <a:off x="5086778" y="3742891"/>
            <a:ext cx="711550" cy="87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3C0F26-C334-413A-A2E9-F820AA26BE9D}"/>
              </a:ext>
            </a:extLst>
          </p:cNvPr>
          <p:cNvSpPr txBox="1"/>
          <p:nvPr/>
        </p:nvSpPr>
        <p:spPr>
          <a:xfrm>
            <a:off x="4844537" y="2253982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1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3014442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2" y="5729682"/>
            <a:ext cx="1164672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D276FB-ED0C-408B-9A4A-519EB76216D4}"/>
              </a:ext>
            </a:extLst>
          </p:cNvPr>
          <p:cNvCxnSpPr/>
          <p:nvPr/>
        </p:nvCxnSpPr>
        <p:spPr>
          <a:xfrm flipV="1">
            <a:off x="4025900" y="2504951"/>
            <a:ext cx="0" cy="71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170533" y="2230539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66351"/>
              <a:ext cx="711550" cy="990190"/>
              <a:chOff x="4393850" y="94411"/>
              <a:chExt cx="711550" cy="9901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94411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434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</a:t>
            </a:r>
            <a:r>
              <a:rPr lang="en-US" dirty="0" err="1"/>
              <a:t>ConfLiB</a:t>
            </a:r>
            <a:r>
              <a:rPr lang="en-US" dirty="0"/>
              <a:t> fills in </a:t>
            </a:r>
            <a:r>
              <a:rPr lang="en-US" dirty="0" err="1"/>
              <a:t>cfg</a:t>
            </a:r>
            <a:r>
              <a:rPr lang="en-US" dirty="0"/>
              <a:t> (reg) values &amp; DMA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AB0B2D-128B-484B-A8F6-E1D973DEF9DF}"/>
              </a:ext>
            </a:extLst>
          </p:cNvPr>
          <p:cNvSpPr/>
          <p:nvPr/>
        </p:nvSpPr>
        <p:spPr>
          <a:xfrm>
            <a:off x="5170533" y="3419638"/>
            <a:ext cx="711550" cy="8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9D10A-0CDA-4230-9418-3BA4838BDDAF}"/>
              </a:ext>
            </a:extLst>
          </p:cNvPr>
          <p:cNvSpPr txBox="1"/>
          <p:nvPr/>
        </p:nvSpPr>
        <p:spPr>
          <a:xfrm>
            <a:off x="4892040" y="1996440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09D5F-73C2-49A3-A8F5-850A0824AAC5}"/>
              </a:ext>
            </a:extLst>
          </p:cNvPr>
          <p:cNvSpPr txBox="1"/>
          <p:nvPr/>
        </p:nvSpPr>
        <p:spPr>
          <a:xfrm>
            <a:off x="4932921" y="691759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initParam</a:t>
            </a:r>
            <a:r>
              <a:rPr lang="en-US" sz="800" dirty="0"/>
              <a:t> / </a:t>
            </a:r>
            <a:r>
              <a:rPr lang="en-US" sz="800" dirty="0" err="1"/>
              <a:t>changeParam</a:t>
            </a:r>
            <a:r>
              <a:rPr lang="en-US" sz="800" dirty="0"/>
              <a:t> / </a:t>
            </a:r>
            <a:r>
              <a:rPr lang="en-US" sz="800" dirty="0" err="1"/>
              <a:t>setIn</a:t>
            </a:r>
            <a:r>
              <a:rPr lang="en-US" sz="800" dirty="0"/>
              <a:t> / </a:t>
            </a:r>
            <a:r>
              <a:rPr lang="en-US" sz="800" dirty="0" err="1"/>
              <a:t>seOut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453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9D10A-0CDA-4230-9418-3BA4838BDDAF}"/>
              </a:ext>
            </a:extLst>
          </p:cNvPr>
          <p:cNvSpPr txBox="1"/>
          <p:nvPr/>
        </p:nvSpPr>
        <p:spPr>
          <a:xfrm>
            <a:off x="5311491" y="3218232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3014442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2" y="5729682"/>
            <a:ext cx="1164672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D276FB-ED0C-408B-9A4A-519EB76216D4}"/>
              </a:ext>
            </a:extLst>
          </p:cNvPr>
          <p:cNvCxnSpPr/>
          <p:nvPr/>
        </p:nvCxnSpPr>
        <p:spPr>
          <a:xfrm flipV="1">
            <a:off x="4025900" y="2504951"/>
            <a:ext cx="0" cy="71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589984" y="3452331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66351"/>
              <a:ext cx="711550" cy="990190"/>
              <a:chOff x="4393850" y="94411"/>
              <a:chExt cx="711550" cy="9901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94411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46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Step2a: </a:t>
            </a:r>
            <a:r>
              <a:rPr lang="en-US" dirty="0" err="1"/>
              <a:t>cgf</a:t>
            </a:r>
            <a:r>
              <a:rPr lang="en-US" dirty="0"/>
              <a:t> Obj final / overall consistency check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AB0B2D-128B-484B-A8F6-E1D973DEF9DF}"/>
              </a:ext>
            </a:extLst>
          </p:cNvPr>
          <p:cNvSpPr/>
          <p:nvPr/>
        </p:nvSpPr>
        <p:spPr>
          <a:xfrm>
            <a:off x="5589984" y="4641430"/>
            <a:ext cx="711550" cy="8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6FF9B8-CD6B-4BB7-8F2F-E811F5BFB627}"/>
              </a:ext>
            </a:extLst>
          </p:cNvPr>
          <p:cNvCxnSpPr>
            <a:cxnSpLocks/>
          </p:cNvCxnSpPr>
          <p:nvPr/>
        </p:nvCxnSpPr>
        <p:spPr>
          <a:xfrm>
            <a:off x="4276985" y="15851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5C81BC-2076-4E98-8C56-8D88851E96A8}"/>
              </a:ext>
            </a:extLst>
          </p:cNvPr>
          <p:cNvCxnSpPr>
            <a:cxnSpLocks/>
          </p:cNvCxnSpPr>
          <p:nvPr/>
        </p:nvCxnSpPr>
        <p:spPr>
          <a:xfrm flipH="1">
            <a:off x="4276985" y="1846354"/>
            <a:ext cx="345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223883-2518-4915-A30A-48A4F32F03E1}"/>
              </a:ext>
            </a:extLst>
          </p:cNvPr>
          <p:cNvSpPr txBox="1"/>
          <p:nvPr/>
        </p:nvSpPr>
        <p:spPr>
          <a:xfrm>
            <a:off x="4251205" y="147702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4A4B8-F322-412B-A331-81CD1CAD87C1}"/>
              </a:ext>
            </a:extLst>
          </p:cNvPr>
          <p:cNvSpPr txBox="1"/>
          <p:nvPr/>
        </p:nvSpPr>
        <p:spPr>
          <a:xfrm>
            <a:off x="5220735" y="151992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finalize</a:t>
            </a:r>
          </a:p>
        </p:txBody>
      </p:sp>
    </p:spTree>
    <p:extLst>
      <p:ext uri="{BB962C8B-B14F-4D97-AF65-F5344CB8AC3E}">
        <p14:creationId xmlns:p14="http://schemas.microsoft.com/office/powerpoint/2010/main" val="143508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275588F-06EA-4817-841E-2747B5B88BFA}"/>
              </a:ext>
            </a:extLst>
          </p:cNvPr>
          <p:cNvSpPr txBox="1"/>
          <p:nvPr/>
        </p:nvSpPr>
        <p:spPr>
          <a:xfrm>
            <a:off x="4899132" y="2035683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obj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2984064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push </a:t>
            </a:r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to HW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trigger the HW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1" y="5729682"/>
            <a:ext cx="1705679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170533" y="2230539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57916"/>
              <a:ext cx="711550" cy="998625"/>
              <a:chOff x="4393850" y="85976"/>
              <a:chExt cx="711550" cy="99862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0" y="85976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520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Step3: push </a:t>
            </a:r>
            <a:r>
              <a:rPr lang="en-US" dirty="0" err="1"/>
              <a:t>cfg</a:t>
            </a:r>
            <a:r>
              <a:rPr lang="en-US" dirty="0"/>
              <a:t> to HW &amp; trigger execution/processing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C89F9-6E3E-4CC8-AAAD-5E426ADFD3DE}"/>
              </a:ext>
            </a:extLst>
          </p:cNvPr>
          <p:cNvSpPr txBox="1"/>
          <p:nvPr/>
        </p:nvSpPr>
        <p:spPr>
          <a:xfrm>
            <a:off x="2908882" y="250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84825-3888-406B-ABC9-414933FDF5C8}"/>
              </a:ext>
            </a:extLst>
          </p:cNvPr>
          <p:cNvCxnSpPr>
            <a:cxnSpLocks/>
          </p:cNvCxnSpPr>
          <p:nvPr/>
        </p:nvCxnSpPr>
        <p:spPr>
          <a:xfrm>
            <a:off x="3155950" y="5378741"/>
            <a:ext cx="0" cy="3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2F2D2-CFA9-4CBA-B5CF-F3E703669B21}"/>
              </a:ext>
            </a:extLst>
          </p:cNvPr>
          <p:cNvSpPr txBox="1"/>
          <p:nvPr/>
        </p:nvSpPr>
        <p:spPr>
          <a:xfrm flipH="1">
            <a:off x="2853299" y="5350956"/>
            <a:ext cx="2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AE2671-2FE3-4DA4-A5CD-E9C806EE945D}"/>
              </a:ext>
            </a:extLst>
          </p:cNvPr>
          <p:cNvCxnSpPr>
            <a:cxnSpLocks/>
          </p:cNvCxnSpPr>
          <p:nvPr/>
        </p:nvCxnSpPr>
        <p:spPr>
          <a:xfrm>
            <a:off x="4276985" y="15851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74D2FB-DB14-4C70-85A7-AA92B4800CB6}"/>
              </a:ext>
            </a:extLst>
          </p:cNvPr>
          <p:cNvCxnSpPr>
            <a:cxnSpLocks/>
          </p:cNvCxnSpPr>
          <p:nvPr/>
        </p:nvCxnSpPr>
        <p:spPr>
          <a:xfrm flipH="1">
            <a:off x="4276985" y="1846354"/>
            <a:ext cx="345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A6AD0D5-80BB-4F88-82D2-A525DAFCDA52}"/>
              </a:ext>
            </a:extLst>
          </p:cNvPr>
          <p:cNvSpPr txBox="1"/>
          <p:nvPr/>
        </p:nvSpPr>
        <p:spPr>
          <a:xfrm>
            <a:off x="5220735" y="151992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finalize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DE89E9-15DB-439D-84B4-AF05C6EF37C0}"/>
              </a:ext>
            </a:extLst>
          </p:cNvPr>
          <p:cNvSpPr/>
          <p:nvPr/>
        </p:nvSpPr>
        <p:spPr>
          <a:xfrm>
            <a:off x="5170533" y="3445974"/>
            <a:ext cx="711550" cy="87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B65FFE-4C6E-42CF-9818-423F97296A74}"/>
              </a:ext>
            </a:extLst>
          </p:cNvPr>
          <p:cNvSpPr/>
          <p:nvPr/>
        </p:nvSpPr>
        <p:spPr>
          <a:xfrm>
            <a:off x="5170533" y="3533094"/>
            <a:ext cx="711550" cy="87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36053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AFAA-5508-4D02-8597-1DB21469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	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A5147-0904-448E-85BD-1611B7D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2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98A59-7CCF-49B6-99D1-38848EB0D914}"/>
              </a:ext>
            </a:extLst>
          </p:cNvPr>
          <p:cNvSpPr txBox="1"/>
          <p:nvPr/>
        </p:nvSpPr>
        <p:spPr>
          <a:xfrm>
            <a:off x="4095222" y="2156004"/>
            <a:ext cx="3638817" cy="279012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OVERVIEW</a:t>
            </a:r>
          </a:p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SW ARCHITECTURE</a:t>
            </a:r>
          </a:p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SW COMPONENTS</a:t>
            </a:r>
          </a:p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SW COMPONENT APIs </a:t>
            </a:r>
          </a:p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R-CAR 4</a:t>
            </a:r>
            <a:r>
              <a:rPr lang="en-US" altLang="ko-KR" sz="2133" baseline="30000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th</a:t>
            </a: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 GENERATION</a:t>
            </a:r>
          </a:p>
          <a:p>
            <a:pPr marL="457189" indent="-457189" defTabSz="1219170">
              <a:buFontTx/>
              <a:buAutoNum type="arabicPeriod"/>
            </a:pPr>
            <a:r>
              <a:rPr lang="en-US" altLang="ko-KR" sz="2133" dirty="0">
                <a:solidFill>
                  <a:srgbClr val="5B9BD5">
                    <a:lumMod val="50000"/>
                  </a:srgbClr>
                </a:solidFill>
                <a:latin typeface="Arial"/>
                <a:cs typeface="Times New Roman" panose="02020603050405020304" pitchFamily="18" charset="0"/>
                <a:sym typeface="Arial"/>
              </a:rPr>
              <a:t>SW WORKFLOW</a:t>
            </a:r>
          </a:p>
        </p:txBody>
      </p:sp>
    </p:spTree>
    <p:extLst>
      <p:ext uri="{BB962C8B-B14F-4D97-AF65-F5344CB8AC3E}">
        <p14:creationId xmlns:p14="http://schemas.microsoft.com/office/powerpoint/2010/main" val="198387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obj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2984064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push </a:t>
            </a:r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to HW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trigger the HW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1" y="5729682"/>
            <a:ext cx="3621749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170533" y="2230539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40524"/>
              <a:ext cx="711550" cy="1016017"/>
              <a:chOff x="4393850" y="68584"/>
              <a:chExt cx="711550" cy="1016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68584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HW processing done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C89F9-6E3E-4CC8-AAAD-5E426ADFD3DE}"/>
              </a:ext>
            </a:extLst>
          </p:cNvPr>
          <p:cNvSpPr txBox="1"/>
          <p:nvPr/>
        </p:nvSpPr>
        <p:spPr>
          <a:xfrm>
            <a:off x="2908882" y="250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84825-3888-406B-ABC9-414933FDF5C8}"/>
              </a:ext>
            </a:extLst>
          </p:cNvPr>
          <p:cNvCxnSpPr>
            <a:cxnSpLocks/>
          </p:cNvCxnSpPr>
          <p:nvPr/>
        </p:nvCxnSpPr>
        <p:spPr>
          <a:xfrm>
            <a:off x="3155950" y="5378741"/>
            <a:ext cx="0" cy="3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2F2D2-CFA9-4CBA-B5CF-F3E703669B21}"/>
              </a:ext>
            </a:extLst>
          </p:cNvPr>
          <p:cNvSpPr txBox="1"/>
          <p:nvPr/>
        </p:nvSpPr>
        <p:spPr>
          <a:xfrm flipH="1">
            <a:off x="2853299" y="5350956"/>
            <a:ext cx="2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742033-FE63-4E7E-811A-FDBB12B9B60E}"/>
              </a:ext>
            </a:extLst>
          </p:cNvPr>
          <p:cNvCxnSpPr>
            <a:cxnSpLocks/>
          </p:cNvCxnSpPr>
          <p:nvPr/>
        </p:nvCxnSpPr>
        <p:spPr>
          <a:xfrm flipV="1">
            <a:off x="3984232" y="5378740"/>
            <a:ext cx="0" cy="35094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9CD5A8-A4AE-4694-9A17-F68EC5CD7AE8}"/>
              </a:ext>
            </a:extLst>
          </p:cNvPr>
          <p:cNvSpPr txBox="1"/>
          <p:nvPr/>
        </p:nvSpPr>
        <p:spPr>
          <a:xfrm flipH="1">
            <a:off x="3509597" y="5409572"/>
            <a:ext cx="36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CE550-8DA7-4546-90EA-55A8B0ED4E48}"/>
              </a:ext>
            </a:extLst>
          </p:cNvPr>
          <p:cNvSpPr txBox="1"/>
          <p:nvPr/>
        </p:nvSpPr>
        <p:spPr>
          <a:xfrm>
            <a:off x="4321045" y="5392410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int: end 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35654F-E69E-40AB-A74F-FA16DCF09C9E}"/>
              </a:ext>
            </a:extLst>
          </p:cNvPr>
          <p:cNvSpPr txBox="1"/>
          <p:nvPr/>
        </p:nvSpPr>
        <p:spPr>
          <a:xfrm>
            <a:off x="4892040" y="1996440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8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obj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2984064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push </a:t>
            </a:r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to HW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trigger the HW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1" y="5729682"/>
            <a:ext cx="3621749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995850" y="2652004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40524"/>
              <a:ext cx="711550" cy="1016017"/>
              <a:chOff x="4393850" y="68584"/>
              <a:chExt cx="711550" cy="1016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68584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31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App gets status (w/o CB)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C89F9-6E3E-4CC8-AAAD-5E426ADFD3DE}"/>
              </a:ext>
            </a:extLst>
          </p:cNvPr>
          <p:cNvSpPr txBox="1"/>
          <p:nvPr/>
        </p:nvSpPr>
        <p:spPr>
          <a:xfrm>
            <a:off x="2908882" y="250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84825-3888-406B-ABC9-414933FDF5C8}"/>
              </a:ext>
            </a:extLst>
          </p:cNvPr>
          <p:cNvCxnSpPr>
            <a:cxnSpLocks/>
          </p:cNvCxnSpPr>
          <p:nvPr/>
        </p:nvCxnSpPr>
        <p:spPr>
          <a:xfrm>
            <a:off x="3155950" y="5378741"/>
            <a:ext cx="0" cy="3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2F2D2-CFA9-4CBA-B5CF-F3E703669B21}"/>
              </a:ext>
            </a:extLst>
          </p:cNvPr>
          <p:cNvSpPr txBox="1"/>
          <p:nvPr/>
        </p:nvSpPr>
        <p:spPr>
          <a:xfrm flipH="1">
            <a:off x="2853299" y="5350956"/>
            <a:ext cx="2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742033-FE63-4E7E-811A-FDBB12B9B60E}"/>
              </a:ext>
            </a:extLst>
          </p:cNvPr>
          <p:cNvCxnSpPr>
            <a:cxnSpLocks/>
          </p:cNvCxnSpPr>
          <p:nvPr/>
        </p:nvCxnSpPr>
        <p:spPr>
          <a:xfrm flipV="1">
            <a:off x="3984232" y="5378740"/>
            <a:ext cx="0" cy="35094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9CD5A8-A4AE-4694-9A17-F68EC5CD7AE8}"/>
              </a:ext>
            </a:extLst>
          </p:cNvPr>
          <p:cNvSpPr txBox="1"/>
          <p:nvPr/>
        </p:nvSpPr>
        <p:spPr>
          <a:xfrm flipH="1">
            <a:off x="3509597" y="5409572"/>
            <a:ext cx="36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CE550-8DA7-4546-90EA-55A8B0ED4E48}"/>
              </a:ext>
            </a:extLst>
          </p:cNvPr>
          <p:cNvSpPr txBox="1"/>
          <p:nvPr/>
        </p:nvSpPr>
        <p:spPr>
          <a:xfrm>
            <a:off x="4321045" y="5392410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int: end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1B932-B4BC-4DFC-B719-B0888714FC06}"/>
              </a:ext>
            </a:extLst>
          </p:cNvPr>
          <p:cNvCxnSpPr/>
          <p:nvPr/>
        </p:nvCxnSpPr>
        <p:spPr>
          <a:xfrm>
            <a:off x="3984232" y="2507265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AEF676-DE28-4ED0-9542-AD3D9DA980E5}"/>
              </a:ext>
            </a:extLst>
          </p:cNvPr>
          <p:cNvSpPr txBox="1"/>
          <p:nvPr/>
        </p:nvSpPr>
        <p:spPr>
          <a:xfrm>
            <a:off x="3922117" y="254259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en-US" dirty="0"/>
              <a:t>poll DRV status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CE1E8-9CBB-49C0-B3A2-CFB535D257E8}"/>
              </a:ext>
            </a:extLst>
          </p:cNvPr>
          <p:cNvSpPr txBox="1"/>
          <p:nvPr/>
        </p:nvSpPr>
        <p:spPr>
          <a:xfrm>
            <a:off x="3693999" y="2503375"/>
            <a:ext cx="30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71710-644B-4B30-9CE2-E0DFE94BA260}"/>
              </a:ext>
            </a:extLst>
          </p:cNvPr>
          <p:cNvSpPr txBox="1"/>
          <p:nvPr/>
        </p:nvSpPr>
        <p:spPr>
          <a:xfrm>
            <a:off x="5666404" y="2524092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5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obj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2984064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push </a:t>
            </a:r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to HW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trigger the HW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1" y="5729682"/>
            <a:ext cx="3621749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995850" y="2652004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40524"/>
              <a:ext cx="711550" cy="1016017"/>
              <a:chOff x="4393850" y="68584"/>
              <a:chExt cx="711550" cy="1016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68584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31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App gets status (w/ CB)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C89F9-6E3E-4CC8-AAAD-5E426ADFD3DE}"/>
              </a:ext>
            </a:extLst>
          </p:cNvPr>
          <p:cNvSpPr txBox="1"/>
          <p:nvPr/>
        </p:nvSpPr>
        <p:spPr>
          <a:xfrm>
            <a:off x="2908882" y="250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84825-3888-406B-ABC9-414933FDF5C8}"/>
              </a:ext>
            </a:extLst>
          </p:cNvPr>
          <p:cNvCxnSpPr>
            <a:cxnSpLocks/>
          </p:cNvCxnSpPr>
          <p:nvPr/>
        </p:nvCxnSpPr>
        <p:spPr>
          <a:xfrm>
            <a:off x="3155950" y="5378741"/>
            <a:ext cx="0" cy="3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2F2D2-CFA9-4CBA-B5CF-F3E703669B21}"/>
              </a:ext>
            </a:extLst>
          </p:cNvPr>
          <p:cNvSpPr txBox="1"/>
          <p:nvPr/>
        </p:nvSpPr>
        <p:spPr>
          <a:xfrm flipH="1">
            <a:off x="2853299" y="5350956"/>
            <a:ext cx="2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742033-FE63-4E7E-811A-FDBB12B9B60E}"/>
              </a:ext>
            </a:extLst>
          </p:cNvPr>
          <p:cNvCxnSpPr>
            <a:cxnSpLocks/>
          </p:cNvCxnSpPr>
          <p:nvPr/>
        </p:nvCxnSpPr>
        <p:spPr>
          <a:xfrm flipV="1">
            <a:off x="3984232" y="5378740"/>
            <a:ext cx="0" cy="35094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9CD5A8-A4AE-4694-9A17-F68EC5CD7AE8}"/>
              </a:ext>
            </a:extLst>
          </p:cNvPr>
          <p:cNvSpPr txBox="1"/>
          <p:nvPr/>
        </p:nvSpPr>
        <p:spPr>
          <a:xfrm flipH="1">
            <a:off x="3615335" y="5360350"/>
            <a:ext cx="36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CE550-8DA7-4546-90EA-55A8B0ED4E48}"/>
              </a:ext>
            </a:extLst>
          </p:cNvPr>
          <p:cNvSpPr txBox="1"/>
          <p:nvPr/>
        </p:nvSpPr>
        <p:spPr>
          <a:xfrm>
            <a:off x="4321045" y="5392410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int: end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1B932-B4BC-4DFC-B719-B0888714FC06}"/>
              </a:ext>
            </a:extLst>
          </p:cNvPr>
          <p:cNvCxnSpPr>
            <a:cxnSpLocks/>
          </p:cNvCxnSpPr>
          <p:nvPr/>
        </p:nvCxnSpPr>
        <p:spPr>
          <a:xfrm flipV="1">
            <a:off x="3984232" y="2495728"/>
            <a:ext cx="0" cy="74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A04062-64BF-4D51-8760-B3B62C010BAF}"/>
              </a:ext>
            </a:extLst>
          </p:cNvPr>
          <p:cNvSpPr txBox="1"/>
          <p:nvPr/>
        </p:nvSpPr>
        <p:spPr>
          <a:xfrm>
            <a:off x="3914224" y="256253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app 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0172A-01A6-499C-A83A-2D4F200A6385}"/>
              </a:ext>
            </a:extLst>
          </p:cNvPr>
          <p:cNvSpPr txBox="1"/>
          <p:nvPr/>
        </p:nvSpPr>
        <p:spPr>
          <a:xfrm>
            <a:off x="3659093" y="2491278"/>
            <a:ext cx="30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1BC27-8DD8-411A-9C46-E613DE28143D}"/>
              </a:ext>
            </a:extLst>
          </p:cNvPr>
          <p:cNvSpPr txBox="1"/>
          <p:nvPr/>
        </p:nvSpPr>
        <p:spPr>
          <a:xfrm>
            <a:off x="5758093" y="2466255"/>
            <a:ext cx="2423158" cy="1795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9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obj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2984064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push </a:t>
            </a:r>
            <a:r>
              <a:rPr lang="en-US" sz="1200" dirty="0" err="1">
                <a:solidFill>
                  <a:schemeClr val="tx1"/>
                </a:solidFill>
              </a:rPr>
              <a:t>cfg</a:t>
            </a:r>
            <a:r>
              <a:rPr lang="en-US" sz="1200" dirty="0">
                <a:solidFill>
                  <a:schemeClr val="tx1"/>
                </a:solidFill>
              </a:rPr>
              <a:t> to HW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trigger the HW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908881" y="5729682"/>
            <a:ext cx="2973201" cy="1050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6" y="8485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6" y="11637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8CDC23-ADB9-444A-B8F9-B71D8D829721}"/>
              </a:ext>
            </a:extLst>
          </p:cNvPr>
          <p:cNvGrpSpPr/>
          <p:nvPr/>
        </p:nvGrpSpPr>
        <p:grpSpPr>
          <a:xfrm>
            <a:off x="5170533" y="2230539"/>
            <a:ext cx="1838075" cy="1195367"/>
            <a:chOff x="440305" y="161174"/>
            <a:chExt cx="1838075" cy="11953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1D502-A35F-463E-B5B6-5D06EFBBFB91}"/>
                </a:ext>
              </a:extLst>
            </p:cNvPr>
            <p:cNvGrpSpPr/>
            <p:nvPr/>
          </p:nvGrpSpPr>
          <p:grpSpPr>
            <a:xfrm>
              <a:off x="440305" y="340524"/>
              <a:ext cx="711550" cy="1016017"/>
              <a:chOff x="4393850" y="68584"/>
              <a:chExt cx="711550" cy="1016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C788B5-A413-4703-9372-01212B8069D8}"/>
                  </a:ext>
                </a:extLst>
              </p:cNvPr>
              <p:cNvSpPr/>
              <p:nvPr/>
            </p:nvSpPr>
            <p:spPr>
              <a:xfrm>
                <a:off x="4393851" y="133477"/>
                <a:ext cx="711549" cy="1356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p_IN_img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C0119-B559-4468-9F07-FC68C2579433}"/>
                  </a:ext>
                </a:extLst>
              </p:cNvPr>
              <p:cNvSpPr/>
              <p:nvPr/>
            </p:nvSpPr>
            <p:spPr>
              <a:xfrm>
                <a:off x="4393851" y="424533"/>
                <a:ext cx="711549" cy="221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cfg_val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56EABA-9A65-499D-BB42-24AA09E4DB26}"/>
                  </a:ext>
                </a:extLst>
              </p:cNvPr>
              <p:cNvSpPr/>
              <p:nvPr/>
            </p:nvSpPr>
            <p:spPr>
              <a:xfrm>
                <a:off x="4393851" y="68584"/>
                <a:ext cx="71154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0F4B21-7165-4B68-9C86-271124D8E7DC}"/>
                  </a:ext>
                </a:extLst>
              </p:cNvPr>
              <p:cNvSpPr/>
              <p:nvPr/>
            </p:nvSpPr>
            <p:spPr>
              <a:xfrm>
                <a:off x="4393851" y="653092"/>
                <a:ext cx="711549" cy="2082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r>
                  <a:rPr lang="en-US" sz="800" dirty="0">
                    <a:solidFill>
                      <a:schemeClr val="tx1"/>
                    </a:solidFill>
                  </a:rPr>
                  <a:t> reg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val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77FCC-2A40-4C42-8497-3E5387DC2E54}"/>
                  </a:ext>
                </a:extLst>
              </p:cNvPr>
              <p:cNvSpPr/>
              <p:nvPr/>
            </p:nvSpPr>
            <p:spPr>
              <a:xfrm>
                <a:off x="4393850" y="863082"/>
                <a:ext cx="711550" cy="2215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DMA 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cfg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92159A-FC17-4149-BA38-9E75D0BAF23C}"/>
                  </a:ext>
                </a:extLst>
              </p:cNvPr>
              <p:cNvSpPr/>
              <p:nvPr/>
            </p:nvSpPr>
            <p:spPr>
              <a:xfrm>
                <a:off x="4393851" y="271504"/>
                <a:ext cx="711549" cy="1452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p_OUT_buf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3B47A-4F6B-4CCC-8647-12878555615E}"/>
                </a:ext>
              </a:extLst>
            </p:cNvPr>
            <p:cNvSpPr/>
            <p:nvPr/>
          </p:nvSpPr>
          <p:spPr>
            <a:xfrm>
              <a:off x="1676400" y="161174"/>
              <a:ext cx="601980" cy="3120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382FB-C1E3-4999-ABF6-CC6670FEEA73}"/>
                </a:ext>
              </a:extLst>
            </p:cNvPr>
            <p:cNvSpPr/>
            <p:nvPr/>
          </p:nvSpPr>
          <p:spPr>
            <a:xfrm>
              <a:off x="1676400" y="717104"/>
              <a:ext cx="601980" cy="40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out buff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DD01D3-FD83-4614-A8A6-62A59E0459CD}"/>
                </a:ext>
              </a:extLst>
            </p:cNvPr>
            <p:cNvCxnSpPr>
              <a:cxnSpLocks/>
              <a:stCxn id="14" idx="3"/>
              <a:endCxn id="46" idx="1"/>
            </p:cNvCxnSpPr>
            <p:nvPr/>
          </p:nvCxnSpPr>
          <p:spPr>
            <a:xfrm flipV="1">
              <a:off x="1151855" y="317202"/>
              <a:ext cx="524545" cy="1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9C7498-2F24-48AC-AA36-54F29F3B060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1151855" y="616062"/>
              <a:ext cx="524545" cy="3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D794C0-8759-4BEB-9559-EEB987601DFA}"/>
              </a:ext>
            </a:extLst>
          </p:cNvPr>
          <p:cNvSpPr txBox="1"/>
          <p:nvPr/>
        </p:nvSpPr>
        <p:spPr>
          <a:xfrm>
            <a:off x="1325880" y="381000"/>
            <a:ext cx="434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Step3: </a:t>
            </a:r>
            <a:r>
              <a:rPr lang="en-US" dirty="0" err="1"/>
              <a:t>ConfLiB</a:t>
            </a:r>
            <a:r>
              <a:rPr lang="en-US" dirty="0"/>
              <a:t> fills in </a:t>
            </a:r>
            <a:r>
              <a:rPr lang="en-US" dirty="0" err="1"/>
              <a:t>cfg</a:t>
            </a:r>
            <a:r>
              <a:rPr lang="en-US" dirty="0"/>
              <a:t> (reg) values &amp; DMA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1436E-AA48-4A31-A056-BF16787290B1}"/>
              </a:ext>
            </a:extLst>
          </p:cNvPr>
          <p:cNvSpPr txBox="1"/>
          <p:nvPr/>
        </p:nvSpPr>
        <p:spPr>
          <a:xfrm>
            <a:off x="4312875" y="65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AD14E-BD42-46DD-BC8A-47E261BEDB11}"/>
              </a:ext>
            </a:extLst>
          </p:cNvPr>
          <p:cNvSpPr txBox="1"/>
          <p:nvPr/>
        </p:nvSpPr>
        <p:spPr>
          <a:xfrm>
            <a:off x="4312875" y="95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C89F9-6E3E-4CC8-AAAD-5E426ADFD3DE}"/>
              </a:ext>
            </a:extLst>
          </p:cNvPr>
          <p:cNvSpPr txBox="1"/>
          <p:nvPr/>
        </p:nvSpPr>
        <p:spPr>
          <a:xfrm>
            <a:off x="2908882" y="250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90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7734650" y="700483"/>
            <a:ext cx="1501629" cy="169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3014444" y="700483"/>
            <a:ext cx="126254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App SW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3014442" y="3238150"/>
            <a:ext cx="1262543" cy="214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BB742-C5A9-45F9-A04A-65BC7F125760}"/>
              </a:ext>
            </a:extLst>
          </p:cNvPr>
          <p:cNvSpPr/>
          <p:nvPr/>
        </p:nvSpPr>
        <p:spPr>
          <a:xfrm>
            <a:off x="2544680" y="5872788"/>
            <a:ext cx="2751358" cy="877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</p:cNvCxnSpPr>
          <p:nvPr/>
        </p:nvCxnSpPr>
        <p:spPr>
          <a:xfrm>
            <a:off x="4276985" y="1140633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2FF4A-2D5F-4FE0-ABB9-818190039509}"/>
              </a:ext>
            </a:extLst>
          </p:cNvPr>
          <p:cNvCxnSpPr>
            <a:cxnSpLocks/>
          </p:cNvCxnSpPr>
          <p:nvPr/>
        </p:nvCxnSpPr>
        <p:spPr>
          <a:xfrm flipH="1">
            <a:off x="4276985" y="1836839"/>
            <a:ext cx="345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/>
          <p:nvPr/>
        </p:nvCxnSpPr>
        <p:spPr>
          <a:xfrm>
            <a:off x="3155950" y="2495727"/>
            <a:ext cx="0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A1D84B-3E0A-4FF3-8FEA-60CD6FE5E0FC}"/>
              </a:ext>
            </a:extLst>
          </p:cNvPr>
          <p:cNvSpPr txBox="1"/>
          <p:nvPr/>
        </p:nvSpPr>
        <p:spPr>
          <a:xfrm>
            <a:off x="5016095" y="839398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request to “fill”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confObj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changeParam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setInput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5BA30-3051-44A2-A81C-2C7594A31529}"/>
              </a:ext>
            </a:extLst>
          </p:cNvPr>
          <p:cNvSpPr txBox="1"/>
          <p:nvPr/>
        </p:nvSpPr>
        <p:spPr>
          <a:xfrm>
            <a:off x="5296038" y="1777902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confObj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filled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E955D-8911-4E37-AFFA-27C086ADB772}"/>
              </a:ext>
            </a:extLst>
          </p:cNvPr>
          <p:cNvSpPr txBox="1"/>
          <p:nvPr/>
        </p:nvSpPr>
        <p:spPr>
          <a:xfrm>
            <a:off x="2135349" y="2654256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trigger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AFD66-E1A2-4E71-80F3-3F39301F3766}"/>
              </a:ext>
            </a:extLst>
          </p:cNvPr>
          <p:cNvSpPr txBox="1"/>
          <p:nvPr/>
        </p:nvSpPr>
        <p:spPr>
          <a:xfrm>
            <a:off x="4374676" y="9625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FF829-9203-4B17-AA65-CA479267FFA7}"/>
              </a:ext>
            </a:extLst>
          </p:cNvPr>
          <p:cNvSpPr txBox="1"/>
          <p:nvPr/>
        </p:nvSpPr>
        <p:spPr>
          <a:xfrm>
            <a:off x="4372486" y="17625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D6EAC4-F0BE-4F25-A4AF-F80BE124D0FA}"/>
              </a:ext>
            </a:extLst>
          </p:cNvPr>
          <p:cNvCxnSpPr>
            <a:cxnSpLocks/>
          </p:cNvCxnSpPr>
          <p:nvPr/>
        </p:nvCxnSpPr>
        <p:spPr>
          <a:xfrm>
            <a:off x="3645713" y="5378741"/>
            <a:ext cx="0" cy="49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B7DB930-0B9E-40EF-A4B6-15ACD19103F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4256984" y="2330887"/>
            <a:ext cx="1039054" cy="3980831"/>
          </a:xfrm>
          <a:prstGeom prst="curvedConnector4">
            <a:avLst>
              <a:gd name="adj1" fmla="val -30558"/>
              <a:gd name="adj2" fmla="val 101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E64E2C-7BC8-45C6-8910-DE095DE403BC}"/>
              </a:ext>
            </a:extLst>
          </p:cNvPr>
          <p:cNvGrpSpPr/>
          <p:nvPr/>
        </p:nvGrpSpPr>
        <p:grpSpPr>
          <a:xfrm>
            <a:off x="4348519" y="580536"/>
            <a:ext cx="327170" cy="352502"/>
            <a:chOff x="7533314" y="3825380"/>
            <a:chExt cx="327170" cy="35250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DE6D68-051C-436F-8F12-89D35F3CA4DC}"/>
                </a:ext>
              </a:extLst>
            </p:cNvPr>
            <p:cNvSpPr/>
            <p:nvPr/>
          </p:nvSpPr>
          <p:spPr>
            <a:xfrm>
              <a:off x="7533314" y="3879911"/>
              <a:ext cx="327170" cy="14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0CE09B-0242-430B-AE68-6AD113F51233}"/>
                </a:ext>
              </a:extLst>
            </p:cNvPr>
            <p:cNvSpPr/>
            <p:nvPr/>
          </p:nvSpPr>
          <p:spPr>
            <a:xfrm>
              <a:off x="7533314" y="4031075"/>
              <a:ext cx="327170" cy="14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A55AD8-7D05-4EC2-B920-222DF4AFD639}"/>
                </a:ext>
              </a:extLst>
            </p:cNvPr>
            <p:cNvSpPr/>
            <p:nvPr/>
          </p:nvSpPr>
          <p:spPr>
            <a:xfrm>
              <a:off x="7533314" y="3825380"/>
              <a:ext cx="327170" cy="50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50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6528A57-B196-4DB1-B1DC-36F45D80A2CF}"/>
              </a:ext>
            </a:extLst>
          </p:cNvPr>
          <p:cNvSpPr/>
          <p:nvPr/>
        </p:nvSpPr>
        <p:spPr>
          <a:xfrm>
            <a:off x="1397000" y="495300"/>
            <a:ext cx="8813800" cy="337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38321-2AA0-45E8-AAD3-F9E341F07695}"/>
              </a:ext>
            </a:extLst>
          </p:cNvPr>
          <p:cNvSpPr/>
          <p:nvPr/>
        </p:nvSpPr>
        <p:spPr>
          <a:xfrm>
            <a:off x="10502900" y="1612939"/>
            <a:ext cx="879679" cy="66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F9A5-1479-4B18-92F5-270303FE2669}"/>
              </a:ext>
            </a:extLst>
          </p:cNvPr>
          <p:cNvSpPr/>
          <p:nvPr/>
        </p:nvSpPr>
        <p:spPr>
          <a:xfrm>
            <a:off x="1570917" y="1188850"/>
            <a:ext cx="1630294" cy="151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Application</a:t>
            </a:r>
          </a:p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BAA-703C-4F05-964A-82F2C0DE2532}"/>
              </a:ext>
            </a:extLst>
          </p:cNvPr>
          <p:cNvSpPr/>
          <p:nvPr/>
        </p:nvSpPr>
        <p:spPr>
          <a:xfrm>
            <a:off x="4013493" y="1612939"/>
            <a:ext cx="1262543" cy="6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336FA-E564-4A21-B1A8-51F5E66E3028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9617395" y="1944108"/>
            <a:ext cx="88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CA04E2-714C-42F4-B59D-34BA0ABA4E0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96038" y="1928030"/>
            <a:ext cx="498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EFF829-9203-4B17-AA65-CA479267FFA7}"/>
              </a:ext>
            </a:extLst>
          </p:cNvPr>
          <p:cNvSpPr txBox="1"/>
          <p:nvPr/>
        </p:nvSpPr>
        <p:spPr>
          <a:xfrm>
            <a:off x="8083133" y="46835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F9F3F-7C6A-4CCE-A5F2-885AD8499975}"/>
              </a:ext>
            </a:extLst>
          </p:cNvPr>
          <p:cNvSpPr/>
          <p:nvPr/>
        </p:nvSpPr>
        <p:spPr>
          <a:xfrm>
            <a:off x="8354852" y="1612939"/>
            <a:ext cx="1262543" cy="66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  <a:p>
            <a:pPr algn="ctr"/>
            <a:r>
              <a:rPr lang="en-US" dirty="0"/>
              <a:t>(ISP / IMR)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7E4F9-0C6A-4BEA-810A-A8314113A215}"/>
              </a:ext>
            </a:extLst>
          </p:cNvPr>
          <p:cNvSpPr/>
          <p:nvPr/>
        </p:nvSpPr>
        <p:spPr>
          <a:xfrm>
            <a:off x="5794464" y="1580783"/>
            <a:ext cx="1940184" cy="69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  <a:p>
            <a:pPr algn="ctr"/>
            <a:r>
              <a:rPr lang="en-US" dirty="0"/>
              <a:t>(DOF / STV / ACF)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2A823E-8DE1-4EF0-AF0C-06854821DAF6}"/>
              </a:ext>
            </a:extLst>
          </p:cNvPr>
          <p:cNvSpPr/>
          <p:nvPr/>
        </p:nvSpPr>
        <p:spPr>
          <a:xfrm>
            <a:off x="5907308" y="1689227"/>
            <a:ext cx="1940184" cy="69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  <a:p>
            <a:pPr algn="ctr"/>
            <a:r>
              <a:rPr lang="en-US" dirty="0"/>
              <a:t>(DOF / STV / ACF)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1D37E7-9BFA-40E3-AC4B-A08AF86D7703}"/>
              </a:ext>
            </a:extLst>
          </p:cNvPr>
          <p:cNvSpPr/>
          <p:nvPr/>
        </p:nvSpPr>
        <p:spPr>
          <a:xfrm>
            <a:off x="6048144" y="1826381"/>
            <a:ext cx="1940184" cy="122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Image processing</a:t>
            </a:r>
          </a:p>
          <a:p>
            <a:pPr algn="ctr"/>
            <a:r>
              <a:rPr lang="en-US" dirty="0"/>
              <a:t>(DOF / STV / ACF)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597977-D5A0-44E8-8519-6E70074155C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960336" y="1944108"/>
            <a:ext cx="3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43D81-9EB6-4449-B440-EB7C2F75333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201211" y="1944108"/>
            <a:ext cx="812282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642A0C-92E3-4EE2-9155-87010CEDB8D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6299584" y="-1214156"/>
            <a:ext cx="729635" cy="85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F1B20-BA51-4877-B87D-9145D7F54A2C}"/>
              </a:ext>
            </a:extLst>
          </p:cNvPr>
          <p:cNvSpPr/>
          <p:nvPr/>
        </p:nvSpPr>
        <p:spPr>
          <a:xfrm>
            <a:off x="7272879" y="1832431"/>
            <a:ext cx="696692" cy="637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 SW</a:t>
            </a:r>
          </a:p>
        </p:txBody>
      </p:sp>
    </p:spTree>
    <p:extLst>
      <p:ext uri="{BB962C8B-B14F-4D97-AF65-F5344CB8AC3E}">
        <p14:creationId xmlns:p14="http://schemas.microsoft.com/office/powerpoint/2010/main" val="333127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</a:t>
            </a:r>
            <a:r>
              <a:rPr lang="en-US"/>
              <a:t>. </a:t>
            </a:r>
            <a:r>
              <a:rPr lang="vi-VN"/>
              <a:t>OVERVIEW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3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26BC4-E424-40B1-B5AF-7655127F746A}"/>
              </a:ext>
            </a:extLst>
          </p:cNvPr>
          <p:cNvSpPr txBox="1"/>
          <p:nvPr/>
        </p:nvSpPr>
        <p:spPr>
          <a:xfrm>
            <a:off x="207615" y="939449"/>
            <a:ext cx="3775072" cy="328231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2133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 </a:t>
            </a:r>
            <a:r>
              <a:rPr lang="en-US" altLang="ko-KR" sz="2133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Image Processing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F87F30-594B-A645-A8C1-09DF40D37365}"/>
              </a:ext>
            </a:extLst>
          </p:cNvPr>
          <p:cNvGrpSpPr/>
          <p:nvPr/>
        </p:nvGrpSpPr>
        <p:grpSpPr>
          <a:xfrm>
            <a:off x="1641132" y="1399504"/>
            <a:ext cx="8909736" cy="5458497"/>
            <a:chOff x="2839414" y="857050"/>
            <a:chExt cx="6138685" cy="427841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E3484E-9807-45D7-A7CC-A7E175C9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414" y="2447365"/>
              <a:ext cx="6138685" cy="268809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C143AE-75F4-447B-A2A2-728526963976}"/>
                </a:ext>
              </a:extLst>
            </p:cNvPr>
            <p:cNvSpPr/>
            <p:nvPr/>
          </p:nvSpPr>
          <p:spPr>
            <a:xfrm>
              <a:off x="5558118" y="2365884"/>
              <a:ext cx="1393826" cy="1166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D26F66-607B-8C4B-826D-7EB4BA72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8250" y="857050"/>
              <a:ext cx="4396323" cy="133898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5E0043-3057-FE40-BDB2-1688399DC508}"/>
                </a:ext>
              </a:extLst>
            </p:cNvPr>
            <p:cNvSpPr/>
            <p:nvPr/>
          </p:nvSpPr>
          <p:spPr>
            <a:xfrm>
              <a:off x="5699342" y="1114817"/>
              <a:ext cx="1077239" cy="90678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48FB5D-402C-1E4C-A151-A525B7C65566}"/>
                </a:ext>
              </a:extLst>
            </p:cNvPr>
            <p:cNvCxnSpPr/>
            <p:nvPr/>
          </p:nvCxnSpPr>
          <p:spPr>
            <a:xfrm flipH="1">
              <a:off x="5558118" y="2021602"/>
              <a:ext cx="141224" cy="344282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25A82-02CB-9B49-9A89-60254FAB8482}"/>
                </a:ext>
              </a:extLst>
            </p:cNvPr>
            <p:cNvCxnSpPr>
              <a:cxnSpLocks/>
            </p:cNvCxnSpPr>
            <p:nvPr/>
          </p:nvCxnSpPr>
          <p:spPr>
            <a:xfrm>
              <a:off x="6776581" y="2021602"/>
              <a:ext cx="175363" cy="344282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SW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4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694898" y="3188190"/>
            <a:ext cx="10854297" cy="90287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 types of SW components:</a:t>
            </a:r>
          </a:p>
          <a:p>
            <a:pPr marL="228594" lvl="1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Configuration Library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 one per HW IP</a:t>
            </a:r>
          </a:p>
          <a:p>
            <a:pPr marL="228594" lvl="1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System Driver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 one common across all IPs (until xOS2 this was separate per HW 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666914" y="1833973"/>
            <a:ext cx="115250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 types of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VisionIPs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supported by HW: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ACF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v3x only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 </a:t>
            </a:r>
            <a:r>
              <a:rPr lang="en-US" sz="1867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DOF</a:t>
            </a:r>
            <a:r>
              <a:rPr lang="en-US" sz="1867" kern="0" baseline="300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STV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v3x only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SMD-POST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v4h only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 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SMD-PS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v4x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694900" y="4911871"/>
            <a:ext cx="1085429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SW components function:</a:t>
            </a:r>
          </a:p>
          <a:p>
            <a:pPr marL="228594" lvl="1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Configuration Library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prepares a configuration object (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register values to be written to HW later)</a:t>
            </a:r>
          </a:p>
          <a:p>
            <a:pPr marL="228594" lvl="1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System Driver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push the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cfg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values to HW &amp; triggers HW processing (via DMA), monitor the processing done/error HW events (via interrupt)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391913" y="1224673"/>
            <a:ext cx="1542089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Modules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391912" y="2695748"/>
            <a:ext cx="2576026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SW components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391912" y="4297880"/>
            <a:ext cx="3332644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Components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A18D-EC41-CD48-BCE6-700A2244CD83}"/>
              </a:ext>
            </a:extLst>
          </p:cNvPr>
          <p:cNvSpPr txBox="1"/>
          <p:nvPr/>
        </p:nvSpPr>
        <p:spPr>
          <a:xfrm>
            <a:off x="1" y="6477952"/>
            <a:ext cx="10854297" cy="36933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</a:t>
            </a:r>
            <a:r>
              <a:rPr lang="en-US" sz="1600" i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details:</a:t>
            </a:r>
            <a:r>
              <a:rPr lang="en-US" sz="1600" i="1" kern="0" dirty="0" err="1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VIPRSWP</a:t>
            </a:r>
            <a:r>
              <a:rPr lang="en-US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 Software Architecture Specification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2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SW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5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43" y="1205406"/>
            <a:ext cx="5066739" cy="4716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5" y="857344"/>
            <a:ext cx="2436564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Application SW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415398" y="1349786"/>
            <a:ext cx="556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User application to access all provided VIP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4" y="1719119"/>
            <a:ext cx="2298706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Config Library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415397" y="2211561"/>
            <a:ext cx="556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config obj containing register values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highlight>
                  <a:srgbClr val="00FF00"/>
                </a:highlight>
                <a:latin typeface="Arial"/>
                <a:cs typeface="Arial"/>
                <a:sym typeface="Arial"/>
              </a:rPr>
              <a:t>Only interface to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2" y="2753700"/>
            <a:ext cx="2273058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System Driver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415396" y="3284627"/>
            <a:ext cx="6639645" cy="1600438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Enabling/disabling and (re-)configuration of the corresponding Vision-IP HW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Receive config obj from the Application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Provides access to hardware resources via 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OSAL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layer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layer maps the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absolute address space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window of the Vision-IP HW to a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virtual address space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accessible by the VIPDRV.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2" y="5808596"/>
            <a:ext cx="1223092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HW IP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2" y="4812552"/>
            <a:ext cx="1194238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OSAL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411582" y="6300309"/>
            <a:ext cx="7579637" cy="61555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Embeds all necessary functions to interface to a System-On-Chip infrastructure, including DMA engine interrupts and safety errors controllers ...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8978A01-FED4-4BA7-B5D6-3FC587133BD9}"/>
              </a:ext>
            </a:extLst>
          </p:cNvPr>
          <p:cNvSpPr txBox="1"/>
          <p:nvPr/>
        </p:nvSpPr>
        <p:spPr>
          <a:xfrm>
            <a:off x="415397" y="5228773"/>
            <a:ext cx="6894607" cy="61555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Portability among each OSs by removing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OS dependency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from the application.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9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SW COMPONENT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6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510604" y="1392929"/>
            <a:ext cx="1085429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prepares a "default" configuration object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Update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APIs (specific to each IP) - update different parts of the configuration object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Finalize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checks range/validity of each parameter, calculates CRC for the register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510604" y="3681893"/>
            <a:ext cx="10854297" cy="155972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initializes the SW resources required by the driver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Start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initializes the HW resources required by the driver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Execute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triggers DMA transfer (once register transfer is done this will trigger HW processing)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Stop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de-initialize the HW resources &amp; stops ongoing processing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- 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Quit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API - de-initialize the SW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6" y="857344"/>
            <a:ext cx="3223639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Configuration Library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5" y="3114873"/>
            <a:ext cx="2273058" cy="49244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70"/>
            <a:r>
              <a:rPr lang="en-US" altLang="ko-KR" sz="320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</a:t>
            </a:r>
            <a:r>
              <a:rPr lang="en-US" altLang="ko-KR" sz="2133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133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System Driver</a:t>
            </a:r>
            <a:endParaRPr lang="en-US" altLang="ko-KR" sz="2133" dirty="0">
              <a:solidFill>
                <a:srgbClr val="FF0000"/>
              </a:solidFill>
              <a:latin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45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</a:t>
            </a:r>
            <a:r>
              <a:rPr lang="en-US" dirty="0"/>
              <a:t>. R-Car </a:t>
            </a:r>
            <a:r>
              <a:rPr lang="vi-VN" dirty="0"/>
              <a:t>4th Generation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7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835D8-E12D-47FE-9800-322C2A793857}"/>
              </a:ext>
            </a:extLst>
          </p:cNvPr>
          <p:cNvSpPr txBox="1"/>
          <p:nvPr/>
        </p:nvSpPr>
        <p:spPr>
          <a:xfrm>
            <a:off x="445788" y="1163979"/>
            <a:ext cx="11300424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Vision-IP (4</a:t>
            </a:r>
            <a:r>
              <a:rPr lang="en-US" sz="1600" b="1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Generation)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captures image data from the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DDR-SDRAM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processes images. </a:t>
            </a:r>
          </a:p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Include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DOF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vi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(optical flow vectors generation from a pair of images)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SMD-* cores </a:t>
            </a:r>
            <a:r>
              <a:rPr lang="vi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(Structure from motion)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and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DMAC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integrated each core acts as an accelerator for image processing at high speed. (</a:t>
            </a:r>
            <a:r>
              <a:rPr lang="en-US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Co-operation between hardware and software reduces the load on the CPU and improves the efficiency of image processing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  <a:r>
              <a:rPr lang="en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Wingdings" pitchFamily="2" charset="2"/>
              <a:buChar char="q"/>
            </a:pPr>
            <a:r>
              <a:rPr lang="en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Exclude </a:t>
            </a:r>
            <a:r>
              <a:rPr lang="en-VN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STV</a:t>
            </a:r>
            <a:r>
              <a:rPr lang="en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VN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ACF</a:t>
            </a:r>
            <a:r>
              <a:rPr lang="en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vi-VN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D40FF-9781-1144-9B19-E26520FC1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0" y="3022088"/>
            <a:ext cx="3963247" cy="29226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DB17E-EDBF-FF43-A2A7-7AD72344A58F}"/>
              </a:ext>
            </a:extLst>
          </p:cNvPr>
          <p:cNvSpPr txBox="1"/>
          <p:nvPr/>
        </p:nvSpPr>
        <p:spPr>
          <a:xfrm>
            <a:off x="6839816" y="4028120"/>
            <a:ext cx="4280680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UMF or DOF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Dense type of Optical Flow vectors generation</a:t>
            </a:r>
            <a:r>
              <a:rPr lang="en-VN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SMD-PS or SPS 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Priority sampling.</a:t>
            </a:r>
            <a:endParaRPr lang="en-VN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594" indent="-228594" algn="just" defTabSz="1219170">
              <a:spcBef>
                <a:spcPts val="80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SMD-POST or SPO 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Post processing.</a:t>
            </a:r>
            <a:endParaRPr lang="vi-VN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D28B38-1B47-48BB-A674-5438AD8B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0" y="1709738"/>
            <a:ext cx="8772525" cy="3438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85B98-3095-461B-BA56-82A7E6D0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2C512-B8C7-4A6A-9582-3C672F64BC76}"/>
              </a:ext>
            </a:extLst>
          </p:cNvPr>
          <p:cNvSpPr txBox="1"/>
          <p:nvPr/>
        </p:nvSpPr>
        <p:spPr>
          <a:xfrm>
            <a:off x="207615" y="949677"/>
            <a:ext cx="3489738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돋움" panose="020B0600000101010101" pitchFamily="50" charset="-127"/>
                <a:cs typeface="Arial" panose="020B0604020202020204" pitchFamily="34" charset="0"/>
              </a:defRPr>
            </a:lvl1pPr>
            <a:lvl2pPr marL="742950" indent="-285750">
              <a:defRPr>
                <a:latin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</a:defRPr>
            </a:lvl9pPr>
          </a:lstStyle>
          <a:p>
            <a:pPr defTabSz="1219140"/>
            <a:r>
              <a:rPr lang="en-US" altLang="ko-KR" sz="2000" dirty="0">
                <a:solidFill>
                  <a:srgbClr val="0070C0"/>
                </a:solidFill>
                <a:latin typeface="Arial"/>
                <a:cs typeface="Times New Roman" panose="02020603050405020304" pitchFamily="18" charset="0"/>
                <a:sym typeface="Arial"/>
              </a:rPr>
              <a:t>■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Arial"/>
              </a:rPr>
              <a:t>START / EXECUTE / STOP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77293" y="1173347"/>
            <a:ext cx="2503748" cy="4978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Arial"/>
                <a:sym typeface="Arial"/>
              </a:rPr>
              <a:t>Read two registers and check if equal to expected value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05850" y="4616195"/>
            <a:ext cx="1793735" cy="65895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sz="1000" b="1" kern="0">
                <a:solidFill>
                  <a:srgbClr val="000000"/>
                </a:solidFill>
                <a:latin typeface="Arial"/>
                <a:sym typeface="Arial"/>
              </a:rPr>
              <a:t>Spo_cb_ctl</a:t>
            </a:r>
          </a:p>
          <a:p>
            <a:pPr defTabSz="1219170">
              <a:buClr>
                <a:srgbClr val="000000"/>
              </a:buClr>
            </a:pPr>
            <a:r>
              <a:rPr lang="en-US" sz="1000" b="1" kern="0">
                <a:solidFill>
                  <a:srgbClr val="000000"/>
                </a:solidFill>
                <a:latin typeface="Arial"/>
                <a:sym typeface="Arial"/>
              </a:rPr>
              <a:t>.cb_status</a:t>
            </a:r>
          </a:p>
          <a:p>
            <a:pPr defTabSz="1219170">
              <a:buClr>
                <a:srgbClr val="000000"/>
              </a:buClr>
            </a:pPr>
            <a:r>
              <a:rPr lang="en-US" sz="1000" b="1" kern="0">
                <a:solidFill>
                  <a:srgbClr val="000000"/>
                </a:solidFill>
                <a:latin typeface="Arial"/>
                <a:sym typeface="Arial"/>
              </a:rPr>
              <a:t>.cbfunc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72551" y="1543485"/>
            <a:ext cx="1848839" cy="48060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Validate cache of buffer using</a:t>
            </a:r>
          </a:p>
          <a:p>
            <a:pPr defTabSz="1219170">
              <a:buClr>
                <a:srgbClr val="000000"/>
              </a:buClr>
            </a:pPr>
            <a:r>
              <a:rPr lang="en-US" sz="1000" b="1" kern="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Arial"/>
              </a:rPr>
              <a:t>R_OSAL_MmngrInvalidate</a:t>
            </a:r>
            <a:endParaRPr lang="en-US" sz="1000" b="1" kern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77019" y="5834454"/>
            <a:ext cx="1793735" cy="46765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sym typeface="Arial"/>
              </a:rPr>
              <a:t>After HW raise any events, invoke the callback function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05849" y="3495691"/>
            <a:ext cx="2096771" cy="51396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Flush input/output buffers</a:t>
            </a:r>
          </a:p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Arial"/>
              </a:rPr>
              <a:t>API: </a:t>
            </a:r>
            <a:r>
              <a:rPr lang="en-US" sz="1000" b="1" ker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Arial"/>
              </a:rPr>
              <a:t>R_OSAL_MmngrFlush</a:t>
            </a:r>
            <a:endParaRPr lang="en-US" sz="1000" b="1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6268" y="5271849"/>
          <a:ext cx="3450534" cy="155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63">
                  <a:extLst>
                    <a:ext uri="{9D8B030D-6E8A-4147-A177-3AD203B41FA5}">
                      <a16:colId xmlns:a16="http://schemas.microsoft.com/office/drawing/2014/main" val="1042632828"/>
                    </a:ext>
                  </a:extLst>
                </a:gridCol>
                <a:gridCol w="2386871">
                  <a:extLst>
                    <a:ext uri="{9D8B030D-6E8A-4147-A177-3AD203B41FA5}">
                      <a16:colId xmlns:a16="http://schemas.microsoft.com/office/drawing/2014/main" val="1827586117"/>
                    </a:ext>
                  </a:extLst>
                </a:gridCol>
              </a:tblGrid>
              <a:tr h="261353">
                <a:tc>
                  <a:txBody>
                    <a:bodyPr/>
                    <a:lstStyle/>
                    <a:p>
                      <a:r>
                        <a:rPr lang="en-US" sz="1100"/>
                        <a:t>Driver</a:t>
                      </a:r>
                      <a:r>
                        <a:rPr lang="en-US" sz="1100" baseline="0"/>
                        <a:t> Steps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Flow</a:t>
                      </a:r>
                      <a:r>
                        <a:rPr lang="en-US" sz="1100" baseline="0"/>
                        <a:t> State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44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UNINIT -&gt; 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02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INIT -&gt;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417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/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READY</a:t>
                      </a:r>
                      <a:r>
                        <a:rPr lang="en-US" sz="1100" baseline="0"/>
                        <a:t> -&gt; EXEC -&gt; READY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482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READY -&gt; 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238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100"/>
                        <a:t>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INIT -&gt; UNINIT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3743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6096002" y="1024796"/>
            <a:ext cx="2734391" cy="99436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Lock mutex</a:t>
            </a:r>
          </a:p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Enable top-level INTC group</a:t>
            </a:r>
          </a:p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Set DMA registers and start DMA</a:t>
            </a:r>
          </a:p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Disable top-level INTC group</a:t>
            </a:r>
          </a:p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FF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If use callback: Set User callback function</a:t>
            </a:r>
          </a:p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Arial"/>
              </a:rPr>
              <a:t>Unlock mutex</a:t>
            </a:r>
            <a:endParaRPr lang="en-US" sz="1000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49129" y="5834200"/>
            <a:ext cx="1793735" cy="713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sym typeface="Arial"/>
              </a:rPr>
              <a:t>.cb_dma_status</a:t>
            </a:r>
          </a:p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sym typeface="Arial"/>
              </a:rPr>
              <a:t>.cb_sys_status</a:t>
            </a:r>
          </a:p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sym typeface="Arial"/>
              </a:rPr>
              <a:t>.cb_sys_err_status[]</a:t>
            </a:r>
          </a:p>
          <a:p>
            <a:pPr defTabSz="1219170"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Arial"/>
                <a:sym typeface="Arial"/>
              </a:rPr>
              <a:t>…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277293" y="1718740"/>
            <a:ext cx="215843" cy="7501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5" idx="1"/>
          </p:cNvCxnSpPr>
          <p:nvPr/>
        </p:nvCxnSpPr>
        <p:spPr>
          <a:xfrm flipH="1" flipV="1">
            <a:off x="9576173" y="3752673"/>
            <a:ext cx="42967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493137" y="4796444"/>
            <a:ext cx="5127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46967" y="5157266"/>
            <a:ext cx="182880" cy="6769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64508" y="3145843"/>
            <a:ext cx="1429789" cy="13180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 flipH="1" flipV="1">
            <a:off x="6548666" y="2019164"/>
            <a:ext cx="215844" cy="11157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927835" y="5157266"/>
            <a:ext cx="0" cy="6769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8303" y="1538559"/>
            <a:ext cx="1711748" cy="48060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US" altLang="ko-KR" sz="1000" kern="0">
                <a:solidFill>
                  <a:srgbClr val="000000"/>
                </a:solidFill>
                <a:latin typeface="Arial"/>
                <a:ea typeface="맑은 고딕" panose="020B0503020000020004" pitchFamily="34" charset="-127"/>
                <a:cs typeface="Times New Roman" panose="02020603050405020304" pitchFamily="18" charset="0"/>
                <a:sym typeface="Arial"/>
              </a:rPr>
              <a:t>Free buffers using</a:t>
            </a:r>
          </a:p>
          <a:p>
            <a:pPr defTabSz="1219170">
              <a:buClr>
                <a:srgbClr val="000000"/>
              </a:buClr>
            </a:pPr>
            <a:r>
              <a:rPr lang="en-US" sz="1000" b="1" ker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Arial"/>
              </a:rPr>
              <a:t>R_OSAL_MmngrDealloc</a:t>
            </a:r>
            <a:endParaRPr lang="en-US" sz="1000" b="1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EA0BC-3A31-43E9-9B65-966406A90049}"/>
              </a:ext>
            </a:extLst>
          </p:cNvPr>
          <p:cNvSpPr/>
          <p:nvPr/>
        </p:nvSpPr>
        <p:spPr>
          <a:xfrm>
            <a:off x="656268" y="2328588"/>
            <a:ext cx="9052672" cy="2911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vi-VN" sz="1400" kern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700EEA-9481-4A4E-944D-93E6C3D20129}"/>
              </a:ext>
            </a:extLst>
          </p:cNvPr>
          <p:cNvCxnSpPr>
            <a:stCxn id="42" idx="2"/>
          </p:cNvCxnSpPr>
          <p:nvPr/>
        </p:nvCxnSpPr>
        <p:spPr>
          <a:xfrm flipH="1">
            <a:off x="2796970" y="2024090"/>
            <a:ext cx="1" cy="15985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2DF0D1-8125-4C53-A5A1-7203AB1E8CC9}"/>
              </a:ext>
            </a:extLst>
          </p:cNvPr>
          <p:cNvCxnSpPr/>
          <p:nvPr/>
        </p:nvCxnSpPr>
        <p:spPr>
          <a:xfrm>
            <a:off x="1400039" y="2019163"/>
            <a:ext cx="0" cy="16034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17D-A780-400A-AABB-597298E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SW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1B22C-5284-451E-AACF-D0820C7C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DD6E2F3F-EE01-4CE2-900B-BD7B0349266A}" type="slidenum">
              <a:rPr lang="ko-KR" alt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9</a:t>
            </a:fld>
            <a:endParaRPr lang="ko-KR" alt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61180" y="1064720"/>
            <a:ext cx="6275043" cy="5593987"/>
            <a:chOff x="1201080" y="908006"/>
            <a:chExt cx="6791926" cy="4073236"/>
          </a:xfrm>
        </p:grpSpPr>
        <p:sp>
          <p:nvSpPr>
            <p:cNvPr id="4" name="Rounded Rectangle 3"/>
            <p:cNvSpPr/>
            <p:nvPr/>
          </p:nvSpPr>
          <p:spPr>
            <a:xfrm>
              <a:off x="6138629" y="908006"/>
              <a:ext cx="1854377" cy="7946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Config Library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01081" y="908006"/>
              <a:ext cx="1854377" cy="79465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App SW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01080" y="2508359"/>
              <a:ext cx="1854377" cy="79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System Driver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1080" y="4610366"/>
              <a:ext cx="4937549" cy="37087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HW IP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1080" y="4108712"/>
              <a:ext cx="4937549" cy="3708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>
                  <a:solidFill>
                    <a:srgbClr val="000000"/>
                  </a:solidFill>
                  <a:latin typeface="Arial"/>
                  <a:sym typeface="Arial"/>
                </a:rPr>
                <a:t>OSAL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55457" y="1074260"/>
              <a:ext cx="3083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63140" y="908006"/>
              <a:ext cx="2609855" cy="17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InitParam / changeParam / SetIn / SetOut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089" y="1331460"/>
            <a:ext cx="489749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Step 1. App request cfg. Object init &amp; update</a:t>
            </a:r>
          </a:p>
        </p:txBody>
      </p:sp>
    </p:spTree>
    <p:extLst>
      <p:ext uri="{BB962C8B-B14F-4D97-AF65-F5344CB8AC3E}">
        <p14:creationId xmlns:p14="http://schemas.microsoft.com/office/powerpoint/2010/main" val="26384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1657</Words>
  <Application>Microsoft Office PowerPoint</Application>
  <PresentationFormat>Widescreen</PresentationFormat>
  <Paragraphs>363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Noto Sans</vt:lpstr>
      <vt:lpstr>Roboto Condensed</vt:lpstr>
      <vt:lpstr>Wingdings</vt:lpstr>
      <vt:lpstr>Office Theme</vt:lpstr>
      <vt:lpstr>1_Office Theme</vt:lpstr>
      <vt:lpstr>Knowledge Sharing VISION IP - VIPDRV</vt:lpstr>
      <vt:lpstr> AGENDA</vt:lpstr>
      <vt:lpstr>1. OVERVIEW</vt:lpstr>
      <vt:lpstr>2. SW ARCHITECTURE</vt:lpstr>
      <vt:lpstr>3. SW COMPONENTS</vt:lpstr>
      <vt:lpstr>4. SW COMPONENT APIs</vt:lpstr>
      <vt:lpstr>5. R-Car 4th Generation</vt:lpstr>
      <vt:lpstr>6. SW WORKFLOW</vt:lpstr>
      <vt:lpstr>6. SW WORKFLOW</vt:lpstr>
      <vt:lpstr>6. SW WORKFLOW</vt:lpstr>
      <vt:lpstr>6. SW WORKFLOW</vt:lpstr>
      <vt:lpstr>6. SW WORKFLOW</vt:lpstr>
      <vt:lpstr>6. SW WORKFLOW</vt:lpstr>
      <vt:lpstr>6. SW WORKFLOW</vt:lpstr>
      <vt:lpstr>6. SW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anh.nguyen-huu [BV] (@BV_anh.nguyen-huu)</dc:creator>
  <cp:lastModifiedBy>Nguyen Huu Anh</cp:lastModifiedBy>
  <cp:revision>25</cp:revision>
  <dcterms:created xsi:type="dcterms:W3CDTF">2019-10-08T07:34:00Z</dcterms:created>
  <dcterms:modified xsi:type="dcterms:W3CDTF">2022-10-06T02:13:59Z</dcterms:modified>
</cp:coreProperties>
</file>