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18"/>
  </p:notesMasterIdLst>
  <p:sldIdLst>
    <p:sldId id="257" r:id="rId5"/>
    <p:sldId id="365" r:id="rId6"/>
    <p:sldId id="366" r:id="rId7"/>
    <p:sldId id="367" r:id="rId8"/>
    <p:sldId id="368" r:id="rId9"/>
    <p:sldId id="369" r:id="rId10"/>
    <p:sldId id="370" r:id="rId11"/>
    <p:sldId id="371" r:id="rId12"/>
    <p:sldId id="373" r:id="rId13"/>
    <p:sldId id="374" r:id="rId14"/>
    <p:sldId id="375" r:id="rId15"/>
    <p:sldId id="376" r:id="rId16"/>
    <p:sldId id="363"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EBE"/>
    <a:srgbClr val="706F6F"/>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27" autoAdjust="0"/>
  </p:normalViewPr>
  <p:slideViewPr>
    <p:cSldViewPr showGuides="1">
      <p:cViewPr varScale="1">
        <p:scale>
          <a:sx n="81" d="100"/>
          <a:sy n="81" d="100"/>
        </p:scale>
        <p:origin x="216" y="90"/>
      </p:cViewPr>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9/28/2020</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アイコンをクリックして図を追加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noProof="0"/>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ja-JP" altLang="en-US"/>
              <a:t>グラフを追加</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ja-JP" altLang="en-US" noProof="0"/>
              <a:t>マスター タイトルの書式設定</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noProof="0"/>
              <a:t>マスター テキストの書式設定</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ja-JP" altLang="en-US" noProof="0"/>
              <a:t>マスター テキストの書式設定</a:t>
            </a:r>
          </a:p>
          <a:p>
            <a:pPr lvl="1"/>
            <a:r>
              <a:rPr kumimoji="1" lang="ja-JP" altLang="en-US" noProof="0"/>
              <a:t>第 </a:t>
            </a:r>
            <a:r>
              <a:rPr kumimoji="1" lang="en-US" altLang="ja-JP" noProof="0"/>
              <a:t>2 </a:t>
            </a:r>
            <a:r>
              <a:rPr kumimoji="1" lang="ja-JP" altLang="en-US" noProof="0"/>
              <a:t>レベル</a:t>
            </a:r>
          </a:p>
          <a:p>
            <a:pPr lvl="2"/>
            <a:r>
              <a:rPr kumimoji="1" lang="ja-JP" altLang="en-US" noProof="0"/>
              <a:t>第 </a:t>
            </a:r>
            <a:r>
              <a:rPr kumimoji="1" lang="en-US" altLang="ja-JP" noProof="0"/>
              <a:t>3 </a:t>
            </a:r>
            <a:r>
              <a:rPr kumimoji="1" lang="ja-JP" altLang="en-US" noProof="0"/>
              <a:t>レベル</a:t>
            </a:r>
          </a:p>
          <a:p>
            <a:pPr lvl="3"/>
            <a:r>
              <a:rPr kumimoji="1" lang="ja-JP" altLang="en-US" noProof="0"/>
              <a:t>第 </a:t>
            </a:r>
            <a:r>
              <a:rPr kumimoji="1" lang="en-US" altLang="ja-JP" noProof="0"/>
              <a:t>4 </a:t>
            </a:r>
            <a:r>
              <a:rPr kumimoji="1" lang="ja-JP" altLang="en-US" noProof="0"/>
              <a:t>レベル</a:t>
            </a:r>
          </a:p>
          <a:p>
            <a:pPr lvl="4"/>
            <a:r>
              <a:rPr kumimoji="1" lang="ja-JP" altLang="en-US" noProof="0"/>
              <a:t>第 </a:t>
            </a:r>
            <a:r>
              <a:rPr kumimoji="1" lang="en-US" altLang="ja-JP" noProof="0"/>
              <a:t>5 </a:t>
            </a:r>
            <a:r>
              <a:rPr kumimoji="1" lang="ja-JP" altLang="en-US" noProof="0"/>
              <a:t>レベル</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ja-JP" altLang="en-US" noProof="0"/>
              <a:t>マスター タイトルの書式設定</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ja-JP" altLang="en-US" noProof="0"/>
              <a:t>マスター タイトルの書式設定</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p:txBody>
      </p:sp>
      <p:sp>
        <p:nvSpPr>
          <p:cNvPr id="20" name="Tabellenplatzhalter 8"/>
          <p:cNvSpPr>
            <a:spLocks noGrp="1"/>
          </p:cNvSpPr>
          <p:nvPr>
            <p:ph type="tbl" sz="quarter" idx="18"/>
          </p:nvPr>
        </p:nvSpPr>
        <p:spPr>
          <a:xfrm>
            <a:off x="468000" y="1424991"/>
            <a:ext cx="8711997" cy="4248000"/>
          </a:xfrm>
        </p:spPr>
        <p:txBody>
          <a:bodyPr/>
          <a:lstStyle/>
          <a:p>
            <a:r>
              <a:rPr lang="ja-JP" altLang="en-US"/>
              <a:t>表を追加</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noProof="0"/>
              <a:t>マスター テキストの書式設定</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noProof="0"/>
              <a:t>マスター テキストの書式設定</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noProof="0"/>
              <a:t>マスター テキストの書式設定</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ja-JP" altLang="en-US"/>
              <a:t>アイコンをクリックして図を追加</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ja-JP" altLang="en-US" noProof="0"/>
              <a:t>マスター タイトルの書式設定</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ja-JP" altLang="en-US"/>
              <a:t>アイコンをクリックして図を追加</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2020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図 8" descr="RENESAS+Tagline.png"/>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8688288" y="6400235"/>
            <a:ext cx="3092559" cy="341133"/>
          </a:xfrm>
          <a:prstGeom prst="rect">
            <a:avLst/>
          </a:prstGeom>
        </p:spPr>
      </p:pic>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b2b-gateway.renesas.com/login/ssl"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mailto:rel-madoguchi@ml.nesic.com"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kumimoji="1" lang="en-US" altLang="ja-JP" dirty="0"/>
              <a:t>REL-B2B Basic</a:t>
            </a:r>
          </a:p>
          <a:p>
            <a:r>
              <a:rPr kumimoji="1" lang="en-US" altLang="ja-JP" dirty="0"/>
              <a:t>Software update manual</a:t>
            </a:r>
            <a:br>
              <a:rPr kumimoji="1" lang="en-US" altLang="ja-JP" dirty="0"/>
            </a:br>
            <a:r>
              <a:rPr kumimoji="1" lang="en-US" altLang="ja-JP" dirty="0"/>
              <a:t>(Simplified Version)</a:t>
            </a:r>
          </a:p>
        </p:txBody>
      </p:sp>
      <p:sp>
        <p:nvSpPr>
          <p:cNvPr id="3" name="Textplatzhalter 2"/>
          <p:cNvSpPr>
            <a:spLocks noGrp="1"/>
          </p:cNvSpPr>
          <p:nvPr>
            <p:ph type="body" sz="quarter" idx="13"/>
          </p:nvPr>
        </p:nvSpPr>
        <p:spPr>
          <a:xfrm>
            <a:off x="1080000" y="2700000"/>
            <a:ext cx="5040000" cy="609737"/>
          </a:xfrm>
        </p:spPr>
        <p:txBody>
          <a:bodyPr>
            <a:spAutoFit/>
          </a:bodyPr>
          <a:lstStyle/>
          <a:p>
            <a:r>
              <a:rPr kumimoji="1" lang="en-US" altLang="ja-JP" dirty="0"/>
              <a:t>REL/DO/ISD/NWOP</a:t>
            </a:r>
          </a:p>
        </p:txBody>
      </p:sp>
    </p:spTree>
    <p:extLst>
      <p:ext uri="{BB962C8B-B14F-4D97-AF65-F5344CB8AC3E}">
        <p14:creationId xmlns:p14="http://schemas.microsoft.com/office/powerpoint/2010/main" val="2108828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6C1DE-E023-491F-B2A0-D709ADF00752}"/>
              </a:ext>
            </a:extLst>
          </p:cNvPr>
          <p:cNvSpPr>
            <a:spLocks noGrp="1"/>
          </p:cNvSpPr>
          <p:nvPr>
            <p:ph type="title"/>
          </p:nvPr>
        </p:nvSpPr>
        <p:spPr/>
        <p:txBody>
          <a:bodyPr/>
          <a:lstStyle/>
          <a:p>
            <a:r>
              <a:rPr kumimoji="1" lang="en-US" altLang="ja-JP" dirty="0"/>
              <a:t>CONFIRMATION of REL-B2B BASIC Login </a:t>
            </a:r>
            <a:endParaRPr kumimoji="1" lang="ja-JP" altLang="en-US" dirty="0"/>
          </a:p>
        </p:txBody>
      </p:sp>
      <p:sp>
        <p:nvSpPr>
          <p:cNvPr id="4" name="コンテンツ プレースホルダー 4">
            <a:extLst>
              <a:ext uri="{FF2B5EF4-FFF2-40B4-BE49-F238E27FC236}">
                <a16:creationId xmlns:a16="http://schemas.microsoft.com/office/drawing/2014/main" id="{91E00FCE-B609-4D87-9D7F-A7A257CA6181}"/>
              </a:ext>
            </a:extLst>
          </p:cNvPr>
          <p:cNvSpPr>
            <a:spLocks noGrp="1"/>
          </p:cNvSpPr>
          <p:nvPr>
            <p:ph idx="1"/>
          </p:nvPr>
        </p:nvSpPr>
        <p:spPr>
          <a:xfrm>
            <a:off x="468000" y="1424991"/>
            <a:ext cx="11244574" cy="1385507"/>
          </a:xfrm>
        </p:spPr>
        <p:txBody>
          <a:bodyPr/>
          <a:lstStyle/>
          <a:p>
            <a:r>
              <a:rPr lang="en-US" altLang="ja-JP" b="1" dirty="0"/>
              <a:t>Confirmation of REL-B2B BASIC Login.</a:t>
            </a:r>
            <a:br>
              <a:rPr lang="en-US" altLang="ja-JP" b="1" dirty="0"/>
            </a:br>
            <a:r>
              <a:rPr lang="en-US" altLang="ja-JP" dirty="0"/>
              <a:t>When the screen below is displayed, you are singed in to REL-B2B(SSL-VPN),and if the icon      is displayed on the taskbar, you can access the registered Renesas internal system.</a:t>
            </a:r>
            <a:endParaRPr lang="ja-JP" altLang="en-US" dirty="0"/>
          </a:p>
          <a:p>
            <a:endParaRPr lang="ja-JP" altLang="en-US" dirty="0"/>
          </a:p>
        </p:txBody>
      </p:sp>
      <p:pic>
        <p:nvPicPr>
          <p:cNvPr id="5" name="図 4">
            <a:extLst>
              <a:ext uri="{FF2B5EF4-FFF2-40B4-BE49-F238E27FC236}">
                <a16:creationId xmlns:a16="http://schemas.microsoft.com/office/drawing/2014/main" id="{65430A90-9778-4AE6-AB6D-7943F9159276}"/>
              </a:ext>
            </a:extLst>
          </p:cNvPr>
          <p:cNvPicPr>
            <a:picLocks noChangeAspect="1"/>
          </p:cNvPicPr>
          <p:nvPr/>
        </p:nvPicPr>
        <p:blipFill>
          <a:blip r:embed="rId2"/>
          <a:stretch>
            <a:fillRect/>
          </a:stretch>
        </p:blipFill>
        <p:spPr>
          <a:xfrm>
            <a:off x="9048328" y="1778105"/>
            <a:ext cx="225136" cy="207818"/>
          </a:xfrm>
          <a:prstGeom prst="rect">
            <a:avLst/>
          </a:prstGeom>
        </p:spPr>
      </p:pic>
      <p:pic>
        <p:nvPicPr>
          <p:cNvPr id="6" name="図 5">
            <a:extLst>
              <a:ext uri="{FF2B5EF4-FFF2-40B4-BE49-F238E27FC236}">
                <a16:creationId xmlns:a16="http://schemas.microsoft.com/office/drawing/2014/main" id="{B9D41515-2849-4851-97DF-17CF7229E21D}"/>
              </a:ext>
            </a:extLst>
          </p:cNvPr>
          <p:cNvPicPr>
            <a:picLocks noChangeAspect="1"/>
          </p:cNvPicPr>
          <p:nvPr/>
        </p:nvPicPr>
        <p:blipFill>
          <a:blip r:embed="rId3"/>
          <a:stretch>
            <a:fillRect/>
          </a:stretch>
        </p:blipFill>
        <p:spPr>
          <a:xfrm>
            <a:off x="623392" y="2778370"/>
            <a:ext cx="9721080" cy="2922026"/>
          </a:xfrm>
          <a:prstGeom prst="rect">
            <a:avLst/>
          </a:prstGeom>
        </p:spPr>
      </p:pic>
    </p:spTree>
    <p:extLst>
      <p:ext uri="{BB962C8B-B14F-4D97-AF65-F5344CB8AC3E}">
        <p14:creationId xmlns:p14="http://schemas.microsoft.com/office/powerpoint/2010/main" val="591256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4676A6-E4D1-4DD6-A95D-5C8A625F71FD}"/>
              </a:ext>
            </a:extLst>
          </p:cNvPr>
          <p:cNvSpPr>
            <a:spLocks noGrp="1"/>
          </p:cNvSpPr>
          <p:nvPr>
            <p:ph type="title"/>
          </p:nvPr>
        </p:nvSpPr>
        <p:spPr/>
        <p:txBody>
          <a:bodyPr/>
          <a:lstStyle/>
          <a:p>
            <a:r>
              <a:rPr kumimoji="1" lang="en-US" altLang="ja-JP" dirty="0"/>
              <a:t>How to Logout of the REL-B2B BASIC</a:t>
            </a:r>
            <a:endParaRPr kumimoji="1" lang="ja-JP" altLang="en-US" dirty="0"/>
          </a:p>
        </p:txBody>
      </p:sp>
      <p:pic>
        <p:nvPicPr>
          <p:cNvPr id="4" name="図 3">
            <a:extLst>
              <a:ext uri="{FF2B5EF4-FFF2-40B4-BE49-F238E27FC236}">
                <a16:creationId xmlns:a16="http://schemas.microsoft.com/office/drawing/2014/main" id="{24659A88-9AC1-4EDC-BA0F-7BE56236EA3F}"/>
              </a:ext>
            </a:extLst>
          </p:cNvPr>
          <p:cNvPicPr>
            <a:picLocks noChangeAspect="1"/>
          </p:cNvPicPr>
          <p:nvPr/>
        </p:nvPicPr>
        <p:blipFill>
          <a:blip r:embed="rId2"/>
          <a:stretch>
            <a:fillRect/>
          </a:stretch>
        </p:blipFill>
        <p:spPr>
          <a:xfrm>
            <a:off x="1454497" y="5273256"/>
            <a:ext cx="3168352" cy="852399"/>
          </a:xfrm>
          <a:prstGeom prst="rect">
            <a:avLst/>
          </a:prstGeom>
        </p:spPr>
      </p:pic>
      <p:pic>
        <p:nvPicPr>
          <p:cNvPr id="5" name="図 4">
            <a:extLst>
              <a:ext uri="{FF2B5EF4-FFF2-40B4-BE49-F238E27FC236}">
                <a16:creationId xmlns:a16="http://schemas.microsoft.com/office/drawing/2014/main" id="{8B470C25-03F5-464D-9A77-B2E8CF998AA4}"/>
              </a:ext>
            </a:extLst>
          </p:cNvPr>
          <p:cNvPicPr>
            <a:picLocks noChangeAspect="1"/>
          </p:cNvPicPr>
          <p:nvPr/>
        </p:nvPicPr>
        <p:blipFill>
          <a:blip r:embed="rId3"/>
          <a:stretch>
            <a:fillRect/>
          </a:stretch>
        </p:blipFill>
        <p:spPr>
          <a:xfrm>
            <a:off x="633454" y="2159842"/>
            <a:ext cx="5827663" cy="1751717"/>
          </a:xfrm>
          <a:prstGeom prst="rect">
            <a:avLst/>
          </a:prstGeom>
        </p:spPr>
      </p:pic>
      <p:sp>
        <p:nvSpPr>
          <p:cNvPr id="6" name="コンテンツ プレースホルダー 4">
            <a:extLst>
              <a:ext uri="{FF2B5EF4-FFF2-40B4-BE49-F238E27FC236}">
                <a16:creationId xmlns:a16="http://schemas.microsoft.com/office/drawing/2014/main" id="{4AF5638E-C5EF-4EE0-8B39-2B49A712C341}"/>
              </a:ext>
            </a:extLst>
          </p:cNvPr>
          <p:cNvSpPr txBox="1">
            <a:spLocks/>
          </p:cNvSpPr>
          <p:nvPr/>
        </p:nvSpPr>
        <p:spPr>
          <a:xfrm>
            <a:off x="468000" y="4212894"/>
            <a:ext cx="11244574" cy="563744"/>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b="1" dirty="0"/>
              <a:t>How to logout from the portal site(Task tray)</a:t>
            </a:r>
            <a:br>
              <a:rPr lang="en-US" altLang="ja-JP" b="1" dirty="0"/>
            </a:br>
            <a:r>
              <a:rPr lang="en-US" altLang="ja-JP" dirty="0"/>
              <a:t>Right-click the       icon in the task tray.  You can logout of Service REL-B2B Basic by clicking the Disconnect button.</a:t>
            </a:r>
            <a:endParaRPr lang="ja-JP" altLang="en-US" dirty="0"/>
          </a:p>
        </p:txBody>
      </p:sp>
      <p:pic>
        <p:nvPicPr>
          <p:cNvPr id="7" name="図 6">
            <a:extLst>
              <a:ext uri="{FF2B5EF4-FFF2-40B4-BE49-F238E27FC236}">
                <a16:creationId xmlns:a16="http://schemas.microsoft.com/office/drawing/2014/main" id="{8FC54F3B-34CF-4088-9936-5117CDC03FA1}"/>
              </a:ext>
            </a:extLst>
          </p:cNvPr>
          <p:cNvPicPr>
            <a:picLocks noChangeAspect="1"/>
          </p:cNvPicPr>
          <p:nvPr/>
        </p:nvPicPr>
        <p:blipFill>
          <a:blip r:embed="rId4"/>
          <a:stretch>
            <a:fillRect/>
          </a:stretch>
        </p:blipFill>
        <p:spPr>
          <a:xfrm>
            <a:off x="2009028" y="4549867"/>
            <a:ext cx="225136" cy="207818"/>
          </a:xfrm>
          <a:prstGeom prst="rect">
            <a:avLst/>
          </a:prstGeom>
        </p:spPr>
      </p:pic>
      <p:cxnSp>
        <p:nvCxnSpPr>
          <p:cNvPr id="8" name="直線矢印コネクタ 7">
            <a:extLst>
              <a:ext uri="{FF2B5EF4-FFF2-40B4-BE49-F238E27FC236}">
                <a16:creationId xmlns:a16="http://schemas.microsoft.com/office/drawing/2014/main" id="{ECD8C45E-2302-488B-91F7-31CC7DB1F4AB}"/>
              </a:ext>
            </a:extLst>
          </p:cNvPr>
          <p:cNvCxnSpPr>
            <a:cxnSpLocks/>
            <a:stCxn id="10" idx="3"/>
          </p:cNvCxnSpPr>
          <p:nvPr/>
        </p:nvCxnSpPr>
        <p:spPr>
          <a:xfrm>
            <a:off x="6445283" y="2267854"/>
            <a:ext cx="73083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コンテンツ プレースホルダー 4">
            <a:extLst>
              <a:ext uri="{FF2B5EF4-FFF2-40B4-BE49-F238E27FC236}">
                <a16:creationId xmlns:a16="http://schemas.microsoft.com/office/drawing/2014/main" id="{89A2AF78-6CC1-4540-85B6-04AFE58A092F}"/>
              </a:ext>
            </a:extLst>
          </p:cNvPr>
          <p:cNvSpPr>
            <a:spLocks noGrp="1"/>
          </p:cNvSpPr>
          <p:nvPr>
            <p:ph idx="1"/>
          </p:nvPr>
        </p:nvSpPr>
        <p:spPr>
          <a:xfrm>
            <a:off x="468000" y="1424991"/>
            <a:ext cx="11244574" cy="578620"/>
          </a:xfrm>
        </p:spPr>
        <p:txBody>
          <a:bodyPr/>
          <a:lstStyle/>
          <a:p>
            <a:r>
              <a:rPr lang="en-US" altLang="ja-JP" b="1" dirty="0"/>
              <a:t>How to logout from Portal site(Login Page)</a:t>
            </a:r>
            <a:br>
              <a:rPr lang="en-US" altLang="ja-JP" b="1" dirty="0"/>
            </a:br>
            <a:r>
              <a:rPr lang="en-US" altLang="ja-JP" dirty="0"/>
              <a:t>You can log out from the REL-B2B Basic by clicking the “Sign Out” button below.</a:t>
            </a:r>
            <a:endParaRPr lang="ja-JP" altLang="en-US" dirty="0"/>
          </a:p>
        </p:txBody>
      </p:sp>
      <p:sp>
        <p:nvSpPr>
          <p:cNvPr id="10" name="正方形/長方形 9">
            <a:extLst>
              <a:ext uri="{FF2B5EF4-FFF2-40B4-BE49-F238E27FC236}">
                <a16:creationId xmlns:a16="http://schemas.microsoft.com/office/drawing/2014/main" id="{A182EC0E-048E-48B2-8C9E-3289B2B22970}"/>
              </a:ext>
            </a:extLst>
          </p:cNvPr>
          <p:cNvSpPr/>
          <p:nvPr/>
        </p:nvSpPr>
        <p:spPr>
          <a:xfrm>
            <a:off x="6157251" y="2159842"/>
            <a:ext cx="288032" cy="21602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717ED50-E616-4509-957B-957680684437}"/>
              </a:ext>
            </a:extLst>
          </p:cNvPr>
          <p:cNvSpPr/>
          <p:nvPr/>
        </p:nvSpPr>
        <p:spPr>
          <a:xfrm>
            <a:off x="1531570" y="5552841"/>
            <a:ext cx="1180053" cy="27740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A961A9E0-183A-4AB1-B7F0-97C120CA3828}"/>
              </a:ext>
            </a:extLst>
          </p:cNvPr>
          <p:cNvPicPr>
            <a:picLocks noChangeAspect="1"/>
          </p:cNvPicPr>
          <p:nvPr/>
        </p:nvPicPr>
        <p:blipFill>
          <a:blip r:embed="rId5"/>
          <a:stretch>
            <a:fillRect/>
          </a:stretch>
        </p:blipFill>
        <p:spPr>
          <a:xfrm>
            <a:off x="7176120" y="2104957"/>
            <a:ext cx="3778176" cy="2006591"/>
          </a:xfrm>
          <a:prstGeom prst="rect">
            <a:avLst/>
          </a:prstGeom>
        </p:spPr>
      </p:pic>
    </p:spTree>
    <p:extLst>
      <p:ext uri="{BB962C8B-B14F-4D97-AF65-F5344CB8AC3E}">
        <p14:creationId xmlns:p14="http://schemas.microsoft.com/office/powerpoint/2010/main" val="2645101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2A1AE9-15D1-4503-9354-8477504DE154}"/>
              </a:ext>
            </a:extLst>
          </p:cNvPr>
          <p:cNvSpPr>
            <a:spLocks noGrp="1"/>
          </p:cNvSpPr>
          <p:nvPr>
            <p:ph type="title"/>
          </p:nvPr>
        </p:nvSpPr>
        <p:spPr/>
        <p:txBody>
          <a:bodyPr/>
          <a:lstStyle/>
          <a:p>
            <a:r>
              <a:rPr kumimoji="1" lang="en-US" altLang="ja-JP" dirty="0"/>
              <a:t>How to </a:t>
            </a:r>
            <a:r>
              <a:rPr lang="en-US" altLang="ja-JP" dirty="0"/>
              <a:t>Exit </a:t>
            </a:r>
            <a:r>
              <a:rPr kumimoji="1" lang="en-US" altLang="ja-JP" dirty="0"/>
              <a:t>Pulse Secure Client </a:t>
            </a:r>
            <a:endParaRPr kumimoji="1" lang="ja-JP" altLang="en-US" dirty="0"/>
          </a:p>
        </p:txBody>
      </p:sp>
      <p:pic>
        <p:nvPicPr>
          <p:cNvPr id="4" name="図 3">
            <a:extLst>
              <a:ext uri="{FF2B5EF4-FFF2-40B4-BE49-F238E27FC236}">
                <a16:creationId xmlns:a16="http://schemas.microsoft.com/office/drawing/2014/main" id="{F5DFB894-A7F4-4D3A-80BA-2EDA7FC8CC67}"/>
              </a:ext>
            </a:extLst>
          </p:cNvPr>
          <p:cNvPicPr>
            <a:picLocks noChangeAspect="1"/>
          </p:cNvPicPr>
          <p:nvPr/>
        </p:nvPicPr>
        <p:blipFill>
          <a:blip r:embed="rId2"/>
          <a:stretch>
            <a:fillRect/>
          </a:stretch>
        </p:blipFill>
        <p:spPr>
          <a:xfrm>
            <a:off x="4700048" y="2891941"/>
            <a:ext cx="2980128" cy="1862580"/>
          </a:xfrm>
          <a:prstGeom prst="rect">
            <a:avLst/>
          </a:prstGeom>
        </p:spPr>
      </p:pic>
      <p:sp>
        <p:nvSpPr>
          <p:cNvPr id="5" name="コンテンツ プレースホルダー 2">
            <a:extLst>
              <a:ext uri="{FF2B5EF4-FFF2-40B4-BE49-F238E27FC236}">
                <a16:creationId xmlns:a16="http://schemas.microsoft.com/office/drawing/2014/main" id="{BF1D5D4A-7B01-48D1-9275-77FF2C583F57}"/>
              </a:ext>
            </a:extLst>
          </p:cNvPr>
          <p:cNvSpPr txBox="1">
            <a:spLocks/>
          </p:cNvSpPr>
          <p:nvPr/>
        </p:nvSpPr>
        <p:spPr>
          <a:xfrm>
            <a:off x="468000" y="1412776"/>
            <a:ext cx="11244574" cy="1154675"/>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b="1" dirty="0"/>
              <a:t>How to exit Pulse Secure Client</a:t>
            </a:r>
            <a:br>
              <a:rPr lang="ja-JP" altLang="en-US" dirty="0"/>
            </a:br>
            <a:r>
              <a:rPr lang="en-US" altLang="ja-JP" dirty="0"/>
              <a:t>Right-click the      icon in the task tray.</a:t>
            </a:r>
            <a:br>
              <a:rPr lang="en-US" altLang="ja-JP" dirty="0"/>
            </a:br>
            <a:r>
              <a:rPr lang="en-US" altLang="ja-JP" dirty="0"/>
              <a:t>Click the “Exit”.</a:t>
            </a:r>
            <a:br>
              <a:rPr lang="en-US" altLang="ja-JP" dirty="0"/>
            </a:br>
            <a:r>
              <a:rPr lang="en-US" altLang="ja-JP" dirty="0"/>
              <a:t>Click the OK button to exit the Pulse Secure Client app.</a:t>
            </a:r>
            <a:endParaRPr lang="ja-JP" altLang="en-US" dirty="0"/>
          </a:p>
        </p:txBody>
      </p:sp>
      <p:pic>
        <p:nvPicPr>
          <p:cNvPr id="6" name="図 5">
            <a:extLst>
              <a:ext uri="{FF2B5EF4-FFF2-40B4-BE49-F238E27FC236}">
                <a16:creationId xmlns:a16="http://schemas.microsoft.com/office/drawing/2014/main" id="{C67E9CDB-CA7A-4548-87AE-4A95787E6F7D}"/>
              </a:ext>
            </a:extLst>
          </p:cNvPr>
          <p:cNvPicPr>
            <a:picLocks noChangeAspect="1"/>
          </p:cNvPicPr>
          <p:nvPr/>
        </p:nvPicPr>
        <p:blipFill>
          <a:blip r:embed="rId3"/>
          <a:stretch>
            <a:fillRect/>
          </a:stretch>
        </p:blipFill>
        <p:spPr>
          <a:xfrm>
            <a:off x="1992231" y="1737266"/>
            <a:ext cx="225136" cy="207818"/>
          </a:xfrm>
          <a:prstGeom prst="rect">
            <a:avLst/>
          </a:prstGeom>
        </p:spPr>
      </p:pic>
      <p:cxnSp>
        <p:nvCxnSpPr>
          <p:cNvPr id="7" name="直線矢印コネクタ 6">
            <a:extLst>
              <a:ext uri="{FF2B5EF4-FFF2-40B4-BE49-F238E27FC236}">
                <a16:creationId xmlns:a16="http://schemas.microsoft.com/office/drawing/2014/main" id="{C3BFCBC2-B258-4AA9-B7B5-04D986A45EDB}"/>
              </a:ext>
            </a:extLst>
          </p:cNvPr>
          <p:cNvCxnSpPr>
            <a:cxnSpLocks/>
          </p:cNvCxnSpPr>
          <p:nvPr/>
        </p:nvCxnSpPr>
        <p:spPr>
          <a:xfrm>
            <a:off x="3287688" y="3669614"/>
            <a:ext cx="130965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DD197037-DF8B-4D1B-B5B8-175F381E24F5}"/>
              </a:ext>
            </a:extLst>
          </p:cNvPr>
          <p:cNvSpPr/>
          <p:nvPr/>
        </p:nvSpPr>
        <p:spPr>
          <a:xfrm>
            <a:off x="5951984" y="4378212"/>
            <a:ext cx="792088" cy="2853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168970A4-3828-4610-B801-9D4F3BEF9F6F}"/>
              </a:ext>
            </a:extLst>
          </p:cNvPr>
          <p:cNvPicPr>
            <a:picLocks noChangeAspect="1"/>
          </p:cNvPicPr>
          <p:nvPr/>
        </p:nvPicPr>
        <p:blipFill>
          <a:blip r:embed="rId4"/>
          <a:stretch>
            <a:fillRect/>
          </a:stretch>
        </p:blipFill>
        <p:spPr>
          <a:xfrm>
            <a:off x="659370" y="2989014"/>
            <a:ext cx="2543175" cy="981075"/>
          </a:xfrm>
          <a:prstGeom prst="rect">
            <a:avLst/>
          </a:prstGeom>
        </p:spPr>
      </p:pic>
      <p:sp>
        <p:nvSpPr>
          <p:cNvPr id="10" name="正方形/長方形 9">
            <a:extLst>
              <a:ext uri="{FF2B5EF4-FFF2-40B4-BE49-F238E27FC236}">
                <a16:creationId xmlns:a16="http://schemas.microsoft.com/office/drawing/2014/main" id="{B824017E-8BC9-4404-BBE1-3A14A9281C78}"/>
              </a:ext>
            </a:extLst>
          </p:cNvPr>
          <p:cNvSpPr/>
          <p:nvPr/>
        </p:nvSpPr>
        <p:spPr>
          <a:xfrm>
            <a:off x="916173" y="3589961"/>
            <a:ext cx="2286372" cy="2364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49876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AFF3D-2543-46FD-9813-765CE13AE598}"/>
              </a:ext>
            </a:extLst>
          </p:cNvPr>
          <p:cNvSpPr>
            <a:spLocks noGrp="1"/>
          </p:cNvSpPr>
          <p:nvPr>
            <p:ph type="title"/>
          </p:nvPr>
        </p:nvSpPr>
        <p:spPr>
          <a:xfrm>
            <a:off x="467999" y="166339"/>
            <a:ext cx="11244575" cy="886397"/>
          </a:xfrm>
        </p:spPr>
        <p:txBody>
          <a:bodyPr/>
          <a:lstStyle/>
          <a:p>
            <a:r>
              <a:rPr kumimoji="1" lang="en-US" altLang="ja-JP" dirty="0"/>
              <a:t>REL-B2B Basic</a:t>
            </a:r>
            <a:br>
              <a:rPr kumimoji="1" lang="en-US" altLang="ja-JP" dirty="0"/>
            </a:br>
            <a:r>
              <a:rPr kumimoji="1" lang="en-US" altLang="ja-JP" dirty="0"/>
              <a:t>login and module installation(Simplified Version)</a:t>
            </a:r>
            <a:endParaRPr kumimoji="1" lang="ja-JP" altLang="en-US" dirty="0"/>
          </a:p>
        </p:txBody>
      </p:sp>
      <p:sp>
        <p:nvSpPr>
          <p:cNvPr id="4" name="コンテンツ プレースホルダー 4">
            <a:extLst>
              <a:ext uri="{FF2B5EF4-FFF2-40B4-BE49-F238E27FC236}">
                <a16:creationId xmlns:a16="http://schemas.microsoft.com/office/drawing/2014/main" id="{576D4265-A9BC-49B2-88F0-EF8C37AC4862}"/>
              </a:ext>
            </a:extLst>
          </p:cNvPr>
          <p:cNvSpPr>
            <a:spLocks noGrp="1"/>
          </p:cNvSpPr>
          <p:nvPr>
            <p:ph idx="1"/>
          </p:nvPr>
        </p:nvSpPr>
        <p:spPr>
          <a:xfrm>
            <a:off x="429628" y="1916832"/>
            <a:ext cx="11244574" cy="2639056"/>
          </a:xfrm>
        </p:spPr>
        <p:txBody>
          <a:bodyPr/>
          <a:lstStyle/>
          <a:p>
            <a:pPr marL="342900" indent="-342900">
              <a:buFont typeface="+mj-lt"/>
              <a:buAutoNum type="arabicPeriod"/>
            </a:pPr>
            <a:r>
              <a:rPr lang="en-US" altLang="ja-JP" sz="1800" b="1" dirty="0"/>
              <a:t>Login</a:t>
            </a:r>
            <a:r>
              <a:rPr lang="ja-JP" altLang="en-US" sz="1800" b="1" dirty="0"/>
              <a:t> </a:t>
            </a:r>
            <a:r>
              <a:rPr lang="en-US" altLang="ja-JP" sz="1800" b="1" dirty="0"/>
              <a:t>to</a:t>
            </a:r>
            <a:r>
              <a:rPr lang="ja-JP" altLang="en-US" sz="1800" b="1" dirty="0"/>
              <a:t> </a:t>
            </a:r>
            <a:r>
              <a:rPr lang="en-US" altLang="ja-JP" sz="1800" b="1" dirty="0"/>
              <a:t>REL-B2B Basic</a:t>
            </a:r>
            <a:br>
              <a:rPr lang="en-US" altLang="ja-JP" b="1" dirty="0"/>
            </a:br>
            <a:r>
              <a:rPr lang="en-US" altLang="ja-JP" dirty="0"/>
              <a:t>Please log in to REL-B2B Basic from the URL below after the update date.</a:t>
            </a:r>
            <a:br>
              <a:rPr lang="en-US" altLang="ja-JP" dirty="0"/>
            </a:br>
            <a:r>
              <a:rPr lang="en-US" altLang="ja-JP" dirty="0"/>
              <a:t>Login page :</a:t>
            </a:r>
            <a:r>
              <a:rPr lang="en-US" altLang="ja-JP" dirty="0">
                <a:hlinkClick r:id="rId2"/>
              </a:rPr>
              <a:t>https://b2b-gateway.renesas.com/login/</a:t>
            </a:r>
            <a:r>
              <a:rPr lang="en-US" altLang="ja-JP" dirty="0" err="1">
                <a:hlinkClick r:id="rId2"/>
              </a:rPr>
              <a:t>ssl</a:t>
            </a:r>
            <a:br>
              <a:rPr lang="en-US" altLang="ja-JP" u="sng" dirty="0">
                <a:latin typeface="HG創英角ｺﾞｼｯｸUB" panose="020B0909000000000000" pitchFamily="49" charset="-128"/>
                <a:ea typeface="HG創英角ｺﾞｼｯｸUB" panose="020B0909000000000000" pitchFamily="49" charset="-128"/>
              </a:rPr>
            </a:br>
            <a:endParaRPr lang="en-US" altLang="ja-JP" u="sng" dirty="0">
              <a:latin typeface="HG創英角ｺﾞｼｯｸUB" panose="020B0909000000000000" pitchFamily="49" charset="-128"/>
              <a:ea typeface="HG創英角ｺﾞｼｯｸUB" panose="020B0909000000000000" pitchFamily="49" charset="-128"/>
            </a:endParaRPr>
          </a:p>
          <a:p>
            <a:pPr marL="342900" indent="-342900">
              <a:buFont typeface="+mj-lt"/>
              <a:buAutoNum type="arabicPeriod"/>
            </a:pPr>
            <a:r>
              <a:rPr lang="en-US" altLang="ja-JP" sz="1800" b="1" dirty="0"/>
              <a:t>Client software update</a:t>
            </a:r>
            <a:br>
              <a:rPr lang="en-US" altLang="ja-JP" sz="1600" b="1" dirty="0"/>
            </a:br>
            <a:r>
              <a:rPr lang="en-US" altLang="ja-JP" dirty="0"/>
              <a:t>When you log in to REL-B2B Basic, the download and installation of the new module will begin automatically.</a:t>
            </a:r>
            <a:br>
              <a:rPr lang="en-US" altLang="ja-JP" dirty="0"/>
            </a:br>
            <a:r>
              <a:rPr lang="en-US" altLang="ja-JP" dirty="0"/>
              <a:t>At that time, a screen for selecting [Yes] and [No] appears several times, so please select [Yes] for all.</a:t>
            </a:r>
            <a:br>
              <a:rPr lang="en-US" altLang="ja-JP" dirty="0"/>
            </a:br>
            <a:r>
              <a:rPr lang="en-US" altLang="ja-JP" dirty="0">
                <a:solidFill>
                  <a:srgbClr val="FF0000"/>
                </a:solidFill>
              </a:rPr>
              <a:t>*</a:t>
            </a:r>
            <a:r>
              <a:rPr kumimoji="1" lang="en-US" altLang="ja-JP" sz="1600" dirty="0">
                <a:solidFill>
                  <a:srgbClr val="FF0000"/>
                </a:solidFill>
              </a:rPr>
              <a:t>If the following screen is displayed, please wait for about 1 minute.</a:t>
            </a:r>
            <a:endParaRPr lang="en-US" altLang="ja-JP" b="1" u="sng" dirty="0">
              <a:solidFill>
                <a:srgbClr val="FF0000"/>
              </a:solidFill>
              <a:latin typeface="ＭＳ ゴシック" panose="020B0609070205080204" pitchFamily="49" charset="-128"/>
              <a:ea typeface="ＭＳ ゴシック" panose="020B0609070205080204" pitchFamily="49" charset="-128"/>
            </a:endParaRPr>
          </a:p>
        </p:txBody>
      </p:sp>
      <p:pic>
        <p:nvPicPr>
          <p:cNvPr id="5" name="図 4">
            <a:extLst>
              <a:ext uri="{FF2B5EF4-FFF2-40B4-BE49-F238E27FC236}">
                <a16:creationId xmlns:a16="http://schemas.microsoft.com/office/drawing/2014/main" id="{DD985791-92CC-402E-87A6-32872B6D2262}"/>
              </a:ext>
            </a:extLst>
          </p:cNvPr>
          <p:cNvPicPr>
            <a:picLocks noChangeAspect="1"/>
          </p:cNvPicPr>
          <p:nvPr/>
        </p:nvPicPr>
        <p:blipFill>
          <a:blip r:embed="rId3"/>
          <a:stretch>
            <a:fillRect/>
          </a:stretch>
        </p:blipFill>
        <p:spPr>
          <a:xfrm>
            <a:off x="767408" y="4718183"/>
            <a:ext cx="2110778" cy="1383852"/>
          </a:xfrm>
          <a:prstGeom prst="rect">
            <a:avLst/>
          </a:prstGeom>
        </p:spPr>
      </p:pic>
      <p:sp>
        <p:nvSpPr>
          <p:cNvPr id="7" name="コンテンツ プレースホルダー 2">
            <a:extLst>
              <a:ext uri="{FF2B5EF4-FFF2-40B4-BE49-F238E27FC236}">
                <a16:creationId xmlns:a16="http://schemas.microsoft.com/office/drawing/2014/main" id="{BE18C93A-5398-4D09-9346-E677F4072D7D}"/>
              </a:ext>
            </a:extLst>
          </p:cNvPr>
          <p:cNvSpPr txBox="1">
            <a:spLocks/>
          </p:cNvSpPr>
          <p:nvPr/>
        </p:nvSpPr>
        <p:spPr>
          <a:xfrm>
            <a:off x="468000" y="1226381"/>
            <a:ext cx="11244574" cy="268279"/>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b="1" dirty="0">
                <a:solidFill>
                  <a:srgbClr val="FF0000"/>
                </a:solidFill>
              </a:rPr>
              <a:t>*This work needs to be performed by a user account with admin rights.</a:t>
            </a:r>
            <a:endParaRPr lang="ja-JP" altLang="en-US" b="1" dirty="0">
              <a:solidFill>
                <a:srgbClr val="FF0000"/>
              </a:solidFill>
            </a:endParaRPr>
          </a:p>
        </p:txBody>
      </p:sp>
    </p:spTree>
    <p:extLst>
      <p:ext uri="{BB962C8B-B14F-4D97-AF65-F5344CB8AC3E}">
        <p14:creationId xmlns:p14="http://schemas.microsoft.com/office/powerpoint/2010/main" val="2096910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1173C0-D133-4B5E-A29E-5F31BD191368}"/>
              </a:ext>
            </a:extLst>
          </p:cNvPr>
          <p:cNvSpPr>
            <a:spLocks noGrp="1"/>
          </p:cNvSpPr>
          <p:nvPr>
            <p:ph type="title"/>
          </p:nvPr>
        </p:nvSpPr>
        <p:spPr>
          <a:xfrm>
            <a:off x="467999" y="166339"/>
            <a:ext cx="11244575" cy="886397"/>
          </a:xfrm>
        </p:spPr>
        <p:txBody>
          <a:bodyPr/>
          <a:lstStyle/>
          <a:p>
            <a:r>
              <a:rPr kumimoji="1" lang="en-US" altLang="ja-JP" dirty="0"/>
              <a:t>REL-B2B Basic</a:t>
            </a:r>
            <a:br>
              <a:rPr kumimoji="1" lang="en-US" altLang="ja-JP" dirty="0"/>
            </a:br>
            <a:r>
              <a:rPr kumimoji="1" lang="en-US" altLang="ja-JP" dirty="0"/>
              <a:t>login and module installation(Simplified Version)</a:t>
            </a:r>
            <a:endParaRPr kumimoji="1" lang="ja-JP" altLang="en-US" dirty="0"/>
          </a:p>
        </p:txBody>
      </p:sp>
      <p:sp>
        <p:nvSpPr>
          <p:cNvPr id="5" name="コンテンツ プレースホルダー 2">
            <a:extLst>
              <a:ext uri="{FF2B5EF4-FFF2-40B4-BE49-F238E27FC236}">
                <a16:creationId xmlns:a16="http://schemas.microsoft.com/office/drawing/2014/main" id="{7B9F9011-4A88-48A5-9C93-6E892511418E}"/>
              </a:ext>
            </a:extLst>
          </p:cNvPr>
          <p:cNvSpPr txBox="1">
            <a:spLocks/>
          </p:cNvSpPr>
          <p:nvPr/>
        </p:nvSpPr>
        <p:spPr>
          <a:xfrm>
            <a:off x="468000" y="1772816"/>
            <a:ext cx="11244574" cy="3506344"/>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342900" indent="-342900">
              <a:buFont typeface="+mj-lt"/>
              <a:buAutoNum type="arabicPeriod" startAt="3"/>
            </a:pPr>
            <a:r>
              <a:rPr lang="en-US" altLang="ja-JP" b="1" dirty="0"/>
              <a:t>Inactivation of the popup of Pulse Secure Client App</a:t>
            </a:r>
            <a:br>
              <a:rPr lang="en-US" altLang="ja-JP" b="1" dirty="0"/>
            </a:br>
            <a:r>
              <a:rPr lang="en-US" altLang="ja-JP" dirty="0"/>
              <a:t>When starting PC, a login app attached to the new module will automatically start.</a:t>
            </a:r>
            <a:br>
              <a:rPr lang="en-US" altLang="ja-JP" dirty="0"/>
            </a:br>
            <a:r>
              <a:rPr lang="en-US" altLang="ja-JP" dirty="0"/>
              <a:t>However, this app is not available for REL-B2B service, so please set it to be invisible following the procedure below.</a:t>
            </a:r>
            <a:r>
              <a:rPr lang="ja-JP" altLang="en-US" dirty="0"/>
              <a:t>　</a:t>
            </a:r>
            <a:br>
              <a:rPr lang="en-US" altLang="ja-JP" dirty="0"/>
            </a:br>
            <a:br>
              <a:rPr lang="en-US" altLang="ja-JP" dirty="0"/>
            </a:br>
            <a:r>
              <a:rPr lang="en-US" altLang="ja-JP" b="1" dirty="0"/>
              <a:t>【Inactivation of the popup of Pulse Secure Client App】</a:t>
            </a:r>
            <a:br>
              <a:rPr lang="en-US" altLang="ja-JP" b="1" dirty="0"/>
            </a:br>
            <a:r>
              <a:rPr lang="ja-JP" altLang="en-US" b="1" dirty="0"/>
              <a:t>１．</a:t>
            </a:r>
            <a:r>
              <a:rPr lang="en-US" altLang="ja-JP" b="1" dirty="0"/>
              <a:t>Start Task Manager by right-clicking at the void of Taskbar.</a:t>
            </a:r>
            <a:br>
              <a:rPr lang="en-US" altLang="ja-JP" b="1" dirty="0"/>
            </a:br>
            <a:r>
              <a:rPr lang="ja-JP" altLang="en-US" b="1" dirty="0"/>
              <a:t>２．</a:t>
            </a:r>
            <a:r>
              <a:rPr lang="en-US" altLang="ja-JP" b="1" dirty="0"/>
              <a:t>From Startup tab, right-click “</a:t>
            </a:r>
            <a:r>
              <a:rPr lang="en-US" altLang="ja-JP" b="1" dirty="0">
                <a:solidFill>
                  <a:srgbClr val="FF0000"/>
                </a:solidFill>
              </a:rPr>
              <a:t>Pulse Secure User Interface</a:t>
            </a:r>
            <a:r>
              <a:rPr lang="en-US" altLang="ja-JP" b="1" dirty="0"/>
              <a:t>” or ”</a:t>
            </a:r>
            <a:r>
              <a:rPr lang="en-US" altLang="ja-JP" b="1" dirty="0">
                <a:solidFill>
                  <a:srgbClr val="FF0000"/>
                </a:solidFill>
              </a:rPr>
              <a:t>Pulse Secure Desktop Client</a:t>
            </a:r>
            <a:r>
              <a:rPr lang="en-US" altLang="ja-JP" b="1" dirty="0"/>
              <a:t>” and select  </a:t>
            </a:r>
            <a:br>
              <a:rPr lang="en-US" altLang="ja-JP" b="1" dirty="0"/>
            </a:br>
            <a:r>
              <a:rPr lang="en-US" altLang="ja-JP" b="1" dirty="0"/>
              <a:t>      “Disable”.</a:t>
            </a:r>
            <a:br>
              <a:rPr lang="en-US" altLang="ja-JP" b="1" dirty="0"/>
            </a:br>
            <a:r>
              <a:rPr lang="en-US" altLang="ja-JP" b="1" dirty="0"/>
              <a:t>or</a:t>
            </a:r>
            <a:br>
              <a:rPr lang="en-US" altLang="ja-JP" b="1" dirty="0"/>
            </a:br>
            <a:r>
              <a:rPr lang="ja-JP" altLang="en-US" b="1" dirty="0"/>
              <a:t>１．</a:t>
            </a:r>
            <a:r>
              <a:rPr lang="en-US" altLang="ja-JP" b="1" dirty="0"/>
              <a:t>Select “Settings” from Menu and click “Apps” &gt; “Startup”.</a:t>
            </a:r>
            <a:br>
              <a:rPr lang="en-US" altLang="ja-JP" b="1" dirty="0"/>
            </a:br>
            <a:r>
              <a:rPr lang="ja-JP" altLang="en-US" b="1" dirty="0"/>
              <a:t>２．</a:t>
            </a:r>
            <a:r>
              <a:rPr lang="en-US" altLang="ja-JP" b="1" dirty="0"/>
              <a:t>From Startup menu, turn off “</a:t>
            </a:r>
            <a:r>
              <a:rPr lang="en-US" altLang="ja-JP" b="1" dirty="0">
                <a:solidFill>
                  <a:srgbClr val="FF0000"/>
                </a:solidFill>
              </a:rPr>
              <a:t>Pulse Secure User Interface</a:t>
            </a:r>
            <a:r>
              <a:rPr lang="en-US" altLang="ja-JP" b="1" dirty="0"/>
              <a:t>” or ”</a:t>
            </a:r>
            <a:r>
              <a:rPr lang="en-US" altLang="ja-JP" b="1" dirty="0">
                <a:solidFill>
                  <a:srgbClr val="FF0000"/>
                </a:solidFill>
              </a:rPr>
              <a:t>Pulse Secure Desktop Client</a:t>
            </a:r>
            <a:r>
              <a:rPr lang="en-US" altLang="ja-JP" b="1" dirty="0"/>
              <a:t>”.</a:t>
            </a:r>
            <a:br>
              <a:rPr lang="en-US" altLang="ja-JP" dirty="0"/>
            </a:br>
            <a:endParaRPr lang="en-US" altLang="ja-JP" u="sng" dirty="0">
              <a:solidFill>
                <a:schemeClr val="accent1"/>
              </a:solidFill>
              <a:latin typeface="ＭＳ ゴシック" panose="020B0609070205080204" pitchFamily="49" charset="-128"/>
              <a:ea typeface="ＭＳ ゴシック" panose="020B0609070205080204" pitchFamily="49" charset="-128"/>
            </a:endParaRPr>
          </a:p>
        </p:txBody>
      </p:sp>
      <p:sp>
        <p:nvSpPr>
          <p:cNvPr id="7" name="コンテンツ プレースホルダー 2">
            <a:extLst>
              <a:ext uri="{FF2B5EF4-FFF2-40B4-BE49-F238E27FC236}">
                <a16:creationId xmlns:a16="http://schemas.microsoft.com/office/drawing/2014/main" id="{A7CFCF94-6674-4E5B-9197-903194398455}"/>
              </a:ext>
            </a:extLst>
          </p:cNvPr>
          <p:cNvSpPr txBox="1">
            <a:spLocks/>
          </p:cNvSpPr>
          <p:nvPr/>
        </p:nvSpPr>
        <p:spPr>
          <a:xfrm>
            <a:off x="468000" y="1226381"/>
            <a:ext cx="11244574" cy="268279"/>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b="1" dirty="0">
                <a:solidFill>
                  <a:srgbClr val="FF0000"/>
                </a:solidFill>
              </a:rPr>
              <a:t>*This work needs to be performed by a user account with admin rights.</a:t>
            </a:r>
            <a:endParaRPr lang="ja-JP" altLang="en-US" b="1" dirty="0">
              <a:solidFill>
                <a:srgbClr val="FF0000"/>
              </a:solidFill>
            </a:endParaRPr>
          </a:p>
        </p:txBody>
      </p:sp>
    </p:spTree>
    <p:extLst>
      <p:ext uri="{BB962C8B-B14F-4D97-AF65-F5344CB8AC3E}">
        <p14:creationId xmlns:p14="http://schemas.microsoft.com/office/powerpoint/2010/main" val="2099091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6836D9-2062-48FF-86EA-C6EC27723AF6}"/>
              </a:ext>
            </a:extLst>
          </p:cNvPr>
          <p:cNvSpPr>
            <a:spLocks noGrp="1"/>
          </p:cNvSpPr>
          <p:nvPr>
            <p:ph type="title"/>
          </p:nvPr>
        </p:nvSpPr>
        <p:spPr/>
        <p:txBody>
          <a:bodyPr/>
          <a:lstStyle/>
          <a:p>
            <a:r>
              <a:rPr kumimoji="1" lang="en-US" altLang="ja-JP" dirty="0"/>
              <a:t>New Module Pulse Secure Client Troubleshooting</a:t>
            </a:r>
            <a:endParaRPr kumimoji="1" lang="ja-JP" altLang="en-US" dirty="0"/>
          </a:p>
        </p:txBody>
      </p:sp>
      <p:sp>
        <p:nvSpPr>
          <p:cNvPr id="4" name="コンテンツ プレースホルダー 2">
            <a:extLst>
              <a:ext uri="{FF2B5EF4-FFF2-40B4-BE49-F238E27FC236}">
                <a16:creationId xmlns:a16="http://schemas.microsoft.com/office/drawing/2014/main" id="{0E669960-37B6-49B3-9995-E6443F48134A}"/>
              </a:ext>
            </a:extLst>
          </p:cNvPr>
          <p:cNvSpPr>
            <a:spLocks noGrp="1"/>
          </p:cNvSpPr>
          <p:nvPr>
            <p:ph idx="1"/>
          </p:nvPr>
        </p:nvSpPr>
        <p:spPr>
          <a:xfrm>
            <a:off x="468000" y="1424991"/>
            <a:ext cx="11244574" cy="3389133"/>
          </a:xfrm>
        </p:spPr>
        <p:txBody>
          <a:bodyPr/>
          <a:lstStyle/>
          <a:p>
            <a:r>
              <a:rPr kumimoji="1" lang="en-US" altLang="ja-JP" b="1" dirty="0">
                <a:solidFill>
                  <a:srgbClr val="FF0000"/>
                </a:solidFill>
              </a:rPr>
              <a:t>Q.</a:t>
            </a:r>
            <a:r>
              <a:rPr kumimoji="1" lang="ja-JP" altLang="en-US" b="1" dirty="0">
                <a:solidFill>
                  <a:srgbClr val="FF0000"/>
                </a:solidFill>
              </a:rPr>
              <a:t> </a:t>
            </a:r>
            <a:r>
              <a:rPr kumimoji="1" lang="en-US" altLang="ja-JP" b="1" dirty="0">
                <a:solidFill>
                  <a:srgbClr val="FF0000"/>
                </a:solidFill>
              </a:rPr>
              <a:t>When logging in to Basic, Pulse Secure Client app pops up and cannot connect.</a:t>
            </a:r>
            <a:br>
              <a:rPr kumimoji="1" lang="en-US" altLang="ja-JP" b="1" dirty="0">
                <a:solidFill>
                  <a:srgbClr val="FF0000"/>
                </a:solidFill>
              </a:rPr>
            </a:br>
            <a:r>
              <a:rPr kumimoji="1" lang="en-US" altLang="ja-JP" dirty="0">
                <a:solidFill>
                  <a:schemeClr val="accent1"/>
                </a:solidFill>
              </a:rPr>
              <a:t>A. </a:t>
            </a:r>
            <a:r>
              <a:rPr kumimoji="1" lang="en-US" altLang="ja-JP" dirty="0"/>
              <a:t>There is a case that a trouble occurs by Pulse Secure Client app popping up. </a:t>
            </a:r>
            <a:br>
              <a:rPr kumimoji="1" lang="en-US" altLang="ja-JP" dirty="0"/>
            </a:br>
            <a:r>
              <a:rPr kumimoji="1" lang="en-US" altLang="ja-JP" dirty="0"/>
              <a:t>    Please log in again by following the procedure written in 【Inactivation of the popup of Pulse Secure Client app】</a:t>
            </a:r>
            <a:br>
              <a:rPr kumimoji="1" lang="en-US" altLang="ja-JP" dirty="0"/>
            </a:br>
            <a:r>
              <a:rPr kumimoji="1" lang="en-US" altLang="ja-JP" dirty="0"/>
              <a:t>    in the section “REL-B2B BASIC Login and module installation(Simplified Version)” in this manual.</a:t>
            </a:r>
          </a:p>
          <a:p>
            <a:r>
              <a:rPr kumimoji="1" lang="en-US" altLang="ja-JP" b="1" dirty="0">
                <a:solidFill>
                  <a:srgbClr val="FF0000"/>
                </a:solidFill>
              </a:rPr>
              <a:t>Q. Could not log in by accidentally selected “No” at the installation confirmation display of the new module.</a:t>
            </a:r>
            <a:br>
              <a:rPr kumimoji="1" lang="en-US" altLang="ja-JP" dirty="0"/>
            </a:br>
            <a:r>
              <a:rPr kumimoji="1" lang="en-US" altLang="ja-JP" dirty="0">
                <a:solidFill>
                  <a:schemeClr val="accent1"/>
                </a:solidFill>
              </a:rPr>
              <a:t>A. </a:t>
            </a:r>
            <a:r>
              <a:rPr kumimoji="1" lang="en-US" altLang="ja-JP" dirty="0"/>
              <a:t>By logging in again, the installation confirmation display will reappear.</a:t>
            </a:r>
            <a:br>
              <a:rPr kumimoji="1" lang="en-US" altLang="ja-JP" dirty="0"/>
            </a:br>
            <a:r>
              <a:rPr kumimoji="1" lang="en-US" altLang="ja-JP" dirty="0"/>
              <a:t>    Please select “Yes” and install the new module.</a:t>
            </a:r>
          </a:p>
          <a:p>
            <a:r>
              <a:rPr kumimoji="1" lang="en-US" altLang="ja-JP" b="1" dirty="0">
                <a:solidFill>
                  <a:srgbClr val="FF0000"/>
                </a:solidFill>
              </a:rPr>
              <a:t>Q.</a:t>
            </a:r>
            <a:r>
              <a:rPr kumimoji="1" lang="ja-JP" altLang="en-US" b="1" dirty="0">
                <a:solidFill>
                  <a:srgbClr val="FF0000"/>
                </a:solidFill>
              </a:rPr>
              <a:t> </a:t>
            </a:r>
            <a:r>
              <a:rPr kumimoji="1" lang="en-US" altLang="ja-JP" b="1" dirty="0">
                <a:solidFill>
                  <a:srgbClr val="FF0000"/>
                </a:solidFill>
              </a:rPr>
              <a:t>Tried to log in again after successfully installing and logging in, but could not do it.</a:t>
            </a:r>
            <a:br>
              <a:rPr kumimoji="1" lang="en-US" altLang="ja-JP" dirty="0"/>
            </a:br>
            <a:r>
              <a:rPr kumimoji="1" lang="en-US" altLang="ja-JP" dirty="0">
                <a:solidFill>
                  <a:schemeClr val="accent1"/>
                </a:solidFill>
              </a:rPr>
              <a:t>A. </a:t>
            </a:r>
            <a:r>
              <a:rPr kumimoji="1" lang="en-US" altLang="ja-JP" dirty="0"/>
              <a:t>There is a possibility that you are trying to log in again without Pulse Secure Client app not being closed.</a:t>
            </a:r>
            <a:br>
              <a:rPr kumimoji="1" lang="en-US" altLang="ja-JP" dirty="0"/>
            </a:br>
            <a:r>
              <a:rPr kumimoji="1" lang="en-US" altLang="ja-JP" dirty="0"/>
              <a:t>    Please check the status of the app from the     icon at Taskbar, and if it is still connected, close the app and log in again</a:t>
            </a:r>
            <a:endParaRPr kumimoji="1" lang="ja-JP" altLang="en-US" dirty="0"/>
          </a:p>
        </p:txBody>
      </p:sp>
      <p:pic>
        <p:nvPicPr>
          <p:cNvPr id="5" name="図 4">
            <a:extLst>
              <a:ext uri="{FF2B5EF4-FFF2-40B4-BE49-F238E27FC236}">
                <a16:creationId xmlns:a16="http://schemas.microsoft.com/office/drawing/2014/main" id="{07CD8E07-E572-4D02-8CD4-13C9CA1BF3CC}"/>
              </a:ext>
            </a:extLst>
          </p:cNvPr>
          <p:cNvPicPr>
            <a:picLocks noChangeAspect="1"/>
          </p:cNvPicPr>
          <p:nvPr/>
        </p:nvPicPr>
        <p:blipFill>
          <a:blip r:embed="rId2"/>
          <a:stretch>
            <a:fillRect/>
          </a:stretch>
        </p:blipFill>
        <p:spPr>
          <a:xfrm>
            <a:off x="4799856" y="4584598"/>
            <a:ext cx="216024" cy="229526"/>
          </a:xfrm>
          <a:prstGeom prst="rect">
            <a:avLst/>
          </a:prstGeom>
        </p:spPr>
      </p:pic>
    </p:spTree>
    <p:extLst>
      <p:ext uri="{BB962C8B-B14F-4D97-AF65-F5344CB8AC3E}">
        <p14:creationId xmlns:p14="http://schemas.microsoft.com/office/powerpoint/2010/main" val="2610624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7AE12A-5E04-445E-93D6-05A38EF5C95F}"/>
              </a:ext>
            </a:extLst>
          </p:cNvPr>
          <p:cNvSpPr>
            <a:spLocks noGrp="1"/>
          </p:cNvSpPr>
          <p:nvPr>
            <p:ph type="title"/>
          </p:nvPr>
        </p:nvSpPr>
        <p:spPr>
          <a:xfrm>
            <a:off x="467999" y="166339"/>
            <a:ext cx="11244575" cy="886397"/>
          </a:xfrm>
        </p:spPr>
        <p:txBody>
          <a:bodyPr/>
          <a:lstStyle/>
          <a:p>
            <a:r>
              <a:rPr kumimoji="1" lang="en-US" altLang="ja-JP" dirty="0"/>
              <a:t>Contact Details for Inquiries Regarding</a:t>
            </a:r>
            <a:br>
              <a:rPr kumimoji="1" lang="en-US" altLang="ja-JP" dirty="0"/>
            </a:br>
            <a:r>
              <a:rPr kumimoji="1" lang="en-US" altLang="ja-JP" dirty="0"/>
              <a:t>Pules Secure Client(PSC) Switching Trouble of REL-B2B</a:t>
            </a:r>
            <a:endParaRPr kumimoji="1" lang="ja-JP" altLang="en-US" dirty="0"/>
          </a:p>
        </p:txBody>
      </p:sp>
      <p:sp>
        <p:nvSpPr>
          <p:cNvPr id="4" name="コンテンツ プレースホルダー 2">
            <a:extLst>
              <a:ext uri="{FF2B5EF4-FFF2-40B4-BE49-F238E27FC236}">
                <a16:creationId xmlns:a16="http://schemas.microsoft.com/office/drawing/2014/main" id="{0A4E6845-D423-4C6C-84A3-F9E568F02EDA}"/>
              </a:ext>
            </a:extLst>
          </p:cNvPr>
          <p:cNvSpPr>
            <a:spLocks noGrp="1"/>
          </p:cNvSpPr>
          <p:nvPr>
            <p:ph idx="1"/>
          </p:nvPr>
        </p:nvSpPr>
        <p:spPr>
          <a:xfrm>
            <a:off x="468000" y="1424991"/>
            <a:ext cx="11244574" cy="3813865"/>
          </a:xfrm>
        </p:spPr>
        <p:txBody>
          <a:bodyPr/>
          <a:lstStyle/>
          <a:p>
            <a:r>
              <a:rPr kumimoji="1" lang="en-US" altLang="ja-JP" dirty="0"/>
              <a:t>About the troubles which do not fall into this manual’s “New Module Pulse Secure Client Troubleshooting”, or if you cannot solve the problem by the method as written in the section, please contact the email address below.</a:t>
            </a:r>
            <a:br>
              <a:rPr kumimoji="1" lang="en-US" altLang="ja-JP" dirty="0"/>
            </a:br>
            <a:br>
              <a:rPr kumimoji="1" lang="en-US" altLang="ja-JP" dirty="0"/>
            </a:br>
            <a:r>
              <a:rPr kumimoji="1" lang="en-US" altLang="ja-JP" dirty="0"/>
              <a:t>Contact the address below with the subject “【REL-B2B】 PSC Switching Trouble” by email.</a:t>
            </a:r>
            <a:br>
              <a:rPr kumimoji="1" lang="en-US" altLang="ja-JP" dirty="0"/>
            </a:br>
            <a:r>
              <a:rPr kumimoji="1" lang="en-US" altLang="ja-JP" dirty="0"/>
              <a:t>In the body, please write your user ID, login date and time in addition to situation of the trouble.</a:t>
            </a:r>
            <a:br>
              <a:rPr kumimoji="1" lang="en-US" altLang="ja-JP" dirty="0"/>
            </a:br>
            <a:br>
              <a:rPr kumimoji="1" lang="en-US" altLang="ja-JP" dirty="0"/>
            </a:br>
            <a:r>
              <a:rPr kumimoji="1" lang="ja-JP" altLang="en-US" dirty="0"/>
              <a:t> </a:t>
            </a:r>
            <a:r>
              <a:rPr kumimoji="1" lang="en-US" altLang="ja-JP" dirty="0"/>
              <a:t>Address</a:t>
            </a:r>
            <a:r>
              <a:rPr kumimoji="1" lang="ja-JP" altLang="en-US" dirty="0"/>
              <a:t>：</a:t>
            </a:r>
            <a:r>
              <a:rPr kumimoji="1" lang="en-US" altLang="ja-JP" dirty="0">
                <a:hlinkClick r:id="rId2"/>
              </a:rPr>
              <a:t>rel-madoguchi@ml.nesic.com</a:t>
            </a:r>
            <a:br>
              <a:rPr kumimoji="1" lang="en-US" altLang="ja-JP" dirty="0"/>
            </a:br>
            <a:r>
              <a:rPr kumimoji="1" lang="en-US" altLang="ja-JP" dirty="0"/>
              <a:t>Subject</a:t>
            </a:r>
            <a:r>
              <a:rPr kumimoji="1" lang="ja-JP" altLang="en-US" dirty="0"/>
              <a:t>： </a:t>
            </a:r>
            <a:r>
              <a:rPr kumimoji="1" lang="en-US" altLang="ja-JP" dirty="0"/>
              <a:t>【REL-B2B】 PSC Switching Trouble</a:t>
            </a:r>
            <a:br>
              <a:rPr kumimoji="1" lang="en-US" altLang="ja-JP" dirty="0"/>
            </a:br>
            <a:r>
              <a:rPr kumimoji="1" lang="en-US" altLang="ja-JP" dirty="0"/>
              <a:t>Body</a:t>
            </a:r>
            <a:r>
              <a:rPr kumimoji="1" lang="ja-JP" altLang="en-US" dirty="0"/>
              <a:t>：</a:t>
            </a:r>
            <a:r>
              <a:rPr kumimoji="1" lang="en-US" altLang="ja-JP" dirty="0"/>
              <a:t>Situation of the trouble</a:t>
            </a:r>
            <a:br>
              <a:rPr kumimoji="1" lang="en-US" altLang="ja-JP" dirty="0"/>
            </a:br>
            <a:r>
              <a:rPr lang="ja-JP" altLang="en-US" dirty="0"/>
              <a:t>           </a:t>
            </a:r>
            <a:r>
              <a:rPr kumimoji="1" lang="en-US" altLang="ja-JP" dirty="0"/>
              <a:t>User ID, Login date and time</a:t>
            </a:r>
            <a:br>
              <a:rPr kumimoji="1" lang="en-US" altLang="ja-JP" dirty="0"/>
            </a:br>
            <a:r>
              <a:rPr kumimoji="1" lang="en-US" altLang="ja-JP" dirty="0"/>
              <a:t>           Detailed version of Windows OS</a:t>
            </a:r>
            <a:br>
              <a:rPr kumimoji="1" lang="en-US" altLang="ja-JP" dirty="0"/>
            </a:br>
            <a:r>
              <a:rPr kumimoji="1" lang="en-US" altLang="ja-JP" dirty="0"/>
              <a:t>           Screenshot of the condition of installed module of PC</a:t>
            </a:r>
            <a:br>
              <a:rPr kumimoji="1" lang="en-US" altLang="ja-JP" dirty="0"/>
            </a:br>
            <a:r>
              <a:rPr kumimoji="1" lang="en-US" altLang="ja-JP" dirty="0"/>
              <a:t>           Screenshot of the connection information of Pulse Secure Client app</a:t>
            </a:r>
          </a:p>
        </p:txBody>
      </p:sp>
    </p:spTree>
    <p:extLst>
      <p:ext uri="{BB962C8B-B14F-4D97-AF65-F5344CB8AC3E}">
        <p14:creationId xmlns:p14="http://schemas.microsoft.com/office/powerpoint/2010/main" val="2981220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3DC13BE5-C6BE-48AC-B5A2-E90D80ABFB86}"/>
              </a:ext>
            </a:extLst>
          </p:cNvPr>
          <p:cNvPicPr>
            <a:picLocks noChangeAspect="1"/>
          </p:cNvPicPr>
          <p:nvPr/>
        </p:nvPicPr>
        <p:blipFill>
          <a:blip r:embed="rId2"/>
          <a:stretch>
            <a:fillRect/>
          </a:stretch>
        </p:blipFill>
        <p:spPr>
          <a:xfrm>
            <a:off x="5470178" y="4367386"/>
            <a:ext cx="4173599" cy="1581894"/>
          </a:xfrm>
          <a:prstGeom prst="rect">
            <a:avLst/>
          </a:prstGeom>
        </p:spPr>
      </p:pic>
      <p:sp>
        <p:nvSpPr>
          <p:cNvPr id="2" name="タイトル 1">
            <a:extLst>
              <a:ext uri="{FF2B5EF4-FFF2-40B4-BE49-F238E27FC236}">
                <a16:creationId xmlns:a16="http://schemas.microsoft.com/office/drawing/2014/main" id="{2FDE9E13-D9D1-4B1A-A02A-0EAF1066C437}"/>
              </a:ext>
            </a:extLst>
          </p:cNvPr>
          <p:cNvSpPr>
            <a:spLocks noGrp="1"/>
          </p:cNvSpPr>
          <p:nvPr>
            <p:ph type="title"/>
          </p:nvPr>
        </p:nvSpPr>
        <p:spPr/>
        <p:txBody>
          <a:bodyPr/>
          <a:lstStyle/>
          <a:p>
            <a:r>
              <a:rPr kumimoji="1" lang="en-US" altLang="ja-JP" dirty="0"/>
              <a:t>How to Confirm the Information for Inquiry</a:t>
            </a:r>
            <a:endParaRPr kumimoji="1" lang="ja-JP" altLang="en-US" dirty="0"/>
          </a:p>
        </p:txBody>
      </p:sp>
      <p:sp>
        <p:nvSpPr>
          <p:cNvPr id="4" name="コンテンツ プレースホルダー 2">
            <a:extLst>
              <a:ext uri="{FF2B5EF4-FFF2-40B4-BE49-F238E27FC236}">
                <a16:creationId xmlns:a16="http://schemas.microsoft.com/office/drawing/2014/main" id="{7D91FD73-9E46-4107-A015-C191FF15AB75}"/>
              </a:ext>
            </a:extLst>
          </p:cNvPr>
          <p:cNvSpPr>
            <a:spLocks noGrp="1"/>
          </p:cNvSpPr>
          <p:nvPr>
            <p:ph idx="1"/>
          </p:nvPr>
        </p:nvSpPr>
        <p:spPr>
          <a:xfrm>
            <a:off x="468000" y="1424991"/>
            <a:ext cx="11244574" cy="1191608"/>
          </a:xfrm>
        </p:spPr>
        <p:txBody>
          <a:bodyPr/>
          <a:lstStyle/>
          <a:p>
            <a:r>
              <a:rPr kumimoji="1" lang="en-US" altLang="ja-JP" sz="1800" b="1" dirty="0"/>
              <a:t>How to Confirm the detailed version of Windows OS</a:t>
            </a:r>
            <a:br>
              <a:rPr kumimoji="1" lang="en-US" altLang="ja-JP" sz="1800" b="1" dirty="0"/>
            </a:br>
            <a:r>
              <a:rPr kumimoji="1" lang="en-US" altLang="ja-JP" dirty="0"/>
              <a:t>Please provide the version of Windows which can be obtained from;</a:t>
            </a:r>
            <a:br>
              <a:rPr kumimoji="1" lang="ja-JP" altLang="en-US" dirty="0"/>
            </a:br>
            <a:r>
              <a:rPr lang="en-US" altLang="ja-JP" b="1" dirty="0"/>
              <a:t>S</a:t>
            </a:r>
            <a:r>
              <a:rPr kumimoji="1" lang="en-US" altLang="ja-JP" b="1" dirty="0"/>
              <a:t>tart</a:t>
            </a:r>
            <a:r>
              <a:rPr kumimoji="1" lang="ja-JP" altLang="en-US" b="1" dirty="0"/>
              <a:t> </a:t>
            </a:r>
            <a:r>
              <a:rPr kumimoji="1" lang="en-US" altLang="ja-JP" b="1" dirty="0"/>
              <a:t>&gt; Settings &gt; System &gt; About</a:t>
            </a:r>
            <a:br>
              <a:rPr kumimoji="1" lang="ja-JP" altLang="en-US" dirty="0"/>
            </a:br>
            <a:r>
              <a:rPr kumimoji="1" lang="en-US" altLang="ja-JP" dirty="0"/>
              <a:t>E.g.)Windows10 1809</a:t>
            </a:r>
            <a:r>
              <a:rPr lang="en-US" altLang="ja-JP" dirty="0"/>
              <a:t>,</a:t>
            </a:r>
            <a:r>
              <a:rPr kumimoji="1" lang="en-US" altLang="ja-JP" dirty="0"/>
              <a:t>Windows10 1903…etc.</a:t>
            </a:r>
            <a:endParaRPr kumimoji="1" lang="ja-JP" altLang="en-US" dirty="0"/>
          </a:p>
        </p:txBody>
      </p:sp>
      <p:pic>
        <p:nvPicPr>
          <p:cNvPr id="5" name="図 4">
            <a:extLst>
              <a:ext uri="{FF2B5EF4-FFF2-40B4-BE49-F238E27FC236}">
                <a16:creationId xmlns:a16="http://schemas.microsoft.com/office/drawing/2014/main" id="{C7291EED-5887-4F80-ADF2-0D11FA04DCED}"/>
              </a:ext>
            </a:extLst>
          </p:cNvPr>
          <p:cNvPicPr>
            <a:picLocks noChangeAspect="1"/>
          </p:cNvPicPr>
          <p:nvPr/>
        </p:nvPicPr>
        <p:blipFill>
          <a:blip r:embed="rId3"/>
          <a:stretch>
            <a:fillRect/>
          </a:stretch>
        </p:blipFill>
        <p:spPr>
          <a:xfrm>
            <a:off x="2266324" y="4554624"/>
            <a:ext cx="216024" cy="229526"/>
          </a:xfrm>
          <a:prstGeom prst="rect">
            <a:avLst/>
          </a:prstGeom>
        </p:spPr>
      </p:pic>
      <p:sp>
        <p:nvSpPr>
          <p:cNvPr id="6" name="コンテンツ プレースホルダー 2">
            <a:extLst>
              <a:ext uri="{FF2B5EF4-FFF2-40B4-BE49-F238E27FC236}">
                <a16:creationId xmlns:a16="http://schemas.microsoft.com/office/drawing/2014/main" id="{FD3EA6EA-A77B-4563-91DC-B6F36055813B}"/>
              </a:ext>
            </a:extLst>
          </p:cNvPr>
          <p:cNvSpPr txBox="1">
            <a:spLocks/>
          </p:cNvSpPr>
          <p:nvPr/>
        </p:nvSpPr>
        <p:spPr>
          <a:xfrm>
            <a:off x="468000" y="2975662"/>
            <a:ext cx="11244574" cy="1487074"/>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kumimoji="1" lang="en-US" altLang="ja-JP" sz="1800" b="1" dirty="0"/>
              <a:t>How to Confirm the condition of installed module of PC</a:t>
            </a:r>
            <a:br>
              <a:rPr kumimoji="1" lang="en-US" altLang="ja-JP" sz="1800" b="1" dirty="0"/>
            </a:br>
            <a:r>
              <a:rPr kumimoji="1" lang="en-US" altLang="ja-JP" dirty="0"/>
              <a:t>Please provide a screenshot of modules searched by Juniper or Pulse Secure at;</a:t>
            </a:r>
            <a:br>
              <a:rPr kumimoji="1" lang="en-US" altLang="ja-JP" dirty="0"/>
            </a:br>
            <a:r>
              <a:rPr kumimoji="1" lang="en-US" altLang="ja-JP" b="1" dirty="0"/>
              <a:t>Start &gt; Settings &gt; Apps &gt;</a:t>
            </a:r>
            <a:r>
              <a:rPr lang="en-US" altLang="ja-JP" b="1" dirty="0"/>
              <a:t> Related settings</a:t>
            </a:r>
            <a:r>
              <a:rPr lang="ja-JP" altLang="en-US" b="1" dirty="0"/>
              <a:t>“</a:t>
            </a:r>
            <a:r>
              <a:rPr lang="en-US" altLang="ja-JP" b="1" dirty="0"/>
              <a:t>Programs and Features</a:t>
            </a:r>
            <a:r>
              <a:rPr lang="ja-JP" altLang="en-US" b="1" dirty="0"/>
              <a:t>”</a:t>
            </a:r>
            <a:br>
              <a:rPr kumimoji="1" lang="en-US" altLang="ja-JP" dirty="0"/>
            </a:br>
            <a:r>
              <a:rPr kumimoji="1" lang="en-US" altLang="ja-JP" dirty="0"/>
              <a:t>Please extend the screenshot so that the version information is legible.</a:t>
            </a:r>
            <a:br>
              <a:rPr lang="en-US" altLang="ja-JP" dirty="0"/>
            </a:br>
            <a:endParaRPr lang="ja-JP" altLang="en-US" dirty="0"/>
          </a:p>
        </p:txBody>
      </p:sp>
      <p:pic>
        <p:nvPicPr>
          <p:cNvPr id="7" name="図 6">
            <a:extLst>
              <a:ext uri="{FF2B5EF4-FFF2-40B4-BE49-F238E27FC236}">
                <a16:creationId xmlns:a16="http://schemas.microsoft.com/office/drawing/2014/main" id="{F75BF3FB-F8D5-4D29-8AC9-E245577BA145}"/>
              </a:ext>
            </a:extLst>
          </p:cNvPr>
          <p:cNvPicPr>
            <a:picLocks noChangeAspect="1"/>
          </p:cNvPicPr>
          <p:nvPr/>
        </p:nvPicPr>
        <p:blipFill>
          <a:blip r:embed="rId4"/>
          <a:stretch>
            <a:fillRect/>
          </a:stretch>
        </p:blipFill>
        <p:spPr>
          <a:xfrm>
            <a:off x="911424" y="4363265"/>
            <a:ext cx="3312368" cy="1842468"/>
          </a:xfrm>
          <a:prstGeom prst="rect">
            <a:avLst/>
          </a:prstGeom>
        </p:spPr>
      </p:pic>
      <p:sp>
        <p:nvSpPr>
          <p:cNvPr id="9" name="正方形/長方形 8">
            <a:extLst>
              <a:ext uri="{FF2B5EF4-FFF2-40B4-BE49-F238E27FC236}">
                <a16:creationId xmlns:a16="http://schemas.microsoft.com/office/drawing/2014/main" id="{9F6BC65F-1C78-45DA-864B-95A161DC1ECF}"/>
              </a:ext>
            </a:extLst>
          </p:cNvPr>
          <p:cNvSpPr/>
          <p:nvPr/>
        </p:nvSpPr>
        <p:spPr>
          <a:xfrm>
            <a:off x="3349824" y="4554901"/>
            <a:ext cx="648072" cy="31453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A1C6EB2C-4CE9-4B36-8340-B5E2767B467E}"/>
              </a:ext>
            </a:extLst>
          </p:cNvPr>
          <p:cNvSpPr/>
          <p:nvPr/>
        </p:nvSpPr>
        <p:spPr>
          <a:xfrm>
            <a:off x="4033900" y="4669387"/>
            <a:ext cx="1306016" cy="114763"/>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6E02344-4589-4378-947B-4DBAE591CA39}"/>
              </a:ext>
            </a:extLst>
          </p:cNvPr>
          <p:cNvSpPr/>
          <p:nvPr/>
        </p:nvSpPr>
        <p:spPr>
          <a:xfrm>
            <a:off x="8807676" y="4462736"/>
            <a:ext cx="913450" cy="20665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0E75F561-7272-4D7F-A2B1-4F7F2ABBCB8A}"/>
              </a:ext>
            </a:extLst>
          </p:cNvPr>
          <p:cNvSpPr/>
          <p:nvPr/>
        </p:nvSpPr>
        <p:spPr>
          <a:xfrm>
            <a:off x="6240016" y="5024256"/>
            <a:ext cx="3481110" cy="92502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8982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A21C98-727D-455F-AE30-DA8035CC9B51}"/>
              </a:ext>
            </a:extLst>
          </p:cNvPr>
          <p:cNvSpPr>
            <a:spLocks noGrp="1"/>
          </p:cNvSpPr>
          <p:nvPr>
            <p:ph type="title"/>
          </p:nvPr>
        </p:nvSpPr>
        <p:spPr/>
        <p:txBody>
          <a:bodyPr/>
          <a:lstStyle/>
          <a:p>
            <a:r>
              <a:rPr kumimoji="1" lang="en-US" altLang="ja-JP" dirty="0"/>
              <a:t>How to Confirm the Information for Inquiry</a:t>
            </a:r>
            <a:endParaRPr kumimoji="1" lang="ja-JP" altLang="en-US" dirty="0"/>
          </a:p>
        </p:txBody>
      </p:sp>
      <p:sp>
        <p:nvSpPr>
          <p:cNvPr id="4" name="コンテンツ プレースホルダー 2">
            <a:extLst>
              <a:ext uri="{FF2B5EF4-FFF2-40B4-BE49-F238E27FC236}">
                <a16:creationId xmlns:a16="http://schemas.microsoft.com/office/drawing/2014/main" id="{5AB76248-690B-40BC-841A-1E9CA9CCF882}"/>
              </a:ext>
            </a:extLst>
          </p:cNvPr>
          <p:cNvSpPr>
            <a:spLocks noGrp="1"/>
          </p:cNvSpPr>
          <p:nvPr>
            <p:ph idx="1"/>
          </p:nvPr>
        </p:nvSpPr>
        <p:spPr>
          <a:xfrm>
            <a:off x="468000" y="1424991"/>
            <a:ext cx="11244574" cy="2092881"/>
          </a:xfrm>
        </p:spPr>
        <p:txBody>
          <a:bodyPr/>
          <a:lstStyle/>
          <a:p>
            <a:r>
              <a:rPr kumimoji="1" lang="en-US" altLang="ja-JP" sz="1800" b="1" dirty="0"/>
              <a:t>How to confirm the connection information of Pulse Secure Client app</a:t>
            </a:r>
            <a:br>
              <a:rPr kumimoji="1" lang="ja-JP" altLang="en-US" dirty="0"/>
            </a:br>
            <a:r>
              <a:rPr kumimoji="1" lang="en-US" altLang="ja-JP" dirty="0"/>
              <a:t>Right-click the </a:t>
            </a:r>
            <a:r>
              <a:rPr kumimoji="1" lang="ja-JP" altLang="en-US" dirty="0"/>
              <a:t>　</a:t>
            </a:r>
            <a:r>
              <a:rPr kumimoji="1" lang="en-US" altLang="ja-JP" dirty="0"/>
              <a:t>  icon in the task tray. Click </a:t>
            </a:r>
            <a:r>
              <a:rPr kumimoji="1" lang="ja-JP" altLang="en-US" dirty="0"/>
              <a:t>“</a:t>
            </a:r>
            <a:r>
              <a:rPr kumimoji="1" lang="en-US" altLang="ja-JP" dirty="0"/>
              <a:t>Open Pulse Secure”.</a:t>
            </a:r>
            <a:br>
              <a:rPr kumimoji="1" lang="en-US" altLang="ja-JP" dirty="0"/>
            </a:br>
            <a:r>
              <a:rPr kumimoji="1" lang="en-US" altLang="ja-JP" dirty="0"/>
              <a:t>Connection information will pop up. </a:t>
            </a:r>
            <a:br>
              <a:rPr kumimoji="1" lang="en-US" altLang="ja-JP" dirty="0"/>
            </a:br>
            <a:r>
              <a:rPr kumimoji="1" lang="en-US" altLang="ja-JP" dirty="0"/>
              <a:t>Please select Click “▶” and provide a screenshot of it with information such as server URL is legible.</a:t>
            </a:r>
            <a:br>
              <a:rPr kumimoji="1" lang="en-US" altLang="ja-JP" dirty="0"/>
            </a:br>
            <a:br>
              <a:rPr kumimoji="1" lang="en-US" altLang="ja-JP" dirty="0"/>
            </a:br>
            <a:r>
              <a:rPr kumimoji="1" lang="en-US" altLang="ja-JP" dirty="0"/>
              <a:t>E.g.)▽SA(b2b-portal.renesas.com)</a:t>
            </a:r>
            <a:br>
              <a:rPr kumimoji="1" lang="en-US" altLang="ja-JP" dirty="0"/>
            </a:br>
            <a:r>
              <a:rPr lang="ja-JP" altLang="en-US" dirty="0"/>
              <a:t>        </a:t>
            </a:r>
            <a:r>
              <a:rPr lang="en-US" altLang="ja-JP" dirty="0"/>
              <a:t>Server</a:t>
            </a:r>
            <a:r>
              <a:rPr lang="ja-JP" altLang="en-US" dirty="0"/>
              <a:t> </a:t>
            </a:r>
            <a:r>
              <a:rPr kumimoji="1" lang="en-US" altLang="ja-JP" dirty="0"/>
              <a:t>URL</a:t>
            </a:r>
            <a:r>
              <a:rPr kumimoji="1" lang="ja-JP" altLang="en-US" dirty="0"/>
              <a:t>：</a:t>
            </a:r>
            <a:r>
              <a:rPr kumimoji="1" lang="en-US" altLang="ja-JP" dirty="0"/>
              <a:t>b2b-portal.renesas.com</a:t>
            </a:r>
            <a:endParaRPr kumimoji="1" lang="ja-JP" altLang="en-US" dirty="0"/>
          </a:p>
        </p:txBody>
      </p:sp>
      <p:pic>
        <p:nvPicPr>
          <p:cNvPr id="5" name="図 4">
            <a:extLst>
              <a:ext uri="{FF2B5EF4-FFF2-40B4-BE49-F238E27FC236}">
                <a16:creationId xmlns:a16="http://schemas.microsoft.com/office/drawing/2014/main" id="{2F792B38-F270-48B1-94BB-6F4235952800}"/>
              </a:ext>
            </a:extLst>
          </p:cNvPr>
          <p:cNvPicPr>
            <a:picLocks noChangeAspect="1"/>
          </p:cNvPicPr>
          <p:nvPr/>
        </p:nvPicPr>
        <p:blipFill>
          <a:blip r:embed="rId2"/>
          <a:stretch>
            <a:fillRect/>
          </a:stretch>
        </p:blipFill>
        <p:spPr>
          <a:xfrm>
            <a:off x="1991544" y="1759314"/>
            <a:ext cx="216024" cy="229526"/>
          </a:xfrm>
          <a:prstGeom prst="rect">
            <a:avLst/>
          </a:prstGeom>
        </p:spPr>
      </p:pic>
      <p:pic>
        <p:nvPicPr>
          <p:cNvPr id="6" name="図 5">
            <a:extLst>
              <a:ext uri="{FF2B5EF4-FFF2-40B4-BE49-F238E27FC236}">
                <a16:creationId xmlns:a16="http://schemas.microsoft.com/office/drawing/2014/main" id="{F25C5FAA-A6E1-4548-A992-C4C5241E4A38}"/>
              </a:ext>
            </a:extLst>
          </p:cNvPr>
          <p:cNvPicPr>
            <a:picLocks noChangeAspect="1"/>
          </p:cNvPicPr>
          <p:nvPr/>
        </p:nvPicPr>
        <p:blipFill>
          <a:blip r:embed="rId3"/>
          <a:stretch>
            <a:fillRect/>
          </a:stretch>
        </p:blipFill>
        <p:spPr>
          <a:xfrm>
            <a:off x="5403991" y="3480938"/>
            <a:ext cx="2564217" cy="2682263"/>
          </a:xfrm>
          <a:prstGeom prst="rect">
            <a:avLst/>
          </a:prstGeom>
        </p:spPr>
      </p:pic>
      <p:pic>
        <p:nvPicPr>
          <p:cNvPr id="7" name="図 6">
            <a:extLst>
              <a:ext uri="{FF2B5EF4-FFF2-40B4-BE49-F238E27FC236}">
                <a16:creationId xmlns:a16="http://schemas.microsoft.com/office/drawing/2014/main" id="{C2E0AFC4-EB2C-4FC9-8A9E-F6587BE81D17}"/>
              </a:ext>
            </a:extLst>
          </p:cNvPr>
          <p:cNvPicPr>
            <a:picLocks noChangeAspect="1"/>
          </p:cNvPicPr>
          <p:nvPr/>
        </p:nvPicPr>
        <p:blipFill>
          <a:blip r:embed="rId4"/>
          <a:stretch>
            <a:fillRect/>
          </a:stretch>
        </p:blipFill>
        <p:spPr>
          <a:xfrm>
            <a:off x="839416" y="3675356"/>
            <a:ext cx="2999780" cy="1157218"/>
          </a:xfrm>
          <a:prstGeom prst="rect">
            <a:avLst/>
          </a:prstGeom>
        </p:spPr>
      </p:pic>
      <p:sp>
        <p:nvSpPr>
          <p:cNvPr id="8" name="矢印: 右 7">
            <a:extLst>
              <a:ext uri="{FF2B5EF4-FFF2-40B4-BE49-F238E27FC236}">
                <a16:creationId xmlns:a16="http://schemas.microsoft.com/office/drawing/2014/main" id="{E61C21DE-06A2-4B9B-BE43-045215AF4169}"/>
              </a:ext>
            </a:extLst>
          </p:cNvPr>
          <p:cNvSpPr/>
          <p:nvPr/>
        </p:nvSpPr>
        <p:spPr>
          <a:xfrm>
            <a:off x="3907688" y="3804121"/>
            <a:ext cx="1306016" cy="114763"/>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B26C5CEE-5051-4EF4-A61D-98D4454B3A0E}"/>
              </a:ext>
            </a:extLst>
          </p:cNvPr>
          <p:cNvSpPr/>
          <p:nvPr/>
        </p:nvSpPr>
        <p:spPr>
          <a:xfrm>
            <a:off x="1055440" y="3646852"/>
            <a:ext cx="2852248" cy="388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B72728D-FD89-41DF-8D92-27A10A8F5143}"/>
              </a:ext>
            </a:extLst>
          </p:cNvPr>
          <p:cNvSpPr/>
          <p:nvPr/>
        </p:nvSpPr>
        <p:spPr>
          <a:xfrm>
            <a:off x="5332815" y="3392884"/>
            <a:ext cx="2707402" cy="285698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91932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7BA224-02DE-4C6A-917B-6A1D0ED8AFD8}"/>
              </a:ext>
            </a:extLst>
          </p:cNvPr>
          <p:cNvSpPr>
            <a:spLocks noGrp="1"/>
          </p:cNvSpPr>
          <p:nvPr>
            <p:ph type="body" sz="quarter" idx="11"/>
          </p:nvPr>
        </p:nvSpPr>
        <p:spPr>
          <a:xfrm>
            <a:off x="468000" y="1080000"/>
            <a:ext cx="7920000" cy="964065"/>
          </a:xfrm>
        </p:spPr>
        <p:txBody>
          <a:bodyPr/>
          <a:lstStyle/>
          <a:p>
            <a:r>
              <a:rPr kumimoji="1" lang="en-US" altLang="ja-JP" dirty="0"/>
              <a:t>Reference information</a:t>
            </a:r>
            <a:endParaRPr kumimoji="1" lang="ja-JP" altLang="en-US" dirty="0"/>
          </a:p>
        </p:txBody>
      </p:sp>
    </p:spTree>
    <p:extLst>
      <p:ext uri="{BB962C8B-B14F-4D97-AF65-F5344CB8AC3E}">
        <p14:creationId xmlns:p14="http://schemas.microsoft.com/office/powerpoint/2010/main" val="60605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56FD9C-59B9-4182-B078-EA00BF2BD8B5}"/>
              </a:ext>
            </a:extLst>
          </p:cNvPr>
          <p:cNvSpPr>
            <a:spLocks noGrp="1"/>
          </p:cNvSpPr>
          <p:nvPr>
            <p:ph type="title"/>
          </p:nvPr>
        </p:nvSpPr>
        <p:spPr/>
        <p:txBody>
          <a:bodyPr/>
          <a:lstStyle/>
          <a:p>
            <a:r>
              <a:rPr kumimoji="1" lang="en-US" altLang="ja-JP" dirty="0"/>
              <a:t>When connecting to REL-B2B BASIC using MS Edge</a:t>
            </a:r>
            <a:endParaRPr kumimoji="1" lang="ja-JP" altLang="en-US" dirty="0"/>
          </a:p>
        </p:txBody>
      </p:sp>
      <p:sp>
        <p:nvSpPr>
          <p:cNvPr id="4" name="コンテンツ プレースホルダー 4">
            <a:extLst>
              <a:ext uri="{FF2B5EF4-FFF2-40B4-BE49-F238E27FC236}">
                <a16:creationId xmlns:a16="http://schemas.microsoft.com/office/drawing/2014/main" id="{A557B2CD-A5BC-471F-8D03-7BBEFC6AB116}"/>
              </a:ext>
            </a:extLst>
          </p:cNvPr>
          <p:cNvSpPr>
            <a:spLocks noGrp="1"/>
          </p:cNvSpPr>
          <p:nvPr>
            <p:ph idx="1"/>
          </p:nvPr>
        </p:nvSpPr>
        <p:spPr>
          <a:xfrm>
            <a:off x="467997" y="1338212"/>
            <a:ext cx="11244574" cy="578620"/>
          </a:xfrm>
        </p:spPr>
        <p:txBody>
          <a:bodyPr/>
          <a:lstStyle/>
          <a:p>
            <a:r>
              <a:rPr kumimoji="1" lang="en-US" altLang="ja-JP" b="1" dirty="0"/>
              <a:t>When connecting to REL-B2B BASIC using MS Edge</a:t>
            </a:r>
            <a:br>
              <a:rPr lang="en-US" altLang="ja-JP" b="1" dirty="0"/>
            </a:br>
            <a:r>
              <a:rPr lang="en-US" altLang="ja-JP" dirty="0"/>
              <a:t>Enter your ID / password and the screen below will be displayed. Follow the instructions on the screen below.</a:t>
            </a:r>
            <a:endParaRPr lang="ja-JP" altLang="en-US" dirty="0"/>
          </a:p>
        </p:txBody>
      </p:sp>
      <p:pic>
        <p:nvPicPr>
          <p:cNvPr id="5" name="Picture 5">
            <a:extLst>
              <a:ext uri="{FF2B5EF4-FFF2-40B4-BE49-F238E27FC236}">
                <a16:creationId xmlns:a16="http://schemas.microsoft.com/office/drawing/2014/main" id="{A41403DE-D37D-4F36-8C35-5403CD2D2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0352" y="5347087"/>
            <a:ext cx="2310873" cy="89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線コネクタ 5">
            <a:extLst>
              <a:ext uri="{FF2B5EF4-FFF2-40B4-BE49-F238E27FC236}">
                <a16:creationId xmlns:a16="http://schemas.microsoft.com/office/drawing/2014/main" id="{412610FA-ECA9-43B7-B177-01229A40B3CC}"/>
              </a:ext>
            </a:extLst>
          </p:cNvPr>
          <p:cNvCxnSpPr/>
          <p:nvPr/>
        </p:nvCxnSpPr>
        <p:spPr>
          <a:xfrm>
            <a:off x="3935760" y="2217848"/>
            <a:ext cx="0" cy="4125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D871AA56-FDC8-49BA-81A2-52F9BBE0B8EB}"/>
              </a:ext>
            </a:extLst>
          </p:cNvPr>
          <p:cNvCxnSpPr/>
          <p:nvPr/>
        </p:nvCxnSpPr>
        <p:spPr>
          <a:xfrm>
            <a:off x="8112224" y="2204149"/>
            <a:ext cx="0" cy="4125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367B63CC-3422-4384-89DD-79BB26C66315}"/>
              </a:ext>
            </a:extLst>
          </p:cNvPr>
          <p:cNvCxnSpPr>
            <a:cxnSpLocks/>
          </p:cNvCxnSpPr>
          <p:nvPr/>
        </p:nvCxnSpPr>
        <p:spPr>
          <a:xfrm>
            <a:off x="0" y="4378846"/>
            <a:ext cx="12072664"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726B9B5E-0610-4BE9-B437-738C0A2B784A}"/>
              </a:ext>
            </a:extLst>
          </p:cNvPr>
          <p:cNvSpPr txBox="1"/>
          <p:nvPr/>
        </p:nvSpPr>
        <p:spPr>
          <a:xfrm>
            <a:off x="38666" y="1989272"/>
            <a:ext cx="3762463" cy="738664"/>
          </a:xfrm>
          <a:prstGeom prst="rect">
            <a:avLst/>
          </a:prstGeom>
          <a:noFill/>
        </p:spPr>
        <p:txBody>
          <a:bodyPr wrap="square" rtlCol="0">
            <a:spAutoFit/>
          </a:bodyPr>
          <a:lstStyle/>
          <a:p>
            <a:r>
              <a:rPr kumimoji="1" lang="ja-JP" altLang="en-US" sz="1400" dirty="0"/>
              <a:t>①</a:t>
            </a:r>
            <a:br>
              <a:rPr kumimoji="1" lang="en-US" altLang="ja-JP" sz="1400" dirty="0"/>
            </a:br>
            <a:r>
              <a:rPr kumimoji="1" lang="en-US" altLang="ja-JP" sz="1400" dirty="0"/>
              <a:t>If the following screen is displayed, please wait for about 1 minute.</a:t>
            </a:r>
            <a:endParaRPr kumimoji="1" lang="ja-JP" altLang="en-US" sz="1400" dirty="0"/>
          </a:p>
        </p:txBody>
      </p:sp>
      <p:sp>
        <p:nvSpPr>
          <p:cNvPr id="10" name="テキスト ボックス 9">
            <a:extLst>
              <a:ext uri="{FF2B5EF4-FFF2-40B4-BE49-F238E27FC236}">
                <a16:creationId xmlns:a16="http://schemas.microsoft.com/office/drawing/2014/main" id="{323A0514-2510-4B86-9F70-11E2A1BA444A}"/>
              </a:ext>
            </a:extLst>
          </p:cNvPr>
          <p:cNvSpPr txBox="1"/>
          <p:nvPr/>
        </p:nvSpPr>
        <p:spPr>
          <a:xfrm>
            <a:off x="-70867" y="4435537"/>
            <a:ext cx="3799966" cy="954107"/>
          </a:xfrm>
          <a:prstGeom prst="rect">
            <a:avLst/>
          </a:prstGeom>
          <a:noFill/>
        </p:spPr>
        <p:txBody>
          <a:bodyPr wrap="square" rtlCol="0">
            <a:spAutoFit/>
          </a:bodyPr>
          <a:lstStyle/>
          <a:p>
            <a:r>
              <a:rPr kumimoji="1" lang="ja-JP" altLang="en-US" sz="1400" dirty="0"/>
              <a:t>②</a:t>
            </a:r>
            <a:br>
              <a:rPr kumimoji="1" lang="en-US" altLang="ja-JP" sz="1400" dirty="0"/>
            </a:br>
            <a:r>
              <a:rPr kumimoji="1" lang="en-US" altLang="ja-JP" sz="1400" dirty="0"/>
              <a:t>After a while, the Pulse Application Launcher download screen will be displayed.</a:t>
            </a:r>
            <a:br>
              <a:rPr kumimoji="1" lang="en-US" altLang="ja-JP" sz="1400" dirty="0"/>
            </a:br>
            <a:r>
              <a:rPr kumimoji="1" lang="en-US" altLang="ja-JP" sz="1400" dirty="0"/>
              <a:t>Click Download.</a:t>
            </a:r>
            <a:endParaRPr kumimoji="1" lang="ja-JP" altLang="en-US" sz="1400" dirty="0"/>
          </a:p>
        </p:txBody>
      </p:sp>
      <p:sp>
        <p:nvSpPr>
          <p:cNvPr id="11" name="テキスト ボックス 10">
            <a:extLst>
              <a:ext uri="{FF2B5EF4-FFF2-40B4-BE49-F238E27FC236}">
                <a16:creationId xmlns:a16="http://schemas.microsoft.com/office/drawing/2014/main" id="{11209974-409D-41B7-AE68-EDB538F0ECF8}"/>
              </a:ext>
            </a:extLst>
          </p:cNvPr>
          <p:cNvSpPr txBox="1"/>
          <p:nvPr/>
        </p:nvSpPr>
        <p:spPr>
          <a:xfrm>
            <a:off x="3948105" y="1970256"/>
            <a:ext cx="4176454" cy="738664"/>
          </a:xfrm>
          <a:prstGeom prst="rect">
            <a:avLst/>
          </a:prstGeom>
          <a:noFill/>
        </p:spPr>
        <p:txBody>
          <a:bodyPr wrap="square" rtlCol="0">
            <a:spAutoFit/>
          </a:bodyPr>
          <a:lstStyle/>
          <a:p>
            <a:r>
              <a:rPr kumimoji="1" lang="ja-JP" altLang="en-US" sz="1400" dirty="0"/>
              <a:t>③</a:t>
            </a:r>
            <a:endParaRPr kumimoji="1" lang="en-US" altLang="ja-JP" sz="1400" dirty="0"/>
          </a:p>
          <a:p>
            <a:r>
              <a:rPr kumimoji="1" lang="en-US" altLang="ja-JP" sz="1400" dirty="0"/>
              <a:t>When the download is complete, the screen below will change. Click the [Run] button to install.</a:t>
            </a:r>
            <a:endParaRPr kumimoji="1" lang="ja-JP" altLang="en-US" sz="1400" dirty="0"/>
          </a:p>
        </p:txBody>
      </p:sp>
      <p:sp>
        <p:nvSpPr>
          <p:cNvPr id="12" name="テキスト ボックス 11">
            <a:extLst>
              <a:ext uri="{FF2B5EF4-FFF2-40B4-BE49-F238E27FC236}">
                <a16:creationId xmlns:a16="http://schemas.microsoft.com/office/drawing/2014/main" id="{A68BBDA0-CE1E-4A21-ABEE-85EE8F550814}"/>
              </a:ext>
            </a:extLst>
          </p:cNvPr>
          <p:cNvSpPr txBox="1"/>
          <p:nvPr/>
        </p:nvSpPr>
        <p:spPr>
          <a:xfrm>
            <a:off x="3875102" y="4423829"/>
            <a:ext cx="4103163" cy="738664"/>
          </a:xfrm>
          <a:prstGeom prst="rect">
            <a:avLst/>
          </a:prstGeom>
          <a:noFill/>
        </p:spPr>
        <p:txBody>
          <a:bodyPr wrap="square" rtlCol="0">
            <a:spAutoFit/>
          </a:bodyPr>
          <a:lstStyle/>
          <a:p>
            <a:r>
              <a:rPr kumimoji="1" lang="ja-JP" altLang="en-US" sz="1400" dirty="0"/>
              <a:t>④</a:t>
            </a:r>
            <a:br>
              <a:rPr kumimoji="1" lang="en-US" altLang="ja-JP" sz="1400" dirty="0"/>
            </a:br>
            <a:r>
              <a:rPr kumimoji="1" lang="en-US" altLang="ja-JP" sz="1400" dirty="0"/>
              <a:t>When the installation is complete, the following screen will be displayed. Click the “OK” button.</a:t>
            </a:r>
            <a:endParaRPr kumimoji="1" lang="ja-JP" altLang="en-US" sz="1400" dirty="0"/>
          </a:p>
        </p:txBody>
      </p:sp>
      <p:sp>
        <p:nvSpPr>
          <p:cNvPr id="13" name="テキスト ボックス 12">
            <a:extLst>
              <a:ext uri="{FF2B5EF4-FFF2-40B4-BE49-F238E27FC236}">
                <a16:creationId xmlns:a16="http://schemas.microsoft.com/office/drawing/2014/main" id="{7B877790-A5EF-40D9-9734-16A018B048A2}"/>
              </a:ext>
            </a:extLst>
          </p:cNvPr>
          <p:cNvSpPr txBox="1"/>
          <p:nvPr/>
        </p:nvSpPr>
        <p:spPr>
          <a:xfrm>
            <a:off x="8112223" y="1984461"/>
            <a:ext cx="3600348" cy="523220"/>
          </a:xfrm>
          <a:prstGeom prst="rect">
            <a:avLst/>
          </a:prstGeom>
          <a:noFill/>
        </p:spPr>
        <p:txBody>
          <a:bodyPr wrap="square" rtlCol="0">
            <a:spAutoFit/>
          </a:bodyPr>
          <a:lstStyle/>
          <a:p>
            <a:r>
              <a:rPr kumimoji="1" lang="ja-JP" altLang="en-US" sz="1400" dirty="0"/>
              <a:t>⑤</a:t>
            </a:r>
            <a:endParaRPr kumimoji="1" lang="en-US" altLang="ja-JP" sz="1400" dirty="0"/>
          </a:p>
          <a:p>
            <a:r>
              <a:rPr kumimoji="1" lang="en-US" altLang="ja-JP" sz="1400" dirty="0"/>
              <a:t>Click "here" at the bottom of the screen</a:t>
            </a:r>
            <a:endParaRPr kumimoji="1" lang="ja-JP" altLang="en-US" sz="1400" dirty="0"/>
          </a:p>
        </p:txBody>
      </p:sp>
      <p:sp>
        <p:nvSpPr>
          <p:cNvPr id="14" name="テキスト ボックス 13">
            <a:extLst>
              <a:ext uri="{FF2B5EF4-FFF2-40B4-BE49-F238E27FC236}">
                <a16:creationId xmlns:a16="http://schemas.microsoft.com/office/drawing/2014/main" id="{69BAFC0F-6EEC-4C71-8A88-B3E323F82B49}"/>
              </a:ext>
            </a:extLst>
          </p:cNvPr>
          <p:cNvSpPr txBox="1"/>
          <p:nvPr/>
        </p:nvSpPr>
        <p:spPr>
          <a:xfrm>
            <a:off x="8124268" y="4423690"/>
            <a:ext cx="3600348" cy="954107"/>
          </a:xfrm>
          <a:prstGeom prst="rect">
            <a:avLst/>
          </a:prstGeom>
          <a:noFill/>
        </p:spPr>
        <p:txBody>
          <a:bodyPr wrap="square" rtlCol="0">
            <a:spAutoFit/>
          </a:bodyPr>
          <a:lstStyle/>
          <a:p>
            <a:r>
              <a:rPr kumimoji="1" lang="ja-JP" altLang="en-US" sz="1400" dirty="0"/>
              <a:t>⑥</a:t>
            </a:r>
            <a:endParaRPr kumimoji="1" lang="en-US" altLang="ja-JP" sz="1400" dirty="0"/>
          </a:p>
          <a:p>
            <a:r>
              <a:rPr kumimoji="1" lang="en-US" altLang="ja-JP" sz="1400" dirty="0"/>
              <a:t>After that, the following screens will be displayed multiple times, but click "Yes" for all of them.</a:t>
            </a:r>
            <a:endParaRPr kumimoji="1" lang="ja-JP" altLang="en-US" sz="1400" dirty="0"/>
          </a:p>
        </p:txBody>
      </p:sp>
      <p:pic>
        <p:nvPicPr>
          <p:cNvPr id="15" name="図 14">
            <a:extLst>
              <a:ext uri="{FF2B5EF4-FFF2-40B4-BE49-F238E27FC236}">
                <a16:creationId xmlns:a16="http://schemas.microsoft.com/office/drawing/2014/main" id="{399E7B4A-1988-4377-8A9D-40F01D731EBF}"/>
              </a:ext>
            </a:extLst>
          </p:cNvPr>
          <p:cNvPicPr>
            <a:picLocks noChangeAspect="1"/>
          </p:cNvPicPr>
          <p:nvPr/>
        </p:nvPicPr>
        <p:blipFill>
          <a:blip r:embed="rId3"/>
          <a:stretch>
            <a:fillRect/>
          </a:stretch>
        </p:blipFill>
        <p:spPr>
          <a:xfrm>
            <a:off x="614917" y="2781424"/>
            <a:ext cx="2110778" cy="1383852"/>
          </a:xfrm>
          <a:prstGeom prst="rect">
            <a:avLst/>
          </a:prstGeom>
        </p:spPr>
      </p:pic>
      <p:pic>
        <p:nvPicPr>
          <p:cNvPr id="16" name="Picture 2">
            <a:extLst>
              <a:ext uri="{FF2B5EF4-FFF2-40B4-BE49-F238E27FC236}">
                <a16:creationId xmlns:a16="http://schemas.microsoft.com/office/drawing/2014/main" id="{F0A57D76-61FB-49AC-ACF4-C34AB364FE7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38091" y="2781424"/>
            <a:ext cx="3254804" cy="1466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
            <a:extLst>
              <a:ext uri="{FF2B5EF4-FFF2-40B4-BE49-F238E27FC236}">
                <a16:creationId xmlns:a16="http://schemas.microsoft.com/office/drawing/2014/main" id="{6D3B962C-4EE0-4783-9501-BC6C84C7DA2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16535" y="2738342"/>
            <a:ext cx="3117684" cy="1358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a:extLst>
              <a:ext uri="{FF2B5EF4-FFF2-40B4-BE49-F238E27FC236}">
                <a16:creationId xmlns:a16="http://schemas.microsoft.com/office/drawing/2014/main" id="{21B85098-79C3-4AFB-85C1-7F9B436139B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1424" y="5370543"/>
            <a:ext cx="2071294" cy="89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5">
            <a:extLst>
              <a:ext uri="{FF2B5EF4-FFF2-40B4-BE49-F238E27FC236}">
                <a16:creationId xmlns:a16="http://schemas.microsoft.com/office/drawing/2014/main" id="{ACBFC989-1BED-4D7C-AF29-B1C1C583A6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36854" y="5346991"/>
            <a:ext cx="3475718" cy="929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7491565"/>
      </p:ext>
    </p:extLst>
  </p:cSld>
  <p:clrMapOvr>
    <a:masterClrMapping/>
  </p:clrMapOvr>
</p:sld>
</file>

<file path=ppt/theme/theme1.xml><?xml version="1.0" encoding="utf-8"?>
<a:theme xmlns:a="http://schemas.openxmlformats.org/drawingml/2006/main" name="Renesas Template 2020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5E63106A-C05F-495E-8229-D24B783B9330}" vid="{1665157C-E23C-4462-9858-AE6CB20D8E05}"/>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StartDate xmlns="084dd9f6-50cb-4ac1-978b-315f52073de3" xsi:nil="true"/>
    <PublishingExpirationDate xmlns="084dd9f6-50cb-4ac1-978b-315f52073de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ACDF933AFDC72644BEC2DD4A66F8588E" ma:contentTypeVersion="20" ma:contentTypeDescription="Create a new document." ma:contentTypeScope="" ma:versionID="6ed35a4c65f53481e80c2259d31abf7a">
  <xsd:schema xmlns:xsd="http://www.w3.org/2001/XMLSchema" xmlns:xs="http://www.w3.org/2001/XMLSchema" xmlns:p="http://schemas.microsoft.com/office/2006/metadata/properties" xmlns:ns2="084dd9f6-50cb-4ac1-978b-315f52073de3" targetNamespace="http://schemas.microsoft.com/office/2006/metadata/properties" ma:root="true" ma:fieldsID="e54b24d7d6e9d9e44810f7866be8a98c" ns2:_="">
    <xsd:import namespace="084dd9f6-50cb-4ac1-978b-315f52073de3"/>
    <xsd:element name="properties">
      <xsd:complexType>
        <xsd:sequence>
          <xsd:element name="documentManagement">
            <xsd:complexType>
              <xsd:all>
                <xsd:element ref="ns2:PublishingStartDate" minOccurs="0"/>
                <xsd:element ref="ns2:PublishingExpirationDate" minOccurs="0"/>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4dd9f6-50cb-4ac1-978b-315f52073de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format="DateTime" ma:internalName="PublishingStartDate" ma:readOnly="fals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format="DateTime" ma:internalName="PublishingExpirationDate" ma:readOnly="false">
      <xsd:simpleType>
        <xsd:restriction base="dms:Unknown"/>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71853E-0EF3-4973-AB23-17AA5798BB66}">
  <ds:schemaRefs>
    <ds:schemaRef ds:uri="http://schemas.microsoft.com/office/infopath/2007/PartnerControls"/>
    <ds:schemaRef ds:uri="http://purl.org/dc/elements/1.1/"/>
    <ds:schemaRef ds:uri="084dd9f6-50cb-4ac1-978b-315f52073de3"/>
    <ds:schemaRef ds:uri="http://purl.org/dc/dcmitype/"/>
    <ds:schemaRef ds:uri="http://purl.org/dc/terms/"/>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2F3BE601-7F02-4240-9AF6-86A6A55D9AEF}">
  <ds:schemaRefs>
    <ds:schemaRef ds:uri="http://schemas.microsoft.com/sharepoint/v3/contenttype/forms"/>
  </ds:schemaRefs>
</ds:datastoreItem>
</file>

<file path=customXml/itemProps3.xml><?xml version="1.0" encoding="utf-8"?>
<ds:datastoreItem xmlns:ds="http://schemas.openxmlformats.org/officeDocument/2006/customXml" ds:itemID="{FF551654-442A-475A-972B-E8944C41EA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4dd9f6-50cb-4ac1-978b-315f52073d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EN_conf_2020_Renesas_PPTtemp</Template>
  <TotalTime>37</TotalTime>
  <Words>1200</Words>
  <Application>Microsoft Office PowerPoint</Application>
  <PresentationFormat>ワイド画面</PresentationFormat>
  <Paragraphs>41</Paragraphs>
  <Slides>13</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HG創英角ｺﾞｼｯｸUB</vt:lpstr>
      <vt:lpstr>ＭＳ ゴシック</vt:lpstr>
      <vt:lpstr>Arial</vt:lpstr>
      <vt:lpstr>Arial Narrow</vt:lpstr>
      <vt:lpstr>Calibri</vt:lpstr>
      <vt:lpstr>Symbol</vt:lpstr>
      <vt:lpstr>Wingdings</vt:lpstr>
      <vt:lpstr>Renesas Template 2020 - EN Confidential</vt:lpstr>
      <vt:lpstr>PowerPoint プレゼンテーション</vt:lpstr>
      <vt:lpstr>REL-B2B Basic login and module installation(Simplified Version)</vt:lpstr>
      <vt:lpstr>REL-B2B Basic login and module installation(Simplified Version)</vt:lpstr>
      <vt:lpstr>New Module Pulse Secure Client Troubleshooting</vt:lpstr>
      <vt:lpstr>Contact Details for Inquiries Regarding Pules Secure Client(PSC) Switching Trouble of REL-B2B</vt:lpstr>
      <vt:lpstr>How to Confirm the Information for Inquiry</vt:lpstr>
      <vt:lpstr>How to Confirm the Information for Inquiry</vt:lpstr>
      <vt:lpstr>PowerPoint プレゼンテーション</vt:lpstr>
      <vt:lpstr>When connecting to REL-B2B BASIC using MS Edge</vt:lpstr>
      <vt:lpstr>CONFIRMATION of REL-B2B BASIC Login </vt:lpstr>
      <vt:lpstr>How to Logout of the REL-B2B BASIC</vt:lpstr>
      <vt:lpstr>How to Exit Pulse Secure Client </vt:lpstr>
      <vt:lpstr>PowerPoint プレゼンテーション</vt:lpstr>
    </vt:vector>
  </TitlesOfParts>
  <Company>Renesas Electronics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REL-B2B Basic software update manual</dc:title>
  <dc:creator>Humihiro Ohizumi</dc:creator>
  <cp:lastModifiedBy>Humihiro Ohizumi</cp:lastModifiedBy>
  <cp:revision>9</cp:revision>
  <dcterms:created xsi:type="dcterms:W3CDTF">2020-09-24T12:03:52Z</dcterms:created>
  <dcterms:modified xsi:type="dcterms:W3CDTF">2020-09-28T04:41:05Z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0x010100ACDF933AFDC72644BEC2DD4A66F8588E</vt:lpwstr>
  </property>
  <property fmtid="{D5CDD505-2E9C-101B-9397-08002B2CF9AE}" pid="3" name="xd_ProgID">
    <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TemplateUrl">
    <vt:lpwstr/>
  </property>
</Properties>
</file>