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Roboto Condensed"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hjAkQrp6wc4Y4vMoNNs6GXzBJP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2BCD6C-CB15-4DB7-AF7C-6CD923F16E73}">
  <a:tblStyle styleId="{582BCD6C-CB15-4DB7-AF7C-6CD923F16E7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DF5E6"/>
          </a:solidFill>
        </a:fill>
      </a:tcStyle>
    </a:wholeTbl>
    <a:band1H>
      <a:tcTxStyle b="off" i="off"/>
      <a:tcStyle>
        <a:tcBdr/>
        <a:fill>
          <a:solidFill>
            <a:srgbClr val="FBEACA"/>
          </a:solidFill>
        </a:fill>
      </a:tcStyle>
    </a:band1H>
    <a:band2H>
      <a:tcTxStyle b="off" i="off"/>
      <a:tcStyle>
        <a:tcBdr/>
      </a:tcStyle>
    </a:band2H>
    <a:band1V>
      <a:tcTxStyle b="off" i="off"/>
      <a:tcStyle>
        <a:tcBdr/>
        <a:fill>
          <a:solidFill>
            <a:srgbClr val="FBEACA"/>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3805607A-6D35-4F3B-95B8-25E0C7D057B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7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30" Type="http://schemas.openxmlformats.org/officeDocument/2006/relationships/presProps" Target="presProps.xml"/><Relationship Id="rId35" Type="http://schemas.openxmlformats.org/officeDocument/2006/relationships/customXml" Target="../customXml/item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u Thinh" userId="03fbd35c-aff8-4161-a1a5-21b8c84d6b3d" providerId="ADAL" clId="{F9CC4E24-C587-4139-AFE7-9917099A8548}"/>
    <pc:docChg chg="modSld">
      <pc:chgData name="Vu Thinh" userId="03fbd35c-aff8-4161-a1a5-21b8c84d6b3d" providerId="ADAL" clId="{F9CC4E24-C587-4139-AFE7-9917099A8548}" dt="2021-09-06T09:55:32.749" v="3" actId="20577"/>
      <pc:docMkLst>
        <pc:docMk/>
      </pc:docMkLst>
      <pc:sldChg chg="modSp mod">
        <pc:chgData name="Vu Thinh" userId="03fbd35c-aff8-4161-a1a5-21b8c84d6b3d" providerId="ADAL" clId="{F9CC4E24-C587-4139-AFE7-9917099A8548}" dt="2021-09-06T09:55:32.749" v="3" actId="20577"/>
        <pc:sldMkLst>
          <pc:docMk/>
          <pc:sldMk cId="0" sldId="264"/>
        </pc:sldMkLst>
        <pc:spChg chg="mod">
          <ac:chgData name="Vu Thinh" userId="03fbd35c-aff8-4161-a1a5-21b8c84d6b3d" providerId="ADAL" clId="{F9CC4E24-C587-4139-AFE7-9917099A8548}" dt="2021-09-06T09:55:32.749" v="3" actId="20577"/>
          <ac:spMkLst>
            <pc:docMk/>
            <pc:sldMk cId="0" sldId="264"/>
            <ac:spMk id="14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9c863b7fbb_3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9c863b7fbb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c863b7fbb_3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9c863b7fbb_3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2100" algn="l" rtl="0">
              <a:lnSpc>
                <a:spcPct val="100000"/>
              </a:lnSpc>
              <a:spcBef>
                <a:spcPts val="0"/>
              </a:spcBef>
              <a:spcAft>
                <a:spcPts val="0"/>
              </a:spcAft>
              <a:buSzPts val="1000"/>
              <a:buFont typeface="Roboto Condensed"/>
              <a:buChar char="●"/>
            </a:pPr>
            <a:endParaRPr sz="1000">
              <a:latin typeface="Roboto Condensed"/>
              <a:ea typeface="Roboto Condensed"/>
              <a:cs typeface="Roboto Condensed"/>
              <a:sym typeface="Roboto Condense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9950099d3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9950099d3e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000">
              <a:latin typeface="Roboto Condensed"/>
              <a:ea typeface="Roboto Condensed"/>
              <a:cs typeface="Roboto Condensed"/>
              <a:sym typeface="Roboto Condense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9950099d3e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9950099d3e_9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000">
              <a:latin typeface="Roboto Condensed"/>
              <a:ea typeface="Roboto Condensed"/>
              <a:cs typeface="Roboto Condensed"/>
              <a:sym typeface="Roboto Condense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9c863b7fbb_3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5" name="Google Shape;175;g9c863b7fbb_3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9c863b7fbb_3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9c863b7fbb_3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9950099d3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9950099d3e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000">
              <a:latin typeface="Roboto Condensed"/>
              <a:ea typeface="Roboto Condensed"/>
              <a:cs typeface="Roboto Condensed"/>
              <a:sym typeface="Roboto Condense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950099d3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9950099d3e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000">
              <a:latin typeface="Roboto Condensed"/>
              <a:ea typeface="Roboto Condensed"/>
              <a:cs typeface="Roboto Condensed"/>
              <a:sym typeface="Roboto Condense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c863b7fbb_3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c863b7fbb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da0e332c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7da0e332c8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9c863b7fbb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9c863b7fb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2100" algn="l" rtl="0">
              <a:lnSpc>
                <a:spcPct val="100000"/>
              </a:lnSpc>
              <a:spcBef>
                <a:spcPts val="0"/>
              </a:spcBef>
              <a:spcAft>
                <a:spcPts val="0"/>
              </a:spcAft>
              <a:buSzPts val="1000"/>
              <a:buFont typeface="Roboto Condensed"/>
              <a:buChar char="●"/>
            </a:pPr>
            <a:endParaRPr sz="1000">
              <a:latin typeface="Roboto Condensed"/>
              <a:ea typeface="Roboto Condensed"/>
              <a:cs typeface="Roboto Condensed"/>
              <a:sym typeface="Roboto Condense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99d44a9e4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99d44a9e4c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000">
              <a:latin typeface="Roboto Condensed"/>
              <a:ea typeface="Roboto Condensed"/>
              <a:cs typeface="Roboto Condensed"/>
              <a:sym typeface="Roboto Condense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9c863b7fbb_3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9c863b7fbb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99d44a9e4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g99d44a9e4c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000">
              <a:latin typeface="Roboto Condensed"/>
              <a:ea typeface="Roboto Condensed"/>
              <a:cs typeface="Roboto Condensed"/>
              <a:sym typeface="Roboto Condense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9d44a9e4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99d44a9e4c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000">
              <a:latin typeface="Roboto Condensed"/>
              <a:ea typeface="Roboto Condensed"/>
              <a:cs typeface="Roboto Condensed"/>
              <a:sym typeface="Roboto Condense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99d44a9e4c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99d44a9e4c_0_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000">
              <a:latin typeface="Roboto Condensed"/>
              <a:ea typeface="Roboto Condensed"/>
              <a:cs typeface="Roboto Condensed"/>
              <a:sym typeface="Roboto Condense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master - one row" type="title">
  <p:cSld name="TITLE">
    <p:spTree>
      <p:nvGrpSpPr>
        <p:cNvPr id="1" name="Shape 8"/>
        <p:cNvGrpSpPr/>
        <p:nvPr/>
      </p:nvGrpSpPr>
      <p:grpSpPr>
        <a:xfrm>
          <a:off x="0" y="0"/>
          <a:ext cx="0" cy="0"/>
          <a:chOff x="0" y="0"/>
          <a:chExt cx="0" cy="0"/>
        </a:xfrm>
      </p:grpSpPr>
      <p:pic>
        <p:nvPicPr>
          <p:cNvPr id="9" name="Google Shape;9;p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0" name="Google Shape;10;p5"/>
          <p:cNvSpPr txBox="1">
            <a:spLocks noGrp="1"/>
          </p:cNvSpPr>
          <p:nvPr>
            <p:ph type="ctrTitle"/>
          </p:nvPr>
        </p:nvSpPr>
        <p:spPr>
          <a:xfrm>
            <a:off x="3477482" y="3674157"/>
            <a:ext cx="5372100" cy="5289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3000"/>
              <a:buFont typeface="Roboto Condensed"/>
              <a:buNone/>
              <a:defRPr sz="3000">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 name="Google Shape;11;p5"/>
          <p:cNvSpPr txBox="1">
            <a:spLocks noGrp="1"/>
          </p:cNvSpPr>
          <p:nvPr>
            <p:ph type="subTitle" idx="1"/>
          </p:nvPr>
        </p:nvSpPr>
        <p:spPr>
          <a:xfrm>
            <a:off x="3498201" y="4074335"/>
            <a:ext cx="5344200" cy="3381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800"/>
              </a:spcBef>
              <a:spcAft>
                <a:spcPts val="0"/>
              </a:spcAft>
              <a:buClr>
                <a:schemeClr val="dk1"/>
              </a:buClr>
              <a:buSzPts val="1700"/>
              <a:buFont typeface="Roboto Condensed"/>
              <a:buNone/>
              <a:defRPr sz="1700">
                <a:latin typeface="Roboto Condensed"/>
                <a:ea typeface="Roboto Condensed"/>
                <a:cs typeface="Roboto Condensed"/>
                <a:sym typeface="Roboto Condensed"/>
              </a:defRPr>
            </a:lvl1pPr>
            <a:lvl2pPr lvl="1" algn="ctr">
              <a:lnSpc>
                <a:spcPct val="90000"/>
              </a:lnSpc>
              <a:spcBef>
                <a:spcPts val="400"/>
              </a:spcBef>
              <a:spcAft>
                <a:spcPts val="0"/>
              </a:spcAft>
              <a:buClr>
                <a:schemeClr val="dk1"/>
              </a:buClr>
              <a:buSzPts val="1500"/>
              <a:buFont typeface="Roboto Condensed"/>
              <a:buNone/>
              <a:defRPr sz="1500">
                <a:latin typeface="Roboto Condensed"/>
                <a:ea typeface="Roboto Condensed"/>
                <a:cs typeface="Roboto Condensed"/>
                <a:sym typeface="Roboto Condensed"/>
              </a:defRPr>
            </a:lvl2pPr>
            <a:lvl3pPr lvl="2" algn="ctr">
              <a:lnSpc>
                <a:spcPct val="90000"/>
              </a:lnSpc>
              <a:spcBef>
                <a:spcPts val="400"/>
              </a:spcBef>
              <a:spcAft>
                <a:spcPts val="0"/>
              </a:spcAft>
              <a:buClr>
                <a:schemeClr val="dk1"/>
              </a:buClr>
              <a:buSzPts val="1400"/>
              <a:buFont typeface="Roboto Condensed"/>
              <a:buNone/>
              <a:defRPr sz="1400">
                <a:latin typeface="Roboto Condensed"/>
                <a:ea typeface="Roboto Condensed"/>
                <a:cs typeface="Roboto Condensed"/>
                <a:sym typeface="Roboto Condensed"/>
              </a:defRPr>
            </a:lvl3pPr>
            <a:lvl4pPr lvl="3"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4pPr>
            <a:lvl5pPr lvl="4"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5pPr>
            <a:lvl6pPr lvl="5"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6pPr>
            <a:lvl7pPr lvl="6"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7pPr>
            <a:lvl8pPr lvl="7"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8pPr>
            <a:lvl9pPr lvl="8"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data">
  <p:cSld name="CUSTOM_2">
    <p:bg>
      <p:bgPr>
        <a:blipFill>
          <a:blip r:embed="rId2">
            <a:alphaModFix/>
          </a:blip>
          <a:stretch>
            <a:fillRect/>
          </a:stretch>
        </a:blipFill>
        <a:effectLst/>
      </p:bgPr>
    </p:bg>
    <p:spTree>
      <p:nvGrpSpPr>
        <p:cNvPr id="1" name="Shape 3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3">
  <p:cSld name="TITLE_1_1_1">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4"/>
          <p:cNvSpPr txBox="1">
            <a:spLocks noGrp="1"/>
          </p:cNvSpPr>
          <p:nvPr>
            <p:ph type="ctrTitle"/>
          </p:nvPr>
        </p:nvSpPr>
        <p:spPr>
          <a:xfrm>
            <a:off x="1263825" y="1309450"/>
            <a:ext cx="6657300" cy="15138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rgbClr val="FFFFFF"/>
              </a:buClr>
              <a:buSzPts val="3400"/>
              <a:buFont typeface="Roboto Condensed"/>
              <a:buNone/>
              <a:defRPr>
                <a:solidFill>
                  <a:srgbClr val="FFFFFF"/>
                </a:solidFill>
                <a:latin typeface="Roboto Condensed"/>
                <a:ea typeface="Roboto Condensed"/>
                <a:cs typeface="Roboto Condensed"/>
                <a:sym typeface="Roboto Condensed"/>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4">
  <p:cSld name="TITLE_1_1_1_1">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15"/>
          <p:cNvSpPr txBox="1">
            <a:spLocks noGrp="1"/>
          </p:cNvSpPr>
          <p:nvPr>
            <p:ph type="ctrTitle"/>
          </p:nvPr>
        </p:nvSpPr>
        <p:spPr>
          <a:xfrm>
            <a:off x="1263825" y="1309450"/>
            <a:ext cx="6657300" cy="15138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rgbClr val="FFFFFF"/>
              </a:buClr>
              <a:buSzPts val="3400"/>
              <a:buFont typeface="Roboto Condensed"/>
              <a:buNone/>
              <a:defRPr>
                <a:solidFill>
                  <a:srgbClr val="FFFFFF"/>
                </a:solidFill>
                <a:latin typeface="Roboto Condensed"/>
                <a:ea typeface="Roboto Condensed"/>
                <a:cs typeface="Roboto Condensed"/>
                <a:sym typeface="Roboto Condensed"/>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no BG]" type="obj">
  <p:cSld name="OBJECT">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400"/>
              <a:buFont typeface="Roboto Condensed"/>
              <a:buNone/>
              <a:defRPr sz="3400"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37" name="Google Shape;37;p16"/>
          <p:cNvSpPr txBox="1">
            <a:spLocks noGrp="1"/>
          </p:cNvSpPr>
          <p:nvPr>
            <p:ph type="body" idx="1"/>
          </p:nvPr>
        </p:nvSpPr>
        <p:spPr>
          <a:xfrm>
            <a:off x="327450" y="855925"/>
            <a:ext cx="8482800" cy="3893100"/>
          </a:xfrm>
          <a:prstGeom prst="rect">
            <a:avLst/>
          </a:prstGeom>
          <a:noFill/>
          <a:ln>
            <a:noFill/>
          </a:ln>
        </p:spPr>
        <p:txBody>
          <a:bodyPr spcFirstLastPara="1" wrap="square" lIns="68575" tIns="34275" rIns="68575" bIns="34275" anchor="t" anchorCtr="0">
            <a:noAutofit/>
          </a:bodyPr>
          <a:lstStyle>
            <a:lvl1pPr marL="457200" marR="0" lvl="0" indent="-228600" algn="just">
              <a:lnSpc>
                <a:spcPct val="115000"/>
              </a:lnSpc>
              <a:spcBef>
                <a:spcPts val="0"/>
              </a:spcBef>
              <a:spcAft>
                <a:spcPts val="0"/>
              </a:spcAft>
              <a:buClr>
                <a:schemeClr val="dk1"/>
              </a:buClr>
              <a:buSzPts val="1400"/>
              <a:buFont typeface="Arial"/>
              <a:buNone/>
              <a:defRPr sz="1400" b="0" i="0" u="none" strike="noStrike" cap="none">
                <a:solidFill>
                  <a:schemeClr val="dk1"/>
                </a:solidFill>
                <a:latin typeface="Roboto Condensed"/>
                <a:ea typeface="Roboto Condensed"/>
                <a:cs typeface="Roboto Condensed"/>
                <a:sym typeface="Roboto Condensed"/>
              </a:defRPr>
            </a:lvl1pPr>
            <a:lvl2pPr marL="914400" marR="0" lvl="1" indent="-304800" algn="just">
              <a:lnSpc>
                <a:spcPct val="115000"/>
              </a:lnSpc>
              <a:spcBef>
                <a:spcPts val="700"/>
              </a:spcBef>
              <a:spcAft>
                <a:spcPts val="0"/>
              </a:spcAft>
              <a:buClr>
                <a:schemeClr val="dk1"/>
              </a:buClr>
              <a:buSzPts val="1200"/>
              <a:buFont typeface="Roboto Condensed"/>
              <a:buChar char="•"/>
              <a:defRPr sz="1200" i="0" u="none" strike="noStrike" cap="none">
                <a:solidFill>
                  <a:schemeClr val="dk1"/>
                </a:solidFill>
              </a:defRPr>
            </a:lvl2pPr>
            <a:lvl3pPr marL="1371600" marR="0" lvl="2"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defRPr>
            </a:lvl3pPr>
            <a:lvl4pPr marL="1828800" marR="0" lvl="3"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defRPr>
            </a:lvl4pPr>
            <a:lvl5pPr marL="2286000" marR="0" lvl="4"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defRPr>
            </a:lvl5pPr>
            <a:lvl6pPr marL="2743200" marR="0" lvl="5"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6pPr>
            <a:lvl7pPr marL="3200400" marR="0" lvl="6"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7pPr>
            <a:lvl8pPr marL="3657600" marR="0" lvl="7"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8pPr>
            <a:lvl9pPr marL="4114800" marR="0" lvl="8" indent="-304800" algn="just">
              <a:lnSpc>
                <a:spcPct val="115000"/>
              </a:lnSpc>
              <a:spcBef>
                <a:spcPts val="500"/>
              </a:spcBef>
              <a:spcAft>
                <a:spcPts val="50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 Highlight 1">
  <p:cSld name="OBJECT_1_1">
    <p:spTree>
      <p:nvGrpSpPr>
        <p:cNvPr id="1" name="Shape 38"/>
        <p:cNvGrpSpPr/>
        <p:nvPr/>
      </p:nvGrpSpPr>
      <p:grpSpPr>
        <a:xfrm>
          <a:off x="0" y="0"/>
          <a:ext cx="0" cy="0"/>
          <a:chOff x="0" y="0"/>
          <a:chExt cx="0" cy="0"/>
        </a:xfrm>
      </p:grpSpPr>
      <p:sp>
        <p:nvSpPr>
          <p:cNvPr id="39" name="Google Shape;39;p17"/>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400"/>
              <a:buFont typeface="Roboto Condensed"/>
              <a:buNone/>
              <a:defRPr sz="3400"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40" name="Google Shape;40;p17"/>
          <p:cNvSpPr txBox="1">
            <a:spLocks noGrp="1"/>
          </p:cNvSpPr>
          <p:nvPr>
            <p:ph type="body" idx="1"/>
          </p:nvPr>
        </p:nvSpPr>
        <p:spPr>
          <a:xfrm>
            <a:off x="327450" y="855925"/>
            <a:ext cx="8482800" cy="3893100"/>
          </a:xfrm>
          <a:prstGeom prst="rect">
            <a:avLst/>
          </a:prstGeom>
          <a:noFill/>
          <a:ln>
            <a:noFill/>
          </a:ln>
        </p:spPr>
        <p:txBody>
          <a:bodyPr spcFirstLastPara="1" wrap="square" lIns="68575" tIns="34275" rIns="68575" bIns="34275" anchor="t" anchorCtr="0">
            <a:noAutofit/>
          </a:bodyPr>
          <a:lstStyle>
            <a:lvl1pPr marL="457200" marR="0" lvl="0" indent="-228600" algn="l">
              <a:lnSpc>
                <a:spcPct val="115000"/>
              </a:lnSpc>
              <a:spcBef>
                <a:spcPts val="0"/>
              </a:spcBef>
              <a:spcAft>
                <a:spcPts val="0"/>
              </a:spcAft>
              <a:buClr>
                <a:schemeClr val="dk1"/>
              </a:buClr>
              <a:buSzPts val="1400"/>
              <a:buFont typeface="Roboto Condensed"/>
              <a:buNone/>
              <a:defRPr sz="1400" i="0" u="none" strike="noStrike" cap="none">
                <a:solidFill>
                  <a:schemeClr val="dk1"/>
                </a:solidFill>
              </a:defRPr>
            </a:lvl1pPr>
            <a:lvl2pPr marL="914400" marR="0" lvl="1" indent="-304800" algn="l">
              <a:lnSpc>
                <a:spcPct val="115000"/>
              </a:lnSpc>
              <a:spcBef>
                <a:spcPts val="700"/>
              </a:spcBef>
              <a:spcAft>
                <a:spcPts val="0"/>
              </a:spcAft>
              <a:buClr>
                <a:schemeClr val="dk1"/>
              </a:buClr>
              <a:buSzPts val="1200"/>
              <a:buChar char="•"/>
              <a:defRPr sz="1200" i="0" u="none" strike="noStrike" cap="none">
                <a:solidFill>
                  <a:schemeClr val="dk1"/>
                </a:solidFill>
                <a:latin typeface="Roboto Condensed"/>
                <a:ea typeface="Roboto Condensed"/>
                <a:cs typeface="Roboto Condensed"/>
                <a:sym typeface="Roboto Condensed"/>
              </a:defRPr>
            </a:lvl2pPr>
            <a:lvl3pPr marL="1371600" marR="0" lvl="2" indent="-304800" algn="l">
              <a:lnSpc>
                <a:spcPct val="115000"/>
              </a:lnSpc>
              <a:spcBef>
                <a:spcPts val="500"/>
              </a:spcBef>
              <a:spcAft>
                <a:spcPts val="0"/>
              </a:spcAft>
              <a:buClr>
                <a:schemeClr val="dk1"/>
              </a:buClr>
              <a:buSzPts val="1200"/>
              <a:buChar char="•"/>
              <a:defRPr sz="1200" i="0" u="none" strike="noStrike" cap="none">
                <a:solidFill>
                  <a:schemeClr val="dk1"/>
                </a:solidFill>
                <a:latin typeface="Roboto Condensed"/>
                <a:ea typeface="Roboto Condensed"/>
                <a:cs typeface="Roboto Condensed"/>
                <a:sym typeface="Roboto Condensed"/>
              </a:defRPr>
            </a:lvl3pPr>
            <a:lvl4pPr marL="1828800" marR="0" lvl="3" indent="-304800" algn="l">
              <a:lnSpc>
                <a:spcPct val="115000"/>
              </a:lnSpc>
              <a:spcBef>
                <a:spcPts val="500"/>
              </a:spcBef>
              <a:spcAft>
                <a:spcPts val="0"/>
              </a:spcAft>
              <a:buClr>
                <a:schemeClr val="dk1"/>
              </a:buClr>
              <a:buSzPts val="1200"/>
              <a:buChar char="•"/>
              <a:defRPr sz="1200" i="0" u="none" strike="noStrike" cap="none">
                <a:solidFill>
                  <a:schemeClr val="dk1"/>
                </a:solidFill>
                <a:latin typeface="Roboto Condensed"/>
                <a:ea typeface="Roboto Condensed"/>
                <a:cs typeface="Roboto Condensed"/>
                <a:sym typeface="Roboto Condensed"/>
              </a:defRPr>
            </a:lvl4pPr>
            <a:lvl5pPr marL="2286000" marR="0" lvl="4" indent="-304800" algn="l">
              <a:lnSpc>
                <a:spcPct val="115000"/>
              </a:lnSpc>
              <a:spcBef>
                <a:spcPts val="500"/>
              </a:spcBef>
              <a:spcAft>
                <a:spcPts val="0"/>
              </a:spcAft>
              <a:buClr>
                <a:schemeClr val="dk1"/>
              </a:buClr>
              <a:buSzPts val="1200"/>
              <a:buChar char="•"/>
              <a:defRPr sz="1200" i="0" u="none" strike="noStrike" cap="none">
                <a:solidFill>
                  <a:schemeClr val="dk1"/>
                </a:solidFill>
                <a:latin typeface="Roboto Condensed"/>
                <a:ea typeface="Roboto Condensed"/>
                <a:cs typeface="Roboto Condensed"/>
                <a:sym typeface="Roboto Condensed"/>
              </a:defRPr>
            </a:lvl5pPr>
            <a:lvl6pPr marL="2743200" marR="0" lvl="5" indent="-304800" algn="l">
              <a:lnSpc>
                <a:spcPct val="115000"/>
              </a:lnSpc>
              <a:spcBef>
                <a:spcPts val="500"/>
              </a:spcBef>
              <a:spcAft>
                <a:spcPts val="0"/>
              </a:spcAft>
              <a:buClr>
                <a:schemeClr val="dk1"/>
              </a:buClr>
              <a:buSzPts val="1200"/>
              <a:buChar char="•"/>
              <a:defRPr sz="1200" i="0" u="none" strike="noStrike" cap="none">
                <a:solidFill>
                  <a:schemeClr val="dk1"/>
                </a:solidFill>
              </a:defRPr>
            </a:lvl6pPr>
            <a:lvl7pPr marL="3200400" marR="0" lvl="6" indent="-304800" algn="l">
              <a:lnSpc>
                <a:spcPct val="115000"/>
              </a:lnSpc>
              <a:spcBef>
                <a:spcPts val="500"/>
              </a:spcBef>
              <a:spcAft>
                <a:spcPts val="0"/>
              </a:spcAft>
              <a:buClr>
                <a:schemeClr val="dk1"/>
              </a:buClr>
              <a:buSzPts val="1200"/>
              <a:buChar char="•"/>
              <a:defRPr sz="1200" i="0" u="none" strike="noStrike" cap="none">
                <a:solidFill>
                  <a:schemeClr val="dk1"/>
                </a:solidFill>
              </a:defRPr>
            </a:lvl7pPr>
            <a:lvl8pPr marL="3657600" marR="0" lvl="7" indent="-304800" algn="l">
              <a:lnSpc>
                <a:spcPct val="115000"/>
              </a:lnSpc>
              <a:spcBef>
                <a:spcPts val="500"/>
              </a:spcBef>
              <a:spcAft>
                <a:spcPts val="0"/>
              </a:spcAft>
              <a:buClr>
                <a:schemeClr val="dk1"/>
              </a:buClr>
              <a:buSzPts val="1200"/>
              <a:buChar char="•"/>
              <a:defRPr sz="1200" i="0" u="none" strike="noStrike" cap="none">
                <a:solidFill>
                  <a:schemeClr val="dk1"/>
                </a:solidFill>
              </a:defRPr>
            </a:lvl8pPr>
            <a:lvl9pPr marL="4114800" marR="0" lvl="8" indent="-304800" algn="l">
              <a:lnSpc>
                <a:spcPct val="115000"/>
              </a:lnSpc>
              <a:spcBef>
                <a:spcPts val="500"/>
              </a:spcBef>
              <a:spcAft>
                <a:spcPts val="500"/>
              </a:spcAft>
              <a:buClr>
                <a:schemeClr val="dk1"/>
              </a:buClr>
              <a:buSzPts val="1200"/>
              <a:buChar char="•"/>
              <a:defRPr sz="1200" i="0" u="none" strike="noStrike" cap="none">
                <a:solidFill>
                  <a:schemeClr val="dk1"/>
                </a:solidFill>
              </a:defRPr>
            </a:lvl9pPr>
          </a:lstStyle>
          <a:p>
            <a:endParaRPr/>
          </a:p>
        </p:txBody>
      </p:sp>
      <p:sp>
        <p:nvSpPr>
          <p:cNvPr id="41" name="Google Shape;41;p17"/>
          <p:cNvSpPr/>
          <p:nvPr/>
        </p:nvSpPr>
        <p:spPr>
          <a:xfrm>
            <a:off x="405150" y="0"/>
            <a:ext cx="796500" cy="75600"/>
          </a:xfrm>
          <a:prstGeom prst="rect">
            <a:avLst/>
          </a:prstGeom>
          <a:solidFill>
            <a:srgbClr val="EFC41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 Highlight 2">
  <p:cSld name="OBJECT_1_1_1">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8"/>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400"/>
              <a:buFont typeface="Roboto Condensed"/>
              <a:buNone/>
              <a:defRPr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44" name="Google Shape;44;p18"/>
          <p:cNvSpPr txBox="1">
            <a:spLocks noGrp="1"/>
          </p:cNvSpPr>
          <p:nvPr>
            <p:ph type="body" idx="1"/>
          </p:nvPr>
        </p:nvSpPr>
        <p:spPr>
          <a:xfrm>
            <a:off x="327450" y="855925"/>
            <a:ext cx="8482800" cy="3893100"/>
          </a:xfrm>
          <a:prstGeom prst="rect">
            <a:avLst/>
          </a:prstGeom>
          <a:noFill/>
          <a:ln>
            <a:noFill/>
          </a:ln>
        </p:spPr>
        <p:txBody>
          <a:bodyPr spcFirstLastPara="1" wrap="square" lIns="68575" tIns="34275" rIns="68575" bIns="34275" anchor="t" anchorCtr="0">
            <a:noAutofit/>
          </a:bodyPr>
          <a:lstStyle>
            <a:lvl1pPr marL="457200" marR="0" lvl="0" indent="-228600" algn="l">
              <a:lnSpc>
                <a:spcPct val="115000"/>
              </a:lnSpc>
              <a:spcBef>
                <a:spcPts val="0"/>
              </a:spcBef>
              <a:spcAft>
                <a:spcPts val="0"/>
              </a:spcAft>
              <a:buClr>
                <a:schemeClr val="dk1"/>
              </a:buClr>
              <a:buSzPts val="1400"/>
              <a:buFont typeface="Roboto Condensed"/>
              <a:buNone/>
              <a:defRPr i="0" u="none" strike="noStrike" cap="none">
                <a:solidFill>
                  <a:schemeClr val="dk1"/>
                </a:solidFill>
              </a:defRPr>
            </a:lvl1pPr>
            <a:lvl2pPr marL="914400" marR="0" lvl="1" indent="-304800" algn="l">
              <a:lnSpc>
                <a:spcPct val="115000"/>
              </a:lnSpc>
              <a:spcBef>
                <a:spcPts val="700"/>
              </a:spcBef>
              <a:spcAft>
                <a:spcPts val="0"/>
              </a:spcAft>
              <a:buClr>
                <a:schemeClr val="dk1"/>
              </a:buClr>
              <a:buSzPts val="1200"/>
              <a:buChar char="•"/>
              <a:defRPr i="0" u="none" strike="noStrike" cap="none">
                <a:solidFill>
                  <a:schemeClr val="dk1"/>
                </a:solidFill>
                <a:latin typeface="Roboto Condensed"/>
                <a:ea typeface="Roboto Condensed"/>
                <a:cs typeface="Roboto Condensed"/>
                <a:sym typeface="Roboto Condensed"/>
              </a:defRPr>
            </a:lvl2pPr>
            <a:lvl3pPr marL="1371600" marR="0" lvl="2" indent="-304800" algn="l">
              <a:lnSpc>
                <a:spcPct val="115000"/>
              </a:lnSpc>
              <a:spcBef>
                <a:spcPts val="500"/>
              </a:spcBef>
              <a:spcAft>
                <a:spcPts val="0"/>
              </a:spcAft>
              <a:buClr>
                <a:schemeClr val="dk1"/>
              </a:buClr>
              <a:buSzPts val="1200"/>
              <a:buChar char="•"/>
              <a:defRPr i="0" u="none" strike="noStrike" cap="none">
                <a:solidFill>
                  <a:schemeClr val="dk1"/>
                </a:solidFill>
                <a:latin typeface="Roboto Condensed"/>
                <a:ea typeface="Roboto Condensed"/>
                <a:cs typeface="Roboto Condensed"/>
                <a:sym typeface="Roboto Condensed"/>
              </a:defRPr>
            </a:lvl3pPr>
            <a:lvl4pPr marL="1828800" marR="0" lvl="3" indent="-304800" algn="l">
              <a:lnSpc>
                <a:spcPct val="115000"/>
              </a:lnSpc>
              <a:spcBef>
                <a:spcPts val="500"/>
              </a:spcBef>
              <a:spcAft>
                <a:spcPts val="0"/>
              </a:spcAft>
              <a:buClr>
                <a:schemeClr val="dk1"/>
              </a:buClr>
              <a:buSzPts val="1200"/>
              <a:buChar char="•"/>
              <a:defRPr i="0" u="none" strike="noStrike" cap="none">
                <a:solidFill>
                  <a:schemeClr val="dk1"/>
                </a:solidFill>
                <a:latin typeface="Roboto Condensed"/>
                <a:ea typeface="Roboto Condensed"/>
                <a:cs typeface="Roboto Condensed"/>
                <a:sym typeface="Roboto Condensed"/>
              </a:defRPr>
            </a:lvl4pPr>
            <a:lvl5pPr marL="2286000" marR="0" lvl="4" indent="-304800" algn="l">
              <a:lnSpc>
                <a:spcPct val="115000"/>
              </a:lnSpc>
              <a:spcBef>
                <a:spcPts val="500"/>
              </a:spcBef>
              <a:spcAft>
                <a:spcPts val="0"/>
              </a:spcAft>
              <a:buClr>
                <a:schemeClr val="dk1"/>
              </a:buClr>
              <a:buSzPts val="1200"/>
              <a:buChar char="•"/>
              <a:defRPr i="0" u="none" strike="noStrike" cap="none">
                <a:solidFill>
                  <a:schemeClr val="dk1"/>
                </a:solidFill>
                <a:latin typeface="Roboto Condensed"/>
                <a:ea typeface="Roboto Condensed"/>
                <a:cs typeface="Roboto Condensed"/>
                <a:sym typeface="Roboto Condensed"/>
              </a:defRPr>
            </a:lvl5pPr>
            <a:lvl6pPr marL="2743200" marR="0" lvl="5" indent="-304800" algn="l">
              <a:lnSpc>
                <a:spcPct val="115000"/>
              </a:lnSpc>
              <a:spcBef>
                <a:spcPts val="500"/>
              </a:spcBef>
              <a:spcAft>
                <a:spcPts val="0"/>
              </a:spcAft>
              <a:buClr>
                <a:schemeClr val="dk1"/>
              </a:buClr>
              <a:buSzPts val="1200"/>
              <a:buChar char="•"/>
              <a:defRPr i="0" u="none" strike="noStrike" cap="none">
                <a:solidFill>
                  <a:schemeClr val="dk1"/>
                </a:solidFill>
              </a:defRPr>
            </a:lvl6pPr>
            <a:lvl7pPr marL="3200400" marR="0" lvl="6" indent="-304800" algn="l">
              <a:lnSpc>
                <a:spcPct val="115000"/>
              </a:lnSpc>
              <a:spcBef>
                <a:spcPts val="500"/>
              </a:spcBef>
              <a:spcAft>
                <a:spcPts val="0"/>
              </a:spcAft>
              <a:buClr>
                <a:schemeClr val="dk1"/>
              </a:buClr>
              <a:buSzPts val="1200"/>
              <a:buChar char="•"/>
              <a:defRPr i="0" u="none" strike="noStrike" cap="none">
                <a:solidFill>
                  <a:schemeClr val="dk1"/>
                </a:solidFill>
              </a:defRPr>
            </a:lvl7pPr>
            <a:lvl8pPr marL="3657600" marR="0" lvl="7" indent="-304800" algn="l">
              <a:lnSpc>
                <a:spcPct val="115000"/>
              </a:lnSpc>
              <a:spcBef>
                <a:spcPts val="500"/>
              </a:spcBef>
              <a:spcAft>
                <a:spcPts val="0"/>
              </a:spcAft>
              <a:buClr>
                <a:schemeClr val="dk1"/>
              </a:buClr>
              <a:buSzPts val="1200"/>
              <a:buChar char="•"/>
              <a:defRPr i="0" u="none" strike="noStrike" cap="none">
                <a:solidFill>
                  <a:schemeClr val="dk1"/>
                </a:solidFill>
              </a:defRPr>
            </a:lvl8pPr>
            <a:lvl9pPr marL="4114800" marR="0" lvl="8" indent="-304800" algn="l">
              <a:lnSpc>
                <a:spcPct val="115000"/>
              </a:lnSpc>
              <a:spcBef>
                <a:spcPts val="500"/>
              </a:spcBef>
              <a:spcAft>
                <a:spcPts val="500"/>
              </a:spcAft>
              <a:buClr>
                <a:schemeClr val="dk1"/>
              </a:buClr>
              <a:buSzPts val="1200"/>
              <a:buChar char="•"/>
              <a:defRPr i="0" u="none" strike="noStrike" cap="none">
                <a:solidFill>
                  <a:schemeClr val="dk1"/>
                </a:solidFill>
              </a:defRPr>
            </a:lvl9pPr>
          </a:lstStyle>
          <a:p>
            <a:endParaRPr/>
          </a:p>
        </p:txBody>
      </p:sp>
      <p:sp>
        <p:nvSpPr>
          <p:cNvPr id="45" name="Google Shape;45;p18"/>
          <p:cNvSpPr/>
          <p:nvPr/>
        </p:nvSpPr>
        <p:spPr>
          <a:xfrm rot="5400000">
            <a:off x="-219750" y="487575"/>
            <a:ext cx="515100" cy="75600"/>
          </a:xfrm>
          <a:prstGeom prst="rect">
            <a:avLst/>
          </a:prstGeom>
          <a:solidFill>
            <a:srgbClr val="EFC41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lumn [BG]" type="twoObj">
  <p:cSld name="TWO_OBJECTS">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19"/>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400"/>
              <a:buFont typeface="Roboto Condensed"/>
              <a:buNone/>
              <a:defRPr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48" name="Google Shape;48;p19"/>
          <p:cNvSpPr txBox="1">
            <a:spLocks noGrp="1"/>
          </p:cNvSpPr>
          <p:nvPr>
            <p:ph type="body" idx="1"/>
          </p:nvPr>
        </p:nvSpPr>
        <p:spPr>
          <a:xfrm>
            <a:off x="327450" y="856075"/>
            <a:ext cx="4148700" cy="3934500"/>
          </a:xfrm>
          <a:prstGeom prst="rect">
            <a:avLst/>
          </a:prstGeom>
          <a:noFill/>
          <a:ln>
            <a:noFill/>
          </a:ln>
        </p:spPr>
        <p:txBody>
          <a:bodyPr spcFirstLastPara="1" wrap="square" lIns="68575" tIns="34275" rIns="68575" bIns="34275" anchor="t" anchorCtr="0">
            <a:noAutofit/>
          </a:bodyPr>
          <a:lstStyle>
            <a:lvl1pPr marL="457200" marR="0" lvl="0" indent="-228600" algn="just">
              <a:lnSpc>
                <a:spcPct val="115000"/>
              </a:lnSpc>
              <a:spcBef>
                <a:spcPts val="0"/>
              </a:spcBef>
              <a:spcAft>
                <a:spcPts val="0"/>
              </a:spcAft>
              <a:buClr>
                <a:schemeClr val="dk1"/>
              </a:buClr>
              <a:buSzPts val="1400"/>
              <a:buFont typeface="Roboto Condensed"/>
              <a:buNone/>
              <a:defRPr i="0" u="none" strike="noStrike" cap="none">
                <a:solidFill>
                  <a:schemeClr val="dk1"/>
                </a:solidFill>
                <a:latin typeface="Roboto Condensed"/>
                <a:ea typeface="Roboto Condensed"/>
                <a:cs typeface="Roboto Condensed"/>
                <a:sym typeface="Roboto Condensed"/>
              </a:defRPr>
            </a:lvl1pPr>
            <a:lvl2pPr marL="914400" marR="0" lvl="1" indent="-304800" algn="just">
              <a:lnSpc>
                <a:spcPct val="115000"/>
              </a:lnSpc>
              <a:spcBef>
                <a:spcPts val="7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2pPr>
            <a:lvl3pPr marL="1371600" marR="0" lvl="2"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3pPr>
            <a:lvl4pPr marL="1828800" marR="0" lvl="3"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4pPr>
            <a:lvl5pPr marL="2286000" marR="0" lvl="4"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5pPr>
            <a:lvl6pPr marL="2743200" marR="0" lvl="5"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6pPr>
            <a:lvl7pPr marL="3200400" marR="0" lvl="6"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7pPr>
            <a:lvl8pPr marL="3657600" marR="0" lvl="7"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8pPr>
            <a:lvl9pPr marL="4114800" marR="0" lvl="8" indent="-304800" algn="just">
              <a:lnSpc>
                <a:spcPct val="115000"/>
              </a:lnSpc>
              <a:spcBef>
                <a:spcPts val="500"/>
              </a:spcBef>
              <a:spcAft>
                <a:spcPts val="50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9pPr>
          </a:lstStyle>
          <a:p>
            <a:endParaRPr/>
          </a:p>
        </p:txBody>
      </p:sp>
      <p:sp>
        <p:nvSpPr>
          <p:cNvPr id="49" name="Google Shape;49;p19"/>
          <p:cNvSpPr txBox="1">
            <a:spLocks noGrp="1"/>
          </p:cNvSpPr>
          <p:nvPr>
            <p:ph type="body" idx="2"/>
          </p:nvPr>
        </p:nvSpPr>
        <p:spPr>
          <a:xfrm>
            <a:off x="4729900" y="856075"/>
            <a:ext cx="4148700" cy="3934500"/>
          </a:xfrm>
          <a:prstGeom prst="rect">
            <a:avLst/>
          </a:prstGeom>
          <a:noFill/>
          <a:ln>
            <a:noFill/>
          </a:ln>
        </p:spPr>
        <p:txBody>
          <a:bodyPr spcFirstLastPara="1" wrap="square" lIns="68575" tIns="34275" rIns="68575" bIns="34275" anchor="t" anchorCtr="0">
            <a:noAutofit/>
          </a:bodyPr>
          <a:lstStyle>
            <a:lvl1pPr marL="457200" marR="0" lvl="0" indent="-228600" algn="just">
              <a:lnSpc>
                <a:spcPct val="115000"/>
              </a:lnSpc>
              <a:spcBef>
                <a:spcPts val="0"/>
              </a:spcBef>
              <a:spcAft>
                <a:spcPts val="0"/>
              </a:spcAft>
              <a:buClr>
                <a:schemeClr val="dk1"/>
              </a:buClr>
              <a:buSzPts val="1400"/>
              <a:buFont typeface="Roboto Condensed"/>
              <a:buNone/>
              <a:defRPr i="0" u="none" strike="noStrike" cap="none">
                <a:solidFill>
                  <a:schemeClr val="dk1"/>
                </a:solidFill>
                <a:latin typeface="Roboto Condensed"/>
                <a:ea typeface="Roboto Condensed"/>
                <a:cs typeface="Roboto Condensed"/>
                <a:sym typeface="Roboto Condensed"/>
              </a:defRPr>
            </a:lvl1pPr>
            <a:lvl2pPr marL="914400" marR="0" lvl="1" indent="-304800" algn="just">
              <a:lnSpc>
                <a:spcPct val="115000"/>
              </a:lnSpc>
              <a:spcBef>
                <a:spcPts val="7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2pPr>
            <a:lvl3pPr marL="1371600" marR="0" lvl="2"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3pPr>
            <a:lvl4pPr marL="1828800" marR="0" lvl="3"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4pPr>
            <a:lvl5pPr marL="2286000" marR="0" lvl="4"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5pPr>
            <a:lvl6pPr marL="2743200" marR="0" lvl="5"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6pPr>
            <a:lvl7pPr marL="3200400" marR="0" lvl="6"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7pPr>
            <a:lvl8pPr marL="3657600" marR="0" lvl="7"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8pPr>
            <a:lvl9pPr marL="4114800" marR="0" lvl="8" indent="-304800" algn="just">
              <a:lnSpc>
                <a:spcPct val="115000"/>
              </a:lnSpc>
              <a:spcBef>
                <a:spcPts val="500"/>
              </a:spcBef>
              <a:spcAft>
                <a:spcPts val="50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lumn [no BG]">
  <p:cSld name="TWO_OBJECTS_3">
    <p:spTree>
      <p:nvGrpSpPr>
        <p:cNvPr id="1" name="Shape 50"/>
        <p:cNvGrpSpPr/>
        <p:nvPr/>
      </p:nvGrpSpPr>
      <p:grpSpPr>
        <a:xfrm>
          <a:off x="0" y="0"/>
          <a:ext cx="0" cy="0"/>
          <a:chOff x="0" y="0"/>
          <a:chExt cx="0" cy="0"/>
        </a:xfrm>
      </p:grpSpPr>
      <p:sp>
        <p:nvSpPr>
          <p:cNvPr id="51" name="Google Shape;51;p20"/>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400"/>
              <a:buFont typeface="Roboto Condensed"/>
              <a:buNone/>
              <a:defRPr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2" name="Google Shape;52;p20"/>
          <p:cNvSpPr txBox="1">
            <a:spLocks noGrp="1"/>
          </p:cNvSpPr>
          <p:nvPr>
            <p:ph type="body" idx="1"/>
          </p:nvPr>
        </p:nvSpPr>
        <p:spPr>
          <a:xfrm>
            <a:off x="327450" y="869825"/>
            <a:ext cx="4148700" cy="3934500"/>
          </a:xfrm>
          <a:prstGeom prst="rect">
            <a:avLst/>
          </a:prstGeom>
          <a:noFill/>
          <a:ln>
            <a:noFill/>
          </a:ln>
        </p:spPr>
        <p:txBody>
          <a:bodyPr spcFirstLastPara="1" wrap="square" lIns="68575" tIns="34275" rIns="68575" bIns="34275" anchor="t" anchorCtr="0">
            <a:noAutofit/>
          </a:bodyPr>
          <a:lstStyle>
            <a:lvl1pPr marL="457200" marR="0" lvl="0" indent="-228600" algn="just">
              <a:lnSpc>
                <a:spcPct val="115000"/>
              </a:lnSpc>
              <a:spcBef>
                <a:spcPts val="0"/>
              </a:spcBef>
              <a:spcAft>
                <a:spcPts val="0"/>
              </a:spcAft>
              <a:buClr>
                <a:schemeClr val="dk1"/>
              </a:buClr>
              <a:buSzPts val="1400"/>
              <a:buFont typeface="Roboto Condensed"/>
              <a:buNone/>
              <a:defRPr i="0" u="none" strike="noStrike" cap="none">
                <a:solidFill>
                  <a:schemeClr val="dk1"/>
                </a:solidFill>
                <a:latin typeface="Roboto Condensed"/>
                <a:ea typeface="Roboto Condensed"/>
                <a:cs typeface="Roboto Condensed"/>
                <a:sym typeface="Roboto Condensed"/>
              </a:defRPr>
            </a:lvl1pPr>
            <a:lvl2pPr marL="914400" marR="0" lvl="1" indent="-304800" algn="just">
              <a:lnSpc>
                <a:spcPct val="115000"/>
              </a:lnSpc>
              <a:spcBef>
                <a:spcPts val="7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2pPr>
            <a:lvl3pPr marL="1371600" marR="0" lvl="2"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3pPr>
            <a:lvl4pPr marL="1828800" marR="0" lvl="3"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4pPr>
            <a:lvl5pPr marL="2286000" marR="0" lvl="4"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5pPr>
            <a:lvl6pPr marL="2743200" marR="0" lvl="5"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6pPr>
            <a:lvl7pPr marL="3200400" marR="0" lvl="6"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7pPr>
            <a:lvl8pPr marL="3657600" marR="0" lvl="7"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8pPr>
            <a:lvl9pPr marL="4114800" marR="0" lvl="8" indent="-304800" algn="just">
              <a:lnSpc>
                <a:spcPct val="115000"/>
              </a:lnSpc>
              <a:spcBef>
                <a:spcPts val="500"/>
              </a:spcBef>
              <a:spcAft>
                <a:spcPts val="50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9pPr>
          </a:lstStyle>
          <a:p>
            <a:endParaRPr/>
          </a:p>
        </p:txBody>
      </p:sp>
      <p:sp>
        <p:nvSpPr>
          <p:cNvPr id="53" name="Google Shape;53;p20"/>
          <p:cNvSpPr txBox="1">
            <a:spLocks noGrp="1"/>
          </p:cNvSpPr>
          <p:nvPr>
            <p:ph type="body" idx="2"/>
          </p:nvPr>
        </p:nvSpPr>
        <p:spPr>
          <a:xfrm>
            <a:off x="4729900" y="869825"/>
            <a:ext cx="4148700" cy="3934500"/>
          </a:xfrm>
          <a:prstGeom prst="rect">
            <a:avLst/>
          </a:prstGeom>
          <a:noFill/>
          <a:ln>
            <a:noFill/>
          </a:ln>
        </p:spPr>
        <p:txBody>
          <a:bodyPr spcFirstLastPara="1" wrap="square" lIns="68575" tIns="34275" rIns="68575" bIns="34275" anchor="t" anchorCtr="0">
            <a:noAutofit/>
          </a:bodyPr>
          <a:lstStyle>
            <a:lvl1pPr marL="457200" marR="0" lvl="0" indent="-228600" algn="just">
              <a:lnSpc>
                <a:spcPct val="115000"/>
              </a:lnSpc>
              <a:spcBef>
                <a:spcPts val="0"/>
              </a:spcBef>
              <a:spcAft>
                <a:spcPts val="0"/>
              </a:spcAft>
              <a:buClr>
                <a:schemeClr val="dk1"/>
              </a:buClr>
              <a:buSzPts val="1400"/>
              <a:buFont typeface="Roboto Condensed"/>
              <a:buNone/>
              <a:defRPr i="0" u="none" strike="noStrike" cap="none">
                <a:solidFill>
                  <a:schemeClr val="dk1"/>
                </a:solidFill>
                <a:latin typeface="Roboto Condensed"/>
                <a:ea typeface="Roboto Condensed"/>
                <a:cs typeface="Roboto Condensed"/>
                <a:sym typeface="Roboto Condensed"/>
              </a:defRPr>
            </a:lvl1pPr>
            <a:lvl2pPr marL="914400" marR="0" lvl="1" indent="-304800" algn="just">
              <a:lnSpc>
                <a:spcPct val="115000"/>
              </a:lnSpc>
              <a:spcBef>
                <a:spcPts val="7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2pPr>
            <a:lvl3pPr marL="1371600" marR="0" lvl="2"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3pPr>
            <a:lvl4pPr marL="1828800" marR="0" lvl="3"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4pPr>
            <a:lvl5pPr marL="2286000" marR="0" lvl="4"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5pPr>
            <a:lvl6pPr marL="2743200" marR="0" lvl="5"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6pPr>
            <a:lvl7pPr marL="3200400" marR="0" lvl="6"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7pPr>
            <a:lvl8pPr marL="3657600" marR="0" lvl="7"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8pPr>
            <a:lvl9pPr marL="4114800" marR="0" lvl="8" indent="-304800" algn="just">
              <a:lnSpc>
                <a:spcPct val="115000"/>
              </a:lnSpc>
              <a:spcBef>
                <a:spcPts val="500"/>
              </a:spcBef>
              <a:spcAft>
                <a:spcPts val="50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ree Column">
  <p:cSld name="TWO_OBJECTS_3_2">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400"/>
              <a:buFont typeface="Roboto Condensed"/>
              <a:buNone/>
              <a:defRPr sz="3400"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6" name="Google Shape;56;p21"/>
          <p:cNvSpPr txBox="1">
            <a:spLocks noGrp="1"/>
          </p:cNvSpPr>
          <p:nvPr>
            <p:ph type="body" idx="1"/>
          </p:nvPr>
        </p:nvSpPr>
        <p:spPr>
          <a:xfrm>
            <a:off x="327450" y="869800"/>
            <a:ext cx="2666700" cy="3934500"/>
          </a:xfrm>
          <a:prstGeom prst="rect">
            <a:avLst/>
          </a:prstGeom>
          <a:noFill/>
          <a:ln>
            <a:noFill/>
          </a:ln>
        </p:spPr>
        <p:txBody>
          <a:bodyPr spcFirstLastPara="1" wrap="square" lIns="68575" tIns="34275" rIns="68575" bIns="34275" anchor="t" anchorCtr="0">
            <a:noAutofit/>
          </a:bodyPr>
          <a:lstStyle>
            <a:lvl1pPr marL="457200" marR="0" lvl="0" indent="-228600" algn="just">
              <a:lnSpc>
                <a:spcPct val="115000"/>
              </a:lnSpc>
              <a:spcBef>
                <a:spcPts val="0"/>
              </a:spcBef>
              <a:spcAft>
                <a:spcPts val="0"/>
              </a:spcAft>
              <a:buClr>
                <a:schemeClr val="dk1"/>
              </a:buClr>
              <a:buSzPts val="1400"/>
              <a:buFont typeface="Roboto Condensed"/>
              <a:buNone/>
              <a:defRPr i="0" u="none" strike="noStrike" cap="none">
                <a:solidFill>
                  <a:schemeClr val="dk1"/>
                </a:solidFill>
                <a:latin typeface="Roboto Condensed"/>
                <a:ea typeface="Roboto Condensed"/>
                <a:cs typeface="Roboto Condensed"/>
                <a:sym typeface="Roboto Condensed"/>
              </a:defRPr>
            </a:lvl1pPr>
            <a:lvl2pPr marL="914400" marR="0" lvl="1" indent="-304800" algn="just">
              <a:lnSpc>
                <a:spcPct val="115000"/>
              </a:lnSpc>
              <a:spcBef>
                <a:spcPts val="7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2pPr>
            <a:lvl3pPr marL="1371600" marR="0" lvl="2"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3pPr>
            <a:lvl4pPr marL="1828800" marR="0" lvl="3"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4pPr>
            <a:lvl5pPr marL="2286000" marR="0" lvl="4"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5pPr>
            <a:lvl6pPr marL="2743200" marR="0" lvl="5"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6pPr>
            <a:lvl7pPr marL="3200400" marR="0" lvl="6"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7pPr>
            <a:lvl8pPr marL="3657600" marR="0" lvl="7"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8pPr>
            <a:lvl9pPr marL="4114800" marR="0" lvl="8" indent="-311150" algn="just">
              <a:lnSpc>
                <a:spcPct val="115000"/>
              </a:lnSpc>
              <a:spcBef>
                <a:spcPts val="500"/>
              </a:spcBef>
              <a:spcAft>
                <a:spcPts val="1000"/>
              </a:spcAft>
              <a:buClr>
                <a:schemeClr val="dk1"/>
              </a:buClr>
              <a:buSzPts val="1300"/>
              <a:buFont typeface="Roboto Condensed"/>
              <a:buChar char="•"/>
              <a:defRPr sz="1300" i="0" u="none" strike="noStrike" cap="none">
                <a:solidFill>
                  <a:schemeClr val="dk1"/>
                </a:solidFill>
                <a:latin typeface="Roboto Condensed"/>
                <a:ea typeface="Roboto Condensed"/>
                <a:cs typeface="Roboto Condensed"/>
                <a:sym typeface="Roboto Condensed"/>
              </a:defRPr>
            </a:lvl9pPr>
          </a:lstStyle>
          <a:p>
            <a:endParaRPr/>
          </a:p>
        </p:txBody>
      </p:sp>
      <p:sp>
        <p:nvSpPr>
          <p:cNvPr id="57" name="Google Shape;57;p21"/>
          <p:cNvSpPr txBox="1">
            <a:spLocks noGrp="1"/>
          </p:cNvSpPr>
          <p:nvPr>
            <p:ph type="body" idx="2"/>
          </p:nvPr>
        </p:nvSpPr>
        <p:spPr>
          <a:xfrm>
            <a:off x="6211900" y="869800"/>
            <a:ext cx="2666700" cy="3934500"/>
          </a:xfrm>
          <a:prstGeom prst="rect">
            <a:avLst/>
          </a:prstGeom>
          <a:noFill/>
          <a:ln>
            <a:noFill/>
          </a:ln>
        </p:spPr>
        <p:txBody>
          <a:bodyPr spcFirstLastPara="1" wrap="square" lIns="68575" tIns="34275" rIns="68575" bIns="34275" anchor="t" anchorCtr="0">
            <a:noAutofit/>
          </a:bodyPr>
          <a:lstStyle>
            <a:lvl1pPr marL="457200" marR="0" lvl="0" indent="-228600" algn="just">
              <a:lnSpc>
                <a:spcPct val="114000"/>
              </a:lnSpc>
              <a:spcBef>
                <a:spcPts val="0"/>
              </a:spcBef>
              <a:spcAft>
                <a:spcPts val="0"/>
              </a:spcAft>
              <a:buClr>
                <a:schemeClr val="dk1"/>
              </a:buClr>
              <a:buSzPts val="1400"/>
              <a:buFont typeface="Roboto Condensed"/>
              <a:buNone/>
              <a:defRPr i="0" u="none" strike="noStrike" cap="none">
                <a:solidFill>
                  <a:schemeClr val="dk1"/>
                </a:solidFill>
                <a:latin typeface="Roboto Condensed"/>
                <a:ea typeface="Roboto Condensed"/>
                <a:cs typeface="Roboto Condensed"/>
                <a:sym typeface="Roboto Condensed"/>
              </a:defRPr>
            </a:lvl1pPr>
            <a:lvl2pPr marL="914400" marR="0" lvl="1" indent="-304800" algn="just">
              <a:lnSpc>
                <a:spcPct val="115000"/>
              </a:lnSpc>
              <a:spcBef>
                <a:spcPts val="10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2pPr>
            <a:lvl3pPr marL="1371600" marR="0" lvl="2"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3pPr>
            <a:lvl4pPr marL="1828800" marR="0" lvl="3"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4pPr>
            <a:lvl5pPr marL="2286000" marR="0" lvl="4"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5pPr>
            <a:lvl6pPr marL="2743200" marR="0" lvl="5"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6pPr>
            <a:lvl7pPr marL="3200400" marR="0" lvl="6"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7pPr>
            <a:lvl8pPr marL="3657600" marR="0" lvl="7"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8pPr>
            <a:lvl9pPr marL="4114800" marR="0" lvl="8" indent="-311150" algn="just">
              <a:lnSpc>
                <a:spcPct val="115000"/>
              </a:lnSpc>
              <a:spcBef>
                <a:spcPts val="500"/>
              </a:spcBef>
              <a:spcAft>
                <a:spcPts val="500"/>
              </a:spcAft>
              <a:buClr>
                <a:schemeClr val="dk1"/>
              </a:buClr>
              <a:buSzPts val="1300"/>
              <a:buFont typeface="Roboto Condensed"/>
              <a:buChar char="•"/>
              <a:defRPr sz="1300" i="0" u="none" strike="noStrike" cap="none">
                <a:solidFill>
                  <a:schemeClr val="dk1"/>
                </a:solidFill>
                <a:latin typeface="Roboto Condensed"/>
                <a:ea typeface="Roboto Condensed"/>
                <a:cs typeface="Roboto Condensed"/>
                <a:sym typeface="Roboto Condensed"/>
              </a:defRPr>
            </a:lvl9pPr>
          </a:lstStyle>
          <a:p>
            <a:endParaRPr/>
          </a:p>
        </p:txBody>
      </p:sp>
      <p:sp>
        <p:nvSpPr>
          <p:cNvPr id="58" name="Google Shape;58;p21"/>
          <p:cNvSpPr txBox="1">
            <a:spLocks noGrp="1"/>
          </p:cNvSpPr>
          <p:nvPr>
            <p:ph type="body" idx="3"/>
          </p:nvPr>
        </p:nvSpPr>
        <p:spPr>
          <a:xfrm>
            <a:off x="3248175" y="863750"/>
            <a:ext cx="2711100" cy="3804300"/>
          </a:xfrm>
          <a:prstGeom prst="rect">
            <a:avLst/>
          </a:prstGeom>
          <a:noFill/>
          <a:ln>
            <a:noFill/>
          </a:ln>
        </p:spPr>
        <p:txBody>
          <a:bodyPr spcFirstLastPara="1" wrap="square" lIns="68575" tIns="34275" rIns="68575" bIns="34275" anchor="t" anchorCtr="0">
            <a:noAutofit/>
          </a:bodyPr>
          <a:lstStyle>
            <a:lvl1pPr marL="457200" lvl="0" indent="-228600" algn="just">
              <a:lnSpc>
                <a:spcPct val="115000"/>
              </a:lnSpc>
              <a:spcBef>
                <a:spcPts val="0"/>
              </a:spcBef>
              <a:spcAft>
                <a:spcPts val="0"/>
              </a:spcAft>
              <a:buSzPts val="1400"/>
              <a:buNone/>
              <a:defRPr/>
            </a:lvl1pPr>
            <a:lvl2pPr marL="914400" lvl="1" indent="-304800" algn="just">
              <a:lnSpc>
                <a:spcPct val="115000"/>
              </a:lnSpc>
              <a:spcBef>
                <a:spcPts val="700"/>
              </a:spcBef>
              <a:spcAft>
                <a:spcPts val="0"/>
              </a:spcAft>
              <a:buSzPts val="1200"/>
              <a:buChar char="•"/>
              <a:defRPr/>
            </a:lvl2pPr>
            <a:lvl3pPr marL="1371600" lvl="2" indent="-304800" algn="just">
              <a:lnSpc>
                <a:spcPct val="115000"/>
              </a:lnSpc>
              <a:spcBef>
                <a:spcPts val="500"/>
              </a:spcBef>
              <a:spcAft>
                <a:spcPts val="0"/>
              </a:spcAft>
              <a:buSzPts val="1200"/>
              <a:buChar char="•"/>
              <a:defRPr/>
            </a:lvl3pPr>
            <a:lvl4pPr marL="1828800" lvl="3" indent="-304800" algn="just">
              <a:lnSpc>
                <a:spcPct val="115000"/>
              </a:lnSpc>
              <a:spcBef>
                <a:spcPts val="500"/>
              </a:spcBef>
              <a:spcAft>
                <a:spcPts val="0"/>
              </a:spcAft>
              <a:buSzPts val="1200"/>
              <a:buChar char="•"/>
              <a:defRPr/>
            </a:lvl4pPr>
            <a:lvl5pPr marL="2286000" lvl="4" indent="-304800" algn="just">
              <a:lnSpc>
                <a:spcPct val="115000"/>
              </a:lnSpc>
              <a:spcBef>
                <a:spcPts val="500"/>
              </a:spcBef>
              <a:spcAft>
                <a:spcPts val="0"/>
              </a:spcAft>
              <a:buSzPts val="1200"/>
              <a:buChar char="•"/>
              <a:defRPr/>
            </a:lvl5pPr>
            <a:lvl6pPr marL="2743200" lvl="5" indent="-304800" algn="just">
              <a:lnSpc>
                <a:spcPct val="115000"/>
              </a:lnSpc>
              <a:spcBef>
                <a:spcPts val="500"/>
              </a:spcBef>
              <a:spcAft>
                <a:spcPts val="0"/>
              </a:spcAft>
              <a:buSzPts val="1200"/>
              <a:buChar char="•"/>
              <a:defRPr/>
            </a:lvl6pPr>
            <a:lvl7pPr marL="3200400" lvl="6" indent="-304800" algn="just">
              <a:lnSpc>
                <a:spcPct val="115000"/>
              </a:lnSpc>
              <a:spcBef>
                <a:spcPts val="500"/>
              </a:spcBef>
              <a:spcAft>
                <a:spcPts val="0"/>
              </a:spcAft>
              <a:buSzPts val="1200"/>
              <a:buChar char="•"/>
              <a:defRPr/>
            </a:lvl7pPr>
            <a:lvl8pPr marL="3657600" lvl="7" indent="-304800" algn="just">
              <a:lnSpc>
                <a:spcPct val="115000"/>
              </a:lnSpc>
              <a:spcBef>
                <a:spcPts val="500"/>
              </a:spcBef>
              <a:spcAft>
                <a:spcPts val="0"/>
              </a:spcAft>
              <a:buSzPts val="1200"/>
              <a:buChar char="•"/>
              <a:defRPr/>
            </a:lvl8pPr>
            <a:lvl9pPr marL="4114800" lvl="8" indent="-304800" algn="just">
              <a:lnSpc>
                <a:spcPct val="115000"/>
              </a:lnSpc>
              <a:spcBef>
                <a:spcPts val="500"/>
              </a:spcBef>
              <a:spcAft>
                <a:spcPts val="500"/>
              </a:spcAft>
              <a:buSzPts val="12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lumn with subtitle">
  <p:cSld name="TWO_OBJECTS_3_1">
    <p:spTree>
      <p:nvGrpSpPr>
        <p:cNvPr id="1" name="Shape 59"/>
        <p:cNvGrpSpPr/>
        <p:nvPr/>
      </p:nvGrpSpPr>
      <p:grpSpPr>
        <a:xfrm>
          <a:off x="0" y="0"/>
          <a:ext cx="0" cy="0"/>
          <a:chOff x="0" y="0"/>
          <a:chExt cx="0" cy="0"/>
        </a:xfrm>
      </p:grpSpPr>
      <p:sp>
        <p:nvSpPr>
          <p:cNvPr id="60" name="Google Shape;60;p22"/>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400"/>
              <a:buFont typeface="Roboto Condensed"/>
              <a:buNone/>
              <a:defRPr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61" name="Google Shape;61;p22"/>
          <p:cNvSpPr txBox="1">
            <a:spLocks noGrp="1"/>
          </p:cNvSpPr>
          <p:nvPr>
            <p:ph type="body" idx="1"/>
          </p:nvPr>
        </p:nvSpPr>
        <p:spPr>
          <a:xfrm>
            <a:off x="327450" y="945375"/>
            <a:ext cx="4148700" cy="448800"/>
          </a:xfrm>
          <a:prstGeom prst="rect">
            <a:avLst/>
          </a:prstGeom>
          <a:noFill/>
          <a:ln>
            <a:noFill/>
          </a:ln>
        </p:spPr>
        <p:txBody>
          <a:bodyPr spcFirstLastPara="1" wrap="square" lIns="68575" tIns="34275" rIns="68575" bIns="34275" anchor="t" anchorCtr="0">
            <a:noAutofit/>
          </a:bodyPr>
          <a:lstStyle>
            <a:lvl1pPr marL="457200" marR="0" lvl="0" indent="-228600" algn="just">
              <a:lnSpc>
                <a:spcPct val="115000"/>
              </a:lnSpc>
              <a:spcBef>
                <a:spcPts val="0"/>
              </a:spcBef>
              <a:spcAft>
                <a:spcPts val="0"/>
              </a:spcAft>
              <a:buClr>
                <a:schemeClr val="dk1"/>
              </a:buClr>
              <a:buSzPts val="1600"/>
              <a:buNone/>
              <a:defRPr sz="1600" b="1" i="0" u="none" strike="noStrike" cap="none">
                <a:solidFill>
                  <a:schemeClr val="dk1"/>
                </a:solidFill>
              </a:defRPr>
            </a:lvl1pPr>
            <a:lvl2pPr marL="914400" marR="0" lvl="1" indent="-342900" algn="just">
              <a:lnSpc>
                <a:spcPct val="115000"/>
              </a:lnSpc>
              <a:spcBef>
                <a:spcPts val="1000"/>
              </a:spcBef>
              <a:spcAft>
                <a:spcPts val="0"/>
              </a:spcAft>
              <a:buClr>
                <a:schemeClr val="dk1"/>
              </a:buClr>
              <a:buSzPts val="1800"/>
              <a:buChar char="•"/>
              <a:defRPr sz="1800" b="1" i="0" u="none" strike="noStrike" cap="none">
                <a:solidFill>
                  <a:schemeClr val="dk1"/>
                </a:solidFill>
              </a:defRPr>
            </a:lvl2pPr>
            <a:lvl3pPr marL="1371600" marR="0" lvl="2" indent="-342900" algn="just">
              <a:lnSpc>
                <a:spcPct val="115000"/>
              </a:lnSpc>
              <a:spcBef>
                <a:spcPts val="1000"/>
              </a:spcBef>
              <a:spcAft>
                <a:spcPts val="0"/>
              </a:spcAft>
              <a:buClr>
                <a:schemeClr val="dk1"/>
              </a:buClr>
              <a:buSzPts val="1800"/>
              <a:buChar char="•"/>
              <a:defRPr sz="1800" b="1" i="0" u="none" strike="noStrike" cap="none">
                <a:solidFill>
                  <a:schemeClr val="dk1"/>
                </a:solidFill>
              </a:defRPr>
            </a:lvl3pPr>
            <a:lvl4pPr marL="1828800" marR="0" lvl="3" indent="-342900" algn="just">
              <a:lnSpc>
                <a:spcPct val="115000"/>
              </a:lnSpc>
              <a:spcBef>
                <a:spcPts val="1000"/>
              </a:spcBef>
              <a:spcAft>
                <a:spcPts val="0"/>
              </a:spcAft>
              <a:buClr>
                <a:schemeClr val="dk1"/>
              </a:buClr>
              <a:buSzPts val="1800"/>
              <a:buChar char="•"/>
              <a:defRPr sz="1800" b="1" i="0" u="none" strike="noStrike" cap="none">
                <a:solidFill>
                  <a:schemeClr val="dk1"/>
                </a:solidFill>
              </a:defRPr>
            </a:lvl4pPr>
            <a:lvl5pPr marL="2286000" marR="0" lvl="4" indent="-342900" algn="just">
              <a:lnSpc>
                <a:spcPct val="115000"/>
              </a:lnSpc>
              <a:spcBef>
                <a:spcPts val="1000"/>
              </a:spcBef>
              <a:spcAft>
                <a:spcPts val="0"/>
              </a:spcAft>
              <a:buClr>
                <a:schemeClr val="dk1"/>
              </a:buClr>
              <a:buSzPts val="1800"/>
              <a:buChar char="•"/>
              <a:defRPr sz="1800" b="1" i="0" u="none" strike="noStrike" cap="none">
                <a:solidFill>
                  <a:schemeClr val="dk1"/>
                </a:solidFill>
              </a:defRPr>
            </a:lvl5pPr>
            <a:lvl6pPr marL="2743200" marR="0" lvl="5" indent="-342900" algn="just">
              <a:lnSpc>
                <a:spcPct val="115000"/>
              </a:lnSpc>
              <a:spcBef>
                <a:spcPts val="1000"/>
              </a:spcBef>
              <a:spcAft>
                <a:spcPts val="0"/>
              </a:spcAft>
              <a:buClr>
                <a:schemeClr val="dk1"/>
              </a:buClr>
              <a:buSzPts val="1800"/>
              <a:buChar char="•"/>
              <a:defRPr sz="1800" b="1" i="0" u="none" strike="noStrike" cap="none">
                <a:solidFill>
                  <a:schemeClr val="dk1"/>
                </a:solidFill>
              </a:defRPr>
            </a:lvl6pPr>
            <a:lvl7pPr marL="3200400" marR="0" lvl="6" indent="-342900" algn="just">
              <a:lnSpc>
                <a:spcPct val="115000"/>
              </a:lnSpc>
              <a:spcBef>
                <a:spcPts val="1000"/>
              </a:spcBef>
              <a:spcAft>
                <a:spcPts val="0"/>
              </a:spcAft>
              <a:buClr>
                <a:schemeClr val="dk1"/>
              </a:buClr>
              <a:buSzPts val="1800"/>
              <a:buChar char="•"/>
              <a:defRPr sz="1800" b="1" i="0" u="none" strike="noStrike" cap="none">
                <a:solidFill>
                  <a:schemeClr val="dk1"/>
                </a:solidFill>
              </a:defRPr>
            </a:lvl7pPr>
            <a:lvl8pPr marL="3657600" marR="0" lvl="7" indent="-342900" algn="just">
              <a:lnSpc>
                <a:spcPct val="115000"/>
              </a:lnSpc>
              <a:spcBef>
                <a:spcPts val="1000"/>
              </a:spcBef>
              <a:spcAft>
                <a:spcPts val="0"/>
              </a:spcAft>
              <a:buClr>
                <a:schemeClr val="dk1"/>
              </a:buClr>
              <a:buSzPts val="1800"/>
              <a:buChar char="•"/>
              <a:defRPr sz="1800" b="1" i="0" u="none" strike="noStrike" cap="none">
                <a:solidFill>
                  <a:schemeClr val="dk1"/>
                </a:solidFill>
              </a:defRPr>
            </a:lvl8pPr>
            <a:lvl9pPr marL="4114800" marR="0" lvl="8" indent="-342900" algn="just">
              <a:lnSpc>
                <a:spcPct val="115000"/>
              </a:lnSpc>
              <a:spcBef>
                <a:spcPts val="1000"/>
              </a:spcBef>
              <a:spcAft>
                <a:spcPts val="1000"/>
              </a:spcAft>
              <a:buClr>
                <a:schemeClr val="dk1"/>
              </a:buClr>
              <a:buSzPts val="1800"/>
              <a:buChar char="•"/>
              <a:defRPr sz="1800" b="1" i="0" u="none" strike="noStrike" cap="none">
                <a:solidFill>
                  <a:schemeClr val="dk1"/>
                </a:solidFill>
              </a:defRPr>
            </a:lvl9pPr>
          </a:lstStyle>
          <a:p>
            <a:endParaRPr/>
          </a:p>
        </p:txBody>
      </p:sp>
      <p:sp>
        <p:nvSpPr>
          <p:cNvPr id="62" name="Google Shape;62;p22"/>
          <p:cNvSpPr txBox="1">
            <a:spLocks noGrp="1"/>
          </p:cNvSpPr>
          <p:nvPr>
            <p:ph type="body" idx="2"/>
          </p:nvPr>
        </p:nvSpPr>
        <p:spPr>
          <a:xfrm>
            <a:off x="4729900" y="945375"/>
            <a:ext cx="4080300" cy="448800"/>
          </a:xfrm>
          <a:prstGeom prst="rect">
            <a:avLst/>
          </a:prstGeom>
          <a:noFill/>
          <a:ln>
            <a:noFill/>
          </a:ln>
        </p:spPr>
        <p:txBody>
          <a:bodyPr spcFirstLastPara="1" wrap="square" lIns="68575" tIns="34275" rIns="68575" bIns="34275" anchor="t" anchorCtr="0">
            <a:noAutofit/>
          </a:bodyPr>
          <a:lstStyle>
            <a:lvl1pPr marL="457200" marR="0" lvl="0" indent="-228600" algn="just">
              <a:lnSpc>
                <a:spcPct val="114000"/>
              </a:lnSpc>
              <a:spcBef>
                <a:spcPts val="0"/>
              </a:spcBef>
              <a:spcAft>
                <a:spcPts val="0"/>
              </a:spcAft>
              <a:buClr>
                <a:schemeClr val="dk1"/>
              </a:buClr>
              <a:buSzPts val="1600"/>
              <a:buFont typeface="Roboto Condensed"/>
              <a:buNone/>
              <a:defRPr sz="1600" b="1" i="0" u="none" strike="noStrike" cap="none">
                <a:solidFill>
                  <a:schemeClr val="dk1"/>
                </a:solidFill>
                <a:latin typeface="Roboto Condensed"/>
                <a:ea typeface="Roboto Condensed"/>
                <a:cs typeface="Roboto Condensed"/>
                <a:sym typeface="Roboto Condensed"/>
              </a:defRPr>
            </a:lvl1pPr>
            <a:lvl2pPr marL="914400" marR="0" lvl="1" indent="-342900" algn="just">
              <a:lnSpc>
                <a:spcPct val="115000"/>
              </a:lnSpc>
              <a:spcBef>
                <a:spcPts val="1000"/>
              </a:spcBef>
              <a:spcAft>
                <a:spcPts val="0"/>
              </a:spcAft>
              <a:buClr>
                <a:schemeClr val="dk1"/>
              </a:buClr>
              <a:buSzPts val="1800"/>
              <a:buFont typeface="Roboto Condensed"/>
              <a:buChar char="•"/>
              <a:defRPr sz="1800" b="1" i="0" u="none" strike="noStrike" cap="none">
                <a:solidFill>
                  <a:schemeClr val="dk1"/>
                </a:solidFill>
                <a:latin typeface="Roboto Condensed"/>
                <a:ea typeface="Roboto Condensed"/>
                <a:cs typeface="Roboto Condensed"/>
                <a:sym typeface="Roboto Condensed"/>
              </a:defRPr>
            </a:lvl2pPr>
            <a:lvl3pPr marL="1371600" marR="0" lvl="2" indent="-342900" algn="just">
              <a:lnSpc>
                <a:spcPct val="115000"/>
              </a:lnSpc>
              <a:spcBef>
                <a:spcPts val="500"/>
              </a:spcBef>
              <a:spcAft>
                <a:spcPts val="0"/>
              </a:spcAft>
              <a:buClr>
                <a:schemeClr val="dk1"/>
              </a:buClr>
              <a:buSzPts val="1800"/>
              <a:buFont typeface="Roboto Condensed"/>
              <a:buChar char="•"/>
              <a:defRPr sz="1800" b="1" i="0" u="none" strike="noStrike" cap="none">
                <a:solidFill>
                  <a:schemeClr val="dk1"/>
                </a:solidFill>
                <a:latin typeface="Roboto Condensed"/>
                <a:ea typeface="Roboto Condensed"/>
                <a:cs typeface="Roboto Condensed"/>
                <a:sym typeface="Roboto Condensed"/>
              </a:defRPr>
            </a:lvl3pPr>
            <a:lvl4pPr marL="1828800" marR="0" lvl="3" indent="-342900" algn="just">
              <a:lnSpc>
                <a:spcPct val="115000"/>
              </a:lnSpc>
              <a:spcBef>
                <a:spcPts val="500"/>
              </a:spcBef>
              <a:spcAft>
                <a:spcPts val="0"/>
              </a:spcAft>
              <a:buClr>
                <a:schemeClr val="dk1"/>
              </a:buClr>
              <a:buSzPts val="1800"/>
              <a:buFont typeface="Roboto Condensed"/>
              <a:buChar char="•"/>
              <a:defRPr sz="1800" b="1" i="0" u="none" strike="noStrike" cap="none">
                <a:solidFill>
                  <a:schemeClr val="dk1"/>
                </a:solidFill>
                <a:latin typeface="Roboto Condensed"/>
                <a:ea typeface="Roboto Condensed"/>
                <a:cs typeface="Roboto Condensed"/>
                <a:sym typeface="Roboto Condensed"/>
              </a:defRPr>
            </a:lvl4pPr>
            <a:lvl5pPr marL="2286000" marR="0" lvl="4" indent="-342900" algn="just">
              <a:lnSpc>
                <a:spcPct val="115000"/>
              </a:lnSpc>
              <a:spcBef>
                <a:spcPts val="500"/>
              </a:spcBef>
              <a:spcAft>
                <a:spcPts val="0"/>
              </a:spcAft>
              <a:buClr>
                <a:schemeClr val="dk1"/>
              </a:buClr>
              <a:buSzPts val="1800"/>
              <a:buFont typeface="Roboto Condensed"/>
              <a:buChar char="•"/>
              <a:defRPr sz="1800" b="1" i="0" u="none" strike="noStrike" cap="none">
                <a:solidFill>
                  <a:schemeClr val="dk1"/>
                </a:solidFill>
                <a:latin typeface="Roboto Condensed"/>
                <a:ea typeface="Roboto Condensed"/>
                <a:cs typeface="Roboto Condensed"/>
                <a:sym typeface="Roboto Condensed"/>
              </a:defRPr>
            </a:lvl5pPr>
            <a:lvl6pPr marL="2743200" marR="0" lvl="5" indent="-342900" algn="just">
              <a:lnSpc>
                <a:spcPct val="115000"/>
              </a:lnSpc>
              <a:spcBef>
                <a:spcPts val="500"/>
              </a:spcBef>
              <a:spcAft>
                <a:spcPts val="0"/>
              </a:spcAft>
              <a:buClr>
                <a:schemeClr val="dk1"/>
              </a:buClr>
              <a:buSzPts val="1800"/>
              <a:buFont typeface="Roboto Condensed"/>
              <a:buChar char="•"/>
              <a:defRPr sz="1800" b="1" i="0" u="none" strike="noStrike" cap="none">
                <a:solidFill>
                  <a:schemeClr val="dk1"/>
                </a:solidFill>
                <a:latin typeface="Roboto Condensed"/>
                <a:ea typeface="Roboto Condensed"/>
                <a:cs typeface="Roboto Condensed"/>
                <a:sym typeface="Roboto Condensed"/>
              </a:defRPr>
            </a:lvl6pPr>
            <a:lvl7pPr marL="3200400" marR="0" lvl="6" indent="-342900" algn="just">
              <a:lnSpc>
                <a:spcPct val="115000"/>
              </a:lnSpc>
              <a:spcBef>
                <a:spcPts val="500"/>
              </a:spcBef>
              <a:spcAft>
                <a:spcPts val="0"/>
              </a:spcAft>
              <a:buClr>
                <a:schemeClr val="dk1"/>
              </a:buClr>
              <a:buSzPts val="1800"/>
              <a:buFont typeface="Roboto Condensed"/>
              <a:buChar char="•"/>
              <a:defRPr sz="1800" b="1" i="0" u="none" strike="noStrike" cap="none">
                <a:solidFill>
                  <a:schemeClr val="dk1"/>
                </a:solidFill>
                <a:latin typeface="Roboto Condensed"/>
                <a:ea typeface="Roboto Condensed"/>
                <a:cs typeface="Roboto Condensed"/>
                <a:sym typeface="Roboto Condensed"/>
              </a:defRPr>
            </a:lvl7pPr>
            <a:lvl8pPr marL="3657600" marR="0" lvl="7" indent="-342900" algn="just">
              <a:lnSpc>
                <a:spcPct val="115000"/>
              </a:lnSpc>
              <a:spcBef>
                <a:spcPts val="500"/>
              </a:spcBef>
              <a:spcAft>
                <a:spcPts val="0"/>
              </a:spcAft>
              <a:buClr>
                <a:schemeClr val="dk1"/>
              </a:buClr>
              <a:buSzPts val="1800"/>
              <a:buFont typeface="Roboto Condensed"/>
              <a:buChar char="•"/>
              <a:defRPr sz="1800" b="1" i="0" u="none" strike="noStrike" cap="none">
                <a:solidFill>
                  <a:schemeClr val="dk1"/>
                </a:solidFill>
                <a:latin typeface="Roboto Condensed"/>
                <a:ea typeface="Roboto Condensed"/>
                <a:cs typeface="Roboto Condensed"/>
                <a:sym typeface="Roboto Condensed"/>
              </a:defRPr>
            </a:lvl8pPr>
            <a:lvl9pPr marL="4114800" marR="0" lvl="8" indent="-342900" algn="just">
              <a:lnSpc>
                <a:spcPct val="115000"/>
              </a:lnSpc>
              <a:spcBef>
                <a:spcPts val="500"/>
              </a:spcBef>
              <a:spcAft>
                <a:spcPts val="500"/>
              </a:spcAft>
              <a:buClr>
                <a:schemeClr val="dk1"/>
              </a:buClr>
              <a:buSzPts val="1800"/>
              <a:buFont typeface="Roboto Condensed"/>
              <a:buChar char="•"/>
              <a:defRPr sz="1800" b="1" i="0" u="none" strike="noStrike" cap="none">
                <a:solidFill>
                  <a:schemeClr val="dk1"/>
                </a:solidFill>
                <a:latin typeface="Roboto Condensed"/>
                <a:ea typeface="Roboto Condensed"/>
                <a:cs typeface="Roboto Condensed"/>
                <a:sym typeface="Roboto Condensed"/>
              </a:defRPr>
            </a:lvl9pPr>
          </a:lstStyle>
          <a:p>
            <a:endParaRPr/>
          </a:p>
        </p:txBody>
      </p:sp>
      <p:sp>
        <p:nvSpPr>
          <p:cNvPr id="63" name="Google Shape;63;p22"/>
          <p:cNvSpPr txBox="1">
            <a:spLocks noGrp="1"/>
          </p:cNvSpPr>
          <p:nvPr>
            <p:ph type="body" idx="3"/>
          </p:nvPr>
        </p:nvSpPr>
        <p:spPr>
          <a:xfrm>
            <a:off x="327450" y="1304775"/>
            <a:ext cx="4148700" cy="3275700"/>
          </a:xfrm>
          <a:prstGeom prst="rect">
            <a:avLst/>
          </a:prstGeom>
          <a:noFill/>
          <a:ln>
            <a:noFill/>
          </a:ln>
        </p:spPr>
        <p:txBody>
          <a:bodyPr spcFirstLastPara="1" wrap="square" lIns="68575" tIns="34275" rIns="68575" bIns="34275" anchor="t" anchorCtr="0">
            <a:noAutofit/>
          </a:bodyPr>
          <a:lstStyle>
            <a:lvl1pPr marL="457200" marR="0" lvl="0" indent="-228600" algn="just">
              <a:lnSpc>
                <a:spcPct val="115000"/>
              </a:lnSpc>
              <a:spcBef>
                <a:spcPts val="0"/>
              </a:spcBef>
              <a:spcAft>
                <a:spcPts val="0"/>
              </a:spcAft>
              <a:buClr>
                <a:schemeClr val="dk1"/>
              </a:buClr>
              <a:buSzPts val="1200"/>
              <a:buFont typeface="Roboto Condensed"/>
              <a:buNone/>
              <a:defRPr sz="1200" i="0" u="none" strike="noStrike" cap="none">
                <a:solidFill>
                  <a:schemeClr val="dk1"/>
                </a:solidFill>
                <a:latin typeface="Roboto Condensed"/>
                <a:ea typeface="Roboto Condensed"/>
                <a:cs typeface="Roboto Condensed"/>
                <a:sym typeface="Roboto Condensed"/>
              </a:defRPr>
            </a:lvl1pPr>
            <a:lvl2pPr marL="914400" marR="0" lvl="1"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2pPr>
            <a:lvl3pPr marL="1371600" marR="0" lvl="2"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3pPr>
            <a:lvl4pPr marL="1828800" marR="0" lvl="3"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4pPr>
            <a:lvl5pPr marL="2286000" marR="0" lvl="4"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5pPr>
            <a:lvl6pPr marL="2743200" marR="0" lvl="5"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6pPr>
            <a:lvl7pPr marL="3200400" marR="0" lvl="6"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7pPr>
            <a:lvl8pPr marL="3657600" marR="0" lvl="7"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8pPr>
            <a:lvl9pPr marL="4114800" marR="0" lvl="8" indent="-304800" algn="just">
              <a:lnSpc>
                <a:spcPct val="115000"/>
              </a:lnSpc>
              <a:spcBef>
                <a:spcPts val="500"/>
              </a:spcBef>
              <a:spcAft>
                <a:spcPts val="50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9pPr>
          </a:lstStyle>
          <a:p>
            <a:endParaRPr/>
          </a:p>
        </p:txBody>
      </p:sp>
      <p:sp>
        <p:nvSpPr>
          <p:cNvPr id="64" name="Google Shape;64;p22"/>
          <p:cNvSpPr txBox="1">
            <a:spLocks noGrp="1"/>
          </p:cNvSpPr>
          <p:nvPr>
            <p:ph type="body" idx="4"/>
          </p:nvPr>
        </p:nvSpPr>
        <p:spPr>
          <a:xfrm>
            <a:off x="4729900" y="1304775"/>
            <a:ext cx="4080300" cy="3275700"/>
          </a:xfrm>
          <a:prstGeom prst="rect">
            <a:avLst/>
          </a:prstGeom>
          <a:noFill/>
          <a:ln>
            <a:noFill/>
          </a:ln>
        </p:spPr>
        <p:txBody>
          <a:bodyPr spcFirstLastPara="1" wrap="square" lIns="68575" tIns="34275" rIns="68575" bIns="34275" anchor="t" anchorCtr="0">
            <a:noAutofit/>
          </a:bodyPr>
          <a:lstStyle>
            <a:lvl1pPr marL="457200" marR="0" lvl="0" indent="-228600" algn="just">
              <a:lnSpc>
                <a:spcPct val="115000"/>
              </a:lnSpc>
              <a:spcBef>
                <a:spcPts val="0"/>
              </a:spcBef>
              <a:spcAft>
                <a:spcPts val="0"/>
              </a:spcAft>
              <a:buClr>
                <a:schemeClr val="dk1"/>
              </a:buClr>
              <a:buSzPts val="1200"/>
              <a:buFont typeface="Roboto Condensed"/>
              <a:buNone/>
              <a:defRPr sz="1200" i="0" u="none" strike="noStrike" cap="none">
                <a:solidFill>
                  <a:schemeClr val="dk1"/>
                </a:solidFill>
                <a:latin typeface="Roboto Condensed"/>
                <a:ea typeface="Roboto Condensed"/>
                <a:cs typeface="Roboto Condensed"/>
                <a:sym typeface="Roboto Condensed"/>
              </a:defRPr>
            </a:lvl1pPr>
            <a:lvl2pPr marL="914400" marR="0" lvl="1"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2pPr>
            <a:lvl3pPr marL="1371600" marR="0" lvl="2"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3pPr>
            <a:lvl4pPr marL="1828800" marR="0" lvl="3"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4pPr>
            <a:lvl5pPr marL="2286000" marR="0" lvl="4"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5pPr>
            <a:lvl6pPr marL="2743200" marR="0" lvl="5"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6pPr>
            <a:lvl7pPr marL="3200400" marR="0" lvl="6"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7pPr>
            <a:lvl8pPr marL="3657600" marR="0" lvl="7"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8pPr>
            <a:lvl9pPr marL="4114800" marR="0" lvl="8" indent="-304800" algn="just">
              <a:lnSpc>
                <a:spcPct val="115000"/>
              </a:lnSpc>
              <a:spcBef>
                <a:spcPts val="500"/>
              </a:spcBef>
              <a:spcAft>
                <a:spcPts val="50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BG]">
  <p:cSld name="OBJECT_1">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6"/>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400"/>
              <a:buFont typeface="Roboto Condensed"/>
              <a:buNone/>
              <a:defRPr sz="3400"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4" name="Google Shape;14;p6"/>
          <p:cNvSpPr txBox="1">
            <a:spLocks noGrp="1"/>
          </p:cNvSpPr>
          <p:nvPr>
            <p:ph type="body" idx="1"/>
          </p:nvPr>
        </p:nvSpPr>
        <p:spPr>
          <a:xfrm>
            <a:off x="327450" y="855925"/>
            <a:ext cx="8482800" cy="3893100"/>
          </a:xfrm>
          <a:prstGeom prst="rect">
            <a:avLst/>
          </a:prstGeom>
          <a:noFill/>
          <a:ln>
            <a:noFill/>
          </a:ln>
        </p:spPr>
        <p:txBody>
          <a:bodyPr spcFirstLastPara="1" wrap="square" lIns="68575" tIns="34275" rIns="68575" bIns="34275" anchor="t" anchorCtr="0">
            <a:noAutofit/>
          </a:bodyPr>
          <a:lstStyle>
            <a:lvl1pPr marL="457200" marR="0" lvl="0" indent="-228600" algn="l">
              <a:lnSpc>
                <a:spcPct val="115000"/>
              </a:lnSpc>
              <a:spcBef>
                <a:spcPts val="0"/>
              </a:spcBef>
              <a:spcAft>
                <a:spcPts val="0"/>
              </a:spcAft>
              <a:buClr>
                <a:schemeClr val="dk1"/>
              </a:buClr>
              <a:buSzPts val="1400"/>
              <a:buFont typeface="Roboto Condensed"/>
              <a:buNone/>
              <a:defRPr sz="1400" i="0" u="none" strike="noStrike" cap="none">
                <a:solidFill>
                  <a:schemeClr val="dk1"/>
                </a:solidFill>
              </a:defRPr>
            </a:lvl1pPr>
            <a:lvl2pPr marL="914400" marR="0" lvl="1" indent="-304800" algn="l">
              <a:lnSpc>
                <a:spcPct val="115000"/>
              </a:lnSpc>
              <a:spcBef>
                <a:spcPts val="700"/>
              </a:spcBef>
              <a:spcAft>
                <a:spcPts val="0"/>
              </a:spcAft>
              <a:buClr>
                <a:schemeClr val="dk1"/>
              </a:buClr>
              <a:buSzPts val="1200"/>
              <a:buChar char="•"/>
              <a:defRPr sz="1200" i="0" u="none" strike="noStrike" cap="none">
                <a:solidFill>
                  <a:schemeClr val="dk1"/>
                </a:solidFill>
                <a:latin typeface="Roboto Condensed"/>
                <a:ea typeface="Roboto Condensed"/>
                <a:cs typeface="Roboto Condensed"/>
                <a:sym typeface="Roboto Condensed"/>
              </a:defRPr>
            </a:lvl2pPr>
            <a:lvl3pPr marL="1371600" marR="0" lvl="2" indent="-304800" algn="l">
              <a:lnSpc>
                <a:spcPct val="115000"/>
              </a:lnSpc>
              <a:spcBef>
                <a:spcPts val="500"/>
              </a:spcBef>
              <a:spcAft>
                <a:spcPts val="0"/>
              </a:spcAft>
              <a:buClr>
                <a:schemeClr val="dk1"/>
              </a:buClr>
              <a:buSzPts val="1200"/>
              <a:buChar char="•"/>
              <a:defRPr sz="1200" i="0" u="none" strike="noStrike" cap="none">
                <a:solidFill>
                  <a:schemeClr val="dk1"/>
                </a:solidFill>
                <a:latin typeface="Roboto Condensed"/>
                <a:ea typeface="Roboto Condensed"/>
                <a:cs typeface="Roboto Condensed"/>
                <a:sym typeface="Roboto Condensed"/>
              </a:defRPr>
            </a:lvl3pPr>
            <a:lvl4pPr marL="1828800" marR="0" lvl="3" indent="-304800" algn="l">
              <a:lnSpc>
                <a:spcPct val="115000"/>
              </a:lnSpc>
              <a:spcBef>
                <a:spcPts val="500"/>
              </a:spcBef>
              <a:spcAft>
                <a:spcPts val="0"/>
              </a:spcAft>
              <a:buClr>
                <a:schemeClr val="dk1"/>
              </a:buClr>
              <a:buSzPts val="1200"/>
              <a:buChar char="•"/>
              <a:defRPr sz="1200" i="0" u="none" strike="noStrike" cap="none">
                <a:solidFill>
                  <a:schemeClr val="dk1"/>
                </a:solidFill>
                <a:latin typeface="Roboto Condensed"/>
                <a:ea typeface="Roboto Condensed"/>
                <a:cs typeface="Roboto Condensed"/>
                <a:sym typeface="Roboto Condensed"/>
              </a:defRPr>
            </a:lvl4pPr>
            <a:lvl5pPr marL="2286000" marR="0" lvl="4" indent="-304800" algn="l">
              <a:lnSpc>
                <a:spcPct val="115000"/>
              </a:lnSpc>
              <a:spcBef>
                <a:spcPts val="500"/>
              </a:spcBef>
              <a:spcAft>
                <a:spcPts val="0"/>
              </a:spcAft>
              <a:buClr>
                <a:schemeClr val="dk1"/>
              </a:buClr>
              <a:buSzPts val="1200"/>
              <a:buChar char="•"/>
              <a:defRPr sz="1200" i="0" u="none" strike="noStrike" cap="none">
                <a:solidFill>
                  <a:schemeClr val="dk1"/>
                </a:solidFill>
                <a:latin typeface="Roboto Condensed"/>
                <a:ea typeface="Roboto Condensed"/>
                <a:cs typeface="Roboto Condensed"/>
                <a:sym typeface="Roboto Condensed"/>
              </a:defRPr>
            </a:lvl5pPr>
            <a:lvl6pPr marL="2743200" marR="0" lvl="5" indent="-304800" algn="l">
              <a:lnSpc>
                <a:spcPct val="115000"/>
              </a:lnSpc>
              <a:spcBef>
                <a:spcPts val="500"/>
              </a:spcBef>
              <a:spcAft>
                <a:spcPts val="0"/>
              </a:spcAft>
              <a:buClr>
                <a:schemeClr val="dk1"/>
              </a:buClr>
              <a:buSzPts val="1200"/>
              <a:buChar char="•"/>
              <a:defRPr sz="1200" i="0" u="none" strike="noStrike" cap="none">
                <a:solidFill>
                  <a:schemeClr val="dk1"/>
                </a:solidFill>
              </a:defRPr>
            </a:lvl6pPr>
            <a:lvl7pPr marL="3200400" marR="0" lvl="6" indent="-304800" algn="l">
              <a:lnSpc>
                <a:spcPct val="115000"/>
              </a:lnSpc>
              <a:spcBef>
                <a:spcPts val="500"/>
              </a:spcBef>
              <a:spcAft>
                <a:spcPts val="0"/>
              </a:spcAft>
              <a:buClr>
                <a:schemeClr val="dk1"/>
              </a:buClr>
              <a:buSzPts val="1200"/>
              <a:buChar char="•"/>
              <a:defRPr sz="1200" i="0" u="none" strike="noStrike" cap="none">
                <a:solidFill>
                  <a:schemeClr val="dk1"/>
                </a:solidFill>
              </a:defRPr>
            </a:lvl7pPr>
            <a:lvl8pPr marL="3657600" marR="0" lvl="7" indent="-304800" algn="l">
              <a:lnSpc>
                <a:spcPct val="115000"/>
              </a:lnSpc>
              <a:spcBef>
                <a:spcPts val="500"/>
              </a:spcBef>
              <a:spcAft>
                <a:spcPts val="0"/>
              </a:spcAft>
              <a:buClr>
                <a:schemeClr val="dk1"/>
              </a:buClr>
              <a:buSzPts val="1200"/>
              <a:buChar char="•"/>
              <a:defRPr sz="1200" i="0" u="none" strike="noStrike" cap="none">
                <a:solidFill>
                  <a:schemeClr val="dk1"/>
                </a:solidFill>
              </a:defRPr>
            </a:lvl8pPr>
            <a:lvl9pPr marL="4114800" marR="0" lvl="8" indent="-304800" algn="l">
              <a:lnSpc>
                <a:spcPct val="115000"/>
              </a:lnSpc>
              <a:spcBef>
                <a:spcPts val="500"/>
              </a:spcBef>
              <a:spcAft>
                <a:spcPts val="500"/>
              </a:spcAft>
              <a:buClr>
                <a:schemeClr val="dk1"/>
              </a:buClr>
              <a:buSzPts val="1200"/>
              <a:buChar char="•"/>
              <a:defRPr sz="1200" i="0" u="none" strike="noStrike" cap="none">
                <a:solidFill>
                  <a:schemeClr val="dk1"/>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 Right">
  <p:cSld name="TWO_OBJECTS_2">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400"/>
              <a:buFont typeface="Roboto Condensed"/>
              <a:buNone/>
              <a:defRPr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67" name="Google Shape;67;p23"/>
          <p:cNvSpPr txBox="1">
            <a:spLocks noGrp="1"/>
          </p:cNvSpPr>
          <p:nvPr>
            <p:ph type="body" idx="1"/>
          </p:nvPr>
        </p:nvSpPr>
        <p:spPr>
          <a:xfrm>
            <a:off x="4729900" y="861175"/>
            <a:ext cx="4148700" cy="3934500"/>
          </a:xfrm>
          <a:prstGeom prst="rect">
            <a:avLst/>
          </a:prstGeom>
          <a:noFill/>
          <a:ln>
            <a:noFill/>
          </a:ln>
        </p:spPr>
        <p:txBody>
          <a:bodyPr spcFirstLastPara="1" wrap="square" lIns="68575" tIns="34275" rIns="68575" bIns="34275" anchor="t" anchorCtr="0">
            <a:noAutofit/>
          </a:bodyPr>
          <a:lstStyle>
            <a:lvl1pPr marL="457200" marR="0" lvl="0" indent="-228600" algn="l">
              <a:lnSpc>
                <a:spcPct val="115000"/>
              </a:lnSpc>
              <a:spcBef>
                <a:spcPts val="0"/>
              </a:spcBef>
              <a:spcAft>
                <a:spcPts val="0"/>
              </a:spcAft>
              <a:buClr>
                <a:schemeClr val="dk1"/>
              </a:buClr>
              <a:buSzPts val="1400"/>
              <a:buFont typeface="Roboto Condensed"/>
              <a:buNone/>
              <a:defRPr i="0" u="none" strike="noStrike" cap="none">
                <a:solidFill>
                  <a:schemeClr val="dk1"/>
                </a:solidFill>
                <a:latin typeface="Roboto Condensed"/>
                <a:ea typeface="Roboto Condensed"/>
                <a:cs typeface="Roboto Condensed"/>
                <a:sym typeface="Roboto Condensed"/>
              </a:defRPr>
            </a:lvl1pPr>
            <a:lvl2pPr marL="914400" marR="0" lvl="1" indent="-304800" algn="l">
              <a:lnSpc>
                <a:spcPct val="115000"/>
              </a:lnSpc>
              <a:spcBef>
                <a:spcPts val="7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2pPr>
            <a:lvl3pPr marL="1371600" marR="0" lvl="2" indent="-304800" algn="l">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3pPr>
            <a:lvl4pPr marL="1828800" marR="0" lvl="3" indent="-304800" algn="l">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4pPr>
            <a:lvl5pPr marL="2286000" marR="0" lvl="4" indent="-304800" algn="l">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5pPr>
            <a:lvl6pPr marL="2743200" marR="0" lvl="5" indent="-304800" algn="l">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6pPr>
            <a:lvl7pPr marL="3200400" marR="0" lvl="6" indent="-304800" algn="l">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7pPr>
            <a:lvl8pPr marL="3657600" marR="0" lvl="7" indent="-304800" algn="l">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8pPr>
            <a:lvl9pPr marL="4114800" marR="0" lvl="8" indent="-304800" algn="l">
              <a:lnSpc>
                <a:spcPct val="115000"/>
              </a:lnSpc>
              <a:spcBef>
                <a:spcPts val="500"/>
              </a:spcBef>
              <a:spcAft>
                <a:spcPts val="50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 Left">
  <p:cSld name="TWO_OBJECTS_1">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400"/>
              <a:buFont typeface="Roboto Condensed"/>
              <a:buNone/>
              <a:defRPr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70" name="Google Shape;70;p24"/>
          <p:cNvSpPr txBox="1">
            <a:spLocks noGrp="1"/>
          </p:cNvSpPr>
          <p:nvPr>
            <p:ph type="body" idx="1"/>
          </p:nvPr>
        </p:nvSpPr>
        <p:spPr>
          <a:xfrm>
            <a:off x="327450" y="856075"/>
            <a:ext cx="4148700" cy="3934500"/>
          </a:xfrm>
          <a:prstGeom prst="rect">
            <a:avLst/>
          </a:prstGeom>
          <a:noFill/>
          <a:ln>
            <a:noFill/>
          </a:ln>
        </p:spPr>
        <p:txBody>
          <a:bodyPr spcFirstLastPara="1" wrap="square" lIns="68575" tIns="34275" rIns="68575" bIns="34275" anchor="t" anchorCtr="0">
            <a:noAutofit/>
          </a:bodyPr>
          <a:lstStyle>
            <a:lvl1pPr marL="457200" marR="0" lvl="0" indent="-228600" algn="l">
              <a:lnSpc>
                <a:spcPct val="115000"/>
              </a:lnSpc>
              <a:spcBef>
                <a:spcPts val="0"/>
              </a:spcBef>
              <a:spcAft>
                <a:spcPts val="0"/>
              </a:spcAft>
              <a:buClr>
                <a:schemeClr val="dk1"/>
              </a:buClr>
              <a:buSzPts val="1400"/>
              <a:buFont typeface="Roboto Condensed"/>
              <a:buNone/>
              <a:defRPr i="0" u="none" strike="noStrike" cap="none">
                <a:solidFill>
                  <a:schemeClr val="dk1"/>
                </a:solidFill>
                <a:latin typeface="Roboto Condensed"/>
                <a:ea typeface="Roboto Condensed"/>
                <a:cs typeface="Roboto Condensed"/>
                <a:sym typeface="Roboto Condensed"/>
              </a:defRPr>
            </a:lvl1pPr>
            <a:lvl2pPr marL="914400" marR="0" lvl="1" indent="-304800" algn="l">
              <a:lnSpc>
                <a:spcPct val="115000"/>
              </a:lnSpc>
              <a:spcBef>
                <a:spcPts val="7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2pPr>
            <a:lvl3pPr marL="1371600" marR="0" lvl="2" indent="-304800" algn="l">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3pPr>
            <a:lvl4pPr marL="1828800" marR="0" lvl="3" indent="-304800" algn="l">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4pPr>
            <a:lvl5pPr marL="2286000" marR="0" lvl="4" indent="-304800" algn="l">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5pPr>
            <a:lvl6pPr marL="2743200" marR="0" lvl="5" indent="-304800" algn="l">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6pPr>
            <a:lvl7pPr marL="3200400" marR="0" lvl="6" indent="-304800" algn="l">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7pPr>
            <a:lvl8pPr marL="3657600" marR="0" lvl="7" indent="-304800" algn="l">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8pPr>
            <a:lvl9pPr marL="4114800" marR="0" lvl="8" indent="-304800" algn="l">
              <a:lnSpc>
                <a:spcPct val="115000"/>
              </a:lnSpc>
              <a:spcBef>
                <a:spcPts val="500"/>
              </a:spcBef>
              <a:spcAft>
                <a:spcPts val="50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TWO_OBJECTS_1_1">
    <p:spTree>
      <p:nvGrpSpPr>
        <p:cNvPr id="1" name="Shape 71"/>
        <p:cNvGrpSpPr/>
        <p:nvPr/>
      </p:nvGrpSpPr>
      <p:grpSpPr>
        <a:xfrm>
          <a:off x="0" y="0"/>
          <a:ext cx="0" cy="0"/>
          <a:chOff x="0" y="0"/>
          <a:chExt cx="0" cy="0"/>
        </a:xfrm>
      </p:grpSpPr>
      <p:pic>
        <p:nvPicPr>
          <p:cNvPr id="72" name="Google Shape;72;p2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3" name="Google Shape;73;p25"/>
          <p:cNvSpPr txBox="1">
            <a:spLocks noGrp="1"/>
          </p:cNvSpPr>
          <p:nvPr>
            <p:ph type="title"/>
          </p:nvPr>
        </p:nvSpPr>
        <p:spPr>
          <a:xfrm>
            <a:off x="529050" y="765700"/>
            <a:ext cx="4026600" cy="1626900"/>
          </a:xfrm>
          <a:prstGeom prst="rect">
            <a:avLst/>
          </a:prstGeom>
          <a:noFill/>
          <a:ln>
            <a:noFill/>
          </a:ln>
        </p:spPr>
        <p:txBody>
          <a:bodyPr spcFirstLastPara="1" wrap="square" lIns="68575" tIns="34275" rIns="68575" bIns="34275" anchor="b" anchorCtr="0">
            <a:noAutofit/>
          </a:bodyPr>
          <a:lstStyle>
            <a:lvl1pPr marR="0" lvl="0" algn="ctr">
              <a:lnSpc>
                <a:spcPct val="90000"/>
              </a:lnSpc>
              <a:spcBef>
                <a:spcPts val="0"/>
              </a:spcBef>
              <a:spcAft>
                <a:spcPts val="0"/>
              </a:spcAft>
              <a:buClr>
                <a:srgbClr val="FFFFFF"/>
              </a:buClr>
              <a:buSzPts val="2800"/>
              <a:buFont typeface="Roboto Condensed"/>
              <a:buNone/>
              <a:defRPr sz="2800" b="1" i="0" u="none" strike="noStrike" cap="none">
                <a:solidFill>
                  <a:srgbClr val="FFFFFF"/>
                </a:solidFill>
                <a:latin typeface="Roboto Condensed"/>
                <a:ea typeface="Roboto Condensed"/>
                <a:cs typeface="Roboto Condensed"/>
                <a:sym typeface="Roboto Condensed"/>
              </a:defRPr>
            </a:lvl1pPr>
            <a:lvl2pPr lvl="1" algn="ctr">
              <a:lnSpc>
                <a:spcPct val="100000"/>
              </a:lnSpc>
              <a:spcBef>
                <a:spcPts val="0"/>
              </a:spcBef>
              <a:spcAft>
                <a:spcPts val="0"/>
              </a:spcAft>
              <a:buSzPts val="1100"/>
              <a:buNone/>
              <a:defRPr sz="1400"/>
            </a:lvl2pPr>
            <a:lvl3pPr lvl="2" algn="ctr">
              <a:lnSpc>
                <a:spcPct val="100000"/>
              </a:lnSpc>
              <a:spcBef>
                <a:spcPts val="0"/>
              </a:spcBef>
              <a:spcAft>
                <a:spcPts val="0"/>
              </a:spcAft>
              <a:buSzPts val="1100"/>
              <a:buNone/>
              <a:defRPr sz="1400"/>
            </a:lvl3pPr>
            <a:lvl4pPr lvl="3" algn="ctr">
              <a:lnSpc>
                <a:spcPct val="100000"/>
              </a:lnSpc>
              <a:spcBef>
                <a:spcPts val="0"/>
              </a:spcBef>
              <a:spcAft>
                <a:spcPts val="0"/>
              </a:spcAft>
              <a:buSzPts val="1100"/>
              <a:buNone/>
              <a:defRPr sz="1400"/>
            </a:lvl4pPr>
            <a:lvl5pPr lvl="4" algn="ctr">
              <a:lnSpc>
                <a:spcPct val="100000"/>
              </a:lnSpc>
              <a:spcBef>
                <a:spcPts val="0"/>
              </a:spcBef>
              <a:spcAft>
                <a:spcPts val="0"/>
              </a:spcAft>
              <a:buSzPts val="1100"/>
              <a:buNone/>
              <a:defRPr sz="1400"/>
            </a:lvl5pPr>
            <a:lvl6pPr lvl="5" algn="ctr">
              <a:lnSpc>
                <a:spcPct val="100000"/>
              </a:lnSpc>
              <a:spcBef>
                <a:spcPts val="0"/>
              </a:spcBef>
              <a:spcAft>
                <a:spcPts val="0"/>
              </a:spcAft>
              <a:buSzPts val="1100"/>
              <a:buNone/>
              <a:defRPr sz="1400"/>
            </a:lvl6pPr>
            <a:lvl7pPr lvl="6" algn="ctr">
              <a:lnSpc>
                <a:spcPct val="100000"/>
              </a:lnSpc>
              <a:spcBef>
                <a:spcPts val="0"/>
              </a:spcBef>
              <a:spcAft>
                <a:spcPts val="0"/>
              </a:spcAft>
              <a:buSzPts val="1100"/>
              <a:buNone/>
              <a:defRPr sz="1400"/>
            </a:lvl7pPr>
            <a:lvl8pPr lvl="7" algn="ctr">
              <a:lnSpc>
                <a:spcPct val="100000"/>
              </a:lnSpc>
              <a:spcBef>
                <a:spcPts val="0"/>
              </a:spcBef>
              <a:spcAft>
                <a:spcPts val="0"/>
              </a:spcAft>
              <a:buSzPts val="1100"/>
              <a:buNone/>
              <a:defRPr sz="1400"/>
            </a:lvl8pPr>
            <a:lvl9pPr lvl="8" algn="ctr">
              <a:lnSpc>
                <a:spcPct val="100000"/>
              </a:lnSpc>
              <a:spcBef>
                <a:spcPts val="0"/>
              </a:spcBef>
              <a:spcAft>
                <a:spcPts val="0"/>
              </a:spcAft>
              <a:buSzPts val="1100"/>
              <a:buNone/>
              <a:defRPr sz="1400"/>
            </a:lvl9pPr>
          </a:lstStyle>
          <a:p>
            <a:endParaRPr/>
          </a:p>
        </p:txBody>
      </p:sp>
      <p:sp>
        <p:nvSpPr>
          <p:cNvPr id="74" name="Google Shape;74;p25"/>
          <p:cNvSpPr txBox="1">
            <a:spLocks noGrp="1"/>
          </p:cNvSpPr>
          <p:nvPr>
            <p:ph type="body" idx="1"/>
          </p:nvPr>
        </p:nvSpPr>
        <p:spPr>
          <a:xfrm>
            <a:off x="529050" y="2536925"/>
            <a:ext cx="4026600" cy="1535700"/>
          </a:xfrm>
          <a:prstGeom prst="rect">
            <a:avLst/>
          </a:prstGeom>
          <a:noFill/>
          <a:ln>
            <a:noFill/>
          </a:ln>
        </p:spPr>
        <p:txBody>
          <a:bodyPr spcFirstLastPara="1" wrap="square" lIns="68575" tIns="34275" rIns="68575" bIns="34275" anchor="t" anchorCtr="0">
            <a:noAutofit/>
          </a:bodyPr>
          <a:lstStyle>
            <a:lvl1pPr marL="457200" marR="0" lvl="0" indent="-228600" algn="ctr">
              <a:lnSpc>
                <a:spcPct val="114000"/>
              </a:lnSpc>
              <a:spcBef>
                <a:spcPts val="0"/>
              </a:spcBef>
              <a:spcAft>
                <a:spcPts val="0"/>
              </a:spcAft>
              <a:buClr>
                <a:srgbClr val="FFFFFF"/>
              </a:buClr>
              <a:buSzPts val="1100"/>
              <a:buFont typeface="Roboto Condensed"/>
              <a:buNone/>
              <a:defRPr sz="1100" i="0" u="none" strike="noStrike" cap="none">
                <a:solidFill>
                  <a:srgbClr val="FFFFFF"/>
                </a:solidFill>
                <a:latin typeface="Roboto Condensed"/>
                <a:ea typeface="Roboto Condensed"/>
                <a:cs typeface="Roboto Condensed"/>
                <a:sym typeface="Roboto Condensed"/>
              </a:defRPr>
            </a:lvl1pPr>
            <a:lvl2pPr marL="914400" marR="0" lvl="1" indent="-298450" algn="ctr">
              <a:lnSpc>
                <a:spcPct val="114000"/>
              </a:lnSpc>
              <a:spcBef>
                <a:spcPts val="1000"/>
              </a:spcBef>
              <a:spcAft>
                <a:spcPts val="0"/>
              </a:spcAft>
              <a:buClr>
                <a:srgbClr val="FFFFFF"/>
              </a:buClr>
              <a:buSzPts val="1100"/>
              <a:buFont typeface="Roboto Condensed"/>
              <a:buChar char="•"/>
              <a:defRPr sz="1100" i="0" u="none" strike="noStrike" cap="none">
                <a:solidFill>
                  <a:srgbClr val="FFFFFF"/>
                </a:solidFill>
                <a:latin typeface="Roboto Condensed"/>
                <a:ea typeface="Roboto Condensed"/>
                <a:cs typeface="Roboto Condensed"/>
                <a:sym typeface="Roboto Condensed"/>
              </a:defRPr>
            </a:lvl2pPr>
            <a:lvl3pPr marL="1371600" marR="0" lvl="2" indent="-298450" algn="ctr">
              <a:lnSpc>
                <a:spcPct val="114000"/>
              </a:lnSpc>
              <a:spcBef>
                <a:spcPts val="1000"/>
              </a:spcBef>
              <a:spcAft>
                <a:spcPts val="0"/>
              </a:spcAft>
              <a:buClr>
                <a:srgbClr val="FFFFFF"/>
              </a:buClr>
              <a:buSzPts val="1100"/>
              <a:buFont typeface="Roboto Condensed"/>
              <a:buChar char="•"/>
              <a:defRPr sz="1100" i="0" u="none" strike="noStrike" cap="none">
                <a:solidFill>
                  <a:srgbClr val="FFFFFF"/>
                </a:solidFill>
                <a:latin typeface="Roboto Condensed"/>
                <a:ea typeface="Roboto Condensed"/>
                <a:cs typeface="Roboto Condensed"/>
                <a:sym typeface="Roboto Condensed"/>
              </a:defRPr>
            </a:lvl3pPr>
            <a:lvl4pPr marL="1828800" marR="0" lvl="3" indent="-298450" algn="ctr">
              <a:lnSpc>
                <a:spcPct val="114000"/>
              </a:lnSpc>
              <a:spcBef>
                <a:spcPts val="1000"/>
              </a:spcBef>
              <a:spcAft>
                <a:spcPts val="0"/>
              </a:spcAft>
              <a:buClr>
                <a:srgbClr val="FFFFFF"/>
              </a:buClr>
              <a:buSzPts val="1100"/>
              <a:buFont typeface="Roboto Condensed"/>
              <a:buChar char="•"/>
              <a:defRPr sz="1100" i="0" u="none" strike="noStrike" cap="none">
                <a:solidFill>
                  <a:srgbClr val="FFFFFF"/>
                </a:solidFill>
                <a:latin typeface="Roboto Condensed"/>
                <a:ea typeface="Roboto Condensed"/>
                <a:cs typeface="Roboto Condensed"/>
                <a:sym typeface="Roboto Condensed"/>
              </a:defRPr>
            </a:lvl4pPr>
            <a:lvl5pPr marL="2286000" marR="0" lvl="4" indent="-298450" algn="ctr">
              <a:lnSpc>
                <a:spcPct val="114000"/>
              </a:lnSpc>
              <a:spcBef>
                <a:spcPts val="1000"/>
              </a:spcBef>
              <a:spcAft>
                <a:spcPts val="0"/>
              </a:spcAft>
              <a:buClr>
                <a:srgbClr val="FFFFFF"/>
              </a:buClr>
              <a:buSzPts val="1100"/>
              <a:buFont typeface="Roboto Condensed"/>
              <a:buChar char="•"/>
              <a:defRPr sz="1100" i="0" u="none" strike="noStrike" cap="none">
                <a:solidFill>
                  <a:srgbClr val="FFFFFF"/>
                </a:solidFill>
                <a:latin typeface="Roboto Condensed"/>
                <a:ea typeface="Roboto Condensed"/>
                <a:cs typeface="Roboto Condensed"/>
                <a:sym typeface="Roboto Condensed"/>
              </a:defRPr>
            </a:lvl5pPr>
            <a:lvl6pPr marL="2743200" marR="0" lvl="5" indent="-298450" algn="ctr">
              <a:lnSpc>
                <a:spcPct val="114000"/>
              </a:lnSpc>
              <a:spcBef>
                <a:spcPts val="1000"/>
              </a:spcBef>
              <a:spcAft>
                <a:spcPts val="0"/>
              </a:spcAft>
              <a:buClr>
                <a:srgbClr val="FFFFFF"/>
              </a:buClr>
              <a:buSzPts val="1100"/>
              <a:buFont typeface="Roboto Condensed"/>
              <a:buChar char="•"/>
              <a:defRPr sz="1100" i="0" u="none" strike="noStrike" cap="none">
                <a:solidFill>
                  <a:srgbClr val="FFFFFF"/>
                </a:solidFill>
                <a:latin typeface="Roboto Condensed"/>
                <a:ea typeface="Roboto Condensed"/>
                <a:cs typeface="Roboto Condensed"/>
                <a:sym typeface="Roboto Condensed"/>
              </a:defRPr>
            </a:lvl6pPr>
            <a:lvl7pPr marL="3200400" marR="0" lvl="6" indent="-298450" algn="ctr">
              <a:lnSpc>
                <a:spcPct val="114000"/>
              </a:lnSpc>
              <a:spcBef>
                <a:spcPts val="1000"/>
              </a:spcBef>
              <a:spcAft>
                <a:spcPts val="0"/>
              </a:spcAft>
              <a:buClr>
                <a:srgbClr val="FFFFFF"/>
              </a:buClr>
              <a:buSzPts val="1100"/>
              <a:buFont typeface="Roboto Condensed"/>
              <a:buChar char="•"/>
              <a:defRPr sz="1100" i="0" u="none" strike="noStrike" cap="none">
                <a:solidFill>
                  <a:srgbClr val="FFFFFF"/>
                </a:solidFill>
                <a:latin typeface="Roboto Condensed"/>
                <a:ea typeface="Roboto Condensed"/>
                <a:cs typeface="Roboto Condensed"/>
                <a:sym typeface="Roboto Condensed"/>
              </a:defRPr>
            </a:lvl7pPr>
            <a:lvl8pPr marL="3657600" marR="0" lvl="7" indent="-298450" algn="ctr">
              <a:lnSpc>
                <a:spcPct val="114000"/>
              </a:lnSpc>
              <a:spcBef>
                <a:spcPts val="1000"/>
              </a:spcBef>
              <a:spcAft>
                <a:spcPts val="0"/>
              </a:spcAft>
              <a:buClr>
                <a:srgbClr val="FFFFFF"/>
              </a:buClr>
              <a:buSzPts val="1100"/>
              <a:buFont typeface="Roboto Condensed"/>
              <a:buChar char="•"/>
              <a:defRPr sz="1100" i="0" u="none" strike="noStrike" cap="none">
                <a:solidFill>
                  <a:srgbClr val="FFFFFF"/>
                </a:solidFill>
                <a:latin typeface="Roboto Condensed"/>
                <a:ea typeface="Roboto Condensed"/>
                <a:cs typeface="Roboto Condensed"/>
                <a:sym typeface="Roboto Condensed"/>
              </a:defRPr>
            </a:lvl8pPr>
            <a:lvl9pPr marL="4114800" marR="0" lvl="8" indent="-298450" algn="ctr">
              <a:lnSpc>
                <a:spcPct val="114000"/>
              </a:lnSpc>
              <a:spcBef>
                <a:spcPts val="1000"/>
              </a:spcBef>
              <a:spcAft>
                <a:spcPts val="1000"/>
              </a:spcAft>
              <a:buClr>
                <a:srgbClr val="FFFFFF"/>
              </a:buClr>
              <a:buSzPts val="1100"/>
              <a:buFont typeface="Roboto Condensed"/>
              <a:buChar char="•"/>
              <a:defRPr sz="1100" i="0" u="none" strike="noStrike" cap="none">
                <a:solidFill>
                  <a:srgbClr val="FFFFFF"/>
                </a:solidFill>
                <a:latin typeface="Roboto Condensed"/>
                <a:ea typeface="Roboto Condensed"/>
                <a:cs typeface="Roboto Condensed"/>
                <a:sym typeface="Roboto Condensed"/>
              </a:defRPr>
            </a:lvl9pPr>
          </a:lstStyle>
          <a:p>
            <a:endParaRPr/>
          </a:p>
        </p:txBody>
      </p:sp>
      <p:sp>
        <p:nvSpPr>
          <p:cNvPr id="75" name="Google Shape;75;p25"/>
          <p:cNvSpPr txBox="1">
            <a:spLocks noGrp="1"/>
          </p:cNvSpPr>
          <p:nvPr>
            <p:ph type="body" idx="2"/>
          </p:nvPr>
        </p:nvSpPr>
        <p:spPr>
          <a:xfrm>
            <a:off x="5493725" y="720100"/>
            <a:ext cx="3243000" cy="3468300"/>
          </a:xfrm>
          <a:prstGeom prst="rect">
            <a:avLst/>
          </a:prstGeom>
          <a:noFill/>
          <a:ln>
            <a:noFill/>
          </a:ln>
        </p:spPr>
        <p:txBody>
          <a:bodyPr spcFirstLastPara="1" wrap="square" lIns="91425" tIns="91425" rIns="91425" bIns="91425" anchor="t" anchorCtr="0">
            <a:noAutofit/>
          </a:bodyPr>
          <a:lstStyle>
            <a:lvl1pPr marL="457200" lvl="0" indent="-317500" algn="just">
              <a:lnSpc>
                <a:spcPct val="114000"/>
              </a:lnSpc>
              <a:spcBef>
                <a:spcPts val="0"/>
              </a:spcBef>
              <a:spcAft>
                <a:spcPts val="0"/>
              </a:spcAft>
              <a:buSzPts val="1400"/>
              <a:buFont typeface="Roboto Condensed"/>
              <a:buChar char="●"/>
              <a:defRPr>
                <a:latin typeface="Roboto Condensed"/>
                <a:ea typeface="Roboto Condensed"/>
                <a:cs typeface="Roboto Condensed"/>
                <a:sym typeface="Roboto Condensed"/>
              </a:defRPr>
            </a:lvl1pPr>
            <a:lvl2pPr marL="914400" lvl="1" indent="-304800" algn="just">
              <a:lnSpc>
                <a:spcPct val="114000"/>
              </a:lnSpc>
              <a:spcBef>
                <a:spcPts val="1000"/>
              </a:spcBef>
              <a:spcAft>
                <a:spcPts val="0"/>
              </a:spcAft>
              <a:buSzPts val="1200"/>
              <a:buFont typeface="Roboto Condensed"/>
              <a:buChar char="○"/>
              <a:defRPr sz="1200">
                <a:latin typeface="Roboto Condensed"/>
                <a:ea typeface="Roboto Condensed"/>
                <a:cs typeface="Roboto Condensed"/>
                <a:sym typeface="Roboto Condensed"/>
              </a:defRPr>
            </a:lvl2pPr>
            <a:lvl3pPr marL="1371600" lvl="2" indent="-304800" algn="just">
              <a:lnSpc>
                <a:spcPct val="114000"/>
              </a:lnSpc>
              <a:spcBef>
                <a:spcPts val="1000"/>
              </a:spcBef>
              <a:spcAft>
                <a:spcPts val="0"/>
              </a:spcAft>
              <a:buSzPts val="1200"/>
              <a:buFont typeface="Roboto Condensed"/>
              <a:buChar char="■"/>
              <a:defRPr sz="1200">
                <a:latin typeface="Roboto Condensed"/>
                <a:ea typeface="Roboto Condensed"/>
                <a:cs typeface="Roboto Condensed"/>
                <a:sym typeface="Roboto Condensed"/>
              </a:defRPr>
            </a:lvl3pPr>
            <a:lvl4pPr marL="1828800" lvl="3" indent="-304800" algn="just">
              <a:lnSpc>
                <a:spcPct val="114000"/>
              </a:lnSpc>
              <a:spcBef>
                <a:spcPts val="1000"/>
              </a:spcBef>
              <a:spcAft>
                <a:spcPts val="0"/>
              </a:spcAft>
              <a:buSzPts val="1200"/>
              <a:buFont typeface="Roboto Condensed"/>
              <a:buChar char="●"/>
              <a:defRPr sz="1200">
                <a:latin typeface="Roboto Condensed"/>
                <a:ea typeface="Roboto Condensed"/>
                <a:cs typeface="Roboto Condensed"/>
                <a:sym typeface="Roboto Condensed"/>
              </a:defRPr>
            </a:lvl4pPr>
            <a:lvl5pPr marL="2286000" lvl="4" indent="-304800" algn="just">
              <a:lnSpc>
                <a:spcPct val="114000"/>
              </a:lnSpc>
              <a:spcBef>
                <a:spcPts val="1000"/>
              </a:spcBef>
              <a:spcAft>
                <a:spcPts val="0"/>
              </a:spcAft>
              <a:buSzPts val="1200"/>
              <a:buFont typeface="Roboto Condensed"/>
              <a:buChar char="○"/>
              <a:defRPr sz="1200">
                <a:latin typeface="Roboto Condensed"/>
                <a:ea typeface="Roboto Condensed"/>
                <a:cs typeface="Roboto Condensed"/>
                <a:sym typeface="Roboto Condensed"/>
              </a:defRPr>
            </a:lvl5pPr>
            <a:lvl6pPr marL="2743200" lvl="5" indent="-304800" algn="just">
              <a:lnSpc>
                <a:spcPct val="114000"/>
              </a:lnSpc>
              <a:spcBef>
                <a:spcPts val="1000"/>
              </a:spcBef>
              <a:spcAft>
                <a:spcPts val="0"/>
              </a:spcAft>
              <a:buSzPts val="1200"/>
              <a:buFont typeface="Roboto Condensed"/>
              <a:buChar char="■"/>
              <a:defRPr sz="1200">
                <a:latin typeface="Roboto Condensed"/>
                <a:ea typeface="Roboto Condensed"/>
                <a:cs typeface="Roboto Condensed"/>
                <a:sym typeface="Roboto Condensed"/>
              </a:defRPr>
            </a:lvl6pPr>
            <a:lvl7pPr marL="3200400" lvl="6" indent="-304800" algn="just">
              <a:lnSpc>
                <a:spcPct val="114000"/>
              </a:lnSpc>
              <a:spcBef>
                <a:spcPts val="1000"/>
              </a:spcBef>
              <a:spcAft>
                <a:spcPts val="0"/>
              </a:spcAft>
              <a:buSzPts val="1200"/>
              <a:buFont typeface="Roboto Condensed"/>
              <a:buChar char="●"/>
              <a:defRPr sz="1200">
                <a:latin typeface="Roboto Condensed"/>
                <a:ea typeface="Roboto Condensed"/>
                <a:cs typeface="Roboto Condensed"/>
                <a:sym typeface="Roboto Condensed"/>
              </a:defRPr>
            </a:lvl7pPr>
            <a:lvl8pPr marL="3657600" lvl="7" indent="-304800" algn="just">
              <a:lnSpc>
                <a:spcPct val="114000"/>
              </a:lnSpc>
              <a:spcBef>
                <a:spcPts val="1000"/>
              </a:spcBef>
              <a:spcAft>
                <a:spcPts val="0"/>
              </a:spcAft>
              <a:buSzPts val="1200"/>
              <a:buFont typeface="Roboto Condensed"/>
              <a:buChar char="○"/>
              <a:defRPr sz="1200">
                <a:latin typeface="Roboto Condensed"/>
                <a:ea typeface="Roboto Condensed"/>
                <a:cs typeface="Roboto Condensed"/>
                <a:sym typeface="Roboto Condensed"/>
              </a:defRPr>
            </a:lvl8pPr>
            <a:lvl9pPr marL="4114800" lvl="8" indent="-304800" algn="just">
              <a:lnSpc>
                <a:spcPct val="114000"/>
              </a:lnSpc>
              <a:spcBef>
                <a:spcPts val="1000"/>
              </a:spcBef>
              <a:spcAft>
                <a:spcPts val="1000"/>
              </a:spcAft>
              <a:buSzPts val="1200"/>
              <a:buFont typeface="Roboto Condensed"/>
              <a:buChar char="■"/>
              <a:defRPr sz="1200">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with subtitle and description ">
  <p:cSld name="TWO_OBJECTS_1_1_1">
    <p:spTree>
      <p:nvGrpSpPr>
        <p:cNvPr id="1" name="Shape 76"/>
        <p:cNvGrpSpPr/>
        <p:nvPr/>
      </p:nvGrpSpPr>
      <p:grpSpPr>
        <a:xfrm>
          <a:off x="0" y="0"/>
          <a:ext cx="0" cy="0"/>
          <a:chOff x="0" y="0"/>
          <a:chExt cx="0" cy="0"/>
        </a:xfrm>
      </p:grpSpPr>
      <p:pic>
        <p:nvPicPr>
          <p:cNvPr id="77" name="Google Shape;77;p2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8" name="Google Shape;78;p26"/>
          <p:cNvSpPr txBox="1">
            <a:spLocks noGrp="1"/>
          </p:cNvSpPr>
          <p:nvPr>
            <p:ph type="title"/>
          </p:nvPr>
        </p:nvSpPr>
        <p:spPr>
          <a:xfrm>
            <a:off x="529050" y="765700"/>
            <a:ext cx="4026600" cy="3468300"/>
          </a:xfrm>
          <a:prstGeom prst="rect">
            <a:avLst/>
          </a:prstGeom>
          <a:noFill/>
          <a:ln>
            <a:noFill/>
          </a:ln>
        </p:spPr>
        <p:txBody>
          <a:bodyPr spcFirstLastPara="1" wrap="square" lIns="68575" tIns="34275" rIns="68575" bIns="34275" anchor="ctr" anchorCtr="0">
            <a:noAutofit/>
          </a:bodyPr>
          <a:lstStyle>
            <a:lvl1pPr marR="0" lvl="0" algn="ctr">
              <a:lnSpc>
                <a:spcPct val="90000"/>
              </a:lnSpc>
              <a:spcBef>
                <a:spcPts val="0"/>
              </a:spcBef>
              <a:spcAft>
                <a:spcPts val="0"/>
              </a:spcAft>
              <a:buClr>
                <a:srgbClr val="FFFFFF"/>
              </a:buClr>
              <a:buSzPts val="2800"/>
              <a:buFont typeface="Roboto Condensed"/>
              <a:buNone/>
              <a:defRPr sz="2800" b="1" i="0" u="none" strike="noStrike" cap="none">
                <a:solidFill>
                  <a:srgbClr val="FFFFFF"/>
                </a:solidFill>
                <a:latin typeface="Roboto Condensed"/>
                <a:ea typeface="Roboto Condensed"/>
                <a:cs typeface="Roboto Condensed"/>
                <a:sym typeface="Roboto Condensed"/>
              </a:defRPr>
            </a:lvl1pPr>
            <a:lvl2pPr lvl="1" algn="ctr">
              <a:lnSpc>
                <a:spcPct val="100000"/>
              </a:lnSpc>
              <a:spcBef>
                <a:spcPts val="0"/>
              </a:spcBef>
              <a:spcAft>
                <a:spcPts val="0"/>
              </a:spcAft>
              <a:buSzPts val="1100"/>
              <a:buNone/>
              <a:defRPr sz="1400"/>
            </a:lvl2pPr>
            <a:lvl3pPr lvl="2" algn="ctr">
              <a:lnSpc>
                <a:spcPct val="100000"/>
              </a:lnSpc>
              <a:spcBef>
                <a:spcPts val="0"/>
              </a:spcBef>
              <a:spcAft>
                <a:spcPts val="0"/>
              </a:spcAft>
              <a:buSzPts val="1100"/>
              <a:buNone/>
              <a:defRPr sz="1400"/>
            </a:lvl3pPr>
            <a:lvl4pPr lvl="3" algn="ctr">
              <a:lnSpc>
                <a:spcPct val="100000"/>
              </a:lnSpc>
              <a:spcBef>
                <a:spcPts val="0"/>
              </a:spcBef>
              <a:spcAft>
                <a:spcPts val="0"/>
              </a:spcAft>
              <a:buSzPts val="1100"/>
              <a:buNone/>
              <a:defRPr sz="1400"/>
            </a:lvl4pPr>
            <a:lvl5pPr lvl="4" algn="ctr">
              <a:lnSpc>
                <a:spcPct val="100000"/>
              </a:lnSpc>
              <a:spcBef>
                <a:spcPts val="0"/>
              </a:spcBef>
              <a:spcAft>
                <a:spcPts val="0"/>
              </a:spcAft>
              <a:buSzPts val="1100"/>
              <a:buNone/>
              <a:defRPr sz="1400"/>
            </a:lvl5pPr>
            <a:lvl6pPr lvl="5" algn="ctr">
              <a:lnSpc>
                <a:spcPct val="100000"/>
              </a:lnSpc>
              <a:spcBef>
                <a:spcPts val="0"/>
              </a:spcBef>
              <a:spcAft>
                <a:spcPts val="0"/>
              </a:spcAft>
              <a:buSzPts val="1100"/>
              <a:buNone/>
              <a:defRPr sz="1400"/>
            </a:lvl6pPr>
            <a:lvl7pPr lvl="6" algn="ctr">
              <a:lnSpc>
                <a:spcPct val="100000"/>
              </a:lnSpc>
              <a:spcBef>
                <a:spcPts val="0"/>
              </a:spcBef>
              <a:spcAft>
                <a:spcPts val="0"/>
              </a:spcAft>
              <a:buSzPts val="1100"/>
              <a:buNone/>
              <a:defRPr sz="1400"/>
            </a:lvl7pPr>
            <a:lvl8pPr lvl="7" algn="ctr">
              <a:lnSpc>
                <a:spcPct val="100000"/>
              </a:lnSpc>
              <a:spcBef>
                <a:spcPts val="0"/>
              </a:spcBef>
              <a:spcAft>
                <a:spcPts val="0"/>
              </a:spcAft>
              <a:buSzPts val="1100"/>
              <a:buNone/>
              <a:defRPr sz="1400"/>
            </a:lvl8pPr>
            <a:lvl9pPr lvl="8" algn="ctr">
              <a:lnSpc>
                <a:spcPct val="100000"/>
              </a:lnSpc>
              <a:spcBef>
                <a:spcPts val="0"/>
              </a:spcBef>
              <a:spcAft>
                <a:spcPts val="0"/>
              </a:spcAft>
              <a:buSzPts val="1100"/>
              <a:buNone/>
              <a:defRPr sz="1400"/>
            </a:lvl9pPr>
          </a:lstStyle>
          <a:p>
            <a:endParaRPr/>
          </a:p>
        </p:txBody>
      </p:sp>
      <p:sp>
        <p:nvSpPr>
          <p:cNvPr id="79" name="Google Shape;79;p26"/>
          <p:cNvSpPr txBox="1">
            <a:spLocks noGrp="1"/>
          </p:cNvSpPr>
          <p:nvPr>
            <p:ph type="body" idx="1"/>
          </p:nvPr>
        </p:nvSpPr>
        <p:spPr>
          <a:xfrm>
            <a:off x="5493725" y="720100"/>
            <a:ext cx="3243000" cy="3468300"/>
          </a:xfrm>
          <a:prstGeom prst="rect">
            <a:avLst/>
          </a:prstGeom>
          <a:noFill/>
          <a:ln>
            <a:noFill/>
          </a:ln>
        </p:spPr>
        <p:txBody>
          <a:bodyPr spcFirstLastPara="1" wrap="square" lIns="91425" tIns="91425" rIns="91425" bIns="91425" anchor="t" anchorCtr="0">
            <a:noAutofit/>
          </a:bodyPr>
          <a:lstStyle>
            <a:lvl1pPr marL="457200" lvl="0" indent="-317500" algn="just">
              <a:lnSpc>
                <a:spcPct val="114000"/>
              </a:lnSpc>
              <a:spcBef>
                <a:spcPts val="0"/>
              </a:spcBef>
              <a:spcAft>
                <a:spcPts val="0"/>
              </a:spcAft>
              <a:buSzPts val="1400"/>
              <a:buFont typeface="Roboto Condensed"/>
              <a:buChar char="●"/>
              <a:defRPr>
                <a:latin typeface="Roboto Condensed"/>
                <a:ea typeface="Roboto Condensed"/>
                <a:cs typeface="Roboto Condensed"/>
                <a:sym typeface="Roboto Condensed"/>
              </a:defRPr>
            </a:lvl1pPr>
            <a:lvl2pPr marL="914400" lvl="1" indent="-304800" algn="just">
              <a:lnSpc>
                <a:spcPct val="114000"/>
              </a:lnSpc>
              <a:spcBef>
                <a:spcPts val="1000"/>
              </a:spcBef>
              <a:spcAft>
                <a:spcPts val="0"/>
              </a:spcAft>
              <a:buSzPts val="1200"/>
              <a:buFont typeface="Roboto Condensed"/>
              <a:buChar char="○"/>
              <a:defRPr sz="1200">
                <a:latin typeface="Roboto Condensed"/>
                <a:ea typeface="Roboto Condensed"/>
                <a:cs typeface="Roboto Condensed"/>
                <a:sym typeface="Roboto Condensed"/>
              </a:defRPr>
            </a:lvl2pPr>
            <a:lvl3pPr marL="1371600" lvl="2" indent="-304800" algn="just">
              <a:lnSpc>
                <a:spcPct val="114000"/>
              </a:lnSpc>
              <a:spcBef>
                <a:spcPts val="1000"/>
              </a:spcBef>
              <a:spcAft>
                <a:spcPts val="0"/>
              </a:spcAft>
              <a:buSzPts val="1200"/>
              <a:buFont typeface="Roboto Condensed"/>
              <a:buChar char="■"/>
              <a:defRPr sz="1200">
                <a:latin typeface="Roboto Condensed"/>
                <a:ea typeface="Roboto Condensed"/>
                <a:cs typeface="Roboto Condensed"/>
                <a:sym typeface="Roboto Condensed"/>
              </a:defRPr>
            </a:lvl3pPr>
            <a:lvl4pPr marL="1828800" lvl="3" indent="-304800" algn="just">
              <a:lnSpc>
                <a:spcPct val="114000"/>
              </a:lnSpc>
              <a:spcBef>
                <a:spcPts val="1000"/>
              </a:spcBef>
              <a:spcAft>
                <a:spcPts val="0"/>
              </a:spcAft>
              <a:buSzPts val="1200"/>
              <a:buFont typeface="Roboto Condensed"/>
              <a:buChar char="●"/>
              <a:defRPr sz="1200">
                <a:latin typeface="Roboto Condensed"/>
                <a:ea typeface="Roboto Condensed"/>
                <a:cs typeface="Roboto Condensed"/>
                <a:sym typeface="Roboto Condensed"/>
              </a:defRPr>
            </a:lvl4pPr>
            <a:lvl5pPr marL="2286000" lvl="4" indent="-304800" algn="just">
              <a:lnSpc>
                <a:spcPct val="114000"/>
              </a:lnSpc>
              <a:spcBef>
                <a:spcPts val="1000"/>
              </a:spcBef>
              <a:spcAft>
                <a:spcPts val="0"/>
              </a:spcAft>
              <a:buSzPts val="1200"/>
              <a:buFont typeface="Roboto Condensed"/>
              <a:buChar char="○"/>
              <a:defRPr sz="1200">
                <a:latin typeface="Roboto Condensed"/>
                <a:ea typeface="Roboto Condensed"/>
                <a:cs typeface="Roboto Condensed"/>
                <a:sym typeface="Roboto Condensed"/>
              </a:defRPr>
            </a:lvl5pPr>
            <a:lvl6pPr marL="2743200" lvl="5" indent="-304800" algn="just">
              <a:lnSpc>
                <a:spcPct val="114000"/>
              </a:lnSpc>
              <a:spcBef>
                <a:spcPts val="1000"/>
              </a:spcBef>
              <a:spcAft>
                <a:spcPts val="0"/>
              </a:spcAft>
              <a:buSzPts val="1200"/>
              <a:buFont typeface="Roboto Condensed"/>
              <a:buChar char="■"/>
              <a:defRPr sz="1200">
                <a:latin typeface="Roboto Condensed"/>
                <a:ea typeface="Roboto Condensed"/>
                <a:cs typeface="Roboto Condensed"/>
                <a:sym typeface="Roboto Condensed"/>
              </a:defRPr>
            </a:lvl6pPr>
            <a:lvl7pPr marL="3200400" lvl="6" indent="-304800" algn="just">
              <a:lnSpc>
                <a:spcPct val="114000"/>
              </a:lnSpc>
              <a:spcBef>
                <a:spcPts val="1000"/>
              </a:spcBef>
              <a:spcAft>
                <a:spcPts val="0"/>
              </a:spcAft>
              <a:buSzPts val="1200"/>
              <a:buFont typeface="Roboto Condensed"/>
              <a:buChar char="●"/>
              <a:defRPr sz="1200">
                <a:latin typeface="Roboto Condensed"/>
                <a:ea typeface="Roboto Condensed"/>
                <a:cs typeface="Roboto Condensed"/>
                <a:sym typeface="Roboto Condensed"/>
              </a:defRPr>
            </a:lvl7pPr>
            <a:lvl8pPr marL="3657600" lvl="7" indent="-304800" algn="just">
              <a:lnSpc>
                <a:spcPct val="114000"/>
              </a:lnSpc>
              <a:spcBef>
                <a:spcPts val="1000"/>
              </a:spcBef>
              <a:spcAft>
                <a:spcPts val="0"/>
              </a:spcAft>
              <a:buSzPts val="1200"/>
              <a:buFont typeface="Roboto Condensed"/>
              <a:buChar char="○"/>
              <a:defRPr sz="1200">
                <a:latin typeface="Roboto Condensed"/>
                <a:ea typeface="Roboto Condensed"/>
                <a:cs typeface="Roboto Condensed"/>
                <a:sym typeface="Roboto Condensed"/>
              </a:defRPr>
            </a:lvl8pPr>
            <a:lvl9pPr marL="4114800" lvl="8" indent="-304800" algn="just">
              <a:lnSpc>
                <a:spcPct val="114000"/>
              </a:lnSpc>
              <a:spcBef>
                <a:spcPts val="1000"/>
              </a:spcBef>
              <a:spcAft>
                <a:spcPts val="1000"/>
              </a:spcAft>
              <a:buSzPts val="1200"/>
              <a:buFont typeface="Roboto Condensed"/>
              <a:buChar char="■"/>
              <a:defRPr sz="1200">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no BG]" type="titleOnly">
  <p:cSld name="TITLE_ONLY">
    <p:spTree>
      <p:nvGrpSpPr>
        <p:cNvPr id="1" name="Shape 80"/>
        <p:cNvGrpSpPr/>
        <p:nvPr/>
      </p:nvGrpSpPr>
      <p:grpSpPr>
        <a:xfrm>
          <a:off x="0" y="0"/>
          <a:ext cx="0" cy="0"/>
          <a:chOff x="0" y="0"/>
          <a:chExt cx="0" cy="0"/>
        </a:xfrm>
      </p:grpSpPr>
      <p:sp>
        <p:nvSpPr>
          <p:cNvPr id="81" name="Google Shape;81;p27"/>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Office Locations">
  <p:cSld name="TITLE_ONLY_1">
    <p:bg>
      <p:bgPr>
        <a:blipFill>
          <a:blip r:embed="rId2">
            <a:alphaModFix/>
          </a:blip>
          <a:stretch>
            <a:fillRect/>
          </a:stretch>
        </a:blipFill>
        <a:effectLst/>
      </p:bgPr>
    </p:bg>
    <p:spTree>
      <p:nvGrpSpPr>
        <p:cNvPr id="1" name="Shape 82"/>
        <p:cNvGrpSpPr/>
        <p:nvPr/>
      </p:nvGrpSpPr>
      <p:grpSpPr>
        <a:xfrm>
          <a:off x="0" y="0"/>
          <a:ext cx="0" cy="0"/>
          <a:chOff x="0" y="0"/>
          <a:chExt cx="0" cy="0"/>
        </a:xfrm>
      </p:grpSpPr>
      <p:sp>
        <p:nvSpPr>
          <p:cNvPr id="83" name="Google Shape;83;p28"/>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FFFFFF"/>
              </a:buClr>
              <a:buSzPts val="1400"/>
              <a:buNone/>
              <a:defRPr>
                <a:solidFill>
                  <a:srgbClr val="FFFFFF"/>
                </a:solidFill>
              </a:defRPr>
            </a:lvl1pPr>
            <a:lvl2pPr lvl="1" algn="l">
              <a:lnSpc>
                <a:spcPct val="100000"/>
              </a:lnSpc>
              <a:spcBef>
                <a:spcPts val="0"/>
              </a:spcBef>
              <a:spcAft>
                <a:spcPts val="0"/>
              </a:spcAft>
              <a:buClr>
                <a:srgbClr val="FFFFFF"/>
              </a:buClr>
              <a:buSzPts val="1100"/>
              <a:buNone/>
              <a:defRPr>
                <a:solidFill>
                  <a:srgbClr val="FFFFFF"/>
                </a:solidFill>
              </a:defRPr>
            </a:lvl2pPr>
            <a:lvl3pPr lvl="2" algn="l">
              <a:lnSpc>
                <a:spcPct val="100000"/>
              </a:lnSpc>
              <a:spcBef>
                <a:spcPts val="0"/>
              </a:spcBef>
              <a:spcAft>
                <a:spcPts val="0"/>
              </a:spcAft>
              <a:buClr>
                <a:srgbClr val="FFFFFF"/>
              </a:buClr>
              <a:buSzPts val="1100"/>
              <a:buNone/>
              <a:defRPr>
                <a:solidFill>
                  <a:srgbClr val="FFFFFF"/>
                </a:solidFill>
              </a:defRPr>
            </a:lvl3pPr>
            <a:lvl4pPr lvl="3" algn="l">
              <a:lnSpc>
                <a:spcPct val="100000"/>
              </a:lnSpc>
              <a:spcBef>
                <a:spcPts val="0"/>
              </a:spcBef>
              <a:spcAft>
                <a:spcPts val="0"/>
              </a:spcAft>
              <a:buClr>
                <a:srgbClr val="FFFFFF"/>
              </a:buClr>
              <a:buSzPts val="1100"/>
              <a:buNone/>
              <a:defRPr>
                <a:solidFill>
                  <a:srgbClr val="FFFFFF"/>
                </a:solidFill>
              </a:defRPr>
            </a:lvl4pPr>
            <a:lvl5pPr lvl="4" algn="l">
              <a:lnSpc>
                <a:spcPct val="100000"/>
              </a:lnSpc>
              <a:spcBef>
                <a:spcPts val="0"/>
              </a:spcBef>
              <a:spcAft>
                <a:spcPts val="0"/>
              </a:spcAft>
              <a:buClr>
                <a:srgbClr val="FFFFFF"/>
              </a:buClr>
              <a:buSzPts val="1100"/>
              <a:buNone/>
              <a:defRPr>
                <a:solidFill>
                  <a:srgbClr val="FFFFFF"/>
                </a:solidFill>
              </a:defRPr>
            </a:lvl5pPr>
            <a:lvl6pPr lvl="5" algn="l">
              <a:lnSpc>
                <a:spcPct val="100000"/>
              </a:lnSpc>
              <a:spcBef>
                <a:spcPts val="0"/>
              </a:spcBef>
              <a:spcAft>
                <a:spcPts val="0"/>
              </a:spcAft>
              <a:buClr>
                <a:srgbClr val="FFFFFF"/>
              </a:buClr>
              <a:buSzPts val="1100"/>
              <a:buNone/>
              <a:defRPr>
                <a:solidFill>
                  <a:srgbClr val="FFFFFF"/>
                </a:solidFill>
              </a:defRPr>
            </a:lvl6pPr>
            <a:lvl7pPr lvl="6" algn="l">
              <a:lnSpc>
                <a:spcPct val="100000"/>
              </a:lnSpc>
              <a:spcBef>
                <a:spcPts val="0"/>
              </a:spcBef>
              <a:spcAft>
                <a:spcPts val="0"/>
              </a:spcAft>
              <a:buClr>
                <a:srgbClr val="FFFFFF"/>
              </a:buClr>
              <a:buSzPts val="1100"/>
              <a:buNone/>
              <a:defRPr>
                <a:solidFill>
                  <a:srgbClr val="FFFFFF"/>
                </a:solidFill>
              </a:defRPr>
            </a:lvl7pPr>
            <a:lvl8pPr lvl="7" algn="l">
              <a:lnSpc>
                <a:spcPct val="100000"/>
              </a:lnSpc>
              <a:spcBef>
                <a:spcPts val="0"/>
              </a:spcBef>
              <a:spcAft>
                <a:spcPts val="0"/>
              </a:spcAft>
              <a:buClr>
                <a:srgbClr val="FFFFFF"/>
              </a:buClr>
              <a:buSzPts val="1100"/>
              <a:buNone/>
              <a:defRPr>
                <a:solidFill>
                  <a:srgbClr val="FFFFFF"/>
                </a:solidFill>
              </a:defRPr>
            </a:lvl8pPr>
            <a:lvl9pPr lvl="8" algn="l">
              <a:lnSpc>
                <a:spcPct val="100000"/>
              </a:lnSpc>
              <a:spcBef>
                <a:spcPts val="0"/>
              </a:spcBef>
              <a:spcAft>
                <a:spcPts val="0"/>
              </a:spcAft>
              <a:buClr>
                <a:srgbClr val="FFFFFF"/>
              </a:buClr>
              <a:buSzPts val="1100"/>
              <a:buNone/>
              <a:defRPr>
                <a:solidFill>
                  <a:srgbClr val="FFFFFF"/>
                </a:solidFill>
              </a:defRPr>
            </a:lvl9pPr>
          </a:lstStyle>
          <a:p>
            <a:endParaRPr/>
          </a:p>
        </p:txBody>
      </p:sp>
      <p:sp>
        <p:nvSpPr>
          <p:cNvPr id="84" name="Google Shape;84;p28"/>
          <p:cNvSpPr txBox="1"/>
          <p:nvPr/>
        </p:nvSpPr>
        <p:spPr>
          <a:xfrm>
            <a:off x="1569725" y="1619450"/>
            <a:ext cx="1609200" cy="2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Roboto Condensed"/>
                <a:ea typeface="Roboto Condensed"/>
                <a:cs typeface="Roboto Condensed"/>
                <a:sym typeface="Roboto Condensed"/>
              </a:rPr>
              <a:t>Tiger Rock Technology</a:t>
            </a:r>
            <a:endParaRPr sz="1200" b="1" i="0" u="none" strike="noStrike" cap="none">
              <a:solidFill>
                <a:srgbClr val="FFFFFF"/>
              </a:solidFill>
              <a:latin typeface="Roboto Condensed"/>
              <a:ea typeface="Roboto Condensed"/>
              <a:cs typeface="Roboto Condensed"/>
              <a:sym typeface="Roboto Condensed"/>
            </a:endParaRPr>
          </a:p>
        </p:txBody>
      </p:sp>
      <p:sp>
        <p:nvSpPr>
          <p:cNvPr id="85" name="Google Shape;85;p28"/>
          <p:cNvSpPr txBox="1"/>
          <p:nvPr/>
        </p:nvSpPr>
        <p:spPr>
          <a:xfrm>
            <a:off x="1569725" y="1868138"/>
            <a:ext cx="2568900" cy="2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FFFFFF"/>
                </a:solidFill>
                <a:latin typeface="Roboto Condensed"/>
                <a:ea typeface="Roboto Condensed"/>
                <a:cs typeface="Roboto Condensed"/>
                <a:sym typeface="Roboto Condensed"/>
              </a:rPr>
              <a:t>3012 Lakewood Pointe Drive, Orlando, FL 32817, USA</a:t>
            </a:r>
            <a:endParaRPr sz="900" b="0" i="0" u="none" strike="noStrike" cap="none">
              <a:solidFill>
                <a:srgbClr val="FFFFFF"/>
              </a:solidFill>
              <a:latin typeface="Roboto Condensed"/>
              <a:ea typeface="Roboto Condensed"/>
              <a:cs typeface="Roboto Condensed"/>
              <a:sym typeface="Roboto Condensed"/>
            </a:endParaRPr>
          </a:p>
        </p:txBody>
      </p:sp>
      <p:sp>
        <p:nvSpPr>
          <p:cNvPr id="86" name="Google Shape;86;p28"/>
          <p:cNvSpPr txBox="1"/>
          <p:nvPr/>
        </p:nvSpPr>
        <p:spPr>
          <a:xfrm>
            <a:off x="5432800" y="1838738"/>
            <a:ext cx="1609200" cy="2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Roboto Condensed"/>
                <a:ea typeface="Roboto Condensed"/>
                <a:cs typeface="Roboto Condensed"/>
                <a:sym typeface="Roboto Condensed"/>
              </a:rPr>
              <a:t>Ban Vien Company</a:t>
            </a:r>
            <a:endParaRPr sz="1200" b="1" i="0" u="none" strike="noStrike" cap="none">
              <a:solidFill>
                <a:srgbClr val="000000"/>
              </a:solidFill>
              <a:latin typeface="Roboto Condensed"/>
              <a:ea typeface="Roboto Condensed"/>
              <a:cs typeface="Roboto Condensed"/>
              <a:sym typeface="Roboto Condensed"/>
            </a:endParaRPr>
          </a:p>
        </p:txBody>
      </p:sp>
      <p:sp>
        <p:nvSpPr>
          <p:cNvPr id="87" name="Google Shape;87;p28"/>
          <p:cNvSpPr txBox="1"/>
          <p:nvPr/>
        </p:nvSpPr>
        <p:spPr>
          <a:xfrm>
            <a:off x="5432800" y="2087425"/>
            <a:ext cx="2877600" cy="2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Roboto Condensed"/>
                <a:ea typeface="Roboto Condensed"/>
                <a:cs typeface="Roboto Condensed"/>
                <a:sym typeface="Roboto Condensed"/>
              </a:rPr>
              <a:t>Copac Square Building, 12 Ton Dan St., Dist 4., HCMC, VN</a:t>
            </a:r>
            <a:endParaRPr sz="900" b="0" i="0" u="none" strike="noStrike" cap="none">
              <a:solidFill>
                <a:srgbClr val="000000"/>
              </a:solidFill>
              <a:latin typeface="Roboto Condensed"/>
              <a:ea typeface="Roboto Condensed"/>
              <a:cs typeface="Roboto Condensed"/>
              <a:sym typeface="Roboto Condensed"/>
            </a:endParaRPr>
          </a:p>
        </p:txBody>
      </p:sp>
      <p:sp>
        <p:nvSpPr>
          <p:cNvPr id="88" name="Google Shape;88;p28"/>
          <p:cNvSpPr txBox="1"/>
          <p:nvPr/>
        </p:nvSpPr>
        <p:spPr>
          <a:xfrm>
            <a:off x="5432800" y="2314100"/>
            <a:ext cx="1461300" cy="2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Roboto Condensed"/>
                <a:ea typeface="Roboto Condensed"/>
                <a:cs typeface="Roboto Condensed"/>
                <a:sym typeface="Roboto Condensed"/>
              </a:rPr>
              <a:t>(+84) 28 6261 5857</a:t>
            </a:r>
            <a:endParaRPr sz="1000" b="1" i="0" u="none" strike="noStrike" cap="none">
              <a:solidFill>
                <a:srgbClr val="000000"/>
              </a:solidFill>
              <a:latin typeface="Roboto Condensed"/>
              <a:ea typeface="Roboto Condensed"/>
              <a:cs typeface="Roboto Condensed"/>
              <a:sym typeface="Roboto Condensed"/>
            </a:endParaRPr>
          </a:p>
        </p:txBody>
      </p:sp>
      <p:sp>
        <p:nvSpPr>
          <p:cNvPr id="89" name="Google Shape;89;p28"/>
          <p:cNvSpPr txBox="1"/>
          <p:nvPr/>
        </p:nvSpPr>
        <p:spPr>
          <a:xfrm>
            <a:off x="5587150" y="3439825"/>
            <a:ext cx="1609200" cy="2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Roboto Condensed"/>
                <a:ea typeface="Roboto Condensed"/>
                <a:cs typeface="Roboto Condensed"/>
                <a:sym typeface="Roboto Condensed"/>
              </a:rPr>
              <a:t>e-Future Technology</a:t>
            </a:r>
            <a:endParaRPr sz="1200" b="1" i="0" u="none" strike="noStrike" cap="none">
              <a:solidFill>
                <a:srgbClr val="FFFFFF"/>
              </a:solidFill>
              <a:latin typeface="Roboto Condensed"/>
              <a:ea typeface="Roboto Condensed"/>
              <a:cs typeface="Roboto Condensed"/>
              <a:sym typeface="Roboto Condensed"/>
            </a:endParaRPr>
          </a:p>
        </p:txBody>
      </p:sp>
      <p:sp>
        <p:nvSpPr>
          <p:cNvPr id="90" name="Google Shape;90;p28"/>
          <p:cNvSpPr txBox="1"/>
          <p:nvPr/>
        </p:nvSpPr>
        <p:spPr>
          <a:xfrm>
            <a:off x="5587150" y="3688513"/>
            <a:ext cx="2568900" cy="2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FFFFFF"/>
                </a:solidFill>
                <a:latin typeface="Roboto Condensed"/>
                <a:ea typeface="Roboto Condensed"/>
                <a:cs typeface="Roboto Condensed"/>
                <a:sym typeface="Roboto Condensed"/>
              </a:rPr>
              <a:t>16 Kallang Place, #07-01/02/03, Singapore 339156</a:t>
            </a:r>
            <a:endParaRPr sz="900" b="0" i="0" u="none" strike="noStrike" cap="none">
              <a:solidFill>
                <a:srgbClr val="FFFFFF"/>
              </a:solidFill>
              <a:latin typeface="Roboto Condensed"/>
              <a:ea typeface="Roboto Condensed"/>
              <a:cs typeface="Roboto Condensed"/>
              <a:sym typeface="Roboto Condense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BG]">
  <p:cSld name="Title Only [BG]">
    <p:bg>
      <p:bgPr>
        <a:blipFill>
          <a:blip r:embed="rId2">
            <a:alphaModFix/>
          </a:blip>
          <a:stretch>
            <a:fillRect/>
          </a:stretch>
        </a:blipFill>
        <a:effectLst/>
      </p:bgPr>
    </p:bg>
    <p:spTree>
      <p:nvGrpSpPr>
        <p:cNvPr id="1" name="Shape 91"/>
        <p:cNvGrpSpPr/>
        <p:nvPr/>
      </p:nvGrpSpPr>
      <p:grpSpPr>
        <a:xfrm>
          <a:off x="0" y="0"/>
          <a:ext cx="0" cy="0"/>
          <a:chOff x="0" y="0"/>
          <a:chExt cx="0" cy="0"/>
        </a:xfrm>
      </p:grpSpPr>
      <p:sp>
        <p:nvSpPr>
          <p:cNvPr id="92" name="Google Shape;92;p30"/>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no BG]">
  <p:cSld name="Title Only [BG]_1">
    <p:spTree>
      <p:nvGrpSpPr>
        <p:cNvPr id="1" name="Shape 9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e end">
  <p:cSld name="Thank You">
    <p:spTree>
      <p:nvGrpSpPr>
        <p:cNvPr id="1" name="Shape 15"/>
        <p:cNvGrpSpPr/>
        <p:nvPr/>
      </p:nvGrpSpPr>
      <p:grpSpPr>
        <a:xfrm>
          <a:off x="0" y="0"/>
          <a:ext cx="0" cy="0"/>
          <a:chOff x="0" y="0"/>
          <a:chExt cx="0" cy="0"/>
        </a:xfrm>
      </p:grpSpPr>
      <p:pic>
        <p:nvPicPr>
          <p:cNvPr id="16" name="Google Shape;16;p2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7" name="Google Shape;17;p29"/>
          <p:cNvSpPr txBox="1">
            <a:spLocks noGrp="1"/>
          </p:cNvSpPr>
          <p:nvPr>
            <p:ph type="title"/>
          </p:nvPr>
        </p:nvSpPr>
        <p:spPr>
          <a:xfrm>
            <a:off x="279575" y="2128825"/>
            <a:ext cx="8584800" cy="15108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lt1"/>
              </a:buClr>
              <a:buSzPts val="6000"/>
              <a:buFont typeface="Roboto Condensed"/>
              <a:buNone/>
              <a:defRPr sz="60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 master - multi row">
  <p:cSld name="TITLE_2">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7"/>
          <p:cNvSpPr txBox="1">
            <a:spLocks noGrp="1"/>
          </p:cNvSpPr>
          <p:nvPr>
            <p:ph type="ctrTitle"/>
          </p:nvPr>
        </p:nvSpPr>
        <p:spPr>
          <a:xfrm>
            <a:off x="1611000" y="1025925"/>
            <a:ext cx="5922000" cy="3079800"/>
          </a:xfrm>
          <a:prstGeom prst="rect">
            <a:avLst/>
          </a:prstGeom>
          <a:noFill/>
          <a:ln>
            <a:noFill/>
          </a:ln>
        </p:spPr>
        <p:txBody>
          <a:bodyPr spcFirstLastPara="1" wrap="square" lIns="68575" tIns="34275" rIns="68575" bIns="34275" anchor="ctr" anchorCtr="0">
            <a:noAutofit/>
          </a:bodyPr>
          <a:lstStyle>
            <a:lvl1pPr lvl="0" algn="ctr">
              <a:lnSpc>
                <a:spcPct val="115000"/>
              </a:lnSpc>
              <a:spcBef>
                <a:spcPts val="0"/>
              </a:spcBef>
              <a:spcAft>
                <a:spcPts val="0"/>
              </a:spcAft>
              <a:buClr>
                <a:srgbClr val="FFFFFF"/>
              </a:buClr>
              <a:buSzPts val="3600"/>
              <a:buFont typeface="Roboto Condensed"/>
              <a:buNone/>
              <a:defRPr sz="3600">
                <a:solidFill>
                  <a:srgbClr val="FFFFFF"/>
                </a:solidFill>
                <a:latin typeface="Roboto Condensed"/>
                <a:ea typeface="Roboto Condensed"/>
                <a:cs typeface="Roboto Condensed"/>
                <a:sym typeface="Roboto Condensed"/>
              </a:defRPr>
            </a:lvl1pPr>
            <a:lvl2pPr lvl="1" algn="ctr">
              <a:lnSpc>
                <a:spcPct val="115000"/>
              </a:lnSpc>
              <a:spcBef>
                <a:spcPts val="0"/>
              </a:spcBef>
              <a:spcAft>
                <a:spcPts val="0"/>
              </a:spcAft>
              <a:buClr>
                <a:srgbClr val="FFFFFF"/>
              </a:buClr>
              <a:buSzPts val="3600"/>
              <a:buNone/>
              <a:defRPr sz="3600">
                <a:solidFill>
                  <a:srgbClr val="FFFFFF"/>
                </a:solidFill>
              </a:defRPr>
            </a:lvl2pPr>
            <a:lvl3pPr lvl="2" algn="ctr">
              <a:lnSpc>
                <a:spcPct val="115000"/>
              </a:lnSpc>
              <a:spcBef>
                <a:spcPts val="0"/>
              </a:spcBef>
              <a:spcAft>
                <a:spcPts val="0"/>
              </a:spcAft>
              <a:buClr>
                <a:srgbClr val="FFFFFF"/>
              </a:buClr>
              <a:buSzPts val="3600"/>
              <a:buNone/>
              <a:defRPr sz="3600">
                <a:solidFill>
                  <a:srgbClr val="FFFFFF"/>
                </a:solidFill>
              </a:defRPr>
            </a:lvl3pPr>
            <a:lvl4pPr lvl="3" algn="ctr">
              <a:lnSpc>
                <a:spcPct val="115000"/>
              </a:lnSpc>
              <a:spcBef>
                <a:spcPts val="0"/>
              </a:spcBef>
              <a:spcAft>
                <a:spcPts val="0"/>
              </a:spcAft>
              <a:buClr>
                <a:srgbClr val="FFFFFF"/>
              </a:buClr>
              <a:buSzPts val="3600"/>
              <a:buNone/>
              <a:defRPr sz="3600">
                <a:solidFill>
                  <a:srgbClr val="FFFFFF"/>
                </a:solidFill>
              </a:defRPr>
            </a:lvl4pPr>
            <a:lvl5pPr lvl="4" algn="ctr">
              <a:lnSpc>
                <a:spcPct val="115000"/>
              </a:lnSpc>
              <a:spcBef>
                <a:spcPts val="0"/>
              </a:spcBef>
              <a:spcAft>
                <a:spcPts val="0"/>
              </a:spcAft>
              <a:buClr>
                <a:srgbClr val="FFFFFF"/>
              </a:buClr>
              <a:buSzPts val="3600"/>
              <a:buNone/>
              <a:defRPr sz="3600">
                <a:solidFill>
                  <a:srgbClr val="FFFFFF"/>
                </a:solidFill>
              </a:defRPr>
            </a:lvl5pPr>
            <a:lvl6pPr lvl="5" algn="ctr">
              <a:lnSpc>
                <a:spcPct val="115000"/>
              </a:lnSpc>
              <a:spcBef>
                <a:spcPts val="0"/>
              </a:spcBef>
              <a:spcAft>
                <a:spcPts val="0"/>
              </a:spcAft>
              <a:buClr>
                <a:srgbClr val="FFFFFF"/>
              </a:buClr>
              <a:buSzPts val="3600"/>
              <a:buNone/>
              <a:defRPr sz="3600">
                <a:solidFill>
                  <a:srgbClr val="FFFFFF"/>
                </a:solidFill>
              </a:defRPr>
            </a:lvl6pPr>
            <a:lvl7pPr lvl="6" algn="ctr">
              <a:lnSpc>
                <a:spcPct val="115000"/>
              </a:lnSpc>
              <a:spcBef>
                <a:spcPts val="0"/>
              </a:spcBef>
              <a:spcAft>
                <a:spcPts val="0"/>
              </a:spcAft>
              <a:buClr>
                <a:srgbClr val="FFFFFF"/>
              </a:buClr>
              <a:buSzPts val="3600"/>
              <a:buNone/>
              <a:defRPr sz="3600">
                <a:solidFill>
                  <a:srgbClr val="FFFFFF"/>
                </a:solidFill>
              </a:defRPr>
            </a:lvl7pPr>
            <a:lvl8pPr lvl="7" algn="ctr">
              <a:lnSpc>
                <a:spcPct val="115000"/>
              </a:lnSpc>
              <a:spcBef>
                <a:spcPts val="0"/>
              </a:spcBef>
              <a:spcAft>
                <a:spcPts val="0"/>
              </a:spcAft>
              <a:buClr>
                <a:srgbClr val="FFFFFF"/>
              </a:buClr>
              <a:buSzPts val="3600"/>
              <a:buNone/>
              <a:defRPr sz="3600">
                <a:solidFill>
                  <a:srgbClr val="FFFFFF"/>
                </a:solidFill>
              </a:defRPr>
            </a:lvl8pPr>
            <a:lvl9pPr lvl="8" algn="ctr">
              <a:lnSpc>
                <a:spcPct val="115000"/>
              </a:lnSpc>
              <a:spcBef>
                <a:spcPts val="0"/>
              </a:spcBef>
              <a:spcAft>
                <a:spcPts val="0"/>
              </a:spcAft>
              <a:buClr>
                <a:srgbClr val="FFFFFF"/>
              </a:buClr>
              <a:buSzPts val="3600"/>
              <a:buNone/>
              <a:defRPr sz="36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TITLE_1">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8"/>
          <p:cNvSpPr txBox="1">
            <a:spLocks noGrp="1"/>
          </p:cNvSpPr>
          <p:nvPr>
            <p:ph type="ctrTitle"/>
          </p:nvPr>
        </p:nvSpPr>
        <p:spPr>
          <a:xfrm>
            <a:off x="1387175" y="1800225"/>
            <a:ext cx="6408900" cy="15063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dk1"/>
              </a:buClr>
              <a:buSzPts val="3400"/>
              <a:buFont typeface="Roboto Condensed"/>
              <a:buNone/>
              <a:defRPr>
                <a:latin typeface="Roboto Condensed"/>
                <a:ea typeface="Roboto Condensed"/>
                <a:cs typeface="Roboto Condensed"/>
                <a:sym typeface="Roboto Condensed"/>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and subtitle">
  <p:cSld name="TITLE_1_2">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9"/>
          <p:cNvSpPr txBox="1">
            <a:spLocks noGrp="1"/>
          </p:cNvSpPr>
          <p:nvPr>
            <p:ph type="ctrTitle"/>
          </p:nvPr>
        </p:nvSpPr>
        <p:spPr>
          <a:xfrm>
            <a:off x="1408200" y="1991175"/>
            <a:ext cx="6327600" cy="741300"/>
          </a:xfrm>
          <a:prstGeom prst="rect">
            <a:avLst/>
          </a:prstGeom>
          <a:noFill/>
          <a:ln>
            <a:noFill/>
          </a:ln>
          <a:effectLst>
            <a:outerShdw blurRad="257175" dist="76200" dir="5400000" algn="bl" rotWithShape="0">
              <a:srgbClr val="000000">
                <a:alpha val="20000"/>
              </a:srgbClr>
            </a:outerShdw>
          </a:effectLst>
        </p:spPr>
        <p:txBody>
          <a:bodyPr spcFirstLastPara="1" wrap="square" lIns="68575" tIns="34275" rIns="68575" bIns="34275" anchor="ctr" anchorCtr="0">
            <a:noAutofit/>
          </a:bodyPr>
          <a:lstStyle>
            <a:lvl1pPr lvl="0" algn="ctr">
              <a:lnSpc>
                <a:spcPct val="90000"/>
              </a:lnSpc>
              <a:spcBef>
                <a:spcPts val="0"/>
              </a:spcBef>
              <a:spcAft>
                <a:spcPts val="0"/>
              </a:spcAft>
              <a:buClr>
                <a:schemeClr val="dk1"/>
              </a:buClr>
              <a:buSzPts val="3400"/>
              <a:buFont typeface="Roboto Condensed"/>
              <a:buNone/>
              <a:defRPr>
                <a:latin typeface="Roboto Condensed"/>
                <a:ea typeface="Roboto Condensed"/>
                <a:cs typeface="Roboto Condensed"/>
                <a:sym typeface="Roboto Condensed"/>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
        <p:nvSpPr>
          <p:cNvPr id="24" name="Google Shape;24;p9"/>
          <p:cNvSpPr txBox="1">
            <a:spLocks noGrp="1"/>
          </p:cNvSpPr>
          <p:nvPr>
            <p:ph type="subTitle" idx="1"/>
          </p:nvPr>
        </p:nvSpPr>
        <p:spPr>
          <a:xfrm>
            <a:off x="1408200" y="2656275"/>
            <a:ext cx="6327600" cy="411900"/>
          </a:xfrm>
          <a:prstGeom prst="rect">
            <a:avLst/>
          </a:prstGeom>
          <a:noFill/>
          <a:ln>
            <a:noFill/>
          </a:ln>
          <a:effectLst>
            <a:outerShdw blurRad="57150" dist="19050" dir="5400000" algn="bl" rotWithShape="0">
              <a:srgbClr val="000000">
                <a:alpha val="14901"/>
              </a:srgbClr>
            </a:outerShdw>
          </a:effectLst>
        </p:spPr>
        <p:txBody>
          <a:bodyPr spcFirstLastPara="1" wrap="square" lIns="91425" tIns="91425" rIns="91425" bIns="91425" anchor="ctr" anchorCtr="0">
            <a:noAutofit/>
          </a:bodyPr>
          <a:lstStyle>
            <a:lvl1pPr lvl="0" algn="ctr">
              <a:lnSpc>
                <a:spcPct val="115000"/>
              </a:lnSpc>
              <a:spcBef>
                <a:spcPts val="0"/>
              </a:spcBef>
              <a:spcAft>
                <a:spcPts val="0"/>
              </a:spcAft>
              <a:buSzPts val="1400"/>
              <a:buNone/>
              <a:defRPr sz="1800" b="1">
                <a:solidFill>
                  <a:srgbClr val="FFFFFF"/>
                </a:solidFill>
                <a:latin typeface="Roboto Condensed"/>
                <a:ea typeface="Roboto Condensed"/>
                <a:cs typeface="Roboto Condensed"/>
                <a:sym typeface="Roboto Condensed"/>
              </a:defRPr>
            </a:lvl1pPr>
            <a:lvl2pPr lvl="1" algn="ctr">
              <a:lnSpc>
                <a:spcPct val="115000"/>
              </a:lnSpc>
              <a:spcBef>
                <a:spcPts val="0"/>
              </a:spcBef>
              <a:spcAft>
                <a:spcPts val="0"/>
              </a:spcAft>
              <a:buSzPts val="1200"/>
              <a:buNone/>
              <a:defRPr sz="1600">
                <a:latin typeface="Roboto Condensed"/>
                <a:ea typeface="Roboto Condensed"/>
                <a:cs typeface="Roboto Condensed"/>
                <a:sym typeface="Roboto Condensed"/>
              </a:defRPr>
            </a:lvl2pPr>
            <a:lvl3pPr lvl="2" algn="ctr">
              <a:lnSpc>
                <a:spcPct val="115000"/>
              </a:lnSpc>
              <a:spcBef>
                <a:spcPts val="0"/>
              </a:spcBef>
              <a:spcAft>
                <a:spcPts val="0"/>
              </a:spcAft>
              <a:buSzPts val="1200"/>
              <a:buNone/>
              <a:defRPr sz="1600">
                <a:latin typeface="Roboto Condensed"/>
                <a:ea typeface="Roboto Condensed"/>
                <a:cs typeface="Roboto Condensed"/>
                <a:sym typeface="Roboto Condensed"/>
              </a:defRPr>
            </a:lvl3pPr>
            <a:lvl4pPr lvl="3" algn="ctr">
              <a:lnSpc>
                <a:spcPct val="115000"/>
              </a:lnSpc>
              <a:spcBef>
                <a:spcPts val="0"/>
              </a:spcBef>
              <a:spcAft>
                <a:spcPts val="0"/>
              </a:spcAft>
              <a:buSzPts val="1200"/>
              <a:buNone/>
              <a:defRPr sz="1600">
                <a:latin typeface="Roboto Condensed"/>
                <a:ea typeface="Roboto Condensed"/>
                <a:cs typeface="Roboto Condensed"/>
                <a:sym typeface="Roboto Condensed"/>
              </a:defRPr>
            </a:lvl4pPr>
            <a:lvl5pPr lvl="4" algn="ctr">
              <a:lnSpc>
                <a:spcPct val="115000"/>
              </a:lnSpc>
              <a:spcBef>
                <a:spcPts val="0"/>
              </a:spcBef>
              <a:spcAft>
                <a:spcPts val="0"/>
              </a:spcAft>
              <a:buSzPts val="1200"/>
              <a:buNone/>
              <a:defRPr sz="1600">
                <a:latin typeface="Roboto Condensed"/>
                <a:ea typeface="Roboto Condensed"/>
                <a:cs typeface="Roboto Condensed"/>
                <a:sym typeface="Roboto Condensed"/>
              </a:defRPr>
            </a:lvl5pPr>
            <a:lvl6pPr lvl="5" algn="ctr">
              <a:lnSpc>
                <a:spcPct val="115000"/>
              </a:lnSpc>
              <a:spcBef>
                <a:spcPts val="0"/>
              </a:spcBef>
              <a:spcAft>
                <a:spcPts val="0"/>
              </a:spcAft>
              <a:buSzPts val="1200"/>
              <a:buNone/>
              <a:defRPr sz="1600">
                <a:latin typeface="Roboto Condensed"/>
                <a:ea typeface="Roboto Condensed"/>
                <a:cs typeface="Roboto Condensed"/>
                <a:sym typeface="Roboto Condensed"/>
              </a:defRPr>
            </a:lvl6pPr>
            <a:lvl7pPr lvl="6" algn="ctr">
              <a:lnSpc>
                <a:spcPct val="115000"/>
              </a:lnSpc>
              <a:spcBef>
                <a:spcPts val="0"/>
              </a:spcBef>
              <a:spcAft>
                <a:spcPts val="0"/>
              </a:spcAft>
              <a:buSzPts val="1200"/>
              <a:buNone/>
              <a:defRPr sz="1600">
                <a:latin typeface="Roboto Condensed"/>
                <a:ea typeface="Roboto Condensed"/>
                <a:cs typeface="Roboto Condensed"/>
                <a:sym typeface="Roboto Condensed"/>
              </a:defRPr>
            </a:lvl7pPr>
            <a:lvl8pPr lvl="7" algn="ctr">
              <a:lnSpc>
                <a:spcPct val="115000"/>
              </a:lnSpc>
              <a:spcBef>
                <a:spcPts val="0"/>
              </a:spcBef>
              <a:spcAft>
                <a:spcPts val="0"/>
              </a:spcAft>
              <a:buSzPts val="1200"/>
              <a:buNone/>
              <a:defRPr sz="1600">
                <a:latin typeface="Roboto Condensed"/>
                <a:ea typeface="Roboto Condensed"/>
                <a:cs typeface="Roboto Condensed"/>
                <a:sym typeface="Roboto Condensed"/>
              </a:defRPr>
            </a:lvl8pPr>
            <a:lvl9pPr lvl="8" algn="ctr">
              <a:lnSpc>
                <a:spcPct val="115000"/>
              </a:lnSpc>
              <a:spcBef>
                <a:spcPts val="0"/>
              </a:spcBef>
              <a:spcAft>
                <a:spcPts val="0"/>
              </a:spcAft>
              <a:buSzPts val="1200"/>
              <a:buNone/>
              <a:defRPr sz="1600">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2">
  <p:cSld name="TITLE_1_1">
    <p:spTree>
      <p:nvGrpSpPr>
        <p:cNvPr id="1" name="Shape 25"/>
        <p:cNvGrpSpPr/>
        <p:nvPr/>
      </p:nvGrpSpPr>
      <p:grpSpPr>
        <a:xfrm>
          <a:off x="0" y="0"/>
          <a:ext cx="0" cy="0"/>
          <a:chOff x="0" y="0"/>
          <a:chExt cx="0" cy="0"/>
        </a:xfrm>
      </p:grpSpPr>
      <p:pic>
        <p:nvPicPr>
          <p:cNvPr id="26" name="Google Shape;26;p1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7" name="Google Shape;27;p10"/>
          <p:cNvSpPr txBox="1">
            <a:spLocks noGrp="1"/>
          </p:cNvSpPr>
          <p:nvPr>
            <p:ph type="ctrTitle"/>
          </p:nvPr>
        </p:nvSpPr>
        <p:spPr>
          <a:xfrm>
            <a:off x="1263825" y="1309450"/>
            <a:ext cx="6657300" cy="15138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3400"/>
              <a:buFont typeface="Roboto Condensed"/>
              <a:buNone/>
              <a:defRPr>
                <a:latin typeface="Roboto Condensed"/>
                <a:ea typeface="Roboto Condensed"/>
                <a:cs typeface="Roboto Condensed"/>
                <a:sym typeface="Roboto Condensed"/>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BG]">
  <p:cSld name="CUSTOM">
    <p:bg>
      <p:bgPr>
        <a:blipFill>
          <a:blip r:embed="rId2">
            <a:alphaModFix/>
          </a:blip>
          <a:stretch>
            <a:fillRect/>
          </a:stretch>
        </a:blipFill>
        <a:effectLst/>
      </p:bgPr>
    </p:bg>
    <p:spTree>
      <p:nvGrpSpPr>
        <p:cNvPr id="1" name="Shape 2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roject">
  <p:cSld name="CUSTOM_1">
    <p:bg>
      <p:bgPr>
        <a:blipFill>
          <a:blip r:embed="rId2">
            <a:alphaModFix/>
          </a:blip>
          <a:stretch>
            <a:fillRect/>
          </a:stretch>
        </a:blipFill>
        <a:effectLst/>
      </p:bgPr>
    </p:bg>
    <p:spTree>
      <p:nvGrpSpPr>
        <p:cNvPr id="1" name="Shape 2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400"/>
              <a:buFont typeface="Roboto Condensed"/>
              <a:buNone/>
              <a:defRPr sz="3400" b="1" i="0" u="none" strike="noStrike" cap="none">
                <a:solidFill>
                  <a:schemeClr val="dk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4"/>
          <p:cNvSpPr txBox="1">
            <a:spLocks noGrp="1"/>
          </p:cNvSpPr>
          <p:nvPr>
            <p:ph type="body" idx="1"/>
          </p:nvPr>
        </p:nvSpPr>
        <p:spPr>
          <a:xfrm>
            <a:off x="327450" y="855925"/>
            <a:ext cx="8482800" cy="38931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5000"/>
              </a:lnSpc>
              <a:spcBef>
                <a:spcPts val="0"/>
              </a:spcBef>
              <a:spcAft>
                <a:spcPts val="0"/>
              </a:spcAft>
              <a:buClr>
                <a:schemeClr val="dk1"/>
              </a:buClr>
              <a:buSzPts val="1400"/>
              <a:buFont typeface="Roboto Condensed"/>
              <a:buNone/>
              <a:defRPr sz="1400" b="0" i="0" u="none" strike="noStrike" cap="none">
                <a:solidFill>
                  <a:schemeClr val="dk1"/>
                </a:solidFill>
                <a:latin typeface="Roboto Condensed"/>
                <a:ea typeface="Roboto Condensed"/>
                <a:cs typeface="Roboto Condensed"/>
                <a:sym typeface="Roboto Condensed"/>
              </a:defRPr>
            </a:lvl1pPr>
            <a:lvl2pPr marL="914400" marR="0" lvl="1" indent="-304800" algn="just" rtl="0">
              <a:lnSpc>
                <a:spcPct val="115000"/>
              </a:lnSpc>
              <a:spcBef>
                <a:spcPts val="700"/>
              </a:spcBef>
              <a:spcAft>
                <a:spcPts val="0"/>
              </a:spcAft>
              <a:buClr>
                <a:schemeClr val="dk1"/>
              </a:buClr>
              <a:buSzPts val="1200"/>
              <a:buFont typeface="Roboto Condensed"/>
              <a:buChar char="•"/>
              <a:defRPr sz="1200" b="0" i="0" u="none" strike="noStrike" cap="none">
                <a:solidFill>
                  <a:schemeClr val="dk1"/>
                </a:solidFill>
                <a:latin typeface="Roboto Condensed"/>
                <a:ea typeface="Roboto Condensed"/>
                <a:cs typeface="Roboto Condensed"/>
                <a:sym typeface="Roboto Condensed"/>
              </a:defRPr>
            </a:lvl2pPr>
            <a:lvl3pPr marL="1371600" marR="0" lvl="2" indent="-304800" algn="just" rtl="0">
              <a:lnSpc>
                <a:spcPct val="115000"/>
              </a:lnSpc>
              <a:spcBef>
                <a:spcPts val="500"/>
              </a:spcBef>
              <a:spcAft>
                <a:spcPts val="0"/>
              </a:spcAft>
              <a:buClr>
                <a:schemeClr val="dk1"/>
              </a:buClr>
              <a:buSzPts val="1200"/>
              <a:buFont typeface="Roboto Condensed"/>
              <a:buChar char="•"/>
              <a:defRPr sz="1200" b="0" i="0" u="none" strike="noStrike" cap="none">
                <a:solidFill>
                  <a:schemeClr val="dk1"/>
                </a:solidFill>
                <a:latin typeface="Roboto Condensed"/>
                <a:ea typeface="Roboto Condensed"/>
                <a:cs typeface="Roboto Condensed"/>
                <a:sym typeface="Roboto Condensed"/>
              </a:defRPr>
            </a:lvl3pPr>
            <a:lvl4pPr marL="1828800" marR="0" lvl="3" indent="-304800" algn="just" rtl="0">
              <a:lnSpc>
                <a:spcPct val="115000"/>
              </a:lnSpc>
              <a:spcBef>
                <a:spcPts val="500"/>
              </a:spcBef>
              <a:spcAft>
                <a:spcPts val="0"/>
              </a:spcAft>
              <a:buClr>
                <a:schemeClr val="dk1"/>
              </a:buClr>
              <a:buSzPts val="1200"/>
              <a:buFont typeface="Roboto Condensed"/>
              <a:buChar char="•"/>
              <a:defRPr sz="1200" b="0" i="0" u="none" strike="noStrike" cap="none">
                <a:solidFill>
                  <a:schemeClr val="dk1"/>
                </a:solidFill>
                <a:latin typeface="Roboto Condensed"/>
                <a:ea typeface="Roboto Condensed"/>
                <a:cs typeface="Roboto Condensed"/>
                <a:sym typeface="Roboto Condensed"/>
              </a:defRPr>
            </a:lvl4pPr>
            <a:lvl5pPr marL="2286000" marR="0" lvl="4" indent="-304800" algn="just" rtl="0">
              <a:lnSpc>
                <a:spcPct val="115000"/>
              </a:lnSpc>
              <a:spcBef>
                <a:spcPts val="500"/>
              </a:spcBef>
              <a:spcAft>
                <a:spcPts val="0"/>
              </a:spcAft>
              <a:buClr>
                <a:schemeClr val="dk1"/>
              </a:buClr>
              <a:buSzPts val="1200"/>
              <a:buFont typeface="Roboto Condensed"/>
              <a:buChar char="•"/>
              <a:defRPr sz="1200" b="0" i="0" u="none" strike="noStrike" cap="none">
                <a:solidFill>
                  <a:schemeClr val="dk1"/>
                </a:solidFill>
                <a:latin typeface="Roboto Condensed"/>
                <a:ea typeface="Roboto Condensed"/>
                <a:cs typeface="Roboto Condensed"/>
                <a:sym typeface="Roboto Condensed"/>
              </a:defRPr>
            </a:lvl5pPr>
            <a:lvl6pPr marL="2743200" marR="0" lvl="5" indent="-304800" algn="just" rtl="0">
              <a:lnSpc>
                <a:spcPct val="115000"/>
              </a:lnSpc>
              <a:spcBef>
                <a:spcPts val="500"/>
              </a:spcBef>
              <a:spcAft>
                <a:spcPts val="0"/>
              </a:spcAft>
              <a:buClr>
                <a:schemeClr val="dk1"/>
              </a:buClr>
              <a:buSzPts val="1200"/>
              <a:buFont typeface="Roboto Condensed"/>
              <a:buChar char="•"/>
              <a:defRPr sz="1200" b="0" i="0" u="none" strike="noStrike" cap="none">
                <a:solidFill>
                  <a:schemeClr val="dk1"/>
                </a:solidFill>
                <a:latin typeface="Roboto Condensed"/>
                <a:ea typeface="Roboto Condensed"/>
                <a:cs typeface="Roboto Condensed"/>
                <a:sym typeface="Roboto Condensed"/>
              </a:defRPr>
            </a:lvl6pPr>
            <a:lvl7pPr marL="3200400" marR="0" lvl="6" indent="-304800" algn="just" rtl="0">
              <a:lnSpc>
                <a:spcPct val="115000"/>
              </a:lnSpc>
              <a:spcBef>
                <a:spcPts val="500"/>
              </a:spcBef>
              <a:spcAft>
                <a:spcPts val="0"/>
              </a:spcAft>
              <a:buClr>
                <a:schemeClr val="dk1"/>
              </a:buClr>
              <a:buSzPts val="1200"/>
              <a:buFont typeface="Roboto Condensed"/>
              <a:buChar char="•"/>
              <a:defRPr sz="1200" b="0" i="0" u="none" strike="noStrike" cap="none">
                <a:solidFill>
                  <a:schemeClr val="dk1"/>
                </a:solidFill>
                <a:latin typeface="Roboto Condensed"/>
                <a:ea typeface="Roboto Condensed"/>
                <a:cs typeface="Roboto Condensed"/>
                <a:sym typeface="Roboto Condensed"/>
              </a:defRPr>
            </a:lvl7pPr>
            <a:lvl8pPr marL="3657600" marR="0" lvl="7" indent="-304800" algn="just" rtl="0">
              <a:lnSpc>
                <a:spcPct val="115000"/>
              </a:lnSpc>
              <a:spcBef>
                <a:spcPts val="500"/>
              </a:spcBef>
              <a:spcAft>
                <a:spcPts val="0"/>
              </a:spcAft>
              <a:buClr>
                <a:schemeClr val="dk1"/>
              </a:buClr>
              <a:buSzPts val="1200"/>
              <a:buFont typeface="Roboto Condensed"/>
              <a:buChar char="•"/>
              <a:defRPr sz="1200" b="0" i="0" u="none" strike="noStrike" cap="none">
                <a:solidFill>
                  <a:schemeClr val="dk1"/>
                </a:solidFill>
                <a:latin typeface="Roboto Condensed"/>
                <a:ea typeface="Roboto Condensed"/>
                <a:cs typeface="Roboto Condensed"/>
                <a:sym typeface="Roboto Condensed"/>
              </a:defRPr>
            </a:lvl8pPr>
            <a:lvl9pPr marL="4114800" marR="0" lvl="8" indent="-304800" algn="just" rtl="0">
              <a:lnSpc>
                <a:spcPct val="115000"/>
              </a:lnSpc>
              <a:spcBef>
                <a:spcPts val="500"/>
              </a:spcBef>
              <a:spcAft>
                <a:spcPts val="500"/>
              </a:spcAft>
              <a:buClr>
                <a:schemeClr val="dk1"/>
              </a:buClr>
              <a:buSzPts val="1200"/>
              <a:buFont typeface="Roboto Condensed"/>
              <a:buChar char="•"/>
              <a:defRPr sz="1200" b="0" i="0" u="none" strike="noStrike" cap="none">
                <a:solidFill>
                  <a:schemeClr val="dk1"/>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ctrTitle"/>
          </p:nvPr>
        </p:nvSpPr>
        <p:spPr>
          <a:xfrm>
            <a:off x="3477482" y="3674157"/>
            <a:ext cx="5372100" cy="5289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SzPts val="3000"/>
              <a:buNone/>
            </a:pPr>
            <a:r>
              <a:rPr lang="en-US"/>
              <a:t>Project Weekly Report</a:t>
            </a:r>
            <a:endParaRPr/>
          </a:p>
        </p:txBody>
      </p:sp>
      <p:sp>
        <p:nvSpPr>
          <p:cNvPr id="99" name="Google Shape;99;p1"/>
          <p:cNvSpPr txBox="1">
            <a:spLocks noGrp="1"/>
          </p:cNvSpPr>
          <p:nvPr>
            <p:ph type="subTitle" idx="1"/>
          </p:nvPr>
        </p:nvSpPr>
        <p:spPr>
          <a:xfrm>
            <a:off x="3498201" y="4074335"/>
            <a:ext cx="5344200" cy="3381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800"/>
              </a:spcBef>
              <a:spcAft>
                <a:spcPts val="0"/>
              </a:spcAft>
              <a:buSzPts val="1700"/>
              <a:buNone/>
            </a:pPr>
            <a:r>
              <a:rPr lang="en-US"/>
              <a:t>Guideline document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9c863b7fbb_3_8"/>
          <p:cNvSpPr txBox="1">
            <a:spLocks noGrp="1"/>
          </p:cNvSpPr>
          <p:nvPr>
            <p:ph type="ctrTitle"/>
          </p:nvPr>
        </p:nvSpPr>
        <p:spPr>
          <a:xfrm>
            <a:off x="1263825" y="1309450"/>
            <a:ext cx="6657300" cy="15138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None/>
            </a:pPr>
            <a:r>
              <a:rPr lang="en-US"/>
              <a:t>MCU format &amp; example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9c863b7fbb_3_12"/>
          <p:cNvSpPr txBox="1">
            <a:spLocks noGrp="1"/>
          </p:cNvSpPr>
          <p:nvPr>
            <p:ph type="title"/>
          </p:nvPr>
        </p:nvSpPr>
        <p:spPr>
          <a:xfrm>
            <a:off x="327450" y="191748"/>
            <a:ext cx="8482800" cy="7398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400"/>
              <a:buNone/>
            </a:pPr>
            <a:r>
              <a:rPr lang="en-US"/>
              <a:t>Project status overview</a:t>
            </a:r>
            <a:endParaRPr/>
          </a:p>
        </p:txBody>
      </p:sp>
      <p:graphicFrame>
        <p:nvGraphicFramePr>
          <p:cNvPr id="160" name="Google Shape;160;g9c863b7fbb_3_12"/>
          <p:cNvGraphicFramePr/>
          <p:nvPr/>
        </p:nvGraphicFramePr>
        <p:xfrm>
          <a:off x="327450" y="931492"/>
          <a:ext cx="3000000" cy="3000000"/>
        </p:xfrm>
        <a:graphic>
          <a:graphicData uri="http://schemas.openxmlformats.org/drawingml/2006/table">
            <a:tbl>
              <a:tblPr firstRow="1" bandRow="1">
                <a:noFill/>
                <a:tableStyleId>{582BCD6C-CB15-4DB7-AF7C-6CD923F16E73}</a:tableStyleId>
              </a:tblPr>
              <a:tblGrid>
                <a:gridCol w="1566075">
                  <a:extLst>
                    <a:ext uri="{9D8B030D-6E8A-4147-A177-3AD203B41FA5}">
                      <a16:colId xmlns:a16="http://schemas.microsoft.com/office/drawing/2014/main" val="20000"/>
                    </a:ext>
                  </a:extLst>
                </a:gridCol>
                <a:gridCol w="804325">
                  <a:extLst>
                    <a:ext uri="{9D8B030D-6E8A-4147-A177-3AD203B41FA5}">
                      <a16:colId xmlns:a16="http://schemas.microsoft.com/office/drawing/2014/main" val="20001"/>
                    </a:ext>
                  </a:extLst>
                </a:gridCol>
                <a:gridCol w="3570650">
                  <a:extLst>
                    <a:ext uri="{9D8B030D-6E8A-4147-A177-3AD203B41FA5}">
                      <a16:colId xmlns:a16="http://schemas.microsoft.com/office/drawing/2014/main" val="20002"/>
                    </a:ext>
                  </a:extLst>
                </a:gridCol>
                <a:gridCol w="906550">
                  <a:extLst>
                    <a:ext uri="{9D8B030D-6E8A-4147-A177-3AD203B41FA5}">
                      <a16:colId xmlns:a16="http://schemas.microsoft.com/office/drawing/2014/main" val="20003"/>
                    </a:ext>
                  </a:extLst>
                </a:gridCol>
                <a:gridCol w="1635225">
                  <a:extLst>
                    <a:ext uri="{9D8B030D-6E8A-4147-A177-3AD203B41FA5}">
                      <a16:colId xmlns:a16="http://schemas.microsoft.com/office/drawing/2014/main" val="20004"/>
                    </a:ext>
                  </a:extLst>
                </a:gridCol>
              </a:tblGrid>
              <a:tr h="5188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00000"/>
                          </a:solidFill>
                          <a:latin typeface="Roboto Condensed"/>
                          <a:ea typeface="Roboto Condensed"/>
                          <a:cs typeface="Roboto Condensed"/>
                          <a:sym typeface="Roboto Condensed"/>
                        </a:rPr>
                        <a:t>Project/Ticket (t</a:t>
                      </a:r>
                      <a:r>
                        <a:rPr lang="en-US">
                          <a:solidFill>
                            <a:srgbClr val="000000"/>
                          </a:solidFill>
                          <a:latin typeface="Roboto Condensed"/>
                          <a:ea typeface="Roboto Condensed"/>
                          <a:cs typeface="Roboto Condensed"/>
                          <a:sym typeface="Roboto Condensed"/>
                        </a:rPr>
                        <a:t>ask)</a:t>
                      </a:r>
                      <a:endParaRPr sz="1400" u="none" strike="noStrike" cap="none">
                        <a:solidFill>
                          <a:srgbClr val="000000"/>
                        </a:solidFill>
                        <a:latin typeface="Roboto Condensed"/>
                        <a:ea typeface="Roboto Condensed"/>
                        <a:cs typeface="Roboto Condensed"/>
                        <a:sym typeface="Roboto Condensed"/>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None/>
                      </a:pPr>
                      <a:r>
                        <a:rPr lang="en-US">
                          <a:solidFill>
                            <a:srgbClr val="000000"/>
                          </a:solidFill>
                          <a:latin typeface="Roboto Condensed"/>
                          <a:ea typeface="Roboto Condensed"/>
                          <a:cs typeface="Roboto Condensed"/>
                          <a:sym typeface="Roboto Condensed"/>
                        </a:rPr>
                        <a:t>Process</a:t>
                      </a:r>
                      <a:endParaRPr sz="1400" u="none" strike="noStrike" cap="none">
                        <a:solidFill>
                          <a:srgbClr val="000000"/>
                        </a:solidFill>
                        <a:latin typeface="Roboto Condensed"/>
                        <a:ea typeface="Roboto Condensed"/>
                        <a:cs typeface="Roboto Condensed"/>
                        <a:sym typeface="Roboto Condensed"/>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a:solidFill>
                            <a:srgbClr val="000000"/>
                          </a:solidFill>
                          <a:latin typeface="Roboto Condensed"/>
                          <a:ea typeface="Roboto Condensed"/>
                          <a:cs typeface="Roboto Condensed"/>
                          <a:sym typeface="Roboto Condensed"/>
                        </a:rPr>
                        <a:t>S</a:t>
                      </a:r>
                      <a:r>
                        <a:rPr lang="en-US" sz="1400" u="none" strike="noStrike" cap="none">
                          <a:solidFill>
                            <a:srgbClr val="000000"/>
                          </a:solidFill>
                          <a:latin typeface="Roboto Condensed"/>
                          <a:ea typeface="Roboto Condensed"/>
                          <a:cs typeface="Roboto Condensed"/>
                          <a:sym typeface="Roboto Condensed"/>
                        </a:rPr>
                        <a:t>tep</a:t>
                      </a:r>
                      <a:endParaRPr sz="1400" u="none" strike="noStrike" cap="none">
                        <a:solidFill>
                          <a:srgbClr val="000000"/>
                        </a:solidFill>
                        <a:latin typeface="Roboto Condensed"/>
                        <a:ea typeface="Roboto Condensed"/>
                        <a:cs typeface="Roboto Condensed"/>
                        <a:sym typeface="Roboto Condensed"/>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00000"/>
                          </a:solidFill>
                          <a:latin typeface="Roboto Condensed"/>
                          <a:ea typeface="Roboto Condensed"/>
                          <a:cs typeface="Roboto Condensed"/>
                          <a:sym typeface="Roboto Condensed"/>
                        </a:rPr>
                        <a:t>Status</a:t>
                      </a:r>
                      <a:endParaRPr sz="1400" u="none" strike="noStrike" cap="none">
                        <a:solidFill>
                          <a:srgbClr val="000000"/>
                        </a:solidFill>
                        <a:latin typeface="Roboto Condensed"/>
                        <a:ea typeface="Roboto Condensed"/>
                        <a:cs typeface="Roboto Condensed"/>
                        <a:sym typeface="Roboto Condensed"/>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00000"/>
                          </a:solidFill>
                          <a:latin typeface="Roboto Condensed"/>
                          <a:ea typeface="Roboto Condensed"/>
                          <a:cs typeface="Roboto Condensed"/>
                          <a:sym typeface="Roboto Condensed"/>
                        </a:rPr>
                        <a:t>Issue / Risk</a:t>
                      </a:r>
                      <a:endParaRPr sz="1400" u="none" strike="noStrike" cap="none">
                        <a:solidFill>
                          <a:srgbClr val="000000"/>
                        </a:solidFill>
                        <a:latin typeface="Roboto Condensed"/>
                        <a:ea typeface="Roboto Condensed"/>
                        <a:cs typeface="Roboto Condensed"/>
                        <a:sym typeface="Roboto Condensed"/>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0">
                <a:tc>
                  <a:txBody>
                    <a:bodyPr/>
                    <a:lstStyle/>
                    <a:p>
                      <a:pPr marL="0" marR="0" lvl="0" indent="0" algn="l" rtl="0">
                        <a:lnSpc>
                          <a:spcPct val="100000"/>
                        </a:lnSpc>
                        <a:spcBef>
                          <a:spcPts val="0"/>
                        </a:spcBef>
                        <a:spcAft>
                          <a:spcPts val="0"/>
                        </a:spcAft>
                        <a:buClr>
                          <a:srgbClr val="000000"/>
                        </a:buClr>
                        <a:buSzPts val="1200"/>
                        <a:buFont typeface="Arial"/>
                        <a:buNone/>
                      </a:pPr>
                      <a:r>
                        <a:rPr lang="en-US" sz="900" b="1">
                          <a:solidFill>
                            <a:srgbClr val="000000"/>
                          </a:solidFill>
                          <a:latin typeface="Roboto Condensed"/>
                          <a:ea typeface="Roboto Condensed"/>
                          <a:cs typeface="Roboto Condensed"/>
                          <a:sym typeface="Roboto Condensed"/>
                        </a:rPr>
                        <a:t>IMP_CORE</a:t>
                      </a:r>
                      <a:endParaRPr sz="900" b="1" u="none" strike="noStrike" cap="none">
                        <a:solidFill>
                          <a:srgbClr val="000000"/>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Clr>
                          <a:srgbClr val="000000"/>
                        </a:buClr>
                        <a:buSzPts val="1200"/>
                        <a:buFont typeface="Arial"/>
                        <a:buNone/>
                      </a:pPr>
                      <a:r>
                        <a:rPr lang="en-US" sz="900">
                          <a:solidFill>
                            <a:srgbClr val="000000"/>
                          </a:solidFill>
                          <a:latin typeface="Roboto Condensed"/>
                          <a:ea typeface="Roboto Condensed"/>
                          <a:cs typeface="Roboto Condensed"/>
                          <a:sym typeface="Roboto Condensed"/>
                        </a:rPr>
                        <a:t>Aug 31, 2020</a:t>
                      </a:r>
                      <a:endParaRPr sz="900" u="none" strike="noStrike" cap="none">
                        <a:solidFill>
                          <a:srgbClr val="000000"/>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Clr>
                          <a:srgbClr val="000000"/>
                        </a:buClr>
                        <a:buSzPts val="1200"/>
                        <a:buFont typeface="Arial"/>
                        <a:buNone/>
                      </a:pPr>
                      <a:endParaRPr sz="900" u="none" strike="noStrike" cap="none">
                        <a:solidFill>
                          <a:srgbClr val="000000"/>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900" b="1">
                          <a:solidFill>
                            <a:srgbClr val="000000"/>
                          </a:solidFill>
                          <a:latin typeface="Roboto Condensed"/>
                          <a:ea typeface="Roboto Condensed"/>
                          <a:cs typeface="Roboto Condensed"/>
                          <a:sym typeface="Roboto Condensed"/>
                        </a:rPr>
                        <a:t>UT</a:t>
                      </a:r>
                      <a:endParaRPr sz="900">
                        <a:solidFill>
                          <a:srgbClr val="000000"/>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None/>
                      </a:pPr>
                      <a:r>
                        <a:rPr lang="en-US" sz="900">
                          <a:solidFill>
                            <a:srgbClr val="000000"/>
                          </a:solidFill>
                          <a:latin typeface="Roboto Condensed"/>
                          <a:ea typeface="Roboto Condensed"/>
                          <a:cs typeface="Roboto Condensed"/>
                          <a:sym typeface="Roboto Condensed"/>
                        </a:rPr>
                        <a:t>(Aug/31)</a:t>
                      </a:r>
                      <a:endParaRPr sz="900">
                        <a:solidFill>
                          <a:srgbClr val="000000"/>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171450" marR="0" lvl="0" indent="-142875" algn="l" rtl="0">
                        <a:lnSpc>
                          <a:spcPct val="100000"/>
                        </a:lnSpc>
                        <a:spcBef>
                          <a:spcPts val="0"/>
                        </a:spcBef>
                        <a:spcAft>
                          <a:spcPts val="0"/>
                        </a:spcAft>
                        <a:buSzPts val="900"/>
                        <a:buFont typeface="Roboto Condensed"/>
                        <a:buChar char="-"/>
                      </a:pPr>
                      <a:r>
                        <a:rPr lang="en-US" sz="900">
                          <a:solidFill>
                            <a:srgbClr val="000000"/>
                          </a:solidFill>
                          <a:latin typeface="Roboto Condensed"/>
                          <a:ea typeface="Roboto Condensed"/>
                          <a:cs typeface="Roboto Condensed"/>
                          <a:sym typeface="Roboto Condensed"/>
                        </a:rPr>
                        <a:t>N/A</a:t>
                      </a:r>
                      <a:endParaRPr sz="900">
                        <a:solidFill>
                          <a:srgbClr val="000000"/>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Arial"/>
                        <a:buNone/>
                      </a:pPr>
                      <a:r>
                        <a:rPr lang="en-US" sz="900">
                          <a:solidFill>
                            <a:srgbClr val="000000"/>
                          </a:solidFill>
                          <a:latin typeface="Roboto Condensed"/>
                          <a:ea typeface="Roboto Condensed"/>
                          <a:cs typeface="Roboto Condensed"/>
                          <a:sym typeface="Roboto Condensed"/>
                        </a:rPr>
                        <a:t>Done</a:t>
                      </a:r>
                      <a:br>
                        <a:rPr lang="en-US" sz="900">
                          <a:solidFill>
                            <a:srgbClr val="000000"/>
                          </a:solidFill>
                          <a:latin typeface="Roboto Condensed"/>
                          <a:ea typeface="Roboto Condensed"/>
                          <a:cs typeface="Roboto Condensed"/>
                          <a:sym typeface="Roboto Condensed"/>
                        </a:rPr>
                      </a:br>
                      <a:r>
                        <a:rPr lang="en-US" sz="900">
                          <a:solidFill>
                            <a:srgbClr val="000000"/>
                          </a:solidFill>
                          <a:latin typeface="Roboto Condensed"/>
                          <a:ea typeface="Roboto Condensed"/>
                          <a:cs typeface="Roboto Condensed"/>
                          <a:sym typeface="Roboto Condensed"/>
                        </a:rPr>
                        <a:t>Waiting for REL phase review</a:t>
                      </a:r>
                      <a:endParaRPr sz="900" u="none" strike="noStrike" cap="none">
                        <a:solidFill>
                          <a:srgbClr val="000000"/>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900">
                          <a:solidFill>
                            <a:srgbClr val="000000"/>
                          </a:solidFill>
                          <a:latin typeface="Roboto Condensed"/>
                          <a:ea typeface="Roboto Condensed"/>
                          <a:cs typeface="Roboto Condensed"/>
                          <a:sym typeface="Roboto Condensed"/>
                        </a:rPr>
                        <a:t>N/A</a:t>
                      </a:r>
                      <a:endParaRPr sz="900">
                        <a:solidFill>
                          <a:srgbClr val="000000"/>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0">
                <a:tc>
                  <a:txBody>
                    <a:bodyPr/>
                    <a:lstStyle/>
                    <a:p>
                      <a:pPr marL="0" marR="0" lvl="0" indent="0" algn="l" rtl="0">
                        <a:lnSpc>
                          <a:spcPct val="100000"/>
                        </a:lnSpc>
                        <a:spcBef>
                          <a:spcPts val="0"/>
                        </a:spcBef>
                        <a:spcAft>
                          <a:spcPts val="0"/>
                        </a:spcAft>
                        <a:buClr>
                          <a:srgbClr val="000000"/>
                        </a:buClr>
                        <a:buSzPts val="1200"/>
                        <a:buFont typeface="Arial"/>
                        <a:buNone/>
                      </a:pPr>
                      <a:r>
                        <a:rPr lang="en-US" sz="900" b="1">
                          <a:solidFill>
                            <a:srgbClr val="000000"/>
                          </a:solidFill>
                          <a:latin typeface="Roboto Condensed"/>
                          <a:ea typeface="Roboto Condensed"/>
                          <a:cs typeface="Roboto Condensed"/>
                          <a:sym typeface="Roboto Condensed"/>
                        </a:rPr>
                        <a:t>IMP_PSC</a:t>
                      </a:r>
                      <a:endParaRPr sz="900" b="1" u="none" strike="noStrike" cap="none">
                        <a:solidFill>
                          <a:srgbClr val="000000"/>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Clr>
                          <a:srgbClr val="000000"/>
                        </a:buClr>
                        <a:buSzPts val="1200"/>
                        <a:buFont typeface="Arial"/>
                        <a:buNone/>
                      </a:pPr>
                      <a:r>
                        <a:rPr lang="en-US" sz="900">
                          <a:solidFill>
                            <a:srgbClr val="000000"/>
                          </a:solidFill>
                          <a:latin typeface="Roboto Condensed"/>
                          <a:ea typeface="Roboto Condensed"/>
                          <a:cs typeface="Roboto Condensed"/>
                          <a:sym typeface="Roboto Condensed"/>
                        </a:rPr>
                        <a:t>Sep 22, 2020</a:t>
                      </a:r>
                      <a:endParaRPr sz="900" u="none" strike="noStrike" cap="none">
                        <a:solidFill>
                          <a:srgbClr val="000000"/>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900" b="1">
                          <a:latin typeface="Roboto Condensed"/>
                          <a:ea typeface="Roboto Condensed"/>
                          <a:cs typeface="Roboto Condensed"/>
                          <a:sym typeface="Roboto Condensed"/>
                        </a:rPr>
                        <a:t>UT</a:t>
                      </a:r>
                      <a:r>
                        <a:rPr lang="en-US" sz="900">
                          <a:latin typeface="Roboto Condensed"/>
                          <a:ea typeface="Roboto Condensed"/>
                          <a:cs typeface="Roboto Condensed"/>
                          <a:sym typeface="Roboto Condensed"/>
                        </a:rPr>
                        <a:t> </a:t>
                      </a:r>
                      <a:endParaRPr sz="900">
                        <a:latin typeface="Roboto Condensed"/>
                        <a:ea typeface="Roboto Condensed"/>
                        <a:cs typeface="Roboto Condensed"/>
                        <a:sym typeface="Roboto Condensed"/>
                      </a:endParaRPr>
                    </a:p>
                    <a:p>
                      <a:pPr marL="0" lvl="0" indent="0" algn="l" rtl="0">
                        <a:spcBef>
                          <a:spcPts val="0"/>
                        </a:spcBef>
                        <a:spcAft>
                          <a:spcPts val="0"/>
                        </a:spcAft>
                        <a:buNone/>
                      </a:pPr>
                      <a:r>
                        <a:rPr lang="en-US" sz="900">
                          <a:latin typeface="Roboto Condensed"/>
                          <a:ea typeface="Roboto Condensed"/>
                          <a:cs typeface="Roboto Condensed"/>
                          <a:sym typeface="Roboto Condensed"/>
                        </a:rPr>
                        <a:t>(Sep/22)</a:t>
                      </a:r>
                      <a:endParaRPr sz="900" b="1">
                        <a:solidFill>
                          <a:srgbClr val="000000"/>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171450" marR="0" lvl="0" indent="-142875" algn="l" rtl="0">
                        <a:lnSpc>
                          <a:spcPct val="100000"/>
                        </a:lnSpc>
                        <a:spcBef>
                          <a:spcPts val="0"/>
                        </a:spcBef>
                        <a:spcAft>
                          <a:spcPts val="0"/>
                        </a:spcAft>
                        <a:buSzPts val="900"/>
                        <a:buFont typeface="Roboto Condensed"/>
                        <a:buChar char="-"/>
                      </a:pPr>
                      <a:r>
                        <a:rPr lang="en-US" sz="900">
                          <a:solidFill>
                            <a:srgbClr val="000000"/>
                          </a:solidFill>
                          <a:latin typeface="Roboto Condensed"/>
                          <a:ea typeface="Roboto Condensed"/>
                          <a:cs typeface="Roboto Condensed"/>
                          <a:sym typeface="Roboto Condensed"/>
                        </a:rPr>
                        <a:t>Functional debug windows:</a:t>
                      </a:r>
                      <a:r>
                        <a:rPr lang="en-US" sz="900" u="none" strike="noStrike" cap="none">
                          <a:solidFill>
                            <a:srgbClr val="000000"/>
                          </a:solidFill>
                          <a:latin typeface="Roboto Condensed"/>
                          <a:ea typeface="Roboto Condensed"/>
                          <a:cs typeface="Roboto Condensed"/>
                          <a:sym typeface="Roboto Condensed"/>
                        </a:rPr>
                        <a:t> </a:t>
                      </a:r>
                      <a:r>
                        <a:rPr lang="en-US" sz="900">
                          <a:solidFill>
                            <a:srgbClr val="000000"/>
                          </a:solidFill>
                          <a:latin typeface="Roboto Condensed"/>
                          <a:ea typeface="Roboto Condensed"/>
                          <a:cs typeface="Roboto Condensed"/>
                          <a:sym typeface="Roboto Condensed"/>
                        </a:rPr>
                        <a:t>0%</a:t>
                      </a:r>
                      <a:r>
                        <a:rPr lang="en-US" sz="900" u="none" strike="noStrike" cap="none">
                          <a:solidFill>
                            <a:srgbClr val="000000"/>
                          </a:solidFill>
                          <a:latin typeface="Roboto Condensed"/>
                          <a:ea typeface="Roboto Condensed"/>
                          <a:cs typeface="Roboto Condensed"/>
                          <a:sym typeface="Roboto Condensed"/>
                        </a:rPr>
                        <a:t>-&gt;100% (Sep</a:t>
                      </a:r>
                      <a:r>
                        <a:rPr lang="en-US" sz="900">
                          <a:solidFill>
                            <a:srgbClr val="000000"/>
                          </a:solidFill>
                          <a:latin typeface="Roboto Condensed"/>
                          <a:ea typeface="Roboto Condensed"/>
                          <a:cs typeface="Roboto Condensed"/>
                          <a:sym typeface="Roboto Condensed"/>
                        </a:rPr>
                        <a:t> 17)</a:t>
                      </a:r>
                      <a:endParaRPr sz="900" u="none" strike="noStrike" cap="none">
                        <a:solidFill>
                          <a:srgbClr val="000000"/>
                        </a:solidFill>
                        <a:latin typeface="Roboto Condensed"/>
                        <a:ea typeface="Roboto Condensed"/>
                        <a:cs typeface="Roboto Condensed"/>
                        <a:sym typeface="Roboto Condensed"/>
                      </a:endParaRPr>
                    </a:p>
                    <a:p>
                      <a:pPr marL="171450" marR="0" lvl="0" indent="-142875" algn="l" rtl="0">
                        <a:lnSpc>
                          <a:spcPct val="100000"/>
                        </a:lnSpc>
                        <a:spcBef>
                          <a:spcPts val="0"/>
                        </a:spcBef>
                        <a:spcAft>
                          <a:spcPts val="0"/>
                        </a:spcAft>
                        <a:buSzPts val="900"/>
                        <a:buFont typeface="Roboto Condensed"/>
                        <a:buChar char="-"/>
                      </a:pPr>
                      <a:r>
                        <a:rPr lang="en-US" sz="900">
                          <a:solidFill>
                            <a:srgbClr val="000000"/>
                          </a:solidFill>
                          <a:latin typeface="Roboto Condensed"/>
                          <a:ea typeface="Roboto Condensed"/>
                          <a:cs typeface="Roboto Condensed"/>
                          <a:sym typeface="Roboto Condensed"/>
                        </a:rPr>
                        <a:t>Prepare data:</a:t>
                      </a:r>
                      <a:r>
                        <a:rPr lang="en-US" sz="900" u="none" strike="noStrike" cap="none">
                          <a:solidFill>
                            <a:srgbClr val="000000"/>
                          </a:solidFill>
                          <a:latin typeface="Roboto Condensed"/>
                          <a:ea typeface="Roboto Condensed"/>
                          <a:cs typeface="Roboto Condensed"/>
                          <a:sym typeface="Roboto Condensed"/>
                        </a:rPr>
                        <a:t> </a:t>
                      </a:r>
                      <a:r>
                        <a:rPr lang="en-US" sz="900">
                          <a:solidFill>
                            <a:srgbClr val="000000"/>
                          </a:solidFill>
                          <a:latin typeface="Roboto Condensed"/>
                          <a:ea typeface="Roboto Condensed"/>
                          <a:cs typeface="Roboto Condensed"/>
                          <a:sym typeface="Roboto Condensed"/>
                        </a:rPr>
                        <a:t>0%</a:t>
                      </a:r>
                      <a:r>
                        <a:rPr lang="en-US" sz="900" u="none" strike="noStrike" cap="none">
                          <a:solidFill>
                            <a:srgbClr val="000000"/>
                          </a:solidFill>
                          <a:latin typeface="Roboto Condensed"/>
                          <a:ea typeface="Roboto Condensed"/>
                          <a:cs typeface="Roboto Condensed"/>
                          <a:sym typeface="Roboto Condensed"/>
                        </a:rPr>
                        <a:t>-&gt;100% (Se</a:t>
                      </a:r>
                      <a:r>
                        <a:rPr lang="en-US" sz="900">
                          <a:solidFill>
                            <a:srgbClr val="000000"/>
                          </a:solidFill>
                          <a:latin typeface="Roboto Condensed"/>
                          <a:ea typeface="Roboto Condensed"/>
                          <a:cs typeface="Roboto Condensed"/>
                          <a:sym typeface="Roboto Condensed"/>
                        </a:rPr>
                        <a:t>p 22)</a:t>
                      </a:r>
                      <a:endParaRPr sz="900" u="none" strike="noStrike" cap="none">
                        <a:solidFill>
                          <a:srgbClr val="000000"/>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chemeClr val="dk1"/>
                        </a:buClr>
                        <a:buSzPts val="1400"/>
                        <a:buFont typeface="Arial"/>
                        <a:buNone/>
                      </a:pPr>
                      <a:r>
                        <a:rPr lang="en-US" sz="900">
                          <a:latin typeface="Roboto Condensed"/>
                          <a:ea typeface="Roboto Condensed"/>
                          <a:cs typeface="Roboto Condensed"/>
                          <a:sym typeface="Roboto Condensed"/>
                        </a:rPr>
                        <a:t>Done</a:t>
                      </a:r>
                      <a:br>
                        <a:rPr lang="en-US" sz="900">
                          <a:latin typeface="Roboto Condensed"/>
                          <a:ea typeface="Roboto Condensed"/>
                          <a:cs typeface="Roboto Condensed"/>
                          <a:sym typeface="Roboto Condensed"/>
                        </a:rPr>
                      </a:br>
                      <a:r>
                        <a:rPr lang="en-US" sz="900">
                          <a:latin typeface="Roboto Condensed"/>
                          <a:ea typeface="Roboto Condensed"/>
                          <a:cs typeface="Roboto Condensed"/>
                          <a:sym typeface="Roboto Condensed"/>
                        </a:rPr>
                        <a:t>Waiting for REL phase review</a:t>
                      </a:r>
                      <a:endParaRPr sz="900">
                        <a:solidFill>
                          <a:srgbClr val="000000"/>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900">
                          <a:solidFill>
                            <a:srgbClr val="000000"/>
                          </a:solidFill>
                          <a:latin typeface="Roboto Condensed"/>
                          <a:ea typeface="Roboto Condensed"/>
                          <a:cs typeface="Roboto Condensed"/>
                          <a:sym typeface="Roboto Condensed"/>
                        </a:rPr>
                        <a:t>N/A</a:t>
                      </a:r>
                      <a:endParaRPr sz="900" u="none" strike="noStrike" cap="none">
                        <a:solidFill>
                          <a:srgbClr val="000000"/>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0">
                <a:tc>
                  <a:txBody>
                    <a:bodyPr/>
                    <a:lstStyle/>
                    <a:p>
                      <a:pPr marL="0" marR="0" lvl="0" indent="0" algn="l" rtl="0">
                        <a:lnSpc>
                          <a:spcPct val="100000"/>
                        </a:lnSpc>
                        <a:spcBef>
                          <a:spcPts val="0"/>
                        </a:spcBef>
                        <a:spcAft>
                          <a:spcPts val="0"/>
                        </a:spcAft>
                        <a:buNone/>
                      </a:pPr>
                      <a:r>
                        <a:rPr lang="en-US" sz="900" b="1">
                          <a:solidFill>
                            <a:srgbClr val="000000"/>
                          </a:solidFill>
                          <a:latin typeface="Roboto Condensed"/>
                          <a:ea typeface="Roboto Condensed"/>
                          <a:cs typeface="Roboto Condensed"/>
                          <a:sym typeface="Roboto Condensed"/>
                        </a:rPr>
                        <a:t>IMP_CNN</a:t>
                      </a:r>
                      <a:endParaRPr sz="900" b="1">
                        <a:solidFill>
                          <a:srgbClr val="000000"/>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None/>
                      </a:pPr>
                      <a:r>
                        <a:rPr lang="en-US" sz="900">
                          <a:solidFill>
                            <a:srgbClr val="000000"/>
                          </a:solidFill>
                          <a:latin typeface="Roboto Condensed"/>
                          <a:ea typeface="Roboto Condensed"/>
                          <a:cs typeface="Roboto Condensed"/>
                          <a:sym typeface="Roboto Condensed"/>
                        </a:rPr>
                        <a:t>Sep 18, 2020</a:t>
                      </a:r>
                      <a:endParaRPr sz="900">
                        <a:solidFill>
                          <a:srgbClr val="000000"/>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900" b="1">
                          <a:latin typeface="Roboto Condensed"/>
                          <a:ea typeface="Roboto Condensed"/>
                          <a:cs typeface="Roboto Condensed"/>
                          <a:sym typeface="Roboto Condensed"/>
                        </a:rPr>
                        <a:t>CD </a:t>
                      </a:r>
                      <a:endParaRPr sz="900" b="1">
                        <a:latin typeface="Roboto Condensed"/>
                        <a:ea typeface="Roboto Condensed"/>
                        <a:cs typeface="Roboto Condensed"/>
                        <a:sym typeface="Roboto Condensed"/>
                      </a:endParaRPr>
                    </a:p>
                    <a:p>
                      <a:pPr marL="0" lvl="0" indent="0" algn="l" rtl="0">
                        <a:spcBef>
                          <a:spcPts val="0"/>
                        </a:spcBef>
                        <a:spcAft>
                          <a:spcPts val="0"/>
                        </a:spcAft>
                        <a:buNone/>
                      </a:pPr>
                      <a:r>
                        <a:rPr lang="en-US" sz="900">
                          <a:latin typeface="Roboto Condensed"/>
                          <a:ea typeface="Roboto Condensed"/>
                          <a:cs typeface="Roboto Condensed"/>
                          <a:sym typeface="Roboto Condensed"/>
                        </a:rPr>
                        <a:t>(Sep/01)</a:t>
                      </a:r>
                      <a:endParaRPr sz="900" b="1">
                        <a:solidFill>
                          <a:srgbClr val="000000"/>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171450" marR="0" lvl="0" indent="-142875" algn="l" rtl="0">
                        <a:lnSpc>
                          <a:spcPct val="100000"/>
                        </a:lnSpc>
                        <a:spcBef>
                          <a:spcPts val="0"/>
                        </a:spcBef>
                        <a:spcAft>
                          <a:spcPts val="0"/>
                        </a:spcAft>
                        <a:buClr>
                          <a:srgbClr val="000000"/>
                        </a:buClr>
                        <a:buSzPts val="900"/>
                        <a:buFont typeface="Roboto Condensed"/>
                        <a:buChar char="-"/>
                      </a:pPr>
                      <a:r>
                        <a:rPr lang="en-US" sz="900">
                          <a:solidFill>
                            <a:srgbClr val="000000"/>
                          </a:solidFill>
                          <a:latin typeface="Roboto Condensed"/>
                          <a:ea typeface="Roboto Condensed"/>
                          <a:cs typeface="Roboto Condensed"/>
                          <a:sym typeface="Roboto Condensed"/>
                        </a:rPr>
                        <a:t>Implement source code after REL feedback: 0%-&gt;100% (Sep 22)</a:t>
                      </a:r>
                      <a:endParaRPr sz="900">
                        <a:solidFill>
                          <a:srgbClr val="000000"/>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chemeClr val="dk1"/>
                        </a:buClr>
                        <a:buSzPts val="1400"/>
                        <a:buFont typeface="Arial"/>
                        <a:buNone/>
                      </a:pPr>
                      <a:r>
                        <a:rPr lang="en-US" sz="900">
                          <a:latin typeface="Roboto Condensed"/>
                          <a:ea typeface="Roboto Condensed"/>
                          <a:cs typeface="Roboto Condensed"/>
                          <a:sym typeface="Roboto Condensed"/>
                        </a:rPr>
                        <a:t>On-going</a:t>
                      </a:r>
                      <a:endParaRPr sz="900">
                        <a:solidFill>
                          <a:srgbClr val="000000"/>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900" u="sng">
                          <a:solidFill>
                            <a:schemeClr val="hlink"/>
                          </a:solidFill>
                          <a:latin typeface="Roboto Condensed"/>
                          <a:ea typeface="Roboto Condensed"/>
                          <a:cs typeface="Roboto Condensed"/>
                          <a:sym typeface="Roboto Condensed"/>
                          <a:hlinkClick r:id="rId3" action="ppaction://hlinksldjump"/>
                        </a:rPr>
                        <a:t>Issue: CR (low)</a:t>
                      </a:r>
                      <a:br>
                        <a:rPr lang="en-US" sz="900">
                          <a:latin typeface="Roboto Condensed"/>
                          <a:ea typeface="Roboto Condensed"/>
                          <a:cs typeface="Roboto Condensed"/>
                          <a:sym typeface="Roboto Condensed"/>
                        </a:rPr>
                      </a:br>
                      <a:r>
                        <a:rPr lang="en-US" sz="900">
                          <a:latin typeface="Roboto Condensed"/>
                          <a:ea typeface="Roboto Condensed"/>
                          <a:cs typeface="Roboto Condensed"/>
                          <a:sym typeface="Roboto Condensed"/>
                        </a:rPr>
                        <a:t>- overtime 2 man-days</a:t>
                      </a:r>
                      <a:endParaRPr sz="900">
                        <a:solidFill>
                          <a:srgbClr val="000000"/>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0">
                <a:tc>
                  <a:txBody>
                    <a:bodyPr/>
                    <a:lstStyle/>
                    <a:p>
                      <a:pPr marL="0" marR="0" lvl="0" indent="0" algn="l" rtl="0">
                        <a:lnSpc>
                          <a:spcPct val="100000"/>
                        </a:lnSpc>
                        <a:spcBef>
                          <a:spcPts val="0"/>
                        </a:spcBef>
                        <a:spcAft>
                          <a:spcPts val="0"/>
                        </a:spcAft>
                        <a:buNone/>
                      </a:pPr>
                      <a:r>
                        <a:rPr lang="en-US" sz="900" b="1">
                          <a:solidFill>
                            <a:srgbClr val="000000"/>
                          </a:solidFill>
                          <a:latin typeface="Roboto Condensed"/>
                          <a:ea typeface="Roboto Condensed"/>
                          <a:cs typeface="Roboto Condensed"/>
                          <a:sym typeface="Roboto Condensed"/>
                        </a:rPr>
                        <a:t>BUS_STAT</a:t>
                      </a:r>
                      <a:endParaRPr sz="900" b="1">
                        <a:solidFill>
                          <a:srgbClr val="000000"/>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Clr>
                          <a:schemeClr val="dk1"/>
                        </a:buClr>
                        <a:buSzPts val="1100"/>
                        <a:buFont typeface="Arial"/>
                        <a:buNone/>
                      </a:pPr>
                      <a:r>
                        <a:rPr lang="en-US" sz="900">
                          <a:solidFill>
                            <a:srgbClr val="000000"/>
                          </a:solidFill>
                          <a:latin typeface="Roboto Condensed"/>
                          <a:ea typeface="Roboto Condensed"/>
                          <a:cs typeface="Roboto Condensed"/>
                          <a:sym typeface="Roboto Condensed"/>
                        </a:rPr>
                        <a:t>Oct 7, 2020</a:t>
                      </a:r>
                      <a:endParaRPr sz="900">
                        <a:solidFill>
                          <a:srgbClr val="000000"/>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None/>
                      </a:pPr>
                      <a:endParaRPr sz="900" b="1">
                        <a:solidFill>
                          <a:srgbClr val="000000"/>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chemeClr val="dk1"/>
                        </a:buClr>
                        <a:buSzPts val="1100"/>
                        <a:buFont typeface="Arial"/>
                        <a:buNone/>
                      </a:pPr>
                      <a:r>
                        <a:rPr lang="en-US" sz="900" b="1">
                          <a:solidFill>
                            <a:srgbClr val="000000"/>
                          </a:solidFill>
                          <a:latin typeface="Roboto Condensed"/>
                          <a:ea typeface="Roboto Condensed"/>
                          <a:cs typeface="Roboto Condensed"/>
                          <a:sym typeface="Roboto Condensed"/>
                        </a:rPr>
                        <a:t>CFM</a:t>
                      </a:r>
                      <a:endParaRPr sz="900" b="1">
                        <a:solidFill>
                          <a:srgbClr val="000000"/>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r>
                        <a:rPr lang="en-US" sz="900">
                          <a:solidFill>
                            <a:srgbClr val="000000"/>
                          </a:solidFill>
                          <a:latin typeface="Roboto Condensed"/>
                          <a:ea typeface="Roboto Condensed"/>
                          <a:cs typeface="Roboto Condensed"/>
                          <a:sym typeface="Roboto Condensed"/>
                        </a:rPr>
                        <a:t>(Sep/21)</a:t>
                      </a:r>
                      <a:endParaRPr sz="900">
                        <a:solidFill>
                          <a:srgbClr val="000000"/>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171450" marR="0" lvl="0" indent="-142875" algn="l" rtl="0">
                        <a:lnSpc>
                          <a:spcPct val="100000"/>
                        </a:lnSpc>
                        <a:spcBef>
                          <a:spcPts val="0"/>
                        </a:spcBef>
                        <a:spcAft>
                          <a:spcPts val="0"/>
                        </a:spcAft>
                        <a:buSzPts val="900"/>
                        <a:buFont typeface="Roboto Condensed"/>
                        <a:buChar char="-"/>
                      </a:pPr>
                      <a:r>
                        <a:rPr lang="en-US" sz="900">
                          <a:solidFill>
                            <a:srgbClr val="000000"/>
                          </a:solidFill>
                          <a:latin typeface="Roboto Condensed"/>
                          <a:ea typeface="Roboto Condensed"/>
                          <a:cs typeface="Roboto Condensed"/>
                          <a:sym typeface="Roboto Condensed"/>
                        </a:rPr>
                        <a:t>Investigate spec (Access ticket): 0-&gt; 30% (Sep 21)</a:t>
                      </a:r>
                      <a:endParaRPr sz="900">
                        <a:solidFill>
                          <a:srgbClr val="000000"/>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900">
                          <a:latin typeface="Roboto Condensed"/>
                          <a:ea typeface="Roboto Condensed"/>
                          <a:cs typeface="Roboto Condensed"/>
                          <a:sym typeface="Roboto Condensed"/>
                        </a:rPr>
                        <a:t>On-going</a:t>
                      </a:r>
                      <a:endParaRPr sz="9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900" u="sng">
                          <a:solidFill>
                            <a:schemeClr val="hlink"/>
                          </a:solidFill>
                          <a:latin typeface="Roboto Condensed"/>
                          <a:ea typeface="Roboto Condensed"/>
                          <a:cs typeface="Roboto Condensed"/>
                          <a:sym typeface="Roboto Condensed"/>
                          <a:hlinkClick r:id="rId4" action="ppaction://hlinksldjump"/>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Issue</a:t>
                      </a:r>
                      <a:r>
                        <a:rPr lang="en-US" sz="900" u="sng">
                          <a:solidFill>
                            <a:schemeClr val="hlink"/>
                          </a:solidFill>
                          <a:latin typeface="Roboto Condensed"/>
                          <a:ea typeface="Roboto Condensed"/>
                          <a:cs typeface="Roboto Condensed"/>
                          <a:sym typeface="Roboto Condensed"/>
                          <a:hlinkClick r:id="rId4" action="ppaction://hlinksldjump"/>
                        </a:rPr>
                        <a:t>: Resource (high)</a:t>
                      </a:r>
                      <a:endParaRPr sz="900">
                        <a:latin typeface="Roboto Condensed"/>
                        <a:ea typeface="Roboto Condensed"/>
                        <a:cs typeface="Roboto Condensed"/>
                        <a:sym typeface="Roboto Condensed"/>
                      </a:endParaRPr>
                    </a:p>
                    <a:p>
                      <a:pPr marL="0" marR="0" lvl="0" indent="0" algn="l" rtl="0">
                        <a:lnSpc>
                          <a:spcPct val="100000"/>
                        </a:lnSpc>
                        <a:spcBef>
                          <a:spcPts val="0"/>
                        </a:spcBef>
                        <a:spcAft>
                          <a:spcPts val="0"/>
                        </a:spcAft>
                        <a:buNone/>
                      </a:pPr>
                      <a:r>
                        <a:rPr lang="en-US" sz="900">
                          <a:latin typeface="Roboto Condensed"/>
                          <a:ea typeface="Roboto Condensed"/>
                          <a:cs typeface="Roboto Condensed"/>
                          <a:sym typeface="Roboto Condensed"/>
                        </a:rPr>
                        <a:t>- delay (internal RVC) + TBD man-days</a:t>
                      </a:r>
                      <a:endParaRPr sz="9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9950099d3e_0_15"/>
          <p:cNvSpPr txBox="1">
            <a:spLocks noGrp="1"/>
          </p:cNvSpPr>
          <p:nvPr>
            <p:ph type="title"/>
          </p:nvPr>
        </p:nvSpPr>
        <p:spPr>
          <a:xfrm>
            <a:off x="327450" y="191748"/>
            <a:ext cx="8482800" cy="7398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SzPts val="3400"/>
              <a:buNone/>
            </a:pPr>
            <a:r>
              <a:rPr lang="en-US"/>
              <a:t>Issue/Risk management log</a:t>
            </a:r>
            <a:endParaRPr/>
          </a:p>
        </p:txBody>
      </p:sp>
      <p:graphicFrame>
        <p:nvGraphicFramePr>
          <p:cNvPr id="166" name="Google Shape;166;g9950099d3e_0_15"/>
          <p:cNvGraphicFramePr/>
          <p:nvPr/>
        </p:nvGraphicFramePr>
        <p:xfrm>
          <a:off x="422979" y="931554"/>
          <a:ext cx="3000000" cy="3000000"/>
        </p:xfrm>
        <a:graphic>
          <a:graphicData uri="http://schemas.openxmlformats.org/drawingml/2006/table">
            <a:tbl>
              <a:tblPr firstRow="1" bandRow="1">
                <a:noFill/>
                <a:tableStyleId>{582BCD6C-CB15-4DB7-AF7C-6CD923F16E73}</a:tableStyleId>
              </a:tblPr>
              <a:tblGrid>
                <a:gridCol w="1870400">
                  <a:extLst>
                    <a:ext uri="{9D8B030D-6E8A-4147-A177-3AD203B41FA5}">
                      <a16:colId xmlns:a16="http://schemas.microsoft.com/office/drawing/2014/main" val="20000"/>
                    </a:ext>
                  </a:extLst>
                </a:gridCol>
                <a:gridCol w="6094050">
                  <a:extLst>
                    <a:ext uri="{9D8B030D-6E8A-4147-A177-3AD203B41FA5}">
                      <a16:colId xmlns:a16="http://schemas.microsoft.com/office/drawing/2014/main" val="20001"/>
                    </a:ext>
                  </a:extLst>
                </a:gridCol>
              </a:tblGrid>
              <a:tr h="327875">
                <a:tc>
                  <a:txBody>
                    <a:bodyPr/>
                    <a:lstStyle/>
                    <a:p>
                      <a:pPr marL="0" lvl="0" indent="0" algn="l" rtl="0">
                        <a:spcBef>
                          <a:spcPts val="0"/>
                        </a:spcBef>
                        <a:spcAft>
                          <a:spcPts val="0"/>
                        </a:spcAft>
                        <a:buNone/>
                      </a:pPr>
                      <a:r>
                        <a:rPr lang="en-US" sz="1000">
                          <a:solidFill>
                            <a:srgbClr val="000000"/>
                          </a:solidFill>
                          <a:latin typeface="Roboto Condensed"/>
                          <a:ea typeface="Roboto Condensed"/>
                          <a:cs typeface="Roboto Condensed"/>
                          <a:sym typeface="Roboto Condensed"/>
                        </a:rPr>
                        <a:t>Issue</a:t>
                      </a:r>
                      <a:endParaRPr sz="1000">
                        <a:solidFill>
                          <a:srgbClr val="000000"/>
                        </a:solidFill>
                        <a:latin typeface="Roboto Condensed"/>
                        <a:ea typeface="Roboto Condensed"/>
                        <a:cs typeface="Roboto Condensed"/>
                        <a:sym typeface="Roboto Condensed"/>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US" sz="1000">
                          <a:solidFill>
                            <a:schemeClr val="dk1"/>
                          </a:solidFill>
                          <a:latin typeface="Roboto Condensed"/>
                          <a:ea typeface="Roboto Condensed"/>
                          <a:cs typeface="Roboto Condensed"/>
                          <a:sym typeface="Roboto Condensed"/>
                        </a:rPr>
                        <a:t>[LOW] IMP_CNN - Issue REL request new trace log format - Resolved</a:t>
                      </a:r>
                      <a:endParaRPr sz="1000">
                        <a:solidFill>
                          <a:srgbClr val="000000"/>
                        </a:solidFill>
                        <a:latin typeface="Roboto Condensed"/>
                        <a:ea typeface="Roboto Condensed"/>
                        <a:cs typeface="Roboto Condensed"/>
                        <a:sym typeface="Roboto Condensed"/>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244350">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Raised</a:t>
                      </a:r>
                      <a:endParaRPr sz="1000">
                        <a:solidFill>
                          <a:schemeClr val="dk1"/>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Identify date: Sep 11 - By: Sy Nguyen</a:t>
                      </a:r>
                      <a:endParaRPr sz="1000">
                        <a:solidFill>
                          <a:schemeClr val="dk1"/>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10150">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Description</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Change requirement</a:t>
                      </a:r>
                      <a:endParaRPr sz="1000">
                        <a:latin typeface="Roboto Condensed"/>
                        <a:ea typeface="Roboto Condensed"/>
                        <a:cs typeface="Roboto Condensed"/>
                        <a:sym typeface="Roboto Condensed"/>
                      </a:endParaRPr>
                    </a:p>
                    <a:p>
                      <a:pPr marL="0" lvl="0" indent="0" algn="l" rtl="0">
                        <a:spcBef>
                          <a:spcPts val="0"/>
                        </a:spcBef>
                        <a:spcAft>
                          <a:spcPts val="0"/>
                        </a:spcAft>
                        <a:buNone/>
                      </a:pPr>
                      <a:r>
                        <a:rPr lang="en-US" sz="1000">
                          <a:latin typeface="Roboto Condensed"/>
                          <a:ea typeface="Roboto Condensed"/>
                          <a:cs typeface="Roboto Condensed"/>
                          <a:sym typeface="Roboto Condensed"/>
                        </a:rPr>
                        <a:t>- REL request new trace log format during review meeting</a:t>
                      </a:r>
                      <a:endParaRPr sz="1000">
                        <a:solidFill>
                          <a:schemeClr val="dk1"/>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67775">
                <a:tc>
                  <a:txBody>
                    <a:bodyPr/>
                    <a:lstStyle/>
                    <a:p>
                      <a:pPr marL="0" lvl="0" indent="0" algn="l" rtl="0">
                        <a:spcBef>
                          <a:spcPts val="0"/>
                        </a:spcBef>
                        <a:spcAft>
                          <a:spcPts val="0"/>
                        </a:spcAft>
                        <a:buClr>
                          <a:schemeClr val="dk1"/>
                        </a:buClr>
                        <a:buSzPts val="1100"/>
                        <a:buFont typeface="Arial"/>
                        <a:buNone/>
                      </a:pPr>
                      <a:r>
                        <a:rPr lang="en-US" sz="1000">
                          <a:latin typeface="Roboto Condensed"/>
                          <a:ea typeface="Roboto Condensed"/>
                          <a:cs typeface="Roboto Condensed"/>
                          <a:sym typeface="Roboto Condensed"/>
                        </a:rPr>
                        <a:t>Root cause</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chemeClr val="dk1"/>
                        </a:buClr>
                        <a:buSzPts val="1100"/>
                        <a:buFont typeface="Arial"/>
                        <a:buNone/>
                      </a:pPr>
                      <a:r>
                        <a:rPr lang="en-US" sz="1000">
                          <a:latin typeface="Roboto Condensed"/>
                          <a:ea typeface="Roboto Condensed"/>
                          <a:cs typeface="Roboto Condensed"/>
                          <a:sym typeface="Roboto Condensed"/>
                        </a:rPr>
                        <a:t>- REL did not confirm trace log format. They just requested and confirmed the format which is different than common trace file in the most recent meeting.</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60300">
                <a:tc>
                  <a:txBody>
                    <a:bodyPr/>
                    <a:lstStyle/>
                    <a:p>
                      <a:pPr marL="0" lvl="0" indent="0" algn="l" rtl="0">
                        <a:spcBef>
                          <a:spcPts val="0"/>
                        </a:spcBef>
                        <a:spcAft>
                          <a:spcPts val="0"/>
                        </a:spcAft>
                        <a:buClr>
                          <a:schemeClr val="dk1"/>
                        </a:buClr>
                        <a:buSzPts val="1100"/>
                        <a:buFont typeface="Arial"/>
                        <a:buNone/>
                      </a:pPr>
                      <a:r>
                        <a:rPr lang="en-US" sz="1000">
                          <a:latin typeface="Roboto Condensed"/>
                          <a:ea typeface="Roboto Condensed"/>
                          <a:cs typeface="Roboto Condensed"/>
                          <a:sym typeface="Roboto Condensed"/>
                        </a:rPr>
                        <a:t>Impact</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chemeClr val="dk1"/>
                        </a:buClr>
                        <a:buSzPts val="1100"/>
                        <a:buFont typeface="Arial"/>
                        <a:buNone/>
                      </a:pPr>
                      <a:r>
                        <a:rPr lang="en-US" sz="1000">
                          <a:latin typeface="Roboto Condensed"/>
                          <a:ea typeface="Roboto Condensed"/>
                          <a:cs typeface="Roboto Condensed"/>
                          <a:sym typeface="Roboto Condensed"/>
                        </a:rPr>
                        <a:t>- BV members had to OT to implement and check the latest format (Overtime 2 man-days)</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89950">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Countermeasure(s)</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1000">
                          <a:latin typeface="Roboto Condensed"/>
                          <a:ea typeface="Roboto Condensed"/>
                          <a:cs typeface="Roboto Condensed"/>
                          <a:sym typeface="Roboto Condensed"/>
                        </a:rPr>
                        <a:t>- ai1: Designer and verifier OT to cover request               Sep/12             Done</a:t>
                      </a:r>
                      <a:endParaRPr sz="1000" u="none" strike="noStrike" cap="none">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378100">
                <a:tc>
                  <a:txBody>
                    <a:bodyPr/>
                    <a:lstStyle/>
                    <a:p>
                      <a:pPr marL="0" marR="0" lvl="0" indent="0" algn="l" rtl="0">
                        <a:lnSpc>
                          <a:spcPct val="100000"/>
                        </a:lnSpc>
                        <a:spcBef>
                          <a:spcPts val="0"/>
                        </a:spcBef>
                        <a:spcAft>
                          <a:spcPts val="0"/>
                        </a:spcAft>
                        <a:buClr>
                          <a:schemeClr val="dk1"/>
                        </a:buClr>
                        <a:buSzPts val="1100"/>
                        <a:buFont typeface="Arial"/>
                        <a:buNone/>
                      </a:pPr>
                      <a:r>
                        <a:rPr lang="en-US" sz="1000">
                          <a:latin typeface="Roboto Condensed"/>
                          <a:ea typeface="Roboto Condensed"/>
                          <a:cs typeface="Roboto Condensed"/>
                          <a:sym typeface="Roboto Condensed"/>
                        </a:rPr>
                        <a:t>Description of</a:t>
                      </a:r>
                      <a:endParaRPr sz="1000">
                        <a:latin typeface="Roboto Condensed"/>
                        <a:ea typeface="Roboto Condensed"/>
                        <a:cs typeface="Roboto Condensed"/>
                        <a:sym typeface="Roboto Condensed"/>
                      </a:endParaRPr>
                    </a:p>
                    <a:p>
                      <a:pPr marL="0" marR="0" lvl="0" indent="0" algn="l" rtl="0">
                        <a:lnSpc>
                          <a:spcPct val="100000"/>
                        </a:lnSpc>
                        <a:spcBef>
                          <a:spcPts val="0"/>
                        </a:spcBef>
                        <a:spcAft>
                          <a:spcPts val="0"/>
                        </a:spcAft>
                        <a:buNone/>
                      </a:pPr>
                      <a:r>
                        <a:rPr lang="en-US" sz="1000">
                          <a:latin typeface="Roboto Condensed"/>
                          <a:ea typeface="Roboto Condensed"/>
                          <a:cs typeface="Roboto Condensed"/>
                          <a:sym typeface="Roboto Condensed"/>
                        </a:rPr>
                        <a:t>Final Result</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1000">
                          <a:latin typeface="Roboto Condensed"/>
                          <a:ea typeface="Roboto Condensed"/>
                          <a:cs typeface="Roboto Condensed"/>
                          <a:sym typeface="Roboto Condensed"/>
                        </a:rPr>
                        <a:t>- Our team cover REL change request</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51100">
                <a:tc>
                  <a:txBody>
                    <a:bodyPr/>
                    <a:lstStyle/>
                    <a:p>
                      <a:pPr marL="0" marR="0" lvl="0" indent="0" algn="l" rtl="0">
                        <a:lnSpc>
                          <a:spcPct val="100000"/>
                        </a:lnSpc>
                        <a:spcBef>
                          <a:spcPts val="0"/>
                        </a:spcBef>
                        <a:spcAft>
                          <a:spcPts val="0"/>
                        </a:spcAft>
                        <a:buClr>
                          <a:srgbClr val="000000"/>
                        </a:buClr>
                        <a:buSzPts val="1400"/>
                        <a:buFont typeface="Arial"/>
                        <a:buNone/>
                      </a:pPr>
                      <a:r>
                        <a:rPr lang="en-US" sz="1000" u="none" strike="noStrike" cap="none">
                          <a:latin typeface="Roboto Condensed"/>
                          <a:ea typeface="Roboto Condensed"/>
                          <a:cs typeface="Roboto Condensed"/>
                          <a:sym typeface="Roboto Condensed"/>
                        </a:rPr>
                        <a:t>Lesson learnt</a:t>
                      </a:r>
                      <a:endParaRPr sz="1000">
                        <a:latin typeface="Roboto Condensed"/>
                        <a:ea typeface="Roboto Condensed"/>
                        <a:cs typeface="Roboto Condensed"/>
                        <a:sym typeface="Roboto Condensed"/>
                      </a:endParaRPr>
                    </a:p>
                    <a:p>
                      <a:pPr marL="0" marR="0" lvl="0" indent="0" algn="l" rtl="0">
                        <a:lnSpc>
                          <a:spcPct val="100000"/>
                        </a:lnSpc>
                        <a:spcBef>
                          <a:spcPts val="0"/>
                        </a:spcBef>
                        <a:spcAft>
                          <a:spcPts val="0"/>
                        </a:spcAft>
                        <a:buClr>
                          <a:srgbClr val="000000"/>
                        </a:buClr>
                        <a:buSzPts val="1400"/>
                        <a:buFont typeface="Arial"/>
                        <a:buNone/>
                      </a:pPr>
                      <a:r>
                        <a:rPr lang="en-US" sz="1000">
                          <a:latin typeface="Roboto Condensed"/>
                          <a:ea typeface="Roboto Condensed"/>
                          <a:cs typeface="Roboto Condensed"/>
                          <a:sym typeface="Roboto Condensed"/>
                        </a:rPr>
                        <a:t>(preventive countermeasures)</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 Confirmation must be done as soon as possible (BV did it but REL did not reply)</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9950099d3e_9_0"/>
          <p:cNvSpPr txBox="1">
            <a:spLocks noGrp="1"/>
          </p:cNvSpPr>
          <p:nvPr>
            <p:ph type="title"/>
          </p:nvPr>
        </p:nvSpPr>
        <p:spPr>
          <a:xfrm>
            <a:off x="327450" y="191748"/>
            <a:ext cx="8482800" cy="7398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SzPts val="3400"/>
              <a:buNone/>
            </a:pPr>
            <a:r>
              <a:rPr lang="en-US"/>
              <a:t>Issue/Risk management log</a:t>
            </a:r>
            <a:endParaRPr/>
          </a:p>
        </p:txBody>
      </p:sp>
      <p:graphicFrame>
        <p:nvGraphicFramePr>
          <p:cNvPr id="172" name="Google Shape;172;g9950099d3e_9_0"/>
          <p:cNvGraphicFramePr/>
          <p:nvPr/>
        </p:nvGraphicFramePr>
        <p:xfrm>
          <a:off x="422979" y="931554"/>
          <a:ext cx="3000000" cy="3000000"/>
        </p:xfrm>
        <a:graphic>
          <a:graphicData uri="http://schemas.openxmlformats.org/drawingml/2006/table">
            <a:tbl>
              <a:tblPr firstRow="1" bandRow="1">
                <a:noFill/>
                <a:tableStyleId>{582BCD6C-CB15-4DB7-AF7C-6CD923F16E73}</a:tableStyleId>
              </a:tblPr>
              <a:tblGrid>
                <a:gridCol w="1870400">
                  <a:extLst>
                    <a:ext uri="{9D8B030D-6E8A-4147-A177-3AD203B41FA5}">
                      <a16:colId xmlns:a16="http://schemas.microsoft.com/office/drawing/2014/main" val="20000"/>
                    </a:ext>
                  </a:extLst>
                </a:gridCol>
                <a:gridCol w="6094050">
                  <a:extLst>
                    <a:ext uri="{9D8B030D-6E8A-4147-A177-3AD203B41FA5}">
                      <a16:colId xmlns:a16="http://schemas.microsoft.com/office/drawing/2014/main" val="20001"/>
                    </a:ext>
                  </a:extLst>
                </a:gridCol>
              </a:tblGrid>
              <a:tr h="327875">
                <a:tc>
                  <a:txBody>
                    <a:bodyPr/>
                    <a:lstStyle/>
                    <a:p>
                      <a:pPr marL="0" lvl="0" indent="0" algn="l" rtl="0">
                        <a:spcBef>
                          <a:spcPts val="0"/>
                        </a:spcBef>
                        <a:spcAft>
                          <a:spcPts val="0"/>
                        </a:spcAft>
                        <a:buNone/>
                      </a:pPr>
                      <a:r>
                        <a:rPr lang="en-US" sz="1000">
                          <a:solidFill>
                            <a:srgbClr val="000000"/>
                          </a:solidFill>
                          <a:latin typeface="Roboto Condensed"/>
                          <a:ea typeface="Roboto Condensed"/>
                          <a:cs typeface="Roboto Condensed"/>
                          <a:sym typeface="Roboto Condensed"/>
                        </a:rPr>
                        <a:t>Issue</a:t>
                      </a:r>
                      <a:endParaRPr sz="1000">
                        <a:solidFill>
                          <a:srgbClr val="000000"/>
                        </a:solidFill>
                        <a:latin typeface="Roboto Condensed"/>
                        <a:ea typeface="Roboto Condensed"/>
                        <a:cs typeface="Roboto Condensed"/>
                        <a:sym typeface="Roboto Condensed"/>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l" rtl="0">
                        <a:spcBef>
                          <a:spcPts val="0"/>
                        </a:spcBef>
                        <a:spcAft>
                          <a:spcPts val="0"/>
                        </a:spcAft>
                        <a:buNone/>
                      </a:pPr>
                      <a:r>
                        <a:rPr lang="en-US" sz="1000">
                          <a:solidFill>
                            <a:schemeClr val="dk1"/>
                          </a:solidFill>
                          <a:latin typeface="Roboto Condensed"/>
                          <a:ea typeface="Roboto Condensed"/>
                          <a:cs typeface="Roboto Condensed"/>
                          <a:sym typeface="Roboto Condensed"/>
                        </a:rPr>
                        <a:t>[HIGH] BUS_STAT - Issue REL specification is not enough to create test cases - Escalated</a:t>
                      </a:r>
                      <a:endParaRPr sz="1000">
                        <a:solidFill>
                          <a:srgbClr val="000000"/>
                        </a:solidFill>
                        <a:latin typeface="Roboto Condensed"/>
                        <a:ea typeface="Roboto Condensed"/>
                        <a:cs typeface="Roboto Condensed"/>
                        <a:sym typeface="Roboto Condensed"/>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extLst>
                  <a:ext uri="{0D108BD9-81ED-4DB2-BD59-A6C34878D82A}">
                    <a16:rowId xmlns:a16="http://schemas.microsoft.com/office/drawing/2014/main" val="10000"/>
                  </a:ext>
                </a:extLst>
              </a:tr>
              <a:tr h="244350">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Raised</a:t>
                      </a:r>
                      <a:endParaRPr sz="1000">
                        <a:solidFill>
                          <a:schemeClr val="dk1"/>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Identify date: Sep 18 - By: Bac Huynh</a:t>
                      </a:r>
                      <a:endParaRPr sz="1000">
                        <a:solidFill>
                          <a:schemeClr val="dk1"/>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10150">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Description</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Limited in resource</a:t>
                      </a:r>
                      <a:endParaRPr sz="1000">
                        <a:latin typeface="Roboto Condensed"/>
                        <a:ea typeface="Roboto Condensed"/>
                        <a:cs typeface="Roboto Condensed"/>
                        <a:sym typeface="Roboto Condensed"/>
                      </a:endParaRPr>
                    </a:p>
                    <a:p>
                      <a:pPr marL="0" lvl="0" indent="0" algn="l" rtl="0">
                        <a:spcBef>
                          <a:spcPts val="0"/>
                        </a:spcBef>
                        <a:spcAft>
                          <a:spcPts val="0"/>
                        </a:spcAft>
                        <a:buNone/>
                      </a:pPr>
                      <a:r>
                        <a:rPr lang="en-US" sz="1000">
                          <a:latin typeface="Roboto Condensed"/>
                          <a:ea typeface="Roboto Condensed"/>
                          <a:cs typeface="Roboto Condensed"/>
                          <a:sym typeface="Roboto Condensed"/>
                        </a:rPr>
                        <a:t>- REL specification is not enough information for BV to understand and create test cases</a:t>
                      </a:r>
                      <a:endParaRPr sz="1000">
                        <a:solidFill>
                          <a:schemeClr val="dk1"/>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67775">
                <a:tc>
                  <a:txBody>
                    <a:bodyPr/>
                    <a:lstStyle/>
                    <a:p>
                      <a:pPr marL="0" lvl="0" indent="0" algn="l" rtl="0">
                        <a:spcBef>
                          <a:spcPts val="0"/>
                        </a:spcBef>
                        <a:spcAft>
                          <a:spcPts val="0"/>
                        </a:spcAft>
                        <a:buClr>
                          <a:schemeClr val="dk1"/>
                        </a:buClr>
                        <a:buSzPts val="1100"/>
                        <a:buFont typeface="Arial"/>
                        <a:buNone/>
                      </a:pPr>
                      <a:r>
                        <a:rPr lang="en-US" sz="1000">
                          <a:latin typeface="Roboto Condensed"/>
                          <a:ea typeface="Roboto Condensed"/>
                          <a:cs typeface="Roboto Condensed"/>
                          <a:sym typeface="Roboto Condensed"/>
                        </a:rPr>
                        <a:t>Root cause</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chemeClr val="dk1"/>
                        </a:buClr>
                        <a:buSzPts val="1100"/>
                        <a:buFont typeface="Arial"/>
                        <a:buNone/>
                      </a:pPr>
                      <a:r>
                        <a:rPr lang="en-US" sz="1000">
                          <a:latin typeface="Roboto Condensed"/>
                          <a:ea typeface="Roboto Condensed"/>
                          <a:cs typeface="Roboto Condensed"/>
                          <a:sym typeface="Roboto Condensed"/>
                        </a:rPr>
                        <a:t>- Legacy document from REL, HW RVC is not clear. They designed document by reading RTL code not target specification</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60300">
                <a:tc>
                  <a:txBody>
                    <a:bodyPr/>
                    <a:lstStyle/>
                    <a:p>
                      <a:pPr marL="0" lvl="0" indent="0" algn="l" rtl="0">
                        <a:spcBef>
                          <a:spcPts val="0"/>
                        </a:spcBef>
                        <a:spcAft>
                          <a:spcPts val="0"/>
                        </a:spcAft>
                        <a:buClr>
                          <a:schemeClr val="dk1"/>
                        </a:buClr>
                        <a:buSzPts val="1100"/>
                        <a:buFont typeface="Arial"/>
                        <a:buNone/>
                      </a:pPr>
                      <a:r>
                        <a:rPr lang="en-US" sz="1000">
                          <a:latin typeface="Roboto Condensed"/>
                          <a:ea typeface="Roboto Condensed"/>
                          <a:cs typeface="Roboto Condensed"/>
                          <a:sym typeface="Roboto Condensed"/>
                        </a:rPr>
                        <a:t>Impact</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chemeClr val="dk1"/>
                        </a:buClr>
                        <a:buSzPts val="1100"/>
                        <a:buFont typeface="Arial"/>
                        <a:buNone/>
                      </a:pPr>
                      <a:r>
                        <a:rPr lang="en-US" sz="1000">
                          <a:latin typeface="Roboto Condensed"/>
                          <a:ea typeface="Roboto Condensed"/>
                          <a:cs typeface="Roboto Condensed"/>
                          <a:sym typeface="Roboto Condensed"/>
                        </a:rPr>
                        <a:t>- Investigate phase is delayed with no defined deadline (Delay(Internal RVC) + TBD man-days)</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89950">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Countermeasure(s)</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1000">
                          <a:latin typeface="Roboto Condensed"/>
                          <a:ea typeface="Roboto Condensed"/>
                          <a:cs typeface="Roboto Condensed"/>
                          <a:sym typeface="Roboto Condensed"/>
                        </a:rPr>
                        <a:t>- ai1: Raise issue to RVC leader                                                              Sep/18             Done</a:t>
                      </a:r>
                      <a:endParaRPr sz="1000">
                        <a:latin typeface="Roboto Condensed"/>
                        <a:ea typeface="Roboto Condensed"/>
                        <a:cs typeface="Roboto Condensed"/>
                        <a:sym typeface="Roboto Condensed"/>
                      </a:endParaRPr>
                    </a:p>
                    <a:p>
                      <a:pPr marL="0" marR="0" lvl="0" indent="0" algn="l" rtl="0">
                        <a:lnSpc>
                          <a:spcPct val="100000"/>
                        </a:lnSpc>
                        <a:spcBef>
                          <a:spcPts val="0"/>
                        </a:spcBef>
                        <a:spcAft>
                          <a:spcPts val="0"/>
                        </a:spcAft>
                        <a:buNone/>
                      </a:pPr>
                      <a:r>
                        <a:rPr lang="en-US" sz="1000">
                          <a:latin typeface="Roboto Condensed"/>
                          <a:ea typeface="Roboto Condensed"/>
                          <a:cs typeface="Roboto Condensed"/>
                          <a:sym typeface="Roboto Condensed"/>
                        </a:rPr>
                        <a:t>- ai2: Hold meeting with REL to discuss access ticket topic               Sep/23             Done</a:t>
                      </a:r>
                      <a:endParaRPr sz="1000">
                        <a:latin typeface="Roboto Condensed"/>
                        <a:ea typeface="Roboto Condensed"/>
                        <a:cs typeface="Roboto Condensed"/>
                        <a:sym typeface="Roboto Condensed"/>
                      </a:endParaRPr>
                    </a:p>
                    <a:p>
                      <a:pPr marL="0" marR="0" lvl="0" indent="0" algn="l" rtl="0">
                        <a:lnSpc>
                          <a:spcPct val="100000"/>
                        </a:lnSpc>
                        <a:spcBef>
                          <a:spcPts val="0"/>
                        </a:spcBef>
                        <a:spcAft>
                          <a:spcPts val="0"/>
                        </a:spcAft>
                        <a:buNone/>
                      </a:pPr>
                      <a:r>
                        <a:rPr lang="en-US" sz="1000">
                          <a:latin typeface="Roboto Condensed"/>
                          <a:ea typeface="Roboto Condensed"/>
                          <a:cs typeface="Roboto Condensed"/>
                          <a:sym typeface="Roboto Condensed"/>
                        </a:rPr>
                        <a:t>- ai3: Request update SCD                                                                       Sep/18             Done</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378100">
                <a:tc>
                  <a:txBody>
                    <a:bodyPr/>
                    <a:lstStyle/>
                    <a:p>
                      <a:pPr marL="0" marR="0" lvl="0" indent="0" algn="l" rtl="0">
                        <a:lnSpc>
                          <a:spcPct val="100000"/>
                        </a:lnSpc>
                        <a:spcBef>
                          <a:spcPts val="0"/>
                        </a:spcBef>
                        <a:spcAft>
                          <a:spcPts val="0"/>
                        </a:spcAft>
                        <a:buClr>
                          <a:schemeClr val="dk1"/>
                        </a:buClr>
                        <a:buSzPts val="1100"/>
                        <a:buFont typeface="Arial"/>
                        <a:buNone/>
                      </a:pPr>
                      <a:r>
                        <a:rPr lang="en-US" sz="1000">
                          <a:latin typeface="Roboto Condensed"/>
                          <a:ea typeface="Roboto Condensed"/>
                          <a:cs typeface="Roboto Condensed"/>
                          <a:sym typeface="Roboto Condensed"/>
                        </a:rPr>
                        <a:t>Description of</a:t>
                      </a:r>
                      <a:endParaRPr sz="1000">
                        <a:latin typeface="Roboto Condensed"/>
                        <a:ea typeface="Roboto Condensed"/>
                        <a:cs typeface="Roboto Condensed"/>
                        <a:sym typeface="Roboto Condensed"/>
                      </a:endParaRPr>
                    </a:p>
                    <a:p>
                      <a:pPr marL="0" marR="0" lvl="0" indent="0" algn="l" rtl="0">
                        <a:lnSpc>
                          <a:spcPct val="100000"/>
                        </a:lnSpc>
                        <a:spcBef>
                          <a:spcPts val="0"/>
                        </a:spcBef>
                        <a:spcAft>
                          <a:spcPts val="0"/>
                        </a:spcAft>
                        <a:buNone/>
                      </a:pPr>
                      <a:r>
                        <a:rPr lang="en-US" sz="1000">
                          <a:latin typeface="Roboto Condensed"/>
                          <a:ea typeface="Roboto Condensed"/>
                          <a:cs typeface="Roboto Condensed"/>
                          <a:sym typeface="Roboto Condensed"/>
                        </a:rPr>
                        <a:t>Final Result</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1000">
                          <a:latin typeface="Roboto Condensed"/>
                          <a:ea typeface="Roboto Condensed"/>
                          <a:cs typeface="Roboto Condensed"/>
                          <a:sym typeface="Roboto Condensed"/>
                        </a:rPr>
                        <a:t>- RVC accept update SCD</a:t>
                      </a:r>
                      <a:endParaRPr sz="1000">
                        <a:latin typeface="Roboto Condensed"/>
                        <a:ea typeface="Roboto Condensed"/>
                        <a:cs typeface="Roboto Condensed"/>
                        <a:sym typeface="Roboto Condensed"/>
                      </a:endParaRPr>
                    </a:p>
                    <a:p>
                      <a:pPr marL="0" marR="0" lvl="0" indent="0" algn="l" rtl="0">
                        <a:lnSpc>
                          <a:spcPct val="100000"/>
                        </a:lnSpc>
                        <a:spcBef>
                          <a:spcPts val="0"/>
                        </a:spcBef>
                        <a:spcAft>
                          <a:spcPts val="0"/>
                        </a:spcAft>
                        <a:buNone/>
                      </a:pPr>
                      <a:r>
                        <a:rPr lang="en-US" sz="1000">
                          <a:latin typeface="Roboto Condensed"/>
                          <a:ea typeface="Roboto Condensed"/>
                          <a:cs typeface="Roboto Condensed"/>
                          <a:sym typeface="Roboto Condensed"/>
                        </a:rPr>
                        <a:t>- Waiting for REL meeting</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51100">
                <a:tc>
                  <a:txBody>
                    <a:bodyPr/>
                    <a:lstStyle/>
                    <a:p>
                      <a:pPr marL="0" marR="0" lvl="0" indent="0" algn="l" rtl="0">
                        <a:lnSpc>
                          <a:spcPct val="100000"/>
                        </a:lnSpc>
                        <a:spcBef>
                          <a:spcPts val="0"/>
                        </a:spcBef>
                        <a:spcAft>
                          <a:spcPts val="0"/>
                        </a:spcAft>
                        <a:buClr>
                          <a:srgbClr val="000000"/>
                        </a:buClr>
                        <a:buSzPts val="1400"/>
                        <a:buFont typeface="Arial"/>
                        <a:buNone/>
                      </a:pPr>
                      <a:r>
                        <a:rPr lang="en-US" sz="1000" u="none" strike="noStrike" cap="none">
                          <a:latin typeface="Roboto Condensed"/>
                          <a:ea typeface="Roboto Condensed"/>
                          <a:cs typeface="Roboto Condensed"/>
                          <a:sym typeface="Roboto Condensed"/>
                        </a:rPr>
                        <a:t>Lesson learnt</a:t>
                      </a:r>
                      <a:endParaRPr sz="1000">
                        <a:latin typeface="Roboto Condensed"/>
                        <a:ea typeface="Roboto Condensed"/>
                        <a:cs typeface="Roboto Condensed"/>
                        <a:sym typeface="Roboto Condensed"/>
                      </a:endParaRPr>
                    </a:p>
                    <a:p>
                      <a:pPr marL="0" marR="0" lvl="0" indent="0" algn="l" rtl="0">
                        <a:lnSpc>
                          <a:spcPct val="100000"/>
                        </a:lnSpc>
                        <a:spcBef>
                          <a:spcPts val="0"/>
                        </a:spcBef>
                        <a:spcAft>
                          <a:spcPts val="0"/>
                        </a:spcAft>
                        <a:buClr>
                          <a:srgbClr val="000000"/>
                        </a:buClr>
                        <a:buSzPts val="1400"/>
                        <a:buFont typeface="Arial"/>
                        <a:buNone/>
                      </a:pPr>
                      <a:r>
                        <a:rPr lang="en-US" sz="1000">
                          <a:latin typeface="Roboto Condensed"/>
                          <a:ea typeface="Roboto Condensed"/>
                          <a:cs typeface="Roboto Condensed"/>
                          <a:sym typeface="Roboto Condensed"/>
                        </a:rPr>
                        <a:t>(preventive countermeasures)</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 Consider working scope before committing deliverable</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9c863b7fbb_3_22"/>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400"/>
              <a:buFont typeface="Roboto Condensed"/>
              <a:buNone/>
            </a:pPr>
            <a:r>
              <a:rPr lang="en-US"/>
              <a:t>Assignment (this </a:t>
            </a:r>
            <a:r>
              <a:rPr lang="en-U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week</a:t>
            </a:r>
            <a:r>
              <a:rPr lang="en-US"/>
              <a:t>)</a:t>
            </a:r>
            <a:endParaRPr/>
          </a:p>
        </p:txBody>
      </p:sp>
      <p:graphicFrame>
        <p:nvGraphicFramePr>
          <p:cNvPr id="178" name="Google Shape;178;g9c863b7fbb_3_22"/>
          <p:cNvGraphicFramePr/>
          <p:nvPr/>
        </p:nvGraphicFramePr>
        <p:xfrm>
          <a:off x="421592" y="915764"/>
          <a:ext cx="3000000" cy="3000000"/>
        </p:xfrm>
        <a:graphic>
          <a:graphicData uri="http://schemas.openxmlformats.org/drawingml/2006/table">
            <a:tbl>
              <a:tblPr firstRow="1" bandRow="1">
                <a:noFill/>
                <a:tableStyleId>{582BCD6C-CB15-4DB7-AF7C-6CD923F16E73}</a:tableStyleId>
              </a:tblPr>
              <a:tblGrid>
                <a:gridCol w="729275">
                  <a:extLst>
                    <a:ext uri="{9D8B030D-6E8A-4147-A177-3AD203B41FA5}">
                      <a16:colId xmlns:a16="http://schemas.microsoft.com/office/drawing/2014/main" val="20000"/>
                    </a:ext>
                  </a:extLst>
                </a:gridCol>
                <a:gridCol w="971425">
                  <a:extLst>
                    <a:ext uri="{9D8B030D-6E8A-4147-A177-3AD203B41FA5}">
                      <a16:colId xmlns:a16="http://schemas.microsoft.com/office/drawing/2014/main" val="20001"/>
                    </a:ext>
                  </a:extLst>
                </a:gridCol>
                <a:gridCol w="704575">
                  <a:extLst>
                    <a:ext uri="{9D8B030D-6E8A-4147-A177-3AD203B41FA5}">
                      <a16:colId xmlns:a16="http://schemas.microsoft.com/office/drawing/2014/main" val="20002"/>
                    </a:ext>
                  </a:extLst>
                </a:gridCol>
                <a:gridCol w="344550">
                  <a:extLst>
                    <a:ext uri="{9D8B030D-6E8A-4147-A177-3AD203B41FA5}">
                      <a16:colId xmlns:a16="http://schemas.microsoft.com/office/drawing/2014/main" val="20003"/>
                    </a:ext>
                  </a:extLst>
                </a:gridCol>
                <a:gridCol w="344550">
                  <a:extLst>
                    <a:ext uri="{9D8B030D-6E8A-4147-A177-3AD203B41FA5}">
                      <a16:colId xmlns:a16="http://schemas.microsoft.com/office/drawing/2014/main" val="20004"/>
                    </a:ext>
                  </a:extLst>
                </a:gridCol>
                <a:gridCol w="981300">
                  <a:extLst>
                    <a:ext uri="{9D8B030D-6E8A-4147-A177-3AD203B41FA5}">
                      <a16:colId xmlns:a16="http://schemas.microsoft.com/office/drawing/2014/main" val="20005"/>
                    </a:ext>
                  </a:extLst>
                </a:gridCol>
              </a:tblGrid>
              <a:tr h="0">
                <a:tc rowSpan="2">
                  <a:txBody>
                    <a:bodyPr/>
                    <a:lstStyle/>
                    <a:p>
                      <a:pPr marL="0" lvl="0" indent="0" algn="ctr" rtl="0">
                        <a:spcBef>
                          <a:spcPts val="0"/>
                        </a:spcBef>
                        <a:spcAft>
                          <a:spcPts val="0"/>
                        </a:spcAft>
                        <a:buNone/>
                      </a:pPr>
                      <a:r>
                        <a:rPr lang="en-US" sz="900" b="1">
                          <a:solidFill>
                            <a:srgbClr val="000000"/>
                          </a:solidFill>
                          <a:latin typeface="Roboto Condensed"/>
                          <a:ea typeface="Roboto Condensed"/>
                          <a:cs typeface="Roboto Condensed"/>
                          <a:sym typeface="Roboto Condensed"/>
                        </a:rPr>
                        <a:t>Model</a:t>
                      </a:r>
                      <a:endParaRPr sz="900" b="1">
                        <a:solidFill>
                          <a:srgbClr val="000000"/>
                        </a:solidFill>
                        <a:latin typeface="Roboto Condensed"/>
                        <a:ea typeface="Roboto Condensed"/>
                        <a:cs typeface="Roboto Condensed"/>
                        <a:sym typeface="Roboto Condensed"/>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rgbClr val="EFC415"/>
                    </a:solidFill>
                  </a:tcPr>
                </a:tc>
                <a:tc rowSpan="2">
                  <a:txBody>
                    <a:bodyPr/>
                    <a:lstStyle/>
                    <a:p>
                      <a:pPr marL="0" lvl="0" indent="0" algn="ctr" rtl="0">
                        <a:spcBef>
                          <a:spcPts val="0"/>
                        </a:spcBef>
                        <a:spcAft>
                          <a:spcPts val="0"/>
                        </a:spcAft>
                        <a:buNone/>
                      </a:pPr>
                      <a:r>
                        <a:rPr lang="en-US" sz="900" b="1">
                          <a:solidFill>
                            <a:srgbClr val="000000"/>
                          </a:solidFill>
                          <a:latin typeface="Roboto Condensed"/>
                          <a:ea typeface="Roboto Condensed"/>
                          <a:cs typeface="Roboto Condensed"/>
                          <a:sym typeface="Roboto Condensed"/>
                        </a:rPr>
                        <a:t>Member</a:t>
                      </a:r>
                      <a:endParaRPr sz="900" b="1">
                        <a:solidFill>
                          <a:srgbClr val="000000"/>
                        </a:solidFill>
                        <a:latin typeface="Roboto Condensed"/>
                        <a:ea typeface="Roboto Condensed"/>
                        <a:cs typeface="Roboto Condensed"/>
                        <a:sym typeface="Roboto Condensed"/>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rgbClr val="EFC415"/>
                    </a:solidFill>
                  </a:tcPr>
                </a:tc>
                <a:tc rowSpan="2">
                  <a:txBody>
                    <a:bodyPr/>
                    <a:lstStyle/>
                    <a:p>
                      <a:pPr marL="0" lvl="0" indent="0" algn="ctr" rtl="0">
                        <a:spcBef>
                          <a:spcPts val="0"/>
                        </a:spcBef>
                        <a:spcAft>
                          <a:spcPts val="0"/>
                        </a:spcAft>
                        <a:buNone/>
                      </a:pPr>
                      <a:r>
                        <a:rPr lang="en-US" sz="900">
                          <a:solidFill>
                            <a:srgbClr val="000000"/>
                          </a:solidFill>
                          <a:latin typeface="Roboto Condensed"/>
                          <a:ea typeface="Roboto Condensed"/>
                          <a:cs typeface="Roboto Condensed"/>
                          <a:sym typeface="Roboto Condensed"/>
                        </a:rPr>
                        <a:t>Assignment</a:t>
                      </a:r>
                      <a:endParaRPr sz="900" b="1">
                        <a:solidFill>
                          <a:srgbClr val="000000"/>
                        </a:solidFill>
                        <a:latin typeface="Roboto Condensed"/>
                        <a:ea typeface="Roboto Condensed"/>
                        <a:cs typeface="Roboto Condensed"/>
                        <a:sym typeface="Roboto Condensed"/>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rgbClr val="EFC415"/>
                    </a:solidFill>
                  </a:tcPr>
                </a:tc>
                <a:tc gridSpan="2">
                  <a:txBody>
                    <a:bodyPr/>
                    <a:lstStyle/>
                    <a:p>
                      <a:pPr marL="0" lvl="0" indent="0" algn="ctr" rtl="0">
                        <a:spcBef>
                          <a:spcPts val="0"/>
                        </a:spcBef>
                        <a:spcAft>
                          <a:spcPts val="0"/>
                        </a:spcAft>
                        <a:buNone/>
                      </a:pPr>
                      <a:r>
                        <a:rPr lang="en-US" sz="900" b="1">
                          <a:solidFill>
                            <a:srgbClr val="000000"/>
                          </a:solidFill>
                          <a:latin typeface="Roboto Condensed"/>
                          <a:ea typeface="Roboto Condensed"/>
                          <a:cs typeface="Roboto Condensed"/>
                          <a:sym typeface="Roboto Condensed"/>
                        </a:rPr>
                        <a:t>Effort</a:t>
                      </a:r>
                      <a:endParaRPr sz="900" b="1">
                        <a:solidFill>
                          <a:srgbClr val="000000"/>
                        </a:solidFill>
                        <a:latin typeface="Roboto Condensed"/>
                        <a:ea typeface="Roboto Condensed"/>
                        <a:cs typeface="Roboto Condensed"/>
                        <a:sym typeface="Roboto Condensed"/>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rgbClr val="EFC415"/>
                    </a:solidFill>
                  </a:tcPr>
                </a:tc>
                <a:tc hMerge="1">
                  <a:txBody>
                    <a:bodyPr/>
                    <a:lstStyle/>
                    <a:p>
                      <a:endParaRPr lang="en-US"/>
                    </a:p>
                  </a:txBody>
                  <a:tcPr/>
                </a:tc>
                <a:tc>
                  <a:txBody>
                    <a:bodyPr/>
                    <a:lstStyle/>
                    <a:p>
                      <a:pPr marL="0" lvl="0" indent="0" algn="ctr" rtl="0">
                        <a:spcBef>
                          <a:spcPts val="0"/>
                        </a:spcBef>
                        <a:spcAft>
                          <a:spcPts val="0"/>
                        </a:spcAft>
                        <a:buNone/>
                      </a:pPr>
                      <a:r>
                        <a:rPr lang="en-US" sz="900">
                          <a:solidFill>
                            <a:srgbClr val="000000"/>
                          </a:solidFill>
                          <a:latin typeface="Roboto Condensed"/>
                          <a:ea typeface="Roboto Condensed"/>
                          <a:cs typeface="Roboto Condensed"/>
                          <a:sym typeface="Roboto Condensed"/>
                        </a:rPr>
                        <a:t>Risk/ issue</a:t>
                      </a:r>
                      <a:endParaRPr sz="900" b="1">
                        <a:solidFill>
                          <a:srgbClr val="000000"/>
                        </a:solidFill>
                        <a:latin typeface="Roboto Condensed"/>
                        <a:ea typeface="Roboto Condensed"/>
                        <a:cs typeface="Roboto Condensed"/>
                        <a:sym typeface="Roboto Condensed"/>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rgbClr val="EFC415"/>
                    </a:solidFill>
                  </a:tcPr>
                </a:tc>
                <a:extLst>
                  <a:ext uri="{0D108BD9-81ED-4DB2-BD59-A6C34878D82A}">
                    <a16:rowId xmlns:a16="http://schemas.microsoft.com/office/drawing/2014/main" val="10000"/>
                  </a:ext>
                </a:extLst>
              </a:tr>
              <a:tr h="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rtl="0">
                        <a:lnSpc>
                          <a:spcPct val="100000"/>
                        </a:lnSpc>
                        <a:spcBef>
                          <a:spcPts val="0"/>
                        </a:spcBef>
                        <a:spcAft>
                          <a:spcPts val="0"/>
                        </a:spcAft>
                        <a:buNone/>
                      </a:pPr>
                      <a:r>
                        <a:rPr lang="en-US" sz="900" b="1">
                          <a:solidFill>
                            <a:srgbClr val="000000"/>
                          </a:solidFill>
                          <a:latin typeface="Roboto Condensed"/>
                          <a:ea typeface="Roboto Condensed"/>
                          <a:cs typeface="Roboto Condensed"/>
                          <a:sym typeface="Roboto Condense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day</a:t>
                      </a:r>
                      <a:endParaRPr sz="900" b="1">
                        <a:solidFill>
                          <a:srgbClr val="000000"/>
                        </a:solidFill>
                        <a:latin typeface="Roboto Condensed"/>
                        <a:ea typeface="Roboto Condensed"/>
                        <a:cs typeface="Roboto Condensed"/>
                        <a:sym typeface="Roboto Condensed"/>
                      </a:endParaRPr>
                    </a:p>
                  </a:txBody>
                  <a:tcPr marL="91450" marR="91450" marT="45725" marB="45725" anchor="ctr">
                    <a:lnL w="381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FC415"/>
                    </a:solidFill>
                  </a:tcPr>
                </a:tc>
                <a:tc>
                  <a:txBody>
                    <a:bodyPr/>
                    <a:lstStyle/>
                    <a:p>
                      <a:pPr marL="0" marR="0" lvl="0" indent="0" algn="ctr" rtl="0">
                        <a:lnSpc>
                          <a:spcPct val="100000"/>
                        </a:lnSpc>
                        <a:spcBef>
                          <a:spcPts val="0"/>
                        </a:spcBef>
                        <a:spcAft>
                          <a:spcPts val="0"/>
                        </a:spcAft>
                        <a:buNone/>
                      </a:pPr>
                      <a:r>
                        <a:rPr lang="en-US" sz="900" b="1">
                          <a:solidFill>
                            <a:srgbClr val="000000"/>
                          </a:solidFill>
                          <a:latin typeface="Roboto Condensed"/>
                          <a:ea typeface="Roboto Condensed"/>
                          <a:cs typeface="Roboto Condensed"/>
                          <a:sym typeface="Roboto Condensed"/>
                        </a:rPr>
                        <a:t>%</a:t>
                      </a:r>
                      <a:endParaRPr sz="900" b="1">
                        <a:solidFill>
                          <a:srgbClr val="000000"/>
                        </a:solidFill>
                        <a:latin typeface="Roboto Condensed"/>
                        <a:ea typeface="Roboto Condensed"/>
                        <a:cs typeface="Roboto Condensed"/>
                        <a:sym typeface="Roboto Condensed"/>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FC415"/>
                    </a:solidFill>
                  </a:tcPr>
                </a:tc>
                <a:tc>
                  <a:txBody>
                    <a:bodyPr/>
                    <a:lstStyle/>
                    <a:p>
                      <a:pPr marL="0" marR="0" lvl="0" indent="0" algn="ctr" rtl="0">
                        <a:lnSpc>
                          <a:spcPct val="100000"/>
                        </a:lnSpc>
                        <a:spcBef>
                          <a:spcPts val="0"/>
                        </a:spcBef>
                        <a:spcAft>
                          <a:spcPts val="0"/>
                        </a:spcAft>
                        <a:buNone/>
                      </a:pPr>
                      <a:endParaRPr sz="900" b="1">
                        <a:solidFill>
                          <a:srgbClr val="000000"/>
                        </a:solidFill>
                        <a:latin typeface="Roboto Condensed"/>
                        <a:ea typeface="Roboto Condensed"/>
                        <a:cs typeface="Roboto Condensed"/>
                        <a:sym typeface="Roboto Condensed"/>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FC415"/>
                    </a:solidFill>
                  </a:tcPr>
                </a:tc>
                <a:extLst>
                  <a:ext uri="{0D108BD9-81ED-4DB2-BD59-A6C34878D82A}">
                    <a16:rowId xmlns:a16="http://schemas.microsoft.com/office/drawing/2014/main" val="10001"/>
                  </a:ext>
                </a:extLst>
              </a:tr>
              <a:tr h="0">
                <a:tc rowSpan="3">
                  <a:txBody>
                    <a:bodyPr/>
                    <a:lstStyle/>
                    <a:p>
                      <a:pPr marL="0" lvl="0" indent="0" algn="l" rtl="0">
                        <a:spcBef>
                          <a:spcPts val="0"/>
                        </a:spcBef>
                        <a:spcAft>
                          <a:spcPts val="0"/>
                        </a:spcAft>
                        <a:buNone/>
                      </a:pPr>
                      <a:r>
                        <a:rPr lang="en-US" sz="800">
                          <a:latin typeface="Roboto Condensed"/>
                          <a:ea typeface="Roboto Condensed"/>
                          <a:cs typeface="Roboto Condensed"/>
                          <a:sym typeface="Roboto Condensed"/>
                        </a:rPr>
                        <a:t>IMP_PSC</a:t>
                      </a:r>
                      <a:endParaRPr sz="800">
                        <a:solidFill>
                          <a:schemeClr val="dk1"/>
                        </a:solidFill>
                        <a:latin typeface="Roboto Condensed"/>
                        <a:ea typeface="Roboto Condensed"/>
                        <a:cs typeface="Roboto Condensed"/>
                        <a:sym typeface="Roboto Condensed"/>
                      </a:endParaRPr>
                    </a:p>
                    <a:p>
                      <a:pPr marL="0" lvl="0" indent="0" algn="l" rtl="0">
                        <a:spcBef>
                          <a:spcPts val="0"/>
                        </a:spcBef>
                        <a:spcAft>
                          <a:spcPts val="0"/>
                        </a:spcAft>
                        <a:buNone/>
                      </a:pPr>
                      <a:endParaRPr sz="800">
                        <a:solidFill>
                          <a:schemeClr val="dk1"/>
                        </a:solidFill>
                        <a:latin typeface="Roboto Condensed"/>
                        <a:ea typeface="Roboto Condensed"/>
                        <a:cs typeface="Roboto Condensed"/>
                        <a:sym typeface="Roboto Condensed"/>
                      </a:endParaRPr>
                    </a:p>
                  </a:txBody>
                  <a:tcPr marL="45700" marR="4570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800">
                          <a:latin typeface="Roboto Condensed"/>
                          <a:ea typeface="Roboto Condensed"/>
                          <a:cs typeface="Roboto Condensed"/>
                          <a:sym typeface="Roboto Condensed"/>
                        </a:rPr>
                        <a:t>Hung Nguyen</a:t>
                      </a:r>
                      <a:endParaRPr sz="800" u="none" strike="noStrike" cap="none">
                        <a:latin typeface="Roboto Condensed"/>
                        <a:ea typeface="Roboto Condensed"/>
                        <a:cs typeface="Roboto Condensed"/>
                        <a:sym typeface="Roboto Condensed"/>
                      </a:endParaRPr>
                    </a:p>
                  </a:txBody>
                  <a:tcPr marL="45700" marR="4570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800">
                          <a:latin typeface="Roboto Condensed"/>
                          <a:ea typeface="Roboto Condensed"/>
                          <a:cs typeface="Roboto Condensed"/>
                          <a:sym typeface="Roboto Condensed"/>
                        </a:rPr>
                        <a:t>Design</a:t>
                      </a:r>
                      <a:endParaRPr sz="800" u="none" strike="noStrike" cap="none">
                        <a:latin typeface="Roboto Condensed"/>
                        <a:ea typeface="Roboto Condensed"/>
                        <a:cs typeface="Roboto Condensed"/>
                        <a:sym typeface="Roboto Condensed"/>
                      </a:endParaRPr>
                    </a:p>
                  </a:txBody>
                  <a:tcPr marL="45700" marR="4570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800">
                          <a:latin typeface="Roboto Condensed"/>
                          <a:ea typeface="Roboto Condensed"/>
                          <a:cs typeface="Roboto Condensed"/>
                          <a:sym typeface="Roboto Condensed"/>
                        </a:rPr>
                        <a:t>5</a:t>
                      </a:r>
                      <a:endParaRPr sz="800" u="none" strike="noStrike" cap="none">
                        <a:latin typeface="Roboto Condensed"/>
                        <a:ea typeface="Roboto Condensed"/>
                        <a:cs typeface="Roboto Condensed"/>
                        <a:sym typeface="Roboto Condensed"/>
                      </a:endParaRPr>
                    </a:p>
                  </a:txBody>
                  <a:tcPr marL="45700" marR="4570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800">
                          <a:latin typeface="Roboto Condensed"/>
                          <a:ea typeface="Roboto Condensed"/>
                          <a:cs typeface="Roboto Condensed"/>
                          <a:sym typeface="Roboto Condensed"/>
                        </a:rPr>
                        <a:t>100%</a:t>
                      </a:r>
                      <a:endParaRPr sz="800" u="none" strike="noStrike" cap="none">
                        <a:latin typeface="Roboto Condensed"/>
                        <a:ea typeface="Roboto Condensed"/>
                        <a:cs typeface="Roboto Condensed"/>
                        <a:sym typeface="Roboto Condensed"/>
                      </a:endParaRPr>
                    </a:p>
                  </a:txBody>
                  <a:tcPr marL="45700" marR="4570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800">
                        <a:latin typeface="Roboto Condensed"/>
                        <a:ea typeface="Roboto Condensed"/>
                        <a:cs typeface="Roboto Condensed"/>
                        <a:sym typeface="Roboto Condensed"/>
                      </a:endParaRPr>
                    </a:p>
                  </a:txBody>
                  <a:tcPr marL="45700" marR="4570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28600">
                <a:tc vMerge="1">
                  <a:txBody>
                    <a:bodyPr/>
                    <a:lstStyle/>
                    <a:p>
                      <a:endParaRPr lang="en-US"/>
                    </a:p>
                  </a:txBody>
                  <a:tcPr/>
                </a:tc>
                <a:tc>
                  <a:txBody>
                    <a:bodyPr/>
                    <a:lstStyle/>
                    <a:p>
                      <a:pPr marL="0" lvl="0" indent="0" algn="l" rtl="0">
                        <a:spcBef>
                          <a:spcPts val="0"/>
                        </a:spcBef>
                        <a:spcAft>
                          <a:spcPts val="0"/>
                        </a:spcAft>
                        <a:buNone/>
                      </a:pPr>
                      <a:r>
                        <a:rPr lang="en-US" sz="800">
                          <a:latin typeface="Roboto Condensed"/>
                          <a:ea typeface="Roboto Condensed"/>
                          <a:cs typeface="Roboto Condensed"/>
                          <a:sym typeface="Roboto Condensed"/>
                        </a:rPr>
                        <a:t>Hoc Nguyen</a:t>
                      </a:r>
                      <a:endParaRPr sz="800">
                        <a:latin typeface="Roboto Condensed"/>
                        <a:ea typeface="Roboto Condensed"/>
                        <a:cs typeface="Roboto Condensed"/>
                        <a:sym typeface="Roboto Condensed"/>
                      </a:endParaRPr>
                    </a:p>
                  </a:txBody>
                  <a:tcPr marL="45700" marR="4570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800">
                          <a:latin typeface="Roboto Condensed"/>
                          <a:ea typeface="Roboto Condensed"/>
                          <a:cs typeface="Roboto Condensed"/>
                          <a:sym typeface="Roboto Condensed"/>
                        </a:rPr>
                        <a:t>Verify</a:t>
                      </a:r>
                      <a:endParaRPr sz="800">
                        <a:latin typeface="Roboto Condensed"/>
                        <a:ea typeface="Roboto Condensed"/>
                        <a:cs typeface="Roboto Condensed"/>
                        <a:sym typeface="Roboto Condensed"/>
                      </a:endParaRPr>
                    </a:p>
                  </a:txBody>
                  <a:tcPr marL="45700" marR="4570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800">
                          <a:latin typeface="Roboto Condensed"/>
                          <a:ea typeface="Roboto Condensed"/>
                          <a:cs typeface="Roboto Condensed"/>
                          <a:sym typeface="Roboto Condensed"/>
                        </a:rPr>
                        <a:t>5</a:t>
                      </a:r>
                      <a:endParaRPr sz="800" u="none" strike="noStrike" cap="none">
                        <a:latin typeface="Roboto Condensed"/>
                        <a:ea typeface="Roboto Condensed"/>
                        <a:cs typeface="Roboto Condensed"/>
                        <a:sym typeface="Roboto Condensed"/>
                      </a:endParaRPr>
                    </a:p>
                  </a:txBody>
                  <a:tcPr marL="45700" marR="4570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800">
                          <a:latin typeface="Roboto Condensed"/>
                          <a:ea typeface="Roboto Condensed"/>
                          <a:cs typeface="Roboto Condensed"/>
                          <a:sym typeface="Roboto Condensed"/>
                        </a:rPr>
                        <a:t>100%</a:t>
                      </a:r>
                      <a:endParaRPr sz="800" u="none" strike="noStrike" cap="none">
                        <a:latin typeface="Roboto Condensed"/>
                        <a:ea typeface="Roboto Condensed"/>
                        <a:cs typeface="Roboto Condensed"/>
                        <a:sym typeface="Roboto Condensed"/>
                      </a:endParaRPr>
                    </a:p>
                  </a:txBody>
                  <a:tcPr marL="45700" marR="4570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800" u="none" strike="noStrike" cap="none">
                        <a:latin typeface="Roboto Condensed"/>
                        <a:ea typeface="Roboto Condensed"/>
                        <a:cs typeface="Roboto Condensed"/>
                        <a:sym typeface="Roboto Condensed"/>
                      </a:endParaRPr>
                    </a:p>
                  </a:txBody>
                  <a:tcPr marL="45700" marR="4570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28600">
                <a:tc vMerge="1">
                  <a:txBody>
                    <a:bodyPr/>
                    <a:lstStyle/>
                    <a:p>
                      <a:endParaRPr lang="en-US"/>
                    </a:p>
                  </a:txBody>
                  <a:tcPr/>
                </a:tc>
                <a:tc>
                  <a:txBody>
                    <a:bodyPr/>
                    <a:lstStyle/>
                    <a:p>
                      <a:pPr marL="0" lvl="0" indent="0" algn="l" rtl="0">
                        <a:spcBef>
                          <a:spcPts val="0"/>
                        </a:spcBef>
                        <a:spcAft>
                          <a:spcPts val="0"/>
                        </a:spcAft>
                        <a:buNone/>
                      </a:pPr>
                      <a:r>
                        <a:rPr lang="en-US" sz="800">
                          <a:latin typeface="Roboto Condensed"/>
                          <a:ea typeface="Roboto Condensed"/>
                          <a:cs typeface="Roboto Condensed"/>
                          <a:sym typeface="Roboto Condensed"/>
                        </a:rPr>
                        <a:t>Tien Hoang</a:t>
                      </a:r>
                      <a:endParaRPr sz="800">
                        <a:latin typeface="Roboto Condensed"/>
                        <a:ea typeface="Roboto Condensed"/>
                        <a:cs typeface="Roboto Condensed"/>
                        <a:sym typeface="Roboto Condensed"/>
                      </a:endParaRPr>
                    </a:p>
                  </a:txBody>
                  <a:tcPr marL="45700" marR="4570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800">
                          <a:latin typeface="Roboto Condensed"/>
                          <a:ea typeface="Roboto Condensed"/>
                          <a:cs typeface="Roboto Condensed"/>
                          <a:sym typeface="Roboto Condensed"/>
                        </a:rPr>
                        <a:t>Verify</a:t>
                      </a:r>
                      <a:endParaRPr sz="800">
                        <a:latin typeface="Roboto Condensed"/>
                        <a:ea typeface="Roboto Condensed"/>
                        <a:cs typeface="Roboto Condensed"/>
                        <a:sym typeface="Roboto Condensed"/>
                      </a:endParaRPr>
                    </a:p>
                  </a:txBody>
                  <a:tcPr marL="45700" marR="4570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800">
                          <a:latin typeface="Roboto Condensed"/>
                          <a:ea typeface="Roboto Condensed"/>
                          <a:cs typeface="Roboto Condensed"/>
                          <a:sym typeface="Roboto Condensed"/>
                        </a:rPr>
                        <a:t>5</a:t>
                      </a:r>
                      <a:endParaRPr sz="800" u="none" strike="noStrike" cap="none">
                        <a:latin typeface="Roboto Condensed"/>
                        <a:ea typeface="Roboto Condensed"/>
                        <a:cs typeface="Roboto Condensed"/>
                        <a:sym typeface="Roboto Condensed"/>
                      </a:endParaRPr>
                    </a:p>
                  </a:txBody>
                  <a:tcPr marL="45700" marR="4570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800">
                          <a:latin typeface="Roboto Condensed"/>
                          <a:ea typeface="Roboto Condensed"/>
                          <a:cs typeface="Roboto Condensed"/>
                          <a:sym typeface="Roboto Condensed"/>
                        </a:rPr>
                        <a:t>100%</a:t>
                      </a:r>
                      <a:endParaRPr sz="800" u="none" strike="noStrike" cap="none">
                        <a:latin typeface="Roboto Condensed"/>
                        <a:ea typeface="Roboto Condensed"/>
                        <a:cs typeface="Roboto Condensed"/>
                        <a:sym typeface="Roboto Condensed"/>
                      </a:endParaRPr>
                    </a:p>
                  </a:txBody>
                  <a:tcPr marL="45700" marR="4570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800" u="none" strike="noStrike" cap="none">
                        <a:latin typeface="Roboto Condensed"/>
                        <a:ea typeface="Roboto Condensed"/>
                        <a:cs typeface="Roboto Condensed"/>
                        <a:sym typeface="Roboto Condensed"/>
                      </a:endParaRPr>
                    </a:p>
                  </a:txBody>
                  <a:tcPr marL="45700" marR="4570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28600">
                <a:tc rowSpan="2">
                  <a:txBody>
                    <a:bodyPr/>
                    <a:lstStyle/>
                    <a:p>
                      <a:pPr marL="0" lvl="0" indent="0" algn="l" rtl="0">
                        <a:spcBef>
                          <a:spcPts val="0"/>
                        </a:spcBef>
                        <a:spcAft>
                          <a:spcPts val="0"/>
                        </a:spcAft>
                        <a:buNone/>
                      </a:pPr>
                      <a:r>
                        <a:rPr lang="en-US" sz="800">
                          <a:latin typeface="Roboto Condensed"/>
                          <a:ea typeface="Roboto Condensed"/>
                          <a:cs typeface="Roboto Condensed"/>
                          <a:sym typeface="Roboto Condensed"/>
                        </a:rPr>
                        <a:t>IMP_CNN</a:t>
                      </a:r>
                      <a:endParaRPr sz="800">
                        <a:solidFill>
                          <a:schemeClr val="dk1"/>
                        </a:solidFill>
                        <a:latin typeface="Roboto Condensed"/>
                        <a:ea typeface="Roboto Condensed"/>
                        <a:cs typeface="Roboto Condensed"/>
                        <a:sym typeface="Roboto Condensed"/>
                      </a:endParaRPr>
                    </a:p>
                  </a:txBody>
                  <a:tcPr marL="45700" marR="4570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800">
                          <a:latin typeface="Roboto Condensed"/>
                          <a:ea typeface="Roboto Condensed"/>
                          <a:cs typeface="Roboto Condensed"/>
                          <a:sym typeface="Roboto Condensed"/>
                        </a:rPr>
                        <a:t>Sy Nguyen</a:t>
                      </a:r>
                      <a:endParaRPr sz="800" u="none" strike="noStrike" cap="none">
                        <a:latin typeface="Roboto Condensed"/>
                        <a:ea typeface="Roboto Condensed"/>
                        <a:cs typeface="Roboto Condensed"/>
                        <a:sym typeface="Roboto Condensed"/>
                      </a:endParaRPr>
                    </a:p>
                  </a:txBody>
                  <a:tcPr marL="45700" marR="4570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800">
                          <a:latin typeface="Roboto Condensed"/>
                          <a:ea typeface="Roboto Condensed"/>
                          <a:cs typeface="Roboto Condensed"/>
                          <a:sym typeface="Roboto Condensed"/>
                        </a:rPr>
                        <a:t>Design</a:t>
                      </a:r>
                      <a:endParaRPr sz="800" u="none" strike="noStrike" cap="none">
                        <a:latin typeface="Roboto Condensed"/>
                        <a:ea typeface="Roboto Condensed"/>
                        <a:cs typeface="Roboto Condensed"/>
                        <a:sym typeface="Roboto Condensed"/>
                      </a:endParaRPr>
                    </a:p>
                  </a:txBody>
                  <a:tcPr marL="45700" marR="4570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800">
                          <a:latin typeface="Roboto Condensed"/>
                          <a:ea typeface="Roboto Condensed"/>
                          <a:cs typeface="Roboto Condensed"/>
                          <a:sym typeface="Roboto Condensed"/>
                        </a:rPr>
                        <a:t>5</a:t>
                      </a:r>
                      <a:endParaRPr sz="800" u="none" strike="noStrike" cap="none">
                        <a:latin typeface="Roboto Condensed"/>
                        <a:ea typeface="Roboto Condensed"/>
                        <a:cs typeface="Roboto Condensed"/>
                        <a:sym typeface="Roboto Condensed"/>
                      </a:endParaRPr>
                    </a:p>
                  </a:txBody>
                  <a:tcPr marL="45700" marR="4570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800">
                          <a:latin typeface="Roboto Condensed"/>
                          <a:ea typeface="Roboto Condensed"/>
                          <a:cs typeface="Roboto Condensed"/>
                          <a:sym typeface="Roboto Condensed"/>
                        </a:rPr>
                        <a:t>100%</a:t>
                      </a:r>
                      <a:endParaRPr sz="800" u="none" strike="noStrike" cap="none">
                        <a:latin typeface="Roboto Condensed"/>
                        <a:ea typeface="Roboto Condensed"/>
                        <a:cs typeface="Roboto Condensed"/>
                        <a:sym typeface="Roboto Condensed"/>
                      </a:endParaRPr>
                    </a:p>
                  </a:txBody>
                  <a:tcPr marL="45700" marR="4570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800" u="none" strike="noStrike" cap="none">
                        <a:latin typeface="Roboto Condensed"/>
                        <a:ea typeface="Roboto Condensed"/>
                        <a:cs typeface="Roboto Condensed"/>
                        <a:sym typeface="Roboto Condensed"/>
                      </a:endParaRPr>
                    </a:p>
                  </a:txBody>
                  <a:tcPr marL="45700" marR="4570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28600">
                <a:tc vMerge="1">
                  <a:txBody>
                    <a:bodyPr/>
                    <a:lstStyle/>
                    <a:p>
                      <a:endParaRPr lang="en-US"/>
                    </a:p>
                  </a:txBody>
                  <a:tcPr/>
                </a:tc>
                <a:tc>
                  <a:txBody>
                    <a:bodyPr/>
                    <a:lstStyle/>
                    <a:p>
                      <a:pPr marL="0" marR="0" lvl="0" indent="0" algn="l" rtl="0">
                        <a:lnSpc>
                          <a:spcPct val="100000"/>
                        </a:lnSpc>
                        <a:spcBef>
                          <a:spcPts val="0"/>
                        </a:spcBef>
                        <a:spcAft>
                          <a:spcPts val="0"/>
                        </a:spcAft>
                        <a:buNone/>
                      </a:pPr>
                      <a:r>
                        <a:rPr lang="en-US" sz="800">
                          <a:latin typeface="Roboto Condensed"/>
                          <a:ea typeface="Roboto Condensed"/>
                          <a:cs typeface="Roboto Condensed"/>
                          <a:sym typeface="Roboto Condensed"/>
                        </a:rPr>
                        <a:t>Truc Dinh</a:t>
                      </a:r>
                      <a:endParaRPr sz="800">
                        <a:latin typeface="Roboto Condensed"/>
                        <a:ea typeface="Roboto Condensed"/>
                        <a:cs typeface="Roboto Condensed"/>
                        <a:sym typeface="Roboto Condensed"/>
                      </a:endParaRPr>
                    </a:p>
                  </a:txBody>
                  <a:tcPr marL="45700" marR="4570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800">
                          <a:latin typeface="Roboto Condensed"/>
                          <a:ea typeface="Roboto Condensed"/>
                          <a:cs typeface="Roboto Condensed"/>
                          <a:sym typeface="Roboto Condensed"/>
                        </a:rPr>
                        <a:t>Verify</a:t>
                      </a:r>
                      <a:endParaRPr sz="800">
                        <a:latin typeface="Roboto Condensed"/>
                        <a:ea typeface="Roboto Condensed"/>
                        <a:cs typeface="Roboto Condensed"/>
                        <a:sym typeface="Roboto Condensed"/>
                      </a:endParaRPr>
                    </a:p>
                  </a:txBody>
                  <a:tcPr marL="45700" marR="4570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800">
                          <a:latin typeface="Roboto Condensed"/>
                          <a:ea typeface="Roboto Condensed"/>
                          <a:cs typeface="Roboto Condensed"/>
                          <a:sym typeface="Roboto Condensed"/>
                        </a:rPr>
                        <a:t>5</a:t>
                      </a:r>
                      <a:endParaRPr sz="800" u="none" strike="noStrike" cap="none">
                        <a:latin typeface="Roboto Condensed"/>
                        <a:ea typeface="Roboto Condensed"/>
                        <a:cs typeface="Roboto Condensed"/>
                        <a:sym typeface="Roboto Condensed"/>
                      </a:endParaRPr>
                    </a:p>
                  </a:txBody>
                  <a:tcPr marL="45700" marR="4570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800">
                          <a:latin typeface="Roboto Condensed"/>
                          <a:ea typeface="Roboto Condensed"/>
                          <a:cs typeface="Roboto Condensed"/>
                          <a:sym typeface="Roboto Condensed"/>
                        </a:rPr>
                        <a:t>100%</a:t>
                      </a:r>
                      <a:endParaRPr sz="800" u="none" strike="noStrike" cap="none">
                        <a:latin typeface="Roboto Condensed"/>
                        <a:ea typeface="Roboto Condensed"/>
                        <a:cs typeface="Roboto Condensed"/>
                        <a:sym typeface="Roboto Condensed"/>
                      </a:endParaRPr>
                    </a:p>
                  </a:txBody>
                  <a:tcPr marL="45700" marR="4570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800">
                        <a:latin typeface="Roboto Condensed"/>
                        <a:ea typeface="Roboto Condensed"/>
                        <a:cs typeface="Roboto Condensed"/>
                        <a:sym typeface="Roboto Condensed"/>
                      </a:endParaRPr>
                    </a:p>
                  </a:txBody>
                  <a:tcPr marL="45700" marR="4570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9c863b7fbb_3_27"/>
          <p:cNvSpPr txBox="1">
            <a:spLocks noGrp="1"/>
          </p:cNvSpPr>
          <p:nvPr>
            <p:ph type="ctrTitle"/>
          </p:nvPr>
        </p:nvSpPr>
        <p:spPr>
          <a:xfrm>
            <a:off x="1263825" y="1309450"/>
            <a:ext cx="6657300" cy="15138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None/>
            </a:pPr>
            <a:r>
              <a:rPr lang="en-US"/>
              <a:t>RH850 MCAL example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9950099d3e_0_25"/>
          <p:cNvSpPr txBox="1">
            <a:spLocks noGrp="1"/>
          </p:cNvSpPr>
          <p:nvPr>
            <p:ph type="title"/>
          </p:nvPr>
        </p:nvSpPr>
        <p:spPr>
          <a:xfrm>
            <a:off x="327450" y="191748"/>
            <a:ext cx="8482800" cy="7398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SzPts val="3400"/>
              <a:buNone/>
            </a:pPr>
            <a:r>
              <a:rPr lang="en-US"/>
              <a:t>Issue/Risk management log</a:t>
            </a:r>
            <a:endParaRPr/>
          </a:p>
        </p:txBody>
      </p:sp>
      <p:graphicFrame>
        <p:nvGraphicFramePr>
          <p:cNvPr id="189" name="Google Shape;189;g9950099d3e_0_25"/>
          <p:cNvGraphicFramePr/>
          <p:nvPr/>
        </p:nvGraphicFramePr>
        <p:xfrm>
          <a:off x="422979" y="931554"/>
          <a:ext cx="3000000" cy="3000000"/>
        </p:xfrm>
        <a:graphic>
          <a:graphicData uri="http://schemas.openxmlformats.org/drawingml/2006/table">
            <a:tbl>
              <a:tblPr firstRow="1" bandRow="1">
                <a:noFill/>
                <a:tableStyleId>{582BCD6C-CB15-4DB7-AF7C-6CD923F16E73}</a:tableStyleId>
              </a:tblPr>
              <a:tblGrid>
                <a:gridCol w="1870400">
                  <a:extLst>
                    <a:ext uri="{9D8B030D-6E8A-4147-A177-3AD203B41FA5}">
                      <a16:colId xmlns:a16="http://schemas.microsoft.com/office/drawing/2014/main" val="20000"/>
                    </a:ext>
                  </a:extLst>
                </a:gridCol>
                <a:gridCol w="6094050">
                  <a:extLst>
                    <a:ext uri="{9D8B030D-6E8A-4147-A177-3AD203B41FA5}">
                      <a16:colId xmlns:a16="http://schemas.microsoft.com/office/drawing/2014/main" val="20001"/>
                    </a:ext>
                  </a:extLst>
                </a:gridCol>
              </a:tblGrid>
              <a:tr h="327875">
                <a:tc>
                  <a:txBody>
                    <a:bodyPr/>
                    <a:lstStyle/>
                    <a:p>
                      <a:pPr marL="0" lvl="0" indent="0" algn="l" rtl="0">
                        <a:spcBef>
                          <a:spcPts val="0"/>
                        </a:spcBef>
                        <a:spcAft>
                          <a:spcPts val="0"/>
                        </a:spcAft>
                        <a:buNone/>
                      </a:pPr>
                      <a:r>
                        <a:rPr lang="en-US" sz="1000">
                          <a:solidFill>
                            <a:srgbClr val="000000"/>
                          </a:solidFill>
                          <a:latin typeface="Roboto Condensed"/>
                          <a:ea typeface="Roboto Condensed"/>
                          <a:cs typeface="Roboto Condensed"/>
                          <a:sym typeface="Roboto Condensed"/>
                        </a:rPr>
                        <a:t>Risk/Issue</a:t>
                      </a:r>
                      <a:endParaRPr sz="1000">
                        <a:solidFill>
                          <a:srgbClr val="000000"/>
                        </a:solidFill>
                        <a:latin typeface="Roboto Condensed"/>
                        <a:ea typeface="Roboto Condensed"/>
                        <a:cs typeface="Roboto Condensed"/>
                        <a:sym typeface="Roboto Condensed"/>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C415"/>
                    </a:solidFill>
                  </a:tcPr>
                </a:tc>
                <a:tc>
                  <a:txBody>
                    <a:bodyPr/>
                    <a:lstStyle/>
                    <a:p>
                      <a:pPr marL="0" lvl="0" indent="0" algn="l" rtl="0">
                        <a:spcBef>
                          <a:spcPts val="0"/>
                        </a:spcBef>
                        <a:spcAft>
                          <a:spcPts val="0"/>
                        </a:spcAft>
                        <a:buNone/>
                      </a:pPr>
                      <a:r>
                        <a:rPr lang="en-US" sz="1000">
                          <a:solidFill>
                            <a:srgbClr val="000000"/>
                          </a:solidFill>
                          <a:latin typeface="Roboto Condensed"/>
                          <a:ea typeface="Roboto Condensed"/>
                          <a:cs typeface="Roboto Condensed"/>
                          <a:sym typeface="Roboto Condensed"/>
                        </a:rPr>
                        <a:t>[[</a:t>
                      </a:r>
                      <a:r>
                        <a:rPr lang="en-US" sz="1000" b="0" u="sng">
                          <a:solidFill>
                            <a:schemeClr val="accent5"/>
                          </a:solidFill>
                          <a:latin typeface="Roboto Condensed"/>
                          <a:ea typeface="Roboto Condensed"/>
                          <a:cs typeface="Roboto Condensed"/>
                          <a:sym typeface="Roboto Condensed"/>
                          <a:hlinkClick r:id="rId3" action="ppaction://hlinksldjump">
                            <a:extLst>
                              <a:ext uri="{A12FA001-AC4F-418D-AE19-62706E023703}">
                                <ahyp:hlinkClr xmlns:ahyp="http://schemas.microsoft.com/office/drawing/2018/hyperlinkcolor" val="tx"/>
                              </a:ext>
                            </a:extLst>
                          </a:hlinkClick>
                        </a:rPr>
                        <a:t>priority</a:t>
                      </a:r>
                      <a:r>
                        <a:rPr lang="en-US" sz="1000">
                          <a:solidFill>
                            <a:srgbClr val="000000"/>
                          </a:solidFill>
                          <a:latin typeface="Roboto Condensed"/>
                          <a:ea typeface="Roboto Condensed"/>
                          <a:cs typeface="Roboto Condensed"/>
                          <a:sym typeface="Roboto Condensed"/>
                        </a:rPr>
                        <a:t>]][</a:t>
                      </a:r>
                      <a:r>
                        <a:rPr lang="en-US" sz="1000">
                          <a:solidFill>
                            <a:srgbClr val="000000"/>
                          </a:solidFill>
                          <a:latin typeface="Roboto Condensed"/>
                          <a:ea typeface="Roboto Condensed"/>
                          <a:cs typeface="Roboto Condensed"/>
                          <a:sym typeface="Roboto Condense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Project/ticket name] - [risk/issue</a:t>
                      </a:r>
                      <a:r>
                        <a:rPr lang="en-US" sz="1000">
                          <a:solidFill>
                            <a:srgbClr val="000000"/>
                          </a:solidFill>
                          <a:latin typeface="Roboto Condensed"/>
                          <a:ea typeface="Roboto Condensed"/>
                          <a:cs typeface="Roboto Condensed"/>
                          <a:sym typeface="Roboto Condensed"/>
                        </a:rPr>
                        <a:t> name]</a:t>
                      </a:r>
                      <a:r>
                        <a:rPr lang="en-US" sz="1000" b="0">
                          <a:solidFill>
                            <a:schemeClr val="dk1"/>
                          </a:solidFill>
                          <a:latin typeface="Roboto Condensed"/>
                          <a:ea typeface="Roboto Condensed"/>
                          <a:cs typeface="Roboto Condensed"/>
                          <a:sym typeface="Roboto Condensed"/>
                        </a:rPr>
                        <a:t> - </a:t>
                      </a:r>
                      <a:r>
                        <a:rPr lang="en-US" sz="1000">
                          <a:solidFill>
                            <a:srgbClr val="000000"/>
                          </a:solidFill>
                          <a:latin typeface="Roboto Condensed"/>
                          <a:ea typeface="Roboto Condensed"/>
                          <a:cs typeface="Roboto Condensed"/>
                          <a:sym typeface="Roboto Condensed"/>
                        </a:rPr>
                        <a:t>[</a:t>
                      </a:r>
                      <a:r>
                        <a:rPr lang="en-US" sz="1000" u="sng">
                          <a:solidFill>
                            <a:schemeClr val="hlink"/>
                          </a:solidFill>
                          <a:latin typeface="Roboto Condensed"/>
                          <a:ea typeface="Roboto Condensed"/>
                          <a:cs typeface="Roboto Condensed"/>
                          <a:sym typeface="Roboto Condensed"/>
                          <a:hlinkClick r:id="rId3" action="ppaction://hlinksldjump"/>
                        </a:rPr>
                        <a:t>status</a:t>
                      </a:r>
                      <a:r>
                        <a:rPr lang="en-US" sz="1000" u="sng">
                          <a:solidFill>
                            <a:srgbClr val="000000"/>
                          </a:solidFill>
                          <a:latin typeface="Roboto Condensed"/>
                          <a:ea typeface="Roboto Condensed"/>
                          <a:cs typeface="Roboto Condensed"/>
                          <a:sym typeface="Roboto Condensed"/>
                        </a:rPr>
                        <a:t>]</a:t>
                      </a:r>
                      <a:endParaRPr sz="1000" u="sng">
                        <a:solidFill>
                          <a:srgbClr val="000000"/>
                        </a:solidFill>
                        <a:latin typeface="Roboto Condensed"/>
                        <a:ea typeface="Roboto Condensed"/>
                        <a:cs typeface="Roboto Condensed"/>
                        <a:sym typeface="Roboto Condensed"/>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C415"/>
                    </a:solidFill>
                  </a:tcPr>
                </a:tc>
                <a:extLst>
                  <a:ext uri="{0D108BD9-81ED-4DB2-BD59-A6C34878D82A}">
                    <a16:rowId xmlns:a16="http://schemas.microsoft.com/office/drawing/2014/main" val="10000"/>
                  </a:ext>
                </a:extLst>
              </a:tr>
              <a:tr h="244350">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Raised</a:t>
                      </a:r>
                      <a:endParaRPr sz="1000">
                        <a:solidFill>
                          <a:schemeClr val="dk1"/>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Identify date: </a:t>
                      </a:r>
                      <a:r>
                        <a:rPr lang="en-US" sz="1000">
                          <a:solidFill>
                            <a:schemeClr val="dk1"/>
                          </a:solidFill>
                          <a:latin typeface="Roboto Condensed"/>
                          <a:ea typeface="Roboto Condensed"/>
                          <a:cs typeface="Roboto Condensed"/>
                          <a:sym typeface="Roboto Condensed"/>
                        </a:rPr>
                        <a:t>[mmm</a:t>
                      </a:r>
                      <a:r>
                        <a:rPr lang="en-US" sz="1000">
                          <a:latin typeface="Roboto Condensed"/>
                          <a:ea typeface="Roboto Condensed"/>
                          <a:cs typeface="Roboto Condensed"/>
                          <a:sym typeface="Roboto Condensed"/>
                        </a:rPr>
                        <a:t> </a:t>
                      </a:r>
                      <a:r>
                        <a:rPr lang="en-US" sz="1000">
                          <a:solidFill>
                            <a:schemeClr val="dk1"/>
                          </a:solidFill>
                          <a:latin typeface="Roboto Condensed"/>
                          <a:ea typeface="Roboto Condensed"/>
                          <a:cs typeface="Roboto Condensed"/>
                          <a:sym typeface="Roboto Condensed"/>
                        </a:rPr>
                        <a:t>dd] - By: [member name]</a:t>
                      </a:r>
                      <a:endParaRPr sz="1000">
                        <a:solidFill>
                          <a:schemeClr val="dk1"/>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650700">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Description</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000">
                          <a:solidFill>
                            <a:schemeClr val="dk1"/>
                          </a:solidFill>
                          <a:latin typeface="Roboto Condensed"/>
                          <a:ea typeface="Roboto Condensed"/>
                          <a:cs typeface="Roboto Condensed"/>
                          <a:sym typeface="Roboto Condensed"/>
                        </a:rPr>
                        <a:t>Ris</a:t>
                      </a:r>
                      <a:r>
                        <a:rPr lang="en-US" sz="1000">
                          <a:latin typeface="Roboto Condensed"/>
                          <a:ea typeface="Roboto Condensed"/>
                          <a:cs typeface="Roboto Condensed"/>
                          <a:sym typeface="Roboto Condensed"/>
                        </a:rPr>
                        <a:t>k/</a:t>
                      </a:r>
                      <a:r>
                        <a:rPr lang="en-US" sz="1000">
                          <a:solidFill>
                            <a:schemeClr val="dk1"/>
                          </a:solidFill>
                          <a:latin typeface="Roboto Condensed"/>
                          <a:ea typeface="Roboto Condensed"/>
                          <a:cs typeface="Roboto Condensed"/>
                          <a:sym typeface="Roboto Condensed"/>
                        </a:rPr>
                        <a:t>Issue 1: </a:t>
                      </a:r>
                      <a:r>
                        <a:rPr lang="en-US" sz="1000">
                          <a:latin typeface="Roboto Condensed"/>
                          <a:ea typeface="Roboto Condensed"/>
                          <a:cs typeface="Roboto Condensed"/>
                          <a:sym typeface="Roboto Condensed"/>
                        </a:rPr>
                        <a:t>[</a:t>
                      </a:r>
                      <a:r>
                        <a:rPr lang="en-US" sz="1000" u="sng">
                          <a:solidFill>
                            <a:schemeClr val="hlink"/>
                          </a:solidFill>
                          <a:latin typeface="Roboto Condensed"/>
                          <a:ea typeface="Roboto Condensed"/>
                          <a:cs typeface="Roboto Condensed"/>
                          <a:sym typeface="Roboto Condensed"/>
                          <a:hlinkClick r:id="rId3" action="ppaction://hlinksldjump"/>
                        </a:rPr>
                        <a:t>Issue/risk type]</a:t>
                      </a:r>
                      <a:br>
                        <a:rPr lang="en-US" sz="1000">
                          <a:solidFill>
                            <a:schemeClr val="dk1"/>
                          </a:solidFill>
                          <a:latin typeface="Roboto Condensed"/>
                          <a:ea typeface="Roboto Condensed"/>
                          <a:cs typeface="Roboto Condensed"/>
                          <a:sym typeface="Roboto Condensed"/>
                        </a:rPr>
                      </a:br>
                      <a:r>
                        <a:rPr lang="en-US" sz="1000">
                          <a:solidFill>
                            <a:schemeClr val="dk1"/>
                          </a:solidFill>
                          <a:latin typeface="Roboto Condensed"/>
                          <a:ea typeface="Roboto Condensed"/>
                          <a:cs typeface="Roboto Condensed"/>
                          <a:sym typeface="Roboto Condensed"/>
                        </a:rPr>
                        <a:t>- [detail of the incident]</a:t>
                      </a:r>
                      <a:br>
                        <a:rPr lang="en-US" sz="1000">
                          <a:solidFill>
                            <a:schemeClr val="dk1"/>
                          </a:solidFill>
                          <a:latin typeface="Roboto Condensed"/>
                          <a:ea typeface="Roboto Condensed"/>
                          <a:cs typeface="Roboto Condensed"/>
                          <a:sym typeface="Roboto Condensed"/>
                        </a:rPr>
                      </a:br>
                      <a:r>
                        <a:rPr lang="en-US" sz="1000">
                          <a:latin typeface="Roboto Condensed"/>
                          <a:ea typeface="Roboto Condensed"/>
                          <a:cs typeface="Roboto Condensed"/>
                          <a:sym typeface="Roboto Condensed"/>
                        </a:rPr>
                        <a:t>Risk/Issue 2: [</a:t>
                      </a:r>
                      <a:r>
                        <a:rPr lang="en-US" sz="1000" u="sng">
                          <a:solidFill>
                            <a:schemeClr val="accent5"/>
                          </a:solidFill>
                          <a:latin typeface="Roboto Condensed"/>
                          <a:ea typeface="Roboto Condensed"/>
                          <a:cs typeface="Roboto Condensed"/>
                          <a:sym typeface="Roboto Condensed"/>
                          <a:hlinkClick r:id="rId3" action="ppaction://hlinksldjump">
                            <a:extLst>
                              <a:ext uri="{A12FA001-AC4F-418D-AE19-62706E023703}">
                                <ahyp:hlinkClr xmlns:ahyp="http://schemas.microsoft.com/office/drawing/2018/hyperlinkcolor" val="tx"/>
                              </a:ext>
                            </a:extLst>
                          </a:hlinkClick>
                        </a:rPr>
                        <a:t>Issue/risk type]</a:t>
                      </a:r>
                      <a:br>
                        <a:rPr lang="en-US" sz="1000">
                          <a:latin typeface="Roboto Condensed"/>
                          <a:ea typeface="Roboto Condensed"/>
                          <a:cs typeface="Roboto Condensed"/>
                          <a:sym typeface="Roboto Condensed"/>
                        </a:rPr>
                      </a:br>
                      <a:r>
                        <a:rPr lang="en-US" sz="1000">
                          <a:latin typeface="Roboto Condensed"/>
                          <a:ea typeface="Roboto Condensed"/>
                          <a:cs typeface="Roboto Condensed"/>
                          <a:sym typeface="Roboto Condensed"/>
                        </a:rPr>
                        <a:t>- [detail of the incident]</a:t>
                      </a:r>
                      <a:endParaRPr sz="1000">
                        <a:solidFill>
                          <a:schemeClr val="dk1"/>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67775">
                <a:tc>
                  <a:txBody>
                    <a:bodyPr/>
                    <a:lstStyle/>
                    <a:p>
                      <a:pPr marL="0" lvl="0" indent="0" algn="l" rtl="0">
                        <a:spcBef>
                          <a:spcPts val="0"/>
                        </a:spcBef>
                        <a:spcAft>
                          <a:spcPts val="0"/>
                        </a:spcAft>
                        <a:buClr>
                          <a:schemeClr val="dk1"/>
                        </a:buClr>
                        <a:buSzPts val="1100"/>
                        <a:buFont typeface="Arial"/>
                        <a:buNone/>
                      </a:pPr>
                      <a:r>
                        <a:rPr lang="en-US" sz="1000">
                          <a:latin typeface="Roboto Condensed"/>
                          <a:ea typeface="Roboto Condensed"/>
                          <a:cs typeface="Roboto Condensed"/>
                          <a:sym typeface="Roboto Condensed"/>
                        </a:rPr>
                        <a:t>Root cause</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a:t>
                      </a:r>
                      <a:r>
                        <a:rPr lang="en-US" sz="1000">
                          <a:solidFill>
                            <a:schemeClr val="dk1"/>
                          </a:solidFill>
                          <a:latin typeface="Roboto Condensed"/>
                          <a:ea typeface="Roboto Condensed"/>
                          <a:cs typeface="Roboto Condensed"/>
                          <a:sym typeface="Roboto Condensed"/>
                        </a:rPr>
                        <a:t>- </a:t>
                      </a:r>
                      <a:r>
                        <a:rPr lang="en-US" sz="1000">
                          <a:latin typeface="Roboto Condensed"/>
                          <a:ea typeface="Roboto Condensed"/>
                          <a:cs typeface="Roboto Condensed"/>
                          <a:sym typeface="Roboto Condensed"/>
                        </a:rPr>
                        <a:t>Detail 1…………………]</a:t>
                      </a:r>
                      <a:endParaRPr sz="1000">
                        <a:latin typeface="Roboto Condensed"/>
                        <a:ea typeface="Roboto Condensed"/>
                        <a:cs typeface="Roboto Condensed"/>
                        <a:sym typeface="Roboto Condensed"/>
                      </a:endParaRPr>
                    </a:p>
                    <a:p>
                      <a:pPr marL="0" lvl="0" indent="0" algn="l" rtl="0">
                        <a:spcBef>
                          <a:spcPts val="0"/>
                        </a:spcBef>
                        <a:spcAft>
                          <a:spcPts val="0"/>
                        </a:spcAft>
                        <a:buNone/>
                      </a:pPr>
                      <a:r>
                        <a:rPr lang="en-US" sz="1000">
                          <a:latin typeface="Roboto Condensed"/>
                          <a:ea typeface="Roboto Condensed"/>
                          <a:cs typeface="Roboto Condensed"/>
                          <a:sym typeface="Roboto Condensed"/>
                        </a:rPr>
                        <a:t>[- Detail 2…………………]</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15950">
                <a:tc>
                  <a:txBody>
                    <a:bodyPr/>
                    <a:lstStyle/>
                    <a:p>
                      <a:pPr marL="0" lvl="0" indent="0" algn="l" rtl="0">
                        <a:spcBef>
                          <a:spcPts val="0"/>
                        </a:spcBef>
                        <a:spcAft>
                          <a:spcPts val="0"/>
                        </a:spcAft>
                        <a:buClr>
                          <a:schemeClr val="dk1"/>
                        </a:buClr>
                        <a:buSzPts val="1100"/>
                        <a:buFont typeface="Arial"/>
                        <a:buNone/>
                      </a:pPr>
                      <a:r>
                        <a:rPr lang="en-US" sz="1000">
                          <a:latin typeface="Roboto Condensed"/>
                          <a:ea typeface="Roboto Condensed"/>
                          <a:cs typeface="Roboto Condensed"/>
                          <a:sym typeface="Roboto Condensed"/>
                        </a:rPr>
                        <a:t>Impact</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000">
                          <a:solidFill>
                            <a:schemeClr val="dk1"/>
                          </a:solidFill>
                          <a:latin typeface="Roboto Condensed"/>
                          <a:ea typeface="Roboto Condensed"/>
                          <a:cs typeface="Roboto Condensed"/>
                          <a:sym typeface="Roboto Condensed"/>
                        </a:rPr>
                        <a:t>- Impact </a:t>
                      </a:r>
                      <a:r>
                        <a:rPr lang="en-US" sz="1000">
                          <a:latin typeface="Roboto Condensed"/>
                          <a:ea typeface="Roboto Condensed"/>
                          <a:cs typeface="Roboto Condensed"/>
                          <a:sym typeface="Roboto Condensed"/>
                        </a:rPr>
                        <a:t>1……….. (</a:t>
                      </a:r>
                      <a:r>
                        <a:rPr lang="en-US" sz="1000" u="sng">
                          <a:solidFill>
                            <a:schemeClr val="hlink"/>
                          </a:solidFill>
                          <a:latin typeface="Roboto Condensed"/>
                          <a:ea typeface="Roboto Condensed"/>
                          <a:cs typeface="Roboto Condensed"/>
                          <a:sym typeface="Roboto Condensed"/>
                          <a:hlinkClick r:id="rId3" action="ppaction://hlinksldjump"/>
                        </a:rPr>
                        <a:t>impact number</a:t>
                      </a:r>
                      <a:r>
                        <a:rPr lang="en-US" sz="1000">
                          <a:latin typeface="Roboto Condensed"/>
                          <a:ea typeface="Roboto Condensed"/>
                          <a:cs typeface="Roboto Condensed"/>
                          <a:sym typeface="Roboto Condensed"/>
                        </a:rPr>
                        <a:t>)</a:t>
                      </a:r>
                      <a:endParaRPr sz="1000">
                        <a:solidFill>
                          <a:schemeClr val="dk1"/>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r>
                        <a:rPr lang="en-US" sz="1000">
                          <a:latin typeface="Roboto Condensed"/>
                          <a:ea typeface="Roboto Condensed"/>
                          <a:cs typeface="Roboto Condensed"/>
                          <a:sym typeface="Roboto Condensed"/>
                        </a:rPr>
                        <a:t>- Impact 2……….. (impact number)</a:t>
                      </a:r>
                      <a:endParaRPr sz="1000">
                        <a:solidFill>
                          <a:schemeClr val="dk1"/>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67775">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Countermeasure(s)</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1000">
                          <a:latin typeface="Roboto Condensed"/>
                          <a:ea typeface="Roboto Condensed"/>
                          <a:cs typeface="Roboto Condensed"/>
                          <a:sym typeface="Roboto Condensed"/>
                        </a:rPr>
                        <a:t>- [Action item 1: …………….]               [target resolution date]             [status]</a:t>
                      </a:r>
                      <a:br>
                        <a:rPr lang="en-US" sz="1000">
                          <a:latin typeface="Roboto Condensed"/>
                          <a:ea typeface="Roboto Condensed"/>
                          <a:cs typeface="Roboto Condensed"/>
                          <a:sym typeface="Roboto Condensed"/>
                        </a:rPr>
                      </a:br>
                      <a:r>
                        <a:rPr lang="en-US" sz="1000">
                          <a:latin typeface="Roboto Condensed"/>
                          <a:ea typeface="Roboto Condensed"/>
                          <a:cs typeface="Roboto Condensed"/>
                          <a:sym typeface="Roboto Condensed"/>
                        </a:rPr>
                        <a:t>- [Action item 2: …………….]               [target resolution date]             [status]</a:t>
                      </a:r>
                      <a:endParaRPr sz="1000" u="none" strike="noStrike" cap="none">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378100">
                <a:tc>
                  <a:txBody>
                    <a:bodyPr/>
                    <a:lstStyle/>
                    <a:p>
                      <a:pPr marL="0" marR="0" lvl="0" indent="0" algn="l" rtl="0">
                        <a:lnSpc>
                          <a:spcPct val="100000"/>
                        </a:lnSpc>
                        <a:spcBef>
                          <a:spcPts val="0"/>
                        </a:spcBef>
                        <a:spcAft>
                          <a:spcPts val="0"/>
                        </a:spcAft>
                        <a:buClr>
                          <a:schemeClr val="dk1"/>
                        </a:buClr>
                        <a:buSzPts val="1100"/>
                        <a:buFont typeface="Arial"/>
                        <a:buNone/>
                      </a:pPr>
                      <a:r>
                        <a:rPr lang="en-US" sz="1000">
                          <a:latin typeface="Roboto Condensed"/>
                          <a:ea typeface="Roboto Condensed"/>
                          <a:cs typeface="Roboto Condensed"/>
                          <a:sym typeface="Roboto Condensed"/>
                        </a:rPr>
                        <a:t>Description of</a:t>
                      </a:r>
                      <a:endParaRPr sz="1000">
                        <a:latin typeface="Roboto Condensed"/>
                        <a:ea typeface="Roboto Condensed"/>
                        <a:cs typeface="Roboto Condensed"/>
                        <a:sym typeface="Roboto Condensed"/>
                      </a:endParaRPr>
                    </a:p>
                    <a:p>
                      <a:pPr marL="0" marR="0" lvl="0" indent="0" algn="l" rtl="0">
                        <a:lnSpc>
                          <a:spcPct val="100000"/>
                        </a:lnSpc>
                        <a:spcBef>
                          <a:spcPts val="0"/>
                        </a:spcBef>
                        <a:spcAft>
                          <a:spcPts val="0"/>
                        </a:spcAft>
                        <a:buNone/>
                      </a:pPr>
                      <a:r>
                        <a:rPr lang="en-US" sz="1000">
                          <a:latin typeface="Roboto Condensed"/>
                          <a:ea typeface="Roboto Condensed"/>
                          <a:cs typeface="Roboto Condensed"/>
                          <a:sym typeface="Roboto Condensed"/>
                        </a:rPr>
                        <a:t>Final Result</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1000">
                          <a:latin typeface="Roboto Condensed"/>
                          <a:ea typeface="Roboto Condensed"/>
                          <a:cs typeface="Roboto Condensed"/>
                          <a:sym typeface="Roboto Condensed"/>
                        </a:rPr>
                        <a:t>[must update status for the long countermeasure plan or after the risk/issue is </a:t>
                      </a:r>
                      <a:r>
                        <a:rPr lang="en-US" sz="1000" b="1">
                          <a:latin typeface="Roboto Condensed"/>
                          <a:ea typeface="Roboto Condensed"/>
                          <a:cs typeface="Roboto Condensed"/>
                          <a:sym typeface="Roboto Condensed"/>
                        </a:rPr>
                        <a:t>resolved</a:t>
                      </a:r>
                      <a:r>
                        <a:rPr lang="en-US" sz="1000">
                          <a:latin typeface="Roboto Condensed"/>
                          <a:ea typeface="Roboto Condensed"/>
                          <a:cs typeface="Roboto Condensed"/>
                          <a:sym typeface="Roboto Condensed"/>
                        </a:rPr>
                        <a:t>]</a:t>
                      </a:r>
                      <a:endParaRPr sz="1000" u="none" strike="noStrike" cap="none">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492600">
                <a:tc>
                  <a:txBody>
                    <a:bodyPr/>
                    <a:lstStyle/>
                    <a:p>
                      <a:pPr marL="0" marR="0" lvl="0" indent="0" algn="l" rtl="0">
                        <a:lnSpc>
                          <a:spcPct val="100000"/>
                        </a:lnSpc>
                        <a:spcBef>
                          <a:spcPts val="0"/>
                        </a:spcBef>
                        <a:spcAft>
                          <a:spcPts val="0"/>
                        </a:spcAft>
                        <a:buClr>
                          <a:srgbClr val="000000"/>
                        </a:buClr>
                        <a:buSzPts val="1400"/>
                        <a:buFont typeface="Arial"/>
                        <a:buNone/>
                      </a:pPr>
                      <a:r>
                        <a:rPr lang="en-US" sz="1000" u="none" strike="noStrike" cap="none">
                          <a:latin typeface="Roboto Condensed"/>
                          <a:ea typeface="Roboto Condensed"/>
                          <a:cs typeface="Roboto Condensed"/>
                          <a:sym typeface="Roboto Condensed"/>
                        </a:rPr>
                        <a:t>Lesson learnt</a:t>
                      </a:r>
                      <a:endParaRPr sz="1000">
                        <a:latin typeface="Roboto Condensed"/>
                        <a:ea typeface="Roboto Condensed"/>
                        <a:cs typeface="Roboto Condensed"/>
                        <a:sym typeface="Roboto Condensed"/>
                      </a:endParaRPr>
                    </a:p>
                    <a:p>
                      <a:pPr marL="0" marR="0" lvl="0" indent="0" algn="l" rtl="0">
                        <a:lnSpc>
                          <a:spcPct val="100000"/>
                        </a:lnSpc>
                        <a:spcBef>
                          <a:spcPts val="0"/>
                        </a:spcBef>
                        <a:spcAft>
                          <a:spcPts val="0"/>
                        </a:spcAft>
                        <a:buClr>
                          <a:srgbClr val="000000"/>
                        </a:buClr>
                        <a:buSzPts val="1400"/>
                        <a:buFont typeface="Arial"/>
                        <a:buNone/>
                      </a:pPr>
                      <a:r>
                        <a:rPr lang="en-US" sz="1000">
                          <a:latin typeface="Roboto Condensed"/>
                          <a:ea typeface="Roboto Condensed"/>
                          <a:cs typeface="Roboto Condensed"/>
                          <a:sym typeface="Roboto Condensed"/>
                        </a:rPr>
                        <a:t>(preventive countermeasures)</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a:t>
                      </a:r>
                      <a:r>
                        <a:rPr lang="en-US" sz="1000">
                          <a:solidFill>
                            <a:schemeClr val="dk1"/>
                          </a:solidFill>
                          <a:latin typeface="Roboto Condensed"/>
                          <a:ea typeface="Roboto Condensed"/>
                          <a:cs typeface="Roboto Condensed"/>
                          <a:sym typeface="Roboto Condensed"/>
                        </a:rPr>
                        <a:t>- </a:t>
                      </a:r>
                      <a:r>
                        <a:rPr lang="en-US" sz="1000">
                          <a:latin typeface="Roboto Condensed"/>
                          <a:ea typeface="Roboto Condensed"/>
                          <a:cs typeface="Roboto Condensed"/>
                          <a:sym typeface="Roboto Condensed"/>
                        </a:rPr>
                        <a:t>preventive countermeasure 1…………….]</a:t>
                      </a:r>
                      <a:endParaRPr sz="1000">
                        <a:latin typeface="Roboto Condensed"/>
                        <a:ea typeface="Roboto Condensed"/>
                        <a:cs typeface="Roboto Condensed"/>
                        <a:sym typeface="Roboto Condensed"/>
                      </a:endParaRPr>
                    </a:p>
                    <a:p>
                      <a:pPr marL="0" lvl="0" indent="0" algn="l" rtl="0">
                        <a:spcBef>
                          <a:spcPts val="0"/>
                        </a:spcBef>
                        <a:spcAft>
                          <a:spcPts val="0"/>
                        </a:spcAft>
                        <a:buNone/>
                      </a:pPr>
                      <a:r>
                        <a:rPr lang="en-US" sz="1000">
                          <a:latin typeface="Roboto Condensed"/>
                          <a:ea typeface="Roboto Condensed"/>
                          <a:cs typeface="Roboto Condensed"/>
                          <a:sym typeface="Roboto Condensed"/>
                        </a:rPr>
                        <a:t>[- preventive countermeasure 2…………….]</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9950099d3e_0_30"/>
          <p:cNvSpPr txBox="1">
            <a:spLocks noGrp="1"/>
          </p:cNvSpPr>
          <p:nvPr>
            <p:ph type="title"/>
          </p:nvPr>
        </p:nvSpPr>
        <p:spPr>
          <a:xfrm>
            <a:off x="327450" y="191748"/>
            <a:ext cx="8482800" cy="7398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SzPts val="3400"/>
              <a:buNone/>
            </a:pPr>
            <a:r>
              <a:rPr lang="en-US"/>
              <a:t>Issue/Risk management log</a:t>
            </a:r>
            <a:endParaRPr/>
          </a:p>
        </p:txBody>
      </p:sp>
      <p:graphicFrame>
        <p:nvGraphicFramePr>
          <p:cNvPr id="195" name="Google Shape;195;g9950099d3e_0_30"/>
          <p:cNvGraphicFramePr/>
          <p:nvPr/>
        </p:nvGraphicFramePr>
        <p:xfrm>
          <a:off x="422979" y="931554"/>
          <a:ext cx="3000000" cy="3000000"/>
        </p:xfrm>
        <a:graphic>
          <a:graphicData uri="http://schemas.openxmlformats.org/drawingml/2006/table">
            <a:tbl>
              <a:tblPr firstRow="1" bandRow="1">
                <a:noFill/>
                <a:tableStyleId>{582BCD6C-CB15-4DB7-AF7C-6CD923F16E73}</a:tableStyleId>
              </a:tblPr>
              <a:tblGrid>
                <a:gridCol w="1870400">
                  <a:extLst>
                    <a:ext uri="{9D8B030D-6E8A-4147-A177-3AD203B41FA5}">
                      <a16:colId xmlns:a16="http://schemas.microsoft.com/office/drawing/2014/main" val="20000"/>
                    </a:ext>
                  </a:extLst>
                </a:gridCol>
                <a:gridCol w="6094050">
                  <a:extLst>
                    <a:ext uri="{9D8B030D-6E8A-4147-A177-3AD203B41FA5}">
                      <a16:colId xmlns:a16="http://schemas.microsoft.com/office/drawing/2014/main" val="20001"/>
                    </a:ext>
                  </a:extLst>
                </a:gridCol>
              </a:tblGrid>
              <a:tr h="327875">
                <a:tc>
                  <a:txBody>
                    <a:bodyPr/>
                    <a:lstStyle/>
                    <a:p>
                      <a:pPr marL="0" lvl="0" indent="0" algn="l" rtl="0">
                        <a:spcBef>
                          <a:spcPts val="0"/>
                        </a:spcBef>
                        <a:spcAft>
                          <a:spcPts val="0"/>
                        </a:spcAft>
                        <a:buNone/>
                      </a:pPr>
                      <a:r>
                        <a:rPr lang="en-US" sz="1000">
                          <a:solidFill>
                            <a:srgbClr val="000000"/>
                          </a:solidFill>
                          <a:latin typeface="Roboto Condensed"/>
                          <a:ea typeface="Roboto Condensed"/>
                          <a:cs typeface="Roboto Condensed"/>
                          <a:sym typeface="Roboto Condensed"/>
                        </a:rPr>
                        <a:t>Issue</a:t>
                      </a:r>
                      <a:endParaRPr sz="1000">
                        <a:solidFill>
                          <a:srgbClr val="000000"/>
                        </a:solidFill>
                        <a:latin typeface="Roboto Condensed"/>
                        <a:ea typeface="Roboto Condensed"/>
                        <a:cs typeface="Roboto Condensed"/>
                        <a:sym typeface="Roboto Condensed"/>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US" sz="1000">
                          <a:solidFill>
                            <a:schemeClr val="dk1"/>
                          </a:solidFill>
                          <a:latin typeface="Roboto Condensed"/>
                          <a:ea typeface="Roboto Condensed"/>
                          <a:cs typeface="Roboto Condensed"/>
                          <a:sym typeface="Roboto Condensed"/>
                        </a:rPr>
                        <a:t>[LOW] IMP_CNN - Issue REL request new trace log format - Resolved</a:t>
                      </a:r>
                      <a:endParaRPr sz="1000">
                        <a:solidFill>
                          <a:srgbClr val="000000"/>
                        </a:solidFill>
                        <a:latin typeface="Roboto Condensed"/>
                        <a:ea typeface="Roboto Condensed"/>
                        <a:cs typeface="Roboto Condensed"/>
                        <a:sym typeface="Roboto Condensed"/>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244350">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Raised</a:t>
                      </a:r>
                      <a:endParaRPr sz="1000">
                        <a:solidFill>
                          <a:schemeClr val="dk1"/>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Identify date: Sep 11 - By: Sy Nguyen</a:t>
                      </a:r>
                      <a:endParaRPr sz="1000">
                        <a:solidFill>
                          <a:schemeClr val="dk1"/>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10150">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Description</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Change requirement</a:t>
                      </a:r>
                      <a:endParaRPr sz="1000">
                        <a:latin typeface="Roboto Condensed"/>
                        <a:ea typeface="Roboto Condensed"/>
                        <a:cs typeface="Roboto Condensed"/>
                        <a:sym typeface="Roboto Condensed"/>
                      </a:endParaRPr>
                    </a:p>
                    <a:p>
                      <a:pPr marL="0" lvl="0" indent="0" algn="l" rtl="0">
                        <a:spcBef>
                          <a:spcPts val="0"/>
                        </a:spcBef>
                        <a:spcAft>
                          <a:spcPts val="0"/>
                        </a:spcAft>
                        <a:buNone/>
                      </a:pPr>
                      <a:r>
                        <a:rPr lang="en-US" sz="1000">
                          <a:latin typeface="Roboto Condensed"/>
                          <a:ea typeface="Roboto Condensed"/>
                          <a:cs typeface="Roboto Condensed"/>
                          <a:sym typeface="Roboto Condensed"/>
                        </a:rPr>
                        <a:t>- REL request new trace log format during review meeting</a:t>
                      </a:r>
                      <a:endParaRPr sz="1000">
                        <a:solidFill>
                          <a:schemeClr val="dk1"/>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67775">
                <a:tc>
                  <a:txBody>
                    <a:bodyPr/>
                    <a:lstStyle/>
                    <a:p>
                      <a:pPr marL="0" lvl="0" indent="0" algn="l" rtl="0">
                        <a:spcBef>
                          <a:spcPts val="0"/>
                        </a:spcBef>
                        <a:spcAft>
                          <a:spcPts val="0"/>
                        </a:spcAft>
                        <a:buClr>
                          <a:schemeClr val="dk1"/>
                        </a:buClr>
                        <a:buSzPts val="1100"/>
                        <a:buFont typeface="Arial"/>
                        <a:buNone/>
                      </a:pPr>
                      <a:r>
                        <a:rPr lang="en-US" sz="1000">
                          <a:latin typeface="Roboto Condensed"/>
                          <a:ea typeface="Roboto Condensed"/>
                          <a:cs typeface="Roboto Condensed"/>
                          <a:sym typeface="Roboto Condensed"/>
                        </a:rPr>
                        <a:t>Root cause</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 REL did not confirm trace log format. They just requested and confirmed the format which is different than common trace file in the most recent meeting.</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60300">
                <a:tc>
                  <a:txBody>
                    <a:bodyPr/>
                    <a:lstStyle/>
                    <a:p>
                      <a:pPr marL="0" lvl="0" indent="0" algn="l" rtl="0">
                        <a:spcBef>
                          <a:spcPts val="0"/>
                        </a:spcBef>
                        <a:spcAft>
                          <a:spcPts val="0"/>
                        </a:spcAft>
                        <a:buClr>
                          <a:schemeClr val="dk1"/>
                        </a:buClr>
                        <a:buSzPts val="1100"/>
                        <a:buFont typeface="Arial"/>
                        <a:buNone/>
                      </a:pPr>
                      <a:r>
                        <a:rPr lang="en-US" sz="1000">
                          <a:latin typeface="Roboto Condensed"/>
                          <a:ea typeface="Roboto Condensed"/>
                          <a:cs typeface="Roboto Condensed"/>
                          <a:sym typeface="Roboto Condensed"/>
                        </a:rPr>
                        <a:t>Impact</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chemeClr val="dk1"/>
                        </a:buClr>
                        <a:buSzPts val="1100"/>
                        <a:buFont typeface="Arial"/>
                        <a:buNone/>
                      </a:pPr>
                      <a:r>
                        <a:rPr lang="en-US" sz="1000">
                          <a:latin typeface="Roboto Condensed"/>
                          <a:ea typeface="Roboto Condensed"/>
                          <a:cs typeface="Roboto Condensed"/>
                          <a:sym typeface="Roboto Condensed"/>
                        </a:rPr>
                        <a:t>- BV members had to OT to implement and check the latest format (Overtime 2 man-days)</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89950">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Countermeasure(s)</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1000">
                          <a:latin typeface="Roboto Condensed"/>
                          <a:ea typeface="Roboto Condensed"/>
                          <a:cs typeface="Roboto Condensed"/>
                          <a:sym typeface="Roboto Condensed"/>
                        </a:rPr>
                        <a:t>- ai1: Designer and verifier OT to cover request               Sep/12             Done</a:t>
                      </a:r>
                      <a:endParaRPr sz="1000" u="none" strike="noStrike" cap="none">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378100">
                <a:tc>
                  <a:txBody>
                    <a:bodyPr/>
                    <a:lstStyle/>
                    <a:p>
                      <a:pPr marL="0" marR="0" lvl="0" indent="0" algn="l" rtl="0">
                        <a:lnSpc>
                          <a:spcPct val="100000"/>
                        </a:lnSpc>
                        <a:spcBef>
                          <a:spcPts val="0"/>
                        </a:spcBef>
                        <a:spcAft>
                          <a:spcPts val="0"/>
                        </a:spcAft>
                        <a:buClr>
                          <a:schemeClr val="dk1"/>
                        </a:buClr>
                        <a:buSzPts val="1100"/>
                        <a:buFont typeface="Arial"/>
                        <a:buNone/>
                      </a:pPr>
                      <a:r>
                        <a:rPr lang="en-US" sz="1000">
                          <a:latin typeface="Roboto Condensed"/>
                          <a:ea typeface="Roboto Condensed"/>
                          <a:cs typeface="Roboto Condensed"/>
                          <a:sym typeface="Roboto Condensed"/>
                        </a:rPr>
                        <a:t>Description of</a:t>
                      </a:r>
                      <a:endParaRPr sz="1000">
                        <a:latin typeface="Roboto Condensed"/>
                        <a:ea typeface="Roboto Condensed"/>
                        <a:cs typeface="Roboto Condensed"/>
                        <a:sym typeface="Roboto Condensed"/>
                      </a:endParaRPr>
                    </a:p>
                    <a:p>
                      <a:pPr marL="0" marR="0" lvl="0" indent="0" algn="l" rtl="0">
                        <a:lnSpc>
                          <a:spcPct val="100000"/>
                        </a:lnSpc>
                        <a:spcBef>
                          <a:spcPts val="0"/>
                        </a:spcBef>
                        <a:spcAft>
                          <a:spcPts val="0"/>
                        </a:spcAft>
                        <a:buNone/>
                      </a:pPr>
                      <a:r>
                        <a:rPr lang="en-US" sz="1000">
                          <a:latin typeface="Roboto Condensed"/>
                          <a:ea typeface="Roboto Condensed"/>
                          <a:cs typeface="Roboto Condensed"/>
                          <a:sym typeface="Roboto Condensed"/>
                        </a:rPr>
                        <a:t>Final Result</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1000">
                          <a:latin typeface="Roboto Condensed"/>
                          <a:ea typeface="Roboto Condensed"/>
                          <a:cs typeface="Roboto Condensed"/>
                          <a:sym typeface="Roboto Condensed"/>
                        </a:rPr>
                        <a:t>- Our team cover REL change request</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51100">
                <a:tc>
                  <a:txBody>
                    <a:bodyPr/>
                    <a:lstStyle/>
                    <a:p>
                      <a:pPr marL="0" marR="0" lvl="0" indent="0" algn="l" rtl="0">
                        <a:lnSpc>
                          <a:spcPct val="100000"/>
                        </a:lnSpc>
                        <a:spcBef>
                          <a:spcPts val="0"/>
                        </a:spcBef>
                        <a:spcAft>
                          <a:spcPts val="0"/>
                        </a:spcAft>
                        <a:buClr>
                          <a:srgbClr val="000000"/>
                        </a:buClr>
                        <a:buSzPts val="1400"/>
                        <a:buFont typeface="Arial"/>
                        <a:buNone/>
                      </a:pPr>
                      <a:r>
                        <a:rPr lang="en-US" sz="1000" u="none" strike="noStrike" cap="none">
                          <a:latin typeface="Roboto Condensed"/>
                          <a:ea typeface="Roboto Condensed"/>
                          <a:cs typeface="Roboto Condensed"/>
                          <a:sym typeface="Roboto Condensed"/>
                        </a:rPr>
                        <a:t>Lesson learnt</a:t>
                      </a:r>
                      <a:endParaRPr sz="1000">
                        <a:latin typeface="Roboto Condensed"/>
                        <a:ea typeface="Roboto Condensed"/>
                        <a:cs typeface="Roboto Condensed"/>
                        <a:sym typeface="Roboto Condensed"/>
                      </a:endParaRPr>
                    </a:p>
                    <a:p>
                      <a:pPr marL="0" marR="0" lvl="0" indent="0" algn="l" rtl="0">
                        <a:lnSpc>
                          <a:spcPct val="100000"/>
                        </a:lnSpc>
                        <a:spcBef>
                          <a:spcPts val="0"/>
                        </a:spcBef>
                        <a:spcAft>
                          <a:spcPts val="0"/>
                        </a:spcAft>
                        <a:buClr>
                          <a:srgbClr val="000000"/>
                        </a:buClr>
                        <a:buSzPts val="1400"/>
                        <a:buFont typeface="Arial"/>
                        <a:buNone/>
                      </a:pPr>
                      <a:r>
                        <a:rPr lang="en-US" sz="1000">
                          <a:latin typeface="Roboto Condensed"/>
                          <a:ea typeface="Roboto Condensed"/>
                          <a:cs typeface="Roboto Condensed"/>
                          <a:sym typeface="Roboto Condensed"/>
                        </a:rPr>
                        <a:t>(preventive countermeasures)</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 Confirmation must be done as soon as possible (BV did it but REL did not reply)</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9c863b7fbb_3_31"/>
          <p:cNvSpPr txBox="1">
            <a:spLocks noGrp="1"/>
          </p:cNvSpPr>
          <p:nvPr>
            <p:ph type="title"/>
          </p:nvPr>
        </p:nvSpPr>
        <p:spPr>
          <a:xfrm>
            <a:off x="327454" y="12"/>
            <a:ext cx="8482800" cy="628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US" sz="2800"/>
              <a:t>Weekly Report | BV MCAL Team – CW39​</a:t>
            </a:r>
            <a:endParaRPr sz="2800"/>
          </a:p>
        </p:txBody>
      </p:sp>
      <p:sp>
        <p:nvSpPr>
          <p:cNvPr id="201" name="Google Shape;201;g9c863b7fbb_3_31"/>
          <p:cNvSpPr txBox="1"/>
          <p:nvPr/>
        </p:nvSpPr>
        <p:spPr>
          <a:xfrm>
            <a:off x="4826750" y="982450"/>
            <a:ext cx="4137000" cy="2628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a:solidFill>
                  <a:srgbClr val="3C3C3B"/>
                </a:solidFill>
                <a:latin typeface="Roboto Condensed"/>
                <a:ea typeface="Roboto Condensed"/>
                <a:cs typeface="Roboto Condensed"/>
                <a:sym typeface="Roboto Condensed"/>
              </a:rPr>
              <a:t>Risks/Issues &amp; Help Needed​</a:t>
            </a:r>
            <a:endParaRPr sz="1100" b="1">
              <a:latin typeface="Roboto Condensed"/>
              <a:ea typeface="Roboto Condensed"/>
              <a:cs typeface="Roboto Condensed"/>
              <a:sym typeface="Roboto Condensed"/>
            </a:endParaRPr>
          </a:p>
        </p:txBody>
      </p:sp>
      <p:graphicFrame>
        <p:nvGraphicFramePr>
          <p:cNvPr id="202" name="Google Shape;202;g9c863b7fbb_3_31"/>
          <p:cNvGraphicFramePr/>
          <p:nvPr/>
        </p:nvGraphicFramePr>
        <p:xfrm>
          <a:off x="327450" y="534675"/>
          <a:ext cx="3000000" cy="3000000"/>
        </p:xfrm>
        <a:graphic>
          <a:graphicData uri="http://schemas.openxmlformats.org/drawingml/2006/table">
            <a:tbl>
              <a:tblPr>
                <a:noFill/>
                <a:tableStyleId>{3805607A-6D35-4F3B-95B8-25E0C7D057BB}</a:tableStyleId>
              </a:tblPr>
              <a:tblGrid>
                <a:gridCol w="3020550">
                  <a:extLst>
                    <a:ext uri="{9D8B030D-6E8A-4147-A177-3AD203B41FA5}">
                      <a16:colId xmlns:a16="http://schemas.microsoft.com/office/drawing/2014/main" val="20000"/>
                    </a:ext>
                  </a:extLst>
                </a:gridCol>
                <a:gridCol w="906500">
                  <a:extLst>
                    <a:ext uri="{9D8B030D-6E8A-4147-A177-3AD203B41FA5}">
                      <a16:colId xmlns:a16="http://schemas.microsoft.com/office/drawing/2014/main" val="20001"/>
                    </a:ext>
                  </a:extLst>
                </a:gridCol>
                <a:gridCol w="4656425">
                  <a:extLst>
                    <a:ext uri="{9D8B030D-6E8A-4147-A177-3AD203B41FA5}">
                      <a16:colId xmlns:a16="http://schemas.microsoft.com/office/drawing/2014/main" val="20002"/>
                    </a:ext>
                  </a:extLst>
                </a:gridCol>
              </a:tblGrid>
              <a:tr h="356850">
                <a:tc>
                  <a:txBody>
                    <a:bodyPr/>
                    <a:lstStyle/>
                    <a:p>
                      <a:pPr marL="0" lvl="0" indent="0" algn="l" rtl="0">
                        <a:spcBef>
                          <a:spcPts val="0"/>
                        </a:spcBef>
                        <a:spcAft>
                          <a:spcPts val="0"/>
                        </a:spcAft>
                        <a:buClr>
                          <a:schemeClr val="dk1"/>
                        </a:buClr>
                        <a:buSzPts val="1100"/>
                        <a:buFont typeface="Arial"/>
                        <a:buNone/>
                      </a:pPr>
                      <a:r>
                        <a:rPr lang="en-US" sz="1100" b="1">
                          <a:solidFill>
                            <a:srgbClr val="3C3C3B"/>
                          </a:solidFill>
                          <a:latin typeface="Roboto Condensed"/>
                          <a:ea typeface="Roboto Condensed"/>
                          <a:cs typeface="Roboto Condensed"/>
                          <a:sym typeface="Roboto Condensed"/>
                        </a:rPr>
                        <a:t>Ticket: U2A8 KIL </a:t>
                      </a:r>
                      <a:endParaRPr sz="1100" b="1">
                        <a:solidFill>
                          <a:srgbClr val="3C3C3B"/>
                        </a:solidFill>
                        <a:latin typeface="Roboto Condensed"/>
                        <a:ea typeface="Roboto Condensed"/>
                        <a:cs typeface="Roboto Condensed"/>
                        <a:sym typeface="Roboto Condensed"/>
                      </a:endParaRPr>
                    </a:p>
                    <a:p>
                      <a:pPr marL="0" lvl="0" indent="0" algn="l" rtl="0">
                        <a:spcBef>
                          <a:spcPts val="0"/>
                        </a:spcBef>
                        <a:spcAft>
                          <a:spcPts val="0"/>
                        </a:spcAft>
                        <a:buNone/>
                      </a:pPr>
                      <a:r>
                        <a:rPr lang="en-US" sz="900">
                          <a:solidFill>
                            <a:srgbClr val="3C3C3B"/>
                          </a:solidFill>
                          <a:latin typeface="Roboto Condensed"/>
                          <a:ea typeface="Roboto Condensed"/>
                          <a:cs typeface="Roboto Condensed"/>
                          <a:sym typeface="Roboto Condensed"/>
                        </a:rPr>
                        <a:t>(Sep-1 - Sep-19)</a:t>
                      </a:r>
                      <a:endParaRPr sz="1100" b="1">
                        <a:solidFill>
                          <a:srgbClr val="3C3C3B"/>
                        </a:solidFill>
                        <a:latin typeface="Roboto Condensed"/>
                        <a:ea typeface="Roboto Condensed"/>
                        <a:cs typeface="Roboto Condensed"/>
                        <a:sym typeface="Roboto Condensed"/>
                      </a:endParaRPr>
                    </a:p>
                  </a:txBody>
                  <a:tcPr marL="91425" marR="91425" marT="0" marB="0">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r" rtl="0">
                        <a:spcBef>
                          <a:spcPts val="0"/>
                        </a:spcBef>
                        <a:spcAft>
                          <a:spcPts val="0"/>
                        </a:spcAft>
                        <a:buNone/>
                      </a:pPr>
                      <a:r>
                        <a:rPr lang="en-US" sz="1100" b="1">
                          <a:latin typeface="Roboto Condensed"/>
                          <a:ea typeface="Roboto Condensed"/>
                          <a:cs typeface="Roboto Condensed"/>
                          <a:sym typeface="Roboto Condensed"/>
                        </a:rPr>
                        <a:t>Status:</a:t>
                      </a:r>
                      <a:endParaRPr sz="1100" b="1">
                        <a:latin typeface="Roboto Condensed"/>
                        <a:ea typeface="Roboto Condensed"/>
                        <a:cs typeface="Roboto Condensed"/>
                        <a:sym typeface="Roboto Condensed"/>
                      </a:endParaRPr>
                    </a:p>
                  </a:txBody>
                  <a:tcPr marL="91425" marR="91425" marT="0" marB="0">
                    <a:lnL w="9525" cap="flat" cmpd="sng">
                      <a:solidFill>
                        <a:srgbClr val="66666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On-going</a:t>
                      </a:r>
                      <a:endParaRPr sz="1000">
                        <a:latin typeface="Roboto Condensed"/>
                        <a:ea typeface="Roboto Condensed"/>
                        <a:cs typeface="Roboto Condensed"/>
                        <a:sym typeface="Roboto Condensed"/>
                      </a:endParaRPr>
                    </a:p>
                    <a:p>
                      <a:pPr marL="0" lvl="0" indent="0" algn="l" rtl="0">
                        <a:spcBef>
                          <a:spcPts val="0"/>
                        </a:spcBef>
                        <a:spcAft>
                          <a:spcPts val="0"/>
                        </a:spcAft>
                        <a:buNone/>
                      </a:pPr>
                      <a:r>
                        <a:rPr lang="en-US" sz="1000">
                          <a:latin typeface="Roboto Condensed"/>
                          <a:ea typeface="Roboto Condensed"/>
                          <a:cs typeface="Roboto Condensed"/>
                          <a:sym typeface="Roboto Condensed"/>
                        </a:rPr>
                        <a:t>Ontime</a:t>
                      </a:r>
                      <a:endParaRPr sz="1000">
                        <a:latin typeface="Roboto Condensed"/>
                        <a:ea typeface="Roboto Condensed"/>
                        <a:cs typeface="Roboto Condensed"/>
                        <a:sym typeface="Roboto Condensed"/>
                      </a:endParaRPr>
                    </a:p>
                  </a:txBody>
                  <a:tcPr marL="91425" marR="91425" marT="0" marB="0">
                    <a:lnL w="9525" cap="flat" cmpd="sng">
                      <a:solidFill>
                        <a:srgbClr val="9E9E9E">
                          <a:alpha val="0"/>
                        </a:srgbClr>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203" name="Google Shape;203;g9c863b7fbb_3_31"/>
          <p:cNvGraphicFramePr/>
          <p:nvPr/>
        </p:nvGraphicFramePr>
        <p:xfrm>
          <a:off x="327438" y="982442"/>
          <a:ext cx="3000000" cy="3000000"/>
        </p:xfrm>
        <a:graphic>
          <a:graphicData uri="http://schemas.openxmlformats.org/drawingml/2006/table">
            <a:tbl>
              <a:tblPr firstRow="1" bandRow="1">
                <a:noFill/>
                <a:tableStyleId>{582BCD6C-CB15-4DB7-AF7C-6CD923F16E73}</a:tableStyleId>
              </a:tblPr>
              <a:tblGrid>
                <a:gridCol w="3359850">
                  <a:extLst>
                    <a:ext uri="{9D8B030D-6E8A-4147-A177-3AD203B41FA5}">
                      <a16:colId xmlns:a16="http://schemas.microsoft.com/office/drawing/2014/main" val="20000"/>
                    </a:ext>
                  </a:extLst>
                </a:gridCol>
                <a:gridCol w="869025">
                  <a:extLst>
                    <a:ext uri="{9D8B030D-6E8A-4147-A177-3AD203B41FA5}">
                      <a16:colId xmlns:a16="http://schemas.microsoft.com/office/drawing/2014/main" val="20001"/>
                    </a:ext>
                  </a:extLst>
                </a:gridCol>
              </a:tblGrid>
              <a:tr h="242000">
                <a:tc gridSpan="2">
                  <a:txBody>
                    <a:bodyPr/>
                    <a:lstStyle/>
                    <a:p>
                      <a:pPr marL="0" lvl="0" indent="0" algn="l" rtl="0">
                        <a:spcBef>
                          <a:spcPts val="0"/>
                        </a:spcBef>
                        <a:spcAft>
                          <a:spcPts val="0"/>
                        </a:spcAft>
                        <a:buNone/>
                      </a:pPr>
                      <a:r>
                        <a:rPr lang="en-US" sz="1100">
                          <a:solidFill>
                            <a:srgbClr val="000000"/>
                          </a:solidFill>
                          <a:latin typeface="Roboto Condensed"/>
                          <a:ea typeface="Roboto Condensed"/>
                          <a:cs typeface="Roboto Condensed"/>
                          <a:sym typeface="Roboto Condensed"/>
                        </a:rPr>
                        <a:t>Highlights</a:t>
                      </a:r>
                      <a:endParaRPr sz="1100" b="1">
                        <a:solidFill>
                          <a:srgbClr val="000000"/>
                        </a:solidFill>
                        <a:latin typeface="Roboto Condensed"/>
                        <a:ea typeface="Roboto Condensed"/>
                        <a:cs typeface="Roboto Condensed"/>
                        <a:sym typeface="Roboto Condensed"/>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en-US"/>
                    </a:p>
                  </a:txBody>
                  <a:tcPr/>
                </a:tc>
                <a:extLst>
                  <a:ext uri="{0D108BD9-81ED-4DB2-BD59-A6C34878D82A}">
                    <a16:rowId xmlns:a16="http://schemas.microsoft.com/office/drawing/2014/main" val="10000"/>
                  </a:ext>
                </a:extLst>
              </a:tr>
              <a:tr h="655775">
                <a:tc>
                  <a:txBody>
                    <a:bodyPr/>
                    <a:lstStyle/>
                    <a:p>
                      <a:pPr marL="0" lvl="0" indent="0" algn="l" rtl="0">
                        <a:spcBef>
                          <a:spcPts val="0"/>
                        </a:spcBef>
                        <a:spcAft>
                          <a:spcPts val="0"/>
                        </a:spcAft>
                        <a:buNone/>
                      </a:pPr>
                      <a:r>
                        <a:rPr lang="en-US" sz="800" b="1">
                          <a:latin typeface="Roboto Condensed"/>
                          <a:ea typeface="Roboto Condensed"/>
                          <a:cs typeface="Roboto Condensed"/>
                          <a:sym typeface="Roboto Condensed"/>
                        </a:rPr>
                        <a:t>SOW 1 name</a:t>
                      </a:r>
                      <a:r>
                        <a:rPr lang="en-US" sz="800">
                          <a:latin typeface="Roboto Condensed"/>
                          <a:ea typeface="Roboto Condensed"/>
                          <a:cs typeface="Roboto Condensed"/>
                          <a:sym typeface="Roboto Condensed"/>
                        </a:rPr>
                        <a:t> (Due date)</a:t>
                      </a:r>
                      <a:endParaRPr sz="800">
                        <a:latin typeface="Roboto Condensed"/>
                        <a:ea typeface="Roboto Condensed"/>
                        <a:cs typeface="Roboto Condensed"/>
                        <a:sym typeface="Roboto Condensed"/>
                      </a:endParaRPr>
                    </a:p>
                    <a:p>
                      <a:pPr marL="0" lvl="0" indent="0" algn="l" rtl="0">
                        <a:spcBef>
                          <a:spcPts val="0"/>
                        </a:spcBef>
                        <a:spcAft>
                          <a:spcPts val="0"/>
                        </a:spcAft>
                        <a:buNone/>
                      </a:pPr>
                      <a:r>
                        <a:rPr lang="en-US" sz="800">
                          <a:latin typeface="Roboto Condensed"/>
                          <a:ea typeface="Roboto Condensed"/>
                          <a:cs typeface="Roboto Condensed"/>
                          <a:sym typeface="Roboto Condensed"/>
                        </a:rPr>
                        <a:t>- Breakdown 3.1: [xx% → yy%] ([duedate: mmm dd])</a:t>
                      </a:r>
                      <a:endParaRPr sz="800">
                        <a:latin typeface="Roboto Condensed"/>
                        <a:ea typeface="Roboto Condensed"/>
                        <a:cs typeface="Roboto Condensed"/>
                        <a:sym typeface="Roboto Condensed"/>
                      </a:endParaRPr>
                    </a:p>
                    <a:p>
                      <a:pPr marL="0" lvl="0" indent="0" algn="l" rtl="0">
                        <a:spcBef>
                          <a:spcPts val="0"/>
                        </a:spcBef>
                        <a:spcAft>
                          <a:spcPts val="0"/>
                        </a:spcAft>
                        <a:buNone/>
                      </a:pPr>
                      <a:r>
                        <a:rPr lang="en-US" sz="800">
                          <a:latin typeface="Roboto Condensed"/>
                          <a:ea typeface="Roboto Condensed"/>
                          <a:cs typeface="Roboto Condensed"/>
                          <a:sym typeface="Roboto Condensed"/>
                        </a:rPr>
                        <a:t>- Breakdown 3.2: [xx% → yy%] ([duedate: mmm dd])</a:t>
                      </a:r>
                      <a:endParaRPr sz="800">
                        <a:latin typeface="Roboto Condensed"/>
                        <a:ea typeface="Roboto Condensed"/>
                        <a:cs typeface="Roboto Condensed"/>
                        <a:sym typeface="Roboto Condensed"/>
                      </a:endParaRPr>
                    </a:p>
                    <a:p>
                      <a:pPr marL="0" lvl="0" indent="0" algn="l" rtl="0">
                        <a:spcBef>
                          <a:spcPts val="0"/>
                        </a:spcBef>
                        <a:spcAft>
                          <a:spcPts val="0"/>
                        </a:spcAft>
                        <a:buNone/>
                      </a:pPr>
                      <a:r>
                        <a:rPr lang="en-US" sz="800">
                          <a:latin typeface="Roboto Condensed"/>
                          <a:ea typeface="Roboto Condensed"/>
                          <a:cs typeface="Roboto Condensed"/>
                          <a:sym typeface="Roboto Condensed"/>
                        </a:rPr>
                        <a:t>- Breakdown 3.n: [xx% → yy%] ([duedate: mmm dd])</a:t>
                      </a:r>
                      <a:endParaRPr sz="8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Arial"/>
                        <a:buNone/>
                      </a:pPr>
                      <a:r>
                        <a:rPr lang="en-US" sz="800">
                          <a:latin typeface="Roboto Condensed"/>
                          <a:ea typeface="Roboto Condensed"/>
                          <a:cs typeface="Roboto Condensed"/>
                          <a:sym typeface="Roboto Condensed"/>
                        </a:rPr>
                        <a:t>Done</a:t>
                      </a:r>
                      <a:endParaRPr sz="800">
                        <a:latin typeface="Roboto Condensed"/>
                        <a:ea typeface="Roboto Condensed"/>
                        <a:cs typeface="Roboto Condensed"/>
                        <a:sym typeface="Roboto Condensed"/>
                      </a:endParaRPr>
                    </a:p>
                    <a:p>
                      <a:pPr marL="0" marR="0" lvl="0" indent="0" algn="l" rtl="0">
                        <a:lnSpc>
                          <a:spcPct val="100000"/>
                        </a:lnSpc>
                        <a:spcBef>
                          <a:spcPts val="0"/>
                        </a:spcBef>
                        <a:spcAft>
                          <a:spcPts val="0"/>
                        </a:spcAft>
                        <a:buClr>
                          <a:schemeClr val="dk1"/>
                        </a:buClr>
                        <a:buSzPts val="1400"/>
                        <a:buFont typeface="Arial"/>
                        <a:buNone/>
                      </a:pPr>
                      <a:r>
                        <a:rPr lang="en-US" sz="800">
                          <a:latin typeface="Roboto Condensed"/>
                          <a:ea typeface="Roboto Condensed"/>
                          <a:cs typeface="Roboto Condensed"/>
                          <a:sym typeface="Roboto Condensed"/>
                        </a:rPr>
                        <a:t>On-going</a:t>
                      </a:r>
                      <a:endParaRPr sz="800">
                        <a:latin typeface="Roboto Condensed"/>
                        <a:ea typeface="Roboto Condensed"/>
                        <a:cs typeface="Roboto Condensed"/>
                        <a:sym typeface="Roboto Condensed"/>
                      </a:endParaRPr>
                    </a:p>
                    <a:p>
                      <a:pPr marL="0" marR="0" lvl="0" indent="0" algn="l" rtl="0">
                        <a:lnSpc>
                          <a:spcPct val="100000"/>
                        </a:lnSpc>
                        <a:spcBef>
                          <a:spcPts val="0"/>
                        </a:spcBef>
                        <a:spcAft>
                          <a:spcPts val="0"/>
                        </a:spcAft>
                        <a:buClr>
                          <a:schemeClr val="dk1"/>
                        </a:buClr>
                        <a:buSzPts val="1400"/>
                        <a:buFont typeface="Arial"/>
                        <a:buNone/>
                      </a:pPr>
                      <a:r>
                        <a:rPr lang="en-US" sz="800">
                          <a:latin typeface="Roboto Condensed"/>
                          <a:ea typeface="Roboto Condensed"/>
                          <a:cs typeface="Roboto Condensed"/>
                          <a:sym typeface="Roboto Condensed"/>
                        </a:rPr>
                        <a:t>Wait REL confirm</a:t>
                      </a:r>
                      <a:endParaRPr sz="8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655775">
                <a:tc>
                  <a:txBody>
                    <a:bodyPr/>
                    <a:lstStyle/>
                    <a:p>
                      <a:pPr marL="0" lvl="0" indent="0" algn="l" rtl="0">
                        <a:spcBef>
                          <a:spcPts val="0"/>
                        </a:spcBef>
                        <a:spcAft>
                          <a:spcPts val="0"/>
                        </a:spcAft>
                        <a:buNone/>
                      </a:pPr>
                      <a:r>
                        <a:rPr lang="en-US" sz="800" b="1">
                          <a:latin typeface="Roboto Condensed"/>
                          <a:ea typeface="Roboto Condensed"/>
                          <a:cs typeface="Roboto Condensed"/>
                          <a:sym typeface="Roboto Condensed"/>
                        </a:rPr>
                        <a:t>Update report template</a:t>
                      </a:r>
                      <a:r>
                        <a:rPr lang="en-US" sz="800">
                          <a:latin typeface="Roboto Condensed"/>
                          <a:ea typeface="Roboto Condensed"/>
                          <a:cs typeface="Roboto Condensed"/>
                          <a:sym typeface="Roboto Condensed"/>
                        </a:rPr>
                        <a:t> (Sep 28)</a:t>
                      </a:r>
                      <a:endParaRPr sz="800">
                        <a:latin typeface="Roboto Condensed"/>
                        <a:ea typeface="Roboto Condensed"/>
                        <a:cs typeface="Roboto Condensed"/>
                        <a:sym typeface="Roboto Condensed"/>
                      </a:endParaRPr>
                    </a:p>
                    <a:p>
                      <a:pPr marL="0" lvl="0" indent="0" algn="l" rtl="0">
                        <a:spcBef>
                          <a:spcPts val="0"/>
                        </a:spcBef>
                        <a:spcAft>
                          <a:spcPts val="0"/>
                        </a:spcAft>
                        <a:buNone/>
                      </a:pPr>
                      <a:r>
                        <a:rPr lang="en-US" sz="800">
                          <a:latin typeface="Roboto Condensed"/>
                          <a:ea typeface="Roboto Condensed"/>
                          <a:cs typeface="Roboto Condensed"/>
                          <a:sym typeface="Roboto Condensed"/>
                        </a:rPr>
                        <a:t>- Read guideline: 00% → 100% (Sep 27)</a:t>
                      </a:r>
                      <a:endParaRPr sz="800">
                        <a:latin typeface="Roboto Condensed"/>
                        <a:ea typeface="Roboto Condensed"/>
                        <a:cs typeface="Roboto Condensed"/>
                        <a:sym typeface="Roboto Condensed"/>
                      </a:endParaRPr>
                    </a:p>
                    <a:p>
                      <a:pPr marL="0" lvl="0" indent="0" algn="l" rtl="0">
                        <a:spcBef>
                          <a:spcPts val="0"/>
                        </a:spcBef>
                        <a:spcAft>
                          <a:spcPts val="0"/>
                        </a:spcAft>
                        <a:buNone/>
                      </a:pPr>
                      <a:r>
                        <a:rPr lang="en-US" sz="800">
                          <a:latin typeface="Roboto Condensed"/>
                          <a:ea typeface="Roboto Condensed"/>
                          <a:cs typeface="Roboto Condensed"/>
                          <a:sym typeface="Roboto Condensed"/>
                        </a:rPr>
                        <a:t>- Breakdown 3.2: 00% → 100% (Sep 28)</a:t>
                      </a:r>
                      <a:endParaRPr sz="800">
                        <a:latin typeface="Roboto Condensed"/>
                        <a:ea typeface="Roboto Condensed"/>
                        <a:cs typeface="Roboto Condensed"/>
                        <a:sym typeface="Roboto Condensed"/>
                      </a:endParaRPr>
                    </a:p>
                    <a:p>
                      <a:pPr marL="0" lvl="0" indent="0" algn="l" rtl="0">
                        <a:spcBef>
                          <a:spcPts val="0"/>
                        </a:spcBef>
                        <a:spcAft>
                          <a:spcPts val="0"/>
                        </a:spcAft>
                        <a:buNone/>
                      </a:pPr>
                      <a:r>
                        <a:rPr lang="en-US" sz="800">
                          <a:latin typeface="Roboto Condensed"/>
                          <a:ea typeface="Roboto Condensed"/>
                          <a:cs typeface="Roboto Condensed"/>
                          <a:sym typeface="Roboto Condensed"/>
                        </a:rPr>
                        <a:t>- Breakdown 3.n: 00% → 100% (Sep 28)</a:t>
                      </a:r>
                      <a:endParaRPr sz="800" b="1">
                        <a:solidFill>
                          <a:srgbClr val="000000"/>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Arial"/>
                        <a:buNone/>
                      </a:pPr>
                      <a:r>
                        <a:rPr lang="en-US" sz="800">
                          <a:latin typeface="Roboto Condensed"/>
                          <a:ea typeface="Roboto Condensed"/>
                          <a:cs typeface="Roboto Condensed"/>
                          <a:sym typeface="Roboto Condensed"/>
                        </a:rPr>
                        <a:t>Done</a:t>
                      </a:r>
                      <a:endParaRPr sz="800" u="none" strike="noStrike" cap="none">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34900">
                <a:tc gridSpan="2">
                  <a:txBody>
                    <a:bodyPr/>
                    <a:lstStyle/>
                    <a:p>
                      <a:pPr marL="0" lvl="0" indent="0" algn="l" rtl="0">
                        <a:spcBef>
                          <a:spcPts val="0"/>
                        </a:spcBef>
                        <a:spcAft>
                          <a:spcPts val="0"/>
                        </a:spcAft>
                        <a:buNone/>
                      </a:pPr>
                      <a:r>
                        <a:rPr lang="en-US" sz="1100" b="1">
                          <a:latin typeface="Roboto Condensed"/>
                          <a:ea typeface="Roboto Condensed"/>
                          <a:cs typeface="Roboto Condensed"/>
                          <a:sym typeface="Roboto Condensed"/>
                        </a:rPr>
                        <a:t>Lowlights</a:t>
                      </a:r>
                      <a:endParaRPr sz="1100" b="1">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en-US"/>
                    </a:p>
                  </a:txBody>
                  <a:tcPr/>
                </a:tc>
                <a:extLst>
                  <a:ext uri="{0D108BD9-81ED-4DB2-BD59-A6C34878D82A}">
                    <a16:rowId xmlns:a16="http://schemas.microsoft.com/office/drawing/2014/main" val="10003"/>
                  </a:ext>
                </a:extLst>
              </a:tr>
              <a:tr h="655775">
                <a:tc>
                  <a:txBody>
                    <a:bodyPr/>
                    <a:lstStyle/>
                    <a:p>
                      <a:pPr marL="0" marR="0" lvl="0" indent="0" algn="l" rtl="0">
                        <a:lnSpc>
                          <a:spcPct val="100000"/>
                        </a:lnSpc>
                        <a:spcBef>
                          <a:spcPts val="0"/>
                        </a:spcBef>
                        <a:spcAft>
                          <a:spcPts val="0"/>
                        </a:spcAft>
                        <a:buNone/>
                      </a:pPr>
                      <a:r>
                        <a:rPr lang="en-US" sz="800" b="1">
                          <a:solidFill>
                            <a:srgbClr val="000000"/>
                          </a:solidFill>
                          <a:latin typeface="Roboto Condensed"/>
                          <a:ea typeface="Roboto Condensed"/>
                          <a:cs typeface="Roboto Condensed"/>
                          <a:sym typeface="Roboto Condensed"/>
                        </a:rPr>
                        <a:t>SOW 3 name</a:t>
                      </a:r>
                      <a:r>
                        <a:rPr lang="en-US" sz="800">
                          <a:solidFill>
                            <a:srgbClr val="000000"/>
                          </a:solidFill>
                          <a:latin typeface="Roboto Condensed"/>
                          <a:ea typeface="Roboto Condensed"/>
                          <a:cs typeface="Roboto Condensed"/>
                          <a:sym typeface="Roboto Condensed"/>
                        </a:rPr>
                        <a:t> (Due date)</a:t>
                      </a:r>
                      <a:endParaRPr sz="800">
                        <a:solidFill>
                          <a:srgbClr val="000000"/>
                        </a:solidFill>
                        <a:latin typeface="Roboto Condensed"/>
                        <a:ea typeface="Roboto Condensed"/>
                        <a:cs typeface="Roboto Condensed"/>
                        <a:sym typeface="Roboto Condensed"/>
                      </a:endParaRPr>
                    </a:p>
                    <a:p>
                      <a:pPr marL="0" lvl="0" indent="0" algn="l" rtl="0">
                        <a:spcBef>
                          <a:spcPts val="0"/>
                        </a:spcBef>
                        <a:spcAft>
                          <a:spcPts val="0"/>
                        </a:spcAft>
                        <a:buNone/>
                      </a:pPr>
                      <a:r>
                        <a:rPr lang="en-US" sz="800">
                          <a:latin typeface="Roboto Condensed"/>
                          <a:ea typeface="Roboto Condensed"/>
                          <a:cs typeface="Roboto Condensed"/>
                          <a:sym typeface="Roboto Condensed"/>
                        </a:rPr>
                        <a:t>- Breakdown 3.1: [xx% → yy%] ([duedate: mmm dd])</a:t>
                      </a:r>
                      <a:endParaRPr sz="800">
                        <a:latin typeface="Roboto Condensed"/>
                        <a:ea typeface="Roboto Condensed"/>
                        <a:cs typeface="Roboto Condensed"/>
                        <a:sym typeface="Roboto Condensed"/>
                      </a:endParaRPr>
                    </a:p>
                    <a:p>
                      <a:pPr marL="0" lvl="0" indent="0" algn="l" rtl="0">
                        <a:spcBef>
                          <a:spcPts val="0"/>
                        </a:spcBef>
                        <a:spcAft>
                          <a:spcPts val="0"/>
                        </a:spcAft>
                        <a:buNone/>
                      </a:pPr>
                      <a:r>
                        <a:rPr lang="en-US" sz="800">
                          <a:latin typeface="Roboto Condensed"/>
                          <a:ea typeface="Roboto Condensed"/>
                          <a:cs typeface="Roboto Condensed"/>
                          <a:sym typeface="Roboto Condensed"/>
                        </a:rPr>
                        <a:t>- Breakdown 3.2: [xx% → yy%] ([duedate: mmm dd])</a:t>
                      </a:r>
                      <a:endParaRPr sz="800">
                        <a:latin typeface="Roboto Condensed"/>
                        <a:ea typeface="Roboto Condensed"/>
                        <a:cs typeface="Roboto Condensed"/>
                        <a:sym typeface="Roboto Condensed"/>
                      </a:endParaRPr>
                    </a:p>
                    <a:p>
                      <a:pPr marL="0" lvl="0" indent="0" algn="l" rtl="0">
                        <a:spcBef>
                          <a:spcPts val="0"/>
                        </a:spcBef>
                        <a:spcAft>
                          <a:spcPts val="0"/>
                        </a:spcAft>
                        <a:buNone/>
                      </a:pPr>
                      <a:r>
                        <a:rPr lang="en-US" sz="800">
                          <a:latin typeface="Roboto Condensed"/>
                          <a:ea typeface="Roboto Condensed"/>
                          <a:cs typeface="Roboto Condensed"/>
                          <a:sym typeface="Roboto Condensed"/>
                        </a:rPr>
                        <a:t>- Breakdown 3.n: [xx% → yy%] ([duedate: mmm dd])</a:t>
                      </a:r>
                      <a:endParaRPr sz="800">
                        <a:solidFill>
                          <a:srgbClr val="000000"/>
                        </a:solidFill>
                        <a:latin typeface="Roboto Condensed"/>
                        <a:ea typeface="Roboto Condensed"/>
                        <a:cs typeface="Roboto Condensed"/>
                        <a:sym typeface="Roboto Condensed"/>
                      </a:endParaRPr>
                    </a:p>
                    <a:p>
                      <a:pPr marL="400050" marR="0" lvl="1" indent="-165100" algn="l" rtl="0">
                        <a:lnSpc>
                          <a:spcPct val="100000"/>
                        </a:lnSpc>
                        <a:spcBef>
                          <a:spcPts val="0"/>
                        </a:spcBef>
                        <a:spcAft>
                          <a:spcPts val="0"/>
                        </a:spcAft>
                        <a:buSzPts val="800"/>
                        <a:buFont typeface="Roboto Condensed"/>
                        <a:buChar char="○"/>
                      </a:pPr>
                      <a:r>
                        <a:rPr lang="en-US" sz="800">
                          <a:solidFill>
                            <a:srgbClr val="000000"/>
                          </a:solidFill>
                          <a:latin typeface="Roboto Condensed"/>
                          <a:ea typeface="Roboto Condensed"/>
                          <a:cs typeface="Roboto Condensed"/>
                          <a:sym typeface="Roboto Condensed"/>
                        </a:rPr>
                        <a:t>Change request Risk - Delay + 1D (internal BV)(low)</a:t>
                      </a:r>
                      <a:endParaRPr sz="800" b="1">
                        <a:solidFill>
                          <a:srgbClr val="000000"/>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Arial"/>
                        <a:buNone/>
                      </a:pPr>
                      <a:r>
                        <a:rPr lang="en-US" sz="800">
                          <a:latin typeface="Roboto Condensed"/>
                          <a:ea typeface="Roboto Condensed"/>
                          <a:cs typeface="Roboto Condensed"/>
                          <a:sym typeface="Roboto Condensed"/>
                        </a:rPr>
                        <a:t>On-going</a:t>
                      </a:r>
                      <a:endParaRPr sz="800" u="none" strike="noStrike" cap="none">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bl>
          </a:graphicData>
        </a:graphic>
      </p:graphicFrame>
      <p:graphicFrame>
        <p:nvGraphicFramePr>
          <p:cNvPr id="204" name="Google Shape;204;g9c863b7fbb_3_31"/>
          <p:cNvGraphicFramePr/>
          <p:nvPr/>
        </p:nvGraphicFramePr>
        <p:xfrm>
          <a:off x="4826754" y="1299029"/>
          <a:ext cx="3000000" cy="3000000"/>
        </p:xfrm>
        <a:graphic>
          <a:graphicData uri="http://schemas.openxmlformats.org/drawingml/2006/table">
            <a:tbl>
              <a:tblPr firstRow="1" bandRow="1">
                <a:noFill/>
                <a:tableStyleId>{582BCD6C-CB15-4DB7-AF7C-6CD923F16E73}</a:tableStyleId>
              </a:tblPr>
              <a:tblGrid>
                <a:gridCol w="885175">
                  <a:extLst>
                    <a:ext uri="{9D8B030D-6E8A-4147-A177-3AD203B41FA5}">
                      <a16:colId xmlns:a16="http://schemas.microsoft.com/office/drawing/2014/main" val="20000"/>
                    </a:ext>
                  </a:extLst>
                </a:gridCol>
                <a:gridCol w="3251725">
                  <a:extLst>
                    <a:ext uri="{9D8B030D-6E8A-4147-A177-3AD203B41FA5}">
                      <a16:colId xmlns:a16="http://schemas.microsoft.com/office/drawing/2014/main" val="20001"/>
                    </a:ext>
                  </a:extLst>
                </a:gridCol>
              </a:tblGrid>
              <a:tr h="100000">
                <a:tc gridSpan="2">
                  <a:txBody>
                    <a:bodyPr/>
                    <a:lstStyle/>
                    <a:p>
                      <a:pPr marL="0" lvl="0" indent="0" algn="l" rtl="0">
                        <a:spcBef>
                          <a:spcPts val="0"/>
                        </a:spcBef>
                        <a:spcAft>
                          <a:spcPts val="0"/>
                        </a:spcAft>
                        <a:buNone/>
                      </a:pPr>
                      <a:r>
                        <a:rPr lang="en-US" sz="1000">
                          <a:solidFill>
                            <a:schemeClr val="dk1"/>
                          </a:solidFill>
                          <a:latin typeface="Roboto Condensed"/>
                          <a:ea typeface="Roboto Condensed"/>
                          <a:cs typeface="Roboto Condensed"/>
                          <a:sym typeface="Roboto Condensed"/>
                        </a:rPr>
                        <a:t>Risk/ issue: [Priority] Change request </a:t>
                      </a:r>
                      <a:r>
                        <a:rPr lang="en-US" sz="1000" b="1">
                          <a:solidFill>
                            <a:srgbClr val="000000"/>
                          </a:solidFill>
                          <a:latin typeface="Roboto Condensed"/>
                          <a:ea typeface="Roboto Condensed"/>
                          <a:cs typeface="Roboto Condensed"/>
                          <a:sym typeface="Roboto Condensed"/>
                        </a:rPr>
                        <a:t>- </a:t>
                      </a:r>
                      <a:r>
                        <a:rPr lang="en-US" sz="1000" b="1" u="sng">
                          <a:solidFill>
                            <a:srgbClr val="000000"/>
                          </a:solidFill>
                          <a:latin typeface="Roboto Condensed"/>
                          <a:ea typeface="Roboto Condensed"/>
                          <a:cs typeface="Roboto Condensed"/>
                          <a:sym typeface="Roboto Condensed"/>
                          <a:hlinkClick r:id="rId3" action="ppaction://hlinksldjump">
                            <a:extLst>
                              <a:ext uri="{A12FA001-AC4F-418D-AE19-62706E023703}">
                                <ahyp:hlinkClr xmlns:ahyp="http://schemas.microsoft.com/office/drawing/2018/hyperlinkcolor" val="tx"/>
                              </a:ext>
                            </a:extLst>
                          </a:hlinkClick>
                        </a:rPr>
                        <a:t>es</a:t>
                      </a:r>
                      <a:r>
                        <a:rPr lang="en-US" sz="1000" u="sng">
                          <a:solidFill>
                            <a:srgbClr val="000000"/>
                          </a:solidFill>
                          <a:latin typeface="Roboto Condensed"/>
                          <a:ea typeface="Roboto Condensed"/>
                          <a:cs typeface="Roboto Condensed"/>
                          <a:sym typeface="Roboto Condensed"/>
                          <a:hlinkClick r:id="rId3" action="ppaction://hlinksldjump">
                            <a:extLst>
                              <a:ext uri="{A12FA001-AC4F-418D-AE19-62706E023703}">
                                <ahyp:hlinkClr xmlns:ahyp="http://schemas.microsoft.com/office/drawing/2018/hyperlinkcolor" val="tx"/>
                              </a:ext>
                            </a:extLst>
                          </a:hlinkClick>
                        </a:rPr>
                        <a:t>calated</a:t>
                      </a:r>
                      <a:r>
                        <a:rPr lang="en-US" sz="1000" b="0">
                          <a:solidFill>
                            <a:srgbClr val="000000"/>
                          </a:solidFill>
                          <a:latin typeface="Roboto Condensed"/>
                          <a:ea typeface="Roboto Condensed"/>
                          <a:cs typeface="Roboto Condensed"/>
                          <a:sym typeface="Roboto Condensed"/>
                        </a:rPr>
                        <a:t>   |   Raised: sep/19   |   By: Loc Nguyen</a:t>
                      </a:r>
                      <a:endParaRPr sz="1000" b="0">
                        <a:solidFill>
                          <a:srgbClr val="000000"/>
                        </a:solidFill>
                        <a:latin typeface="Roboto Condensed"/>
                        <a:ea typeface="Roboto Condensed"/>
                        <a:cs typeface="Roboto Condensed"/>
                        <a:sym typeface="Roboto Condensed"/>
                      </a:endParaRPr>
                    </a:p>
                  </a:txBody>
                  <a:tcPr marL="0" marR="0" marT="27425" marB="27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hMerge="1">
                  <a:txBody>
                    <a:bodyPr/>
                    <a:lstStyle/>
                    <a:p>
                      <a:endParaRPr lang="en-US"/>
                    </a:p>
                  </a:txBody>
                  <a:tcPr/>
                </a:tc>
                <a:extLst>
                  <a:ext uri="{0D108BD9-81ED-4DB2-BD59-A6C34878D82A}">
                    <a16:rowId xmlns:a16="http://schemas.microsoft.com/office/drawing/2014/main" val="10000"/>
                  </a:ext>
                </a:extLst>
              </a:tr>
              <a:tr h="100000">
                <a:tc>
                  <a:txBody>
                    <a:bodyPr/>
                    <a:lstStyle/>
                    <a:p>
                      <a:pPr marL="0" lvl="0" indent="0" algn="l" rtl="0">
                        <a:spcBef>
                          <a:spcPts val="0"/>
                        </a:spcBef>
                        <a:spcAft>
                          <a:spcPts val="0"/>
                        </a:spcAft>
                        <a:buNone/>
                      </a:pPr>
                      <a:r>
                        <a:rPr lang="en-US" sz="800" b="1">
                          <a:latin typeface="Roboto Condensed"/>
                          <a:ea typeface="Roboto Condensed"/>
                          <a:cs typeface="Roboto Condensed"/>
                          <a:sym typeface="Roboto Condensed"/>
                        </a:rPr>
                        <a:t>Description:</a:t>
                      </a:r>
                      <a:endParaRPr sz="800" b="1">
                        <a:latin typeface="Roboto Condensed"/>
                        <a:ea typeface="Roboto Condensed"/>
                        <a:cs typeface="Roboto Condensed"/>
                        <a:sym typeface="Roboto Condensed"/>
                      </a:endParaRPr>
                    </a:p>
                  </a:txBody>
                  <a:tcPr marL="0" marR="0" marT="27425" marB="27425">
                    <a:lnL w="9525" cap="flat" cmpd="sng">
                      <a:solidFill>
                        <a:srgbClr val="000000"/>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800">
                          <a:latin typeface="Roboto Condensed"/>
                          <a:ea typeface="Roboto Condensed"/>
                          <a:cs typeface="Roboto Condensed"/>
                          <a:sym typeface="Roboto Condensed"/>
                        </a:rPr>
                        <a:t>Change requirement: </a:t>
                      </a:r>
                      <a:r>
                        <a:rPr lang="en-US" sz="800">
                          <a:solidFill>
                            <a:schemeClr val="dk1"/>
                          </a:solidFill>
                          <a:latin typeface="Roboto Condensed"/>
                          <a:ea typeface="Roboto Condensed"/>
                          <a:cs typeface="Roboto Condensed"/>
                          <a:sym typeface="Roboto Condensed"/>
                        </a:rPr>
                        <a:t>New </a:t>
                      </a:r>
                      <a:r>
                        <a:rPr lang="en-US" sz="800">
                          <a:latin typeface="Roboto Condensed"/>
                          <a:ea typeface="Roboto Condensed"/>
                          <a:cs typeface="Roboto Condensed"/>
                          <a:sym typeface="Roboto Condensed"/>
                        </a:rPr>
                        <a:t>Update from RVC → impact to… → rework → </a:t>
                      </a:r>
                      <a:endParaRPr sz="800">
                        <a:solidFill>
                          <a:schemeClr val="dk1"/>
                        </a:solidFill>
                        <a:latin typeface="Roboto Condensed"/>
                        <a:ea typeface="Roboto Condensed"/>
                        <a:cs typeface="Roboto Condensed"/>
                        <a:sym typeface="Roboto Condensed"/>
                      </a:endParaRPr>
                    </a:p>
                  </a:txBody>
                  <a:tcPr marL="0" marR="0" marT="27425" marB="27425">
                    <a:lnL w="9525" cap="flat" cmpd="sng">
                      <a:solidFill>
                        <a:srgbClr val="D9D9D9"/>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00000">
                <a:tc>
                  <a:txBody>
                    <a:bodyPr/>
                    <a:lstStyle/>
                    <a:p>
                      <a:pPr marL="0" lvl="0" indent="0" algn="l" rtl="0">
                        <a:spcBef>
                          <a:spcPts val="0"/>
                        </a:spcBef>
                        <a:spcAft>
                          <a:spcPts val="0"/>
                        </a:spcAft>
                        <a:buClr>
                          <a:schemeClr val="dk1"/>
                        </a:buClr>
                        <a:buSzPts val="1100"/>
                        <a:buFont typeface="Arial"/>
                        <a:buNone/>
                      </a:pPr>
                      <a:r>
                        <a:rPr lang="en-US" sz="800" b="1">
                          <a:latin typeface="Roboto Condensed"/>
                          <a:ea typeface="Roboto Condensed"/>
                          <a:cs typeface="Roboto Condensed"/>
                          <a:sym typeface="Roboto Condensed"/>
                        </a:rPr>
                        <a:t>Root cause:</a:t>
                      </a:r>
                      <a:endParaRPr sz="800" b="1">
                        <a:latin typeface="Roboto Condensed"/>
                        <a:ea typeface="Roboto Condensed"/>
                        <a:cs typeface="Roboto Condensed"/>
                        <a:sym typeface="Roboto Condensed"/>
                      </a:endParaRPr>
                    </a:p>
                  </a:txBody>
                  <a:tcPr marL="0" marR="0" marT="27425" marB="27425">
                    <a:lnL w="9525" cap="flat" cmpd="sng">
                      <a:solidFill>
                        <a:srgbClr val="000000"/>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800">
                          <a:latin typeface="Roboto Condensed"/>
                          <a:ea typeface="Roboto Condensed"/>
                          <a:cs typeface="Roboto Condensed"/>
                          <a:sym typeface="Roboto Condensed"/>
                        </a:rPr>
                        <a:t>N/A</a:t>
                      </a:r>
                      <a:endParaRPr sz="800">
                        <a:latin typeface="Roboto Condensed"/>
                        <a:ea typeface="Roboto Condensed"/>
                        <a:cs typeface="Roboto Condensed"/>
                        <a:sym typeface="Roboto Condensed"/>
                      </a:endParaRPr>
                    </a:p>
                  </a:txBody>
                  <a:tcPr marL="0" marR="0" marT="27425" marB="27425">
                    <a:lnL w="9525" cap="flat" cmpd="sng">
                      <a:solidFill>
                        <a:srgbClr val="D9D9D9"/>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00000">
                <a:tc>
                  <a:txBody>
                    <a:bodyPr/>
                    <a:lstStyle/>
                    <a:p>
                      <a:pPr marL="0" lvl="0" indent="0" algn="l" rtl="0">
                        <a:spcBef>
                          <a:spcPts val="0"/>
                        </a:spcBef>
                        <a:spcAft>
                          <a:spcPts val="0"/>
                        </a:spcAft>
                        <a:buClr>
                          <a:schemeClr val="dk1"/>
                        </a:buClr>
                        <a:buSzPts val="1100"/>
                        <a:buFont typeface="Arial"/>
                        <a:buNone/>
                      </a:pPr>
                      <a:r>
                        <a:rPr lang="en-US" sz="800" b="1">
                          <a:latin typeface="Roboto Condensed"/>
                          <a:ea typeface="Roboto Condensed"/>
                          <a:cs typeface="Roboto Condensed"/>
                          <a:sym typeface="Roboto Condensed"/>
                        </a:rPr>
                        <a:t>Impact</a:t>
                      </a:r>
                      <a:endParaRPr sz="800" b="1">
                        <a:latin typeface="Roboto Condensed"/>
                        <a:ea typeface="Roboto Condensed"/>
                        <a:cs typeface="Roboto Condensed"/>
                        <a:sym typeface="Roboto Condensed"/>
                      </a:endParaRPr>
                    </a:p>
                  </a:txBody>
                  <a:tcPr marL="0" marR="0" marT="27425" marB="27425">
                    <a:lnL w="9525" cap="flat" cmpd="sng">
                      <a:solidFill>
                        <a:srgbClr val="000000"/>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800">
                          <a:solidFill>
                            <a:schemeClr val="dk1"/>
                          </a:solidFill>
                          <a:latin typeface="Roboto Condensed"/>
                          <a:ea typeface="Roboto Condensed"/>
                          <a:cs typeface="Roboto Condensed"/>
                          <a:sym typeface="Roboto Condensed"/>
                        </a:rPr>
                        <a:t>- </a:t>
                      </a:r>
                      <a:r>
                        <a:rPr lang="en-US" sz="800">
                          <a:latin typeface="Roboto Condensed"/>
                          <a:ea typeface="Roboto Condensed"/>
                          <a:cs typeface="Roboto Condensed"/>
                          <a:sym typeface="Roboto Condensed"/>
                        </a:rPr>
                        <a:t>Delay (internal BV) +1D</a:t>
                      </a:r>
                      <a:br>
                        <a:rPr lang="en-US" sz="800">
                          <a:latin typeface="Roboto Condensed"/>
                          <a:ea typeface="Roboto Condensed"/>
                          <a:cs typeface="Roboto Condensed"/>
                          <a:sym typeface="Roboto Condensed"/>
                        </a:rPr>
                      </a:br>
                      <a:r>
                        <a:rPr lang="en-US" sz="800">
                          <a:latin typeface="Roboto Condensed"/>
                          <a:ea typeface="Roboto Condensed"/>
                          <a:cs typeface="Roboto Condensed"/>
                          <a:sym typeface="Roboto Condensed"/>
                        </a:rPr>
                        <a:t>- Rework 5 man-days</a:t>
                      </a:r>
                      <a:endParaRPr sz="800">
                        <a:solidFill>
                          <a:schemeClr val="dk1"/>
                        </a:solidFill>
                        <a:latin typeface="Roboto Condensed"/>
                        <a:ea typeface="Roboto Condensed"/>
                        <a:cs typeface="Roboto Condensed"/>
                        <a:sym typeface="Roboto Condensed"/>
                      </a:endParaRPr>
                    </a:p>
                  </a:txBody>
                  <a:tcPr marL="0" marR="0" marT="27425" marB="27425">
                    <a:lnL w="9525" cap="flat" cmpd="sng">
                      <a:solidFill>
                        <a:srgbClr val="D9D9D9"/>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00000">
                <a:tc>
                  <a:txBody>
                    <a:bodyPr/>
                    <a:lstStyle/>
                    <a:p>
                      <a:pPr marL="0" lvl="0" indent="0" algn="l" rtl="0">
                        <a:spcBef>
                          <a:spcPts val="0"/>
                        </a:spcBef>
                        <a:spcAft>
                          <a:spcPts val="0"/>
                        </a:spcAft>
                        <a:buNone/>
                      </a:pPr>
                      <a:r>
                        <a:rPr lang="en-US" sz="800" b="1">
                          <a:solidFill>
                            <a:schemeClr val="dk1"/>
                          </a:solidFill>
                          <a:latin typeface="Roboto Condensed"/>
                          <a:ea typeface="Roboto Condensed"/>
                          <a:cs typeface="Roboto Condensed"/>
                          <a:sym typeface="Roboto Condensed"/>
                        </a:rPr>
                        <a:t>Countermeasure</a:t>
                      </a:r>
                      <a:endParaRPr sz="800" b="1">
                        <a:solidFill>
                          <a:schemeClr val="dk1"/>
                        </a:solidFill>
                        <a:latin typeface="Roboto Condensed"/>
                        <a:ea typeface="Roboto Condensed"/>
                        <a:cs typeface="Roboto Condensed"/>
                        <a:sym typeface="Roboto Condensed"/>
                      </a:endParaRPr>
                    </a:p>
                  </a:txBody>
                  <a:tcPr marL="0" marR="0" marT="27425" marB="27425">
                    <a:lnL w="9525" cap="flat" cmpd="sng">
                      <a:solidFill>
                        <a:srgbClr val="000000"/>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100"/>
                        <a:buFont typeface="Arial"/>
                        <a:buNone/>
                      </a:pPr>
                      <a:r>
                        <a:rPr lang="en-US" sz="800">
                          <a:latin typeface="Roboto Condensed"/>
                          <a:ea typeface="Roboto Condensed"/>
                          <a:cs typeface="Roboto Condensed"/>
                          <a:sym typeface="Roboto Condensed"/>
                        </a:rPr>
                        <a:t>- action item1: …………….    [D/L: mmm/dd] [done]</a:t>
                      </a:r>
                      <a:endParaRPr sz="800">
                        <a:latin typeface="Roboto Condensed"/>
                        <a:ea typeface="Roboto Condensed"/>
                        <a:cs typeface="Roboto Condensed"/>
                        <a:sym typeface="Roboto Condensed"/>
                      </a:endParaRPr>
                    </a:p>
                    <a:p>
                      <a:pPr marL="0" marR="0" lvl="0" indent="0" algn="l" rtl="0">
                        <a:lnSpc>
                          <a:spcPct val="100000"/>
                        </a:lnSpc>
                        <a:spcBef>
                          <a:spcPts val="0"/>
                        </a:spcBef>
                        <a:spcAft>
                          <a:spcPts val="0"/>
                        </a:spcAft>
                        <a:buClr>
                          <a:schemeClr val="dk1"/>
                        </a:buClr>
                        <a:buSzPts val="1100"/>
                        <a:buFont typeface="Arial"/>
                        <a:buNone/>
                      </a:pPr>
                      <a:r>
                        <a:rPr lang="en-US" sz="800">
                          <a:latin typeface="Roboto Condensed"/>
                          <a:ea typeface="Roboto Condensed"/>
                          <a:cs typeface="Roboto Condensed"/>
                          <a:sym typeface="Roboto Condensed"/>
                        </a:rPr>
                        <a:t>- action item2: …………….    [D/L: mmm/dd] [on-going]</a:t>
                      </a:r>
                      <a:endParaRPr sz="800">
                        <a:latin typeface="Roboto Condensed"/>
                        <a:ea typeface="Roboto Condensed"/>
                        <a:cs typeface="Roboto Condensed"/>
                        <a:sym typeface="Roboto Condensed"/>
                      </a:endParaRPr>
                    </a:p>
                  </a:txBody>
                  <a:tcPr marL="0" marR="0" marT="27425" marB="27425">
                    <a:lnL w="9525" cap="flat" cmpd="sng">
                      <a:solidFill>
                        <a:srgbClr val="D9D9D9"/>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72925">
                <a:tc>
                  <a:txBody>
                    <a:bodyPr/>
                    <a:lstStyle/>
                    <a:p>
                      <a:pPr marL="0" marR="0" lvl="0" indent="0" algn="l" rtl="0">
                        <a:lnSpc>
                          <a:spcPct val="100000"/>
                        </a:lnSpc>
                        <a:spcBef>
                          <a:spcPts val="0"/>
                        </a:spcBef>
                        <a:spcAft>
                          <a:spcPts val="0"/>
                        </a:spcAft>
                        <a:buNone/>
                      </a:pPr>
                      <a:r>
                        <a:rPr lang="en-US" sz="800" b="1">
                          <a:latin typeface="Roboto Condensed"/>
                          <a:ea typeface="Roboto Condensed"/>
                          <a:cs typeface="Roboto Condensed"/>
                          <a:sym typeface="Roboto Condensed"/>
                        </a:rPr>
                        <a:t>Final Result</a:t>
                      </a:r>
                      <a:endParaRPr sz="800" b="1">
                        <a:latin typeface="Roboto Condensed"/>
                        <a:ea typeface="Roboto Condensed"/>
                        <a:cs typeface="Roboto Condensed"/>
                        <a:sym typeface="Roboto Condensed"/>
                      </a:endParaRPr>
                    </a:p>
                  </a:txBody>
                  <a:tcPr marL="0" marR="0" marT="27425" marB="27425">
                    <a:lnL w="9525" cap="flat" cmpd="sng">
                      <a:solidFill>
                        <a:srgbClr val="000000"/>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endParaRPr sz="800" u="none" strike="noStrike" cap="none">
                        <a:latin typeface="Roboto Condensed"/>
                        <a:ea typeface="Roboto Condensed"/>
                        <a:cs typeface="Roboto Condensed"/>
                        <a:sym typeface="Roboto Condensed"/>
                      </a:endParaRPr>
                    </a:p>
                  </a:txBody>
                  <a:tcPr marL="0" marR="0" marT="27425" marB="27425">
                    <a:lnL w="9525" cap="flat" cmpd="sng">
                      <a:solidFill>
                        <a:srgbClr val="D9D9D9"/>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00000">
                <a:tc>
                  <a:txBody>
                    <a:bodyPr/>
                    <a:lstStyle/>
                    <a:p>
                      <a:pPr marL="0" marR="0" lvl="0" indent="0" algn="l" rtl="0">
                        <a:lnSpc>
                          <a:spcPct val="100000"/>
                        </a:lnSpc>
                        <a:spcBef>
                          <a:spcPts val="0"/>
                        </a:spcBef>
                        <a:spcAft>
                          <a:spcPts val="0"/>
                        </a:spcAft>
                        <a:buClr>
                          <a:srgbClr val="000000"/>
                        </a:buClr>
                        <a:buSzPts val="1400"/>
                        <a:buFont typeface="Arial"/>
                        <a:buNone/>
                      </a:pPr>
                      <a:r>
                        <a:rPr lang="en-US" sz="800" b="1" u="none" strike="noStrike" cap="none">
                          <a:latin typeface="Roboto Condensed"/>
                          <a:ea typeface="Roboto Condensed"/>
                          <a:cs typeface="Roboto Condensed"/>
                          <a:sym typeface="Roboto Condensed"/>
                        </a:rPr>
                        <a:t>Lesson learnt</a:t>
                      </a:r>
                      <a:endParaRPr sz="800" b="1">
                        <a:latin typeface="Roboto Condensed"/>
                        <a:ea typeface="Roboto Condensed"/>
                        <a:cs typeface="Roboto Condensed"/>
                        <a:sym typeface="Roboto Condensed"/>
                      </a:endParaRPr>
                    </a:p>
                  </a:txBody>
                  <a:tcPr marL="0" marR="0" marT="27425" marB="27425">
                    <a:lnL w="9525" cap="flat" cmpd="sng">
                      <a:solidFill>
                        <a:srgbClr val="000000"/>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800">
                          <a:solidFill>
                            <a:schemeClr val="dk1"/>
                          </a:solidFill>
                          <a:latin typeface="Roboto Condensed"/>
                          <a:ea typeface="Roboto Condensed"/>
                          <a:cs typeface="Roboto Condensed"/>
                          <a:sym typeface="Roboto Condensed"/>
                        </a:rPr>
                        <a:t>- </a:t>
                      </a:r>
                      <a:r>
                        <a:rPr lang="en-US" sz="800">
                          <a:latin typeface="Roboto Condensed"/>
                          <a:ea typeface="Roboto Condensed"/>
                          <a:cs typeface="Roboto Condensed"/>
                          <a:sym typeface="Roboto Condensed"/>
                        </a:rPr>
                        <a:t>preventive countermeasure 1…………….</a:t>
                      </a:r>
                      <a:endParaRPr sz="800">
                        <a:latin typeface="Roboto Condensed"/>
                        <a:ea typeface="Roboto Condensed"/>
                        <a:cs typeface="Roboto Condensed"/>
                        <a:sym typeface="Roboto Condensed"/>
                      </a:endParaRPr>
                    </a:p>
                    <a:p>
                      <a:pPr marL="0" lvl="0" indent="0" algn="l" rtl="0">
                        <a:spcBef>
                          <a:spcPts val="0"/>
                        </a:spcBef>
                        <a:spcAft>
                          <a:spcPts val="0"/>
                        </a:spcAft>
                        <a:buNone/>
                      </a:pPr>
                      <a:r>
                        <a:rPr lang="en-US" sz="800">
                          <a:latin typeface="Roboto Condensed"/>
                          <a:ea typeface="Roboto Condensed"/>
                          <a:cs typeface="Roboto Condensed"/>
                          <a:sym typeface="Roboto Condensed"/>
                        </a:rPr>
                        <a:t>- preventive countermeasure 2…………...</a:t>
                      </a:r>
                      <a:endParaRPr sz="800">
                        <a:latin typeface="Roboto Condensed"/>
                        <a:ea typeface="Roboto Condensed"/>
                        <a:cs typeface="Roboto Condensed"/>
                        <a:sym typeface="Roboto Condensed"/>
                      </a:endParaRPr>
                    </a:p>
                  </a:txBody>
                  <a:tcPr marL="0" marR="0" marT="27425" marB="27425">
                    <a:lnL w="9525" cap="flat" cmpd="sng">
                      <a:solidFill>
                        <a:srgbClr val="D9D9D9"/>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7da0e332c8_0_5"/>
          <p:cNvSpPr txBox="1">
            <a:spLocks noGrp="1"/>
          </p:cNvSpPr>
          <p:nvPr>
            <p:ph type="title"/>
          </p:nvPr>
        </p:nvSpPr>
        <p:spPr>
          <a:xfrm>
            <a:off x="279575" y="2128825"/>
            <a:ext cx="8584800" cy="15108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SzPts val="6000"/>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9c863b7fbb_3_0"/>
          <p:cNvSpPr txBox="1">
            <a:spLocks noGrp="1"/>
          </p:cNvSpPr>
          <p:nvPr>
            <p:ph type="ctrTitle"/>
          </p:nvPr>
        </p:nvSpPr>
        <p:spPr>
          <a:xfrm>
            <a:off x="1263825" y="1309450"/>
            <a:ext cx="6657300" cy="15138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None/>
            </a:pPr>
            <a:r>
              <a:rPr lang="en-US"/>
              <a:t>Generic template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2"/>
          <p:cNvSpPr txBox="1">
            <a:spLocks noGrp="1"/>
          </p:cNvSpPr>
          <p:nvPr>
            <p:ph type="title"/>
          </p:nvPr>
        </p:nvSpPr>
        <p:spPr>
          <a:xfrm>
            <a:off x="327450" y="191748"/>
            <a:ext cx="8482800" cy="739744"/>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400"/>
              <a:buNone/>
            </a:pPr>
            <a:r>
              <a:rPr lang="en-US"/>
              <a:t>Project status overview</a:t>
            </a:r>
            <a:endParaRPr/>
          </a:p>
        </p:txBody>
      </p:sp>
      <p:graphicFrame>
        <p:nvGraphicFramePr>
          <p:cNvPr id="110" name="Google Shape;110;p32"/>
          <p:cNvGraphicFramePr/>
          <p:nvPr/>
        </p:nvGraphicFramePr>
        <p:xfrm>
          <a:off x="327450" y="931492"/>
          <a:ext cx="8482825" cy="3472920"/>
        </p:xfrm>
        <a:graphic>
          <a:graphicData uri="http://schemas.openxmlformats.org/drawingml/2006/table">
            <a:tbl>
              <a:tblPr firstRow="1" bandRow="1">
                <a:noFill/>
                <a:tableStyleId>{582BCD6C-CB15-4DB7-AF7C-6CD923F16E73}</a:tableStyleId>
              </a:tblPr>
              <a:tblGrid>
                <a:gridCol w="1662350">
                  <a:extLst>
                    <a:ext uri="{9D8B030D-6E8A-4147-A177-3AD203B41FA5}">
                      <a16:colId xmlns:a16="http://schemas.microsoft.com/office/drawing/2014/main" val="20000"/>
                    </a:ext>
                  </a:extLst>
                </a:gridCol>
                <a:gridCol w="953925">
                  <a:extLst>
                    <a:ext uri="{9D8B030D-6E8A-4147-A177-3AD203B41FA5}">
                      <a16:colId xmlns:a16="http://schemas.microsoft.com/office/drawing/2014/main" val="20001"/>
                    </a:ext>
                  </a:extLst>
                </a:gridCol>
                <a:gridCol w="3147175">
                  <a:extLst>
                    <a:ext uri="{9D8B030D-6E8A-4147-A177-3AD203B41FA5}">
                      <a16:colId xmlns:a16="http://schemas.microsoft.com/office/drawing/2014/main" val="20002"/>
                    </a:ext>
                  </a:extLst>
                </a:gridCol>
                <a:gridCol w="912825">
                  <a:extLst>
                    <a:ext uri="{9D8B030D-6E8A-4147-A177-3AD203B41FA5}">
                      <a16:colId xmlns:a16="http://schemas.microsoft.com/office/drawing/2014/main" val="20003"/>
                    </a:ext>
                  </a:extLst>
                </a:gridCol>
                <a:gridCol w="1806550">
                  <a:extLst>
                    <a:ext uri="{9D8B030D-6E8A-4147-A177-3AD203B41FA5}">
                      <a16:colId xmlns:a16="http://schemas.microsoft.com/office/drawing/2014/main" val="20004"/>
                    </a:ext>
                  </a:extLst>
                </a:gridCol>
              </a:tblGrid>
              <a:tr h="5188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00000"/>
                          </a:solidFill>
                          <a:latin typeface="Roboto Condensed"/>
                          <a:ea typeface="Roboto Condensed"/>
                          <a:cs typeface="Roboto Condensed"/>
                          <a:sym typeface="Roboto Condensed"/>
                        </a:rPr>
                        <a:t>Project/Ticket (t</a:t>
                      </a:r>
                      <a:r>
                        <a:rPr lang="en-US">
                          <a:solidFill>
                            <a:srgbClr val="000000"/>
                          </a:solidFill>
                          <a:latin typeface="Roboto Condensed"/>
                          <a:ea typeface="Roboto Condensed"/>
                          <a:cs typeface="Roboto Condensed"/>
                          <a:sym typeface="Roboto Condensed"/>
                        </a:rPr>
                        <a:t>ask)</a:t>
                      </a:r>
                      <a:endParaRPr sz="1400" u="none" strike="noStrike" cap="none">
                        <a:solidFill>
                          <a:srgbClr val="000000"/>
                        </a:solidFill>
                        <a:latin typeface="Roboto Condensed"/>
                        <a:ea typeface="Roboto Condensed"/>
                        <a:cs typeface="Roboto Condensed"/>
                        <a:sym typeface="Roboto Condensed"/>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None/>
                      </a:pPr>
                      <a:r>
                        <a:rPr lang="en-US">
                          <a:solidFill>
                            <a:srgbClr val="000000"/>
                          </a:solidFill>
                          <a:latin typeface="Roboto Condensed"/>
                          <a:ea typeface="Roboto Condensed"/>
                          <a:cs typeface="Roboto Condensed"/>
                          <a:sym typeface="Roboto Condensed"/>
                        </a:rPr>
                        <a:t>Process</a:t>
                      </a:r>
                      <a:endParaRPr sz="1400" u="none" strike="noStrike" cap="none">
                        <a:solidFill>
                          <a:srgbClr val="000000"/>
                        </a:solidFill>
                        <a:latin typeface="Roboto Condensed"/>
                        <a:ea typeface="Roboto Condensed"/>
                        <a:cs typeface="Roboto Condensed"/>
                        <a:sym typeface="Roboto Condensed"/>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00000"/>
                          </a:solidFill>
                          <a:latin typeface="Roboto Condensed"/>
                          <a:ea typeface="Roboto Condensed"/>
                          <a:cs typeface="Roboto Condensed"/>
                          <a:sym typeface="Roboto Condensed"/>
                        </a:rPr>
                        <a:t>Process &amp; step</a:t>
                      </a:r>
                      <a:endParaRPr sz="1400" u="none" strike="noStrike" cap="none">
                        <a:solidFill>
                          <a:srgbClr val="000000"/>
                        </a:solidFill>
                        <a:latin typeface="Roboto Condensed"/>
                        <a:ea typeface="Roboto Condensed"/>
                        <a:cs typeface="Roboto Condensed"/>
                        <a:sym typeface="Roboto Condensed"/>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00000"/>
                          </a:solidFill>
                          <a:latin typeface="Roboto Condensed"/>
                          <a:ea typeface="Roboto Condensed"/>
                          <a:cs typeface="Roboto Condensed"/>
                          <a:sym typeface="Roboto Condensed"/>
                        </a:rPr>
                        <a:t>Status</a:t>
                      </a:r>
                      <a:endParaRPr sz="1400" u="none" strike="noStrike" cap="none">
                        <a:solidFill>
                          <a:srgbClr val="000000"/>
                        </a:solidFill>
                        <a:latin typeface="Roboto Condensed"/>
                        <a:ea typeface="Roboto Condensed"/>
                        <a:cs typeface="Roboto Condensed"/>
                        <a:sym typeface="Roboto Condensed"/>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00000"/>
                          </a:solidFill>
                          <a:latin typeface="Roboto Condensed"/>
                          <a:ea typeface="Roboto Condensed"/>
                          <a:cs typeface="Roboto Condensed"/>
                          <a:sym typeface="Roboto Condensed"/>
                        </a:rPr>
                        <a:t>Issue / Risk</a:t>
                      </a:r>
                      <a:endParaRPr sz="1400" u="none" strike="noStrike" cap="none">
                        <a:solidFill>
                          <a:srgbClr val="000000"/>
                        </a:solidFill>
                        <a:latin typeface="Roboto Condensed"/>
                        <a:ea typeface="Roboto Condensed"/>
                        <a:cs typeface="Roboto Condensed"/>
                        <a:sym typeface="Roboto Condensed"/>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55775">
                <a:tc>
                  <a:txBody>
                    <a:bodyPr/>
                    <a:lstStyle/>
                    <a:p>
                      <a:pPr marL="0" marR="0" lvl="0" indent="0" algn="l" rtl="0">
                        <a:lnSpc>
                          <a:spcPct val="100000"/>
                        </a:lnSpc>
                        <a:spcBef>
                          <a:spcPts val="0"/>
                        </a:spcBef>
                        <a:spcAft>
                          <a:spcPts val="0"/>
                        </a:spcAft>
                        <a:buClr>
                          <a:srgbClr val="000000"/>
                        </a:buClr>
                        <a:buSzPts val="1200"/>
                        <a:buFont typeface="Arial"/>
                        <a:buNone/>
                      </a:pPr>
                      <a:r>
                        <a:rPr lang="en-US" sz="900" b="1">
                          <a:solidFill>
                            <a:srgbClr val="000000"/>
                          </a:solidFill>
                          <a:latin typeface="Roboto Condensed"/>
                          <a:ea typeface="Roboto Condensed"/>
                          <a:cs typeface="Roboto Condensed"/>
                          <a:sym typeface="Roboto Condensed"/>
                        </a:rPr>
                        <a:t>[Project/ticket Name]</a:t>
                      </a:r>
                      <a:endParaRPr sz="900" b="1" u="none" strike="noStrike" cap="none">
                        <a:solidFill>
                          <a:srgbClr val="000000"/>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Clr>
                          <a:srgbClr val="000000"/>
                        </a:buClr>
                        <a:buSzPts val="1200"/>
                        <a:buFont typeface="Arial"/>
                        <a:buNone/>
                      </a:pPr>
                      <a:r>
                        <a:rPr lang="en-US" sz="900">
                          <a:solidFill>
                            <a:srgbClr val="000000"/>
                          </a:solidFill>
                          <a:latin typeface="Roboto Condensed"/>
                          <a:ea typeface="Roboto Condensed"/>
                          <a:cs typeface="Roboto Condensed"/>
                          <a:sym typeface="Roboto Condensed"/>
                        </a:rPr>
                        <a:t>[Due date (mmm dd,yyyy)]</a:t>
                      </a:r>
                      <a:endParaRPr sz="900" u="none" strike="noStrike" cap="none">
                        <a:solidFill>
                          <a:srgbClr val="000000"/>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Clr>
                          <a:srgbClr val="000000"/>
                        </a:buClr>
                        <a:buSzPts val="1200"/>
                        <a:buFont typeface="Arial"/>
                        <a:buNone/>
                      </a:pPr>
                      <a:endParaRPr sz="900" u="none" strike="noStrike" cap="none">
                        <a:solidFill>
                          <a:srgbClr val="000000"/>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900" b="1">
                          <a:solidFill>
                            <a:srgbClr val="000000"/>
                          </a:solidFill>
                          <a:latin typeface="Roboto Condensed"/>
                          <a:ea typeface="Roboto Condensed"/>
                          <a:cs typeface="Roboto Condensed"/>
                          <a:sym typeface="Roboto Condensed"/>
                        </a:rPr>
                        <a:t>[Process name]</a:t>
                      </a:r>
                      <a:endParaRPr sz="900" b="1">
                        <a:solidFill>
                          <a:srgbClr val="000000"/>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None/>
                      </a:pPr>
                      <a:r>
                        <a:rPr lang="en-US" sz="900">
                          <a:solidFill>
                            <a:srgbClr val="000000"/>
                          </a:solidFill>
                          <a:latin typeface="Roboto Condensed"/>
                          <a:ea typeface="Roboto Condensed"/>
                          <a:cs typeface="Roboto Condensed"/>
                          <a:sym typeface="Roboto Condensed"/>
                        </a:rPr>
                        <a:t>[Due date (mmm dd]</a:t>
                      </a:r>
                      <a:endParaRPr sz="900" b="1">
                        <a:solidFill>
                          <a:srgbClr val="000000"/>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171450" marR="0" lvl="0" indent="-139700" algn="l" rtl="0">
                        <a:lnSpc>
                          <a:spcPct val="100000"/>
                        </a:lnSpc>
                        <a:spcBef>
                          <a:spcPts val="0"/>
                        </a:spcBef>
                        <a:spcAft>
                          <a:spcPts val="0"/>
                        </a:spcAft>
                        <a:buSzPts val="900"/>
                        <a:buFont typeface="Roboto Condensed"/>
                        <a:buChar char="-"/>
                      </a:pPr>
                      <a:r>
                        <a:rPr lang="en-US" sz="900">
                          <a:solidFill>
                            <a:srgbClr val="000000"/>
                          </a:solidFill>
                          <a:latin typeface="Roboto Condensed"/>
                          <a:ea typeface="Roboto Condensed"/>
                          <a:cs typeface="Roboto Condensed"/>
                          <a:sym typeface="Roboto Condensed"/>
                        </a:rPr>
                        <a:t>[Step name 1]: [progress: xx% → yy%] ([D/L: mmm dd])</a:t>
                      </a:r>
                      <a:endParaRPr sz="900">
                        <a:solidFill>
                          <a:srgbClr val="000000"/>
                        </a:solidFill>
                        <a:latin typeface="Roboto Condensed"/>
                        <a:ea typeface="Roboto Condensed"/>
                        <a:cs typeface="Roboto Condensed"/>
                        <a:sym typeface="Roboto Condensed"/>
                      </a:endParaRPr>
                    </a:p>
                    <a:p>
                      <a:pPr marL="171450" marR="0" lvl="0" indent="-139700" algn="l" rtl="0">
                        <a:lnSpc>
                          <a:spcPct val="100000"/>
                        </a:lnSpc>
                        <a:spcBef>
                          <a:spcPts val="0"/>
                        </a:spcBef>
                        <a:spcAft>
                          <a:spcPts val="0"/>
                        </a:spcAft>
                        <a:buSzPts val="900"/>
                        <a:buFont typeface="Roboto Condensed"/>
                        <a:buChar char="-"/>
                      </a:pPr>
                      <a:r>
                        <a:rPr lang="en-US" sz="900">
                          <a:solidFill>
                            <a:srgbClr val="000000"/>
                          </a:solidFill>
                          <a:latin typeface="Roboto Condensed"/>
                          <a:ea typeface="Roboto Condensed"/>
                          <a:cs typeface="Roboto Condensed"/>
                          <a:sym typeface="Roboto Condensed"/>
                        </a:rPr>
                        <a:t>[Step name 2]: [progress: xx% → yy%] ([D/L: mmm dd])</a:t>
                      </a:r>
                      <a:endParaRPr sz="900">
                        <a:solidFill>
                          <a:srgbClr val="000000"/>
                        </a:solidFill>
                        <a:latin typeface="Roboto Condensed"/>
                        <a:ea typeface="Roboto Condensed"/>
                        <a:cs typeface="Roboto Condensed"/>
                        <a:sym typeface="Roboto Condensed"/>
                      </a:endParaRPr>
                    </a:p>
                    <a:p>
                      <a:pPr marL="171450" marR="0" lvl="0" indent="-139700" algn="l" rtl="0">
                        <a:lnSpc>
                          <a:spcPct val="100000"/>
                        </a:lnSpc>
                        <a:spcBef>
                          <a:spcPts val="0"/>
                        </a:spcBef>
                        <a:spcAft>
                          <a:spcPts val="0"/>
                        </a:spcAft>
                        <a:buSzPts val="900"/>
                        <a:buFont typeface="Roboto Condensed"/>
                        <a:buChar char="-"/>
                      </a:pPr>
                      <a:r>
                        <a:rPr lang="en-US" sz="900">
                          <a:solidFill>
                            <a:srgbClr val="000000"/>
                          </a:solidFill>
                          <a:latin typeface="Roboto Condensed"/>
                          <a:ea typeface="Roboto Condensed"/>
                          <a:cs typeface="Roboto Condensed"/>
                          <a:sym typeface="Roboto Condensed"/>
                        </a:rPr>
                        <a:t>[Step name 3]: [progress: xx% → yy%] ([D/L: mmm dd])</a:t>
                      </a:r>
                      <a:endParaRPr sz="900">
                        <a:solidFill>
                          <a:srgbClr val="000000"/>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Arial"/>
                        <a:buNone/>
                      </a:pPr>
                      <a:r>
                        <a:rPr lang="en-US" sz="900">
                          <a:latin typeface="Roboto Condensed"/>
                          <a:ea typeface="Roboto Condensed"/>
                          <a:cs typeface="Roboto Condensed"/>
                          <a:sym typeface="Roboto Condensed"/>
                        </a:rPr>
                        <a:t>Done</a:t>
                      </a:r>
                      <a:br>
                        <a:rPr lang="en-US" sz="900">
                          <a:latin typeface="Roboto Condensed"/>
                          <a:ea typeface="Roboto Condensed"/>
                          <a:cs typeface="Roboto Condensed"/>
                          <a:sym typeface="Roboto Condensed"/>
                        </a:rPr>
                      </a:br>
                      <a:r>
                        <a:rPr lang="en-US" sz="900">
                          <a:latin typeface="Roboto Condensed"/>
                          <a:ea typeface="Roboto Condensed"/>
                          <a:cs typeface="Roboto Condensed"/>
                          <a:sym typeface="Roboto Condensed"/>
                        </a:rPr>
                        <a:t>Waiting for REL acceptance</a:t>
                      </a:r>
                      <a:endParaRPr sz="900" u="none" strike="noStrike" cap="none">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900">
                          <a:latin typeface="Roboto Condensed"/>
                          <a:ea typeface="Roboto Condensed"/>
                          <a:cs typeface="Roboto Condensed"/>
                          <a:sym typeface="Roboto Condensed"/>
                        </a:rPr>
                        <a:t>Risk/issue: [type] ([priority])</a:t>
                      </a:r>
                      <a:endParaRPr sz="900">
                        <a:latin typeface="Roboto Condensed"/>
                        <a:ea typeface="Roboto Condensed"/>
                        <a:cs typeface="Roboto Condensed"/>
                        <a:sym typeface="Roboto Condensed"/>
                      </a:endParaRPr>
                    </a:p>
                    <a:p>
                      <a:pPr marL="0" marR="0" lvl="0" indent="0" algn="l" rtl="0">
                        <a:lnSpc>
                          <a:spcPct val="100000"/>
                        </a:lnSpc>
                        <a:spcBef>
                          <a:spcPts val="0"/>
                        </a:spcBef>
                        <a:spcAft>
                          <a:spcPts val="0"/>
                        </a:spcAft>
                        <a:buClr>
                          <a:srgbClr val="000000"/>
                        </a:buClr>
                        <a:buSzPts val="1400"/>
                        <a:buFont typeface="Arial"/>
                        <a:buNone/>
                      </a:pPr>
                      <a:r>
                        <a:rPr lang="en-US" sz="900">
                          <a:latin typeface="Roboto Condensed"/>
                          <a:ea typeface="Roboto Condensed"/>
                          <a:cs typeface="Roboto Condensed"/>
                          <a:sym typeface="Roboto Condensed"/>
                        </a:rPr>
                        <a:t>- [impact type 1][number]</a:t>
                      </a:r>
                      <a:br>
                        <a:rPr lang="en-US" sz="900">
                          <a:latin typeface="Roboto Condensed"/>
                          <a:ea typeface="Roboto Condensed"/>
                          <a:cs typeface="Roboto Condensed"/>
                          <a:sym typeface="Roboto Condensed"/>
                        </a:rPr>
                      </a:br>
                      <a:r>
                        <a:rPr lang="en-US" sz="900">
                          <a:latin typeface="Roboto Condensed"/>
                          <a:ea typeface="Roboto Condensed"/>
                          <a:cs typeface="Roboto Condensed"/>
                          <a:sym typeface="Roboto Condensed"/>
                        </a:rPr>
                        <a:t>- [impact type 2][number]</a:t>
                      </a:r>
                      <a:endParaRPr sz="9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560975">
                <a:tc>
                  <a:txBody>
                    <a:bodyPr/>
                    <a:lstStyle/>
                    <a:p>
                      <a:pPr marL="0" marR="0" lvl="0" indent="0" algn="l" rtl="0">
                        <a:lnSpc>
                          <a:spcPct val="100000"/>
                        </a:lnSpc>
                        <a:spcBef>
                          <a:spcPts val="0"/>
                        </a:spcBef>
                        <a:spcAft>
                          <a:spcPts val="0"/>
                        </a:spcAft>
                        <a:buClr>
                          <a:srgbClr val="000000"/>
                        </a:buClr>
                        <a:buSzPts val="1200"/>
                        <a:buFont typeface="Arial"/>
                        <a:buNone/>
                      </a:pPr>
                      <a:r>
                        <a:rPr lang="en-US" sz="900" b="1" u="none" strike="noStrike" cap="none">
                          <a:solidFill>
                            <a:srgbClr val="000000"/>
                          </a:solidFill>
                          <a:latin typeface="Roboto Condensed"/>
                          <a:ea typeface="Roboto Condensed"/>
                          <a:cs typeface="Roboto Condensed"/>
                          <a:sym typeface="Roboto Condense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EMU3S_HWCORE_IF_Reg_Buffer (Phase 2)</a:t>
                      </a:r>
                      <a:endParaRPr sz="900" b="1" u="none" strike="noStrike" cap="none">
                        <a:solidFill>
                          <a:srgbClr val="000000"/>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Clr>
                          <a:srgbClr val="000000"/>
                        </a:buClr>
                        <a:buSzPts val="1200"/>
                        <a:buFont typeface="Arial"/>
                        <a:buNone/>
                      </a:pPr>
                      <a:r>
                        <a:rPr lang="en-US" sz="900" u="none" strike="noStrike" cap="none">
                          <a:solidFill>
                            <a:srgbClr val="000000"/>
                          </a:solidFill>
                          <a:latin typeface="Roboto Condensed"/>
                          <a:ea typeface="Roboto Condensed"/>
                          <a:cs typeface="Roboto Condensed"/>
                          <a:sym typeface="Roboto Condensed"/>
                        </a:rPr>
                        <a:t>Nov</a:t>
                      </a:r>
                      <a:r>
                        <a:rPr lang="en-US" sz="900">
                          <a:solidFill>
                            <a:srgbClr val="000000"/>
                          </a:solidFill>
                          <a:latin typeface="Roboto Condensed"/>
                          <a:ea typeface="Roboto Condensed"/>
                          <a:cs typeface="Roboto Condensed"/>
                          <a:sym typeface="Roboto Condensed"/>
                        </a:rPr>
                        <a:t> </a:t>
                      </a:r>
                      <a:r>
                        <a:rPr lang="en-US" sz="900" u="none" strike="noStrike" cap="none">
                          <a:solidFill>
                            <a:srgbClr val="000000"/>
                          </a:solidFill>
                          <a:latin typeface="Roboto Condensed"/>
                          <a:ea typeface="Roboto Condensed"/>
                          <a:cs typeface="Roboto Condensed"/>
                          <a:sym typeface="Roboto Condensed"/>
                        </a:rPr>
                        <a:t>20, 2020</a:t>
                      </a:r>
                      <a:endParaRPr sz="900" u="none" strike="noStrike" cap="none">
                        <a:solidFill>
                          <a:srgbClr val="000000"/>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900" b="1">
                          <a:latin typeface="Roboto Condensed"/>
                          <a:ea typeface="Roboto Condensed"/>
                          <a:cs typeface="Roboto Condensed"/>
                          <a:sym typeface="Roboto Condensed"/>
                        </a:rPr>
                        <a:t>Preparation - AD</a:t>
                      </a:r>
                      <a:endParaRPr sz="900" b="1">
                        <a:latin typeface="Roboto Condensed"/>
                        <a:ea typeface="Roboto Condensed"/>
                        <a:cs typeface="Roboto Condensed"/>
                        <a:sym typeface="Roboto Condensed"/>
                      </a:endParaRPr>
                    </a:p>
                    <a:p>
                      <a:pPr marL="0" lvl="0" indent="0" algn="l" rtl="0">
                        <a:spcBef>
                          <a:spcPts val="0"/>
                        </a:spcBef>
                        <a:spcAft>
                          <a:spcPts val="0"/>
                        </a:spcAft>
                        <a:buNone/>
                      </a:pPr>
                      <a:r>
                        <a:rPr lang="en-US" sz="900">
                          <a:latin typeface="Roboto Condensed"/>
                          <a:ea typeface="Roboto Condensed"/>
                          <a:cs typeface="Roboto Condensed"/>
                          <a:sym typeface="Roboto Condensed"/>
                        </a:rPr>
                        <a:t>Sep 25</a:t>
                      </a:r>
                      <a:endParaRPr sz="9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171450" marR="0" lvl="0" indent="-139700" algn="l" rtl="0">
                        <a:lnSpc>
                          <a:spcPct val="100000"/>
                        </a:lnSpc>
                        <a:spcBef>
                          <a:spcPts val="0"/>
                        </a:spcBef>
                        <a:spcAft>
                          <a:spcPts val="0"/>
                        </a:spcAft>
                        <a:buSzPts val="900"/>
                        <a:buFont typeface="Roboto Condensed"/>
                        <a:buChar char="-"/>
                      </a:pPr>
                      <a:r>
                        <a:rPr lang="en-US" sz="900" u="none" strike="noStrike" cap="none">
                          <a:solidFill>
                            <a:srgbClr val="000000"/>
                          </a:solidFill>
                          <a:latin typeface="Roboto Condensed"/>
                          <a:ea typeface="Roboto Condensed"/>
                          <a:cs typeface="Roboto Condensed"/>
                          <a:sym typeface="Roboto Condensed"/>
                        </a:rPr>
                        <a:t>Investigate Spec: 70-&gt;100% (Sep 10)</a:t>
                      </a:r>
                      <a:endParaRPr sz="900" u="none" strike="noStrike" cap="none">
                        <a:solidFill>
                          <a:srgbClr val="000000"/>
                        </a:solidFill>
                        <a:latin typeface="Roboto Condensed"/>
                        <a:ea typeface="Roboto Condensed"/>
                        <a:cs typeface="Roboto Condensed"/>
                        <a:sym typeface="Roboto Condensed"/>
                      </a:endParaRPr>
                    </a:p>
                    <a:p>
                      <a:pPr marL="171450" marR="0" lvl="0" indent="-139700" algn="l" rtl="0">
                        <a:lnSpc>
                          <a:spcPct val="100000"/>
                        </a:lnSpc>
                        <a:spcBef>
                          <a:spcPts val="0"/>
                        </a:spcBef>
                        <a:spcAft>
                          <a:spcPts val="0"/>
                        </a:spcAft>
                        <a:buSzPts val="900"/>
                        <a:buFont typeface="Roboto Condensed"/>
                        <a:buChar char="-"/>
                      </a:pPr>
                      <a:r>
                        <a:rPr lang="en-US" sz="900" u="none" strike="noStrike" cap="none">
                          <a:solidFill>
                            <a:srgbClr val="000000"/>
                          </a:solidFill>
                          <a:latin typeface="Roboto Condensed"/>
                          <a:ea typeface="Roboto Condensed"/>
                          <a:cs typeface="Roboto Condensed"/>
                          <a:sym typeface="Roboto Condensed"/>
                        </a:rPr>
                        <a:t>Write confirmation list (CFM): 50-&gt;75%</a:t>
                      </a:r>
                      <a:r>
                        <a:rPr lang="en-US" sz="900">
                          <a:solidFill>
                            <a:srgbClr val="000000"/>
                          </a:solidFill>
                          <a:latin typeface="Roboto Condensed"/>
                          <a:ea typeface="Roboto Condensed"/>
                          <a:cs typeface="Roboto Condensed"/>
                          <a:sym typeface="Roboto Condensed"/>
                        </a:rPr>
                        <a:t> (Sep 17)</a:t>
                      </a:r>
                      <a:endParaRPr sz="900" u="none" strike="noStrike" cap="none">
                        <a:solidFill>
                          <a:srgbClr val="000000"/>
                        </a:solidFill>
                        <a:latin typeface="Roboto Condensed"/>
                        <a:ea typeface="Roboto Condensed"/>
                        <a:cs typeface="Roboto Condensed"/>
                        <a:sym typeface="Roboto Condensed"/>
                      </a:endParaRPr>
                    </a:p>
                    <a:p>
                      <a:pPr marL="171450" marR="0" lvl="0" indent="-139700" algn="l" rtl="0">
                        <a:lnSpc>
                          <a:spcPct val="100000"/>
                        </a:lnSpc>
                        <a:spcBef>
                          <a:spcPts val="0"/>
                        </a:spcBef>
                        <a:spcAft>
                          <a:spcPts val="0"/>
                        </a:spcAft>
                        <a:buSzPts val="900"/>
                        <a:buFont typeface="Roboto Condensed"/>
                        <a:buChar char="-"/>
                      </a:pPr>
                      <a:r>
                        <a:rPr lang="en-US" sz="900" u="none" strike="noStrike" cap="none">
                          <a:solidFill>
                            <a:srgbClr val="000000"/>
                          </a:solidFill>
                          <a:latin typeface="Roboto Condensed"/>
                          <a:ea typeface="Roboto Condensed"/>
                          <a:cs typeface="Roboto Condensed"/>
                          <a:sym typeface="Roboto Condensed"/>
                        </a:rPr>
                        <a:t>Update VRF-01 (add test-case phase 1): 50-&gt;100%</a:t>
                      </a:r>
                      <a:r>
                        <a:rPr lang="en-US" sz="900">
                          <a:solidFill>
                            <a:srgbClr val="000000"/>
                          </a:solidFill>
                          <a:latin typeface="Roboto Condensed"/>
                          <a:ea typeface="Roboto Condensed"/>
                          <a:cs typeface="Roboto Condensed"/>
                          <a:sym typeface="Roboto Condensed"/>
                        </a:rPr>
                        <a:t> (Sep 25)</a:t>
                      </a:r>
                      <a:endParaRPr sz="900" u="none" strike="noStrike" cap="none">
                        <a:solidFill>
                          <a:srgbClr val="000000"/>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900">
                          <a:latin typeface="Roboto Condensed"/>
                          <a:ea typeface="Roboto Condensed"/>
                          <a:cs typeface="Roboto Condensed"/>
                          <a:sym typeface="Roboto Condensed"/>
                        </a:rPr>
                        <a:t>On-going</a:t>
                      </a:r>
                      <a:endParaRPr sz="900" u="none" strike="noStrike" cap="none">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900" u="sng">
                          <a:solidFill>
                            <a:schemeClr val="hlink"/>
                          </a:solidFill>
                          <a:latin typeface="Roboto Condensed"/>
                          <a:ea typeface="Roboto Condensed"/>
                          <a:cs typeface="Roboto Condensed"/>
                          <a:sym typeface="Roboto Condensed"/>
                          <a:hlinkClick r:id="rId3" action="ppaction://hlinksldjump"/>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Risk: CR - Delay </a:t>
                      </a:r>
                      <a:r>
                        <a:rPr lang="en-US" sz="900" u="sng">
                          <a:solidFill>
                            <a:schemeClr val="accent5"/>
                          </a:solidFill>
                          <a:latin typeface="Roboto Condensed"/>
                          <a:ea typeface="Roboto Condensed"/>
                          <a:cs typeface="Roboto Condensed"/>
                          <a:sym typeface="Roboto Condensed"/>
                          <a:hlinkClick r:id="rId3" action="ppaction://hlinksldjump">
                            <a:extLst>
                              <a:ext uri="{A12FA001-AC4F-418D-AE19-62706E023703}">
                                <ahyp:hlinkClr xmlns:ahyp="http://schemas.microsoft.com/office/drawing/2018/hyperlinkcolor" val="tx"/>
                              </a:ext>
                            </a:extLst>
                          </a:hlinkClick>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(low)</a:t>
                      </a:r>
                      <a:br>
                        <a:rPr lang="en-US" sz="900" u="sng">
                          <a:solidFill>
                            <a:schemeClr val="accent5"/>
                          </a:solidFill>
                          <a:latin typeface="Roboto Condensed"/>
                          <a:ea typeface="Roboto Condensed"/>
                          <a:cs typeface="Roboto Condensed"/>
                          <a:sym typeface="Roboto Condensed"/>
                          <a:hlinkClick r:id="rId3" action="ppaction://hlinksldjump">
                            <a:extLst>
                              <a:ext uri="{A12FA001-AC4F-418D-AE19-62706E023703}">
                                <ahyp:hlinkClr xmlns:ahyp="http://schemas.microsoft.com/office/drawing/2018/hyperlinkcolor" val="tx"/>
                              </a:ext>
                            </a:extLst>
                          </a:hlinkClick>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br>
                      <a:r>
                        <a:rPr lang="en-US" sz="900" u="sng">
                          <a:solidFill>
                            <a:schemeClr val="accent5"/>
                          </a:solidFill>
                          <a:latin typeface="Roboto Condensed"/>
                          <a:ea typeface="Roboto Condensed"/>
                          <a:cs typeface="Roboto Condensed"/>
                          <a:sym typeface="Roboto Condensed"/>
                          <a:hlinkClick r:id="rId3" action="ppaction://hlinksldjump">
                            <a:extLst>
                              <a:ext uri="{A12FA001-AC4F-418D-AE19-62706E023703}">
                                <ahyp:hlinkClr xmlns:ahyp="http://schemas.microsoft.com/office/drawing/2018/hyperlinkcolor" val="tx"/>
                              </a:ext>
                            </a:extLst>
                          </a:hlinkClick>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a:t>
                      </a:r>
                      <a:r>
                        <a:rPr lang="en-US" sz="900" u="sng">
                          <a:solidFill>
                            <a:schemeClr val="hlink"/>
                          </a:solidFill>
                          <a:latin typeface="Roboto Condensed"/>
                          <a:ea typeface="Roboto Condensed"/>
                          <a:cs typeface="Roboto Condensed"/>
                          <a:sym typeface="Roboto Condensed"/>
                          <a:hlinkClick r:id="rId3" action="ppaction://hlinksldjump"/>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(internal BV) +1D</a:t>
                      </a:r>
                      <a:endParaRPr sz="9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1527850">
                <a:tc>
                  <a:txBody>
                    <a:bodyPr/>
                    <a:lstStyle/>
                    <a:p>
                      <a:pPr marL="0" marR="0" lvl="0" indent="0" algn="l" rtl="0">
                        <a:lnSpc>
                          <a:spcPct val="100000"/>
                        </a:lnSpc>
                        <a:spcBef>
                          <a:spcPts val="0"/>
                        </a:spcBef>
                        <a:spcAft>
                          <a:spcPts val="0"/>
                        </a:spcAft>
                        <a:buNone/>
                      </a:pPr>
                      <a:endParaRPr sz="900" b="1" u="none" strike="noStrike" cap="none">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endParaRPr sz="900" b="1" u="none" strike="noStrike" cap="none">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endParaRPr sz="900" b="1" u="none" strike="noStrike" cap="none">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endParaRPr sz="9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114300" marR="0" lvl="0" indent="-114300" algn="l" rtl="0">
                        <a:lnSpc>
                          <a:spcPct val="100000"/>
                        </a:lnSpc>
                        <a:spcBef>
                          <a:spcPts val="0"/>
                        </a:spcBef>
                        <a:spcAft>
                          <a:spcPts val="0"/>
                        </a:spcAft>
                        <a:buSzPts val="900"/>
                        <a:buFont typeface="Roboto Condensed"/>
                        <a:buChar char="●"/>
                      </a:pPr>
                      <a:r>
                        <a:rPr lang="en-US" sz="900">
                          <a:latin typeface="Roboto Condensed"/>
                          <a:ea typeface="Roboto Condensed"/>
                          <a:cs typeface="Roboto Condensed"/>
                          <a:sym typeface="Roboto Condensed"/>
                        </a:rPr>
                        <a:t>Issue: underestimate - overtime 3 man-days (low)</a:t>
                      </a:r>
                      <a:endParaRPr sz="900">
                        <a:latin typeface="Roboto Condensed"/>
                        <a:ea typeface="Roboto Condensed"/>
                        <a:cs typeface="Roboto Condensed"/>
                        <a:sym typeface="Roboto Condensed"/>
                      </a:endParaRPr>
                    </a:p>
                    <a:p>
                      <a:pPr marL="114300" marR="0" lvl="0" indent="-114300" algn="l" rtl="0">
                        <a:lnSpc>
                          <a:spcPct val="100000"/>
                        </a:lnSpc>
                        <a:spcBef>
                          <a:spcPts val="0"/>
                        </a:spcBef>
                        <a:spcAft>
                          <a:spcPts val="0"/>
                        </a:spcAft>
                        <a:buSzPts val="900"/>
                        <a:buFont typeface="Roboto Condensed"/>
                        <a:buChar char="●"/>
                      </a:pPr>
                      <a:r>
                        <a:rPr lang="en-US" sz="900">
                          <a:latin typeface="Roboto Condensed"/>
                          <a:ea typeface="Roboto Condensed"/>
                          <a:cs typeface="Roboto Condensed"/>
                          <a:sym typeface="Roboto Condensed"/>
                        </a:rPr>
                        <a:t>Issue: technical - rework 8 man-days (medium)</a:t>
                      </a:r>
                      <a:endParaRPr sz="900">
                        <a:latin typeface="Roboto Condensed"/>
                        <a:ea typeface="Roboto Condensed"/>
                        <a:cs typeface="Roboto Condensed"/>
                        <a:sym typeface="Roboto Condensed"/>
                      </a:endParaRPr>
                    </a:p>
                    <a:p>
                      <a:pPr marL="114300" marR="0" lvl="0" indent="-114300" algn="l" rtl="0">
                        <a:lnSpc>
                          <a:spcPct val="100000"/>
                        </a:lnSpc>
                        <a:spcBef>
                          <a:spcPts val="0"/>
                        </a:spcBef>
                        <a:spcAft>
                          <a:spcPts val="0"/>
                        </a:spcAft>
                        <a:buSzPts val="900"/>
                        <a:buFont typeface="Roboto Condensed"/>
                        <a:buChar char="●"/>
                      </a:pPr>
                      <a:r>
                        <a:rPr lang="en-US" sz="900">
                          <a:latin typeface="Roboto Condensed"/>
                          <a:ea typeface="Roboto Condensed"/>
                          <a:cs typeface="Roboto Condensed"/>
                          <a:sym typeface="Roboto Condensed"/>
                        </a:rPr>
                        <a:t>Risk: human mistake - delay +1D (internal BV)(low)</a:t>
                      </a:r>
                      <a:endParaRPr sz="900">
                        <a:latin typeface="Roboto Condensed"/>
                        <a:ea typeface="Roboto Condensed"/>
                        <a:cs typeface="Roboto Condensed"/>
                        <a:sym typeface="Roboto Condensed"/>
                      </a:endParaRPr>
                    </a:p>
                    <a:p>
                      <a:pPr marL="114300" marR="0" lvl="0" indent="-114300" algn="l" rtl="0">
                        <a:lnSpc>
                          <a:spcPct val="100000"/>
                        </a:lnSpc>
                        <a:spcBef>
                          <a:spcPts val="0"/>
                        </a:spcBef>
                        <a:spcAft>
                          <a:spcPts val="0"/>
                        </a:spcAft>
                        <a:buSzPts val="900"/>
                        <a:buFont typeface="Roboto Condensed"/>
                        <a:buChar char="●"/>
                      </a:pPr>
                      <a:r>
                        <a:rPr lang="en-US" sz="900">
                          <a:latin typeface="Roboto Condensed"/>
                          <a:ea typeface="Roboto Condensed"/>
                          <a:cs typeface="Roboto Condensed"/>
                          <a:sym typeface="Roboto Condensed"/>
                        </a:rPr>
                        <a:t>Risk: unplanned task - Delay +1D (external)(critical)</a:t>
                      </a:r>
                      <a:endParaRPr sz="900">
                        <a:latin typeface="Roboto Condensed"/>
                        <a:ea typeface="Roboto Condensed"/>
                        <a:cs typeface="Roboto Condensed"/>
                        <a:sym typeface="Roboto Condensed"/>
                      </a:endParaRPr>
                    </a:p>
                    <a:p>
                      <a:pPr marL="114300" marR="0" lvl="0" indent="-114300" algn="l" rtl="0">
                        <a:lnSpc>
                          <a:spcPct val="100000"/>
                        </a:lnSpc>
                        <a:spcBef>
                          <a:spcPts val="0"/>
                        </a:spcBef>
                        <a:spcAft>
                          <a:spcPts val="0"/>
                        </a:spcAft>
                        <a:buSzPts val="900"/>
                        <a:buFont typeface="Roboto Condensed"/>
                        <a:buChar char="●"/>
                      </a:pPr>
                      <a:r>
                        <a:rPr lang="en-US" sz="900">
                          <a:latin typeface="Roboto Condensed"/>
                          <a:ea typeface="Roboto Condensed"/>
                          <a:cs typeface="Roboto Condensed"/>
                          <a:sym typeface="Roboto Condensed"/>
                        </a:rPr>
                        <a:t>Risk: communication - service quality (low)</a:t>
                      </a:r>
                      <a:endParaRPr sz="900">
                        <a:latin typeface="Roboto Condensed"/>
                        <a:ea typeface="Roboto Condensed"/>
                        <a:cs typeface="Roboto Condensed"/>
                        <a:sym typeface="Roboto Condensed"/>
                      </a:endParaRPr>
                    </a:p>
                    <a:p>
                      <a:pPr marL="114300" marR="0" lvl="0" indent="-114300" algn="l" rtl="0">
                        <a:lnSpc>
                          <a:spcPct val="100000"/>
                        </a:lnSpc>
                        <a:spcBef>
                          <a:spcPts val="0"/>
                        </a:spcBef>
                        <a:spcAft>
                          <a:spcPts val="0"/>
                        </a:spcAft>
                        <a:buSzPts val="900"/>
                        <a:buFont typeface="Roboto Condensed"/>
                        <a:buChar char="●"/>
                      </a:pPr>
                      <a:r>
                        <a:rPr lang="en-US" sz="900">
                          <a:latin typeface="Roboto Condensed"/>
                          <a:ea typeface="Roboto Condensed"/>
                          <a:cs typeface="Roboto Condensed"/>
                          <a:sym typeface="Roboto Condensed"/>
                        </a:rPr>
                        <a:t>Issue: limit device - delay +3D (internal RVC)</a:t>
                      </a:r>
                      <a:endParaRPr sz="9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99d44a9e4c_0_8"/>
          <p:cNvSpPr txBox="1">
            <a:spLocks noGrp="1"/>
          </p:cNvSpPr>
          <p:nvPr>
            <p:ph type="title"/>
          </p:nvPr>
        </p:nvSpPr>
        <p:spPr>
          <a:xfrm>
            <a:off x="327450" y="191748"/>
            <a:ext cx="8482800" cy="7398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SzPts val="3400"/>
              <a:buNone/>
            </a:pPr>
            <a:r>
              <a:rPr lang="en-US"/>
              <a:t>Issue/Risk management log</a:t>
            </a:r>
            <a:endParaRPr/>
          </a:p>
        </p:txBody>
      </p:sp>
      <p:graphicFrame>
        <p:nvGraphicFramePr>
          <p:cNvPr id="116" name="Google Shape;116;g99d44a9e4c_0_8"/>
          <p:cNvGraphicFramePr/>
          <p:nvPr/>
        </p:nvGraphicFramePr>
        <p:xfrm>
          <a:off x="422979" y="931554"/>
          <a:ext cx="7964450" cy="3522975"/>
        </p:xfrm>
        <a:graphic>
          <a:graphicData uri="http://schemas.openxmlformats.org/drawingml/2006/table">
            <a:tbl>
              <a:tblPr firstRow="1" bandRow="1">
                <a:noFill/>
                <a:tableStyleId>{582BCD6C-CB15-4DB7-AF7C-6CD923F16E73}</a:tableStyleId>
              </a:tblPr>
              <a:tblGrid>
                <a:gridCol w="1870400">
                  <a:extLst>
                    <a:ext uri="{9D8B030D-6E8A-4147-A177-3AD203B41FA5}">
                      <a16:colId xmlns:a16="http://schemas.microsoft.com/office/drawing/2014/main" val="20000"/>
                    </a:ext>
                  </a:extLst>
                </a:gridCol>
                <a:gridCol w="6094050">
                  <a:extLst>
                    <a:ext uri="{9D8B030D-6E8A-4147-A177-3AD203B41FA5}">
                      <a16:colId xmlns:a16="http://schemas.microsoft.com/office/drawing/2014/main" val="20001"/>
                    </a:ext>
                  </a:extLst>
                </a:gridCol>
              </a:tblGrid>
              <a:tr h="327875">
                <a:tc>
                  <a:txBody>
                    <a:bodyPr/>
                    <a:lstStyle/>
                    <a:p>
                      <a:pPr marL="0" lvl="0" indent="0" algn="l" rtl="0">
                        <a:spcBef>
                          <a:spcPts val="0"/>
                        </a:spcBef>
                        <a:spcAft>
                          <a:spcPts val="0"/>
                        </a:spcAft>
                        <a:buNone/>
                      </a:pPr>
                      <a:r>
                        <a:rPr lang="en-US" sz="1000">
                          <a:solidFill>
                            <a:srgbClr val="000000"/>
                          </a:solidFill>
                          <a:latin typeface="Roboto Condensed"/>
                          <a:ea typeface="Roboto Condensed"/>
                          <a:cs typeface="Roboto Condensed"/>
                          <a:sym typeface="Roboto Condensed"/>
                        </a:rPr>
                        <a:t>Risk/Issue</a:t>
                      </a:r>
                      <a:endParaRPr sz="1000">
                        <a:solidFill>
                          <a:srgbClr val="000000"/>
                        </a:solidFill>
                        <a:latin typeface="Roboto Condensed"/>
                        <a:ea typeface="Roboto Condensed"/>
                        <a:cs typeface="Roboto Condensed"/>
                        <a:sym typeface="Roboto Condensed"/>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C415"/>
                    </a:solidFill>
                  </a:tcPr>
                </a:tc>
                <a:tc>
                  <a:txBody>
                    <a:bodyPr/>
                    <a:lstStyle/>
                    <a:p>
                      <a:pPr marL="0" lvl="0" indent="0" algn="l" rtl="0">
                        <a:spcBef>
                          <a:spcPts val="0"/>
                        </a:spcBef>
                        <a:spcAft>
                          <a:spcPts val="0"/>
                        </a:spcAft>
                        <a:buNone/>
                      </a:pPr>
                      <a:r>
                        <a:rPr lang="en-US" sz="1000">
                          <a:solidFill>
                            <a:srgbClr val="000000"/>
                          </a:solidFill>
                          <a:latin typeface="Roboto Condensed"/>
                          <a:ea typeface="Roboto Condensed"/>
                          <a:cs typeface="Roboto Condensed"/>
                          <a:sym typeface="Roboto Condensed"/>
                        </a:rPr>
                        <a:t>[[</a:t>
                      </a:r>
                      <a:r>
                        <a:rPr lang="en-US" sz="1000" b="0" u="sng">
                          <a:solidFill>
                            <a:schemeClr val="accent5"/>
                          </a:solidFill>
                          <a:latin typeface="Roboto Condensed"/>
                          <a:ea typeface="Roboto Condensed"/>
                          <a:cs typeface="Roboto Condensed"/>
                          <a:sym typeface="Roboto Condensed"/>
                          <a:hlinkClick r:id="rId3" action="ppaction://hlinksldjump">
                            <a:extLst>
                              <a:ext uri="{A12FA001-AC4F-418D-AE19-62706E023703}">
                                <ahyp:hlinkClr xmlns:ahyp="http://schemas.microsoft.com/office/drawing/2018/hyperlinkcolor" val="tx"/>
                              </a:ext>
                            </a:extLst>
                          </a:hlinkClick>
                        </a:rPr>
                        <a:t>priority</a:t>
                      </a:r>
                      <a:r>
                        <a:rPr lang="en-US" sz="1000">
                          <a:solidFill>
                            <a:srgbClr val="000000"/>
                          </a:solidFill>
                          <a:latin typeface="Roboto Condensed"/>
                          <a:ea typeface="Roboto Condensed"/>
                          <a:cs typeface="Roboto Condensed"/>
                          <a:sym typeface="Roboto Condensed"/>
                        </a:rPr>
                        <a:t>]][</a:t>
                      </a:r>
                      <a:r>
                        <a:rPr lang="en-US" sz="1000">
                          <a:solidFill>
                            <a:srgbClr val="000000"/>
                          </a:solidFill>
                          <a:latin typeface="Roboto Condensed"/>
                          <a:ea typeface="Roboto Condensed"/>
                          <a:cs typeface="Roboto Condensed"/>
                          <a:sym typeface="Roboto Condense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Project/ticket name] - [risk/issue</a:t>
                      </a:r>
                      <a:r>
                        <a:rPr lang="en-US" sz="1000">
                          <a:solidFill>
                            <a:srgbClr val="000000"/>
                          </a:solidFill>
                          <a:latin typeface="Roboto Condensed"/>
                          <a:ea typeface="Roboto Condensed"/>
                          <a:cs typeface="Roboto Condensed"/>
                          <a:sym typeface="Roboto Condensed"/>
                        </a:rPr>
                        <a:t> name]</a:t>
                      </a:r>
                      <a:r>
                        <a:rPr lang="en-US" sz="1000" b="0">
                          <a:solidFill>
                            <a:schemeClr val="dk1"/>
                          </a:solidFill>
                          <a:latin typeface="Roboto Condensed"/>
                          <a:ea typeface="Roboto Condensed"/>
                          <a:cs typeface="Roboto Condensed"/>
                          <a:sym typeface="Roboto Condensed"/>
                        </a:rPr>
                        <a:t> - </a:t>
                      </a:r>
                      <a:r>
                        <a:rPr lang="en-US" sz="1000">
                          <a:solidFill>
                            <a:srgbClr val="000000"/>
                          </a:solidFill>
                          <a:latin typeface="Roboto Condensed"/>
                          <a:ea typeface="Roboto Condensed"/>
                          <a:cs typeface="Roboto Condensed"/>
                          <a:sym typeface="Roboto Condensed"/>
                        </a:rPr>
                        <a:t>[</a:t>
                      </a:r>
                      <a:r>
                        <a:rPr lang="en-US" sz="1000" u="sng">
                          <a:solidFill>
                            <a:schemeClr val="hlink"/>
                          </a:solidFill>
                          <a:latin typeface="Roboto Condensed"/>
                          <a:ea typeface="Roboto Condensed"/>
                          <a:cs typeface="Roboto Condensed"/>
                          <a:sym typeface="Roboto Condensed"/>
                          <a:hlinkClick r:id="rId3" action="ppaction://hlinksldjump"/>
                        </a:rPr>
                        <a:t>status</a:t>
                      </a:r>
                      <a:r>
                        <a:rPr lang="en-US" sz="1000" u="sng">
                          <a:solidFill>
                            <a:srgbClr val="000000"/>
                          </a:solidFill>
                          <a:latin typeface="Roboto Condensed"/>
                          <a:ea typeface="Roboto Condensed"/>
                          <a:cs typeface="Roboto Condensed"/>
                          <a:sym typeface="Roboto Condensed"/>
                        </a:rPr>
                        <a:t>]</a:t>
                      </a:r>
                      <a:endParaRPr sz="1000" u="sng">
                        <a:solidFill>
                          <a:srgbClr val="000000"/>
                        </a:solidFill>
                        <a:latin typeface="Roboto Condensed"/>
                        <a:ea typeface="Roboto Condensed"/>
                        <a:cs typeface="Roboto Condensed"/>
                        <a:sym typeface="Roboto Condensed"/>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C415"/>
                    </a:solidFill>
                  </a:tcPr>
                </a:tc>
                <a:extLst>
                  <a:ext uri="{0D108BD9-81ED-4DB2-BD59-A6C34878D82A}">
                    <a16:rowId xmlns:a16="http://schemas.microsoft.com/office/drawing/2014/main" val="10000"/>
                  </a:ext>
                </a:extLst>
              </a:tr>
              <a:tr h="244350">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Raised</a:t>
                      </a:r>
                      <a:endParaRPr sz="1000">
                        <a:solidFill>
                          <a:schemeClr val="dk1"/>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Identify date: </a:t>
                      </a:r>
                      <a:r>
                        <a:rPr lang="en-US" sz="1000">
                          <a:solidFill>
                            <a:schemeClr val="dk1"/>
                          </a:solidFill>
                          <a:latin typeface="Roboto Condensed"/>
                          <a:ea typeface="Roboto Condensed"/>
                          <a:cs typeface="Roboto Condensed"/>
                          <a:sym typeface="Roboto Condensed"/>
                        </a:rPr>
                        <a:t>[mmm</a:t>
                      </a:r>
                      <a:r>
                        <a:rPr lang="en-US" sz="1000">
                          <a:latin typeface="Roboto Condensed"/>
                          <a:ea typeface="Roboto Condensed"/>
                          <a:cs typeface="Roboto Condensed"/>
                          <a:sym typeface="Roboto Condensed"/>
                        </a:rPr>
                        <a:t> </a:t>
                      </a:r>
                      <a:r>
                        <a:rPr lang="en-US" sz="1000">
                          <a:solidFill>
                            <a:schemeClr val="dk1"/>
                          </a:solidFill>
                          <a:latin typeface="Roboto Condensed"/>
                          <a:ea typeface="Roboto Condensed"/>
                          <a:cs typeface="Roboto Condensed"/>
                          <a:sym typeface="Roboto Condensed"/>
                        </a:rPr>
                        <a:t>dd] - By: [member name]</a:t>
                      </a:r>
                      <a:endParaRPr sz="1000">
                        <a:solidFill>
                          <a:schemeClr val="dk1"/>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650700">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Description</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a:t>
                      </a:r>
                      <a:r>
                        <a:rPr lang="en-US" sz="1000" u="sng">
                          <a:solidFill>
                            <a:schemeClr val="hlink"/>
                          </a:solidFill>
                          <a:latin typeface="Roboto Condensed"/>
                          <a:ea typeface="Roboto Condensed"/>
                          <a:cs typeface="Roboto Condensed"/>
                          <a:sym typeface="Roboto Condensed"/>
                          <a:hlinkClick r:id="rId3" action="ppaction://hlinksldjump"/>
                        </a:rPr>
                        <a:t>Issue/risk type 1]</a:t>
                      </a:r>
                      <a:br>
                        <a:rPr lang="en-US" sz="1000">
                          <a:solidFill>
                            <a:schemeClr val="dk1"/>
                          </a:solidFill>
                          <a:latin typeface="Roboto Condensed"/>
                          <a:ea typeface="Roboto Condensed"/>
                          <a:cs typeface="Roboto Condensed"/>
                          <a:sym typeface="Roboto Condensed"/>
                        </a:rPr>
                      </a:br>
                      <a:r>
                        <a:rPr lang="en-US" sz="1000">
                          <a:solidFill>
                            <a:schemeClr val="dk1"/>
                          </a:solidFill>
                          <a:latin typeface="Roboto Condensed"/>
                          <a:ea typeface="Roboto Condensed"/>
                          <a:cs typeface="Roboto Condensed"/>
                          <a:sym typeface="Roboto Condensed"/>
                        </a:rPr>
                        <a:t>- [detail of the incident]</a:t>
                      </a:r>
                      <a:br>
                        <a:rPr lang="en-US" sz="1000">
                          <a:solidFill>
                            <a:schemeClr val="dk1"/>
                          </a:solidFill>
                          <a:latin typeface="Roboto Condensed"/>
                          <a:ea typeface="Roboto Condensed"/>
                          <a:cs typeface="Roboto Condensed"/>
                          <a:sym typeface="Roboto Condensed"/>
                        </a:rPr>
                      </a:br>
                      <a:r>
                        <a:rPr lang="en-US" sz="1000">
                          <a:latin typeface="Roboto Condensed"/>
                          <a:ea typeface="Roboto Condensed"/>
                          <a:cs typeface="Roboto Condensed"/>
                          <a:sym typeface="Roboto Condensed"/>
                        </a:rPr>
                        <a:t>[</a:t>
                      </a:r>
                      <a:r>
                        <a:rPr lang="en-US" sz="1000" u="sng">
                          <a:solidFill>
                            <a:schemeClr val="accent5"/>
                          </a:solidFill>
                          <a:latin typeface="Roboto Condensed"/>
                          <a:ea typeface="Roboto Condensed"/>
                          <a:cs typeface="Roboto Condensed"/>
                          <a:sym typeface="Roboto Condensed"/>
                          <a:hlinkClick r:id="rId3" action="ppaction://hlinksldjump">
                            <a:extLst>
                              <a:ext uri="{A12FA001-AC4F-418D-AE19-62706E023703}">
                                <ahyp:hlinkClr xmlns:ahyp="http://schemas.microsoft.com/office/drawing/2018/hyperlinkcolor" val="tx"/>
                              </a:ext>
                            </a:extLst>
                          </a:hlinkClick>
                        </a:rPr>
                        <a:t>Issue/risk type 2]</a:t>
                      </a:r>
                      <a:br>
                        <a:rPr lang="en-US" sz="1000">
                          <a:latin typeface="Roboto Condensed"/>
                          <a:ea typeface="Roboto Condensed"/>
                          <a:cs typeface="Roboto Condensed"/>
                          <a:sym typeface="Roboto Condensed"/>
                        </a:rPr>
                      </a:br>
                      <a:r>
                        <a:rPr lang="en-US" sz="1000">
                          <a:latin typeface="Roboto Condensed"/>
                          <a:ea typeface="Roboto Condensed"/>
                          <a:cs typeface="Roboto Condensed"/>
                          <a:sym typeface="Roboto Condensed"/>
                        </a:rPr>
                        <a:t>- [detail of the incident]</a:t>
                      </a:r>
                      <a:endParaRPr sz="1000">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r>
                        <a:rPr lang="en-US" sz="1000">
                          <a:latin typeface="Roboto Condensed"/>
                          <a:ea typeface="Roboto Condensed"/>
                          <a:cs typeface="Roboto Condensed"/>
                          <a:sym typeface="Roboto Condensed"/>
                        </a:rPr>
                        <a:t>- [detail of the incident]</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67775">
                <a:tc>
                  <a:txBody>
                    <a:bodyPr/>
                    <a:lstStyle/>
                    <a:p>
                      <a:pPr marL="0" lvl="0" indent="0" algn="l" rtl="0">
                        <a:spcBef>
                          <a:spcPts val="0"/>
                        </a:spcBef>
                        <a:spcAft>
                          <a:spcPts val="0"/>
                        </a:spcAft>
                        <a:buClr>
                          <a:schemeClr val="dk1"/>
                        </a:buClr>
                        <a:buSzPts val="1100"/>
                        <a:buFont typeface="Arial"/>
                        <a:buNone/>
                      </a:pPr>
                      <a:r>
                        <a:rPr lang="en-US" sz="1000">
                          <a:latin typeface="Roboto Condensed"/>
                          <a:ea typeface="Roboto Condensed"/>
                          <a:cs typeface="Roboto Condensed"/>
                          <a:sym typeface="Roboto Condensed"/>
                        </a:rPr>
                        <a:t>Root cause</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a:t>
                      </a:r>
                      <a:r>
                        <a:rPr lang="en-US" sz="1000">
                          <a:solidFill>
                            <a:schemeClr val="dk1"/>
                          </a:solidFill>
                          <a:latin typeface="Roboto Condensed"/>
                          <a:ea typeface="Roboto Condensed"/>
                          <a:cs typeface="Roboto Condensed"/>
                          <a:sym typeface="Roboto Condensed"/>
                        </a:rPr>
                        <a:t>- </a:t>
                      </a:r>
                      <a:r>
                        <a:rPr lang="en-US" sz="1000">
                          <a:latin typeface="Roboto Condensed"/>
                          <a:ea typeface="Roboto Condensed"/>
                          <a:cs typeface="Roboto Condensed"/>
                          <a:sym typeface="Roboto Condensed"/>
                        </a:rPr>
                        <a:t>Cause 1…………………]</a:t>
                      </a:r>
                      <a:endParaRPr sz="1000">
                        <a:latin typeface="Roboto Condensed"/>
                        <a:ea typeface="Roboto Condensed"/>
                        <a:cs typeface="Roboto Condensed"/>
                        <a:sym typeface="Roboto Condensed"/>
                      </a:endParaRPr>
                    </a:p>
                    <a:p>
                      <a:pPr marL="0" lvl="0" indent="0" algn="l" rtl="0">
                        <a:spcBef>
                          <a:spcPts val="0"/>
                        </a:spcBef>
                        <a:spcAft>
                          <a:spcPts val="0"/>
                        </a:spcAft>
                        <a:buNone/>
                      </a:pPr>
                      <a:r>
                        <a:rPr lang="en-US" sz="1000">
                          <a:latin typeface="Roboto Condensed"/>
                          <a:ea typeface="Roboto Condensed"/>
                          <a:cs typeface="Roboto Condensed"/>
                          <a:sym typeface="Roboto Condensed"/>
                        </a:rPr>
                        <a:t>[- Cause 2…………………]</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15950">
                <a:tc>
                  <a:txBody>
                    <a:bodyPr/>
                    <a:lstStyle/>
                    <a:p>
                      <a:pPr marL="0" lvl="0" indent="0" algn="l" rtl="0">
                        <a:spcBef>
                          <a:spcPts val="0"/>
                        </a:spcBef>
                        <a:spcAft>
                          <a:spcPts val="0"/>
                        </a:spcAft>
                        <a:buClr>
                          <a:schemeClr val="dk1"/>
                        </a:buClr>
                        <a:buSzPts val="1100"/>
                        <a:buFont typeface="Arial"/>
                        <a:buNone/>
                      </a:pPr>
                      <a:r>
                        <a:rPr lang="en-US" sz="1000">
                          <a:latin typeface="Roboto Condensed"/>
                          <a:ea typeface="Roboto Condensed"/>
                          <a:cs typeface="Roboto Condensed"/>
                          <a:sym typeface="Roboto Condensed"/>
                        </a:rPr>
                        <a:t>Impact</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000">
                          <a:solidFill>
                            <a:schemeClr val="dk1"/>
                          </a:solidFill>
                          <a:latin typeface="Roboto Condensed"/>
                          <a:ea typeface="Roboto Condensed"/>
                          <a:cs typeface="Roboto Condensed"/>
                          <a:sym typeface="Roboto Condensed"/>
                        </a:rPr>
                        <a:t>- Impact </a:t>
                      </a:r>
                      <a:r>
                        <a:rPr lang="en-US" sz="1000">
                          <a:latin typeface="Roboto Condensed"/>
                          <a:ea typeface="Roboto Condensed"/>
                          <a:cs typeface="Roboto Condensed"/>
                          <a:sym typeface="Roboto Condensed"/>
                        </a:rPr>
                        <a:t>1……….. (</a:t>
                      </a:r>
                      <a:r>
                        <a:rPr lang="en-US" sz="1000" u="sng">
                          <a:solidFill>
                            <a:schemeClr val="hlink"/>
                          </a:solidFill>
                          <a:latin typeface="Roboto Condensed"/>
                          <a:ea typeface="Roboto Condensed"/>
                          <a:cs typeface="Roboto Condensed"/>
                          <a:sym typeface="Roboto Condensed"/>
                          <a:hlinkClick r:id="rId3" action="ppaction://hlinksldjump"/>
                        </a:rPr>
                        <a:t>impact number</a:t>
                      </a:r>
                      <a:r>
                        <a:rPr lang="en-US" sz="1000">
                          <a:latin typeface="Roboto Condensed"/>
                          <a:ea typeface="Roboto Condensed"/>
                          <a:cs typeface="Roboto Condensed"/>
                          <a:sym typeface="Roboto Condensed"/>
                        </a:rPr>
                        <a:t>)</a:t>
                      </a:r>
                      <a:endParaRPr sz="1000">
                        <a:solidFill>
                          <a:schemeClr val="dk1"/>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r>
                        <a:rPr lang="en-US" sz="1000">
                          <a:latin typeface="Roboto Condensed"/>
                          <a:ea typeface="Roboto Condensed"/>
                          <a:cs typeface="Roboto Condensed"/>
                          <a:sym typeface="Roboto Condensed"/>
                        </a:rPr>
                        <a:t>- Impact 2……….. (impact number)</a:t>
                      </a:r>
                      <a:endParaRPr sz="1000">
                        <a:solidFill>
                          <a:schemeClr val="dk1"/>
                        </a:solidFill>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67775">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Countermeasure(s)</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1000">
                          <a:latin typeface="Roboto Condensed"/>
                          <a:ea typeface="Roboto Condensed"/>
                          <a:cs typeface="Roboto Condensed"/>
                          <a:sym typeface="Roboto Condensed"/>
                        </a:rPr>
                        <a:t>- [Action item 1: …………….]               [target resolution date]             [status]</a:t>
                      </a:r>
                      <a:br>
                        <a:rPr lang="en-US" sz="1000">
                          <a:latin typeface="Roboto Condensed"/>
                          <a:ea typeface="Roboto Condensed"/>
                          <a:cs typeface="Roboto Condensed"/>
                          <a:sym typeface="Roboto Condensed"/>
                        </a:rPr>
                      </a:br>
                      <a:r>
                        <a:rPr lang="en-US" sz="1000">
                          <a:latin typeface="Roboto Condensed"/>
                          <a:ea typeface="Roboto Condensed"/>
                          <a:cs typeface="Roboto Condensed"/>
                          <a:sym typeface="Roboto Condensed"/>
                        </a:rPr>
                        <a:t>- [Action item 2: …………….]               [target resolution date]             [status]</a:t>
                      </a:r>
                      <a:endParaRPr sz="1000" u="none" strike="noStrike" cap="none">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378100">
                <a:tc>
                  <a:txBody>
                    <a:bodyPr/>
                    <a:lstStyle/>
                    <a:p>
                      <a:pPr marL="0" marR="0" lvl="0" indent="0" algn="l" rtl="0">
                        <a:lnSpc>
                          <a:spcPct val="100000"/>
                        </a:lnSpc>
                        <a:spcBef>
                          <a:spcPts val="0"/>
                        </a:spcBef>
                        <a:spcAft>
                          <a:spcPts val="0"/>
                        </a:spcAft>
                        <a:buClr>
                          <a:schemeClr val="dk1"/>
                        </a:buClr>
                        <a:buSzPts val="1100"/>
                        <a:buFont typeface="Arial"/>
                        <a:buNone/>
                      </a:pPr>
                      <a:r>
                        <a:rPr lang="en-US" sz="1000">
                          <a:latin typeface="Roboto Condensed"/>
                          <a:ea typeface="Roboto Condensed"/>
                          <a:cs typeface="Roboto Condensed"/>
                          <a:sym typeface="Roboto Condensed"/>
                        </a:rPr>
                        <a:t>Description of</a:t>
                      </a:r>
                      <a:endParaRPr sz="1000">
                        <a:latin typeface="Roboto Condensed"/>
                        <a:ea typeface="Roboto Condensed"/>
                        <a:cs typeface="Roboto Condensed"/>
                        <a:sym typeface="Roboto Condensed"/>
                      </a:endParaRPr>
                    </a:p>
                    <a:p>
                      <a:pPr marL="0" marR="0" lvl="0" indent="0" algn="l" rtl="0">
                        <a:lnSpc>
                          <a:spcPct val="100000"/>
                        </a:lnSpc>
                        <a:spcBef>
                          <a:spcPts val="0"/>
                        </a:spcBef>
                        <a:spcAft>
                          <a:spcPts val="0"/>
                        </a:spcAft>
                        <a:buNone/>
                      </a:pPr>
                      <a:r>
                        <a:rPr lang="en-US" sz="1000">
                          <a:latin typeface="Roboto Condensed"/>
                          <a:ea typeface="Roboto Condensed"/>
                          <a:cs typeface="Roboto Condensed"/>
                          <a:sym typeface="Roboto Condensed"/>
                        </a:rPr>
                        <a:t>Final Result</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1000">
                          <a:latin typeface="Roboto Condensed"/>
                          <a:ea typeface="Roboto Condensed"/>
                          <a:cs typeface="Roboto Condensed"/>
                          <a:sym typeface="Roboto Condensed"/>
                        </a:rPr>
                        <a:t>[must update status for the long countermeasure plan or after the risk/issue is </a:t>
                      </a:r>
                      <a:r>
                        <a:rPr lang="en-US" sz="1000" b="1">
                          <a:latin typeface="Roboto Condensed"/>
                          <a:ea typeface="Roboto Condensed"/>
                          <a:cs typeface="Roboto Condensed"/>
                          <a:sym typeface="Roboto Condensed"/>
                        </a:rPr>
                        <a:t>resolved</a:t>
                      </a:r>
                      <a:r>
                        <a:rPr lang="en-US" sz="1000">
                          <a:latin typeface="Roboto Condensed"/>
                          <a:ea typeface="Roboto Condensed"/>
                          <a:cs typeface="Roboto Condensed"/>
                          <a:sym typeface="Roboto Condensed"/>
                        </a:rPr>
                        <a:t>]</a:t>
                      </a:r>
                      <a:endParaRPr sz="1000" u="none" strike="noStrike" cap="none">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492600">
                <a:tc>
                  <a:txBody>
                    <a:bodyPr/>
                    <a:lstStyle/>
                    <a:p>
                      <a:pPr marL="0" marR="0" lvl="0" indent="0" algn="l" rtl="0">
                        <a:lnSpc>
                          <a:spcPct val="100000"/>
                        </a:lnSpc>
                        <a:spcBef>
                          <a:spcPts val="0"/>
                        </a:spcBef>
                        <a:spcAft>
                          <a:spcPts val="0"/>
                        </a:spcAft>
                        <a:buClr>
                          <a:srgbClr val="000000"/>
                        </a:buClr>
                        <a:buSzPts val="1400"/>
                        <a:buFont typeface="Arial"/>
                        <a:buNone/>
                      </a:pPr>
                      <a:r>
                        <a:rPr lang="en-US" sz="1000" u="none" strike="noStrike" cap="none">
                          <a:latin typeface="Roboto Condensed"/>
                          <a:ea typeface="Roboto Condensed"/>
                          <a:cs typeface="Roboto Condensed"/>
                          <a:sym typeface="Roboto Condensed"/>
                        </a:rPr>
                        <a:t>Lesson learnt</a:t>
                      </a:r>
                      <a:endParaRPr sz="1000">
                        <a:latin typeface="Roboto Condensed"/>
                        <a:ea typeface="Roboto Condensed"/>
                        <a:cs typeface="Roboto Condensed"/>
                        <a:sym typeface="Roboto Condensed"/>
                      </a:endParaRPr>
                    </a:p>
                    <a:p>
                      <a:pPr marL="0" marR="0" lvl="0" indent="0" algn="l" rtl="0">
                        <a:lnSpc>
                          <a:spcPct val="100000"/>
                        </a:lnSpc>
                        <a:spcBef>
                          <a:spcPts val="0"/>
                        </a:spcBef>
                        <a:spcAft>
                          <a:spcPts val="0"/>
                        </a:spcAft>
                        <a:buClr>
                          <a:srgbClr val="000000"/>
                        </a:buClr>
                        <a:buSzPts val="1400"/>
                        <a:buFont typeface="Arial"/>
                        <a:buNone/>
                      </a:pPr>
                      <a:r>
                        <a:rPr lang="en-US" sz="1000">
                          <a:latin typeface="Roboto Condensed"/>
                          <a:ea typeface="Roboto Condensed"/>
                          <a:cs typeface="Roboto Condensed"/>
                          <a:sym typeface="Roboto Condensed"/>
                        </a:rPr>
                        <a:t>(preventive countermeasures)</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a:t>
                      </a:r>
                      <a:r>
                        <a:rPr lang="en-US" sz="1000">
                          <a:solidFill>
                            <a:schemeClr val="dk1"/>
                          </a:solidFill>
                          <a:latin typeface="Roboto Condensed"/>
                          <a:ea typeface="Roboto Condensed"/>
                          <a:cs typeface="Roboto Condensed"/>
                          <a:sym typeface="Roboto Condensed"/>
                        </a:rPr>
                        <a:t>- </a:t>
                      </a:r>
                      <a:r>
                        <a:rPr lang="en-US" sz="1000">
                          <a:latin typeface="Roboto Condensed"/>
                          <a:ea typeface="Roboto Condensed"/>
                          <a:cs typeface="Roboto Condensed"/>
                          <a:sym typeface="Roboto Condensed"/>
                        </a:rPr>
                        <a:t>preventive countermeasure 1…………….]</a:t>
                      </a:r>
                      <a:endParaRPr sz="1000">
                        <a:latin typeface="Roboto Condensed"/>
                        <a:ea typeface="Roboto Condensed"/>
                        <a:cs typeface="Roboto Condensed"/>
                        <a:sym typeface="Roboto Condensed"/>
                      </a:endParaRPr>
                    </a:p>
                    <a:p>
                      <a:pPr marL="0" lvl="0" indent="0" algn="l" rtl="0">
                        <a:spcBef>
                          <a:spcPts val="0"/>
                        </a:spcBef>
                        <a:spcAft>
                          <a:spcPts val="0"/>
                        </a:spcAft>
                        <a:buNone/>
                      </a:pPr>
                      <a:r>
                        <a:rPr lang="en-US" sz="1000">
                          <a:latin typeface="Roboto Condensed"/>
                          <a:ea typeface="Roboto Condensed"/>
                          <a:cs typeface="Roboto Condensed"/>
                          <a:sym typeface="Roboto Condensed"/>
                        </a:rPr>
                        <a:t>[- preventive countermeasure 2…………….]</a:t>
                      </a:r>
                      <a:endParaRPr sz="1000">
                        <a:latin typeface="Roboto Condensed"/>
                        <a:ea typeface="Roboto Condensed"/>
                        <a:cs typeface="Roboto Condensed"/>
                        <a:sym typeface="Roboto Condensed"/>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4"/>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400"/>
              <a:buFont typeface="Roboto Condensed"/>
              <a:buNone/>
            </a:pPr>
            <a:r>
              <a:rPr lang="en-US"/>
              <a:t>Assignment (this week)</a:t>
            </a:r>
            <a:endParaRPr/>
          </a:p>
        </p:txBody>
      </p:sp>
      <p:graphicFrame>
        <p:nvGraphicFramePr>
          <p:cNvPr id="122" name="Google Shape;122;p34"/>
          <p:cNvGraphicFramePr/>
          <p:nvPr/>
        </p:nvGraphicFramePr>
        <p:xfrm>
          <a:off x="421592" y="915764"/>
          <a:ext cx="4075675" cy="1722150"/>
        </p:xfrm>
        <a:graphic>
          <a:graphicData uri="http://schemas.openxmlformats.org/drawingml/2006/table">
            <a:tbl>
              <a:tblPr firstRow="1" bandRow="1">
                <a:noFill/>
                <a:tableStyleId>{582BCD6C-CB15-4DB7-AF7C-6CD923F16E73}</a:tableStyleId>
              </a:tblPr>
              <a:tblGrid>
                <a:gridCol w="729275">
                  <a:extLst>
                    <a:ext uri="{9D8B030D-6E8A-4147-A177-3AD203B41FA5}">
                      <a16:colId xmlns:a16="http://schemas.microsoft.com/office/drawing/2014/main" val="20000"/>
                    </a:ext>
                  </a:extLst>
                </a:gridCol>
                <a:gridCol w="971425">
                  <a:extLst>
                    <a:ext uri="{9D8B030D-6E8A-4147-A177-3AD203B41FA5}">
                      <a16:colId xmlns:a16="http://schemas.microsoft.com/office/drawing/2014/main" val="20001"/>
                    </a:ext>
                  </a:extLst>
                </a:gridCol>
                <a:gridCol w="704575">
                  <a:extLst>
                    <a:ext uri="{9D8B030D-6E8A-4147-A177-3AD203B41FA5}">
                      <a16:colId xmlns:a16="http://schemas.microsoft.com/office/drawing/2014/main" val="20002"/>
                    </a:ext>
                  </a:extLst>
                </a:gridCol>
                <a:gridCol w="344550">
                  <a:extLst>
                    <a:ext uri="{9D8B030D-6E8A-4147-A177-3AD203B41FA5}">
                      <a16:colId xmlns:a16="http://schemas.microsoft.com/office/drawing/2014/main" val="20003"/>
                    </a:ext>
                  </a:extLst>
                </a:gridCol>
                <a:gridCol w="344550">
                  <a:extLst>
                    <a:ext uri="{9D8B030D-6E8A-4147-A177-3AD203B41FA5}">
                      <a16:colId xmlns:a16="http://schemas.microsoft.com/office/drawing/2014/main" val="20004"/>
                    </a:ext>
                  </a:extLst>
                </a:gridCol>
                <a:gridCol w="981300">
                  <a:extLst>
                    <a:ext uri="{9D8B030D-6E8A-4147-A177-3AD203B41FA5}">
                      <a16:colId xmlns:a16="http://schemas.microsoft.com/office/drawing/2014/main" val="20005"/>
                    </a:ext>
                  </a:extLst>
                </a:gridCol>
              </a:tblGrid>
              <a:tr h="0">
                <a:tc rowSpan="2">
                  <a:txBody>
                    <a:bodyPr/>
                    <a:lstStyle/>
                    <a:p>
                      <a:pPr marL="0" lvl="0" indent="0" algn="ctr" rtl="0">
                        <a:spcBef>
                          <a:spcPts val="0"/>
                        </a:spcBef>
                        <a:spcAft>
                          <a:spcPts val="0"/>
                        </a:spcAft>
                        <a:buNone/>
                      </a:pPr>
                      <a:r>
                        <a:rPr lang="en-US" sz="900" b="1">
                          <a:solidFill>
                            <a:srgbClr val="000000"/>
                          </a:solidFill>
                          <a:latin typeface="Roboto Condensed"/>
                          <a:ea typeface="Roboto Condensed"/>
                          <a:cs typeface="Roboto Condensed"/>
                          <a:sym typeface="Roboto Condensed"/>
                        </a:rPr>
                        <a:t>Model</a:t>
                      </a:r>
                      <a:endParaRPr sz="900" b="1">
                        <a:solidFill>
                          <a:srgbClr val="000000"/>
                        </a:solidFill>
                        <a:latin typeface="Roboto Condensed"/>
                        <a:ea typeface="Roboto Condensed"/>
                        <a:cs typeface="Roboto Condensed"/>
                        <a:sym typeface="Roboto Condensed"/>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C415"/>
                    </a:solidFill>
                  </a:tcPr>
                </a:tc>
                <a:tc rowSpan="2">
                  <a:txBody>
                    <a:bodyPr/>
                    <a:lstStyle/>
                    <a:p>
                      <a:pPr marL="0" lvl="0" indent="0" algn="ctr" rtl="0">
                        <a:spcBef>
                          <a:spcPts val="0"/>
                        </a:spcBef>
                        <a:spcAft>
                          <a:spcPts val="0"/>
                        </a:spcAft>
                        <a:buNone/>
                      </a:pPr>
                      <a:r>
                        <a:rPr lang="en-US" sz="900" b="1">
                          <a:solidFill>
                            <a:srgbClr val="000000"/>
                          </a:solidFill>
                          <a:latin typeface="Roboto Condensed"/>
                          <a:ea typeface="Roboto Condensed"/>
                          <a:cs typeface="Roboto Condensed"/>
                          <a:sym typeface="Roboto Condensed"/>
                        </a:rPr>
                        <a:t>Member</a:t>
                      </a:r>
                      <a:endParaRPr sz="900" b="1">
                        <a:solidFill>
                          <a:srgbClr val="000000"/>
                        </a:solidFill>
                        <a:latin typeface="Roboto Condensed"/>
                        <a:ea typeface="Roboto Condensed"/>
                        <a:cs typeface="Roboto Condensed"/>
                        <a:sym typeface="Roboto Condensed"/>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C415"/>
                    </a:solidFill>
                  </a:tcPr>
                </a:tc>
                <a:tc rowSpan="2">
                  <a:txBody>
                    <a:bodyPr/>
                    <a:lstStyle/>
                    <a:p>
                      <a:pPr marL="0" lvl="0" indent="0" algn="ctr" rtl="0">
                        <a:spcBef>
                          <a:spcPts val="0"/>
                        </a:spcBef>
                        <a:spcAft>
                          <a:spcPts val="0"/>
                        </a:spcAft>
                        <a:buNone/>
                      </a:pPr>
                      <a:r>
                        <a:rPr lang="en-US" sz="900">
                          <a:solidFill>
                            <a:srgbClr val="000000"/>
                          </a:solidFill>
                          <a:latin typeface="Roboto Condensed"/>
                          <a:ea typeface="Roboto Condensed"/>
                          <a:cs typeface="Roboto Condensed"/>
                          <a:sym typeface="Roboto Condensed"/>
                        </a:rPr>
                        <a:t>Assignment</a:t>
                      </a:r>
                      <a:endParaRPr sz="900" b="1">
                        <a:solidFill>
                          <a:srgbClr val="000000"/>
                        </a:solidFill>
                        <a:latin typeface="Roboto Condensed"/>
                        <a:ea typeface="Roboto Condensed"/>
                        <a:cs typeface="Roboto Condensed"/>
                        <a:sym typeface="Roboto Condensed"/>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C415"/>
                    </a:solidFill>
                  </a:tcPr>
                </a:tc>
                <a:tc gridSpan="2">
                  <a:txBody>
                    <a:bodyPr/>
                    <a:lstStyle/>
                    <a:p>
                      <a:pPr marL="0" lvl="0" indent="0" algn="ctr" rtl="0">
                        <a:spcBef>
                          <a:spcPts val="0"/>
                        </a:spcBef>
                        <a:spcAft>
                          <a:spcPts val="0"/>
                        </a:spcAft>
                        <a:buNone/>
                      </a:pPr>
                      <a:r>
                        <a:rPr lang="en-US" sz="900" b="1">
                          <a:solidFill>
                            <a:srgbClr val="000000"/>
                          </a:solidFill>
                          <a:latin typeface="Roboto Condensed"/>
                          <a:ea typeface="Roboto Condensed"/>
                          <a:cs typeface="Roboto Condensed"/>
                          <a:sym typeface="Roboto Condensed"/>
                        </a:rPr>
                        <a:t>Effort</a:t>
                      </a:r>
                      <a:endParaRPr sz="900" b="1">
                        <a:solidFill>
                          <a:srgbClr val="000000"/>
                        </a:solidFill>
                        <a:latin typeface="Roboto Condensed"/>
                        <a:ea typeface="Roboto Condensed"/>
                        <a:cs typeface="Roboto Condensed"/>
                        <a:sym typeface="Roboto Condensed"/>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C415"/>
                    </a:solidFill>
                  </a:tcPr>
                </a:tc>
                <a:tc hMerge="1">
                  <a:txBody>
                    <a:bodyPr/>
                    <a:lstStyle/>
                    <a:p>
                      <a:endParaRPr lang="en-US"/>
                    </a:p>
                  </a:txBody>
                  <a:tcPr/>
                </a:tc>
                <a:tc>
                  <a:txBody>
                    <a:bodyPr/>
                    <a:lstStyle/>
                    <a:p>
                      <a:pPr marL="0" lvl="0" indent="0" algn="ctr" rtl="0">
                        <a:spcBef>
                          <a:spcPts val="0"/>
                        </a:spcBef>
                        <a:spcAft>
                          <a:spcPts val="0"/>
                        </a:spcAft>
                        <a:buNone/>
                      </a:pPr>
                      <a:r>
                        <a:rPr lang="en-US" sz="900">
                          <a:solidFill>
                            <a:srgbClr val="000000"/>
                          </a:solidFill>
                          <a:latin typeface="Roboto Condensed"/>
                          <a:ea typeface="Roboto Condensed"/>
                          <a:cs typeface="Roboto Condensed"/>
                          <a:sym typeface="Roboto Condensed"/>
                        </a:rPr>
                        <a:t>Risk/ issue</a:t>
                      </a:r>
                      <a:endParaRPr sz="900" b="1">
                        <a:solidFill>
                          <a:srgbClr val="000000"/>
                        </a:solidFill>
                        <a:latin typeface="Roboto Condensed"/>
                        <a:ea typeface="Roboto Condensed"/>
                        <a:cs typeface="Roboto Condensed"/>
                        <a:sym typeface="Roboto Condensed"/>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C415"/>
                    </a:solidFill>
                  </a:tcPr>
                </a:tc>
                <a:extLst>
                  <a:ext uri="{0D108BD9-81ED-4DB2-BD59-A6C34878D82A}">
                    <a16:rowId xmlns:a16="http://schemas.microsoft.com/office/drawing/2014/main" val="10000"/>
                  </a:ext>
                </a:extLst>
              </a:tr>
              <a:tr h="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rtl="0">
                        <a:lnSpc>
                          <a:spcPct val="100000"/>
                        </a:lnSpc>
                        <a:spcBef>
                          <a:spcPts val="0"/>
                        </a:spcBef>
                        <a:spcAft>
                          <a:spcPts val="0"/>
                        </a:spcAft>
                        <a:buNone/>
                      </a:pPr>
                      <a:r>
                        <a:rPr lang="en-US" sz="900" b="1">
                          <a:solidFill>
                            <a:srgbClr val="000000"/>
                          </a:solidFill>
                          <a:latin typeface="Roboto Condensed"/>
                          <a:ea typeface="Roboto Condensed"/>
                          <a:cs typeface="Roboto Condensed"/>
                          <a:sym typeface="Roboto Condense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rPr>
                        <a:t>day</a:t>
                      </a:r>
                      <a:endParaRPr sz="900" b="1">
                        <a:solidFill>
                          <a:srgbClr val="000000"/>
                        </a:solidFill>
                        <a:latin typeface="Roboto Condensed"/>
                        <a:ea typeface="Roboto Condensed"/>
                        <a:cs typeface="Roboto Condensed"/>
                        <a:sym typeface="Roboto Condensed"/>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C415"/>
                    </a:solidFill>
                  </a:tcPr>
                </a:tc>
                <a:tc>
                  <a:txBody>
                    <a:bodyPr/>
                    <a:lstStyle/>
                    <a:p>
                      <a:pPr marL="0" marR="0" lvl="0" indent="0" algn="ctr" rtl="0">
                        <a:lnSpc>
                          <a:spcPct val="100000"/>
                        </a:lnSpc>
                        <a:spcBef>
                          <a:spcPts val="0"/>
                        </a:spcBef>
                        <a:spcAft>
                          <a:spcPts val="0"/>
                        </a:spcAft>
                        <a:buNone/>
                      </a:pPr>
                      <a:r>
                        <a:rPr lang="en-US" sz="900" b="1">
                          <a:solidFill>
                            <a:srgbClr val="000000"/>
                          </a:solidFill>
                          <a:latin typeface="Roboto Condensed"/>
                          <a:ea typeface="Roboto Condensed"/>
                          <a:cs typeface="Roboto Condensed"/>
                          <a:sym typeface="Roboto Condensed"/>
                        </a:rPr>
                        <a:t>%</a:t>
                      </a:r>
                      <a:endParaRPr sz="900" b="1">
                        <a:solidFill>
                          <a:srgbClr val="000000"/>
                        </a:solidFill>
                        <a:latin typeface="Roboto Condensed"/>
                        <a:ea typeface="Roboto Condensed"/>
                        <a:cs typeface="Roboto Condensed"/>
                        <a:sym typeface="Roboto Condensed"/>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C415"/>
                    </a:solidFill>
                  </a:tcPr>
                </a:tc>
                <a:tc>
                  <a:txBody>
                    <a:bodyPr/>
                    <a:lstStyle/>
                    <a:p>
                      <a:pPr marL="0" marR="0" lvl="0" indent="0" algn="ctr" rtl="0">
                        <a:lnSpc>
                          <a:spcPct val="100000"/>
                        </a:lnSpc>
                        <a:spcBef>
                          <a:spcPts val="0"/>
                        </a:spcBef>
                        <a:spcAft>
                          <a:spcPts val="0"/>
                        </a:spcAft>
                        <a:buNone/>
                      </a:pPr>
                      <a:endParaRPr sz="900" b="1">
                        <a:solidFill>
                          <a:srgbClr val="000000"/>
                        </a:solidFill>
                        <a:latin typeface="Roboto Condensed"/>
                        <a:ea typeface="Roboto Condensed"/>
                        <a:cs typeface="Roboto Condensed"/>
                        <a:sym typeface="Roboto Condensed"/>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C415"/>
                    </a:solidFill>
                  </a:tcPr>
                </a:tc>
                <a:extLst>
                  <a:ext uri="{0D108BD9-81ED-4DB2-BD59-A6C34878D82A}">
                    <a16:rowId xmlns:a16="http://schemas.microsoft.com/office/drawing/2014/main" val="10001"/>
                  </a:ext>
                </a:extLst>
              </a:tr>
              <a:tr h="0">
                <a:tc rowSpan="3">
                  <a:txBody>
                    <a:bodyPr/>
                    <a:lstStyle/>
                    <a:p>
                      <a:pPr marL="0" lvl="0" indent="0" algn="l" rtl="0">
                        <a:spcBef>
                          <a:spcPts val="0"/>
                        </a:spcBef>
                        <a:spcAft>
                          <a:spcPts val="0"/>
                        </a:spcAft>
                        <a:buNone/>
                      </a:pPr>
                      <a:r>
                        <a:rPr lang="en-US" sz="800">
                          <a:solidFill>
                            <a:schemeClr val="dk1"/>
                          </a:solidFill>
                          <a:latin typeface="Roboto Condensed"/>
                          <a:ea typeface="Roboto Condensed"/>
                          <a:cs typeface="Roboto Condensed"/>
                          <a:sym typeface="Roboto Condensed"/>
                        </a:rPr>
                        <a:t>EMU3S_HWCORE_RCTG</a:t>
                      </a:r>
                      <a:endParaRPr sz="800">
                        <a:solidFill>
                          <a:schemeClr val="dk1"/>
                        </a:solidFill>
                        <a:latin typeface="Roboto Condensed"/>
                        <a:ea typeface="Roboto Condensed"/>
                        <a:cs typeface="Roboto Condensed"/>
                        <a:sym typeface="Roboto Condensed"/>
                      </a:endParaRPr>
                    </a:p>
                    <a:p>
                      <a:pPr marL="0" lvl="0" indent="0" algn="l" rtl="0">
                        <a:spcBef>
                          <a:spcPts val="0"/>
                        </a:spcBef>
                        <a:spcAft>
                          <a:spcPts val="0"/>
                        </a:spcAft>
                        <a:buNone/>
                      </a:pPr>
                      <a:endParaRPr sz="800">
                        <a:solidFill>
                          <a:schemeClr val="dk1"/>
                        </a:solidFill>
                        <a:latin typeface="Roboto Condensed"/>
                        <a:ea typeface="Roboto Condensed"/>
                        <a:cs typeface="Roboto Condensed"/>
                        <a:sym typeface="Roboto Condensed"/>
                      </a:endParaRPr>
                    </a:p>
                  </a:txBody>
                  <a:tcPr marL="45700" marR="4570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800">
                          <a:latin typeface="Roboto Condensed"/>
                          <a:ea typeface="Roboto Condensed"/>
                          <a:cs typeface="Roboto Condensed"/>
                          <a:sym typeface="Roboto Condensed"/>
                        </a:rPr>
                        <a:t>Name 1</a:t>
                      </a:r>
                      <a:endParaRPr sz="800" u="none" strike="noStrike" cap="none">
                        <a:latin typeface="Roboto Condensed"/>
                        <a:ea typeface="Roboto Condensed"/>
                        <a:cs typeface="Roboto Condensed"/>
                        <a:sym typeface="Roboto Condensed"/>
                      </a:endParaRPr>
                    </a:p>
                  </a:txBody>
                  <a:tcPr marL="45700" marR="4570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800">
                          <a:latin typeface="Roboto Condensed"/>
                          <a:ea typeface="Roboto Condensed"/>
                          <a:cs typeface="Roboto Condensed"/>
                          <a:sym typeface="Roboto Condensed"/>
                        </a:rPr>
                        <a:t>Design &amp; Verify</a:t>
                      </a:r>
                      <a:endParaRPr sz="800" u="none" strike="noStrike" cap="none">
                        <a:latin typeface="Roboto Condensed"/>
                        <a:ea typeface="Roboto Condensed"/>
                        <a:cs typeface="Roboto Condensed"/>
                        <a:sym typeface="Roboto Condensed"/>
                      </a:endParaRPr>
                    </a:p>
                  </a:txBody>
                  <a:tcPr marL="45700" marR="4570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800">
                          <a:latin typeface="Roboto Condensed"/>
                          <a:ea typeface="Roboto Condensed"/>
                          <a:cs typeface="Roboto Condensed"/>
                          <a:sym typeface="Roboto Condensed"/>
                        </a:rPr>
                        <a:t>4</a:t>
                      </a:r>
                      <a:endParaRPr sz="800" u="none" strike="noStrike" cap="none">
                        <a:latin typeface="Roboto Condensed"/>
                        <a:ea typeface="Roboto Condensed"/>
                        <a:cs typeface="Roboto Condensed"/>
                        <a:sym typeface="Roboto Condensed"/>
                      </a:endParaRPr>
                    </a:p>
                  </a:txBody>
                  <a:tcPr marL="45700" marR="4570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800">
                          <a:latin typeface="Roboto Condensed"/>
                          <a:ea typeface="Roboto Condensed"/>
                          <a:cs typeface="Roboto Condensed"/>
                          <a:sym typeface="Roboto Condensed"/>
                        </a:rPr>
                        <a:t>80%</a:t>
                      </a:r>
                      <a:endParaRPr sz="800" u="none" strike="noStrike" cap="none">
                        <a:latin typeface="Roboto Condensed"/>
                        <a:ea typeface="Roboto Condensed"/>
                        <a:cs typeface="Roboto Condensed"/>
                        <a:sym typeface="Roboto Condensed"/>
                      </a:endParaRPr>
                    </a:p>
                  </a:txBody>
                  <a:tcPr marL="45700" marR="4570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endParaRPr sz="800">
                        <a:latin typeface="Roboto Condensed"/>
                        <a:ea typeface="Roboto Condensed"/>
                        <a:cs typeface="Roboto Condensed"/>
                        <a:sym typeface="Roboto Condensed"/>
                      </a:endParaRPr>
                    </a:p>
                  </a:txBody>
                  <a:tcPr marL="45700" marR="4570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28600">
                <a:tc vMerge="1">
                  <a:txBody>
                    <a:bodyPr/>
                    <a:lstStyle/>
                    <a:p>
                      <a:endParaRPr lang="en-US"/>
                    </a:p>
                  </a:txBody>
                  <a:tcPr/>
                </a:tc>
                <a:tc>
                  <a:txBody>
                    <a:bodyPr/>
                    <a:lstStyle/>
                    <a:p>
                      <a:pPr marL="0" lvl="0" indent="0" algn="l" rtl="0">
                        <a:spcBef>
                          <a:spcPts val="0"/>
                        </a:spcBef>
                        <a:spcAft>
                          <a:spcPts val="0"/>
                        </a:spcAft>
                        <a:buNone/>
                      </a:pPr>
                      <a:r>
                        <a:rPr lang="en-US" sz="800">
                          <a:latin typeface="Roboto Condensed"/>
                          <a:ea typeface="Roboto Condensed"/>
                          <a:cs typeface="Roboto Condensed"/>
                          <a:sym typeface="Roboto Condensed"/>
                        </a:rPr>
                        <a:t>Name 2</a:t>
                      </a:r>
                      <a:endParaRPr sz="800">
                        <a:latin typeface="Roboto Condensed"/>
                        <a:ea typeface="Roboto Condensed"/>
                        <a:cs typeface="Roboto Condensed"/>
                        <a:sym typeface="Roboto Condensed"/>
                      </a:endParaRPr>
                    </a:p>
                  </a:txBody>
                  <a:tcPr marL="45700" marR="4570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800">
                          <a:latin typeface="Roboto Condensed"/>
                          <a:ea typeface="Roboto Condensed"/>
                          <a:cs typeface="Roboto Condensed"/>
                          <a:sym typeface="Roboto Condensed"/>
                        </a:rPr>
                        <a:t>Design &amp; Verify</a:t>
                      </a:r>
                      <a:endParaRPr sz="800">
                        <a:latin typeface="Roboto Condensed"/>
                        <a:ea typeface="Roboto Condensed"/>
                        <a:cs typeface="Roboto Condensed"/>
                        <a:sym typeface="Roboto Condensed"/>
                      </a:endParaRPr>
                    </a:p>
                  </a:txBody>
                  <a:tcPr marL="45700" marR="4570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endParaRPr sz="800" u="none" strike="noStrike" cap="none">
                        <a:latin typeface="Roboto Condensed"/>
                        <a:ea typeface="Roboto Condensed"/>
                        <a:cs typeface="Roboto Condensed"/>
                        <a:sym typeface="Roboto Condensed"/>
                      </a:endParaRPr>
                    </a:p>
                  </a:txBody>
                  <a:tcPr marL="45700" marR="4570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endParaRPr sz="800" u="none" strike="noStrike" cap="none">
                        <a:latin typeface="Roboto Condensed"/>
                        <a:ea typeface="Roboto Condensed"/>
                        <a:cs typeface="Roboto Condensed"/>
                        <a:sym typeface="Roboto Condensed"/>
                      </a:endParaRPr>
                    </a:p>
                  </a:txBody>
                  <a:tcPr marL="45700" marR="4570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endParaRPr sz="800" u="none" strike="noStrike" cap="none">
                        <a:latin typeface="Roboto Condensed"/>
                        <a:ea typeface="Roboto Condensed"/>
                        <a:cs typeface="Roboto Condensed"/>
                        <a:sym typeface="Roboto Condensed"/>
                      </a:endParaRPr>
                    </a:p>
                  </a:txBody>
                  <a:tcPr marL="45700" marR="4570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28600">
                <a:tc vMerge="1">
                  <a:txBody>
                    <a:bodyPr/>
                    <a:lstStyle/>
                    <a:p>
                      <a:endParaRPr lang="en-US"/>
                    </a:p>
                  </a:txBody>
                  <a:tcPr/>
                </a:tc>
                <a:tc>
                  <a:txBody>
                    <a:bodyPr/>
                    <a:lstStyle/>
                    <a:p>
                      <a:pPr marL="0" lvl="0" indent="0" algn="l" rtl="0">
                        <a:spcBef>
                          <a:spcPts val="0"/>
                        </a:spcBef>
                        <a:spcAft>
                          <a:spcPts val="0"/>
                        </a:spcAft>
                        <a:buNone/>
                      </a:pPr>
                      <a:r>
                        <a:rPr lang="en-US" sz="800">
                          <a:latin typeface="Roboto Condensed"/>
                          <a:ea typeface="Roboto Condensed"/>
                          <a:cs typeface="Roboto Condensed"/>
                          <a:sym typeface="Roboto Condensed"/>
                        </a:rPr>
                        <a:t>Name 3</a:t>
                      </a:r>
                      <a:endParaRPr sz="800">
                        <a:latin typeface="Roboto Condensed"/>
                        <a:ea typeface="Roboto Condensed"/>
                        <a:cs typeface="Roboto Condensed"/>
                        <a:sym typeface="Roboto Condensed"/>
                      </a:endParaRPr>
                    </a:p>
                  </a:txBody>
                  <a:tcPr marL="45700" marR="4570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800">
                          <a:latin typeface="Roboto Condensed"/>
                          <a:ea typeface="Roboto Condensed"/>
                          <a:cs typeface="Roboto Condensed"/>
                          <a:sym typeface="Roboto Condensed"/>
                        </a:rPr>
                        <a:t>Verify</a:t>
                      </a:r>
                      <a:endParaRPr sz="800">
                        <a:latin typeface="Roboto Condensed"/>
                        <a:ea typeface="Roboto Condensed"/>
                        <a:cs typeface="Roboto Condensed"/>
                        <a:sym typeface="Roboto Condensed"/>
                      </a:endParaRPr>
                    </a:p>
                  </a:txBody>
                  <a:tcPr marL="45700" marR="4570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endParaRPr sz="800" u="none" strike="noStrike" cap="none">
                        <a:latin typeface="Roboto Condensed"/>
                        <a:ea typeface="Roboto Condensed"/>
                        <a:cs typeface="Roboto Condensed"/>
                        <a:sym typeface="Roboto Condensed"/>
                      </a:endParaRPr>
                    </a:p>
                  </a:txBody>
                  <a:tcPr marL="45700" marR="4570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endParaRPr sz="800" u="none" strike="noStrike" cap="none">
                        <a:latin typeface="Roboto Condensed"/>
                        <a:ea typeface="Roboto Condensed"/>
                        <a:cs typeface="Roboto Condensed"/>
                        <a:sym typeface="Roboto Condensed"/>
                      </a:endParaRPr>
                    </a:p>
                  </a:txBody>
                  <a:tcPr marL="45700" marR="4570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endParaRPr sz="800" u="none" strike="noStrike" cap="none">
                        <a:latin typeface="Roboto Condensed"/>
                        <a:ea typeface="Roboto Condensed"/>
                        <a:cs typeface="Roboto Condensed"/>
                        <a:sym typeface="Roboto Condensed"/>
                      </a:endParaRPr>
                    </a:p>
                  </a:txBody>
                  <a:tcPr marL="45700" marR="4570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28600">
                <a:tc rowSpan="2">
                  <a:txBody>
                    <a:bodyPr/>
                    <a:lstStyle/>
                    <a:p>
                      <a:pPr marL="0" lvl="0" indent="0" algn="l" rtl="0">
                        <a:spcBef>
                          <a:spcPts val="0"/>
                        </a:spcBef>
                        <a:spcAft>
                          <a:spcPts val="0"/>
                        </a:spcAft>
                        <a:buNone/>
                      </a:pPr>
                      <a:r>
                        <a:rPr lang="en-US" sz="800">
                          <a:solidFill>
                            <a:schemeClr val="dk1"/>
                          </a:solidFill>
                          <a:latin typeface="Roboto Condensed"/>
                          <a:ea typeface="Roboto Condensed"/>
                          <a:cs typeface="Roboto Condensed"/>
                          <a:sym typeface="Roboto Condensed"/>
                        </a:rPr>
                        <a:t>EMU3S_HWCORE_InputIP</a:t>
                      </a:r>
                      <a:endParaRPr sz="800">
                        <a:solidFill>
                          <a:schemeClr val="dk1"/>
                        </a:solidFill>
                        <a:latin typeface="Roboto Condensed"/>
                        <a:ea typeface="Roboto Condensed"/>
                        <a:cs typeface="Roboto Condensed"/>
                        <a:sym typeface="Roboto Condensed"/>
                      </a:endParaRPr>
                    </a:p>
                  </a:txBody>
                  <a:tcPr marL="45700" marR="4570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800">
                          <a:latin typeface="Roboto Condensed"/>
                          <a:ea typeface="Roboto Condensed"/>
                          <a:cs typeface="Roboto Condensed"/>
                          <a:sym typeface="Roboto Condensed"/>
                        </a:rPr>
                        <a:t>Name 4</a:t>
                      </a:r>
                      <a:endParaRPr sz="800" u="none" strike="noStrike" cap="none">
                        <a:latin typeface="Roboto Condensed"/>
                        <a:ea typeface="Roboto Condensed"/>
                        <a:cs typeface="Roboto Condensed"/>
                        <a:sym typeface="Roboto Condensed"/>
                      </a:endParaRPr>
                    </a:p>
                  </a:txBody>
                  <a:tcPr marL="45700" marR="4570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800">
                          <a:latin typeface="Roboto Condensed"/>
                          <a:ea typeface="Roboto Condensed"/>
                          <a:cs typeface="Roboto Condensed"/>
                          <a:sym typeface="Roboto Condensed"/>
                        </a:rPr>
                        <a:t>Design</a:t>
                      </a:r>
                      <a:endParaRPr sz="800" u="none" strike="noStrike" cap="none">
                        <a:latin typeface="Roboto Condensed"/>
                        <a:ea typeface="Roboto Condensed"/>
                        <a:cs typeface="Roboto Condensed"/>
                        <a:sym typeface="Roboto Condensed"/>
                      </a:endParaRPr>
                    </a:p>
                  </a:txBody>
                  <a:tcPr marL="45700" marR="4570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endParaRPr sz="800" u="none" strike="noStrike" cap="none">
                        <a:latin typeface="Roboto Condensed"/>
                        <a:ea typeface="Roboto Condensed"/>
                        <a:cs typeface="Roboto Condensed"/>
                        <a:sym typeface="Roboto Condensed"/>
                      </a:endParaRPr>
                    </a:p>
                  </a:txBody>
                  <a:tcPr marL="45700" marR="4570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endParaRPr sz="800" u="none" strike="noStrike" cap="none">
                        <a:latin typeface="Roboto Condensed"/>
                        <a:ea typeface="Roboto Condensed"/>
                        <a:cs typeface="Roboto Condensed"/>
                        <a:sym typeface="Roboto Condensed"/>
                      </a:endParaRPr>
                    </a:p>
                  </a:txBody>
                  <a:tcPr marL="45700" marR="4570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endParaRPr sz="800" u="none" strike="noStrike" cap="none">
                        <a:latin typeface="Roboto Condensed"/>
                        <a:ea typeface="Roboto Condensed"/>
                        <a:cs typeface="Roboto Condensed"/>
                        <a:sym typeface="Roboto Condensed"/>
                      </a:endParaRPr>
                    </a:p>
                  </a:txBody>
                  <a:tcPr marL="45700" marR="4570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228600">
                <a:tc vMerge="1">
                  <a:txBody>
                    <a:bodyPr/>
                    <a:lstStyle/>
                    <a:p>
                      <a:endParaRPr lang="en-US"/>
                    </a:p>
                  </a:txBody>
                  <a:tcPr/>
                </a:tc>
                <a:tc>
                  <a:txBody>
                    <a:bodyPr/>
                    <a:lstStyle/>
                    <a:p>
                      <a:pPr marL="0" marR="0" lvl="0" indent="0" algn="l" rtl="0">
                        <a:lnSpc>
                          <a:spcPct val="100000"/>
                        </a:lnSpc>
                        <a:spcBef>
                          <a:spcPts val="0"/>
                        </a:spcBef>
                        <a:spcAft>
                          <a:spcPts val="0"/>
                        </a:spcAft>
                        <a:buNone/>
                      </a:pPr>
                      <a:r>
                        <a:rPr lang="en-US" sz="800">
                          <a:latin typeface="Roboto Condensed"/>
                          <a:ea typeface="Roboto Condensed"/>
                          <a:cs typeface="Roboto Condensed"/>
                          <a:sym typeface="Roboto Condensed"/>
                        </a:rPr>
                        <a:t>Name 1</a:t>
                      </a:r>
                      <a:endParaRPr sz="800">
                        <a:latin typeface="Roboto Condensed"/>
                        <a:ea typeface="Roboto Condensed"/>
                        <a:cs typeface="Roboto Condensed"/>
                        <a:sym typeface="Roboto Condensed"/>
                      </a:endParaRPr>
                    </a:p>
                  </a:txBody>
                  <a:tcPr marL="45700" marR="4570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800">
                          <a:latin typeface="Roboto Condensed"/>
                          <a:ea typeface="Roboto Condensed"/>
                          <a:cs typeface="Roboto Condensed"/>
                          <a:sym typeface="Roboto Condensed"/>
                        </a:rPr>
                        <a:t>Verify</a:t>
                      </a:r>
                      <a:endParaRPr sz="800">
                        <a:latin typeface="Roboto Condensed"/>
                        <a:ea typeface="Roboto Condensed"/>
                        <a:cs typeface="Roboto Condensed"/>
                        <a:sym typeface="Roboto Condensed"/>
                      </a:endParaRPr>
                    </a:p>
                  </a:txBody>
                  <a:tcPr marL="45700" marR="4570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800">
                          <a:latin typeface="Roboto Condensed"/>
                          <a:ea typeface="Roboto Condensed"/>
                          <a:cs typeface="Roboto Condensed"/>
                          <a:sym typeface="Roboto Condensed"/>
                        </a:rPr>
                        <a:t>1</a:t>
                      </a:r>
                      <a:endParaRPr sz="800" u="none" strike="noStrike" cap="none">
                        <a:latin typeface="Roboto Condensed"/>
                        <a:ea typeface="Roboto Condensed"/>
                        <a:cs typeface="Roboto Condensed"/>
                        <a:sym typeface="Roboto Condensed"/>
                      </a:endParaRPr>
                    </a:p>
                  </a:txBody>
                  <a:tcPr marL="45700" marR="4570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800">
                          <a:latin typeface="Roboto Condensed"/>
                          <a:ea typeface="Roboto Condensed"/>
                          <a:cs typeface="Roboto Condensed"/>
                          <a:sym typeface="Roboto Condensed"/>
                        </a:rPr>
                        <a:t>20%</a:t>
                      </a:r>
                      <a:endParaRPr sz="800" u="none" strike="noStrike" cap="none">
                        <a:latin typeface="Roboto Condensed"/>
                        <a:ea typeface="Roboto Condensed"/>
                        <a:cs typeface="Roboto Condensed"/>
                        <a:sym typeface="Roboto Condensed"/>
                      </a:endParaRPr>
                    </a:p>
                  </a:txBody>
                  <a:tcPr marL="45700" marR="4570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endParaRPr sz="800">
                        <a:latin typeface="Roboto Condensed"/>
                        <a:ea typeface="Roboto Condensed"/>
                        <a:cs typeface="Roboto Condensed"/>
                        <a:sym typeface="Roboto Condensed"/>
                      </a:endParaRPr>
                    </a:p>
                  </a:txBody>
                  <a:tcPr marL="45700" marR="4570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9c863b7fbb_3_4"/>
          <p:cNvSpPr txBox="1">
            <a:spLocks noGrp="1"/>
          </p:cNvSpPr>
          <p:nvPr>
            <p:ph type="ctrTitle"/>
          </p:nvPr>
        </p:nvSpPr>
        <p:spPr>
          <a:xfrm>
            <a:off x="1263825" y="1309450"/>
            <a:ext cx="6657300" cy="15138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None/>
            </a:pPr>
            <a:r>
              <a:rPr lang="en-US"/>
              <a:t>Guidelines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99d44a9e4c_0_59"/>
          <p:cNvSpPr txBox="1">
            <a:spLocks noGrp="1"/>
          </p:cNvSpPr>
          <p:nvPr>
            <p:ph type="title"/>
          </p:nvPr>
        </p:nvSpPr>
        <p:spPr>
          <a:xfrm>
            <a:off x="357963" y="191748"/>
            <a:ext cx="8482800" cy="7398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SzPts val="3400"/>
              <a:buNone/>
            </a:pPr>
            <a:r>
              <a:rPr lang="en-US"/>
              <a:t>Guideline</a:t>
            </a:r>
            <a:endParaRPr/>
          </a:p>
        </p:txBody>
      </p:sp>
      <p:graphicFrame>
        <p:nvGraphicFramePr>
          <p:cNvPr id="133" name="Google Shape;133;g99d44a9e4c_0_59"/>
          <p:cNvGraphicFramePr/>
          <p:nvPr/>
        </p:nvGraphicFramePr>
        <p:xfrm>
          <a:off x="240775" y="754675"/>
          <a:ext cx="8717175" cy="4064515"/>
        </p:xfrm>
        <a:graphic>
          <a:graphicData uri="http://schemas.openxmlformats.org/drawingml/2006/table">
            <a:tbl>
              <a:tblPr>
                <a:noFill/>
                <a:tableStyleId>{3805607A-6D35-4F3B-95B8-25E0C7D057BB}</a:tableStyleId>
              </a:tblPr>
              <a:tblGrid>
                <a:gridCol w="786150">
                  <a:extLst>
                    <a:ext uri="{9D8B030D-6E8A-4147-A177-3AD203B41FA5}">
                      <a16:colId xmlns:a16="http://schemas.microsoft.com/office/drawing/2014/main" val="20000"/>
                    </a:ext>
                  </a:extLst>
                </a:gridCol>
                <a:gridCol w="7931025">
                  <a:extLst>
                    <a:ext uri="{9D8B030D-6E8A-4147-A177-3AD203B41FA5}">
                      <a16:colId xmlns:a16="http://schemas.microsoft.com/office/drawing/2014/main" val="20001"/>
                    </a:ext>
                  </a:extLst>
                </a:gridCol>
              </a:tblGrid>
              <a:tr h="297375">
                <a:tc>
                  <a:txBody>
                    <a:bodyPr/>
                    <a:lstStyle/>
                    <a:p>
                      <a:pPr marL="0" lvl="0" indent="0" algn="l" rtl="0">
                        <a:spcBef>
                          <a:spcPts val="0"/>
                        </a:spcBef>
                        <a:spcAft>
                          <a:spcPts val="0"/>
                        </a:spcAft>
                        <a:buNone/>
                      </a:pPr>
                      <a:r>
                        <a:rPr lang="en-US" sz="1200" b="1">
                          <a:latin typeface="Roboto Condensed"/>
                          <a:ea typeface="Roboto Condensed"/>
                          <a:cs typeface="Roboto Condensed"/>
                          <a:sym typeface="Roboto Condensed"/>
                        </a:rPr>
                        <a:t>Term</a:t>
                      </a:r>
                      <a:endParaRPr sz="1200" b="1">
                        <a:latin typeface="Roboto Condensed"/>
                        <a:ea typeface="Roboto Condensed"/>
                        <a:cs typeface="Roboto Condensed"/>
                        <a:sym typeface="Roboto Condense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C415"/>
                    </a:solidFill>
                  </a:tcPr>
                </a:tc>
                <a:tc>
                  <a:txBody>
                    <a:bodyPr/>
                    <a:lstStyle/>
                    <a:p>
                      <a:pPr marL="0" lvl="0" indent="0" algn="l" rtl="0">
                        <a:spcBef>
                          <a:spcPts val="0"/>
                        </a:spcBef>
                        <a:spcAft>
                          <a:spcPts val="0"/>
                        </a:spcAft>
                        <a:buNone/>
                      </a:pPr>
                      <a:r>
                        <a:rPr lang="en-US" sz="1200" b="1">
                          <a:latin typeface="Roboto Condensed"/>
                          <a:ea typeface="Roboto Condensed"/>
                          <a:cs typeface="Roboto Condensed"/>
                          <a:sym typeface="Roboto Condensed"/>
                        </a:rPr>
                        <a:t>Guideline</a:t>
                      </a:r>
                      <a:endParaRPr sz="1200" b="1">
                        <a:latin typeface="Roboto Condensed"/>
                        <a:ea typeface="Roboto Condensed"/>
                        <a:cs typeface="Roboto Condensed"/>
                        <a:sym typeface="Roboto Condense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C415"/>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Issue Type</a:t>
                      </a:r>
                      <a:endParaRPr sz="1000">
                        <a:latin typeface="Roboto Condensed"/>
                        <a:ea typeface="Roboto Condensed"/>
                        <a:cs typeface="Roboto Condensed"/>
                        <a:sym typeface="Roboto Condense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lvl="0" indent="-177800" algn="l" rtl="0">
                        <a:lnSpc>
                          <a:spcPct val="115000"/>
                        </a:lnSpc>
                        <a:spcBef>
                          <a:spcPts val="0"/>
                        </a:spcBef>
                        <a:spcAft>
                          <a:spcPts val="0"/>
                        </a:spcAft>
                        <a:buClr>
                          <a:schemeClr val="dk1"/>
                        </a:buClr>
                        <a:buSzPts val="1000"/>
                        <a:buFont typeface="Roboto Condensed"/>
                        <a:buChar char="●"/>
                      </a:pPr>
                      <a:r>
                        <a:rPr lang="en-US" sz="1000" b="1">
                          <a:solidFill>
                            <a:schemeClr val="dk1"/>
                          </a:solidFill>
                          <a:highlight>
                            <a:schemeClr val="lt1"/>
                          </a:highlight>
                          <a:latin typeface="Roboto Condensed"/>
                          <a:ea typeface="Roboto Condensed"/>
                          <a:cs typeface="Roboto Condensed"/>
                          <a:sym typeface="Roboto Condensed"/>
                        </a:rPr>
                        <a:t>Technical </a:t>
                      </a:r>
                      <a:r>
                        <a:rPr lang="en-US" sz="1000">
                          <a:solidFill>
                            <a:schemeClr val="dk1"/>
                          </a:solidFill>
                          <a:highlight>
                            <a:schemeClr val="lt1"/>
                          </a:highlight>
                          <a:latin typeface="Roboto Condensed"/>
                          <a:ea typeface="Roboto Condensed"/>
                          <a:cs typeface="Roboto Condensed"/>
                          <a:sym typeface="Roboto Condensed"/>
                        </a:rPr>
                        <a:t>– Relating to a technological problem in the project.</a:t>
                      </a:r>
                      <a:endParaRPr sz="1000">
                        <a:solidFill>
                          <a:schemeClr val="dk1"/>
                        </a:solidFill>
                        <a:highlight>
                          <a:schemeClr val="lt1"/>
                        </a:highlight>
                        <a:latin typeface="Roboto Condensed"/>
                        <a:ea typeface="Roboto Condensed"/>
                        <a:cs typeface="Roboto Condensed"/>
                        <a:sym typeface="Roboto Condensed"/>
                      </a:endParaRPr>
                    </a:p>
                    <a:p>
                      <a:pPr marL="228600" lvl="0" indent="-177800" algn="l" rtl="0">
                        <a:lnSpc>
                          <a:spcPct val="115000"/>
                        </a:lnSpc>
                        <a:spcBef>
                          <a:spcPts val="0"/>
                        </a:spcBef>
                        <a:spcAft>
                          <a:spcPts val="0"/>
                        </a:spcAft>
                        <a:buClr>
                          <a:schemeClr val="dk1"/>
                        </a:buClr>
                        <a:buSzPts val="1000"/>
                        <a:buFont typeface="Roboto Condensed"/>
                        <a:buChar char="●"/>
                      </a:pPr>
                      <a:r>
                        <a:rPr lang="en-US" sz="1000" b="1">
                          <a:solidFill>
                            <a:schemeClr val="dk1"/>
                          </a:solidFill>
                          <a:highlight>
                            <a:schemeClr val="lt1"/>
                          </a:highlight>
                          <a:latin typeface="Roboto Condensed"/>
                          <a:ea typeface="Roboto Condensed"/>
                          <a:cs typeface="Roboto Condensed"/>
                          <a:sym typeface="Roboto Condensed"/>
                        </a:rPr>
                        <a:t>Business process</a:t>
                      </a:r>
                      <a:r>
                        <a:rPr lang="en-US" sz="1000">
                          <a:solidFill>
                            <a:schemeClr val="dk1"/>
                          </a:solidFill>
                          <a:highlight>
                            <a:schemeClr val="lt1"/>
                          </a:highlight>
                          <a:latin typeface="Roboto Condensed"/>
                          <a:ea typeface="Roboto Condensed"/>
                          <a:cs typeface="Roboto Condensed"/>
                          <a:sym typeface="Roboto Condensed"/>
                        </a:rPr>
                        <a:t> – Relating to the project's design.</a:t>
                      </a:r>
                      <a:endParaRPr sz="1000">
                        <a:solidFill>
                          <a:schemeClr val="dk1"/>
                        </a:solidFill>
                        <a:highlight>
                          <a:schemeClr val="lt1"/>
                        </a:highlight>
                        <a:latin typeface="Roboto Condensed"/>
                        <a:ea typeface="Roboto Condensed"/>
                        <a:cs typeface="Roboto Condensed"/>
                        <a:sym typeface="Roboto Condensed"/>
                      </a:endParaRPr>
                    </a:p>
                    <a:p>
                      <a:pPr marL="228600" lvl="0" indent="-177800" algn="l" rtl="0">
                        <a:lnSpc>
                          <a:spcPct val="115000"/>
                        </a:lnSpc>
                        <a:spcBef>
                          <a:spcPts val="0"/>
                        </a:spcBef>
                        <a:spcAft>
                          <a:spcPts val="0"/>
                        </a:spcAft>
                        <a:buClr>
                          <a:schemeClr val="dk1"/>
                        </a:buClr>
                        <a:buSzPts val="1000"/>
                        <a:buFont typeface="Roboto Condensed"/>
                        <a:buChar char="●"/>
                      </a:pPr>
                      <a:r>
                        <a:rPr lang="en-US" sz="1000" b="1">
                          <a:solidFill>
                            <a:schemeClr val="dk1"/>
                          </a:solidFill>
                          <a:highlight>
                            <a:schemeClr val="lt1"/>
                          </a:highlight>
                          <a:latin typeface="Roboto Condensed"/>
                          <a:ea typeface="Roboto Condensed"/>
                          <a:cs typeface="Roboto Condensed"/>
                          <a:sym typeface="Roboto Condensed"/>
                        </a:rPr>
                        <a:t>CR (change requirement) </a:t>
                      </a:r>
                      <a:r>
                        <a:rPr lang="en-US" sz="1000">
                          <a:solidFill>
                            <a:schemeClr val="dk1"/>
                          </a:solidFill>
                          <a:highlight>
                            <a:schemeClr val="lt1"/>
                          </a:highlight>
                          <a:latin typeface="Roboto Condensed"/>
                          <a:ea typeface="Roboto Condensed"/>
                          <a:cs typeface="Roboto Condensed"/>
                          <a:sym typeface="Roboto Condensed"/>
                        </a:rPr>
                        <a:t>– requirement changes relating to customer, business, or environmental.</a:t>
                      </a:r>
                      <a:endParaRPr sz="1000">
                        <a:solidFill>
                          <a:schemeClr val="dk1"/>
                        </a:solidFill>
                        <a:highlight>
                          <a:schemeClr val="lt1"/>
                        </a:highlight>
                        <a:latin typeface="Roboto Condensed"/>
                        <a:ea typeface="Roboto Condensed"/>
                        <a:cs typeface="Roboto Condensed"/>
                        <a:sym typeface="Roboto Condensed"/>
                      </a:endParaRPr>
                    </a:p>
                    <a:p>
                      <a:pPr marL="228600" lvl="0" indent="-177800" algn="l" rtl="0">
                        <a:lnSpc>
                          <a:spcPct val="115000"/>
                        </a:lnSpc>
                        <a:spcBef>
                          <a:spcPts val="0"/>
                        </a:spcBef>
                        <a:spcAft>
                          <a:spcPts val="0"/>
                        </a:spcAft>
                        <a:buClr>
                          <a:schemeClr val="dk1"/>
                        </a:buClr>
                        <a:buSzPts val="1000"/>
                        <a:buFont typeface="Roboto Condensed"/>
                        <a:buChar char="●"/>
                      </a:pPr>
                      <a:r>
                        <a:rPr lang="en-US" sz="1000" b="1">
                          <a:solidFill>
                            <a:schemeClr val="dk1"/>
                          </a:solidFill>
                          <a:highlight>
                            <a:schemeClr val="lt1"/>
                          </a:highlight>
                          <a:latin typeface="Roboto Condensed"/>
                          <a:ea typeface="Roboto Condensed"/>
                          <a:cs typeface="Roboto Condensed"/>
                          <a:sym typeface="Roboto Condensed"/>
                        </a:rPr>
                        <a:t>Resource </a:t>
                      </a:r>
                      <a:r>
                        <a:rPr lang="en-US" sz="1000">
                          <a:solidFill>
                            <a:schemeClr val="dk1"/>
                          </a:solidFill>
                          <a:highlight>
                            <a:schemeClr val="lt1"/>
                          </a:highlight>
                          <a:latin typeface="Roboto Condensed"/>
                          <a:ea typeface="Roboto Condensed"/>
                          <a:cs typeface="Roboto Condensed"/>
                          <a:sym typeface="Roboto Condensed"/>
                        </a:rPr>
                        <a:t>– Relating to equipment, material, or people problems.</a:t>
                      </a:r>
                      <a:endParaRPr sz="1000">
                        <a:solidFill>
                          <a:schemeClr val="dk1"/>
                        </a:solidFill>
                        <a:highlight>
                          <a:schemeClr val="lt1"/>
                        </a:highlight>
                        <a:latin typeface="Roboto Condensed"/>
                        <a:ea typeface="Roboto Condensed"/>
                        <a:cs typeface="Roboto Condensed"/>
                        <a:sym typeface="Roboto Condensed"/>
                      </a:endParaRPr>
                    </a:p>
                    <a:p>
                      <a:pPr marL="228600" lvl="0" indent="-177800" algn="l" rtl="0">
                        <a:lnSpc>
                          <a:spcPct val="115000"/>
                        </a:lnSpc>
                        <a:spcBef>
                          <a:spcPts val="0"/>
                        </a:spcBef>
                        <a:spcAft>
                          <a:spcPts val="0"/>
                        </a:spcAft>
                        <a:buClr>
                          <a:schemeClr val="dk1"/>
                        </a:buClr>
                        <a:buSzPts val="1000"/>
                        <a:buFont typeface="Roboto Condensed"/>
                        <a:buChar char="●"/>
                      </a:pPr>
                      <a:r>
                        <a:rPr lang="en-US" sz="1000" b="1">
                          <a:solidFill>
                            <a:schemeClr val="dk1"/>
                          </a:solidFill>
                          <a:highlight>
                            <a:schemeClr val="lt1"/>
                          </a:highlight>
                          <a:latin typeface="Roboto Condensed"/>
                          <a:ea typeface="Roboto Condensed"/>
                          <a:cs typeface="Roboto Condensed"/>
                          <a:sym typeface="Roboto Condensed"/>
                        </a:rPr>
                        <a:t>Third party</a:t>
                      </a:r>
                      <a:r>
                        <a:rPr lang="en-US" sz="1000">
                          <a:solidFill>
                            <a:schemeClr val="dk1"/>
                          </a:solidFill>
                          <a:highlight>
                            <a:schemeClr val="lt1"/>
                          </a:highlight>
                          <a:latin typeface="Roboto Condensed"/>
                          <a:ea typeface="Roboto Condensed"/>
                          <a:cs typeface="Roboto Condensed"/>
                          <a:sym typeface="Roboto Condensed"/>
                        </a:rPr>
                        <a:t> – Relating to issues with vendors, suppliers, or another outside party.</a:t>
                      </a:r>
                      <a:endParaRPr sz="1000" b="1">
                        <a:solidFill>
                          <a:schemeClr val="dk1"/>
                        </a:solidFill>
                        <a:highlight>
                          <a:schemeClr val="lt1"/>
                        </a:highlight>
                        <a:latin typeface="Roboto Condensed"/>
                        <a:ea typeface="Roboto Condensed"/>
                        <a:cs typeface="Roboto Condensed"/>
                        <a:sym typeface="Roboto Condense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Issue/risk Status</a:t>
                      </a:r>
                      <a:endParaRPr sz="1000">
                        <a:latin typeface="Roboto Condensed"/>
                        <a:ea typeface="Roboto Condensed"/>
                        <a:cs typeface="Roboto Condensed"/>
                        <a:sym typeface="Roboto Condense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177800" algn="l" rtl="0">
                        <a:lnSpc>
                          <a:spcPct val="100000"/>
                        </a:lnSpc>
                        <a:spcBef>
                          <a:spcPts val="0"/>
                        </a:spcBef>
                        <a:spcAft>
                          <a:spcPts val="0"/>
                        </a:spcAft>
                        <a:buSzPts val="1000"/>
                        <a:buFont typeface="Roboto Condensed"/>
                        <a:buChar char="●"/>
                      </a:pPr>
                      <a:r>
                        <a:rPr lang="en-US" sz="1000" b="1">
                          <a:latin typeface="Roboto Condensed"/>
                          <a:ea typeface="Roboto Condensed"/>
                          <a:cs typeface="Roboto Condensed"/>
                          <a:sym typeface="Roboto Condensed"/>
                        </a:rPr>
                        <a:t>Open</a:t>
                      </a:r>
                      <a:r>
                        <a:rPr lang="en-US" sz="1000">
                          <a:latin typeface="Roboto Condensed"/>
                          <a:ea typeface="Roboto Condensed"/>
                          <a:cs typeface="Roboto Condensed"/>
                          <a:sym typeface="Roboto Condensed"/>
                        </a:rPr>
                        <a:t> – The issue/risk has been identified, but no action has yet been taken.</a:t>
                      </a:r>
                      <a:endParaRPr sz="1000">
                        <a:latin typeface="Roboto Condensed"/>
                        <a:ea typeface="Roboto Condensed"/>
                        <a:cs typeface="Roboto Condensed"/>
                        <a:sym typeface="Roboto Condensed"/>
                      </a:endParaRPr>
                    </a:p>
                    <a:p>
                      <a:pPr marL="228600" marR="0" lvl="0" indent="-177800" algn="l" rtl="0">
                        <a:lnSpc>
                          <a:spcPct val="100000"/>
                        </a:lnSpc>
                        <a:spcBef>
                          <a:spcPts val="0"/>
                        </a:spcBef>
                        <a:spcAft>
                          <a:spcPts val="0"/>
                        </a:spcAft>
                        <a:buSzPts val="1000"/>
                        <a:buFont typeface="Roboto Condensed"/>
                        <a:buChar char="●"/>
                      </a:pPr>
                      <a:r>
                        <a:rPr lang="en-US" sz="1000" b="1">
                          <a:latin typeface="Roboto Condensed"/>
                          <a:ea typeface="Roboto Condensed"/>
                          <a:cs typeface="Roboto Condensed"/>
                          <a:sym typeface="Roboto Condensed"/>
                        </a:rPr>
                        <a:t>Investigating </a:t>
                      </a:r>
                      <a:r>
                        <a:rPr lang="en-US" sz="1000">
                          <a:latin typeface="Roboto Condensed"/>
                          <a:ea typeface="Roboto Condensed"/>
                          <a:cs typeface="Roboto Condensed"/>
                          <a:sym typeface="Roboto Condensed"/>
                        </a:rPr>
                        <a:t>– The issue/risk, and possible solutions, are being investigated.</a:t>
                      </a:r>
                      <a:endParaRPr sz="1000">
                        <a:latin typeface="Roboto Condensed"/>
                        <a:ea typeface="Roboto Condensed"/>
                        <a:cs typeface="Roboto Condensed"/>
                        <a:sym typeface="Roboto Condensed"/>
                      </a:endParaRPr>
                    </a:p>
                    <a:p>
                      <a:pPr marL="228600" marR="0" lvl="0" indent="-177800" algn="l" rtl="0">
                        <a:lnSpc>
                          <a:spcPct val="100000"/>
                        </a:lnSpc>
                        <a:spcBef>
                          <a:spcPts val="0"/>
                        </a:spcBef>
                        <a:spcAft>
                          <a:spcPts val="0"/>
                        </a:spcAft>
                        <a:buSzPts val="1000"/>
                        <a:buFont typeface="Roboto Condensed"/>
                        <a:buChar char="●"/>
                      </a:pPr>
                      <a:r>
                        <a:rPr lang="en-US" sz="1000" b="1">
                          <a:latin typeface="Roboto Condensed"/>
                          <a:ea typeface="Roboto Condensed"/>
                          <a:cs typeface="Roboto Condensed"/>
                          <a:sym typeface="Roboto Condensed"/>
                        </a:rPr>
                        <a:t>Implementing</a:t>
                      </a:r>
                      <a:r>
                        <a:rPr lang="en-US" sz="1000">
                          <a:latin typeface="Roboto Condensed"/>
                          <a:ea typeface="Roboto Condensed"/>
                          <a:cs typeface="Roboto Condensed"/>
                          <a:sym typeface="Roboto Condensed"/>
                        </a:rPr>
                        <a:t> – The issue/risk resolution is in process.</a:t>
                      </a:r>
                      <a:endParaRPr sz="1000">
                        <a:latin typeface="Roboto Condensed"/>
                        <a:ea typeface="Roboto Condensed"/>
                        <a:cs typeface="Roboto Condensed"/>
                        <a:sym typeface="Roboto Condensed"/>
                      </a:endParaRPr>
                    </a:p>
                    <a:p>
                      <a:pPr marL="228600" marR="0" lvl="0" indent="-177800" algn="l" rtl="0">
                        <a:lnSpc>
                          <a:spcPct val="100000"/>
                        </a:lnSpc>
                        <a:spcBef>
                          <a:spcPts val="0"/>
                        </a:spcBef>
                        <a:spcAft>
                          <a:spcPts val="0"/>
                        </a:spcAft>
                        <a:buSzPts val="1000"/>
                        <a:buFont typeface="Roboto Condensed"/>
                        <a:buChar char="●"/>
                      </a:pPr>
                      <a:r>
                        <a:rPr lang="en-US" sz="1000" b="1">
                          <a:latin typeface="Roboto Condensed"/>
                          <a:ea typeface="Roboto Condensed"/>
                          <a:cs typeface="Roboto Condensed"/>
                          <a:sym typeface="Roboto Condensed"/>
                        </a:rPr>
                        <a:t>Escalated </a:t>
                      </a:r>
                      <a:r>
                        <a:rPr lang="en-US" sz="1000">
                          <a:latin typeface="Roboto Condensed"/>
                          <a:ea typeface="Roboto Condensed"/>
                          <a:cs typeface="Roboto Condensed"/>
                          <a:sym typeface="Roboto Condensed"/>
                        </a:rPr>
                        <a:t>(pending)– Directions or approval of a solution is pending (</a:t>
                      </a:r>
                      <a:r>
                        <a:rPr lang="en-US" sz="1000">
                          <a:solidFill>
                            <a:schemeClr val="dk1"/>
                          </a:solidFill>
                          <a:latin typeface="Roboto Condensed"/>
                          <a:ea typeface="Roboto Condensed"/>
                          <a:cs typeface="Roboto Condensed"/>
                          <a:sym typeface="Roboto Condensed"/>
                        </a:rPr>
                        <a:t>The issue has been raised to management or the project sponsor/steering committee)</a:t>
                      </a:r>
                      <a:endParaRPr sz="1000">
                        <a:latin typeface="Roboto Condensed"/>
                        <a:ea typeface="Roboto Condensed"/>
                        <a:cs typeface="Roboto Condensed"/>
                        <a:sym typeface="Roboto Condensed"/>
                      </a:endParaRPr>
                    </a:p>
                    <a:p>
                      <a:pPr marL="228600" marR="0" lvl="0" indent="-177800" algn="l" rtl="0">
                        <a:lnSpc>
                          <a:spcPct val="100000"/>
                        </a:lnSpc>
                        <a:spcBef>
                          <a:spcPts val="0"/>
                        </a:spcBef>
                        <a:spcAft>
                          <a:spcPts val="0"/>
                        </a:spcAft>
                        <a:buSzPts val="1000"/>
                        <a:buFont typeface="Roboto Condensed"/>
                        <a:buChar char="●"/>
                      </a:pPr>
                      <a:r>
                        <a:rPr lang="en-US" sz="1000" b="1">
                          <a:latin typeface="Roboto Condensed"/>
                          <a:ea typeface="Roboto Condensed"/>
                          <a:cs typeface="Roboto Condensed"/>
                          <a:sym typeface="Roboto Condensed"/>
                        </a:rPr>
                        <a:t>Resolved </a:t>
                      </a:r>
                      <a:r>
                        <a:rPr lang="en-US" sz="1000">
                          <a:latin typeface="Roboto Condensed"/>
                          <a:ea typeface="Roboto Condensed"/>
                          <a:cs typeface="Roboto Condensed"/>
                          <a:sym typeface="Roboto Condensed"/>
                        </a:rPr>
                        <a:t>– The resolution has been implemented, and the issue is closed.</a:t>
                      </a:r>
                      <a:endParaRPr sz="1000" b="1">
                        <a:solidFill>
                          <a:schemeClr val="dk1"/>
                        </a:solidFill>
                        <a:highlight>
                          <a:schemeClr val="lt1"/>
                        </a:highlight>
                        <a:latin typeface="Roboto Condensed"/>
                        <a:ea typeface="Roboto Condensed"/>
                        <a:cs typeface="Roboto Condensed"/>
                        <a:sym typeface="Roboto Condense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Project color</a:t>
                      </a:r>
                      <a:endParaRPr sz="1000">
                        <a:latin typeface="Roboto Condensed"/>
                        <a:ea typeface="Roboto Condensed"/>
                        <a:cs typeface="Roboto Condensed"/>
                        <a:sym typeface="Roboto Condense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177800" algn="l" rtl="0">
                        <a:lnSpc>
                          <a:spcPct val="100000"/>
                        </a:lnSpc>
                        <a:spcBef>
                          <a:spcPts val="0"/>
                        </a:spcBef>
                        <a:spcAft>
                          <a:spcPts val="0"/>
                        </a:spcAft>
                        <a:buSzPts val="1000"/>
                        <a:buFont typeface="Roboto Condensed"/>
                        <a:buChar char="●"/>
                      </a:pPr>
                      <a:r>
                        <a:rPr lang="en-US" sz="1000" b="1">
                          <a:latin typeface="Roboto Condensed"/>
                          <a:ea typeface="Roboto Condensed"/>
                          <a:cs typeface="Roboto Condensed"/>
                          <a:sym typeface="Roboto Condensed"/>
                        </a:rPr>
                        <a:t>Red</a:t>
                      </a:r>
                      <a:r>
                        <a:rPr lang="en-US" sz="1000">
                          <a:latin typeface="Roboto Condensed"/>
                          <a:ea typeface="Roboto Condensed"/>
                          <a:cs typeface="Roboto Condensed"/>
                          <a:sym typeface="Roboto Condensed"/>
                        </a:rPr>
                        <a:t> – Cannot proceed before issue/risk is resolved.</a:t>
                      </a:r>
                      <a:endParaRPr sz="1000">
                        <a:latin typeface="Roboto Condensed"/>
                        <a:ea typeface="Roboto Condensed"/>
                        <a:cs typeface="Roboto Condensed"/>
                        <a:sym typeface="Roboto Condensed"/>
                      </a:endParaRPr>
                    </a:p>
                    <a:p>
                      <a:pPr marL="0" marR="0" lvl="0" indent="0" algn="l" rtl="0">
                        <a:lnSpc>
                          <a:spcPct val="100000"/>
                        </a:lnSpc>
                        <a:spcBef>
                          <a:spcPts val="0"/>
                        </a:spcBef>
                        <a:spcAft>
                          <a:spcPts val="0"/>
                        </a:spcAft>
                        <a:buNone/>
                      </a:pPr>
                      <a:endParaRPr sz="1000">
                        <a:latin typeface="Roboto Condensed"/>
                        <a:ea typeface="Roboto Condensed"/>
                        <a:cs typeface="Roboto Condensed"/>
                        <a:sym typeface="Roboto Condensed"/>
                      </a:endParaRPr>
                    </a:p>
                    <a:p>
                      <a:pPr marL="0" marR="0" lvl="0" indent="0" algn="l" rtl="0">
                        <a:lnSpc>
                          <a:spcPct val="100000"/>
                        </a:lnSpc>
                        <a:spcBef>
                          <a:spcPts val="0"/>
                        </a:spcBef>
                        <a:spcAft>
                          <a:spcPts val="0"/>
                        </a:spcAft>
                        <a:buNone/>
                      </a:pPr>
                      <a:endParaRPr sz="1000">
                        <a:latin typeface="Roboto Condensed"/>
                        <a:ea typeface="Roboto Condensed"/>
                        <a:cs typeface="Roboto Condensed"/>
                        <a:sym typeface="Roboto Condensed"/>
                      </a:endParaRPr>
                    </a:p>
                    <a:p>
                      <a:pPr marL="228600" marR="0" lvl="0" indent="-177800" algn="l" rtl="0">
                        <a:lnSpc>
                          <a:spcPct val="100000"/>
                        </a:lnSpc>
                        <a:spcBef>
                          <a:spcPts val="0"/>
                        </a:spcBef>
                        <a:spcAft>
                          <a:spcPts val="0"/>
                        </a:spcAft>
                        <a:buSzPts val="1000"/>
                        <a:buFont typeface="Roboto Condensed"/>
                        <a:buChar char="●"/>
                      </a:pPr>
                      <a:r>
                        <a:rPr lang="en-US" sz="1000" b="1">
                          <a:latin typeface="Roboto Condensed"/>
                          <a:ea typeface="Roboto Condensed"/>
                          <a:cs typeface="Roboto Condensed"/>
                          <a:sym typeface="Roboto Condensed"/>
                        </a:rPr>
                        <a:t>Yellow</a:t>
                      </a:r>
                      <a:r>
                        <a:rPr lang="en-US" sz="1000">
                          <a:latin typeface="Roboto Condensed"/>
                          <a:ea typeface="Roboto Condensed"/>
                          <a:cs typeface="Roboto Condensed"/>
                          <a:sym typeface="Roboto Condensed"/>
                        </a:rPr>
                        <a:t> – Resolution in process, and you'll be able to proceed soon.</a:t>
                      </a:r>
                      <a:endParaRPr sz="1000">
                        <a:latin typeface="Roboto Condensed"/>
                        <a:ea typeface="Roboto Condensed"/>
                        <a:cs typeface="Roboto Condensed"/>
                        <a:sym typeface="Roboto Condensed"/>
                      </a:endParaRPr>
                    </a:p>
                    <a:p>
                      <a:pPr marL="457200" marR="0" lvl="0" indent="0" algn="l" rtl="0">
                        <a:lnSpc>
                          <a:spcPct val="100000"/>
                        </a:lnSpc>
                        <a:spcBef>
                          <a:spcPts val="0"/>
                        </a:spcBef>
                        <a:spcAft>
                          <a:spcPts val="0"/>
                        </a:spcAft>
                        <a:buNone/>
                      </a:pPr>
                      <a:endParaRPr sz="1000">
                        <a:latin typeface="Roboto Condensed"/>
                        <a:ea typeface="Roboto Condensed"/>
                        <a:cs typeface="Roboto Condensed"/>
                        <a:sym typeface="Roboto Condensed"/>
                      </a:endParaRPr>
                    </a:p>
                    <a:p>
                      <a:pPr marL="457200" marR="0" lvl="0" indent="0" algn="l" rtl="0">
                        <a:lnSpc>
                          <a:spcPct val="100000"/>
                        </a:lnSpc>
                        <a:spcBef>
                          <a:spcPts val="0"/>
                        </a:spcBef>
                        <a:spcAft>
                          <a:spcPts val="0"/>
                        </a:spcAft>
                        <a:buNone/>
                      </a:pPr>
                      <a:endParaRPr sz="1000">
                        <a:latin typeface="Roboto Condensed"/>
                        <a:ea typeface="Roboto Condensed"/>
                        <a:cs typeface="Roboto Condensed"/>
                        <a:sym typeface="Roboto Condensed"/>
                      </a:endParaRPr>
                    </a:p>
                    <a:p>
                      <a:pPr marL="228600" marR="0" lvl="0" indent="-177800" algn="l" rtl="0">
                        <a:lnSpc>
                          <a:spcPct val="100000"/>
                        </a:lnSpc>
                        <a:spcBef>
                          <a:spcPts val="0"/>
                        </a:spcBef>
                        <a:spcAft>
                          <a:spcPts val="0"/>
                        </a:spcAft>
                        <a:buSzPts val="1000"/>
                        <a:buFont typeface="Roboto Condensed"/>
                        <a:buChar char="●"/>
                      </a:pPr>
                      <a:r>
                        <a:rPr lang="en-US" sz="1000" b="1">
                          <a:latin typeface="Roboto Condensed"/>
                          <a:ea typeface="Roboto Condensed"/>
                          <a:cs typeface="Roboto Condensed"/>
                          <a:sym typeface="Roboto Condensed"/>
                        </a:rPr>
                        <a:t>Gray </a:t>
                      </a:r>
                      <a:r>
                        <a:rPr lang="en-US" sz="1000">
                          <a:latin typeface="Roboto Condensed"/>
                          <a:ea typeface="Roboto Condensed"/>
                          <a:cs typeface="Roboto Condensed"/>
                          <a:sym typeface="Roboto Condensed"/>
                        </a:rPr>
                        <a:t>– Resolution implemented, and issue no longer exists.</a:t>
                      </a:r>
                      <a:endParaRPr sz="1000">
                        <a:latin typeface="Roboto Condensed"/>
                        <a:ea typeface="Roboto Condensed"/>
                        <a:cs typeface="Roboto Condensed"/>
                        <a:sym typeface="Roboto Condensed"/>
                      </a:endParaRPr>
                    </a:p>
                    <a:p>
                      <a:pPr marL="457200" marR="0" lvl="0" indent="0" algn="l" rtl="0">
                        <a:lnSpc>
                          <a:spcPct val="100000"/>
                        </a:lnSpc>
                        <a:spcBef>
                          <a:spcPts val="0"/>
                        </a:spcBef>
                        <a:spcAft>
                          <a:spcPts val="0"/>
                        </a:spcAft>
                        <a:buNone/>
                      </a:pPr>
                      <a:endParaRPr sz="1000">
                        <a:latin typeface="Roboto Condensed"/>
                        <a:ea typeface="Roboto Condensed"/>
                        <a:cs typeface="Roboto Condensed"/>
                        <a:sym typeface="Roboto Condensed"/>
                      </a:endParaRPr>
                    </a:p>
                    <a:p>
                      <a:pPr marL="457200" marR="0" lvl="0" indent="0" algn="l" rtl="0">
                        <a:lnSpc>
                          <a:spcPct val="100000"/>
                        </a:lnSpc>
                        <a:spcBef>
                          <a:spcPts val="0"/>
                        </a:spcBef>
                        <a:spcAft>
                          <a:spcPts val="0"/>
                        </a:spcAft>
                        <a:buNone/>
                      </a:pPr>
                      <a:endParaRPr sz="1000">
                        <a:latin typeface="Roboto Condensed"/>
                        <a:ea typeface="Roboto Condensed"/>
                        <a:cs typeface="Roboto Condensed"/>
                        <a:sym typeface="Roboto Condense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pic>
        <p:nvPicPr>
          <p:cNvPr id="134" name="Google Shape;134;g99d44a9e4c_0_59"/>
          <p:cNvPicPr preferRelativeResize="0"/>
          <p:nvPr/>
        </p:nvPicPr>
        <p:blipFill>
          <a:blip r:embed="rId3">
            <a:alphaModFix/>
          </a:blip>
          <a:stretch>
            <a:fillRect/>
          </a:stretch>
        </p:blipFill>
        <p:spPr>
          <a:xfrm>
            <a:off x="4810975" y="4258825"/>
            <a:ext cx="3589401" cy="295025"/>
          </a:xfrm>
          <a:prstGeom prst="rect">
            <a:avLst/>
          </a:prstGeom>
          <a:noFill/>
          <a:ln>
            <a:noFill/>
          </a:ln>
        </p:spPr>
      </p:pic>
      <p:pic>
        <p:nvPicPr>
          <p:cNvPr id="135" name="Google Shape;135;g99d44a9e4c_0_59"/>
          <p:cNvPicPr preferRelativeResize="0"/>
          <p:nvPr/>
        </p:nvPicPr>
        <p:blipFill>
          <a:blip r:embed="rId4">
            <a:alphaModFix/>
          </a:blip>
          <a:stretch>
            <a:fillRect/>
          </a:stretch>
        </p:blipFill>
        <p:spPr>
          <a:xfrm>
            <a:off x="4810975" y="3786175"/>
            <a:ext cx="3589400" cy="266980"/>
          </a:xfrm>
          <a:prstGeom prst="rect">
            <a:avLst/>
          </a:prstGeom>
          <a:noFill/>
          <a:ln>
            <a:noFill/>
          </a:ln>
        </p:spPr>
      </p:pic>
      <p:pic>
        <p:nvPicPr>
          <p:cNvPr id="136" name="Google Shape;136;g99d44a9e4c_0_59"/>
          <p:cNvPicPr preferRelativeResize="0"/>
          <p:nvPr/>
        </p:nvPicPr>
        <p:blipFill>
          <a:blip r:embed="rId5">
            <a:alphaModFix/>
          </a:blip>
          <a:stretch>
            <a:fillRect/>
          </a:stretch>
        </p:blipFill>
        <p:spPr>
          <a:xfrm>
            <a:off x="4810975" y="3298700"/>
            <a:ext cx="3589400" cy="2818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99d44a9e4c_0_25"/>
          <p:cNvSpPr txBox="1">
            <a:spLocks noGrp="1"/>
          </p:cNvSpPr>
          <p:nvPr>
            <p:ph type="title"/>
          </p:nvPr>
        </p:nvSpPr>
        <p:spPr>
          <a:xfrm>
            <a:off x="330600" y="-2"/>
            <a:ext cx="8482800" cy="7398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SzPts val="3400"/>
              <a:buNone/>
            </a:pPr>
            <a:r>
              <a:rPr lang="en-US" dirty="0"/>
              <a:t>Guideline</a:t>
            </a:r>
            <a:endParaRPr dirty="0"/>
          </a:p>
        </p:txBody>
      </p:sp>
      <p:graphicFrame>
        <p:nvGraphicFramePr>
          <p:cNvPr id="142" name="Google Shape;142;g99d44a9e4c_0_25"/>
          <p:cNvGraphicFramePr/>
          <p:nvPr/>
        </p:nvGraphicFramePr>
        <p:xfrm>
          <a:off x="240775" y="754675"/>
          <a:ext cx="8717200" cy="4276958"/>
        </p:xfrm>
        <a:graphic>
          <a:graphicData uri="http://schemas.openxmlformats.org/drawingml/2006/table">
            <a:tbl>
              <a:tblPr>
                <a:noFill/>
                <a:tableStyleId>{3805607A-6D35-4F3B-95B8-25E0C7D057BB}</a:tableStyleId>
              </a:tblPr>
              <a:tblGrid>
                <a:gridCol w="803475">
                  <a:extLst>
                    <a:ext uri="{9D8B030D-6E8A-4147-A177-3AD203B41FA5}">
                      <a16:colId xmlns:a16="http://schemas.microsoft.com/office/drawing/2014/main" val="20000"/>
                    </a:ext>
                  </a:extLst>
                </a:gridCol>
                <a:gridCol w="877125">
                  <a:extLst>
                    <a:ext uri="{9D8B030D-6E8A-4147-A177-3AD203B41FA5}">
                      <a16:colId xmlns:a16="http://schemas.microsoft.com/office/drawing/2014/main" val="20001"/>
                    </a:ext>
                  </a:extLst>
                </a:gridCol>
                <a:gridCol w="257555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1845750">
                  <a:extLst>
                    <a:ext uri="{9D8B030D-6E8A-4147-A177-3AD203B41FA5}">
                      <a16:colId xmlns:a16="http://schemas.microsoft.com/office/drawing/2014/main" val="20004"/>
                    </a:ext>
                  </a:extLst>
                </a:gridCol>
                <a:gridCol w="1406100">
                  <a:extLst>
                    <a:ext uri="{9D8B030D-6E8A-4147-A177-3AD203B41FA5}">
                      <a16:colId xmlns:a16="http://schemas.microsoft.com/office/drawing/2014/main" val="20005"/>
                    </a:ext>
                  </a:extLst>
                </a:gridCol>
                <a:gridCol w="701200">
                  <a:extLst>
                    <a:ext uri="{9D8B030D-6E8A-4147-A177-3AD203B41FA5}">
                      <a16:colId xmlns:a16="http://schemas.microsoft.com/office/drawing/2014/main" val="20006"/>
                    </a:ext>
                  </a:extLst>
                </a:gridCol>
              </a:tblGrid>
              <a:tr h="297375">
                <a:tc>
                  <a:txBody>
                    <a:bodyPr/>
                    <a:lstStyle/>
                    <a:p>
                      <a:pPr marL="0" lvl="0" indent="0" algn="l" rtl="0">
                        <a:spcBef>
                          <a:spcPts val="0"/>
                        </a:spcBef>
                        <a:spcAft>
                          <a:spcPts val="0"/>
                        </a:spcAft>
                        <a:buNone/>
                      </a:pPr>
                      <a:r>
                        <a:rPr lang="en-US" sz="1200" b="1">
                          <a:latin typeface="Roboto Condensed"/>
                          <a:ea typeface="Roboto Condensed"/>
                          <a:cs typeface="Roboto Condensed"/>
                          <a:sym typeface="Roboto Condensed"/>
                        </a:rPr>
                        <a:t>Term</a:t>
                      </a:r>
                      <a:endParaRPr sz="1200" b="1">
                        <a:latin typeface="Roboto Condensed"/>
                        <a:ea typeface="Roboto Condensed"/>
                        <a:cs typeface="Roboto Condensed"/>
                        <a:sym typeface="Roboto Condense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C415"/>
                    </a:solidFill>
                  </a:tcPr>
                </a:tc>
                <a:tc gridSpan="6">
                  <a:txBody>
                    <a:bodyPr/>
                    <a:lstStyle/>
                    <a:p>
                      <a:pPr marL="0" lvl="0" indent="0" algn="l" rtl="0">
                        <a:spcBef>
                          <a:spcPts val="0"/>
                        </a:spcBef>
                        <a:spcAft>
                          <a:spcPts val="0"/>
                        </a:spcAft>
                        <a:buNone/>
                      </a:pPr>
                      <a:r>
                        <a:rPr lang="en-US" sz="1200" b="1">
                          <a:latin typeface="Roboto Condensed"/>
                          <a:ea typeface="Roboto Condensed"/>
                          <a:cs typeface="Roboto Condensed"/>
                          <a:sym typeface="Roboto Condensed"/>
                        </a:rPr>
                        <a:t>Guideline</a:t>
                      </a:r>
                      <a:endParaRPr sz="1200" b="1">
                        <a:latin typeface="Roboto Condensed"/>
                        <a:ea typeface="Roboto Condensed"/>
                        <a:cs typeface="Roboto Condensed"/>
                        <a:sym typeface="Roboto Condense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C41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rowSpan="3">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Impact Type</a:t>
                      </a:r>
                      <a:endParaRPr sz="1000">
                        <a:latin typeface="Roboto Condensed"/>
                        <a:ea typeface="Roboto Condensed"/>
                        <a:cs typeface="Roboto Condensed"/>
                        <a:sym typeface="Roboto Condense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3">
                  <a:txBody>
                    <a:bodyPr/>
                    <a:lstStyle/>
                    <a:p>
                      <a:pPr marL="228600" lvl="0" indent="-171450" algn="l" rtl="0">
                        <a:lnSpc>
                          <a:spcPct val="115000"/>
                        </a:lnSpc>
                        <a:spcBef>
                          <a:spcPts val="0"/>
                        </a:spcBef>
                        <a:spcAft>
                          <a:spcPts val="0"/>
                        </a:spcAft>
                        <a:buClr>
                          <a:schemeClr val="dk1"/>
                        </a:buClr>
                        <a:buSzPts val="900"/>
                        <a:buFont typeface="Roboto Condensed"/>
                        <a:buChar char="●"/>
                      </a:pPr>
                      <a:r>
                        <a:rPr lang="en-US" sz="900" b="1">
                          <a:solidFill>
                            <a:schemeClr val="dk1"/>
                          </a:solidFill>
                          <a:highlight>
                            <a:schemeClr val="lt1"/>
                          </a:highlight>
                          <a:latin typeface="Roboto Condensed"/>
                          <a:ea typeface="Roboto Condensed"/>
                          <a:cs typeface="Roboto Condensed"/>
                          <a:sym typeface="Roboto Condensed"/>
                        </a:rPr>
                        <a:t>Quality: </a:t>
                      </a:r>
                      <a:r>
                        <a:rPr lang="en-US" sz="900">
                          <a:solidFill>
                            <a:schemeClr val="dk1"/>
                          </a:solidFill>
                          <a:highlight>
                            <a:schemeClr val="lt1"/>
                          </a:highlight>
                          <a:latin typeface="Roboto Condensed"/>
                          <a:ea typeface="Roboto Condensed"/>
                          <a:cs typeface="Roboto Condensed"/>
                          <a:sym typeface="Roboto Condensed"/>
                        </a:rPr>
                        <a:t>project will fail to produce results consistent with project specifications.</a:t>
                      </a:r>
                      <a:endParaRPr sz="900">
                        <a:solidFill>
                          <a:schemeClr val="dk1"/>
                        </a:solidFill>
                        <a:highlight>
                          <a:schemeClr val="lt1"/>
                        </a:highlight>
                        <a:latin typeface="Roboto Condensed"/>
                        <a:ea typeface="Roboto Condensed"/>
                        <a:cs typeface="Roboto Condensed"/>
                        <a:sym typeface="Roboto Condensed"/>
                      </a:endParaRPr>
                    </a:p>
                  </a:txBody>
                  <a:tcPr marL="91425" marR="91425" marT="45700" marB="457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3">
                  <a:txBody>
                    <a:bodyPr/>
                    <a:lstStyle/>
                    <a:p>
                      <a:pPr marL="114300" lvl="0" indent="-114300" algn="l" rtl="0">
                        <a:lnSpc>
                          <a:spcPct val="115000"/>
                        </a:lnSpc>
                        <a:spcBef>
                          <a:spcPts val="0"/>
                        </a:spcBef>
                        <a:spcAft>
                          <a:spcPts val="0"/>
                        </a:spcAft>
                        <a:buClr>
                          <a:schemeClr val="dk1"/>
                        </a:buClr>
                        <a:buSzPts val="900"/>
                        <a:buFont typeface="Roboto Condensed"/>
                        <a:buChar char="●"/>
                      </a:pPr>
                      <a:r>
                        <a:rPr lang="en-US" sz="900" b="1">
                          <a:solidFill>
                            <a:schemeClr val="dk1"/>
                          </a:solidFill>
                          <a:highlight>
                            <a:schemeClr val="lt1"/>
                          </a:highlight>
                          <a:latin typeface="Roboto Condensed"/>
                          <a:ea typeface="Roboto Condensed"/>
                          <a:cs typeface="Roboto Condensed"/>
                          <a:sym typeface="Roboto Condensed"/>
                        </a:rPr>
                        <a:t>Product quality: </a:t>
                      </a:r>
                      <a:r>
                        <a:rPr lang="en-US" sz="900">
                          <a:solidFill>
                            <a:schemeClr val="dk1"/>
                          </a:solidFill>
                          <a:highlight>
                            <a:schemeClr val="lt1"/>
                          </a:highlight>
                          <a:latin typeface="Roboto Condensed"/>
                          <a:ea typeface="Roboto Condensed"/>
                          <a:cs typeface="Roboto Condensed"/>
                          <a:sym typeface="Roboto Condensed"/>
                        </a:rPr>
                        <a:t>specific for each project</a:t>
                      </a:r>
                      <a:endParaRPr sz="900">
                        <a:solidFill>
                          <a:schemeClr val="dk1"/>
                        </a:solidFill>
                        <a:highlight>
                          <a:schemeClr val="lt1"/>
                        </a:highlight>
                        <a:latin typeface="Roboto Condensed"/>
                        <a:ea typeface="Roboto Condensed"/>
                        <a:cs typeface="Roboto Condensed"/>
                        <a:sym typeface="Roboto Condensed"/>
                      </a:endParaRPr>
                    </a:p>
                    <a:p>
                      <a:pPr marL="114300" lvl="0" indent="-114300" algn="l" rtl="0">
                        <a:lnSpc>
                          <a:spcPct val="115000"/>
                        </a:lnSpc>
                        <a:spcBef>
                          <a:spcPts val="0"/>
                        </a:spcBef>
                        <a:spcAft>
                          <a:spcPts val="0"/>
                        </a:spcAft>
                        <a:buClr>
                          <a:schemeClr val="dk1"/>
                        </a:buClr>
                        <a:buSzPts val="900"/>
                        <a:buFont typeface="Roboto Condensed"/>
                        <a:buChar char="●"/>
                      </a:pPr>
                      <a:r>
                        <a:rPr lang="en-US" sz="900" b="1">
                          <a:solidFill>
                            <a:schemeClr val="dk1"/>
                          </a:solidFill>
                          <a:highlight>
                            <a:schemeClr val="lt1"/>
                          </a:highlight>
                          <a:latin typeface="Roboto Condensed"/>
                          <a:ea typeface="Roboto Condensed"/>
                          <a:cs typeface="Roboto Condensed"/>
                          <a:sym typeface="Roboto Condensed"/>
                        </a:rPr>
                        <a:t>Service quality</a:t>
                      </a:r>
                      <a:r>
                        <a:rPr lang="en-US" sz="900">
                          <a:solidFill>
                            <a:schemeClr val="dk1"/>
                          </a:solidFill>
                          <a:highlight>
                            <a:schemeClr val="lt1"/>
                          </a:highlight>
                          <a:latin typeface="Roboto Condensed"/>
                          <a:ea typeface="Roboto Condensed"/>
                          <a:cs typeface="Roboto Condensed"/>
                          <a:sym typeface="Roboto Condensed"/>
                        </a:rPr>
                        <a:t>: </a:t>
                      </a:r>
                      <a:r>
                        <a:rPr lang="en-US" sz="900">
                          <a:solidFill>
                            <a:srgbClr val="FF0000"/>
                          </a:solidFill>
                          <a:highlight>
                            <a:schemeClr val="lt1"/>
                          </a:highlight>
                          <a:latin typeface="Roboto Condensed"/>
                          <a:ea typeface="Roboto Condensed"/>
                          <a:cs typeface="Roboto Condensed"/>
                          <a:sym typeface="Roboto Condensed"/>
                        </a:rPr>
                        <a:t>TBD later: communication, collaboration, consulting</a:t>
                      </a:r>
                      <a:endParaRPr sz="1000" b="1">
                        <a:solidFill>
                          <a:srgbClr val="FF0000"/>
                        </a:solidFill>
                        <a:highlight>
                          <a:schemeClr val="lt1"/>
                        </a:highlight>
                        <a:latin typeface="Roboto Condensed"/>
                        <a:ea typeface="Roboto Condensed"/>
                        <a:cs typeface="Roboto Condensed"/>
                        <a:sym typeface="Roboto Condensed"/>
                      </a:endParaRPr>
                    </a:p>
                  </a:txBody>
                  <a:tcPr marL="91425" marR="91425" marT="45700" marB="457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81000">
                <a:tc vMerge="1">
                  <a:txBody>
                    <a:bodyPr/>
                    <a:lstStyle/>
                    <a:p>
                      <a:endParaRPr lang="en-US"/>
                    </a:p>
                  </a:txBody>
                  <a:tcPr/>
                </a:tc>
                <a:tc gridSpan="3">
                  <a:txBody>
                    <a:bodyPr/>
                    <a:lstStyle/>
                    <a:p>
                      <a:pPr marL="228600" lvl="0" indent="-171450" algn="l" rtl="0">
                        <a:lnSpc>
                          <a:spcPct val="115000"/>
                        </a:lnSpc>
                        <a:spcBef>
                          <a:spcPts val="0"/>
                        </a:spcBef>
                        <a:spcAft>
                          <a:spcPts val="0"/>
                        </a:spcAft>
                        <a:buClr>
                          <a:schemeClr val="dk1"/>
                        </a:buClr>
                        <a:buSzPts val="900"/>
                        <a:buFont typeface="Roboto Condensed"/>
                        <a:buChar char="●"/>
                      </a:pPr>
                      <a:r>
                        <a:rPr lang="en-US" sz="900" b="1">
                          <a:solidFill>
                            <a:schemeClr val="dk1"/>
                          </a:solidFill>
                          <a:highlight>
                            <a:schemeClr val="lt1"/>
                          </a:highlight>
                          <a:latin typeface="Roboto Condensed"/>
                          <a:ea typeface="Roboto Condensed"/>
                          <a:cs typeface="Roboto Condensed"/>
                          <a:sym typeface="Roboto Condensed"/>
                        </a:rPr>
                        <a:t>Cost:</a:t>
                      </a:r>
                      <a:r>
                        <a:rPr lang="en-US" sz="900">
                          <a:solidFill>
                            <a:schemeClr val="dk1"/>
                          </a:solidFill>
                          <a:highlight>
                            <a:schemeClr val="lt1"/>
                          </a:highlight>
                          <a:latin typeface="Roboto Condensed"/>
                          <a:ea typeface="Roboto Condensed"/>
                          <a:cs typeface="Roboto Condensed"/>
                          <a:sym typeface="Roboto Condensed"/>
                        </a:rPr>
                        <a:t> underestimate → extra effort.</a:t>
                      </a:r>
                      <a:endParaRPr sz="900" b="1">
                        <a:solidFill>
                          <a:schemeClr val="dk1"/>
                        </a:solidFill>
                        <a:highlight>
                          <a:schemeClr val="lt1"/>
                        </a:highlight>
                        <a:latin typeface="Roboto Condensed"/>
                        <a:ea typeface="Roboto Condensed"/>
                        <a:cs typeface="Roboto Condensed"/>
                        <a:sym typeface="Roboto Condensed"/>
                      </a:endParaRPr>
                    </a:p>
                  </a:txBody>
                  <a:tcPr marL="91425" marR="91425" marT="45700" marB="457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3">
                  <a:txBody>
                    <a:bodyPr/>
                    <a:lstStyle/>
                    <a:p>
                      <a:pPr marL="114300" lvl="0" indent="-114300" algn="l" rtl="0">
                        <a:lnSpc>
                          <a:spcPct val="115000"/>
                        </a:lnSpc>
                        <a:spcBef>
                          <a:spcPts val="0"/>
                        </a:spcBef>
                        <a:spcAft>
                          <a:spcPts val="0"/>
                        </a:spcAft>
                        <a:buClr>
                          <a:schemeClr val="dk1"/>
                        </a:buClr>
                        <a:buSzPts val="900"/>
                        <a:buFont typeface="Roboto Condensed"/>
                        <a:buChar char="●"/>
                      </a:pPr>
                      <a:r>
                        <a:rPr lang="en-US" sz="900" b="1">
                          <a:solidFill>
                            <a:schemeClr val="dk1"/>
                          </a:solidFill>
                          <a:highlight>
                            <a:schemeClr val="lt1"/>
                          </a:highlight>
                          <a:latin typeface="Roboto Condensed"/>
                          <a:ea typeface="Roboto Condensed"/>
                          <a:cs typeface="Roboto Condensed"/>
                          <a:sym typeface="Roboto Condensed"/>
                        </a:rPr>
                        <a:t>Overtime: </a:t>
                      </a:r>
                      <a:r>
                        <a:rPr lang="en-US" sz="900">
                          <a:solidFill>
                            <a:schemeClr val="dk1"/>
                          </a:solidFill>
                          <a:highlight>
                            <a:schemeClr val="lt1"/>
                          </a:highlight>
                          <a:latin typeface="Roboto Condensed"/>
                          <a:ea typeface="Roboto Condensed"/>
                          <a:cs typeface="Roboto Condensed"/>
                          <a:sym typeface="Roboto Condensed"/>
                        </a:rPr>
                        <a:t>number of man-days</a:t>
                      </a:r>
                      <a:endParaRPr sz="900">
                        <a:solidFill>
                          <a:schemeClr val="dk1"/>
                        </a:solidFill>
                        <a:highlight>
                          <a:schemeClr val="lt1"/>
                        </a:highlight>
                        <a:latin typeface="Roboto Condensed"/>
                        <a:ea typeface="Roboto Condensed"/>
                        <a:cs typeface="Roboto Condensed"/>
                        <a:sym typeface="Roboto Condensed"/>
                      </a:endParaRPr>
                    </a:p>
                    <a:p>
                      <a:pPr marL="114300" lvl="0" indent="-114300" algn="l" rtl="0">
                        <a:lnSpc>
                          <a:spcPct val="115000"/>
                        </a:lnSpc>
                        <a:spcBef>
                          <a:spcPts val="0"/>
                        </a:spcBef>
                        <a:spcAft>
                          <a:spcPts val="0"/>
                        </a:spcAft>
                        <a:buClr>
                          <a:schemeClr val="dk1"/>
                        </a:buClr>
                        <a:buSzPts val="900"/>
                        <a:buFont typeface="Roboto Condensed"/>
                        <a:buChar char="●"/>
                      </a:pPr>
                      <a:r>
                        <a:rPr lang="en-US" sz="900" b="1">
                          <a:solidFill>
                            <a:schemeClr val="dk1"/>
                          </a:solidFill>
                          <a:highlight>
                            <a:schemeClr val="lt1"/>
                          </a:highlight>
                          <a:latin typeface="Roboto Condensed"/>
                          <a:ea typeface="Roboto Condensed"/>
                          <a:cs typeface="Roboto Condensed"/>
                          <a:sym typeface="Roboto Condensed"/>
                        </a:rPr>
                        <a:t>Rework</a:t>
                      </a:r>
                      <a:r>
                        <a:rPr lang="en-US" sz="900">
                          <a:solidFill>
                            <a:schemeClr val="dk1"/>
                          </a:solidFill>
                          <a:highlight>
                            <a:schemeClr val="lt1"/>
                          </a:highlight>
                          <a:latin typeface="Roboto Condensed"/>
                          <a:ea typeface="Roboto Condensed"/>
                          <a:cs typeface="Roboto Condensed"/>
                          <a:sym typeface="Roboto Condensed"/>
                        </a:rPr>
                        <a:t>:  number of man-days</a:t>
                      </a:r>
                      <a:endParaRPr sz="900">
                        <a:solidFill>
                          <a:schemeClr val="dk1"/>
                        </a:solidFill>
                        <a:highlight>
                          <a:schemeClr val="lt1"/>
                        </a:highlight>
                        <a:latin typeface="Roboto Condensed"/>
                        <a:ea typeface="Roboto Condensed"/>
                        <a:cs typeface="Roboto Condensed"/>
                        <a:sym typeface="Roboto Condensed"/>
                      </a:endParaRPr>
                    </a:p>
                    <a:p>
                      <a:pPr marL="114300" lvl="0" indent="-114300" algn="l" rtl="0">
                        <a:lnSpc>
                          <a:spcPct val="115000"/>
                        </a:lnSpc>
                        <a:spcBef>
                          <a:spcPts val="0"/>
                        </a:spcBef>
                        <a:spcAft>
                          <a:spcPts val="0"/>
                        </a:spcAft>
                        <a:buClr>
                          <a:schemeClr val="dk1"/>
                        </a:buClr>
                        <a:buSzPts val="900"/>
                        <a:buFont typeface="Roboto Condensed"/>
                        <a:buChar char="●"/>
                      </a:pPr>
                      <a:r>
                        <a:rPr lang="en-US" sz="900" b="1">
                          <a:solidFill>
                            <a:schemeClr val="dk1"/>
                          </a:solidFill>
                          <a:highlight>
                            <a:schemeClr val="lt1"/>
                          </a:highlight>
                          <a:latin typeface="Roboto Condensed"/>
                          <a:ea typeface="Roboto Condensed"/>
                          <a:cs typeface="Roboto Condensed"/>
                          <a:sym typeface="Roboto Condensed"/>
                        </a:rPr>
                        <a:t>Unplanned</a:t>
                      </a:r>
                      <a:r>
                        <a:rPr lang="en-US" sz="900">
                          <a:solidFill>
                            <a:schemeClr val="dk1"/>
                          </a:solidFill>
                          <a:highlight>
                            <a:schemeClr val="lt1"/>
                          </a:highlight>
                          <a:latin typeface="Roboto Condensed"/>
                          <a:ea typeface="Roboto Condensed"/>
                          <a:cs typeface="Roboto Condensed"/>
                          <a:sym typeface="Roboto Condensed"/>
                        </a:rPr>
                        <a:t>: number of man-days for the unplanned works.</a:t>
                      </a:r>
                      <a:endParaRPr sz="900" b="1">
                        <a:solidFill>
                          <a:schemeClr val="dk1"/>
                        </a:solidFill>
                        <a:highlight>
                          <a:schemeClr val="lt1"/>
                        </a:highlight>
                        <a:latin typeface="Roboto Condensed"/>
                        <a:ea typeface="Roboto Condensed"/>
                        <a:cs typeface="Roboto Condensed"/>
                        <a:sym typeface="Roboto Condensed"/>
                      </a:endParaRPr>
                    </a:p>
                  </a:txBody>
                  <a:tcPr marL="91425" marR="91425" marT="45700" marB="457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0">
                <a:tc vMerge="1">
                  <a:txBody>
                    <a:bodyPr/>
                    <a:lstStyle/>
                    <a:p>
                      <a:endParaRPr lang="en-US"/>
                    </a:p>
                  </a:txBody>
                  <a:tcPr/>
                </a:tc>
                <a:tc gridSpan="3">
                  <a:txBody>
                    <a:bodyPr/>
                    <a:lstStyle/>
                    <a:p>
                      <a:pPr marL="228600" lvl="0" indent="-171450" algn="l" rtl="0">
                        <a:lnSpc>
                          <a:spcPct val="115000"/>
                        </a:lnSpc>
                        <a:spcBef>
                          <a:spcPts val="0"/>
                        </a:spcBef>
                        <a:spcAft>
                          <a:spcPts val="0"/>
                        </a:spcAft>
                        <a:buClr>
                          <a:schemeClr val="dk1"/>
                        </a:buClr>
                        <a:buSzPts val="900"/>
                        <a:buFont typeface="Roboto Condensed"/>
                        <a:buChar char="●"/>
                      </a:pPr>
                      <a:r>
                        <a:rPr lang="en-US" sz="900" b="1">
                          <a:solidFill>
                            <a:schemeClr val="dk1"/>
                          </a:solidFill>
                          <a:highlight>
                            <a:schemeClr val="lt1"/>
                          </a:highlight>
                          <a:latin typeface="Roboto Condensed"/>
                          <a:ea typeface="Roboto Condensed"/>
                          <a:cs typeface="Roboto Condensed"/>
                          <a:sym typeface="Roboto Condensed"/>
                        </a:rPr>
                        <a:t>Delivery:</a:t>
                      </a:r>
                      <a:r>
                        <a:rPr lang="en-US" sz="900">
                          <a:solidFill>
                            <a:schemeClr val="dk1"/>
                          </a:solidFill>
                          <a:highlight>
                            <a:schemeClr val="lt1"/>
                          </a:highlight>
                          <a:latin typeface="Roboto Condensed"/>
                          <a:ea typeface="Roboto Condensed"/>
                          <a:cs typeface="Roboto Condensed"/>
                          <a:sym typeface="Roboto Condensed"/>
                        </a:rPr>
                        <a:t>  the risk that activities will take longer than expected</a:t>
                      </a:r>
                      <a:endParaRPr sz="900" b="1">
                        <a:solidFill>
                          <a:schemeClr val="dk1"/>
                        </a:solidFill>
                        <a:highlight>
                          <a:schemeClr val="lt1"/>
                        </a:highlight>
                        <a:latin typeface="Roboto Condensed"/>
                        <a:ea typeface="Roboto Condensed"/>
                        <a:cs typeface="Roboto Condensed"/>
                        <a:sym typeface="Roboto Condensed"/>
                      </a:endParaRPr>
                    </a:p>
                  </a:txBody>
                  <a:tcPr marL="91425" marR="91425" marT="45700" marB="457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3">
                  <a:txBody>
                    <a:bodyPr/>
                    <a:lstStyle/>
                    <a:p>
                      <a:pPr marL="114300" lvl="0" indent="-114300" algn="l" rtl="0">
                        <a:lnSpc>
                          <a:spcPct val="115000"/>
                        </a:lnSpc>
                        <a:spcBef>
                          <a:spcPts val="0"/>
                        </a:spcBef>
                        <a:spcAft>
                          <a:spcPts val="0"/>
                        </a:spcAft>
                        <a:buClr>
                          <a:schemeClr val="dk1"/>
                        </a:buClr>
                        <a:buSzPts val="900"/>
                        <a:buFont typeface="Roboto Condensed"/>
                        <a:buChar char="●"/>
                      </a:pPr>
                      <a:r>
                        <a:rPr lang="en-US" sz="900" b="1">
                          <a:solidFill>
                            <a:schemeClr val="dk1"/>
                          </a:solidFill>
                          <a:highlight>
                            <a:schemeClr val="lt1"/>
                          </a:highlight>
                          <a:latin typeface="Roboto Condensed"/>
                          <a:ea typeface="Roboto Condensed"/>
                          <a:cs typeface="Roboto Condensed"/>
                          <a:sym typeface="Roboto Condensed"/>
                        </a:rPr>
                        <a:t>Delay (Internal BV):</a:t>
                      </a:r>
                      <a:r>
                        <a:rPr lang="en-US" sz="900">
                          <a:solidFill>
                            <a:schemeClr val="dk1"/>
                          </a:solidFill>
                          <a:highlight>
                            <a:schemeClr val="lt1"/>
                          </a:highlight>
                          <a:latin typeface="Roboto Condensed"/>
                          <a:ea typeface="Roboto Condensed"/>
                          <a:cs typeface="Roboto Condensed"/>
                          <a:sym typeface="Roboto Condensed"/>
                        </a:rPr>
                        <a:t> delay within steps handled by BV team</a:t>
                      </a:r>
                      <a:endParaRPr sz="900">
                        <a:solidFill>
                          <a:schemeClr val="dk1"/>
                        </a:solidFill>
                        <a:highlight>
                          <a:schemeClr val="lt1"/>
                        </a:highlight>
                        <a:latin typeface="Roboto Condensed"/>
                        <a:ea typeface="Roboto Condensed"/>
                        <a:cs typeface="Roboto Condensed"/>
                        <a:sym typeface="Roboto Condensed"/>
                      </a:endParaRPr>
                    </a:p>
                    <a:p>
                      <a:pPr marL="114300" lvl="0" indent="-114300" algn="l" rtl="0">
                        <a:lnSpc>
                          <a:spcPct val="115000"/>
                        </a:lnSpc>
                        <a:spcBef>
                          <a:spcPts val="0"/>
                        </a:spcBef>
                        <a:spcAft>
                          <a:spcPts val="0"/>
                        </a:spcAft>
                        <a:buClr>
                          <a:schemeClr val="dk1"/>
                        </a:buClr>
                        <a:buSzPts val="900"/>
                        <a:buFont typeface="Roboto Condensed"/>
                        <a:buChar char="●"/>
                      </a:pPr>
                      <a:r>
                        <a:rPr lang="en-US" sz="900" b="1">
                          <a:solidFill>
                            <a:schemeClr val="dk1"/>
                          </a:solidFill>
                          <a:highlight>
                            <a:schemeClr val="lt1"/>
                          </a:highlight>
                          <a:latin typeface="Roboto Condensed"/>
                          <a:ea typeface="Roboto Condensed"/>
                          <a:cs typeface="Roboto Condensed"/>
                          <a:sym typeface="Roboto Condensed"/>
                        </a:rPr>
                        <a:t>Delay (Internal RVC)</a:t>
                      </a:r>
                      <a:r>
                        <a:rPr lang="en-US" sz="900">
                          <a:solidFill>
                            <a:schemeClr val="dk1"/>
                          </a:solidFill>
                          <a:highlight>
                            <a:schemeClr val="lt1"/>
                          </a:highlight>
                          <a:latin typeface="Roboto Condensed"/>
                          <a:ea typeface="Roboto Condensed"/>
                          <a:cs typeface="Roboto Condensed"/>
                          <a:sym typeface="Roboto Condensed"/>
                        </a:rPr>
                        <a:t>: delay in delivery steps to RVC</a:t>
                      </a:r>
                      <a:endParaRPr sz="900">
                        <a:solidFill>
                          <a:schemeClr val="dk1"/>
                        </a:solidFill>
                        <a:highlight>
                          <a:schemeClr val="lt1"/>
                        </a:highlight>
                        <a:latin typeface="Roboto Condensed"/>
                        <a:ea typeface="Roboto Condensed"/>
                        <a:cs typeface="Roboto Condensed"/>
                        <a:sym typeface="Roboto Condensed"/>
                      </a:endParaRPr>
                    </a:p>
                    <a:p>
                      <a:pPr marL="114300" lvl="0" indent="-114300" algn="l" rtl="0">
                        <a:lnSpc>
                          <a:spcPct val="115000"/>
                        </a:lnSpc>
                        <a:spcBef>
                          <a:spcPts val="0"/>
                        </a:spcBef>
                        <a:spcAft>
                          <a:spcPts val="0"/>
                        </a:spcAft>
                        <a:buClr>
                          <a:schemeClr val="dk1"/>
                        </a:buClr>
                        <a:buSzPts val="900"/>
                        <a:buFont typeface="Roboto Condensed"/>
                        <a:buChar char="●"/>
                      </a:pPr>
                      <a:r>
                        <a:rPr lang="en-US" sz="900" b="1">
                          <a:solidFill>
                            <a:schemeClr val="dk1"/>
                          </a:solidFill>
                          <a:highlight>
                            <a:schemeClr val="lt1"/>
                          </a:highlight>
                          <a:latin typeface="Roboto Condensed"/>
                          <a:ea typeface="Roboto Condensed"/>
                          <a:cs typeface="Roboto Condensed"/>
                          <a:sym typeface="Roboto Condensed"/>
                        </a:rPr>
                        <a:t>Delay (External)</a:t>
                      </a:r>
                      <a:r>
                        <a:rPr lang="en-US" sz="900">
                          <a:solidFill>
                            <a:schemeClr val="dk1"/>
                          </a:solidFill>
                          <a:highlight>
                            <a:schemeClr val="lt1"/>
                          </a:highlight>
                          <a:latin typeface="Roboto Condensed"/>
                          <a:ea typeface="Roboto Condensed"/>
                          <a:cs typeface="Roboto Condensed"/>
                          <a:sym typeface="Roboto Condensed"/>
                        </a:rPr>
                        <a:t>: delay in delivery steps to REL </a:t>
                      </a:r>
                      <a:endParaRPr sz="900" b="1">
                        <a:solidFill>
                          <a:schemeClr val="dk1"/>
                        </a:solidFill>
                        <a:highlight>
                          <a:schemeClr val="lt1"/>
                        </a:highlight>
                        <a:latin typeface="Roboto Condensed"/>
                        <a:ea typeface="Roboto Condensed"/>
                        <a:cs typeface="Roboto Condensed"/>
                        <a:sym typeface="Roboto Condensed"/>
                      </a:endParaRPr>
                    </a:p>
                  </a:txBody>
                  <a:tcPr marL="91425" marR="91425" marT="45700" marB="457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Impact number</a:t>
                      </a:r>
                      <a:endParaRPr sz="1000">
                        <a:latin typeface="Roboto Condensed"/>
                        <a:ea typeface="Roboto Condensed"/>
                        <a:cs typeface="Roboto Condensed"/>
                        <a:sym typeface="Roboto Condense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6">
                  <a:txBody>
                    <a:bodyPr/>
                    <a:lstStyle/>
                    <a:p>
                      <a:pPr marL="228600" lvl="0" indent="-171450" algn="l" rtl="0">
                        <a:lnSpc>
                          <a:spcPct val="115000"/>
                        </a:lnSpc>
                        <a:spcBef>
                          <a:spcPts val="0"/>
                        </a:spcBef>
                        <a:spcAft>
                          <a:spcPts val="0"/>
                        </a:spcAft>
                        <a:buClr>
                          <a:schemeClr val="dk1"/>
                        </a:buClr>
                        <a:buSzPts val="900"/>
                        <a:buFont typeface="Roboto Condensed"/>
                        <a:buChar char="●"/>
                      </a:pPr>
                      <a:r>
                        <a:rPr lang="en-US" sz="900">
                          <a:solidFill>
                            <a:schemeClr val="dk1"/>
                          </a:solidFill>
                          <a:highlight>
                            <a:schemeClr val="lt1"/>
                          </a:highlight>
                          <a:latin typeface="Roboto Condensed"/>
                          <a:ea typeface="Roboto Condensed"/>
                          <a:cs typeface="Roboto Condensed"/>
                          <a:sym typeface="Roboto Condensed"/>
                        </a:rPr>
                        <a:t>Cost related: </a:t>
                      </a:r>
                      <a:r>
                        <a:rPr lang="en-US" sz="900" b="1">
                          <a:solidFill>
                            <a:schemeClr val="dk1"/>
                          </a:solidFill>
                          <a:highlight>
                            <a:schemeClr val="lt1"/>
                          </a:highlight>
                          <a:latin typeface="Roboto Condensed"/>
                          <a:ea typeface="Roboto Condensed"/>
                          <a:cs typeface="Roboto Condensed"/>
                          <a:sym typeface="Roboto Condensed"/>
                        </a:rPr>
                        <a:t>[Impact type] n man-days</a:t>
                      </a:r>
                      <a:r>
                        <a:rPr lang="en-US" sz="900">
                          <a:solidFill>
                            <a:schemeClr val="dk1"/>
                          </a:solidFill>
                          <a:highlight>
                            <a:schemeClr val="lt1"/>
                          </a:highlight>
                          <a:latin typeface="Roboto Condensed"/>
                          <a:ea typeface="Roboto Condensed"/>
                          <a:cs typeface="Roboto Condensed"/>
                          <a:sym typeface="Roboto Condensed"/>
                        </a:rPr>
                        <a:t>. Ex: </a:t>
                      </a:r>
                      <a:r>
                        <a:rPr lang="en-US" sz="900" i="1">
                          <a:solidFill>
                            <a:srgbClr val="0000FF"/>
                          </a:solidFill>
                          <a:highlight>
                            <a:schemeClr val="lt1"/>
                          </a:highlight>
                          <a:latin typeface="Roboto Condensed"/>
                          <a:ea typeface="Roboto Condensed"/>
                          <a:cs typeface="Roboto Condensed"/>
                          <a:sym typeface="Roboto Condensed"/>
                        </a:rPr>
                        <a:t>Overtime 3.5 man-days</a:t>
                      </a:r>
                      <a:r>
                        <a:rPr lang="en-US" sz="900">
                          <a:solidFill>
                            <a:schemeClr val="dk1"/>
                          </a:solidFill>
                          <a:highlight>
                            <a:schemeClr val="lt1"/>
                          </a:highlight>
                          <a:latin typeface="Roboto Condensed"/>
                          <a:ea typeface="Roboto Condensed"/>
                          <a:cs typeface="Roboto Condensed"/>
                          <a:sym typeface="Roboto Condensed"/>
                        </a:rPr>
                        <a:t>; </a:t>
                      </a:r>
                      <a:r>
                        <a:rPr lang="en-US" sz="900" i="1">
                          <a:solidFill>
                            <a:srgbClr val="0000FF"/>
                          </a:solidFill>
                          <a:highlight>
                            <a:schemeClr val="lt1"/>
                          </a:highlight>
                          <a:latin typeface="Roboto Condensed"/>
                          <a:ea typeface="Roboto Condensed"/>
                          <a:cs typeface="Roboto Condensed"/>
                          <a:sym typeface="Roboto Condensed"/>
                        </a:rPr>
                        <a:t>Rework 0.5 man-days</a:t>
                      </a:r>
                      <a:endParaRPr sz="900" i="1">
                        <a:solidFill>
                          <a:srgbClr val="0000FF"/>
                        </a:solidFill>
                        <a:highlight>
                          <a:schemeClr val="lt1"/>
                        </a:highlight>
                        <a:latin typeface="Roboto Condensed"/>
                        <a:ea typeface="Roboto Condensed"/>
                        <a:cs typeface="Roboto Condensed"/>
                        <a:sym typeface="Roboto Condensed"/>
                      </a:endParaRPr>
                    </a:p>
                    <a:p>
                      <a:pPr marL="228600" lvl="0" indent="-171450" algn="l" rtl="0">
                        <a:lnSpc>
                          <a:spcPct val="115000"/>
                        </a:lnSpc>
                        <a:spcBef>
                          <a:spcPts val="0"/>
                        </a:spcBef>
                        <a:spcAft>
                          <a:spcPts val="0"/>
                        </a:spcAft>
                        <a:buClr>
                          <a:schemeClr val="dk1"/>
                        </a:buClr>
                        <a:buSzPts val="900"/>
                        <a:buFont typeface="Roboto Condensed"/>
                        <a:buChar char="●"/>
                      </a:pPr>
                      <a:r>
                        <a:rPr lang="en-US" sz="900">
                          <a:solidFill>
                            <a:schemeClr val="dk1"/>
                          </a:solidFill>
                          <a:highlight>
                            <a:schemeClr val="lt1"/>
                          </a:highlight>
                          <a:latin typeface="Roboto Condensed"/>
                          <a:ea typeface="Roboto Condensed"/>
                          <a:cs typeface="Roboto Condensed"/>
                          <a:sym typeface="Roboto Condensed"/>
                        </a:rPr>
                        <a:t>Delivery related:</a:t>
                      </a:r>
                      <a:r>
                        <a:rPr lang="en-US" sz="900" b="1">
                          <a:solidFill>
                            <a:schemeClr val="dk1"/>
                          </a:solidFill>
                          <a:highlight>
                            <a:schemeClr val="lt1"/>
                          </a:highlight>
                          <a:latin typeface="Roboto Condensed"/>
                          <a:ea typeface="Roboto Condensed"/>
                          <a:cs typeface="Roboto Condensed"/>
                          <a:sym typeface="Roboto Condensed"/>
                        </a:rPr>
                        <a:t> [Impact type] +nD. </a:t>
                      </a:r>
                      <a:r>
                        <a:rPr lang="en-US" sz="900">
                          <a:solidFill>
                            <a:schemeClr val="dk1"/>
                          </a:solidFill>
                          <a:highlight>
                            <a:schemeClr val="lt1"/>
                          </a:highlight>
                          <a:latin typeface="Roboto Condensed"/>
                          <a:ea typeface="Roboto Condensed"/>
                          <a:cs typeface="Roboto Condensed"/>
                          <a:sym typeface="Roboto Condensed"/>
                        </a:rPr>
                        <a:t>Ex: </a:t>
                      </a:r>
                      <a:r>
                        <a:rPr lang="en-US" sz="900" i="1">
                          <a:solidFill>
                            <a:srgbClr val="0000FF"/>
                          </a:solidFill>
                          <a:highlight>
                            <a:schemeClr val="lt1"/>
                          </a:highlight>
                          <a:latin typeface="Roboto Condensed"/>
                          <a:ea typeface="Roboto Condensed"/>
                          <a:cs typeface="Roboto Condensed"/>
                          <a:sym typeface="Roboto Condensed"/>
                        </a:rPr>
                        <a:t>Delay (internal BV) +2D ; Delay (external) +1D</a:t>
                      </a:r>
                      <a:endParaRPr sz="900">
                        <a:solidFill>
                          <a:schemeClr val="dk1"/>
                        </a:solidFill>
                        <a:highlight>
                          <a:schemeClr val="lt1"/>
                        </a:highlight>
                        <a:latin typeface="Roboto Condensed"/>
                        <a:ea typeface="Roboto Condensed"/>
                        <a:cs typeface="Roboto Condensed"/>
                        <a:sym typeface="Roboto Condense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08475">
                <a:tc rowSpan="4">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Priority Level</a:t>
                      </a:r>
                      <a:endParaRPr sz="1000">
                        <a:latin typeface="Roboto Condensed"/>
                        <a:ea typeface="Roboto Condensed"/>
                        <a:cs typeface="Roboto Condensed"/>
                        <a:sym typeface="Roboto Condense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900" b="1">
                          <a:latin typeface="Roboto Condensed"/>
                          <a:ea typeface="Roboto Condensed"/>
                          <a:cs typeface="Roboto Condensed"/>
                          <a:sym typeface="Roboto Condensed"/>
                        </a:rPr>
                        <a:t>Level</a:t>
                      </a:r>
                      <a:endParaRPr sz="900">
                        <a:solidFill>
                          <a:schemeClr val="dk1"/>
                        </a:solidFill>
                        <a:highlight>
                          <a:schemeClr val="lt1"/>
                        </a:highlight>
                        <a:latin typeface="Roboto Condensed"/>
                        <a:ea typeface="Roboto Condensed"/>
                        <a:cs typeface="Roboto Condensed"/>
                        <a:sym typeface="Roboto Condensed"/>
                      </a:endParaRPr>
                    </a:p>
                  </a:txBody>
                  <a:tcPr marL="91425" marR="91425"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US" sz="900" b="1">
                          <a:solidFill>
                            <a:schemeClr val="dk1"/>
                          </a:solidFill>
                          <a:latin typeface="Roboto Condensed"/>
                          <a:ea typeface="Roboto Condensed"/>
                          <a:cs typeface="Roboto Condensed"/>
                          <a:sym typeface="Roboto Condensed"/>
                        </a:rPr>
                        <a:t>Concept</a:t>
                      </a:r>
                      <a:endParaRPr sz="900" b="1">
                        <a:latin typeface="Roboto Condensed"/>
                        <a:ea typeface="Roboto Condensed"/>
                        <a:cs typeface="Roboto Condensed"/>
                        <a:sym typeface="Roboto Condensed"/>
                      </a:endParaRPr>
                    </a:p>
                  </a:txBody>
                  <a:tcPr marL="91425" marR="91425"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US" sz="900" b="1">
                          <a:solidFill>
                            <a:schemeClr val="dk1"/>
                          </a:solidFill>
                          <a:latin typeface="Roboto Condensed"/>
                          <a:ea typeface="Roboto Condensed"/>
                          <a:cs typeface="Roboto Condensed"/>
                          <a:sym typeface="Roboto Condensed"/>
                        </a:rPr>
                        <a:t>Extra cost</a:t>
                      </a:r>
                      <a:endParaRPr sz="900" b="1">
                        <a:latin typeface="Roboto Condensed"/>
                        <a:ea typeface="Roboto Condensed"/>
                        <a:cs typeface="Roboto Condensed"/>
                        <a:sym typeface="Roboto Condensed"/>
                      </a:endParaRPr>
                    </a:p>
                  </a:txBody>
                  <a:tcPr marL="91425" marR="91425"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Clr>
                          <a:schemeClr val="dk1"/>
                        </a:buClr>
                        <a:buSzPts val="1100"/>
                        <a:buFont typeface="Arial"/>
                        <a:buNone/>
                      </a:pPr>
                      <a:r>
                        <a:rPr lang="en-US" sz="900" b="1">
                          <a:solidFill>
                            <a:schemeClr val="dk1"/>
                          </a:solidFill>
                          <a:latin typeface="Roboto Condensed"/>
                          <a:ea typeface="Roboto Condensed"/>
                          <a:cs typeface="Roboto Condensed"/>
                          <a:sym typeface="Roboto Condensed"/>
                        </a:rPr>
                        <a:t>Delay</a:t>
                      </a:r>
                      <a:endParaRPr sz="900" b="1">
                        <a:latin typeface="Roboto Condensed"/>
                        <a:ea typeface="Roboto Condensed"/>
                        <a:cs typeface="Roboto Condensed"/>
                        <a:sym typeface="Roboto Condensed"/>
                      </a:endParaRPr>
                    </a:p>
                  </a:txBody>
                  <a:tcPr marL="91425" marR="91425"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228600" lvl="0" indent="-114300" algn="ctr" rtl="0">
                        <a:spcBef>
                          <a:spcPts val="0"/>
                        </a:spcBef>
                        <a:spcAft>
                          <a:spcPts val="0"/>
                        </a:spcAft>
                        <a:buNone/>
                      </a:pPr>
                      <a:r>
                        <a:rPr lang="en-US" sz="900" b="1">
                          <a:latin typeface="Roboto Condensed"/>
                          <a:ea typeface="Roboto Condensed"/>
                          <a:cs typeface="Roboto Condensed"/>
                          <a:sym typeface="Roboto Condensed"/>
                        </a:rPr>
                        <a:t>Quality</a:t>
                      </a:r>
                      <a:endParaRPr sz="900" b="1">
                        <a:latin typeface="Roboto Condensed"/>
                        <a:ea typeface="Roboto Condensed"/>
                        <a:cs typeface="Roboto Condensed"/>
                        <a:sym typeface="Roboto Condensed"/>
                      </a:endParaRPr>
                    </a:p>
                  </a:txBody>
                  <a:tcPr marL="91425" marR="91425"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228600" lvl="0" indent="-114300" algn="ctr" rtl="0">
                        <a:spcBef>
                          <a:spcPts val="0"/>
                        </a:spcBef>
                        <a:spcAft>
                          <a:spcPts val="0"/>
                        </a:spcAft>
                        <a:buNone/>
                      </a:pPr>
                      <a:r>
                        <a:rPr lang="en-US" sz="900" b="1">
                          <a:latin typeface="Roboto Condensed"/>
                          <a:ea typeface="Roboto Condensed"/>
                          <a:cs typeface="Roboto Condensed"/>
                          <a:sym typeface="Roboto Condensed"/>
                        </a:rPr>
                        <a:t>Other</a:t>
                      </a:r>
                      <a:endParaRPr sz="900" b="1">
                        <a:latin typeface="Roboto Condensed"/>
                        <a:ea typeface="Roboto Condensed"/>
                        <a:cs typeface="Roboto Condensed"/>
                        <a:sym typeface="Roboto Condensed"/>
                      </a:endParaRPr>
                    </a:p>
                  </a:txBody>
                  <a:tcPr marL="91425" marR="91425"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5"/>
                  </a:ext>
                </a:extLst>
              </a:tr>
              <a:tr h="0">
                <a:tc vMerge="1">
                  <a:txBody>
                    <a:bodyPr/>
                    <a:lstStyle/>
                    <a:p>
                      <a:endParaRPr lang="en-US"/>
                    </a:p>
                  </a:txBody>
                  <a:tcPr/>
                </a:tc>
                <a:tc>
                  <a:txBody>
                    <a:bodyPr/>
                    <a:lstStyle/>
                    <a:p>
                      <a:pPr marL="0" lvl="0" indent="0" algn="l" rtl="0">
                        <a:spcBef>
                          <a:spcPts val="0"/>
                        </a:spcBef>
                        <a:spcAft>
                          <a:spcPts val="0"/>
                        </a:spcAft>
                        <a:buClr>
                          <a:schemeClr val="dk1"/>
                        </a:buClr>
                        <a:buSzPts val="1100"/>
                        <a:buFont typeface="Arial"/>
                        <a:buNone/>
                      </a:pPr>
                      <a:r>
                        <a:rPr lang="en-US" sz="900" b="1">
                          <a:solidFill>
                            <a:schemeClr val="dk1"/>
                          </a:solidFill>
                          <a:latin typeface="Roboto Condensed"/>
                          <a:ea typeface="Roboto Condensed"/>
                          <a:cs typeface="Roboto Condensed"/>
                          <a:sym typeface="Roboto Condensed"/>
                        </a:rPr>
                        <a:t>High/Critical</a:t>
                      </a:r>
                      <a:endParaRPr sz="900" b="1">
                        <a:latin typeface="Roboto Condensed"/>
                        <a:ea typeface="Roboto Condensed"/>
                        <a:cs typeface="Roboto Condensed"/>
                        <a:sym typeface="Roboto Condensed"/>
                      </a:endParaRPr>
                    </a:p>
                  </a:txBody>
                  <a:tcPr marL="91425" marR="91425" marT="45700" marB="457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800">
                          <a:solidFill>
                            <a:schemeClr val="dk1"/>
                          </a:solidFill>
                          <a:latin typeface="Roboto Condensed"/>
                          <a:ea typeface="Roboto Condensed"/>
                          <a:cs typeface="Roboto Condensed"/>
                          <a:sym typeface="Roboto Condensed"/>
                        </a:rPr>
                        <a:t>A critical risk/issue that will have a high impact on project success, and has the potential to stop the project completely</a:t>
                      </a:r>
                      <a:endParaRPr sz="800" b="1">
                        <a:latin typeface="Roboto Condensed"/>
                        <a:ea typeface="Roboto Condensed"/>
                        <a:cs typeface="Roboto Condensed"/>
                        <a:sym typeface="Roboto Condensed"/>
                      </a:endParaRPr>
                    </a:p>
                  </a:txBody>
                  <a:tcPr marL="91425" marR="91425"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800">
                          <a:solidFill>
                            <a:schemeClr val="dk1"/>
                          </a:solidFill>
                          <a:latin typeface="Roboto Condensed"/>
                          <a:ea typeface="Roboto Condensed"/>
                          <a:cs typeface="Roboto Condensed"/>
                          <a:sym typeface="Roboto Condensed"/>
                        </a:rPr>
                        <a:t>&gt; 10%</a:t>
                      </a:r>
                      <a:endParaRPr sz="800">
                        <a:latin typeface="Roboto Condensed"/>
                        <a:ea typeface="Roboto Condensed"/>
                        <a:cs typeface="Roboto Condensed"/>
                        <a:sym typeface="Roboto Condensed"/>
                      </a:endParaRPr>
                    </a:p>
                  </a:txBody>
                  <a:tcPr marL="91425" marR="91425"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800">
                          <a:latin typeface="Roboto Condensed"/>
                          <a:ea typeface="Roboto Condensed"/>
                          <a:cs typeface="Roboto Condensed"/>
                          <a:sym typeface="Roboto Condensed"/>
                        </a:rPr>
                        <a:t>Delay (</a:t>
                      </a:r>
                      <a:r>
                        <a:rPr lang="en-US" sz="800">
                          <a:solidFill>
                            <a:schemeClr val="dk1"/>
                          </a:solidFill>
                          <a:latin typeface="Roboto Condensed"/>
                          <a:ea typeface="Roboto Condensed"/>
                          <a:cs typeface="Roboto Condensed"/>
                          <a:sym typeface="Roboto Condensed"/>
                        </a:rPr>
                        <a:t>External)</a:t>
                      </a:r>
                      <a:r>
                        <a:rPr lang="en-US" sz="800">
                          <a:latin typeface="Roboto Condensed"/>
                          <a:ea typeface="Roboto Condensed"/>
                          <a:cs typeface="Roboto Condensed"/>
                          <a:sym typeface="Roboto Condensed"/>
                        </a:rPr>
                        <a:t> of project final release milestone</a:t>
                      </a:r>
                      <a:endParaRPr sz="800">
                        <a:latin typeface="Roboto Condensed"/>
                        <a:ea typeface="Roboto Condensed"/>
                        <a:cs typeface="Roboto Condensed"/>
                        <a:sym typeface="Roboto Condensed"/>
                      </a:endParaRPr>
                    </a:p>
                    <a:p>
                      <a:pPr marL="0" lvl="0" indent="0" algn="ctr" rtl="0">
                        <a:spcBef>
                          <a:spcPts val="0"/>
                        </a:spcBef>
                        <a:spcAft>
                          <a:spcPts val="0"/>
                        </a:spcAft>
                        <a:buNone/>
                      </a:pPr>
                      <a:endParaRPr sz="200">
                        <a:latin typeface="Roboto Condensed"/>
                        <a:ea typeface="Roboto Condensed"/>
                        <a:cs typeface="Roboto Condensed"/>
                        <a:sym typeface="Roboto Condensed"/>
                      </a:endParaRPr>
                    </a:p>
                    <a:p>
                      <a:pPr marL="0" lvl="0" indent="0" algn="ctr" rtl="0">
                        <a:spcBef>
                          <a:spcPts val="0"/>
                        </a:spcBef>
                        <a:spcAft>
                          <a:spcPts val="0"/>
                        </a:spcAft>
                        <a:buNone/>
                      </a:pPr>
                      <a:r>
                        <a:rPr lang="en-US" sz="800">
                          <a:latin typeface="Roboto Condensed"/>
                          <a:ea typeface="Roboto Condensed"/>
                          <a:cs typeface="Roboto Condensed"/>
                          <a:sym typeface="Roboto Condensed"/>
                        </a:rPr>
                        <a:t>Delay (Internal RVC) of any release milestone &gt; 3 man-days</a:t>
                      </a:r>
                      <a:endParaRPr sz="800">
                        <a:latin typeface="Roboto Condensed"/>
                        <a:ea typeface="Roboto Condensed"/>
                        <a:cs typeface="Roboto Condensed"/>
                        <a:sym typeface="Roboto Condensed"/>
                      </a:endParaRPr>
                    </a:p>
                  </a:txBody>
                  <a:tcPr marL="91425" marR="91425"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800">
                          <a:solidFill>
                            <a:schemeClr val="dk1"/>
                          </a:solidFill>
                          <a:latin typeface="Roboto Condensed"/>
                          <a:ea typeface="Roboto Condensed"/>
                          <a:cs typeface="Roboto Condensed"/>
                          <a:sym typeface="Roboto Condensed"/>
                        </a:rPr>
                        <a:t>Detect by REL (KIL)</a:t>
                      </a:r>
                      <a:endParaRPr sz="800">
                        <a:solidFill>
                          <a:schemeClr val="dk1"/>
                        </a:solidFill>
                        <a:latin typeface="Roboto Condensed"/>
                        <a:ea typeface="Roboto Condensed"/>
                        <a:cs typeface="Roboto Condensed"/>
                        <a:sym typeface="Roboto Condensed"/>
                      </a:endParaRPr>
                    </a:p>
                    <a:p>
                      <a:pPr marL="0" lvl="0" indent="0" algn="ctr" rtl="0">
                        <a:spcBef>
                          <a:spcPts val="0"/>
                        </a:spcBef>
                        <a:spcAft>
                          <a:spcPts val="0"/>
                        </a:spcAft>
                        <a:buClr>
                          <a:schemeClr val="dk1"/>
                        </a:buClr>
                        <a:buSzPts val="1100"/>
                        <a:buFont typeface="Arial"/>
                        <a:buNone/>
                      </a:pPr>
                      <a:r>
                        <a:rPr lang="en-US" sz="800">
                          <a:solidFill>
                            <a:schemeClr val="dk1"/>
                          </a:solidFill>
                          <a:latin typeface="Roboto Condensed"/>
                          <a:ea typeface="Roboto Condensed"/>
                          <a:cs typeface="Roboto Condensed"/>
                          <a:sym typeface="Roboto Condensed"/>
                        </a:rPr>
                        <a:t>Recovery effort &gt; 3 man-months</a:t>
                      </a:r>
                      <a:endParaRPr sz="800">
                        <a:solidFill>
                          <a:schemeClr val="dk1"/>
                        </a:solidFill>
                        <a:latin typeface="Roboto Condensed"/>
                        <a:ea typeface="Roboto Condensed"/>
                        <a:cs typeface="Roboto Condensed"/>
                        <a:sym typeface="Roboto Condensed"/>
                      </a:endParaRPr>
                    </a:p>
                  </a:txBody>
                  <a:tcPr marL="91425" marR="91425"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rowSpan="3">
                  <a:txBody>
                    <a:bodyPr/>
                    <a:lstStyle/>
                    <a:p>
                      <a:pPr marL="0" lvl="0" indent="0" algn="ctr" rtl="0">
                        <a:spcBef>
                          <a:spcPts val="0"/>
                        </a:spcBef>
                        <a:spcAft>
                          <a:spcPts val="0"/>
                        </a:spcAft>
                        <a:buNone/>
                      </a:pPr>
                      <a:r>
                        <a:rPr lang="en-US" sz="800">
                          <a:solidFill>
                            <a:schemeClr val="dk1"/>
                          </a:solidFill>
                          <a:latin typeface="Roboto Condensed"/>
                          <a:ea typeface="Roboto Condensed"/>
                          <a:cs typeface="Roboto Condensed"/>
                          <a:sym typeface="Roboto Condensed"/>
                        </a:rPr>
                        <a:t>specific for each project KPI (refer to project charter)</a:t>
                      </a:r>
                      <a:endParaRPr sz="800">
                        <a:solidFill>
                          <a:schemeClr val="dk1"/>
                        </a:solidFill>
                        <a:latin typeface="Roboto Condensed"/>
                        <a:ea typeface="Roboto Condensed"/>
                        <a:cs typeface="Roboto Condensed"/>
                        <a:sym typeface="Roboto Condensed"/>
                      </a:endParaRPr>
                    </a:p>
                  </a:txBody>
                  <a:tcPr marL="91425" marR="91425"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0">
                <a:tc vMerge="1">
                  <a:txBody>
                    <a:bodyPr/>
                    <a:lstStyle/>
                    <a:p>
                      <a:endParaRPr lang="en-US"/>
                    </a:p>
                  </a:txBody>
                  <a:tcPr/>
                </a:tc>
                <a:tc>
                  <a:txBody>
                    <a:bodyPr/>
                    <a:lstStyle/>
                    <a:p>
                      <a:pPr marL="0" lvl="0" indent="0" algn="l" rtl="0">
                        <a:spcBef>
                          <a:spcPts val="0"/>
                        </a:spcBef>
                        <a:spcAft>
                          <a:spcPts val="0"/>
                        </a:spcAft>
                        <a:buClr>
                          <a:schemeClr val="dk1"/>
                        </a:buClr>
                        <a:buSzPts val="1100"/>
                        <a:buFont typeface="Arial"/>
                        <a:buNone/>
                      </a:pPr>
                      <a:r>
                        <a:rPr lang="en-US" sz="900" b="1">
                          <a:solidFill>
                            <a:schemeClr val="dk1"/>
                          </a:solidFill>
                          <a:latin typeface="Roboto Condensed"/>
                          <a:ea typeface="Roboto Condensed"/>
                          <a:cs typeface="Roboto Condensed"/>
                          <a:sym typeface="Roboto Condensed"/>
                        </a:rPr>
                        <a:t>Medium</a:t>
                      </a:r>
                      <a:endParaRPr sz="900" b="1">
                        <a:latin typeface="Roboto Condensed"/>
                        <a:ea typeface="Roboto Condensed"/>
                        <a:cs typeface="Roboto Condensed"/>
                        <a:sym typeface="Roboto Condensed"/>
                      </a:endParaRPr>
                    </a:p>
                  </a:txBody>
                  <a:tcPr marL="91425" marR="91425" marT="45700" marB="457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lvl="0" indent="-114300" algn="ctr" rtl="0">
                        <a:spcBef>
                          <a:spcPts val="0"/>
                        </a:spcBef>
                        <a:spcAft>
                          <a:spcPts val="0"/>
                        </a:spcAft>
                        <a:buNone/>
                      </a:pPr>
                      <a:r>
                        <a:rPr lang="en-US" sz="800">
                          <a:solidFill>
                            <a:schemeClr val="dk1"/>
                          </a:solidFill>
                          <a:latin typeface="Roboto Condensed"/>
                          <a:ea typeface="Roboto Condensed"/>
                          <a:cs typeface="Roboto Condensed"/>
                          <a:sym typeface="Roboto Condensed"/>
                        </a:rPr>
                        <a:t>A risk/issue that will have a noticeable impact, but won't stop the project from proceeding</a:t>
                      </a:r>
                      <a:endParaRPr sz="800">
                        <a:solidFill>
                          <a:schemeClr val="dk1"/>
                        </a:solidFill>
                        <a:latin typeface="Roboto Condensed"/>
                        <a:ea typeface="Roboto Condensed"/>
                        <a:cs typeface="Roboto Condensed"/>
                        <a:sym typeface="Roboto Condensed"/>
                      </a:endParaRPr>
                    </a:p>
                  </a:txBody>
                  <a:tcPr marL="91425" marR="91425"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800">
                          <a:latin typeface="Roboto Condensed"/>
                          <a:ea typeface="Roboto Condensed"/>
                          <a:cs typeface="Roboto Condensed"/>
                          <a:sym typeface="Roboto Condensed"/>
                        </a:rPr>
                        <a:t>5 - 10%</a:t>
                      </a:r>
                      <a:endParaRPr sz="800">
                        <a:latin typeface="Roboto Condensed"/>
                        <a:ea typeface="Roboto Condensed"/>
                        <a:cs typeface="Roboto Condensed"/>
                        <a:sym typeface="Roboto Condensed"/>
                      </a:endParaRPr>
                    </a:p>
                  </a:txBody>
                  <a:tcPr marL="91425" marR="91425"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800">
                          <a:solidFill>
                            <a:schemeClr val="dk1"/>
                          </a:solidFill>
                          <a:latin typeface="Roboto Condensed"/>
                          <a:ea typeface="Roboto Condensed"/>
                          <a:cs typeface="Roboto Condensed"/>
                          <a:sym typeface="Roboto Condensed"/>
                        </a:rPr>
                        <a:t>Delay (external) of any release milestone</a:t>
                      </a:r>
                      <a:endParaRPr sz="800">
                        <a:solidFill>
                          <a:schemeClr val="dk1"/>
                        </a:solidFill>
                        <a:latin typeface="Roboto Condensed"/>
                        <a:ea typeface="Roboto Condensed"/>
                        <a:cs typeface="Roboto Condensed"/>
                        <a:sym typeface="Roboto Condensed"/>
                      </a:endParaRPr>
                    </a:p>
                    <a:p>
                      <a:pPr marL="0" lvl="0" indent="0" algn="ctr" rtl="0">
                        <a:spcBef>
                          <a:spcPts val="0"/>
                        </a:spcBef>
                        <a:spcAft>
                          <a:spcPts val="0"/>
                        </a:spcAft>
                        <a:buNone/>
                      </a:pPr>
                      <a:endParaRPr sz="200">
                        <a:solidFill>
                          <a:schemeClr val="dk1"/>
                        </a:solidFill>
                        <a:latin typeface="Roboto Condensed"/>
                        <a:ea typeface="Roboto Condensed"/>
                        <a:cs typeface="Roboto Condensed"/>
                        <a:sym typeface="Roboto Condensed"/>
                      </a:endParaRPr>
                    </a:p>
                    <a:p>
                      <a:pPr marL="0" lvl="0" indent="0" algn="ctr" rtl="0">
                        <a:spcBef>
                          <a:spcPts val="0"/>
                        </a:spcBef>
                        <a:spcAft>
                          <a:spcPts val="0"/>
                        </a:spcAft>
                        <a:buNone/>
                      </a:pPr>
                      <a:r>
                        <a:rPr lang="en-US" sz="800">
                          <a:solidFill>
                            <a:schemeClr val="dk1"/>
                          </a:solidFill>
                          <a:latin typeface="Roboto Condensed"/>
                          <a:ea typeface="Roboto Condensed"/>
                          <a:cs typeface="Roboto Condensed"/>
                          <a:sym typeface="Roboto Condensed"/>
                        </a:rPr>
                        <a:t>Delay (internal RVC) of any release milestone &lt;= 3 man-days</a:t>
                      </a:r>
                      <a:endParaRPr sz="800">
                        <a:solidFill>
                          <a:schemeClr val="dk1"/>
                        </a:solidFill>
                        <a:latin typeface="Roboto Condensed"/>
                        <a:ea typeface="Roboto Condensed"/>
                        <a:cs typeface="Roboto Condensed"/>
                        <a:sym typeface="Roboto Condensed"/>
                      </a:endParaRPr>
                    </a:p>
                  </a:txBody>
                  <a:tcPr marL="91425" marR="91425"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lvl="0" indent="-114300" algn="ctr" rtl="0">
                        <a:spcBef>
                          <a:spcPts val="0"/>
                        </a:spcBef>
                        <a:spcAft>
                          <a:spcPts val="0"/>
                        </a:spcAft>
                        <a:buClr>
                          <a:schemeClr val="dk1"/>
                        </a:buClr>
                        <a:buSzPts val="1100"/>
                        <a:buFont typeface="Arial"/>
                        <a:buNone/>
                      </a:pPr>
                      <a:r>
                        <a:rPr lang="en-US" sz="800">
                          <a:solidFill>
                            <a:schemeClr val="dk1"/>
                          </a:solidFill>
                          <a:latin typeface="Roboto Condensed"/>
                          <a:ea typeface="Roboto Condensed"/>
                          <a:cs typeface="Roboto Condensed"/>
                          <a:sym typeface="Roboto Condensed"/>
                        </a:rPr>
                        <a:t>Detect by REL or RVC</a:t>
                      </a:r>
                      <a:endParaRPr sz="800">
                        <a:solidFill>
                          <a:schemeClr val="dk1"/>
                        </a:solidFill>
                        <a:latin typeface="Roboto Condensed"/>
                        <a:ea typeface="Roboto Condensed"/>
                        <a:cs typeface="Roboto Condensed"/>
                        <a:sym typeface="Roboto Condensed"/>
                      </a:endParaRPr>
                    </a:p>
                    <a:p>
                      <a:pPr marL="0" lvl="0" indent="0" algn="ctr" rtl="0">
                        <a:spcBef>
                          <a:spcPts val="0"/>
                        </a:spcBef>
                        <a:spcAft>
                          <a:spcPts val="0"/>
                        </a:spcAft>
                        <a:buClr>
                          <a:schemeClr val="dk1"/>
                        </a:buClr>
                        <a:buSzPts val="1100"/>
                        <a:buFont typeface="Arial"/>
                        <a:buNone/>
                      </a:pPr>
                      <a:r>
                        <a:rPr lang="en-US" sz="800">
                          <a:solidFill>
                            <a:schemeClr val="dk1"/>
                          </a:solidFill>
                          <a:latin typeface="Roboto Condensed"/>
                          <a:ea typeface="Roboto Condensed"/>
                          <a:cs typeface="Roboto Condensed"/>
                          <a:sym typeface="Roboto Condensed"/>
                        </a:rPr>
                        <a:t>Recovery effort &gt;= 1 man-months</a:t>
                      </a:r>
                      <a:endParaRPr sz="800">
                        <a:latin typeface="Roboto Condensed"/>
                        <a:ea typeface="Roboto Condensed"/>
                        <a:cs typeface="Roboto Condensed"/>
                        <a:sym typeface="Roboto Condensed"/>
                      </a:endParaRPr>
                    </a:p>
                  </a:txBody>
                  <a:tcPr marL="91425" marR="91425"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7"/>
                  </a:ext>
                </a:extLst>
              </a:tr>
              <a:tr h="0">
                <a:tc vMerge="1">
                  <a:txBody>
                    <a:bodyPr/>
                    <a:lstStyle/>
                    <a:p>
                      <a:endParaRPr lang="en-US"/>
                    </a:p>
                  </a:txBody>
                  <a:tcPr/>
                </a:tc>
                <a:tc>
                  <a:txBody>
                    <a:bodyPr/>
                    <a:lstStyle/>
                    <a:p>
                      <a:pPr marL="0" lvl="0" indent="0" algn="l" rtl="0">
                        <a:spcBef>
                          <a:spcPts val="0"/>
                        </a:spcBef>
                        <a:spcAft>
                          <a:spcPts val="0"/>
                        </a:spcAft>
                        <a:buNone/>
                      </a:pPr>
                      <a:r>
                        <a:rPr lang="en-US" sz="900" b="1">
                          <a:latin typeface="Roboto Condensed"/>
                          <a:ea typeface="Roboto Condensed"/>
                          <a:cs typeface="Roboto Condensed"/>
                          <a:sym typeface="Roboto Condensed"/>
                        </a:rPr>
                        <a:t>Low</a:t>
                      </a:r>
                      <a:endParaRPr sz="900" b="1">
                        <a:latin typeface="Roboto Condensed"/>
                        <a:ea typeface="Roboto Condensed"/>
                        <a:cs typeface="Roboto Condensed"/>
                        <a:sym typeface="Roboto Condensed"/>
                      </a:endParaRPr>
                    </a:p>
                  </a:txBody>
                  <a:tcPr marL="91425" marR="91425" marT="45700" marB="457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800">
                          <a:solidFill>
                            <a:schemeClr val="dk1"/>
                          </a:solidFill>
                          <a:latin typeface="Roboto Condensed"/>
                          <a:ea typeface="Roboto Condensed"/>
                          <a:cs typeface="Roboto Condensed"/>
                          <a:sym typeface="Roboto Condensed"/>
                        </a:rPr>
                        <a:t>A risk/issue that doesn't affect activities on the critical path, and probably won't have much impact if it's resolved at some point</a:t>
                      </a:r>
                      <a:endParaRPr sz="800">
                        <a:solidFill>
                          <a:schemeClr val="dk1"/>
                        </a:solidFill>
                        <a:latin typeface="Roboto Condensed"/>
                        <a:ea typeface="Roboto Condensed"/>
                        <a:cs typeface="Roboto Condensed"/>
                        <a:sym typeface="Roboto Condensed"/>
                      </a:endParaRPr>
                    </a:p>
                  </a:txBody>
                  <a:tcPr marL="91425" marR="91425"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800">
                          <a:solidFill>
                            <a:schemeClr val="dk1"/>
                          </a:solidFill>
                          <a:latin typeface="Roboto Condensed"/>
                          <a:ea typeface="Roboto Condensed"/>
                          <a:cs typeface="Roboto Condensed"/>
                          <a:sym typeface="Roboto Condensed"/>
                        </a:rPr>
                        <a:t>&lt; 5%</a:t>
                      </a:r>
                      <a:endParaRPr sz="800">
                        <a:solidFill>
                          <a:schemeClr val="dk1"/>
                        </a:solidFill>
                        <a:latin typeface="Roboto Condensed"/>
                        <a:ea typeface="Roboto Condensed"/>
                        <a:cs typeface="Roboto Condensed"/>
                        <a:sym typeface="Roboto Condensed"/>
                      </a:endParaRPr>
                    </a:p>
                  </a:txBody>
                  <a:tcPr marL="91425" marR="91425"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800">
                          <a:solidFill>
                            <a:schemeClr val="dk1"/>
                          </a:solidFill>
                          <a:latin typeface="Roboto Condensed"/>
                          <a:ea typeface="Roboto Condensed"/>
                          <a:cs typeface="Roboto Condensed"/>
                          <a:sym typeface="Roboto Condensed"/>
                        </a:rPr>
                        <a:t>Delay (internal BV) of any milestone</a:t>
                      </a:r>
                      <a:endParaRPr sz="800">
                        <a:solidFill>
                          <a:schemeClr val="dk1"/>
                        </a:solidFill>
                        <a:latin typeface="Roboto Condensed"/>
                        <a:ea typeface="Roboto Condensed"/>
                        <a:cs typeface="Roboto Condensed"/>
                        <a:sym typeface="Roboto Condensed"/>
                      </a:endParaRPr>
                    </a:p>
                  </a:txBody>
                  <a:tcPr marL="91425" marR="91425"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800">
                          <a:solidFill>
                            <a:schemeClr val="dk1"/>
                          </a:solidFill>
                          <a:latin typeface="Roboto Condensed"/>
                          <a:ea typeface="Roboto Condensed"/>
                          <a:cs typeface="Roboto Condensed"/>
                          <a:sym typeface="Roboto Condensed"/>
                        </a:rPr>
                        <a:t>Detect by RVC or REL</a:t>
                      </a:r>
                      <a:endParaRPr sz="800">
                        <a:solidFill>
                          <a:schemeClr val="dk1"/>
                        </a:solidFill>
                        <a:latin typeface="Roboto Condensed"/>
                        <a:ea typeface="Roboto Condensed"/>
                        <a:cs typeface="Roboto Condensed"/>
                        <a:sym typeface="Roboto Condensed"/>
                      </a:endParaRPr>
                    </a:p>
                    <a:p>
                      <a:pPr marL="0" lvl="0" indent="0" algn="ctr" rtl="0">
                        <a:spcBef>
                          <a:spcPts val="0"/>
                        </a:spcBef>
                        <a:spcAft>
                          <a:spcPts val="0"/>
                        </a:spcAft>
                        <a:buClr>
                          <a:schemeClr val="dk1"/>
                        </a:buClr>
                        <a:buSzPts val="1100"/>
                        <a:buFont typeface="Arial"/>
                        <a:buNone/>
                      </a:pPr>
                      <a:r>
                        <a:rPr lang="en-US" sz="800">
                          <a:solidFill>
                            <a:schemeClr val="dk1"/>
                          </a:solidFill>
                          <a:latin typeface="Roboto Condensed"/>
                          <a:ea typeface="Roboto Condensed"/>
                          <a:cs typeface="Roboto Condensed"/>
                          <a:sym typeface="Roboto Condensed"/>
                        </a:rPr>
                        <a:t>Recovery effort &lt; 1 man-months</a:t>
                      </a:r>
                      <a:endParaRPr sz="800">
                        <a:solidFill>
                          <a:schemeClr val="dk1"/>
                        </a:solidFill>
                        <a:latin typeface="Roboto Condensed"/>
                        <a:ea typeface="Roboto Condensed"/>
                        <a:cs typeface="Roboto Condensed"/>
                        <a:sym typeface="Roboto Condensed"/>
                      </a:endParaRPr>
                    </a:p>
                  </a:txBody>
                  <a:tcPr marL="91425" marR="91425"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99d44a9e4c_0_53"/>
          <p:cNvSpPr txBox="1">
            <a:spLocks noGrp="1"/>
          </p:cNvSpPr>
          <p:nvPr>
            <p:ph type="title"/>
          </p:nvPr>
        </p:nvSpPr>
        <p:spPr>
          <a:xfrm>
            <a:off x="327450" y="191748"/>
            <a:ext cx="8482800" cy="7398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SzPts val="3400"/>
              <a:buNone/>
            </a:pPr>
            <a:r>
              <a:rPr lang="en-US" dirty="0"/>
              <a:t>Guideline - Handling a risk!</a:t>
            </a:r>
            <a:endParaRPr dirty="0"/>
          </a:p>
        </p:txBody>
      </p:sp>
      <p:graphicFrame>
        <p:nvGraphicFramePr>
          <p:cNvPr id="148" name="Google Shape;148;g99d44a9e4c_0_53"/>
          <p:cNvGraphicFramePr/>
          <p:nvPr/>
        </p:nvGraphicFramePr>
        <p:xfrm>
          <a:off x="240775" y="754675"/>
          <a:ext cx="8717175" cy="2377380"/>
        </p:xfrm>
        <a:graphic>
          <a:graphicData uri="http://schemas.openxmlformats.org/drawingml/2006/table">
            <a:tbl>
              <a:tblPr>
                <a:noFill/>
                <a:tableStyleId>{3805607A-6D35-4F3B-95B8-25E0C7D057BB}</a:tableStyleId>
              </a:tblPr>
              <a:tblGrid>
                <a:gridCol w="786150">
                  <a:extLst>
                    <a:ext uri="{9D8B030D-6E8A-4147-A177-3AD203B41FA5}">
                      <a16:colId xmlns:a16="http://schemas.microsoft.com/office/drawing/2014/main" val="20000"/>
                    </a:ext>
                  </a:extLst>
                </a:gridCol>
                <a:gridCol w="7931025">
                  <a:extLst>
                    <a:ext uri="{9D8B030D-6E8A-4147-A177-3AD203B41FA5}">
                      <a16:colId xmlns:a16="http://schemas.microsoft.com/office/drawing/2014/main" val="20001"/>
                    </a:ext>
                  </a:extLst>
                </a:gridCol>
              </a:tblGrid>
              <a:tr h="344100">
                <a:tc>
                  <a:txBody>
                    <a:bodyPr/>
                    <a:lstStyle/>
                    <a:p>
                      <a:pPr marL="0" lvl="0" indent="0" algn="l" rtl="0">
                        <a:spcBef>
                          <a:spcPts val="0"/>
                        </a:spcBef>
                        <a:spcAft>
                          <a:spcPts val="0"/>
                        </a:spcAft>
                        <a:buNone/>
                      </a:pPr>
                      <a:r>
                        <a:rPr lang="en-US" sz="1200" b="1">
                          <a:latin typeface="Roboto Condensed"/>
                          <a:ea typeface="Roboto Condensed"/>
                          <a:cs typeface="Roboto Condensed"/>
                          <a:sym typeface="Roboto Condensed"/>
                        </a:rPr>
                        <a:t>Term</a:t>
                      </a:r>
                      <a:endParaRPr sz="1200" b="1">
                        <a:latin typeface="Roboto Condensed"/>
                        <a:ea typeface="Roboto Condensed"/>
                        <a:cs typeface="Roboto Condensed"/>
                        <a:sym typeface="Roboto Condense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C415"/>
                    </a:solidFill>
                  </a:tcPr>
                </a:tc>
                <a:tc>
                  <a:txBody>
                    <a:bodyPr/>
                    <a:lstStyle/>
                    <a:p>
                      <a:pPr marL="0" lvl="0" indent="0" algn="l" rtl="0">
                        <a:spcBef>
                          <a:spcPts val="0"/>
                        </a:spcBef>
                        <a:spcAft>
                          <a:spcPts val="0"/>
                        </a:spcAft>
                        <a:buNone/>
                      </a:pPr>
                      <a:r>
                        <a:rPr lang="en-US" sz="1200" b="1">
                          <a:latin typeface="Roboto Condensed"/>
                          <a:ea typeface="Roboto Condensed"/>
                          <a:cs typeface="Roboto Condensed"/>
                          <a:sym typeface="Roboto Condensed"/>
                        </a:rPr>
                        <a:t>Guideline</a:t>
                      </a:r>
                      <a:endParaRPr sz="1200" b="1">
                        <a:latin typeface="Roboto Condensed"/>
                        <a:ea typeface="Roboto Condensed"/>
                        <a:cs typeface="Roboto Condensed"/>
                        <a:sym typeface="Roboto Condense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C415"/>
                    </a:solidFill>
                  </a:tcPr>
                </a:tc>
                <a:extLst>
                  <a:ext uri="{0D108BD9-81ED-4DB2-BD59-A6C34878D82A}">
                    <a16:rowId xmlns:a16="http://schemas.microsoft.com/office/drawing/2014/main" val="10000"/>
                  </a:ext>
                </a:extLst>
              </a:tr>
              <a:tr h="1902575">
                <a:tc>
                  <a:txBody>
                    <a:bodyPr/>
                    <a:lstStyle/>
                    <a:p>
                      <a:pPr marL="0" lvl="0" indent="0" algn="l" rtl="0">
                        <a:spcBef>
                          <a:spcPts val="0"/>
                        </a:spcBef>
                        <a:spcAft>
                          <a:spcPts val="0"/>
                        </a:spcAft>
                        <a:buNone/>
                      </a:pPr>
                      <a:r>
                        <a:rPr lang="en-US" sz="1000">
                          <a:latin typeface="Roboto Condensed"/>
                          <a:ea typeface="Roboto Condensed"/>
                          <a:cs typeface="Roboto Condensed"/>
                          <a:sym typeface="Roboto Condensed"/>
                        </a:rPr>
                        <a:t>Handling direction</a:t>
                      </a:r>
                      <a:endParaRPr sz="1000">
                        <a:latin typeface="Roboto Condensed"/>
                        <a:ea typeface="Roboto Condensed"/>
                        <a:cs typeface="Roboto Condensed"/>
                        <a:sym typeface="Roboto Condense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628439" lvl="0" indent="-177800" algn="l" rtl="0">
                        <a:spcBef>
                          <a:spcPts val="0"/>
                        </a:spcBef>
                        <a:spcAft>
                          <a:spcPts val="0"/>
                        </a:spcAft>
                        <a:buClr>
                          <a:schemeClr val="dk1"/>
                        </a:buClr>
                        <a:buSzPts val="1000"/>
                        <a:buFont typeface="Roboto Condensed"/>
                        <a:buChar char="●"/>
                      </a:pPr>
                      <a:r>
                        <a:rPr lang="en-US" sz="1000" b="1">
                          <a:solidFill>
                            <a:schemeClr val="dk1"/>
                          </a:solidFill>
                          <a:latin typeface="Roboto Condensed"/>
                          <a:ea typeface="Roboto Condensed"/>
                          <a:cs typeface="Roboto Condensed"/>
                          <a:sym typeface="Roboto Condensed"/>
                        </a:rPr>
                        <a:t>Low impact/low probability</a:t>
                      </a:r>
                      <a:r>
                        <a:rPr lang="en-US" sz="1000">
                          <a:solidFill>
                            <a:schemeClr val="dk1"/>
                          </a:solidFill>
                          <a:latin typeface="Roboto Condensed"/>
                          <a:ea typeface="Roboto Condensed"/>
                          <a:cs typeface="Roboto Condensed"/>
                          <a:sym typeface="Roboto Condensed"/>
                        </a:rPr>
                        <a:t> – Risks in the bottom left corner are low level, and you can often ignore them.</a:t>
                      </a:r>
                      <a:endParaRPr sz="1000">
                        <a:solidFill>
                          <a:schemeClr val="dk1"/>
                        </a:solidFill>
                        <a:latin typeface="Roboto Condensed"/>
                        <a:ea typeface="Roboto Condensed"/>
                        <a:cs typeface="Roboto Condensed"/>
                        <a:sym typeface="Roboto Condensed"/>
                      </a:endParaRPr>
                    </a:p>
                    <a:p>
                      <a:pPr marL="171450" marR="628439" lvl="0" indent="-177800" algn="l" rtl="0">
                        <a:spcBef>
                          <a:spcPts val="0"/>
                        </a:spcBef>
                        <a:spcAft>
                          <a:spcPts val="0"/>
                        </a:spcAft>
                        <a:buClr>
                          <a:schemeClr val="dk1"/>
                        </a:buClr>
                        <a:buSzPts val="1000"/>
                        <a:buFont typeface="Roboto Condensed"/>
                        <a:buChar char="●"/>
                      </a:pPr>
                      <a:r>
                        <a:rPr lang="en-US" sz="1000" b="1">
                          <a:solidFill>
                            <a:schemeClr val="dk1"/>
                          </a:solidFill>
                          <a:latin typeface="Roboto Condensed"/>
                          <a:ea typeface="Roboto Condensed"/>
                          <a:cs typeface="Roboto Condensed"/>
                          <a:sym typeface="Roboto Condensed"/>
                        </a:rPr>
                        <a:t>Low impact/high probability</a:t>
                      </a:r>
                      <a:r>
                        <a:rPr lang="en-US" sz="1000">
                          <a:solidFill>
                            <a:schemeClr val="dk1"/>
                          </a:solidFill>
                          <a:latin typeface="Roboto Condensed"/>
                          <a:ea typeface="Roboto Condensed"/>
                          <a:cs typeface="Roboto Condensed"/>
                          <a:sym typeface="Roboto Condensed"/>
                        </a:rPr>
                        <a:t> – Risks in the top left corner are of moderate importance – if these things happen, you can cope with them and move on. However, you should try to reduce the likelihood that they'll occur.</a:t>
                      </a:r>
                      <a:endParaRPr sz="1000">
                        <a:solidFill>
                          <a:schemeClr val="dk1"/>
                        </a:solidFill>
                        <a:latin typeface="Roboto Condensed"/>
                        <a:ea typeface="Roboto Condensed"/>
                        <a:cs typeface="Roboto Condensed"/>
                        <a:sym typeface="Roboto Condensed"/>
                      </a:endParaRPr>
                    </a:p>
                    <a:p>
                      <a:pPr marL="171450" marR="628439" lvl="0" indent="-177800" algn="l" rtl="0">
                        <a:spcBef>
                          <a:spcPts val="0"/>
                        </a:spcBef>
                        <a:spcAft>
                          <a:spcPts val="0"/>
                        </a:spcAft>
                        <a:buClr>
                          <a:schemeClr val="dk1"/>
                        </a:buClr>
                        <a:buSzPts val="1000"/>
                        <a:buFont typeface="Roboto Condensed"/>
                        <a:buChar char="●"/>
                      </a:pPr>
                      <a:r>
                        <a:rPr lang="en-US" sz="1000" b="1">
                          <a:solidFill>
                            <a:schemeClr val="dk1"/>
                          </a:solidFill>
                          <a:latin typeface="Roboto Condensed"/>
                          <a:ea typeface="Roboto Condensed"/>
                          <a:cs typeface="Roboto Condensed"/>
                          <a:sym typeface="Roboto Condensed"/>
                        </a:rPr>
                        <a:t>High impact/low probability</a:t>
                      </a:r>
                      <a:r>
                        <a:rPr lang="en-US" sz="1000">
                          <a:solidFill>
                            <a:schemeClr val="dk1"/>
                          </a:solidFill>
                          <a:latin typeface="Roboto Condensed"/>
                          <a:ea typeface="Roboto Condensed"/>
                          <a:cs typeface="Roboto Condensed"/>
                          <a:sym typeface="Roboto Condensed"/>
                        </a:rPr>
                        <a:t> – Risks in the bottom right corner are of high importance if they do occur, but they're very unlikely to happen. For these, however, you should do what you can to reduce the impact they'll have if they do occur, and you should have contingency plans  in place just in case they do.</a:t>
                      </a:r>
                      <a:endParaRPr sz="1000">
                        <a:solidFill>
                          <a:schemeClr val="dk1"/>
                        </a:solidFill>
                        <a:latin typeface="Roboto Condensed"/>
                        <a:ea typeface="Roboto Condensed"/>
                        <a:cs typeface="Roboto Condensed"/>
                        <a:sym typeface="Roboto Condensed"/>
                      </a:endParaRPr>
                    </a:p>
                    <a:p>
                      <a:pPr marL="171450" marR="628439" lvl="0" indent="-177800" algn="l" rtl="0">
                        <a:spcBef>
                          <a:spcPts val="0"/>
                        </a:spcBef>
                        <a:spcAft>
                          <a:spcPts val="0"/>
                        </a:spcAft>
                        <a:buClr>
                          <a:schemeClr val="dk1"/>
                        </a:buClr>
                        <a:buSzPts val="1000"/>
                        <a:buFont typeface="Roboto Condensed"/>
                        <a:buChar char="●"/>
                      </a:pPr>
                      <a:r>
                        <a:rPr lang="en-US" sz="1000" b="1">
                          <a:solidFill>
                            <a:schemeClr val="dk1"/>
                          </a:solidFill>
                          <a:latin typeface="Roboto Condensed"/>
                          <a:ea typeface="Roboto Condensed"/>
                          <a:cs typeface="Roboto Condensed"/>
                          <a:sym typeface="Roboto Condensed"/>
                        </a:rPr>
                        <a:t>High impact/high probability</a:t>
                      </a:r>
                      <a:r>
                        <a:rPr lang="en-US" sz="1000">
                          <a:solidFill>
                            <a:schemeClr val="dk1"/>
                          </a:solidFill>
                          <a:latin typeface="Roboto Condensed"/>
                          <a:ea typeface="Roboto Condensed"/>
                          <a:cs typeface="Roboto Condensed"/>
                          <a:sym typeface="Roboto Condensed"/>
                        </a:rPr>
                        <a:t> – Risks towards the top right corner are of critical importance. These are your top priorities, and are risks that you must pay close attention to.</a:t>
                      </a:r>
                      <a:endParaRPr sz="1000">
                        <a:latin typeface="Roboto Condensed"/>
                        <a:ea typeface="Roboto Condensed"/>
                        <a:cs typeface="Roboto Condensed"/>
                        <a:sym typeface="Roboto Condensed"/>
                      </a:endParaRPr>
                    </a:p>
                  </a:txBody>
                  <a:tcPr marL="91425" marR="2637500"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149" name="Google Shape;149;g99d44a9e4c_0_53"/>
          <p:cNvPicPr preferRelativeResize="0"/>
          <p:nvPr/>
        </p:nvPicPr>
        <p:blipFill rotWithShape="1">
          <a:blip r:embed="rId3">
            <a:alphaModFix/>
          </a:blip>
          <a:srcRect t="5873"/>
          <a:stretch/>
        </p:blipFill>
        <p:spPr>
          <a:xfrm>
            <a:off x="6186775" y="1162475"/>
            <a:ext cx="1937675" cy="18239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34343"/>
      </a:dk2>
      <a:lt2>
        <a:srgbClr val="E7E6E6"/>
      </a:lt2>
      <a:accent1>
        <a:srgbClr val="F5C400"/>
      </a:accent1>
      <a:accent2>
        <a:srgbClr val="ED9F23"/>
      </a:accent2>
      <a:accent3>
        <a:srgbClr val="EDDD1D"/>
      </a:accent3>
      <a:accent4>
        <a:srgbClr val="FDF166"/>
      </a:accent4>
      <a:accent5>
        <a:srgbClr val="3F3F3F"/>
      </a:accent5>
      <a:accent6>
        <a:srgbClr val="3F3F3F"/>
      </a:accent6>
      <a:hlink>
        <a:srgbClr val="3F3F3F"/>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119C46D391594A9487CA9B6B521986" ma:contentTypeVersion="2" ma:contentTypeDescription="Create a new document." ma:contentTypeScope="" ma:versionID="25ae5f181107f1199587d5d6d75a49e0">
  <xsd:schema xmlns:xsd="http://www.w3.org/2001/XMLSchema" xmlns:xs="http://www.w3.org/2001/XMLSchema" xmlns:p="http://schemas.microsoft.com/office/2006/metadata/properties" xmlns:ns2="be1a2b87-4a50-4f24-9653-d2cc1d09b229" targetNamespace="http://schemas.microsoft.com/office/2006/metadata/properties" ma:root="true" ma:fieldsID="dea09f45dd48249467c4562f582120ac" ns2:_="">
    <xsd:import namespace="be1a2b87-4a50-4f24-9653-d2cc1d09b22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1a2b87-4a50-4f24-9653-d2cc1d09b2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E82348-3B6C-4434-8332-AA74F785DEE3}"/>
</file>

<file path=customXml/itemProps2.xml><?xml version="1.0" encoding="utf-8"?>
<ds:datastoreItem xmlns:ds="http://schemas.openxmlformats.org/officeDocument/2006/customXml" ds:itemID="{C084B3A9-FF8C-4668-8F8A-7A80A52A5B3F}"/>
</file>

<file path=customXml/itemProps3.xml><?xml version="1.0" encoding="utf-8"?>
<ds:datastoreItem xmlns:ds="http://schemas.openxmlformats.org/officeDocument/2006/customXml" ds:itemID="{7E9C2FF3-8B22-48DD-9AF3-A4483C85A7DC}"/>
</file>

<file path=docProps/app.xml><?xml version="1.0" encoding="utf-8"?>
<Properties xmlns="http://schemas.openxmlformats.org/officeDocument/2006/extended-properties" xmlns:vt="http://schemas.openxmlformats.org/officeDocument/2006/docPropsVTypes">
  <TotalTime>0</TotalTime>
  <Words>2434</Words>
  <Application>Microsoft Office PowerPoint</Application>
  <PresentationFormat>On-screen Show (16:9)</PresentationFormat>
  <Paragraphs>356</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Roboto Condensed</vt:lpstr>
      <vt:lpstr>Office Theme</vt:lpstr>
      <vt:lpstr>Project Weekly Report</vt:lpstr>
      <vt:lpstr>Generic template</vt:lpstr>
      <vt:lpstr>Project status overview</vt:lpstr>
      <vt:lpstr>Issue/Risk management log</vt:lpstr>
      <vt:lpstr>Assignment (this week)</vt:lpstr>
      <vt:lpstr>Guidelines</vt:lpstr>
      <vt:lpstr>Guideline</vt:lpstr>
      <vt:lpstr>Guideline</vt:lpstr>
      <vt:lpstr>Guideline - Handling a risk!</vt:lpstr>
      <vt:lpstr>MCU format &amp; example</vt:lpstr>
      <vt:lpstr>Project status overview</vt:lpstr>
      <vt:lpstr>Issue/Risk management log</vt:lpstr>
      <vt:lpstr>Issue/Risk management log</vt:lpstr>
      <vt:lpstr>Assignment (this week)</vt:lpstr>
      <vt:lpstr>RH850 MCAL example</vt:lpstr>
      <vt:lpstr>Issue/Risk management log</vt:lpstr>
      <vt:lpstr>Issue/Risk management log</vt:lpstr>
      <vt:lpstr>Weekly Report | BV MCAL Team – CW39​</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Weekly Report</dc:title>
  <dc:creator>La Ngoc Duc</dc:creator>
  <cp:lastModifiedBy>Vu Thinh</cp:lastModifiedBy>
  <cp:revision>1</cp:revision>
  <dcterms:modified xsi:type="dcterms:W3CDTF">2021-09-06T09:55:58Z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0x01010059119C46D391594A9487CA9B6B521986</vt:lpwstr>
  </property>
</Properties>
</file>