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01"/>
  </p:notesMasterIdLst>
  <p:sldIdLst>
    <p:sldId id="256" r:id="rId2"/>
    <p:sldId id="344" r:id="rId3"/>
    <p:sldId id="345" r:id="rId4"/>
    <p:sldId id="346" r:id="rId5"/>
    <p:sldId id="347" r:id="rId6"/>
    <p:sldId id="349" r:id="rId7"/>
    <p:sldId id="350" r:id="rId8"/>
    <p:sldId id="351" r:id="rId9"/>
    <p:sldId id="352" r:id="rId10"/>
    <p:sldId id="359" r:id="rId11"/>
    <p:sldId id="360" r:id="rId12"/>
    <p:sldId id="363" r:id="rId13"/>
    <p:sldId id="368" r:id="rId14"/>
    <p:sldId id="369" r:id="rId15"/>
    <p:sldId id="370" r:id="rId16"/>
    <p:sldId id="371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482" r:id="rId25"/>
    <p:sldId id="483" r:id="rId26"/>
    <p:sldId id="484" r:id="rId27"/>
    <p:sldId id="486" r:id="rId28"/>
    <p:sldId id="380" r:id="rId29"/>
    <p:sldId id="381" r:id="rId30"/>
    <p:sldId id="382" r:id="rId31"/>
    <p:sldId id="383" r:id="rId32"/>
    <p:sldId id="384" r:id="rId33"/>
    <p:sldId id="385" r:id="rId34"/>
    <p:sldId id="475" r:id="rId35"/>
    <p:sldId id="476" r:id="rId36"/>
    <p:sldId id="485" r:id="rId37"/>
    <p:sldId id="477" r:id="rId38"/>
    <p:sldId id="511" r:id="rId39"/>
    <p:sldId id="478" r:id="rId40"/>
    <p:sldId id="508" r:id="rId41"/>
    <p:sldId id="512" r:id="rId42"/>
    <p:sldId id="479" r:id="rId43"/>
    <p:sldId id="487" r:id="rId44"/>
    <p:sldId id="390" r:id="rId45"/>
    <p:sldId id="480" r:id="rId46"/>
    <p:sldId id="481" r:id="rId47"/>
    <p:sldId id="513" r:id="rId48"/>
    <p:sldId id="391" r:id="rId49"/>
    <p:sldId id="393" r:id="rId50"/>
    <p:sldId id="394" r:id="rId51"/>
    <p:sldId id="514" r:id="rId52"/>
    <p:sldId id="468" r:id="rId53"/>
    <p:sldId id="515" r:id="rId54"/>
    <p:sldId id="469" r:id="rId55"/>
    <p:sldId id="516" r:id="rId56"/>
    <p:sldId id="470" r:id="rId57"/>
    <p:sldId id="517" r:id="rId58"/>
    <p:sldId id="405" r:id="rId59"/>
    <p:sldId id="518" r:id="rId60"/>
    <p:sldId id="467" r:id="rId61"/>
    <p:sldId id="519" r:id="rId62"/>
    <p:sldId id="409" r:id="rId63"/>
    <p:sldId id="542" r:id="rId64"/>
    <p:sldId id="520" r:id="rId65"/>
    <p:sldId id="521" r:id="rId66"/>
    <p:sldId id="441" r:id="rId67"/>
    <p:sldId id="490" r:id="rId68"/>
    <p:sldId id="491" r:id="rId69"/>
    <p:sldId id="501" r:id="rId70"/>
    <p:sldId id="504" r:id="rId71"/>
    <p:sldId id="492" r:id="rId72"/>
    <p:sldId id="493" r:id="rId73"/>
    <p:sldId id="522" r:id="rId74"/>
    <p:sldId id="494" r:id="rId75"/>
    <p:sldId id="495" r:id="rId76"/>
    <p:sldId id="496" r:id="rId77"/>
    <p:sldId id="537" r:id="rId78"/>
    <p:sldId id="538" r:id="rId79"/>
    <p:sldId id="539" r:id="rId80"/>
    <p:sldId id="540" r:id="rId81"/>
    <p:sldId id="541" r:id="rId82"/>
    <p:sldId id="497" r:id="rId83"/>
    <p:sldId id="498" r:id="rId84"/>
    <p:sldId id="502" r:id="rId85"/>
    <p:sldId id="523" r:id="rId86"/>
    <p:sldId id="335" r:id="rId87"/>
    <p:sldId id="509" r:id="rId88"/>
    <p:sldId id="510" r:id="rId89"/>
    <p:sldId id="506" r:id="rId90"/>
    <p:sldId id="524" r:id="rId91"/>
    <p:sldId id="507" r:id="rId92"/>
    <p:sldId id="526" r:id="rId93"/>
    <p:sldId id="527" r:id="rId94"/>
    <p:sldId id="336" r:id="rId95"/>
    <p:sldId id="339" r:id="rId96"/>
    <p:sldId id="340" r:id="rId97"/>
    <p:sldId id="529" r:id="rId98"/>
    <p:sldId id="528" r:id="rId99"/>
    <p:sldId id="342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3D644-3179-47FF-A1AF-5C5DF4577A07}" type="datetimeFigureOut">
              <a:rPr lang="en-IN" smtClean="0"/>
              <a:t>16-02-2018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77C55-6BBA-4201-8A7A-CDFDE1BAE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5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47700" y="914400"/>
            <a:ext cx="5565775" cy="3132138"/>
          </a:xfrm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xfrm>
            <a:off x="1047430" y="4354092"/>
            <a:ext cx="4771785" cy="34756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en-US" smtClean="0"/>
              <a:t>12.2 STATEMENT TESTING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total number of truth values that the  basic conditions can take is twice the number of basic conditions, since each basic condition can assume value </a:t>
            </a:r>
            <a:r>
              <a:rPr lang="en-US" altLang="en-US" i="1" smtClean="0"/>
              <a:t>true</a:t>
            </a:r>
            <a:r>
              <a:rPr lang="en-US" altLang="en-US" smtClean="0"/>
              <a:t> or </a:t>
            </a:r>
            <a:r>
              <a:rPr lang="en-US" altLang="en-US" i="1" smtClean="0"/>
              <a:t>false</a:t>
            </a:r>
            <a:endParaRPr lang="en-US" altLang="en-US" smtClean="0"/>
          </a:p>
          <a:p>
            <a:endParaRPr lang="it-IT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If we don’t want to test all possible combinations, then we have to say which combinations are important.</a:t>
            </a:r>
          </a:p>
          <a:p>
            <a:r>
              <a:rPr lang="en-US" altLang="en-US" smtClean="0"/>
              <a:t>One good choice is to choose combinations that show how each basic condition can affect the outcome, </a:t>
            </a:r>
          </a:p>
          <a:p>
            <a:r>
              <a:rPr lang="en-US" altLang="en-US" smtClean="0"/>
              <a:t>i.e., how changing that one condition can change the value of the whole compound condition.  That’s </a:t>
            </a:r>
          </a:p>
          <a:p>
            <a:r>
              <a:rPr lang="en-US" altLang="en-US" smtClean="0"/>
              <a:t>what the “modified condition/decision” criterion requires. 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If we don’t want to test all possible combinations, then we have to say which combinations are important.</a:t>
            </a:r>
          </a:p>
          <a:p>
            <a:r>
              <a:rPr lang="en-US" altLang="en-US" smtClean="0"/>
              <a:t>One good choice is to choose combinations that show how each basic condition can affect the outcome, </a:t>
            </a:r>
          </a:p>
          <a:p>
            <a:r>
              <a:rPr lang="en-US" altLang="en-US" smtClean="0"/>
              <a:t>i.e., how changing that one condition can change the value of the whole compound condition.  That’s </a:t>
            </a:r>
          </a:p>
          <a:p>
            <a:r>
              <a:rPr lang="en-US" altLang="en-US" smtClean="0"/>
              <a:t>what the “modified condition/decision” criterion requires. 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62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63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64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65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2825" cy="3427412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2825" cy="3427412"/>
          </a:xfrm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This is the same table as two slides ago, omitting redundant cases. </a:t>
            </a:r>
          </a:p>
          <a:p>
            <a:r>
              <a:rPr lang="en-US" altLang="en-US" smtClean="0"/>
              <a:t>Cases 4,5, 7-10, and 12 have been omitted. </a:t>
            </a:r>
          </a:p>
          <a:p>
            <a:endParaRPr lang="en-US" altLang="en-US" smtClean="0"/>
          </a:p>
          <a:p>
            <a:r>
              <a:rPr lang="en-US" altLang="en-US" smtClean="0"/>
              <a:t>In each column we find two rows in which that column is underlined.  For example, the “a” column </a:t>
            </a:r>
          </a:p>
          <a:p>
            <a:r>
              <a:rPr lang="en-US" altLang="en-US" smtClean="0"/>
              <a:t>is underlined in rows (1) and (13).  All the </a:t>
            </a:r>
            <a:r>
              <a:rPr lang="en-US" altLang="en-US" i="1" u="sng" smtClean="0"/>
              <a:t>evaluated</a:t>
            </a:r>
            <a:r>
              <a:rPr lang="en-US" altLang="en-US" smtClean="0"/>
              <a:t> conditions in those two rows are the same</a:t>
            </a:r>
          </a:p>
          <a:p>
            <a:r>
              <a:rPr lang="en-US" altLang="en-US" smtClean="0"/>
              <a:t>except for that column.  For example, to show that changing “a” from true to false in case (1) would</a:t>
            </a:r>
          </a:p>
          <a:p>
            <a:r>
              <a:rPr lang="en-US" altLang="en-US" smtClean="0"/>
              <a:t>change the outcome, we </a:t>
            </a:r>
          </a:p>
          <a:p>
            <a:r>
              <a:rPr lang="en-US" altLang="en-US" smtClean="0"/>
              <a:t>   * Fill in the “don’t care” columns in row 1 with values from row 13  (because this doesn’t change </a:t>
            </a:r>
          </a:p>
          <a:p>
            <a:r>
              <a:rPr lang="en-US" altLang="en-US" smtClean="0"/>
              <a:t>     anything</a:t>
            </a:r>
          </a:p>
          <a:p>
            <a:r>
              <a:rPr lang="en-US" altLang="en-US" smtClean="0"/>
              <a:t>   * Then see that the rows are completely identical except in column “a” and the outcome</a:t>
            </a:r>
          </a:p>
          <a:p>
            <a:r>
              <a:rPr lang="en-US" altLang="en-US" smtClean="0"/>
              <a:t>    so clearly changing the value of “a” changed the outcome. </a:t>
            </a:r>
          </a:p>
          <a:p>
            <a:endParaRPr lang="en-US" altLang="en-US" smtClean="0"/>
          </a:p>
          <a:p>
            <a:r>
              <a:rPr lang="en-US" altLang="en-US" smtClean="0"/>
              <a:t>The number of test cases needed is hardly more than for basic condition coverage, but MC/DC is </a:t>
            </a:r>
          </a:p>
          <a:p>
            <a:r>
              <a:rPr lang="en-US" altLang="en-US" smtClean="0"/>
              <a:t>much better than basic condition coverage at exposing faults in conditional expressions, so it is </a:t>
            </a:r>
          </a:p>
          <a:p>
            <a:r>
              <a:rPr lang="en-US" altLang="en-US" smtClean="0"/>
              <a:t>clearly superior  (and therefore very widely used, and specified in some standards).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(This mainly restates comments on the previous slide, and can be used </a:t>
            </a:r>
          </a:p>
          <a:p>
            <a:r>
              <a:rPr lang="en-US" altLang="en-US" smtClean="0"/>
              <a:t>or skipped depending on lecture style)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640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(This mainly restates comments on the previous slide, and can be used </a:t>
            </a:r>
          </a:p>
          <a:p>
            <a:r>
              <a:rPr lang="en-US" altLang="en-US" smtClean="0"/>
              <a:t>or skipped depending on lecture style)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2825" cy="3427412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(T,T)</a:t>
            </a:r>
            <a:r>
              <a:rPr lang="en-US" altLang="en-US" smtClean="0"/>
              <a:t> test is required as it is the only one that returns true </a:t>
            </a:r>
          </a:p>
          <a:p>
            <a:endParaRPr lang="en-US" altLang="en-US" smtClean="0"/>
          </a:p>
          <a:p>
            <a:r>
              <a:rPr lang="en-US" altLang="en-US" b="1" smtClean="0"/>
              <a:t>(F,T) </a:t>
            </a:r>
            <a:r>
              <a:rPr lang="en-US" altLang="en-US" smtClean="0"/>
              <a:t>test is required as it is the only test that changes the value of only </a:t>
            </a:r>
            <a:r>
              <a:rPr lang="en-US" altLang="en-US" b="1" i="1" smtClean="0"/>
              <a:t>A</a:t>
            </a:r>
            <a:r>
              <a:rPr lang="en-US" altLang="en-US" b="1" smtClean="0"/>
              <a:t> </a:t>
            </a:r>
            <a:r>
              <a:rPr lang="en-US" altLang="en-US" smtClean="0"/>
              <a:t>and also changes the decision's outcome, thereby establishing the independence of </a:t>
            </a:r>
            <a:r>
              <a:rPr lang="en-US" altLang="en-US" b="1" i="1" smtClean="0"/>
              <a:t>A</a:t>
            </a:r>
            <a:r>
              <a:rPr lang="en-US" altLang="en-US" b="1" smtClean="0"/>
              <a:t> </a:t>
            </a:r>
            <a:r>
              <a:rPr lang="en-US" altLang="en-US" smtClean="0"/>
              <a:t>In similar fashion</a:t>
            </a:r>
          </a:p>
          <a:p>
            <a:endParaRPr lang="en-US" altLang="en-US" smtClean="0"/>
          </a:p>
          <a:p>
            <a:r>
              <a:rPr lang="en-US" altLang="en-US" b="1" smtClean="0"/>
              <a:t>(T,T) </a:t>
            </a:r>
            <a:r>
              <a:rPr lang="en-US" altLang="en-US" smtClean="0"/>
              <a:t>and (T,F) tests are required to show the independence of </a:t>
            </a:r>
            <a:r>
              <a:rPr lang="en-US" altLang="en-US" b="1" i="1" smtClean="0"/>
              <a:t>B</a:t>
            </a:r>
            <a:r>
              <a:rPr lang="en-US" altLang="en-US" b="1" smtClean="0"/>
              <a:t>. </a:t>
            </a:r>
          </a:p>
          <a:p>
            <a:endParaRPr lang="en-US" altLang="en-US" b="1" smtClean="0"/>
          </a:p>
          <a:p>
            <a:r>
              <a:rPr lang="en-US" altLang="en-US" smtClean="0"/>
              <a:t>Test set {(T,T), (T,F), (F,T)} satisfies MC/DC for the expression </a:t>
            </a:r>
            <a:r>
              <a:rPr lang="en-US" altLang="en-US" b="1" i="1" smtClean="0"/>
              <a:t>A</a:t>
            </a:r>
            <a:r>
              <a:rPr lang="en-US" altLang="en-US" b="1" smtClean="0"/>
              <a:t> </a:t>
            </a:r>
            <a:r>
              <a:rPr lang="en-US" altLang="en-US" smtClean="0"/>
              <a:t>and </a:t>
            </a:r>
            <a:r>
              <a:rPr lang="en-US" altLang="en-US" b="1" i="1" smtClean="0"/>
              <a:t>B</a:t>
            </a:r>
            <a:r>
              <a:rPr lang="en-US" altLang="en-US" b="1" smtClean="0"/>
              <a:t>.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2825" cy="3427412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2825" cy="3427412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77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78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79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80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B749-A85D-4E4D-8CDB-88A85E059240}" type="slidenum">
              <a:rPr lang="en-GB"/>
              <a:pPr/>
              <a:t>81</a:t>
            </a:fld>
            <a:endParaRPr lang="en-GB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0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2825" cy="3427412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77C55-6BBA-4201-8A7A-CDFDE1BAEFF2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4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02824" y="4316077"/>
            <a:ext cx="5855234" cy="405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520700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0429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63688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85975" defTabSz="1042988"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431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003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575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914775" indent="-228600" defTabSz="1042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 eaLnBrk="0" hangingPunct="0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B7C-3DB3-40E1-93A2-96460007E792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1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44E4-CB55-41FD-864D-BE86F4605C40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9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20F-9709-4BF6-B046-9D1E8FC83B5E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1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0C21-3ED4-4101-BB39-65E46D05D737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11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B750-C179-4550-8005-D4B3200368D1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52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DDA-5051-4F08-926F-6337A7620055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1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E679-47F2-4251-AAA5-75E9614AC6C4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0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308B-C830-4405-A96A-D2486228E19C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7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6A0B-2E88-449C-8448-B67A8F40B73E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6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B851-1DC0-4BE0-BA2F-86F33A500856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3CEC-DFD0-49D2-9372-97B5ED01EC91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4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1350-8F82-4CFF-A340-57A774BF293B}" type="datetime1">
              <a:rPr lang="en-IN" smtClean="0"/>
              <a:t>16-02-2018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2D59-27E5-48A2-9836-F1915DD69D43}" type="datetime1">
              <a:rPr lang="en-IN" smtClean="0"/>
              <a:t>16-02-2018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3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49AF-495F-4D71-B5AD-687418F9A0C2}" type="datetime1">
              <a:rPr lang="en-IN" smtClean="0"/>
              <a:t>16-02-2018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F0A2-0CAA-4F23-A335-0DA3AB5273B1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5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3CAF-E03D-41C0-8632-BCCED2DFB607}" type="datetime1">
              <a:rPr lang="en-IN" smtClean="0"/>
              <a:t>16-02-2018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B5B3-C9F1-48E1-905D-50FB373F0781}" type="datetime1">
              <a:rPr lang="en-IN" smtClean="0"/>
              <a:t>16-02-2018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5462E1-4437-421B-84C7-035C06DB9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u1790@gmail.com" TargetMode="External"/><Relationship Id="rId2" Type="http://schemas.openxmlformats.org/officeDocument/2006/relationships/hyperlink" Target="mailto:durga@nitrkl.ac.i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sanghara@comp.nus.edu.s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0127" y="1447801"/>
            <a:ext cx="8825658" cy="1186218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Black" panose="020B0A04020102020204" pitchFamily="34" charset="0"/>
              </a:rPr>
              <a:t>MC/DC Testing – A Cost Effective White Box Testing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720" y="3394770"/>
            <a:ext cx="7543119" cy="1831075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 err="1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Dr.</a:t>
            </a:r>
            <a:r>
              <a:rPr lang="en-IN" sz="2400" b="1" dirty="0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  </a:t>
            </a:r>
            <a:r>
              <a:rPr lang="en-IN" sz="2400" b="1" dirty="0" err="1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D</a:t>
            </a:r>
            <a:r>
              <a:rPr lang="en-IN" sz="2400" b="1" dirty="0" err="1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urga</a:t>
            </a:r>
            <a:r>
              <a:rPr lang="en-IN" sz="2400" b="1" dirty="0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 Prasad </a:t>
            </a:r>
            <a:r>
              <a:rPr lang="en-IN" sz="2400" b="1" dirty="0" err="1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M</a:t>
            </a:r>
            <a:r>
              <a:rPr lang="en-IN" sz="2400" b="1" dirty="0" err="1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ohapatra</a:t>
            </a:r>
            <a:endParaRPr lang="en-IN" sz="2400" b="1" dirty="0" smtClean="0">
              <a:solidFill>
                <a:schemeClr val="tx1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Professor and Head</a:t>
            </a:r>
            <a:endParaRPr lang="en-IN" sz="2400" b="1" dirty="0">
              <a:solidFill>
                <a:schemeClr val="tx1"/>
              </a:solidFill>
              <a:latin typeface="Baskerville Old Face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National  Institute of Technology Rourkela, </a:t>
            </a:r>
            <a:r>
              <a:rPr lang="en-IN" sz="2400" b="1" dirty="0" err="1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Odisha</a:t>
            </a:r>
            <a:r>
              <a:rPr lang="en-IN" sz="2400" b="1" dirty="0" smtClean="0">
                <a:solidFill>
                  <a:schemeClr val="tx1"/>
                </a:solidFill>
                <a:latin typeface="Baskerville Old Face" pitchFamily="18" charset="0"/>
                <a:cs typeface="Arial" panose="020B0604020202020204" pitchFamily="34" charset="0"/>
              </a:rPr>
              <a:t>, India</a:t>
            </a:r>
            <a:endParaRPr lang="en-IN" sz="2400" b="1" dirty="0">
              <a:solidFill>
                <a:schemeClr val="tx1"/>
              </a:solidFill>
              <a:latin typeface="Baskerville Old Face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7005" y="531968"/>
            <a:ext cx="9346755" cy="1031346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spcBef>
                <a:spcPts val="8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Test Cases and Test Suites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239" y="2133600"/>
            <a:ext cx="9115373" cy="3777622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spcBef>
                <a:spcPts val="1000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Test a software using a set of carefully designed test cases:</a:t>
            </a:r>
          </a:p>
          <a:p>
            <a:pPr lvl="1" defTabSz="914400">
              <a:spcBef>
                <a:spcPts val="1000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set of all test cases is called the test suite</a:t>
            </a:r>
            <a:r>
              <a:rPr lang="en-GB" altLang="en-US" sz="3200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277" y="1784555"/>
            <a:ext cx="9406004" cy="4202154"/>
          </a:xfrm>
        </p:spPr>
        <p:txBody>
          <a:bodyPr lIns="19841" tIns="51588" rIns="19841" bIns="51588"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ts val="888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 case</a:t>
            </a: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 is a triplet [I,S,O]</a:t>
            </a:r>
          </a:p>
          <a:p>
            <a:pPr lvl="1" algn="just" defTabSz="914400">
              <a:lnSpc>
                <a:spcPct val="105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I is the data to be input to the system, </a:t>
            </a:r>
          </a:p>
          <a:p>
            <a:pPr lvl="1" algn="just" defTabSz="914400">
              <a:lnSpc>
                <a:spcPct val="105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S is the state of the system at which the data will be input,</a:t>
            </a:r>
          </a:p>
          <a:p>
            <a:pPr lvl="1" algn="just" defTabSz="914400">
              <a:lnSpc>
                <a:spcPct val="105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O is the expected output of the system.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27005" y="531968"/>
            <a:ext cx="9346755" cy="1031346"/>
          </a:xfrm>
          <a:prstGeom prst="rect">
            <a:avLst/>
          </a:prstGeom>
        </p:spPr>
        <p:txBody>
          <a:bodyPr vert="horz" lIns="19841" tIns="51588" rIns="19841" bIns="51588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8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Test Cases and Test </a:t>
            </a:r>
            <a:r>
              <a:rPr lang="en-GB" altLang="en-US" sz="4400" dirty="0">
                <a:latin typeface="Arial Rounded MT Bold" pitchFamily="34" charset="0"/>
              </a:rPr>
              <a:t>Suites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GB" altLang="en-US" sz="4400" dirty="0" smtClean="0">
              <a:latin typeface="Arial Rounded MT Bold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5497" y="443480"/>
            <a:ext cx="9214019" cy="1031346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spcBef>
                <a:spcPts val="10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Design of Test Cases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052" y="1607574"/>
            <a:ext cx="9969909" cy="4458304"/>
          </a:xfrm>
        </p:spPr>
        <p:txBody>
          <a:bodyPr lIns="19841" tIns="51588" rIns="19841" bIns="51588"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Exhaustive testing of any non-trivial system is impractical: </a:t>
            </a:r>
          </a:p>
          <a:p>
            <a:pPr lvl="1"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Input data domain is extremely large. </a:t>
            </a:r>
          </a:p>
          <a:p>
            <a:pPr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Design an </a:t>
            </a: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optimal test suite:</a:t>
            </a:r>
          </a:p>
          <a:p>
            <a:pPr lvl="1"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GB" altLang="en-US"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f reasonable size and  </a:t>
            </a:r>
          </a:p>
          <a:p>
            <a:pPr lvl="1"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GB" altLang="en-US"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ncovers as many errors as possible.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5497" y="1799303"/>
            <a:ext cx="9189115" cy="4111919"/>
          </a:xfrm>
        </p:spPr>
        <p:txBody>
          <a:bodyPr lIns="19841" tIns="51588" rIns="19841" bIns="51588">
            <a:normAutofit/>
          </a:bodyPr>
          <a:lstStyle/>
          <a:p>
            <a:pPr algn="just" defTabSz="914400">
              <a:spcBef>
                <a:spcPts val="1000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There are essentially three main approaches to design test cases:</a:t>
            </a:r>
          </a:p>
          <a:p>
            <a:pPr marL="1341438" lvl="1" indent="-457200" algn="just" defTabSz="914400">
              <a:spcBef>
                <a:spcPts val="888"/>
              </a:spcBef>
              <a:buFont typeface="Wingdings" pitchFamily="2" charset="2"/>
              <a:buChar char="Ø"/>
            </a:pPr>
            <a:r>
              <a:rPr lang="en-GB" alt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Black-box (or functional testing) </a:t>
            </a: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1341438" lvl="1" indent="-457200" algn="just" defTabSz="914400">
              <a:spcBef>
                <a:spcPts val="888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White-box (or glass-box) approach</a:t>
            </a:r>
          </a:p>
          <a:p>
            <a:pPr marL="1341438" lvl="1" indent="-457200" algn="just" defTabSz="914400">
              <a:spcBef>
                <a:spcPts val="888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Grey-box testing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315497" y="443480"/>
            <a:ext cx="9214019" cy="1031346"/>
          </a:xfrm>
          <a:prstGeom prst="rect">
            <a:avLst/>
          </a:prstGeom>
        </p:spPr>
        <p:txBody>
          <a:bodyPr vert="horz" lIns="19841" tIns="51588" rIns="19841" bIns="5158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10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Design of Test </a:t>
            </a:r>
            <a:r>
              <a:rPr lang="en-GB" altLang="en-US" sz="4400" dirty="0">
                <a:latin typeface="Arial Rounded MT Bold" pitchFamily="34" charset="0"/>
              </a:rPr>
              <a:t>Cases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       </a:t>
            </a:r>
            <a:endParaRPr lang="en-GB" altLang="en-US" sz="4400" dirty="0" smtClean="0">
              <a:latin typeface="Arial Rounded MT Bold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21815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025" y="560429"/>
            <a:ext cx="9523735" cy="855408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Black-Box Testing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2542" y="1696065"/>
            <a:ext cx="9556955" cy="4101984"/>
          </a:xfrm>
        </p:spPr>
        <p:txBody>
          <a:bodyPr lIns="19841" tIns="51588" rIns="19841" bIns="51588"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Test cases are designed using only </a:t>
            </a: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functional specification</a:t>
            </a: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 of the software:</a:t>
            </a:r>
          </a:p>
          <a:p>
            <a:pPr marL="1341438" lvl="1" indent="-457200" algn="just" defTabSz="1165225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Without any knowledge of the internal structure of the software.</a:t>
            </a:r>
          </a:p>
          <a:p>
            <a:pPr algn="just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For this reason, black-box testing is also known as  </a:t>
            </a: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functional testing.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0025" y="1915886"/>
            <a:ext cx="9300146" cy="4347332"/>
          </a:xfrm>
        </p:spPr>
        <p:txBody>
          <a:bodyPr lIns="19841" tIns="51588" rIns="19841" bIns="51588"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ts val="888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Designing white-box test cases: </a:t>
            </a:r>
          </a:p>
          <a:p>
            <a:pPr lvl="1" algn="just" defTabSz="914400">
              <a:lnSpc>
                <a:spcPct val="105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Requires knowledge about the internal structure of software. </a:t>
            </a:r>
          </a:p>
          <a:p>
            <a:pPr lvl="1" algn="just" defTabSz="914400">
              <a:lnSpc>
                <a:spcPct val="105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White-box testing is also called structural testing.</a:t>
            </a:r>
          </a:p>
          <a:p>
            <a:pPr marL="457200" lvl="1" indent="0" algn="just" defTabSz="914400">
              <a:lnSpc>
                <a:spcPct val="105000"/>
              </a:lnSpc>
              <a:spcBef>
                <a:spcPts val="725"/>
              </a:spcBef>
              <a:buNone/>
            </a:pPr>
            <a:endParaRPr lang="en-GB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50025" y="560429"/>
            <a:ext cx="9523735" cy="855408"/>
          </a:xfrm>
          <a:prstGeom prst="rect">
            <a:avLst/>
          </a:prstGeom>
        </p:spPr>
        <p:txBody>
          <a:bodyPr vert="horz" lIns="19841" tIns="51588" rIns="19841" bIns="5158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White-Box Testing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0024" y="1698172"/>
            <a:ext cx="9523735" cy="3947886"/>
          </a:xfrm>
        </p:spPr>
        <p:txBody>
          <a:bodyPr>
            <a:noAutofit/>
          </a:bodyPr>
          <a:lstStyle/>
          <a:p>
            <a:pPr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unga" pitchFamily="34" charset="0"/>
                <a:cs typeface="Tunga" pitchFamily="34" charset="0"/>
              </a:rPr>
              <a:t>There exist several popular white-box testing methodologies:</a:t>
            </a:r>
          </a:p>
          <a:p>
            <a:pPr lvl="1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unga" pitchFamily="34" charset="0"/>
                <a:cs typeface="Tunga" pitchFamily="34" charset="0"/>
              </a:rPr>
              <a:t>Statement coverage</a:t>
            </a:r>
          </a:p>
          <a:p>
            <a:pPr lvl="1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unga" pitchFamily="34" charset="0"/>
                <a:cs typeface="Tunga" pitchFamily="34" charset="0"/>
              </a:rPr>
              <a:t>Branch coverage</a:t>
            </a:r>
          </a:p>
          <a:p>
            <a:pPr lvl="1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unga" pitchFamily="34" charset="0"/>
                <a:cs typeface="Tunga" pitchFamily="34" charset="0"/>
              </a:rPr>
              <a:t>Path coverage</a:t>
            </a:r>
          </a:p>
          <a:p>
            <a:pPr lvl="1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unga" pitchFamily="34" charset="0"/>
                <a:cs typeface="Tunga" pitchFamily="34" charset="0"/>
              </a:rPr>
              <a:t>Condition coverage</a:t>
            </a:r>
          </a:p>
          <a:p>
            <a:pPr lvl="1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unga" pitchFamily="34" charset="0"/>
                <a:cs typeface="Tunga" pitchFamily="34" charset="0"/>
              </a:rPr>
              <a:t>MC/DC coverage</a:t>
            </a:r>
          </a:p>
          <a:p>
            <a:pPr lvl="1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unga" pitchFamily="34" charset="0"/>
                <a:cs typeface="Tunga" pitchFamily="34" charset="0"/>
              </a:rPr>
              <a:t>Mutation testing</a:t>
            </a:r>
          </a:p>
          <a:p>
            <a:pPr lvl="1" defTabSz="9144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unga" pitchFamily="34" charset="0"/>
                <a:cs typeface="Tunga" pitchFamily="34" charset="0"/>
              </a:rPr>
              <a:t>Data flow-based testing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050025" y="560429"/>
            <a:ext cx="9523735" cy="855408"/>
          </a:xfrm>
          <a:prstGeom prst="rect">
            <a:avLst/>
          </a:prstGeom>
        </p:spPr>
        <p:txBody>
          <a:bodyPr vert="horz" lIns="19841" tIns="51588" rIns="19841" bIns="5158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White-Box </a:t>
            </a:r>
            <a:r>
              <a:rPr lang="en-GB" altLang="en-US" sz="4400" dirty="0">
                <a:latin typeface="Arial Rounded MT Bold" pitchFamily="34" charset="0"/>
              </a:rPr>
              <a:t>Testing      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                </a:t>
            </a:r>
            <a:endParaRPr lang="en-GB" altLang="en-US" sz="4400" dirty="0" smtClean="0">
              <a:latin typeface="Arial Rounded MT Bold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686" y="130634"/>
            <a:ext cx="8679543" cy="1335319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en-US" sz="4900" dirty="0" smtClean="0">
                <a:latin typeface="Arial Rounded MT Bold" pitchFamily="34" charset="0"/>
              </a:rPr>
              <a:t>Coverage-Based </a:t>
            </a:r>
            <a:r>
              <a:rPr lang="en-US" altLang="en-US" sz="4900" dirty="0" err="1">
                <a:latin typeface="Arial Rounded MT Bold" pitchFamily="34" charset="0"/>
              </a:rPr>
              <a:t>v</a:t>
            </a:r>
            <a:r>
              <a:rPr lang="en-US" altLang="en-US" sz="4900" dirty="0" err="1" smtClean="0">
                <a:latin typeface="Arial Rounded MT Bold" pitchFamily="34" charset="0"/>
              </a:rPr>
              <a:t>s</a:t>
            </a:r>
            <a:r>
              <a:rPr lang="en-US" altLang="en-US" sz="4900" dirty="0" smtClean="0">
                <a:latin typeface="Arial Rounded MT Bold" pitchFamily="34" charset="0"/>
              </a:rPr>
              <a:t> Fault-Based Testing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171" y="1549602"/>
            <a:ext cx="9361715" cy="451055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Idea behind coverage-based testing: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Design test cases so that certain program elements are executed (or covered).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Example: statement coverage, path coverage, etc.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Idea behind fault-based testing: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Design test cases that focus on discovering certain types of faults.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Example: Mutation testing.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B3A9056A-C27A-4AF4-8759-B33A8CC13EB0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18</a:t>
            </a:fld>
            <a:endParaRPr lang="en-GB" sz="15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Statement Coverage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086" y="1988457"/>
            <a:ext cx="9318172" cy="3897442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Statement coverage methodology:</a:t>
            </a:r>
          </a:p>
          <a:p>
            <a:pPr lvl="1" algn="just" defTabSz="91440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Design test cases so that every statement in the program is executed at least once.</a:t>
            </a:r>
            <a:r>
              <a:rPr lang="en-US" altLang="en-US" sz="32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principal idea: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Unless a statement is executed, </a:t>
            </a:r>
          </a:p>
          <a:p>
            <a:pPr lvl="1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We have no way of knowing  if an error exists in that statement.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Statement </a:t>
            </a:r>
            <a:r>
              <a:rPr lang="en-US" altLang="en-US" sz="4400" dirty="0" smtClean="0">
                <a:latin typeface="Arial Rounded MT Bold" pitchFamily="34" charset="0"/>
              </a:rPr>
              <a:t>Coverage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US" altLang="en-US" sz="4400" dirty="0" smtClean="0">
              <a:latin typeface="Arial Rounded MT Bold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19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63056" y="6135808"/>
            <a:ext cx="743923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EC1D950B-3143-48BE-805C-77E303E0CD61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0560" y="104276"/>
            <a:ext cx="10965121" cy="854365"/>
          </a:xfrm>
        </p:spPr>
        <p:txBody>
          <a:bodyPr lIns="0" tIns="0" rIns="0" bIns="0">
            <a:normAutofit/>
          </a:bodyPr>
          <a:lstStyle/>
          <a:p>
            <a:pPr algn="ctr" eaLnBrk="1"/>
            <a:r>
              <a:rPr lang="en-US" altLang="en-US" sz="4400" dirty="0" smtClean="0">
                <a:latin typeface="Arial Rounded MT Bold" pitchFamily="34" charset="0"/>
              </a:rPr>
              <a:t>Why Test?</a:t>
            </a:r>
          </a:p>
        </p:txBody>
      </p:sp>
      <p:pic>
        <p:nvPicPr>
          <p:cNvPr id="106500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2329" y="1022507"/>
            <a:ext cx="2077440" cy="2357528"/>
          </a:xfrm>
        </p:spPr>
      </p:pic>
      <p:sp>
        <p:nvSpPr>
          <p:cNvPr id="10650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63329" y="3473644"/>
            <a:ext cx="10154432" cy="3135210"/>
          </a:xfrm>
        </p:spPr>
        <p:txBody>
          <a:bodyPr lIns="0" tIns="0" rIns="0" bIns="0">
            <a:noAutofit/>
          </a:bodyPr>
          <a:lstStyle/>
          <a:p>
            <a:pPr algn="just" eaLnBrk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300" dirty="0" err="1" smtClean="0">
                <a:latin typeface="Times New Roman" pitchFamily="18" charset="0"/>
                <a:cs typeface="Times New Roman" pitchFamily="18" charset="0"/>
              </a:rPr>
              <a:t>Ariane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5 rocket self-destructed 37 seconds after launch</a:t>
            </a:r>
          </a:p>
          <a:p>
            <a:pPr algn="just" eaLnBrk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3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Reason: A control software bug that went undetected</a:t>
            </a:r>
          </a:p>
          <a:p>
            <a:pPr lvl="1" algn="just" eaLnBrk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Conversion from 64-bit floating point to 16-bit signed integer value had caused an exception</a:t>
            </a:r>
          </a:p>
          <a:p>
            <a:pPr lvl="2" algn="just" eaLnBrk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The floating point number was larger than 32767 </a:t>
            </a:r>
          </a:p>
          <a:p>
            <a:pPr lvl="2" algn="just" eaLnBrk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Efficiency considerations had led to the disabling of the exception handler.</a:t>
            </a:r>
          </a:p>
          <a:p>
            <a:pPr algn="just" eaLnBrk="1">
              <a:lnSpc>
                <a:spcPct val="10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Total Cost: over $1 billion</a:t>
            </a:r>
          </a:p>
        </p:txBody>
      </p:sp>
      <p:pic>
        <p:nvPicPr>
          <p:cNvPr id="1065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717" y="1061882"/>
            <a:ext cx="2272281" cy="233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5" name="Picture 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5841" y="996585"/>
            <a:ext cx="4899840" cy="2383451"/>
          </a:xfrm>
        </p:spPr>
      </p:pic>
    </p:spTree>
    <p:extLst>
      <p:ext uri="{BB962C8B-B14F-4D97-AF65-F5344CB8AC3E}">
        <p14:creationId xmlns:p14="http://schemas.microsoft.com/office/powerpoint/2010/main" val="231431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6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887" y="624110"/>
            <a:ext cx="9080726" cy="1280890"/>
          </a:xfrm>
        </p:spPr>
        <p:txBody>
          <a:bodyPr>
            <a:normAutofit/>
          </a:bodyPr>
          <a:lstStyle/>
          <a:p>
            <a:pPr algn="just" defTabSz="914400"/>
            <a:r>
              <a:rPr lang="en-US" altLang="en-US" sz="4400" dirty="0" smtClean="0">
                <a:latin typeface="Arial Rounded MT Bold" pitchFamily="34" charset="0"/>
              </a:rPr>
              <a:t>Statement Coverage Criterion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3257" y="2002971"/>
            <a:ext cx="9280503" cy="4551158"/>
          </a:xfrm>
        </p:spPr>
        <p:txBody>
          <a:bodyPr>
            <a:normAutofit/>
          </a:bodyPr>
          <a:lstStyle/>
          <a:p>
            <a:pPr defTabSz="9144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Observing that a statement behaves properly for one input value:</a:t>
            </a:r>
          </a:p>
          <a:p>
            <a:pPr lvl="1" defTabSz="9144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No guarantee that it will behave correctly for all input values.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627" y="478970"/>
            <a:ext cx="10668000" cy="1280890"/>
          </a:xfrm>
        </p:spPr>
        <p:txBody>
          <a:bodyPr>
            <a:noAutofit/>
          </a:bodyPr>
          <a:lstStyle/>
          <a:p>
            <a:pPr algn="just"/>
            <a:r>
              <a:rPr lang="en-US" altLang="en-US" sz="4400" dirty="0" smtClean="0">
                <a:latin typeface="Arial Rounded MT Bold" pitchFamily="34" charset="0"/>
              </a:rPr>
              <a:t>Statement Testing adequacy criterion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857" y="1785257"/>
            <a:ext cx="9109755" cy="4125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Adequacy criterion: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Each  statement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(edge in the CFG) must be executed at least once </a:t>
            </a: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Rationale: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 a fault in a statement can only be revealed by executing the faulty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Coverage measurement:</a:t>
            </a:r>
          </a:p>
          <a:p>
            <a:pPr marL="0" indent="0" algn="just">
              <a:buNone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3200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 executed statements</a:t>
            </a:r>
          </a:p>
          <a:p>
            <a:pPr marL="0" indent="0" algn="just">
              <a:buNone/>
            </a:pPr>
            <a:r>
              <a:rPr lang="en-US" altLang="en-US" sz="3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	       # statements</a:t>
            </a:r>
          </a:p>
          <a:p>
            <a:pPr algn="just">
              <a:buFont typeface="Wingdings" pitchFamily="2" charset="2"/>
              <a:buChar char="§"/>
            </a:pP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Example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9" y="1857828"/>
            <a:ext cx="9079841" cy="4202327"/>
          </a:xfrm>
        </p:spPr>
        <p:txBody>
          <a:bodyPr>
            <a:noAutofit/>
          </a:bodyPr>
          <a:lstStyle/>
          <a:p>
            <a:pPr defTabSz="914400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§"/>
            </a:pP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y){                    </a:t>
            </a:r>
          </a:p>
          <a:p>
            <a:pPr marL="174625" indent="0" defTabSz="914400">
              <a:lnSpc>
                <a:spcPct val="110000"/>
              </a:lnSpc>
              <a:spcBef>
                <a:spcPct val="15000"/>
              </a:spcBef>
              <a:buNone/>
            </a:pPr>
            <a:r>
              <a:rPr lang="en-US" alt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while (x != y){</a:t>
            </a:r>
          </a:p>
          <a:p>
            <a:pPr marL="174625" indent="0" defTabSz="914400">
              <a:lnSpc>
                <a:spcPct val="110000"/>
              </a:lnSpc>
              <a:spcBef>
                <a:spcPct val="15000"/>
              </a:spcBef>
              <a:buNone/>
            </a:pPr>
            <a:r>
              <a:rPr lang="en-US" alt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if (x&gt;y) then </a:t>
            </a:r>
          </a:p>
          <a:p>
            <a:pPr marL="174625" indent="0" defTabSz="914400">
              <a:lnSpc>
                <a:spcPct val="110000"/>
              </a:lnSpc>
              <a:spcBef>
                <a:spcPct val="15000"/>
              </a:spcBef>
              <a:buNone/>
            </a:pPr>
            <a:r>
              <a:rPr lang="en-US" alt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     x=x-y;</a:t>
            </a:r>
          </a:p>
          <a:p>
            <a:pPr marL="174625" indent="0" defTabSz="914400">
              <a:lnSpc>
                <a:spcPct val="110000"/>
              </a:lnSpc>
              <a:spcBef>
                <a:spcPct val="15000"/>
              </a:spcBef>
              <a:buNone/>
            </a:pPr>
            <a:r>
              <a:rPr lang="en-US" alt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else y=y-x;</a:t>
            </a:r>
          </a:p>
          <a:p>
            <a:pPr marL="174625" indent="0" defTabSz="914400">
              <a:lnSpc>
                <a:spcPct val="110000"/>
              </a:lnSpc>
              <a:spcBef>
                <a:spcPct val="15000"/>
              </a:spcBef>
              <a:buNone/>
            </a:pPr>
            <a:r>
              <a:rPr lang="en-US" alt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174625" indent="0" defTabSz="914400">
              <a:lnSpc>
                <a:spcPct val="110000"/>
              </a:lnSpc>
              <a:spcBef>
                <a:spcPct val="15000"/>
              </a:spcBef>
              <a:buNone/>
            </a:pPr>
            <a:r>
              <a:rPr lang="en-US" altLang="en-US" sz="32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return x;        }</a:t>
            </a:r>
          </a:p>
        </p:txBody>
      </p:sp>
      <p:sp>
        <p:nvSpPr>
          <p:cNvPr id="892932" name="WordArt 4"/>
          <p:cNvSpPr>
            <a:spLocks noChangeArrowheads="1" noChangeShapeType="1" noTextEdit="1"/>
          </p:cNvSpPr>
          <p:nvPr/>
        </p:nvSpPr>
        <p:spPr bwMode="auto">
          <a:xfrm>
            <a:off x="6468481" y="3103526"/>
            <a:ext cx="3338879" cy="40180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I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99FF"/>
                </a:solidFill>
                <a:latin typeface="Arial Black"/>
              </a:rPr>
              <a:t>Euclid's GCD Algorithm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757B9AED-B76B-42A3-B5FA-016953A44F86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23</a:t>
            </a:fld>
            <a:endParaRPr lang="en-GB" sz="15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Euclid's GCD Algorithm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just" defTabSz="914400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By choosing the test set {(x=3,y=3),(x=4,y=3), (x=3,y=4)}</a:t>
            </a:r>
          </a:p>
          <a:p>
            <a:pPr lvl="1" algn="just" defTabSz="914400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All statements are executed at least once.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>
          <a:xfrm>
            <a:off x="2249714" y="2133600"/>
            <a:ext cx="9254898" cy="377762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major advantage of this measure is that it can be applied directly to object code and does not require processing source code. Performance profilers commonly implement this measure.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major disadvantage of statement coverage is that it is insensitive to some control structures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Statement Coverage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Rounded MT Bold" pitchFamily="34" charset="0"/>
              </a:rPr>
              <a:t>Statement Coverage Examples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2471054" y="1780499"/>
            <a:ext cx="2725056" cy="396965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if(A) 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F1();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F2();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Test Case: </a:t>
            </a:r>
            <a:r>
              <a:rPr lang="en-US" sz="2400" dirty="0">
                <a:latin typeface="Courier New" panose="02070309020205020404" pitchFamily="49" charset="0"/>
              </a:rPr>
              <a:t>A=True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Statement Coverage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achieved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6462713" y="1635359"/>
            <a:ext cx="4608954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* </a:t>
            </a:r>
            <a:r>
              <a:rPr lang="en-US" sz="2400" dirty="0" err="1">
                <a:latin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</a:rPr>
              <a:t> = NULL;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if (B)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</a:rPr>
              <a:t> = &amp;variable;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*</a:t>
            </a:r>
            <a:r>
              <a:rPr lang="en-US" sz="2400" dirty="0" err="1">
                <a:latin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</a:rPr>
              <a:t> = 10; </a:t>
            </a:r>
          </a:p>
          <a:p>
            <a:endParaRPr lang="en-US" sz="2400" dirty="0"/>
          </a:p>
          <a:p>
            <a:r>
              <a:rPr lang="en-US" sz="2400" dirty="0"/>
              <a:t>Test Case: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B=True</a:t>
            </a:r>
          </a:p>
          <a:p>
            <a:r>
              <a:rPr lang="en-US" sz="2400" dirty="0"/>
              <a:t>Statement Coverage</a:t>
            </a:r>
          </a:p>
          <a:p>
            <a:r>
              <a:rPr lang="en-US" sz="2400" dirty="0"/>
              <a:t>Achieved</a:t>
            </a:r>
          </a:p>
          <a:p>
            <a:endParaRPr lang="en-US" sz="2400" dirty="0"/>
          </a:p>
          <a:p>
            <a:r>
              <a:rPr lang="en-US" sz="2400" u="sng" dirty="0"/>
              <a:t>Problem</a:t>
            </a:r>
            <a:r>
              <a:rPr lang="en-US" sz="2400" dirty="0"/>
              <a:t> : if B is false the code</a:t>
            </a:r>
          </a:p>
          <a:p>
            <a:r>
              <a:rPr lang="en-US" sz="2400" dirty="0"/>
              <a:t>will fail with a null pointer </a:t>
            </a:r>
          </a:p>
          <a:p>
            <a:r>
              <a:rPr lang="en-US" sz="2400" dirty="0"/>
              <a:t>exception</a:t>
            </a:r>
            <a:r>
              <a:rPr lang="en-US" sz="2400" dirty="0" smtClean="0"/>
              <a:t>.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400" dirty="0">
                <a:latin typeface="Arial Rounded MT Bold" pitchFamily="34" charset="0"/>
              </a:rPr>
              <a:t>Statement Coverage Comments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1752291" y="1595922"/>
            <a:ext cx="9637795" cy="489990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major advantage of this measure is that it can be applied directly to object code and does not require processing source code. Performance profilers commonly implement this measure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major disadvantage of statement coverage is that it is insensitive to some control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structures such as logical decisions.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coverage does not report whether loops reach their termination condition - only whether the loop body was executed.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Rounded MT Bold" pitchFamily="34" charset="0"/>
                <a:cs typeface="Times New Roman" pitchFamily="18" charset="0"/>
              </a:rPr>
              <a:t>Statement Coverage Comments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2104571" y="2017486"/>
            <a:ext cx="9100458" cy="45073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do-while loops always execute at least once, statement coverage considers them the same rank as non-branching statements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coverage requires in most cases very few test cases to achieve. Not acceptable to release code based on statement coverage alone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  <a:cs typeface="Times New Roman" pitchFamily="18" charset="0"/>
              </a:rPr>
              <a:t>Branch (Decision) Coverage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8743" y="1901371"/>
            <a:ext cx="9225869" cy="4009851"/>
          </a:xfrm>
        </p:spPr>
        <p:txBody>
          <a:bodyPr>
            <a:noAutofit/>
          </a:bodyPr>
          <a:lstStyle/>
          <a:p>
            <a:pPr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Also known as Decision coverage.</a:t>
            </a:r>
          </a:p>
          <a:p>
            <a:pPr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Test cases are designed such that:</a:t>
            </a:r>
          </a:p>
          <a:p>
            <a:pPr lvl="1"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Different branch conditions</a:t>
            </a:r>
          </a:p>
          <a:p>
            <a:pPr lvl="2"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Given true and false values in turn.</a:t>
            </a:r>
          </a:p>
          <a:p>
            <a:pPr marL="677863" lvl="2" indent="-457200"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Additionally, this measure includes coverage of switch-statement cases, exception handlers, and interrupt handlers.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Branch testing guarantees statement coverage:</a:t>
            </a:r>
          </a:p>
          <a:p>
            <a:pPr lvl="1" algn="just" defTabSz="9144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 stronger testing compared to the statement coverage-based testing.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71157" y="529772"/>
            <a:ext cx="8911687" cy="965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US" altLang="en-US" sz="4400" dirty="0" smtClean="0">
                <a:latin typeface="Arial Rounded MT Bold" pitchFamily="34" charset="0"/>
                <a:cs typeface="Times New Roman" pitchFamily="18" charset="0"/>
              </a:rPr>
              <a:t>Branch Coverage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29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87547" y="6106312"/>
            <a:ext cx="976721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D46615D-0658-4F9A-8398-C30AEB3D6373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7071" y="457200"/>
            <a:ext cx="9936690" cy="1270982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spcBef>
                <a:spcPts val="8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How Do You Test a Program?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2542" y="1752664"/>
            <a:ext cx="9999539" cy="4170678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lnSpc>
                <a:spcPct val="105000"/>
              </a:lnSpc>
              <a:spcBef>
                <a:spcPts val="1088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Input test data to the program.</a:t>
            </a:r>
          </a:p>
          <a:p>
            <a:pPr defTabSz="914400">
              <a:lnSpc>
                <a:spcPct val="105000"/>
              </a:lnSpc>
              <a:spcBef>
                <a:spcPts val="1088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Observe the output:</a:t>
            </a:r>
          </a:p>
          <a:p>
            <a:pPr lvl="1" defTabSz="914400">
              <a:lnSpc>
                <a:spcPct val="105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Check if the program behaved as expected. </a:t>
            </a:r>
          </a:p>
        </p:txBody>
      </p:sp>
    </p:spTree>
    <p:extLst>
      <p:ext uri="{BB962C8B-B14F-4D97-AF65-F5344CB8AC3E}">
        <p14:creationId xmlns:p14="http://schemas.microsoft.com/office/powerpoint/2010/main" val="23932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Stronger Testing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1" y="2046514"/>
            <a:ext cx="9245600" cy="3770258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Test cases are a superset of a weaker testing:</a:t>
            </a:r>
          </a:p>
          <a:p>
            <a:pPr lvl="1" algn="just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 stronger testing covers at least all the elements of the elements covered by a weaker testing.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170" y="348344"/>
            <a:ext cx="10184321" cy="1280890"/>
          </a:xfrm>
        </p:spPr>
        <p:txBody>
          <a:bodyPr>
            <a:noAutofit/>
          </a:bodyPr>
          <a:lstStyle/>
          <a:p>
            <a:pPr algn="just"/>
            <a:r>
              <a:rPr lang="en-US" altLang="en-US" sz="4400" dirty="0" smtClean="0">
                <a:latin typeface="Arial Rounded MT Bold" pitchFamily="34" charset="0"/>
              </a:rPr>
              <a:t>Stronger, Weaker &amp; Complementary Testing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810203" y="1977328"/>
            <a:ext cx="5160960" cy="4009381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5759323" y="2668601"/>
            <a:ext cx="5160960" cy="3318108"/>
          </a:xfrm>
          <a:prstGeom prst="ellipse">
            <a:avLst/>
          </a:prstGeom>
          <a:solidFill>
            <a:srgbClr val="6600FF">
              <a:alpha val="5411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3823963" y="3152491"/>
            <a:ext cx="1751040" cy="1520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35643" y="5226309"/>
            <a:ext cx="1751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Weaker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2257243" y="4120273"/>
            <a:ext cx="1843200" cy="103690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9445723" y="2046456"/>
            <a:ext cx="3133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CC"/>
                </a:solidFill>
              </a:rPr>
              <a:t>Complementary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H="1">
            <a:off x="9722203" y="2322964"/>
            <a:ext cx="1566720" cy="158992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928919"/>
          </a:xfrm>
        </p:spPr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Example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2755" y="1770743"/>
            <a:ext cx="8915400" cy="3777622"/>
          </a:xfrm>
        </p:spPr>
        <p:txBody>
          <a:bodyPr>
            <a:noAutofit/>
          </a:bodyPr>
          <a:lstStyle/>
          <a:p>
            <a:pPr defTabSz="914400">
              <a:lnSpc>
                <a:spcPct val="115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x,int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y){                    </a:t>
            </a:r>
          </a:p>
          <a:p>
            <a:pPr marL="0" indent="0" defTabSz="914400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while (x != y){</a:t>
            </a:r>
          </a:p>
          <a:p>
            <a:pPr marL="0" indent="0" defTabSz="914400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if (x&gt;y) then </a:t>
            </a:r>
          </a:p>
          <a:p>
            <a:pPr marL="0" indent="0" defTabSz="914400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     x=x-y;</a:t>
            </a:r>
          </a:p>
          <a:p>
            <a:pPr marL="0" indent="0" defTabSz="914400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else y=y-x;</a:t>
            </a:r>
          </a:p>
          <a:p>
            <a:pPr marL="0" indent="0" defTabSz="914400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 defTabSz="914400">
              <a:lnSpc>
                <a:spcPct val="115000"/>
              </a:lnSpc>
              <a:spcBef>
                <a:spcPct val="500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return x;        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Test cases for branch coverage can be:</a:t>
            </a:r>
          </a:p>
          <a:p>
            <a:pPr marL="0" indent="0" defTabSz="914400">
              <a:lnSpc>
                <a:spcPct val="110000"/>
              </a:lnSpc>
              <a:buNone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   {(x=3,y=3),(x=3,y=2), (x=4,y=3), (x=3,y=4)}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928919"/>
          </a:xfrm>
        </p:spPr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Example                        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US" altLang="en-US" sz="4400" dirty="0" smtClean="0">
              <a:latin typeface="Arial Rounded MT Bold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  <a:cs typeface="Times New Roman" pitchFamily="18" charset="0"/>
              </a:rPr>
              <a:t>Another Example</a:t>
            </a:r>
            <a:endParaRPr lang="en-US" sz="4400" dirty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1905001" y="1981199"/>
            <a:ext cx="4481285" cy="4512589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if(A)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F1();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F2();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if(B)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F3()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F4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Test Cases for Decision Coverage: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A=T, B=T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A=F, B=F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6807199" y="2000250"/>
            <a:ext cx="4542971" cy="4493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(A &amp;&amp; (B || F1()))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F2();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F3();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Test Cases for Decision Coverage: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A=T, B=T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A=F</a:t>
            </a:r>
          </a:p>
          <a:p>
            <a:pPr algn="just"/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F1() never gets called. This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problem occurs in languages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short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circuiting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operators 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Branch Coverage </a:t>
            </a:r>
            <a:r>
              <a:rPr lang="en-US" sz="4400" dirty="0">
                <a:latin typeface="Arial Rounded MT Bold" pitchFamily="34" charset="0"/>
              </a:rPr>
              <a:t>Comments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2191657" y="2133600"/>
            <a:ext cx="9312955" cy="377762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measure has the advantage of simplicity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does not have the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problems of statement coverage.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disadvantage is that it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may produce gaps in tested code in programs written in languages that have short-circuit logic operators (C. C++, Java etc.)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315" y="537024"/>
            <a:ext cx="10067698" cy="1280890"/>
          </a:xfrm>
        </p:spPr>
        <p:txBody>
          <a:bodyPr>
            <a:noAutofit/>
          </a:bodyPr>
          <a:lstStyle/>
          <a:p>
            <a:pPr algn="just"/>
            <a:r>
              <a:rPr lang="en-US" altLang="en-US" sz="4400" dirty="0" smtClean="0">
                <a:latin typeface="Arial Rounded MT Bold" pitchFamily="34" charset="0"/>
              </a:rPr>
              <a:t>Branch Testing Adequacy Criterion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Adequacy criterion: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Each branch (edge in the CFG) must be executed at least once </a:t>
            </a:r>
          </a:p>
          <a:p>
            <a:pPr algn="just">
              <a:lnSpc>
                <a:spcPct val="11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Coverage:</a:t>
            </a:r>
          </a:p>
          <a:p>
            <a:pPr marL="0" indent="0" algn="just">
              <a:lnSpc>
                <a:spcPct val="115000"/>
              </a:lnSpc>
              <a:spcBef>
                <a:spcPct val="15000"/>
              </a:spcBef>
              <a:spcAft>
                <a:spcPct val="10000"/>
              </a:spcAft>
              <a:buNone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3200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  executed branches</a:t>
            </a:r>
          </a:p>
          <a:p>
            <a:pPr marL="0" indent="0" algn="just">
              <a:lnSpc>
                <a:spcPct val="115000"/>
              </a:lnSpc>
              <a:spcBef>
                <a:spcPct val="15000"/>
              </a:spcBef>
              <a:spcAft>
                <a:spcPct val="10000"/>
              </a:spcAft>
              <a:buNone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	        # branches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Condition Coverage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293257" y="2061028"/>
            <a:ext cx="9211355" cy="385019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Condition coverage reports the true or false outcome of each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sub-expression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Condition coverage measures the sub-expressions independently of each other.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measure is similar to decision coverage but has better sensitivity to the control flow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Condition Coverage </a:t>
            </a:r>
            <a:r>
              <a:rPr lang="en-US" dirty="0" err="1" smtClean="0">
                <a:latin typeface="Arial Rounded MT Bold" pitchFamily="34" charset="0"/>
              </a:rPr>
              <a:t>contd</a:t>
            </a:r>
            <a:r>
              <a:rPr lang="en-US" dirty="0" smtClean="0">
                <a:latin typeface="Arial Rounded MT Bold" pitchFamily="34" charset="0"/>
              </a:rPr>
              <a:t>….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293257" y="1973942"/>
            <a:ext cx="9211355" cy="3937279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extension of Condition Coverage is the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Condition/Decision Coverage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which is a hybrid measure composed by the union of condition coverage and decision coverage. It has the advantage of simplicity but without the shortcomings of its component measures.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Rounded MT Bold" pitchFamily="34" charset="0"/>
              </a:rPr>
              <a:t>Condition Coverage Examples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idx="1"/>
          </p:nvPr>
        </p:nvSpPr>
        <p:spPr>
          <a:xfrm>
            <a:off x="6281739" y="1640114"/>
            <a:ext cx="5170032" cy="4876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if(A &amp;&amp; B)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F1();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F2();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if(C)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F3()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F4();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 Cases for Condition Coverage: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A=T, B=F, C=F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A=F, B=T, C=T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Not decision coverage achieved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1801814" y="1654629"/>
            <a:ext cx="4181475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if(A &amp;&amp; 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F1();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F2();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if(C)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F3()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F4();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Test Cases for Condition Coverage: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A=T, B=T, C=F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A=F, B=F, C=T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39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147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321" y="2115583"/>
            <a:ext cx="2833920" cy="1771386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1" y="3014237"/>
            <a:ext cx="3000959" cy="283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/>
                    </a:gs>
                    <a:gs pos="100000">
                      <a:srgbClr val="00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Line 4"/>
          <p:cNvSpPr>
            <a:spLocks noChangeShapeType="1"/>
          </p:cNvSpPr>
          <p:nvPr/>
        </p:nvSpPr>
        <p:spPr bwMode="auto">
          <a:xfrm flipV="1">
            <a:off x="3423361" y="3359873"/>
            <a:ext cx="552960" cy="138255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 flipV="1">
            <a:off x="3423361" y="3498128"/>
            <a:ext cx="921600" cy="276509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 flipV="1">
            <a:off x="3607681" y="3567255"/>
            <a:ext cx="1013760" cy="276509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 flipV="1">
            <a:off x="3423361" y="3636382"/>
            <a:ext cx="1382400" cy="414764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6706561" y="3123688"/>
            <a:ext cx="2031360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6706561" y="3429000"/>
            <a:ext cx="2031360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6706561" y="3734313"/>
            <a:ext cx="2031360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6706561" y="4038184"/>
            <a:ext cx="2031360" cy="0"/>
          </a:xfrm>
          <a:prstGeom prst="line">
            <a:avLst/>
          </a:prstGeom>
          <a:noFill/>
          <a:ln w="1908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158" name="Group 12"/>
          <p:cNvGrpSpPr>
            <a:grpSpLocks/>
          </p:cNvGrpSpPr>
          <p:nvPr/>
        </p:nvGrpSpPr>
        <p:grpSpPr bwMode="auto">
          <a:xfrm>
            <a:off x="3146881" y="3359874"/>
            <a:ext cx="301439" cy="1218368"/>
            <a:chOff x="1296" y="1392"/>
            <a:chExt cx="143" cy="767"/>
          </a:xfrm>
        </p:grpSpPr>
        <p:sp>
          <p:nvSpPr>
            <p:cNvPr id="6174" name="Freeform 13"/>
            <p:cNvSpPr>
              <a:spLocks noChangeArrowheads="1"/>
            </p:cNvSpPr>
            <p:nvPr/>
          </p:nvSpPr>
          <p:spPr bwMode="auto">
            <a:xfrm>
              <a:off x="1308" y="1392"/>
              <a:ext cx="69" cy="101"/>
            </a:xfrm>
            <a:custGeom>
              <a:avLst/>
              <a:gdLst>
                <a:gd name="T0" fmla="*/ 2 w 309"/>
                <a:gd name="T1" fmla="*/ 0 h 450"/>
                <a:gd name="T2" fmla="*/ 67 w 309"/>
                <a:gd name="T3" fmla="*/ 0 h 450"/>
                <a:gd name="T4" fmla="*/ 69 w 309"/>
                <a:gd name="T5" fmla="*/ 1 h 450"/>
                <a:gd name="T6" fmla="*/ 69 w 309"/>
                <a:gd name="T7" fmla="*/ 6 h 450"/>
                <a:gd name="T8" fmla="*/ 67 w 309"/>
                <a:gd name="T9" fmla="*/ 7 h 450"/>
                <a:gd name="T10" fmla="*/ 46 w 309"/>
                <a:gd name="T11" fmla="*/ 7 h 450"/>
                <a:gd name="T12" fmla="*/ 46 w 309"/>
                <a:gd name="T13" fmla="*/ 94 h 450"/>
                <a:gd name="T14" fmla="*/ 67 w 309"/>
                <a:gd name="T15" fmla="*/ 94 h 450"/>
                <a:gd name="T16" fmla="*/ 69 w 309"/>
                <a:gd name="T17" fmla="*/ 95 h 450"/>
                <a:gd name="T18" fmla="*/ 69 w 309"/>
                <a:gd name="T19" fmla="*/ 100 h 450"/>
                <a:gd name="T20" fmla="*/ 67 w 309"/>
                <a:gd name="T21" fmla="*/ 101 h 450"/>
                <a:gd name="T22" fmla="*/ 2 w 309"/>
                <a:gd name="T23" fmla="*/ 101 h 450"/>
                <a:gd name="T24" fmla="*/ 0 w 309"/>
                <a:gd name="T25" fmla="*/ 100 h 450"/>
                <a:gd name="T26" fmla="*/ 0 w 309"/>
                <a:gd name="T27" fmla="*/ 95 h 450"/>
                <a:gd name="T28" fmla="*/ 2 w 309"/>
                <a:gd name="T29" fmla="*/ 94 h 450"/>
                <a:gd name="T30" fmla="*/ 23 w 309"/>
                <a:gd name="T31" fmla="*/ 94 h 450"/>
                <a:gd name="T32" fmla="*/ 23 w 309"/>
                <a:gd name="T33" fmla="*/ 7 h 450"/>
                <a:gd name="T34" fmla="*/ 2 w 309"/>
                <a:gd name="T35" fmla="*/ 7 h 450"/>
                <a:gd name="T36" fmla="*/ 0 w 309"/>
                <a:gd name="T37" fmla="*/ 6 h 450"/>
                <a:gd name="T38" fmla="*/ 0 w 309"/>
                <a:gd name="T39" fmla="*/ 1 h 450"/>
                <a:gd name="T40" fmla="*/ 2 w 309"/>
                <a:gd name="T41" fmla="*/ 0 h 4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09" h="450">
                  <a:moveTo>
                    <a:pt x="10" y="0"/>
                  </a:moveTo>
                  <a:lnTo>
                    <a:pt x="299" y="0"/>
                  </a:lnTo>
                  <a:lnTo>
                    <a:pt x="308" y="4"/>
                  </a:lnTo>
                  <a:lnTo>
                    <a:pt x="308" y="26"/>
                  </a:lnTo>
                  <a:lnTo>
                    <a:pt x="299" y="31"/>
                  </a:lnTo>
                  <a:lnTo>
                    <a:pt x="204" y="31"/>
                  </a:lnTo>
                  <a:lnTo>
                    <a:pt x="204" y="418"/>
                  </a:lnTo>
                  <a:lnTo>
                    <a:pt x="299" y="418"/>
                  </a:lnTo>
                  <a:lnTo>
                    <a:pt x="308" y="423"/>
                  </a:lnTo>
                  <a:lnTo>
                    <a:pt x="308" y="445"/>
                  </a:lnTo>
                  <a:lnTo>
                    <a:pt x="299" y="449"/>
                  </a:lnTo>
                  <a:lnTo>
                    <a:pt x="10" y="449"/>
                  </a:lnTo>
                  <a:lnTo>
                    <a:pt x="0" y="445"/>
                  </a:lnTo>
                  <a:lnTo>
                    <a:pt x="0" y="423"/>
                  </a:lnTo>
                  <a:lnTo>
                    <a:pt x="10" y="418"/>
                  </a:lnTo>
                  <a:lnTo>
                    <a:pt x="104" y="418"/>
                  </a:lnTo>
                  <a:lnTo>
                    <a:pt x="104" y="31"/>
                  </a:lnTo>
                  <a:lnTo>
                    <a:pt x="10" y="31"/>
                  </a:lnTo>
                  <a:lnTo>
                    <a:pt x="0" y="26"/>
                  </a:lnTo>
                  <a:lnTo>
                    <a:pt x="0" y="4"/>
                  </a:lnTo>
                  <a:lnTo>
                    <a:pt x="10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5" name="Freeform 14"/>
            <p:cNvSpPr>
              <a:spLocks noChangeArrowheads="1"/>
            </p:cNvSpPr>
            <p:nvPr/>
          </p:nvSpPr>
          <p:spPr bwMode="auto">
            <a:xfrm>
              <a:off x="1309" y="1589"/>
              <a:ext cx="130" cy="71"/>
            </a:xfrm>
            <a:custGeom>
              <a:avLst/>
              <a:gdLst>
                <a:gd name="T0" fmla="*/ 1 w 579"/>
                <a:gd name="T1" fmla="*/ 0 h 317"/>
                <a:gd name="T2" fmla="*/ 34 w 579"/>
                <a:gd name="T3" fmla="*/ 0 h 317"/>
                <a:gd name="T4" fmla="*/ 35 w 579"/>
                <a:gd name="T5" fmla="*/ 1 h 317"/>
                <a:gd name="T6" fmla="*/ 35 w 579"/>
                <a:gd name="T7" fmla="*/ 11 h 317"/>
                <a:gd name="T8" fmla="*/ 46 w 579"/>
                <a:gd name="T9" fmla="*/ 11 h 317"/>
                <a:gd name="T10" fmla="*/ 46 w 579"/>
                <a:gd name="T11" fmla="*/ 6 h 317"/>
                <a:gd name="T12" fmla="*/ 48 w 579"/>
                <a:gd name="T13" fmla="*/ 5 h 317"/>
                <a:gd name="T14" fmla="*/ 57 w 579"/>
                <a:gd name="T15" fmla="*/ 5 h 317"/>
                <a:gd name="T16" fmla="*/ 57 w 579"/>
                <a:gd name="T17" fmla="*/ 1 h 317"/>
                <a:gd name="T18" fmla="*/ 59 w 579"/>
                <a:gd name="T19" fmla="*/ 0 h 317"/>
                <a:gd name="T20" fmla="*/ 94 w 579"/>
                <a:gd name="T21" fmla="*/ 0 h 317"/>
                <a:gd name="T22" fmla="*/ 96 w 579"/>
                <a:gd name="T23" fmla="*/ 1 h 317"/>
                <a:gd name="T24" fmla="*/ 96 w 579"/>
                <a:gd name="T25" fmla="*/ 5 h 317"/>
                <a:gd name="T26" fmla="*/ 106 w 579"/>
                <a:gd name="T27" fmla="*/ 5 h 317"/>
                <a:gd name="T28" fmla="*/ 107 w 579"/>
                <a:gd name="T29" fmla="*/ 6 h 317"/>
                <a:gd name="T30" fmla="*/ 107 w 579"/>
                <a:gd name="T31" fmla="*/ 11 h 317"/>
                <a:gd name="T32" fmla="*/ 118 w 579"/>
                <a:gd name="T33" fmla="*/ 11 h 317"/>
                <a:gd name="T34" fmla="*/ 120 w 579"/>
                <a:gd name="T35" fmla="*/ 12 h 317"/>
                <a:gd name="T36" fmla="*/ 120 w 579"/>
                <a:gd name="T37" fmla="*/ 64 h 317"/>
                <a:gd name="T38" fmla="*/ 129 w 579"/>
                <a:gd name="T39" fmla="*/ 64 h 317"/>
                <a:gd name="T40" fmla="*/ 130 w 579"/>
                <a:gd name="T41" fmla="*/ 65 h 317"/>
                <a:gd name="T42" fmla="*/ 130 w 579"/>
                <a:gd name="T43" fmla="*/ 70 h 317"/>
                <a:gd name="T44" fmla="*/ 129 w 579"/>
                <a:gd name="T45" fmla="*/ 71 h 317"/>
                <a:gd name="T46" fmla="*/ 84 w 579"/>
                <a:gd name="T47" fmla="*/ 71 h 317"/>
                <a:gd name="T48" fmla="*/ 82 w 579"/>
                <a:gd name="T49" fmla="*/ 70 h 317"/>
                <a:gd name="T50" fmla="*/ 82 w 579"/>
                <a:gd name="T51" fmla="*/ 65 h 317"/>
                <a:gd name="T52" fmla="*/ 84 w 579"/>
                <a:gd name="T53" fmla="*/ 64 h 317"/>
                <a:gd name="T54" fmla="*/ 94 w 579"/>
                <a:gd name="T55" fmla="*/ 64 h 317"/>
                <a:gd name="T56" fmla="*/ 94 w 579"/>
                <a:gd name="T57" fmla="*/ 18 h 317"/>
                <a:gd name="T58" fmla="*/ 84 w 579"/>
                <a:gd name="T59" fmla="*/ 18 h 317"/>
                <a:gd name="T60" fmla="*/ 82 w 579"/>
                <a:gd name="T61" fmla="*/ 17 h 317"/>
                <a:gd name="T62" fmla="*/ 82 w 579"/>
                <a:gd name="T63" fmla="*/ 12 h 317"/>
                <a:gd name="T64" fmla="*/ 48 w 579"/>
                <a:gd name="T65" fmla="*/ 12 h 317"/>
                <a:gd name="T66" fmla="*/ 48 w 579"/>
                <a:gd name="T67" fmla="*/ 17 h 317"/>
                <a:gd name="T68" fmla="*/ 46 w 579"/>
                <a:gd name="T69" fmla="*/ 18 h 317"/>
                <a:gd name="T70" fmla="*/ 35 w 579"/>
                <a:gd name="T71" fmla="*/ 18 h 317"/>
                <a:gd name="T72" fmla="*/ 35 w 579"/>
                <a:gd name="T73" fmla="*/ 64 h 317"/>
                <a:gd name="T74" fmla="*/ 46 w 579"/>
                <a:gd name="T75" fmla="*/ 64 h 317"/>
                <a:gd name="T76" fmla="*/ 48 w 579"/>
                <a:gd name="T77" fmla="*/ 65 h 317"/>
                <a:gd name="T78" fmla="*/ 48 w 579"/>
                <a:gd name="T79" fmla="*/ 70 h 317"/>
                <a:gd name="T80" fmla="*/ 46 w 579"/>
                <a:gd name="T81" fmla="*/ 71 h 317"/>
                <a:gd name="T82" fmla="*/ 1 w 579"/>
                <a:gd name="T83" fmla="*/ 71 h 317"/>
                <a:gd name="T84" fmla="*/ 0 w 579"/>
                <a:gd name="T85" fmla="*/ 70 h 317"/>
                <a:gd name="T86" fmla="*/ 0 w 579"/>
                <a:gd name="T87" fmla="*/ 65 h 317"/>
                <a:gd name="T88" fmla="*/ 1 w 579"/>
                <a:gd name="T89" fmla="*/ 64 h 317"/>
                <a:gd name="T90" fmla="*/ 12 w 579"/>
                <a:gd name="T91" fmla="*/ 64 h 317"/>
                <a:gd name="T92" fmla="*/ 12 w 579"/>
                <a:gd name="T93" fmla="*/ 6 h 317"/>
                <a:gd name="T94" fmla="*/ 1 w 579"/>
                <a:gd name="T95" fmla="*/ 6 h 317"/>
                <a:gd name="T96" fmla="*/ 0 w 579"/>
                <a:gd name="T97" fmla="*/ 5 h 317"/>
                <a:gd name="T98" fmla="*/ 0 w 579"/>
                <a:gd name="T99" fmla="*/ 1 h 317"/>
                <a:gd name="T100" fmla="*/ 1 w 579"/>
                <a:gd name="T101" fmla="*/ 0 h 3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79" h="317">
                  <a:moveTo>
                    <a:pt x="5" y="0"/>
                  </a:moveTo>
                  <a:lnTo>
                    <a:pt x="152" y="0"/>
                  </a:lnTo>
                  <a:lnTo>
                    <a:pt x="156" y="3"/>
                  </a:lnTo>
                  <a:lnTo>
                    <a:pt x="156" y="49"/>
                  </a:lnTo>
                  <a:lnTo>
                    <a:pt x="204" y="49"/>
                  </a:lnTo>
                  <a:lnTo>
                    <a:pt x="204" y="26"/>
                  </a:lnTo>
                  <a:lnTo>
                    <a:pt x="213" y="22"/>
                  </a:lnTo>
                  <a:lnTo>
                    <a:pt x="256" y="22"/>
                  </a:lnTo>
                  <a:lnTo>
                    <a:pt x="256" y="3"/>
                  </a:lnTo>
                  <a:lnTo>
                    <a:pt x="265" y="0"/>
                  </a:lnTo>
                  <a:lnTo>
                    <a:pt x="417" y="0"/>
                  </a:lnTo>
                  <a:lnTo>
                    <a:pt x="426" y="3"/>
                  </a:lnTo>
                  <a:lnTo>
                    <a:pt x="426" y="22"/>
                  </a:lnTo>
                  <a:lnTo>
                    <a:pt x="474" y="22"/>
                  </a:lnTo>
                  <a:lnTo>
                    <a:pt x="478" y="26"/>
                  </a:lnTo>
                  <a:lnTo>
                    <a:pt x="478" y="49"/>
                  </a:lnTo>
                  <a:lnTo>
                    <a:pt x="526" y="49"/>
                  </a:lnTo>
                  <a:lnTo>
                    <a:pt x="535" y="53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374" y="316"/>
                  </a:lnTo>
                  <a:lnTo>
                    <a:pt x="365" y="311"/>
                  </a:lnTo>
                  <a:lnTo>
                    <a:pt x="365" y="289"/>
                  </a:lnTo>
                  <a:lnTo>
                    <a:pt x="374" y="285"/>
                  </a:lnTo>
                  <a:lnTo>
                    <a:pt x="417" y="285"/>
                  </a:lnTo>
                  <a:lnTo>
                    <a:pt x="417" y="80"/>
                  </a:lnTo>
                  <a:lnTo>
                    <a:pt x="374" y="80"/>
                  </a:lnTo>
                  <a:lnTo>
                    <a:pt x="365" y="75"/>
                  </a:lnTo>
                  <a:lnTo>
                    <a:pt x="365" y="53"/>
                  </a:lnTo>
                  <a:lnTo>
                    <a:pt x="213" y="53"/>
                  </a:lnTo>
                  <a:lnTo>
                    <a:pt x="213" y="75"/>
                  </a:lnTo>
                  <a:lnTo>
                    <a:pt x="204" y="80"/>
                  </a:lnTo>
                  <a:lnTo>
                    <a:pt x="156" y="80"/>
                  </a:lnTo>
                  <a:lnTo>
                    <a:pt x="156" y="285"/>
                  </a:lnTo>
                  <a:lnTo>
                    <a:pt x="204" y="285"/>
                  </a:lnTo>
                  <a:lnTo>
                    <a:pt x="213" y="289"/>
                  </a:lnTo>
                  <a:lnTo>
                    <a:pt x="213" y="311"/>
                  </a:lnTo>
                  <a:lnTo>
                    <a:pt x="204" y="316"/>
                  </a:lnTo>
                  <a:lnTo>
                    <a:pt x="5" y="316"/>
                  </a:lnTo>
                  <a:lnTo>
                    <a:pt x="0" y="311"/>
                  </a:lnTo>
                  <a:lnTo>
                    <a:pt x="0" y="289"/>
                  </a:lnTo>
                  <a:lnTo>
                    <a:pt x="5" y="285"/>
                  </a:lnTo>
                  <a:lnTo>
                    <a:pt x="52" y="285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3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6" name="Freeform 15"/>
            <p:cNvSpPr>
              <a:spLocks noChangeArrowheads="1"/>
            </p:cNvSpPr>
            <p:nvPr/>
          </p:nvSpPr>
          <p:spPr bwMode="auto">
            <a:xfrm>
              <a:off x="1308" y="1755"/>
              <a:ext cx="115" cy="100"/>
            </a:xfrm>
            <a:custGeom>
              <a:avLst/>
              <a:gdLst>
                <a:gd name="T0" fmla="*/ 68 w 513"/>
                <a:gd name="T1" fmla="*/ 6 h 445"/>
                <a:gd name="T2" fmla="*/ 69 w 513"/>
                <a:gd name="T3" fmla="*/ 12 h 445"/>
                <a:gd name="T4" fmla="*/ 79 w 513"/>
                <a:gd name="T5" fmla="*/ 17 h 445"/>
                <a:gd name="T6" fmla="*/ 90 w 513"/>
                <a:gd name="T7" fmla="*/ 18 h 445"/>
                <a:gd name="T8" fmla="*/ 81 w 513"/>
                <a:gd name="T9" fmla="*/ 52 h 445"/>
                <a:gd name="T10" fmla="*/ 79 w 513"/>
                <a:gd name="T11" fmla="*/ 58 h 445"/>
                <a:gd name="T12" fmla="*/ 68 w 513"/>
                <a:gd name="T13" fmla="*/ 59 h 445"/>
                <a:gd name="T14" fmla="*/ 47 w 513"/>
                <a:gd name="T15" fmla="*/ 64 h 445"/>
                <a:gd name="T16" fmla="*/ 45 w 513"/>
                <a:gd name="T17" fmla="*/ 58 h 445"/>
                <a:gd name="T18" fmla="*/ 35 w 513"/>
                <a:gd name="T19" fmla="*/ 12 h 445"/>
                <a:gd name="T20" fmla="*/ 47 w 513"/>
                <a:gd name="T21" fmla="*/ 11 h 445"/>
                <a:gd name="T22" fmla="*/ 2 w 513"/>
                <a:gd name="T23" fmla="*/ 0 h 445"/>
                <a:gd name="T24" fmla="*/ 35 w 513"/>
                <a:gd name="T25" fmla="*/ 1 h 445"/>
                <a:gd name="T26" fmla="*/ 45 w 513"/>
                <a:gd name="T27" fmla="*/ 5 h 445"/>
                <a:gd name="T28" fmla="*/ 47 w 513"/>
                <a:gd name="T29" fmla="*/ 0 h 445"/>
                <a:gd name="T30" fmla="*/ 81 w 513"/>
                <a:gd name="T31" fmla="*/ 1 h 445"/>
                <a:gd name="T32" fmla="*/ 102 w 513"/>
                <a:gd name="T33" fmla="*/ 5 h 445"/>
                <a:gd name="T34" fmla="*/ 104 w 513"/>
                <a:gd name="T35" fmla="*/ 17 h 445"/>
                <a:gd name="T36" fmla="*/ 115 w 513"/>
                <a:gd name="T37" fmla="*/ 18 h 445"/>
                <a:gd name="T38" fmla="*/ 114 w 513"/>
                <a:gd name="T39" fmla="*/ 53 h 445"/>
                <a:gd name="T40" fmla="*/ 104 w 513"/>
                <a:gd name="T41" fmla="*/ 64 h 445"/>
                <a:gd name="T42" fmla="*/ 81 w 513"/>
                <a:gd name="T43" fmla="*/ 65 h 445"/>
                <a:gd name="T44" fmla="*/ 79 w 513"/>
                <a:gd name="T45" fmla="*/ 71 h 445"/>
                <a:gd name="T46" fmla="*/ 45 w 513"/>
                <a:gd name="T47" fmla="*/ 70 h 445"/>
                <a:gd name="T48" fmla="*/ 35 w 513"/>
                <a:gd name="T49" fmla="*/ 65 h 445"/>
                <a:gd name="T50" fmla="*/ 45 w 513"/>
                <a:gd name="T51" fmla="*/ 93 h 445"/>
                <a:gd name="T52" fmla="*/ 47 w 513"/>
                <a:gd name="T53" fmla="*/ 99 h 445"/>
                <a:gd name="T54" fmla="*/ 2 w 513"/>
                <a:gd name="T55" fmla="*/ 100 h 445"/>
                <a:gd name="T56" fmla="*/ 0 w 513"/>
                <a:gd name="T57" fmla="*/ 94 h 445"/>
                <a:gd name="T58" fmla="*/ 12 w 513"/>
                <a:gd name="T59" fmla="*/ 93 h 445"/>
                <a:gd name="T60" fmla="*/ 2 w 513"/>
                <a:gd name="T61" fmla="*/ 6 h 445"/>
                <a:gd name="T62" fmla="*/ 0 w 513"/>
                <a:gd name="T63" fmla="*/ 1 h 4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13" h="445">
                  <a:moveTo>
                    <a:pt x="209" y="26"/>
                  </a:moveTo>
                  <a:lnTo>
                    <a:pt x="303" y="26"/>
                  </a:lnTo>
                  <a:lnTo>
                    <a:pt x="303" y="49"/>
                  </a:lnTo>
                  <a:lnTo>
                    <a:pt x="308" y="53"/>
                  </a:lnTo>
                  <a:lnTo>
                    <a:pt x="351" y="53"/>
                  </a:lnTo>
                  <a:lnTo>
                    <a:pt x="351" y="75"/>
                  </a:lnTo>
                  <a:lnTo>
                    <a:pt x="360" y="79"/>
                  </a:lnTo>
                  <a:lnTo>
                    <a:pt x="403" y="79"/>
                  </a:lnTo>
                  <a:lnTo>
                    <a:pt x="403" y="231"/>
                  </a:lnTo>
                  <a:lnTo>
                    <a:pt x="360" y="231"/>
                  </a:lnTo>
                  <a:lnTo>
                    <a:pt x="351" y="235"/>
                  </a:lnTo>
                  <a:lnTo>
                    <a:pt x="351" y="257"/>
                  </a:lnTo>
                  <a:lnTo>
                    <a:pt x="308" y="257"/>
                  </a:lnTo>
                  <a:lnTo>
                    <a:pt x="303" y="262"/>
                  </a:lnTo>
                  <a:lnTo>
                    <a:pt x="303" y="284"/>
                  </a:lnTo>
                  <a:lnTo>
                    <a:pt x="209" y="284"/>
                  </a:lnTo>
                  <a:lnTo>
                    <a:pt x="209" y="262"/>
                  </a:lnTo>
                  <a:lnTo>
                    <a:pt x="199" y="257"/>
                  </a:lnTo>
                  <a:lnTo>
                    <a:pt x="157" y="257"/>
                  </a:lnTo>
                  <a:lnTo>
                    <a:pt x="157" y="53"/>
                  </a:lnTo>
                  <a:lnTo>
                    <a:pt x="199" y="53"/>
                  </a:lnTo>
                  <a:lnTo>
                    <a:pt x="209" y="49"/>
                  </a:lnTo>
                  <a:lnTo>
                    <a:pt x="209" y="26"/>
                  </a:lnTo>
                  <a:close/>
                  <a:moveTo>
                    <a:pt x="10" y="0"/>
                  </a:moveTo>
                  <a:lnTo>
                    <a:pt x="147" y="0"/>
                  </a:lnTo>
                  <a:lnTo>
                    <a:pt x="157" y="4"/>
                  </a:lnTo>
                  <a:lnTo>
                    <a:pt x="157" y="22"/>
                  </a:lnTo>
                  <a:lnTo>
                    <a:pt x="199" y="22"/>
                  </a:lnTo>
                  <a:lnTo>
                    <a:pt x="199" y="4"/>
                  </a:lnTo>
                  <a:lnTo>
                    <a:pt x="209" y="0"/>
                  </a:lnTo>
                  <a:lnTo>
                    <a:pt x="351" y="0"/>
                  </a:lnTo>
                  <a:lnTo>
                    <a:pt x="360" y="4"/>
                  </a:lnTo>
                  <a:lnTo>
                    <a:pt x="360" y="22"/>
                  </a:lnTo>
                  <a:lnTo>
                    <a:pt x="455" y="22"/>
                  </a:lnTo>
                  <a:lnTo>
                    <a:pt x="465" y="26"/>
                  </a:lnTo>
                  <a:lnTo>
                    <a:pt x="465" y="75"/>
                  </a:lnTo>
                  <a:lnTo>
                    <a:pt x="507" y="75"/>
                  </a:lnTo>
                  <a:lnTo>
                    <a:pt x="512" y="79"/>
                  </a:lnTo>
                  <a:lnTo>
                    <a:pt x="512" y="231"/>
                  </a:lnTo>
                  <a:lnTo>
                    <a:pt x="507" y="235"/>
                  </a:lnTo>
                  <a:lnTo>
                    <a:pt x="465" y="235"/>
                  </a:lnTo>
                  <a:lnTo>
                    <a:pt x="465" y="284"/>
                  </a:lnTo>
                  <a:lnTo>
                    <a:pt x="455" y="289"/>
                  </a:lnTo>
                  <a:lnTo>
                    <a:pt x="360" y="289"/>
                  </a:lnTo>
                  <a:lnTo>
                    <a:pt x="360" y="311"/>
                  </a:lnTo>
                  <a:lnTo>
                    <a:pt x="351" y="315"/>
                  </a:lnTo>
                  <a:lnTo>
                    <a:pt x="209" y="315"/>
                  </a:lnTo>
                  <a:lnTo>
                    <a:pt x="199" y="311"/>
                  </a:lnTo>
                  <a:lnTo>
                    <a:pt x="199" y="289"/>
                  </a:lnTo>
                  <a:lnTo>
                    <a:pt x="157" y="289"/>
                  </a:lnTo>
                  <a:lnTo>
                    <a:pt x="157" y="415"/>
                  </a:lnTo>
                  <a:lnTo>
                    <a:pt x="199" y="415"/>
                  </a:lnTo>
                  <a:lnTo>
                    <a:pt x="209" y="418"/>
                  </a:lnTo>
                  <a:lnTo>
                    <a:pt x="209" y="440"/>
                  </a:lnTo>
                  <a:lnTo>
                    <a:pt x="199" y="444"/>
                  </a:lnTo>
                  <a:lnTo>
                    <a:pt x="10" y="444"/>
                  </a:lnTo>
                  <a:lnTo>
                    <a:pt x="0" y="440"/>
                  </a:lnTo>
                  <a:lnTo>
                    <a:pt x="0" y="418"/>
                  </a:lnTo>
                  <a:lnTo>
                    <a:pt x="10" y="415"/>
                  </a:lnTo>
                  <a:lnTo>
                    <a:pt x="52" y="415"/>
                  </a:lnTo>
                  <a:lnTo>
                    <a:pt x="52" y="26"/>
                  </a:lnTo>
                  <a:lnTo>
                    <a:pt x="10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7" name="Freeform 16"/>
            <p:cNvSpPr>
              <a:spLocks noChangeArrowheads="1"/>
            </p:cNvSpPr>
            <p:nvPr/>
          </p:nvSpPr>
          <p:spPr bwMode="auto">
            <a:xfrm>
              <a:off x="1309" y="1922"/>
              <a:ext cx="130" cy="71"/>
            </a:xfrm>
            <a:custGeom>
              <a:avLst/>
              <a:gdLst>
                <a:gd name="T0" fmla="*/ 1 w 579"/>
                <a:gd name="T1" fmla="*/ 0 h 317"/>
                <a:gd name="T2" fmla="*/ 34 w 579"/>
                <a:gd name="T3" fmla="*/ 0 h 317"/>
                <a:gd name="T4" fmla="*/ 35 w 579"/>
                <a:gd name="T5" fmla="*/ 1 h 317"/>
                <a:gd name="T6" fmla="*/ 35 w 579"/>
                <a:gd name="T7" fmla="*/ 52 h 317"/>
                <a:gd name="T8" fmla="*/ 46 w 579"/>
                <a:gd name="T9" fmla="*/ 52 h 317"/>
                <a:gd name="T10" fmla="*/ 48 w 579"/>
                <a:gd name="T11" fmla="*/ 53 h 317"/>
                <a:gd name="T12" fmla="*/ 48 w 579"/>
                <a:gd name="T13" fmla="*/ 58 h 317"/>
                <a:gd name="T14" fmla="*/ 82 w 579"/>
                <a:gd name="T15" fmla="*/ 58 h 317"/>
                <a:gd name="T16" fmla="*/ 82 w 579"/>
                <a:gd name="T17" fmla="*/ 53 h 317"/>
                <a:gd name="T18" fmla="*/ 84 w 579"/>
                <a:gd name="T19" fmla="*/ 52 h 317"/>
                <a:gd name="T20" fmla="*/ 94 w 579"/>
                <a:gd name="T21" fmla="*/ 52 h 317"/>
                <a:gd name="T22" fmla="*/ 94 w 579"/>
                <a:gd name="T23" fmla="*/ 6 h 317"/>
                <a:gd name="T24" fmla="*/ 84 w 579"/>
                <a:gd name="T25" fmla="*/ 6 h 317"/>
                <a:gd name="T26" fmla="*/ 82 w 579"/>
                <a:gd name="T27" fmla="*/ 5 h 317"/>
                <a:gd name="T28" fmla="*/ 82 w 579"/>
                <a:gd name="T29" fmla="*/ 1 h 317"/>
                <a:gd name="T30" fmla="*/ 84 w 579"/>
                <a:gd name="T31" fmla="*/ 0 h 317"/>
                <a:gd name="T32" fmla="*/ 118 w 579"/>
                <a:gd name="T33" fmla="*/ 0 h 317"/>
                <a:gd name="T34" fmla="*/ 120 w 579"/>
                <a:gd name="T35" fmla="*/ 1 h 317"/>
                <a:gd name="T36" fmla="*/ 120 w 579"/>
                <a:gd name="T37" fmla="*/ 64 h 317"/>
                <a:gd name="T38" fmla="*/ 129 w 579"/>
                <a:gd name="T39" fmla="*/ 64 h 317"/>
                <a:gd name="T40" fmla="*/ 130 w 579"/>
                <a:gd name="T41" fmla="*/ 65 h 317"/>
                <a:gd name="T42" fmla="*/ 130 w 579"/>
                <a:gd name="T43" fmla="*/ 70 h 317"/>
                <a:gd name="T44" fmla="*/ 129 w 579"/>
                <a:gd name="T45" fmla="*/ 71 h 317"/>
                <a:gd name="T46" fmla="*/ 96 w 579"/>
                <a:gd name="T47" fmla="*/ 71 h 317"/>
                <a:gd name="T48" fmla="*/ 94 w 579"/>
                <a:gd name="T49" fmla="*/ 70 h 317"/>
                <a:gd name="T50" fmla="*/ 94 w 579"/>
                <a:gd name="T51" fmla="*/ 59 h 317"/>
                <a:gd name="T52" fmla="*/ 84 w 579"/>
                <a:gd name="T53" fmla="*/ 59 h 317"/>
                <a:gd name="T54" fmla="*/ 84 w 579"/>
                <a:gd name="T55" fmla="*/ 64 h 317"/>
                <a:gd name="T56" fmla="*/ 82 w 579"/>
                <a:gd name="T57" fmla="*/ 65 h 317"/>
                <a:gd name="T58" fmla="*/ 72 w 579"/>
                <a:gd name="T59" fmla="*/ 65 h 317"/>
                <a:gd name="T60" fmla="*/ 72 w 579"/>
                <a:gd name="T61" fmla="*/ 70 h 317"/>
                <a:gd name="T62" fmla="*/ 70 w 579"/>
                <a:gd name="T63" fmla="*/ 71 h 317"/>
                <a:gd name="T64" fmla="*/ 35 w 579"/>
                <a:gd name="T65" fmla="*/ 71 h 317"/>
                <a:gd name="T66" fmla="*/ 34 w 579"/>
                <a:gd name="T67" fmla="*/ 70 h 317"/>
                <a:gd name="T68" fmla="*/ 34 w 579"/>
                <a:gd name="T69" fmla="*/ 65 h 317"/>
                <a:gd name="T70" fmla="*/ 26 w 579"/>
                <a:gd name="T71" fmla="*/ 65 h 317"/>
                <a:gd name="T72" fmla="*/ 23 w 579"/>
                <a:gd name="T73" fmla="*/ 64 h 317"/>
                <a:gd name="T74" fmla="*/ 23 w 579"/>
                <a:gd name="T75" fmla="*/ 59 h 317"/>
                <a:gd name="T76" fmla="*/ 14 w 579"/>
                <a:gd name="T77" fmla="*/ 59 h 317"/>
                <a:gd name="T78" fmla="*/ 12 w 579"/>
                <a:gd name="T79" fmla="*/ 58 h 317"/>
                <a:gd name="T80" fmla="*/ 12 w 579"/>
                <a:gd name="T81" fmla="*/ 6 h 317"/>
                <a:gd name="T82" fmla="*/ 1 w 579"/>
                <a:gd name="T83" fmla="*/ 6 h 317"/>
                <a:gd name="T84" fmla="*/ 0 w 579"/>
                <a:gd name="T85" fmla="*/ 5 h 317"/>
                <a:gd name="T86" fmla="*/ 0 w 579"/>
                <a:gd name="T87" fmla="*/ 1 h 317"/>
                <a:gd name="T88" fmla="*/ 1 w 579"/>
                <a:gd name="T89" fmla="*/ 0 h 3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79" h="317">
                  <a:moveTo>
                    <a:pt x="5" y="0"/>
                  </a:moveTo>
                  <a:lnTo>
                    <a:pt x="152" y="0"/>
                  </a:lnTo>
                  <a:lnTo>
                    <a:pt x="156" y="4"/>
                  </a:lnTo>
                  <a:lnTo>
                    <a:pt x="156" y="233"/>
                  </a:lnTo>
                  <a:lnTo>
                    <a:pt x="204" y="233"/>
                  </a:lnTo>
                  <a:lnTo>
                    <a:pt x="213" y="236"/>
                  </a:lnTo>
                  <a:lnTo>
                    <a:pt x="213" y="258"/>
                  </a:lnTo>
                  <a:lnTo>
                    <a:pt x="365" y="258"/>
                  </a:lnTo>
                  <a:lnTo>
                    <a:pt x="365" y="236"/>
                  </a:lnTo>
                  <a:lnTo>
                    <a:pt x="374" y="233"/>
                  </a:lnTo>
                  <a:lnTo>
                    <a:pt x="417" y="233"/>
                  </a:lnTo>
                  <a:lnTo>
                    <a:pt x="417" y="26"/>
                  </a:lnTo>
                  <a:lnTo>
                    <a:pt x="374" y="26"/>
                  </a:lnTo>
                  <a:lnTo>
                    <a:pt x="365" y="22"/>
                  </a:lnTo>
                  <a:lnTo>
                    <a:pt x="365" y="4"/>
                  </a:lnTo>
                  <a:lnTo>
                    <a:pt x="374" y="0"/>
                  </a:lnTo>
                  <a:lnTo>
                    <a:pt x="526" y="0"/>
                  </a:lnTo>
                  <a:lnTo>
                    <a:pt x="535" y="4"/>
                  </a:lnTo>
                  <a:lnTo>
                    <a:pt x="535" y="285"/>
                  </a:lnTo>
                  <a:lnTo>
                    <a:pt x="573" y="285"/>
                  </a:lnTo>
                  <a:lnTo>
                    <a:pt x="578" y="289"/>
                  </a:lnTo>
                  <a:lnTo>
                    <a:pt x="578" y="311"/>
                  </a:lnTo>
                  <a:lnTo>
                    <a:pt x="573" y="316"/>
                  </a:lnTo>
                  <a:lnTo>
                    <a:pt x="426" y="316"/>
                  </a:lnTo>
                  <a:lnTo>
                    <a:pt x="417" y="311"/>
                  </a:lnTo>
                  <a:lnTo>
                    <a:pt x="417" y="262"/>
                  </a:lnTo>
                  <a:lnTo>
                    <a:pt x="374" y="262"/>
                  </a:lnTo>
                  <a:lnTo>
                    <a:pt x="374" y="285"/>
                  </a:lnTo>
                  <a:lnTo>
                    <a:pt x="365" y="289"/>
                  </a:lnTo>
                  <a:lnTo>
                    <a:pt x="322" y="289"/>
                  </a:lnTo>
                  <a:lnTo>
                    <a:pt x="322" y="311"/>
                  </a:lnTo>
                  <a:lnTo>
                    <a:pt x="313" y="316"/>
                  </a:lnTo>
                  <a:lnTo>
                    <a:pt x="156" y="316"/>
                  </a:lnTo>
                  <a:lnTo>
                    <a:pt x="152" y="311"/>
                  </a:lnTo>
                  <a:lnTo>
                    <a:pt x="152" y="289"/>
                  </a:lnTo>
                  <a:lnTo>
                    <a:pt x="114" y="289"/>
                  </a:lnTo>
                  <a:lnTo>
                    <a:pt x="104" y="285"/>
                  </a:lnTo>
                  <a:lnTo>
                    <a:pt x="104" y="262"/>
                  </a:lnTo>
                  <a:lnTo>
                    <a:pt x="61" y="262"/>
                  </a:lnTo>
                  <a:lnTo>
                    <a:pt x="52" y="258"/>
                  </a:lnTo>
                  <a:lnTo>
                    <a:pt x="52" y="26"/>
                  </a:lnTo>
                  <a:lnTo>
                    <a:pt x="5" y="26"/>
                  </a:lnTo>
                  <a:lnTo>
                    <a:pt x="0" y="22"/>
                  </a:lnTo>
                  <a:lnTo>
                    <a:pt x="0" y="4"/>
                  </a:lnTo>
                  <a:lnTo>
                    <a:pt x="5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8" name="Freeform 17"/>
            <p:cNvSpPr>
              <a:spLocks noChangeArrowheads="1"/>
            </p:cNvSpPr>
            <p:nvPr/>
          </p:nvSpPr>
          <p:spPr bwMode="auto">
            <a:xfrm>
              <a:off x="1296" y="2070"/>
              <a:ext cx="83" cy="89"/>
            </a:xfrm>
            <a:custGeom>
              <a:avLst/>
              <a:gdLst>
                <a:gd name="T0" fmla="*/ 37 w 371"/>
                <a:gd name="T1" fmla="*/ 0 h 397"/>
                <a:gd name="T2" fmla="*/ 46 w 371"/>
                <a:gd name="T3" fmla="*/ 0 h 397"/>
                <a:gd name="T4" fmla="*/ 48 w 371"/>
                <a:gd name="T5" fmla="*/ 1 h 397"/>
                <a:gd name="T6" fmla="*/ 48 w 371"/>
                <a:gd name="T7" fmla="*/ 18 h 397"/>
                <a:gd name="T8" fmla="*/ 81 w 371"/>
                <a:gd name="T9" fmla="*/ 18 h 397"/>
                <a:gd name="T10" fmla="*/ 83 w 371"/>
                <a:gd name="T11" fmla="*/ 19 h 397"/>
                <a:gd name="T12" fmla="*/ 83 w 371"/>
                <a:gd name="T13" fmla="*/ 23 h 397"/>
                <a:gd name="T14" fmla="*/ 81 w 371"/>
                <a:gd name="T15" fmla="*/ 24 h 397"/>
                <a:gd name="T16" fmla="*/ 48 w 371"/>
                <a:gd name="T17" fmla="*/ 24 h 397"/>
                <a:gd name="T18" fmla="*/ 48 w 371"/>
                <a:gd name="T19" fmla="*/ 82 h 397"/>
                <a:gd name="T20" fmla="*/ 69 w 371"/>
                <a:gd name="T21" fmla="*/ 82 h 397"/>
                <a:gd name="T22" fmla="*/ 69 w 371"/>
                <a:gd name="T23" fmla="*/ 77 h 397"/>
                <a:gd name="T24" fmla="*/ 71 w 371"/>
                <a:gd name="T25" fmla="*/ 76 h 397"/>
                <a:gd name="T26" fmla="*/ 81 w 371"/>
                <a:gd name="T27" fmla="*/ 76 h 397"/>
                <a:gd name="T28" fmla="*/ 83 w 371"/>
                <a:gd name="T29" fmla="*/ 77 h 397"/>
                <a:gd name="T30" fmla="*/ 83 w 371"/>
                <a:gd name="T31" fmla="*/ 82 h 397"/>
                <a:gd name="T32" fmla="*/ 81 w 371"/>
                <a:gd name="T33" fmla="*/ 83 h 397"/>
                <a:gd name="T34" fmla="*/ 71 w 371"/>
                <a:gd name="T35" fmla="*/ 83 h 397"/>
                <a:gd name="T36" fmla="*/ 71 w 371"/>
                <a:gd name="T37" fmla="*/ 88 h 397"/>
                <a:gd name="T38" fmla="*/ 69 w 371"/>
                <a:gd name="T39" fmla="*/ 89 h 397"/>
                <a:gd name="T40" fmla="*/ 37 w 371"/>
                <a:gd name="T41" fmla="*/ 89 h 397"/>
                <a:gd name="T42" fmla="*/ 36 w 371"/>
                <a:gd name="T43" fmla="*/ 88 h 397"/>
                <a:gd name="T44" fmla="*/ 36 w 371"/>
                <a:gd name="T45" fmla="*/ 83 h 397"/>
                <a:gd name="T46" fmla="*/ 26 w 371"/>
                <a:gd name="T47" fmla="*/ 83 h 397"/>
                <a:gd name="T48" fmla="*/ 24 w 371"/>
                <a:gd name="T49" fmla="*/ 82 h 397"/>
                <a:gd name="T50" fmla="*/ 24 w 371"/>
                <a:gd name="T51" fmla="*/ 24 h 397"/>
                <a:gd name="T52" fmla="*/ 2 w 371"/>
                <a:gd name="T53" fmla="*/ 24 h 397"/>
                <a:gd name="T54" fmla="*/ 0 w 371"/>
                <a:gd name="T55" fmla="*/ 23 h 397"/>
                <a:gd name="T56" fmla="*/ 0 w 371"/>
                <a:gd name="T57" fmla="*/ 19 h 397"/>
                <a:gd name="T58" fmla="*/ 2 w 371"/>
                <a:gd name="T59" fmla="*/ 18 h 397"/>
                <a:gd name="T60" fmla="*/ 13 w 371"/>
                <a:gd name="T61" fmla="*/ 18 h 397"/>
                <a:gd name="T62" fmla="*/ 13 w 371"/>
                <a:gd name="T63" fmla="*/ 13 h 397"/>
                <a:gd name="T64" fmla="*/ 14 w 371"/>
                <a:gd name="T65" fmla="*/ 12 h 397"/>
                <a:gd name="T66" fmla="*/ 24 w 371"/>
                <a:gd name="T67" fmla="*/ 12 h 397"/>
                <a:gd name="T68" fmla="*/ 24 w 371"/>
                <a:gd name="T69" fmla="*/ 7 h 397"/>
                <a:gd name="T70" fmla="*/ 26 w 371"/>
                <a:gd name="T71" fmla="*/ 6 h 397"/>
                <a:gd name="T72" fmla="*/ 36 w 371"/>
                <a:gd name="T73" fmla="*/ 6 h 397"/>
                <a:gd name="T74" fmla="*/ 36 w 371"/>
                <a:gd name="T75" fmla="*/ 1 h 397"/>
                <a:gd name="T76" fmla="*/ 37 w 371"/>
                <a:gd name="T77" fmla="*/ 0 h 39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71" h="397">
                  <a:moveTo>
                    <a:pt x="166" y="0"/>
                  </a:moveTo>
                  <a:lnTo>
                    <a:pt x="204" y="0"/>
                  </a:lnTo>
                  <a:lnTo>
                    <a:pt x="213" y="5"/>
                  </a:lnTo>
                  <a:lnTo>
                    <a:pt x="213" y="81"/>
                  </a:lnTo>
                  <a:lnTo>
                    <a:pt x="360" y="81"/>
                  </a:lnTo>
                  <a:lnTo>
                    <a:pt x="370" y="85"/>
                  </a:lnTo>
                  <a:lnTo>
                    <a:pt x="370" y="104"/>
                  </a:lnTo>
                  <a:lnTo>
                    <a:pt x="360" y="107"/>
                  </a:lnTo>
                  <a:lnTo>
                    <a:pt x="213" y="107"/>
                  </a:lnTo>
                  <a:lnTo>
                    <a:pt x="213" y="367"/>
                  </a:lnTo>
                  <a:lnTo>
                    <a:pt x="308" y="367"/>
                  </a:lnTo>
                  <a:lnTo>
                    <a:pt x="308" y="343"/>
                  </a:lnTo>
                  <a:lnTo>
                    <a:pt x="318" y="340"/>
                  </a:lnTo>
                  <a:lnTo>
                    <a:pt x="360" y="340"/>
                  </a:lnTo>
                  <a:lnTo>
                    <a:pt x="370" y="343"/>
                  </a:lnTo>
                  <a:lnTo>
                    <a:pt x="370" y="367"/>
                  </a:lnTo>
                  <a:lnTo>
                    <a:pt x="360" y="370"/>
                  </a:lnTo>
                  <a:lnTo>
                    <a:pt x="318" y="370"/>
                  </a:lnTo>
                  <a:lnTo>
                    <a:pt x="318" y="392"/>
                  </a:lnTo>
                  <a:lnTo>
                    <a:pt x="308" y="396"/>
                  </a:lnTo>
                  <a:lnTo>
                    <a:pt x="166" y="396"/>
                  </a:lnTo>
                  <a:lnTo>
                    <a:pt x="161" y="392"/>
                  </a:lnTo>
                  <a:lnTo>
                    <a:pt x="161" y="370"/>
                  </a:lnTo>
                  <a:lnTo>
                    <a:pt x="114" y="370"/>
                  </a:lnTo>
                  <a:lnTo>
                    <a:pt x="109" y="367"/>
                  </a:lnTo>
                  <a:lnTo>
                    <a:pt x="109" y="107"/>
                  </a:lnTo>
                  <a:lnTo>
                    <a:pt x="9" y="107"/>
                  </a:lnTo>
                  <a:lnTo>
                    <a:pt x="0" y="104"/>
                  </a:lnTo>
                  <a:lnTo>
                    <a:pt x="0" y="85"/>
                  </a:lnTo>
                  <a:lnTo>
                    <a:pt x="9" y="81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62" y="54"/>
                  </a:lnTo>
                  <a:lnTo>
                    <a:pt x="109" y="54"/>
                  </a:lnTo>
                  <a:lnTo>
                    <a:pt x="109" y="31"/>
                  </a:lnTo>
                  <a:lnTo>
                    <a:pt x="114" y="27"/>
                  </a:lnTo>
                  <a:lnTo>
                    <a:pt x="161" y="27"/>
                  </a:lnTo>
                  <a:lnTo>
                    <a:pt x="161" y="5"/>
                  </a:lnTo>
                  <a:lnTo>
                    <a:pt x="166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9" name="Group 18"/>
          <p:cNvGrpSpPr>
            <a:grpSpLocks/>
          </p:cNvGrpSpPr>
          <p:nvPr/>
        </p:nvGrpSpPr>
        <p:grpSpPr bwMode="auto">
          <a:xfrm>
            <a:off x="7365120" y="2972472"/>
            <a:ext cx="355201" cy="1216928"/>
            <a:chOff x="3480" y="1872"/>
            <a:chExt cx="167" cy="767"/>
          </a:xfrm>
        </p:grpSpPr>
        <p:sp>
          <p:nvSpPr>
            <p:cNvPr id="6168" name="Freeform 19"/>
            <p:cNvSpPr>
              <a:spLocks noChangeArrowheads="1"/>
            </p:cNvSpPr>
            <p:nvPr/>
          </p:nvSpPr>
          <p:spPr bwMode="auto">
            <a:xfrm>
              <a:off x="3490" y="1872"/>
              <a:ext cx="158" cy="83"/>
            </a:xfrm>
            <a:custGeom>
              <a:avLst/>
              <a:gdLst>
                <a:gd name="T0" fmla="*/ 98 w 700"/>
                <a:gd name="T1" fmla="*/ 5 h 369"/>
                <a:gd name="T2" fmla="*/ 99 w 700"/>
                <a:gd name="T3" fmla="*/ 11 h 369"/>
                <a:gd name="T4" fmla="*/ 107 w 700"/>
                <a:gd name="T5" fmla="*/ 15 h 369"/>
                <a:gd name="T6" fmla="*/ 126 w 700"/>
                <a:gd name="T7" fmla="*/ 15 h 369"/>
                <a:gd name="T8" fmla="*/ 128 w 700"/>
                <a:gd name="T9" fmla="*/ 25 h 369"/>
                <a:gd name="T10" fmla="*/ 137 w 700"/>
                <a:gd name="T11" fmla="*/ 58 h 369"/>
                <a:gd name="T12" fmla="*/ 126 w 700"/>
                <a:gd name="T13" fmla="*/ 59 h 369"/>
                <a:gd name="T14" fmla="*/ 108 w 700"/>
                <a:gd name="T15" fmla="*/ 67 h 369"/>
                <a:gd name="T16" fmla="*/ 107 w 700"/>
                <a:gd name="T17" fmla="*/ 72 h 369"/>
                <a:gd name="T18" fmla="*/ 98 w 700"/>
                <a:gd name="T19" fmla="*/ 73 h 369"/>
                <a:gd name="T20" fmla="*/ 60 w 700"/>
                <a:gd name="T21" fmla="*/ 77 h 369"/>
                <a:gd name="T22" fmla="*/ 58 w 700"/>
                <a:gd name="T23" fmla="*/ 72 h 369"/>
                <a:gd name="T24" fmla="*/ 50 w 700"/>
                <a:gd name="T25" fmla="*/ 68 h 369"/>
                <a:gd name="T26" fmla="*/ 30 w 700"/>
                <a:gd name="T27" fmla="*/ 67 h 369"/>
                <a:gd name="T28" fmla="*/ 29 w 700"/>
                <a:gd name="T29" fmla="*/ 58 h 369"/>
                <a:gd name="T30" fmla="*/ 22 w 700"/>
                <a:gd name="T31" fmla="*/ 25 h 369"/>
                <a:gd name="T32" fmla="*/ 30 w 700"/>
                <a:gd name="T33" fmla="*/ 25 h 369"/>
                <a:gd name="T34" fmla="*/ 48 w 700"/>
                <a:gd name="T35" fmla="*/ 15 h 369"/>
                <a:gd name="T36" fmla="*/ 50 w 700"/>
                <a:gd name="T37" fmla="*/ 11 h 369"/>
                <a:gd name="T38" fmla="*/ 60 w 700"/>
                <a:gd name="T39" fmla="*/ 10 h 369"/>
                <a:gd name="T40" fmla="*/ 50 w 700"/>
                <a:gd name="T41" fmla="*/ 0 h 369"/>
                <a:gd name="T42" fmla="*/ 108 w 700"/>
                <a:gd name="T43" fmla="*/ 1 h 369"/>
                <a:gd name="T44" fmla="*/ 126 w 700"/>
                <a:gd name="T45" fmla="*/ 5 h 369"/>
                <a:gd name="T46" fmla="*/ 128 w 700"/>
                <a:gd name="T47" fmla="*/ 10 h 369"/>
                <a:gd name="T48" fmla="*/ 138 w 700"/>
                <a:gd name="T49" fmla="*/ 11 h 369"/>
                <a:gd name="T50" fmla="*/ 146 w 700"/>
                <a:gd name="T51" fmla="*/ 15 h 369"/>
                <a:gd name="T52" fmla="*/ 148 w 700"/>
                <a:gd name="T53" fmla="*/ 25 h 369"/>
                <a:gd name="T54" fmla="*/ 158 w 700"/>
                <a:gd name="T55" fmla="*/ 25 h 369"/>
                <a:gd name="T56" fmla="*/ 156 w 700"/>
                <a:gd name="T57" fmla="*/ 59 h 369"/>
                <a:gd name="T58" fmla="*/ 148 w 700"/>
                <a:gd name="T59" fmla="*/ 67 h 369"/>
                <a:gd name="T60" fmla="*/ 138 w 700"/>
                <a:gd name="T61" fmla="*/ 68 h 369"/>
                <a:gd name="T62" fmla="*/ 137 w 700"/>
                <a:gd name="T63" fmla="*/ 73 h 369"/>
                <a:gd name="T64" fmla="*/ 128 w 700"/>
                <a:gd name="T65" fmla="*/ 77 h 369"/>
                <a:gd name="T66" fmla="*/ 108 w 700"/>
                <a:gd name="T67" fmla="*/ 78 h 369"/>
                <a:gd name="T68" fmla="*/ 107 w 700"/>
                <a:gd name="T69" fmla="*/ 83 h 369"/>
                <a:gd name="T70" fmla="*/ 48 w 700"/>
                <a:gd name="T71" fmla="*/ 82 h 369"/>
                <a:gd name="T72" fmla="*/ 30 w 700"/>
                <a:gd name="T73" fmla="*/ 78 h 369"/>
                <a:gd name="T74" fmla="*/ 29 w 700"/>
                <a:gd name="T75" fmla="*/ 73 h 369"/>
                <a:gd name="T76" fmla="*/ 21 w 700"/>
                <a:gd name="T77" fmla="*/ 72 h 369"/>
                <a:gd name="T78" fmla="*/ 12 w 700"/>
                <a:gd name="T79" fmla="*/ 68 h 369"/>
                <a:gd name="T80" fmla="*/ 10 w 700"/>
                <a:gd name="T81" fmla="*/ 59 h 369"/>
                <a:gd name="T82" fmla="*/ 0 w 700"/>
                <a:gd name="T83" fmla="*/ 58 h 369"/>
                <a:gd name="T84" fmla="*/ 2 w 700"/>
                <a:gd name="T85" fmla="*/ 25 h 369"/>
                <a:gd name="T86" fmla="*/ 10 w 700"/>
                <a:gd name="T87" fmla="*/ 15 h 369"/>
                <a:gd name="T88" fmla="*/ 21 w 700"/>
                <a:gd name="T89" fmla="*/ 15 h 369"/>
                <a:gd name="T90" fmla="*/ 22 w 700"/>
                <a:gd name="T91" fmla="*/ 10 h 369"/>
                <a:gd name="T92" fmla="*/ 29 w 700"/>
                <a:gd name="T93" fmla="*/ 5 h 369"/>
                <a:gd name="T94" fmla="*/ 48 w 700"/>
                <a:gd name="T95" fmla="*/ 5 h 369"/>
                <a:gd name="T96" fmla="*/ 50 w 700"/>
                <a:gd name="T97" fmla="*/ 0 h 3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00" h="369">
                  <a:moveTo>
                    <a:pt x="265" y="24"/>
                  </a:moveTo>
                  <a:lnTo>
                    <a:pt x="434" y="24"/>
                  </a:lnTo>
                  <a:lnTo>
                    <a:pt x="434" y="44"/>
                  </a:lnTo>
                  <a:lnTo>
                    <a:pt x="440" y="47"/>
                  </a:lnTo>
                  <a:lnTo>
                    <a:pt x="472" y="47"/>
                  </a:lnTo>
                  <a:lnTo>
                    <a:pt x="472" y="66"/>
                  </a:lnTo>
                  <a:lnTo>
                    <a:pt x="479" y="68"/>
                  </a:lnTo>
                  <a:lnTo>
                    <a:pt x="560" y="68"/>
                  </a:lnTo>
                  <a:lnTo>
                    <a:pt x="560" y="110"/>
                  </a:lnTo>
                  <a:lnTo>
                    <a:pt x="566" y="113"/>
                  </a:lnTo>
                  <a:lnTo>
                    <a:pt x="605" y="113"/>
                  </a:lnTo>
                  <a:lnTo>
                    <a:pt x="605" y="259"/>
                  </a:lnTo>
                  <a:lnTo>
                    <a:pt x="566" y="259"/>
                  </a:lnTo>
                  <a:lnTo>
                    <a:pt x="560" y="263"/>
                  </a:lnTo>
                  <a:lnTo>
                    <a:pt x="560" y="300"/>
                  </a:lnTo>
                  <a:lnTo>
                    <a:pt x="479" y="300"/>
                  </a:lnTo>
                  <a:lnTo>
                    <a:pt x="472" y="303"/>
                  </a:lnTo>
                  <a:lnTo>
                    <a:pt x="472" y="322"/>
                  </a:lnTo>
                  <a:lnTo>
                    <a:pt x="440" y="322"/>
                  </a:lnTo>
                  <a:lnTo>
                    <a:pt x="434" y="325"/>
                  </a:lnTo>
                  <a:lnTo>
                    <a:pt x="434" y="344"/>
                  </a:lnTo>
                  <a:lnTo>
                    <a:pt x="265" y="344"/>
                  </a:lnTo>
                  <a:lnTo>
                    <a:pt x="265" y="325"/>
                  </a:lnTo>
                  <a:lnTo>
                    <a:pt x="259" y="322"/>
                  </a:lnTo>
                  <a:lnTo>
                    <a:pt x="220" y="322"/>
                  </a:lnTo>
                  <a:lnTo>
                    <a:pt x="220" y="303"/>
                  </a:lnTo>
                  <a:lnTo>
                    <a:pt x="214" y="300"/>
                  </a:lnTo>
                  <a:lnTo>
                    <a:pt x="133" y="300"/>
                  </a:lnTo>
                  <a:lnTo>
                    <a:pt x="133" y="263"/>
                  </a:lnTo>
                  <a:lnTo>
                    <a:pt x="129" y="259"/>
                  </a:lnTo>
                  <a:lnTo>
                    <a:pt x="97" y="259"/>
                  </a:lnTo>
                  <a:lnTo>
                    <a:pt x="97" y="113"/>
                  </a:lnTo>
                  <a:lnTo>
                    <a:pt x="129" y="113"/>
                  </a:lnTo>
                  <a:lnTo>
                    <a:pt x="133" y="110"/>
                  </a:lnTo>
                  <a:lnTo>
                    <a:pt x="133" y="68"/>
                  </a:lnTo>
                  <a:lnTo>
                    <a:pt x="214" y="68"/>
                  </a:lnTo>
                  <a:lnTo>
                    <a:pt x="220" y="66"/>
                  </a:lnTo>
                  <a:lnTo>
                    <a:pt x="220" y="47"/>
                  </a:lnTo>
                  <a:lnTo>
                    <a:pt x="259" y="47"/>
                  </a:lnTo>
                  <a:lnTo>
                    <a:pt x="265" y="44"/>
                  </a:lnTo>
                  <a:lnTo>
                    <a:pt x="265" y="24"/>
                  </a:lnTo>
                  <a:close/>
                  <a:moveTo>
                    <a:pt x="220" y="0"/>
                  </a:moveTo>
                  <a:lnTo>
                    <a:pt x="472" y="0"/>
                  </a:lnTo>
                  <a:lnTo>
                    <a:pt x="479" y="3"/>
                  </a:lnTo>
                  <a:lnTo>
                    <a:pt x="479" y="22"/>
                  </a:lnTo>
                  <a:lnTo>
                    <a:pt x="560" y="22"/>
                  </a:lnTo>
                  <a:lnTo>
                    <a:pt x="566" y="24"/>
                  </a:lnTo>
                  <a:lnTo>
                    <a:pt x="566" y="44"/>
                  </a:lnTo>
                  <a:lnTo>
                    <a:pt x="605" y="44"/>
                  </a:lnTo>
                  <a:lnTo>
                    <a:pt x="612" y="47"/>
                  </a:lnTo>
                  <a:lnTo>
                    <a:pt x="612" y="66"/>
                  </a:lnTo>
                  <a:lnTo>
                    <a:pt x="647" y="66"/>
                  </a:lnTo>
                  <a:lnTo>
                    <a:pt x="654" y="68"/>
                  </a:lnTo>
                  <a:lnTo>
                    <a:pt x="654" y="110"/>
                  </a:lnTo>
                  <a:lnTo>
                    <a:pt x="693" y="110"/>
                  </a:lnTo>
                  <a:lnTo>
                    <a:pt x="699" y="113"/>
                  </a:lnTo>
                  <a:lnTo>
                    <a:pt x="699" y="259"/>
                  </a:lnTo>
                  <a:lnTo>
                    <a:pt x="693" y="263"/>
                  </a:lnTo>
                  <a:lnTo>
                    <a:pt x="654" y="263"/>
                  </a:lnTo>
                  <a:lnTo>
                    <a:pt x="654" y="300"/>
                  </a:lnTo>
                  <a:lnTo>
                    <a:pt x="647" y="303"/>
                  </a:lnTo>
                  <a:lnTo>
                    <a:pt x="612" y="303"/>
                  </a:lnTo>
                  <a:lnTo>
                    <a:pt x="612" y="322"/>
                  </a:lnTo>
                  <a:lnTo>
                    <a:pt x="605" y="325"/>
                  </a:lnTo>
                  <a:lnTo>
                    <a:pt x="566" y="325"/>
                  </a:lnTo>
                  <a:lnTo>
                    <a:pt x="566" y="344"/>
                  </a:lnTo>
                  <a:lnTo>
                    <a:pt x="560" y="347"/>
                  </a:lnTo>
                  <a:lnTo>
                    <a:pt x="479" y="347"/>
                  </a:lnTo>
                  <a:lnTo>
                    <a:pt x="479" y="366"/>
                  </a:lnTo>
                  <a:lnTo>
                    <a:pt x="472" y="368"/>
                  </a:lnTo>
                  <a:lnTo>
                    <a:pt x="220" y="368"/>
                  </a:lnTo>
                  <a:lnTo>
                    <a:pt x="214" y="366"/>
                  </a:lnTo>
                  <a:lnTo>
                    <a:pt x="214" y="347"/>
                  </a:lnTo>
                  <a:lnTo>
                    <a:pt x="133" y="347"/>
                  </a:lnTo>
                  <a:lnTo>
                    <a:pt x="129" y="344"/>
                  </a:lnTo>
                  <a:lnTo>
                    <a:pt x="129" y="325"/>
                  </a:lnTo>
                  <a:lnTo>
                    <a:pt x="97" y="325"/>
                  </a:lnTo>
                  <a:lnTo>
                    <a:pt x="91" y="322"/>
                  </a:lnTo>
                  <a:lnTo>
                    <a:pt x="91" y="303"/>
                  </a:lnTo>
                  <a:lnTo>
                    <a:pt x="52" y="303"/>
                  </a:lnTo>
                  <a:lnTo>
                    <a:pt x="45" y="300"/>
                  </a:lnTo>
                  <a:lnTo>
                    <a:pt x="45" y="263"/>
                  </a:lnTo>
                  <a:lnTo>
                    <a:pt x="7" y="263"/>
                  </a:lnTo>
                  <a:lnTo>
                    <a:pt x="0" y="259"/>
                  </a:lnTo>
                  <a:lnTo>
                    <a:pt x="0" y="113"/>
                  </a:lnTo>
                  <a:lnTo>
                    <a:pt x="7" y="110"/>
                  </a:lnTo>
                  <a:lnTo>
                    <a:pt x="45" y="110"/>
                  </a:lnTo>
                  <a:lnTo>
                    <a:pt x="45" y="68"/>
                  </a:lnTo>
                  <a:lnTo>
                    <a:pt x="52" y="66"/>
                  </a:lnTo>
                  <a:lnTo>
                    <a:pt x="91" y="66"/>
                  </a:lnTo>
                  <a:lnTo>
                    <a:pt x="91" y="47"/>
                  </a:lnTo>
                  <a:lnTo>
                    <a:pt x="97" y="44"/>
                  </a:lnTo>
                  <a:lnTo>
                    <a:pt x="129" y="44"/>
                  </a:lnTo>
                  <a:lnTo>
                    <a:pt x="129" y="24"/>
                  </a:lnTo>
                  <a:lnTo>
                    <a:pt x="133" y="22"/>
                  </a:lnTo>
                  <a:lnTo>
                    <a:pt x="214" y="22"/>
                  </a:lnTo>
                  <a:lnTo>
                    <a:pt x="214" y="3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9" name="Freeform 20"/>
            <p:cNvSpPr>
              <a:spLocks noChangeArrowheads="1"/>
            </p:cNvSpPr>
            <p:nvPr/>
          </p:nvSpPr>
          <p:spPr bwMode="auto">
            <a:xfrm>
              <a:off x="3490" y="2034"/>
              <a:ext cx="111" cy="58"/>
            </a:xfrm>
            <a:custGeom>
              <a:avLst/>
              <a:gdLst>
                <a:gd name="T0" fmla="*/ 2 w 493"/>
                <a:gd name="T1" fmla="*/ 0 h 261"/>
                <a:gd name="T2" fmla="*/ 29 w 493"/>
                <a:gd name="T3" fmla="*/ 0 h 261"/>
                <a:gd name="T4" fmla="*/ 31 w 493"/>
                <a:gd name="T5" fmla="*/ 1 h 261"/>
                <a:gd name="T6" fmla="*/ 31 w 493"/>
                <a:gd name="T7" fmla="*/ 42 h 261"/>
                <a:gd name="T8" fmla="*/ 39 w 493"/>
                <a:gd name="T9" fmla="*/ 42 h 261"/>
                <a:gd name="T10" fmla="*/ 41 w 493"/>
                <a:gd name="T11" fmla="*/ 43 h 261"/>
                <a:gd name="T12" fmla="*/ 41 w 493"/>
                <a:gd name="T13" fmla="*/ 47 h 261"/>
                <a:gd name="T14" fmla="*/ 70 w 493"/>
                <a:gd name="T15" fmla="*/ 47 h 261"/>
                <a:gd name="T16" fmla="*/ 70 w 493"/>
                <a:gd name="T17" fmla="*/ 43 h 261"/>
                <a:gd name="T18" fmla="*/ 71 w 493"/>
                <a:gd name="T19" fmla="*/ 42 h 261"/>
                <a:gd name="T20" fmla="*/ 80 w 493"/>
                <a:gd name="T21" fmla="*/ 42 h 261"/>
                <a:gd name="T22" fmla="*/ 80 w 493"/>
                <a:gd name="T23" fmla="*/ 5 h 261"/>
                <a:gd name="T24" fmla="*/ 71 w 493"/>
                <a:gd name="T25" fmla="*/ 5 h 261"/>
                <a:gd name="T26" fmla="*/ 70 w 493"/>
                <a:gd name="T27" fmla="*/ 4 h 261"/>
                <a:gd name="T28" fmla="*/ 70 w 493"/>
                <a:gd name="T29" fmla="*/ 1 h 261"/>
                <a:gd name="T30" fmla="*/ 71 w 493"/>
                <a:gd name="T31" fmla="*/ 0 h 261"/>
                <a:gd name="T32" fmla="*/ 101 w 493"/>
                <a:gd name="T33" fmla="*/ 0 h 261"/>
                <a:gd name="T34" fmla="*/ 102 w 493"/>
                <a:gd name="T35" fmla="*/ 1 h 261"/>
                <a:gd name="T36" fmla="*/ 102 w 493"/>
                <a:gd name="T37" fmla="*/ 52 h 261"/>
                <a:gd name="T38" fmla="*/ 109 w 493"/>
                <a:gd name="T39" fmla="*/ 52 h 261"/>
                <a:gd name="T40" fmla="*/ 111 w 493"/>
                <a:gd name="T41" fmla="*/ 53 h 261"/>
                <a:gd name="T42" fmla="*/ 111 w 493"/>
                <a:gd name="T43" fmla="*/ 57 h 261"/>
                <a:gd name="T44" fmla="*/ 109 w 493"/>
                <a:gd name="T45" fmla="*/ 58 h 261"/>
                <a:gd name="T46" fmla="*/ 82 w 493"/>
                <a:gd name="T47" fmla="*/ 58 h 261"/>
                <a:gd name="T48" fmla="*/ 80 w 493"/>
                <a:gd name="T49" fmla="*/ 57 h 261"/>
                <a:gd name="T50" fmla="*/ 80 w 493"/>
                <a:gd name="T51" fmla="*/ 48 h 261"/>
                <a:gd name="T52" fmla="*/ 71 w 493"/>
                <a:gd name="T53" fmla="*/ 48 h 261"/>
                <a:gd name="T54" fmla="*/ 71 w 493"/>
                <a:gd name="T55" fmla="*/ 52 h 261"/>
                <a:gd name="T56" fmla="*/ 70 w 493"/>
                <a:gd name="T57" fmla="*/ 53 h 261"/>
                <a:gd name="T58" fmla="*/ 61 w 493"/>
                <a:gd name="T59" fmla="*/ 53 h 261"/>
                <a:gd name="T60" fmla="*/ 61 w 493"/>
                <a:gd name="T61" fmla="*/ 57 h 261"/>
                <a:gd name="T62" fmla="*/ 60 w 493"/>
                <a:gd name="T63" fmla="*/ 58 h 261"/>
                <a:gd name="T64" fmla="*/ 31 w 493"/>
                <a:gd name="T65" fmla="*/ 58 h 261"/>
                <a:gd name="T66" fmla="*/ 29 w 493"/>
                <a:gd name="T67" fmla="*/ 57 h 261"/>
                <a:gd name="T68" fmla="*/ 29 w 493"/>
                <a:gd name="T69" fmla="*/ 53 h 261"/>
                <a:gd name="T70" fmla="*/ 22 w 493"/>
                <a:gd name="T71" fmla="*/ 53 h 261"/>
                <a:gd name="T72" fmla="*/ 20 w 493"/>
                <a:gd name="T73" fmla="*/ 52 h 261"/>
                <a:gd name="T74" fmla="*/ 20 w 493"/>
                <a:gd name="T75" fmla="*/ 48 h 261"/>
                <a:gd name="T76" fmla="*/ 12 w 493"/>
                <a:gd name="T77" fmla="*/ 48 h 261"/>
                <a:gd name="T78" fmla="*/ 10 w 493"/>
                <a:gd name="T79" fmla="*/ 47 h 261"/>
                <a:gd name="T80" fmla="*/ 10 w 493"/>
                <a:gd name="T81" fmla="*/ 5 h 261"/>
                <a:gd name="T82" fmla="*/ 2 w 493"/>
                <a:gd name="T83" fmla="*/ 5 h 261"/>
                <a:gd name="T84" fmla="*/ 0 w 493"/>
                <a:gd name="T85" fmla="*/ 4 h 261"/>
                <a:gd name="T86" fmla="*/ 0 w 493"/>
                <a:gd name="T87" fmla="*/ 1 h 261"/>
                <a:gd name="T88" fmla="*/ 2 w 493"/>
                <a:gd name="T89" fmla="*/ 0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3" h="261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1"/>
                  </a:lnTo>
                  <a:lnTo>
                    <a:pt x="175" y="191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1"/>
                  </a:lnTo>
                  <a:lnTo>
                    <a:pt x="356" y="191"/>
                  </a:lnTo>
                  <a:lnTo>
                    <a:pt x="356" y="22"/>
                  </a:lnTo>
                  <a:lnTo>
                    <a:pt x="317" y="22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2"/>
                  </a:lnTo>
                  <a:lnTo>
                    <a:pt x="7" y="22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0" name="Freeform 21"/>
            <p:cNvSpPr>
              <a:spLocks noChangeArrowheads="1"/>
            </p:cNvSpPr>
            <p:nvPr/>
          </p:nvSpPr>
          <p:spPr bwMode="auto">
            <a:xfrm>
              <a:off x="3480" y="2156"/>
              <a:ext cx="70" cy="73"/>
            </a:xfrm>
            <a:custGeom>
              <a:avLst/>
              <a:gdLst>
                <a:gd name="T0" fmla="*/ 31 w 312"/>
                <a:gd name="T1" fmla="*/ 0 h 326"/>
                <a:gd name="T2" fmla="*/ 38 w 312"/>
                <a:gd name="T3" fmla="*/ 0 h 326"/>
                <a:gd name="T4" fmla="*/ 40 w 312"/>
                <a:gd name="T5" fmla="*/ 1 h 326"/>
                <a:gd name="T6" fmla="*/ 40 w 312"/>
                <a:gd name="T7" fmla="*/ 15 h 326"/>
                <a:gd name="T8" fmla="*/ 68 w 312"/>
                <a:gd name="T9" fmla="*/ 15 h 326"/>
                <a:gd name="T10" fmla="*/ 70 w 312"/>
                <a:gd name="T11" fmla="*/ 15 h 326"/>
                <a:gd name="T12" fmla="*/ 70 w 312"/>
                <a:gd name="T13" fmla="*/ 19 h 326"/>
                <a:gd name="T14" fmla="*/ 68 w 312"/>
                <a:gd name="T15" fmla="*/ 20 h 326"/>
                <a:gd name="T16" fmla="*/ 40 w 312"/>
                <a:gd name="T17" fmla="*/ 20 h 326"/>
                <a:gd name="T18" fmla="*/ 40 w 312"/>
                <a:gd name="T19" fmla="*/ 67 h 326"/>
                <a:gd name="T20" fmla="*/ 58 w 312"/>
                <a:gd name="T21" fmla="*/ 67 h 326"/>
                <a:gd name="T22" fmla="*/ 58 w 312"/>
                <a:gd name="T23" fmla="*/ 63 h 326"/>
                <a:gd name="T24" fmla="*/ 59 w 312"/>
                <a:gd name="T25" fmla="*/ 62 h 326"/>
                <a:gd name="T26" fmla="*/ 68 w 312"/>
                <a:gd name="T27" fmla="*/ 62 h 326"/>
                <a:gd name="T28" fmla="*/ 70 w 312"/>
                <a:gd name="T29" fmla="*/ 63 h 326"/>
                <a:gd name="T30" fmla="*/ 70 w 312"/>
                <a:gd name="T31" fmla="*/ 67 h 326"/>
                <a:gd name="T32" fmla="*/ 68 w 312"/>
                <a:gd name="T33" fmla="*/ 68 h 326"/>
                <a:gd name="T34" fmla="*/ 59 w 312"/>
                <a:gd name="T35" fmla="*/ 68 h 326"/>
                <a:gd name="T36" fmla="*/ 59 w 312"/>
                <a:gd name="T37" fmla="*/ 72 h 326"/>
                <a:gd name="T38" fmla="*/ 58 w 312"/>
                <a:gd name="T39" fmla="*/ 73 h 326"/>
                <a:gd name="T40" fmla="*/ 31 w 312"/>
                <a:gd name="T41" fmla="*/ 73 h 326"/>
                <a:gd name="T42" fmla="*/ 30 w 312"/>
                <a:gd name="T43" fmla="*/ 72 h 326"/>
                <a:gd name="T44" fmla="*/ 30 w 312"/>
                <a:gd name="T45" fmla="*/ 68 h 326"/>
                <a:gd name="T46" fmla="*/ 21 w 312"/>
                <a:gd name="T47" fmla="*/ 68 h 326"/>
                <a:gd name="T48" fmla="*/ 20 w 312"/>
                <a:gd name="T49" fmla="*/ 67 h 326"/>
                <a:gd name="T50" fmla="*/ 20 w 312"/>
                <a:gd name="T51" fmla="*/ 20 h 326"/>
                <a:gd name="T52" fmla="*/ 1 w 312"/>
                <a:gd name="T53" fmla="*/ 20 h 326"/>
                <a:gd name="T54" fmla="*/ 0 w 312"/>
                <a:gd name="T55" fmla="*/ 19 h 326"/>
                <a:gd name="T56" fmla="*/ 0 w 312"/>
                <a:gd name="T57" fmla="*/ 15 h 326"/>
                <a:gd name="T58" fmla="*/ 1 w 312"/>
                <a:gd name="T59" fmla="*/ 15 h 326"/>
                <a:gd name="T60" fmla="*/ 10 w 312"/>
                <a:gd name="T61" fmla="*/ 15 h 326"/>
                <a:gd name="T62" fmla="*/ 10 w 312"/>
                <a:gd name="T63" fmla="*/ 11 h 326"/>
                <a:gd name="T64" fmla="*/ 12 w 312"/>
                <a:gd name="T65" fmla="*/ 10 h 326"/>
                <a:gd name="T66" fmla="*/ 20 w 312"/>
                <a:gd name="T67" fmla="*/ 10 h 326"/>
                <a:gd name="T68" fmla="*/ 20 w 312"/>
                <a:gd name="T69" fmla="*/ 6 h 326"/>
                <a:gd name="T70" fmla="*/ 21 w 312"/>
                <a:gd name="T71" fmla="*/ 5 h 326"/>
                <a:gd name="T72" fmla="*/ 30 w 312"/>
                <a:gd name="T73" fmla="*/ 5 h 326"/>
                <a:gd name="T74" fmla="*/ 30 w 312"/>
                <a:gd name="T75" fmla="*/ 1 h 326"/>
                <a:gd name="T76" fmla="*/ 31 w 312"/>
                <a:gd name="T77" fmla="*/ 0 h 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12" h="326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1"/>
                  </a:lnTo>
                  <a:lnTo>
                    <a:pt x="259" y="301"/>
                  </a:lnTo>
                  <a:lnTo>
                    <a:pt x="259" y="281"/>
                  </a:lnTo>
                  <a:lnTo>
                    <a:pt x="265" y="279"/>
                  </a:lnTo>
                  <a:lnTo>
                    <a:pt x="304" y="279"/>
                  </a:lnTo>
                  <a:lnTo>
                    <a:pt x="311" y="281"/>
                  </a:lnTo>
                  <a:lnTo>
                    <a:pt x="311" y="301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1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1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1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3"/>
                  </a:lnTo>
                  <a:lnTo>
                    <a:pt x="133" y="23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1" name="Freeform 22"/>
            <p:cNvSpPr>
              <a:spLocks noChangeArrowheads="1"/>
            </p:cNvSpPr>
            <p:nvPr/>
          </p:nvSpPr>
          <p:spPr bwMode="auto">
            <a:xfrm>
              <a:off x="3490" y="2308"/>
              <a:ext cx="98" cy="82"/>
            </a:xfrm>
            <a:custGeom>
              <a:avLst/>
              <a:gdLst>
                <a:gd name="T0" fmla="*/ 58 w 435"/>
                <a:gd name="T1" fmla="*/ 5 h 366"/>
                <a:gd name="T2" fmla="*/ 59 w 435"/>
                <a:gd name="T3" fmla="*/ 10 h 366"/>
                <a:gd name="T4" fmla="*/ 67 w 435"/>
                <a:gd name="T5" fmla="*/ 14 h 366"/>
                <a:gd name="T6" fmla="*/ 77 w 435"/>
                <a:gd name="T7" fmla="*/ 15 h 366"/>
                <a:gd name="T8" fmla="*/ 68 w 435"/>
                <a:gd name="T9" fmla="*/ 43 h 366"/>
                <a:gd name="T10" fmla="*/ 67 w 435"/>
                <a:gd name="T11" fmla="*/ 47 h 366"/>
                <a:gd name="T12" fmla="*/ 58 w 435"/>
                <a:gd name="T13" fmla="*/ 48 h 366"/>
                <a:gd name="T14" fmla="*/ 39 w 435"/>
                <a:gd name="T15" fmla="*/ 52 h 366"/>
                <a:gd name="T16" fmla="*/ 38 w 435"/>
                <a:gd name="T17" fmla="*/ 47 h 366"/>
                <a:gd name="T18" fmla="*/ 30 w 435"/>
                <a:gd name="T19" fmla="*/ 10 h 366"/>
                <a:gd name="T20" fmla="*/ 39 w 435"/>
                <a:gd name="T21" fmla="*/ 9 h 366"/>
                <a:gd name="T22" fmla="*/ 2 w 435"/>
                <a:gd name="T23" fmla="*/ 0 h 366"/>
                <a:gd name="T24" fmla="*/ 30 w 435"/>
                <a:gd name="T25" fmla="*/ 0 h 366"/>
                <a:gd name="T26" fmla="*/ 38 w 435"/>
                <a:gd name="T27" fmla="*/ 4 h 366"/>
                <a:gd name="T28" fmla="*/ 39 w 435"/>
                <a:gd name="T29" fmla="*/ 0 h 366"/>
                <a:gd name="T30" fmla="*/ 68 w 435"/>
                <a:gd name="T31" fmla="*/ 0 h 366"/>
                <a:gd name="T32" fmla="*/ 87 w 435"/>
                <a:gd name="T33" fmla="*/ 4 h 366"/>
                <a:gd name="T34" fmla="*/ 88 w 435"/>
                <a:gd name="T35" fmla="*/ 14 h 366"/>
                <a:gd name="T36" fmla="*/ 98 w 435"/>
                <a:gd name="T37" fmla="*/ 15 h 366"/>
                <a:gd name="T38" fmla="*/ 96 w 435"/>
                <a:gd name="T39" fmla="*/ 43 h 366"/>
                <a:gd name="T40" fmla="*/ 88 w 435"/>
                <a:gd name="T41" fmla="*/ 52 h 366"/>
                <a:gd name="T42" fmla="*/ 68 w 435"/>
                <a:gd name="T43" fmla="*/ 53 h 366"/>
                <a:gd name="T44" fmla="*/ 67 w 435"/>
                <a:gd name="T45" fmla="*/ 58 h 366"/>
                <a:gd name="T46" fmla="*/ 38 w 435"/>
                <a:gd name="T47" fmla="*/ 57 h 366"/>
                <a:gd name="T48" fmla="*/ 30 w 435"/>
                <a:gd name="T49" fmla="*/ 53 h 366"/>
                <a:gd name="T50" fmla="*/ 38 w 435"/>
                <a:gd name="T51" fmla="*/ 76 h 366"/>
                <a:gd name="T52" fmla="*/ 39 w 435"/>
                <a:gd name="T53" fmla="*/ 81 h 366"/>
                <a:gd name="T54" fmla="*/ 2 w 435"/>
                <a:gd name="T55" fmla="*/ 82 h 366"/>
                <a:gd name="T56" fmla="*/ 0 w 435"/>
                <a:gd name="T57" fmla="*/ 77 h 366"/>
                <a:gd name="T58" fmla="*/ 10 w 435"/>
                <a:gd name="T59" fmla="*/ 76 h 366"/>
                <a:gd name="T60" fmla="*/ 2 w 435"/>
                <a:gd name="T61" fmla="*/ 5 h 366"/>
                <a:gd name="T62" fmla="*/ 0 w 435"/>
                <a:gd name="T63" fmla="*/ 0 h 3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35" h="366">
                  <a:moveTo>
                    <a:pt x="175" y="21"/>
                  </a:moveTo>
                  <a:lnTo>
                    <a:pt x="256" y="21"/>
                  </a:lnTo>
                  <a:lnTo>
                    <a:pt x="256" y="41"/>
                  </a:lnTo>
                  <a:lnTo>
                    <a:pt x="262" y="43"/>
                  </a:lnTo>
                  <a:lnTo>
                    <a:pt x="298" y="43"/>
                  </a:lnTo>
                  <a:lnTo>
                    <a:pt x="298" y="61"/>
                  </a:lnTo>
                  <a:lnTo>
                    <a:pt x="304" y="65"/>
                  </a:lnTo>
                  <a:lnTo>
                    <a:pt x="343" y="65"/>
                  </a:lnTo>
                  <a:lnTo>
                    <a:pt x="343" y="190"/>
                  </a:lnTo>
                  <a:lnTo>
                    <a:pt x="304" y="190"/>
                  </a:lnTo>
                  <a:lnTo>
                    <a:pt x="298" y="193"/>
                  </a:lnTo>
                  <a:lnTo>
                    <a:pt x="298" y="212"/>
                  </a:lnTo>
                  <a:lnTo>
                    <a:pt x="262" y="212"/>
                  </a:lnTo>
                  <a:lnTo>
                    <a:pt x="256" y="215"/>
                  </a:lnTo>
                  <a:lnTo>
                    <a:pt x="256" y="234"/>
                  </a:lnTo>
                  <a:lnTo>
                    <a:pt x="175" y="234"/>
                  </a:lnTo>
                  <a:lnTo>
                    <a:pt x="175" y="215"/>
                  </a:lnTo>
                  <a:lnTo>
                    <a:pt x="168" y="212"/>
                  </a:lnTo>
                  <a:lnTo>
                    <a:pt x="133" y="212"/>
                  </a:lnTo>
                  <a:lnTo>
                    <a:pt x="133" y="43"/>
                  </a:lnTo>
                  <a:lnTo>
                    <a:pt x="168" y="43"/>
                  </a:lnTo>
                  <a:lnTo>
                    <a:pt x="175" y="41"/>
                  </a:lnTo>
                  <a:lnTo>
                    <a:pt x="175" y="21"/>
                  </a:lnTo>
                  <a:close/>
                  <a:moveTo>
                    <a:pt x="7" y="0"/>
                  </a:moveTo>
                  <a:lnTo>
                    <a:pt x="126" y="0"/>
                  </a:lnTo>
                  <a:lnTo>
                    <a:pt x="133" y="2"/>
                  </a:lnTo>
                  <a:lnTo>
                    <a:pt x="133" y="17"/>
                  </a:lnTo>
                  <a:lnTo>
                    <a:pt x="168" y="17"/>
                  </a:lnTo>
                  <a:lnTo>
                    <a:pt x="168" y="2"/>
                  </a:lnTo>
                  <a:lnTo>
                    <a:pt x="175" y="0"/>
                  </a:lnTo>
                  <a:lnTo>
                    <a:pt x="298" y="0"/>
                  </a:lnTo>
                  <a:lnTo>
                    <a:pt x="304" y="2"/>
                  </a:lnTo>
                  <a:lnTo>
                    <a:pt x="304" y="17"/>
                  </a:lnTo>
                  <a:lnTo>
                    <a:pt x="385" y="17"/>
                  </a:lnTo>
                  <a:lnTo>
                    <a:pt x="392" y="21"/>
                  </a:lnTo>
                  <a:lnTo>
                    <a:pt x="392" y="61"/>
                  </a:lnTo>
                  <a:lnTo>
                    <a:pt x="427" y="61"/>
                  </a:lnTo>
                  <a:lnTo>
                    <a:pt x="434" y="65"/>
                  </a:lnTo>
                  <a:lnTo>
                    <a:pt x="434" y="190"/>
                  </a:lnTo>
                  <a:lnTo>
                    <a:pt x="427" y="193"/>
                  </a:lnTo>
                  <a:lnTo>
                    <a:pt x="392" y="193"/>
                  </a:lnTo>
                  <a:lnTo>
                    <a:pt x="392" y="234"/>
                  </a:lnTo>
                  <a:lnTo>
                    <a:pt x="385" y="237"/>
                  </a:lnTo>
                  <a:lnTo>
                    <a:pt x="304" y="237"/>
                  </a:lnTo>
                  <a:lnTo>
                    <a:pt x="304" y="256"/>
                  </a:lnTo>
                  <a:lnTo>
                    <a:pt x="298" y="258"/>
                  </a:lnTo>
                  <a:lnTo>
                    <a:pt x="175" y="258"/>
                  </a:lnTo>
                  <a:lnTo>
                    <a:pt x="168" y="256"/>
                  </a:lnTo>
                  <a:lnTo>
                    <a:pt x="168" y="237"/>
                  </a:lnTo>
                  <a:lnTo>
                    <a:pt x="133" y="237"/>
                  </a:lnTo>
                  <a:lnTo>
                    <a:pt x="133" y="340"/>
                  </a:lnTo>
                  <a:lnTo>
                    <a:pt x="168" y="340"/>
                  </a:lnTo>
                  <a:lnTo>
                    <a:pt x="175" y="344"/>
                  </a:lnTo>
                  <a:lnTo>
                    <a:pt x="175" y="361"/>
                  </a:lnTo>
                  <a:lnTo>
                    <a:pt x="168" y="365"/>
                  </a:lnTo>
                  <a:lnTo>
                    <a:pt x="7" y="365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7" y="340"/>
                  </a:lnTo>
                  <a:lnTo>
                    <a:pt x="45" y="340"/>
                  </a:lnTo>
                  <a:lnTo>
                    <a:pt x="45" y="21"/>
                  </a:lnTo>
                  <a:lnTo>
                    <a:pt x="7" y="21"/>
                  </a:lnTo>
                  <a:lnTo>
                    <a:pt x="0" y="17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2" name="Freeform 23"/>
            <p:cNvSpPr>
              <a:spLocks noChangeArrowheads="1"/>
            </p:cNvSpPr>
            <p:nvPr/>
          </p:nvSpPr>
          <p:spPr bwMode="auto">
            <a:xfrm>
              <a:off x="3490" y="2444"/>
              <a:ext cx="111" cy="58"/>
            </a:xfrm>
            <a:custGeom>
              <a:avLst/>
              <a:gdLst>
                <a:gd name="T0" fmla="*/ 2 w 493"/>
                <a:gd name="T1" fmla="*/ 0 h 261"/>
                <a:gd name="T2" fmla="*/ 29 w 493"/>
                <a:gd name="T3" fmla="*/ 0 h 261"/>
                <a:gd name="T4" fmla="*/ 31 w 493"/>
                <a:gd name="T5" fmla="*/ 1 h 261"/>
                <a:gd name="T6" fmla="*/ 31 w 493"/>
                <a:gd name="T7" fmla="*/ 42 h 261"/>
                <a:gd name="T8" fmla="*/ 39 w 493"/>
                <a:gd name="T9" fmla="*/ 42 h 261"/>
                <a:gd name="T10" fmla="*/ 41 w 493"/>
                <a:gd name="T11" fmla="*/ 43 h 261"/>
                <a:gd name="T12" fmla="*/ 41 w 493"/>
                <a:gd name="T13" fmla="*/ 47 h 261"/>
                <a:gd name="T14" fmla="*/ 70 w 493"/>
                <a:gd name="T15" fmla="*/ 47 h 261"/>
                <a:gd name="T16" fmla="*/ 70 w 493"/>
                <a:gd name="T17" fmla="*/ 43 h 261"/>
                <a:gd name="T18" fmla="*/ 71 w 493"/>
                <a:gd name="T19" fmla="*/ 42 h 261"/>
                <a:gd name="T20" fmla="*/ 80 w 493"/>
                <a:gd name="T21" fmla="*/ 42 h 261"/>
                <a:gd name="T22" fmla="*/ 80 w 493"/>
                <a:gd name="T23" fmla="*/ 5 h 261"/>
                <a:gd name="T24" fmla="*/ 71 w 493"/>
                <a:gd name="T25" fmla="*/ 5 h 261"/>
                <a:gd name="T26" fmla="*/ 70 w 493"/>
                <a:gd name="T27" fmla="*/ 4 h 261"/>
                <a:gd name="T28" fmla="*/ 70 w 493"/>
                <a:gd name="T29" fmla="*/ 1 h 261"/>
                <a:gd name="T30" fmla="*/ 71 w 493"/>
                <a:gd name="T31" fmla="*/ 0 h 261"/>
                <a:gd name="T32" fmla="*/ 101 w 493"/>
                <a:gd name="T33" fmla="*/ 0 h 261"/>
                <a:gd name="T34" fmla="*/ 102 w 493"/>
                <a:gd name="T35" fmla="*/ 1 h 261"/>
                <a:gd name="T36" fmla="*/ 102 w 493"/>
                <a:gd name="T37" fmla="*/ 52 h 261"/>
                <a:gd name="T38" fmla="*/ 109 w 493"/>
                <a:gd name="T39" fmla="*/ 52 h 261"/>
                <a:gd name="T40" fmla="*/ 111 w 493"/>
                <a:gd name="T41" fmla="*/ 53 h 261"/>
                <a:gd name="T42" fmla="*/ 111 w 493"/>
                <a:gd name="T43" fmla="*/ 57 h 261"/>
                <a:gd name="T44" fmla="*/ 109 w 493"/>
                <a:gd name="T45" fmla="*/ 58 h 261"/>
                <a:gd name="T46" fmla="*/ 82 w 493"/>
                <a:gd name="T47" fmla="*/ 58 h 261"/>
                <a:gd name="T48" fmla="*/ 80 w 493"/>
                <a:gd name="T49" fmla="*/ 57 h 261"/>
                <a:gd name="T50" fmla="*/ 80 w 493"/>
                <a:gd name="T51" fmla="*/ 48 h 261"/>
                <a:gd name="T52" fmla="*/ 71 w 493"/>
                <a:gd name="T53" fmla="*/ 48 h 261"/>
                <a:gd name="T54" fmla="*/ 71 w 493"/>
                <a:gd name="T55" fmla="*/ 52 h 261"/>
                <a:gd name="T56" fmla="*/ 70 w 493"/>
                <a:gd name="T57" fmla="*/ 53 h 261"/>
                <a:gd name="T58" fmla="*/ 61 w 493"/>
                <a:gd name="T59" fmla="*/ 53 h 261"/>
                <a:gd name="T60" fmla="*/ 61 w 493"/>
                <a:gd name="T61" fmla="*/ 57 h 261"/>
                <a:gd name="T62" fmla="*/ 60 w 493"/>
                <a:gd name="T63" fmla="*/ 58 h 261"/>
                <a:gd name="T64" fmla="*/ 31 w 493"/>
                <a:gd name="T65" fmla="*/ 58 h 261"/>
                <a:gd name="T66" fmla="*/ 29 w 493"/>
                <a:gd name="T67" fmla="*/ 57 h 261"/>
                <a:gd name="T68" fmla="*/ 29 w 493"/>
                <a:gd name="T69" fmla="*/ 53 h 261"/>
                <a:gd name="T70" fmla="*/ 22 w 493"/>
                <a:gd name="T71" fmla="*/ 53 h 261"/>
                <a:gd name="T72" fmla="*/ 20 w 493"/>
                <a:gd name="T73" fmla="*/ 52 h 261"/>
                <a:gd name="T74" fmla="*/ 20 w 493"/>
                <a:gd name="T75" fmla="*/ 48 h 261"/>
                <a:gd name="T76" fmla="*/ 12 w 493"/>
                <a:gd name="T77" fmla="*/ 48 h 261"/>
                <a:gd name="T78" fmla="*/ 10 w 493"/>
                <a:gd name="T79" fmla="*/ 47 h 261"/>
                <a:gd name="T80" fmla="*/ 10 w 493"/>
                <a:gd name="T81" fmla="*/ 5 h 261"/>
                <a:gd name="T82" fmla="*/ 2 w 493"/>
                <a:gd name="T83" fmla="*/ 5 h 261"/>
                <a:gd name="T84" fmla="*/ 0 w 493"/>
                <a:gd name="T85" fmla="*/ 4 h 261"/>
                <a:gd name="T86" fmla="*/ 0 w 493"/>
                <a:gd name="T87" fmla="*/ 1 h 261"/>
                <a:gd name="T88" fmla="*/ 2 w 493"/>
                <a:gd name="T89" fmla="*/ 0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3" h="261">
                  <a:moveTo>
                    <a:pt x="7" y="0"/>
                  </a:moveTo>
                  <a:lnTo>
                    <a:pt x="130" y="0"/>
                  </a:lnTo>
                  <a:lnTo>
                    <a:pt x="136" y="4"/>
                  </a:lnTo>
                  <a:lnTo>
                    <a:pt x="136" y="190"/>
                  </a:lnTo>
                  <a:lnTo>
                    <a:pt x="175" y="190"/>
                  </a:lnTo>
                  <a:lnTo>
                    <a:pt x="182" y="194"/>
                  </a:lnTo>
                  <a:lnTo>
                    <a:pt x="182" y="212"/>
                  </a:lnTo>
                  <a:lnTo>
                    <a:pt x="311" y="212"/>
                  </a:lnTo>
                  <a:lnTo>
                    <a:pt x="311" y="194"/>
                  </a:lnTo>
                  <a:lnTo>
                    <a:pt x="317" y="190"/>
                  </a:lnTo>
                  <a:lnTo>
                    <a:pt x="356" y="190"/>
                  </a:lnTo>
                  <a:lnTo>
                    <a:pt x="356" y="21"/>
                  </a:lnTo>
                  <a:lnTo>
                    <a:pt x="317" y="21"/>
                  </a:lnTo>
                  <a:lnTo>
                    <a:pt x="311" y="19"/>
                  </a:lnTo>
                  <a:lnTo>
                    <a:pt x="311" y="4"/>
                  </a:lnTo>
                  <a:lnTo>
                    <a:pt x="317" y="0"/>
                  </a:lnTo>
                  <a:lnTo>
                    <a:pt x="447" y="0"/>
                  </a:lnTo>
                  <a:lnTo>
                    <a:pt x="453" y="4"/>
                  </a:lnTo>
                  <a:lnTo>
                    <a:pt x="453" y="234"/>
                  </a:lnTo>
                  <a:lnTo>
                    <a:pt x="486" y="234"/>
                  </a:lnTo>
                  <a:lnTo>
                    <a:pt x="492" y="238"/>
                  </a:lnTo>
                  <a:lnTo>
                    <a:pt x="492" y="256"/>
                  </a:lnTo>
                  <a:lnTo>
                    <a:pt x="486" y="260"/>
                  </a:lnTo>
                  <a:lnTo>
                    <a:pt x="363" y="260"/>
                  </a:lnTo>
                  <a:lnTo>
                    <a:pt x="356" y="256"/>
                  </a:lnTo>
                  <a:lnTo>
                    <a:pt x="356" y="216"/>
                  </a:lnTo>
                  <a:lnTo>
                    <a:pt x="317" y="216"/>
                  </a:lnTo>
                  <a:lnTo>
                    <a:pt x="317" y="234"/>
                  </a:lnTo>
                  <a:lnTo>
                    <a:pt x="311" y="238"/>
                  </a:lnTo>
                  <a:lnTo>
                    <a:pt x="272" y="238"/>
                  </a:lnTo>
                  <a:lnTo>
                    <a:pt x="272" y="256"/>
                  </a:lnTo>
                  <a:lnTo>
                    <a:pt x="266" y="260"/>
                  </a:lnTo>
                  <a:lnTo>
                    <a:pt x="136" y="260"/>
                  </a:lnTo>
                  <a:lnTo>
                    <a:pt x="130" y="256"/>
                  </a:lnTo>
                  <a:lnTo>
                    <a:pt x="130" y="238"/>
                  </a:lnTo>
                  <a:lnTo>
                    <a:pt x="97" y="238"/>
                  </a:lnTo>
                  <a:lnTo>
                    <a:pt x="91" y="234"/>
                  </a:lnTo>
                  <a:lnTo>
                    <a:pt x="91" y="216"/>
                  </a:lnTo>
                  <a:lnTo>
                    <a:pt x="52" y="216"/>
                  </a:lnTo>
                  <a:lnTo>
                    <a:pt x="46" y="212"/>
                  </a:lnTo>
                  <a:lnTo>
                    <a:pt x="46" y="21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4"/>
                  </a:lnTo>
                  <a:lnTo>
                    <a:pt x="7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73" name="Freeform 24"/>
            <p:cNvSpPr>
              <a:spLocks noChangeArrowheads="1"/>
            </p:cNvSpPr>
            <p:nvPr/>
          </p:nvSpPr>
          <p:spPr bwMode="auto">
            <a:xfrm>
              <a:off x="3480" y="2566"/>
              <a:ext cx="70" cy="73"/>
            </a:xfrm>
            <a:custGeom>
              <a:avLst/>
              <a:gdLst>
                <a:gd name="T0" fmla="*/ 31 w 312"/>
                <a:gd name="T1" fmla="*/ 0 h 326"/>
                <a:gd name="T2" fmla="*/ 38 w 312"/>
                <a:gd name="T3" fmla="*/ 0 h 326"/>
                <a:gd name="T4" fmla="*/ 40 w 312"/>
                <a:gd name="T5" fmla="*/ 1 h 326"/>
                <a:gd name="T6" fmla="*/ 40 w 312"/>
                <a:gd name="T7" fmla="*/ 15 h 326"/>
                <a:gd name="T8" fmla="*/ 68 w 312"/>
                <a:gd name="T9" fmla="*/ 15 h 326"/>
                <a:gd name="T10" fmla="*/ 70 w 312"/>
                <a:gd name="T11" fmla="*/ 15 h 326"/>
                <a:gd name="T12" fmla="*/ 70 w 312"/>
                <a:gd name="T13" fmla="*/ 19 h 326"/>
                <a:gd name="T14" fmla="*/ 68 w 312"/>
                <a:gd name="T15" fmla="*/ 20 h 326"/>
                <a:gd name="T16" fmla="*/ 40 w 312"/>
                <a:gd name="T17" fmla="*/ 20 h 326"/>
                <a:gd name="T18" fmla="*/ 40 w 312"/>
                <a:gd name="T19" fmla="*/ 67 h 326"/>
                <a:gd name="T20" fmla="*/ 58 w 312"/>
                <a:gd name="T21" fmla="*/ 67 h 326"/>
                <a:gd name="T22" fmla="*/ 58 w 312"/>
                <a:gd name="T23" fmla="*/ 63 h 326"/>
                <a:gd name="T24" fmla="*/ 59 w 312"/>
                <a:gd name="T25" fmla="*/ 62 h 326"/>
                <a:gd name="T26" fmla="*/ 68 w 312"/>
                <a:gd name="T27" fmla="*/ 62 h 326"/>
                <a:gd name="T28" fmla="*/ 70 w 312"/>
                <a:gd name="T29" fmla="*/ 63 h 326"/>
                <a:gd name="T30" fmla="*/ 70 w 312"/>
                <a:gd name="T31" fmla="*/ 67 h 326"/>
                <a:gd name="T32" fmla="*/ 68 w 312"/>
                <a:gd name="T33" fmla="*/ 68 h 326"/>
                <a:gd name="T34" fmla="*/ 59 w 312"/>
                <a:gd name="T35" fmla="*/ 68 h 326"/>
                <a:gd name="T36" fmla="*/ 59 w 312"/>
                <a:gd name="T37" fmla="*/ 72 h 326"/>
                <a:gd name="T38" fmla="*/ 58 w 312"/>
                <a:gd name="T39" fmla="*/ 73 h 326"/>
                <a:gd name="T40" fmla="*/ 31 w 312"/>
                <a:gd name="T41" fmla="*/ 73 h 326"/>
                <a:gd name="T42" fmla="*/ 30 w 312"/>
                <a:gd name="T43" fmla="*/ 72 h 326"/>
                <a:gd name="T44" fmla="*/ 30 w 312"/>
                <a:gd name="T45" fmla="*/ 68 h 326"/>
                <a:gd name="T46" fmla="*/ 21 w 312"/>
                <a:gd name="T47" fmla="*/ 68 h 326"/>
                <a:gd name="T48" fmla="*/ 20 w 312"/>
                <a:gd name="T49" fmla="*/ 67 h 326"/>
                <a:gd name="T50" fmla="*/ 20 w 312"/>
                <a:gd name="T51" fmla="*/ 20 h 326"/>
                <a:gd name="T52" fmla="*/ 1 w 312"/>
                <a:gd name="T53" fmla="*/ 20 h 326"/>
                <a:gd name="T54" fmla="*/ 0 w 312"/>
                <a:gd name="T55" fmla="*/ 19 h 326"/>
                <a:gd name="T56" fmla="*/ 0 w 312"/>
                <a:gd name="T57" fmla="*/ 15 h 326"/>
                <a:gd name="T58" fmla="*/ 1 w 312"/>
                <a:gd name="T59" fmla="*/ 15 h 326"/>
                <a:gd name="T60" fmla="*/ 10 w 312"/>
                <a:gd name="T61" fmla="*/ 15 h 326"/>
                <a:gd name="T62" fmla="*/ 10 w 312"/>
                <a:gd name="T63" fmla="*/ 11 h 326"/>
                <a:gd name="T64" fmla="*/ 12 w 312"/>
                <a:gd name="T65" fmla="*/ 10 h 326"/>
                <a:gd name="T66" fmla="*/ 20 w 312"/>
                <a:gd name="T67" fmla="*/ 10 h 326"/>
                <a:gd name="T68" fmla="*/ 20 w 312"/>
                <a:gd name="T69" fmla="*/ 6 h 326"/>
                <a:gd name="T70" fmla="*/ 21 w 312"/>
                <a:gd name="T71" fmla="*/ 5 h 326"/>
                <a:gd name="T72" fmla="*/ 30 w 312"/>
                <a:gd name="T73" fmla="*/ 5 h 326"/>
                <a:gd name="T74" fmla="*/ 30 w 312"/>
                <a:gd name="T75" fmla="*/ 1 h 326"/>
                <a:gd name="T76" fmla="*/ 31 w 312"/>
                <a:gd name="T77" fmla="*/ 0 h 3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12" h="326">
                  <a:moveTo>
                    <a:pt x="139" y="0"/>
                  </a:moveTo>
                  <a:lnTo>
                    <a:pt x="171" y="0"/>
                  </a:lnTo>
                  <a:lnTo>
                    <a:pt x="178" y="3"/>
                  </a:lnTo>
                  <a:lnTo>
                    <a:pt x="178" y="66"/>
                  </a:lnTo>
                  <a:lnTo>
                    <a:pt x="304" y="66"/>
                  </a:lnTo>
                  <a:lnTo>
                    <a:pt x="311" y="69"/>
                  </a:lnTo>
                  <a:lnTo>
                    <a:pt x="311" y="84"/>
                  </a:lnTo>
                  <a:lnTo>
                    <a:pt x="304" y="88"/>
                  </a:lnTo>
                  <a:lnTo>
                    <a:pt x="178" y="88"/>
                  </a:lnTo>
                  <a:lnTo>
                    <a:pt x="178" y="300"/>
                  </a:lnTo>
                  <a:lnTo>
                    <a:pt x="259" y="300"/>
                  </a:lnTo>
                  <a:lnTo>
                    <a:pt x="259" y="281"/>
                  </a:lnTo>
                  <a:lnTo>
                    <a:pt x="265" y="278"/>
                  </a:lnTo>
                  <a:lnTo>
                    <a:pt x="304" y="278"/>
                  </a:lnTo>
                  <a:lnTo>
                    <a:pt x="311" y="281"/>
                  </a:lnTo>
                  <a:lnTo>
                    <a:pt x="311" y="300"/>
                  </a:lnTo>
                  <a:lnTo>
                    <a:pt x="304" y="303"/>
                  </a:lnTo>
                  <a:lnTo>
                    <a:pt x="265" y="303"/>
                  </a:lnTo>
                  <a:lnTo>
                    <a:pt x="265" y="322"/>
                  </a:lnTo>
                  <a:lnTo>
                    <a:pt x="259" y="325"/>
                  </a:lnTo>
                  <a:lnTo>
                    <a:pt x="139" y="325"/>
                  </a:lnTo>
                  <a:lnTo>
                    <a:pt x="133" y="322"/>
                  </a:lnTo>
                  <a:lnTo>
                    <a:pt x="133" y="303"/>
                  </a:lnTo>
                  <a:lnTo>
                    <a:pt x="94" y="303"/>
                  </a:lnTo>
                  <a:lnTo>
                    <a:pt x="91" y="300"/>
                  </a:lnTo>
                  <a:lnTo>
                    <a:pt x="91" y="88"/>
                  </a:lnTo>
                  <a:lnTo>
                    <a:pt x="6" y="88"/>
                  </a:lnTo>
                  <a:lnTo>
                    <a:pt x="0" y="84"/>
                  </a:lnTo>
                  <a:lnTo>
                    <a:pt x="0" y="69"/>
                  </a:lnTo>
                  <a:lnTo>
                    <a:pt x="6" y="66"/>
                  </a:lnTo>
                  <a:lnTo>
                    <a:pt x="45" y="66"/>
                  </a:lnTo>
                  <a:lnTo>
                    <a:pt x="45" y="47"/>
                  </a:lnTo>
                  <a:lnTo>
                    <a:pt x="52" y="44"/>
                  </a:lnTo>
                  <a:lnTo>
                    <a:pt x="91" y="44"/>
                  </a:lnTo>
                  <a:lnTo>
                    <a:pt x="91" y="25"/>
                  </a:lnTo>
                  <a:lnTo>
                    <a:pt x="94" y="22"/>
                  </a:lnTo>
                  <a:lnTo>
                    <a:pt x="133" y="22"/>
                  </a:lnTo>
                  <a:lnTo>
                    <a:pt x="133" y="3"/>
                  </a:lnTo>
                  <a:lnTo>
                    <a:pt x="139" y="0"/>
                  </a:lnTo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60" name="Group 25"/>
          <p:cNvGrpSpPr>
            <a:grpSpLocks/>
          </p:cNvGrpSpPr>
          <p:nvPr/>
        </p:nvGrpSpPr>
        <p:grpSpPr bwMode="auto">
          <a:xfrm>
            <a:off x="5358721" y="1839074"/>
            <a:ext cx="829440" cy="2695963"/>
            <a:chOff x="2400" y="1392"/>
            <a:chExt cx="191" cy="1391"/>
          </a:xfrm>
        </p:grpSpPr>
        <p:sp>
          <p:nvSpPr>
            <p:cNvPr id="6162" name="Freeform 26"/>
            <p:cNvSpPr>
              <a:spLocks noChangeArrowheads="1"/>
            </p:cNvSpPr>
            <p:nvPr/>
          </p:nvSpPr>
          <p:spPr bwMode="auto">
            <a:xfrm>
              <a:off x="2411" y="1392"/>
              <a:ext cx="111" cy="151"/>
            </a:xfrm>
            <a:custGeom>
              <a:avLst/>
              <a:gdLst>
                <a:gd name="T0" fmla="*/ 70 w 495"/>
                <a:gd name="T1" fmla="*/ 0 h 669"/>
                <a:gd name="T2" fmla="*/ 71 w 495"/>
                <a:gd name="T3" fmla="*/ 9 h 669"/>
                <a:gd name="T4" fmla="*/ 90 w 495"/>
                <a:gd name="T5" fmla="*/ 1 h 669"/>
                <a:gd name="T6" fmla="*/ 100 w 495"/>
                <a:gd name="T7" fmla="*/ 0 h 669"/>
                <a:gd name="T8" fmla="*/ 102 w 495"/>
                <a:gd name="T9" fmla="*/ 45 h 669"/>
                <a:gd name="T10" fmla="*/ 91 w 495"/>
                <a:gd name="T11" fmla="*/ 46 h 669"/>
                <a:gd name="T12" fmla="*/ 90 w 495"/>
                <a:gd name="T13" fmla="*/ 28 h 669"/>
                <a:gd name="T14" fmla="*/ 80 w 495"/>
                <a:gd name="T15" fmla="*/ 27 h 669"/>
                <a:gd name="T16" fmla="*/ 61 w 495"/>
                <a:gd name="T17" fmla="*/ 19 h 669"/>
                <a:gd name="T18" fmla="*/ 60 w 495"/>
                <a:gd name="T19" fmla="*/ 10 h 669"/>
                <a:gd name="T20" fmla="*/ 31 w 495"/>
                <a:gd name="T21" fmla="*/ 18 h 669"/>
                <a:gd name="T22" fmla="*/ 22 w 495"/>
                <a:gd name="T23" fmla="*/ 19 h 669"/>
                <a:gd name="T24" fmla="*/ 29 w 495"/>
                <a:gd name="T25" fmla="*/ 45 h 669"/>
                <a:gd name="T26" fmla="*/ 31 w 495"/>
                <a:gd name="T27" fmla="*/ 52 h 669"/>
                <a:gd name="T28" fmla="*/ 51 w 495"/>
                <a:gd name="T29" fmla="*/ 53 h 669"/>
                <a:gd name="T30" fmla="*/ 70 w 495"/>
                <a:gd name="T31" fmla="*/ 61 h 669"/>
                <a:gd name="T32" fmla="*/ 71 w 495"/>
                <a:gd name="T33" fmla="*/ 70 h 669"/>
                <a:gd name="T34" fmla="*/ 91 w 495"/>
                <a:gd name="T35" fmla="*/ 71 h 669"/>
                <a:gd name="T36" fmla="*/ 100 w 495"/>
                <a:gd name="T37" fmla="*/ 79 h 669"/>
                <a:gd name="T38" fmla="*/ 102 w 495"/>
                <a:gd name="T39" fmla="*/ 88 h 669"/>
                <a:gd name="T40" fmla="*/ 111 w 495"/>
                <a:gd name="T41" fmla="*/ 89 h 669"/>
                <a:gd name="T42" fmla="*/ 109 w 495"/>
                <a:gd name="T43" fmla="*/ 124 h 669"/>
                <a:gd name="T44" fmla="*/ 102 w 495"/>
                <a:gd name="T45" fmla="*/ 132 h 669"/>
                <a:gd name="T46" fmla="*/ 91 w 495"/>
                <a:gd name="T47" fmla="*/ 133 h 669"/>
                <a:gd name="T48" fmla="*/ 90 w 495"/>
                <a:gd name="T49" fmla="*/ 142 h 669"/>
                <a:gd name="T50" fmla="*/ 71 w 495"/>
                <a:gd name="T51" fmla="*/ 149 h 669"/>
                <a:gd name="T52" fmla="*/ 31 w 495"/>
                <a:gd name="T53" fmla="*/ 151 h 669"/>
                <a:gd name="T54" fmla="*/ 29 w 495"/>
                <a:gd name="T55" fmla="*/ 142 h 669"/>
                <a:gd name="T56" fmla="*/ 11 w 495"/>
                <a:gd name="T57" fmla="*/ 149 h 669"/>
                <a:gd name="T58" fmla="*/ 1 w 495"/>
                <a:gd name="T59" fmla="*/ 151 h 669"/>
                <a:gd name="T60" fmla="*/ 0 w 495"/>
                <a:gd name="T61" fmla="*/ 107 h 669"/>
                <a:gd name="T62" fmla="*/ 10 w 495"/>
                <a:gd name="T63" fmla="*/ 106 h 669"/>
                <a:gd name="T64" fmla="*/ 11 w 495"/>
                <a:gd name="T65" fmla="*/ 123 h 669"/>
                <a:gd name="T66" fmla="*/ 22 w 495"/>
                <a:gd name="T67" fmla="*/ 124 h 669"/>
                <a:gd name="T68" fmla="*/ 39 w 495"/>
                <a:gd name="T69" fmla="*/ 132 h 669"/>
                <a:gd name="T70" fmla="*/ 41 w 495"/>
                <a:gd name="T71" fmla="*/ 141 h 669"/>
                <a:gd name="T72" fmla="*/ 70 w 495"/>
                <a:gd name="T73" fmla="*/ 133 h 669"/>
                <a:gd name="T74" fmla="*/ 80 w 495"/>
                <a:gd name="T75" fmla="*/ 132 h 669"/>
                <a:gd name="T76" fmla="*/ 82 w 495"/>
                <a:gd name="T77" fmla="*/ 123 h 669"/>
                <a:gd name="T78" fmla="*/ 90 w 495"/>
                <a:gd name="T79" fmla="*/ 98 h 669"/>
                <a:gd name="T80" fmla="*/ 80 w 495"/>
                <a:gd name="T81" fmla="*/ 97 h 669"/>
                <a:gd name="T82" fmla="*/ 61 w 495"/>
                <a:gd name="T83" fmla="*/ 89 h 669"/>
                <a:gd name="T84" fmla="*/ 60 w 495"/>
                <a:gd name="T85" fmla="*/ 80 h 669"/>
                <a:gd name="T86" fmla="*/ 39 w 495"/>
                <a:gd name="T87" fmla="*/ 79 h 669"/>
                <a:gd name="T88" fmla="*/ 31 w 495"/>
                <a:gd name="T89" fmla="*/ 71 h 669"/>
                <a:gd name="T90" fmla="*/ 29 w 495"/>
                <a:gd name="T91" fmla="*/ 63 h 669"/>
                <a:gd name="T92" fmla="*/ 10 w 495"/>
                <a:gd name="T93" fmla="*/ 61 h 669"/>
                <a:gd name="T94" fmla="*/ 1 w 495"/>
                <a:gd name="T95" fmla="*/ 53 h 669"/>
                <a:gd name="T96" fmla="*/ 0 w 495"/>
                <a:gd name="T97" fmla="*/ 19 h 669"/>
                <a:gd name="T98" fmla="*/ 10 w 495"/>
                <a:gd name="T99" fmla="*/ 18 h 669"/>
                <a:gd name="T100" fmla="*/ 11 w 495"/>
                <a:gd name="T101" fmla="*/ 9 h 669"/>
                <a:gd name="T102" fmla="*/ 29 w 495"/>
                <a:gd name="T103" fmla="*/ 1 h 6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5" h="669">
                  <a:moveTo>
                    <a:pt x="137" y="0"/>
                  </a:moveTo>
                  <a:lnTo>
                    <a:pt x="313" y="0"/>
                  </a:lnTo>
                  <a:lnTo>
                    <a:pt x="318" y="6"/>
                  </a:lnTo>
                  <a:lnTo>
                    <a:pt x="318" y="39"/>
                  </a:lnTo>
                  <a:lnTo>
                    <a:pt x="403" y="39"/>
                  </a:lnTo>
                  <a:lnTo>
                    <a:pt x="403" y="6"/>
                  </a:lnTo>
                  <a:lnTo>
                    <a:pt x="408" y="0"/>
                  </a:lnTo>
                  <a:lnTo>
                    <a:pt x="447" y="0"/>
                  </a:lnTo>
                  <a:lnTo>
                    <a:pt x="455" y="6"/>
                  </a:lnTo>
                  <a:lnTo>
                    <a:pt x="455" y="199"/>
                  </a:lnTo>
                  <a:lnTo>
                    <a:pt x="447" y="204"/>
                  </a:lnTo>
                  <a:lnTo>
                    <a:pt x="408" y="204"/>
                  </a:lnTo>
                  <a:lnTo>
                    <a:pt x="403" y="199"/>
                  </a:lnTo>
                  <a:lnTo>
                    <a:pt x="403" y="124"/>
                  </a:lnTo>
                  <a:lnTo>
                    <a:pt x="364" y="124"/>
                  </a:lnTo>
                  <a:lnTo>
                    <a:pt x="357" y="119"/>
                  </a:lnTo>
                  <a:lnTo>
                    <a:pt x="357" y="85"/>
                  </a:lnTo>
                  <a:lnTo>
                    <a:pt x="274" y="85"/>
                  </a:lnTo>
                  <a:lnTo>
                    <a:pt x="266" y="79"/>
                  </a:lnTo>
                  <a:lnTo>
                    <a:pt x="266" y="45"/>
                  </a:lnTo>
                  <a:lnTo>
                    <a:pt x="137" y="45"/>
                  </a:lnTo>
                  <a:lnTo>
                    <a:pt x="137" y="79"/>
                  </a:lnTo>
                  <a:lnTo>
                    <a:pt x="129" y="85"/>
                  </a:lnTo>
                  <a:lnTo>
                    <a:pt x="97" y="85"/>
                  </a:lnTo>
                  <a:lnTo>
                    <a:pt x="97" y="199"/>
                  </a:lnTo>
                  <a:lnTo>
                    <a:pt x="129" y="199"/>
                  </a:lnTo>
                  <a:lnTo>
                    <a:pt x="137" y="204"/>
                  </a:lnTo>
                  <a:lnTo>
                    <a:pt x="137" y="231"/>
                  </a:lnTo>
                  <a:lnTo>
                    <a:pt x="220" y="231"/>
                  </a:lnTo>
                  <a:lnTo>
                    <a:pt x="227" y="237"/>
                  </a:lnTo>
                  <a:lnTo>
                    <a:pt x="227" y="271"/>
                  </a:lnTo>
                  <a:lnTo>
                    <a:pt x="313" y="271"/>
                  </a:lnTo>
                  <a:lnTo>
                    <a:pt x="318" y="277"/>
                  </a:lnTo>
                  <a:lnTo>
                    <a:pt x="318" y="310"/>
                  </a:lnTo>
                  <a:lnTo>
                    <a:pt x="403" y="310"/>
                  </a:lnTo>
                  <a:lnTo>
                    <a:pt x="408" y="316"/>
                  </a:lnTo>
                  <a:lnTo>
                    <a:pt x="408" y="351"/>
                  </a:lnTo>
                  <a:lnTo>
                    <a:pt x="447" y="351"/>
                  </a:lnTo>
                  <a:lnTo>
                    <a:pt x="455" y="356"/>
                  </a:lnTo>
                  <a:lnTo>
                    <a:pt x="455" y="390"/>
                  </a:lnTo>
                  <a:lnTo>
                    <a:pt x="487" y="390"/>
                  </a:lnTo>
                  <a:lnTo>
                    <a:pt x="494" y="395"/>
                  </a:lnTo>
                  <a:lnTo>
                    <a:pt x="494" y="544"/>
                  </a:lnTo>
                  <a:lnTo>
                    <a:pt x="487" y="549"/>
                  </a:lnTo>
                  <a:lnTo>
                    <a:pt x="455" y="549"/>
                  </a:lnTo>
                  <a:lnTo>
                    <a:pt x="455" y="583"/>
                  </a:lnTo>
                  <a:lnTo>
                    <a:pt x="447" y="588"/>
                  </a:lnTo>
                  <a:lnTo>
                    <a:pt x="408" y="588"/>
                  </a:lnTo>
                  <a:lnTo>
                    <a:pt x="408" y="623"/>
                  </a:lnTo>
                  <a:lnTo>
                    <a:pt x="403" y="629"/>
                  </a:lnTo>
                  <a:lnTo>
                    <a:pt x="318" y="629"/>
                  </a:lnTo>
                  <a:lnTo>
                    <a:pt x="318" y="662"/>
                  </a:lnTo>
                  <a:lnTo>
                    <a:pt x="313" y="668"/>
                  </a:lnTo>
                  <a:lnTo>
                    <a:pt x="137" y="668"/>
                  </a:lnTo>
                  <a:lnTo>
                    <a:pt x="129" y="662"/>
                  </a:lnTo>
                  <a:lnTo>
                    <a:pt x="129" y="629"/>
                  </a:lnTo>
                  <a:lnTo>
                    <a:pt x="51" y="629"/>
                  </a:lnTo>
                  <a:lnTo>
                    <a:pt x="51" y="662"/>
                  </a:lnTo>
                  <a:lnTo>
                    <a:pt x="46" y="668"/>
                  </a:lnTo>
                  <a:lnTo>
                    <a:pt x="4" y="668"/>
                  </a:lnTo>
                  <a:lnTo>
                    <a:pt x="0" y="662"/>
                  </a:lnTo>
                  <a:lnTo>
                    <a:pt x="0" y="475"/>
                  </a:lnTo>
                  <a:lnTo>
                    <a:pt x="4" y="469"/>
                  </a:lnTo>
                  <a:lnTo>
                    <a:pt x="46" y="469"/>
                  </a:lnTo>
                  <a:lnTo>
                    <a:pt x="51" y="475"/>
                  </a:lnTo>
                  <a:lnTo>
                    <a:pt x="51" y="544"/>
                  </a:lnTo>
                  <a:lnTo>
                    <a:pt x="90" y="544"/>
                  </a:lnTo>
                  <a:lnTo>
                    <a:pt x="97" y="549"/>
                  </a:lnTo>
                  <a:lnTo>
                    <a:pt x="97" y="583"/>
                  </a:lnTo>
                  <a:lnTo>
                    <a:pt x="176" y="583"/>
                  </a:lnTo>
                  <a:lnTo>
                    <a:pt x="181" y="588"/>
                  </a:lnTo>
                  <a:lnTo>
                    <a:pt x="181" y="623"/>
                  </a:lnTo>
                  <a:lnTo>
                    <a:pt x="313" y="623"/>
                  </a:lnTo>
                  <a:lnTo>
                    <a:pt x="313" y="588"/>
                  </a:lnTo>
                  <a:lnTo>
                    <a:pt x="318" y="583"/>
                  </a:lnTo>
                  <a:lnTo>
                    <a:pt x="357" y="583"/>
                  </a:lnTo>
                  <a:lnTo>
                    <a:pt x="357" y="549"/>
                  </a:lnTo>
                  <a:lnTo>
                    <a:pt x="364" y="544"/>
                  </a:lnTo>
                  <a:lnTo>
                    <a:pt x="403" y="544"/>
                  </a:lnTo>
                  <a:lnTo>
                    <a:pt x="403" y="435"/>
                  </a:lnTo>
                  <a:lnTo>
                    <a:pt x="364" y="435"/>
                  </a:lnTo>
                  <a:lnTo>
                    <a:pt x="357" y="430"/>
                  </a:lnTo>
                  <a:lnTo>
                    <a:pt x="357" y="395"/>
                  </a:lnTo>
                  <a:lnTo>
                    <a:pt x="274" y="395"/>
                  </a:lnTo>
                  <a:lnTo>
                    <a:pt x="266" y="390"/>
                  </a:lnTo>
                  <a:lnTo>
                    <a:pt x="266" y="356"/>
                  </a:lnTo>
                  <a:lnTo>
                    <a:pt x="181" y="356"/>
                  </a:lnTo>
                  <a:lnTo>
                    <a:pt x="176" y="351"/>
                  </a:lnTo>
                  <a:lnTo>
                    <a:pt x="176" y="316"/>
                  </a:lnTo>
                  <a:lnTo>
                    <a:pt x="137" y="316"/>
                  </a:lnTo>
                  <a:lnTo>
                    <a:pt x="129" y="310"/>
                  </a:lnTo>
                  <a:lnTo>
                    <a:pt x="129" y="277"/>
                  </a:lnTo>
                  <a:lnTo>
                    <a:pt x="51" y="277"/>
                  </a:lnTo>
                  <a:lnTo>
                    <a:pt x="46" y="271"/>
                  </a:lnTo>
                  <a:lnTo>
                    <a:pt x="46" y="237"/>
                  </a:lnTo>
                  <a:lnTo>
                    <a:pt x="4" y="237"/>
                  </a:lnTo>
                  <a:lnTo>
                    <a:pt x="0" y="231"/>
                  </a:lnTo>
                  <a:lnTo>
                    <a:pt x="0" y="85"/>
                  </a:lnTo>
                  <a:lnTo>
                    <a:pt x="4" y="79"/>
                  </a:lnTo>
                  <a:lnTo>
                    <a:pt x="46" y="79"/>
                  </a:lnTo>
                  <a:lnTo>
                    <a:pt x="46" y="45"/>
                  </a:lnTo>
                  <a:lnTo>
                    <a:pt x="51" y="39"/>
                  </a:lnTo>
                  <a:lnTo>
                    <a:pt x="129" y="39"/>
                  </a:lnTo>
                  <a:lnTo>
                    <a:pt x="129" y="6"/>
                  </a:lnTo>
                  <a:lnTo>
                    <a:pt x="137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3" name="Freeform 27"/>
            <p:cNvSpPr>
              <a:spLocks noChangeArrowheads="1"/>
            </p:cNvSpPr>
            <p:nvPr/>
          </p:nvSpPr>
          <p:spPr bwMode="auto">
            <a:xfrm>
              <a:off x="2400" y="1685"/>
              <a:ext cx="109" cy="149"/>
            </a:xfrm>
            <a:custGeom>
              <a:avLst/>
              <a:gdLst>
                <a:gd name="T0" fmla="*/ 38 w 486"/>
                <a:gd name="T1" fmla="*/ 0 h 663"/>
                <a:gd name="T2" fmla="*/ 39 w 486"/>
                <a:gd name="T3" fmla="*/ 7 h 663"/>
                <a:gd name="T4" fmla="*/ 31 w 486"/>
                <a:gd name="T5" fmla="*/ 9 h 663"/>
                <a:gd name="T6" fmla="*/ 38 w 486"/>
                <a:gd name="T7" fmla="*/ 25 h 663"/>
                <a:gd name="T8" fmla="*/ 39 w 486"/>
                <a:gd name="T9" fmla="*/ 52 h 663"/>
                <a:gd name="T10" fmla="*/ 49 w 486"/>
                <a:gd name="T11" fmla="*/ 53 h 663"/>
                <a:gd name="T12" fmla="*/ 58 w 486"/>
                <a:gd name="T13" fmla="*/ 78 h 663"/>
                <a:gd name="T14" fmla="*/ 59 w 486"/>
                <a:gd name="T15" fmla="*/ 70 h 663"/>
                <a:gd name="T16" fmla="*/ 68 w 486"/>
                <a:gd name="T17" fmla="*/ 44 h 663"/>
                <a:gd name="T18" fmla="*/ 77 w 486"/>
                <a:gd name="T19" fmla="*/ 43 h 663"/>
                <a:gd name="T20" fmla="*/ 69 w 486"/>
                <a:gd name="T21" fmla="*/ 9 h 663"/>
                <a:gd name="T22" fmla="*/ 68 w 486"/>
                <a:gd name="T23" fmla="*/ 1 h 663"/>
                <a:gd name="T24" fmla="*/ 107 w 486"/>
                <a:gd name="T25" fmla="*/ 0 h 663"/>
                <a:gd name="T26" fmla="*/ 109 w 486"/>
                <a:gd name="T27" fmla="*/ 7 h 663"/>
                <a:gd name="T28" fmla="*/ 99 w 486"/>
                <a:gd name="T29" fmla="*/ 9 h 663"/>
                <a:gd name="T30" fmla="*/ 97 w 486"/>
                <a:gd name="T31" fmla="*/ 18 h 663"/>
                <a:gd name="T32" fmla="*/ 89 w 486"/>
                <a:gd name="T33" fmla="*/ 43 h 663"/>
                <a:gd name="T34" fmla="*/ 79 w 486"/>
                <a:gd name="T35" fmla="*/ 44 h 663"/>
                <a:gd name="T36" fmla="*/ 77 w 486"/>
                <a:gd name="T37" fmla="*/ 71 h 663"/>
                <a:gd name="T38" fmla="*/ 69 w 486"/>
                <a:gd name="T39" fmla="*/ 95 h 663"/>
                <a:gd name="T40" fmla="*/ 59 w 486"/>
                <a:gd name="T41" fmla="*/ 97 h 663"/>
                <a:gd name="T42" fmla="*/ 58 w 486"/>
                <a:gd name="T43" fmla="*/ 114 h 663"/>
                <a:gd name="T44" fmla="*/ 49 w 486"/>
                <a:gd name="T45" fmla="*/ 131 h 663"/>
                <a:gd name="T46" fmla="*/ 39 w 486"/>
                <a:gd name="T47" fmla="*/ 132 h 663"/>
                <a:gd name="T48" fmla="*/ 38 w 486"/>
                <a:gd name="T49" fmla="*/ 140 h 663"/>
                <a:gd name="T50" fmla="*/ 31 w 486"/>
                <a:gd name="T51" fmla="*/ 148 h 663"/>
                <a:gd name="T52" fmla="*/ 2 w 486"/>
                <a:gd name="T53" fmla="*/ 149 h 663"/>
                <a:gd name="T54" fmla="*/ 0 w 486"/>
                <a:gd name="T55" fmla="*/ 132 h 663"/>
                <a:gd name="T56" fmla="*/ 30 w 486"/>
                <a:gd name="T57" fmla="*/ 131 h 663"/>
                <a:gd name="T58" fmla="*/ 31 w 486"/>
                <a:gd name="T59" fmla="*/ 122 h 663"/>
                <a:gd name="T60" fmla="*/ 38 w 486"/>
                <a:gd name="T61" fmla="*/ 105 h 663"/>
                <a:gd name="T62" fmla="*/ 48 w 486"/>
                <a:gd name="T63" fmla="*/ 104 h 663"/>
                <a:gd name="T64" fmla="*/ 39 w 486"/>
                <a:gd name="T65" fmla="*/ 97 h 663"/>
                <a:gd name="T66" fmla="*/ 38 w 486"/>
                <a:gd name="T67" fmla="*/ 79 h 663"/>
                <a:gd name="T68" fmla="*/ 30 w 486"/>
                <a:gd name="T69" fmla="*/ 78 h 663"/>
                <a:gd name="T70" fmla="*/ 21 w 486"/>
                <a:gd name="T71" fmla="*/ 53 h 663"/>
                <a:gd name="T72" fmla="*/ 20 w 486"/>
                <a:gd name="T73" fmla="*/ 26 h 663"/>
                <a:gd name="T74" fmla="*/ 10 w 486"/>
                <a:gd name="T75" fmla="*/ 25 h 663"/>
                <a:gd name="T76" fmla="*/ 2 w 486"/>
                <a:gd name="T77" fmla="*/ 9 h 663"/>
                <a:gd name="T78" fmla="*/ 0 w 486"/>
                <a:gd name="T79" fmla="*/ 1 h 66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86" h="663">
                  <a:moveTo>
                    <a:pt x="7" y="0"/>
                  </a:moveTo>
                  <a:lnTo>
                    <a:pt x="171" y="0"/>
                  </a:lnTo>
                  <a:lnTo>
                    <a:pt x="176" y="6"/>
                  </a:lnTo>
                  <a:lnTo>
                    <a:pt x="176" y="32"/>
                  </a:lnTo>
                  <a:lnTo>
                    <a:pt x="171" y="38"/>
                  </a:lnTo>
                  <a:lnTo>
                    <a:pt x="140" y="38"/>
                  </a:lnTo>
                  <a:lnTo>
                    <a:pt x="140" y="112"/>
                  </a:lnTo>
                  <a:lnTo>
                    <a:pt x="171" y="112"/>
                  </a:lnTo>
                  <a:lnTo>
                    <a:pt x="176" y="117"/>
                  </a:lnTo>
                  <a:lnTo>
                    <a:pt x="176" y="231"/>
                  </a:lnTo>
                  <a:lnTo>
                    <a:pt x="215" y="231"/>
                  </a:lnTo>
                  <a:lnTo>
                    <a:pt x="220" y="237"/>
                  </a:lnTo>
                  <a:lnTo>
                    <a:pt x="220" y="345"/>
                  </a:lnTo>
                  <a:lnTo>
                    <a:pt x="259" y="345"/>
                  </a:lnTo>
                  <a:lnTo>
                    <a:pt x="259" y="316"/>
                  </a:lnTo>
                  <a:lnTo>
                    <a:pt x="264" y="310"/>
                  </a:lnTo>
                  <a:lnTo>
                    <a:pt x="301" y="310"/>
                  </a:lnTo>
                  <a:lnTo>
                    <a:pt x="301" y="197"/>
                  </a:lnTo>
                  <a:lnTo>
                    <a:pt x="308" y="191"/>
                  </a:lnTo>
                  <a:lnTo>
                    <a:pt x="345" y="191"/>
                  </a:lnTo>
                  <a:lnTo>
                    <a:pt x="345" y="38"/>
                  </a:lnTo>
                  <a:lnTo>
                    <a:pt x="308" y="38"/>
                  </a:lnTo>
                  <a:lnTo>
                    <a:pt x="301" y="32"/>
                  </a:lnTo>
                  <a:lnTo>
                    <a:pt x="301" y="6"/>
                  </a:lnTo>
                  <a:lnTo>
                    <a:pt x="308" y="0"/>
                  </a:lnTo>
                  <a:lnTo>
                    <a:pt x="477" y="0"/>
                  </a:lnTo>
                  <a:lnTo>
                    <a:pt x="485" y="6"/>
                  </a:lnTo>
                  <a:lnTo>
                    <a:pt x="485" y="32"/>
                  </a:lnTo>
                  <a:lnTo>
                    <a:pt x="477" y="38"/>
                  </a:lnTo>
                  <a:lnTo>
                    <a:pt x="441" y="38"/>
                  </a:lnTo>
                  <a:lnTo>
                    <a:pt x="441" y="73"/>
                  </a:lnTo>
                  <a:lnTo>
                    <a:pt x="433" y="78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7"/>
                  </a:lnTo>
                  <a:lnTo>
                    <a:pt x="353" y="197"/>
                  </a:lnTo>
                  <a:lnTo>
                    <a:pt x="353" y="310"/>
                  </a:lnTo>
                  <a:lnTo>
                    <a:pt x="345" y="316"/>
                  </a:lnTo>
                  <a:lnTo>
                    <a:pt x="308" y="316"/>
                  </a:lnTo>
                  <a:lnTo>
                    <a:pt x="308" y="424"/>
                  </a:lnTo>
                  <a:lnTo>
                    <a:pt x="301" y="430"/>
                  </a:lnTo>
                  <a:lnTo>
                    <a:pt x="264" y="430"/>
                  </a:lnTo>
                  <a:lnTo>
                    <a:pt x="264" y="504"/>
                  </a:lnTo>
                  <a:lnTo>
                    <a:pt x="259" y="509"/>
                  </a:lnTo>
                  <a:lnTo>
                    <a:pt x="220" y="509"/>
                  </a:lnTo>
                  <a:lnTo>
                    <a:pt x="220" y="583"/>
                  </a:lnTo>
                  <a:lnTo>
                    <a:pt x="215" y="588"/>
                  </a:lnTo>
                  <a:lnTo>
                    <a:pt x="176" y="588"/>
                  </a:lnTo>
                  <a:lnTo>
                    <a:pt x="176" y="617"/>
                  </a:lnTo>
                  <a:lnTo>
                    <a:pt x="171" y="623"/>
                  </a:lnTo>
                  <a:lnTo>
                    <a:pt x="140" y="623"/>
                  </a:lnTo>
                  <a:lnTo>
                    <a:pt x="140" y="657"/>
                  </a:lnTo>
                  <a:lnTo>
                    <a:pt x="132" y="662"/>
                  </a:lnTo>
                  <a:lnTo>
                    <a:pt x="7" y="662"/>
                  </a:lnTo>
                  <a:lnTo>
                    <a:pt x="0" y="657"/>
                  </a:lnTo>
                  <a:lnTo>
                    <a:pt x="0" y="588"/>
                  </a:lnTo>
                  <a:lnTo>
                    <a:pt x="7" y="583"/>
                  </a:lnTo>
                  <a:lnTo>
                    <a:pt x="132" y="583"/>
                  </a:lnTo>
                  <a:lnTo>
                    <a:pt x="132" y="548"/>
                  </a:lnTo>
                  <a:lnTo>
                    <a:pt x="140" y="543"/>
                  </a:lnTo>
                  <a:lnTo>
                    <a:pt x="171" y="543"/>
                  </a:lnTo>
                  <a:lnTo>
                    <a:pt x="171" y="469"/>
                  </a:lnTo>
                  <a:lnTo>
                    <a:pt x="176" y="463"/>
                  </a:lnTo>
                  <a:lnTo>
                    <a:pt x="215" y="463"/>
                  </a:lnTo>
                  <a:lnTo>
                    <a:pt x="215" y="430"/>
                  </a:lnTo>
                  <a:lnTo>
                    <a:pt x="176" y="430"/>
                  </a:lnTo>
                  <a:lnTo>
                    <a:pt x="171" y="424"/>
                  </a:lnTo>
                  <a:lnTo>
                    <a:pt x="171" y="351"/>
                  </a:lnTo>
                  <a:lnTo>
                    <a:pt x="140" y="351"/>
                  </a:lnTo>
                  <a:lnTo>
                    <a:pt x="132" y="345"/>
                  </a:lnTo>
                  <a:lnTo>
                    <a:pt x="132" y="237"/>
                  </a:lnTo>
                  <a:lnTo>
                    <a:pt x="95" y="237"/>
                  </a:lnTo>
                  <a:lnTo>
                    <a:pt x="88" y="231"/>
                  </a:lnTo>
                  <a:lnTo>
                    <a:pt x="88" y="117"/>
                  </a:lnTo>
                  <a:lnTo>
                    <a:pt x="51" y="117"/>
                  </a:lnTo>
                  <a:lnTo>
                    <a:pt x="44" y="112"/>
                  </a:lnTo>
                  <a:lnTo>
                    <a:pt x="44" y="38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4" name="Freeform 28"/>
            <p:cNvSpPr>
              <a:spLocks noChangeArrowheads="1"/>
            </p:cNvSpPr>
            <p:nvPr/>
          </p:nvSpPr>
          <p:spPr bwMode="auto">
            <a:xfrm>
              <a:off x="2411" y="1933"/>
              <a:ext cx="80" cy="106"/>
            </a:xfrm>
            <a:custGeom>
              <a:avLst/>
              <a:gdLst>
                <a:gd name="T0" fmla="*/ 68 w 358"/>
                <a:gd name="T1" fmla="*/ 0 h 470"/>
                <a:gd name="T2" fmla="*/ 70 w 358"/>
                <a:gd name="T3" fmla="*/ 25 h 470"/>
                <a:gd name="T4" fmla="*/ 60 w 358"/>
                <a:gd name="T5" fmla="*/ 27 h 470"/>
                <a:gd name="T6" fmla="*/ 58 w 358"/>
                <a:gd name="T7" fmla="*/ 18 h 470"/>
                <a:gd name="T8" fmla="*/ 48 w 358"/>
                <a:gd name="T9" fmla="*/ 16 h 470"/>
                <a:gd name="T10" fmla="*/ 30 w 358"/>
                <a:gd name="T11" fmla="*/ 9 h 470"/>
                <a:gd name="T12" fmla="*/ 28 w 358"/>
                <a:gd name="T13" fmla="*/ 18 h 470"/>
                <a:gd name="T14" fmla="*/ 21 w 358"/>
                <a:gd name="T15" fmla="*/ 25 h 470"/>
                <a:gd name="T16" fmla="*/ 30 w 358"/>
                <a:gd name="T17" fmla="*/ 27 h 470"/>
                <a:gd name="T18" fmla="*/ 38 w 358"/>
                <a:gd name="T19" fmla="*/ 34 h 470"/>
                <a:gd name="T20" fmla="*/ 40 w 358"/>
                <a:gd name="T21" fmla="*/ 43 h 470"/>
                <a:gd name="T22" fmla="*/ 60 w 358"/>
                <a:gd name="T23" fmla="*/ 44 h 470"/>
                <a:gd name="T24" fmla="*/ 68 w 358"/>
                <a:gd name="T25" fmla="*/ 52 h 470"/>
                <a:gd name="T26" fmla="*/ 70 w 358"/>
                <a:gd name="T27" fmla="*/ 61 h 470"/>
                <a:gd name="T28" fmla="*/ 80 w 358"/>
                <a:gd name="T29" fmla="*/ 62 h 470"/>
                <a:gd name="T30" fmla="*/ 79 w 358"/>
                <a:gd name="T31" fmla="*/ 88 h 470"/>
                <a:gd name="T32" fmla="*/ 70 w 358"/>
                <a:gd name="T33" fmla="*/ 96 h 470"/>
                <a:gd name="T34" fmla="*/ 50 w 358"/>
                <a:gd name="T35" fmla="*/ 97 h 470"/>
                <a:gd name="T36" fmla="*/ 48 w 358"/>
                <a:gd name="T37" fmla="*/ 106 h 470"/>
                <a:gd name="T38" fmla="*/ 0 w 358"/>
                <a:gd name="T39" fmla="*/ 105 h 470"/>
                <a:gd name="T40" fmla="*/ 1 w 358"/>
                <a:gd name="T41" fmla="*/ 78 h 470"/>
                <a:gd name="T42" fmla="*/ 11 w 358"/>
                <a:gd name="T43" fmla="*/ 79 h 470"/>
                <a:gd name="T44" fmla="*/ 20 w 358"/>
                <a:gd name="T45" fmla="*/ 87 h 470"/>
                <a:gd name="T46" fmla="*/ 21 w 358"/>
                <a:gd name="T47" fmla="*/ 96 h 470"/>
                <a:gd name="T48" fmla="*/ 48 w 358"/>
                <a:gd name="T49" fmla="*/ 88 h 470"/>
                <a:gd name="T50" fmla="*/ 58 w 358"/>
                <a:gd name="T51" fmla="*/ 87 h 470"/>
                <a:gd name="T52" fmla="*/ 50 w 358"/>
                <a:gd name="T53" fmla="*/ 71 h 470"/>
                <a:gd name="T54" fmla="*/ 48 w 358"/>
                <a:gd name="T55" fmla="*/ 62 h 470"/>
                <a:gd name="T56" fmla="*/ 28 w 358"/>
                <a:gd name="T57" fmla="*/ 61 h 470"/>
                <a:gd name="T58" fmla="*/ 11 w 358"/>
                <a:gd name="T59" fmla="*/ 53 h 470"/>
                <a:gd name="T60" fmla="*/ 10 w 358"/>
                <a:gd name="T61" fmla="*/ 36 h 470"/>
                <a:gd name="T62" fmla="*/ 0 w 358"/>
                <a:gd name="T63" fmla="*/ 34 h 470"/>
                <a:gd name="T64" fmla="*/ 1 w 358"/>
                <a:gd name="T65" fmla="*/ 16 h 470"/>
                <a:gd name="T66" fmla="*/ 10 w 358"/>
                <a:gd name="T67" fmla="*/ 9 h 470"/>
                <a:gd name="T68" fmla="*/ 20 w 358"/>
                <a:gd name="T69" fmla="*/ 7 h 470"/>
                <a:gd name="T70" fmla="*/ 21 w 358"/>
                <a:gd name="T71" fmla="*/ 0 h 4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58" h="470">
                  <a:moveTo>
                    <a:pt x="95" y="0"/>
                  </a:moveTo>
                  <a:lnTo>
                    <a:pt x="306" y="0"/>
                  </a:lnTo>
                  <a:lnTo>
                    <a:pt x="313" y="6"/>
                  </a:lnTo>
                  <a:lnTo>
                    <a:pt x="313" y="112"/>
                  </a:lnTo>
                  <a:lnTo>
                    <a:pt x="306" y="118"/>
                  </a:lnTo>
                  <a:lnTo>
                    <a:pt x="269" y="118"/>
                  </a:lnTo>
                  <a:lnTo>
                    <a:pt x="261" y="112"/>
                  </a:lnTo>
                  <a:lnTo>
                    <a:pt x="261" y="78"/>
                  </a:lnTo>
                  <a:lnTo>
                    <a:pt x="222" y="78"/>
                  </a:lnTo>
                  <a:lnTo>
                    <a:pt x="217" y="73"/>
                  </a:lnTo>
                  <a:lnTo>
                    <a:pt x="217" y="38"/>
                  </a:lnTo>
                  <a:lnTo>
                    <a:pt x="134" y="38"/>
                  </a:lnTo>
                  <a:lnTo>
                    <a:pt x="134" y="73"/>
                  </a:lnTo>
                  <a:lnTo>
                    <a:pt x="127" y="78"/>
                  </a:lnTo>
                  <a:lnTo>
                    <a:pt x="95" y="78"/>
                  </a:lnTo>
                  <a:lnTo>
                    <a:pt x="95" y="112"/>
                  </a:lnTo>
                  <a:lnTo>
                    <a:pt x="127" y="112"/>
                  </a:lnTo>
                  <a:lnTo>
                    <a:pt x="134" y="118"/>
                  </a:lnTo>
                  <a:lnTo>
                    <a:pt x="134" y="152"/>
                  </a:lnTo>
                  <a:lnTo>
                    <a:pt x="171" y="152"/>
                  </a:lnTo>
                  <a:lnTo>
                    <a:pt x="178" y="158"/>
                  </a:lnTo>
                  <a:lnTo>
                    <a:pt x="178" y="191"/>
                  </a:lnTo>
                  <a:lnTo>
                    <a:pt x="261" y="191"/>
                  </a:lnTo>
                  <a:lnTo>
                    <a:pt x="269" y="197"/>
                  </a:lnTo>
                  <a:lnTo>
                    <a:pt x="269" y="231"/>
                  </a:lnTo>
                  <a:lnTo>
                    <a:pt x="306" y="231"/>
                  </a:lnTo>
                  <a:lnTo>
                    <a:pt x="313" y="237"/>
                  </a:lnTo>
                  <a:lnTo>
                    <a:pt x="313" y="270"/>
                  </a:lnTo>
                  <a:lnTo>
                    <a:pt x="352" y="270"/>
                  </a:lnTo>
                  <a:lnTo>
                    <a:pt x="357" y="276"/>
                  </a:lnTo>
                  <a:lnTo>
                    <a:pt x="357" y="384"/>
                  </a:lnTo>
                  <a:lnTo>
                    <a:pt x="352" y="390"/>
                  </a:lnTo>
                  <a:lnTo>
                    <a:pt x="313" y="390"/>
                  </a:lnTo>
                  <a:lnTo>
                    <a:pt x="313" y="425"/>
                  </a:lnTo>
                  <a:lnTo>
                    <a:pt x="306" y="430"/>
                  </a:lnTo>
                  <a:lnTo>
                    <a:pt x="222" y="430"/>
                  </a:lnTo>
                  <a:lnTo>
                    <a:pt x="222" y="464"/>
                  </a:lnTo>
                  <a:lnTo>
                    <a:pt x="217" y="469"/>
                  </a:lnTo>
                  <a:lnTo>
                    <a:pt x="4" y="469"/>
                  </a:lnTo>
                  <a:lnTo>
                    <a:pt x="0" y="464"/>
                  </a:lnTo>
                  <a:lnTo>
                    <a:pt x="0" y="351"/>
                  </a:lnTo>
                  <a:lnTo>
                    <a:pt x="4" y="345"/>
                  </a:lnTo>
                  <a:lnTo>
                    <a:pt x="44" y="345"/>
                  </a:lnTo>
                  <a:lnTo>
                    <a:pt x="51" y="351"/>
                  </a:lnTo>
                  <a:lnTo>
                    <a:pt x="51" y="384"/>
                  </a:lnTo>
                  <a:lnTo>
                    <a:pt x="90" y="384"/>
                  </a:lnTo>
                  <a:lnTo>
                    <a:pt x="95" y="390"/>
                  </a:lnTo>
                  <a:lnTo>
                    <a:pt x="95" y="425"/>
                  </a:lnTo>
                  <a:lnTo>
                    <a:pt x="217" y="425"/>
                  </a:lnTo>
                  <a:lnTo>
                    <a:pt x="217" y="390"/>
                  </a:lnTo>
                  <a:lnTo>
                    <a:pt x="222" y="384"/>
                  </a:lnTo>
                  <a:lnTo>
                    <a:pt x="261" y="384"/>
                  </a:lnTo>
                  <a:lnTo>
                    <a:pt x="261" y="316"/>
                  </a:lnTo>
                  <a:lnTo>
                    <a:pt x="222" y="316"/>
                  </a:lnTo>
                  <a:lnTo>
                    <a:pt x="217" y="311"/>
                  </a:lnTo>
                  <a:lnTo>
                    <a:pt x="217" y="276"/>
                  </a:lnTo>
                  <a:lnTo>
                    <a:pt x="134" y="276"/>
                  </a:lnTo>
                  <a:lnTo>
                    <a:pt x="127" y="270"/>
                  </a:lnTo>
                  <a:lnTo>
                    <a:pt x="127" y="237"/>
                  </a:lnTo>
                  <a:lnTo>
                    <a:pt x="51" y="237"/>
                  </a:lnTo>
                  <a:lnTo>
                    <a:pt x="44" y="231"/>
                  </a:lnTo>
                  <a:lnTo>
                    <a:pt x="44" y="158"/>
                  </a:lnTo>
                  <a:lnTo>
                    <a:pt x="4" y="158"/>
                  </a:lnTo>
                  <a:lnTo>
                    <a:pt x="0" y="152"/>
                  </a:lnTo>
                  <a:lnTo>
                    <a:pt x="0" y="78"/>
                  </a:lnTo>
                  <a:lnTo>
                    <a:pt x="4" y="73"/>
                  </a:lnTo>
                  <a:lnTo>
                    <a:pt x="44" y="73"/>
                  </a:lnTo>
                  <a:lnTo>
                    <a:pt x="44" y="38"/>
                  </a:lnTo>
                  <a:lnTo>
                    <a:pt x="51" y="33"/>
                  </a:lnTo>
                  <a:lnTo>
                    <a:pt x="90" y="33"/>
                  </a:lnTo>
                  <a:lnTo>
                    <a:pt x="90" y="6"/>
                  </a:lnTo>
                  <a:lnTo>
                    <a:pt x="95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5" name="Freeform 29"/>
            <p:cNvSpPr>
              <a:spLocks noChangeArrowheads="1"/>
            </p:cNvSpPr>
            <p:nvPr/>
          </p:nvSpPr>
          <p:spPr bwMode="auto">
            <a:xfrm>
              <a:off x="2400" y="2154"/>
              <a:ext cx="70" cy="133"/>
            </a:xfrm>
            <a:custGeom>
              <a:avLst/>
              <a:gdLst>
                <a:gd name="T0" fmla="*/ 32 w 314"/>
                <a:gd name="T1" fmla="*/ 0 h 589"/>
                <a:gd name="T2" fmla="*/ 39 w 314"/>
                <a:gd name="T3" fmla="*/ 0 h 589"/>
                <a:gd name="T4" fmla="*/ 40 w 314"/>
                <a:gd name="T5" fmla="*/ 1 h 589"/>
                <a:gd name="T6" fmla="*/ 40 w 314"/>
                <a:gd name="T7" fmla="*/ 27 h 589"/>
                <a:gd name="T8" fmla="*/ 69 w 314"/>
                <a:gd name="T9" fmla="*/ 27 h 589"/>
                <a:gd name="T10" fmla="*/ 70 w 314"/>
                <a:gd name="T11" fmla="*/ 28 h 589"/>
                <a:gd name="T12" fmla="*/ 70 w 314"/>
                <a:gd name="T13" fmla="*/ 34 h 589"/>
                <a:gd name="T14" fmla="*/ 69 w 314"/>
                <a:gd name="T15" fmla="*/ 35 h 589"/>
                <a:gd name="T16" fmla="*/ 40 w 314"/>
                <a:gd name="T17" fmla="*/ 35 h 589"/>
                <a:gd name="T18" fmla="*/ 40 w 314"/>
                <a:gd name="T19" fmla="*/ 123 h 589"/>
                <a:gd name="T20" fmla="*/ 58 w 314"/>
                <a:gd name="T21" fmla="*/ 123 h 589"/>
                <a:gd name="T22" fmla="*/ 58 w 314"/>
                <a:gd name="T23" fmla="*/ 115 h 589"/>
                <a:gd name="T24" fmla="*/ 60 w 314"/>
                <a:gd name="T25" fmla="*/ 114 h 589"/>
                <a:gd name="T26" fmla="*/ 69 w 314"/>
                <a:gd name="T27" fmla="*/ 114 h 589"/>
                <a:gd name="T28" fmla="*/ 70 w 314"/>
                <a:gd name="T29" fmla="*/ 115 h 589"/>
                <a:gd name="T30" fmla="*/ 70 w 314"/>
                <a:gd name="T31" fmla="*/ 123 h 589"/>
                <a:gd name="T32" fmla="*/ 69 w 314"/>
                <a:gd name="T33" fmla="*/ 124 h 589"/>
                <a:gd name="T34" fmla="*/ 60 w 314"/>
                <a:gd name="T35" fmla="*/ 124 h 589"/>
                <a:gd name="T36" fmla="*/ 60 w 314"/>
                <a:gd name="T37" fmla="*/ 132 h 589"/>
                <a:gd name="T38" fmla="*/ 58 w 314"/>
                <a:gd name="T39" fmla="*/ 133 h 589"/>
                <a:gd name="T40" fmla="*/ 32 w 314"/>
                <a:gd name="T41" fmla="*/ 133 h 589"/>
                <a:gd name="T42" fmla="*/ 30 w 314"/>
                <a:gd name="T43" fmla="*/ 132 h 589"/>
                <a:gd name="T44" fmla="*/ 30 w 314"/>
                <a:gd name="T45" fmla="*/ 124 h 589"/>
                <a:gd name="T46" fmla="*/ 21 w 314"/>
                <a:gd name="T47" fmla="*/ 124 h 589"/>
                <a:gd name="T48" fmla="*/ 20 w 314"/>
                <a:gd name="T49" fmla="*/ 123 h 589"/>
                <a:gd name="T50" fmla="*/ 20 w 314"/>
                <a:gd name="T51" fmla="*/ 35 h 589"/>
                <a:gd name="T52" fmla="*/ 2 w 314"/>
                <a:gd name="T53" fmla="*/ 35 h 589"/>
                <a:gd name="T54" fmla="*/ 0 w 314"/>
                <a:gd name="T55" fmla="*/ 34 h 589"/>
                <a:gd name="T56" fmla="*/ 0 w 314"/>
                <a:gd name="T57" fmla="*/ 28 h 589"/>
                <a:gd name="T58" fmla="*/ 2 w 314"/>
                <a:gd name="T59" fmla="*/ 27 h 589"/>
                <a:gd name="T60" fmla="*/ 10 w 314"/>
                <a:gd name="T61" fmla="*/ 27 h 589"/>
                <a:gd name="T62" fmla="*/ 10 w 314"/>
                <a:gd name="T63" fmla="*/ 19 h 589"/>
                <a:gd name="T64" fmla="*/ 11 w 314"/>
                <a:gd name="T65" fmla="*/ 18 h 589"/>
                <a:gd name="T66" fmla="*/ 20 w 314"/>
                <a:gd name="T67" fmla="*/ 18 h 589"/>
                <a:gd name="T68" fmla="*/ 20 w 314"/>
                <a:gd name="T69" fmla="*/ 10 h 589"/>
                <a:gd name="T70" fmla="*/ 21 w 314"/>
                <a:gd name="T71" fmla="*/ 9 h 589"/>
                <a:gd name="T72" fmla="*/ 30 w 314"/>
                <a:gd name="T73" fmla="*/ 9 h 589"/>
                <a:gd name="T74" fmla="*/ 30 w 314"/>
                <a:gd name="T75" fmla="*/ 1 h 589"/>
                <a:gd name="T76" fmla="*/ 32 w 314"/>
                <a:gd name="T77" fmla="*/ 0 h 58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14" h="589">
                  <a:moveTo>
                    <a:pt x="142" y="0"/>
                  </a:moveTo>
                  <a:lnTo>
                    <a:pt x="174" y="0"/>
                  </a:lnTo>
                  <a:lnTo>
                    <a:pt x="179" y="6"/>
                  </a:lnTo>
                  <a:lnTo>
                    <a:pt x="179" y="120"/>
                  </a:lnTo>
                  <a:lnTo>
                    <a:pt x="308" y="120"/>
                  </a:lnTo>
                  <a:lnTo>
                    <a:pt x="313" y="125"/>
                  </a:lnTo>
                  <a:lnTo>
                    <a:pt x="313" y="152"/>
                  </a:lnTo>
                  <a:lnTo>
                    <a:pt x="308" y="157"/>
                  </a:lnTo>
                  <a:lnTo>
                    <a:pt x="179" y="157"/>
                  </a:lnTo>
                  <a:lnTo>
                    <a:pt x="179" y="544"/>
                  </a:lnTo>
                  <a:lnTo>
                    <a:pt x="262" y="544"/>
                  </a:lnTo>
                  <a:lnTo>
                    <a:pt x="262" y="509"/>
                  </a:lnTo>
                  <a:lnTo>
                    <a:pt x="269" y="504"/>
                  </a:lnTo>
                  <a:lnTo>
                    <a:pt x="308" y="504"/>
                  </a:lnTo>
                  <a:lnTo>
                    <a:pt x="313" y="509"/>
                  </a:lnTo>
                  <a:lnTo>
                    <a:pt x="313" y="544"/>
                  </a:lnTo>
                  <a:lnTo>
                    <a:pt x="308" y="549"/>
                  </a:lnTo>
                  <a:lnTo>
                    <a:pt x="269" y="549"/>
                  </a:lnTo>
                  <a:lnTo>
                    <a:pt x="269" y="583"/>
                  </a:lnTo>
                  <a:lnTo>
                    <a:pt x="262" y="588"/>
                  </a:lnTo>
                  <a:lnTo>
                    <a:pt x="142" y="588"/>
                  </a:lnTo>
                  <a:lnTo>
                    <a:pt x="135" y="583"/>
                  </a:lnTo>
                  <a:lnTo>
                    <a:pt x="135" y="549"/>
                  </a:lnTo>
                  <a:lnTo>
                    <a:pt x="95" y="549"/>
                  </a:lnTo>
                  <a:lnTo>
                    <a:pt x="91" y="544"/>
                  </a:lnTo>
                  <a:lnTo>
                    <a:pt x="91" y="157"/>
                  </a:lnTo>
                  <a:lnTo>
                    <a:pt x="7" y="157"/>
                  </a:lnTo>
                  <a:lnTo>
                    <a:pt x="0" y="152"/>
                  </a:lnTo>
                  <a:lnTo>
                    <a:pt x="0" y="125"/>
                  </a:lnTo>
                  <a:lnTo>
                    <a:pt x="7" y="120"/>
                  </a:lnTo>
                  <a:lnTo>
                    <a:pt x="47" y="120"/>
                  </a:lnTo>
                  <a:lnTo>
                    <a:pt x="47" y="85"/>
                  </a:lnTo>
                  <a:lnTo>
                    <a:pt x="51" y="79"/>
                  </a:lnTo>
                  <a:lnTo>
                    <a:pt x="91" y="79"/>
                  </a:lnTo>
                  <a:lnTo>
                    <a:pt x="91" y="45"/>
                  </a:lnTo>
                  <a:lnTo>
                    <a:pt x="95" y="40"/>
                  </a:lnTo>
                  <a:lnTo>
                    <a:pt x="135" y="40"/>
                  </a:lnTo>
                  <a:lnTo>
                    <a:pt x="135" y="6"/>
                  </a:lnTo>
                  <a:lnTo>
                    <a:pt x="142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6" name="Freeform 30"/>
            <p:cNvSpPr>
              <a:spLocks noChangeArrowheads="1"/>
            </p:cNvSpPr>
            <p:nvPr/>
          </p:nvSpPr>
          <p:spPr bwMode="auto">
            <a:xfrm>
              <a:off x="2410" y="2430"/>
              <a:ext cx="89" cy="106"/>
            </a:xfrm>
            <a:custGeom>
              <a:avLst/>
              <a:gdLst>
                <a:gd name="T0" fmla="*/ 30 w 398"/>
                <a:gd name="T1" fmla="*/ 9 h 470"/>
                <a:gd name="T2" fmla="*/ 57 w 398"/>
                <a:gd name="T3" fmla="*/ 9 h 470"/>
                <a:gd name="T4" fmla="*/ 57 w 398"/>
                <a:gd name="T5" fmla="*/ 16 h 470"/>
                <a:gd name="T6" fmla="*/ 59 w 398"/>
                <a:gd name="T7" fmla="*/ 18 h 470"/>
                <a:gd name="T8" fmla="*/ 67 w 398"/>
                <a:gd name="T9" fmla="*/ 18 h 470"/>
                <a:gd name="T10" fmla="*/ 67 w 398"/>
                <a:gd name="T11" fmla="*/ 34 h 470"/>
                <a:gd name="T12" fmla="*/ 21 w 398"/>
                <a:gd name="T13" fmla="*/ 34 h 470"/>
                <a:gd name="T14" fmla="*/ 21 w 398"/>
                <a:gd name="T15" fmla="*/ 18 h 470"/>
                <a:gd name="T16" fmla="*/ 28 w 398"/>
                <a:gd name="T17" fmla="*/ 18 h 470"/>
                <a:gd name="T18" fmla="*/ 30 w 398"/>
                <a:gd name="T19" fmla="*/ 16 h 470"/>
                <a:gd name="T20" fmla="*/ 30 w 398"/>
                <a:gd name="T21" fmla="*/ 9 h 470"/>
                <a:gd name="T22" fmla="*/ 30 w 398"/>
                <a:gd name="T23" fmla="*/ 0 h 470"/>
                <a:gd name="T24" fmla="*/ 67 w 398"/>
                <a:gd name="T25" fmla="*/ 0 h 470"/>
                <a:gd name="T26" fmla="*/ 69 w 398"/>
                <a:gd name="T27" fmla="*/ 1 h 470"/>
                <a:gd name="T28" fmla="*/ 69 w 398"/>
                <a:gd name="T29" fmla="*/ 7 h 470"/>
                <a:gd name="T30" fmla="*/ 77 w 398"/>
                <a:gd name="T31" fmla="*/ 7 h 470"/>
                <a:gd name="T32" fmla="*/ 79 w 398"/>
                <a:gd name="T33" fmla="*/ 9 h 470"/>
                <a:gd name="T34" fmla="*/ 79 w 398"/>
                <a:gd name="T35" fmla="*/ 16 h 470"/>
                <a:gd name="T36" fmla="*/ 87 w 398"/>
                <a:gd name="T37" fmla="*/ 16 h 470"/>
                <a:gd name="T38" fmla="*/ 89 w 398"/>
                <a:gd name="T39" fmla="*/ 18 h 470"/>
                <a:gd name="T40" fmla="*/ 89 w 398"/>
                <a:gd name="T41" fmla="*/ 43 h 470"/>
                <a:gd name="T42" fmla="*/ 87 w 398"/>
                <a:gd name="T43" fmla="*/ 44 h 470"/>
                <a:gd name="T44" fmla="*/ 21 w 398"/>
                <a:gd name="T45" fmla="*/ 44 h 470"/>
                <a:gd name="T46" fmla="*/ 21 w 398"/>
                <a:gd name="T47" fmla="*/ 70 h 470"/>
                <a:gd name="T48" fmla="*/ 28 w 398"/>
                <a:gd name="T49" fmla="*/ 70 h 470"/>
                <a:gd name="T50" fmla="*/ 30 w 398"/>
                <a:gd name="T51" fmla="*/ 71 h 470"/>
                <a:gd name="T52" fmla="*/ 30 w 398"/>
                <a:gd name="T53" fmla="*/ 78 h 470"/>
                <a:gd name="T54" fmla="*/ 38 w 398"/>
                <a:gd name="T55" fmla="*/ 78 h 470"/>
                <a:gd name="T56" fmla="*/ 39 w 398"/>
                <a:gd name="T57" fmla="*/ 79 h 470"/>
                <a:gd name="T58" fmla="*/ 39 w 398"/>
                <a:gd name="T59" fmla="*/ 87 h 470"/>
                <a:gd name="T60" fmla="*/ 77 w 398"/>
                <a:gd name="T61" fmla="*/ 87 h 470"/>
                <a:gd name="T62" fmla="*/ 77 w 398"/>
                <a:gd name="T63" fmla="*/ 79 h 470"/>
                <a:gd name="T64" fmla="*/ 79 w 398"/>
                <a:gd name="T65" fmla="*/ 78 h 470"/>
                <a:gd name="T66" fmla="*/ 87 w 398"/>
                <a:gd name="T67" fmla="*/ 78 h 470"/>
                <a:gd name="T68" fmla="*/ 89 w 398"/>
                <a:gd name="T69" fmla="*/ 79 h 470"/>
                <a:gd name="T70" fmla="*/ 89 w 398"/>
                <a:gd name="T71" fmla="*/ 87 h 470"/>
                <a:gd name="T72" fmla="*/ 87 w 398"/>
                <a:gd name="T73" fmla="*/ 88 h 470"/>
                <a:gd name="T74" fmla="*/ 79 w 398"/>
                <a:gd name="T75" fmla="*/ 88 h 470"/>
                <a:gd name="T76" fmla="*/ 79 w 398"/>
                <a:gd name="T77" fmla="*/ 96 h 470"/>
                <a:gd name="T78" fmla="*/ 77 w 398"/>
                <a:gd name="T79" fmla="*/ 97 h 470"/>
                <a:gd name="T80" fmla="*/ 69 w 398"/>
                <a:gd name="T81" fmla="*/ 97 h 470"/>
                <a:gd name="T82" fmla="*/ 69 w 398"/>
                <a:gd name="T83" fmla="*/ 104 h 470"/>
                <a:gd name="T84" fmla="*/ 67 w 398"/>
                <a:gd name="T85" fmla="*/ 106 h 470"/>
                <a:gd name="T86" fmla="*/ 30 w 398"/>
                <a:gd name="T87" fmla="*/ 106 h 470"/>
                <a:gd name="T88" fmla="*/ 28 w 398"/>
                <a:gd name="T89" fmla="*/ 104 h 470"/>
                <a:gd name="T90" fmla="*/ 28 w 398"/>
                <a:gd name="T91" fmla="*/ 97 h 470"/>
                <a:gd name="T92" fmla="*/ 11 w 398"/>
                <a:gd name="T93" fmla="*/ 97 h 470"/>
                <a:gd name="T94" fmla="*/ 10 w 398"/>
                <a:gd name="T95" fmla="*/ 96 h 470"/>
                <a:gd name="T96" fmla="*/ 10 w 398"/>
                <a:gd name="T97" fmla="*/ 79 h 470"/>
                <a:gd name="T98" fmla="*/ 2 w 398"/>
                <a:gd name="T99" fmla="*/ 79 h 470"/>
                <a:gd name="T100" fmla="*/ 0 w 398"/>
                <a:gd name="T101" fmla="*/ 78 h 470"/>
                <a:gd name="T102" fmla="*/ 0 w 398"/>
                <a:gd name="T103" fmla="*/ 26 h 470"/>
                <a:gd name="T104" fmla="*/ 2 w 398"/>
                <a:gd name="T105" fmla="*/ 25 h 470"/>
                <a:gd name="T106" fmla="*/ 10 w 398"/>
                <a:gd name="T107" fmla="*/ 25 h 470"/>
                <a:gd name="T108" fmla="*/ 10 w 398"/>
                <a:gd name="T109" fmla="*/ 9 h 470"/>
                <a:gd name="T110" fmla="*/ 11 w 398"/>
                <a:gd name="T111" fmla="*/ 7 h 470"/>
                <a:gd name="T112" fmla="*/ 28 w 398"/>
                <a:gd name="T113" fmla="*/ 7 h 470"/>
                <a:gd name="T114" fmla="*/ 28 w 398"/>
                <a:gd name="T115" fmla="*/ 1 h 470"/>
                <a:gd name="T116" fmla="*/ 30 w 398"/>
                <a:gd name="T117" fmla="*/ 0 h 47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98" h="470">
                  <a:moveTo>
                    <a:pt x="132" y="39"/>
                  </a:moveTo>
                  <a:lnTo>
                    <a:pt x="257" y="39"/>
                  </a:lnTo>
                  <a:lnTo>
                    <a:pt x="257" y="72"/>
                  </a:lnTo>
                  <a:lnTo>
                    <a:pt x="264" y="78"/>
                  </a:lnTo>
                  <a:lnTo>
                    <a:pt x="301" y="78"/>
                  </a:lnTo>
                  <a:lnTo>
                    <a:pt x="301" y="152"/>
                  </a:lnTo>
                  <a:lnTo>
                    <a:pt x="96" y="152"/>
                  </a:lnTo>
                  <a:lnTo>
                    <a:pt x="96" y="78"/>
                  </a:lnTo>
                  <a:lnTo>
                    <a:pt x="127" y="78"/>
                  </a:lnTo>
                  <a:lnTo>
                    <a:pt x="132" y="72"/>
                  </a:lnTo>
                  <a:lnTo>
                    <a:pt x="132" y="39"/>
                  </a:lnTo>
                  <a:close/>
                  <a:moveTo>
                    <a:pt x="132" y="0"/>
                  </a:moveTo>
                  <a:lnTo>
                    <a:pt x="301" y="0"/>
                  </a:lnTo>
                  <a:lnTo>
                    <a:pt x="309" y="5"/>
                  </a:lnTo>
                  <a:lnTo>
                    <a:pt x="309" y="32"/>
                  </a:lnTo>
                  <a:lnTo>
                    <a:pt x="345" y="32"/>
                  </a:lnTo>
                  <a:lnTo>
                    <a:pt x="353" y="39"/>
                  </a:lnTo>
                  <a:lnTo>
                    <a:pt x="353" y="72"/>
                  </a:lnTo>
                  <a:lnTo>
                    <a:pt x="389" y="72"/>
                  </a:lnTo>
                  <a:lnTo>
                    <a:pt x="397" y="78"/>
                  </a:lnTo>
                  <a:lnTo>
                    <a:pt x="397" y="191"/>
                  </a:lnTo>
                  <a:lnTo>
                    <a:pt x="389" y="196"/>
                  </a:lnTo>
                  <a:lnTo>
                    <a:pt x="96" y="196"/>
                  </a:lnTo>
                  <a:lnTo>
                    <a:pt x="96" y="310"/>
                  </a:lnTo>
                  <a:lnTo>
                    <a:pt x="127" y="310"/>
                  </a:lnTo>
                  <a:lnTo>
                    <a:pt x="132" y="316"/>
                  </a:lnTo>
                  <a:lnTo>
                    <a:pt x="132" y="345"/>
                  </a:lnTo>
                  <a:lnTo>
                    <a:pt x="171" y="345"/>
                  </a:lnTo>
                  <a:lnTo>
                    <a:pt x="176" y="350"/>
                  </a:lnTo>
                  <a:lnTo>
                    <a:pt x="176" y="384"/>
                  </a:lnTo>
                  <a:lnTo>
                    <a:pt x="345" y="384"/>
                  </a:lnTo>
                  <a:lnTo>
                    <a:pt x="345" y="350"/>
                  </a:lnTo>
                  <a:lnTo>
                    <a:pt x="353" y="345"/>
                  </a:lnTo>
                  <a:lnTo>
                    <a:pt x="389" y="345"/>
                  </a:lnTo>
                  <a:lnTo>
                    <a:pt x="397" y="350"/>
                  </a:lnTo>
                  <a:lnTo>
                    <a:pt x="397" y="384"/>
                  </a:lnTo>
                  <a:lnTo>
                    <a:pt x="389" y="389"/>
                  </a:lnTo>
                  <a:lnTo>
                    <a:pt x="353" y="389"/>
                  </a:lnTo>
                  <a:lnTo>
                    <a:pt x="353" y="424"/>
                  </a:lnTo>
                  <a:lnTo>
                    <a:pt x="345" y="430"/>
                  </a:lnTo>
                  <a:lnTo>
                    <a:pt x="309" y="430"/>
                  </a:lnTo>
                  <a:lnTo>
                    <a:pt x="309" y="463"/>
                  </a:lnTo>
                  <a:lnTo>
                    <a:pt x="301" y="469"/>
                  </a:lnTo>
                  <a:lnTo>
                    <a:pt x="132" y="469"/>
                  </a:lnTo>
                  <a:lnTo>
                    <a:pt x="127" y="463"/>
                  </a:lnTo>
                  <a:lnTo>
                    <a:pt x="127" y="430"/>
                  </a:lnTo>
                  <a:lnTo>
                    <a:pt x="51" y="430"/>
                  </a:lnTo>
                  <a:lnTo>
                    <a:pt x="44" y="424"/>
                  </a:lnTo>
                  <a:lnTo>
                    <a:pt x="44" y="350"/>
                  </a:lnTo>
                  <a:lnTo>
                    <a:pt x="7" y="350"/>
                  </a:lnTo>
                  <a:lnTo>
                    <a:pt x="0" y="345"/>
                  </a:lnTo>
                  <a:lnTo>
                    <a:pt x="0" y="117"/>
                  </a:lnTo>
                  <a:lnTo>
                    <a:pt x="7" y="111"/>
                  </a:lnTo>
                  <a:lnTo>
                    <a:pt x="44" y="111"/>
                  </a:lnTo>
                  <a:lnTo>
                    <a:pt x="44" y="39"/>
                  </a:lnTo>
                  <a:lnTo>
                    <a:pt x="51" y="32"/>
                  </a:lnTo>
                  <a:lnTo>
                    <a:pt x="127" y="32"/>
                  </a:lnTo>
                  <a:lnTo>
                    <a:pt x="127" y="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7" name="Freeform 31"/>
            <p:cNvSpPr>
              <a:spLocks noChangeArrowheads="1"/>
            </p:cNvSpPr>
            <p:nvPr/>
          </p:nvSpPr>
          <p:spPr bwMode="auto">
            <a:xfrm>
              <a:off x="2411" y="2678"/>
              <a:ext cx="181" cy="106"/>
            </a:xfrm>
            <a:custGeom>
              <a:avLst/>
              <a:gdLst>
                <a:gd name="T0" fmla="*/ 29 w 801"/>
                <a:gd name="T1" fmla="*/ 0 h 470"/>
                <a:gd name="T2" fmla="*/ 31 w 801"/>
                <a:gd name="T3" fmla="*/ 16 h 470"/>
                <a:gd name="T4" fmla="*/ 39 w 801"/>
                <a:gd name="T5" fmla="*/ 9 h 470"/>
                <a:gd name="T6" fmla="*/ 50 w 801"/>
                <a:gd name="T7" fmla="*/ 7 h 470"/>
                <a:gd name="T8" fmla="*/ 51 w 801"/>
                <a:gd name="T9" fmla="*/ 0 h 470"/>
                <a:gd name="T10" fmla="*/ 82 w 801"/>
                <a:gd name="T11" fmla="*/ 1 h 470"/>
                <a:gd name="T12" fmla="*/ 90 w 801"/>
                <a:gd name="T13" fmla="*/ 7 h 470"/>
                <a:gd name="T14" fmla="*/ 92 w 801"/>
                <a:gd name="T15" fmla="*/ 16 h 470"/>
                <a:gd name="T16" fmla="*/ 109 w 801"/>
                <a:gd name="T17" fmla="*/ 9 h 470"/>
                <a:gd name="T18" fmla="*/ 119 w 801"/>
                <a:gd name="T19" fmla="*/ 7 h 470"/>
                <a:gd name="T20" fmla="*/ 121 w 801"/>
                <a:gd name="T21" fmla="*/ 0 h 470"/>
                <a:gd name="T22" fmla="*/ 151 w 801"/>
                <a:gd name="T23" fmla="*/ 1 h 470"/>
                <a:gd name="T24" fmla="*/ 160 w 801"/>
                <a:gd name="T25" fmla="*/ 7 h 470"/>
                <a:gd name="T26" fmla="*/ 162 w 801"/>
                <a:gd name="T27" fmla="*/ 16 h 470"/>
                <a:gd name="T28" fmla="*/ 172 w 801"/>
                <a:gd name="T29" fmla="*/ 18 h 470"/>
                <a:gd name="T30" fmla="*/ 180 w 801"/>
                <a:gd name="T31" fmla="*/ 96 h 470"/>
                <a:gd name="T32" fmla="*/ 181 w 801"/>
                <a:gd name="T33" fmla="*/ 104 h 470"/>
                <a:gd name="T34" fmla="*/ 141 w 801"/>
                <a:gd name="T35" fmla="*/ 106 h 470"/>
                <a:gd name="T36" fmla="*/ 140 w 801"/>
                <a:gd name="T37" fmla="*/ 97 h 470"/>
                <a:gd name="T38" fmla="*/ 150 w 801"/>
                <a:gd name="T39" fmla="*/ 96 h 470"/>
                <a:gd name="T40" fmla="*/ 141 w 801"/>
                <a:gd name="T41" fmla="*/ 26 h 470"/>
                <a:gd name="T42" fmla="*/ 140 w 801"/>
                <a:gd name="T43" fmla="*/ 18 h 470"/>
                <a:gd name="T44" fmla="*/ 111 w 801"/>
                <a:gd name="T45" fmla="*/ 25 h 470"/>
                <a:gd name="T46" fmla="*/ 102 w 801"/>
                <a:gd name="T47" fmla="*/ 26 h 470"/>
                <a:gd name="T48" fmla="*/ 109 w 801"/>
                <a:gd name="T49" fmla="*/ 96 h 470"/>
                <a:gd name="T50" fmla="*/ 111 w 801"/>
                <a:gd name="T51" fmla="*/ 104 h 470"/>
                <a:gd name="T52" fmla="*/ 71 w 801"/>
                <a:gd name="T53" fmla="*/ 106 h 470"/>
                <a:gd name="T54" fmla="*/ 70 w 801"/>
                <a:gd name="T55" fmla="*/ 97 h 470"/>
                <a:gd name="T56" fmla="*/ 80 w 801"/>
                <a:gd name="T57" fmla="*/ 96 h 470"/>
                <a:gd name="T58" fmla="*/ 71 w 801"/>
                <a:gd name="T59" fmla="*/ 26 h 470"/>
                <a:gd name="T60" fmla="*/ 70 w 801"/>
                <a:gd name="T61" fmla="*/ 18 h 470"/>
                <a:gd name="T62" fmla="*/ 41 w 801"/>
                <a:gd name="T63" fmla="*/ 25 h 470"/>
                <a:gd name="T64" fmla="*/ 31 w 801"/>
                <a:gd name="T65" fmla="*/ 26 h 470"/>
                <a:gd name="T66" fmla="*/ 39 w 801"/>
                <a:gd name="T67" fmla="*/ 96 h 470"/>
                <a:gd name="T68" fmla="*/ 41 w 801"/>
                <a:gd name="T69" fmla="*/ 104 h 470"/>
                <a:gd name="T70" fmla="*/ 1 w 801"/>
                <a:gd name="T71" fmla="*/ 106 h 470"/>
                <a:gd name="T72" fmla="*/ 0 w 801"/>
                <a:gd name="T73" fmla="*/ 97 h 470"/>
                <a:gd name="T74" fmla="*/ 10 w 801"/>
                <a:gd name="T75" fmla="*/ 96 h 470"/>
                <a:gd name="T76" fmla="*/ 1 w 801"/>
                <a:gd name="T77" fmla="*/ 9 h 470"/>
                <a:gd name="T78" fmla="*/ 0 w 801"/>
                <a:gd name="T79" fmla="*/ 1 h 4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01" h="470">
                  <a:moveTo>
                    <a:pt x="4" y="0"/>
                  </a:moveTo>
                  <a:lnTo>
                    <a:pt x="129" y="0"/>
                  </a:lnTo>
                  <a:lnTo>
                    <a:pt x="137" y="6"/>
                  </a:lnTo>
                  <a:lnTo>
                    <a:pt x="137" y="73"/>
                  </a:lnTo>
                  <a:lnTo>
                    <a:pt x="173" y="73"/>
                  </a:lnTo>
                  <a:lnTo>
                    <a:pt x="173" y="39"/>
                  </a:lnTo>
                  <a:lnTo>
                    <a:pt x="181" y="32"/>
                  </a:lnTo>
                  <a:lnTo>
                    <a:pt x="220" y="32"/>
                  </a:lnTo>
                  <a:lnTo>
                    <a:pt x="220" y="6"/>
                  </a:lnTo>
                  <a:lnTo>
                    <a:pt x="225" y="0"/>
                  </a:lnTo>
                  <a:lnTo>
                    <a:pt x="354" y="0"/>
                  </a:lnTo>
                  <a:lnTo>
                    <a:pt x="362" y="6"/>
                  </a:lnTo>
                  <a:lnTo>
                    <a:pt x="362" y="32"/>
                  </a:lnTo>
                  <a:lnTo>
                    <a:pt x="399" y="32"/>
                  </a:lnTo>
                  <a:lnTo>
                    <a:pt x="406" y="39"/>
                  </a:lnTo>
                  <a:lnTo>
                    <a:pt x="406" y="73"/>
                  </a:lnTo>
                  <a:lnTo>
                    <a:pt x="484" y="73"/>
                  </a:lnTo>
                  <a:lnTo>
                    <a:pt x="484" y="39"/>
                  </a:lnTo>
                  <a:lnTo>
                    <a:pt x="492" y="32"/>
                  </a:lnTo>
                  <a:lnTo>
                    <a:pt x="528" y="32"/>
                  </a:lnTo>
                  <a:lnTo>
                    <a:pt x="528" y="6"/>
                  </a:lnTo>
                  <a:lnTo>
                    <a:pt x="536" y="0"/>
                  </a:lnTo>
                  <a:lnTo>
                    <a:pt x="665" y="0"/>
                  </a:lnTo>
                  <a:lnTo>
                    <a:pt x="670" y="6"/>
                  </a:lnTo>
                  <a:lnTo>
                    <a:pt x="670" y="32"/>
                  </a:lnTo>
                  <a:lnTo>
                    <a:pt x="709" y="32"/>
                  </a:lnTo>
                  <a:lnTo>
                    <a:pt x="717" y="39"/>
                  </a:lnTo>
                  <a:lnTo>
                    <a:pt x="717" y="73"/>
                  </a:lnTo>
                  <a:lnTo>
                    <a:pt x="756" y="73"/>
                  </a:lnTo>
                  <a:lnTo>
                    <a:pt x="763" y="78"/>
                  </a:lnTo>
                  <a:lnTo>
                    <a:pt x="763" y="424"/>
                  </a:lnTo>
                  <a:lnTo>
                    <a:pt x="795" y="424"/>
                  </a:lnTo>
                  <a:lnTo>
                    <a:pt x="800" y="430"/>
                  </a:lnTo>
                  <a:lnTo>
                    <a:pt x="800" y="463"/>
                  </a:lnTo>
                  <a:lnTo>
                    <a:pt x="795" y="469"/>
                  </a:lnTo>
                  <a:lnTo>
                    <a:pt x="626" y="469"/>
                  </a:lnTo>
                  <a:lnTo>
                    <a:pt x="619" y="463"/>
                  </a:lnTo>
                  <a:lnTo>
                    <a:pt x="619" y="430"/>
                  </a:lnTo>
                  <a:lnTo>
                    <a:pt x="626" y="424"/>
                  </a:lnTo>
                  <a:lnTo>
                    <a:pt x="665" y="424"/>
                  </a:lnTo>
                  <a:lnTo>
                    <a:pt x="665" y="117"/>
                  </a:lnTo>
                  <a:lnTo>
                    <a:pt x="626" y="117"/>
                  </a:lnTo>
                  <a:lnTo>
                    <a:pt x="619" y="112"/>
                  </a:lnTo>
                  <a:lnTo>
                    <a:pt x="619" y="78"/>
                  </a:lnTo>
                  <a:lnTo>
                    <a:pt x="492" y="78"/>
                  </a:lnTo>
                  <a:lnTo>
                    <a:pt x="492" y="112"/>
                  </a:lnTo>
                  <a:lnTo>
                    <a:pt x="484" y="117"/>
                  </a:lnTo>
                  <a:lnTo>
                    <a:pt x="452" y="117"/>
                  </a:lnTo>
                  <a:lnTo>
                    <a:pt x="452" y="424"/>
                  </a:lnTo>
                  <a:lnTo>
                    <a:pt x="484" y="424"/>
                  </a:lnTo>
                  <a:lnTo>
                    <a:pt x="492" y="430"/>
                  </a:lnTo>
                  <a:lnTo>
                    <a:pt x="492" y="463"/>
                  </a:lnTo>
                  <a:lnTo>
                    <a:pt x="484" y="469"/>
                  </a:lnTo>
                  <a:lnTo>
                    <a:pt x="315" y="469"/>
                  </a:lnTo>
                  <a:lnTo>
                    <a:pt x="308" y="463"/>
                  </a:lnTo>
                  <a:lnTo>
                    <a:pt x="308" y="430"/>
                  </a:lnTo>
                  <a:lnTo>
                    <a:pt x="315" y="424"/>
                  </a:lnTo>
                  <a:lnTo>
                    <a:pt x="354" y="424"/>
                  </a:lnTo>
                  <a:lnTo>
                    <a:pt x="354" y="117"/>
                  </a:lnTo>
                  <a:lnTo>
                    <a:pt x="315" y="117"/>
                  </a:lnTo>
                  <a:lnTo>
                    <a:pt x="308" y="112"/>
                  </a:lnTo>
                  <a:lnTo>
                    <a:pt x="308" y="78"/>
                  </a:lnTo>
                  <a:lnTo>
                    <a:pt x="181" y="78"/>
                  </a:lnTo>
                  <a:lnTo>
                    <a:pt x="181" y="112"/>
                  </a:lnTo>
                  <a:lnTo>
                    <a:pt x="173" y="117"/>
                  </a:lnTo>
                  <a:lnTo>
                    <a:pt x="137" y="117"/>
                  </a:lnTo>
                  <a:lnTo>
                    <a:pt x="137" y="424"/>
                  </a:lnTo>
                  <a:lnTo>
                    <a:pt x="173" y="424"/>
                  </a:lnTo>
                  <a:lnTo>
                    <a:pt x="181" y="430"/>
                  </a:lnTo>
                  <a:lnTo>
                    <a:pt x="181" y="463"/>
                  </a:lnTo>
                  <a:lnTo>
                    <a:pt x="173" y="469"/>
                  </a:lnTo>
                  <a:lnTo>
                    <a:pt x="4" y="469"/>
                  </a:lnTo>
                  <a:lnTo>
                    <a:pt x="0" y="463"/>
                  </a:lnTo>
                  <a:lnTo>
                    <a:pt x="0" y="430"/>
                  </a:lnTo>
                  <a:lnTo>
                    <a:pt x="4" y="424"/>
                  </a:lnTo>
                  <a:lnTo>
                    <a:pt x="44" y="424"/>
                  </a:lnTo>
                  <a:lnTo>
                    <a:pt x="44" y="39"/>
                  </a:lnTo>
                  <a:lnTo>
                    <a:pt x="4" y="39"/>
                  </a:lnTo>
                  <a:lnTo>
                    <a:pt x="0" y="32"/>
                  </a:lnTo>
                  <a:lnTo>
                    <a:pt x="0" y="6"/>
                  </a:lnTo>
                  <a:lnTo>
                    <a:pt x="4" y="0"/>
                  </a:ln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6161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69" y="2504553"/>
            <a:ext cx="3054719" cy="195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7071" y="457200"/>
            <a:ext cx="9936690" cy="1270982"/>
          </a:xfrm>
        </p:spPr>
        <p:txBody>
          <a:bodyPr lIns="19841" tIns="51588" rIns="19841" bIns="51588">
            <a:normAutofit fontScale="90000"/>
          </a:bodyPr>
          <a:lstStyle/>
          <a:p>
            <a:pPr defTabSz="914400">
              <a:spcBef>
                <a:spcPts val="8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How Do You Test a Program</a:t>
            </a:r>
            <a:r>
              <a:rPr lang="en-GB" altLang="en-US" sz="4400" dirty="0" smtClean="0">
                <a:latin typeface="Arial Rounded MT Bold" pitchFamily="34" charset="0"/>
              </a:rPr>
              <a:t>?    </a:t>
            </a:r>
            <a:r>
              <a:rPr lang="en-GB" altLang="en-US" sz="4400" dirty="0" err="1">
                <a:latin typeface="Arial Rounded MT Bold" pitchFamily="34" charset="0"/>
              </a:rPr>
              <a:t>c</a:t>
            </a:r>
            <a:r>
              <a:rPr lang="en-GB" altLang="en-US" sz="4400" dirty="0" err="1" smtClean="0">
                <a:latin typeface="Arial Rounded MT Bold" pitchFamily="34" charset="0"/>
              </a:rPr>
              <a:t>ont</a:t>
            </a:r>
            <a:r>
              <a:rPr lang="en-GB" altLang="en-US" sz="4400" dirty="0" smtClean="0">
                <a:latin typeface="Arial Rounded MT Bold" pitchFamily="34" charset="0"/>
              </a:rPr>
              <a:t> …</a:t>
            </a:r>
            <a:endParaRPr lang="en-GB" altLang="en-US" sz="4400" dirty="0" smtClean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  <a:cs typeface="Times New Roman" pitchFamily="18" charset="0"/>
              </a:rPr>
              <a:t>Condition/Decision Coverage</a:t>
            </a:r>
            <a:endParaRPr lang="en-US" sz="4400" dirty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220686" y="1683657"/>
            <a:ext cx="9283926" cy="42275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Condition/decision coverage combines the requirements for decision coverage with those for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condition coverage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 That is, there must be sufficient test cases to toggle the decision outcome between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200" i="1" dirty="0" smtClean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and to toggle each condition value between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false. </a:t>
            </a:r>
            <a:endParaRPr lang="en-IN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9265246" cy="128089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Arial Rounded MT Bold" pitchFamily="34" charset="0"/>
                <a:cs typeface="Times New Roman" pitchFamily="18" charset="0"/>
              </a:rPr>
              <a:t>Condition/Decision </a:t>
            </a:r>
            <a:r>
              <a:rPr lang="en-US" sz="4400" dirty="0" smtClean="0">
                <a:latin typeface="Arial Rounded MT Bold" pitchFamily="34" charset="0"/>
                <a:cs typeface="Times New Roman" pitchFamily="18" charset="0"/>
              </a:rPr>
              <a:t>Coverage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US" sz="4400" dirty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220686" y="1944914"/>
            <a:ext cx="9283926" cy="396630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, a minimum of two test cases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are necessary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for each decision. Using the example (A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B), test cases (TT) and (FF) would meet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coverage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requirement. 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, these two tests do not distinguish the correct expression (A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expression A or from the expression B or from the expression (A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B).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Rounded MT Bold" pitchFamily="34" charset="0"/>
              </a:rPr>
              <a:t>Multiple Condition Coverage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997" y="1932668"/>
            <a:ext cx="9140371" cy="4114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Multiple condition coverage reports whether every possible combination of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sub-expressions occurs.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test cases required for full multiple condition coverage of a condition are essentially given by the logical operator truth table for the condition.</a:t>
            </a:r>
          </a:p>
          <a:p>
            <a:pPr algn="just"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857" y="2133600"/>
            <a:ext cx="9109755" cy="3777622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Test cases are designed such that:</a:t>
            </a:r>
          </a:p>
          <a:p>
            <a:pPr lvl="1" algn="just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Each component of a composite conditional expression  </a:t>
            </a:r>
          </a:p>
          <a:p>
            <a:pPr lvl="2" algn="just" defTabSz="914400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Given both true and false values.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9192675" cy="128089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Rounded MT Bold" pitchFamily="34" charset="0"/>
              </a:rPr>
              <a:t>Multiple Condition </a:t>
            </a:r>
            <a:r>
              <a:rPr lang="en-US" sz="4400" dirty="0" smtClean="0">
                <a:latin typeface="Arial Rounded MT Bold" pitchFamily="34" charset="0"/>
              </a:rPr>
              <a:t>Coverage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FD01A236-A0AE-47A9-AC36-12B0FA9D800E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44</a:t>
            </a:fld>
            <a:endParaRPr lang="en-GB" sz="15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Example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1930400"/>
            <a:ext cx="8915400" cy="3980822"/>
          </a:xfrm>
        </p:spPr>
        <p:txBody>
          <a:bodyPr>
            <a:normAutofit/>
          </a:bodyPr>
          <a:lstStyle/>
          <a:p>
            <a:pPr marL="342900" indent="-342900"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Consider the conditional expression </a:t>
            </a:r>
          </a:p>
          <a:p>
            <a:pPr lvl="1"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((c1.and.c2).or.c3):</a:t>
            </a:r>
          </a:p>
          <a:p>
            <a:pPr marL="342900" indent="-342900"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Each of c1, c2,  and  c3  are exercised at least once, </a:t>
            </a:r>
          </a:p>
          <a:p>
            <a:pPr lvl="1" algn="just" defTabSz="914400">
              <a:lnSpc>
                <a:spcPct val="110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i.e. given true and false values.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543" y="449943"/>
            <a:ext cx="10624457" cy="1143000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latin typeface="Arial Rounded MT Bold" pitchFamily="34" charset="0"/>
              </a:rPr>
              <a:t>Multiple Condition Coverage Examples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3758067" y="1436914"/>
            <a:ext cx="4181475" cy="5225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if(A &amp;&amp; B) // condition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F1();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F2();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if(C || D)// condition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F3()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F4();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Test Cases for MCC: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For condition 1          For condition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A=T, B=T                     C=T, D=T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A=T, B=F                     C=T, D=F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A=F, B=T                     C=F, D=T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A=F, B=F                     C=F, D=F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544" y="508000"/>
            <a:ext cx="11045371" cy="1143000"/>
          </a:xfrm>
        </p:spPr>
        <p:txBody>
          <a:bodyPr>
            <a:noAutofit/>
          </a:bodyPr>
          <a:lstStyle/>
          <a:p>
            <a:pPr algn="just"/>
            <a:r>
              <a:rPr lang="en-US" sz="4200" dirty="0">
                <a:latin typeface="Arial Rounded MT Bold" pitchFamily="34" charset="0"/>
              </a:rPr>
              <a:t>Multiple Condition Coverage Comments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1"/>
            <a:ext cx="8980714" cy="455771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languages with short circuit operators multiple condition coverage is very similar to condition coverage (but with more test cases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languages without short circuit operators multiple condition coverage is effectively path coverage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544" y="508000"/>
            <a:ext cx="11045371" cy="1219200"/>
          </a:xfrm>
        </p:spPr>
        <p:txBody>
          <a:bodyPr>
            <a:noAutofit/>
          </a:bodyPr>
          <a:lstStyle/>
          <a:p>
            <a:pPr algn="just"/>
            <a:r>
              <a:rPr lang="en-US" sz="4200" dirty="0">
                <a:latin typeface="Arial Rounded MT Bold" pitchFamily="34" charset="0"/>
              </a:rPr>
              <a:t>Multiple Condition Coverage </a:t>
            </a:r>
            <a:r>
              <a:rPr lang="en-US" sz="4200" dirty="0" smtClean="0">
                <a:latin typeface="Arial Rounded MT Bold" pitchFamily="34" charset="0"/>
              </a:rPr>
              <a:t>Comments</a:t>
            </a:r>
            <a:br>
              <a:rPr lang="en-US" sz="4200" dirty="0" smtClean="0">
                <a:latin typeface="Arial Rounded MT Bold" pitchFamily="34" charset="0"/>
              </a:rPr>
            </a:br>
            <a:r>
              <a:rPr lang="en-US" sz="4200" dirty="0">
                <a:latin typeface="Arial Rounded MT Bold" pitchFamily="34" charset="0"/>
              </a:rPr>
              <a:t> </a:t>
            </a:r>
            <a:r>
              <a:rPr lang="en-US" sz="4200" dirty="0" smtClean="0">
                <a:latin typeface="Arial Rounded MT Bold" pitchFamily="34" charset="0"/>
              </a:rPr>
              <a:t>                                                            </a:t>
            </a:r>
            <a:r>
              <a:rPr lang="en-US" sz="4200" dirty="0" smtClean="0">
                <a:latin typeface="Arial Rounded MT Bold" pitchFamily="34" charset="0"/>
              </a:rPr>
              <a:t>      </a:t>
            </a:r>
            <a:r>
              <a:rPr lang="en-GB" altLang="en-US" sz="4000" dirty="0" err="1" smtClean="0">
                <a:latin typeface="Arial Rounded MT Bold" pitchFamily="34" charset="0"/>
              </a:rPr>
              <a:t>cont</a:t>
            </a:r>
            <a:r>
              <a:rPr lang="en-GB" altLang="en-US" sz="4000" dirty="0" smtClean="0">
                <a:latin typeface="Arial Rounded MT Bold" pitchFamily="34" charset="0"/>
              </a:rPr>
              <a:t> </a:t>
            </a:r>
            <a:r>
              <a:rPr lang="en-GB" altLang="en-US" sz="4000" dirty="0">
                <a:latin typeface="Arial Rounded MT Bold" pitchFamily="34" charset="0"/>
              </a:rPr>
              <a:t>…</a:t>
            </a:r>
            <a:endParaRPr lang="en-US" sz="4200" dirty="0">
              <a:latin typeface="Arial Rounded MT Bold" pitchFamily="34" charset="0"/>
            </a:endParaRP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1"/>
            <a:ext cx="8980714" cy="455771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disadvantage of this measure is that it can be tedious to determine the minimum set of test cases required, especially for very complex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expressions.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additional disadvantage of this measure is that the number of test cases required could vary substantially among conditions that have similar complexity. Consider a &amp;&amp; b &amp;&amp; (c || (d &amp;&amp; e))  and the      ((a || b) &amp;&amp; (c || d)) &amp;&amp; e [1]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5886" y="566053"/>
            <a:ext cx="9849983" cy="1280890"/>
          </a:xfrm>
        </p:spPr>
        <p:txBody>
          <a:bodyPr>
            <a:noAutofit/>
          </a:bodyPr>
          <a:lstStyle/>
          <a:p>
            <a:pPr algn="just"/>
            <a:r>
              <a:rPr lang="en-US" altLang="en-US" sz="4400" dirty="0" smtClean="0">
                <a:latin typeface="Arial Rounded MT Bold" pitchFamily="34" charset="0"/>
              </a:rPr>
              <a:t>MCC Testing Adequacy Criterion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115" y="1857828"/>
            <a:ext cx="9216572" cy="446731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Bef>
                <a:spcPts val="1100"/>
              </a:spcBef>
              <a:spcAft>
                <a:spcPct val="10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Adequacy criterion: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each basic condition must be executed at least once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Coverage:</a:t>
            </a:r>
          </a:p>
          <a:p>
            <a:pPr marL="0" indent="0" algn="just">
              <a:buNone/>
            </a:pP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3200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 truth values taken by all basic conditions</a:t>
            </a:r>
          </a:p>
          <a:p>
            <a:pPr marL="0" indent="0" algn="just">
              <a:buNone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	     2 * # basic conditions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defTabSz="914400"/>
            <a:r>
              <a:rPr lang="en-US" altLang="en-US" sz="4400" dirty="0" smtClean="0">
                <a:latin typeface="Arial Rounded MT Bold" pitchFamily="34" charset="0"/>
                <a:cs typeface="Times New Roman" pitchFamily="18" charset="0"/>
              </a:rPr>
              <a:t>Branch Testing </a:t>
            </a:r>
            <a:r>
              <a:rPr lang="en-US" altLang="en-US" sz="4400" dirty="0" err="1" smtClean="0">
                <a:latin typeface="Arial Rounded MT Bold" pitchFamily="34" charset="0"/>
                <a:cs typeface="Times New Roman" pitchFamily="18" charset="0"/>
              </a:rPr>
              <a:t>vs</a:t>
            </a:r>
            <a:r>
              <a:rPr lang="en-US" altLang="en-US" sz="4400" dirty="0" smtClean="0">
                <a:latin typeface="Arial Rounded MT Bold" pitchFamily="34" charset="0"/>
                <a:cs typeface="Times New Roman" pitchFamily="18" charset="0"/>
              </a:rPr>
              <a:t> MCC Testing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9714" y="1886857"/>
            <a:ext cx="9650446" cy="4459890"/>
          </a:xfrm>
        </p:spPr>
        <p:txBody>
          <a:bodyPr>
            <a:normAutofit/>
          </a:bodyPr>
          <a:lstStyle/>
          <a:p>
            <a:pPr defTabSz="914400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Multiple Condition Coverage testing:</a:t>
            </a:r>
          </a:p>
          <a:p>
            <a:pPr lvl="1" defTabSz="914400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Stronger testing than branch testing.</a:t>
            </a:r>
          </a:p>
          <a:p>
            <a:pPr defTabSz="914400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Branch testing:</a:t>
            </a:r>
          </a:p>
          <a:p>
            <a:pPr lvl="1" defTabSz="914400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Stronger than statement coverage testing.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49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73943"/>
            <a:ext cx="9796800" cy="4024287"/>
          </a:xfrm>
        </p:spPr>
        <p:txBody>
          <a:bodyPr lIns="19841" tIns="51588" rIns="19841" bIns="51588">
            <a:normAutofit/>
          </a:bodyPr>
          <a:lstStyle/>
          <a:p>
            <a:pPr algn="just" defTabSz="914400">
              <a:lnSpc>
                <a:spcPct val="105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If the program does not behave as expected:</a:t>
            </a:r>
          </a:p>
          <a:p>
            <a:pPr lvl="1" algn="just" defTabSz="914400">
              <a:lnSpc>
                <a:spcPct val="105000"/>
              </a:lnSpc>
              <a:spcBef>
                <a:spcPts val="888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Note the conditions under which it failed.</a:t>
            </a:r>
          </a:p>
          <a:p>
            <a:pPr lvl="1" algn="just" defTabSz="914400">
              <a:lnSpc>
                <a:spcPct val="105000"/>
              </a:lnSpc>
              <a:spcBef>
                <a:spcPts val="888"/>
              </a:spcBef>
              <a:buFont typeface="Wingdings" pitchFamily="2" charset="2"/>
              <a:buChar char="Ø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Later debug and correct.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37071" y="457200"/>
            <a:ext cx="9936690" cy="1270982"/>
          </a:xfrm>
          <a:prstGeom prst="rect">
            <a:avLst/>
          </a:prstGeom>
        </p:spPr>
        <p:txBody>
          <a:bodyPr vert="horz" lIns="19841" tIns="51588" rIns="19841" bIns="5158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spcBef>
                <a:spcPts val="8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How Do You Test a Program</a:t>
            </a:r>
            <a:r>
              <a:rPr lang="en-GB" altLang="en-US" sz="4400" dirty="0">
                <a:latin typeface="Arial Rounded MT Bold" pitchFamily="34" charset="0"/>
              </a:rPr>
              <a:t>?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GB" altLang="en-US" sz="4400" dirty="0" smtClean="0">
              <a:latin typeface="Arial Rounded MT Bold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3" y="478970"/>
            <a:ext cx="10551886" cy="1280890"/>
          </a:xfrm>
        </p:spPr>
        <p:txBody>
          <a:bodyPr>
            <a:no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Need of a Feasible Testing Technique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6857" y="1973942"/>
            <a:ext cx="9724572" cy="4086213"/>
          </a:xfrm>
        </p:spPr>
        <p:txBody>
          <a:bodyPr>
            <a:noAutofit/>
          </a:bodyPr>
          <a:lstStyle/>
          <a:p>
            <a:pPr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Consider a </a:t>
            </a:r>
            <a:r>
              <a:rPr lang="en-US" altLang="en-US" sz="32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expression having n components: </a:t>
            </a:r>
          </a:p>
          <a:p>
            <a:pPr lvl="1"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 condition coverage we require 2</a:t>
            </a:r>
            <a:r>
              <a:rPr lang="en-US" altLang="en-US" sz="3200" baseline="46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test cases. </a:t>
            </a:r>
          </a:p>
          <a:p>
            <a:pPr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Condition coverage-based testing technique:</a:t>
            </a:r>
          </a:p>
          <a:p>
            <a:pPr lvl="1"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Practical only if n (the number of component conditions) is small.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MCC is based on Combinatorial testing. Also, we know that combinatorial explosion is a traditional problem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21815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3" y="478970"/>
            <a:ext cx="10551886" cy="1280890"/>
          </a:xfrm>
        </p:spPr>
        <p:txBody>
          <a:bodyPr>
            <a:noAutofit/>
          </a:bodyPr>
          <a:lstStyle/>
          <a:p>
            <a:pPr defTabSz="914400"/>
            <a:r>
              <a:rPr lang="en-US" altLang="en-US" sz="4400" dirty="0" smtClean="0">
                <a:latin typeface="Arial Rounded MT Bold" pitchFamily="34" charset="0"/>
              </a:rPr>
              <a:t>Need of a Feasible Testing </a:t>
            </a:r>
            <a:r>
              <a:rPr lang="en-US" altLang="en-US" sz="4400" dirty="0" smtClean="0">
                <a:latin typeface="Arial Rounded MT Bold" pitchFamily="34" charset="0"/>
              </a:rPr>
              <a:t>Technique</a:t>
            </a:r>
            <a:br>
              <a:rPr lang="en-US" altLang="en-US" sz="4400" dirty="0" smtClean="0">
                <a:latin typeface="Arial Rounded MT Bold" pitchFamily="34" charset="0"/>
              </a:rPr>
            </a:br>
            <a:r>
              <a:rPr lang="en-US" altLang="en-US" sz="4400" dirty="0">
                <a:latin typeface="Arial Rounded MT Bold" pitchFamily="34" charset="0"/>
              </a:rPr>
              <a:t> </a:t>
            </a:r>
            <a:r>
              <a:rPr lang="en-US" altLang="en-US" sz="4400" dirty="0" smtClean="0">
                <a:latin typeface="Arial Rounded MT Bold" pitchFamily="34" charset="0"/>
              </a:rPr>
              <a:t>                                                         </a:t>
            </a:r>
            <a:r>
              <a:rPr lang="en-US" altLang="en-US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r>
              <a:rPr lang="en-US" altLang="en-US" sz="4400" dirty="0" smtClean="0">
                <a:latin typeface="Arial Rounded MT Bold" pitchFamily="34" charset="0"/>
              </a:rPr>
              <a:t> </a:t>
            </a:r>
            <a:endParaRPr lang="en-US" altLang="en-US" sz="4400" dirty="0" smtClean="0">
              <a:latin typeface="Arial Rounded MT Bold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170" y="1799770"/>
            <a:ext cx="9347201" cy="426038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Short-circuit evaluation in test cases generation tends to low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MC/DC. 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30225" lvl="1" indent="-457200"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So, there is a need of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efficient testing technique for large size industrial programs having more number of conditions.</a:t>
            </a:r>
          </a:p>
          <a:p>
            <a:pPr marL="530225" lvl="1" indent="-457200" algn="just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Solution: Modified Condition / Decision Coverage (MC/DC) Testing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96" y="493481"/>
            <a:ext cx="10339304" cy="1280890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Combinatorial Explosion: A problem!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486" y="1538515"/>
            <a:ext cx="9443583" cy="435819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One straight-forward test selection strategy would be to consider all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possible combinations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input and or/ coverage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conditions.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Yet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this often results in combinatorial explosion, where it is infeasible either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tester to compute valid input values for each combinations or for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machine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execute all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combinations.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Moreover, many combinations are neither meaningful nor interesting: for example, it may not be desirable to combine and exceptional condition with all possible normal conditions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96" y="493481"/>
            <a:ext cx="10339304" cy="1280890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Combinatorial Explosion: A problem</a:t>
            </a:r>
            <a:r>
              <a:rPr lang="en-IN" sz="4400" dirty="0" smtClean="0">
                <a:latin typeface="Arial Rounded MT Bold" pitchFamily="34" charset="0"/>
              </a:rPr>
              <a:t>!</a:t>
            </a:r>
            <a:br>
              <a:rPr lang="en-IN" sz="4400" dirty="0" smtClean="0">
                <a:latin typeface="Arial Rounded MT Bold" pitchFamily="34" charset="0"/>
              </a:rPr>
            </a:br>
            <a:r>
              <a:rPr lang="en-IN" sz="4400" dirty="0">
                <a:latin typeface="Arial Rounded MT Bold" pitchFamily="34" charset="0"/>
              </a:rPr>
              <a:t> </a:t>
            </a:r>
            <a:r>
              <a:rPr lang="en-IN" sz="4400" dirty="0" smtClean="0">
                <a:latin typeface="Arial Rounded MT Bold" pitchFamily="34" charset="0"/>
              </a:rPr>
              <a:t>                                                 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785257"/>
            <a:ext cx="9675812" cy="4125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Thus an important aspect of a test selection strategy is its tractability it should never require an impractical or unmanageable number of test cases.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hypothesis here is that SST/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ADLscope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does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not require an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excessive number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coverage conditions (and hence test data) relative to the size of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subject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programs, and hence the technology is tractable. 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982" y="464453"/>
            <a:ext cx="9468446" cy="1280890"/>
          </a:xfrm>
        </p:spPr>
        <p:txBody>
          <a:bodyPr>
            <a:noAutofit/>
          </a:bodyPr>
          <a:lstStyle/>
          <a:p>
            <a:r>
              <a:rPr lang="en-IN" sz="4400" dirty="0">
                <a:latin typeface="Arial Rounded MT Bold" pitchFamily="34" charset="0"/>
              </a:rPr>
              <a:t>What is Combinatorial Explosion?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114" y="1770743"/>
            <a:ext cx="9356498" cy="414047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problem with all brute-force search algorithms is that their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time complexities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grow exponentially with problem size. This problem is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called combinatorial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explosion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combinatorial explosion results in limited size of problems that can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be solved with brute-force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search techniques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982" y="464453"/>
            <a:ext cx="9468446" cy="1280890"/>
          </a:xfrm>
        </p:spPr>
        <p:txBody>
          <a:bodyPr>
            <a:noAutofit/>
          </a:bodyPr>
          <a:lstStyle/>
          <a:p>
            <a:r>
              <a:rPr lang="en-IN" sz="4400" dirty="0">
                <a:latin typeface="Arial Rounded MT Bold" pitchFamily="34" charset="0"/>
              </a:rPr>
              <a:t>What is Combinatorial Explosion</a:t>
            </a:r>
            <a:r>
              <a:rPr lang="en-IN" sz="4400" dirty="0" smtClean="0">
                <a:latin typeface="Arial Rounded MT Bold" pitchFamily="34" charset="0"/>
              </a:rPr>
              <a:t>?</a:t>
            </a:r>
            <a:br>
              <a:rPr lang="en-IN" sz="4400" dirty="0" smtClean="0">
                <a:latin typeface="Arial Rounded MT Bold" pitchFamily="34" charset="0"/>
              </a:rPr>
            </a:br>
            <a:r>
              <a:rPr lang="en-IN" sz="4400" dirty="0">
                <a:latin typeface="Arial Rounded MT Bold" pitchFamily="34" charset="0"/>
              </a:rPr>
              <a:t> </a:t>
            </a:r>
            <a:r>
              <a:rPr lang="en-IN" sz="4400" dirty="0" smtClean="0">
                <a:latin typeface="Arial Rounded MT Bold" pitchFamily="34" charset="0"/>
              </a:rPr>
              <a:t>                                                  </a:t>
            </a:r>
            <a:r>
              <a:rPr lang="en-IN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1770743"/>
            <a:ext cx="9356498" cy="4140479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example while eight-puzzle with 105 states is easily solved by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brute-force search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, the fifteen-puzzle contains over 1013 states, and hence cannot be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solved with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brute-force techniques on current machines. Even faster machines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cannot have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significant impact on this problem since the 5 * 5 twenty-four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puzzle contains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almost 1025 states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21815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Short-circuiting: A Problem!!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086" y="1756229"/>
            <a:ext cx="9385526" cy="415499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Boolean AND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OR operators perform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short-circuit evaluation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i.e. they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evaluate the expression on the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right of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only when it is necessary to determine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overall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expression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assembly code it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is treated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as branch only or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atomic condition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only, so it may be possible to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skip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other unvisited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atomic conditions.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second expression of the “&amp;&amp;" operator is evaluated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only if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the first expression evaluates to 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5" y="624110"/>
            <a:ext cx="9762898" cy="1280890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Short-circuiting: A Problem</a:t>
            </a:r>
            <a:r>
              <a:rPr lang="en-IN" sz="4400" dirty="0" smtClean="0">
                <a:latin typeface="Arial Rounded MT Bold" pitchFamily="34" charset="0"/>
              </a:rPr>
              <a:t>!!      </a:t>
            </a:r>
            <a:r>
              <a:rPr lang="en-GB" altLang="en-US" sz="4400" dirty="0" err="1" smtClean="0">
                <a:latin typeface="Arial Rounded MT Bold" pitchFamily="34" charset="0"/>
              </a:rPr>
              <a:t>cont</a:t>
            </a:r>
            <a:r>
              <a:rPr lang="en-GB" altLang="en-US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>
                <a:latin typeface="Arial Rounded MT Bold" pitchFamily="34" charset="0"/>
              </a:rPr>
              <a:t>…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086" y="1886857"/>
            <a:ext cx="9385526" cy="40243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second expression of the “||” operator is evaluated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only if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first expression evaluates to false.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It means whenever any test input generator scans a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Boolean expression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to short-circuit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evaluation, it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is not possible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 invoke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each atomic condition or branch at least once,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which violates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MC/DC definition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 achieve 100% MC/DC.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Motivation for MC/DC Testing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030" y="1785258"/>
            <a:ext cx="9332684" cy="377762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Limited work in the area of </a:t>
            </a:r>
            <a:r>
              <a:rPr lang="en-US" sz="30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automated testing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methods that support MC/DC.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Automated tool for </a:t>
            </a:r>
            <a:r>
              <a:rPr lang="en-US" sz="30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MC/DC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test case generation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Improves software quality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performs exhaustive testing of a software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Reduces software testing time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Safety critical systems requires the satisfaction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0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MC/DC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0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DO-178 B/C Level A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certification of a software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086" y="1814286"/>
            <a:ext cx="9385526" cy="409693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Different failure conditions require different software conditions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5 levels</a:t>
            </a:r>
          </a:p>
          <a:p>
            <a:pPr algn="just">
              <a:buFont typeface="Wingdings" pitchFamily="2" charset="2"/>
              <a:buChar char="§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Criticality of Software</a:t>
            </a:r>
            <a:endParaRPr lang="en-IN" sz="4400" dirty="0">
              <a:latin typeface="Arial Rounded MT Bold" pitchFamily="34" charset="0"/>
            </a:endParaRPr>
          </a:p>
        </p:txBody>
      </p:sp>
      <p:pic>
        <p:nvPicPr>
          <p:cNvPr id="1026" name="Picture 2" descr="C:\Users\KIIT\Desktop\ISEC 2018\Presentation\Images\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61" y="2937327"/>
            <a:ext cx="8562068" cy="35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19758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59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561" y="545690"/>
            <a:ext cx="9805959" cy="855578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Testing Facts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9299" y="1828801"/>
            <a:ext cx="9652472" cy="4624518"/>
          </a:xfrm>
        </p:spPr>
        <p:txBody>
          <a:bodyPr>
            <a:normAutofit/>
          </a:bodyPr>
          <a:lstStyle/>
          <a:p>
            <a:pPr algn="just">
              <a:lnSpc>
                <a:spcPct val="105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Consumes largest effort among all phases</a:t>
            </a:r>
          </a:p>
          <a:p>
            <a:pPr lvl="1" algn="just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Largest manpower among all other development roles</a:t>
            </a:r>
          </a:p>
          <a:p>
            <a:pPr lvl="1" algn="just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Implies more job opportunities</a:t>
            </a:r>
          </a:p>
          <a:p>
            <a:pPr algn="just">
              <a:lnSpc>
                <a:spcPct val="105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About 50% development effort</a:t>
            </a:r>
          </a:p>
          <a:p>
            <a:pPr lvl="1" algn="just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But 10% of development time?</a:t>
            </a:r>
          </a:p>
          <a:p>
            <a:pPr lvl="1" algn="just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How?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71" y="261252"/>
            <a:ext cx="10116458" cy="1280890"/>
          </a:xfrm>
        </p:spPr>
        <p:txBody>
          <a:bodyPr>
            <a:no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Modified Condition/Decision Coverage (MC/DC)</a:t>
            </a:r>
            <a:endParaRPr lang="it-IT" altLang="en-US" sz="4400" dirty="0" smtClean="0">
              <a:latin typeface="Arial Rounded MT Bold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8114" y="2133600"/>
            <a:ext cx="9356498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Main Objective: To effectively test </a:t>
            </a:r>
            <a:r>
              <a:rPr lang="en-US" altLang="en-US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important combinations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of conditions, without exponential blowup in test suite size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“Important” combinations means: Each basic condition shown to independently affect the outcome of each decision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71" y="261252"/>
            <a:ext cx="10116458" cy="1280890"/>
          </a:xfrm>
        </p:spPr>
        <p:txBody>
          <a:bodyPr>
            <a:no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Modified Condition/Decision Coverage (MC/DC</a:t>
            </a:r>
            <a:r>
              <a:rPr lang="en-US" altLang="en-US" sz="4400" dirty="0" smtClean="0">
                <a:latin typeface="Arial Rounded MT Bold" pitchFamily="34" charset="0"/>
              </a:rPr>
              <a:t>)                </a:t>
            </a:r>
            <a:r>
              <a:rPr lang="en-GB" altLang="en-US" sz="4400" dirty="0" err="1" smtClean="0">
                <a:latin typeface="Arial Rounded MT Bold" pitchFamily="34" charset="0"/>
              </a:rPr>
              <a:t>cont</a:t>
            </a:r>
            <a:r>
              <a:rPr lang="en-GB" altLang="en-US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>
                <a:latin typeface="Arial Rounded MT Bold" pitchFamily="34" charset="0"/>
              </a:rPr>
              <a:t>…</a:t>
            </a:r>
            <a:endParaRPr lang="it-IT" altLang="en-US" sz="4400" dirty="0" smtClean="0">
              <a:latin typeface="Arial Rounded MT Bold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829" y="2133600"/>
            <a:ext cx="9646783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Requires: 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For each basic condition C, two test cases,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values of all </a:t>
            </a: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evaluated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conditions except C are the same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compound condition as a whole evaluates to </a:t>
            </a: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for one and </a:t>
            </a: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for the other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Rounded MT Bold" pitchFamily="34" charset="0"/>
              </a:rPr>
              <a:t>What is </a:t>
            </a:r>
            <a:r>
              <a:rPr lang="en-US" sz="4400" dirty="0" smtClean="0">
                <a:latin typeface="Arial Rounded MT Bold" pitchFamily="34" charset="0"/>
              </a:rPr>
              <a:t>MC/DC?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73239"/>
            <a:ext cx="9470570" cy="4351337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MC/DC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stands for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odified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ondition/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ecision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3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Some kind of Predicate Coverage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technique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MC/DC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was designed for languages containing logical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operators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that do not short-circuit. </a:t>
            </a:r>
          </a:p>
          <a:p>
            <a:pPr>
              <a:lnSpc>
                <a:spcPct val="83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terms:</a:t>
            </a:r>
          </a:p>
          <a:p>
            <a:pPr lvl="1">
              <a:lnSpc>
                <a:spcPct val="83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Condition: Leaf level Boolean expression.</a:t>
            </a:r>
          </a:p>
          <a:p>
            <a:pPr lvl="1">
              <a:lnSpc>
                <a:spcPct val="83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Decision: Controls the program flow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3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Main idea: Each condition must be shown to independently affect the outcome of a decision, i.e. the outcome of a decision changes as a result of changing a single condition.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 Rounded MT Bold" pitchFamily="34" charset="0"/>
              </a:rPr>
              <a:t>What is </a:t>
            </a:r>
            <a:r>
              <a:rPr lang="en-US" sz="4400" dirty="0" smtClean="0">
                <a:latin typeface="Arial Rounded MT Bold" pitchFamily="34" charset="0"/>
              </a:rPr>
              <a:t>MC/DC</a:t>
            </a:r>
            <a:r>
              <a:rPr lang="en-US" sz="4400" dirty="0" smtClean="0">
                <a:latin typeface="Arial Rounded MT Bold" pitchFamily="34" charset="0"/>
              </a:rPr>
              <a:t>?              </a:t>
            </a:r>
            <a:r>
              <a:rPr lang="en-GB" altLang="en-US" sz="4400" dirty="0" err="1" smtClean="0">
                <a:latin typeface="Arial Rounded MT Bold" pitchFamily="34" charset="0"/>
              </a:rPr>
              <a:t>cont</a:t>
            </a:r>
            <a:r>
              <a:rPr lang="en-GB" altLang="en-US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>
                <a:latin typeface="Arial Rounded MT Bold" pitchFamily="34" charset="0"/>
              </a:rPr>
              <a:t>…</a:t>
            </a:r>
            <a:r>
              <a:rPr lang="en-US" sz="4400" dirty="0" smtClean="0">
                <a:latin typeface="Arial Rounded MT Bold" pitchFamily="34" charset="0"/>
              </a:rPr>
              <a:t>   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73239"/>
            <a:ext cx="9470570" cy="435133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Modified Condition/Decision Coverage</a:t>
            </a:r>
          </a:p>
          <a:p>
            <a:pPr marL="706438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code metric for measuring the quality of a test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suite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9830" y="3793215"/>
            <a:ext cx="1756228" cy="95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6749" y="3793214"/>
            <a:ext cx="1756228" cy="95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Decision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1086" y="3814985"/>
            <a:ext cx="5239657" cy="95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Each condition must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independently affect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outcome of a decision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319" y="3889833"/>
            <a:ext cx="377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72641" y="3889833"/>
            <a:ext cx="377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51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73239"/>
            <a:ext cx="9470570" cy="4351337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RTCA standard of DO-178B stands for Radio Technical Commission for Aeronautics. It is mandatory to achieve MC/DC for Level A certificate of safety critical application. MC/DC necessitates satisfaction of the following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Every statement in the program has been invoked at least once.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Every point of entry and exit in the program has been invoked at least once.</a:t>
            </a:r>
          </a:p>
          <a:p>
            <a:pPr algn="just"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dirty="0" smtClean="0">
                <a:latin typeface="Arial Rounded MT Bold" pitchFamily="34" charset="0"/>
              </a:rPr>
              <a:t>MC/DC </a:t>
            </a:r>
            <a:r>
              <a:rPr lang="en-IN" sz="4400" dirty="0" smtClean="0">
                <a:latin typeface="Arial Rounded MT Bold" pitchFamily="34" charset="0"/>
              </a:rPr>
              <a:t>Requirements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73239"/>
            <a:ext cx="9470570" cy="4351337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control statement (i.e., branch point) in the program has taken all possible outcomes (i.e., branches) at least once.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Every non-constant Boolean expression in the program has evaluated to both a true and a false result.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Every non-constant condition in a Boolean expression in the program has evaluated to both a true and a false result.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Every non-constant condition in a Boolean expression in the program has been shown to independently affect that expression’s outcome.</a:t>
            </a:r>
          </a:p>
          <a:p>
            <a:pPr algn="just"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dirty="0" smtClean="0">
                <a:latin typeface="Arial Rounded MT Bold" pitchFamily="34" charset="0"/>
              </a:rPr>
              <a:t>MC/DC </a:t>
            </a:r>
            <a:r>
              <a:rPr lang="en-IN" sz="4400" dirty="0" smtClean="0">
                <a:latin typeface="Arial Rounded MT Bold" pitchFamily="34" charset="0"/>
              </a:rPr>
              <a:t>Requirements           </a:t>
            </a:r>
            <a:r>
              <a:rPr lang="en-GB" altLang="en-US" sz="4400" dirty="0" err="1" smtClean="0">
                <a:latin typeface="Arial Rounded MT Bold" pitchFamily="34" charset="0"/>
              </a:rPr>
              <a:t>cont</a:t>
            </a:r>
            <a:r>
              <a:rPr lang="en-GB" altLang="en-US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>
                <a:latin typeface="Arial Rounded MT Bold" pitchFamily="34" charset="0"/>
              </a:rPr>
              <a:t>…</a:t>
            </a:r>
            <a:r>
              <a:rPr lang="en-IN" sz="4400" dirty="0" smtClean="0">
                <a:latin typeface="Arial Rounded MT Bold" pitchFamily="34" charset="0"/>
              </a:rPr>
              <a:t>       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MC/DC Requirements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6111" y="1853248"/>
            <a:ext cx="10454185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The RTCA standard of DO-178B stands for Radio Technical Commission for</a:t>
            </a:r>
            <a:b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</a:b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Aeronautics. It is mandatory to achieve MC/DC for Level A certificate of safety</a:t>
            </a:r>
            <a:b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</a:b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critical application. MC/DC necessitates satisfaction of the following::</a:t>
            </a:r>
            <a:b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</a:br>
            <a:endParaRPr lang="en-IN" sz="2000" b="0" i="0" dirty="0" smtClean="0">
              <a:solidFill>
                <a:srgbClr val="FFC000"/>
              </a:solidFill>
              <a:effectLst/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Every statement in the program has been invoked at least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Every point of entry and exit in the program has been invoked at least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Every control statement (i.e., branch point) in the program has taken all possible outcomes (i.e., branches) at least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Every non-constant Boolean expression in the program has evaluated to both a</a:t>
            </a:r>
            <a:b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</a:b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true and a false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Every non-constant condition in a Boolean expression in the program has</a:t>
            </a:r>
            <a:b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</a:b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evaluated to both a true and a false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Every non-constant condition in a Boolean expression in the program has been</a:t>
            </a:r>
            <a:b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</a:br>
            <a:r>
              <a:rPr lang="en-IN" sz="2000" b="0" i="0" dirty="0" smtClean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shown to independently affect that expression’s outcome.</a:t>
            </a:r>
            <a:r>
              <a:rPr lang="en-IN" sz="20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30"/>
            <a:ext cx="12192000" cy="59127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66</a:t>
            </a:fld>
            <a:endParaRPr lang="en-IN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0907301" y="6337832"/>
            <a:ext cx="609508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0" latin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ctr" defTabSz="457200" rtl="0" eaLnBrk="0" fontAlgn="base" latinLnBrk="0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ctr" defTabSz="457200" rtl="0" eaLnBrk="0" fontAlgn="base" latinLnBrk="0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ctr" defTabSz="457200" rtl="0" eaLnBrk="0" fontAlgn="base" latinLnBrk="0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algn="ctr" defTabSz="457200" rtl="0" eaLnBrk="0" fontAlgn="base" latinLnBrk="0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kern="1200">
                <a:solidFill>
                  <a:schemeClr val="bg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8382631" y="3770451"/>
            <a:ext cx="921600" cy="760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6078631" y="3770451"/>
            <a:ext cx="921600" cy="7604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3498151" y="3770451"/>
            <a:ext cx="1013760" cy="760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2748383" y="3997996"/>
            <a:ext cx="9375361" cy="47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en-US" altLang="en-US" sz="2600" b="1" dirty="0" smtClean="0">
                <a:solidFill>
                  <a:schemeClr val="tx1"/>
                </a:solidFill>
              </a:rPr>
              <a:t>if (   (</a:t>
            </a:r>
            <a:r>
              <a:rPr lang="en-US" altLang="en-US" sz="2600" b="1" dirty="0">
                <a:solidFill>
                  <a:schemeClr val="tx1"/>
                </a:solidFill>
              </a:rPr>
              <a:t>a)    </a:t>
            </a:r>
            <a:r>
              <a:rPr lang="en-US" altLang="en-US" sz="2600" b="1" dirty="0" smtClean="0">
                <a:solidFill>
                  <a:schemeClr val="tx1"/>
                </a:solidFill>
              </a:rPr>
              <a:t>  &amp;       </a:t>
            </a:r>
            <a:r>
              <a:rPr lang="en-US" altLang="en-US" sz="2600" b="1" dirty="0">
                <a:solidFill>
                  <a:schemeClr val="tx1"/>
                </a:solidFill>
              </a:rPr>
              <a:t>(b)   </a:t>
            </a:r>
            <a:r>
              <a:rPr lang="en-US" altLang="en-US" sz="2600" b="1" dirty="0" smtClean="0">
                <a:solidFill>
                  <a:schemeClr val="tx1"/>
                </a:solidFill>
              </a:rPr>
              <a:t>    </a:t>
            </a:r>
            <a:r>
              <a:rPr lang="en-US" altLang="en-US" sz="2600" b="1" dirty="0">
                <a:solidFill>
                  <a:schemeClr val="tx1"/>
                </a:solidFill>
              </a:rPr>
              <a:t>|     (c</a:t>
            </a:r>
            <a:r>
              <a:rPr lang="en-US" altLang="en-US" sz="2600" b="1" dirty="0" smtClean="0">
                <a:solidFill>
                  <a:schemeClr val="tx1"/>
                </a:solidFill>
              </a:rPr>
              <a:t>)    ) </a:t>
            </a:r>
            <a:r>
              <a:rPr lang="en-US" altLang="en-US" sz="2600" b="1" dirty="0">
                <a:solidFill>
                  <a:schemeClr val="tx1"/>
                </a:solidFill>
              </a:rPr>
              <a:t>then…</a:t>
            </a:r>
          </a:p>
        </p:txBody>
      </p:sp>
      <p:sp>
        <p:nvSpPr>
          <p:cNvPr id="5837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MC/DC Coverage</a:t>
            </a:r>
          </a:p>
        </p:txBody>
      </p:sp>
      <p:sp>
        <p:nvSpPr>
          <p:cNvPr id="583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104571" y="1814286"/>
            <a:ext cx="9414555" cy="4096936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According to multiple condition coverage, every condition in the decision has taken all possible outcomes at least once.</a:t>
            </a:r>
          </a:p>
          <a:p>
            <a:pPr algn="just"/>
            <a:endParaRPr lang="en-US" altLang="en-US" dirty="0" smtClean="0"/>
          </a:p>
          <a:p>
            <a:pPr algn="just"/>
            <a:endParaRPr lang="en-US" altLang="en-US" dirty="0" smtClean="0"/>
          </a:p>
          <a:p>
            <a:pPr algn="just"/>
            <a:endParaRPr lang="en-US" altLang="en-US" dirty="0" smtClean="0"/>
          </a:p>
          <a:p>
            <a:pPr algn="just"/>
            <a:endParaRPr lang="en-US" altLang="en-US" dirty="0" smtClean="0"/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H="1">
            <a:off x="3434790" y="4430041"/>
            <a:ext cx="384000" cy="36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8" name="Line 9"/>
          <p:cNvSpPr>
            <a:spLocks noChangeShapeType="1"/>
          </p:cNvSpPr>
          <p:nvPr/>
        </p:nvSpPr>
        <p:spPr bwMode="auto">
          <a:xfrm>
            <a:off x="4235431" y="4530851"/>
            <a:ext cx="362879" cy="3427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3048871" y="4743993"/>
            <a:ext cx="722930" cy="38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8380" name="Text Box 11"/>
          <p:cNvSpPr txBox="1">
            <a:spLocks noChangeArrowheads="1"/>
          </p:cNvSpPr>
          <p:nvPr/>
        </p:nvSpPr>
        <p:spPr bwMode="auto">
          <a:xfrm>
            <a:off x="4106790" y="4743993"/>
            <a:ext cx="814301" cy="38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 flipH="1">
            <a:off x="5930790" y="4443001"/>
            <a:ext cx="309121" cy="3470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6621990" y="4443001"/>
            <a:ext cx="268800" cy="3470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8426790" y="4431480"/>
            <a:ext cx="289921" cy="3585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9098791" y="4431480"/>
            <a:ext cx="288000" cy="3585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5" name="Text Box 16"/>
          <p:cNvSpPr txBox="1">
            <a:spLocks noChangeArrowheads="1"/>
          </p:cNvSpPr>
          <p:nvPr/>
        </p:nvSpPr>
        <p:spPr bwMode="auto">
          <a:xfrm>
            <a:off x="5594791" y="4743993"/>
            <a:ext cx="722930" cy="38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6650791" y="4743993"/>
            <a:ext cx="814301" cy="38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8088871" y="4743993"/>
            <a:ext cx="722930" cy="38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9144870" y="4743993"/>
            <a:ext cx="814301" cy="38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MC/DC, every condition in the decision independently affects the decision’s outcome.</a:t>
            </a:r>
          </a:p>
          <a:p>
            <a:pPr algn="just"/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5798436" y="4060552"/>
            <a:ext cx="3499153" cy="432045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713013" y="4060552"/>
            <a:ext cx="648820" cy="43204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2709612" y="4060552"/>
            <a:ext cx="8545921" cy="44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(         (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     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  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(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  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|   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       )     then</a:t>
            </a:r>
            <a:r>
              <a:rPr lang="en-US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 flipH="1">
            <a:off x="3383533" y="4492597"/>
            <a:ext cx="384000" cy="36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4149612" y="4492597"/>
            <a:ext cx="289921" cy="360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2997612" y="4822392"/>
            <a:ext cx="698885" cy="44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4055533" y="4822392"/>
            <a:ext cx="783844" cy="44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H="1">
            <a:off x="6359533" y="4494038"/>
            <a:ext cx="21119" cy="3614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8855533" y="4494038"/>
            <a:ext cx="0" cy="3614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5973612" y="4855515"/>
            <a:ext cx="698885" cy="44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</p:txBody>
      </p:sp>
      <p:sp>
        <p:nvSpPr>
          <p:cNvPr id="59407" name="Text Box 14"/>
          <p:cNvSpPr txBox="1">
            <a:spLocks noChangeArrowheads="1"/>
          </p:cNvSpPr>
          <p:nvPr/>
        </p:nvSpPr>
        <p:spPr bwMode="auto">
          <a:xfrm>
            <a:off x="8471533" y="4855515"/>
            <a:ext cx="783844" cy="44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buFont typeface="Arial" pitchFamily="34" charset="0"/>
              <a:buNone/>
            </a:pPr>
            <a:r>
              <a:rPr lang="en-US" altLang="en-US" sz="24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</p:txBody>
      </p:sp>
      <p:sp>
        <p:nvSpPr>
          <p:cNvPr id="59408" name="Text Box 15"/>
          <p:cNvSpPr txBox="1">
            <a:spLocks noChangeArrowheads="1"/>
          </p:cNvSpPr>
          <p:nvPr/>
        </p:nvSpPr>
        <p:spPr bwMode="auto">
          <a:xfrm>
            <a:off x="5831431" y="5358128"/>
            <a:ext cx="5568000" cy="1132253"/>
          </a:xfrm>
          <a:prstGeom prst="rect">
            <a:avLst/>
          </a:prstGeom>
          <a:solidFill>
            <a:srgbClr val="FFFF00"/>
          </a:solidFill>
          <a:ln w="9525">
            <a:solidFill>
              <a:srgbClr val="66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l">
              <a:lnSpc>
                <a:spcPct val="93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en-US" alt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Change the value of each condition individually while keeping all other conditions constant.</a:t>
            </a: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400" dirty="0" smtClean="0">
                <a:latin typeface="Arial Rounded MT Bold" pitchFamily="34" charset="0"/>
              </a:rPr>
              <a:t>MC/DC </a:t>
            </a:r>
            <a:r>
              <a:rPr lang="en-US" altLang="en-US" sz="4400" dirty="0" smtClean="0">
                <a:latin typeface="Arial Rounded MT Bold" pitchFamily="34" charset="0"/>
              </a:rPr>
              <a:t>Coverage           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r>
              <a:rPr lang="en-US" altLang="en-US" sz="4400" dirty="0" smtClean="0">
                <a:latin typeface="Arial Rounded MT Bold" pitchFamily="34" charset="0"/>
              </a:rPr>
              <a:t> </a:t>
            </a:r>
            <a:endParaRPr lang="en-US" altLang="en-US" dirty="0" smtClean="0">
              <a:latin typeface="Arial Rounded MT Bold" pitchFamily="34" charset="0"/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48786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9484" y="275767"/>
            <a:ext cx="10987315" cy="1280890"/>
          </a:xfrm>
        </p:spPr>
        <p:txBody>
          <a:bodyPr>
            <a:noAutofit/>
          </a:bodyPr>
          <a:lstStyle/>
          <a:p>
            <a:pPr algn="just"/>
            <a:r>
              <a:rPr lang="en-IN" sz="4400" dirty="0">
                <a:latin typeface="Arial Rounded MT Bold" pitchFamily="34" charset="0"/>
              </a:rPr>
              <a:t>MC/DC </a:t>
            </a:r>
            <a:r>
              <a:rPr lang="en-IN" sz="4400" dirty="0" smtClean="0">
                <a:latin typeface="Arial Rounded MT Bold" pitchFamily="34" charset="0"/>
              </a:rPr>
              <a:t> </a:t>
            </a:r>
            <a:r>
              <a:rPr lang="en-IN" sz="4400" dirty="0" err="1" smtClean="0">
                <a:latin typeface="Arial Rounded MT Bold" pitchFamily="34" charset="0"/>
              </a:rPr>
              <a:t>vs</a:t>
            </a:r>
            <a:r>
              <a:rPr lang="en-IN" sz="4400" dirty="0" smtClean="0">
                <a:latin typeface="Arial Rounded MT Bold" pitchFamily="34" charset="0"/>
              </a:rPr>
              <a:t> condition/decision </a:t>
            </a:r>
            <a:r>
              <a:rPr lang="en-IN" sz="4400" dirty="0">
                <a:latin typeface="Arial Rounded MT Bold" pitchFamily="34" charset="0"/>
              </a:rPr>
              <a:t>coverage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1843314" y="1582057"/>
            <a:ext cx="9661298" cy="4619451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MC/DC criterion enhances the condition/decision coverage criterion by requiring that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each condition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be shown to independently affect the outcome of the decision.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independence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requirement ensures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that the effect of each condition is tested relative to the other conditions. However,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achieving MC/DC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requires more thoughtful selection of the test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cases. In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general, a minimum of </a:t>
            </a:r>
            <a:r>
              <a:rPr lang="en-I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n+ </a:t>
            </a: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 test cases</a:t>
            </a:r>
            <a:r>
              <a:rPr lang="en-IN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a decision with </a:t>
            </a:r>
            <a:r>
              <a:rPr lang="en-IN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 the example (A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B), test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cases (TF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), (FT), and (FF) provide MC/DC.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69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0529" y="2104571"/>
            <a:ext cx="9365226" cy="4242176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Testing is getting more complex and sophisticated every year.</a:t>
            </a:r>
          </a:p>
          <a:p>
            <a:pPr lvl="1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Larger and more complex programs</a:t>
            </a:r>
          </a:p>
          <a:p>
            <a:pPr lvl="1">
              <a:lnSpc>
                <a:spcPct val="105000"/>
              </a:lnSpc>
              <a:buFont typeface="Wingdings" pitchFamily="2" charset="2"/>
              <a:buChar char="Ø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Newer programming paradigms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25561" y="545690"/>
            <a:ext cx="9805959" cy="855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400" dirty="0" smtClean="0">
                <a:latin typeface="Arial Rounded MT Bold" pitchFamily="34" charset="0"/>
              </a:rPr>
              <a:t>Testing </a:t>
            </a:r>
            <a:r>
              <a:rPr lang="en-US" altLang="en-US" sz="4400" dirty="0" smtClean="0">
                <a:latin typeface="Arial Rounded MT Bold" pitchFamily="34" charset="0"/>
              </a:rPr>
              <a:t>Facts                      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US" altLang="en-US" sz="4400" dirty="0" smtClean="0">
              <a:latin typeface="Arial Rounded MT Bold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Examples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601" y="1944226"/>
            <a:ext cx="33237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if (A and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	F	T	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	T	F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114" y="1944227"/>
            <a:ext cx="37592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if (A or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	T	F	F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	F	T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0344" y="4042229"/>
            <a:ext cx="37592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if (A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	T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F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MC/DC: Linear Complexity</a:t>
            </a:r>
          </a:p>
        </p:txBody>
      </p:sp>
      <p:sp>
        <p:nvSpPr>
          <p:cNvPr id="955395" name="Rectangle 3"/>
          <p:cNvSpPr>
            <a:spLocks noGrp="1"/>
          </p:cNvSpPr>
          <p:nvPr>
            <p:ph type="body" idx="1"/>
          </p:nvPr>
        </p:nvSpPr>
        <p:spPr>
          <a:xfrm>
            <a:off x="2589212" y="1828800"/>
            <a:ext cx="8915400" cy="4082422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5000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94" tIns="50397" rIns="100794" bIns="50397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N+1 test cases for N basic conditions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(((a || b) &amp;&amp; c) || d) &amp;&amp; e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Test 		a 		b 		  c 		d		 e 	   outcome</a:t>
            </a: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Case</a:t>
            </a: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(1)	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--	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--	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true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true</a:t>
            </a: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(2)		false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true	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      --		true		true</a:t>
            </a: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(3)		true		--		false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	true		true		</a:t>
            </a: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(6)		true		--		true		   --	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alt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(11)		true		--	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   -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-		false</a:t>
            </a: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(13)		</a:t>
            </a:r>
            <a:r>
              <a:rPr lang="en-US" altLang="en-US" sz="20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000" b="1" u="sng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en-US" sz="2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	  --		false	   --		false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Comic Sans MS" pitchFamily="66" charset="0"/>
              <a:buNone/>
              <a:defRPr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Underlined values independently affect the output of the decision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Required by the </a:t>
            </a:r>
            <a:r>
              <a:rPr lang="it-IT" altLang="en-US" sz="2000" dirty="0" smtClean="0">
                <a:latin typeface="Times New Roman" pitchFamily="18" charset="0"/>
                <a:cs typeface="Times New Roman" pitchFamily="18" charset="0"/>
              </a:rPr>
              <a:t>RTCA/DO-178B standard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566401" y="-303872"/>
            <a:ext cx="10965119" cy="1774267"/>
          </a:xfrm>
        </p:spPr>
        <p:txBody>
          <a:bodyPr rIns="145592"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7143" y="1905000"/>
            <a:ext cx="9327469" cy="4548318"/>
          </a:xfrm>
        </p:spPr>
        <p:txBody>
          <a:bodyPr rIns="145592">
            <a:noAutofit/>
          </a:bodyPr>
          <a:lstStyle/>
          <a:p>
            <a:pPr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MC/DC is </a:t>
            </a:r>
          </a:p>
          <a:p>
            <a:pPr marL="954088" lvl="1" indent="-45720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basic condition coverage (C)</a:t>
            </a:r>
          </a:p>
          <a:p>
            <a:pPr marL="954088" lvl="1" indent="-45720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branch coverage (DC)</a:t>
            </a:r>
          </a:p>
          <a:p>
            <a:pPr marL="954088" lvl="1" indent="-457200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plus one additional condition (M): </a:t>
            </a:r>
            <a:b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every condition must </a:t>
            </a:r>
            <a:r>
              <a:rPr lang="en-US" altLang="en-US" sz="3200" i="1" dirty="0" smtClean="0">
                <a:latin typeface="Times New Roman" pitchFamily="18" charset="0"/>
                <a:cs typeface="Times New Roman" pitchFamily="18" charset="0"/>
              </a:rPr>
              <a:t>independently affect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 the decision’s output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400" dirty="0" smtClean="0">
                <a:latin typeface="Arial Rounded MT Bold" pitchFamily="34" charset="0"/>
                <a:cs typeface="Tunga" pitchFamily="34" charset="0"/>
              </a:rPr>
              <a:t>Comments on MC/DC</a:t>
            </a:r>
            <a:endParaRPr lang="en-US" altLang="en-US" sz="3200" dirty="0" smtClean="0">
              <a:latin typeface="Arial Rounded MT Bold" pitchFamily="34" charset="0"/>
              <a:cs typeface="Tunga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88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566401" y="-303872"/>
            <a:ext cx="10965119" cy="1774267"/>
          </a:xfrm>
        </p:spPr>
        <p:txBody>
          <a:bodyPr rIns="145592"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7143" y="2075542"/>
            <a:ext cx="9327469" cy="4377775"/>
          </a:xfrm>
        </p:spPr>
        <p:txBody>
          <a:bodyPr rIns="145592">
            <a:noAutofit/>
          </a:bodyPr>
          <a:lstStyle/>
          <a:p>
            <a:pPr algn="just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It is subsumed by compound conditions and subsumes all other criteria discussed so far</a:t>
            </a:r>
          </a:p>
          <a:p>
            <a:pPr marL="954088" lvl="1" indent="-457200" algn="just" defTabSz="9144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stronger than statement and branch coverage</a:t>
            </a:r>
          </a:p>
          <a:p>
            <a:pPr algn="just" defTabSz="91440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A good balance of thoroughness and test size  (and therefore widely used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400" dirty="0" smtClean="0">
                <a:latin typeface="Arial Rounded MT Bold" pitchFamily="34" charset="0"/>
                <a:cs typeface="Tunga" pitchFamily="34" charset="0"/>
              </a:rPr>
              <a:t>Comments on </a:t>
            </a:r>
            <a:r>
              <a:rPr lang="en-US" altLang="en-US" sz="4400" dirty="0" smtClean="0">
                <a:latin typeface="Arial Rounded MT Bold" pitchFamily="34" charset="0"/>
                <a:cs typeface="Tunga" pitchFamily="34" charset="0"/>
              </a:rPr>
              <a:t>MC/DC       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r>
              <a:rPr lang="en-US" altLang="en-US" sz="4400" dirty="0" smtClean="0">
                <a:latin typeface="Arial Rounded MT Bold" pitchFamily="34" charset="0"/>
                <a:cs typeface="Tunga" pitchFamily="34" charset="0"/>
              </a:rPr>
              <a:t> </a:t>
            </a:r>
            <a:endParaRPr lang="en-US" altLang="en-US" sz="4400" dirty="0" smtClean="0">
              <a:latin typeface="Arial Rounded MT Bold" pitchFamily="34" charset="0"/>
              <a:cs typeface="Tunga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70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525" y="4354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 smtClean="0">
                <a:latin typeface="Arial Rounded MT Bold" pitchFamily="34" charset="0"/>
              </a:rPr>
              <a:t>Example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5542" y="1600009"/>
            <a:ext cx="9390697" cy="2009010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buFont typeface="Comic Sans MS" pitchFamily="66" charset="0"/>
              <a:buNone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If (A &amp;&amp; B) then…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(1) create truth table for conditions.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(2) Extend truth table so that it indicated which test cases can be used to show the independence of each condition.</a:t>
            </a:r>
          </a:p>
          <a:p>
            <a:pPr>
              <a:lnSpc>
                <a:spcPct val="83000"/>
              </a:lnSpc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3000"/>
              </a:lnSpc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4667197" y="4621446"/>
            <a:ext cx="865919" cy="485330"/>
          </a:xfrm>
          <a:prstGeom prst="rightArrow">
            <a:avLst>
              <a:gd name="adj1" fmla="val 49676"/>
              <a:gd name="adj2" fmla="val 66424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75940"/>
              </p:ext>
            </p:extLst>
          </p:nvPr>
        </p:nvGraphicFramePr>
        <p:xfrm>
          <a:off x="1959428" y="3963776"/>
          <a:ext cx="2177143" cy="228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83311"/>
                <a:gridCol w="13938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 B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</a:t>
                      </a:r>
                      <a:r>
                        <a:rPr lang="en-US" sz="2400" b="1" dirty="0" err="1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96602"/>
              </p:ext>
            </p:extLst>
          </p:nvPr>
        </p:nvGraphicFramePr>
        <p:xfrm>
          <a:off x="6037942" y="3963776"/>
          <a:ext cx="5675086" cy="228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5315"/>
                <a:gridCol w="1132114"/>
                <a:gridCol w="1329342"/>
                <a:gridCol w="931133"/>
                <a:gridCol w="94718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    B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  </a:t>
                      </a:r>
                      <a:r>
                        <a:rPr lang="en-US" sz="2400" b="1" dirty="0" err="1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  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</a:t>
                      </a:r>
                      <a:r>
                        <a:rPr lang="en-US" sz="2400" b="1" baseline="0" dirty="0" smtClean="0"/>
                        <a:t>    </a:t>
                      </a:r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</a:t>
                      </a:r>
                      <a:r>
                        <a:rPr lang="en-US" sz="2400" b="1" baseline="0" dirty="0" smtClean="0"/>
                        <a:t>      </a:t>
                      </a:r>
                      <a:r>
                        <a:rPr lang="en-US" sz="2400" b="1" baseline="0" dirty="0" err="1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337832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2685" y="1600009"/>
            <a:ext cx="4782995" cy="48533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Show independence of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Take 1 + 3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Show independence of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Take 1 + 2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Resulting test cases are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1 + 2 + 3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(T , T) + (T , F) + (F , T)</a:t>
            </a:r>
          </a:p>
          <a:p>
            <a:pPr>
              <a:buFont typeface="Wingdings" pitchFamily="2" charset="2"/>
              <a:buChar char="§"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43885"/>
              </p:ext>
            </p:extLst>
          </p:nvPr>
        </p:nvGraphicFramePr>
        <p:xfrm>
          <a:off x="783771" y="2483319"/>
          <a:ext cx="5675086" cy="228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5315"/>
                <a:gridCol w="1132114"/>
                <a:gridCol w="1329342"/>
                <a:gridCol w="931133"/>
                <a:gridCol w="94718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    B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  </a:t>
                      </a:r>
                      <a:r>
                        <a:rPr lang="en-US" sz="2400" b="1" dirty="0" err="1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  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</a:t>
                      </a:r>
                      <a:r>
                        <a:rPr lang="en-US" sz="2400" b="1" baseline="0" dirty="0" smtClean="0"/>
                        <a:t>    </a:t>
                      </a:r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</a:t>
                      </a:r>
                      <a:r>
                        <a:rPr lang="en-US" sz="2400" b="1" baseline="0" dirty="0" smtClean="0"/>
                        <a:t>      </a:t>
                      </a:r>
                      <a:r>
                        <a:rPr lang="en-US" sz="2400" b="1" baseline="0" dirty="0" err="1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525" y="4354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 smtClean="0">
                <a:latin typeface="Arial Rounded MT Bold" pitchFamily="34" charset="0"/>
              </a:rPr>
              <a:t>Example </a:t>
            </a:r>
            <a:r>
              <a:rPr lang="en-US" altLang="en-US" sz="4400" dirty="0" smtClean="0">
                <a:latin typeface="Arial Rounded MT Bold" pitchFamily="34" charset="0"/>
              </a:rPr>
              <a:t>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r>
              <a:rPr lang="en-US" altLang="en-US" sz="4400" dirty="0" smtClean="0">
                <a:latin typeface="Arial Rounded MT Bold" pitchFamily="34" charset="0"/>
              </a:rPr>
              <a:t>        </a:t>
            </a:r>
            <a:endParaRPr lang="en-US" altLang="en-US" sz="3200" dirty="0" smtClean="0">
              <a:latin typeface="Arial Rounded MT Bold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2011" y="24673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More advanced example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8832" y="1144814"/>
            <a:ext cx="8915400" cy="3777622"/>
          </a:xfrm>
        </p:spPr>
        <p:txBody>
          <a:bodyPr/>
          <a:lstStyle/>
          <a:p>
            <a:pPr>
              <a:buFont typeface="Comic Sans MS" pitchFamily="66" charset="0"/>
              <a:buNone/>
            </a:pPr>
            <a:r>
              <a:rPr lang="en-US" altLang="en-US" sz="3200" b="1" dirty="0" smtClean="0">
                <a:latin typeface="Courier New" pitchFamily="49" charset="0"/>
              </a:rPr>
              <a:t>If (A &amp;&amp; (B || C)) then</a:t>
            </a:r>
            <a:r>
              <a:rPr lang="en-US" altLang="en-US" sz="3200" b="1" dirty="0" smtClean="0"/>
              <a:t>…</a:t>
            </a:r>
            <a:endParaRPr lang="en-US" altLang="en-US" sz="3200" b="1" dirty="0" smtClean="0">
              <a:latin typeface="Courier New" pitchFamily="49" charset="0"/>
            </a:endParaRPr>
          </a:p>
          <a:p>
            <a:endParaRPr lang="en-US" altLang="en-US" sz="3600" dirty="0" smtClean="0"/>
          </a:p>
          <a:p>
            <a:endParaRPr lang="en-US" altLang="en-US" sz="2700" dirty="0" smtClean="0"/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8157029" y="1895560"/>
            <a:ext cx="3506972" cy="478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4" tIns="50397" rIns="100794" bIns="50397">
            <a:spAutoFit/>
          </a:bodyPr>
          <a:lstStyle>
            <a:lvl1pPr defTabSz="503238">
              <a:defRPr sz="3900">
                <a:solidFill>
                  <a:srgbClr val="000000"/>
                </a:solidFill>
                <a:latin typeface="Comic Sans MS" pitchFamily="66" charset="0"/>
              </a:defRPr>
            </a:lvl1pPr>
            <a:lvl2pPr marL="503238" defTabSz="503238">
              <a:defRPr sz="3500">
                <a:solidFill>
                  <a:srgbClr val="000000"/>
                </a:solidFill>
                <a:latin typeface="Comic Sans MS" pitchFamily="66" charset="0"/>
              </a:defRPr>
            </a:lvl2pPr>
            <a:lvl3pPr marL="1008063" defTabSz="503238">
              <a:defRPr sz="3000">
                <a:solidFill>
                  <a:srgbClr val="000000"/>
                </a:solidFill>
                <a:latin typeface="Comic Sans MS" pitchFamily="66" charset="0"/>
              </a:defRPr>
            </a:lvl3pPr>
            <a:lvl4pPr marL="1511300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4pPr>
            <a:lvl5pPr marL="20161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5pPr>
            <a:lvl6pPr marL="24733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6pPr>
            <a:lvl7pPr marL="29305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7pPr>
            <a:lvl8pPr marL="33877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8pPr>
            <a:lvl9pPr marL="3844925" defTabSz="503238">
              <a:defRPr sz="26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algn="just">
              <a:lnSpc>
                <a:spcPct val="93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Note: We want to determine the MINIMAL set of test cases</a:t>
            </a:r>
          </a:p>
          <a:p>
            <a:pPr algn="just">
              <a:lnSpc>
                <a:spcPct val="93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Here:</a:t>
            </a:r>
          </a:p>
          <a:p>
            <a:pPr algn="just">
              <a:lnSpc>
                <a:spcPct val="93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{2,3,4,6}</a:t>
            </a:r>
          </a:p>
          <a:p>
            <a:pPr algn="just">
              <a:lnSpc>
                <a:spcPct val="93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{2,3,4,7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3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Non-minimal set is:</a:t>
            </a:r>
          </a:p>
          <a:p>
            <a:pPr algn="just">
              <a:lnSpc>
                <a:spcPct val="93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{1,2,3,4,5}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13988"/>
              </p:ext>
            </p:extLst>
          </p:nvPr>
        </p:nvGraphicFramePr>
        <p:xfrm>
          <a:off x="1044803" y="1988686"/>
          <a:ext cx="6720343" cy="411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55090"/>
                <a:gridCol w="1296172"/>
                <a:gridCol w="1201737"/>
                <a:gridCol w="944924"/>
                <a:gridCol w="961210"/>
                <a:gridCol w="96121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  B  C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</a:t>
                      </a:r>
                      <a:r>
                        <a:rPr lang="en-US" sz="2400" b="1" dirty="0" err="1" smtClean="0"/>
                        <a:t>T</a:t>
                      </a:r>
                      <a:r>
                        <a:rPr lang="en-US" sz="2400" b="1" dirty="0" smtClean="0"/>
                        <a:t>   </a:t>
                      </a:r>
                      <a:r>
                        <a:rPr lang="en-US" sz="2400" b="1" dirty="0" err="1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</a:t>
                      </a:r>
                      <a:r>
                        <a:rPr lang="en-US" sz="2400" b="1" dirty="0" err="1" smtClean="0"/>
                        <a:t>T</a:t>
                      </a:r>
                      <a:r>
                        <a:rPr lang="en-US" sz="2400" b="1" dirty="0" smtClean="0"/>
                        <a:t>   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F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F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    T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T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    T</a:t>
                      </a:r>
                      <a:r>
                        <a:rPr lang="en-US" sz="2400" b="1" baseline="0" dirty="0" smtClean="0"/>
                        <a:t>   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    </a:t>
                      </a:r>
                      <a:r>
                        <a:rPr lang="en-US" sz="2400" b="1" dirty="0" err="1" smtClean="0"/>
                        <a:t>F</a:t>
                      </a:r>
                      <a:r>
                        <a:rPr lang="en-US" sz="2400" b="1" baseline="0" dirty="0" smtClean="0"/>
                        <a:t>   T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    </a:t>
                      </a:r>
                      <a:r>
                        <a:rPr lang="en-US" sz="2400" b="1" dirty="0" err="1" smtClean="0"/>
                        <a:t>F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76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IT\Desktop\ISEC 2018\Presentation\Images\f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92" y="3083718"/>
            <a:ext cx="2045608" cy="23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01257" y="2094076"/>
            <a:ext cx="197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 Suite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5714" y="2529854"/>
            <a:ext cx="5994400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myFunc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bool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c1,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bool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c2,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bool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c3)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{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bool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d1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c1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bool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d2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d1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c3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if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(d2)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return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else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return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5028" y="1868827"/>
            <a:ext cx="336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818747" y="3947886"/>
            <a:ext cx="783771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068" y="587937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Another MC/DC </a:t>
            </a:r>
            <a:r>
              <a:rPr lang="en-US" sz="4400" dirty="0" smtClean="0">
                <a:latin typeface="Arial Rounded MT Bold" pitchFamily="34" charset="0"/>
              </a:rPr>
              <a:t>Example</a:t>
            </a:r>
            <a:endParaRPr lang="en-US" sz="4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Another MC/DC Example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885" y="1673512"/>
            <a:ext cx="6821715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int</a:t>
            </a:r>
            <a:r>
              <a:rPr lang="en-IN" sz="2800" b="1" dirty="0"/>
              <a:t> </a:t>
            </a:r>
            <a:r>
              <a:rPr lang="en-IN" sz="2800" dirty="0" err="1"/>
              <a:t>myFunc</a:t>
            </a:r>
            <a:r>
              <a:rPr lang="en-IN" sz="2800" dirty="0"/>
              <a:t> (</a:t>
            </a:r>
            <a:r>
              <a:rPr lang="en-IN" sz="2800" b="1" dirty="0"/>
              <a:t>bool </a:t>
            </a:r>
            <a:r>
              <a:rPr lang="en-IN" sz="2800" dirty="0"/>
              <a:t>c1, </a:t>
            </a:r>
            <a:r>
              <a:rPr lang="en-IN" sz="2800" b="1" dirty="0"/>
              <a:t>bool </a:t>
            </a:r>
            <a:r>
              <a:rPr lang="en-IN" sz="2800" dirty="0"/>
              <a:t>c2, </a:t>
            </a:r>
            <a:r>
              <a:rPr lang="en-IN" sz="2800" b="1" dirty="0"/>
              <a:t>bool </a:t>
            </a:r>
            <a:r>
              <a:rPr lang="en-IN" sz="2800" dirty="0"/>
              <a:t>c3)</a:t>
            </a:r>
          </a:p>
          <a:p>
            <a:r>
              <a:rPr lang="en-IN" sz="2800" dirty="0" smtClean="0"/>
              <a:t>  {</a:t>
            </a:r>
            <a:endParaRPr lang="en-IN" sz="2800" dirty="0"/>
          </a:p>
          <a:p>
            <a:r>
              <a:rPr lang="en-IN" sz="2800" b="1" dirty="0" smtClean="0"/>
              <a:t>    bool </a:t>
            </a:r>
            <a:r>
              <a:rPr lang="en-IN" sz="2800" b="1" dirty="0"/>
              <a:t>d1 </a:t>
            </a:r>
            <a:r>
              <a:rPr lang="en-IN" sz="2800" dirty="0"/>
              <a:t>= </a:t>
            </a:r>
            <a:r>
              <a:rPr lang="en-IN" sz="2800" b="1" dirty="0"/>
              <a:t>c1 </a:t>
            </a:r>
            <a:r>
              <a:rPr lang="en-IN" sz="2800" dirty="0"/>
              <a:t>or </a:t>
            </a:r>
            <a:r>
              <a:rPr lang="en-IN" sz="2800" b="1" dirty="0"/>
              <a:t>c2</a:t>
            </a:r>
            <a:r>
              <a:rPr lang="en-IN" sz="2800" dirty="0"/>
              <a:t>;</a:t>
            </a:r>
          </a:p>
          <a:p>
            <a:r>
              <a:rPr lang="en-IN" sz="2800" b="1" dirty="0" smtClean="0"/>
              <a:t>    bool </a:t>
            </a:r>
            <a:r>
              <a:rPr lang="en-IN" sz="2800" b="1" dirty="0"/>
              <a:t>d2 </a:t>
            </a:r>
            <a:r>
              <a:rPr lang="en-IN" sz="2800" dirty="0"/>
              <a:t>= </a:t>
            </a:r>
            <a:r>
              <a:rPr lang="en-IN" sz="2800" b="1" dirty="0"/>
              <a:t>d1 </a:t>
            </a:r>
            <a:r>
              <a:rPr lang="en-IN" sz="2800" dirty="0"/>
              <a:t>and </a:t>
            </a:r>
            <a:r>
              <a:rPr lang="en-IN" sz="2800" b="1" dirty="0"/>
              <a:t>c3</a:t>
            </a:r>
            <a:r>
              <a:rPr lang="en-IN" sz="2800" dirty="0"/>
              <a:t>;</a:t>
            </a:r>
          </a:p>
          <a:p>
            <a:r>
              <a:rPr lang="en-IN" sz="2800" b="1" dirty="0" smtClean="0"/>
              <a:t>     if </a:t>
            </a:r>
            <a:r>
              <a:rPr lang="en-IN" sz="2800" dirty="0"/>
              <a:t>(d2)</a:t>
            </a:r>
          </a:p>
          <a:p>
            <a:r>
              <a:rPr lang="en-IN" sz="2800" b="1" dirty="0" smtClean="0"/>
              <a:t>        return </a:t>
            </a:r>
            <a:r>
              <a:rPr lang="en-IN" sz="2800" dirty="0"/>
              <a:t>1;</a:t>
            </a:r>
          </a:p>
          <a:p>
            <a:r>
              <a:rPr lang="en-IN" sz="2800" b="1" dirty="0" smtClean="0"/>
              <a:t>     else</a:t>
            </a:r>
            <a:endParaRPr lang="en-IN" sz="2800" b="1" dirty="0"/>
          </a:p>
          <a:p>
            <a:r>
              <a:rPr lang="en-IN" sz="2800" b="1" dirty="0" smtClean="0"/>
              <a:t>        return </a:t>
            </a:r>
            <a:r>
              <a:rPr lang="en-IN" sz="2800" dirty="0"/>
              <a:t>1;</a:t>
            </a:r>
          </a:p>
          <a:p>
            <a:r>
              <a:rPr lang="en-IN" sz="2800" dirty="0" smtClean="0"/>
              <a:t>   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913911" y="2732312"/>
            <a:ext cx="63500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C:\Users\KIIT\Desktop\ISEC 2018\Presentation\Images\f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41" y="1406297"/>
            <a:ext cx="3033486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IIT\Desktop\ISEC 2018\Presentation\Images\f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678" y="5118328"/>
            <a:ext cx="2169208" cy="15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5400000">
            <a:off x="9929847" y="4579762"/>
            <a:ext cx="47796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Another MC/DC </a:t>
            </a:r>
            <a:r>
              <a:rPr lang="en-US" sz="4400" dirty="0" smtClean="0">
                <a:latin typeface="Arial Rounded MT Bold" pitchFamily="34" charset="0"/>
              </a:rPr>
              <a:t>Example </a:t>
            </a:r>
            <a:r>
              <a:rPr lang="en-US" sz="4400" dirty="0" smtClean="0">
                <a:latin typeface="Arial Rounded MT Bold" pitchFamily="34" charset="0"/>
              </a:rPr>
              <a:t>   </a:t>
            </a:r>
            <a:r>
              <a:rPr lang="en-GB" altLang="en-US" sz="3200" dirty="0" err="1" smtClean="0">
                <a:latin typeface="Arial Rounded MT Bold" pitchFamily="34" charset="0"/>
              </a:rPr>
              <a:t>cont</a:t>
            </a:r>
            <a:r>
              <a:rPr lang="en-GB" altLang="en-US" sz="3200" dirty="0" smtClean="0">
                <a:latin typeface="Arial Rounded MT Bold" pitchFamily="34" charset="0"/>
              </a:rPr>
              <a:t> </a:t>
            </a:r>
            <a:r>
              <a:rPr lang="en-GB" altLang="en-US" sz="3200" dirty="0">
                <a:latin typeface="Arial Rounded MT Bold" pitchFamily="34" charset="0"/>
              </a:rPr>
              <a:t>…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23257" y="1729696"/>
            <a:ext cx="6291943" cy="435133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/>
              <a:t>Test Suite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Subset of all </a:t>
            </a:r>
            <a:r>
              <a:rPr lang="en-IN" sz="3200" dirty="0" smtClean="0"/>
              <a:t>possible input </a:t>
            </a:r>
            <a:r>
              <a:rPr lang="en-IN" sz="3200" dirty="0"/>
              <a:t>tuples which </a:t>
            </a:r>
            <a:r>
              <a:rPr lang="en-IN" sz="3200" dirty="0" smtClean="0"/>
              <a:t>satisfies MC/DC criteria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 example 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TS1 = (2, 3, 4) = (FT), (TF), (TT) 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FFT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, TFF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FTF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,,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TTT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} // (c1 c2 c3)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03355"/>
              </p:ext>
            </p:extLst>
          </p:nvPr>
        </p:nvGraphicFramePr>
        <p:xfrm>
          <a:off x="7329713" y="2207548"/>
          <a:ext cx="4325258" cy="228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40229"/>
                <a:gridCol w="1117600"/>
                <a:gridCol w="1045029"/>
                <a:gridCol w="827315"/>
                <a:gridCol w="595085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d1  c3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    </a:t>
                      </a:r>
                      <a:r>
                        <a:rPr lang="en-US" sz="2400" b="1" dirty="0" err="1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+mn-cs"/>
                        </a:rPr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    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</a:t>
                      </a:r>
                      <a:r>
                        <a:rPr lang="en-US" sz="2400" b="1" baseline="0" dirty="0" smtClean="0"/>
                        <a:t>    </a:t>
                      </a:r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T      </a:t>
                      </a:r>
                      <a:r>
                        <a:rPr lang="en-US" sz="2400" b="1" baseline="0" dirty="0" err="1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+mn-cs"/>
                        </a:rPr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4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27007" y="506126"/>
            <a:ext cx="9262857" cy="128089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Overview of Testing Activities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6503" y="1944913"/>
            <a:ext cx="9040778" cy="4387431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Test Suite Design</a:t>
            </a:r>
          </a:p>
          <a:p>
            <a:pPr>
              <a:spcBef>
                <a:spcPct val="1500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Run test cases and observe results to detect failures.</a:t>
            </a:r>
          </a:p>
          <a:p>
            <a:pPr>
              <a:spcBef>
                <a:spcPct val="1500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Debug to locate errors</a:t>
            </a:r>
          </a:p>
          <a:p>
            <a:pPr>
              <a:spcBef>
                <a:spcPct val="1500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Correct errors.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9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897" y="362853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Rounded MT Bold" pitchFamily="34" charset="0"/>
              </a:rPr>
              <a:t>Problems with MC/DC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885" y="1673512"/>
            <a:ext cx="4949372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dirty="0" err="1"/>
              <a:t>myFunc</a:t>
            </a:r>
            <a:r>
              <a:rPr lang="en-IN" sz="2000" dirty="0"/>
              <a:t> (</a:t>
            </a:r>
            <a:r>
              <a:rPr lang="en-IN" sz="2000" b="1" dirty="0"/>
              <a:t>bool </a:t>
            </a:r>
            <a:r>
              <a:rPr lang="en-IN" sz="2000" dirty="0"/>
              <a:t>c1, </a:t>
            </a:r>
            <a:r>
              <a:rPr lang="en-IN" sz="2000" b="1" dirty="0"/>
              <a:t>bool </a:t>
            </a:r>
            <a:r>
              <a:rPr lang="en-IN" sz="2000" dirty="0"/>
              <a:t>c2, </a:t>
            </a:r>
            <a:r>
              <a:rPr lang="en-IN" sz="2000" b="1" dirty="0"/>
              <a:t>bool </a:t>
            </a:r>
            <a:r>
              <a:rPr lang="en-IN" sz="2000" dirty="0"/>
              <a:t>c3)</a:t>
            </a:r>
          </a:p>
          <a:p>
            <a:r>
              <a:rPr lang="en-IN" sz="2000" dirty="0"/>
              <a:t>{</a:t>
            </a:r>
          </a:p>
          <a:p>
            <a:r>
              <a:rPr lang="en-IN" sz="2000" b="1" dirty="0"/>
              <a:t>bool d2 </a:t>
            </a:r>
            <a:r>
              <a:rPr lang="en-IN" sz="2000" dirty="0"/>
              <a:t>= (</a:t>
            </a:r>
            <a:r>
              <a:rPr lang="en-IN" sz="2000" b="1" dirty="0"/>
              <a:t>c1 </a:t>
            </a:r>
            <a:r>
              <a:rPr lang="en-IN" sz="2000" dirty="0"/>
              <a:t>or </a:t>
            </a:r>
            <a:r>
              <a:rPr lang="en-IN" sz="2000" b="1" dirty="0"/>
              <a:t>c2</a:t>
            </a:r>
            <a:r>
              <a:rPr lang="en-IN" sz="2000" dirty="0"/>
              <a:t>) and </a:t>
            </a:r>
            <a:r>
              <a:rPr lang="en-IN" sz="2000" b="1" dirty="0"/>
              <a:t>c3</a:t>
            </a:r>
            <a:r>
              <a:rPr lang="en-IN" sz="2000" dirty="0"/>
              <a:t>;</a:t>
            </a:r>
          </a:p>
          <a:p>
            <a:r>
              <a:rPr lang="en-IN" sz="2000" b="1" dirty="0"/>
              <a:t>if </a:t>
            </a:r>
            <a:r>
              <a:rPr lang="en-IN" sz="2000" dirty="0"/>
              <a:t>(d)</a:t>
            </a:r>
          </a:p>
          <a:p>
            <a:r>
              <a:rPr lang="en-IN" sz="2000" b="1" dirty="0"/>
              <a:t>return </a:t>
            </a:r>
            <a:r>
              <a:rPr lang="en-IN" sz="2000" dirty="0"/>
              <a:t>1;</a:t>
            </a:r>
          </a:p>
          <a:p>
            <a:r>
              <a:rPr lang="en-IN" sz="2000" b="1" dirty="0"/>
              <a:t>else</a:t>
            </a:r>
          </a:p>
          <a:p>
            <a:r>
              <a:rPr lang="en-IN" sz="2000" b="1"/>
              <a:t>return </a:t>
            </a:r>
            <a:r>
              <a:rPr lang="en-IN" sz="2000" b="1" smtClean="0"/>
              <a:t>-</a:t>
            </a:r>
            <a:r>
              <a:rPr lang="en-IN" sz="2000" smtClean="0"/>
              <a:t>1</a:t>
            </a:r>
            <a:r>
              <a:rPr lang="en-IN" sz="2000" dirty="0"/>
              <a:t>;</a:t>
            </a:r>
          </a:p>
          <a:p>
            <a:r>
              <a:rPr lang="en-IN" sz="2000" dirty="0"/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45237"/>
              </p:ext>
            </p:extLst>
          </p:nvPr>
        </p:nvGraphicFramePr>
        <p:xfrm>
          <a:off x="6502175" y="1673512"/>
          <a:ext cx="5007654" cy="4114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96911"/>
                <a:gridCol w="1538515"/>
                <a:gridCol w="624114"/>
                <a:gridCol w="856343"/>
                <a:gridCol w="711200"/>
                <a:gridCol w="5805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c1 c2 c3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+mn-cs"/>
                        </a:rPr>
                        <a:t>d2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    </a:t>
                      </a:r>
                      <a:r>
                        <a:rPr lang="en-US" sz="2400" b="1" dirty="0" err="1" smtClean="0"/>
                        <a:t>F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  </a:t>
                      </a:r>
                      <a:r>
                        <a:rPr lang="en-US" sz="2400" b="1" dirty="0" err="1" smtClean="0"/>
                        <a:t>F</a:t>
                      </a:r>
                      <a:r>
                        <a:rPr lang="en-US" sz="2400" b="1" dirty="0" smtClean="0"/>
                        <a:t>   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+mn-cs"/>
                        </a:rPr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  T</a:t>
                      </a:r>
                      <a:r>
                        <a:rPr lang="en-US" sz="2400" b="1" baseline="0" dirty="0" smtClean="0"/>
                        <a:t>   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    T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  <a:cs typeface="+mn-cs"/>
                        </a:rPr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    F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    F</a:t>
                      </a:r>
                      <a:r>
                        <a:rPr lang="en-US" sz="2400" b="1" baseline="0" dirty="0" smtClean="0"/>
                        <a:t>   T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    </a:t>
                      </a:r>
                      <a:r>
                        <a:rPr lang="en-US" sz="2400" b="1" dirty="0" err="1" smtClean="0"/>
                        <a:t>T</a:t>
                      </a:r>
                      <a:r>
                        <a:rPr lang="en-US" sz="2400" b="1" baseline="0" dirty="0" smtClean="0"/>
                        <a:t>   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+mn-cs"/>
                        </a:rPr>
                        <a:t>F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    </a:t>
                      </a:r>
                      <a:r>
                        <a:rPr lang="en-US" sz="2400" b="1" dirty="0" err="1" smtClean="0"/>
                        <a:t>T</a:t>
                      </a:r>
                      <a:r>
                        <a:rPr lang="en-US" sz="2400" b="1" baseline="0" dirty="0" smtClean="0"/>
                        <a:t>   </a:t>
                      </a:r>
                      <a:r>
                        <a:rPr lang="en-US" sz="2400" b="1" baseline="0" dirty="0" err="1" smtClean="0"/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897" y="362853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Rounded MT Bold" pitchFamily="34" charset="0"/>
              </a:rPr>
              <a:t>Problems with </a:t>
            </a:r>
            <a:r>
              <a:rPr lang="en-IN" sz="4400" dirty="0" smtClean="0">
                <a:latin typeface="Arial Rounded MT Bold" pitchFamily="34" charset="0"/>
              </a:rPr>
              <a:t>MC/DC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r>
              <a:rPr lang="en-IN" sz="4400" dirty="0" smtClean="0">
                <a:latin typeface="Arial Rounded MT Bold" pitchFamily="34" charset="0"/>
              </a:rPr>
              <a:t> 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93257" y="1729696"/>
            <a:ext cx="9173029" cy="435133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/>
              <a:t>Test Suite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TS2 = (2,4,5,6)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FFT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, FTT,TFF,TFT}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TS3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2,3,4,6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FFT ,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FTF,FTT,TFT}</a:t>
            </a:r>
          </a:p>
          <a:p>
            <a:pPr algn="just">
              <a:buFont typeface="Wingdings" pitchFamily="2" charset="2"/>
              <a:buChar char="§"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MC/DC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coverage can be affected by program structure.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>
          <a:xfrm>
            <a:off x="2070411" y="522508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latin typeface="Arial Rounded MT Bold" pitchFamily="34" charset="0"/>
              </a:rPr>
              <a:t>Where does it fit in?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4000" y="1600009"/>
            <a:ext cx="6184321" cy="4853310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The MC/DC criterion is much stronger than the condition/decision coverage criterion, but the number of test cases to achieve the MC/DC criterions still varies linearly with the number of conditions n in the decisions.</a:t>
            </a:r>
          </a:p>
          <a:p>
            <a:pPr lvl="1" algn="just">
              <a:lnSpc>
                <a:spcPct val="105000"/>
              </a:lnSpc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Much more complete coverage than condition/decision coverage, but</a:t>
            </a:r>
          </a:p>
          <a:p>
            <a:pPr lvl="1" algn="just">
              <a:lnSpc>
                <a:spcPct val="105000"/>
              </a:lnSpc>
              <a:buFont typeface="Wingdings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at the same time it is not terribly costly in terms of number of test cases.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533345" y="1730155"/>
            <a:ext cx="2178050" cy="4000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Multiple-condition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8250101" y="2502474"/>
            <a:ext cx="750887" cy="635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47533" y="2881092"/>
            <a:ext cx="3214687" cy="4000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Modified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condition/decision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>
            <a:off x="8256451" y="3507361"/>
            <a:ext cx="566738" cy="12700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61908" y="3801842"/>
            <a:ext cx="2236787" cy="4000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Condition/Decision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cxnSp>
        <p:nvCxnSpPr>
          <p:cNvPr id="11" name="Straight Arrow Connector 11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5400000">
            <a:off x="8135008" y="4286029"/>
            <a:ext cx="528638" cy="360363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676220" y="4730530"/>
            <a:ext cx="1087438" cy="4000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Decision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cxnSp>
        <p:nvCxnSpPr>
          <p:cNvPr id="13" name="Straight Arrow Connector 16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8062777" y="5286948"/>
            <a:ext cx="341312" cy="285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533345" y="5483912"/>
            <a:ext cx="1293812" cy="4000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Statement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8921614" y="5483912"/>
            <a:ext cx="1223962" cy="4000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Condition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16200000" flipH="1">
            <a:off x="8485051" y="4396361"/>
            <a:ext cx="1268413" cy="82867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10455705" y="1812079"/>
            <a:ext cx="1084784" cy="40011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</a:rPr>
              <a:t>ll paths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10419423" y="2874739"/>
            <a:ext cx="1459887" cy="40011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</a:rPr>
              <a:t>all-du-paths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10571817" y="3829249"/>
            <a:ext cx="966931" cy="40011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</a:rPr>
              <a:t>ll uses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10592547" y="4846581"/>
            <a:ext cx="774892" cy="40011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" pitchFamily="34" charset="0"/>
              </a:rPr>
              <a:t>reach</a:t>
            </a:r>
            <a:endParaRPr lang="en-IN" sz="20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11052108" y="2212189"/>
            <a:ext cx="1" cy="668906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11052107" y="3230342"/>
            <a:ext cx="1" cy="668906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11012091" y="4176491"/>
            <a:ext cx="1" cy="668906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8399327" y="4229359"/>
            <a:ext cx="2355760" cy="281585"/>
          </a:xfrm>
          <a:prstGeom prst="straightConnector1">
            <a:avLst/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2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4" y="232225"/>
            <a:ext cx="9472612" cy="128089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latin typeface="Arial Rounded MT Bold" pitchFamily="34" charset="0"/>
              </a:rPr>
              <a:t>Comparison of different coverage based Testing Strategies </a:t>
            </a:r>
            <a:endParaRPr lang="en-IN" sz="4000" dirty="0">
              <a:latin typeface="Arial Rounded MT Bol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2" y="1614714"/>
            <a:ext cx="9820955" cy="4953000"/>
          </a:xfrm>
        </p:spPr>
      </p:pic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299179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2019" y="53702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Comparison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11839" y="1814286"/>
            <a:ext cx="9036732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Relative strengths when a stronger measure includes a weaker measure.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Decision coverage includes statement coverage since exercising every branch must lead to exercising every statement.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Condition/decision coverage includes decision coverage and condition coverage (by definition).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2019" y="53702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 Rounded MT Bold" pitchFamily="34" charset="0"/>
              </a:rPr>
              <a:t>Comparison    </a:t>
            </a:r>
            <a:r>
              <a:rPr lang="en-US" sz="3200" dirty="0" err="1" smtClean="0">
                <a:latin typeface="Arial Rounded MT Bold" pitchFamily="34" charset="0"/>
              </a:rPr>
              <a:t>contd</a:t>
            </a:r>
            <a:r>
              <a:rPr lang="en-US" sz="3200" dirty="0" smtClean="0">
                <a:latin typeface="Arial Rounded MT Bold" pitchFamily="34" charset="0"/>
              </a:rPr>
              <a:t> ….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327954" y="2061029"/>
            <a:ext cx="9036732" cy="3777622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coverage includes decision coverage.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Predicate coverage (paths as possible combinations of logical conditions) includes path coverage and multiple condition coverage, as well as most other measures.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85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5" y="230410"/>
            <a:ext cx="10130971" cy="1280890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COPECA: Architecture </a:t>
            </a:r>
            <a:r>
              <a:rPr lang="en-IN" sz="4400" dirty="0" smtClean="0">
                <a:latin typeface="Arial Rounded MT Bold" pitchFamily="34" charset="0"/>
              </a:rPr>
              <a:t>of our Proposed Tool to measure MC/DC%</a:t>
            </a:r>
            <a:endParaRPr lang="en-IN" sz="4400" dirty="0">
              <a:latin typeface="Arial Rounded MT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95715"/>
            <a:ext cx="10493829" cy="4818742"/>
          </a:xfrm>
          <a:prstGeom prst="rect">
            <a:avLst/>
          </a:prstGeom>
        </p:spPr>
      </p:pic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415301" y="6033038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86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772" y="290281"/>
            <a:ext cx="9634868" cy="877143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Arial Rounded MT Bold" pitchFamily="34" charset="0"/>
                <a:cs typeface="Times New Roman" pitchFamily="18" charset="0"/>
              </a:rPr>
              <a:t>Results on </a:t>
            </a:r>
            <a:r>
              <a:rPr lang="en-IN" sz="4400" dirty="0" smtClean="0">
                <a:latin typeface="Arial Rounded MT Bold" pitchFamily="34" charset="0"/>
                <a:cs typeface="Times New Roman" pitchFamily="18" charset="0"/>
              </a:rPr>
              <a:t>COPECA</a:t>
            </a:r>
            <a:r>
              <a:rPr lang="en-IN" sz="4400" dirty="0" smtClean="0"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en-IN" sz="4400" dirty="0" smtClean="0">
                <a:latin typeface="Arial Rounded MT Bold" pitchFamily="34" charset="0"/>
                <a:cs typeface="Times New Roman" pitchFamily="18" charset="0"/>
              </a:rPr>
            </a:br>
            <a:endParaRPr lang="en-IN" sz="4400" dirty="0">
              <a:latin typeface="Arial Rounded MT Bold" pitchFamily="34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15185"/>
              </p:ext>
            </p:extLst>
          </p:nvPr>
        </p:nvGraphicFramePr>
        <p:xfrm>
          <a:off x="1869744" y="2119947"/>
          <a:ext cx="8754713" cy="4581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312"/>
                <a:gridCol w="2182614"/>
                <a:gridCol w="1251822"/>
                <a:gridCol w="1962137"/>
                <a:gridCol w="1846828"/>
              </a:tblGrid>
              <a:tr h="87440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Sl. No.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Program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LOCs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Conditions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Predicates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BSTree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307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BubbleSort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142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AssertTest1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CAssume1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Demo1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Dsort_BST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305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FruitBasket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209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12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Comparison1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128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43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17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Condition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Dsort1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136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47414" y="1456975"/>
            <a:ext cx="7121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Table 1: Characteristics of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input Programs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87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20923"/>
              </p:ext>
            </p:extLst>
          </p:nvPr>
        </p:nvGraphicFramePr>
        <p:xfrm>
          <a:off x="1869744" y="2119947"/>
          <a:ext cx="8595057" cy="4581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3751"/>
                <a:gridCol w="2142810"/>
                <a:gridCol w="1360236"/>
                <a:gridCol w="1795112"/>
                <a:gridCol w="1813148"/>
              </a:tblGrid>
              <a:tr h="87440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Sl. No.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Program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Name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Independently affected Conditions (I)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Simple 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Conditions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(C)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MC/DC%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BSTree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15.3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BubbleSort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35.7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AssertTest1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CAssume1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71.4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Demo1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25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Dsort_BST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42.8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FruitBasket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38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15.7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Comparison1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43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93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Condition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66.6</a:t>
                      </a:r>
                    </a:p>
                  </a:txBody>
                  <a:tcPr marL="90000" marR="90000" marT="46800" marB="46800" horzOverflow="overflow"/>
                </a:tc>
              </a:tr>
              <a:tr h="37067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Dsort1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DejaVu Sans" charset="0"/>
                          <a:cs typeface="DejaVu Sans" charset="0"/>
                        </a:rPr>
                        <a:t>25</a:t>
                      </a:r>
                    </a:p>
                  </a:txBody>
                  <a:tcPr marL="90000" marR="90000" marT="46800" marB="46800" horzOverflow="overflow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898772" y="290281"/>
            <a:ext cx="9634868" cy="8771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dirty="0" smtClean="0">
                <a:latin typeface="Arial Rounded MT Bold" pitchFamily="34" charset="0"/>
                <a:cs typeface="Times New Roman" pitchFamily="18" charset="0"/>
              </a:rPr>
              <a:t>Results on </a:t>
            </a:r>
            <a:r>
              <a:rPr lang="en-IN" sz="4400" dirty="0" smtClean="0">
                <a:latin typeface="Arial Rounded MT Bold" pitchFamily="34" charset="0"/>
                <a:cs typeface="Times New Roman" pitchFamily="18" charset="0"/>
              </a:rPr>
              <a:t>COPECA       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r>
              <a:rPr lang="en-IN" sz="4400" dirty="0" smtClean="0">
                <a:latin typeface="Arial Rounded MT Bold" pitchFamily="34" charset="0"/>
                <a:cs typeface="Times New Roman" pitchFamily="18" charset="0"/>
              </a:rPr>
              <a:t>    </a:t>
            </a:r>
            <a:r>
              <a:rPr lang="en-IN" sz="4400" dirty="0" smtClean="0"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en-IN" sz="4400" dirty="0" smtClean="0">
                <a:latin typeface="Arial Rounded MT Bold" pitchFamily="34" charset="0"/>
                <a:cs typeface="Times New Roman" pitchFamily="18" charset="0"/>
              </a:rPr>
            </a:br>
            <a:endParaRPr lang="en-IN" sz="4400" dirty="0"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6208" y="1517133"/>
            <a:ext cx="8697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Table 2: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MC/DC score for different input programs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88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6" y="290282"/>
            <a:ext cx="11132456" cy="1280890"/>
          </a:xfrm>
        </p:spPr>
        <p:txBody>
          <a:bodyPr>
            <a:noAutofit/>
          </a:bodyPr>
          <a:lstStyle/>
          <a:p>
            <a:pPr algn="just"/>
            <a:r>
              <a:rPr lang="en-IN" sz="4400" dirty="0">
                <a:latin typeface="Arial Rounded MT Bold" pitchFamily="34" charset="0"/>
              </a:rPr>
              <a:t>Misunderstanding the </a:t>
            </a:r>
            <a:r>
              <a:rPr lang="en-IN" sz="4400" dirty="0" smtClean="0">
                <a:latin typeface="Arial Rounded MT Bold" pitchFamily="34" charset="0"/>
              </a:rPr>
              <a:t>MC/DC Objective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571" y="1872342"/>
            <a:ext cx="9231086" cy="377762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Some misunderstandings of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MC/DC testing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are: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808038"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understanding the intent of structural coverage</a:t>
            </a:r>
          </a:p>
          <a:p>
            <a:pPr marL="808038"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Trying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to meet the MC/DC objective apart from requirements-based testing; that is, using the source code to derive inputs for all test cases</a:t>
            </a:r>
          </a:p>
          <a:p>
            <a:pPr marL="808038"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Trying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to achieve MC/DC before having a stable implementation </a:t>
            </a:r>
          </a:p>
          <a:p>
            <a:pPr algn="just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89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249" y="501438"/>
            <a:ext cx="9656471" cy="1091381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spcBef>
                <a:spcPts val="888"/>
              </a:spcBef>
            </a:pPr>
            <a:r>
              <a:rPr lang="en-GB" altLang="en-US" sz="4400" dirty="0" smtClean="0">
                <a:latin typeface="Arial Rounded MT Bold" pitchFamily="34" charset="0"/>
              </a:rPr>
              <a:t>Error, Faults and Failures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523" y="2035276"/>
            <a:ext cx="9361758" cy="3736849"/>
          </a:xfrm>
        </p:spPr>
        <p:txBody>
          <a:bodyPr lIns="19841" tIns="51588" rIns="19841" bIns="51588">
            <a:normAutofit/>
          </a:bodyPr>
          <a:lstStyle/>
          <a:p>
            <a:pPr defTabSz="9144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§"/>
            </a:pP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A failure is a manifestation of an  error (also defect or  bug).</a:t>
            </a:r>
          </a:p>
          <a:p>
            <a:pPr lvl="1" defTabSz="9144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lang="en-GB" altLang="en-US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Mere presence of an error may not lead to a failure.</a:t>
            </a:r>
            <a:r>
              <a:rPr lang="en-GB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9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6" y="290282"/>
            <a:ext cx="11132456" cy="1280890"/>
          </a:xfrm>
        </p:spPr>
        <p:txBody>
          <a:bodyPr>
            <a:noAutofit/>
          </a:bodyPr>
          <a:lstStyle/>
          <a:p>
            <a:pPr algn="just"/>
            <a:r>
              <a:rPr lang="en-IN" sz="4400" dirty="0">
                <a:latin typeface="Arial Rounded MT Bold" pitchFamily="34" charset="0"/>
              </a:rPr>
              <a:t>Misunderstanding the </a:t>
            </a:r>
            <a:r>
              <a:rPr lang="en-IN" sz="4400" dirty="0" smtClean="0">
                <a:latin typeface="Arial Rounded MT Bold" pitchFamily="34" charset="0"/>
              </a:rPr>
              <a:t>MC/DC </a:t>
            </a:r>
            <a:r>
              <a:rPr lang="en-IN" sz="4400" dirty="0" smtClean="0">
                <a:latin typeface="Arial Rounded MT Bold" pitchFamily="34" charset="0"/>
              </a:rPr>
              <a:t>Objective</a:t>
            </a:r>
            <a:br>
              <a:rPr lang="en-IN" sz="4400" dirty="0" smtClean="0">
                <a:latin typeface="Arial Rounded MT Bold" pitchFamily="34" charset="0"/>
              </a:rPr>
            </a:br>
            <a:r>
              <a:rPr lang="en-IN" sz="4400" dirty="0">
                <a:latin typeface="Arial Rounded MT Bold" pitchFamily="34" charset="0"/>
              </a:rPr>
              <a:t> </a:t>
            </a:r>
            <a:r>
              <a:rPr lang="en-IN" sz="4400" dirty="0" smtClean="0">
                <a:latin typeface="Arial Rounded MT Bold" pitchFamily="34" charset="0"/>
              </a:rPr>
              <a:t>                                                            </a:t>
            </a:r>
            <a:r>
              <a:rPr lang="en-IN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 err="1">
                <a:latin typeface="Arial Rounded MT Bold" pitchFamily="34" charset="0"/>
              </a:rPr>
              <a:t>cont</a:t>
            </a:r>
            <a:r>
              <a:rPr lang="en-GB" altLang="en-US" sz="4400" dirty="0">
                <a:latin typeface="Arial Rounded MT Bold" pitchFamily="34" charset="0"/>
              </a:rPr>
              <a:t> …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543" y="1872342"/>
            <a:ext cx="9274628" cy="377762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MC/DC as a testing method; that is, expecting MC/DC to find errors instead of assuring that requirements-based testing is adequate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Relying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on MC/DC to find problems that should have been addressed earlier in the software life cycle (such as complex or erroneous logic)</a:t>
            </a:r>
          </a:p>
          <a:p>
            <a:pPr algn="just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90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Conclusion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Basics of MC/DC testing.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stronger than statement coverage &amp; branch coverage and weaker than Multiple Condition Coverage (MCC).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good balance of thoroughness and test suite size. Hence, it is widely used in industries.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highly insensitive to structure of implementation.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91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669143"/>
            <a:ext cx="8915400" cy="377762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MC/DC test cases minimization and prioritization.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be implemented in HPC (High Performance Computing) environment to achieve higher code coverage.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be implemented  using Clouds.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combine coverage based and fault based testing criteria, by measuring  mutation score for MC/DC testing</a:t>
            </a:r>
            <a:r>
              <a:rPr lang="en-I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Future Directions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92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669143"/>
            <a:ext cx="8915400" cy="377762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Now-a-days 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 starts during the design phase. So, MC/DC test cases can be generated during the design phase by using UML diagrams, such as activity and communication diagrams  containing predicates and conditions.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apply some heuristic search techniques such as GA and PSO to improve code coverage.  We can apply some machine-learning techniques to predict the code coverage and software reliability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latin typeface="Arial Rounded MT Bold" pitchFamily="34" charset="0"/>
              </a:rPr>
              <a:t>Future </a:t>
            </a:r>
            <a:r>
              <a:rPr lang="en-IN" sz="4400" dirty="0" smtClean="0">
                <a:latin typeface="Arial Rounded MT Bold" pitchFamily="34" charset="0"/>
              </a:rPr>
              <a:t>Directions                     </a:t>
            </a:r>
            <a:r>
              <a:rPr lang="en-GB" altLang="en-US" sz="4400" dirty="0" err="1" smtClean="0">
                <a:latin typeface="Arial Rounded MT Bold" pitchFamily="34" charset="0"/>
              </a:rPr>
              <a:t>cont</a:t>
            </a:r>
            <a:r>
              <a:rPr lang="en-GB" altLang="en-US" sz="4400" dirty="0" smtClean="0">
                <a:latin typeface="Arial Rounded MT Bold" pitchFamily="34" charset="0"/>
              </a:rPr>
              <a:t> </a:t>
            </a:r>
            <a:r>
              <a:rPr lang="en-GB" altLang="en-US" sz="4400" dirty="0">
                <a:latin typeface="Arial Rounded MT Bold" pitchFamily="34" charset="0"/>
              </a:rPr>
              <a:t>…</a:t>
            </a:r>
            <a:endParaRPr lang="en-IN" sz="4400" dirty="0">
              <a:latin typeface="Arial Rounded MT Bold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93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20" y="119143"/>
            <a:ext cx="9615323" cy="757157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 Rounded MT Bold" pitchFamily="34" charset="0"/>
                <a:cs typeface="Times New Roman" pitchFamily="18" charset="0"/>
              </a:rPr>
              <a:t>Some Recent Publications by our group in this research domain</a:t>
            </a:r>
            <a:endParaRPr lang="en-IN" sz="3200" dirty="0">
              <a:latin typeface="Arial Rounded MT Bold" pitchFamily="34" charset="0"/>
              <a:cs typeface="Times New Roman" pitchFamily="18" charset="0"/>
            </a:endParaRPr>
          </a:p>
        </p:txBody>
      </p:sp>
      <p:graphicFrame>
        <p:nvGraphicFramePr>
          <p:cNvPr id="3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85259"/>
              </p:ext>
            </p:extLst>
          </p:nvPr>
        </p:nvGraphicFramePr>
        <p:xfrm>
          <a:off x="1638299" y="1484085"/>
          <a:ext cx="9055099" cy="50739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24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39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84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198"/>
              </a:tblGrid>
              <a:tr h="344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Sl. No</a:t>
                      </a:r>
                      <a:endParaRPr kumimoji="0" lang="en-I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Publications</a:t>
                      </a:r>
                      <a:endParaRPr kumimoji="0" lang="en-IN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Journal/Conference</a:t>
                      </a:r>
                      <a:endParaRPr kumimoji="0" lang="en-IN" sz="16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Year</a:t>
                      </a:r>
                      <a:endParaRPr kumimoji="0" lang="en-I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Automated M/DC Test Data Generation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ACTA Press Software Engineering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improved distributed 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Concolic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testing approach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Software: Practice and Experience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anose="020F0502020204030204" pitchFamily="34" charset="0"/>
                        </a:rPr>
                        <a:t>2017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4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GECOJAP: A Modern Technique to Gear Coverage Criteria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Computer Standards &amp; Interfaces, </a:t>
                      </a: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Elsevier</a:t>
                      </a:r>
                      <a:endParaRPr kumimoji="0" lang="en-US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2017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9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J3 Model: A novel framework for Improved Modified Condition/Decision Coverage Analysis</a:t>
                      </a:r>
                      <a:endParaRPr kumimoji="0" lang="en-US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Computer Standards &amp; Interfaces, </a:t>
                      </a: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Elsevier</a:t>
                      </a:r>
                      <a:endParaRPr kumimoji="0" lang="en-US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9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Making a Concolic tester  achieve increased MC/DC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Innovations in System and Software Engineering, Springer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1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 Automated Analysis of the Branch Coverage and Energy Consumption Using </a:t>
                      </a:r>
                      <a:r>
                        <a:rPr kumimoji="0" lang="en-I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Concolic</a:t>
                      </a: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Testing</a:t>
                      </a:r>
                      <a:endParaRPr kumimoji="0" lang="en-US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Arabian Journal for Science and </a:t>
                      </a: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Engineering</a:t>
                      </a:r>
                      <a:endParaRPr kumimoji="0" lang="en-US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3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anose="020F0502020204030204" pitchFamily="34" charset="0"/>
                        </a:rPr>
                        <a:t>6.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Java-HCT: An approach to increase MC/DC using Hybrid </a:t>
                      </a:r>
                      <a:r>
                        <a:rPr kumimoji="0" lang="en-IN" sz="16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Concolic</a:t>
                      </a: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Testing for Java programs. </a:t>
                      </a:r>
                      <a:endParaRPr kumimoji="0" lang="en-US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36th IEEE Software Engineering Workshop</a:t>
                      </a:r>
                      <a:endParaRPr kumimoji="0" lang="en-US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9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anose="020F0502020204030204" pitchFamily="34" charset="0"/>
                        </a:rPr>
                        <a:t>7.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Measuring MC/DC at Design Phase Using UML Sequence Diagram and 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Concolic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INDICON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anose="020F0502020204030204" pitchFamily="34" charset="0"/>
                      </a:endParaRP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anose="020F0502020204030204" pitchFamily="34" charset="0"/>
                        </a:rPr>
                        <a:t>2016</a:t>
                      </a:r>
                    </a:p>
                  </a:txBody>
                  <a:tcPr marL="91439" marR="91439" marT="45710" marB="45710"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907301" y="6062066"/>
            <a:ext cx="609508" cy="365125"/>
          </a:xfrm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defTabSz="457200" eaLnBrk="0" fontAlgn="base" hangingPunct="0">
              <a:lnSpc>
                <a:spcPct val="7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fld id="{917B2D0E-6B26-4713-AEB9-8B532025FFF2}" type="slidenum">
              <a:rPr lang="en-GB" sz="1500" smtClean="0">
                <a:solidFill>
                  <a:srgbClr val="000000"/>
                </a:solidFill>
                <a:latin typeface="Arial" pitchFamily="34" charset="0"/>
              </a:rPr>
              <a:pPr eaLnBrk="1" hangingPunct="1">
                <a:buFont typeface="Arial" pitchFamily="34" charset="0"/>
                <a:buNone/>
              </a:pPr>
              <a:t>94</a:t>
            </a:fld>
            <a:endParaRPr lang="en-GB" sz="15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rial Rounded MT Bold" pitchFamily="34" charset="0"/>
              </a:rPr>
              <a:t>References</a:t>
            </a:r>
            <a:endParaRPr lang="en-IN" sz="4000" dirty="0"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9132" y="1888670"/>
            <a:ext cx="9098509" cy="412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[1] Hayhurst, Kelly J., Dan S. Veerhusen, John J. Chilenski, Leanna K. Rierson, May 2001, A Practical Tutorial on Modified Condition/Decision Coverage, NASA/TM-2001-210876.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[2] P. Ammann, J. Offutt, and H. Huang.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Coverage criteria for logical expression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. In Proc. ISSRE, pages 99-107, 2003.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[3] K. Sen, D. Marinov, and G. Agha.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CUTE: A concolic unit testing engine for C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. In Proc. ESEC/FSE, pages 263–272, 2005.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[4] Z. Awedikian, K. Ayari, and G. Antoniol.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MC/DC automatic test input data generation.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 In Proc. GECCO, pages 1657–1664, 2009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[5] Allan L. White.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Programming Boolean Expressions for Testability.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 In Proc. IEEE Aerospace, 2004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[6] James A. Jones and Mary Jean Harrold.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Test-suite Reduction and Prioritization for Modified Condition/Decision Coverage.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 In Proc. IEEE Software Maintenance, 2001</a:t>
            </a:r>
            <a:endParaRPr lang="fi-FI" sz="2000" dirty="0" smtClean="0">
              <a:solidFill>
                <a:srgbClr val="00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379259" y="1905000"/>
            <a:ext cx="9125351" cy="412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[7] D. Richard Kuhn.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Fault classes and error detection capability of specification based testing. 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 ACM Transactions on Software Engineering Methodology, 8(4):411-424, October 1999.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[8] Rahul Pandita, Tao Xie, N.Tillmann, and Jonathan de Halleux.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Guided Test Generation for Coverage Criteria. 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 In Proc. ICSM, pages 1-10, 2010.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[9] P. Godefroid, N. Klarlund, and K. Sen.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DART: Directed automated random testing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. In Proc. PLDI, pages 75-84, 2005.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[10] J. Burnim and K.Sen.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Heuristics for scalable dynamic test generation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. In Proc. ASE, pages 443-446, 2008.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[11] J. Chilenski and S. Miller.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Applicability of Modified Condition/Decision Coverage to Software Testing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. Software Engineering Journal, September, 1994, pp. 193-200</a:t>
            </a:r>
          </a:p>
          <a:p>
            <a:pPr marL="431800" indent="-323850" algn="just">
              <a:lnSpc>
                <a:spcPct val="101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[12] R. Majumder and K. Sen. </a:t>
            </a:r>
            <a:r>
              <a:rPr lang="fi-FI" sz="2000" i="1" dirty="0" smtClean="0">
                <a:solidFill>
                  <a:srgbClr val="003399"/>
                </a:solidFill>
                <a:latin typeface="Calibri" pitchFamily="34" charset="0"/>
              </a:rPr>
              <a:t>Hybrid Concolic Testing. </a:t>
            </a:r>
            <a:r>
              <a:rPr lang="fi-FI" sz="2000" dirty="0" smtClean="0">
                <a:solidFill>
                  <a:srgbClr val="003399"/>
                </a:solidFill>
                <a:latin typeface="Calibri" pitchFamily="34" charset="0"/>
              </a:rPr>
              <a:t>In Proc. Of 29th ICSE, Washington, 416-426, 2007</a:t>
            </a:r>
            <a:endParaRPr lang="fi-FI" sz="2000" dirty="0" smtClean="0">
              <a:solidFill>
                <a:srgbClr val="004A4A"/>
              </a:solidFill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4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 smtClean="0">
                <a:latin typeface="Arial Rounded MT Bold" pitchFamily="34" charset="0"/>
              </a:rPr>
              <a:t>References    </a:t>
            </a:r>
            <a:r>
              <a:rPr lang="en-IN" sz="3200" dirty="0" err="1" smtClean="0">
                <a:latin typeface="Arial Rounded MT Bold" pitchFamily="34" charset="0"/>
              </a:rPr>
              <a:t>contd</a:t>
            </a:r>
            <a:r>
              <a:rPr lang="en-IN" sz="3200" dirty="0" smtClean="0">
                <a:latin typeface="Arial Rounded MT Bold" pitchFamily="34" charset="0"/>
              </a:rPr>
              <a:t> ….</a:t>
            </a:r>
            <a:endParaRPr lang="en-IN" sz="32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allpaper\TEMPLATE\qa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96" y="493484"/>
            <a:ext cx="7298861" cy="54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62E1-4437-421B-84C7-035C06DB972E}" type="slidenum">
              <a:rPr lang="en-IN" smtClean="0"/>
              <a:t>98</a:t>
            </a:fld>
            <a:endParaRPr lang="en-IN"/>
          </a:p>
        </p:txBody>
      </p:sp>
      <p:pic>
        <p:nvPicPr>
          <p:cNvPr id="4" name="Picture 3" descr="Contact-Thank-You-Slides_C0076_015_c01_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Arial Rounded MT Bold" pitchFamily="34" charset="0"/>
              </a:rPr>
              <a:t>Contacts: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35891" y="226411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 smtClean="0">
                <a:latin typeface="Arial Rounded MT Bold" pitchFamily="34" charset="0"/>
              </a:rPr>
              <a:t>1. </a:t>
            </a:r>
            <a:r>
              <a:rPr lang="en-IN" sz="2800" dirty="0" err="1" smtClean="0">
                <a:latin typeface="Arial Rounded MT Bold" pitchFamily="34" charset="0"/>
              </a:rPr>
              <a:t>Dr.</a:t>
            </a:r>
            <a:r>
              <a:rPr lang="en-IN" sz="2800" dirty="0" smtClean="0">
                <a:latin typeface="Arial Rounded MT Bold" pitchFamily="34" charset="0"/>
              </a:rPr>
              <a:t> </a:t>
            </a:r>
            <a:r>
              <a:rPr lang="en-IN" sz="2800" dirty="0" err="1" smtClean="0">
                <a:latin typeface="Arial Rounded MT Bold" pitchFamily="34" charset="0"/>
              </a:rPr>
              <a:t>Durga</a:t>
            </a:r>
            <a:r>
              <a:rPr lang="en-IN" sz="2800" dirty="0" smtClean="0">
                <a:latin typeface="Arial Rounded MT Bold" pitchFamily="34" charset="0"/>
              </a:rPr>
              <a:t> Prasad </a:t>
            </a:r>
            <a:r>
              <a:rPr lang="en-IN" sz="2800" dirty="0" err="1" smtClean="0">
                <a:latin typeface="Arial Rounded MT Bold" pitchFamily="34" charset="0"/>
              </a:rPr>
              <a:t>Mohapatra</a:t>
            </a:r>
            <a:endParaRPr lang="en-IN" sz="2800" dirty="0" smtClean="0">
              <a:latin typeface="Arial Rounded MT Bold" pitchFamily="34" charset="0"/>
            </a:endParaRPr>
          </a:p>
          <a:p>
            <a:r>
              <a:rPr lang="en-IN" sz="2800" dirty="0" smtClean="0">
                <a:latin typeface="Arial Rounded MT Bold" pitchFamily="34" charset="0"/>
              </a:rPr>
              <a:t>Email: </a:t>
            </a:r>
            <a:r>
              <a:rPr lang="en-IN" sz="2800" dirty="0" smtClean="0">
                <a:latin typeface="Arial Rounded MT Bold" pitchFamily="34" charset="0"/>
                <a:hlinkClick r:id="rId2"/>
              </a:rPr>
              <a:t>durga@nitrkl.ac.in</a:t>
            </a:r>
            <a:endParaRPr lang="en-IN" sz="2800" dirty="0" smtClean="0">
              <a:latin typeface="Arial Rounded MT Bold" pitchFamily="34" charset="0"/>
            </a:endParaRPr>
          </a:p>
          <a:p>
            <a:endParaRPr lang="en-IN" sz="2800" dirty="0" smtClean="0">
              <a:latin typeface="Arial Rounded MT Bold" pitchFamily="34" charset="0"/>
            </a:endParaRPr>
          </a:p>
          <a:p>
            <a:r>
              <a:rPr lang="en-IN" sz="2800" dirty="0" smtClean="0">
                <a:latin typeface="Arial Rounded MT Bold" pitchFamily="34" charset="0"/>
              </a:rPr>
              <a:t>2. </a:t>
            </a:r>
            <a:r>
              <a:rPr lang="en-IN" sz="2800" dirty="0" err="1" smtClean="0">
                <a:latin typeface="Arial Rounded MT Bold" pitchFamily="34" charset="0"/>
              </a:rPr>
              <a:t>Dr.</a:t>
            </a:r>
            <a:r>
              <a:rPr lang="en-IN" sz="2800" dirty="0" smtClean="0">
                <a:latin typeface="Arial Rounded MT Bold" pitchFamily="34" charset="0"/>
              </a:rPr>
              <a:t> </a:t>
            </a:r>
            <a:r>
              <a:rPr lang="en-IN" sz="2800" dirty="0" err="1" smtClean="0">
                <a:latin typeface="Arial Rounded MT Bold" pitchFamily="34" charset="0"/>
              </a:rPr>
              <a:t>Sangharatna</a:t>
            </a:r>
            <a:r>
              <a:rPr lang="en-IN" sz="2800" dirty="0" smtClean="0">
                <a:latin typeface="Arial Rounded MT Bold" pitchFamily="34" charset="0"/>
              </a:rPr>
              <a:t> </a:t>
            </a:r>
            <a:r>
              <a:rPr lang="en-IN" sz="2800" dirty="0" err="1" smtClean="0">
                <a:latin typeface="Arial Rounded MT Bold" pitchFamily="34" charset="0"/>
              </a:rPr>
              <a:t>Godboley</a:t>
            </a:r>
            <a:endParaRPr lang="en-IN" sz="2800" dirty="0" smtClean="0">
              <a:latin typeface="Arial Rounded MT Bold" pitchFamily="34" charset="0"/>
            </a:endParaRPr>
          </a:p>
          <a:p>
            <a:r>
              <a:rPr lang="en-IN" sz="2800" dirty="0" smtClean="0">
                <a:latin typeface="Arial Rounded MT Bold" pitchFamily="34" charset="0"/>
              </a:rPr>
              <a:t>Email: </a:t>
            </a:r>
            <a:r>
              <a:rPr lang="en-IN" sz="2800" dirty="0" smtClean="0">
                <a:latin typeface="Arial Rounded MT Bold" pitchFamily="34" charset="0"/>
                <a:hlinkClick r:id="rId3"/>
              </a:rPr>
              <a:t>sanghu1790@gmail.com</a:t>
            </a:r>
            <a:r>
              <a:rPr lang="en-IN" sz="2800" dirty="0">
                <a:latin typeface="Arial Rounded MT Bold" pitchFamily="34" charset="0"/>
              </a:rPr>
              <a:t>, </a:t>
            </a:r>
            <a:r>
              <a:rPr lang="en-IN" sz="2800" dirty="0" smtClean="0">
                <a:latin typeface="Arial Rounded MT Bold" pitchFamily="34" charset="0"/>
                <a:hlinkClick r:id="rId4"/>
              </a:rPr>
              <a:t>sanghara@comp.nus.edu.sg</a:t>
            </a:r>
            <a:r>
              <a:rPr lang="en-IN" sz="2800" dirty="0" smtClean="0">
                <a:latin typeface="Arial Rounded MT Bold" pitchFamily="34" charset="0"/>
              </a:rPr>
              <a:t>  </a:t>
            </a:r>
          </a:p>
          <a:p>
            <a:endParaRPr lang="en-IN" sz="2800" dirty="0" smtClean="0">
              <a:latin typeface="Arial Rounded MT Bold" pitchFamily="34" charset="0"/>
            </a:endParaRPr>
          </a:p>
          <a:p>
            <a:endParaRPr lang="en-IN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2196</TotalTime>
  <Words>5503</Words>
  <Application>Microsoft Office PowerPoint</Application>
  <PresentationFormat>Custom</PresentationFormat>
  <Paragraphs>1004</Paragraphs>
  <Slides>99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Wisp</vt:lpstr>
      <vt:lpstr>MC/DC Testing – A Cost Effective White Box Testing Technique</vt:lpstr>
      <vt:lpstr>Why Test?</vt:lpstr>
      <vt:lpstr>How Do You Test a Program?</vt:lpstr>
      <vt:lpstr>How Do You Test a Program?    cont …</vt:lpstr>
      <vt:lpstr>PowerPoint Presentation</vt:lpstr>
      <vt:lpstr>Testing Facts</vt:lpstr>
      <vt:lpstr>PowerPoint Presentation</vt:lpstr>
      <vt:lpstr>Overview of Testing Activities</vt:lpstr>
      <vt:lpstr>Error, Faults and Failures</vt:lpstr>
      <vt:lpstr>Test Cases and Test Suites</vt:lpstr>
      <vt:lpstr>PowerPoint Presentation</vt:lpstr>
      <vt:lpstr>Design of Test Cases</vt:lpstr>
      <vt:lpstr>PowerPoint Presentation</vt:lpstr>
      <vt:lpstr>Black-Box Testing</vt:lpstr>
      <vt:lpstr>PowerPoint Presentation</vt:lpstr>
      <vt:lpstr>PowerPoint Presentation</vt:lpstr>
      <vt:lpstr>Coverage-Based vs Fault-Based Testing</vt:lpstr>
      <vt:lpstr>Statement Coverage</vt:lpstr>
      <vt:lpstr>Statement Coverage    cont …</vt:lpstr>
      <vt:lpstr>Statement Coverage Criterion</vt:lpstr>
      <vt:lpstr>Statement Testing adequacy criterion</vt:lpstr>
      <vt:lpstr>Example</vt:lpstr>
      <vt:lpstr>Euclid's GCD Algorithm</vt:lpstr>
      <vt:lpstr>Statement Coverage</vt:lpstr>
      <vt:lpstr>Statement Coverage Examples</vt:lpstr>
      <vt:lpstr>Statement Coverage Comments</vt:lpstr>
      <vt:lpstr>Statement Coverage Comments</vt:lpstr>
      <vt:lpstr>Branch (Decision) Coverage </vt:lpstr>
      <vt:lpstr>PowerPoint Presentation</vt:lpstr>
      <vt:lpstr>Stronger Testing</vt:lpstr>
      <vt:lpstr>Stronger, Weaker &amp; Complementary Testing</vt:lpstr>
      <vt:lpstr>Example</vt:lpstr>
      <vt:lpstr>Example                             cont …</vt:lpstr>
      <vt:lpstr>Another Example</vt:lpstr>
      <vt:lpstr>Branch Coverage Comments</vt:lpstr>
      <vt:lpstr>Branch Testing Adequacy Criterion</vt:lpstr>
      <vt:lpstr>Condition Coverage</vt:lpstr>
      <vt:lpstr>Condition Coverage contd….</vt:lpstr>
      <vt:lpstr>Condition Coverage Examples</vt:lpstr>
      <vt:lpstr>Condition/Decision Coverage</vt:lpstr>
      <vt:lpstr>Condition/Decision Coverage cont …</vt:lpstr>
      <vt:lpstr>Multiple Condition Coverage</vt:lpstr>
      <vt:lpstr>Multiple Condition Coverage  cont …</vt:lpstr>
      <vt:lpstr>Example</vt:lpstr>
      <vt:lpstr>Multiple Condition Coverage Examples</vt:lpstr>
      <vt:lpstr>Multiple Condition Coverage Comments</vt:lpstr>
      <vt:lpstr>Multiple Condition Coverage Comments                                                                    cont …</vt:lpstr>
      <vt:lpstr>MCC Testing Adequacy Criterion</vt:lpstr>
      <vt:lpstr>Branch Testing vs MCC Testing</vt:lpstr>
      <vt:lpstr>Need of a Feasible Testing Technique</vt:lpstr>
      <vt:lpstr>Need of a Feasible Testing Technique                                                            cont … </vt:lpstr>
      <vt:lpstr>Combinatorial Explosion: A problem!</vt:lpstr>
      <vt:lpstr>Combinatorial Explosion: A problem!                                                        cont …</vt:lpstr>
      <vt:lpstr>What is Combinatorial Explosion?</vt:lpstr>
      <vt:lpstr>What is Combinatorial Explosion?                                                     cont …</vt:lpstr>
      <vt:lpstr>Short-circuiting: A Problem!!</vt:lpstr>
      <vt:lpstr>Short-circuiting: A Problem!!      cont …</vt:lpstr>
      <vt:lpstr>Motivation for MC/DC Testing</vt:lpstr>
      <vt:lpstr>Criticality of Software</vt:lpstr>
      <vt:lpstr>Modified Condition/Decision Coverage (MC/DC)</vt:lpstr>
      <vt:lpstr>Modified Condition/Decision Coverage (MC/DC)                cont …</vt:lpstr>
      <vt:lpstr>What is MC/DC?</vt:lpstr>
      <vt:lpstr>What is MC/DC?              cont …   </vt:lpstr>
      <vt:lpstr>PowerPoint Presentation</vt:lpstr>
      <vt:lpstr>PowerPoint Presentation</vt:lpstr>
      <vt:lpstr>MC/DC Requirements</vt:lpstr>
      <vt:lpstr>MC/DC Coverage</vt:lpstr>
      <vt:lpstr>PowerPoint Presentation</vt:lpstr>
      <vt:lpstr>MC/DC  vs condition/decision coverage</vt:lpstr>
      <vt:lpstr>Examples</vt:lpstr>
      <vt:lpstr>MC/DC: Linear Complexity</vt:lpstr>
      <vt:lpstr> </vt:lpstr>
      <vt:lpstr> </vt:lpstr>
      <vt:lpstr>Example</vt:lpstr>
      <vt:lpstr>Example      cont …        </vt:lpstr>
      <vt:lpstr>More advanced example</vt:lpstr>
      <vt:lpstr>Another MC/DC Example</vt:lpstr>
      <vt:lpstr>Another MC/DC Example     cont …</vt:lpstr>
      <vt:lpstr>Another MC/DC Example    cont …</vt:lpstr>
      <vt:lpstr>Problems with MC/DC</vt:lpstr>
      <vt:lpstr>Problems with MC/DC   cont … </vt:lpstr>
      <vt:lpstr>Where does it fit in?</vt:lpstr>
      <vt:lpstr>Comparison of different coverage based Testing Strategies </vt:lpstr>
      <vt:lpstr>Comparison</vt:lpstr>
      <vt:lpstr>Comparison    contd ….</vt:lpstr>
      <vt:lpstr>COPECA: Architecture of our Proposed Tool to measure MC/DC%</vt:lpstr>
      <vt:lpstr>Results on COPECA </vt:lpstr>
      <vt:lpstr>PowerPoint Presentation</vt:lpstr>
      <vt:lpstr>Misunderstanding the MC/DC Objective</vt:lpstr>
      <vt:lpstr>Misunderstanding the MC/DC Objective                                                               cont …</vt:lpstr>
      <vt:lpstr>Conclusion</vt:lpstr>
      <vt:lpstr>Future Directions</vt:lpstr>
      <vt:lpstr>Future Directions                     cont …</vt:lpstr>
      <vt:lpstr>Some Recent Publications by our group in this research domain</vt:lpstr>
      <vt:lpstr>References</vt:lpstr>
      <vt:lpstr> </vt:lpstr>
      <vt:lpstr>PowerPoint Presentation</vt:lpstr>
      <vt:lpstr>PowerPoint Presentation</vt:lpstr>
      <vt:lpstr>Contacts: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MC/DC Testing – A Cost Effective White Box Testing Technique</dc:title>
  <dc:creator>SANGHARATNA GODBOLEY</dc:creator>
  <cp:lastModifiedBy>D.P.MOHAPATRA</cp:lastModifiedBy>
  <cp:revision>119</cp:revision>
  <dcterms:created xsi:type="dcterms:W3CDTF">2018-02-01T06:08:50Z</dcterms:created>
  <dcterms:modified xsi:type="dcterms:W3CDTF">2018-02-16T07:53:14Z</dcterms:modified>
</cp:coreProperties>
</file>