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6" r:id="rId18"/>
    <p:sldId id="273" r:id="rId19"/>
    <p:sldId id="274" r:id="rId20"/>
    <p:sldId id="275" r:id="rId21"/>
    <p:sldId id="276" r:id="rId22"/>
    <p:sldId id="287" r:id="rId23"/>
    <p:sldId id="289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5A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67647" autoAdjust="0"/>
  </p:normalViewPr>
  <p:slideViewPr>
    <p:cSldViewPr>
      <p:cViewPr varScale="1">
        <p:scale>
          <a:sx n="43" d="100"/>
          <a:sy n="43" d="100"/>
        </p:scale>
        <p:origin x="1956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E8B81-D35C-498F-AE70-40552E4E6CA2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18BEB-F0D1-4696-809A-87B32D5659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13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1200" dirty="0"/>
              <a:t>Bài 5</a:t>
            </a:r>
          </a:p>
          <a:p>
            <a:r>
              <a:rPr lang="da-DK" sz="1200" dirty="0"/>
              <a:t>172.100.96.0/22</a:t>
            </a:r>
          </a:p>
          <a:p>
            <a:r>
              <a:rPr lang="da-DK" sz="1200" dirty="0"/>
              <a:t>172.100.100.0/22</a:t>
            </a:r>
          </a:p>
          <a:p>
            <a:r>
              <a:rPr lang="da-DK" sz="1200" dirty="0"/>
              <a:t>172.100.104.0/22</a:t>
            </a:r>
          </a:p>
          <a:p>
            <a:r>
              <a:rPr lang="da-DK" sz="1200" dirty="0"/>
              <a:t>172.100.108.0/22</a:t>
            </a:r>
          </a:p>
          <a:p>
            <a:endParaRPr lang="da-DK" sz="1200" dirty="0"/>
          </a:p>
          <a:p>
            <a:r>
              <a:rPr lang="da-DK" sz="1200" dirty="0"/>
              <a:t>172.100.112.0/23</a:t>
            </a:r>
          </a:p>
          <a:p>
            <a:r>
              <a:rPr lang="da-DK" sz="1200" dirty="0"/>
              <a:t>172.100.114.0/23</a:t>
            </a:r>
          </a:p>
          <a:p>
            <a:r>
              <a:rPr lang="da-DK" sz="1200" dirty="0"/>
              <a:t>172.100.116.0/23</a:t>
            </a:r>
          </a:p>
          <a:p>
            <a:r>
              <a:rPr lang="da-DK" sz="1200" dirty="0"/>
              <a:t>172.100.118.0/23</a:t>
            </a:r>
          </a:p>
          <a:p>
            <a:r>
              <a:rPr lang="da-DK" sz="1200"/>
              <a:t>172.100.120.0/23</a:t>
            </a:r>
          </a:p>
          <a:p>
            <a:endParaRPr lang="da-DK" sz="1200" dirty="0"/>
          </a:p>
          <a:p>
            <a:r>
              <a:rPr lang="da-DK" sz="1200" dirty="0"/>
              <a:t>172.100.122.0/25</a:t>
            </a:r>
          </a:p>
          <a:p>
            <a:r>
              <a:rPr lang="da-DK" sz="1200" dirty="0"/>
              <a:t>172.100.122.128/25</a:t>
            </a:r>
          </a:p>
          <a:p>
            <a:r>
              <a:rPr lang="da-DK" sz="1200" dirty="0"/>
              <a:t>172.100.123.0/25</a:t>
            </a:r>
          </a:p>
          <a:p>
            <a:r>
              <a:rPr lang="da-DK" sz="1200" dirty="0"/>
              <a:t>172.100.123.128/25</a:t>
            </a:r>
          </a:p>
          <a:p>
            <a:r>
              <a:rPr lang="da-DK" sz="1200" dirty="0"/>
              <a:t>172.100.123.0/25</a:t>
            </a:r>
          </a:p>
          <a:p>
            <a:r>
              <a:rPr lang="da-DK" sz="1200" dirty="0"/>
              <a:t>172.100.123.128/25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18BEB-F0D1-4696-809A-87B32D56590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11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676400"/>
            <a:ext cx="9144000" cy="1828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87000"/>
                  <a:alpha val="91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55787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" y="3657600"/>
            <a:ext cx="4191000" cy="914400"/>
          </a:xfrm>
        </p:spPr>
        <p:txBody>
          <a:bodyPr>
            <a:normAutofit/>
          </a:bodyPr>
          <a:lstStyle>
            <a:lvl1pPr marL="0" indent="0" algn="r">
              <a:buNone/>
              <a:defRPr sz="2400" b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r>
              <a:rPr lang="en-US" dirty="0" err="1"/>
              <a:t>Tháng</a:t>
            </a:r>
            <a:r>
              <a:rPr lang="en-US" dirty="0"/>
              <a:t> 09/2011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84625" y="4876800"/>
            <a:ext cx="2895600" cy="365125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Khoa Công nghệ thông tin - Đại học Khoa học tự nhiên TP Hồ Chí Minh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484625" y="5334000"/>
            <a:ext cx="2133600" cy="365125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Email</a:t>
            </a:r>
          </a:p>
        </p:txBody>
      </p:sp>
      <p:pic>
        <p:nvPicPr>
          <p:cNvPr id="2050" name="Picture 2" descr="D:\Dropbox\SS-Slides\DeCuong-CDIO\Template CDIO v4.2\Templates\Hinh anh\LogoCDI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625" y="475445"/>
            <a:ext cx="1684740" cy="96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Dropbox\SS-Slides\DeCuong-CDIO\Template CDIO v4.2\Templates\Hinh anh\LogoTruong_Transparent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75446"/>
            <a:ext cx="1219200" cy="96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217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89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67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22238"/>
            <a:ext cx="8763000" cy="6397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04800" y="1143000"/>
            <a:ext cx="8382000" cy="5181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E32953-3173-41DC-BA9E-BAF14567E1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 userDrawn="1"/>
        </p:nvSpPr>
        <p:spPr>
          <a:xfrm rot="16200000">
            <a:off x="8229601" y="5943600"/>
            <a:ext cx="914401" cy="91440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68000">
                <a:schemeClr val="accent1">
                  <a:alpha val="83000"/>
                  <a:lumMod val="84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47184" cy="11430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345A88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10600" cy="4876799"/>
          </a:xfrm>
        </p:spPr>
        <p:txBody>
          <a:bodyPr/>
          <a:lstStyle>
            <a:lvl1pPr marL="342900" indent="-342900">
              <a:buFont typeface="Wingdings" pitchFamily="2" charset="2"/>
              <a:buChar char="q"/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Wingdings" pitchFamily="2" charset="2"/>
              <a:buChar char="§"/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2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999" y="6362700"/>
            <a:ext cx="6629399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Khoa Công nghệ thông tin - Đại học Khoa học tự nhiên TP Hồ Chí Minh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51816" y="6350000"/>
            <a:ext cx="492184" cy="365125"/>
          </a:xfr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D:\Dropbox\SS-Slides\DeCuong-CDIO\Template CDIO v4.2\Templates\Hinh anh\LogoCDIO_Transpar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399" y="304800"/>
            <a:ext cx="120338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Dropbox\SS-Slides\DeCuong-CDIO\Template CDIO v4.2\Templates\Hinh anh\LogoTruong_Transparent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6184900"/>
            <a:ext cx="762510" cy="60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 userDrawn="1"/>
        </p:nvCxnSpPr>
        <p:spPr>
          <a:xfrm>
            <a:off x="228600" y="1143000"/>
            <a:ext cx="8458200" cy="0"/>
          </a:xfrm>
          <a:prstGeom prst="straightConnector1">
            <a:avLst/>
          </a:prstGeom>
          <a:ln w="8890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alpha val="64000"/>
                    <a:lumMod val="93000"/>
                  </a:schemeClr>
                </a:gs>
              </a:gsLst>
              <a:lin ang="18900000" scaled="1"/>
              <a:tileRect/>
            </a:gra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39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371725"/>
            <a:ext cx="8229600" cy="1362075"/>
          </a:xfrm>
        </p:spPr>
        <p:txBody>
          <a:bodyPr anchor="ctr" anchorCtr="0"/>
          <a:lstStyle>
            <a:lvl1pPr algn="ctr">
              <a:defRPr sz="4000" b="1" cap="all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7" name="Straight Arrow Connector 6"/>
          <p:cNvCxnSpPr/>
          <p:nvPr userDrawn="1"/>
        </p:nvCxnSpPr>
        <p:spPr>
          <a:xfrm>
            <a:off x="-25400" y="3962400"/>
            <a:ext cx="6273800" cy="0"/>
          </a:xfrm>
          <a:prstGeom prst="straightConnector1">
            <a:avLst/>
          </a:prstGeom>
          <a:ln w="8890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alpha val="64000"/>
                    <a:lumMod val="93000"/>
                  </a:schemeClr>
                </a:gs>
              </a:gsLst>
              <a:lin ang="18900000" scaled="1"/>
              <a:tileRect/>
            </a:gra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 userDrawn="1"/>
        </p:nvCxnSpPr>
        <p:spPr>
          <a:xfrm flipH="1">
            <a:off x="3035300" y="2133600"/>
            <a:ext cx="6108700" cy="0"/>
          </a:xfrm>
          <a:prstGeom prst="straightConnector1">
            <a:avLst/>
          </a:prstGeom>
          <a:ln w="8890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alpha val="64000"/>
                    <a:lumMod val="93000"/>
                  </a:schemeClr>
                </a:gs>
              </a:gsLst>
              <a:lin ang="18900000" scaled="1"/>
              <a:tileRect/>
            </a:gra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D:\Dropbox\SS-Slides\DeCuong-CDIO\Template CDIO v4.2\Templates\Hinh anh\LogoCDI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09600"/>
            <a:ext cx="1684740" cy="96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D:\Dropbox\SS-Slides\DeCuong-CDIO\Template CDIO v4.2\Templates\Hinh anh\LogoTruong_Transparent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09600"/>
            <a:ext cx="1219200" cy="96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WinFX_WCF__03a"/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800600" y="3601428"/>
            <a:ext cx="4343400" cy="32565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45427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 userDrawn="1"/>
        </p:nvSpPr>
        <p:spPr>
          <a:xfrm rot="16200000">
            <a:off x="8077202" y="5791200"/>
            <a:ext cx="1066800" cy="1066799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68000">
                <a:schemeClr val="accent1">
                  <a:alpha val="83000"/>
                  <a:lumMod val="84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47184" cy="1143000"/>
          </a:xfr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1300" y="1371600"/>
            <a:ext cx="4038600" cy="4952999"/>
          </a:xfrm>
        </p:spPr>
        <p:txBody>
          <a:bodyPr/>
          <a:lstStyle>
            <a:lvl1pPr marL="342900" indent="-342900">
              <a:buFont typeface="Wingdings" pitchFamily="2" charset="2"/>
              <a:buChar char="q"/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Wingdings" pitchFamily="2" charset="2"/>
              <a:buChar char="§"/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952999"/>
          </a:xfrm>
        </p:spPr>
        <p:txBody>
          <a:bodyPr/>
          <a:lstStyle>
            <a:lvl1pPr marL="342900" indent="-342900">
              <a:buFont typeface="Wingdings" pitchFamily="2" charset="2"/>
              <a:buChar char="q"/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914400" indent="-457200">
              <a:buFont typeface="Wingdings" pitchFamily="2" charset="2"/>
              <a:buChar char="§"/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66800" y="6356350"/>
            <a:ext cx="68580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Khoa Công nghệ thông tin - Đại học Khoa học tự nhiên TP Hồ Chí Minh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2384" y="6324599"/>
            <a:ext cx="533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D:\Dropbox\SS-Slides\DeCuong-CDIO\Template CDIO v4.2\Templates\Hinh anh\LogoCDIO_Transpar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399" y="304800"/>
            <a:ext cx="120338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D:\Dropbox\SS-Slides\DeCuong-CDIO\Template CDIO v4.2\Templates\Hinh anh\LogoTruong_Transparent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6184900"/>
            <a:ext cx="762510" cy="60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 userDrawn="1"/>
        </p:nvCxnSpPr>
        <p:spPr>
          <a:xfrm>
            <a:off x="228600" y="1143000"/>
            <a:ext cx="8458200" cy="0"/>
          </a:xfrm>
          <a:prstGeom prst="straightConnector1">
            <a:avLst/>
          </a:prstGeom>
          <a:ln w="8890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alpha val="64000"/>
                    <a:lumMod val="93000"/>
                  </a:schemeClr>
                </a:gs>
              </a:gsLst>
              <a:lin ang="18900000" scaled="1"/>
              <a:tileRect/>
            </a:gra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403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44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2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93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6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7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Khoa Công nghệ thông tin - Đại học Khoa học tự nhiên TP Hồ Chí Minh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42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tools.ietf.org/html/rfc1819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02</a:t>
            </a:r>
            <a:br>
              <a:rPr lang="en-US" dirty="0"/>
            </a:b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IP </a:t>
            </a:r>
            <a:r>
              <a:rPr lang="en-US" dirty="0" err="1"/>
              <a:t>và</a:t>
            </a:r>
            <a:r>
              <a:rPr lang="en-US" dirty="0"/>
              <a:t> chia subnet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MẠNG MÁY TÍNH</a:t>
            </a:r>
          </a:p>
        </p:txBody>
      </p:sp>
    </p:spTree>
    <p:extLst>
      <p:ext uri="{BB962C8B-B14F-4D97-AF65-F5344CB8AC3E}">
        <p14:creationId xmlns:p14="http://schemas.microsoft.com/office/powerpoint/2010/main" val="4029167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Địa chỉ IPv4 - 3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pitchFamily="34" charset="0"/>
                <a:cs typeface="Arial" pitchFamily="34" charset="0"/>
              </a:rPr>
              <a:t>Subnet mask</a:t>
            </a:r>
          </a:p>
          <a:p>
            <a:pPr lvl="1"/>
            <a:r>
              <a:rPr lang="en-US" dirty="0" err="1">
                <a:latin typeface="Arial" pitchFamily="34" charset="0"/>
                <a:cs typeface="Arial" pitchFamily="34" charset="0"/>
              </a:rPr>
              <a:t>Dùng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phân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định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phần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NetID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HostID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trong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địa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chỉ</a:t>
            </a:r>
            <a:r>
              <a:rPr lang="en-US" dirty="0">
                <a:latin typeface="Arial" pitchFamily="34" charset="0"/>
                <a:cs typeface="Arial" pitchFamily="34" charset="0"/>
              </a:rPr>
              <a:t> IPv4</a:t>
            </a:r>
          </a:p>
          <a:p>
            <a:pPr lvl="1"/>
            <a:r>
              <a:rPr lang="en-US" dirty="0" err="1">
                <a:latin typeface="Arial" pitchFamily="34" charset="0"/>
                <a:cs typeface="Arial" pitchFamily="34" charset="0"/>
              </a:rPr>
              <a:t>kích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thước</a:t>
            </a:r>
            <a:r>
              <a:rPr lang="en-US" dirty="0">
                <a:latin typeface="Arial" pitchFamily="34" charset="0"/>
                <a:cs typeface="Arial" pitchFamily="34" charset="0"/>
              </a:rPr>
              <a:t> 4 bytes</a:t>
            </a:r>
            <a:endParaRPr lang="en-US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2"/>
            <a:r>
              <a:rPr lang="en-US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các</a:t>
            </a:r>
            <a:r>
              <a:rPr lang="en-US" dirty="0">
                <a:latin typeface="Arial" pitchFamily="34" charset="0"/>
                <a:cs typeface="Arial" pitchFamily="34" charset="0"/>
                <a:sym typeface="Wingdings" pitchFamily="2" charset="2"/>
              </a:rPr>
              <a:t> bit </a:t>
            </a:r>
            <a:r>
              <a:rPr lang="en-US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thuộc</a:t>
            </a:r>
            <a:r>
              <a:rPr lang="en-US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NetID</a:t>
            </a:r>
            <a:r>
              <a:rPr lang="en-US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có</a:t>
            </a:r>
            <a:r>
              <a:rPr lang="en-US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giá</a:t>
            </a:r>
            <a:r>
              <a:rPr lang="en-US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trị</a:t>
            </a:r>
            <a:r>
              <a:rPr lang="en-US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là</a:t>
            </a:r>
            <a:r>
              <a:rPr lang="en-US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1</a:t>
            </a:r>
          </a:p>
          <a:p>
            <a:pPr lvl="2"/>
            <a:r>
              <a:rPr lang="en-US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các</a:t>
            </a:r>
            <a:r>
              <a:rPr lang="en-US" dirty="0">
                <a:latin typeface="Arial" pitchFamily="34" charset="0"/>
                <a:cs typeface="Arial" pitchFamily="34" charset="0"/>
                <a:sym typeface="Wingdings" pitchFamily="2" charset="2"/>
              </a:rPr>
              <a:t> bit </a:t>
            </a:r>
            <a:r>
              <a:rPr lang="en-US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thuộc</a:t>
            </a:r>
            <a:r>
              <a:rPr lang="en-US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HostID</a:t>
            </a:r>
            <a:r>
              <a:rPr lang="en-US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có</a:t>
            </a:r>
            <a:r>
              <a:rPr lang="en-US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giá</a:t>
            </a:r>
            <a:r>
              <a:rPr lang="en-US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trị</a:t>
            </a:r>
            <a:r>
              <a:rPr lang="en-US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là</a:t>
            </a:r>
            <a:r>
              <a:rPr lang="en-US" dirty="0">
                <a:latin typeface="Arial" pitchFamily="34" charset="0"/>
                <a:cs typeface="Arial" pitchFamily="34" charset="0"/>
              </a:rPr>
              <a:t> 0 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VD: 172.29.5.128/255.255.192.0</a:t>
            </a:r>
          </a:p>
          <a:p>
            <a:pPr lvl="1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	   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hoặc</a:t>
            </a:r>
            <a:r>
              <a:rPr lang="en-US" dirty="0">
                <a:latin typeface="Arial" pitchFamily="34" charset="0"/>
                <a:cs typeface="Arial" pitchFamily="34" charset="0"/>
              </a:rPr>
              <a:t> 172.29.5.128/18)</a:t>
            </a:r>
          </a:p>
        </p:txBody>
      </p:sp>
      <p:graphicFrame>
        <p:nvGraphicFramePr>
          <p:cNvPr id="8" name="Group 4"/>
          <p:cNvGraphicFramePr>
            <a:graphicFrameLocks/>
          </p:cNvGraphicFramePr>
          <p:nvPr/>
        </p:nvGraphicFramePr>
        <p:xfrm>
          <a:off x="228600" y="4496857"/>
          <a:ext cx="8382000" cy="1043850"/>
        </p:xfrm>
        <a:graphic>
          <a:graphicData uri="http://schemas.openxmlformats.org/drawingml/2006/table">
            <a:tbl>
              <a:tblPr/>
              <a:tblGrid>
                <a:gridCol w="1861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5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5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95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93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HostIP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1010 1100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0001 1101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0000 0101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1000 0000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8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SubnetMask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1111  1111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1111  1111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1100 0000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0000 0000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30"/>
          <p:cNvGraphicFramePr>
            <a:graphicFrameLocks/>
          </p:cNvGraphicFramePr>
          <p:nvPr/>
        </p:nvGraphicFramePr>
        <p:xfrm>
          <a:off x="228600" y="4495800"/>
          <a:ext cx="8382000" cy="1050196"/>
        </p:xfrm>
        <a:graphic>
          <a:graphicData uri="http://schemas.openxmlformats.org/drawingml/2006/table">
            <a:tbl>
              <a:tblPr/>
              <a:tblGrid>
                <a:gridCol w="1861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5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5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95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93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66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HostIP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1010 1100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0001 1101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0000 0101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1000 0000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5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SubnetMask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1111  1111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1111  1111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11</a:t>
                      </a: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00 0000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0000 0000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roup 30"/>
          <p:cNvGraphicFramePr>
            <a:graphicFrameLocks/>
          </p:cNvGraphicFramePr>
          <p:nvPr/>
        </p:nvGraphicFramePr>
        <p:xfrm>
          <a:off x="228600" y="4495800"/>
          <a:ext cx="8382000" cy="1050196"/>
        </p:xfrm>
        <a:graphic>
          <a:graphicData uri="http://schemas.openxmlformats.org/drawingml/2006/table">
            <a:tbl>
              <a:tblPr/>
              <a:tblGrid>
                <a:gridCol w="1861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5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5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95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93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66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HostIP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1010 1100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0001 1101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00</a:t>
                      </a: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00 0101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1000 0000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5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SubnetMask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1111  1111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1111  1111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11</a:t>
                      </a: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00 0000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0000 0000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roup 30"/>
          <p:cNvGraphicFramePr>
            <a:graphicFrameLocks/>
          </p:cNvGraphicFramePr>
          <p:nvPr/>
        </p:nvGraphicFramePr>
        <p:xfrm>
          <a:off x="228600" y="4495800"/>
          <a:ext cx="8382000" cy="1050196"/>
        </p:xfrm>
        <a:graphic>
          <a:graphicData uri="http://schemas.openxmlformats.org/drawingml/2006/table">
            <a:tbl>
              <a:tblPr/>
              <a:tblGrid>
                <a:gridCol w="1861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5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5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95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93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66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HostIP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1010 1100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0001 1101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00</a:t>
                      </a: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00 0101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1000 0000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5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SubnetMask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1111  1111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1111  1111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11</a:t>
                      </a: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00 0000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0000 0000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IPv4 - 5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219200"/>
            <a:ext cx="8382000" cy="25146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err="1">
                <a:latin typeface="Arial" pitchFamily="34" charset="0"/>
                <a:cs typeface="Arial" pitchFamily="34" charset="0"/>
              </a:rPr>
              <a:t>Địa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chỉ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đường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mạng</a:t>
            </a:r>
            <a:r>
              <a:rPr lang="en-US" dirty="0">
                <a:latin typeface="Arial" pitchFamily="34" charset="0"/>
                <a:cs typeface="Arial" pitchFamily="34" charset="0"/>
              </a:rPr>
              <a:t> (Net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Addr</a:t>
            </a:r>
            <a:r>
              <a:rPr lang="en-US" dirty="0">
                <a:latin typeface="Arial" pitchFamily="34" charset="0"/>
                <a:cs typeface="Arial" pitchFamily="34" charset="0"/>
              </a:rPr>
              <a:t>)</a:t>
            </a:r>
          </a:p>
          <a:p>
            <a:pPr lvl="1" eaLnBrk="1" hangingPunct="1"/>
            <a:r>
              <a:rPr lang="en-US" sz="20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bit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thuộc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NetID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giữ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nguyên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1" eaLnBrk="1" hangingPunct="1"/>
            <a:r>
              <a:rPr lang="en-US" sz="20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bit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thuộc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Host ID: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xoá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về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0</a:t>
            </a:r>
          </a:p>
          <a:p>
            <a:pPr eaLnBrk="1" hangingPunct="1"/>
            <a:r>
              <a:rPr lang="en-US" dirty="0" err="1">
                <a:latin typeface="Arial" pitchFamily="34" charset="0"/>
                <a:cs typeface="Arial" pitchFamily="34" charset="0"/>
              </a:rPr>
              <a:t>Địa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chỉ</a:t>
            </a:r>
            <a:r>
              <a:rPr lang="en-US" dirty="0">
                <a:latin typeface="Arial" pitchFamily="34" charset="0"/>
                <a:cs typeface="Arial" pitchFamily="34" charset="0"/>
              </a:rPr>
              <a:t> broadcast</a:t>
            </a:r>
          </a:p>
          <a:p>
            <a:pPr lvl="1"/>
            <a:r>
              <a:rPr lang="en-US" sz="20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bit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thuộc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NetID: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giữ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ngCác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bit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thuộc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Host ID: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bật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lên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uyên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1" eaLnBrk="1" hangingPunct="1"/>
            <a:r>
              <a:rPr lang="en-US" sz="2000" dirty="0">
                <a:latin typeface="Arial" pitchFamily="34" charset="0"/>
                <a:cs typeface="Arial" pitchFamily="34" charset="0"/>
              </a:rPr>
              <a:t>1</a:t>
            </a:r>
          </a:p>
          <a:p>
            <a:pPr lvl="1" eaLnBrk="1" hangingPunct="1"/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1" eaLnBrk="1" hangingPunct="1"/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1" eaLnBrk="1" hangingPunct="1">
              <a:buFontTx/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9402" name="Text Box 10"/>
          <p:cNvSpPr txBox="1">
            <a:spLocks noChangeArrowheads="1"/>
          </p:cNvSpPr>
          <p:nvPr/>
        </p:nvSpPr>
        <p:spPr bwMode="auto">
          <a:xfrm>
            <a:off x="762000" y="3749675"/>
            <a:ext cx="6477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latin typeface="Arial" pitchFamily="34" charset="0"/>
              </a:rPr>
              <a:t>VD: 192.168.1.2/24</a:t>
            </a:r>
            <a:endParaRPr lang="en-US" sz="2000" dirty="0">
              <a:latin typeface="Arial" pitchFamily="34" charset="0"/>
              <a:sym typeface="Wingdings" pitchFamily="2" charset="2"/>
            </a:endParaRPr>
          </a:p>
        </p:txBody>
      </p:sp>
      <p:sp>
        <p:nvSpPr>
          <p:cNvPr id="59403" name="Text Box 11"/>
          <p:cNvSpPr txBox="1">
            <a:spLocks noChangeArrowheads="1"/>
          </p:cNvSpPr>
          <p:nvPr/>
        </p:nvSpPr>
        <p:spPr bwMode="auto">
          <a:xfrm>
            <a:off x="762000" y="3733800"/>
            <a:ext cx="6477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latin typeface="Arial" pitchFamily="34" charset="0"/>
              </a:rPr>
              <a:t>VD: 192.168.1.</a:t>
            </a:r>
            <a:r>
              <a:rPr lang="en-US" sz="2000" dirty="0">
                <a:solidFill>
                  <a:srgbClr val="FF3300"/>
                </a:solidFill>
                <a:latin typeface="Arial" pitchFamily="34" charset="0"/>
              </a:rPr>
              <a:t>2</a:t>
            </a:r>
            <a:r>
              <a:rPr lang="en-US" sz="2000" dirty="0">
                <a:latin typeface="Arial" pitchFamily="34" charset="0"/>
              </a:rPr>
              <a:t>/24</a:t>
            </a:r>
            <a:endParaRPr lang="en-US" sz="2000" dirty="0">
              <a:latin typeface="Arial" pitchFamily="34" charset="0"/>
              <a:sym typeface="Wingdings" pitchFamily="2" charset="2"/>
            </a:endParaRPr>
          </a:p>
        </p:txBody>
      </p:sp>
      <p:sp>
        <p:nvSpPr>
          <p:cNvPr id="59404" name="Text Box 12"/>
          <p:cNvSpPr txBox="1">
            <a:spLocks noChangeArrowheads="1"/>
          </p:cNvSpPr>
          <p:nvPr/>
        </p:nvSpPr>
        <p:spPr bwMode="auto">
          <a:xfrm>
            <a:off x="762000" y="3749675"/>
            <a:ext cx="7239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latin typeface="Arial" pitchFamily="34" charset="0"/>
              </a:rPr>
              <a:t>VD: 192.168.1.</a:t>
            </a:r>
            <a:r>
              <a:rPr lang="en-US" sz="2000" dirty="0">
                <a:solidFill>
                  <a:srgbClr val="FF3300"/>
                </a:solidFill>
                <a:latin typeface="Arial" pitchFamily="34" charset="0"/>
              </a:rPr>
              <a:t>2</a:t>
            </a:r>
            <a:r>
              <a:rPr lang="en-US" sz="2000" dirty="0">
                <a:latin typeface="Arial" pitchFamily="34" charset="0"/>
              </a:rPr>
              <a:t>/24 	</a:t>
            </a:r>
            <a:r>
              <a:rPr lang="en-US" sz="2000" dirty="0">
                <a:latin typeface="Arial" pitchFamily="34" charset="0"/>
                <a:sym typeface="Wingdings" pitchFamily="2" charset="2"/>
              </a:rPr>
              <a:t> Net </a:t>
            </a:r>
            <a:r>
              <a:rPr lang="en-US" sz="2000" dirty="0" err="1">
                <a:latin typeface="Arial" pitchFamily="34" charset="0"/>
                <a:sym typeface="Wingdings" pitchFamily="2" charset="2"/>
              </a:rPr>
              <a:t>Addr</a:t>
            </a:r>
            <a:r>
              <a:rPr lang="en-US" sz="2000" dirty="0">
                <a:latin typeface="Arial" pitchFamily="34" charset="0"/>
                <a:sym typeface="Wingdings" pitchFamily="2" charset="2"/>
              </a:rPr>
              <a:t>: 192.168.1.0</a:t>
            </a:r>
            <a:endParaRPr lang="en-US" sz="2000" dirty="0">
              <a:latin typeface="Arial" pitchFamily="34" charset="0"/>
            </a:endParaRPr>
          </a:p>
        </p:txBody>
      </p:sp>
      <p:graphicFrame>
        <p:nvGraphicFramePr>
          <p:cNvPr id="17" name="Group 30"/>
          <p:cNvGraphicFramePr>
            <a:graphicFrameLocks/>
          </p:cNvGraphicFramePr>
          <p:nvPr/>
        </p:nvGraphicFramePr>
        <p:xfrm>
          <a:off x="685800" y="4800600"/>
          <a:ext cx="7391399" cy="859408"/>
        </p:xfrm>
        <a:graphic>
          <a:graphicData uri="http://schemas.openxmlformats.org/drawingml/2006/table">
            <a:tbl>
              <a:tblPr/>
              <a:tblGrid>
                <a:gridCol w="1725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6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31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95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1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HostIP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1100 0000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1010 1000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0000 0001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0000 0010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4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SubnetMask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1111  1111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1111  1111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1111 1111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0000 0000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Group 30"/>
          <p:cNvGraphicFramePr>
            <a:graphicFrameLocks/>
          </p:cNvGraphicFramePr>
          <p:nvPr/>
        </p:nvGraphicFramePr>
        <p:xfrm>
          <a:off x="685800" y="4800600"/>
          <a:ext cx="7391399" cy="859408"/>
        </p:xfrm>
        <a:graphic>
          <a:graphicData uri="http://schemas.openxmlformats.org/drawingml/2006/table">
            <a:tbl>
              <a:tblPr/>
              <a:tblGrid>
                <a:gridCol w="1725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6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31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95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1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HostIP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1100 0000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1010 1000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0000 0001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0000 0010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4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SubnetMask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1111  1111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1111  1111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1111 1111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0000 0000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Group 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8327567"/>
              </p:ext>
            </p:extLst>
          </p:nvPr>
        </p:nvGraphicFramePr>
        <p:xfrm>
          <a:off x="685800" y="4800600"/>
          <a:ext cx="7391399" cy="1287814"/>
        </p:xfrm>
        <a:graphic>
          <a:graphicData uri="http://schemas.openxmlformats.org/drawingml/2006/table">
            <a:tbl>
              <a:tblPr/>
              <a:tblGrid>
                <a:gridCol w="1725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6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31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95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1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HostIP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1100 0000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1010 1000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0000 0001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0000 0010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4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SubnetMask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1111  1111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1111  1111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1111 1111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0000 0000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4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Net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Addr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1100 0000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1010 1000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0000 0001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Group 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3127704"/>
              </p:ext>
            </p:extLst>
          </p:nvPr>
        </p:nvGraphicFramePr>
        <p:xfrm>
          <a:off x="685800" y="4800600"/>
          <a:ext cx="7391399" cy="1287814"/>
        </p:xfrm>
        <a:graphic>
          <a:graphicData uri="http://schemas.openxmlformats.org/drawingml/2006/table">
            <a:tbl>
              <a:tblPr/>
              <a:tblGrid>
                <a:gridCol w="1725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6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31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95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1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HostIP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1100 0000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1010 1000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0000 0001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0000 0010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4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SubnetMask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1111  1111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1111  1111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1111 1111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0000 0000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4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Net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Addr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1100 0000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1010 1000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0000 0001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0000 0000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Text Box 12"/>
          <p:cNvSpPr txBox="1">
            <a:spLocks noChangeArrowheads="1"/>
          </p:cNvSpPr>
          <p:nvPr/>
        </p:nvSpPr>
        <p:spPr bwMode="auto">
          <a:xfrm>
            <a:off x="762000" y="3733800"/>
            <a:ext cx="72390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latin typeface="Arial" pitchFamily="34" charset="0"/>
              </a:rPr>
              <a:t>VD: 192.168.1.</a:t>
            </a:r>
            <a:r>
              <a:rPr lang="en-US" sz="2000" dirty="0">
                <a:solidFill>
                  <a:srgbClr val="FF3300"/>
                </a:solidFill>
                <a:latin typeface="Arial" pitchFamily="34" charset="0"/>
              </a:rPr>
              <a:t>2</a:t>
            </a:r>
            <a:r>
              <a:rPr lang="en-US" sz="2000" dirty="0">
                <a:latin typeface="Arial" pitchFamily="34" charset="0"/>
              </a:rPr>
              <a:t>/24 	</a:t>
            </a:r>
            <a:r>
              <a:rPr lang="en-US" sz="2000" dirty="0">
                <a:latin typeface="Arial" pitchFamily="34" charset="0"/>
                <a:sym typeface="Wingdings" pitchFamily="2" charset="2"/>
              </a:rPr>
              <a:t> Net </a:t>
            </a:r>
            <a:r>
              <a:rPr lang="en-US" sz="2000" dirty="0" err="1">
                <a:latin typeface="Arial" pitchFamily="34" charset="0"/>
                <a:sym typeface="Wingdings" pitchFamily="2" charset="2"/>
              </a:rPr>
              <a:t>Addr</a:t>
            </a:r>
            <a:r>
              <a:rPr lang="en-US" sz="2000" dirty="0">
                <a:latin typeface="Arial" pitchFamily="34" charset="0"/>
                <a:sym typeface="Wingdings" pitchFamily="2" charset="2"/>
              </a:rPr>
              <a:t>: 192.168.1.0</a:t>
            </a:r>
            <a:endParaRPr lang="en-US" sz="2000" dirty="0">
              <a:latin typeface="Arial" pitchFamily="34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sz="2000" dirty="0">
                <a:latin typeface="Arial" pitchFamily="34" charset="0"/>
              </a:rPr>
              <a:t> 			</a:t>
            </a:r>
            <a:r>
              <a:rPr lang="en-US" sz="2000" b="1" dirty="0">
                <a:latin typeface="Arial" pitchFamily="34" charset="0"/>
                <a:sym typeface="Wingdings" pitchFamily="2" charset="2"/>
              </a:rPr>
              <a:t> </a:t>
            </a:r>
            <a:r>
              <a:rPr lang="en-US" sz="2000" b="1" dirty="0" err="1">
                <a:latin typeface="Arial" pitchFamily="34" charset="0"/>
                <a:sym typeface="Wingdings" pitchFamily="2" charset="2"/>
              </a:rPr>
              <a:t>đc</a:t>
            </a:r>
            <a:r>
              <a:rPr lang="en-US" sz="2000" b="1" dirty="0">
                <a:latin typeface="Arial" pitchFamily="34" charset="0"/>
                <a:sym typeface="Wingdings" pitchFamily="2" charset="2"/>
              </a:rPr>
              <a:t> broadcast: 192.168.1.255</a:t>
            </a:r>
          </a:p>
        </p:txBody>
      </p:sp>
      <p:graphicFrame>
        <p:nvGraphicFramePr>
          <p:cNvPr id="23" name="Group 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2145319"/>
              </p:ext>
            </p:extLst>
          </p:nvPr>
        </p:nvGraphicFramePr>
        <p:xfrm>
          <a:off x="685800" y="4800600"/>
          <a:ext cx="7391399" cy="1716220"/>
        </p:xfrm>
        <a:graphic>
          <a:graphicData uri="http://schemas.openxmlformats.org/drawingml/2006/table">
            <a:tbl>
              <a:tblPr/>
              <a:tblGrid>
                <a:gridCol w="1725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6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31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95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1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HostIP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1100 0000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1010 1000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0000 0001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0000 0010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4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SubnetMask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1111  1111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1111  1111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1111 1111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0000 0000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4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Net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Addr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1100 0000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1010 1000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0000 0001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0000 0000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4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Broadcast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1100 0000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1010 1000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0000 0001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4" name="Group 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6081072"/>
              </p:ext>
            </p:extLst>
          </p:nvPr>
        </p:nvGraphicFramePr>
        <p:xfrm>
          <a:off x="685800" y="4800600"/>
          <a:ext cx="7391399" cy="1716220"/>
        </p:xfrm>
        <a:graphic>
          <a:graphicData uri="http://schemas.openxmlformats.org/drawingml/2006/table">
            <a:tbl>
              <a:tblPr/>
              <a:tblGrid>
                <a:gridCol w="1725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6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31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95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1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HostIP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1100 0000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1010 1000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0000 0001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0000 0010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4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SubnetMask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1111  1111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1111  1111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1111 1111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0000 0000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4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Net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Addr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1100 0000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1010 1000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0000 0001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</a:rPr>
                        <a:t>0000 0000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4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Broadcast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1100 0000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1010 1000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0000 0001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pitchFamily="34" charset="0"/>
                        </a:rPr>
                        <a:t>1111  1111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/>
      <p:bldP spid="59402" grpId="0"/>
      <p:bldP spid="59403" grpId="0"/>
      <p:bldP spid="59404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IPv4 - 6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Hai</a:t>
            </a:r>
            <a:r>
              <a:rPr lang="en-US" dirty="0"/>
              <a:t> node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1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mạng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eaLnBrk="1" hangingPunct="1"/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host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1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mạng</a:t>
            </a:r>
            <a:endParaRPr lang="en-US" dirty="0"/>
          </a:p>
          <a:p>
            <a:pPr lvl="1"/>
            <a:r>
              <a:rPr lang="en-US" dirty="0"/>
              <a:t>2</a:t>
            </a:r>
            <a:r>
              <a:rPr lang="en-US" baseline="30000" dirty="0"/>
              <a:t>m</a:t>
            </a:r>
            <a:r>
              <a:rPr lang="en-US" dirty="0"/>
              <a:t>-2 </a:t>
            </a:r>
          </a:p>
          <a:p>
            <a:pPr lvl="2"/>
            <a:r>
              <a:rPr lang="en-US" dirty="0"/>
              <a:t>m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bit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HostID</a:t>
            </a:r>
            <a:endParaRPr lang="en-US" dirty="0"/>
          </a:p>
          <a:p>
            <a:pPr lvl="2"/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1295400" y="4857690"/>
            <a:ext cx="6934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latin typeface="Arial" pitchFamily="34" charset="0"/>
              </a:rPr>
              <a:t>VD: 172.29.1.1/16 </a:t>
            </a:r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1295400" y="4857690"/>
            <a:ext cx="6934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latin typeface="Arial" pitchFamily="34" charset="0"/>
              </a:rPr>
              <a:t>VD: </a:t>
            </a:r>
            <a:r>
              <a:rPr lang="en-US" sz="2000" dirty="0">
                <a:solidFill>
                  <a:srgbClr val="FF3300"/>
                </a:solidFill>
                <a:latin typeface="Arial" pitchFamily="34" charset="0"/>
              </a:rPr>
              <a:t>172.29.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</a:rPr>
              <a:t>1</a:t>
            </a:r>
            <a:r>
              <a:rPr lang="en-US" sz="2000" dirty="0">
                <a:latin typeface="Arial" pitchFamily="34" charset="0"/>
              </a:rPr>
              <a:t>.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</a:rPr>
              <a:t>1</a:t>
            </a:r>
            <a:r>
              <a:rPr lang="en-US" sz="2000" dirty="0">
                <a:latin typeface="Arial" pitchFamily="34" charset="0"/>
              </a:rPr>
              <a:t>/</a:t>
            </a:r>
            <a:r>
              <a:rPr lang="en-US" sz="2000" dirty="0">
                <a:solidFill>
                  <a:srgbClr val="00B050"/>
                </a:solidFill>
                <a:latin typeface="Arial" pitchFamily="34" charset="0"/>
              </a:rPr>
              <a:t>16</a:t>
            </a:r>
            <a:r>
              <a:rPr lang="en-US" sz="2000" dirty="0">
                <a:latin typeface="Arial" pitchFamily="34" charset="0"/>
              </a:rPr>
              <a:t> </a:t>
            </a:r>
          </a:p>
        </p:txBody>
      </p:sp>
      <p:sp>
        <p:nvSpPr>
          <p:cNvPr id="60422" name="Text Box 6"/>
          <p:cNvSpPr txBox="1">
            <a:spLocks noChangeArrowheads="1"/>
          </p:cNvSpPr>
          <p:nvPr/>
        </p:nvSpPr>
        <p:spPr bwMode="auto">
          <a:xfrm>
            <a:off x="1676400" y="5238690"/>
            <a:ext cx="5029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latin typeface="Arial" pitchFamily="34" charset="0"/>
                <a:sym typeface="Wingdings" pitchFamily="2" charset="2"/>
              </a:rPr>
              <a:t> m = 32 – </a:t>
            </a:r>
            <a:r>
              <a:rPr lang="en-US" sz="2000" dirty="0">
                <a:solidFill>
                  <a:srgbClr val="00B050"/>
                </a:solidFill>
                <a:latin typeface="Arial" pitchFamily="34" charset="0"/>
                <a:sym typeface="Wingdings" pitchFamily="2" charset="2"/>
              </a:rPr>
              <a:t>16</a:t>
            </a:r>
            <a:r>
              <a:rPr lang="en-US" sz="2000" dirty="0">
                <a:latin typeface="Arial" pitchFamily="34" charset="0"/>
                <a:sym typeface="Wingdings" pitchFamily="2" charset="2"/>
              </a:rPr>
              <a:t> = 16</a:t>
            </a:r>
            <a:endParaRPr lang="en-US" sz="2000" dirty="0">
              <a:latin typeface="Arial" pitchFamily="34" charset="0"/>
            </a:endParaRPr>
          </a:p>
        </p:txBody>
      </p:sp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1676400" y="5772090"/>
            <a:ext cx="408316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latin typeface="Arial" pitchFamily="34" charset="0"/>
                <a:sym typeface="Wingdings" pitchFamily="2" charset="2"/>
              </a:rPr>
              <a:t> </a:t>
            </a:r>
            <a:r>
              <a:rPr lang="en-US" sz="2000" dirty="0" err="1">
                <a:latin typeface="Arial" pitchFamily="34" charset="0"/>
                <a:sym typeface="Wingdings" pitchFamily="2" charset="2"/>
              </a:rPr>
              <a:t>Số</a:t>
            </a:r>
            <a:r>
              <a:rPr lang="en-US" sz="2000" dirty="0">
                <a:latin typeface="Arial" pitchFamily="34" charset="0"/>
                <a:sym typeface="Wingdings" pitchFamily="2" charset="2"/>
              </a:rPr>
              <a:t> host </a:t>
            </a:r>
            <a:r>
              <a:rPr lang="en-US" sz="2000" dirty="0" err="1">
                <a:latin typeface="Arial" pitchFamily="34" charset="0"/>
                <a:sym typeface="Wingdings" pitchFamily="2" charset="2"/>
              </a:rPr>
              <a:t>trong</a:t>
            </a:r>
            <a:r>
              <a:rPr lang="en-US" sz="2000" dirty="0">
                <a:latin typeface="Arial" pitchFamily="34" charset="0"/>
                <a:sym typeface="Wingdings" pitchFamily="2" charset="2"/>
              </a:rPr>
              <a:t> 1 network = 2</a:t>
            </a:r>
            <a:r>
              <a:rPr lang="en-US" sz="2000" baseline="30000" dirty="0">
                <a:latin typeface="Arial" pitchFamily="34" charset="0"/>
                <a:sym typeface="Wingdings" pitchFamily="2" charset="2"/>
              </a:rPr>
              <a:t>16</a:t>
            </a:r>
            <a:r>
              <a:rPr lang="en-US" sz="2000" dirty="0">
                <a:latin typeface="Arial" pitchFamily="34" charset="0"/>
                <a:sym typeface="Wingdings" pitchFamily="2" charset="2"/>
              </a:rPr>
              <a:t>-2</a:t>
            </a:r>
            <a:endParaRPr lang="en-US" sz="2000" dirty="0">
              <a:latin typeface="Arial" pitchFamily="34" charset="0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143000" y="2303463"/>
            <a:ext cx="358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latin typeface="Arial" pitchFamily="34" charset="0"/>
              </a:rPr>
              <a:t>192.168.1.2 </a:t>
            </a:r>
            <a:r>
              <a:rPr lang="en-US" sz="2000" dirty="0" err="1">
                <a:latin typeface="Arial" pitchFamily="34" charset="0"/>
              </a:rPr>
              <a:t>và</a:t>
            </a:r>
            <a:r>
              <a:rPr lang="en-US" sz="2000" dirty="0">
                <a:latin typeface="Arial" pitchFamily="34" charset="0"/>
              </a:rPr>
              <a:t> 192.168.1.200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143000" y="2727325"/>
            <a:ext cx="3810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latin typeface="Arial" pitchFamily="34" charset="0"/>
              </a:rPr>
              <a:t>192.168.1.2 </a:t>
            </a:r>
            <a:r>
              <a:rPr lang="en-US" sz="2000" dirty="0" err="1">
                <a:latin typeface="Arial" pitchFamily="34" charset="0"/>
              </a:rPr>
              <a:t>và</a:t>
            </a:r>
            <a:r>
              <a:rPr lang="en-US" sz="2000" dirty="0">
                <a:latin typeface="Arial" pitchFamily="34" charset="0"/>
              </a:rPr>
              <a:t> 192.168.2.1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1143000" y="2303463"/>
            <a:ext cx="449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rgbClr val="FF3300"/>
                </a:solidFill>
                <a:latin typeface="Arial" pitchFamily="34" charset="0"/>
              </a:rPr>
              <a:t>192.168.1</a:t>
            </a:r>
            <a:r>
              <a:rPr lang="en-US" sz="2000" dirty="0">
                <a:latin typeface="Arial" pitchFamily="34" charset="0"/>
              </a:rPr>
              <a:t>.2 </a:t>
            </a:r>
            <a:r>
              <a:rPr lang="en-US" sz="2000" dirty="0" err="1">
                <a:latin typeface="Arial" pitchFamily="34" charset="0"/>
              </a:rPr>
              <a:t>và</a:t>
            </a:r>
            <a:r>
              <a:rPr lang="en-US" sz="2000" dirty="0">
                <a:latin typeface="Arial" pitchFamily="34" charset="0"/>
              </a:rPr>
              <a:t> </a:t>
            </a:r>
            <a:r>
              <a:rPr lang="en-US" sz="2000" dirty="0">
                <a:solidFill>
                  <a:srgbClr val="FF3300"/>
                </a:solidFill>
                <a:latin typeface="Arial" pitchFamily="34" charset="0"/>
              </a:rPr>
              <a:t>192.168.1</a:t>
            </a:r>
            <a:r>
              <a:rPr lang="en-US" sz="2000" dirty="0">
                <a:latin typeface="Arial" pitchFamily="34" charset="0"/>
              </a:rPr>
              <a:t>.200</a:t>
            </a: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886200" y="2286000"/>
            <a:ext cx="403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latin typeface="Arial" pitchFamily="34" charset="0"/>
              </a:rPr>
              <a:t>	</a:t>
            </a:r>
            <a:r>
              <a:rPr lang="en-US" sz="2000" dirty="0">
                <a:latin typeface="Arial" pitchFamily="34" charset="0"/>
                <a:sym typeface="Wingdings" pitchFamily="2" charset="2"/>
              </a:rPr>
              <a:t> </a:t>
            </a:r>
            <a:r>
              <a:rPr lang="en-US" sz="2000" dirty="0" err="1">
                <a:latin typeface="Arial" pitchFamily="34" charset="0"/>
              </a:rPr>
              <a:t>cùng</a:t>
            </a:r>
            <a:r>
              <a:rPr lang="en-US" sz="2000" dirty="0">
                <a:latin typeface="Arial" pitchFamily="34" charset="0"/>
              </a:rPr>
              <a:t> 1 </a:t>
            </a:r>
            <a:r>
              <a:rPr lang="en-US" sz="2000" dirty="0" err="1">
                <a:latin typeface="Arial" pitchFamily="34" charset="0"/>
              </a:rPr>
              <a:t>đường</a:t>
            </a:r>
            <a:r>
              <a:rPr lang="en-US" sz="2000" dirty="0">
                <a:latin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</a:rPr>
              <a:t>mạng</a:t>
            </a:r>
            <a:endParaRPr lang="en-US" sz="2000" dirty="0">
              <a:latin typeface="Arial" pitchFamily="34" charset="0"/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1143000" y="2727325"/>
            <a:ext cx="3886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rgbClr val="FF3300"/>
                </a:solidFill>
                <a:latin typeface="Arial" pitchFamily="34" charset="0"/>
              </a:rPr>
              <a:t>192.168.1</a:t>
            </a:r>
            <a:r>
              <a:rPr lang="en-US" sz="2000" dirty="0">
                <a:latin typeface="Arial" pitchFamily="34" charset="0"/>
              </a:rPr>
              <a:t>.2 </a:t>
            </a:r>
            <a:r>
              <a:rPr lang="en-US" sz="2000" dirty="0" err="1">
                <a:latin typeface="Arial" pitchFamily="34" charset="0"/>
              </a:rPr>
              <a:t>và</a:t>
            </a:r>
            <a:r>
              <a:rPr lang="en-US" sz="2000" dirty="0">
                <a:latin typeface="Arial" pitchFamily="34" charset="0"/>
              </a:rPr>
              <a:t> </a:t>
            </a:r>
            <a:r>
              <a:rPr lang="en-US" sz="2000" dirty="0">
                <a:solidFill>
                  <a:srgbClr val="FF3300"/>
                </a:solidFill>
                <a:latin typeface="Arial" pitchFamily="34" charset="0"/>
              </a:rPr>
              <a:t>192.168.2</a:t>
            </a:r>
            <a:r>
              <a:rPr lang="en-US" sz="2000" dirty="0">
                <a:latin typeface="Arial" pitchFamily="34" charset="0"/>
              </a:rPr>
              <a:t>.1 	</a:t>
            </a: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4800600" y="2684463"/>
            <a:ext cx="26212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latin typeface="Arial" pitchFamily="34" charset="0"/>
                <a:sym typeface="Wingdings" pitchFamily="2" charset="2"/>
              </a:rPr>
              <a:t> </a:t>
            </a:r>
            <a:r>
              <a:rPr lang="en-US" sz="2000" dirty="0" err="1">
                <a:latin typeface="Arial" pitchFamily="34" charset="0"/>
                <a:sym typeface="Wingdings" pitchFamily="2" charset="2"/>
              </a:rPr>
              <a:t>khác</a:t>
            </a:r>
            <a:r>
              <a:rPr lang="en-US" sz="2000" dirty="0">
                <a:latin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</a:rPr>
              <a:t>đường</a:t>
            </a:r>
            <a:r>
              <a:rPr lang="en-US" sz="2000" dirty="0">
                <a:latin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</a:rPr>
              <a:t>mạng</a:t>
            </a:r>
            <a:endParaRPr lang="en-US" sz="2000" dirty="0">
              <a:latin typeface="Arial" pitchFamily="34" charset="0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/>
      <p:bldP spid="60420" grpId="0"/>
      <p:bldP spid="60421" grpId="0"/>
      <p:bldP spid="60422" grpId="0"/>
      <p:bldP spid="60423" grpId="0"/>
      <p:bldP spid="15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IPv4 – 7</a:t>
            </a:r>
          </a:p>
        </p:txBody>
      </p:sp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524000"/>
            <a:ext cx="67913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2514600"/>
            <a:ext cx="6791325" cy="111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3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3581400"/>
            <a:ext cx="6775450" cy="109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914400" y="4648200"/>
            <a:ext cx="6781800" cy="990600"/>
            <a:chOff x="576" y="3024"/>
            <a:chExt cx="4529" cy="750"/>
          </a:xfrm>
        </p:grpSpPr>
        <p:pic>
          <p:nvPicPr>
            <p:cNvPr id="17420" name="Picture 7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76" y="3024"/>
              <a:ext cx="4529" cy="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421" name="Text Box 8"/>
            <p:cNvSpPr txBox="1">
              <a:spLocks noChangeArrowheads="1"/>
            </p:cNvSpPr>
            <p:nvPr/>
          </p:nvSpPr>
          <p:spPr bwMode="auto">
            <a:xfrm>
              <a:off x="2582" y="3240"/>
              <a:ext cx="1445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 dirty="0">
                  <a:latin typeface="Arial" pitchFamily="34" charset="0"/>
                </a:rPr>
                <a:t>Multicast Address</a:t>
              </a:r>
            </a:p>
          </p:txBody>
        </p:sp>
      </p:grpSp>
      <p:sp>
        <p:nvSpPr>
          <p:cNvPr id="58380" name="Text Box 12"/>
          <p:cNvSpPr txBox="1">
            <a:spLocks noChangeArrowheads="1"/>
          </p:cNvSpPr>
          <p:nvPr/>
        </p:nvSpPr>
        <p:spPr bwMode="auto">
          <a:xfrm>
            <a:off x="533400" y="928688"/>
            <a:ext cx="164019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 err="1">
                <a:latin typeface="Arial" pitchFamily="34" charset="0"/>
              </a:rPr>
              <a:t>Phân</a:t>
            </a:r>
            <a:r>
              <a:rPr lang="en-US" sz="2800" dirty="0">
                <a:latin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</a:rPr>
              <a:t>lớp</a:t>
            </a:r>
            <a:endParaRPr lang="en-US" sz="2800" dirty="0">
              <a:latin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14400" y="5715000"/>
            <a:ext cx="67056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8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98437"/>
            <a:ext cx="8763000" cy="6397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IPv4 - 8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Subnet mask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:</a:t>
            </a:r>
          </a:p>
          <a:p>
            <a:pPr lvl="2" eaLnBrk="1" hangingPunct="1"/>
            <a:r>
              <a:rPr lang="en-US" dirty="0" err="1"/>
              <a:t>Lớp</a:t>
            </a:r>
            <a:r>
              <a:rPr lang="en-US" dirty="0"/>
              <a:t> A: 255.0.0.0 (/8)</a:t>
            </a:r>
          </a:p>
          <a:p>
            <a:pPr lvl="2" eaLnBrk="1" hangingPunct="1"/>
            <a:r>
              <a:rPr lang="en-US" dirty="0" err="1"/>
              <a:t>Lớp</a:t>
            </a:r>
            <a:r>
              <a:rPr lang="en-US" dirty="0"/>
              <a:t> B: 255.255.0.0 (/16)</a:t>
            </a:r>
          </a:p>
          <a:p>
            <a:pPr lvl="2" eaLnBrk="1" hangingPunct="1"/>
            <a:r>
              <a:rPr lang="en-US" dirty="0" err="1"/>
              <a:t>Lớp</a:t>
            </a:r>
            <a:r>
              <a:rPr lang="en-US" dirty="0"/>
              <a:t> C: 255.255.255.0 (/24)</a:t>
            </a:r>
          </a:p>
          <a:p>
            <a:pPr eaLnBrk="1" hangingPunct="1"/>
            <a:r>
              <a:rPr lang="en-US" dirty="0"/>
              <a:t>VD:</a:t>
            </a:r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3"/>
            <a:r>
              <a:rPr lang="en-US" dirty="0" err="1"/>
              <a:t>Lớp</a:t>
            </a:r>
            <a:r>
              <a:rPr lang="en-US"/>
              <a:t> A</a:t>
            </a:r>
            <a:endParaRPr lang="en-US" dirty="0"/>
          </a:p>
          <a:p>
            <a:pPr lvl="3"/>
            <a:r>
              <a:rPr lang="en-US" dirty="0"/>
              <a:t>Subnet mask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: 255.0.0.0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95400" y="3957935"/>
            <a:ext cx="1488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00001111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5400000">
            <a:off x="1943894" y="38473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52600" y="3276600"/>
            <a:ext cx="1811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400" dirty="0"/>
              <a:t>15.19.18.29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52600" y="3276600"/>
            <a:ext cx="1811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400" dirty="0">
                <a:solidFill>
                  <a:srgbClr val="FF0000"/>
                </a:solidFill>
              </a:rPr>
              <a:t>15</a:t>
            </a:r>
            <a:r>
              <a:rPr lang="en-US" sz="2400" dirty="0"/>
              <a:t>.19.18.29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83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3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build="p"/>
      <p:bldP spid="8" grpId="0"/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Địa chỉ IPv4 – 9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/>
              <a:t>Cho địa chỉ IP: 172.29.7.10</a:t>
            </a:r>
          </a:p>
          <a:p>
            <a:pPr lvl="2" eaLnBrk="1" hangingPunct="1"/>
            <a:r>
              <a:rPr lang="en-US"/>
              <a:t>Lớp: </a:t>
            </a:r>
          </a:p>
          <a:p>
            <a:pPr lvl="2" eaLnBrk="1" hangingPunct="1"/>
            <a:r>
              <a:rPr lang="en-US"/>
              <a:t>Net Addr :</a:t>
            </a:r>
          </a:p>
          <a:p>
            <a:pPr lvl="2" eaLnBrk="1" hangingPunct="1"/>
            <a:r>
              <a:rPr lang="en-US"/>
              <a:t>Số host trong cùng network:</a:t>
            </a:r>
          </a:p>
          <a:p>
            <a:pPr lvl="2" eaLnBrk="1" hangingPunct="1"/>
            <a:r>
              <a:rPr lang="en-US"/>
              <a:t>Các địa chỉ của host:</a:t>
            </a:r>
          </a:p>
          <a:p>
            <a:pPr lvl="2" eaLnBrk="1" hangingPunct="1"/>
            <a:r>
              <a:rPr lang="en-US"/>
              <a:t>Địa chỉ broadcast:</a:t>
            </a:r>
          </a:p>
          <a:p>
            <a:pPr lvl="2" eaLnBrk="1" hangingPunct="1"/>
            <a:endParaRPr lang="en-US"/>
          </a:p>
          <a:p>
            <a:pPr lvl="2" eaLnBrk="1" hangingPunct="1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Địa chỉ IPv4 – 10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Cho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IP: 172.29.7.10</a:t>
            </a:r>
          </a:p>
          <a:p>
            <a:pPr lvl="2" eaLnBrk="1" hangingPunct="1"/>
            <a:r>
              <a:rPr lang="en-US" dirty="0" err="1"/>
              <a:t>Lớp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B</a:t>
            </a:r>
          </a:p>
          <a:p>
            <a:pPr lvl="2" eaLnBrk="1" hangingPunct="1"/>
            <a:r>
              <a:rPr lang="en-US" dirty="0"/>
              <a:t>Net </a:t>
            </a:r>
            <a:r>
              <a:rPr lang="en-US" dirty="0" err="1"/>
              <a:t>Addr</a:t>
            </a:r>
            <a:r>
              <a:rPr lang="en-US" dirty="0"/>
              <a:t> : </a:t>
            </a:r>
            <a:r>
              <a:rPr lang="en-US" dirty="0">
                <a:solidFill>
                  <a:srgbClr val="0000FF"/>
                </a:solidFill>
              </a:rPr>
              <a:t>172.29.0.0</a:t>
            </a:r>
          </a:p>
          <a:p>
            <a:pPr lvl="2" eaLnBrk="1" hangingPunct="1"/>
            <a:r>
              <a:rPr lang="en-US" dirty="0" err="1"/>
              <a:t>Số</a:t>
            </a:r>
            <a:r>
              <a:rPr lang="en-US" dirty="0"/>
              <a:t> host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network: </a:t>
            </a:r>
            <a:r>
              <a:rPr lang="en-US" dirty="0">
                <a:solidFill>
                  <a:srgbClr val="0000FF"/>
                </a:solidFill>
              </a:rPr>
              <a:t>2</a:t>
            </a:r>
            <a:r>
              <a:rPr lang="en-US" baseline="30000" dirty="0">
                <a:solidFill>
                  <a:srgbClr val="0000FF"/>
                </a:solidFill>
              </a:rPr>
              <a:t>16</a:t>
            </a:r>
            <a:r>
              <a:rPr lang="en-US" dirty="0">
                <a:solidFill>
                  <a:srgbClr val="0000FF"/>
                </a:solidFill>
              </a:rPr>
              <a:t>-2</a:t>
            </a:r>
          </a:p>
          <a:p>
            <a:pPr lvl="2" eaLnBrk="1" hangingPunct="1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172.29.0.1 – 172.29.255.254</a:t>
            </a:r>
          </a:p>
          <a:p>
            <a:pPr lvl="2" eaLnBrk="1" hangingPunct="1"/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broadcast:</a:t>
            </a:r>
            <a:r>
              <a:rPr lang="en-US" dirty="0">
                <a:solidFill>
                  <a:srgbClr val="0000FF"/>
                </a:solidFill>
              </a:rPr>
              <a:t>172.29.255.255</a:t>
            </a:r>
          </a:p>
          <a:p>
            <a:pPr lvl="2" eaLnBrk="1" hangingPunct="1"/>
            <a:endParaRPr lang="en-US" dirty="0"/>
          </a:p>
          <a:p>
            <a:pPr lvl="2" eaLnBrk="1" hangingPunct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IPv4 - 11</a:t>
            </a:r>
            <a:endParaRPr lang="vi-V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81000" y="1558925"/>
            <a:ext cx="8534400" cy="2819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Phân loại: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Địa chỉ public: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dùng để trao đổi trên Internet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Địa chỉ thật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Địa chỉ private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Dùng để đánh địa chỉ cho các mạng LAN bên trong 1 tổ chức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Địa chỉ ảo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Địa chỉ loopback: 127.0.0.0 – 127.255.255.255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685800" y="4606925"/>
          <a:ext cx="7535863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144483" imgH="1276190" progId="PBrush">
                  <p:embed/>
                </p:oleObj>
              </mc:Choice>
              <mc:Fallback>
                <p:oleObj name="Bitmap Image" r:id="rId2" imgW="6144483" imgH="1276190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606925"/>
                        <a:ext cx="7535863" cy="156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Nội dung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066800"/>
            <a:ext cx="8382000" cy="5181600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>
                <a:solidFill>
                  <a:srgbClr val="B2B2B2"/>
                </a:solidFill>
              </a:rPr>
              <a:t>Giới thiệu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>
                <a:solidFill>
                  <a:srgbClr val="B2B2B2"/>
                </a:solidFill>
              </a:rPr>
              <a:t>Địa chỉ IP 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/>
              <a:t>Chia subnet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996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Chia subnet - 1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:</a:t>
            </a:r>
          </a:p>
          <a:p>
            <a:pPr lvl="1" eaLnBrk="1" hangingPunct="1"/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node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mạng</a:t>
            </a:r>
            <a:endParaRPr lang="en-US" dirty="0"/>
          </a:p>
          <a:p>
            <a:pPr lvl="1" eaLnBrk="1" hangingPunct="1"/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endParaRPr lang="en-US" dirty="0"/>
          </a:p>
          <a:p>
            <a:pPr lvl="1" eaLnBrk="1" hangingPunct="1"/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  <a:p>
            <a:pPr lvl="1" eaLnBrk="1" hangingPunct="1"/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trì</a:t>
            </a:r>
            <a:endParaRPr lang="en-US" dirty="0"/>
          </a:p>
          <a:p>
            <a:pPr lvl="1" eaLnBrk="1" hangingPunct="1"/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lãng</a:t>
            </a:r>
            <a:r>
              <a:rPr lang="en-US" dirty="0"/>
              <a:t>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IP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 eaLnBrk="1" hangingPunct="1"/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371600"/>
            <a:ext cx="8382000" cy="4876800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IP 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dirty="0" err="1"/>
              <a:t>Chia</a:t>
            </a:r>
            <a:r>
              <a:rPr lang="en-US" dirty="0"/>
              <a:t> subnet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996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Chia subnet - 2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Qui </a:t>
            </a:r>
            <a:r>
              <a:rPr lang="en-US" dirty="0" err="1"/>
              <a:t>tắc</a:t>
            </a:r>
            <a:r>
              <a:rPr lang="en-US" dirty="0"/>
              <a:t>:</a:t>
            </a:r>
          </a:p>
          <a:p>
            <a:pPr lvl="1" eaLnBrk="1" hangingPunct="1"/>
            <a:r>
              <a:rPr lang="en-US" dirty="0" err="1"/>
              <a:t>Mượn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b="1" dirty="0">
                <a:solidFill>
                  <a:srgbClr val="CC3300"/>
                </a:solidFill>
              </a:rPr>
              <a:t>bit </a:t>
            </a:r>
            <a:r>
              <a:rPr lang="en-US" b="1" dirty="0" err="1">
                <a:solidFill>
                  <a:srgbClr val="CC3300"/>
                </a:solidFill>
              </a:rPr>
              <a:t>đầu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HostID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NetID</a:t>
            </a:r>
            <a:endParaRPr lang="en-US" dirty="0"/>
          </a:p>
          <a:p>
            <a:pPr lvl="1" eaLnBrk="1" hangingPunct="1"/>
            <a:r>
              <a:rPr lang="en-US" dirty="0" err="1"/>
              <a:t>Số</a:t>
            </a:r>
            <a:r>
              <a:rPr lang="en-US" dirty="0"/>
              <a:t> subnet = 2</a:t>
            </a:r>
            <a:r>
              <a:rPr lang="en-US" baseline="30000" dirty="0"/>
              <a:t>n</a:t>
            </a:r>
            <a:r>
              <a:rPr lang="en-US" dirty="0"/>
              <a:t> (n: </a:t>
            </a:r>
            <a:r>
              <a:rPr lang="en-US" dirty="0" err="1"/>
              <a:t>số</a:t>
            </a:r>
            <a:r>
              <a:rPr lang="en-US" dirty="0"/>
              <a:t> bit </a:t>
            </a:r>
            <a:r>
              <a:rPr lang="en-US" dirty="0" err="1"/>
              <a:t>vay</a:t>
            </a:r>
            <a:r>
              <a:rPr lang="en-US" dirty="0"/>
              <a:t> </a:t>
            </a:r>
            <a:r>
              <a:rPr lang="en-US" dirty="0" err="1"/>
              <a:t>mượn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HostID</a:t>
            </a:r>
            <a:r>
              <a:rPr lang="en-US" dirty="0"/>
              <a:t>)</a:t>
            </a:r>
          </a:p>
          <a:p>
            <a:pPr eaLnBrk="1" hangingPunct="1"/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Số</a:t>
            </a:r>
            <a:r>
              <a:rPr lang="en-US" dirty="0"/>
              <a:t> subnet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chia</a:t>
            </a:r>
            <a:endParaRPr lang="en-US" dirty="0"/>
          </a:p>
          <a:p>
            <a:pPr lvl="1"/>
            <a:r>
              <a:rPr lang="en-US" dirty="0" err="1"/>
              <a:t>Số</a:t>
            </a:r>
            <a:r>
              <a:rPr lang="en-US" dirty="0"/>
              <a:t> node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subnet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Chia subnet – 3.1: Ví dụ 1</a:t>
            </a:r>
          </a:p>
        </p:txBody>
      </p:sp>
      <p:sp>
        <p:nvSpPr>
          <p:cNvPr id="66565" name="AutoShape 5"/>
          <p:cNvSpPr>
            <a:spLocks noChangeArrowheads="1"/>
          </p:cNvSpPr>
          <p:nvPr/>
        </p:nvSpPr>
        <p:spPr bwMode="auto">
          <a:xfrm>
            <a:off x="1600200" y="3657600"/>
            <a:ext cx="5943600" cy="2438400"/>
          </a:xfrm>
          <a:prstGeom prst="irregularSeal1">
            <a:avLst/>
          </a:prstGeom>
          <a:ln>
            <a:headEnd/>
            <a:tailEnd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>
              <a:defRPr/>
            </a:pPr>
            <a:r>
              <a:rPr lang="en-US" sz="3100" dirty="0" err="1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" pitchFamily="34" charset="0"/>
              </a:rPr>
              <a:t>Dùng</a:t>
            </a:r>
            <a:r>
              <a:rPr lang="en-US" sz="31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" pitchFamily="34" charset="0"/>
              </a:rPr>
              <a:t> 4 bit </a:t>
            </a:r>
            <a:r>
              <a:rPr lang="en-US" sz="3100" dirty="0" err="1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" pitchFamily="34" charset="0"/>
              </a:rPr>
              <a:t>chia</a:t>
            </a:r>
            <a:r>
              <a:rPr lang="en-US" sz="31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" pitchFamily="34" charset="0"/>
              </a:rPr>
              <a:t> subnet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57200" y="1371600"/>
            <a:ext cx="8382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 err="1">
                <a:latin typeface="Arial" pitchFamily="34" charset="0"/>
              </a:rPr>
              <a:t>Công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</a:rPr>
              <a:t>ty</a:t>
            </a:r>
            <a:r>
              <a:rPr lang="en-US" sz="3200" dirty="0">
                <a:latin typeface="Arial" pitchFamily="34" charset="0"/>
              </a:rPr>
              <a:t> A </a:t>
            </a:r>
            <a:r>
              <a:rPr lang="en-US" sz="3200" dirty="0" err="1">
                <a:latin typeface="Arial" pitchFamily="34" charset="0"/>
              </a:rPr>
              <a:t>được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</a:rPr>
              <a:t>cấp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</a:rPr>
              <a:t>đc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</a:rPr>
              <a:t>đường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</a:rPr>
              <a:t>mạng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</a:rPr>
              <a:t>là</a:t>
            </a:r>
            <a:r>
              <a:rPr lang="en-US" sz="3200" dirty="0">
                <a:latin typeface="Arial" pitchFamily="34" charset="0"/>
              </a:rPr>
              <a:t>: 172.29.0.0/16. </a:t>
            </a:r>
            <a:r>
              <a:rPr lang="en-US" sz="3200" dirty="0" err="1">
                <a:latin typeface="Arial" pitchFamily="34" charset="0"/>
              </a:rPr>
              <a:t>Công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</a:rPr>
              <a:t>ty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</a:rPr>
              <a:t>muốn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</a:rPr>
              <a:t>chia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</a:rPr>
              <a:t>thành</a:t>
            </a:r>
            <a:r>
              <a:rPr lang="en-US" sz="3200" dirty="0">
                <a:latin typeface="Arial" pitchFamily="34" charset="0"/>
              </a:rPr>
              <a:t> 10 subnet </a:t>
            </a:r>
            <a:r>
              <a:rPr lang="en-US" sz="3200" dirty="0" err="1">
                <a:latin typeface="Arial" pitchFamily="34" charset="0"/>
              </a:rPr>
              <a:t>trong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</a:rPr>
              <a:t>đó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</a:rPr>
              <a:t>có</a:t>
            </a:r>
            <a:r>
              <a:rPr lang="en-US" sz="3200" dirty="0">
                <a:latin typeface="Arial" pitchFamily="34" charset="0"/>
              </a:rPr>
              <a:t> 3 subnet </a:t>
            </a:r>
            <a:r>
              <a:rPr lang="en-US" sz="3200" dirty="0" err="1">
                <a:latin typeface="Arial" pitchFamily="34" charset="0"/>
              </a:rPr>
              <a:t>có</a:t>
            </a:r>
            <a:r>
              <a:rPr lang="en-US" sz="3200" dirty="0">
                <a:latin typeface="Arial" pitchFamily="34" charset="0"/>
              </a:rPr>
              <a:t> 100 PCs, 4 subnet </a:t>
            </a:r>
            <a:r>
              <a:rPr lang="en-US" sz="3200" dirty="0" err="1">
                <a:latin typeface="Arial" pitchFamily="34" charset="0"/>
              </a:rPr>
              <a:t>có</a:t>
            </a:r>
            <a:r>
              <a:rPr lang="en-US" sz="3200" dirty="0">
                <a:latin typeface="Arial" pitchFamily="34" charset="0"/>
              </a:rPr>
              <a:t> 255 PCs, 3 subnet </a:t>
            </a:r>
            <a:r>
              <a:rPr lang="en-US" sz="3200" dirty="0" err="1">
                <a:latin typeface="Arial" pitchFamily="34" charset="0"/>
              </a:rPr>
              <a:t>có</a:t>
            </a:r>
            <a:r>
              <a:rPr lang="en-US" sz="3200" dirty="0">
                <a:latin typeface="Arial" pitchFamily="34" charset="0"/>
              </a:rPr>
              <a:t> 500 PCs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457200" y="1371600"/>
            <a:ext cx="8382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 err="1">
                <a:latin typeface="Arial" pitchFamily="34" charset="0"/>
              </a:rPr>
              <a:t>Công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</a:rPr>
              <a:t>ty</a:t>
            </a:r>
            <a:r>
              <a:rPr lang="en-US" sz="3200" dirty="0">
                <a:latin typeface="Arial" pitchFamily="34" charset="0"/>
              </a:rPr>
              <a:t> A </a:t>
            </a:r>
            <a:r>
              <a:rPr lang="en-US" sz="3200" dirty="0" err="1">
                <a:latin typeface="Arial" pitchFamily="34" charset="0"/>
              </a:rPr>
              <a:t>được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</a:rPr>
              <a:t>cấp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</a:rPr>
              <a:t>đc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</a:rPr>
              <a:t>đường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</a:rPr>
              <a:t>mạng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</a:rPr>
              <a:t>là</a:t>
            </a:r>
            <a:r>
              <a:rPr lang="en-US" sz="3200" dirty="0">
                <a:latin typeface="Arial" pitchFamily="34" charset="0"/>
              </a:rPr>
              <a:t>: </a:t>
            </a:r>
            <a:r>
              <a:rPr lang="en-US" sz="3200" dirty="0">
                <a:solidFill>
                  <a:srgbClr val="FF3300"/>
                </a:solidFill>
                <a:latin typeface="Arial" pitchFamily="34" charset="0"/>
              </a:rPr>
              <a:t>172.29</a:t>
            </a:r>
            <a:r>
              <a:rPr lang="en-US" sz="3200" dirty="0">
                <a:latin typeface="Arial" pitchFamily="34" charset="0"/>
              </a:rPr>
              <a:t>.</a:t>
            </a:r>
            <a:r>
              <a:rPr lang="en-US" sz="3200" dirty="0">
                <a:solidFill>
                  <a:srgbClr val="0000FF"/>
                </a:solidFill>
                <a:latin typeface="Arial" pitchFamily="34" charset="0"/>
              </a:rPr>
              <a:t>0.0</a:t>
            </a:r>
            <a:r>
              <a:rPr lang="en-US" sz="3200" dirty="0">
                <a:latin typeface="Arial" pitchFamily="34" charset="0"/>
              </a:rPr>
              <a:t>/16. </a:t>
            </a:r>
            <a:r>
              <a:rPr lang="en-US" sz="3200" dirty="0" err="1">
                <a:latin typeface="Arial" pitchFamily="34" charset="0"/>
              </a:rPr>
              <a:t>Công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</a:rPr>
              <a:t>ty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</a:rPr>
              <a:t>muốn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</a:rPr>
              <a:t>chia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</a:rPr>
              <a:t>thành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Arial" pitchFamily="34" charset="0"/>
              </a:rPr>
              <a:t>10</a:t>
            </a:r>
            <a:r>
              <a:rPr lang="en-US" sz="3200" dirty="0">
                <a:latin typeface="Arial" pitchFamily="34" charset="0"/>
              </a:rPr>
              <a:t> subnet </a:t>
            </a:r>
            <a:r>
              <a:rPr lang="en-US" sz="3200" dirty="0" err="1">
                <a:latin typeface="Arial" pitchFamily="34" charset="0"/>
              </a:rPr>
              <a:t>trong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</a:rPr>
              <a:t>đó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</a:rPr>
              <a:t>có</a:t>
            </a:r>
            <a:r>
              <a:rPr lang="en-US" sz="3200" dirty="0">
                <a:latin typeface="Arial" pitchFamily="34" charset="0"/>
              </a:rPr>
              <a:t> 3 subnet </a:t>
            </a:r>
            <a:r>
              <a:rPr lang="en-US" sz="3200" dirty="0" err="1">
                <a:latin typeface="Arial" pitchFamily="34" charset="0"/>
              </a:rPr>
              <a:t>có</a:t>
            </a:r>
            <a:r>
              <a:rPr lang="en-US" sz="3200" dirty="0">
                <a:latin typeface="Arial" pitchFamily="34" charset="0"/>
              </a:rPr>
              <a:t> 100 PCs, 4 subnet </a:t>
            </a:r>
            <a:r>
              <a:rPr lang="en-US" sz="3200" dirty="0" err="1">
                <a:latin typeface="Arial" pitchFamily="34" charset="0"/>
              </a:rPr>
              <a:t>có</a:t>
            </a:r>
            <a:r>
              <a:rPr lang="en-US" sz="3200" dirty="0">
                <a:latin typeface="Arial" pitchFamily="34" charset="0"/>
              </a:rPr>
              <a:t> 255 PCs, 3 subnet </a:t>
            </a:r>
            <a:r>
              <a:rPr lang="en-US" sz="3200" dirty="0" err="1">
                <a:latin typeface="Arial" pitchFamily="34" charset="0"/>
              </a:rPr>
              <a:t>có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Arial" pitchFamily="34" charset="0"/>
              </a:rPr>
              <a:t>500</a:t>
            </a:r>
            <a:r>
              <a:rPr lang="en-US" sz="3200" dirty="0">
                <a:latin typeface="Arial" pitchFamily="34" charset="0"/>
              </a:rPr>
              <a:t> PCs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5" grpId="0" animBg="1"/>
      <p:bldP spid="11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Chia</a:t>
            </a:r>
            <a:r>
              <a:rPr lang="en-US" dirty="0"/>
              <a:t> subnet – 3.2: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1 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subnet:</a:t>
            </a:r>
          </a:p>
          <a:p>
            <a:endParaRPr lang="vi-V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6" name="Group 51"/>
          <p:cNvGraphicFramePr>
            <a:graphicFrameLocks/>
          </p:cNvGraphicFramePr>
          <p:nvPr/>
        </p:nvGraphicFramePr>
        <p:xfrm>
          <a:off x="381000" y="2147887"/>
          <a:ext cx="8305800" cy="3948113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Subnet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Net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Addr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HostIP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Broadcast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0000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172.29.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172.29.0.1-172.29.15.254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172.29.15.255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0001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172.29.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16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172.29.16.1-172.29.31.254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172.29.31.255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0010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172.29.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32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172.29.32.1-172.29.47.254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172.29.47.255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0011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172.29.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48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172.29.48.1-172.29.63.254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172.29.63.255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0100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172.29.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64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172.29.64.1-172.29.79.254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172.29.79.255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0101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172.29.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80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172.29.80.1-172.29.95.254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172.29.95.255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Chia</a:t>
            </a:r>
            <a:r>
              <a:rPr lang="en-US" dirty="0"/>
              <a:t> subnet – 3.3: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1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6" name="Group 43"/>
          <p:cNvGraphicFramePr>
            <a:graphicFrameLocks/>
          </p:cNvGraphicFramePr>
          <p:nvPr/>
        </p:nvGraphicFramePr>
        <p:xfrm>
          <a:off x="1676400" y="1828800"/>
          <a:ext cx="6096000" cy="3971926"/>
        </p:xfrm>
        <a:graphic>
          <a:graphicData uri="http://schemas.openxmlformats.org/drawingml/2006/table">
            <a:tbl>
              <a:tblPr/>
              <a:tblGrid>
                <a:gridCol w="1792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5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Net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Addr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Subnet Mask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172.29.0.0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1111 0000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255.255.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240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172.29.16.0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1111 0000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255.255.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240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172.29.32.0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1111 0000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255.255.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240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172.29.48.0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1111 0000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255.255.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240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172.29.64.0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1111 0000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255.255.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240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172.29.80.0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1111 0000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255.255.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240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Chia subnet – 4.1: Ví dụ 2</a:t>
            </a:r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533400" y="1676400"/>
            <a:ext cx="8077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 err="1">
                <a:latin typeface="Arial" pitchFamily="34" charset="0"/>
              </a:rPr>
              <a:t>Ví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</a:rPr>
              <a:t>dụ</a:t>
            </a:r>
            <a:r>
              <a:rPr lang="en-US" sz="3200" dirty="0">
                <a:latin typeface="Arial" pitchFamily="34" charset="0"/>
              </a:rPr>
              <a:t> 1: </a:t>
            </a:r>
            <a:r>
              <a:rPr lang="en-US" sz="3200" dirty="0" err="1">
                <a:latin typeface="Arial" pitchFamily="34" charset="0"/>
              </a:rPr>
              <a:t>Công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</a:rPr>
              <a:t>ty</a:t>
            </a:r>
            <a:r>
              <a:rPr lang="en-US" sz="3200" dirty="0">
                <a:latin typeface="Arial" pitchFamily="34" charset="0"/>
              </a:rPr>
              <a:t> B </a:t>
            </a:r>
            <a:r>
              <a:rPr lang="en-US" sz="3200" dirty="0" err="1">
                <a:latin typeface="Arial" pitchFamily="34" charset="0"/>
              </a:rPr>
              <a:t>được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</a:rPr>
              <a:t>cấp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</a:rPr>
              <a:t>đc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</a:rPr>
              <a:t>đường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</a:rPr>
              <a:t>mạng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</a:rPr>
              <a:t>là</a:t>
            </a:r>
            <a:r>
              <a:rPr lang="en-US" sz="3200" dirty="0">
                <a:latin typeface="Arial" pitchFamily="34" charset="0"/>
              </a:rPr>
              <a:t>: </a:t>
            </a:r>
            <a:r>
              <a:rPr lang="en-US" sz="3200" dirty="0">
                <a:solidFill>
                  <a:srgbClr val="FF3300"/>
                </a:solidFill>
                <a:latin typeface="Arial" pitchFamily="34" charset="0"/>
              </a:rPr>
              <a:t>192.168.1</a:t>
            </a:r>
            <a:r>
              <a:rPr lang="en-US" sz="3200" dirty="0">
                <a:latin typeface="Arial" pitchFamily="34" charset="0"/>
              </a:rPr>
              <a:t>.0. </a:t>
            </a:r>
            <a:r>
              <a:rPr lang="en-US" sz="3200" dirty="0" err="1">
                <a:latin typeface="Arial" pitchFamily="34" charset="0"/>
              </a:rPr>
              <a:t>Công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</a:rPr>
              <a:t>ty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</a:rPr>
              <a:t>muốn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</a:rPr>
              <a:t>chia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</a:rPr>
              <a:t>thành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Arial" pitchFamily="34" charset="0"/>
              </a:rPr>
              <a:t>5</a:t>
            </a:r>
            <a:r>
              <a:rPr lang="en-US" sz="3200" dirty="0">
                <a:latin typeface="Arial" pitchFamily="34" charset="0"/>
              </a:rPr>
              <a:t> subnet </a:t>
            </a:r>
            <a:r>
              <a:rPr lang="en-US" sz="3200" dirty="0" err="1">
                <a:latin typeface="Arial" pitchFamily="34" charset="0"/>
              </a:rPr>
              <a:t>trong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</a:rPr>
              <a:t>đó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</a:rPr>
              <a:t>có</a:t>
            </a:r>
            <a:r>
              <a:rPr lang="en-US" sz="3200" dirty="0">
                <a:latin typeface="Arial" pitchFamily="34" charset="0"/>
              </a:rPr>
              <a:t> 3 subnet </a:t>
            </a:r>
            <a:r>
              <a:rPr lang="en-US" sz="3200" dirty="0" err="1">
                <a:latin typeface="Arial" pitchFamily="34" charset="0"/>
              </a:rPr>
              <a:t>có</a:t>
            </a:r>
            <a:r>
              <a:rPr lang="en-US" sz="3200" dirty="0">
                <a:latin typeface="Arial" pitchFamily="34" charset="0"/>
              </a:rPr>
              <a:t> 30 PCs, 2 subnet </a:t>
            </a:r>
            <a:r>
              <a:rPr lang="en-US" sz="3200" dirty="0" err="1">
                <a:latin typeface="Arial" pitchFamily="34" charset="0"/>
              </a:rPr>
              <a:t>có</a:t>
            </a:r>
            <a:r>
              <a:rPr lang="en-US" sz="3200" dirty="0">
                <a:latin typeface="Arial" pitchFamily="34" charset="0"/>
              </a:rPr>
              <a:t> 60 PCs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2606219"/>
            <a:ext cx="914400" cy="470898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0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abic Typesetting" pitchFamily="66" charset="-78"/>
                <a:cs typeface="Arabic Typesetting" pitchFamily="66" charset="-78"/>
              </a:rPr>
              <a:t>?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Chia subnet – 4.2: Ví dụ 2</a:t>
            </a:r>
          </a:p>
        </p:txBody>
      </p:sp>
      <p:sp>
        <p:nvSpPr>
          <p:cNvPr id="53" name="Text Box 3"/>
          <p:cNvSpPr txBox="1">
            <a:spLocks noChangeArrowheads="1"/>
          </p:cNvSpPr>
          <p:nvPr/>
        </p:nvSpPr>
        <p:spPr bwMode="auto">
          <a:xfrm>
            <a:off x="3200400" y="1676400"/>
            <a:ext cx="2362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>
                <a:latin typeface="Arial" pitchFamily="34" charset="0"/>
              </a:rPr>
              <a:t>192.168.1.0</a:t>
            </a:r>
          </a:p>
        </p:txBody>
      </p:sp>
      <p:sp>
        <p:nvSpPr>
          <p:cNvPr id="54" name="Text Box 6"/>
          <p:cNvSpPr txBox="1">
            <a:spLocks noChangeArrowheads="1"/>
          </p:cNvSpPr>
          <p:nvPr/>
        </p:nvSpPr>
        <p:spPr bwMode="auto">
          <a:xfrm>
            <a:off x="152400" y="3565525"/>
            <a:ext cx="1676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>
                <a:latin typeface="Arial" pitchFamily="34" charset="0"/>
              </a:rPr>
              <a:t>192.168.1.0</a:t>
            </a:r>
          </a:p>
        </p:txBody>
      </p:sp>
      <p:sp>
        <p:nvSpPr>
          <p:cNvPr id="55" name="Text Box 7"/>
          <p:cNvSpPr txBox="1">
            <a:spLocks noChangeArrowheads="1"/>
          </p:cNvSpPr>
          <p:nvPr/>
        </p:nvSpPr>
        <p:spPr bwMode="auto">
          <a:xfrm>
            <a:off x="2209800" y="3565525"/>
            <a:ext cx="205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>
                <a:latin typeface="Arial" pitchFamily="34" charset="0"/>
              </a:rPr>
              <a:t>192.168.1.64</a:t>
            </a:r>
          </a:p>
        </p:txBody>
      </p:sp>
      <p:sp>
        <p:nvSpPr>
          <p:cNvPr id="56" name="Text Box 8"/>
          <p:cNvSpPr txBox="1">
            <a:spLocks noChangeArrowheads="1"/>
          </p:cNvSpPr>
          <p:nvPr/>
        </p:nvSpPr>
        <p:spPr bwMode="auto">
          <a:xfrm>
            <a:off x="4114800" y="3565525"/>
            <a:ext cx="2362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>
                <a:latin typeface="Arial" pitchFamily="34" charset="0"/>
              </a:rPr>
              <a:t>192.168.1.128</a:t>
            </a:r>
          </a:p>
        </p:txBody>
      </p:sp>
      <p:sp>
        <p:nvSpPr>
          <p:cNvPr id="57" name="Text Box 9"/>
          <p:cNvSpPr txBox="1">
            <a:spLocks noChangeArrowheads="1"/>
          </p:cNvSpPr>
          <p:nvPr/>
        </p:nvSpPr>
        <p:spPr bwMode="auto">
          <a:xfrm>
            <a:off x="6858000" y="3565525"/>
            <a:ext cx="1828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>
                <a:latin typeface="Arial" pitchFamily="34" charset="0"/>
              </a:rPr>
              <a:t>192.168.1.192</a:t>
            </a:r>
          </a:p>
        </p:txBody>
      </p:sp>
      <p:sp>
        <p:nvSpPr>
          <p:cNvPr id="58" name="Text Box 10"/>
          <p:cNvSpPr txBox="1">
            <a:spLocks noChangeArrowheads="1"/>
          </p:cNvSpPr>
          <p:nvPr/>
        </p:nvSpPr>
        <p:spPr bwMode="auto">
          <a:xfrm>
            <a:off x="2895600" y="4724400"/>
            <a:ext cx="2362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>
                <a:latin typeface="Arial" pitchFamily="34" charset="0"/>
              </a:rPr>
              <a:t>192.168.1.128</a:t>
            </a:r>
          </a:p>
        </p:txBody>
      </p:sp>
      <p:sp>
        <p:nvSpPr>
          <p:cNvPr id="59" name="Text Box 11"/>
          <p:cNvSpPr txBox="1">
            <a:spLocks noChangeArrowheads="1"/>
          </p:cNvSpPr>
          <p:nvPr/>
        </p:nvSpPr>
        <p:spPr bwMode="auto">
          <a:xfrm>
            <a:off x="5486400" y="4708525"/>
            <a:ext cx="2362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>
                <a:latin typeface="Arial" pitchFamily="34" charset="0"/>
              </a:rPr>
              <a:t>192.168.1.160</a:t>
            </a:r>
          </a:p>
        </p:txBody>
      </p:sp>
      <p:sp>
        <p:nvSpPr>
          <p:cNvPr id="60" name="Text Box 20"/>
          <p:cNvSpPr txBox="1">
            <a:spLocks noChangeArrowheads="1"/>
          </p:cNvSpPr>
          <p:nvPr/>
        </p:nvSpPr>
        <p:spPr bwMode="auto">
          <a:xfrm>
            <a:off x="6324600" y="2362200"/>
            <a:ext cx="6206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Arial" pitchFamily="34" charset="0"/>
              </a:rPr>
              <a:t>2 bit</a:t>
            </a:r>
          </a:p>
        </p:txBody>
      </p:sp>
      <p:sp>
        <p:nvSpPr>
          <p:cNvPr id="61" name="Text Box 23"/>
          <p:cNvSpPr txBox="1">
            <a:spLocks noChangeArrowheads="1"/>
          </p:cNvSpPr>
          <p:nvPr/>
        </p:nvSpPr>
        <p:spPr bwMode="auto">
          <a:xfrm>
            <a:off x="6553200" y="4191000"/>
            <a:ext cx="6206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Arial" pitchFamily="34" charset="0"/>
              </a:rPr>
              <a:t>1 bit</a:t>
            </a:r>
          </a:p>
        </p:txBody>
      </p:sp>
      <p:sp>
        <p:nvSpPr>
          <p:cNvPr id="62" name="Text Box 24"/>
          <p:cNvSpPr txBox="1">
            <a:spLocks noChangeArrowheads="1"/>
          </p:cNvSpPr>
          <p:nvPr/>
        </p:nvSpPr>
        <p:spPr bwMode="auto">
          <a:xfrm>
            <a:off x="152400" y="3565525"/>
            <a:ext cx="1676400" cy="40640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>
                <a:latin typeface="Arial" pitchFamily="34" charset="0"/>
              </a:rPr>
              <a:t>192.168.1.0</a:t>
            </a:r>
          </a:p>
        </p:txBody>
      </p:sp>
      <p:sp>
        <p:nvSpPr>
          <p:cNvPr id="63" name="Text Box 25"/>
          <p:cNvSpPr txBox="1">
            <a:spLocks noChangeArrowheads="1"/>
          </p:cNvSpPr>
          <p:nvPr/>
        </p:nvSpPr>
        <p:spPr bwMode="auto">
          <a:xfrm>
            <a:off x="2209800" y="3556000"/>
            <a:ext cx="2057400" cy="40640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>
                <a:latin typeface="Arial" pitchFamily="34" charset="0"/>
              </a:rPr>
              <a:t>192.168.1.64</a:t>
            </a:r>
          </a:p>
        </p:txBody>
      </p:sp>
      <p:sp>
        <p:nvSpPr>
          <p:cNvPr id="64" name="Text Box 26"/>
          <p:cNvSpPr txBox="1">
            <a:spLocks noChangeArrowheads="1"/>
          </p:cNvSpPr>
          <p:nvPr/>
        </p:nvSpPr>
        <p:spPr bwMode="auto">
          <a:xfrm>
            <a:off x="2895600" y="4724400"/>
            <a:ext cx="2362200" cy="4064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>
                <a:latin typeface="Arial" pitchFamily="34" charset="0"/>
              </a:rPr>
              <a:t>192.168.1.128</a:t>
            </a:r>
          </a:p>
        </p:txBody>
      </p:sp>
      <p:sp>
        <p:nvSpPr>
          <p:cNvPr id="65" name="Text Box 27"/>
          <p:cNvSpPr txBox="1">
            <a:spLocks noChangeArrowheads="1"/>
          </p:cNvSpPr>
          <p:nvPr/>
        </p:nvSpPr>
        <p:spPr bwMode="auto">
          <a:xfrm>
            <a:off x="5486400" y="4699000"/>
            <a:ext cx="2362200" cy="4064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>
                <a:latin typeface="Arial" pitchFamily="34" charset="0"/>
              </a:rPr>
              <a:t>192.168.1.160</a:t>
            </a:r>
          </a:p>
        </p:txBody>
      </p:sp>
      <p:sp>
        <p:nvSpPr>
          <p:cNvPr id="66" name="Text Box 28"/>
          <p:cNvSpPr txBox="1">
            <a:spLocks noChangeArrowheads="1"/>
          </p:cNvSpPr>
          <p:nvPr/>
        </p:nvSpPr>
        <p:spPr bwMode="auto">
          <a:xfrm>
            <a:off x="6858000" y="3556000"/>
            <a:ext cx="1828800" cy="4064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>
                <a:latin typeface="Arial" pitchFamily="34" charset="0"/>
              </a:rPr>
              <a:t>192.168.1.192</a:t>
            </a:r>
          </a:p>
        </p:txBody>
      </p:sp>
      <p:sp>
        <p:nvSpPr>
          <p:cNvPr id="67" name="Line 43"/>
          <p:cNvSpPr>
            <a:spLocks noChangeShapeType="1"/>
          </p:cNvSpPr>
          <p:nvPr/>
        </p:nvSpPr>
        <p:spPr bwMode="auto">
          <a:xfrm>
            <a:off x="5486400" y="4038600"/>
            <a:ext cx="1143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" name="Line 44"/>
          <p:cNvSpPr>
            <a:spLocks noChangeShapeType="1"/>
          </p:cNvSpPr>
          <p:nvPr/>
        </p:nvSpPr>
        <p:spPr bwMode="auto">
          <a:xfrm flipH="1">
            <a:off x="3886200" y="4038600"/>
            <a:ext cx="12954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" name="Line 45"/>
          <p:cNvSpPr>
            <a:spLocks noChangeShapeType="1"/>
          </p:cNvSpPr>
          <p:nvPr/>
        </p:nvSpPr>
        <p:spPr bwMode="auto">
          <a:xfrm flipH="1">
            <a:off x="914400" y="2057400"/>
            <a:ext cx="31242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" name="Line 46"/>
          <p:cNvSpPr>
            <a:spLocks noChangeShapeType="1"/>
          </p:cNvSpPr>
          <p:nvPr/>
        </p:nvSpPr>
        <p:spPr bwMode="auto">
          <a:xfrm flipH="1">
            <a:off x="3200400" y="2057400"/>
            <a:ext cx="10668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" name="Line 47"/>
          <p:cNvSpPr>
            <a:spLocks noChangeShapeType="1"/>
          </p:cNvSpPr>
          <p:nvPr/>
        </p:nvSpPr>
        <p:spPr bwMode="auto">
          <a:xfrm>
            <a:off x="4495800" y="2057400"/>
            <a:ext cx="9144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" name="Line 48"/>
          <p:cNvSpPr>
            <a:spLocks noChangeShapeType="1"/>
          </p:cNvSpPr>
          <p:nvPr/>
        </p:nvSpPr>
        <p:spPr bwMode="auto">
          <a:xfrm>
            <a:off x="4800600" y="2057400"/>
            <a:ext cx="30480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Chia subnet – 4.3: Ví dụ 2</a:t>
            </a:r>
          </a:p>
        </p:txBody>
      </p:sp>
      <p:graphicFrame>
        <p:nvGraphicFramePr>
          <p:cNvPr id="73762" name="Group 34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4285586670"/>
              </p:ext>
            </p:extLst>
          </p:nvPr>
        </p:nvGraphicFramePr>
        <p:xfrm>
          <a:off x="1095375" y="1857375"/>
          <a:ext cx="7037388" cy="3048001"/>
        </p:xfrm>
        <a:graphic>
          <a:graphicData uri="http://schemas.openxmlformats.org/drawingml/2006/table">
            <a:tbl>
              <a:tblPr/>
              <a:tblGrid>
                <a:gridCol w="214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6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6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Net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Addr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Subnet Mask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192.168.1.0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1100 000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255.255.255.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192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192.168.1.64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1100 000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255.255.255.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192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192.168.1.172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1100 000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255.255.255.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192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192.168.1.128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1110 000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255.255.255.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224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192.168.1.160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1110 000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255.255.255.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224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32953-3173-41DC-BA9E-BAF14567E105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Chia subnet - 5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/>
              <a:t>Giá trị các subnetmask:</a:t>
            </a:r>
          </a:p>
        </p:txBody>
      </p:sp>
      <p:pic>
        <p:nvPicPr>
          <p:cNvPr id="75780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00200" y="1905000"/>
            <a:ext cx="5257800" cy="402748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Bài tập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800" dirty="0"/>
              <a:t>Cho 172.100.112.4/19. </a:t>
            </a:r>
            <a:r>
              <a:rPr lang="en-US" sz="2800" dirty="0" err="1"/>
              <a:t>Hãy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biết</a:t>
            </a:r>
            <a:r>
              <a:rPr lang="en-US" sz="2800" dirty="0"/>
              <a:t>:</a:t>
            </a:r>
          </a:p>
          <a:p>
            <a:pPr marL="982663" lvl="1" indent="-5334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400" dirty="0" err="1"/>
              <a:t>Địa</a:t>
            </a:r>
            <a:r>
              <a:rPr lang="en-US" sz="2400" dirty="0"/>
              <a:t> </a:t>
            </a:r>
            <a:r>
              <a:rPr lang="en-US" sz="2400" dirty="0" err="1"/>
              <a:t>chỉ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thuộc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đường</a:t>
            </a:r>
            <a:r>
              <a:rPr lang="en-US" sz="2400" dirty="0"/>
              <a:t> </a:t>
            </a:r>
            <a:r>
              <a:rPr lang="en-US" sz="2400" dirty="0" err="1"/>
              <a:t>mạng</a:t>
            </a:r>
            <a:r>
              <a:rPr lang="en-US" sz="2400" dirty="0"/>
              <a:t> </a:t>
            </a:r>
            <a:r>
              <a:rPr lang="en-US" sz="2400" dirty="0" err="1"/>
              <a:t>nào</a:t>
            </a:r>
            <a:r>
              <a:rPr lang="en-US" sz="2400" dirty="0"/>
              <a:t>?</a:t>
            </a:r>
          </a:p>
          <a:p>
            <a:pPr marL="982663" lvl="1" indent="-5334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400" dirty="0" err="1"/>
              <a:t>Số</a:t>
            </a:r>
            <a:r>
              <a:rPr lang="en-US" sz="2400" dirty="0"/>
              <a:t> IP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lệ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đường</a:t>
            </a:r>
            <a:r>
              <a:rPr lang="en-US" sz="2400" dirty="0"/>
              <a:t> </a:t>
            </a:r>
            <a:r>
              <a:rPr lang="en-US" sz="2400" dirty="0" err="1"/>
              <a:t>mạng</a:t>
            </a:r>
            <a:r>
              <a:rPr lang="en-US" sz="2400" dirty="0"/>
              <a:t> </a:t>
            </a:r>
            <a:r>
              <a:rPr lang="en-US" sz="2400" dirty="0" err="1"/>
              <a:t>đó</a:t>
            </a:r>
            <a:r>
              <a:rPr lang="en-US" sz="2400" dirty="0"/>
              <a:t>.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hãy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biết</a:t>
            </a:r>
            <a:r>
              <a:rPr lang="en-US" sz="2400" dirty="0"/>
              <a:t> </a:t>
            </a:r>
            <a:r>
              <a:rPr lang="en-US" sz="2400" dirty="0" err="1"/>
              <a:t>gồm</a:t>
            </a:r>
            <a:r>
              <a:rPr lang="en-US" sz="2400" dirty="0"/>
              <a:t> </a:t>
            </a:r>
            <a:r>
              <a:rPr lang="en-US" sz="2400" dirty="0" err="1"/>
              <a:t>những</a:t>
            </a:r>
            <a:r>
              <a:rPr lang="en-US" sz="2400" dirty="0"/>
              <a:t> </a:t>
            </a:r>
            <a:r>
              <a:rPr lang="en-US" sz="2400" dirty="0" err="1"/>
              <a:t>địa</a:t>
            </a:r>
            <a:r>
              <a:rPr lang="en-US" sz="2400" dirty="0"/>
              <a:t> </a:t>
            </a:r>
            <a:r>
              <a:rPr lang="en-US" sz="2400" dirty="0" err="1"/>
              <a:t>chỉ</a:t>
            </a:r>
            <a:r>
              <a:rPr lang="en-US" sz="2400" dirty="0"/>
              <a:t> </a:t>
            </a:r>
            <a:r>
              <a:rPr lang="en-US" sz="2400" dirty="0" err="1"/>
              <a:t>nào</a:t>
            </a:r>
            <a:r>
              <a:rPr lang="en-US" sz="2400" dirty="0"/>
              <a:t>?</a:t>
            </a:r>
          </a:p>
          <a:p>
            <a:pPr marL="982663" lvl="1" indent="-5334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400" dirty="0" err="1"/>
              <a:t>Địa</a:t>
            </a:r>
            <a:r>
              <a:rPr lang="en-US" sz="2400" dirty="0"/>
              <a:t> </a:t>
            </a:r>
            <a:r>
              <a:rPr lang="en-US" sz="2400" dirty="0" err="1"/>
              <a:t>chỉ</a:t>
            </a:r>
            <a:r>
              <a:rPr lang="en-US" sz="2400" dirty="0"/>
              <a:t> broadcast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đường</a:t>
            </a:r>
            <a:r>
              <a:rPr lang="en-US" sz="2400" dirty="0"/>
              <a:t> </a:t>
            </a:r>
            <a:r>
              <a:rPr lang="en-US" sz="2400" dirty="0" err="1"/>
              <a:t>mạng</a:t>
            </a:r>
            <a:r>
              <a:rPr lang="en-US" sz="2400" dirty="0"/>
              <a:t> </a:t>
            </a:r>
            <a:r>
              <a:rPr lang="en-US" sz="2400" dirty="0" err="1"/>
              <a:t>đó</a:t>
            </a:r>
            <a:endParaRPr lang="en-US" sz="2400" dirty="0"/>
          </a:p>
          <a:p>
            <a:pPr marL="982663" lvl="1" indent="-5334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địa</a:t>
            </a:r>
            <a:r>
              <a:rPr lang="en-US" sz="2400" dirty="0"/>
              <a:t> </a:t>
            </a:r>
            <a:r>
              <a:rPr lang="en-US" sz="2400" dirty="0" err="1"/>
              <a:t>chỉ</a:t>
            </a:r>
            <a:r>
              <a:rPr lang="en-US" sz="2400" dirty="0"/>
              <a:t> </a:t>
            </a:r>
            <a:r>
              <a:rPr lang="en-US" sz="2400" dirty="0" err="1"/>
              <a:t>đường</a:t>
            </a:r>
            <a:r>
              <a:rPr lang="en-US" sz="2400" dirty="0"/>
              <a:t> </a:t>
            </a:r>
            <a:r>
              <a:rPr lang="en-US" sz="2400" dirty="0" err="1"/>
              <a:t>mạng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, </a:t>
            </a:r>
            <a:r>
              <a:rPr lang="en-US" sz="2400" dirty="0" err="1"/>
              <a:t>hãy</a:t>
            </a:r>
            <a:r>
              <a:rPr lang="en-US" sz="2400" dirty="0"/>
              <a:t> </a:t>
            </a:r>
            <a:r>
              <a:rPr lang="en-US" sz="2400" dirty="0" err="1"/>
              <a:t>chia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5 subnet </a:t>
            </a:r>
            <a:r>
              <a:rPr lang="en-US" sz="2400" dirty="0" err="1"/>
              <a:t>như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: 2 subnet </a:t>
            </a:r>
            <a:r>
              <a:rPr lang="en-US" sz="2400" dirty="0" err="1"/>
              <a:t>có</a:t>
            </a:r>
            <a:r>
              <a:rPr lang="en-US" sz="2400" dirty="0"/>
              <a:t> 1000 host, 2 subnet </a:t>
            </a:r>
            <a:r>
              <a:rPr lang="en-US" sz="2400" dirty="0" err="1"/>
              <a:t>có</a:t>
            </a:r>
            <a:r>
              <a:rPr lang="en-US" sz="2400" dirty="0"/>
              <a:t> 500 host, 1 subnet </a:t>
            </a:r>
            <a:r>
              <a:rPr lang="en-US" sz="2400" dirty="0" err="1"/>
              <a:t>có</a:t>
            </a:r>
            <a:r>
              <a:rPr lang="en-US" sz="2400" dirty="0"/>
              <a:t> 100 host</a:t>
            </a:r>
          </a:p>
          <a:p>
            <a:pPr marL="982663" lvl="1" indent="-5334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địa</a:t>
            </a:r>
            <a:r>
              <a:rPr lang="en-US" sz="2400" dirty="0"/>
              <a:t> </a:t>
            </a:r>
            <a:r>
              <a:rPr lang="en-US" sz="2400" dirty="0" err="1"/>
              <a:t>chỉ</a:t>
            </a:r>
            <a:r>
              <a:rPr lang="en-US" sz="2400" dirty="0"/>
              <a:t> </a:t>
            </a:r>
            <a:r>
              <a:rPr lang="en-US" sz="2400" dirty="0" err="1"/>
              <a:t>đường</a:t>
            </a:r>
            <a:r>
              <a:rPr lang="en-US" sz="2400" dirty="0"/>
              <a:t> </a:t>
            </a:r>
            <a:r>
              <a:rPr lang="en-US" sz="2400" dirty="0" err="1"/>
              <a:t>mạng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, </a:t>
            </a:r>
            <a:r>
              <a:rPr lang="en-US" sz="2400" dirty="0" err="1"/>
              <a:t>hãy</a:t>
            </a:r>
            <a:r>
              <a:rPr lang="en-US" sz="2400" dirty="0"/>
              <a:t> </a:t>
            </a:r>
            <a:r>
              <a:rPr lang="en-US" sz="2400" dirty="0" err="1"/>
              <a:t>chia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17 subnet </a:t>
            </a:r>
            <a:r>
              <a:rPr lang="en-US" sz="2400" dirty="0" err="1"/>
              <a:t>như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: 4 subnet </a:t>
            </a:r>
            <a:r>
              <a:rPr lang="en-US" sz="2400" dirty="0" err="1"/>
              <a:t>có</a:t>
            </a:r>
            <a:r>
              <a:rPr lang="en-US" sz="2400" dirty="0"/>
              <a:t> 1000 host, 6 subnet </a:t>
            </a:r>
            <a:r>
              <a:rPr lang="en-US" sz="2400" dirty="0" err="1"/>
              <a:t>có</a:t>
            </a:r>
            <a:r>
              <a:rPr lang="en-US" sz="2400" dirty="0"/>
              <a:t> 500 host, 7 subnet </a:t>
            </a:r>
            <a:r>
              <a:rPr lang="en-US" sz="2400" dirty="0" err="1"/>
              <a:t>có</a:t>
            </a:r>
            <a:r>
              <a:rPr lang="en-US" sz="2400" dirty="0"/>
              <a:t> 100 host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Giới thiệu - 1</a:t>
            </a:r>
          </a:p>
        </p:txBody>
      </p:sp>
      <p:pic>
        <p:nvPicPr>
          <p:cNvPr id="52227" name="Picture 3" descr="j01856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1475" y="1981200"/>
            <a:ext cx="922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1752600" y="1524000"/>
            <a:ext cx="111125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85 NĐC Q1</a:t>
            </a:r>
          </a:p>
        </p:txBody>
      </p:sp>
      <p:pic>
        <p:nvPicPr>
          <p:cNvPr id="52229" name="Picture 5" descr="j01856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00738" y="1905000"/>
            <a:ext cx="92233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6365875" y="1524000"/>
            <a:ext cx="1296988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42/5 LTK Q10</a:t>
            </a:r>
          </a:p>
        </p:txBody>
      </p:sp>
      <p:pic>
        <p:nvPicPr>
          <p:cNvPr id="52231" name="Picture 7" descr="j01856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4572000"/>
            <a:ext cx="922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2" name="Picture 8" descr="j01856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6938" y="4648200"/>
            <a:ext cx="92233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6899275" y="4191000"/>
            <a:ext cx="11303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5 NTMK Q1</a:t>
            </a:r>
          </a:p>
        </p:txBody>
      </p:sp>
      <p:sp>
        <p:nvSpPr>
          <p:cNvPr id="52234" name="Line 10"/>
          <p:cNvSpPr>
            <a:spLocks noChangeShapeType="1"/>
          </p:cNvSpPr>
          <p:nvPr/>
        </p:nvSpPr>
        <p:spPr bwMode="auto">
          <a:xfrm flipV="1">
            <a:off x="1905000" y="2895600"/>
            <a:ext cx="0" cy="1676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35" name="Line 11"/>
          <p:cNvSpPr>
            <a:spLocks noChangeShapeType="1"/>
          </p:cNvSpPr>
          <p:nvPr/>
        </p:nvSpPr>
        <p:spPr bwMode="auto">
          <a:xfrm>
            <a:off x="1905000" y="3810000"/>
            <a:ext cx="468947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36" name="Line 12"/>
          <p:cNvSpPr>
            <a:spLocks noChangeShapeType="1"/>
          </p:cNvSpPr>
          <p:nvPr/>
        </p:nvSpPr>
        <p:spPr bwMode="auto">
          <a:xfrm>
            <a:off x="6586538" y="2819400"/>
            <a:ext cx="0" cy="1828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37" name="Text Box 13"/>
          <p:cNvSpPr txBox="1">
            <a:spLocks noChangeArrowheads="1"/>
          </p:cNvSpPr>
          <p:nvPr/>
        </p:nvSpPr>
        <p:spPr bwMode="auto">
          <a:xfrm>
            <a:off x="2117725" y="4191000"/>
            <a:ext cx="120015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227 NVC Q5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8" grpId="0" animBg="1"/>
      <p:bldP spid="52230" grpId="0" animBg="1"/>
      <p:bldP spid="52233" grpId="0" animBg="1"/>
      <p:bldP spid="52234" grpId="0" animBg="1"/>
      <p:bldP spid="52235" grpId="0" animBg="1"/>
      <p:bldP spid="52236" grpId="0" animBg="1"/>
      <p:bldP spid="522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Giới thiệu - 2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3562350" y="2133600"/>
            <a:ext cx="13874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192.168.0.1</a:t>
            </a: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3486150" y="5116513"/>
            <a:ext cx="11588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192.168.0.3</a:t>
            </a: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7616825" y="5105400"/>
            <a:ext cx="1128713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192.168.0.4</a:t>
            </a:r>
          </a:p>
        </p:txBody>
      </p:sp>
      <p:sp>
        <p:nvSpPr>
          <p:cNvPr id="6151" name="Line 6"/>
          <p:cNvSpPr>
            <a:spLocks noChangeShapeType="1"/>
          </p:cNvSpPr>
          <p:nvPr/>
        </p:nvSpPr>
        <p:spPr bwMode="auto">
          <a:xfrm flipV="1">
            <a:off x="2892425" y="3276600"/>
            <a:ext cx="0" cy="1676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2" name="Line 7"/>
          <p:cNvSpPr>
            <a:spLocks noChangeShapeType="1"/>
          </p:cNvSpPr>
          <p:nvPr/>
        </p:nvSpPr>
        <p:spPr bwMode="auto">
          <a:xfrm>
            <a:off x="2892425" y="4191000"/>
            <a:ext cx="4114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3" name="Line 8"/>
          <p:cNvSpPr>
            <a:spLocks noChangeShapeType="1"/>
          </p:cNvSpPr>
          <p:nvPr/>
        </p:nvSpPr>
        <p:spPr bwMode="auto">
          <a:xfrm>
            <a:off x="7007225" y="3200400"/>
            <a:ext cx="0" cy="1828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825625" y="2133600"/>
            <a:ext cx="1676400" cy="1371600"/>
            <a:chOff x="2209" y="3378"/>
            <a:chExt cx="646" cy="567"/>
          </a:xfrm>
        </p:grpSpPr>
        <p:sp>
          <p:nvSpPr>
            <p:cNvPr id="6252" name="Freeform 10"/>
            <p:cNvSpPr>
              <a:spLocks/>
            </p:cNvSpPr>
            <p:nvPr/>
          </p:nvSpPr>
          <p:spPr bwMode="auto">
            <a:xfrm>
              <a:off x="2451" y="3378"/>
              <a:ext cx="352" cy="389"/>
            </a:xfrm>
            <a:custGeom>
              <a:avLst/>
              <a:gdLst>
                <a:gd name="T0" fmla="*/ 705 w 705"/>
                <a:gd name="T1" fmla="*/ 0 h 778"/>
                <a:gd name="T2" fmla="*/ 0 w 705"/>
                <a:gd name="T3" fmla="*/ 0 h 778"/>
                <a:gd name="T4" fmla="*/ 0 w 705"/>
                <a:gd name="T5" fmla="*/ 718 h 778"/>
                <a:gd name="T6" fmla="*/ 207 w 705"/>
                <a:gd name="T7" fmla="*/ 718 h 778"/>
                <a:gd name="T8" fmla="*/ 258 w 705"/>
                <a:gd name="T9" fmla="*/ 778 h 778"/>
                <a:gd name="T10" fmla="*/ 455 w 705"/>
                <a:gd name="T11" fmla="*/ 778 h 778"/>
                <a:gd name="T12" fmla="*/ 510 w 705"/>
                <a:gd name="T13" fmla="*/ 718 h 778"/>
                <a:gd name="T14" fmla="*/ 705 w 705"/>
                <a:gd name="T15" fmla="*/ 718 h 778"/>
                <a:gd name="T16" fmla="*/ 705 w 705"/>
                <a:gd name="T17" fmla="*/ 0 h 7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05"/>
                <a:gd name="T28" fmla="*/ 0 h 778"/>
                <a:gd name="T29" fmla="*/ 705 w 705"/>
                <a:gd name="T30" fmla="*/ 778 h 77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05" h="778">
                  <a:moveTo>
                    <a:pt x="705" y="0"/>
                  </a:moveTo>
                  <a:lnTo>
                    <a:pt x="0" y="0"/>
                  </a:lnTo>
                  <a:lnTo>
                    <a:pt x="0" y="718"/>
                  </a:lnTo>
                  <a:lnTo>
                    <a:pt x="207" y="718"/>
                  </a:lnTo>
                  <a:lnTo>
                    <a:pt x="258" y="778"/>
                  </a:lnTo>
                  <a:lnTo>
                    <a:pt x="455" y="778"/>
                  </a:lnTo>
                  <a:lnTo>
                    <a:pt x="510" y="718"/>
                  </a:lnTo>
                  <a:lnTo>
                    <a:pt x="705" y="718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3" name="Freeform 11"/>
            <p:cNvSpPr>
              <a:spLocks/>
            </p:cNvSpPr>
            <p:nvPr/>
          </p:nvSpPr>
          <p:spPr bwMode="auto">
            <a:xfrm>
              <a:off x="2471" y="3398"/>
              <a:ext cx="313" cy="349"/>
            </a:xfrm>
            <a:custGeom>
              <a:avLst/>
              <a:gdLst>
                <a:gd name="T0" fmla="*/ 397 w 625"/>
                <a:gd name="T1" fmla="*/ 697 h 697"/>
                <a:gd name="T2" fmla="*/ 236 w 625"/>
                <a:gd name="T3" fmla="*/ 697 h 697"/>
                <a:gd name="T4" fmla="*/ 185 w 625"/>
                <a:gd name="T5" fmla="*/ 637 h 697"/>
                <a:gd name="T6" fmla="*/ 0 w 625"/>
                <a:gd name="T7" fmla="*/ 637 h 697"/>
                <a:gd name="T8" fmla="*/ 0 w 625"/>
                <a:gd name="T9" fmla="*/ 0 h 697"/>
                <a:gd name="T10" fmla="*/ 625 w 625"/>
                <a:gd name="T11" fmla="*/ 0 h 697"/>
                <a:gd name="T12" fmla="*/ 625 w 625"/>
                <a:gd name="T13" fmla="*/ 637 h 697"/>
                <a:gd name="T14" fmla="*/ 453 w 625"/>
                <a:gd name="T15" fmla="*/ 637 h 697"/>
                <a:gd name="T16" fmla="*/ 397 w 625"/>
                <a:gd name="T17" fmla="*/ 697 h 69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25"/>
                <a:gd name="T28" fmla="*/ 0 h 697"/>
                <a:gd name="T29" fmla="*/ 625 w 625"/>
                <a:gd name="T30" fmla="*/ 697 h 69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25" h="697">
                  <a:moveTo>
                    <a:pt x="397" y="697"/>
                  </a:moveTo>
                  <a:lnTo>
                    <a:pt x="236" y="697"/>
                  </a:lnTo>
                  <a:lnTo>
                    <a:pt x="185" y="637"/>
                  </a:lnTo>
                  <a:lnTo>
                    <a:pt x="0" y="637"/>
                  </a:lnTo>
                  <a:lnTo>
                    <a:pt x="0" y="0"/>
                  </a:lnTo>
                  <a:lnTo>
                    <a:pt x="625" y="0"/>
                  </a:lnTo>
                  <a:lnTo>
                    <a:pt x="625" y="637"/>
                  </a:lnTo>
                  <a:lnTo>
                    <a:pt x="453" y="637"/>
                  </a:lnTo>
                  <a:lnTo>
                    <a:pt x="397" y="69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4" name="Rectangle 12"/>
            <p:cNvSpPr>
              <a:spLocks noChangeArrowheads="1"/>
            </p:cNvSpPr>
            <p:nvPr/>
          </p:nvSpPr>
          <p:spPr bwMode="auto">
            <a:xfrm>
              <a:off x="2505" y="3433"/>
              <a:ext cx="248" cy="2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5" name="Rectangle 13"/>
            <p:cNvSpPr>
              <a:spLocks noChangeArrowheads="1"/>
            </p:cNvSpPr>
            <p:nvPr/>
          </p:nvSpPr>
          <p:spPr bwMode="auto">
            <a:xfrm>
              <a:off x="2389" y="3786"/>
              <a:ext cx="466" cy="15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6" name="Rectangle 14"/>
            <p:cNvSpPr>
              <a:spLocks noChangeArrowheads="1"/>
            </p:cNvSpPr>
            <p:nvPr/>
          </p:nvSpPr>
          <p:spPr bwMode="auto">
            <a:xfrm>
              <a:off x="2409" y="3807"/>
              <a:ext cx="426" cy="1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7" name="Rectangle 15"/>
            <p:cNvSpPr>
              <a:spLocks noChangeArrowheads="1"/>
            </p:cNvSpPr>
            <p:nvPr/>
          </p:nvSpPr>
          <p:spPr bwMode="auto">
            <a:xfrm>
              <a:off x="2671" y="3845"/>
              <a:ext cx="124" cy="1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8" name="Rectangle 16"/>
            <p:cNvSpPr>
              <a:spLocks noChangeArrowheads="1"/>
            </p:cNvSpPr>
            <p:nvPr/>
          </p:nvSpPr>
          <p:spPr bwMode="auto">
            <a:xfrm>
              <a:off x="2606" y="3710"/>
              <a:ext cx="45" cy="2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9" name="Freeform 17"/>
            <p:cNvSpPr>
              <a:spLocks/>
            </p:cNvSpPr>
            <p:nvPr/>
          </p:nvSpPr>
          <p:spPr bwMode="auto">
            <a:xfrm>
              <a:off x="2209" y="3564"/>
              <a:ext cx="248" cy="381"/>
            </a:xfrm>
            <a:custGeom>
              <a:avLst/>
              <a:gdLst>
                <a:gd name="T0" fmla="*/ 94 w 496"/>
                <a:gd name="T1" fmla="*/ 436 h 763"/>
                <a:gd name="T2" fmla="*/ 52 w 496"/>
                <a:gd name="T3" fmla="*/ 463 h 763"/>
                <a:gd name="T4" fmla="*/ 19 w 496"/>
                <a:gd name="T5" fmla="*/ 507 h 763"/>
                <a:gd name="T6" fmla="*/ 2 w 496"/>
                <a:gd name="T7" fmla="*/ 564 h 763"/>
                <a:gd name="T8" fmla="*/ 1 w 496"/>
                <a:gd name="T9" fmla="*/ 613 h 763"/>
                <a:gd name="T10" fmla="*/ 8 w 496"/>
                <a:gd name="T11" fmla="*/ 650 h 763"/>
                <a:gd name="T12" fmla="*/ 21 w 496"/>
                <a:gd name="T13" fmla="*/ 683 h 763"/>
                <a:gd name="T14" fmla="*/ 39 w 496"/>
                <a:gd name="T15" fmla="*/ 712 h 763"/>
                <a:gd name="T16" fmla="*/ 60 w 496"/>
                <a:gd name="T17" fmla="*/ 733 h 763"/>
                <a:gd name="T18" fmla="*/ 80 w 496"/>
                <a:gd name="T19" fmla="*/ 748 h 763"/>
                <a:gd name="T20" fmla="*/ 101 w 496"/>
                <a:gd name="T21" fmla="*/ 757 h 763"/>
                <a:gd name="T22" fmla="*/ 124 w 496"/>
                <a:gd name="T23" fmla="*/ 762 h 763"/>
                <a:gd name="T24" fmla="*/ 147 w 496"/>
                <a:gd name="T25" fmla="*/ 762 h 763"/>
                <a:gd name="T26" fmla="*/ 170 w 496"/>
                <a:gd name="T27" fmla="*/ 757 h 763"/>
                <a:gd name="T28" fmla="*/ 192 w 496"/>
                <a:gd name="T29" fmla="*/ 748 h 763"/>
                <a:gd name="T30" fmla="*/ 213 w 496"/>
                <a:gd name="T31" fmla="*/ 733 h 763"/>
                <a:gd name="T32" fmla="*/ 234 w 496"/>
                <a:gd name="T33" fmla="*/ 712 h 763"/>
                <a:gd name="T34" fmla="*/ 252 w 496"/>
                <a:gd name="T35" fmla="*/ 683 h 763"/>
                <a:gd name="T36" fmla="*/ 265 w 496"/>
                <a:gd name="T37" fmla="*/ 650 h 763"/>
                <a:gd name="T38" fmla="*/ 272 w 496"/>
                <a:gd name="T39" fmla="*/ 613 h 763"/>
                <a:gd name="T40" fmla="*/ 272 w 496"/>
                <a:gd name="T41" fmla="*/ 576 h 763"/>
                <a:gd name="T42" fmla="*/ 265 w 496"/>
                <a:gd name="T43" fmla="*/ 539 h 763"/>
                <a:gd name="T44" fmla="*/ 252 w 496"/>
                <a:gd name="T45" fmla="*/ 506 h 763"/>
                <a:gd name="T46" fmla="*/ 234 w 496"/>
                <a:gd name="T47" fmla="*/ 477 h 763"/>
                <a:gd name="T48" fmla="*/ 215 w 496"/>
                <a:gd name="T49" fmla="*/ 458 h 763"/>
                <a:gd name="T50" fmla="*/ 200 w 496"/>
                <a:gd name="T51" fmla="*/ 446 h 763"/>
                <a:gd name="T52" fmla="*/ 184 w 496"/>
                <a:gd name="T53" fmla="*/ 437 h 763"/>
                <a:gd name="T54" fmla="*/ 167 w 496"/>
                <a:gd name="T55" fmla="*/ 431 h 763"/>
                <a:gd name="T56" fmla="*/ 161 w 496"/>
                <a:gd name="T57" fmla="*/ 388 h 763"/>
                <a:gd name="T58" fmla="*/ 181 w 496"/>
                <a:gd name="T59" fmla="*/ 309 h 763"/>
                <a:gd name="T60" fmla="*/ 215 w 496"/>
                <a:gd name="T61" fmla="*/ 233 h 763"/>
                <a:gd name="T62" fmla="*/ 261 w 496"/>
                <a:gd name="T63" fmla="*/ 165 h 763"/>
                <a:gd name="T64" fmla="*/ 297 w 496"/>
                <a:gd name="T65" fmla="*/ 127 h 763"/>
                <a:gd name="T66" fmla="*/ 315 w 496"/>
                <a:gd name="T67" fmla="*/ 110 h 763"/>
                <a:gd name="T68" fmla="*/ 337 w 496"/>
                <a:gd name="T69" fmla="*/ 93 h 763"/>
                <a:gd name="T70" fmla="*/ 360 w 496"/>
                <a:gd name="T71" fmla="*/ 79 h 763"/>
                <a:gd name="T72" fmla="*/ 387 w 496"/>
                <a:gd name="T73" fmla="*/ 65 h 763"/>
                <a:gd name="T74" fmla="*/ 416 w 496"/>
                <a:gd name="T75" fmla="*/ 53 h 763"/>
                <a:gd name="T76" fmla="*/ 446 w 496"/>
                <a:gd name="T77" fmla="*/ 45 h 763"/>
                <a:gd name="T78" fmla="*/ 479 w 496"/>
                <a:gd name="T79" fmla="*/ 42 h 763"/>
                <a:gd name="T80" fmla="*/ 496 w 496"/>
                <a:gd name="T81" fmla="*/ 0 h 763"/>
                <a:gd name="T82" fmla="*/ 420 w 496"/>
                <a:gd name="T83" fmla="*/ 11 h 763"/>
                <a:gd name="T84" fmla="*/ 350 w 496"/>
                <a:gd name="T85" fmla="*/ 38 h 763"/>
                <a:gd name="T86" fmla="*/ 287 w 496"/>
                <a:gd name="T87" fmla="*/ 82 h 763"/>
                <a:gd name="T88" fmla="*/ 231 w 496"/>
                <a:gd name="T89" fmla="*/ 137 h 763"/>
                <a:gd name="T90" fmla="*/ 186 w 496"/>
                <a:gd name="T91" fmla="*/ 203 h 763"/>
                <a:gd name="T92" fmla="*/ 151 w 496"/>
                <a:gd name="T93" fmla="*/ 274 h 763"/>
                <a:gd name="T94" fmla="*/ 129 w 496"/>
                <a:gd name="T95" fmla="*/ 352 h 763"/>
                <a:gd name="T96" fmla="*/ 119 w 496"/>
                <a:gd name="T97" fmla="*/ 429 h 76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96"/>
                <a:gd name="T148" fmla="*/ 0 h 763"/>
                <a:gd name="T149" fmla="*/ 496 w 496"/>
                <a:gd name="T150" fmla="*/ 763 h 763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96" h="763">
                  <a:moveTo>
                    <a:pt x="119" y="429"/>
                  </a:moveTo>
                  <a:lnTo>
                    <a:pt x="94" y="436"/>
                  </a:lnTo>
                  <a:lnTo>
                    <a:pt x="71" y="447"/>
                  </a:lnTo>
                  <a:lnTo>
                    <a:pt x="52" y="463"/>
                  </a:lnTo>
                  <a:lnTo>
                    <a:pt x="34" y="484"/>
                  </a:lnTo>
                  <a:lnTo>
                    <a:pt x="19" y="507"/>
                  </a:lnTo>
                  <a:lnTo>
                    <a:pt x="9" y="535"/>
                  </a:lnTo>
                  <a:lnTo>
                    <a:pt x="2" y="564"/>
                  </a:lnTo>
                  <a:lnTo>
                    <a:pt x="0" y="595"/>
                  </a:lnTo>
                  <a:lnTo>
                    <a:pt x="1" y="613"/>
                  </a:lnTo>
                  <a:lnTo>
                    <a:pt x="3" y="631"/>
                  </a:lnTo>
                  <a:lnTo>
                    <a:pt x="8" y="650"/>
                  </a:lnTo>
                  <a:lnTo>
                    <a:pt x="14" y="666"/>
                  </a:lnTo>
                  <a:lnTo>
                    <a:pt x="21" y="683"/>
                  </a:lnTo>
                  <a:lnTo>
                    <a:pt x="29" y="698"/>
                  </a:lnTo>
                  <a:lnTo>
                    <a:pt x="39" y="712"/>
                  </a:lnTo>
                  <a:lnTo>
                    <a:pt x="51" y="725"/>
                  </a:lnTo>
                  <a:lnTo>
                    <a:pt x="60" y="733"/>
                  </a:lnTo>
                  <a:lnTo>
                    <a:pt x="70" y="741"/>
                  </a:lnTo>
                  <a:lnTo>
                    <a:pt x="80" y="748"/>
                  </a:lnTo>
                  <a:lnTo>
                    <a:pt x="91" y="752"/>
                  </a:lnTo>
                  <a:lnTo>
                    <a:pt x="101" y="757"/>
                  </a:lnTo>
                  <a:lnTo>
                    <a:pt x="113" y="760"/>
                  </a:lnTo>
                  <a:lnTo>
                    <a:pt x="124" y="762"/>
                  </a:lnTo>
                  <a:lnTo>
                    <a:pt x="136" y="763"/>
                  </a:lnTo>
                  <a:lnTo>
                    <a:pt x="147" y="762"/>
                  </a:lnTo>
                  <a:lnTo>
                    <a:pt x="160" y="760"/>
                  </a:lnTo>
                  <a:lnTo>
                    <a:pt x="170" y="757"/>
                  </a:lnTo>
                  <a:lnTo>
                    <a:pt x="182" y="752"/>
                  </a:lnTo>
                  <a:lnTo>
                    <a:pt x="192" y="748"/>
                  </a:lnTo>
                  <a:lnTo>
                    <a:pt x="203" y="741"/>
                  </a:lnTo>
                  <a:lnTo>
                    <a:pt x="213" y="733"/>
                  </a:lnTo>
                  <a:lnTo>
                    <a:pt x="222" y="725"/>
                  </a:lnTo>
                  <a:lnTo>
                    <a:pt x="234" y="712"/>
                  </a:lnTo>
                  <a:lnTo>
                    <a:pt x="244" y="698"/>
                  </a:lnTo>
                  <a:lnTo>
                    <a:pt x="252" y="683"/>
                  </a:lnTo>
                  <a:lnTo>
                    <a:pt x="260" y="666"/>
                  </a:lnTo>
                  <a:lnTo>
                    <a:pt x="265" y="650"/>
                  </a:lnTo>
                  <a:lnTo>
                    <a:pt x="269" y="631"/>
                  </a:lnTo>
                  <a:lnTo>
                    <a:pt x="272" y="613"/>
                  </a:lnTo>
                  <a:lnTo>
                    <a:pt x="273" y="595"/>
                  </a:lnTo>
                  <a:lnTo>
                    <a:pt x="272" y="576"/>
                  </a:lnTo>
                  <a:lnTo>
                    <a:pt x="269" y="558"/>
                  </a:lnTo>
                  <a:lnTo>
                    <a:pt x="265" y="539"/>
                  </a:lnTo>
                  <a:lnTo>
                    <a:pt x="260" y="522"/>
                  </a:lnTo>
                  <a:lnTo>
                    <a:pt x="252" y="506"/>
                  </a:lnTo>
                  <a:lnTo>
                    <a:pt x="244" y="491"/>
                  </a:lnTo>
                  <a:lnTo>
                    <a:pt x="234" y="477"/>
                  </a:lnTo>
                  <a:lnTo>
                    <a:pt x="222" y="464"/>
                  </a:lnTo>
                  <a:lnTo>
                    <a:pt x="215" y="458"/>
                  </a:lnTo>
                  <a:lnTo>
                    <a:pt x="207" y="452"/>
                  </a:lnTo>
                  <a:lnTo>
                    <a:pt x="200" y="446"/>
                  </a:lnTo>
                  <a:lnTo>
                    <a:pt x="192" y="441"/>
                  </a:lnTo>
                  <a:lnTo>
                    <a:pt x="184" y="437"/>
                  </a:lnTo>
                  <a:lnTo>
                    <a:pt x="175" y="433"/>
                  </a:lnTo>
                  <a:lnTo>
                    <a:pt x="167" y="431"/>
                  </a:lnTo>
                  <a:lnTo>
                    <a:pt x="158" y="429"/>
                  </a:lnTo>
                  <a:lnTo>
                    <a:pt x="161" y="388"/>
                  </a:lnTo>
                  <a:lnTo>
                    <a:pt x="169" y="349"/>
                  </a:lnTo>
                  <a:lnTo>
                    <a:pt x="181" y="309"/>
                  </a:lnTo>
                  <a:lnTo>
                    <a:pt x="196" y="271"/>
                  </a:lnTo>
                  <a:lnTo>
                    <a:pt x="215" y="233"/>
                  </a:lnTo>
                  <a:lnTo>
                    <a:pt x="236" y="198"/>
                  </a:lnTo>
                  <a:lnTo>
                    <a:pt x="261" y="165"/>
                  </a:lnTo>
                  <a:lnTo>
                    <a:pt x="289" y="135"/>
                  </a:lnTo>
                  <a:lnTo>
                    <a:pt x="297" y="127"/>
                  </a:lnTo>
                  <a:lnTo>
                    <a:pt x="306" y="119"/>
                  </a:lnTo>
                  <a:lnTo>
                    <a:pt x="315" y="110"/>
                  </a:lnTo>
                  <a:lnTo>
                    <a:pt x="326" y="102"/>
                  </a:lnTo>
                  <a:lnTo>
                    <a:pt x="337" y="93"/>
                  </a:lnTo>
                  <a:lnTo>
                    <a:pt x="349" y="85"/>
                  </a:lnTo>
                  <a:lnTo>
                    <a:pt x="360" y="79"/>
                  </a:lnTo>
                  <a:lnTo>
                    <a:pt x="374" y="72"/>
                  </a:lnTo>
                  <a:lnTo>
                    <a:pt x="387" y="65"/>
                  </a:lnTo>
                  <a:lnTo>
                    <a:pt x="401" y="59"/>
                  </a:lnTo>
                  <a:lnTo>
                    <a:pt x="416" y="53"/>
                  </a:lnTo>
                  <a:lnTo>
                    <a:pt x="431" y="49"/>
                  </a:lnTo>
                  <a:lnTo>
                    <a:pt x="446" y="45"/>
                  </a:lnTo>
                  <a:lnTo>
                    <a:pt x="463" y="43"/>
                  </a:lnTo>
                  <a:lnTo>
                    <a:pt x="479" y="42"/>
                  </a:lnTo>
                  <a:lnTo>
                    <a:pt x="496" y="41"/>
                  </a:lnTo>
                  <a:lnTo>
                    <a:pt x="496" y="0"/>
                  </a:lnTo>
                  <a:lnTo>
                    <a:pt x="457" y="2"/>
                  </a:lnTo>
                  <a:lnTo>
                    <a:pt x="420" y="11"/>
                  </a:lnTo>
                  <a:lnTo>
                    <a:pt x="383" y="22"/>
                  </a:lnTo>
                  <a:lnTo>
                    <a:pt x="350" y="38"/>
                  </a:lnTo>
                  <a:lnTo>
                    <a:pt x="317" y="58"/>
                  </a:lnTo>
                  <a:lnTo>
                    <a:pt x="287" y="82"/>
                  </a:lnTo>
                  <a:lnTo>
                    <a:pt x="258" y="107"/>
                  </a:lnTo>
                  <a:lnTo>
                    <a:pt x="231" y="137"/>
                  </a:lnTo>
                  <a:lnTo>
                    <a:pt x="207" y="168"/>
                  </a:lnTo>
                  <a:lnTo>
                    <a:pt x="186" y="203"/>
                  </a:lnTo>
                  <a:lnTo>
                    <a:pt x="167" y="237"/>
                  </a:lnTo>
                  <a:lnTo>
                    <a:pt x="151" y="274"/>
                  </a:lnTo>
                  <a:lnTo>
                    <a:pt x="138" y="312"/>
                  </a:lnTo>
                  <a:lnTo>
                    <a:pt x="129" y="352"/>
                  </a:lnTo>
                  <a:lnTo>
                    <a:pt x="122" y="390"/>
                  </a:lnTo>
                  <a:lnTo>
                    <a:pt x="119" y="4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60" name="Freeform 18"/>
            <p:cNvSpPr>
              <a:spLocks/>
            </p:cNvSpPr>
            <p:nvPr/>
          </p:nvSpPr>
          <p:spPr bwMode="auto">
            <a:xfrm>
              <a:off x="2229" y="3842"/>
              <a:ext cx="96" cy="83"/>
            </a:xfrm>
            <a:custGeom>
              <a:avLst/>
              <a:gdLst>
                <a:gd name="T0" fmla="*/ 96 w 193"/>
                <a:gd name="T1" fmla="*/ 167 h 167"/>
                <a:gd name="T2" fmla="*/ 88 w 193"/>
                <a:gd name="T3" fmla="*/ 167 h 167"/>
                <a:gd name="T4" fmla="*/ 81 w 193"/>
                <a:gd name="T5" fmla="*/ 166 h 167"/>
                <a:gd name="T6" fmla="*/ 73 w 193"/>
                <a:gd name="T7" fmla="*/ 164 h 167"/>
                <a:gd name="T8" fmla="*/ 66 w 193"/>
                <a:gd name="T9" fmla="*/ 161 h 167"/>
                <a:gd name="T10" fmla="*/ 59 w 193"/>
                <a:gd name="T11" fmla="*/ 157 h 167"/>
                <a:gd name="T12" fmla="*/ 52 w 193"/>
                <a:gd name="T13" fmla="*/ 153 h 167"/>
                <a:gd name="T14" fmla="*/ 45 w 193"/>
                <a:gd name="T15" fmla="*/ 148 h 167"/>
                <a:gd name="T16" fmla="*/ 38 w 193"/>
                <a:gd name="T17" fmla="*/ 142 h 167"/>
                <a:gd name="T18" fmla="*/ 30 w 193"/>
                <a:gd name="T19" fmla="*/ 132 h 167"/>
                <a:gd name="T20" fmla="*/ 22 w 193"/>
                <a:gd name="T21" fmla="*/ 121 h 167"/>
                <a:gd name="T22" fmla="*/ 15 w 193"/>
                <a:gd name="T23" fmla="*/ 109 h 167"/>
                <a:gd name="T24" fmla="*/ 11 w 193"/>
                <a:gd name="T25" fmla="*/ 96 h 167"/>
                <a:gd name="T26" fmla="*/ 6 w 193"/>
                <a:gd name="T27" fmla="*/ 83 h 167"/>
                <a:gd name="T28" fmla="*/ 2 w 193"/>
                <a:gd name="T29" fmla="*/ 70 h 167"/>
                <a:gd name="T30" fmla="*/ 1 w 193"/>
                <a:gd name="T31" fmla="*/ 55 h 167"/>
                <a:gd name="T32" fmla="*/ 0 w 193"/>
                <a:gd name="T33" fmla="*/ 40 h 167"/>
                <a:gd name="T34" fmla="*/ 0 w 193"/>
                <a:gd name="T35" fmla="*/ 29 h 167"/>
                <a:gd name="T36" fmla="*/ 1 w 193"/>
                <a:gd name="T37" fmla="*/ 20 h 167"/>
                <a:gd name="T38" fmla="*/ 2 w 193"/>
                <a:gd name="T39" fmla="*/ 10 h 167"/>
                <a:gd name="T40" fmla="*/ 5 w 193"/>
                <a:gd name="T41" fmla="*/ 0 h 167"/>
                <a:gd name="T42" fmla="*/ 188 w 193"/>
                <a:gd name="T43" fmla="*/ 0 h 167"/>
                <a:gd name="T44" fmla="*/ 189 w 193"/>
                <a:gd name="T45" fmla="*/ 10 h 167"/>
                <a:gd name="T46" fmla="*/ 191 w 193"/>
                <a:gd name="T47" fmla="*/ 20 h 167"/>
                <a:gd name="T48" fmla="*/ 193 w 193"/>
                <a:gd name="T49" fmla="*/ 29 h 167"/>
                <a:gd name="T50" fmla="*/ 193 w 193"/>
                <a:gd name="T51" fmla="*/ 40 h 167"/>
                <a:gd name="T52" fmla="*/ 190 w 193"/>
                <a:gd name="T53" fmla="*/ 65 h 167"/>
                <a:gd name="T54" fmla="*/ 184 w 193"/>
                <a:gd name="T55" fmla="*/ 89 h 167"/>
                <a:gd name="T56" fmla="*/ 176 w 193"/>
                <a:gd name="T57" fmla="*/ 111 h 167"/>
                <a:gd name="T58" fmla="*/ 164 w 193"/>
                <a:gd name="T59" fmla="*/ 129 h 167"/>
                <a:gd name="T60" fmla="*/ 150 w 193"/>
                <a:gd name="T61" fmla="*/ 146 h 167"/>
                <a:gd name="T62" fmla="*/ 134 w 193"/>
                <a:gd name="T63" fmla="*/ 157 h 167"/>
                <a:gd name="T64" fmla="*/ 115 w 193"/>
                <a:gd name="T65" fmla="*/ 165 h 167"/>
                <a:gd name="T66" fmla="*/ 96 w 193"/>
                <a:gd name="T67" fmla="*/ 167 h 16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93"/>
                <a:gd name="T103" fmla="*/ 0 h 167"/>
                <a:gd name="T104" fmla="*/ 193 w 193"/>
                <a:gd name="T105" fmla="*/ 167 h 16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93" h="167">
                  <a:moveTo>
                    <a:pt x="96" y="167"/>
                  </a:moveTo>
                  <a:lnTo>
                    <a:pt x="88" y="167"/>
                  </a:lnTo>
                  <a:lnTo>
                    <a:pt x="81" y="166"/>
                  </a:lnTo>
                  <a:lnTo>
                    <a:pt x="73" y="164"/>
                  </a:lnTo>
                  <a:lnTo>
                    <a:pt x="66" y="161"/>
                  </a:lnTo>
                  <a:lnTo>
                    <a:pt x="59" y="157"/>
                  </a:lnTo>
                  <a:lnTo>
                    <a:pt x="52" y="153"/>
                  </a:lnTo>
                  <a:lnTo>
                    <a:pt x="45" y="148"/>
                  </a:lnTo>
                  <a:lnTo>
                    <a:pt x="38" y="142"/>
                  </a:lnTo>
                  <a:lnTo>
                    <a:pt x="30" y="132"/>
                  </a:lnTo>
                  <a:lnTo>
                    <a:pt x="22" y="121"/>
                  </a:lnTo>
                  <a:lnTo>
                    <a:pt x="15" y="109"/>
                  </a:lnTo>
                  <a:lnTo>
                    <a:pt x="11" y="96"/>
                  </a:lnTo>
                  <a:lnTo>
                    <a:pt x="6" y="83"/>
                  </a:lnTo>
                  <a:lnTo>
                    <a:pt x="2" y="70"/>
                  </a:lnTo>
                  <a:lnTo>
                    <a:pt x="1" y="55"/>
                  </a:lnTo>
                  <a:lnTo>
                    <a:pt x="0" y="40"/>
                  </a:lnTo>
                  <a:lnTo>
                    <a:pt x="0" y="29"/>
                  </a:lnTo>
                  <a:lnTo>
                    <a:pt x="1" y="20"/>
                  </a:lnTo>
                  <a:lnTo>
                    <a:pt x="2" y="10"/>
                  </a:lnTo>
                  <a:lnTo>
                    <a:pt x="5" y="0"/>
                  </a:lnTo>
                  <a:lnTo>
                    <a:pt x="188" y="0"/>
                  </a:lnTo>
                  <a:lnTo>
                    <a:pt x="189" y="10"/>
                  </a:lnTo>
                  <a:lnTo>
                    <a:pt x="191" y="20"/>
                  </a:lnTo>
                  <a:lnTo>
                    <a:pt x="193" y="29"/>
                  </a:lnTo>
                  <a:lnTo>
                    <a:pt x="193" y="40"/>
                  </a:lnTo>
                  <a:lnTo>
                    <a:pt x="190" y="65"/>
                  </a:lnTo>
                  <a:lnTo>
                    <a:pt x="184" y="89"/>
                  </a:lnTo>
                  <a:lnTo>
                    <a:pt x="176" y="111"/>
                  </a:lnTo>
                  <a:lnTo>
                    <a:pt x="164" y="129"/>
                  </a:lnTo>
                  <a:lnTo>
                    <a:pt x="150" y="146"/>
                  </a:lnTo>
                  <a:lnTo>
                    <a:pt x="134" y="157"/>
                  </a:lnTo>
                  <a:lnTo>
                    <a:pt x="115" y="165"/>
                  </a:lnTo>
                  <a:lnTo>
                    <a:pt x="96" y="16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61" name="Freeform 19"/>
            <p:cNvSpPr>
              <a:spLocks/>
            </p:cNvSpPr>
            <p:nvPr/>
          </p:nvSpPr>
          <p:spPr bwMode="auto">
            <a:xfrm>
              <a:off x="2239" y="3797"/>
              <a:ext cx="76" cy="25"/>
            </a:xfrm>
            <a:custGeom>
              <a:avLst/>
              <a:gdLst>
                <a:gd name="T0" fmla="*/ 151 w 151"/>
                <a:gd name="T1" fmla="*/ 48 h 48"/>
                <a:gd name="T2" fmla="*/ 0 w 151"/>
                <a:gd name="T3" fmla="*/ 48 h 48"/>
                <a:gd name="T4" fmla="*/ 3 w 151"/>
                <a:gd name="T5" fmla="*/ 42 h 48"/>
                <a:gd name="T6" fmla="*/ 8 w 151"/>
                <a:gd name="T7" fmla="*/ 37 h 48"/>
                <a:gd name="T8" fmla="*/ 13 w 151"/>
                <a:gd name="T9" fmla="*/ 31 h 48"/>
                <a:gd name="T10" fmla="*/ 17 w 151"/>
                <a:gd name="T11" fmla="*/ 25 h 48"/>
                <a:gd name="T12" fmla="*/ 24 w 151"/>
                <a:gd name="T13" fmla="*/ 19 h 48"/>
                <a:gd name="T14" fmla="*/ 31 w 151"/>
                <a:gd name="T15" fmla="*/ 15 h 48"/>
                <a:gd name="T16" fmla="*/ 38 w 151"/>
                <a:gd name="T17" fmla="*/ 10 h 48"/>
                <a:gd name="T18" fmla="*/ 45 w 151"/>
                <a:gd name="T19" fmla="*/ 7 h 48"/>
                <a:gd name="T20" fmla="*/ 52 w 151"/>
                <a:gd name="T21" fmla="*/ 3 h 48"/>
                <a:gd name="T22" fmla="*/ 60 w 151"/>
                <a:gd name="T23" fmla="*/ 1 h 48"/>
                <a:gd name="T24" fmla="*/ 67 w 151"/>
                <a:gd name="T25" fmla="*/ 0 h 48"/>
                <a:gd name="T26" fmla="*/ 75 w 151"/>
                <a:gd name="T27" fmla="*/ 0 h 48"/>
                <a:gd name="T28" fmla="*/ 83 w 151"/>
                <a:gd name="T29" fmla="*/ 0 h 48"/>
                <a:gd name="T30" fmla="*/ 91 w 151"/>
                <a:gd name="T31" fmla="*/ 1 h 48"/>
                <a:gd name="T32" fmla="*/ 98 w 151"/>
                <a:gd name="T33" fmla="*/ 3 h 48"/>
                <a:gd name="T34" fmla="*/ 106 w 151"/>
                <a:gd name="T35" fmla="*/ 7 h 48"/>
                <a:gd name="T36" fmla="*/ 113 w 151"/>
                <a:gd name="T37" fmla="*/ 10 h 48"/>
                <a:gd name="T38" fmla="*/ 120 w 151"/>
                <a:gd name="T39" fmla="*/ 15 h 48"/>
                <a:gd name="T40" fmla="*/ 127 w 151"/>
                <a:gd name="T41" fmla="*/ 19 h 48"/>
                <a:gd name="T42" fmla="*/ 132 w 151"/>
                <a:gd name="T43" fmla="*/ 25 h 48"/>
                <a:gd name="T44" fmla="*/ 137 w 151"/>
                <a:gd name="T45" fmla="*/ 31 h 48"/>
                <a:gd name="T46" fmla="*/ 142 w 151"/>
                <a:gd name="T47" fmla="*/ 37 h 48"/>
                <a:gd name="T48" fmla="*/ 146 w 151"/>
                <a:gd name="T49" fmla="*/ 42 h 48"/>
                <a:gd name="T50" fmla="*/ 151 w 151"/>
                <a:gd name="T51" fmla="*/ 48 h 4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51"/>
                <a:gd name="T79" fmla="*/ 0 h 48"/>
                <a:gd name="T80" fmla="*/ 151 w 151"/>
                <a:gd name="T81" fmla="*/ 48 h 4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51" h="48">
                  <a:moveTo>
                    <a:pt x="151" y="48"/>
                  </a:moveTo>
                  <a:lnTo>
                    <a:pt x="0" y="48"/>
                  </a:lnTo>
                  <a:lnTo>
                    <a:pt x="3" y="42"/>
                  </a:lnTo>
                  <a:lnTo>
                    <a:pt x="8" y="37"/>
                  </a:lnTo>
                  <a:lnTo>
                    <a:pt x="13" y="31"/>
                  </a:lnTo>
                  <a:lnTo>
                    <a:pt x="17" y="25"/>
                  </a:lnTo>
                  <a:lnTo>
                    <a:pt x="24" y="19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2" y="3"/>
                  </a:lnTo>
                  <a:lnTo>
                    <a:pt x="60" y="1"/>
                  </a:lnTo>
                  <a:lnTo>
                    <a:pt x="67" y="0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6" y="7"/>
                  </a:lnTo>
                  <a:lnTo>
                    <a:pt x="113" y="10"/>
                  </a:lnTo>
                  <a:lnTo>
                    <a:pt x="120" y="15"/>
                  </a:lnTo>
                  <a:lnTo>
                    <a:pt x="127" y="19"/>
                  </a:lnTo>
                  <a:lnTo>
                    <a:pt x="132" y="25"/>
                  </a:lnTo>
                  <a:lnTo>
                    <a:pt x="137" y="31"/>
                  </a:lnTo>
                  <a:lnTo>
                    <a:pt x="142" y="37"/>
                  </a:lnTo>
                  <a:lnTo>
                    <a:pt x="146" y="42"/>
                  </a:lnTo>
                  <a:lnTo>
                    <a:pt x="151" y="4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62" name="Freeform 20"/>
            <p:cNvSpPr>
              <a:spLocks/>
            </p:cNvSpPr>
            <p:nvPr/>
          </p:nvSpPr>
          <p:spPr bwMode="auto">
            <a:xfrm>
              <a:off x="2541" y="3466"/>
              <a:ext cx="171" cy="172"/>
            </a:xfrm>
            <a:custGeom>
              <a:avLst/>
              <a:gdLst>
                <a:gd name="T0" fmla="*/ 341 w 343"/>
                <a:gd name="T1" fmla="*/ 155 h 346"/>
                <a:gd name="T2" fmla="*/ 336 w 343"/>
                <a:gd name="T3" fmla="*/ 122 h 346"/>
                <a:gd name="T4" fmla="*/ 323 w 343"/>
                <a:gd name="T5" fmla="*/ 91 h 346"/>
                <a:gd name="T6" fmla="*/ 303 w 343"/>
                <a:gd name="T7" fmla="*/ 64 h 346"/>
                <a:gd name="T8" fmla="*/ 279 w 343"/>
                <a:gd name="T9" fmla="*/ 39 h 346"/>
                <a:gd name="T10" fmla="*/ 252 w 343"/>
                <a:gd name="T11" fmla="*/ 20 h 346"/>
                <a:gd name="T12" fmla="*/ 222 w 343"/>
                <a:gd name="T13" fmla="*/ 7 h 346"/>
                <a:gd name="T14" fmla="*/ 189 w 343"/>
                <a:gd name="T15" fmla="*/ 1 h 346"/>
                <a:gd name="T16" fmla="*/ 138 w 343"/>
                <a:gd name="T17" fmla="*/ 4 h 346"/>
                <a:gd name="T18" fmla="*/ 76 w 343"/>
                <a:gd name="T19" fmla="*/ 30 h 346"/>
                <a:gd name="T20" fmla="*/ 30 w 343"/>
                <a:gd name="T21" fmla="*/ 76 h 346"/>
                <a:gd name="T22" fmla="*/ 4 w 343"/>
                <a:gd name="T23" fmla="*/ 137 h 346"/>
                <a:gd name="T24" fmla="*/ 2 w 343"/>
                <a:gd name="T25" fmla="*/ 189 h 346"/>
                <a:gd name="T26" fmla="*/ 9 w 343"/>
                <a:gd name="T27" fmla="*/ 221 h 346"/>
                <a:gd name="T28" fmla="*/ 21 w 343"/>
                <a:gd name="T29" fmla="*/ 252 h 346"/>
                <a:gd name="T30" fmla="*/ 40 w 343"/>
                <a:gd name="T31" fmla="*/ 280 h 346"/>
                <a:gd name="T32" fmla="*/ 62 w 343"/>
                <a:gd name="T33" fmla="*/ 302 h 346"/>
                <a:gd name="T34" fmla="*/ 83 w 343"/>
                <a:gd name="T35" fmla="*/ 318 h 346"/>
                <a:gd name="T36" fmla="*/ 108 w 343"/>
                <a:gd name="T37" fmla="*/ 331 h 346"/>
                <a:gd name="T38" fmla="*/ 134 w 343"/>
                <a:gd name="T39" fmla="*/ 339 h 346"/>
                <a:gd name="T40" fmla="*/ 154 w 343"/>
                <a:gd name="T41" fmla="*/ 342 h 346"/>
                <a:gd name="T42" fmla="*/ 164 w 343"/>
                <a:gd name="T43" fmla="*/ 346 h 346"/>
                <a:gd name="T44" fmla="*/ 169 w 343"/>
                <a:gd name="T45" fmla="*/ 342 h 346"/>
                <a:gd name="T46" fmla="*/ 176 w 343"/>
                <a:gd name="T47" fmla="*/ 342 h 346"/>
                <a:gd name="T48" fmla="*/ 181 w 343"/>
                <a:gd name="T49" fmla="*/ 342 h 346"/>
                <a:gd name="T50" fmla="*/ 187 w 343"/>
                <a:gd name="T51" fmla="*/ 346 h 346"/>
                <a:gd name="T52" fmla="*/ 199 w 343"/>
                <a:gd name="T53" fmla="*/ 342 h 346"/>
                <a:gd name="T54" fmla="*/ 216 w 343"/>
                <a:gd name="T55" fmla="*/ 337 h 346"/>
                <a:gd name="T56" fmla="*/ 240 w 343"/>
                <a:gd name="T57" fmla="*/ 329 h 346"/>
                <a:gd name="T58" fmla="*/ 262 w 343"/>
                <a:gd name="T59" fmla="*/ 317 h 346"/>
                <a:gd name="T60" fmla="*/ 283 w 343"/>
                <a:gd name="T61" fmla="*/ 302 h 346"/>
                <a:gd name="T62" fmla="*/ 303 w 343"/>
                <a:gd name="T63" fmla="*/ 280 h 346"/>
                <a:gd name="T64" fmla="*/ 323 w 343"/>
                <a:gd name="T65" fmla="*/ 252 h 346"/>
                <a:gd name="T66" fmla="*/ 336 w 343"/>
                <a:gd name="T67" fmla="*/ 221 h 346"/>
                <a:gd name="T68" fmla="*/ 341 w 343"/>
                <a:gd name="T69" fmla="*/ 189 h 34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43"/>
                <a:gd name="T106" fmla="*/ 0 h 346"/>
                <a:gd name="T107" fmla="*/ 343 w 343"/>
                <a:gd name="T108" fmla="*/ 346 h 34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43" h="346">
                  <a:moveTo>
                    <a:pt x="343" y="172"/>
                  </a:moveTo>
                  <a:lnTo>
                    <a:pt x="341" y="155"/>
                  </a:lnTo>
                  <a:lnTo>
                    <a:pt x="339" y="138"/>
                  </a:lnTo>
                  <a:lnTo>
                    <a:pt x="336" y="122"/>
                  </a:lnTo>
                  <a:lnTo>
                    <a:pt x="330" y="106"/>
                  </a:lnTo>
                  <a:lnTo>
                    <a:pt x="323" y="91"/>
                  </a:lnTo>
                  <a:lnTo>
                    <a:pt x="314" y="77"/>
                  </a:lnTo>
                  <a:lnTo>
                    <a:pt x="303" y="64"/>
                  </a:lnTo>
                  <a:lnTo>
                    <a:pt x="292" y="51"/>
                  </a:lnTo>
                  <a:lnTo>
                    <a:pt x="279" y="39"/>
                  </a:lnTo>
                  <a:lnTo>
                    <a:pt x="267" y="29"/>
                  </a:lnTo>
                  <a:lnTo>
                    <a:pt x="252" y="20"/>
                  </a:lnTo>
                  <a:lnTo>
                    <a:pt x="238" y="13"/>
                  </a:lnTo>
                  <a:lnTo>
                    <a:pt x="222" y="7"/>
                  </a:lnTo>
                  <a:lnTo>
                    <a:pt x="205" y="4"/>
                  </a:lnTo>
                  <a:lnTo>
                    <a:pt x="189" y="1"/>
                  </a:lnTo>
                  <a:lnTo>
                    <a:pt x="172" y="0"/>
                  </a:lnTo>
                  <a:lnTo>
                    <a:pt x="138" y="4"/>
                  </a:lnTo>
                  <a:lnTo>
                    <a:pt x="105" y="14"/>
                  </a:lnTo>
                  <a:lnTo>
                    <a:pt x="76" y="30"/>
                  </a:lnTo>
                  <a:lnTo>
                    <a:pt x="51" y="51"/>
                  </a:lnTo>
                  <a:lnTo>
                    <a:pt x="30" y="76"/>
                  </a:lnTo>
                  <a:lnTo>
                    <a:pt x="14" y="105"/>
                  </a:lnTo>
                  <a:lnTo>
                    <a:pt x="4" y="137"/>
                  </a:lnTo>
                  <a:lnTo>
                    <a:pt x="0" y="172"/>
                  </a:lnTo>
                  <a:lnTo>
                    <a:pt x="2" y="189"/>
                  </a:lnTo>
                  <a:lnTo>
                    <a:pt x="4" y="205"/>
                  </a:lnTo>
                  <a:lnTo>
                    <a:pt x="9" y="221"/>
                  </a:lnTo>
                  <a:lnTo>
                    <a:pt x="14" y="238"/>
                  </a:lnTo>
                  <a:lnTo>
                    <a:pt x="21" y="252"/>
                  </a:lnTo>
                  <a:lnTo>
                    <a:pt x="29" y="266"/>
                  </a:lnTo>
                  <a:lnTo>
                    <a:pt x="40" y="280"/>
                  </a:lnTo>
                  <a:lnTo>
                    <a:pt x="51" y="293"/>
                  </a:lnTo>
                  <a:lnTo>
                    <a:pt x="62" y="302"/>
                  </a:lnTo>
                  <a:lnTo>
                    <a:pt x="72" y="311"/>
                  </a:lnTo>
                  <a:lnTo>
                    <a:pt x="83" y="318"/>
                  </a:lnTo>
                  <a:lnTo>
                    <a:pt x="96" y="325"/>
                  </a:lnTo>
                  <a:lnTo>
                    <a:pt x="108" y="331"/>
                  </a:lnTo>
                  <a:lnTo>
                    <a:pt x="121" y="335"/>
                  </a:lnTo>
                  <a:lnTo>
                    <a:pt x="134" y="339"/>
                  </a:lnTo>
                  <a:lnTo>
                    <a:pt x="148" y="341"/>
                  </a:lnTo>
                  <a:lnTo>
                    <a:pt x="154" y="342"/>
                  </a:lnTo>
                  <a:lnTo>
                    <a:pt x="158" y="345"/>
                  </a:lnTo>
                  <a:lnTo>
                    <a:pt x="164" y="346"/>
                  </a:lnTo>
                  <a:lnTo>
                    <a:pt x="169" y="346"/>
                  </a:lnTo>
                  <a:lnTo>
                    <a:pt x="169" y="342"/>
                  </a:lnTo>
                  <a:lnTo>
                    <a:pt x="172" y="342"/>
                  </a:lnTo>
                  <a:lnTo>
                    <a:pt x="176" y="342"/>
                  </a:lnTo>
                  <a:lnTo>
                    <a:pt x="178" y="342"/>
                  </a:lnTo>
                  <a:lnTo>
                    <a:pt x="181" y="342"/>
                  </a:lnTo>
                  <a:lnTo>
                    <a:pt x="181" y="346"/>
                  </a:lnTo>
                  <a:lnTo>
                    <a:pt x="187" y="346"/>
                  </a:lnTo>
                  <a:lnTo>
                    <a:pt x="193" y="345"/>
                  </a:lnTo>
                  <a:lnTo>
                    <a:pt x="199" y="342"/>
                  </a:lnTo>
                  <a:lnTo>
                    <a:pt x="204" y="340"/>
                  </a:lnTo>
                  <a:lnTo>
                    <a:pt x="216" y="337"/>
                  </a:lnTo>
                  <a:lnTo>
                    <a:pt x="229" y="333"/>
                  </a:lnTo>
                  <a:lnTo>
                    <a:pt x="240" y="329"/>
                  </a:lnTo>
                  <a:lnTo>
                    <a:pt x="252" y="323"/>
                  </a:lnTo>
                  <a:lnTo>
                    <a:pt x="262" y="317"/>
                  </a:lnTo>
                  <a:lnTo>
                    <a:pt x="272" y="309"/>
                  </a:lnTo>
                  <a:lnTo>
                    <a:pt x="283" y="302"/>
                  </a:lnTo>
                  <a:lnTo>
                    <a:pt x="292" y="293"/>
                  </a:lnTo>
                  <a:lnTo>
                    <a:pt x="303" y="280"/>
                  </a:lnTo>
                  <a:lnTo>
                    <a:pt x="314" y="266"/>
                  </a:lnTo>
                  <a:lnTo>
                    <a:pt x="323" y="252"/>
                  </a:lnTo>
                  <a:lnTo>
                    <a:pt x="330" y="238"/>
                  </a:lnTo>
                  <a:lnTo>
                    <a:pt x="336" y="221"/>
                  </a:lnTo>
                  <a:lnTo>
                    <a:pt x="339" y="205"/>
                  </a:lnTo>
                  <a:lnTo>
                    <a:pt x="341" y="189"/>
                  </a:lnTo>
                  <a:lnTo>
                    <a:pt x="343" y="17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63" name="Freeform 21"/>
            <p:cNvSpPr>
              <a:spLocks/>
            </p:cNvSpPr>
            <p:nvPr/>
          </p:nvSpPr>
          <p:spPr bwMode="auto">
            <a:xfrm>
              <a:off x="2659" y="3485"/>
              <a:ext cx="41" cy="59"/>
            </a:xfrm>
            <a:custGeom>
              <a:avLst/>
              <a:gdLst>
                <a:gd name="T0" fmla="*/ 83 w 83"/>
                <a:gd name="T1" fmla="*/ 118 h 118"/>
                <a:gd name="T2" fmla="*/ 34 w 83"/>
                <a:gd name="T3" fmla="*/ 118 h 118"/>
                <a:gd name="T4" fmla="*/ 30 w 83"/>
                <a:gd name="T5" fmla="*/ 83 h 118"/>
                <a:gd name="T6" fmla="*/ 23 w 83"/>
                <a:gd name="T7" fmla="*/ 52 h 118"/>
                <a:gd name="T8" fmla="*/ 13 w 83"/>
                <a:gd name="T9" fmla="*/ 23 h 118"/>
                <a:gd name="T10" fmla="*/ 0 w 83"/>
                <a:gd name="T11" fmla="*/ 0 h 118"/>
                <a:gd name="T12" fmla="*/ 6 w 83"/>
                <a:gd name="T13" fmla="*/ 3 h 118"/>
                <a:gd name="T14" fmla="*/ 12 w 83"/>
                <a:gd name="T15" fmla="*/ 6 h 118"/>
                <a:gd name="T16" fmla="*/ 17 w 83"/>
                <a:gd name="T17" fmla="*/ 10 h 118"/>
                <a:gd name="T18" fmla="*/ 22 w 83"/>
                <a:gd name="T19" fmla="*/ 12 h 118"/>
                <a:gd name="T20" fmla="*/ 27 w 83"/>
                <a:gd name="T21" fmla="*/ 16 h 118"/>
                <a:gd name="T22" fmla="*/ 32 w 83"/>
                <a:gd name="T23" fmla="*/ 20 h 118"/>
                <a:gd name="T24" fmla="*/ 36 w 83"/>
                <a:gd name="T25" fmla="*/ 23 h 118"/>
                <a:gd name="T26" fmla="*/ 41 w 83"/>
                <a:gd name="T27" fmla="*/ 28 h 118"/>
                <a:gd name="T28" fmla="*/ 49 w 83"/>
                <a:gd name="T29" fmla="*/ 37 h 118"/>
                <a:gd name="T30" fmla="*/ 57 w 83"/>
                <a:gd name="T31" fmla="*/ 48 h 118"/>
                <a:gd name="T32" fmla="*/ 64 w 83"/>
                <a:gd name="T33" fmla="*/ 58 h 118"/>
                <a:gd name="T34" fmla="*/ 70 w 83"/>
                <a:gd name="T35" fmla="*/ 69 h 118"/>
                <a:gd name="T36" fmla="*/ 75 w 83"/>
                <a:gd name="T37" fmla="*/ 81 h 118"/>
                <a:gd name="T38" fmla="*/ 79 w 83"/>
                <a:gd name="T39" fmla="*/ 94 h 118"/>
                <a:gd name="T40" fmla="*/ 81 w 83"/>
                <a:gd name="T41" fmla="*/ 105 h 118"/>
                <a:gd name="T42" fmla="*/ 83 w 83"/>
                <a:gd name="T43" fmla="*/ 118 h 11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83"/>
                <a:gd name="T67" fmla="*/ 0 h 118"/>
                <a:gd name="T68" fmla="*/ 83 w 83"/>
                <a:gd name="T69" fmla="*/ 118 h 11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83" h="118">
                  <a:moveTo>
                    <a:pt x="83" y="118"/>
                  </a:moveTo>
                  <a:lnTo>
                    <a:pt x="34" y="118"/>
                  </a:lnTo>
                  <a:lnTo>
                    <a:pt x="30" y="83"/>
                  </a:lnTo>
                  <a:lnTo>
                    <a:pt x="23" y="52"/>
                  </a:lnTo>
                  <a:lnTo>
                    <a:pt x="13" y="23"/>
                  </a:lnTo>
                  <a:lnTo>
                    <a:pt x="0" y="0"/>
                  </a:lnTo>
                  <a:lnTo>
                    <a:pt x="6" y="3"/>
                  </a:lnTo>
                  <a:lnTo>
                    <a:pt x="12" y="6"/>
                  </a:lnTo>
                  <a:lnTo>
                    <a:pt x="17" y="10"/>
                  </a:lnTo>
                  <a:lnTo>
                    <a:pt x="22" y="12"/>
                  </a:lnTo>
                  <a:lnTo>
                    <a:pt x="27" y="16"/>
                  </a:lnTo>
                  <a:lnTo>
                    <a:pt x="32" y="20"/>
                  </a:lnTo>
                  <a:lnTo>
                    <a:pt x="36" y="23"/>
                  </a:lnTo>
                  <a:lnTo>
                    <a:pt x="41" y="28"/>
                  </a:lnTo>
                  <a:lnTo>
                    <a:pt x="49" y="37"/>
                  </a:lnTo>
                  <a:lnTo>
                    <a:pt x="57" y="48"/>
                  </a:lnTo>
                  <a:lnTo>
                    <a:pt x="64" y="58"/>
                  </a:lnTo>
                  <a:lnTo>
                    <a:pt x="70" y="69"/>
                  </a:lnTo>
                  <a:lnTo>
                    <a:pt x="75" y="81"/>
                  </a:lnTo>
                  <a:lnTo>
                    <a:pt x="79" y="94"/>
                  </a:lnTo>
                  <a:lnTo>
                    <a:pt x="81" y="105"/>
                  </a:lnTo>
                  <a:lnTo>
                    <a:pt x="83" y="1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64" name="Freeform 22"/>
            <p:cNvSpPr>
              <a:spLocks/>
            </p:cNvSpPr>
            <p:nvPr/>
          </p:nvSpPr>
          <p:spPr bwMode="auto">
            <a:xfrm>
              <a:off x="2633" y="3556"/>
              <a:ext cx="30" cy="69"/>
            </a:xfrm>
            <a:custGeom>
              <a:avLst/>
              <a:gdLst>
                <a:gd name="T0" fmla="*/ 11 w 60"/>
                <a:gd name="T1" fmla="*/ 136 h 137"/>
                <a:gd name="T2" fmla="*/ 9 w 60"/>
                <a:gd name="T3" fmla="*/ 136 h 137"/>
                <a:gd name="T4" fmla="*/ 6 w 60"/>
                <a:gd name="T5" fmla="*/ 136 h 137"/>
                <a:gd name="T6" fmla="*/ 2 w 60"/>
                <a:gd name="T7" fmla="*/ 137 h 137"/>
                <a:gd name="T8" fmla="*/ 0 w 60"/>
                <a:gd name="T9" fmla="*/ 137 h 137"/>
                <a:gd name="T10" fmla="*/ 0 w 60"/>
                <a:gd name="T11" fmla="*/ 0 h 137"/>
                <a:gd name="T12" fmla="*/ 60 w 60"/>
                <a:gd name="T13" fmla="*/ 0 h 137"/>
                <a:gd name="T14" fmla="*/ 59 w 60"/>
                <a:gd name="T15" fmla="*/ 25 h 137"/>
                <a:gd name="T16" fmla="*/ 55 w 60"/>
                <a:gd name="T17" fmla="*/ 48 h 137"/>
                <a:gd name="T18" fmla="*/ 50 w 60"/>
                <a:gd name="T19" fmla="*/ 69 h 137"/>
                <a:gd name="T20" fmla="*/ 45 w 60"/>
                <a:gd name="T21" fmla="*/ 89 h 137"/>
                <a:gd name="T22" fmla="*/ 38 w 60"/>
                <a:gd name="T23" fmla="*/ 105 h 137"/>
                <a:gd name="T24" fmla="*/ 30 w 60"/>
                <a:gd name="T25" fmla="*/ 119 h 137"/>
                <a:gd name="T26" fmla="*/ 20 w 60"/>
                <a:gd name="T27" fmla="*/ 129 h 137"/>
                <a:gd name="T28" fmla="*/ 11 w 60"/>
                <a:gd name="T29" fmla="*/ 136 h 13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0"/>
                <a:gd name="T46" fmla="*/ 0 h 137"/>
                <a:gd name="T47" fmla="*/ 60 w 60"/>
                <a:gd name="T48" fmla="*/ 137 h 13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0" h="137">
                  <a:moveTo>
                    <a:pt x="11" y="136"/>
                  </a:moveTo>
                  <a:lnTo>
                    <a:pt x="9" y="136"/>
                  </a:lnTo>
                  <a:lnTo>
                    <a:pt x="6" y="136"/>
                  </a:lnTo>
                  <a:lnTo>
                    <a:pt x="2" y="137"/>
                  </a:lnTo>
                  <a:lnTo>
                    <a:pt x="0" y="137"/>
                  </a:lnTo>
                  <a:lnTo>
                    <a:pt x="0" y="0"/>
                  </a:lnTo>
                  <a:lnTo>
                    <a:pt x="60" y="0"/>
                  </a:lnTo>
                  <a:lnTo>
                    <a:pt x="59" y="25"/>
                  </a:lnTo>
                  <a:lnTo>
                    <a:pt x="55" y="48"/>
                  </a:lnTo>
                  <a:lnTo>
                    <a:pt x="50" y="69"/>
                  </a:lnTo>
                  <a:lnTo>
                    <a:pt x="45" y="89"/>
                  </a:lnTo>
                  <a:lnTo>
                    <a:pt x="38" y="105"/>
                  </a:lnTo>
                  <a:lnTo>
                    <a:pt x="30" y="119"/>
                  </a:lnTo>
                  <a:lnTo>
                    <a:pt x="20" y="129"/>
                  </a:lnTo>
                  <a:lnTo>
                    <a:pt x="11" y="1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65" name="Freeform 23"/>
            <p:cNvSpPr>
              <a:spLocks/>
            </p:cNvSpPr>
            <p:nvPr/>
          </p:nvSpPr>
          <p:spPr bwMode="auto">
            <a:xfrm>
              <a:off x="2593" y="3556"/>
              <a:ext cx="28" cy="69"/>
            </a:xfrm>
            <a:custGeom>
              <a:avLst/>
              <a:gdLst>
                <a:gd name="T0" fmla="*/ 39 w 57"/>
                <a:gd name="T1" fmla="*/ 128 h 137"/>
                <a:gd name="T2" fmla="*/ 31 w 57"/>
                <a:gd name="T3" fmla="*/ 118 h 137"/>
                <a:gd name="T4" fmla="*/ 23 w 57"/>
                <a:gd name="T5" fmla="*/ 106 h 137"/>
                <a:gd name="T6" fmla="*/ 17 w 57"/>
                <a:gd name="T7" fmla="*/ 92 h 137"/>
                <a:gd name="T8" fmla="*/ 12 w 57"/>
                <a:gd name="T9" fmla="*/ 76 h 137"/>
                <a:gd name="T10" fmla="*/ 7 w 57"/>
                <a:gd name="T11" fmla="*/ 59 h 137"/>
                <a:gd name="T12" fmla="*/ 4 w 57"/>
                <a:gd name="T13" fmla="*/ 40 h 137"/>
                <a:gd name="T14" fmla="*/ 1 w 57"/>
                <a:gd name="T15" fmla="*/ 21 h 137"/>
                <a:gd name="T16" fmla="*/ 0 w 57"/>
                <a:gd name="T17" fmla="*/ 0 h 137"/>
                <a:gd name="T18" fmla="*/ 57 w 57"/>
                <a:gd name="T19" fmla="*/ 0 h 137"/>
                <a:gd name="T20" fmla="*/ 57 w 57"/>
                <a:gd name="T21" fmla="*/ 137 h 137"/>
                <a:gd name="T22" fmla="*/ 52 w 57"/>
                <a:gd name="T23" fmla="*/ 136 h 137"/>
                <a:gd name="T24" fmla="*/ 47 w 57"/>
                <a:gd name="T25" fmla="*/ 135 h 137"/>
                <a:gd name="T26" fmla="*/ 44 w 57"/>
                <a:gd name="T27" fmla="*/ 131 h 137"/>
                <a:gd name="T28" fmla="*/ 39 w 57"/>
                <a:gd name="T29" fmla="*/ 128 h 13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7"/>
                <a:gd name="T46" fmla="*/ 0 h 137"/>
                <a:gd name="T47" fmla="*/ 57 w 57"/>
                <a:gd name="T48" fmla="*/ 137 h 13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7" h="137">
                  <a:moveTo>
                    <a:pt x="39" y="128"/>
                  </a:moveTo>
                  <a:lnTo>
                    <a:pt x="31" y="118"/>
                  </a:lnTo>
                  <a:lnTo>
                    <a:pt x="23" y="106"/>
                  </a:lnTo>
                  <a:lnTo>
                    <a:pt x="17" y="92"/>
                  </a:lnTo>
                  <a:lnTo>
                    <a:pt x="12" y="76"/>
                  </a:lnTo>
                  <a:lnTo>
                    <a:pt x="7" y="59"/>
                  </a:lnTo>
                  <a:lnTo>
                    <a:pt x="4" y="40"/>
                  </a:lnTo>
                  <a:lnTo>
                    <a:pt x="1" y="21"/>
                  </a:lnTo>
                  <a:lnTo>
                    <a:pt x="0" y="0"/>
                  </a:lnTo>
                  <a:lnTo>
                    <a:pt x="57" y="0"/>
                  </a:lnTo>
                  <a:lnTo>
                    <a:pt x="57" y="137"/>
                  </a:lnTo>
                  <a:lnTo>
                    <a:pt x="52" y="136"/>
                  </a:lnTo>
                  <a:lnTo>
                    <a:pt x="47" y="135"/>
                  </a:lnTo>
                  <a:lnTo>
                    <a:pt x="44" y="131"/>
                  </a:lnTo>
                  <a:lnTo>
                    <a:pt x="39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66" name="Freeform 24"/>
            <p:cNvSpPr>
              <a:spLocks/>
            </p:cNvSpPr>
            <p:nvPr/>
          </p:nvSpPr>
          <p:spPr bwMode="auto">
            <a:xfrm>
              <a:off x="2593" y="3479"/>
              <a:ext cx="28" cy="65"/>
            </a:xfrm>
            <a:custGeom>
              <a:avLst/>
              <a:gdLst>
                <a:gd name="T0" fmla="*/ 57 w 57"/>
                <a:gd name="T1" fmla="*/ 0 h 129"/>
                <a:gd name="T2" fmla="*/ 57 w 57"/>
                <a:gd name="T3" fmla="*/ 129 h 129"/>
                <a:gd name="T4" fmla="*/ 0 w 57"/>
                <a:gd name="T5" fmla="*/ 129 h 129"/>
                <a:gd name="T6" fmla="*/ 1 w 57"/>
                <a:gd name="T7" fmla="*/ 110 h 129"/>
                <a:gd name="T8" fmla="*/ 4 w 57"/>
                <a:gd name="T9" fmla="*/ 92 h 129"/>
                <a:gd name="T10" fmla="*/ 8 w 57"/>
                <a:gd name="T11" fmla="*/ 75 h 129"/>
                <a:gd name="T12" fmla="*/ 13 w 57"/>
                <a:gd name="T13" fmla="*/ 60 h 129"/>
                <a:gd name="T14" fmla="*/ 17 w 57"/>
                <a:gd name="T15" fmla="*/ 45 h 129"/>
                <a:gd name="T16" fmla="*/ 24 w 57"/>
                <a:gd name="T17" fmla="*/ 32 h 129"/>
                <a:gd name="T18" fmla="*/ 31 w 57"/>
                <a:gd name="T19" fmla="*/ 21 h 129"/>
                <a:gd name="T20" fmla="*/ 39 w 57"/>
                <a:gd name="T21" fmla="*/ 11 h 129"/>
                <a:gd name="T22" fmla="*/ 44 w 57"/>
                <a:gd name="T23" fmla="*/ 8 h 129"/>
                <a:gd name="T24" fmla="*/ 49 w 57"/>
                <a:gd name="T25" fmla="*/ 4 h 129"/>
                <a:gd name="T26" fmla="*/ 52 w 57"/>
                <a:gd name="T27" fmla="*/ 2 h 129"/>
                <a:gd name="T28" fmla="*/ 57 w 57"/>
                <a:gd name="T29" fmla="*/ 0 h 12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7"/>
                <a:gd name="T46" fmla="*/ 0 h 129"/>
                <a:gd name="T47" fmla="*/ 57 w 57"/>
                <a:gd name="T48" fmla="*/ 129 h 12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7" h="129">
                  <a:moveTo>
                    <a:pt x="57" y="0"/>
                  </a:moveTo>
                  <a:lnTo>
                    <a:pt x="57" y="129"/>
                  </a:lnTo>
                  <a:lnTo>
                    <a:pt x="0" y="129"/>
                  </a:lnTo>
                  <a:lnTo>
                    <a:pt x="1" y="110"/>
                  </a:lnTo>
                  <a:lnTo>
                    <a:pt x="4" y="92"/>
                  </a:lnTo>
                  <a:lnTo>
                    <a:pt x="8" y="75"/>
                  </a:lnTo>
                  <a:lnTo>
                    <a:pt x="13" y="60"/>
                  </a:lnTo>
                  <a:lnTo>
                    <a:pt x="17" y="45"/>
                  </a:lnTo>
                  <a:lnTo>
                    <a:pt x="24" y="32"/>
                  </a:lnTo>
                  <a:lnTo>
                    <a:pt x="31" y="21"/>
                  </a:lnTo>
                  <a:lnTo>
                    <a:pt x="39" y="11"/>
                  </a:lnTo>
                  <a:lnTo>
                    <a:pt x="44" y="8"/>
                  </a:lnTo>
                  <a:lnTo>
                    <a:pt x="49" y="4"/>
                  </a:lnTo>
                  <a:lnTo>
                    <a:pt x="52" y="2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67" name="Freeform 25"/>
            <p:cNvSpPr>
              <a:spLocks/>
            </p:cNvSpPr>
            <p:nvPr/>
          </p:nvSpPr>
          <p:spPr bwMode="auto">
            <a:xfrm>
              <a:off x="2633" y="3479"/>
              <a:ext cx="30" cy="65"/>
            </a:xfrm>
            <a:custGeom>
              <a:avLst/>
              <a:gdLst>
                <a:gd name="T0" fmla="*/ 0 w 60"/>
                <a:gd name="T1" fmla="*/ 130 h 130"/>
                <a:gd name="T2" fmla="*/ 0 w 60"/>
                <a:gd name="T3" fmla="*/ 0 h 130"/>
                <a:gd name="T4" fmla="*/ 6 w 60"/>
                <a:gd name="T5" fmla="*/ 1 h 130"/>
                <a:gd name="T6" fmla="*/ 11 w 60"/>
                <a:gd name="T7" fmla="*/ 3 h 130"/>
                <a:gd name="T8" fmla="*/ 16 w 60"/>
                <a:gd name="T9" fmla="*/ 7 h 130"/>
                <a:gd name="T10" fmla="*/ 22 w 60"/>
                <a:gd name="T11" fmla="*/ 12 h 130"/>
                <a:gd name="T12" fmla="*/ 30 w 60"/>
                <a:gd name="T13" fmla="*/ 22 h 130"/>
                <a:gd name="T14" fmla="*/ 37 w 60"/>
                <a:gd name="T15" fmla="*/ 33 h 130"/>
                <a:gd name="T16" fmla="*/ 42 w 60"/>
                <a:gd name="T17" fmla="*/ 46 h 130"/>
                <a:gd name="T18" fmla="*/ 48 w 60"/>
                <a:gd name="T19" fmla="*/ 61 h 130"/>
                <a:gd name="T20" fmla="*/ 53 w 60"/>
                <a:gd name="T21" fmla="*/ 76 h 130"/>
                <a:gd name="T22" fmla="*/ 56 w 60"/>
                <a:gd name="T23" fmla="*/ 93 h 130"/>
                <a:gd name="T24" fmla="*/ 59 w 60"/>
                <a:gd name="T25" fmla="*/ 111 h 130"/>
                <a:gd name="T26" fmla="*/ 60 w 60"/>
                <a:gd name="T27" fmla="*/ 130 h 130"/>
                <a:gd name="T28" fmla="*/ 0 w 60"/>
                <a:gd name="T29" fmla="*/ 130 h 13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0"/>
                <a:gd name="T46" fmla="*/ 0 h 130"/>
                <a:gd name="T47" fmla="*/ 60 w 60"/>
                <a:gd name="T48" fmla="*/ 130 h 13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0" h="130">
                  <a:moveTo>
                    <a:pt x="0" y="130"/>
                  </a:moveTo>
                  <a:lnTo>
                    <a:pt x="0" y="0"/>
                  </a:lnTo>
                  <a:lnTo>
                    <a:pt x="6" y="1"/>
                  </a:lnTo>
                  <a:lnTo>
                    <a:pt x="11" y="3"/>
                  </a:lnTo>
                  <a:lnTo>
                    <a:pt x="16" y="7"/>
                  </a:lnTo>
                  <a:lnTo>
                    <a:pt x="22" y="12"/>
                  </a:lnTo>
                  <a:lnTo>
                    <a:pt x="30" y="22"/>
                  </a:lnTo>
                  <a:lnTo>
                    <a:pt x="37" y="33"/>
                  </a:lnTo>
                  <a:lnTo>
                    <a:pt x="42" y="46"/>
                  </a:lnTo>
                  <a:lnTo>
                    <a:pt x="48" y="61"/>
                  </a:lnTo>
                  <a:lnTo>
                    <a:pt x="53" y="76"/>
                  </a:lnTo>
                  <a:lnTo>
                    <a:pt x="56" y="93"/>
                  </a:lnTo>
                  <a:lnTo>
                    <a:pt x="59" y="111"/>
                  </a:lnTo>
                  <a:lnTo>
                    <a:pt x="60" y="13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68" name="Freeform 26"/>
            <p:cNvSpPr>
              <a:spLocks/>
            </p:cNvSpPr>
            <p:nvPr/>
          </p:nvSpPr>
          <p:spPr bwMode="auto">
            <a:xfrm>
              <a:off x="2554" y="3483"/>
              <a:ext cx="45" cy="61"/>
            </a:xfrm>
            <a:custGeom>
              <a:avLst/>
              <a:gdLst>
                <a:gd name="T0" fmla="*/ 42 w 90"/>
                <a:gd name="T1" fmla="*/ 31 h 121"/>
                <a:gd name="T2" fmla="*/ 48 w 90"/>
                <a:gd name="T3" fmla="*/ 26 h 121"/>
                <a:gd name="T4" fmla="*/ 53 w 90"/>
                <a:gd name="T5" fmla="*/ 22 h 121"/>
                <a:gd name="T6" fmla="*/ 59 w 90"/>
                <a:gd name="T7" fmla="*/ 17 h 121"/>
                <a:gd name="T8" fmla="*/ 64 w 90"/>
                <a:gd name="T9" fmla="*/ 13 h 121"/>
                <a:gd name="T10" fmla="*/ 71 w 90"/>
                <a:gd name="T11" fmla="*/ 9 h 121"/>
                <a:gd name="T12" fmla="*/ 77 w 90"/>
                <a:gd name="T13" fmla="*/ 6 h 121"/>
                <a:gd name="T14" fmla="*/ 83 w 90"/>
                <a:gd name="T15" fmla="*/ 2 h 121"/>
                <a:gd name="T16" fmla="*/ 90 w 90"/>
                <a:gd name="T17" fmla="*/ 0 h 121"/>
                <a:gd name="T18" fmla="*/ 83 w 90"/>
                <a:gd name="T19" fmla="*/ 11 h 121"/>
                <a:gd name="T20" fmla="*/ 76 w 90"/>
                <a:gd name="T21" fmla="*/ 23 h 121"/>
                <a:gd name="T22" fmla="*/ 70 w 90"/>
                <a:gd name="T23" fmla="*/ 37 h 121"/>
                <a:gd name="T24" fmla="*/ 65 w 90"/>
                <a:gd name="T25" fmla="*/ 52 h 121"/>
                <a:gd name="T26" fmla="*/ 61 w 90"/>
                <a:gd name="T27" fmla="*/ 68 h 121"/>
                <a:gd name="T28" fmla="*/ 57 w 90"/>
                <a:gd name="T29" fmla="*/ 84 h 121"/>
                <a:gd name="T30" fmla="*/ 55 w 90"/>
                <a:gd name="T31" fmla="*/ 102 h 121"/>
                <a:gd name="T32" fmla="*/ 54 w 90"/>
                <a:gd name="T33" fmla="*/ 121 h 121"/>
                <a:gd name="T34" fmla="*/ 0 w 90"/>
                <a:gd name="T35" fmla="*/ 121 h 121"/>
                <a:gd name="T36" fmla="*/ 2 w 90"/>
                <a:gd name="T37" fmla="*/ 108 h 121"/>
                <a:gd name="T38" fmla="*/ 4 w 90"/>
                <a:gd name="T39" fmla="*/ 97 h 121"/>
                <a:gd name="T40" fmla="*/ 8 w 90"/>
                <a:gd name="T41" fmla="*/ 84 h 121"/>
                <a:gd name="T42" fmla="*/ 14 w 90"/>
                <a:gd name="T43" fmla="*/ 72 h 121"/>
                <a:gd name="T44" fmla="*/ 19 w 90"/>
                <a:gd name="T45" fmla="*/ 61 h 121"/>
                <a:gd name="T46" fmla="*/ 26 w 90"/>
                <a:gd name="T47" fmla="*/ 51 h 121"/>
                <a:gd name="T48" fmla="*/ 34 w 90"/>
                <a:gd name="T49" fmla="*/ 40 h 121"/>
                <a:gd name="T50" fmla="*/ 42 w 90"/>
                <a:gd name="T51" fmla="*/ 31 h 12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90"/>
                <a:gd name="T79" fmla="*/ 0 h 121"/>
                <a:gd name="T80" fmla="*/ 90 w 90"/>
                <a:gd name="T81" fmla="*/ 121 h 12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90" h="121">
                  <a:moveTo>
                    <a:pt x="42" y="31"/>
                  </a:moveTo>
                  <a:lnTo>
                    <a:pt x="48" y="26"/>
                  </a:lnTo>
                  <a:lnTo>
                    <a:pt x="53" y="22"/>
                  </a:lnTo>
                  <a:lnTo>
                    <a:pt x="59" y="17"/>
                  </a:lnTo>
                  <a:lnTo>
                    <a:pt x="64" y="13"/>
                  </a:lnTo>
                  <a:lnTo>
                    <a:pt x="71" y="9"/>
                  </a:lnTo>
                  <a:lnTo>
                    <a:pt x="77" y="6"/>
                  </a:lnTo>
                  <a:lnTo>
                    <a:pt x="83" y="2"/>
                  </a:lnTo>
                  <a:lnTo>
                    <a:pt x="90" y="0"/>
                  </a:lnTo>
                  <a:lnTo>
                    <a:pt x="83" y="11"/>
                  </a:lnTo>
                  <a:lnTo>
                    <a:pt x="76" y="23"/>
                  </a:lnTo>
                  <a:lnTo>
                    <a:pt x="70" y="37"/>
                  </a:lnTo>
                  <a:lnTo>
                    <a:pt x="65" y="52"/>
                  </a:lnTo>
                  <a:lnTo>
                    <a:pt x="61" y="68"/>
                  </a:lnTo>
                  <a:lnTo>
                    <a:pt x="57" y="84"/>
                  </a:lnTo>
                  <a:lnTo>
                    <a:pt x="55" y="102"/>
                  </a:lnTo>
                  <a:lnTo>
                    <a:pt x="54" y="121"/>
                  </a:lnTo>
                  <a:lnTo>
                    <a:pt x="0" y="121"/>
                  </a:lnTo>
                  <a:lnTo>
                    <a:pt x="2" y="108"/>
                  </a:lnTo>
                  <a:lnTo>
                    <a:pt x="4" y="97"/>
                  </a:lnTo>
                  <a:lnTo>
                    <a:pt x="8" y="84"/>
                  </a:lnTo>
                  <a:lnTo>
                    <a:pt x="14" y="72"/>
                  </a:lnTo>
                  <a:lnTo>
                    <a:pt x="19" y="61"/>
                  </a:lnTo>
                  <a:lnTo>
                    <a:pt x="26" y="51"/>
                  </a:lnTo>
                  <a:lnTo>
                    <a:pt x="34" y="40"/>
                  </a:lnTo>
                  <a:lnTo>
                    <a:pt x="42" y="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69" name="Freeform 27"/>
            <p:cNvSpPr>
              <a:spLocks/>
            </p:cNvSpPr>
            <p:nvPr/>
          </p:nvSpPr>
          <p:spPr bwMode="auto">
            <a:xfrm>
              <a:off x="2554" y="3556"/>
              <a:ext cx="43" cy="62"/>
            </a:xfrm>
            <a:custGeom>
              <a:avLst/>
              <a:gdLst>
                <a:gd name="T0" fmla="*/ 0 w 85"/>
                <a:gd name="T1" fmla="*/ 0 h 124"/>
                <a:gd name="T2" fmla="*/ 54 w 85"/>
                <a:gd name="T3" fmla="*/ 0 h 124"/>
                <a:gd name="T4" fmla="*/ 56 w 85"/>
                <a:gd name="T5" fmla="*/ 36 h 124"/>
                <a:gd name="T6" fmla="*/ 63 w 85"/>
                <a:gd name="T7" fmla="*/ 69 h 124"/>
                <a:gd name="T8" fmla="*/ 72 w 85"/>
                <a:gd name="T9" fmla="*/ 99 h 124"/>
                <a:gd name="T10" fmla="*/ 85 w 85"/>
                <a:gd name="T11" fmla="*/ 124 h 124"/>
                <a:gd name="T12" fmla="*/ 79 w 85"/>
                <a:gd name="T13" fmla="*/ 122 h 124"/>
                <a:gd name="T14" fmla="*/ 74 w 85"/>
                <a:gd name="T15" fmla="*/ 119 h 124"/>
                <a:gd name="T16" fmla="*/ 68 w 85"/>
                <a:gd name="T17" fmla="*/ 115 h 124"/>
                <a:gd name="T18" fmla="*/ 62 w 85"/>
                <a:gd name="T19" fmla="*/ 112 h 124"/>
                <a:gd name="T20" fmla="*/ 57 w 85"/>
                <a:gd name="T21" fmla="*/ 107 h 124"/>
                <a:gd name="T22" fmla="*/ 52 w 85"/>
                <a:gd name="T23" fmla="*/ 104 h 124"/>
                <a:gd name="T24" fmla="*/ 47 w 85"/>
                <a:gd name="T25" fmla="*/ 99 h 124"/>
                <a:gd name="T26" fmla="*/ 42 w 85"/>
                <a:gd name="T27" fmla="*/ 95 h 124"/>
                <a:gd name="T28" fmla="*/ 33 w 85"/>
                <a:gd name="T29" fmla="*/ 84 h 124"/>
                <a:gd name="T30" fmla="*/ 25 w 85"/>
                <a:gd name="T31" fmla="*/ 74 h 124"/>
                <a:gd name="T32" fmla="*/ 18 w 85"/>
                <a:gd name="T33" fmla="*/ 63 h 124"/>
                <a:gd name="T34" fmla="*/ 12 w 85"/>
                <a:gd name="T35" fmla="*/ 51 h 124"/>
                <a:gd name="T36" fmla="*/ 8 w 85"/>
                <a:gd name="T37" fmla="*/ 39 h 124"/>
                <a:gd name="T38" fmla="*/ 3 w 85"/>
                <a:gd name="T39" fmla="*/ 27 h 124"/>
                <a:gd name="T40" fmla="*/ 1 w 85"/>
                <a:gd name="T41" fmla="*/ 14 h 124"/>
                <a:gd name="T42" fmla="*/ 0 w 85"/>
                <a:gd name="T43" fmla="*/ 0 h 12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85"/>
                <a:gd name="T67" fmla="*/ 0 h 124"/>
                <a:gd name="T68" fmla="*/ 85 w 85"/>
                <a:gd name="T69" fmla="*/ 124 h 12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85" h="124">
                  <a:moveTo>
                    <a:pt x="0" y="0"/>
                  </a:moveTo>
                  <a:lnTo>
                    <a:pt x="54" y="0"/>
                  </a:lnTo>
                  <a:lnTo>
                    <a:pt x="56" y="36"/>
                  </a:lnTo>
                  <a:lnTo>
                    <a:pt x="63" y="69"/>
                  </a:lnTo>
                  <a:lnTo>
                    <a:pt x="72" y="99"/>
                  </a:lnTo>
                  <a:lnTo>
                    <a:pt x="85" y="124"/>
                  </a:lnTo>
                  <a:lnTo>
                    <a:pt x="79" y="122"/>
                  </a:lnTo>
                  <a:lnTo>
                    <a:pt x="74" y="119"/>
                  </a:lnTo>
                  <a:lnTo>
                    <a:pt x="68" y="115"/>
                  </a:lnTo>
                  <a:lnTo>
                    <a:pt x="62" y="112"/>
                  </a:lnTo>
                  <a:lnTo>
                    <a:pt x="57" y="107"/>
                  </a:lnTo>
                  <a:lnTo>
                    <a:pt x="52" y="104"/>
                  </a:lnTo>
                  <a:lnTo>
                    <a:pt x="47" y="99"/>
                  </a:lnTo>
                  <a:lnTo>
                    <a:pt x="42" y="95"/>
                  </a:lnTo>
                  <a:lnTo>
                    <a:pt x="33" y="84"/>
                  </a:lnTo>
                  <a:lnTo>
                    <a:pt x="25" y="74"/>
                  </a:lnTo>
                  <a:lnTo>
                    <a:pt x="18" y="63"/>
                  </a:lnTo>
                  <a:lnTo>
                    <a:pt x="12" y="51"/>
                  </a:lnTo>
                  <a:lnTo>
                    <a:pt x="8" y="39"/>
                  </a:lnTo>
                  <a:lnTo>
                    <a:pt x="3" y="27"/>
                  </a:lnTo>
                  <a:lnTo>
                    <a:pt x="1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70" name="Freeform 28"/>
            <p:cNvSpPr>
              <a:spLocks/>
            </p:cNvSpPr>
            <p:nvPr/>
          </p:nvSpPr>
          <p:spPr bwMode="auto">
            <a:xfrm>
              <a:off x="2661" y="3556"/>
              <a:ext cx="39" cy="61"/>
            </a:xfrm>
            <a:custGeom>
              <a:avLst/>
              <a:gdLst>
                <a:gd name="T0" fmla="*/ 0 w 78"/>
                <a:gd name="T1" fmla="*/ 121 h 121"/>
                <a:gd name="T2" fmla="*/ 12 w 78"/>
                <a:gd name="T3" fmla="*/ 96 h 121"/>
                <a:gd name="T4" fmla="*/ 21 w 78"/>
                <a:gd name="T5" fmla="*/ 67 h 121"/>
                <a:gd name="T6" fmla="*/ 27 w 78"/>
                <a:gd name="T7" fmla="*/ 35 h 121"/>
                <a:gd name="T8" fmla="*/ 29 w 78"/>
                <a:gd name="T9" fmla="*/ 0 h 121"/>
                <a:gd name="T10" fmla="*/ 78 w 78"/>
                <a:gd name="T11" fmla="*/ 0 h 121"/>
                <a:gd name="T12" fmla="*/ 76 w 78"/>
                <a:gd name="T13" fmla="*/ 20 h 121"/>
                <a:gd name="T14" fmla="*/ 70 w 78"/>
                <a:gd name="T15" fmla="*/ 37 h 121"/>
                <a:gd name="T16" fmla="*/ 63 w 78"/>
                <a:gd name="T17" fmla="*/ 54 h 121"/>
                <a:gd name="T18" fmla="*/ 54 w 78"/>
                <a:gd name="T19" fmla="*/ 70 h 121"/>
                <a:gd name="T20" fmla="*/ 43 w 78"/>
                <a:gd name="T21" fmla="*/ 85 h 121"/>
                <a:gd name="T22" fmla="*/ 30 w 78"/>
                <a:gd name="T23" fmla="*/ 99 h 121"/>
                <a:gd name="T24" fmla="*/ 16 w 78"/>
                <a:gd name="T25" fmla="*/ 111 h 121"/>
                <a:gd name="T26" fmla="*/ 0 w 78"/>
                <a:gd name="T27" fmla="*/ 121 h 12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8"/>
                <a:gd name="T43" fmla="*/ 0 h 121"/>
                <a:gd name="T44" fmla="*/ 78 w 78"/>
                <a:gd name="T45" fmla="*/ 121 h 12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8" h="121">
                  <a:moveTo>
                    <a:pt x="0" y="121"/>
                  </a:moveTo>
                  <a:lnTo>
                    <a:pt x="12" y="96"/>
                  </a:lnTo>
                  <a:lnTo>
                    <a:pt x="21" y="67"/>
                  </a:lnTo>
                  <a:lnTo>
                    <a:pt x="27" y="35"/>
                  </a:lnTo>
                  <a:lnTo>
                    <a:pt x="29" y="0"/>
                  </a:lnTo>
                  <a:lnTo>
                    <a:pt x="78" y="0"/>
                  </a:lnTo>
                  <a:lnTo>
                    <a:pt x="76" y="20"/>
                  </a:lnTo>
                  <a:lnTo>
                    <a:pt x="70" y="37"/>
                  </a:lnTo>
                  <a:lnTo>
                    <a:pt x="63" y="54"/>
                  </a:lnTo>
                  <a:lnTo>
                    <a:pt x="54" y="70"/>
                  </a:lnTo>
                  <a:lnTo>
                    <a:pt x="43" y="85"/>
                  </a:lnTo>
                  <a:lnTo>
                    <a:pt x="30" y="99"/>
                  </a:lnTo>
                  <a:lnTo>
                    <a:pt x="16" y="111"/>
                  </a:lnTo>
                  <a:lnTo>
                    <a:pt x="0" y="1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71" name="Freeform 29"/>
            <p:cNvSpPr>
              <a:spLocks/>
            </p:cNvSpPr>
            <p:nvPr/>
          </p:nvSpPr>
          <p:spPr bwMode="auto">
            <a:xfrm>
              <a:off x="2432" y="3824"/>
              <a:ext cx="17" cy="17"/>
            </a:xfrm>
            <a:custGeom>
              <a:avLst/>
              <a:gdLst>
                <a:gd name="T0" fmla="*/ 16 w 33"/>
                <a:gd name="T1" fmla="*/ 33 h 33"/>
                <a:gd name="T2" fmla="*/ 23 w 33"/>
                <a:gd name="T3" fmla="*/ 32 h 33"/>
                <a:gd name="T4" fmla="*/ 29 w 33"/>
                <a:gd name="T5" fmla="*/ 29 h 33"/>
                <a:gd name="T6" fmla="*/ 32 w 33"/>
                <a:gd name="T7" fmla="*/ 24 h 33"/>
                <a:gd name="T8" fmla="*/ 33 w 33"/>
                <a:gd name="T9" fmla="*/ 17 h 33"/>
                <a:gd name="T10" fmla="*/ 32 w 33"/>
                <a:gd name="T11" fmla="*/ 10 h 33"/>
                <a:gd name="T12" fmla="*/ 29 w 33"/>
                <a:gd name="T13" fmla="*/ 4 h 33"/>
                <a:gd name="T14" fmla="*/ 23 w 33"/>
                <a:gd name="T15" fmla="*/ 1 h 33"/>
                <a:gd name="T16" fmla="*/ 16 w 33"/>
                <a:gd name="T17" fmla="*/ 0 h 33"/>
                <a:gd name="T18" fmla="*/ 9 w 33"/>
                <a:gd name="T19" fmla="*/ 1 h 33"/>
                <a:gd name="T20" fmla="*/ 4 w 33"/>
                <a:gd name="T21" fmla="*/ 4 h 33"/>
                <a:gd name="T22" fmla="*/ 1 w 33"/>
                <a:gd name="T23" fmla="*/ 10 h 33"/>
                <a:gd name="T24" fmla="*/ 0 w 33"/>
                <a:gd name="T25" fmla="*/ 17 h 33"/>
                <a:gd name="T26" fmla="*/ 1 w 33"/>
                <a:gd name="T27" fmla="*/ 24 h 33"/>
                <a:gd name="T28" fmla="*/ 4 w 33"/>
                <a:gd name="T29" fmla="*/ 29 h 33"/>
                <a:gd name="T30" fmla="*/ 9 w 33"/>
                <a:gd name="T31" fmla="*/ 32 h 33"/>
                <a:gd name="T32" fmla="*/ 16 w 33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3"/>
                <a:gd name="T52" fmla="*/ 0 h 33"/>
                <a:gd name="T53" fmla="*/ 33 w 33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3" h="33">
                  <a:moveTo>
                    <a:pt x="16" y="33"/>
                  </a:moveTo>
                  <a:lnTo>
                    <a:pt x="23" y="32"/>
                  </a:lnTo>
                  <a:lnTo>
                    <a:pt x="29" y="29"/>
                  </a:lnTo>
                  <a:lnTo>
                    <a:pt x="32" y="24"/>
                  </a:lnTo>
                  <a:lnTo>
                    <a:pt x="33" y="17"/>
                  </a:lnTo>
                  <a:lnTo>
                    <a:pt x="32" y="10"/>
                  </a:lnTo>
                  <a:lnTo>
                    <a:pt x="29" y="4"/>
                  </a:lnTo>
                  <a:lnTo>
                    <a:pt x="23" y="1"/>
                  </a:lnTo>
                  <a:lnTo>
                    <a:pt x="16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4" y="29"/>
                  </a:lnTo>
                  <a:lnTo>
                    <a:pt x="9" y="32"/>
                  </a:lnTo>
                  <a:lnTo>
                    <a:pt x="1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72" name="Freeform 30"/>
            <p:cNvSpPr>
              <a:spLocks/>
            </p:cNvSpPr>
            <p:nvPr/>
          </p:nvSpPr>
          <p:spPr bwMode="auto">
            <a:xfrm>
              <a:off x="2464" y="3824"/>
              <a:ext cx="17" cy="17"/>
            </a:xfrm>
            <a:custGeom>
              <a:avLst/>
              <a:gdLst>
                <a:gd name="T0" fmla="*/ 17 w 35"/>
                <a:gd name="T1" fmla="*/ 33 h 33"/>
                <a:gd name="T2" fmla="*/ 24 w 35"/>
                <a:gd name="T3" fmla="*/ 32 h 33"/>
                <a:gd name="T4" fmla="*/ 30 w 35"/>
                <a:gd name="T5" fmla="*/ 29 h 33"/>
                <a:gd name="T6" fmla="*/ 34 w 35"/>
                <a:gd name="T7" fmla="*/ 24 h 33"/>
                <a:gd name="T8" fmla="*/ 35 w 35"/>
                <a:gd name="T9" fmla="*/ 17 h 33"/>
                <a:gd name="T10" fmla="*/ 34 w 35"/>
                <a:gd name="T11" fmla="*/ 10 h 33"/>
                <a:gd name="T12" fmla="*/ 30 w 35"/>
                <a:gd name="T13" fmla="*/ 4 h 33"/>
                <a:gd name="T14" fmla="*/ 24 w 35"/>
                <a:gd name="T15" fmla="*/ 1 h 33"/>
                <a:gd name="T16" fmla="*/ 17 w 35"/>
                <a:gd name="T17" fmla="*/ 0 h 33"/>
                <a:gd name="T18" fmla="*/ 10 w 35"/>
                <a:gd name="T19" fmla="*/ 1 h 33"/>
                <a:gd name="T20" fmla="*/ 6 w 35"/>
                <a:gd name="T21" fmla="*/ 4 h 33"/>
                <a:gd name="T22" fmla="*/ 1 w 35"/>
                <a:gd name="T23" fmla="*/ 10 h 33"/>
                <a:gd name="T24" fmla="*/ 0 w 35"/>
                <a:gd name="T25" fmla="*/ 17 h 33"/>
                <a:gd name="T26" fmla="*/ 1 w 35"/>
                <a:gd name="T27" fmla="*/ 24 h 33"/>
                <a:gd name="T28" fmla="*/ 6 w 35"/>
                <a:gd name="T29" fmla="*/ 29 h 33"/>
                <a:gd name="T30" fmla="*/ 10 w 35"/>
                <a:gd name="T31" fmla="*/ 32 h 33"/>
                <a:gd name="T32" fmla="*/ 17 w 35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"/>
                <a:gd name="T52" fmla="*/ 0 h 33"/>
                <a:gd name="T53" fmla="*/ 35 w 35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" h="33">
                  <a:moveTo>
                    <a:pt x="17" y="33"/>
                  </a:moveTo>
                  <a:lnTo>
                    <a:pt x="24" y="32"/>
                  </a:lnTo>
                  <a:lnTo>
                    <a:pt x="30" y="29"/>
                  </a:lnTo>
                  <a:lnTo>
                    <a:pt x="34" y="24"/>
                  </a:lnTo>
                  <a:lnTo>
                    <a:pt x="35" y="17"/>
                  </a:lnTo>
                  <a:lnTo>
                    <a:pt x="34" y="10"/>
                  </a:lnTo>
                  <a:lnTo>
                    <a:pt x="30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6" y="29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73" name="Freeform 31"/>
            <p:cNvSpPr>
              <a:spLocks/>
            </p:cNvSpPr>
            <p:nvPr/>
          </p:nvSpPr>
          <p:spPr bwMode="auto">
            <a:xfrm>
              <a:off x="2496" y="3824"/>
              <a:ext cx="17" cy="17"/>
            </a:xfrm>
            <a:custGeom>
              <a:avLst/>
              <a:gdLst>
                <a:gd name="T0" fmla="*/ 16 w 33"/>
                <a:gd name="T1" fmla="*/ 33 h 33"/>
                <a:gd name="T2" fmla="*/ 23 w 33"/>
                <a:gd name="T3" fmla="*/ 32 h 33"/>
                <a:gd name="T4" fmla="*/ 28 w 33"/>
                <a:gd name="T5" fmla="*/ 29 h 33"/>
                <a:gd name="T6" fmla="*/ 32 w 33"/>
                <a:gd name="T7" fmla="*/ 24 h 33"/>
                <a:gd name="T8" fmla="*/ 33 w 33"/>
                <a:gd name="T9" fmla="*/ 17 h 33"/>
                <a:gd name="T10" fmla="*/ 32 w 33"/>
                <a:gd name="T11" fmla="*/ 10 h 33"/>
                <a:gd name="T12" fmla="*/ 28 w 33"/>
                <a:gd name="T13" fmla="*/ 4 h 33"/>
                <a:gd name="T14" fmla="*/ 23 w 33"/>
                <a:gd name="T15" fmla="*/ 1 h 33"/>
                <a:gd name="T16" fmla="*/ 16 w 33"/>
                <a:gd name="T17" fmla="*/ 0 h 33"/>
                <a:gd name="T18" fmla="*/ 9 w 33"/>
                <a:gd name="T19" fmla="*/ 1 h 33"/>
                <a:gd name="T20" fmla="*/ 4 w 33"/>
                <a:gd name="T21" fmla="*/ 4 h 33"/>
                <a:gd name="T22" fmla="*/ 1 w 33"/>
                <a:gd name="T23" fmla="*/ 10 h 33"/>
                <a:gd name="T24" fmla="*/ 0 w 33"/>
                <a:gd name="T25" fmla="*/ 17 h 33"/>
                <a:gd name="T26" fmla="*/ 1 w 33"/>
                <a:gd name="T27" fmla="*/ 24 h 33"/>
                <a:gd name="T28" fmla="*/ 4 w 33"/>
                <a:gd name="T29" fmla="*/ 29 h 33"/>
                <a:gd name="T30" fmla="*/ 9 w 33"/>
                <a:gd name="T31" fmla="*/ 32 h 33"/>
                <a:gd name="T32" fmla="*/ 16 w 33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3"/>
                <a:gd name="T52" fmla="*/ 0 h 33"/>
                <a:gd name="T53" fmla="*/ 33 w 33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3" h="33">
                  <a:moveTo>
                    <a:pt x="16" y="33"/>
                  </a:moveTo>
                  <a:lnTo>
                    <a:pt x="23" y="32"/>
                  </a:lnTo>
                  <a:lnTo>
                    <a:pt x="28" y="29"/>
                  </a:lnTo>
                  <a:lnTo>
                    <a:pt x="32" y="24"/>
                  </a:lnTo>
                  <a:lnTo>
                    <a:pt x="33" y="17"/>
                  </a:lnTo>
                  <a:lnTo>
                    <a:pt x="32" y="10"/>
                  </a:lnTo>
                  <a:lnTo>
                    <a:pt x="28" y="4"/>
                  </a:lnTo>
                  <a:lnTo>
                    <a:pt x="23" y="1"/>
                  </a:lnTo>
                  <a:lnTo>
                    <a:pt x="16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4" y="29"/>
                  </a:lnTo>
                  <a:lnTo>
                    <a:pt x="9" y="32"/>
                  </a:lnTo>
                  <a:lnTo>
                    <a:pt x="1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74" name="Freeform 32"/>
            <p:cNvSpPr>
              <a:spLocks/>
            </p:cNvSpPr>
            <p:nvPr/>
          </p:nvSpPr>
          <p:spPr bwMode="auto">
            <a:xfrm>
              <a:off x="2528" y="3824"/>
              <a:ext cx="17" cy="17"/>
            </a:xfrm>
            <a:custGeom>
              <a:avLst/>
              <a:gdLst>
                <a:gd name="T0" fmla="*/ 17 w 35"/>
                <a:gd name="T1" fmla="*/ 33 h 33"/>
                <a:gd name="T2" fmla="*/ 24 w 35"/>
                <a:gd name="T3" fmla="*/ 32 h 33"/>
                <a:gd name="T4" fmla="*/ 30 w 35"/>
                <a:gd name="T5" fmla="*/ 29 h 33"/>
                <a:gd name="T6" fmla="*/ 33 w 35"/>
                <a:gd name="T7" fmla="*/ 24 h 33"/>
                <a:gd name="T8" fmla="*/ 35 w 35"/>
                <a:gd name="T9" fmla="*/ 17 h 33"/>
                <a:gd name="T10" fmla="*/ 33 w 35"/>
                <a:gd name="T11" fmla="*/ 10 h 33"/>
                <a:gd name="T12" fmla="*/ 30 w 35"/>
                <a:gd name="T13" fmla="*/ 4 h 33"/>
                <a:gd name="T14" fmla="*/ 24 w 35"/>
                <a:gd name="T15" fmla="*/ 1 h 33"/>
                <a:gd name="T16" fmla="*/ 17 w 35"/>
                <a:gd name="T17" fmla="*/ 0 h 33"/>
                <a:gd name="T18" fmla="*/ 10 w 35"/>
                <a:gd name="T19" fmla="*/ 1 h 33"/>
                <a:gd name="T20" fmla="*/ 6 w 35"/>
                <a:gd name="T21" fmla="*/ 4 h 33"/>
                <a:gd name="T22" fmla="*/ 1 w 35"/>
                <a:gd name="T23" fmla="*/ 10 h 33"/>
                <a:gd name="T24" fmla="*/ 0 w 35"/>
                <a:gd name="T25" fmla="*/ 17 h 33"/>
                <a:gd name="T26" fmla="*/ 1 w 35"/>
                <a:gd name="T27" fmla="*/ 24 h 33"/>
                <a:gd name="T28" fmla="*/ 6 w 35"/>
                <a:gd name="T29" fmla="*/ 29 h 33"/>
                <a:gd name="T30" fmla="*/ 10 w 35"/>
                <a:gd name="T31" fmla="*/ 32 h 33"/>
                <a:gd name="T32" fmla="*/ 17 w 35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"/>
                <a:gd name="T52" fmla="*/ 0 h 33"/>
                <a:gd name="T53" fmla="*/ 35 w 35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" h="33">
                  <a:moveTo>
                    <a:pt x="17" y="33"/>
                  </a:moveTo>
                  <a:lnTo>
                    <a:pt x="24" y="32"/>
                  </a:lnTo>
                  <a:lnTo>
                    <a:pt x="30" y="29"/>
                  </a:lnTo>
                  <a:lnTo>
                    <a:pt x="33" y="24"/>
                  </a:lnTo>
                  <a:lnTo>
                    <a:pt x="35" y="17"/>
                  </a:lnTo>
                  <a:lnTo>
                    <a:pt x="33" y="10"/>
                  </a:lnTo>
                  <a:lnTo>
                    <a:pt x="30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6" y="29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75" name="Freeform 33"/>
            <p:cNvSpPr>
              <a:spLocks/>
            </p:cNvSpPr>
            <p:nvPr/>
          </p:nvSpPr>
          <p:spPr bwMode="auto">
            <a:xfrm>
              <a:off x="2432" y="3854"/>
              <a:ext cx="17" cy="17"/>
            </a:xfrm>
            <a:custGeom>
              <a:avLst/>
              <a:gdLst>
                <a:gd name="T0" fmla="*/ 16 w 33"/>
                <a:gd name="T1" fmla="*/ 33 h 33"/>
                <a:gd name="T2" fmla="*/ 23 w 33"/>
                <a:gd name="T3" fmla="*/ 32 h 33"/>
                <a:gd name="T4" fmla="*/ 29 w 33"/>
                <a:gd name="T5" fmla="*/ 29 h 33"/>
                <a:gd name="T6" fmla="*/ 32 w 33"/>
                <a:gd name="T7" fmla="*/ 24 h 33"/>
                <a:gd name="T8" fmla="*/ 33 w 33"/>
                <a:gd name="T9" fmla="*/ 17 h 33"/>
                <a:gd name="T10" fmla="*/ 32 w 33"/>
                <a:gd name="T11" fmla="*/ 10 h 33"/>
                <a:gd name="T12" fmla="*/ 29 w 33"/>
                <a:gd name="T13" fmla="*/ 4 h 33"/>
                <a:gd name="T14" fmla="*/ 23 w 33"/>
                <a:gd name="T15" fmla="*/ 1 h 33"/>
                <a:gd name="T16" fmla="*/ 16 w 33"/>
                <a:gd name="T17" fmla="*/ 0 h 33"/>
                <a:gd name="T18" fmla="*/ 9 w 33"/>
                <a:gd name="T19" fmla="*/ 1 h 33"/>
                <a:gd name="T20" fmla="*/ 4 w 33"/>
                <a:gd name="T21" fmla="*/ 4 h 33"/>
                <a:gd name="T22" fmla="*/ 1 w 33"/>
                <a:gd name="T23" fmla="*/ 10 h 33"/>
                <a:gd name="T24" fmla="*/ 0 w 33"/>
                <a:gd name="T25" fmla="*/ 17 h 33"/>
                <a:gd name="T26" fmla="*/ 1 w 33"/>
                <a:gd name="T27" fmla="*/ 24 h 33"/>
                <a:gd name="T28" fmla="*/ 4 w 33"/>
                <a:gd name="T29" fmla="*/ 29 h 33"/>
                <a:gd name="T30" fmla="*/ 9 w 33"/>
                <a:gd name="T31" fmla="*/ 32 h 33"/>
                <a:gd name="T32" fmla="*/ 16 w 33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3"/>
                <a:gd name="T52" fmla="*/ 0 h 33"/>
                <a:gd name="T53" fmla="*/ 33 w 33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3" h="33">
                  <a:moveTo>
                    <a:pt x="16" y="33"/>
                  </a:moveTo>
                  <a:lnTo>
                    <a:pt x="23" y="32"/>
                  </a:lnTo>
                  <a:lnTo>
                    <a:pt x="29" y="29"/>
                  </a:lnTo>
                  <a:lnTo>
                    <a:pt x="32" y="24"/>
                  </a:lnTo>
                  <a:lnTo>
                    <a:pt x="33" y="17"/>
                  </a:lnTo>
                  <a:lnTo>
                    <a:pt x="32" y="10"/>
                  </a:lnTo>
                  <a:lnTo>
                    <a:pt x="29" y="4"/>
                  </a:lnTo>
                  <a:lnTo>
                    <a:pt x="23" y="1"/>
                  </a:lnTo>
                  <a:lnTo>
                    <a:pt x="16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4" y="29"/>
                  </a:lnTo>
                  <a:lnTo>
                    <a:pt x="9" y="32"/>
                  </a:lnTo>
                  <a:lnTo>
                    <a:pt x="1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76" name="Freeform 34"/>
            <p:cNvSpPr>
              <a:spLocks/>
            </p:cNvSpPr>
            <p:nvPr/>
          </p:nvSpPr>
          <p:spPr bwMode="auto">
            <a:xfrm>
              <a:off x="2464" y="3854"/>
              <a:ext cx="17" cy="17"/>
            </a:xfrm>
            <a:custGeom>
              <a:avLst/>
              <a:gdLst>
                <a:gd name="T0" fmla="*/ 17 w 35"/>
                <a:gd name="T1" fmla="*/ 33 h 33"/>
                <a:gd name="T2" fmla="*/ 24 w 35"/>
                <a:gd name="T3" fmla="*/ 32 h 33"/>
                <a:gd name="T4" fmla="*/ 30 w 35"/>
                <a:gd name="T5" fmla="*/ 29 h 33"/>
                <a:gd name="T6" fmla="*/ 34 w 35"/>
                <a:gd name="T7" fmla="*/ 24 h 33"/>
                <a:gd name="T8" fmla="*/ 35 w 35"/>
                <a:gd name="T9" fmla="*/ 17 h 33"/>
                <a:gd name="T10" fmla="*/ 34 w 35"/>
                <a:gd name="T11" fmla="*/ 10 h 33"/>
                <a:gd name="T12" fmla="*/ 30 w 35"/>
                <a:gd name="T13" fmla="*/ 4 h 33"/>
                <a:gd name="T14" fmla="*/ 24 w 35"/>
                <a:gd name="T15" fmla="*/ 1 h 33"/>
                <a:gd name="T16" fmla="*/ 17 w 35"/>
                <a:gd name="T17" fmla="*/ 0 h 33"/>
                <a:gd name="T18" fmla="*/ 10 w 35"/>
                <a:gd name="T19" fmla="*/ 1 h 33"/>
                <a:gd name="T20" fmla="*/ 6 w 35"/>
                <a:gd name="T21" fmla="*/ 4 h 33"/>
                <a:gd name="T22" fmla="*/ 1 w 35"/>
                <a:gd name="T23" fmla="*/ 10 h 33"/>
                <a:gd name="T24" fmla="*/ 0 w 35"/>
                <a:gd name="T25" fmla="*/ 17 h 33"/>
                <a:gd name="T26" fmla="*/ 1 w 35"/>
                <a:gd name="T27" fmla="*/ 24 h 33"/>
                <a:gd name="T28" fmla="*/ 6 w 35"/>
                <a:gd name="T29" fmla="*/ 29 h 33"/>
                <a:gd name="T30" fmla="*/ 10 w 35"/>
                <a:gd name="T31" fmla="*/ 32 h 33"/>
                <a:gd name="T32" fmla="*/ 17 w 35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"/>
                <a:gd name="T52" fmla="*/ 0 h 33"/>
                <a:gd name="T53" fmla="*/ 35 w 35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" h="33">
                  <a:moveTo>
                    <a:pt x="17" y="33"/>
                  </a:moveTo>
                  <a:lnTo>
                    <a:pt x="24" y="32"/>
                  </a:lnTo>
                  <a:lnTo>
                    <a:pt x="30" y="29"/>
                  </a:lnTo>
                  <a:lnTo>
                    <a:pt x="34" y="24"/>
                  </a:lnTo>
                  <a:lnTo>
                    <a:pt x="35" y="17"/>
                  </a:lnTo>
                  <a:lnTo>
                    <a:pt x="34" y="10"/>
                  </a:lnTo>
                  <a:lnTo>
                    <a:pt x="30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6" y="29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77" name="Freeform 35"/>
            <p:cNvSpPr>
              <a:spLocks/>
            </p:cNvSpPr>
            <p:nvPr/>
          </p:nvSpPr>
          <p:spPr bwMode="auto">
            <a:xfrm>
              <a:off x="2496" y="3854"/>
              <a:ext cx="17" cy="17"/>
            </a:xfrm>
            <a:custGeom>
              <a:avLst/>
              <a:gdLst>
                <a:gd name="T0" fmla="*/ 16 w 33"/>
                <a:gd name="T1" fmla="*/ 33 h 33"/>
                <a:gd name="T2" fmla="*/ 23 w 33"/>
                <a:gd name="T3" fmla="*/ 32 h 33"/>
                <a:gd name="T4" fmla="*/ 28 w 33"/>
                <a:gd name="T5" fmla="*/ 29 h 33"/>
                <a:gd name="T6" fmla="*/ 32 w 33"/>
                <a:gd name="T7" fmla="*/ 24 h 33"/>
                <a:gd name="T8" fmla="*/ 33 w 33"/>
                <a:gd name="T9" fmla="*/ 17 h 33"/>
                <a:gd name="T10" fmla="*/ 32 w 33"/>
                <a:gd name="T11" fmla="*/ 10 h 33"/>
                <a:gd name="T12" fmla="*/ 28 w 33"/>
                <a:gd name="T13" fmla="*/ 4 h 33"/>
                <a:gd name="T14" fmla="*/ 23 w 33"/>
                <a:gd name="T15" fmla="*/ 1 h 33"/>
                <a:gd name="T16" fmla="*/ 16 w 33"/>
                <a:gd name="T17" fmla="*/ 0 h 33"/>
                <a:gd name="T18" fmla="*/ 9 w 33"/>
                <a:gd name="T19" fmla="*/ 1 h 33"/>
                <a:gd name="T20" fmla="*/ 4 w 33"/>
                <a:gd name="T21" fmla="*/ 4 h 33"/>
                <a:gd name="T22" fmla="*/ 1 w 33"/>
                <a:gd name="T23" fmla="*/ 10 h 33"/>
                <a:gd name="T24" fmla="*/ 0 w 33"/>
                <a:gd name="T25" fmla="*/ 17 h 33"/>
                <a:gd name="T26" fmla="*/ 1 w 33"/>
                <a:gd name="T27" fmla="*/ 24 h 33"/>
                <a:gd name="T28" fmla="*/ 4 w 33"/>
                <a:gd name="T29" fmla="*/ 29 h 33"/>
                <a:gd name="T30" fmla="*/ 9 w 33"/>
                <a:gd name="T31" fmla="*/ 32 h 33"/>
                <a:gd name="T32" fmla="*/ 16 w 33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3"/>
                <a:gd name="T52" fmla="*/ 0 h 33"/>
                <a:gd name="T53" fmla="*/ 33 w 33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3" h="33">
                  <a:moveTo>
                    <a:pt x="16" y="33"/>
                  </a:moveTo>
                  <a:lnTo>
                    <a:pt x="23" y="32"/>
                  </a:lnTo>
                  <a:lnTo>
                    <a:pt x="28" y="29"/>
                  </a:lnTo>
                  <a:lnTo>
                    <a:pt x="32" y="24"/>
                  </a:lnTo>
                  <a:lnTo>
                    <a:pt x="33" y="17"/>
                  </a:lnTo>
                  <a:lnTo>
                    <a:pt x="32" y="10"/>
                  </a:lnTo>
                  <a:lnTo>
                    <a:pt x="28" y="4"/>
                  </a:lnTo>
                  <a:lnTo>
                    <a:pt x="23" y="1"/>
                  </a:lnTo>
                  <a:lnTo>
                    <a:pt x="16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4" y="29"/>
                  </a:lnTo>
                  <a:lnTo>
                    <a:pt x="9" y="32"/>
                  </a:lnTo>
                  <a:lnTo>
                    <a:pt x="1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78" name="Freeform 36"/>
            <p:cNvSpPr>
              <a:spLocks/>
            </p:cNvSpPr>
            <p:nvPr/>
          </p:nvSpPr>
          <p:spPr bwMode="auto">
            <a:xfrm>
              <a:off x="2528" y="3854"/>
              <a:ext cx="17" cy="17"/>
            </a:xfrm>
            <a:custGeom>
              <a:avLst/>
              <a:gdLst>
                <a:gd name="T0" fmla="*/ 17 w 35"/>
                <a:gd name="T1" fmla="*/ 33 h 33"/>
                <a:gd name="T2" fmla="*/ 24 w 35"/>
                <a:gd name="T3" fmla="*/ 32 h 33"/>
                <a:gd name="T4" fmla="*/ 30 w 35"/>
                <a:gd name="T5" fmla="*/ 29 h 33"/>
                <a:gd name="T6" fmla="*/ 33 w 35"/>
                <a:gd name="T7" fmla="*/ 24 h 33"/>
                <a:gd name="T8" fmla="*/ 35 w 35"/>
                <a:gd name="T9" fmla="*/ 17 h 33"/>
                <a:gd name="T10" fmla="*/ 33 w 35"/>
                <a:gd name="T11" fmla="*/ 10 h 33"/>
                <a:gd name="T12" fmla="*/ 30 w 35"/>
                <a:gd name="T13" fmla="*/ 4 h 33"/>
                <a:gd name="T14" fmla="*/ 24 w 35"/>
                <a:gd name="T15" fmla="*/ 1 h 33"/>
                <a:gd name="T16" fmla="*/ 17 w 35"/>
                <a:gd name="T17" fmla="*/ 0 h 33"/>
                <a:gd name="T18" fmla="*/ 10 w 35"/>
                <a:gd name="T19" fmla="*/ 1 h 33"/>
                <a:gd name="T20" fmla="*/ 6 w 35"/>
                <a:gd name="T21" fmla="*/ 4 h 33"/>
                <a:gd name="T22" fmla="*/ 1 w 35"/>
                <a:gd name="T23" fmla="*/ 10 h 33"/>
                <a:gd name="T24" fmla="*/ 0 w 35"/>
                <a:gd name="T25" fmla="*/ 17 h 33"/>
                <a:gd name="T26" fmla="*/ 1 w 35"/>
                <a:gd name="T27" fmla="*/ 24 h 33"/>
                <a:gd name="T28" fmla="*/ 6 w 35"/>
                <a:gd name="T29" fmla="*/ 29 h 33"/>
                <a:gd name="T30" fmla="*/ 10 w 35"/>
                <a:gd name="T31" fmla="*/ 32 h 33"/>
                <a:gd name="T32" fmla="*/ 17 w 35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"/>
                <a:gd name="T52" fmla="*/ 0 h 33"/>
                <a:gd name="T53" fmla="*/ 35 w 35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" h="33">
                  <a:moveTo>
                    <a:pt x="17" y="33"/>
                  </a:moveTo>
                  <a:lnTo>
                    <a:pt x="24" y="32"/>
                  </a:lnTo>
                  <a:lnTo>
                    <a:pt x="30" y="29"/>
                  </a:lnTo>
                  <a:lnTo>
                    <a:pt x="33" y="24"/>
                  </a:lnTo>
                  <a:lnTo>
                    <a:pt x="35" y="17"/>
                  </a:lnTo>
                  <a:lnTo>
                    <a:pt x="33" y="10"/>
                  </a:lnTo>
                  <a:lnTo>
                    <a:pt x="30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6" y="29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79" name="Freeform 37"/>
            <p:cNvSpPr>
              <a:spLocks/>
            </p:cNvSpPr>
            <p:nvPr/>
          </p:nvSpPr>
          <p:spPr bwMode="auto">
            <a:xfrm>
              <a:off x="2432" y="3884"/>
              <a:ext cx="17" cy="17"/>
            </a:xfrm>
            <a:custGeom>
              <a:avLst/>
              <a:gdLst>
                <a:gd name="T0" fmla="*/ 16 w 33"/>
                <a:gd name="T1" fmla="*/ 33 h 33"/>
                <a:gd name="T2" fmla="*/ 23 w 33"/>
                <a:gd name="T3" fmla="*/ 32 h 33"/>
                <a:gd name="T4" fmla="*/ 29 w 33"/>
                <a:gd name="T5" fmla="*/ 28 h 33"/>
                <a:gd name="T6" fmla="*/ 32 w 33"/>
                <a:gd name="T7" fmla="*/ 24 h 33"/>
                <a:gd name="T8" fmla="*/ 33 w 33"/>
                <a:gd name="T9" fmla="*/ 17 h 33"/>
                <a:gd name="T10" fmla="*/ 32 w 33"/>
                <a:gd name="T11" fmla="*/ 10 h 33"/>
                <a:gd name="T12" fmla="*/ 29 w 33"/>
                <a:gd name="T13" fmla="*/ 4 h 33"/>
                <a:gd name="T14" fmla="*/ 23 w 33"/>
                <a:gd name="T15" fmla="*/ 1 h 33"/>
                <a:gd name="T16" fmla="*/ 16 w 33"/>
                <a:gd name="T17" fmla="*/ 0 h 33"/>
                <a:gd name="T18" fmla="*/ 9 w 33"/>
                <a:gd name="T19" fmla="*/ 1 h 33"/>
                <a:gd name="T20" fmla="*/ 4 w 33"/>
                <a:gd name="T21" fmla="*/ 4 h 33"/>
                <a:gd name="T22" fmla="*/ 1 w 33"/>
                <a:gd name="T23" fmla="*/ 10 h 33"/>
                <a:gd name="T24" fmla="*/ 0 w 33"/>
                <a:gd name="T25" fmla="*/ 17 h 33"/>
                <a:gd name="T26" fmla="*/ 1 w 33"/>
                <a:gd name="T27" fmla="*/ 24 h 33"/>
                <a:gd name="T28" fmla="*/ 4 w 33"/>
                <a:gd name="T29" fmla="*/ 28 h 33"/>
                <a:gd name="T30" fmla="*/ 9 w 33"/>
                <a:gd name="T31" fmla="*/ 32 h 33"/>
                <a:gd name="T32" fmla="*/ 16 w 33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3"/>
                <a:gd name="T52" fmla="*/ 0 h 33"/>
                <a:gd name="T53" fmla="*/ 33 w 33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3" h="33">
                  <a:moveTo>
                    <a:pt x="16" y="33"/>
                  </a:moveTo>
                  <a:lnTo>
                    <a:pt x="23" y="32"/>
                  </a:lnTo>
                  <a:lnTo>
                    <a:pt x="29" y="28"/>
                  </a:lnTo>
                  <a:lnTo>
                    <a:pt x="32" y="24"/>
                  </a:lnTo>
                  <a:lnTo>
                    <a:pt x="33" y="17"/>
                  </a:lnTo>
                  <a:lnTo>
                    <a:pt x="32" y="10"/>
                  </a:lnTo>
                  <a:lnTo>
                    <a:pt x="29" y="4"/>
                  </a:lnTo>
                  <a:lnTo>
                    <a:pt x="23" y="1"/>
                  </a:lnTo>
                  <a:lnTo>
                    <a:pt x="16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4" y="28"/>
                  </a:lnTo>
                  <a:lnTo>
                    <a:pt x="9" y="32"/>
                  </a:lnTo>
                  <a:lnTo>
                    <a:pt x="1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80" name="Freeform 38"/>
            <p:cNvSpPr>
              <a:spLocks/>
            </p:cNvSpPr>
            <p:nvPr/>
          </p:nvSpPr>
          <p:spPr bwMode="auto">
            <a:xfrm>
              <a:off x="2464" y="3884"/>
              <a:ext cx="17" cy="17"/>
            </a:xfrm>
            <a:custGeom>
              <a:avLst/>
              <a:gdLst>
                <a:gd name="T0" fmla="*/ 17 w 35"/>
                <a:gd name="T1" fmla="*/ 33 h 33"/>
                <a:gd name="T2" fmla="*/ 24 w 35"/>
                <a:gd name="T3" fmla="*/ 32 h 33"/>
                <a:gd name="T4" fmla="*/ 30 w 35"/>
                <a:gd name="T5" fmla="*/ 28 h 33"/>
                <a:gd name="T6" fmla="*/ 34 w 35"/>
                <a:gd name="T7" fmla="*/ 24 h 33"/>
                <a:gd name="T8" fmla="*/ 35 w 35"/>
                <a:gd name="T9" fmla="*/ 17 h 33"/>
                <a:gd name="T10" fmla="*/ 34 w 35"/>
                <a:gd name="T11" fmla="*/ 10 h 33"/>
                <a:gd name="T12" fmla="*/ 30 w 35"/>
                <a:gd name="T13" fmla="*/ 4 h 33"/>
                <a:gd name="T14" fmla="*/ 24 w 35"/>
                <a:gd name="T15" fmla="*/ 1 h 33"/>
                <a:gd name="T16" fmla="*/ 17 w 35"/>
                <a:gd name="T17" fmla="*/ 0 h 33"/>
                <a:gd name="T18" fmla="*/ 10 w 35"/>
                <a:gd name="T19" fmla="*/ 1 h 33"/>
                <a:gd name="T20" fmla="*/ 6 w 35"/>
                <a:gd name="T21" fmla="*/ 4 h 33"/>
                <a:gd name="T22" fmla="*/ 1 w 35"/>
                <a:gd name="T23" fmla="*/ 10 h 33"/>
                <a:gd name="T24" fmla="*/ 0 w 35"/>
                <a:gd name="T25" fmla="*/ 17 h 33"/>
                <a:gd name="T26" fmla="*/ 1 w 35"/>
                <a:gd name="T27" fmla="*/ 24 h 33"/>
                <a:gd name="T28" fmla="*/ 6 w 35"/>
                <a:gd name="T29" fmla="*/ 28 h 33"/>
                <a:gd name="T30" fmla="*/ 10 w 35"/>
                <a:gd name="T31" fmla="*/ 32 h 33"/>
                <a:gd name="T32" fmla="*/ 17 w 35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"/>
                <a:gd name="T52" fmla="*/ 0 h 33"/>
                <a:gd name="T53" fmla="*/ 35 w 35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" h="33">
                  <a:moveTo>
                    <a:pt x="17" y="33"/>
                  </a:moveTo>
                  <a:lnTo>
                    <a:pt x="24" y="32"/>
                  </a:lnTo>
                  <a:lnTo>
                    <a:pt x="30" y="28"/>
                  </a:lnTo>
                  <a:lnTo>
                    <a:pt x="34" y="24"/>
                  </a:lnTo>
                  <a:lnTo>
                    <a:pt x="35" y="17"/>
                  </a:lnTo>
                  <a:lnTo>
                    <a:pt x="34" y="10"/>
                  </a:lnTo>
                  <a:lnTo>
                    <a:pt x="30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6" y="28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81" name="Freeform 39"/>
            <p:cNvSpPr>
              <a:spLocks/>
            </p:cNvSpPr>
            <p:nvPr/>
          </p:nvSpPr>
          <p:spPr bwMode="auto">
            <a:xfrm>
              <a:off x="2496" y="3884"/>
              <a:ext cx="17" cy="17"/>
            </a:xfrm>
            <a:custGeom>
              <a:avLst/>
              <a:gdLst>
                <a:gd name="T0" fmla="*/ 16 w 33"/>
                <a:gd name="T1" fmla="*/ 33 h 33"/>
                <a:gd name="T2" fmla="*/ 23 w 33"/>
                <a:gd name="T3" fmla="*/ 32 h 33"/>
                <a:gd name="T4" fmla="*/ 28 w 33"/>
                <a:gd name="T5" fmla="*/ 28 h 33"/>
                <a:gd name="T6" fmla="*/ 32 w 33"/>
                <a:gd name="T7" fmla="*/ 24 h 33"/>
                <a:gd name="T8" fmla="*/ 33 w 33"/>
                <a:gd name="T9" fmla="*/ 17 h 33"/>
                <a:gd name="T10" fmla="*/ 32 w 33"/>
                <a:gd name="T11" fmla="*/ 10 h 33"/>
                <a:gd name="T12" fmla="*/ 28 w 33"/>
                <a:gd name="T13" fmla="*/ 4 h 33"/>
                <a:gd name="T14" fmla="*/ 23 w 33"/>
                <a:gd name="T15" fmla="*/ 1 h 33"/>
                <a:gd name="T16" fmla="*/ 16 w 33"/>
                <a:gd name="T17" fmla="*/ 0 h 33"/>
                <a:gd name="T18" fmla="*/ 9 w 33"/>
                <a:gd name="T19" fmla="*/ 1 h 33"/>
                <a:gd name="T20" fmla="*/ 4 w 33"/>
                <a:gd name="T21" fmla="*/ 4 h 33"/>
                <a:gd name="T22" fmla="*/ 1 w 33"/>
                <a:gd name="T23" fmla="*/ 10 h 33"/>
                <a:gd name="T24" fmla="*/ 0 w 33"/>
                <a:gd name="T25" fmla="*/ 17 h 33"/>
                <a:gd name="T26" fmla="*/ 1 w 33"/>
                <a:gd name="T27" fmla="*/ 24 h 33"/>
                <a:gd name="T28" fmla="*/ 4 w 33"/>
                <a:gd name="T29" fmla="*/ 28 h 33"/>
                <a:gd name="T30" fmla="*/ 9 w 33"/>
                <a:gd name="T31" fmla="*/ 32 h 33"/>
                <a:gd name="T32" fmla="*/ 16 w 33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3"/>
                <a:gd name="T52" fmla="*/ 0 h 33"/>
                <a:gd name="T53" fmla="*/ 33 w 33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3" h="33">
                  <a:moveTo>
                    <a:pt x="16" y="33"/>
                  </a:moveTo>
                  <a:lnTo>
                    <a:pt x="23" y="32"/>
                  </a:lnTo>
                  <a:lnTo>
                    <a:pt x="28" y="28"/>
                  </a:lnTo>
                  <a:lnTo>
                    <a:pt x="32" y="24"/>
                  </a:lnTo>
                  <a:lnTo>
                    <a:pt x="33" y="17"/>
                  </a:lnTo>
                  <a:lnTo>
                    <a:pt x="32" y="10"/>
                  </a:lnTo>
                  <a:lnTo>
                    <a:pt x="28" y="4"/>
                  </a:lnTo>
                  <a:lnTo>
                    <a:pt x="23" y="1"/>
                  </a:lnTo>
                  <a:lnTo>
                    <a:pt x="16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4" y="28"/>
                  </a:lnTo>
                  <a:lnTo>
                    <a:pt x="9" y="32"/>
                  </a:lnTo>
                  <a:lnTo>
                    <a:pt x="1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82" name="Freeform 40"/>
            <p:cNvSpPr>
              <a:spLocks/>
            </p:cNvSpPr>
            <p:nvPr/>
          </p:nvSpPr>
          <p:spPr bwMode="auto">
            <a:xfrm>
              <a:off x="2528" y="3884"/>
              <a:ext cx="17" cy="17"/>
            </a:xfrm>
            <a:custGeom>
              <a:avLst/>
              <a:gdLst>
                <a:gd name="T0" fmla="*/ 17 w 35"/>
                <a:gd name="T1" fmla="*/ 33 h 33"/>
                <a:gd name="T2" fmla="*/ 24 w 35"/>
                <a:gd name="T3" fmla="*/ 32 h 33"/>
                <a:gd name="T4" fmla="*/ 30 w 35"/>
                <a:gd name="T5" fmla="*/ 28 h 33"/>
                <a:gd name="T6" fmla="*/ 33 w 35"/>
                <a:gd name="T7" fmla="*/ 24 h 33"/>
                <a:gd name="T8" fmla="*/ 35 w 35"/>
                <a:gd name="T9" fmla="*/ 17 h 33"/>
                <a:gd name="T10" fmla="*/ 33 w 35"/>
                <a:gd name="T11" fmla="*/ 10 h 33"/>
                <a:gd name="T12" fmla="*/ 30 w 35"/>
                <a:gd name="T13" fmla="*/ 4 h 33"/>
                <a:gd name="T14" fmla="*/ 24 w 35"/>
                <a:gd name="T15" fmla="*/ 1 h 33"/>
                <a:gd name="T16" fmla="*/ 17 w 35"/>
                <a:gd name="T17" fmla="*/ 0 h 33"/>
                <a:gd name="T18" fmla="*/ 10 w 35"/>
                <a:gd name="T19" fmla="*/ 1 h 33"/>
                <a:gd name="T20" fmla="*/ 6 w 35"/>
                <a:gd name="T21" fmla="*/ 4 h 33"/>
                <a:gd name="T22" fmla="*/ 1 w 35"/>
                <a:gd name="T23" fmla="*/ 10 h 33"/>
                <a:gd name="T24" fmla="*/ 0 w 35"/>
                <a:gd name="T25" fmla="*/ 17 h 33"/>
                <a:gd name="T26" fmla="*/ 1 w 35"/>
                <a:gd name="T27" fmla="*/ 24 h 33"/>
                <a:gd name="T28" fmla="*/ 6 w 35"/>
                <a:gd name="T29" fmla="*/ 28 h 33"/>
                <a:gd name="T30" fmla="*/ 10 w 35"/>
                <a:gd name="T31" fmla="*/ 32 h 33"/>
                <a:gd name="T32" fmla="*/ 17 w 35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"/>
                <a:gd name="T52" fmla="*/ 0 h 33"/>
                <a:gd name="T53" fmla="*/ 35 w 35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" h="33">
                  <a:moveTo>
                    <a:pt x="17" y="33"/>
                  </a:moveTo>
                  <a:lnTo>
                    <a:pt x="24" y="32"/>
                  </a:lnTo>
                  <a:lnTo>
                    <a:pt x="30" y="28"/>
                  </a:lnTo>
                  <a:lnTo>
                    <a:pt x="33" y="24"/>
                  </a:lnTo>
                  <a:lnTo>
                    <a:pt x="35" y="17"/>
                  </a:lnTo>
                  <a:lnTo>
                    <a:pt x="33" y="10"/>
                  </a:lnTo>
                  <a:lnTo>
                    <a:pt x="30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6" y="28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5864225" y="2057400"/>
            <a:ext cx="1676400" cy="1371600"/>
            <a:chOff x="2209" y="3378"/>
            <a:chExt cx="646" cy="567"/>
          </a:xfrm>
        </p:grpSpPr>
        <p:sp>
          <p:nvSpPr>
            <p:cNvPr id="6221" name="Freeform 42"/>
            <p:cNvSpPr>
              <a:spLocks/>
            </p:cNvSpPr>
            <p:nvPr/>
          </p:nvSpPr>
          <p:spPr bwMode="auto">
            <a:xfrm>
              <a:off x="2451" y="3378"/>
              <a:ext cx="352" cy="389"/>
            </a:xfrm>
            <a:custGeom>
              <a:avLst/>
              <a:gdLst>
                <a:gd name="T0" fmla="*/ 705 w 705"/>
                <a:gd name="T1" fmla="*/ 0 h 778"/>
                <a:gd name="T2" fmla="*/ 0 w 705"/>
                <a:gd name="T3" fmla="*/ 0 h 778"/>
                <a:gd name="T4" fmla="*/ 0 w 705"/>
                <a:gd name="T5" fmla="*/ 718 h 778"/>
                <a:gd name="T6" fmla="*/ 207 w 705"/>
                <a:gd name="T7" fmla="*/ 718 h 778"/>
                <a:gd name="T8" fmla="*/ 258 w 705"/>
                <a:gd name="T9" fmla="*/ 778 h 778"/>
                <a:gd name="T10" fmla="*/ 455 w 705"/>
                <a:gd name="T11" fmla="*/ 778 h 778"/>
                <a:gd name="T12" fmla="*/ 510 w 705"/>
                <a:gd name="T13" fmla="*/ 718 h 778"/>
                <a:gd name="T14" fmla="*/ 705 w 705"/>
                <a:gd name="T15" fmla="*/ 718 h 778"/>
                <a:gd name="T16" fmla="*/ 705 w 705"/>
                <a:gd name="T17" fmla="*/ 0 h 7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05"/>
                <a:gd name="T28" fmla="*/ 0 h 778"/>
                <a:gd name="T29" fmla="*/ 705 w 705"/>
                <a:gd name="T30" fmla="*/ 778 h 77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05" h="778">
                  <a:moveTo>
                    <a:pt x="705" y="0"/>
                  </a:moveTo>
                  <a:lnTo>
                    <a:pt x="0" y="0"/>
                  </a:lnTo>
                  <a:lnTo>
                    <a:pt x="0" y="718"/>
                  </a:lnTo>
                  <a:lnTo>
                    <a:pt x="207" y="718"/>
                  </a:lnTo>
                  <a:lnTo>
                    <a:pt x="258" y="778"/>
                  </a:lnTo>
                  <a:lnTo>
                    <a:pt x="455" y="778"/>
                  </a:lnTo>
                  <a:lnTo>
                    <a:pt x="510" y="718"/>
                  </a:lnTo>
                  <a:lnTo>
                    <a:pt x="705" y="718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22" name="Freeform 43"/>
            <p:cNvSpPr>
              <a:spLocks/>
            </p:cNvSpPr>
            <p:nvPr/>
          </p:nvSpPr>
          <p:spPr bwMode="auto">
            <a:xfrm>
              <a:off x="2471" y="3398"/>
              <a:ext cx="313" cy="349"/>
            </a:xfrm>
            <a:custGeom>
              <a:avLst/>
              <a:gdLst>
                <a:gd name="T0" fmla="*/ 397 w 625"/>
                <a:gd name="T1" fmla="*/ 697 h 697"/>
                <a:gd name="T2" fmla="*/ 236 w 625"/>
                <a:gd name="T3" fmla="*/ 697 h 697"/>
                <a:gd name="T4" fmla="*/ 185 w 625"/>
                <a:gd name="T5" fmla="*/ 637 h 697"/>
                <a:gd name="T6" fmla="*/ 0 w 625"/>
                <a:gd name="T7" fmla="*/ 637 h 697"/>
                <a:gd name="T8" fmla="*/ 0 w 625"/>
                <a:gd name="T9" fmla="*/ 0 h 697"/>
                <a:gd name="T10" fmla="*/ 625 w 625"/>
                <a:gd name="T11" fmla="*/ 0 h 697"/>
                <a:gd name="T12" fmla="*/ 625 w 625"/>
                <a:gd name="T13" fmla="*/ 637 h 697"/>
                <a:gd name="T14" fmla="*/ 453 w 625"/>
                <a:gd name="T15" fmla="*/ 637 h 697"/>
                <a:gd name="T16" fmla="*/ 397 w 625"/>
                <a:gd name="T17" fmla="*/ 697 h 69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25"/>
                <a:gd name="T28" fmla="*/ 0 h 697"/>
                <a:gd name="T29" fmla="*/ 625 w 625"/>
                <a:gd name="T30" fmla="*/ 697 h 69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25" h="697">
                  <a:moveTo>
                    <a:pt x="397" y="697"/>
                  </a:moveTo>
                  <a:lnTo>
                    <a:pt x="236" y="697"/>
                  </a:lnTo>
                  <a:lnTo>
                    <a:pt x="185" y="637"/>
                  </a:lnTo>
                  <a:lnTo>
                    <a:pt x="0" y="637"/>
                  </a:lnTo>
                  <a:lnTo>
                    <a:pt x="0" y="0"/>
                  </a:lnTo>
                  <a:lnTo>
                    <a:pt x="625" y="0"/>
                  </a:lnTo>
                  <a:lnTo>
                    <a:pt x="625" y="637"/>
                  </a:lnTo>
                  <a:lnTo>
                    <a:pt x="453" y="637"/>
                  </a:lnTo>
                  <a:lnTo>
                    <a:pt x="397" y="69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23" name="Rectangle 44"/>
            <p:cNvSpPr>
              <a:spLocks noChangeArrowheads="1"/>
            </p:cNvSpPr>
            <p:nvPr/>
          </p:nvSpPr>
          <p:spPr bwMode="auto">
            <a:xfrm>
              <a:off x="2505" y="3433"/>
              <a:ext cx="248" cy="2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24" name="Rectangle 45"/>
            <p:cNvSpPr>
              <a:spLocks noChangeArrowheads="1"/>
            </p:cNvSpPr>
            <p:nvPr/>
          </p:nvSpPr>
          <p:spPr bwMode="auto">
            <a:xfrm>
              <a:off x="2389" y="3786"/>
              <a:ext cx="466" cy="15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25" name="Rectangle 46"/>
            <p:cNvSpPr>
              <a:spLocks noChangeArrowheads="1"/>
            </p:cNvSpPr>
            <p:nvPr/>
          </p:nvSpPr>
          <p:spPr bwMode="auto">
            <a:xfrm>
              <a:off x="2409" y="3807"/>
              <a:ext cx="426" cy="1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26" name="Rectangle 47"/>
            <p:cNvSpPr>
              <a:spLocks noChangeArrowheads="1"/>
            </p:cNvSpPr>
            <p:nvPr/>
          </p:nvSpPr>
          <p:spPr bwMode="auto">
            <a:xfrm>
              <a:off x="2671" y="3845"/>
              <a:ext cx="124" cy="1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27" name="Rectangle 48"/>
            <p:cNvSpPr>
              <a:spLocks noChangeArrowheads="1"/>
            </p:cNvSpPr>
            <p:nvPr/>
          </p:nvSpPr>
          <p:spPr bwMode="auto">
            <a:xfrm>
              <a:off x="2606" y="3710"/>
              <a:ext cx="45" cy="2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28" name="Freeform 49"/>
            <p:cNvSpPr>
              <a:spLocks/>
            </p:cNvSpPr>
            <p:nvPr/>
          </p:nvSpPr>
          <p:spPr bwMode="auto">
            <a:xfrm>
              <a:off x="2209" y="3564"/>
              <a:ext cx="248" cy="381"/>
            </a:xfrm>
            <a:custGeom>
              <a:avLst/>
              <a:gdLst>
                <a:gd name="T0" fmla="*/ 94 w 496"/>
                <a:gd name="T1" fmla="*/ 436 h 763"/>
                <a:gd name="T2" fmla="*/ 52 w 496"/>
                <a:gd name="T3" fmla="*/ 463 h 763"/>
                <a:gd name="T4" fmla="*/ 19 w 496"/>
                <a:gd name="T5" fmla="*/ 507 h 763"/>
                <a:gd name="T6" fmla="*/ 2 w 496"/>
                <a:gd name="T7" fmla="*/ 564 h 763"/>
                <a:gd name="T8" fmla="*/ 1 w 496"/>
                <a:gd name="T9" fmla="*/ 613 h 763"/>
                <a:gd name="T10" fmla="*/ 8 w 496"/>
                <a:gd name="T11" fmla="*/ 650 h 763"/>
                <a:gd name="T12" fmla="*/ 21 w 496"/>
                <a:gd name="T13" fmla="*/ 683 h 763"/>
                <a:gd name="T14" fmla="*/ 39 w 496"/>
                <a:gd name="T15" fmla="*/ 712 h 763"/>
                <a:gd name="T16" fmla="*/ 60 w 496"/>
                <a:gd name="T17" fmla="*/ 733 h 763"/>
                <a:gd name="T18" fmla="*/ 80 w 496"/>
                <a:gd name="T19" fmla="*/ 748 h 763"/>
                <a:gd name="T20" fmla="*/ 101 w 496"/>
                <a:gd name="T21" fmla="*/ 757 h 763"/>
                <a:gd name="T22" fmla="*/ 124 w 496"/>
                <a:gd name="T23" fmla="*/ 762 h 763"/>
                <a:gd name="T24" fmla="*/ 147 w 496"/>
                <a:gd name="T25" fmla="*/ 762 h 763"/>
                <a:gd name="T26" fmla="*/ 170 w 496"/>
                <a:gd name="T27" fmla="*/ 757 h 763"/>
                <a:gd name="T28" fmla="*/ 192 w 496"/>
                <a:gd name="T29" fmla="*/ 748 h 763"/>
                <a:gd name="T30" fmla="*/ 213 w 496"/>
                <a:gd name="T31" fmla="*/ 733 h 763"/>
                <a:gd name="T32" fmla="*/ 234 w 496"/>
                <a:gd name="T33" fmla="*/ 712 h 763"/>
                <a:gd name="T34" fmla="*/ 252 w 496"/>
                <a:gd name="T35" fmla="*/ 683 h 763"/>
                <a:gd name="T36" fmla="*/ 265 w 496"/>
                <a:gd name="T37" fmla="*/ 650 h 763"/>
                <a:gd name="T38" fmla="*/ 272 w 496"/>
                <a:gd name="T39" fmla="*/ 613 h 763"/>
                <a:gd name="T40" fmla="*/ 272 w 496"/>
                <a:gd name="T41" fmla="*/ 576 h 763"/>
                <a:gd name="T42" fmla="*/ 265 w 496"/>
                <a:gd name="T43" fmla="*/ 539 h 763"/>
                <a:gd name="T44" fmla="*/ 252 w 496"/>
                <a:gd name="T45" fmla="*/ 506 h 763"/>
                <a:gd name="T46" fmla="*/ 234 w 496"/>
                <a:gd name="T47" fmla="*/ 477 h 763"/>
                <a:gd name="T48" fmla="*/ 215 w 496"/>
                <a:gd name="T49" fmla="*/ 458 h 763"/>
                <a:gd name="T50" fmla="*/ 200 w 496"/>
                <a:gd name="T51" fmla="*/ 446 h 763"/>
                <a:gd name="T52" fmla="*/ 184 w 496"/>
                <a:gd name="T53" fmla="*/ 437 h 763"/>
                <a:gd name="T54" fmla="*/ 167 w 496"/>
                <a:gd name="T55" fmla="*/ 431 h 763"/>
                <a:gd name="T56" fmla="*/ 161 w 496"/>
                <a:gd name="T57" fmla="*/ 388 h 763"/>
                <a:gd name="T58" fmla="*/ 181 w 496"/>
                <a:gd name="T59" fmla="*/ 309 h 763"/>
                <a:gd name="T60" fmla="*/ 215 w 496"/>
                <a:gd name="T61" fmla="*/ 233 h 763"/>
                <a:gd name="T62" fmla="*/ 261 w 496"/>
                <a:gd name="T63" fmla="*/ 165 h 763"/>
                <a:gd name="T64" fmla="*/ 297 w 496"/>
                <a:gd name="T65" fmla="*/ 127 h 763"/>
                <a:gd name="T66" fmla="*/ 315 w 496"/>
                <a:gd name="T67" fmla="*/ 110 h 763"/>
                <a:gd name="T68" fmla="*/ 337 w 496"/>
                <a:gd name="T69" fmla="*/ 93 h 763"/>
                <a:gd name="T70" fmla="*/ 360 w 496"/>
                <a:gd name="T71" fmla="*/ 79 h 763"/>
                <a:gd name="T72" fmla="*/ 387 w 496"/>
                <a:gd name="T73" fmla="*/ 65 h 763"/>
                <a:gd name="T74" fmla="*/ 416 w 496"/>
                <a:gd name="T75" fmla="*/ 53 h 763"/>
                <a:gd name="T76" fmla="*/ 446 w 496"/>
                <a:gd name="T77" fmla="*/ 45 h 763"/>
                <a:gd name="T78" fmla="*/ 479 w 496"/>
                <a:gd name="T79" fmla="*/ 42 h 763"/>
                <a:gd name="T80" fmla="*/ 496 w 496"/>
                <a:gd name="T81" fmla="*/ 0 h 763"/>
                <a:gd name="T82" fmla="*/ 420 w 496"/>
                <a:gd name="T83" fmla="*/ 11 h 763"/>
                <a:gd name="T84" fmla="*/ 350 w 496"/>
                <a:gd name="T85" fmla="*/ 38 h 763"/>
                <a:gd name="T86" fmla="*/ 287 w 496"/>
                <a:gd name="T87" fmla="*/ 82 h 763"/>
                <a:gd name="T88" fmla="*/ 231 w 496"/>
                <a:gd name="T89" fmla="*/ 137 h 763"/>
                <a:gd name="T90" fmla="*/ 186 w 496"/>
                <a:gd name="T91" fmla="*/ 203 h 763"/>
                <a:gd name="T92" fmla="*/ 151 w 496"/>
                <a:gd name="T93" fmla="*/ 274 h 763"/>
                <a:gd name="T94" fmla="*/ 129 w 496"/>
                <a:gd name="T95" fmla="*/ 352 h 763"/>
                <a:gd name="T96" fmla="*/ 119 w 496"/>
                <a:gd name="T97" fmla="*/ 429 h 76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96"/>
                <a:gd name="T148" fmla="*/ 0 h 763"/>
                <a:gd name="T149" fmla="*/ 496 w 496"/>
                <a:gd name="T150" fmla="*/ 763 h 763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96" h="763">
                  <a:moveTo>
                    <a:pt x="119" y="429"/>
                  </a:moveTo>
                  <a:lnTo>
                    <a:pt x="94" y="436"/>
                  </a:lnTo>
                  <a:lnTo>
                    <a:pt x="71" y="447"/>
                  </a:lnTo>
                  <a:lnTo>
                    <a:pt x="52" y="463"/>
                  </a:lnTo>
                  <a:lnTo>
                    <a:pt x="34" y="484"/>
                  </a:lnTo>
                  <a:lnTo>
                    <a:pt x="19" y="507"/>
                  </a:lnTo>
                  <a:lnTo>
                    <a:pt x="9" y="535"/>
                  </a:lnTo>
                  <a:lnTo>
                    <a:pt x="2" y="564"/>
                  </a:lnTo>
                  <a:lnTo>
                    <a:pt x="0" y="595"/>
                  </a:lnTo>
                  <a:lnTo>
                    <a:pt x="1" y="613"/>
                  </a:lnTo>
                  <a:lnTo>
                    <a:pt x="3" y="631"/>
                  </a:lnTo>
                  <a:lnTo>
                    <a:pt x="8" y="650"/>
                  </a:lnTo>
                  <a:lnTo>
                    <a:pt x="14" y="666"/>
                  </a:lnTo>
                  <a:lnTo>
                    <a:pt x="21" y="683"/>
                  </a:lnTo>
                  <a:lnTo>
                    <a:pt x="29" y="698"/>
                  </a:lnTo>
                  <a:lnTo>
                    <a:pt x="39" y="712"/>
                  </a:lnTo>
                  <a:lnTo>
                    <a:pt x="51" y="725"/>
                  </a:lnTo>
                  <a:lnTo>
                    <a:pt x="60" y="733"/>
                  </a:lnTo>
                  <a:lnTo>
                    <a:pt x="70" y="741"/>
                  </a:lnTo>
                  <a:lnTo>
                    <a:pt x="80" y="748"/>
                  </a:lnTo>
                  <a:lnTo>
                    <a:pt x="91" y="752"/>
                  </a:lnTo>
                  <a:lnTo>
                    <a:pt x="101" y="757"/>
                  </a:lnTo>
                  <a:lnTo>
                    <a:pt x="113" y="760"/>
                  </a:lnTo>
                  <a:lnTo>
                    <a:pt x="124" y="762"/>
                  </a:lnTo>
                  <a:lnTo>
                    <a:pt x="136" y="763"/>
                  </a:lnTo>
                  <a:lnTo>
                    <a:pt x="147" y="762"/>
                  </a:lnTo>
                  <a:lnTo>
                    <a:pt x="160" y="760"/>
                  </a:lnTo>
                  <a:lnTo>
                    <a:pt x="170" y="757"/>
                  </a:lnTo>
                  <a:lnTo>
                    <a:pt x="182" y="752"/>
                  </a:lnTo>
                  <a:lnTo>
                    <a:pt x="192" y="748"/>
                  </a:lnTo>
                  <a:lnTo>
                    <a:pt x="203" y="741"/>
                  </a:lnTo>
                  <a:lnTo>
                    <a:pt x="213" y="733"/>
                  </a:lnTo>
                  <a:lnTo>
                    <a:pt x="222" y="725"/>
                  </a:lnTo>
                  <a:lnTo>
                    <a:pt x="234" y="712"/>
                  </a:lnTo>
                  <a:lnTo>
                    <a:pt x="244" y="698"/>
                  </a:lnTo>
                  <a:lnTo>
                    <a:pt x="252" y="683"/>
                  </a:lnTo>
                  <a:lnTo>
                    <a:pt x="260" y="666"/>
                  </a:lnTo>
                  <a:lnTo>
                    <a:pt x="265" y="650"/>
                  </a:lnTo>
                  <a:lnTo>
                    <a:pt x="269" y="631"/>
                  </a:lnTo>
                  <a:lnTo>
                    <a:pt x="272" y="613"/>
                  </a:lnTo>
                  <a:lnTo>
                    <a:pt x="273" y="595"/>
                  </a:lnTo>
                  <a:lnTo>
                    <a:pt x="272" y="576"/>
                  </a:lnTo>
                  <a:lnTo>
                    <a:pt x="269" y="558"/>
                  </a:lnTo>
                  <a:lnTo>
                    <a:pt x="265" y="539"/>
                  </a:lnTo>
                  <a:lnTo>
                    <a:pt x="260" y="522"/>
                  </a:lnTo>
                  <a:lnTo>
                    <a:pt x="252" y="506"/>
                  </a:lnTo>
                  <a:lnTo>
                    <a:pt x="244" y="491"/>
                  </a:lnTo>
                  <a:lnTo>
                    <a:pt x="234" y="477"/>
                  </a:lnTo>
                  <a:lnTo>
                    <a:pt x="222" y="464"/>
                  </a:lnTo>
                  <a:lnTo>
                    <a:pt x="215" y="458"/>
                  </a:lnTo>
                  <a:lnTo>
                    <a:pt x="207" y="452"/>
                  </a:lnTo>
                  <a:lnTo>
                    <a:pt x="200" y="446"/>
                  </a:lnTo>
                  <a:lnTo>
                    <a:pt x="192" y="441"/>
                  </a:lnTo>
                  <a:lnTo>
                    <a:pt x="184" y="437"/>
                  </a:lnTo>
                  <a:lnTo>
                    <a:pt x="175" y="433"/>
                  </a:lnTo>
                  <a:lnTo>
                    <a:pt x="167" y="431"/>
                  </a:lnTo>
                  <a:lnTo>
                    <a:pt x="158" y="429"/>
                  </a:lnTo>
                  <a:lnTo>
                    <a:pt x="161" y="388"/>
                  </a:lnTo>
                  <a:lnTo>
                    <a:pt x="169" y="349"/>
                  </a:lnTo>
                  <a:lnTo>
                    <a:pt x="181" y="309"/>
                  </a:lnTo>
                  <a:lnTo>
                    <a:pt x="196" y="271"/>
                  </a:lnTo>
                  <a:lnTo>
                    <a:pt x="215" y="233"/>
                  </a:lnTo>
                  <a:lnTo>
                    <a:pt x="236" y="198"/>
                  </a:lnTo>
                  <a:lnTo>
                    <a:pt x="261" y="165"/>
                  </a:lnTo>
                  <a:lnTo>
                    <a:pt x="289" y="135"/>
                  </a:lnTo>
                  <a:lnTo>
                    <a:pt x="297" y="127"/>
                  </a:lnTo>
                  <a:lnTo>
                    <a:pt x="306" y="119"/>
                  </a:lnTo>
                  <a:lnTo>
                    <a:pt x="315" y="110"/>
                  </a:lnTo>
                  <a:lnTo>
                    <a:pt x="326" y="102"/>
                  </a:lnTo>
                  <a:lnTo>
                    <a:pt x="337" y="93"/>
                  </a:lnTo>
                  <a:lnTo>
                    <a:pt x="349" y="85"/>
                  </a:lnTo>
                  <a:lnTo>
                    <a:pt x="360" y="79"/>
                  </a:lnTo>
                  <a:lnTo>
                    <a:pt x="374" y="72"/>
                  </a:lnTo>
                  <a:lnTo>
                    <a:pt x="387" y="65"/>
                  </a:lnTo>
                  <a:lnTo>
                    <a:pt x="401" y="59"/>
                  </a:lnTo>
                  <a:lnTo>
                    <a:pt x="416" y="53"/>
                  </a:lnTo>
                  <a:lnTo>
                    <a:pt x="431" y="49"/>
                  </a:lnTo>
                  <a:lnTo>
                    <a:pt x="446" y="45"/>
                  </a:lnTo>
                  <a:lnTo>
                    <a:pt x="463" y="43"/>
                  </a:lnTo>
                  <a:lnTo>
                    <a:pt x="479" y="42"/>
                  </a:lnTo>
                  <a:lnTo>
                    <a:pt x="496" y="41"/>
                  </a:lnTo>
                  <a:lnTo>
                    <a:pt x="496" y="0"/>
                  </a:lnTo>
                  <a:lnTo>
                    <a:pt x="457" y="2"/>
                  </a:lnTo>
                  <a:lnTo>
                    <a:pt x="420" y="11"/>
                  </a:lnTo>
                  <a:lnTo>
                    <a:pt x="383" y="22"/>
                  </a:lnTo>
                  <a:lnTo>
                    <a:pt x="350" y="38"/>
                  </a:lnTo>
                  <a:lnTo>
                    <a:pt x="317" y="58"/>
                  </a:lnTo>
                  <a:lnTo>
                    <a:pt x="287" y="82"/>
                  </a:lnTo>
                  <a:lnTo>
                    <a:pt x="258" y="107"/>
                  </a:lnTo>
                  <a:lnTo>
                    <a:pt x="231" y="137"/>
                  </a:lnTo>
                  <a:lnTo>
                    <a:pt x="207" y="168"/>
                  </a:lnTo>
                  <a:lnTo>
                    <a:pt x="186" y="203"/>
                  </a:lnTo>
                  <a:lnTo>
                    <a:pt x="167" y="237"/>
                  </a:lnTo>
                  <a:lnTo>
                    <a:pt x="151" y="274"/>
                  </a:lnTo>
                  <a:lnTo>
                    <a:pt x="138" y="312"/>
                  </a:lnTo>
                  <a:lnTo>
                    <a:pt x="129" y="352"/>
                  </a:lnTo>
                  <a:lnTo>
                    <a:pt x="122" y="390"/>
                  </a:lnTo>
                  <a:lnTo>
                    <a:pt x="119" y="4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29" name="Freeform 50"/>
            <p:cNvSpPr>
              <a:spLocks/>
            </p:cNvSpPr>
            <p:nvPr/>
          </p:nvSpPr>
          <p:spPr bwMode="auto">
            <a:xfrm>
              <a:off x="2229" y="3842"/>
              <a:ext cx="96" cy="83"/>
            </a:xfrm>
            <a:custGeom>
              <a:avLst/>
              <a:gdLst>
                <a:gd name="T0" fmla="*/ 96 w 193"/>
                <a:gd name="T1" fmla="*/ 167 h 167"/>
                <a:gd name="T2" fmla="*/ 88 w 193"/>
                <a:gd name="T3" fmla="*/ 167 h 167"/>
                <a:gd name="T4" fmla="*/ 81 w 193"/>
                <a:gd name="T5" fmla="*/ 166 h 167"/>
                <a:gd name="T6" fmla="*/ 73 w 193"/>
                <a:gd name="T7" fmla="*/ 164 h 167"/>
                <a:gd name="T8" fmla="*/ 66 w 193"/>
                <a:gd name="T9" fmla="*/ 161 h 167"/>
                <a:gd name="T10" fmla="*/ 59 w 193"/>
                <a:gd name="T11" fmla="*/ 157 h 167"/>
                <a:gd name="T12" fmla="*/ 52 w 193"/>
                <a:gd name="T13" fmla="*/ 153 h 167"/>
                <a:gd name="T14" fmla="*/ 45 w 193"/>
                <a:gd name="T15" fmla="*/ 148 h 167"/>
                <a:gd name="T16" fmla="*/ 38 w 193"/>
                <a:gd name="T17" fmla="*/ 142 h 167"/>
                <a:gd name="T18" fmla="*/ 30 w 193"/>
                <a:gd name="T19" fmla="*/ 132 h 167"/>
                <a:gd name="T20" fmla="*/ 22 w 193"/>
                <a:gd name="T21" fmla="*/ 121 h 167"/>
                <a:gd name="T22" fmla="*/ 15 w 193"/>
                <a:gd name="T23" fmla="*/ 109 h 167"/>
                <a:gd name="T24" fmla="*/ 11 w 193"/>
                <a:gd name="T25" fmla="*/ 96 h 167"/>
                <a:gd name="T26" fmla="*/ 6 w 193"/>
                <a:gd name="T27" fmla="*/ 83 h 167"/>
                <a:gd name="T28" fmla="*/ 2 w 193"/>
                <a:gd name="T29" fmla="*/ 70 h 167"/>
                <a:gd name="T30" fmla="*/ 1 w 193"/>
                <a:gd name="T31" fmla="*/ 55 h 167"/>
                <a:gd name="T32" fmla="*/ 0 w 193"/>
                <a:gd name="T33" fmla="*/ 40 h 167"/>
                <a:gd name="T34" fmla="*/ 0 w 193"/>
                <a:gd name="T35" fmla="*/ 29 h 167"/>
                <a:gd name="T36" fmla="*/ 1 w 193"/>
                <a:gd name="T37" fmla="*/ 20 h 167"/>
                <a:gd name="T38" fmla="*/ 2 w 193"/>
                <a:gd name="T39" fmla="*/ 10 h 167"/>
                <a:gd name="T40" fmla="*/ 5 w 193"/>
                <a:gd name="T41" fmla="*/ 0 h 167"/>
                <a:gd name="T42" fmla="*/ 188 w 193"/>
                <a:gd name="T43" fmla="*/ 0 h 167"/>
                <a:gd name="T44" fmla="*/ 189 w 193"/>
                <a:gd name="T45" fmla="*/ 10 h 167"/>
                <a:gd name="T46" fmla="*/ 191 w 193"/>
                <a:gd name="T47" fmla="*/ 20 h 167"/>
                <a:gd name="T48" fmla="*/ 193 w 193"/>
                <a:gd name="T49" fmla="*/ 29 h 167"/>
                <a:gd name="T50" fmla="*/ 193 w 193"/>
                <a:gd name="T51" fmla="*/ 40 h 167"/>
                <a:gd name="T52" fmla="*/ 190 w 193"/>
                <a:gd name="T53" fmla="*/ 65 h 167"/>
                <a:gd name="T54" fmla="*/ 184 w 193"/>
                <a:gd name="T55" fmla="*/ 89 h 167"/>
                <a:gd name="T56" fmla="*/ 176 w 193"/>
                <a:gd name="T57" fmla="*/ 111 h 167"/>
                <a:gd name="T58" fmla="*/ 164 w 193"/>
                <a:gd name="T59" fmla="*/ 129 h 167"/>
                <a:gd name="T60" fmla="*/ 150 w 193"/>
                <a:gd name="T61" fmla="*/ 146 h 167"/>
                <a:gd name="T62" fmla="*/ 134 w 193"/>
                <a:gd name="T63" fmla="*/ 157 h 167"/>
                <a:gd name="T64" fmla="*/ 115 w 193"/>
                <a:gd name="T65" fmla="*/ 165 h 167"/>
                <a:gd name="T66" fmla="*/ 96 w 193"/>
                <a:gd name="T67" fmla="*/ 167 h 16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93"/>
                <a:gd name="T103" fmla="*/ 0 h 167"/>
                <a:gd name="T104" fmla="*/ 193 w 193"/>
                <a:gd name="T105" fmla="*/ 167 h 16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93" h="167">
                  <a:moveTo>
                    <a:pt x="96" y="167"/>
                  </a:moveTo>
                  <a:lnTo>
                    <a:pt x="88" y="167"/>
                  </a:lnTo>
                  <a:lnTo>
                    <a:pt x="81" y="166"/>
                  </a:lnTo>
                  <a:lnTo>
                    <a:pt x="73" y="164"/>
                  </a:lnTo>
                  <a:lnTo>
                    <a:pt x="66" y="161"/>
                  </a:lnTo>
                  <a:lnTo>
                    <a:pt x="59" y="157"/>
                  </a:lnTo>
                  <a:lnTo>
                    <a:pt x="52" y="153"/>
                  </a:lnTo>
                  <a:lnTo>
                    <a:pt x="45" y="148"/>
                  </a:lnTo>
                  <a:lnTo>
                    <a:pt x="38" y="142"/>
                  </a:lnTo>
                  <a:lnTo>
                    <a:pt x="30" y="132"/>
                  </a:lnTo>
                  <a:lnTo>
                    <a:pt x="22" y="121"/>
                  </a:lnTo>
                  <a:lnTo>
                    <a:pt x="15" y="109"/>
                  </a:lnTo>
                  <a:lnTo>
                    <a:pt x="11" y="96"/>
                  </a:lnTo>
                  <a:lnTo>
                    <a:pt x="6" y="83"/>
                  </a:lnTo>
                  <a:lnTo>
                    <a:pt x="2" y="70"/>
                  </a:lnTo>
                  <a:lnTo>
                    <a:pt x="1" y="55"/>
                  </a:lnTo>
                  <a:lnTo>
                    <a:pt x="0" y="40"/>
                  </a:lnTo>
                  <a:lnTo>
                    <a:pt x="0" y="29"/>
                  </a:lnTo>
                  <a:lnTo>
                    <a:pt x="1" y="20"/>
                  </a:lnTo>
                  <a:lnTo>
                    <a:pt x="2" y="10"/>
                  </a:lnTo>
                  <a:lnTo>
                    <a:pt x="5" y="0"/>
                  </a:lnTo>
                  <a:lnTo>
                    <a:pt x="188" y="0"/>
                  </a:lnTo>
                  <a:lnTo>
                    <a:pt x="189" y="10"/>
                  </a:lnTo>
                  <a:lnTo>
                    <a:pt x="191" y="20"/>
                  </a:lnTo>
                  <a:lnTo>
                    <a:pt x="193" y="29"/>
                  </a:lnTo>
                  <a:lnTo>
                    <a:pt x="193" y="40"/>
                  </a:lnTo>
                  <a:lnTo>
                    <a:pt x="190" y="65"/>
                  </a:lnTo>
                  <a:lnTo>
                    <a:pt x="184" y="89"/>
                  </a:lnTo>
                  <a:lnTo>
                    <a:pt x="176" y="111"/>
                  </a:lnTo>
                  <a:lnTo>
                    <a:pt x="164" y="129"/>
                  </a:lnTo>
                  <a:lnTo>
                    <a:pt x="150" y="146"/>
                  </a:lnTo>
                  <a:lnTo>
                    <a:pt x="134" y="157"/>
                  </a:lnTo>
                  <a:lnTo>
                    <a:pt x="115" y="165"/>
                  </a:lnTo>
                  <a:lnTo>
                    <a:pt x="96" y="16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30" name="Freeform 51"/>
            <p:cNvSpPr>
              <a:spLocks/>
            </p:cNvSpPr>
            <p:nvPr/>
          </p:nvSpPr>
          <p:spPr bwMode="auto">
            <a:xfrm>
              <a:off x="2239" y="3797"/>
              <a:ext cx="76" cy="25"/>
            </a:xfrm>
            <a:custGeom>
              <a:avLst/>
              <a:gdLst>
                <a:gd name="T0" fmla="*/ 151 w 151"/>
                <a:gd name="T1" fmla="*/ 48 h 48"/>
                <a:gd name="T2" fmla="*/ 0 w 151"/>
                <a:gd name="T3" fmla="*/ 48 h 48"/>
                <a:gd name="T4" fmla="*/ 3 w 151"/>
                <a:gd name="T5" fmla="*/ 42 h 48"/>
                <a:gd name="T6" fmla="*/ 8 w 151"/>
                <a:gd name="T7" fmla="*/ 37 h 48"/>
                <a:gd name="T8" fmla="*/ 13 w 151"/>
                <a:gd name="T9" fmla="*/ 31 h 48"/>
                <a:gd name="T10" fmla="*/ 17 w 151"/>
                <a:gd name="T11" fmla="*/ 25 h 48"/>
                <a:gd name="T12" fmla="*/ 24 w 151"/>
                <a:gd name="T13" fmla="*/ 19 h 48"/>
                <a:gd name="T14" fmla="*/ 31 w 151"/>
                <a:gd name="T15" fmla="*/ 15 h 48"/>
                <a:gd name="T16" fmla="*/ 38 w 151"/>
                <a:gd name="T17" fmla="*/ 10 h 48"/>
                <a:gd name="T18" fmla="*/ 45 w 151"/>
                <a:gd name="T19" fmla="*/ 7 h 48"/>
                <a:gd name="T20" fmla="*/ 52 w 151"/>
                <a:gd name="T21" fmla="*/ 3 h 48"/>
                <a:gd name="T22" fmla="*/ 60 w 151"/>
                <a:gd name="T23" fmla="*/ 1 h 48"/>
                <a:gd name="T24" fmla="*/ 67 w 151"/>
                <a:gd name="T25" fmla="*/ 0 h 48"/>
                <a:gd name="T26" fmla="*/ 75 w 151"/>
                <a:gd name="T27" fmla="*/ 0 h 48"/>
                <a:gd name="T28" fmla="*/ 83 w 151"/>
                <a:gd name="T29" fmla="*/ 0 h 48"/>
                <a:gd name="T30" fmla="*/ 91 w 151"/>
                <a:gd name="T31" fmla="*/ 1 h 48"/>
                <a:gd name="T32" fmla="*/ 98 w 151"/>
                <a:gd name="T33" fmla="*/ 3 h 48"/>
                <a:gd name="T34" fmla="*/ 106 w 151"/>
                <a:gd name="T35" fmla="*/ 7 h 48"/>
                <a:gd name="T36" fmla="*/ 113 w 151"/>
                <a:gd name="T37" fmla="*/ 10 h 48"/>
                <a:gd name="T38" fmla="*/ 120 w 151"/>
                <a:gd name="T39" fmla="*/ 15 h 48"/>
                <a:gd name="T40" fmla="*/ 127 w 151"/>
                <a:gd name="T41" fmla="*/ 19 h 48"/>
                <a:gd name="T42" fmla="*/ 132 w 151"/>
                <a:gd name="T43" fmla="*/ 25 h 48"/>
                <a:gd name="T44" fmla="*/ 137 w 151"/>
                <a:gd name="T45" fmla="*/ 31 h 48"/>
                <a:gd name="T46" fmla="*/ 142 w 151"/>
                <a:gd name="T47" fmla="*/ 37 h 48"/>
                <a:gd name="T48" fmla="*/ 146 w 151"/>
                <a:gd name="T49" fmla="*/ 42 h 48"/>
                <a:gd name="T50" fmla="*/ 151 w 151"/>
                <a:gd name="T51" fmla="*/ 48 h 4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51"/>
                <a:gd name="T79" fmla="*/ 0 h 48"/>
                <a:gd name="T80" fmla="*/ 151 w 151"/>
                <a:gd name="T81" fmla="*/ 48 h 4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51" h="48">
                  <a:moveTo>
                    <a:pt x="151" y="48"/>
                  </a:moveTo>
                  <a:lnTo>
                    <a:pt x="0" y="48"/>
                  </a:lnTo>
                  <a:lnTo>
                    <a:pt x="3" y="42"/>
                  </a:lnTo>
                  <a:lnTo>
                    <a:pt x="8" y="37"/>
                  </a:lnTo>
                  <a:lnTo>
                    <a:pt x="13" y="31"/>
                  </a:lnTo>
                  <a:lnTo>
                    <a:pt x="17" y="25"/>
                  </a:lnTo>
                  <a:lnTo>
                    <a:pt x="24" y="19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2" y="3"/>
                  </a:lnTo>
                  <a:lnTo>
                    <a:pt x="60" y="1"/>
                  </a:lnTo>
                  <a:lnTo>
                    <a:pt x="67" y="0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6" y="7"/>
                  </a:lnTo>
                  <a:lnTo>
                    <a:pt x="113" y="10"/>
                  </a:lnTo>
                  <a:lnTo>
                    <a:pt x="120" y="15"/>
                  </a:lnTo>
                  <a:lnTo>
                    <a:pt x="127" y="19"/>
                  </a:lnTo>
                  <a:lnTo>
                    <a:pt x="132" y="25"/>
                  </a:lnTo>
                  <a:lnTo>
                    <a:pt x="137" y="31"/>
                  </a:lnTo>
                  <a:lnTo>
                    <a:pt x="142" y="37"/>
                  </a:lnTo>
                  <a:lnTo>
                    <a:pt x="146" y="42"/>
                  </a:lnTo>
                  <a:lnTo>
                    <a:pt x="151" y="4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31" name="Freeform 52"/>
            <p:cNvSpPr>
              <a:spLocks/>
            </p:cNvSpPr>
            <p:nvPr/>
          </p:nvSpPr>
          <p:spPr bwMode="auto">
            <a:xfrm>
              <a:off x="2541" y="3466"/>
              <a:ext cx="171" cy="172"/>
            </a:xfrm>
            <a:custGeom>
              <a:avLst/>
              <a:gdLst>
                <a:gd name="T0" fmla="*/ 341 w 343"/>
                <a:gd name="T1" fmla="*/ 155 h 346"/>
                <a:gd name="T2" fmla="*/ 336 w 343"/>
                <a:gd name="T3" fmla="*/ 122 h 346"/>
                <a:gd name="T4" fmla="*/ 323 w 343"/>
                <a:gd name="T5" fmla="*/ 91 h 346"/>
                <a:gd name="T6" fmla="*/ 303 w 343"/>
                <a:gd name="T7" fmla="*/ 64 h 346"/>
                <a:gd name="T8" fmla="*/ 279 w 343"/>
                <a:gd name="T9" fmla="*/ 39 h 346"/>
                <a:gd name="T10" fmla="*/ 252 w 343"/>
                <a:gd name="T11" fmla="*/ 20 h 346"/>
                <a:gd name="T12" fmla="*/ 222 w 343"/>
                <a:gd name="T13" fmla="*/ 7 h 346"/>
                <a:gd name="T14" fmla="*/ 189 w 343"/>
                <a:gd name="T15" fmla="*/ 1 h 346"/>
                <a:gd name="T16" fmla="*/ 138 w 343"/>
                <a:gd name="T17" fmla="*/ 4 h 346"/>
                <a:gd name="T18" fmla="*/ 76 w 343"/>
                <a:gd name="T19" fmla="*/ 30 h 346"/>
                <a:gd name="T20" fmla="*/ 30 w 343"/>
                <a:gd name="T21" fmla="*/ 76 h 346"/>
                <a:gd name="T22" fmla="*/ 4 w 343"/>
                <a:gd name="T23" fmla="*/ 137 h 346"/>
                <a:gd name="T24" fmla="*/ 2 w 343"/>
                <a:gd name="T25" fmla="*/ 189 h 346"/>
                <a:gd name="T26" fmla="*/ 9 w 343"/>
                <a:gd name="T27" fmla="*/ 221 h 346"/>
                <a:gd name="T28" fmla="*/ 21 w 343"/>
                <a:gd name="T29" fmla="*/ 252 h 346"/>
                <a:gd name="T30" fmla="*/ 40 w 343"/>
                <a:gd name="T31" fmla="*/ 280 h 346"/>
                <a:gd name="T32" fmla="*/ 62 w 343"/>
                <a:gd name="T33" fmla="*/ 302 h 346"/>
                <a:gd name="T34" fmla="*/ 83 w 343"/>
                <a:gd name="T35" fmla="*/ 318 h 346"/>
                <a:gd name="T36" fmla="*/ 108 w 343"/>
                <a:gd name="T37" fmla="*/ 331 h 346"/>
                <a:gd name="T38" fmla="*/ 134 w 343"/>
                <a:gd name="T39" fmla="*/ 339 h 346"/>
                <a:gd name="T40" fmla="*/ 154 w 343"/>
                <a:gd name="T41" fmla="*/ 342 h 346"/>
                <a:gd name="T42" fmla="*/ 164 w 343"/>
                <a:gd name="T43" fmla="*/ 346 h 346"/>
                <a:gd name="T44" fmla="*/ 169 w 343"/>
                <a:gd name="T45" fmla="*/ 342 h 346"/>
                <a:gd name="T46" fmla="*/ 176 w 343"/>
                <a:gd name="T47" fmla="*/ 342 h 346"/>
                <a:gd name="T48" fmla="*/ 181 w 343"/>
                <a:gd name="T49" fmla="*/ 342 h 346"/>
                <a:gd name="T50" fmla="*/ 187 w 343"/>
                <a:gd name="T51" fmla="*/ 346 h 346"/>
                <a:gd name="T52" fmla="*/ 199 w 343"/>
                <a:gd name="T53" fmla="*/ 342 h 346"/>
                <a:gd name="T54" fmla="*/ 216 w 343"/>
                <a:gd name="T55" fmla="*/ 337 h 346"/>
                <a:gd name="T56" fmla="*/ 240 w 343"/>
                <a:gd name="T57" fmla="*/ 329 h 346"/>
                <a:gd name="T58" fmla="*/ 262 w 343"/>
                <a:gd name="T59" fmla="*/ 317 h 346"/>
                <a:gd name="T60" fmla="*/ 283 w 343"/>
                <a:gd name="T61" fmla="*/ 302 h 346"/>
                <a:gd name="T62" fmla="*/ 303 w 343"/>
                <a:gd name="T63" fmla="*/ 280 h 346"/>
                <a:gd name="T64" fmla="*/ 323 w 343"/>
                <a:gd name="T65" fmla="*/ 252 h 346"/>
                <a:gd name="T66" fmla="*/ 336 w 343"/>
                <a:gd name="T67" fmla="*/ 221 h 346"/>
                <a:gd name="T68" fmla="*/ 341 w 343"/>
                <a:gd name="T69" fmla="*/ 189 h 34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43"/>
                <a:gd name="T106" fmla="*/ 0 h 346"/>
                <a:gd name="T107" fmla="*/ 343 w 343"/>
                <a:gd name="T108" fmla="*/ 346 h 34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43" h="346">
                  <a:moveTo>
                    <a:pt x="343" y="172"/>
                  </a:moveTo>
                  <a:lnTo>
                    <a:pt x="341" y="155"/>
                  </a:lnTo>
                  <a:lnTo>
                    <a:pt x="339" y="138"/>
                  </a:lnTo>
                  <a:lnTo>
                    <a:pt x="336" y="122"/>
                  </a:lnTo>
                  <a:lnTo>
                    <a:pt x="330" y="106"/>
                  </a:lnTo>
                  <a:lnTo>
                    <a:pt x="323" y="91"/>
                  </a:lnTo>
                  <a:lnTo>
                    <a:pt x="314" y="77"/>
                  </a:lnTo>
                  <a:lnTo>
                    <a:pt x="303" y="64"/>
                  </a:lnTo>
                  <a:lnTo>
                    <a:pt x="292" y="51"/>
                  </a:lnTo>
                  <a:lnTo>
                    <a:pt x="279" y="39"/>
                  </a:lnTo>
                  <a:lnTo>
                    <a:pt x="267" y="29"/>
                  </a:lnTo>
                  <a:lnTo>
                    <a:pt x="252" y="20"/>
                  </a:lnTo>
                  <a:lnTo>
                    <a:pt x="238" y="13"/>
                  </a:lnTo>
                  <a:lnTo>
                    <a:pt x="222" y="7"/>
                  </a:lnTo>
                  <a:lnTo>
                    <a:pt x="205" y="4"/>
                  </a:lnTo>
                  <a:lnTo>
                    <a:pt x="189" y="1"/>
                  </a:lnTo>
                  <a:lnTo>
                    <a:pt x="172" y="0"/>
                  </a:lnTo>
                  <a:lnTo>
                    <a:pt x="138" y="4"/>
                  </a:lnTo>
                  <a:lnTo>
                    <a:pt x="105" y="14"/>
                  </a:lnTo>
                  <a:lnTo>
                    <a:pt x="76" y="30"/>
                  </a:lnTo>
                  <a:lnTo>
                    <a:pt x="51" y="51"/>
                  </a:lnTo>
                  <a:lnTo>
                    <a:pt x="30" y="76"/>
                  </a:lnTo>
                  <a:lnTo>
                    <a:pt x="14" y="105"/>
                  </a:lnTo>
                  <a:lnTo>
                    <a:pt x="4" y="137"/>
                  </a:lnTo>
                  <a:lnTo>
                    <a:pt x="0" y="172"/>
                  </a:lnTo>
                  <a:lnTo>
                    <a:pt x="2" y="189"/>
                  </a:lnTo>
                  <a:lnTo>
                    <a:pt x="4" y="205"/>
                  </a:lnTo>
                  <a:lnTo>
                    <a:pt x="9" y="221"/>
                  </a:lnTo>
                  <a:lnTo>
                    <a:pt x="14" y="238"/>
                  </a:lnTo>
                  <a:lnTo>
                    <a:pt x="21" y="252"/>
                  </a:lnTo>
                  <a:lnTo>
                    <a:pt x="29" y="266"/>
                  </a:lnTo>
                  <a:lnTo>
                    <a:pt x="40" y="280"/>
                  </a:lnTo>
                  <a:lnTo>
                    <a:pt x="51" y="293"/>
                  </a:lnTo>
                  <a:lnTo>
                    <a:pt x="62" y="302"/>
                  </a:lnTo>
                  <a:lnTo>
                    <a:pt x="72" y="311"/>
                  </a:lnTo>
                  <a:lnTo>
                    <a:pt x="83" y="318"/>
                  </a:lnTo>
                  <a:lnTo>
                    <a:pt x="96" y="325"/>
                  </a:lnTo>
                  <a:lnTo>
                    <a:pt x="108" y="331"/>
                  </a:lnTo>
                  <a:lnTo>
                    <a:pt x="121" y="335"/>
                  </a:lnTo>
                  <a:lnTo>
                    <a:pt x="134" y="339"/>
                  </a:lnTo>
                  <a:lnTo>
                    <a:pt x="148" y="341"/>
                  </a:lnTo>
                  <a:lnTo>
                    <a:pt x="154" y="342"/>
                  </a:lnTo>
                  <a:lnTo>
                    <a:pt x="158" y="345"/>
                  </a:lnTo>
                  <a:lnTo>
                    <a:pt x="164" y="346"/>
                  </a:lnTo>
                  <a:lnTo>
                    <a:pt x="169" y="346"/>
                  </a:lnTo>
                  <a:lnTo>
                    <a:pt x="169" y="342"/>
                  </a:lnTo>
                  <a:lnTo>
                    <a:pt x="172" y="342"/>
                  </a:lnTo>
                  <a:lnTo>
                    <a:pt x="176" y="342"/>
                  </a:lnTo>
                  <a:lnTo>
                    <a:pt x="178" y="342"/>
                  </a:lnTo>
                  <a:lnTo>
                    <a:pt x="181" y="342"/>
                  </a:lnTo>
                  <a:lnTo>
                    <a:pt x="181" y="346"/>
                  </a:lnTo>
                  <a:lnTo>
                    <a:pt x="187" y="346"/>
                  </a:lnTo>
                  <a:lnTo>
                    <a:pt x="193" y="345"/>
                  </a:lnTo>
                  <a:lnTo>
                    <a:pt x="199" y="342"/>
                  </a:lnTo>
                  <a:lnTo>
                    <a:pt x="204" y="340"/>
                  </a:lnTo>
                  <a:lnTo>
                    <a:pt x="216" y="337"/>
                  </a:lnTo>
                  <a:lnTo>
                    <a:pt x="229" y="333"/>
                  </a:lnTo>
                  <a:lnTo>
                    <a:pt x="240" y="329"/>
                  </a:lnTo>
                  <a:lnTo>
                    <a:pt x="252" y="323"/>
                  </a:lnTo>
                  <a:lnTo>
                    <a:pt x="262" y="317"/>
                  </a:lnTo>
                  <a:lnTo>
                    <a:pt x="272" y="309"/>
                  </a:lnTo>
                  <a:lnTo>
                    <a:pt x="283" y="302"/>
                  </a:lnTo>
                  <a:lnTo>
                    <a:pt x="292" y="293"/>
                  </a:lnTo>
                  <a:lnTo>
                    <a:pt x="303" y="280"/>
                  </a:lnTo>
                  <a:lnTo>
                    <a:pt x="314" y="266"/>
                  </a:lnTo>
                  <a:lnTo>
                    <a:pt x="323" y="252"/>
                  </a:lnTo>
                  <a:lnTo>
                    <a:pt x="330" y="238"/>
                  </a:lnTo>
                  <a:lnTo>
                    <a:pt x="336" y="221"/>
                  </a:lnTo>
                  <a:lnTo>
                    <a:pt x="339" y="205"/>
                  </a:lnTo>
                  <a:lnTo>
                    <a:pt x="341" y="189"/>
                  </a:lnTo>
                  <a:lnTo>
                    <a:pt x="343" y="17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32" name="Freeform 53"/>
            <p:cNvSpPr>
              <a:spLocks/>
            </p:cNvSpPr>
            <p:nvPr/>
          </p:nvSpPr>
          <p:spPr bwMode="auto">
            <a:xfrm>
              <a:off x="2659" y="3485"/>
              <a:ext cx="41" cy="59"/>
            </a:xfrm>
            <a:custGeom>
              <a:avLst/>
              <a:gdLst>
                <a:gd name="T0" fmla="*/ 83 w 83"/>
                <a:gd name="T1" fmla="*/ 118 h 118"/>
                <a:gd name="T2" fmla="*/ 34 w 83"/>
                <a:gd name="T3" fmla="*/ 118 h 118"/>
                <a:gd name="T4" fmla="*/ 30 w 83"/>
                <a:gd name="T5" fmla="*/ 83 h 118"/>
                <a:gd name="T6" fmla="*/ 23 w 83"/>
                <a:gd name="T7" fmla="*/ 52 h 118"/>
                <a:gd name="T8" fmla="*/ 13 w 83"/>
                <a:gd name="T9" fmla="*/ 23 h 118"/>
                <a:gd name="T10" fmla="*/ 0 w 83"/>
                <a:gd name="T11" fmla="*/ 0 h 118"/>
                <a:gd name="T12" fmla="*/ 6 w 83"/>
                <a:gd name="T13" fmla="*/ 3 h 118"/>
                <a:gd name="T14" fmla="*/ 12 w 83"/>
                <a:gd name="T15" fmla="*/ 6 h 118"/>
                <a:gd name="T16" fmla="*/ 17 w 83"/>
                <a:gd name="T17" fmla="*/ 10 h 118"/>
                <a:gd name="T18" fmla="*/ 22 w 83"/>
                <a:gd name="T19" fmla="*/ 12 h 118"/>
                <a:gd name="T20" fmla="*/ 27 w 83"/>
                <a:gd name="T21" fmla="*/ 16 h 118"/>
                <a:gd name="T22" fmla="*/ 32 w 83"/>
                <a:gd name="T23" fmla="*/ 20 h 118"/>
                <a:gd name="T24" fmla="*/ 36 w 83"/>
                <a:gd name="T25" fmla="*/ 23 h 118"/>
                <a:gd name="T26" fmla="*/ 41 w 83"/>
                <a:gd name="T27" fmla="*/ 28 h 118"/>
                <a:gd name="T28" fmla="*/ 49 w 83"/>
                <a:gd name="T29" fmla="*/ 37 h 118"/>
                <a:gd name="T30" fmla="*/ 57 w 83"/>
                <a:gd name="T31" fmla="*/ 48 h 118"/>
                <a:gd name="T32" fmla="*/ 64 w 83"/>
                <a:gd name="T33" fmla="*/ 58 h 118"/>
                <a:gd name="T34" fmla="*/ 70 w 83"/>
                <a:gd name="T35" fmla="*/ 69 h 118"/>
                <a:gd name="T36" fmla="*/ 75 w 83"/>
                <a:gd name="T37" fmla="*/ 81 h 118"/>
                <a:gd name="T38" fmla="*/ 79 w 83"/>
                <a:gd name="T39" fmla="*/ 94 h 118"/>
                <a:gd name="T40" fmla="*/ 81 w 83"/>
                <a:gd name="T41" fmla="*/ 105 h 118"/>
                <a:gd name="T42" fmla="*/ 83 w 83"/>
                <a:gd name="T43" fmla="*/ 118 h 11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83"/>
                <a:gd name="T67" fmla="*/ 0 h 118"/>
                <a:gd name="T68" fmla="*/ 83 w 83"/>
                <a:gd name="T69" fmla="*/ 118 h 11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83" h="118">
                  <a:moveTo>
                    <a:pt x="83" y="118"/>
                  </a:moveTo>
                  <a:lnTo>
                    <a:pt x="34" y="118"/>
                  </a:lnTo>
                  <a:lnTo>
                    <a:pt x="30" y="83"/>
                  </a:lnTo>
                  <a:lnTo>
                    <a:pt x="23" y="52"/>
                  </a:lnTo>
                  <a:lnTo>
                    <a:pt x="13" y="23"/>
                  </a:lnTo>
                  <a:lnTo>
                    <a:pt x="0" y="0"/>
                  </a:lnTo>
                  <a:lnTo>
                    <a:pt x="6" y="3"/>
                  </a:lnTo>
                  <a:lnTo>
                    <a:pt x="12" y="6"/>
                  </a:lnTo>
                  <a:lnTo>
                    <a:pt x="17" y="10"/>
                  </a:lnTo>
                  <a:lnTo>
                    <a:pt x="22" y="12"/>
                  </a:lnTo>
                  <a:lnTo>
                    <a:pt x="27" y="16"/>
                  </a:lnTo>
                  <a:lnTo>
                    <a:pt x="32" y="20"/>
                  </a:lnTo>
                  <a:lnTo>
                    <a:pt x="36" y="23"/>
                  </a:lnTo>
                  <a:lnTo>
                    <a:pt x="41" y="28"/>
                  </a:lnTo>
                  <a:lnTo>
                    <a:pt x="49" y="37"/>
                  </a:lnTo>
                  <a:lnTo>
                    <a:pt x="57" y="48"/>
                  </a:lnTo>
                  <a:lnTo>
                    <a:pt x="64" y="58"/>
                  </a:lnTo>
                  <a:lnTo>
                    <a:pt x="70" y="69"/>
                  </a:lnTo>
                  <a:lnTo>
                    <a:pt x="75" y="81"/>
                  </a:lnTo>
                  <a:lnTo>
                    <a:pt x="79" y="94"/>
                  </a:lnTo>
                  <a:lnTo>
                    <a:pt x="81" y="105"/>
                  </a:lnTo>
                  <a:lnTo>
                    <a:pt x="83" y="1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33" name="Freeform 54"/>
            <p:cNvSpPr>
              <a:spLocks/>
            </p:cNvSpPr>
            <p:nvPr/>
          </p:nvSpPr>
          <p:spPr bwMode="auto">
            <a:xfrm>
              <a:off x="2633" y="3556"/>
              <a:ext cx="30" cy="69"/>
            </a:xfrm>
            <a:custGeom>
              <a:avLst/>
              <a:gdLst>
                <a:gd name="T0" fmla="*/ 11 w 60"/>
                <a:gd name="T1" fmla="*/ 136 h 137"/>
                <a:gd name="T2" fmla="*/ 9 w 60"/>
                <a:gd name="T3" fmla="*/ 136 h 137"/>
                <a:gd name="T4" fmla="*/ 6 w 60"/>
                <a:gd name="T5" fmla="*/ 136 h 137"/>
                <a:gd name="T6" fmla="*/ 2 w 60"/>
                <a:gd name="T7" fmla="*/ 137 h 137"/>
                <a:gd name="T8" fmla="*/ 0 w 60"/>
                <a:gd name="T9" fmla="*/ 137 h 137"/>
                <a:gd name="T10" fmla="*/ 0 w 60"/>
                <a:gd name="T11" fmla="*/ 0 h 137"/>
                <a:gd name="T12" fmla="*/ 60 w 60"/>
                <a:gd name="T13" fmla="*/ 0 h 137"/>
                <a:gd name="T14" fmla="*/ 59 w 60"/>
                <a:gd name="T15" fmla="*/ 25 h 137"/>
                <a:gd name="T16" fmla="*/ 55 w 60"/>
                <a:gd name="T17" fmla="*/ 48 h 137"/>
                <a:gd name="T18" fmla="*/ 50 w 60"/>
                <a:gd name="T19" fmla="*/ 69 h 137"/>
                <a:gd name="T20" fmla="*/ 45 w 60"/>
                <a:gd name="T21" fmla="*/ 89 h 137"/>
                <a:gd name="T22" fmla="*/ 38 w 60"/>
                <a:gd name="T23" fmla="*/ 105 h 137"/>
                <a:gd name="T24" fmla="*/ 30 w 60"/>
                <a:gd name="T25" fmla="*/ 119 h 137"/>
                <a:gd name="T26" fmla="*/ 20 w 60"/>
                <a:gd name="T27" fmla="*/ 129 h 137"/>
                <a:gd name="T28" fmla="*/ 11 w 60"/>
                <a:gd name="T29" fmla="*/ 136 h 13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0"/>
                <a:gd name="T46" fmla="*/ 0 h 137"/>
                <a:gd name="T47" fmla="*/ 60 w 60"/>
                <a:gd name="T48" fmla="*/ 137 h 13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0" h="137">
                  <a:moveTo>
                    <a:pt x="11" y="136"/>
                  </a:moveTo>
                  <a:lnTo>
                    <a:pt x="9" y="136"/>
                  </a:lnTo>
                  <a:lnTo>
                    <a:pt x="6" y="136"/>
                  </a:lnTo>
                  <a:lnTo>
                    <a:pt x="2" y="137"/>
                  </a:lnTo>
                  <a:lnTo>
                    <a:pt x="0" y="137"/>
                  </a:lnTo>
                  <a:lnTo>
                    <a:pt x="0" y="0"/>
                  </a:lnTo>
                  <a:lnTo>
                    <a:pt x="60" y="0"/>
                  </a:lnTo>
                  <a:lnTo>
                    <a:pt x="59" y="25"/>
                  </a:lnTo>
                  <a:lnTo>
                    <a:pt x="55" y="48"/>
                  </a:lnTo>
                  <a:lnTo>
                    <a:pt x="50" y="69"/>
                  </a:lnTo>
                  <a:lnTo>
                    <a:pt x="45" y="89"/>
                  </a:lnTo>
                  <a:lnTo>
                    <a:pt x="38" y="105"/>
                  </a:lnTo>
                  <a:lnTo>
                    <a:pt x="30" y="119"/>
                  </a:lnTo>
                  <a:lnTo>
                    <a:pt x="20" y="129"/>
                  </a:lnTo>
                  <a:lnTo>
                    <a:pt x="11" y="1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34" name="Freeform 55"/>
            <p:cNvSpPr>
              <a:spLocks/>
            </p:cNvSpPr>
            <p:nvPr/>
          </p:nvSpPr>
          <p:spPr bwMode="auto">
            <a:xfrm>
              <a:off x="2593" y="3556"/>
              <a:ext cx="28" cy="69"/>
            </a:xfrm>
            <a:custGeom>
              <a:avLst/>
              <a:gdLst>
                <a:gd name="T0" fmla="*/ 39 w 57"/>
                <a:gd name="T1" fmla="*/ 128 h 137"/>
                <a:gd name="T2" fmla="*/ 31 w 57"/>
                <a:gd name="T3" fmla="*/ 118 h 137"/>
                <a:gd name="T4" fmla="*/ 23 w 57"/>
                <a:gd name="T5" fmla="*/ 106 h 137"/>
                <a:gd name="T6" fmla="*/ 17 w 57"/>
                <a:gd name="T7" fmla="*/ 92 h 137"/>
                <a:gd name="T8" fmla="*/ 12 w 57"/>
                <a:gd name="T9" fmla="*/ 76 h 137"/>
                <a:gd name="T10" fmla="*/ 7 w 57"/>
                <a:gd name="T11" fmla="*/ 59 h 137"/>
                <a:gd name="T12" fmla="*/ 4 w 57"/>
                <a:gd name="T13" fmla="*/ 40 h 137"/>
                <a:gd name="T14" fmla="*/ 1 w 57"/>
                <a:gd name="T15" fmla="*/ 21 h 137"/>
                <a:gd name="T16" fmla="*/ 0 w 57"/>
                <a:gd name="T17" fmla="*/ 0 h 137"/>
                <a:gd name="T18" fmla="*/ 57 w 57"/>
                <a:gd name="T19" fmla="*/ 0 h 137"/>
                <a:gd name="T20" fmla="*/ 57 w 57"/>
                <a:gd name="T21" fmla="*/ 137 h 137"/>
                <a:gd name="T22" fmla="*/ 52 w 57"/>
                <a:gd name="T23" fmla="*/ 136 h 137"/>
                <a:gd name="T24" fmla="*/ 47 w 57"/>
                <a:gd name="T25" fmla="*/ 135 h 137"/>
                <a:gd name="T26" fmla="*/ 44 w 57"/>
                <a:gd name="T27" fmla="*/ 131 h 137"/>
                <a:gd name="T28" fmla="*/ 39 w 57"/>
                <a:gd name="T29" fmla="*/ 128 h 13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7"/>
                <a:gd name="T46" fmla="*/ 0 h 137"/>
                <a:gd name="T47" fmla="*/ 57 w 57"/>
                <a:gd name="T48" fmla="*/ 137 h 13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7" h="137">
                  <a:moveTo>
                    <a:pt x="39" y="128"/>
                  </a:moveTo>
                  <a:lnTo>
                    <a:pt x="31" y="118"/>
                  </a:lnTo>
                  <a:lnTo>
                    <a:pt x="23" y="106"/>
                  </a:lnTo>
                  <a:lnTo>
                    <a:pt x="17" y="92"/>
                  </a:lnTo>
                  <a:lnTo>
                    <a:pt x="12" y="76"/>
                  </a:lnTo>
                  <a:lnTo>
                    <a:pt x="7" y="59"/>
                  </a:lnTo>
                  <a:lnTo>
                    <a:pt x="4" y="40"/>
                  </a:lnTo>
                  <a:lnTo>
                    <a:pt x="1" y="21"/>
                  </a:lnTo>
                  <a:lnTo>
                    <a:pt x="0" y="0"/>
                  </a:lnTo>
                  <a:lnTo>
                    <a:pt x="57" y="0"/>
                  </a:lnTo>
                  <a:lnTo>
                    <a:pt x="57" y="137"/>
                  </a:lnTo>
                  <a:lnTo>
                    <a:pt x="52" y="136"/>
                  </a:lnTo>
                  <a:lnTo>
                    <a:pt x="47" y="135"/>
                  </a:lnTo>
                  <a:lnTo>
                    <a:pt x="44" y="131"/>
                  </a:lnTo>
                  <a:lnTo>
                    <a:pt x="39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35" name="Freeform 56"/>
            <p:cNvSpPr>
              <a:spLocks/>
            </p:cNvSpPr>
            <p:nvPr/>
          </p:nvSpPr>
          <p:spPr bwMode="auto">
            <a:xfrm>
              <a:off x="2593" y="3479"/>
              <a:ext cx="28" cy="65"/>
            </a:xfrm>
            <a:custGeom>
              <a:avLst/>
              <a:gdLst>
                <a:gd name="T0" fmla="*/ 57 w 57"/>
                <a:gd name="T1" fmla="*/ 0 h 129"/>
                <a:gd name="T2" fmla="*/ 57 w 57"/>
                <a:gd name="T3" fmla="*/ 129 h 129"/>
                <a:gd name="T4" fmla="*/ 0 w 57"/>
                <a:gd name="T5" fmla="*/ 129 h 129"/>
                <a:gd name="T6" fmla="*/ 1 w 57"/>
                <a:gd name="T7" fmla="*/ 110 h 129"/>
                <a:gd name="T8" fmla="*/ 4 w 57"/>
                <a:gd name="T9" fmla="*/ 92 h 129"/>
                <a:gd name="T10" fmla="*/ 8 w 57"/>
                <a:gd name="T11" fmla="*/ 75 h 129"/>
                <a:gd name="T12" fmla="*/ 13 w 57"/>
                <a:gd name="T13" fmla="*/ 60 h 129"/>
                <a:gd name="T14" fmla="*/ 17 w 57"/>
                <a:gd name="T15" fmla="*/ 45 h 129"/>
                <a:gd name="T16" fmla="*/ 24 w 57"/>
                <a:gd name="T17" fmla="*/ 32 h 129"/>
                <a:gd name="T18" fmla="*/ 31 w 57"/>
                <a:gd name="T19" fmla="*/ 21 h 129"/>
                <a:gd name="T20" fmla="*/ 39 w 57"/>
                <a:gd name="T21" fmla="*/ 11 h 129"/>
                <a:gd name="T22" fmla="*/ 44 w 57"/>
                <a:gd name="T23" fmla="*/ 8 h 129"/>
                <a:gd name="T24" fmla="*/ 49 w 57"/>
                <a:gd name="T25" fmla="*/ 4 h 129"/>
                <a:gd name="T26" fmla="*/ 52 w 57"/>
                <a:gd name="T27" fmla="*/ 2 h 129"/>
                <a:gd name="T28" fmla="*/ 57 w 57"/>
                <a:gd name="T29" fmla="*/ 0 h 12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7"/>
                <a:gd name="T46" fmla="*/ 0 h 129"/>
                <a:gd name="T47" fmla="*/ 57 w 57"/>
                <a:gd name="T48" fmla="*/ 129 h 12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7" h="129">
                  <a:moveTo>
                    <a:pt x="57" y="0"/>
                  </a:moveTo>
                  <a:lnTo>
                    <a:pt x="57" y="129"/>
                  </a:lnTo>
                  <a:lnTo>
                    <a:pt x="0" y="129"/>
                  </a:lnTo>
                  <a:lnTo>
                    <a:pt x="1" y="110"/>
                  </a:lnTo>
                  <a:lnTo>
                    <a:pt x="4" y="92"/>
                  </a:lnTo>
                  <a:lnTo>
                    <a:pt x="8" y="75"/>
                  </a:lnTo>
                  <a:lnTo>
                    <a:pt x="13" y="60"/>
                  </a:lnTo>
                  <a:lnTo>
                    <a:pt x="17" y="45"/>
                  </a:lnTo>
                  <a:lnTo>
                    <a:pt x="24" y="32"/>
                  </a:lnTo>
                  <a:lnTo>
                    <a:pt x="31" y="21"/>
                  </a:lnTo>
                  <a:lnTo>
                    <a:pt x="39" y="11"/>
                  </a:lnTo>
                  <a:lnTo>
                    <a:pt x="44" y="8"/>
                  </a:lnTo>
                  <a:lnTo>
                    <a:pt x="49" y="4"/>
                  </a:lnTo>
                  <a:lnTo>
                    <a:pt x="52" y="2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36" name="Freeform 57"/>
            <p:cNvSpPr>
              <a:spLocks/>
            </p:cNvSpPr>
            <p:nvPr/>
          </p:nvSpPr>
          <p:spPr bwMode="auto">
            <a:xfrm>
              <a:off x="2633" y="3479"/>
              <a:ext cx="30" cy="65"/>
            </a:xfrm>
            <a:custGeom>
              <a:avLst/>
              <a:gdLst>
                <a:gd name="T0" fmla="*/ 0 w 60"/>
                <a:gd name="T1" fmla="*/ 130 h 130"/>
                <a:gd name="T2" fmla="*/ 0 w 60"/>
                <a:gd name="T3" fmla="*/ 0 h 130"/>
                <a:gd name="T4" fmla="*/ 6 w 60"/>
                <a:gd name="T5" fmla="*/ 1 h 130"/>
                <a:gd name="T6" fmla="*/ 11 w 60"/>
                <a:gd name="T7" fmla="*/ 3 h 130"/>
                <a:gd name="T8" fmla="*/ 16 w 60"/>
                <a:gd name="T9" fmla="*/ 7 h 130"/>
                <a:gd name="T10" fmla="*/ 22 w 60"/>
                <a:gd name="T11" fmla="*/ 12 h 130"/>
                <a:gd name="T12" fmla="*/ 30 w 60"/>
                <a:gd name="T13" fmla="*/ 22 h 130"/>
                <a:gd name="T14" fmla="*/ 37 w 60"/>
                <a:gd name="T15" fmla="*/ 33 h 130"/>
                <a:gd name="T16" fmla="*/ 42 w 60"/>
                <a:gd name="T17" fmla="*/ 46 h 130"/>
                <a:gd name="T18" fmla="*/ 48 w 60"/>
                <a:gd name="T19" fmla="*/ 61 h 130"/>
                <a:gd name="T20" fmla="*/ 53 w 60"/>
                <a:gd name="T21" fmla="*/ 76 h 130"/>
                <a:gd name="T22" fmla="*/ 56 w 60"/>
                <a:gd name="T23" fmla="*/ 93 h 130"/>
                <a:gd name="T24" fmla="*/ 59 w 60"/>
                <a:gd name="T25" fmla="*/ 111 h 130"/>
                <a:gd name="T26" fmla="*/ 60 w 60"/>
                <a:gd name="T27" fmla="*/ 130 h 130"/>
                <a:gd name="T28" fmla="*/ 0 w 60"/>
                <a:gd name="T29" fmla="*/ 130 h 13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0"/>
                <a:gd name="T46" fmla="*/ 0 h 130"/>
                <a:gd name="T47" fmla="*/ 60 w 60"/>
                <a:gd name="T48" fmla="*/ 130 h 13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0" h="130">
                  <a:moveTo>
                    <a:pt x="0" y="130"/>
                  </a:moveTo>
                  <a:lnTo>
                    <a:pt x="0" y="0"/>
                  </a:lnTo>
                  <a:lnTo>
                    <a:pt x="6" y="1"/>
                  </a:lnTo>
                  <a:lnTo>
                    <a:pt x="11" y="3"/>
                  </a:lnTo>
                  <a:lnTo>
                    <a:pt x="16" y="7"/>
                  </a:lnTo>
                  <a:lnTo>
                    <a:pt x="22" y="12"/>
                  </a:lnTo>
                  <a:lnTo>
                    <a:pt x="30" y="22"/>
                  </a:lnTo>
                  <a:lnTo>
                    <a:pt x="37" y="33"/>
                  </a:lnTo>
                  <a:lnTo>
                    <a:pt x="42" y="46"/>
                  </a:lnTo>
                  <a:lnTo>
                    <a:pt x="48" y="61"/>
                  </a:lnTo>
                  <a:lnTo>
                    <a:pt x="53" y="76"/>
                  </a:lnTo>
                  <a:lnTo>
                    <a:pt x="56" y="93"/>
                  </a:lnTo>
                  <a:lnTo>
                    <a:pt x="59" y="111"/>
                  </a:lnTo>
                  <a:lnTo>
                    <a:pt x="60" y="13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37" name="Freeform 58"/>
            <p:cNvSpPr>
              <a:spLocks/>
            </p:cNvSpPr>
            <p:nvPr/>
          </p:nvSpPr>
          <p:spPr bwMode="auto">
            <a:xfrm>
              <a:off x="2554" y="3483"/>
              <a:ext cx="45" cy="61"/>
            </a:xfrm>
            <a:custGeom>
              <a:avLst/>
              <a:gdLst>
                <a:gd name="T0" fmla="*/ 42 w 90"/>
                <a:gd name="T1" fmla="*/ 31 h 121"/>
                <a:gd name="T2" fmla="*/ 48 w 90"/>
                <a:gd name="T3" fmla="*/ 26 h 121"/>
                <a:gd name="T4" fmla="*/ 53 w 90"/>
                <a:gd name="T5" fmla="*/ 22 h 121"/>
                <a:gd name="T6" fmla="*/ 59 w 90"/>
                <a:gd name="T7" fmla="*/ 17 h 121"/>
                <a:gd name="T8" fmla="*/ 64 w 90"/>
                <a:gd name="T9" fmla="*/ 13 h 121"/>
                <a:gd name="T10" fmla="*/ 71 w 90"/>
                <a:gd name="T11" fmla="*/ 9 h 121"/>
                <a:gd name="T12" fmla="*/ 77 w 90"/>
                <a:gd name="T13" fmla="*/ 6 h 121"/>
                <a:gd name="T14" fmla="*/ 83 w 90"/>
                <a:gd name="T15" fmla="*/ 2 h 121"/>
                <a:gd name="T16" fmla="*/ 90 w 90"/>
                <a:gd name="T17" fmla="*/ 0 h 121"/>
                <a:gd name="T18" fmla="*/ 83 w 90"/>
                <a:gd name="T19" fmla="*/ 11 h 121"/>
                <a:gd name="T20" fmla="*/ 76 w 90"/>
                <a:gd name="T21" fmla="*/ 23 h 121"/>
                <a:gd name="T22" fmla="*/ 70 w 90"/>
                <a:gd name="T23" fmla="*/ 37 h 121"/>
                <a:gd name="T24" fmla="*/ 65 w 90"/>
                <a:gd name="T25" fmla="*/ 52 h 121"/>
                <a:gd name="T26" fmla="*/ 61 w 90"/>
                <a:gd name="T27" fmla="*/ 68 h 121"/>
                <a:gd name="T28" fmla="*/ 57 w 90"/>
                <a:gd name="T29" fmla="*/ 84 h 121"/>
                <a:gd name="T30" fmla="*/ 55 w 90"/>
                <a:gd name="T31" fmla="*/ 102 h 121"/>
                <a:gd name="T32" fmla="*/ 54 w 90"/>
                <a:gd name="T33" fmla="*/ 121 h 121"/>
                <a:gd name="T34" fmla="*/ 0 w 90"/>
                <a:gd name="T35" fmla="*/ 121 h 121"/>
                <a:gd name="T36" fmla="*/ 2 w 90"/>
                <a:gd name="T37" fmla="*/ 108 h 121"/>
                <a:gd name="T38" fmla="*/ 4 w 90"/>
                <a:gd name="T39" fmla="*/ 97 h 121"/>
                <a:gd name="T40" fmla="*/ 8 w 90"/>
                <a:gd name="T41" fmla="*/ 84 h 121"/>
                <a:gd name="T42" fmla="*/ 14 w 90"/>
                <a:gd name="T43" fmla="*/ 72 h 121"/>
                <a:gd name="T44" fmla="*/ 19 w 90"/>
                <a:gd name="T45" fmla="*/ 61 h 121"/>
                <a:gd name="T46" fmla="*/ 26 w 90"/>
                <a:gd name="T47" fmla="*/ 51 h 121"/>
                <a:gd name="T48" fmla="*/ 34 w 90"/>
                <a:gd name="T49" fmla="*/ 40 h 121"/>
                <a:gd name="T50" fmla="*/ 42 w 90"/>
                <a:gd name="T51" fmla="*/ 31 h 12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90"/>
                <a:gd name="T79" fmla="*/ 0 h 121"/>
                <a:gd name="T80" fmla="*/ 90 w 90"/>
                <a:gd name="T81" fmla="*/ 121 h 12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90" h="121">
                  <a:moveTo>
                    <a:pt x="42" y="31"/>
                  </a:moveTo>
                  <a:lnTo>
                    <a:pt x="48" y="26"/>
                  </a:lnTo>
                  <a:lnTo>
                    <a:pt x="53" y="22"/>
                  </a:lnTo>
                  <a:lnTo>
                    <a:pt x="59" y="17"/>
                  </a:lnTo>
                  <a:lnTo>
                    <a:pt x="64" y="13"/>
                  </a:lnTo>
                  <a:lnTo>
                    <a:pt x="71" y="9"/>
                  </a:lnTo>
                  <a:lnTo>
                    <a:pt x="77" y="6"/>
                  </a:lnTo>
                  <a:lnTo>
                    <a:pt x="83" y="2"/>
                  </a:lnTo>
                  <a:lnTo>
                    <a:pt x="90" y="0"/>
                  </a:lnTo>
                  <a:lnTo>
                    <a:pt x="83" y="11"/>
                  </a:lnTo>
                  <a:lnTo>
                    <a:pt x="76" y="23"/>
                  </a:lnTo>
                  <a:lnTo>
                    <a:pt x="70" y="37"/>
                  </a:lnTo>
                  <a:lnTo>
                    <a:pt x="65" y="52"/>
                  </a:lnTo>
                  <a:lnTo>
                    <a:pt x="61" y="68"/>
                  </a:lnTo>
                  <a:lnTo>
                    <a:pt x="57" y="84"/>
                  </a:lnTo>
                  <a:lnTo>
                    <a:pt x="55" y="102"/>
                  </a:lnTo>
                  <a:lnTo>
                    <a:pt x="54" y="121"/>
                  </a:lnTo>
                  <a:lnTo>
                    <a:pt x="0" y="121"/>
                  </a:lnTo>
                  <a:lnTo>
                    <a:pt x="2" y="108"/>
                  </a:lnTo>
                  <a:lnTo>
                    <a:pt x="4" y="97"/>
                  </a:lnTo>
                  <a:lnTo>
                    <a:pt x="8" y="84"/>
                  </a:lnTo>
                  <a:lnTo>
                    <a:pt x="14" y="72"/>
                  </a:lnTo>
                  <a:lnTo>
                    <a:pt x="19" y="61"/>
                  </a:lnTo>
                  <a:lnTo>
                    <a:pt x="26" y="51"/>
                  </a:lnTo>
                  <a:lnTo>
                    <a:pt x="34" y="40"/>
                  </a:lnTo>
                  <a:lnTo>
                    <a:pt x="42" y="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38" name="Freeform 59"/>
            <p:cNvSpPr>
              <a:spLocks/>
            </p:cNvSpPr>
            <p:nvPr/>
          </p:nvSpPr>
          <p:spPr bwMode="auto">
            <a:xfrm>
              <a:off x="2554" y="3556"/>
              <a:ext cx="43" cy="62"/>
            </a:xfrm>
            <a:custGeom>
              <a:avLst/>
              <a:gdLst>
                <a:gd name="T0" fmla="*/ 0 w 85"/>
                <a:gd name="T1" fmla="*/ 0 h 124"/>
                <a:gd name="T2" fmla="*/ 54 w 85"/>
                <a:gd name="T3" fmla="*/ 0 h 124"/>
                <a:gd name="T4" fmla="*/ 56 w 85"/>
                <a:gd name="T5" fmla="*/ 36 h 124"/>
                <a:gd name="T6" fmla="*/ 63 w 85"/>
                <a:gd name="T7" fmla="*/ 69 h 124"/>
                <a:gd name="T8" fmla="*/ 72 w 85"/>
                <a:gd name="T9" fmla="*/ 99 h 124"/>
                <a:gd name="T10" fmla="*/ 85 w 85"/>
                <a:gd name="T11" fmla="*/ 124 h 124"/>
                <a:gd name="T12" fmla="*/ 79 w 85"/>
                <a:gd name="T13" fmla="*/ 122 h 124"/>
                <a:gd name="T14" fmla="*/ 74 w 85"/>
                <a:gd name="T15" fmla="*/ 119 h 124"/>
                <a:gd name="T16" fmla="*/ 68 w 85"/>
                <a:gd name="T17" fmla="*/ 115 h 124"/>
                <a:gd name="T18" fmla="*/ 62 w 85"/>
                <a:gd name="T19" fmla="*/ 112 h 124"/>
                <a:gd name="T20" fmla="*/ 57 w 85"/>
                <a:gd name="T21" fmla="*/ 107 h 124"/>
                <a:gd name="T22" fmla="*/ 52 w 85"/>
                <a:gd name="T23" fmla="*/ 104 h 124"/>
                <a:gd name="T24" fmla="*/ 47 w 85"/>
                <a:gd name="T25" fmla="*/ 99 h 124"/>
                <a:gd name="T26" fmla="*/ 42 w 85"/>
                <a:gd name="T27" fmla="*/ 95 h 124"/>
                <a:gd name="T28" fmla="*/ 33 w 85"/>
                <a:gd name="T29" fmla="*/ 84 h 124"/>
                <a:gd name="T30" fmla="*/ 25 w 85"/>
                <a:gd name="T31" fmla="*/ 74 h 124"/>
                <a:gd name="T32" fmla="*/ 18 w 85"/>
                <a:gd name="T33" fmla="*/ 63 h 124"/>
                <a:gd name="T34" fmla="*/ 12 w 85"/>
                <a:gd name="T35" fmla="*/ 51 h 124"/>
                <a:gd name="T36" fmla="*/ 8 w 85"/>
                <a:gd name="T37" fmla="*/ 39 h 124"/>
                <a:gd name="T38" fmla="*/ 3 w 85"/>
                <a:gd name="T39" fmla="*/ 27 h 124"/>
                <a:gd name="T40" fmla="*/ 1 w 85"/>
                <a:gd name="T41" fmla="*/ 14 h 124"/>
                <a:gd name="T42" fmla="*/ 0 w 85"/>
                <a:gd name="T43" fmla="*/ 0 h 12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85"/>
                <a:gd name="T67" fmla="*/ 0 h 124"/>
                <a:gd name="T68" fmla="*/ 85 w 85"/>
                <a:gd name="T69" fmla="*/ 124 h 12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85" h="124">
                  <a:moveTo>
                    <a:pt x="0" y="0"/>
                  </a:moveTo>
                  <a:lnTo>
                    <a:pt x="54" y="0"/>
                  </a:lnTo>
                  <a:lnTo>
                    <a:pt x="56" y="36"/>
                  </a:lnTo>
                  <a:lnTo>
                    <a:pt x="63" y="69"/>
                  </a:lnTo>
                  <a:lnTo>
                    <a:pt x="72" y="99"/>
                  </a:lnTo>
                  <a:lnTo>
                    <a:pt x="85" y="124"/>
                  </a:lnTo>
                  <a:lnTo>
                    <a:pt x="79" y="122"/>
                  </a:lnTo>
                  <a:lnTo>
                    <a:pt x="74" y="119"/>
                  </a:lnTo>
                  <a:lnTo>
                    <a:pt x="68" y="115"/>
                  </a:lnTo>
                  <a:lnTo>
                    <a:pt x="62" y="112"/>
                  </a:lnTo>
                  <a:lnTo>
                    <a:pt x="57" y="107"/>
                  </a:lnTo>
                  <a:lnTo>
                    <a:pt x="52" y="104"/>
                  </a:lnTo>
                  <a:lnTo>
                    <a:pt x="47" y="99"/>
                  </a:lnTo>
                  <a:lnTo>
                    <a:pt x="42" y="95"/>
                  </a:lnTo>
                  <a:lnTo>
                    <a:pt x="33" y="84"/>
                  </a:lnTo>
                  <a:lnTo>
                    <a:pt x="25" y="74"/>
                  </a:lnTo>
                  <a:lnTo>
                    <a:pt x="18" y="63"/>
                  </a:lnTo>
                  <a:lnTo>
                    <a:pt x="12" y="51"/>
                  </a:lnTo>
                  <a:lnTo>
                    <a:pt x="8" y="39"/>
                  </a:lnTo>
                  <a:lnTo>
                    <a:pt x="3" y="27"/>
                  </a:lnTo>
                  <a:lnTo>
                    <a:pt x="1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39" name="Freeform 60"/>
            <p:cNvSpPr>
              <a:spLocks/>
            </p:cNvSpPr>
            <p:nvPr/>
          </p:nvSpPr>
          <p:spPr bwMode="auto">
            <a:xfrm>
              <a:off x="2661" y="3556"/>
              <a:ext cx="39" cy="61"/>
            </a:xfrm>
            <a:custGeom>
              <a:avLst/>
              <a:gdLst>
                <a:gd name="T0" fmla="*/ 0 w 78"/>
                <a:gd name="T1" fmla="*/ 121 h 121"/>
                <a:gd name="T2" fmla="*/ 12 w 78"/>
                <a:gd name="T3" fmla="*/ 96 h 121"/>
                <a:gd name="T4" fmla="*/ 21 w 78"/>
                <a:gd name="T5" fmla="*/ 67 h 121"/>
                <a:gd name="T6" fmla="*/ 27 w 78"/>
                <a:gd name="T7" fmla="*/ 35 h 121"/>
                <a:gd name="T8" fmla="*/ 29 w 78"/>
                <a:gd name="T9" fmla="*/ 0 h 121"/>
                <a:gd name="T10" fmla="*/ 78 w 78"/>
                <a:gd name="T11" fmla="*/ 0 h 121"/>
                <a:gd name="T12" fmla="*/ 76 w 78"/>
                <a:gd name="T13" fmla="*/ 20 h 121"/>
                <a:gd name="T14" fmla="*/ 70 w 78"/>
                <a:gd name="T15" fmla="*/ 37 h 121"/>
                <a:gd name="T16" fmla="*/ 63 w 78"/>
                <a:gd name="T17" fmla="*/ 54 h 121"/>
                <a:gd name="T18" fmla="*/ 54 w 78"/>
                <a:gd name="T19" fmla="*/ 70 h 121"/>
                <a:gd name="T20" fmla="*/ 43 w 78"/>
                <a:gd name="T21" fmla="*/ 85 h 121"/>
                <a:gd name="T22" fmla="*/ 30 w 78"/>
                <a:gd name="T23" fmla="*/ 99 h 121"/>
                <a:gd name="T24" fmla="*/ 16 w 78"/>
                <a:gd name="T25" fmla="*/ 111 h 121"/>
                <a:gd name="T26" fmla="*/ 0 w 78"/>
                <a:gd name="T27" fmla="*/ 121 h 12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8"/>
                <a:gd name="T43" fmla="*/ 0 h 121"/>
                <a:gd name="T44" fmla="*/ 78 w 78"/>
                <a:gd name="T45" fmla="*/ 121 h 12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8" h="121">
                  <a:moveTo>
                    <a:pt x="0" y="121"/>
                  </a:moveTo>
                  <a:lnTo>
                    <a:pt x="12" y="96"/>
                  </a:lnTo>
                  <a:lnTo>
                    <a:pt x="21" y="67"/>
                  </a:lnTo>
                  <a:lnTo>
                    <a:pt x="27" y="35"/>
                  </a:lnTo>
                  <a:lnTo>
                    <a:pt x="29" y="0"/>
                  </a:lnTo>
                  <a:lnTo>
                    <a:pt x="78" y="0"/>
                  </a:lnTo>
                  <a:lnTo>
                    <a:pt x="76" y="20"/>
                  </a:lnTo>
                  <a:lnTo>
                    <a:pt x="70" y="37"/>
                  </a:lnTo>
                  <a:lnTo>
                    <a:pt x="63" y="54"/>
                  </a:lnTo>
                  <a:lnTo>
                    <a:pt x="54" y="70"/>
                  </a:lnTo>
                  <a:lnTo>
                    <a:pt x="43" y="85"/>
                  </a:lnTo>
                  <a:lnTo>
                    <a:pt x="30" y="99"/>
                  </a:lnTo>
                  <a:lnTo>
                    <a:pt x="16" y="111"/>
                  </a:lnTo>
                  <a:lnTo>
                    <a:pt x="0" y="1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0" name="Freeform 61"/>
            <p:cNvSpPr>
              <a:spLocks/>
            </p:cNvSpPr>
            <p:nvPr/>
          </p:nvSpPr>
          <p:spPr bwMode="auto">
            <a:xfrm>
              <a:off x="2432" y="3824"/>
              <a:ext cx="17" cy="17"/>
            </a:xfrm>
            <a:custGeom>
              <a:avLst/>
              <a:gdLst>
                <a:gd name="T0" fmla="*/ 16 w 33"/>
                <a:gd name="T1" fmla="*/ 33 h 33"/>
                <a:gd name="T2" fmla="*/ 23 w 33"/>
                <a:gd name="T3" fmla="*/ 32 h 33"/>
                <a:gd name="T4" fmla="*/ 29 w 33"/>
                <a:gd name="T5" fmla="*/ 29 h 33"/>
                <a:gd name="T6" fmla="*/ 32 w 33"/>
                <a:gd name="T7" fmla="*/ 24 h 33"/>
                <a:gd name="T8" fmla="*/ 33 w 33"/>
                <a:gd name="T9" fmla="*/ 17 h 33"/>
                <a:gd name="T10" fmla="*/ 32 w 33"/>
                <a:gd name="T11" fmla="*/ 10 h 33"/>
                <a:gd name="T12" fmla="*/ 29 w 33"/>
                <a:gd name="T13" fmla="*/ 4 h 33"/>
                <a:gd name="T14" fmla="*/ 23 w 33"/>
                <a:gd name="T15" fmla="*/ 1 h 33"/>
                <a:gd name="T16" fmla="*/ 16 w 33"/>
                <a:gd name="T17" fmla="*/ 0 h 33"/>
                <a:gd name="T18" fmla="*/ 9 w 33"/>
                <a:gd name="T19" fmla="*/ 1 h 33"/>
                <a:gd name="T20" fmla="*/ 4 w 33"/>
                <a:gd name="T21" fmla="*/ 4 h 33"/>
                <a:gd name="T22" fmla="*/ 1 w 33"/>
                <a:gd name="T23" fmla="*/ 10 h 33"/>
                <a:gd name="T24" fmla="*/ 0 w 33"/>
                <a:gd name="T25" fmla="*/ 17 h 33"/>
                <a:gd name="T26" fmla="*/ 1 w 33"/>
                <a:gd name="T27" fmla="*/ 24 h 33"/>
                <a:gd name="T28" fmla="*/ 4 w 33"/>
                <a:gd name="T29" fmla="*/ 29 h 33"/>
                <a:gd name="T30" fmla="*/ 9 w 33"/>
                <a:gd name="T31" fmla="*/ 32 h 33"/>
                <a:gd name="T32" fmla="*/ 16 w 33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3"/>
                <a:gd name="T52" fmla="*/ 0 h 33"/>
                <a:gd name="T53" fmla="*/ 33 w 33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3" h="33">
                  <a:moveTo>
                    <a:pt x="16" y="33"/>
                  </a:moveTo>
                  <a:lnTo>
                    <a:pt x="23" y="32"/>
                  </a:lnTo>
                  <a:lnTo>
                    <a:pt x="29" y="29"/>
                  </a:lnTo>
                  <a:lnTo>
                    <a:pt x="32" y="24"/>
                  </a:lnTo>
                  <a:lnTo>
                    <a:pt x="33" y="17"/>
                  </a:lnTo>
                  <a:lnTo>
                    <a:pt x="32" y="10"/>
                  </a:lnTo>
                  <a:lnTo>
                    <a:pt x="29" y="4"/>
                  </a:lnTo>
                  <a:lnTo>
                    <a:pt x="23" y="1"/>
                  </a:lnTo>
                  <a:lnTo>
                    <a:pt x="16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4" y="29"/>
                  </a:lnTo>
                  <a:lnTo>
                    <a:pt x="9" y="32"/>
                  </a:lnTo>
                  <a:lnTo>
                    <a:pt x="1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1" name="Freeform 62"/>
            <p:cNvSpPr>
              <a:spLocks/>
            </p:cNvSpPr>
            <p:nvPr/>
          </p:nvSpPr>
          <p:spPr bwMode="auto">
            <a:xfrm>
              <a:off x="2464" y="3824"/>
              <a:ext cx="17" cy="17"/>
            </a:xfrm>
            <a:custGeom>
              <a:avLst/>
              <a:gdLst>
                <a:gd name="T0" fmla="*/ 17 w 35"/>
                <a:gd name="T1" fmla="*/ 33 h 33"/>
                <a:gd name="T2" fmla="*/ 24 w 35"/>
                <a:gd name="T3" fmla="*/ 32 h 33"/>
                <a:gd name="T4" fmla="*/ 30 w 35"/>
                <a:gd name="T5" fmla="*/ 29 h 33"/>
                <a:gd name="T6" fmla="*/ 34 w 35"/>
                <a:gd name="T7" fmla="*/ 24 h 33"/>
                <a:gd name="T8" fmla="*/ 35 w 35"/>
                <a:gd name="T9" fmla="*/ 17 h 33"/>
                <a:gd name="T10" fmla="*/ 34 w 35"/>
                <a:gd name="T11" fmla="*/ 10 h 33"/>
                <a:gd name="T12" fmla="*/ 30 w 35"/>
                <a:gd name="T13" fmla="*/ 4 h 33"/>
                <a:gd name="T14" fmla="*/ 24 w 35"/>
                <a:gd name="T15" fmla="*/ 1 h 33"/>
                <a:gd name="T16" fmla="*/ 17 w 35"/>
                <a:gd name="T17" fmla="*/ 0 h 33"/>
                <a:gd name="T18" fmla="*/ 10 w 35"/>
                <a:gd name="T19" fmla="*/ 1 h 33"/>
                <a:gd name="T20" fmla="*/ 6 w 35"/>
                <a:gd name="T21" fmla="*/ 4 h 33"/>
                <a:gd name="T22" fmla="*/ 1 w 35"/>
                <a:gd name="T23" fmla="*/ 10 h 33"/>
                <a:gd name="T24" fmla="*/ 0 w 35"/>
                <a:gd name="T25" fmla="*/ 17 h 33"/>
                <a:gd name="T26" fmla="*/ 1 w 35"/>
                <a:gd name="T27" fmla="*/ 24 h 33"/>
                <a:gd name="T28" fmla="*/ 6 w 35"/>
                <a:gd name="T29" fmla="*/ 29 h 33"/>
                <a:gd name="T30" fmla="*/ 10 w 35"/>
                <a:gd name="T31" fmla="*/ 32 h 33"/>
                <a:gd name="T32" fmla="*/ 17 w 35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"/>
                <a:gd name="T52" fmla="*/ 0 h 33"/>
                <a:gd name="T53" fmla="*/ 35 w 35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" h="33">
                  <a:moveTo>
                    <a:pt x="17" y="33"/>
                  </a:moveTo>
                  <a:lnTo>
                    <a:pt x="24" y="32"/>
                  </a:lnTo>
                  <a:lnTo>
                    <a:pt x="30" y="29"/>
                  </a:lnTo>
                  <a:lnTo>
                    <a:pt x="34" y="24"/>
                  </a:lnTo>
                  <a:lnTo>
                    <a:pt x="35" y="17"/>
                  </a:lnTo>
                  <a:lnTo>
                    <a:pt x="34" y="10"/>
                  </a:lnTo>
                  <a:lnTo>
                    <a:pt x="30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6" y="29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2" name="Freeform 63"/>
            <p:cNvSpPr>
              <a:spLocks/>
            </p:cNvSpPr>
            <p:nvPr/>
          </p:nvSpPr>
          <p:spPr bwMode="auto">
            <a:xfrm>
              <a:off x="2496" y="3824"/>
              <a:ext cx="17" cy="17"/>
            </a:xfrm>
            <a:custGeom>
              <a:avLst/>
              <a:gdLst>
                <a:gd name="T0" fmla="*/ 16 w 33"/>
                <a:gd name="T1" fmla="*/ 33 h 33"/>
                <a:gd name="T2" fmla="*/ 23 w 33"/>
                <a:gd name="T3" fmla="*/ 32 h 33"/>
                <a:gd name="T4" fmla="*/ 28 w 33"/>
                <a:gd name="T5" fmla="*/ 29 h 33"/>
                <a:gd name="T6" fmla="*/ 32 w 33"/>
                <a:gd name="T7" fmla="*/ 24 h 33"/>
                <a:gd name="T8" fmla="*/ 33 w 33"/>
                <a:gd name="T9" fmla="*/ 17 h 33"/>
                <a:gd name="T10" fmla="*/ 32 w 33"/>
                <a:gd name="T11" fmla="*/ 10 h 33"/>
                <a:gd name="T12" fmla="*/ 28 w 33"/>
                <a:gd name="T13" fmla="*/ 4 h 33"/>
                <a:gd name="T14" fmla="*/ 23 w 33"/>
                <a:gd name="T15" fmla="*/ 1 h 33"/>
                <a:gd name="T16" fmla="*/ 16 w 33"/>
                <a:gd name="T17" fmla="*/ 0 h 33"/>
                <a:gd name="T18" fmla="*/ 9 w 33"/>
                <a:gd name="T19" fmla="*/ 1 h 33"/>
                <a:gd name="T20" fmla="*/ 4 w 33"/>
                <a:gd name="T21" fmla="*/ 4 h 33"/>
                <a:gd name="T22" fmla="*/ 1 w 33"/>
                <a:gd name="T23" fmla="*/ 10 h 33"/>
                <a:gd name="T24" fmla="*/ 0 w 33"/>
                <a:gd name="T25" fmla="*/ 17 h 33"/>
                <a:gd name="T26" fmla="*/ 1 w 33"/>
                <a:gd name="T27" fmla="*/ 24 h 33"/>
                <a:gd name="T28" fmla="*/ 4 w 33"/>
                <a:gd name="T29" fmla="*/ 29 h 33"/>
                <a:gd name="T30" fmla="*/ 9 w 33"/>
                <a:gd name="T31" fmla="*/ 32 h 33"/>
                <a:gd name="T32" fmla="*/ 16 w 33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3"/>
                <a:gd name="T52" fmla="*/ 0 h 33"/>
                <a:gd name="T53" fmla="*/ 33 w 33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3" h="33">
                  <a:moveTo>
                    <a:pt x="16" y="33"/>
                  </a:moveTo>
                  <a:lnTo>
                    <a:pt x="23" y="32"/>
                  </a:lnTo>
                  <a:lnTo>
                    <a:pt x="28" y="29"/>
                  </a:lnTo>
                  <a:lnTo>
                    <a:pt x="32" y="24"/>
                  </a:lnTo>
                  <a:lnTo>
                    <a:pt x="33" y="17"/>
                  </a:lnTo>
                  <a:lnTo>
                    <a:pt x="32" y="10"/>
                  </a:lnTo>
                  <a:lnTo>
                    <a:pt x="28" y="4"/>
                  </a:lnTo>
                  <a:lnTo>
                    <a:pt x="23" y="1"/>
                  </a:lnTo>
                  <a:lnTo>
                    <a:pt x="16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4" y="29"/>
                  </a:lnTo>
                  <a:lnTo>
                    <a:pt x="9" y="32"/>
                  </a:lnTo>
                  <a:lnTo>
                    <a:pt x="1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3" name="Freeform 64"/>
            <p:cNvSpPr>
              <a:spLocks/>
            </p:cNvSpPr>
            <p:nvPr/>
          </p:nvSpPr>
          <p:spPr bwMode="auto">
            <a:xfrm>
              <a:off x="2528" y="3824"/>
              <a:ext cx="17" cy="17"/>
            </a:xfrm>
            <a:custGeom>
              <a:avLst/>
              <a:gdLst>
                <a:gd name="T0" fmla="*/ 17 w 35"/>
                <a:gd name="T1" fmla="*/ 33 h 33"/>
                <a:gd name="T2" fmla="*/ 24 w 35"/>
                <a:gd name="T3" fmla="*/ 32 h 33"/>
                <a:gd name="T4" fmla="*/ 30 w 35"/>
                <a:gd name="T5" fmla="*/ 29 h 33"/>
                <a:gd name="T6" fmla="*/ 33 w 35"/>
                <a:gd name="T7" fmla="*/ 24 h 33"/>
                <a:gd name="T8" fmla="*/ 35 w 35"/>
                <a:gd name="T9" fmla="*/ 17 h 33"/>
                <a:gd name="T10" fmla="*/ 33 w 35"/>
                <a:gd name="T11" fmla="*/ 10 h 33"/>
                <a:gd name="T12" fmla="*/ 30 w 35"/>
                <a:gd name="T13" fmla="*/ 4 h 33"/>
                <a:gd name="T14" fmla="*/ 24 w 35"/>
                <a:gd name="T15" fmla="*/ 1 h 33"/>
                <a:gd name="T16" fmla="*/ 17 w 35"/>
                <a:gd name="T17" fmla="*/ 0 h 33"/>
                <a:gd name="T18" fmla="*/ 10 w 35"/>
                <a:gd name="T19" fmla="*/ 1 h 33"/>
                <a:gd name="T20" fmla="*/ 6 w 35"/>
                <a:gd name="T21" fmla="*/ 4 h 33"/>
                <a:gd name="T22" fmla="*/ 1 w 35"/>
                <a:gd name="T23" fmla="*/ 10 h 33"/>
                <a:gd name="T24" fmla="*/ 0 w 35"/>
                <a:gd name="T25" fmla="*/ 17 h 33"/>
                <a:gd name="T26" fmla="*/ 1 w 35"/>
                <a:gd name="T27" fmla="*/ 24 h 33"/>
                <a:gd name="T28" fmla="*/ 6 w 35"/>
                <a:gd name="T29" fmla="*/ 29 h 33"/>
                <a:gd name="T30" fmla="*/ 10 w 35"/>
                <a:gd name="T31" fmla="*/ 32 h 33"/>
                <a:gd name="T32" fmla="*/ 17 w 35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"/>
                <a:gd name="T52" fmla="*/ 0 h 33"/>
                <a:gd name="T53" fmla="*/ 35 w 35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" h="33">
                  <a:moveTo>
                    <a:pt x="17" y="33"/>
                  </a:moveTo>
                  <a:lnTo>
                    <a:pt x="24" y="32"/>
                  </a:lnTo>
                  <a:lnTo>
                    <a:pt x="30" y="29"/>
                  </a:lnTo>
                  <a:lnTo>
                    <a:pt x="33" y="24"/>
                  </a:lnTo>
                  <a:lnTo>
                    <a:pt x="35" y="17"/>
                  </a:lnTo>
                  <a:lnTo>
                    <a:pt x="33" y="10"/>
                  </a:lnTo>
                  <a:lnTo>
                    <a:pt x="30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6" y="29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4" name="Freeform 65"/>
            <p:cNvSpPr>
              <a:spLocks/>
            </p:cNvSpPr>
            <p:nvPr/>
          </p:nvSpPr>
          <p:spPr bwMode="auto">
            <a:xfrm>
              <a:off x="2432" y="3854"/>
              <a:ext cx="17" cy="17"/>
            </a:xfrm>
            <a:custGeom>
              <a:avLst/>
              <a:gdLst>
                <a:gd name="T0" fmla="*/ 16 w 33"/>
                <a:gd name="T1" fmla="*/ 33 h 33"/>
                <a:gd name="T2" fmla="*/ 23 w 33"/>
                <a:gd name="T3" fmla="*/ 32 h 33"/>
                <a:gd name="T4" fmla="*/ 29 w 33"/>
                <a:gd name="T5" fmla="*/ 29 h 33"/>
                <a:gd name="T6" fmla="*/ 32 w 33"/>
                <a:gd name="T7" fmla="*/ 24 h 33"/>
                <a:gd name="T8" fmla="*/ 33 w 33"/>
                <a:gd name="T9" fmla="*/ 17 h 33"/>
                <a:gd name="T10" fmla="*/ 32 w 33"/>
                <a:gd name="T11" fmla="*/ 10 h 33"/>
                <a:gd name="T12" fmla="*/ 29 w 33"/>
                <a:gd name="T13" fmla="*/ 4 h 33"/>
                <a:gd name="T14" fmla="*/ 23 w 33"/>
                <a:gd name="T15" fmla="*/ 1 h 33"/>
                <a:gd name="T16" fmla="*/ 16 w 33"/>
                <a:gd name="T17" fmla="*/ 0 h 33"/>
                <a:gd name="T18" fmla="*/ 9 w 33"/>
                <a:gd name="T19" fmla="*/ 1 h 33"/>
                <a:gd name="T20" fmla="*/ 4 w 33"/>
                <a:gd name="T21" fmla="*/ 4 h 33"/>
                <a:gd name="T22" fmla="*/ 1 w 33"/>
                <a:gd name="T23" fmla="*/ 10 h 33"/>
                <a:gd name="T24" fmla="*/ 0 w 33"/>
                <a:gd name="T25" fmla="*/ 17 h 33"/>
                <a:gd name="T26" fmla="*/ 1 w 33"/>
                <a:gd name="T27" fmla="*/ 24 h 33"/>
                <a:gd name="T28" fmla="*/ 4 w 33"/>
                <a:gd name="T29" fmla="*/ 29 h 33"/>
                <a:gd name="T30" fmla="*/ 9 w 33"/>
                <a:gd name="T31" fmla="*/ 32 h 33"/>
                <a:gd name="T32" fmla="*/ 16 w 33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3"/>
                <a:gd name="T52" fmla="*/ 0 h 33"/>
                <a:gd name="T53" fmla="*/ 33 w 33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3" h="33">
                  <a:moveTo>
                    <a:pt x="16" y="33"/>
                  </a:moveTo>
                  <a:lnTo>
                    <a:pt x="23" y="32"/>
                  </a:lnTo>
                  <a:lnTo>
                    <a:pt x="29" y="29"/>
                  </a:lnTo>
                  <a:lnTo>
                    <a:pt x="32" y="24"/>
                  </a:lnTo>
                  <a:lnTo>
                    <a:pt x="33" y="17"/>
                  </a:lnTo>
                  <a:lnTo>
                    <a:pt x="32" y="10"/>
                  </a:lnTo>
                  <a:lnTo>
                    <a:pt x="29" y="4"/>
                  </a:lnTo>
                  <a:lnTo>
                    <a:pt x="23" y="1"/>
                  </a:lnTo>
                  <a:lnTo>
                    <a:pt x="16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4" y="29"/>
                  </a:lnTo>
                  <a:lnTo>
                    <a:pt x="9" y="32"/>
                  </a:lnTo>
                  <a:lnTo>
                    <a:pt x="1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5" name="Freeform 66"/>
            <p:cNvSpPr>
              <a:spLocks/>
            </p:cNvSpPr>
            <p:nvPr/>
          </p:nvSpPr>
          <p:spPr bwMode="auto">
            <a:xfrm>
              <a:off x="2464" y="3854"/>
              <a:ext cx="17" cy="17"/>
            </a:xfrm>
            <a:custGeom>
              <a:avLst/>
              <a:gdLst>
                <a:gd name="T0" fmla="*/ 17 w 35"/>
                <a:gd name="T1" fmla="*/ 33 h 33"/>
                <a:gd name="T2" fmla="*/ 24 w 35"/>
                <a:gd name="T3" fmla="*/ 32 h 33"/>
                <a:gd name="T4" fmla="*/ 30 w 35"/>
                <a:gd name="T5" fmla="*/ 29 h 33"/>
                <a:gd name="T6" fmla="*/ 34 w 35"/>
                <a:gd name="T7" fmla="*/ 24 h 33"/>
                <a:gd name="T8" fmla="*/ 35 w 35"/>
                <a:gd name="T9" fmla="*/ 17 h 33"/>
                <a:gd name="T10" fmla="*/ 34 w 35"/>
                <a:gd name="T11" fmla="*/ 10 h 33"/>
                <a:gd name="T12" fmla="*/ 30 w 35"/>
                <a:gd name="T13" fmla="*/ 4 h 33"/>
                <a:gd name="T14" fmla="*/ 24 w 35"/>
                <a:gd name="T15" fmla="*/ 1 h 33"/>
                <a:gd name="T16" fmla="*/ 17 w 35"/>
                <a:gd name="T17" fmla="*/ 0 h 33"/>
                <a:gd name="T18" fmla="*/ 10 w 35"/>
                <a:gd name="T19" fmla="*/ 1 h 33"/>
                <a:gd name="T20" fmla="*/ 6 w 35"/>
                <a:gd name="T21" fmla="*/ 4 h 33"/>
                <a:gd name="T22" fmla="*/ 1 w 35"/>
                <a:gd name="T23" fmla="*/ 10 h 33"/>
                <a:gd name="T24" fmla="*/ 0 w 35"/>
                <a:gd name="T25" fmla="*/ 17 h 33"/>
                <a:gd name="T26" fmla="*/ 1 w 35"/>
                <a:gd name="T27" fmla="*/ 24 h 33"/>
                <a:gd name="T28" fmla="*/ 6 w 35"/>
                <a:gd name="T29" fmla="*/ 29 h 33"/>
                <a:gd name="T30" fmla="*/ 10 w 35"/>
                <a:gd name="T31" fmla="*/ 32 h 33"/>
                <a:gd name="T32" fmla="*/ 17 w 35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"/>
                <a:gd name="T52" fmla="*/ 0 h 33"/>
                <a:gd name="T53" fmla="*/ 35 w 35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" h="33">
                  <a:moveTo>
                    <a:pt x="17" y="33"/>
                  </a:moveTo>
                  <a:lnTo>
                    <a:pt x="24" y="32"/>
                  </a:lnTo>
                  <a:lnTo>
                    <a:pt x="30" y="29"/>
                  </a:lnTo>
                  <a:lnTo>
                    <a:pt x="34" y="24"/>
                  </a:lnTo>
                  <a:lnTo>
                    <a:pt x="35" y="17"/>
                  </a:lnTo>
                  <a:lnTo>
                    <a:pt x="34" y="10"/>
                  </a:lnTo>
                  <a:lnTo>
                    <a:pt x="30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6" y="29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6" name="Freeform 67"/>
            <p:cNvSpPr>
              <a:spLocks/>
            </p:cNvSpPr>
            <p:nvPr/>
          </p:nvSpPr>
          <p:spPr bwMode="auto">
            <a:xfrm>
              <a:off x="2496" y="3854"/>
              <a:ext cx="17" cy="17"/>
            </a:xfrm>
            <a:custGeom>
              <a:avLst/>
              <a:gdLst>
                <a:gd name="T0" fmla="*/ 16 w 33"/>
                <a:gd name="T1" fmla="*/ 33 h 33"/>
                <a:gd name="T2" fmla="*/ 23 w 33"/>
                <a:gd name="T3" fmla="*/ 32 h 33"/>
                <a:gd name="T4" fmla="*/ 28 w 33"/>
                <a:gd name="T5" fmla="*/ 29 h 33"/>
                <a:gd name="T6" fmla="*/ 32 w 33"/>
                <a:gd name="T7" fmla="*/ 24 h 33"/>
                <a:gd name="T8" fmla="*/ 33 w 33"/>
                <a:gd name="T9" fmla="*/ 17 h 33"/>
                <a:gd name="T10" fmla="*/ 32 w 33"/>
                <a:gd name="T11" fmla="*/ 10 h 33"/>
                <a:gd name="T12" fmla="*/ 28 w 33"/>
                <a:gd name="T13" fmla="*/ 4 h 33"/>
                <a:gd name="T14" fmla="*/ 23 w 33"/>
                <a:gd name="T15" fmla="*/ 1 h 33"/>
                <a:gd name="T16" fmla="*/ 16 w 33"/>
                <a:gd name="T17" fmla="*/ 0 h 33"/>
                <a:gd name="T18" fmla="*/ 9 w 33"/>
                <a:gd name="T19" fmla="*/ 1 h 33"/>
                <a:gd name="T20" fmla="*/ 4 w 33"/>
                <a:gd name="T21" fmla="*/ 4 h 33"/>
                <a:gd name="T22" fmla="*/ 1 w 33"/>
                <a:gd name="T23" fmla="*/ 10 h 33"/>
                <a:gd name="T24" fmla="*/ 0 w 33"/>
                <a:gd name="T25" fmla="*/ 17 h 33"/>
                <a:gd name="T26" fmla="*/ 1 w 33"/>
                <a:gd name="T27" fmla="*/ 24 h 33"/>
                <a:gd name="T28" fmla="*/ 4 w 33"/>
                <a:gd name="T29" fmla="*/ 29 h 33"/>
                <a:gd name="T30" fmla="*/ 9 w 33"/>
                <a:gd name="T31" fmla="*/ 32 h 33"/>
                <a:gd name="T32" fmla="*/ 16 w 33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3"/>
                <a:gd name="T52" fmla="*/ 0 h 33"/>
                <a:gd name="T53" fmla="*/ 33 w 33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3" h="33">
                  <a:moveTo>
                    <a:pt x="16" y="33"/>
                  </a:moveTo>
                  <a:lnTo>
                    <a:pt x="23" y="32"/>
                  </a:lnTo>
                  <a:lnTo>
                    <a:pt x="28" y="29"/>
                  </a:lnTo>
                  <a:lnTo>
                    <a:pt x="32" y="24"/>
                  </a:lnTo>
                  <a:lnTo>
                    <a:pt x="33" y="17"/>
                  </a:lnTo>
                  <a:lnTo>
                    <a:pt x="32" y="10"/>
                  </a:lnTo>
                  <a:lnTo>
                    <a:pt x="28" y="4"/>
                  </a:lnTo>
                  <a:lnTo>
                    <a:pt x="23" y="1"/>
                  </a:lnTo>
                  <a:lnTo>
                    <a:pt x="16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4" y="29"/>
                  </a:lnTo>
                  <a:lnTo>
                    <a:pt x="9" y="32"/>
                  </a:lnTo>
                  <a:lnTo>
                    <a:pt x="1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7" name="Freeform 68"/>
            <p:cNvSpPr>
              <a:spLocks/>
            </p:cNvSpPr>
            <p:nvPr/>
          </p:nvSpPr>
          <p:spPr bwMode="auto">
            <a:xfrm>
              <a:off x="2528" y="3854"/>
              <a:ext cx="17" cy="17"/>
            </a:xfrm>
            <a:custGeom>
              <a:avLst/>
              <a:gdLst>
                <a:gd name="T0" fmla="*/ 17 w 35"/>
                <a:gd name="T1" fmla="*/ 33 h 33"/>
                <a:gd name="T2" fmla="*/ 24 w 35"/>
                <a:gd name="T3" fmla="*/ 32 h 33"/>
                <a:gd name="T4" fmla="*/ 30 w 35"/>
                <a:gd name="T5" fmla="*/ 29 h 33"/>
                <a:gd name="T6" fmla="*/ 33 w 35"/>
                <a:gd name="T7" fmla="*/ 24 h 33"/>
                <a:gd name="T8" fmla="*/ 35 w 35"/>
                <a:gd name="T9" fmla="*/ 17 h 33"/>
                <a:gd name="T10" fmla="*/ 33 w 35"/>
                <a:gd name="T11" fmla="*/ 10 h 33"/>
                <a:gd name="T12" fmla="*/ 30 w 35"/>
                <a:gd name="T13" fmla="*/ 4 h 33"/>
                <a:gd name="T14" fmla="*/ 24 w 35"/>
                <a:gd name="T15" fmla="*/ 1 h 33"/>
                <a:gd name="T16" fmla="*/ 17 w 35"/>
                <a:gd name="T17" fmla="*/ 0 h 33"/>
                <a:gd name="T18" fmla="*/ 10 w 35"/>
                <a:gd name="T19" fmla="*/ 1 h 33"/>
                <a:gd name="T20" fmla="*/ 6 w 35"/>
                <a:gd name="T21" fmla="*/ 4 h 33"/>
                <a:gd name="T22" fmla="*/ 1 w 35"/>
                <a:gd name="T23" fmla="*/ 10 h 33"/>
                <a:gd name="T24" fmla="*/ 0 w 35"/>
                <a:gd name="T25" fmla="*/ 17 h 33"/>
                <a:gd name="T26" fmla="*/ 1 w 35"/>
                <a:gd name="T27" fmla="*/ 24 h 33"/>
                <a:gd name="T28" fmla="*/ 6 w 35"/>
                <a:gd name="T29" fmla="*/ 29 h 33"/>
                <a:gd name="T30" fmla="*/ 10 w 35"/>
                <a:gd name="T31" fmla="*/ 32 h 33"/>
                <a:gd name="T32" fmla="*/ 17 w 35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"/>
                <a:gd name="T52" fmla="*/ 0 h 33"/>
                <a:gd name="T53" fmla="*/ 35 w 35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" h="33">
                  <a:moveTo>
                    <a:pt x="17" y="33"/>
                  </a:moveTo>
                  <a:lnTo>
                    <a:pt x="24" y="32"/>
                  </a:lnTo>
                  <a:lnTo>
                    <a:pt x="30" y="29"/>
                  </a:lnTo>
                  <a:lnTo>
                    <a:pt x="33" y="24"/>
                  </a:lnTo>
                  <a:lnTo>
                    <a:pt x="35" y="17"/>
                  </a:lnTo>
                  <a:lnTo>
                    <a:pt x="33" y="10"/>
                  </a:lnTo>
                  <a:lnTo>
                    <a:pt x="30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6" y="29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8" name="Freeform 69"/>
            <p:cNvSpPr>
              <a:spLocks/>
            </p:cNvSpPr>
            <p:nvPr/>
          </p:nvSpPr>
          <p:spPr bwMode="auto">
            <a:xfrm>
              <a:off x="2432" y="3884"/>
              <a:ext cx="17" cy="17"/>
            </a:xfrm>
            <a:custGeom>
              <a:avLst/>
              <a:gdLst>
                <a:gd name="T0" fmla="*/ 16 w 33"/>
                <a:gd name="T1" fmla="*/ 33 h 33"/>
                <a:gd name="T2" fmla="*/ 23 w 33"/>
                <a:gd name="T3" fmla="*/ 32 h 33"/>
                <a:gd name="T4" fmla="*/ 29 w 33"/>
                <a:gd name="T5" fmla="*/ 28 h 33"/>
                <a:gd name="T6" fmla="*/ 32 w 33"/>
                <a:gd name="T7" fmla="*/ 24 h 33"/>
                <a:gd name="T8" fmla="*/ 33 w 33"/>
                <a:gd name="T9" fmla="*/ 17 h 33"/>
                <a:gd name="T10" fmla="*/ 32 w 33"/>
                <a:gd name="T11" fmla="*/ 10 h 33"/>
                <a:gd name="T12" fmla="*/ 29 w 33"/>
                <a:gd name="T13" fmla="*/ 4 h 33"/>
                <a:gd name="T14" fmla="*/ 23 w 33"/>
                <a:gd name="T15" fmla="*/ 1 h 33"/>
                <a:gd name="T16" fmla="*/ 16 w 33"/>
                <a:gd name="T17" fmla="*/ 0 h 33"/>
                <a:gd name="T18" fmla="*/ 9 w 33"/>
                <a:gd name="T19" fmla="*/ 1 h 33"/>
                <a:gd name="T20" fmla="*/ 4 w 33"/>
                <a:gd name="T21" fmla="*/ 4 h 33"/>
                <a:gd name="T22" fmla="*/ 1 w 33"/>
                <a:gd name="T23" fmla="*/ 10 h 33"/>
                <a:gd name="T24" fmla="*/ 0 w 33"/>
                <a:gd name="T25" fmla="*/ 17 h 33"/>
                <a:gd name="T26" fmla="*/ 1 w 33"/>
                <a:gd name="T27" fmla="*/ 24 h 33"/>
                <a:gd name="T28" fmla="*/ 4 w 33"/>
                <a:gd name="T29" fmla="*/ 28 h 33"/>
                <a:gd name="T30" fmla="*/ 9 w 33"/>
                <a:gd name="T31" fmla="*/ 32 h 33"/>
                <a:gd name="T32" fmla="*/ 16 w 33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3"/>
                <a:gd name="T52" fmla="*/ 0 h 33"/>
                <a:gd name="T53" fmla="*/ 33 w 33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3" h="33">
                  <a:moveTo>
                    <a:pt x="16" y="33"/>
                  </a:moveTo>
                  <a:lnTo>
                    <a:pt x="23" y="32"/>
                  </a:lnTo>
                  <a:lnTo>
                    <a:pt x="29" y="28"/>
                  </a:lnTo>
                  <a:lnTo>
                    <a:pt x="32" y="24"/>
                  </a:lnTo>
                  <a:lnTo>
                    <a:pt x="33" y="17"/>
                  </a:lnTo>
                  <a:lnTo>
                    <a:pt x="32" y="10"/>
                  </a:lnTo>
                  <a:lnTo>
                    <a:pt x="29" y="4"/>
                  </a:lnTo>
                  <a:lnTo>
                    <a:pt x="23" y="1"/>
                  </a:lnTo>
                  <a:lnTo>
                    <a:pt x="16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4" y="28"/>
                  </a:lnTo>
                  <a:lnTo>
                    <a:pt x="9" y="32"/>
                  </a:lnTo>
                  <a:lnTo>
                    <a:pt x="1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9" name="Freeform 70"/>
            <p:cNvSpPr>
              <a:spLocks/>
            </p:cNvSpPr>
            <p:nvPr/>
          </p:nvSpPr>
          <p:spPr bwMode="auto">
            <a:xfrm>
              <a:off x="2464" y="3884"/>
              <a:ext cx="17" cy="17"/>
            </a:xfrm>
            <a:custGeom>
              <a:avLst/>
              <a:gdLst>
                <a:gd name="T0" fmla="*/ 17 w 35"/>
                <a:gd name="T1" fmla="*/ 33 h 33"/>
                <a:gd name="T2" fmla="*/ 24 w 35"/>
                <a:gd name="T3" fmla="*/ 32 h 33"/>
                <a:gd name="T4" fmla="*/ 30 w 35"/>
                <a:gd name="T5" fmla="*/ 28 h 33"/>
                <a:gd name="T6" fmla="*/ 34 w 35"/>
                <a:gd name="T7" fmla="*/ 24 h 33"/>
                <a:gd name="T8" fmla="*/ 35 w 35"/>
                <a:gd name="T9" fmla="*/ 17 h 33"/>
                <a:gd name="T10" fmla="*/ 34 w 35"/>
                <a:gd name="T11" fmla="*/ 10 h 33"/>
                <a:gd name="T12" fmla="*/ 30 w 35"/>
                <a:gd name="T13" fmla="*/ 4 h 33"/>
                <a:gd name="T14" fmla="*/ 24 w 35"/>
                <a:gd name="T15" fmla="*/ 1 h 33"/>
                <a:gd name="T16" fmla="*/ 17 w 35"/>
                <a:gd name="T17" fmla="*/ 0 h 33"/>
                <a:gd name="T18" fmla="*/ 10 w 35"/>
                <a:gd name="T19" fmla="*/ 1 h 33"/>
                <a:gd name="T20" fmla="*/ 6 w 35"/>
                <a:gd name="T21" fmla="*/ 4 h 33"/>
                <a:gd name="T22" fmla="*/ 1 w 35"/>
                <a:gd name="T23" fmla="*/ 10 h 33"/>
                <a:gd name="T24" fmla="*/ 0 w 35"/>
                <a:gd name="T25" fmla="*/ 17 h 33"/>
                <a:gd name="T26" fmla="*/ 1 w 35"/>
                <a:gd name="T27" fmla="*/ 24 h 33"/>
                <a:gd name="T28" fmla="*/ 6 w 35"/>
                <a:gd name="T29" fmla="*/ 28 h 33"/>
                <a:gd name="T30" fmla="*/ 10 w 35"/>
                <a:gd name="T31" fmla="*/ 32 h 33"/>
                <a:gd name="T32" fmla="*/ 17 w 35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"/>
                <a:gd name="T52" fmla="*/ 0 h 33"/>
                <a:gd name="T53" fmla="*/ 35 w 35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" h="33">
                  <a:moveTo>
                    <a:pt x="17" y="33"/>
                  </a:moveTo>
                  <a:lnTo>
                    <a:pt x="24" y="32"/>
                  </a:lnTo>
                  <a:lnTo>
                    <a:pt x="30" y="28"/>
                  </a:lnTo>
                  <a:lnTo>
                    <a:pt x="34" y="24"/>
                  </a:lnTo>
                  <a:lnTo>
                    <a:pt x="35" y="17"/>
                  </a:lnTo>
                  <a:lnTo>
                    <a:pt x="34" y="10"/>
                  </a:lnTo>
                  <a:lnTo>
                    <a:pt x="30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6" y="28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0" name="Freeform 71"/>
            <p:cNvSpPr>
              <a:spLocks/>
            </p:cNvSpPr>
            <p:nvPr/>
          </p:nvSpPr>
          <p:spPr bwMode="auto">
            <a:xfrm>
              <a:off x="2496" y="3884"/>
              <a:ext cx="17" cy="17"/>
            </a:xfrm>
            <a:custGeom>
              <a:avLst/>
              <a:gdLst>
                <a:gd name="T0" fmla="*/ 16 w 33"/>
                <a:gd name="T1" fmla="*/ 33 h 33"/>
                <a:gd name="T2" fmla="*/ 23 w 33"/>
                <a:gd name="T3" fmla="*/ 32 h 33"/>
                <a:gd name="T4" fmla="*/ 28 w 33"/>
                <a:gd name="T5" fmla="*/ 28 h 33"/>
                <a:gd name="T6" fmla="*/ 32 w 33"/>
                <a:gd name="T7" fmla="*/ 24 h 33"/>
                <a:gd name="T8" fmla="*/ 33 w 33"/>
                <a:gd name="T9" fmla="*/ 17 h 33"/>
                <a:gd name="T10" fmla="*/ 32 w 33"/>
                <a:gd name="T11" fmla="*/ 10 h 33"/>
                <a:gd name="T12" fmla="*/ 28 w 33"/>
                <a:gd name="T13" fmla="*/ 4 h 33"/>
                <a:gd name="T14" fmla="*/ 23 w 33"/>
                <a:gd name="T15" fmla="*/ 1 h 33"/>
                <a:gd name="T16" fmla="*/ 16 w 33"/>
                <a:gd name="T17" fmla="*/ 0 h 33"/>
                <a:gd name="T18" fmla="*/ 9 w 33"/>
                <a:gd name="T19" fmla="*/ 1 h 33"/>
                <a:gd name="T20" fmla="*/ 4 w 33"/>
                <a:gd name="T21" fmla="*/ 4 h 33"/>
                <a:gd name="T22" fmla="*/ 1 w 33"/>
                <a:gd name="T23" fmla="*/ 10 h 33"/>
                <a:gd name="T24" fmla="*/ 0 w 33"/>
                <a:gd name="T25" fmla="*/ 17 h 33"/>
                <a:gd name="T26" fmla="*/ 1 w 33"/>
                <a:gd name="T27" fmla="*/ 24 h 33"/>
                <a:gd name="T28" fmla="*/ 4 w 33"/>
                <a:gd name="T29" fmla="*/ 28 h 33"/>
                <a:gd name="T30" fmla="*/ 9 w 33"/>
                <a:gd name="T31" fmla="*/ 32 h 33"/>
                <a:gd name="T32" fmla="*/ 16 w 33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3"/>
                <a:gd name="T52" fmla="*/ 0 h 33"/>
                <a:gd name="T53" fmla="*/ 33 w 33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3" h="33">
                  <a:moveTo>
                    <a:pt x="16" y="33"/>
                  </a:moveTo>
                  <a:lnTo>
                    <a:pt x="23" y="32"/>
                  </a:lnTo>
                  <a:lnTo>
                    <a:pt x="28" y="28"/>
                  </a:lnTo>
                  <a:lnTo>
                    <a:pt x="32" y="24"/>
                  </a:lnTo>
                  <a:lnTo>
                    <a:pt x="33" y="17"/>
                  </a:lnTo>
                  <a:lnTo>
                    <a:pt x="32" y="10"/>
                  </a:lnTo>
                  <a:lnTo>
                    <a:pt x="28" y="4"/>
                  </a:lnTo>
                  <a:lnTo>
                    <a:pt x="23" y="1"/>
                  </a:lnTo>
                  <a:lnTo>
                    <a:pt x="16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4" y="28"/>
                  </a:lnTo>
                  <a:lnTo>
                    <a:pt x="9" y="32"/>
                  </a:lnTo>
                  <a:lnTo>
                    <a:pt x="1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1" name="Freeform 72"/>
            <p:cNvSpPr>
              <a:spLocks/>
            </p:cNvSpPr>
            <p:nvPr/>
          </p:nvSpPr>
          <p:spPr bwMode="auto">
            <a:xfrm>
              <a:off x="2528" y="3884"/>
              <a:ext cx="17" cy="17"/>
            </a:xfrm>
            <a:custGeom>
              <a:avLst/>
              <a:gdLst>
                <a:gd name="T0" fmla="*/ 17 w 35"/>
                <a:gd name="T1" fmla="*/ 33 h 33"/>
                <a:gd name="T2" fmla="*/ 24 w 35"/>
                <a:gd name="T3" fmla="*/ 32 h 33"/>
                <a:gd name="T4" fmla="*/ 30 w 35"/>
                <a:gd name="T5" fmla="*/ 28 h 33"/>
                <a:gd name="T6" fmla="*/ 33 w 35"/>
                <a:gd name="T7" fmla="*/ 24 h 33"/>
                <a:gd name="T8" fmla="*/ 35 w 35"/>
                <a:gd name="T9" fmla="*/ 17 h 33"/>
                <a:gd name="T10" fmla="*/ 33 w 35"/>
                <a:gd name="T11" fmla="*/ 10 h 33"/>
                <a:gd name="T12" fmla="*/ 30 w 35"/>
                <a:gd name="T13" fmla="*/ 4 h 33"/>
                <a:gd name="T14" fmla="*/ 24 w 35"/>
                <a:gd name="T15" fmla="*/ 1 h 33"/>
                <a:gd name="T16" fmla="*/ 17 w 35"/>
                <a:gd name="T17" fmla="*/ 0 h 33"/>
                <a:gd name="T18" fmla="*/ 10 w 35"/>
                <a:gd name="T19" fmla="*/ 1 h 33"/>
                <a:gd name="T20" fmla="*/ 6 w 35"/>
                <a:gd name="T21" fmla="*/ 4 h 33"/>
                <a:gd name="T22" fmla="*/ 1 w 35"/>
                <a:gd name="T23" fmla="*/ 10 h 33"/>
                <a:gd name="T24" fmla="*/ 0 w 35"/>
                <a:gd name="T25" fmla="*/ 17 h 33"/>
                <a:gd name="T26" fmla="*/ 1 w 35"/>
                <a:gd name="T27" fmla="*/ 24 h 33"/>
                <a:gd name="T28" fmla="*/ 6 w 35"/>
                <a:gd name="T29" fmla="*/ 28 h 33"/>
                <a:gd name="T30" fmla="*/ 10 w 35"/>
                <a:gd name="T31" fmla="*/ 32 h 33"/>
                <a:gd name="T32" fmla="*/ 17 w 35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"/>
                <a:gd name="T52" fmla="*/ 0 h 33"/>
                <a:gd name="T53" fmla="*/ 35 w 35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" h="33">
                  <a:moveTo>
                    <a:pt x="17" y="33"/>
                  </a:moveTo>
                  <a:lnTo>
                    <a:pt x="24" y="32"/>
                  </a:lnTo>
                  <a:lnTo>
                    <a:pt x="30" y="28"/>
                  </a:lnTo>
                  <a:lnTo>
                    <a:pt x="33" y="24"/>
                  </a:lnTo>
                  <a:lnTo>
                    <a:pt x="35" y="17"/>
                  </a:lnTo>
                  <a:lnTo>
                    <a:pt x="33" y="10"/>
                  </a:lnTo>
                  <a:lnTo>
                    <a:pt x="30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6" y="28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73"/>
          <p:cNvGrpSpPr>
            <a:grpSpLocks/>
          </p:cNvGrpSpPr>
          <p:nvPr/>
        </p:nvGrpSpPr>
        <p:grpSpPr bwMode="auto">
          <a:xfrm>
            <a:off x="1749425" y="4800600"/>
            <a:ext cx="1676400" cy="1371600"/>
            <a:chOff x="2209" y="3378"/>
            <a:chExt cx="646" cy="567"/>
          </a:xfrm>
        </p:grpSpPr>
        <p:sp>
          <p:nvSpPr>
            <p:cNvPr id="6190" name="Freeform 74"/>
            <p:cNvSpPr>
              <a:spLocks/>
            </p:cNvSpPr>
            <p:nvPr/>
          </p:nvSpPr>
          <p:spPr bwMode="auto">
            <a:xfrm>
              <a:off x="2451" y="3378"/>
              <a:ext cx="352" cy="389"/>
            </a:xfrm>
            <a:custGeom>
              <a:avLst/>
              <a:gdLst>
                <a:gd name="T0" fmla="*/ 705 w 705"/>
                <a:gd name="T1" fmla="*/ 0 h 778"/>
                <a:gd name="T2" fmla="*/ 0 w 705"/>
                <a:gd name="T3" fmla="*/ 0 h 778"/>
                <a:gd name="T4" fmla="*/ 0 w 705"/>
                <a:gd name="T5" fmla="*/ 718 h 778"/>
                <a:gd name="T6" fmla="*/ 207 w 705"/>
                <a:gd name="T7" fmla="*/ 718 h 778"/>
                <a:gd name="T8" fmla="*/ 258 w 705"/>
                <a:gd name="T9" fmla="*/ 778 h 778"/>
                <a:gd name="T10" fmla="*/ 455 w 705"/>
                <a:gd name="T11" fmla="*/ 778 h 778"/>
                <a:gd name="T12" fmla="*/ 510 w 705"/>
                <a:gd name="T13" fmla="*/ 718 h 778"/>
                <a:gd name="T14" fmla="*/ 705 w 705"/>
                <a:gd name="T15" fmla="*/ 718 h 778"/>
                <a:gd name="T16" fmla="*/ 705 w 705"/>
                <a:gd name="T17" fmla="*/ 0 h 7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05"/>
                <a:gd name="T28" fmla="*/ 0 h 778"/>
                <a:gd name="T29" fmla="*/ 705 w 705"/>
                <a:gd name="T30" fmla="*/ 778 h 77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05" h="778">
                  <a:moveTo>
                    <a:pt x="705" y="0"/>
                  </a:moveTo>
                  <a:lnTo>
                    <a:pt x="0" y="0"/>
                  </a:lnTo>
                  <a:lnTo>
                    <a:pt x="0" y="718"/>
                  </a:lnTo>
                  <a:lnTo>
                    <a:pt x="207" y="718"/>
                  </a:lnTo>
                  <a:lnTo>
                    <a:pt x="258" y="778"/>
                  </a:lnTo>
                  <a:lnTo>
                    <a:pt x="455" y="778"/>
                  </a:lnTo>
                  <a:lnTo>
                    <a:pt x="510" y="718"/>
                  </a:lnTo>
                  <a:lnTo>
                    <a:pt x="705" y="718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1" name="Freeform 75"/>
            <p:cNvSpPr>
              <a:spLocks/>
            </p:cNvSpPr>
            <p:nvPr/>
          </p:nvSpPr>
          <p:spPr bwMode="auto">
            <a:xfrm>
              <a:off x="2471" y="3398"/>
              <a:ext cx="313" cy="349"/>
            </a:xfrm>
            <a:custGeom>
              <a:avLst/>
              <a:gdLst>
                <a:gd name="T0" fmla="*/ 397 w 625"/>
                <a:gd name="T1" fmla="*/ 697 h 697"/>
                <a:gd name="T2" fmla="*/ 236 w 625"/>
                <a:gd name="T3" fmla="*/ 697 h 697"/>
                <a:gd name="T4" fmla="*/ 185 w 625"/>
                <a:gd name="T5" fmla="*/ 637 h 697"/>
                <a:gd name="T6" fmla="*/ 0 w 625"/>
                <a:gd name="T7" fmla="*/ 637 h 697"/>
                <a:gd name="T8" fmla="*/ 0 w 625"/>
                <a:gd name="T9" fmla="*/ 0 h 697"/>
                <a:gd name="T10" fmla="*/ 625 w 625"/>
                <a:gd name="T11" fmla="*/ 0 h 697"/>
                <a:gd name="T12" fmla="*/ 625 w 625"/>
                <a:gd name="T13" fmla="*/ 637 h 697"/>
                <a:gd name="T14" fmla="*/ 453 w 625"/>
                <a:gd name="T15" fmla="*/ 637 h 697"/>
                <a:gd name="T16" fmla="*/ 397 w 625"/>
                <a:gd name="T17" fmla="*/ 697 h 69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25"/>
                <a:gd name="T28" fmla="*/ 0 h 697"/>
                <a:gd name="T29" fmla="*/ 625 w 625"/>
                <a:gd name="T30" fmla="*/ 697 h 69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25" h="697">
                  <a:moveTo>
                    <a:pt x="397" y="697"/>
                  </a:moveTo>
                  <a:lnTo>
                    <a:pt x="236" y="697"/>
                  </a:lnTo>
                  <a:lnTo>
                    <a:pt x="185" y="637"/>
                  </a:lnTo>
                  <a:lnTo>
                    <a:pt x="0" y="637"/>
                  </a:lnTo>
                  <a:lnTo>
                    <a:pt x="0" y="0"/>
                  </a:lnTo>
                  <a:lnTo>
                    <a:pt x="625" y="0"/>
                  </a:lnTo>
                  <a:lnTo>
                    <a:pt x="625" y="637"/>
                  </a:lnTo>
                  <a:lnTo>
                    <a:pt x="453" y="637"/>
                  </a:lnTo>
                  <a:lnTo>
                    <a:pt x="397" y="69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2" name="Rectangle 76"/>
            <p:cNvSpPr>
              <a:spLocks noChangeArrowheads="1"/>
            </p:cNvSpPr>
            <p:nvPr/>
          </p:nvSpPr>
          <p:spPr bwMode="auto">
            <a:xfrm>
              <a:off x="2505" y="3433"/>
              <a:ext cx="248" cy="2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3" name="Rectangle 77"/>
            <p:cNvSpPr>
              <a:spLocks noChangeArrowheads="1"/>
            </p:cNvSpPr>
            <p:nvPr/>
          </p:nvSpPr>
          <p:spPr bwMode="auto">
            <a:xfrm>
              <a:off x="2389" y="3786"/>
              <a:ext cx="466" cy="15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4" name="Rectangle 78"/>
            <p:cNvSpPr>
              <a:spLocks noChangeArrowheads="1"/>
            </p:cNvSpPr>
            <p:nvPr/>
          </p:nvSpPr>
          <p:spPr bwMode="auto">
            <a:xfrm>
              <a:off x="2409" y="3807"/>
              <a:ext cx="426" cy="1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5" name="Rectangle 79"/>
            <p:cNvSpPr>
              <a:spLocks noChangeArrowheads="1"/>
            </p:cNvSpPr>
            <p:nvPr/>
          </p:nvSpPr>
          <p:spPr bwMode="auto">
            <a:xfrm>
              <a:off x="2671" y="3845"/>
              <a:ext cx="124" cy="1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6" name="Rectangle 80"/>
            <p:cNvSpPr>
              <a:spLocks noChangeArrowheads="1"/>
            </p:cNvSpPr>
            <p:nvPr/>
          </p:nvSpPr>
          <p:spPr bwMode="auto">
            <a:xfrm>
              <a:off x="2606" y="3710"/>
              <a:ext cx="45" cy="2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7" name="Freeform 81"/>
            <p:cNvSpPr>
              <a:spLocks/>
            </p:cNvSpPr>
            <p:nvPr/>
          </p:nvSpPr>
          <p:spPr bwMode="auto">
            <a:xfrm>
              <a:off x="2209" y="3564"/>
              <a:ext cx="248" cy="381"/>
            </a:xfrm>
            <a:custGeom>
              <a:avLst/>
              <a:gdLst>
                <a:gd name="T0" fmla="*/ 94 w 496"/>
                <a:gd name="T1" fmla="*/ 436 h 763"/>
                <a:gd name="T2" fmla="*/ 52 w 496"/>
                <a:gd name="T3" fmla="*/ 463 h 763"/>
                <a:gd name="T4" fmla="*/ 19 w 496"/>
                <a:gd name="T5" fmla="*/ 507 h 763"/>
                <a:gd name="T6" fmla="*/ 2 w 496"/>
                <a:gd name="T7" fmla="*/ 564 h 763"/>
                <a:gd name="T8" fmla="*/ 1 w 496"/>
                <a:gd name="T9" fmla="*/ 613 h 763"/>
                <a:gd name="T10" fmla="*/ 8 w 496"/>
                <a:gd name="T11" fmla="*/ 650 h 763"/>
                <a:gd name="T12" fmla="*/ 21 w 496"/>
                <a:gd name="T13" fmla="*/ 683 h 763"/>
                <a:gd name="T14" fmla="*/ 39 w 496"/>
                <a:gd name="T15" fmla="*/ 712 h 763"/>
                <a:gd name="T16" fmla="*/ 60 w 496"/>
                <a:gd name="T17" fmla="*/ 733 h 763"/>
                <a:gd name="T18" fmla="*/ 80 w 496"/>
                <a:gd name="T19" fmla="*/ 748 h 763"/>
                <a:gd name="T20" fmla="*/ 101 w 496"/>
                <a:gd name="T21" fmla="*/ 757 h 763"/>
                <a:gd name="T22" fmla="*/ 124 w 496"/>
                <a:gd name="T23" fmla="*/ 762 h 763"/>
                <a:gd name="T24" fmla="*/ 147 w 496"/>
                <a:gd name="T25" fmla="*/ 762 h 763"/>
                <a:gd name="T26" fmla="*/ 170 w 496"/>
                <a:gd name="T27" fmla="*/ 757 h 763"/>
                <a:gd name="T28" fmla="*/ 192 w 496"/>
                <a:gd name="T29" fmla="*/ 748 h 763"/>
                <a:gd name="T30" fmla="*/ 213 w 496"/>
                <a:gd name="T31" fmla="*/ 733 h 763"/>
                <a:gd name="T32" fmla="*/ 234 w 496"/>
                <a:gd name="T33" fmla="*/ 712 h 763"/>
                <a:gd name="T34" fmla="*/ 252 w 496"/>
                <a:gd name="T35" fmla="*/ 683 h 763"/>
                <a:gd name="T36" fmla="*/ 265 w 496"/>
                <a:gd name="T37" fmla="*/ 650 h 763"/>
                <a:gd name="T38" fmla="*/ 272 w 496"/>
                <a:gd name="T39" fmla="*/ 613 h 763"/>
                <a:gd name="T40" fmla="*/ 272 w 496"/>
                <a:gd name="T41" fmla="*/ 576 h 763"/>
                <a:gd name="T42" fmla="*/ 265 w 496"/>
                <a:gd name="T43" fmla="*/ 539 h 763"/>
                <a:gd name="T44" fmla="*/ 252 w 496"/>
                <a:gd name="T45" fmla="*/ 506 h 763"/>
                <a:gd name="T46" fmla="*/ 234 w 496"/>
                <a:gd name="T47" fmla="*/ 477 h 763"/>
                <a:gd name="T48" fmla="*/ 215 w 496"/>
                <a:gd name="T49" fmla="*/ 458 h 763"/>
                <a:gd name="T50" fmla="*/ 200 w 496"/>
                <a:gd name="T51" fmla="*/ 446 h 763"/>
                <a:gd name="T52" fmla="*/ 184 w 496"/>
                <a:gd name="T53" fmla="*/ 437 h 763"/>
                <a:gd name="T54" fmla="*/ 167 w 496"/>
                <a:gd name="T55" fmla="*/ 431 h 763"/>
                <a:gd name="T56" fmla="*/ 161 w 496"/>
                <a:gd name="T57" fmla="*/ 388 h 763"/>
                <a:gd name="T58" fmla="*/ 181 w 496"/>
                <a:gd name="T59" fmla="*/ 309 h 763"/>
                <a:gd name="T60" fmla="*/ 215 w 496"/>
                <a:gd name="T61" fmla="*/ 233 h 763"/>
                <a:gd name="T62" fmla="*/ 261 w 496"/>
                <a:gd name="T63" fmla="*/ 165 h 763"/>
                <a:gd name="T64" fmla="*/ 297 w 496"/>
                <a:gd name="T65" fmla="*/ 127 h 763"/>
                <a:gd name="T66" fmla="*/ 315 w 496"/>
                <a:gd name="T67" fmla="*/ 110 h 763"/>
                <a:gd name="T68" fmla="*/ 337 w 496"/>
                <a:gd name="T69" fmla="*/ 93 h 763"/>
                <a:gd name="T70" fmla="*/ 360 w 496"/>
                <a:gd name="T71" fmla="*/ 79 h 763"/>
                <a:gd name="T72" fmla="*/ 387 w 496"/>
                <a:gd name="T73" fmla="*/ 65 h 763"/>
                <a:gd name="T74" fmla="*/ 416 w 496"/>
                <a:gd name="T75" fmla="*/ 53 h 763"/>
                <a:gd name="T76" fmla="*/ 446 w 496"/>
                <a:gd name="T77" fmla="*/ 45 h 763"/>
                <a:gd name="T78" fmla="*/ 479 w 496"/>
                <a:gd name="T79" fmla="*/ 42 h 763"/>
                <a:gd name="T80" fmla="*/ 496 w 496"/>
                <a:gd name="T81" fmla="*/ 0 h 763"/>
                <a:gd name="T82" fmla="*/ 420 w 496"/>
                <a:gd name="T83" fmla="*/ 11 h 763"/>
                <a:gd name="T84" fmla="*/ 350 w 496"/>
                <a:gd name="T85" fmla="*/ 38 h 763"/>
                <a:gd name="T86" fmla="*/ 287 w 496"/>
                <a:gd name="T87" fmla="*/ 82 h 763"/>
                <a:gd name="T88" fmla="*/ 231 w 496"/>
                <a:gd name="T89" fmla="*/ 137 h 763"/>
                <a:gd name="T90" fmla="*/ 186 w 496"/>
                <a:gd name="T91" fmla="*/ 203 h 763"/>
                <a:gd name="T92" fmla="*/ 151 w 496"/>
                <a:gd name="T93" fmla="*/ 274 h 763"/>
                <a:gd name="T94" fmla="*/ 129 w 496"/>
                <a:gd name="T95" fmla="*/ 352 h 763"/>
                <a:gd name="T96" fmla="*/ 119 w 496"/>
                <a:gd name="T97" fmla="*/ 429 h 76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96"/>
                <a:gd name="T148" fmla="*/ 0 h 763"/>
                <a:gd name="T149" fmla="*/ 496 w 496"/>
                <a:gd name="T150" fmla="*/ 763 h 763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96" h="763">
                  <a:moveTo>
                    <a:pt x="119" y="429"/>
                  </a:moveTo>
                  <a:lnTo>
                    <a:pt x="94" y="436"/>
                  </a:lnTo>
                  <a:lnTo>
                    <a:pt x="71" y="447"/>
                  </a:lnTo>
                  <a:lnTo>
                    <a:pt x="52" y="463"/>
                  </a:lnTo>
                  <a:lnTo>
                    <a:pt x="34" y="484"/>
                  </a:lnTo>
                  <a:lnTo>
                    <a:pt x="19" y="507"/>
                  </a:lnTo>
                  <a:lnTo>
                    <a:pt x="9" y="535"/>
                  </a:lnTo>
                  <a:lnTo>
                    <a:pt x="2" y="564"/>
                  </a:lnTo>
                  <a:lnTo>
                    <a:pt x="0" y="595"/>
                  </a:lnTo>
                  <a:lnTo>
                    <a:pt x="1" y="613"/>
                  </a:lnTo>
                  <a:lnTo>
                    <a:pt x="3" y="631"/>
                  </a:lnTo>
                  <a:lnTo>
                    <a:pt x="8" y="650"/>
                  </a:lnTo>
                  <a:lnTo>
                    <a:pt x="14" y="666"/>
                  </a:lnTo>
                  <a:lnTo>
                    <a:pt x="21" y="683"/>
                  </a:lnTo>
                  <a:lnTo>
                    <a:pt x="29" y="698"/>
                  </a:lnTo>
                  <a:lnTo>
                    <a:pt x="39" y="712"/>
                  </a:lnTo>
                  <a:lnTo>
                    <a:pt x="51" y="725"/>
                  </a:lnTo>
                  <a:lnTo>
                    <a:pt x="60" y="733"/>
                  </a:lnTo>
                  <a:lnTo>
                    <a:pt x="70" y="741"/>
                  </a:lnTo>
                  <a:lnTo>
                    <a:pt x="80" y="748"/>
                  </a:lnTo>
                  <a:lnTo>
                    <a:pt x="91" y="752"/>
                  </a:lnTo>
                  <a:lnTo>
                    <a:pt x="101" y="757"/>
                  </a:lnTo>
                  <a:lnTo>
                    <a:pt x="113" y="760"/>
                  </a:lnTo>
                  <a:lnTo>
                    <a:pt x="124" y="762"/>
                  </a:lnTo>
                  <a:lnTo>
                    <a:pt x="136" y="763"/>
                  </a:lnTo>
                  <a:lnTo>
                    <a:pt x="147" y="762"/>
                  </a:lnTo>
                  <a:lnTo>
                    <a:pt x="160" y="760"/>
                  </a:lnTo>
                  <a:lnTo>
                    <a:pt x="170" y="757"/>
                  </a:lnTo>
                  <a:lnTo>
                    <a:pt x="182" y="752"/>
                  </a:lnTo>
                  <a:lnTo>
                    <a:pt x="192" y="748"/>
                  </a:lnTo>
                  <a:lnTo>
                    <a:pt x="203" y="741"/>
                  </a:lnTo>
                  <a:lnTo>
                    <a:pt x="213" y="733"/>
                  </a:lnTo>
                  <a:lnTo>
                    <a:pt x="222" y="725"/>
                  </a:lnTo>
                  <a:lnTo>
                    <a:pt x="234" y="712"/>
                  </a:lnTo>
                  <a:lnTo>
                    <a:pt x="244" y="698"/>
                  </a:lnTo>
                  <a:lnTo>
                    <a:pt x="252" y="683"/>
                  </a:lnTo>
                  <a:lnTo>
                    <a:pt x="260" y="666"/>
                  </a:lnTo>
                  <a:lnTo>
                    <a:pt x="265" y="650"/>
                  </a:lnTo>
                  <a:lnTo>
                    <a:pt x="269" y="631"/>
                  </a:lnTo>
                  <a:lnTo>
                    <a:pt x="272" y="613"/>
                  </a:lnTo>
                  <a:lnTo>
                    <a:pt x="273" y="595"/>
                  </a:lnTo>
                  <a:lnTo>
                    <a:pt x="272" y="576"/>
                  </a:lnTo>
                  <a:lnTo>
                    <a:pt x="269" y="558"/>
                  </a:lnTo>
                  <a:lnTo>
                    <a:pt x="265" y="539"/>
                  </a:lnTo>
                  <a:lnTo>
                    <a:pt x="260" y="522"/>
                  </a:lnTo>
                  <a:lnTo>
                    <a:pt x="252" y="506"/>
                  </a:lnTo>
                  <a:lnTo>
                    <a:pt x="244" y="491"/>
                  </a:lnTo>
                  <a:lnTo>
                    <a:pt x="234" y="477"/>
                  </a:lnTo>
                  <a:lnTo>
                    <a:pt x="222" y="464"/>
                  </a:lnTo>
                  <a:lnTo>
                    <a:pt x="215" y="458"/>
                  </a:lnTo>
                  <a:lnTo>
                    <a:pt x="207" y="452"/>
                  </a:lnTo>
                  <a:lnTo>
                    <a:pt x="200" y="446"/>
                  </a:lnTo>
                  <a:lnTo>
                    <a:pt x="192" y="441"/>
                  </a:lnTo>
                  <a:lnTo>
                    <a:pt x="184" y="437"/>
                  </a:lnTo>
                  <a:lnTo>
                    <a:pt x="175" y="433"/>
                  </a:lnTo>
                  <a:lnTo>
                    <a:pt x="167" y="431"/>
                  </a:lnTo>
                  <a:lnTo>
                    <a:pt x="158" y="429"/>
                  </a:lnTo>
                  <a:lnTo>
                    <a:pt x="161" y="388"/>
                  </a:lnTo>
                  <a:lnTo>
                    <a:pt x="169" y="349"/>
                  </a:lnTo>
                  <a:lnTo>
                    <a:pt x="181" y="309"/>
                  </a:lnTo>
                  <a:lnTo>
                    <a:pt x="196" y="271"/>
                  </a:lnTo>
                  <a:lnTo>
                    <a:pt x="215" y="233"/>
                  </a:lnTo>
                  <a:lnTo>
                    <a:pt x="236" y="198"/>
                  </a:lnTo>
                  <a:lnTo>
                    <a:pt x="261" y="165"/>
                  </a:lnTo>
                  <a:lnTo>
                    <a:pt x="289" y="135"/>
                  </a:lnTo>
                  <a:lnTo>
                    <a:pt x="297" y="127"/>
                  </a:lnTo>
                  <a:lnTo>
                    <a:pt x="306" y="119"/>
                  </a:lnTo>
                  <a:lnTo>
                    <a:pt x="315" y="110"/>
                  </a:lnTo>
                  <a:lnTo>
                    <a:pt x="326" y="102"/>
                  </a:lnTo>
                  <a:lnTo>
                    <a:pt x="337" y="93"/>
                  </a:lnTo>
                  <a:lnTo>
                    <a:pt x="349" y="85"/>
                  </a:lnTo>
                  <a:lnTo>
                    <a:pt x="360" y="79"/>
                  </a:lnTo>
                  <a:lnTo>
                    <a:pt x="374" y="72"/>
                  </a:lnTo>
                  <a:lnTo>
                    <a:pt x="387" y="65"/>
                  </a:lnTo>
                  <a:lnTo>
                    <a:pt x="401" y="59"/>
                  </a:lnTo>
                  <a:lnTo>
                    <a:pt x="416" y="53"/>
                  </a:lnTo>
                  <a:lnTo>
                    <a:pt x="431" y="49"/>
                  </a:lnTo>
                  <a:lnTo>
                    <a:pt x="446" y="45"/>
                  </a:lnTo>
                  <a:lnTo>
                    <a:pt x="463" y="43"/>
                  </a:lnTo>
                  <a:lnTo>
                    <a:pt x="479" y="42"/>
                  </a:lnTo>
                  <a:lnTo>
                    <a:pt x="496" y="41"/>
                  </a:lnTo>
                  <a:lnTo>
                    <a:pt x="496" y="0"/>
                  </a:lnTo>
                  <a:lnTo>
                    <a:pt x="457" y="2"/>
                  </a:lnTo>
                  <a:lnTo>
                    <a:pt x="420" y="11"/>
                  </a:lnTo>
                  <a:lnTo>
                    <a:pt x="383" y="22"/>
                  </a:lnTo>
                  <a:lnTo>
                    <a:pt x="350" y="38"/>
                  </a:lnTo>
                  <a:lnTo>
                    <a:pt x="317" y="58"/>
                  </a:lnTo>
                  <a:lnTo>
                    <a:pt x="287" y="82"/>
                  </a:lnTo>
                  <a:lnTo>
                    <a:pt x="258" y="107"/>
                  </a:lnTo>
                  <a:lnTo>
                    <a:pt x="231" y="137"/>
                  </a:lnTo>
                  <a:lnTo>
                    <a:pt x="207" y="168"/>
                  </a:lnTo>
                  <a:lnTo>
                    <a:pt x="186" y="203"/>
                  </a:lnTo>
                  <a:lnTo>
                    <a:pt x="167" y="237"/>
                  </a:lnTo>
                  <a:lnTo>
                    <a:pt x="151" y="274"/>
                  </a:lnTo>
                  <a:lnTo>
                    <a:pt x="138" y="312"/>
                  </a:lnTo>
                  <a:lnTo>
                    <a:pt x="129" y="352"/>
                  </a:lnTo>
                  <a:lnTo>
                    <a:pt x="122" y="390"/>
                  </a:lnTo>
                  <a:lnTo>
                    <a:pt x="119" y="4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8" name="Freeform 82"/>
            <p:cNvSpPr>
              <a:spLocks/>
            </p:cNvSpPr>
            <p:nvPr/>
          </p:nvSpPr>
          <p:spPr bwMode="auto">
            <a:xfrm>
              <a:off x="2229" y="3842"/>
              <a:ext cx="96" cy="83"/>
            </a:xfrm>
            <a:custGeom>
              <a:avLst/>
              <a:gdLst>
                <a:gd name="T0" fmla="*/ 96 w 193"/>
                <a:gd name="T1" fmla="*/ 167 h 167"/>
                <a:gd name="T2" fmla="*/ 88 w 193"/>
                <a:gd name="T3" fmla="*/ 167 h 167"/>
                <a:gd name="T4" fmla="*/ 81 w 193"/>
                <a:gd name="T5" fmla="*/ 166 h 167"/>
                <a:gd name="T6" fmla="*/ 73 w 193"/>
                <a:gd name="T7" fmla="*/ 164 h 167"/>
                <a:gd name="T8" fmla="*/ 66 w 193"/>
                <a:gd name="T9" fmla="*/ 161 h 167"/>
                <a:gd name="T10" fmla="*/ 59 w 193"/>
                <a:gd name="T11" fmla="*/ 157 h 167"/>
                <a:gd name="T12" fmla="*/ 52 w 193"/>
                <a:gd name="T13" fmla="*/ 153 h 167"/>
                <a:gd name="T14" fmla="*/ 45 w 193"/>
                <a:gd name="T15" fmla="*/ 148 h 167"/>
                <a:gd name="T16" fmla="*/ 38 w 193"/>
                <a:gd name="T17" fmla="*/ 142 h 167"/>
                <a:gd name="T18" fmla="*/ 30 w 193"/>
                <a:gd name="T19" fmla="*/ 132 h 167"/>
                <a:gd name="T20" fmla="*/ 22 w 193"/>
                <a:gd name="T21" fmla="*/ 121 h 167"/>
                <a:gd name="T22" fmla="*/ 15 w 193"/>
                <a:gd name="T23" fmla="*/ 109 h 167"/>
                <a:gd name="T24" fmla="*/ 11 w 193"/>
                <a:gd name="T25" fmla="*/ 96 h 167"/>
                <a:gd name="T26" fmla="*/ 6 w 193"/>
                <a:gd name="T27" fmla="*/ 83 h 167"/>
                <a:gd name="T28" fmla="*/ 2 w 193"/>
                <a:gd name="T29" fmla="*/ 70 h 167"/>
                <a:gd name="T30" fmla="*/ 1 w 193"/>
                <a:gd name="T31" fmla="*/ 55 h 167"/>
                <a:gd name="T32" fmla="*/ 0 w 193"/>
                <a:gd name="T33" fmla="*/ 40 h 167"/>
                <a:gd name="T34" fmla="*/ 0 w 193"/>
                <a:gd name="T35" fmla="*/ 29 h 167"/>
                <a:gd name="T36" fmla="*/ 1 w 193"/>
                <a:gd name="T37" fmla="*/ 20 h 167"/>
                <a:gd name="T38" fmla="*/ 2 w 193"/>
                <a:gd name="T39" fmla="*/ 10 h 167"/>
                <a:gd name="T40" fmla="*/ 5 w 193"/>
                <a:gd name="T41" fmla="*/ 0 h 167"/>
                <a:gd name="T42" fmla="*/ 188 w 193"/>
                <a:gd name="T43" fmla="*/ 0 h 167"/>
                <a:gd name="T44" fmla="*/ 189 w 193"/>
                <a:gd name="T45" fmla="*/ 10 h 167"/>
                <a:gd name="T46" fmla="*/ 191 w 193"/>
                <a:gd name="T47" fmla="*/ 20 h 167"/>
                <a:gd name="T48" fmla="*/ 193 w 193"/>
                <a:gd name="T49" fmla="*/ 29 h 167"/>
                <a:gd name="T50" fmla="*/ 193 w 193"/>
                <a:gd name="T51" fmla="*/ 40 h 167"/>
                <a:gd name="T52" fmla="*/ 190 w 193"/>
                <a:gd name="T53" fmla="*/ 65 h 167"/>
                <a:gd name="T54" fmla="*/ 184 w 193"/>
                <a:gd name="T55" fmla="*/ 89 h 167"/>
                <a:gd name="T56" fmla="*/ 176 w 193"/>
                <a:gd name="T57" fmla="*/ 111 h 167"/>
                <a:gd name="T58" fmla="*/ 164 w 193"/>
                <a:gd name="T59" fmla="*/ 129 h 167"/>
                <a:gd name="T60" fmla="*/ 150 w 193"/>
                <a:gd name="T61" fmla="*/ 146 h 167"/>
                <a:gd name="T62" fmla="*/ 134 w 193"/>
                <a:gd name="T63" fmla="*/ 157 h 167"/>
                <a:gd name="T64" fmla="*/ 115 w 193"/>
                <a:gd name="T65" fmla="*/ 165 h 167"/>
                <a:gd name="T66" fmla="*/ 96 w 193"/>
                <a:gd name="T67" fmla="*/ 167 h 16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93"/>
                <a:gd name="T103" fmla="*/ 0 h 167"/>
                <a:gd name="T104" fmla="*/ 193 w 193"/>
                <a:gd name="T105" fmla="*/ 167 h 16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93" h="167">
                  <a:moveTo>
                    <a:pt x="96" y="167"/>
                  </a:moveTo>
                  <a:lnTo>
                    <a:pt x="88" y="167"/>
                  </a:lnTo>
                  <a:lnTo>
                    <a:pt x="81" y="166"/>
                  </a:lnTo>
                  <a:lnTo>
                    <a:pt x="73" y="164"/>
                  </a:lnTo>
                  <a:lnTo>
                    <a:pt x="66" y="161"/>
                  </a:lnTo>
                  <a:lnTo>
                    <a:pt x="59" y="157"/>
                  </a:lnTo>
                  <a:lnTo>
                    <a:pt x="52" y="153"/>
                  </a:lnTo>
                  <a:lnTo>
                    <a:pt x="45" y="148"/>
                  </a:lnTo>
                  <a:lnTo>
                    <a:pt x="38" y="142"/>
                  </a:lnTo>
                  <a:lnTo>
                    <a:pt x="30" y="132"/>
                  </a:lnTo>
                  <a:lnTo>
                    <a:pt x="22" y="121"/>
                  </a:lnTo>
                  <a:lnTo>
                    <a:pt x="15" y="109"/>
                  </a:lnTo>
                  <a:lnTo>
                    <a:pt x="11" y="96"/>
                  </a:lnTo>
                  <a:lnTo>
                    <a:pt x="6" y="83"/>
                  </a:lnTo>
                  <a:lnTo>
                    <a:pt x="2" y="70"/>
                  </a:lnTo>
                  <a:lnTo>
                    <a:pt x="1" y="55"/>
                  </a:lnTo>
                  <a:lnTo>
                    <a:pt x="0" y="40"/>
                  </a:lnTo>
                  <a:lnTo>
                    <a:pt x="0" y="29"/>
                  </a:lnTo>
                  <a:lnTo>
                    <a:pt x="1" y="20"/>
                  </a:lnTo>
                  <a:lnTo>
                    <a:pt x="2" y="10"/>
                  </a:lnTo>
                  <a:lnTo>
                    <a:pt x="5" y="0"/>
                  </a:lnTo>
                  <a:lnTo>
                    <a:pt x="188" y="0"/>
                  </a:lnTo>
                  <a:lnTo>
                    <a:pt x="189" y="10"/>
                  </a:lnTo>
                  <a:lnTo>
                    <a:pt x="191" y="20"/>
                  </a:lnTo>
                  <a:lnTo>
                    <a:pt x="193" y="29"/>
                  </a:lnTo>
                  <a:lnTo>
                    <a:pt x="193" y="40"/>
                  </a:lnTo>
                  <a:lnTo>
                    <a:pt x="190" y="65"/>
                  </a:lnTo>
                  <a:lnTo>
                    <a:pt x="184" y="89"/>
                  </a:lnTo>
                  <a:lnTo>
                    <a:pt x="176" y="111"/>
                  </a:lnTo>
                  <a:lnTo>
                    <a:pt x="164" y="129"/>
                  </a:lnTo>
                  <a:lnTo>
                    <a:pt x="150" y="146"/>
                  </a:lnTo>
                  <a:lnTo>
                    <a:pt x="134" y="157"/>
                  </a:lnTo>
                  <a:lnTo>
                    <a:pt x="115" y="165"/>
                  </a:lnTo>
                  <a:lnTo>
                    <a:pt x="96" y="16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9" name="Freeform 83"/>
            <p:cNvSpPr>
              <a:spLocks/>
            </p:cNvSpPr>
            <p:nvPr/>
          </p:nvSpPr>
          <p:spPr bwMode="auto">
            <a:xfrm>
              <a:off x="2239" y="3797"/>
              <a:ext cx="76" cy="25"/>
            </a:xfrm>
            <a:custGeom>
              <a:avLst/>
              <a:gdLst>
                <a:gd name="T0" fmla="*/ 151 w 151"/>
                <a:gd name="T1" fmla="*/ 48 h 48"/>
                <a:gd name="T2" fmla="*/ 0 w 151"/>
                <a:gd name="T3" fmla="*/ 48 h 48"/>
                <a:gd name="T4" fmla="*/ 3 w 151"/>
                <a:gd name="T5" fmla="*/ 42 h 48"/>
                <a:gd name="T6" fmla="*/ 8 w 151"/>
                <a:gd name="T7" fmla="*/ 37 h 48"/>
                <a:gd name="T8" fmla="*/ 13 w 151"/>
                <a:gd name="T9" fmla="*/ 31 h 48"/>
                <a:gd name="T10" fmla="*/ 17 w 151"/>
                <a:gd name="T11" fmla="*/ 25 h 48"/>
                <a:gd name="T12" fmla="*/ 24 w 151"/>
                <a:gd name="T13" fmla="*/ 19 h 48"/>
                <a:gd name="T14" fmla="*/ 31 w 151"/>
                <a:gd name="T15" fmla="*/ 15 h 48"/>
                <a:gd name="T16" fmla="*/ 38 w 151"/>
                <a:gd name="T17" fmla="*/ 10 h 48"/>
                <a:gd name="T18" fmla="*/ 45 w 151"/>
                <a:gd name="T19" fmla="*/ 7 h 48"/>
                <a:gd name="T20" fmla="*/ 52 w 151"/>
                <a:gd name="T21" fmla="*/ 3 h 48"/>
                <a:gd name="T22" fmla="*/ 60 w 151"/>
                <a:gd name="T23" fmla="*/ 1 h 48"/>
                <a:gd name="T24" fmla="*/ 67 w 151"/>
                <a:gd name="T25" fmla="*/ 0 h 48"/>
                <a:gd name="T26" fmla="*/ 75 w 151"/>
                <a:gd name="T27" fmla="*/ 0 h 48"/>
                <a:gd name="T28" fmla="*/ 83 w 151"/>
                <a:gd name="T29" fmla="*/ 0 h 48"/>
                <a:gd name="T30" fmla="*/ 91 w 151"/>
                <a:gd name="T31" fmla="*/ 1 h 48"/>
                <a:gd name="T32" fmla="*/ 98 w 151"/>
                <a:gd name="T33" fmla="*/ 3 h 48"/>
                <a:gd name="T34" fmla="*/ 106 w 151"/>
                <a:gd name="T35" fmla="*/ 7 h 48"/>
                <a:gd name="T36" fmla="*/ 113 w 151"/>
                <a:gd name="T37" fmla="*/ 10 h 48"/>
                <a:gd name="T38" fmla="*/ 120 w 151"/>
                <a:gd name="T39" fmla="*/ 15 h 48"/>
                <a:gd name="T40" fmla="*/ 127 w 151"/>
                <a:gd name="T41" fmla="*/ 19 h 48"/>
                <a:gd name="T42" fmla="*/ 132 w 151"/>
                <a:gd name="T43" fmla="*/ 25 h 48"/>
                <a:gd name="T44" fmla="*/ 137 w 151"/>
                <a:gd name="T45" fmla="*/ 31 h 48"/>
                <a:gd name="T46" fmla="*/ 142 w 151"/>
                <a:gd name="T47" fmla="*/ 37 h 48"/>
                <a:gd name="T48" fmla="*/ 146 w 151"/>
                <a:gd name="T49" fmla="*/ 42 h 48"/>
                <a:gd name="T50" fmla="*/ 151 w 151"/>
                <a:gd name="T51" fmla="*/ 48 h 4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51"/>
                <a:gd name="T79" fmla="*/ 0 h 48"/>
                <a:gd name="T80" fmla="*/ 151 w 151"/>
                <a:gd name="T81" fmla="*/ 48 h 4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51" h="48">
                  <a:moveTo>
                    <a:pt x="151" y="48"/>
                  </a:moveTo>
                  <a:lnTo>
                    <a:pt x="0" y="48"/>
                  </a:lnTo>
                  <a:lnTo>
                    <a:pt x="3" y="42"/>
                  </a:lnTo>
                  <a:lnTo>
                    <a:pt x="8" y="37"/>
                  </a:lnTo>
                  <a:lnTo>
                    <a:pt x="13" y="31"/>
                  </a:lnTo>
                  <a:lnTo>
                    <a:pt x="17" y="25"/>
                  </a:lnTo>
                  <a:lnTo>
                    <a:pt x="24" y="19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2" y="3"/>
                  </a:lnTo>
                  <a:lnTo>
                    <a:pt x="60" y="1"/>
                  </a:lnTo>
                  <a:lnTo>
                    <a:pt x="67" y="0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6" y="7"/>
                  </a:lnTo>
                  <a:lnTo>
                    <a:pt x="113" y="10"/>
                  </a:lnTo>
                  <a:lnTo>
                    <a:pt x="120" y="15"/>
                  </a:lnTo>
                  <a:lnTo>
                    <a:pt x="127" y="19"/>
                  </a:lnTo>
                  <a:lnTo>
                    <a:pt x="132" y="25"/>
                  </a:lnTo>
                  <a:lnTo>
                    <a:pt x="137" y="31"/>
                  </a:lnTo>
                  <a:lnTo>
                    <a:pt x="142" y="37"/>
                  </a:lnTo>
                  <a:lnTo>
                    <a:pt x="146" y="42"/>
                  </a:lnTo>
                  <a:lnTo>
                    <a:pt x="151" y="4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0" name="Freeform 84"/>
            <p:cNvSpPr>
              <a:spLocks/>
            </p:cNvSpPr>
            <p:nvPr/>
          </p:nvSpPr>
          <p:spPr bwMode="auto">
            <a:xfrm>
              <a:off x="2541" y="3466"/>
              <a:ext cx="171" cy="172"/>
            </a:xfrm>
            <a:custGeom>
              <a:avLst/>
              <a:gdLst>
                <a:gd name="T0" fmla="*/ 341 w 343"/>
                <a:gd name="T1" fmla="*/ 155 h 346"/>
                <a:gd name="T2" fmla="*/ 336 w 343"/>
                <a:gd name="T3" fmla="*/ 122 h 346"/>
                <a:gd name="T4" fmla="*/ 323 w 343"/>
                <a:gd name="T5" fmla="*/ 91 h 346"/>
                <a:gd name="T6" fmla="*/ 303 w 343"/>
                <a:gd name="T7" fmla="*/ 64 h 346"/>
                <a:gd name="T8" fmla="*/ 279 w 343"/>
                <a:gd name="T9" fmla="*/ 39 h 346"/>
                <a:gd name="T10" fmla="*/ 252 w 343"/>
                <a:gd name="T11" fmla="*/ 20 h 346"/>
                <a:gd name="T12" fmla="*/ 222 w 343"/>
                <a:gd name="T13" fmla="*/ 7 h 346"/>
                <a:gd name="T14" fmla="*/ 189 w 343"/>
                <a:gd name="T15" fmla="*/ 1 h 346"/>
                <a:gd name="T16" fmla="*/ 138 w 343"/>
                <a:gd name="T17" fmla="*/ 4 h 346"/>
                <a:gd name="T18" fmla="*/ 76 w 343"/>
                <a:gd name="T19" fmla="*/ 30 h 346"/>
                <a:gd name="T20" fmla="*/ 30 w 343"/>
                <a:gd name="T21" fmla="*/ 76 h 346"/>
                <a:gd name="T22" fmla="*/ 4 w 343"/>
                <a:gd name="T23" fmla="*/ 137 h 346"/>
                <a:gd name="T24" fmla="*/ 2 w 343"/>
                <a:gd name="T25" fmla="*/ 189 h 346"/>
                <a:gd name="T26" fmla="*/ 9 w 343"/>
                <a:gd name="T27" fmla="*/ 221 h 346"/>
                <a:gd name="T28" fmla="*/ 21 w 343"/>
                <a:gd name="T29" fmla="*/ 252 h 346"/>
                <a:gd name="T30" fmla="*/ 40 w 343"/>
                <a:gd name="T31" fmla="*/ 280 h 346"/>
                <a:gd name="T32" fmla="*/ 62 w 343"/>
                <a:gd name="T33" fmla="*/ 302 h 346"/>
                <a:gd name="T34" fmla="*/ 83 w 343"/>
                <a:gd name="T35" fmla="*/ 318 h 346"/>
                <a:gd name="T36" fmla="*/ 108 w 343"/>
                <a:gd name="T37" fmla="*/ 331 h 346"/>
                <a:gd name="T38" fmla="*/ 134 w 343"/>
                <a:gd name="T39" fmla="*/ 339 h 346"/>
                <a:gd name="T40" fmla="*/ 154 w 343"/>
                <a:gd name="T41" fmla="*/ 342 h 346"/>
                <a:gd name="T42" fmla="*/ 164 w 343"/>
                <a:gd name="T43" fmla="*/ 346 h 346"/>
                <a:gd name="T44" fmla="*/ 169 w 343"/>
                <a:gd name="T45" fmla="*/ 342 h 346"/>
                <a:gd name="T46" fmla="*/ 176 w 343"/>
                <a:gd name="T47" fmla="*/ 342 h 346"/>
                <a:gd name="T48" fmla="*/ 181 w 343"/>
                <a:gd name="T49" fmla="*/ 342 h 346"/>
                <a:gd name="T50" fmla="*/ 187 w 343"/>
                <a:gd name="T51" fmla="*/ 346 h 346"/>
                <a:gd name="T52" fmla="*/ 199 w 343"/>
                <a:gd name="T53" fmla="*/ 342 h 346"/>
                <a:gd name="T54" fmla="*/ 216 w 343"/>
                <a:gd name="T55" fmla="*/ 337 h 346"/>
                <a:gd name="T56" fmla="*/ 240 w 343"/>
                <a:gd name="T57" fmla="*/ 329 h 346"/>
                <a:gd name="T58" fmla="*/ 262 w 343"/>
                <a:gd name="T59" fmla="*/ 317 h 346"/>
                <a:gd name="T60" fmla="*/ 283 w 343"/>
                <a:gd name="T61" fmla="*/ 302 h 346"/>
                <a:gd name="T62" fmla="*/ 303 w 343"/>
                <a:gd name="T63" fmla="*/ 280 h 346"/>
                <a:gd name="T64" fmla="*/ 323 w 343"/>
                <a:gd name="T65" fmla="*/ 252 h 346"/>
                <a:gd name="T66" fmla="*/ 336 w 343"/>
                <a:gd name="T67" fmla="*/ 221 h 346"/>
                <a:gd name="T68" fmla="*/ 341 w 343"/>
                <a:gd name="T69" fmla="*/ 189 h 34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43"/>
                <a:gd name="T106" fmla="*/ 0 h 346"/>
                <a:gd name="T107" fmla="*/ 343 w 343"/>
                <a:gd name="T108" fmla="*/ 346 h 34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43" h="346">
                  <a:moveTo>
                    <a:pt x="343" y="172"/>
                  </a:moveTo>
                  <a:lnTo>
                    <a:pt x="341" y="155"/>
                  </a:lnTo>
                  <a:lnTo>
                    <a:pt x="339" y="138"/>
                  </a:lnTo>
                  <a:lnTo>
                    <a:pt x="336" y="122"/>
                  </a:lnTo>
                  <a:lnTo>
                    <a:pt x="330" y="106"/>
                  </a:lnTo>
                  <a:lnTo>
                    <a:pt x="323" y="91"/>
                  </a:lnTo>
                  <a:lnTo>
                    <a:pt x="314" y="77"/>
                  </a:lnTo>
                  <a:lnTo>
                    <a:pt x="303" y="64"/>
                  </a:lnTo>
                  <a:lnTo>
                    <a:pt x="292" y="51"/>
                  </a:lnTo>
                  <a:lnTo>
                    <a:pt x="279" y="39"/>
                  </a:lnTo>
                  <a:lnTo>
                    <a:pt x="267" y="29"/>
                  </a:lnTo>
                  <a:lnTo>
                    <a:pt x="252" y="20"/>
                  </a:lnTo>
                  <a:lnTo>
                    <a:pt x="238" y="13"/>
                  </a:lnTo>
                  <a:lnTo>
                    <a:pt x="222" y="7"/>
                  </a:lnTo>
                  <a:lnTo>
                    <a:pt x="205" y="4"/>
                  </a:lnTo>
                  <a:lnTo>
                    <a:pt x="189" y="1"/>
                  </a:lnTo>
                  <a:lnTo>
                    <a:pt x="172" y="0"/>
                  </a:lnTo>
                  <a:lnTo>
                    <a:pt x="138" y="4"/>
                  </a:lnTo>
                  <a:lnTo>
                    <a:pt x="105" y="14"/>
                  </a:lnTo>
                  <a:lnTo>
                    <a:pt x="76" y="30"/>
                  </a:lnTo>
                  <a:lnTo>
                    <a:pt x="51" y="51"/>
                  </a:lnTo>
                  <a:lnTo>
                    <a:pt x="30" y="76"/>
                  </a:lnTo>
                  <a:lnTo>
                    <a:pt x="14" y="105"/>
                  </a:lnTo>
                  <a:lnTo>
                    <a:pt x="4" y="137"/>
                  </a:lnTo>
                  <a:lnTo>
                    <a:pt x="0" y="172"/>
                  </a:lnTo>
                  <a:lnTo>
                    <a:pt x="2" y="189"/>
                  </a:lnTo>
                  <a:lnTo>
                    <a:pt x="4" y="205"/>
                  </a:lnTo>
                  <a:lnTo>
                    <a:pt x="9" y="221"/>
                  </a:lnTo>
                  <a:lnTo>
                    <a:pt x="14" y="238"/>
                  </a:lnTo>
                  <a:lnTo>
                    <a:pt x="21" y="252"/>
                  </a:lnTo>
                  <a:lnTo>
                    <a:pt x="29" y="266"/>
                  </a:lnTo>
                  <a:lnTo>
                    <a:pt x="40" y="280"/>
                  </a:lnTo>
                  <a:lnTo>
                    <a:pt x="51" y="293"/>
                  </a:lnTo>
                  <a:lnTo>
                    <a:pt x="62" y="302"/>
                  </a:lnTo>
                  <a:lnTo>
                    <a:pt x="72" y="311"/>
                  </a:lnTo>
                  <a:lnTo>
                    <a:pt x="83" y="318"/>
                  </a:lnTo>
                  <a:lnTo>
                    <a:pt x="96" y="325"/>
                  </a:lnTo>
                  <a:lnTo>
                    <a:pt x="108" y="331"/>
                  </a:lnTo>
                  <a:lnTo>
                    <a:pt x="121" y="335"/>
                  </a:lnTo>
                  <a:lnTo>
                    <a:pt x="134" y="339"/>
                  </a:lnTo>
                  <a:lnTo>
                    <a:pt x="148" y="341"/>
                  </a:lnTo>
                  <a:lnTo>
                    <a:pt x="154" y="342"/>
                  </a:lnTo>
                  <a:lnTo>
                    <a:pt x="158" y="345"/>
                  </a:lnTo>
                  <a:lnTo>
                    <a:pt x="164" y="346"/>
                  </a:lnTo>
                  <a:lnTo>
                    <a:pt x="169" y="346"/>
                  </a:lnTo>
                  <a:lnTo>
                    <a:pt x="169" y="342"/>
                  </a:lnTo>
                  <a:lnTo>
                    <a:pt x="172" y="342"/>
                  </a:lnTo>
                  <a:lnTo>
                    <a:pt x="176" y="342"/>
                  </a:lnTo>
                  <a:lnTo>
                    <a:pt x="178" y="342"/>
                  </a:lnTo>
                  <a:lnTo>
                    <a:pt x="181" y="342"/>
                  </a:lnTo>
                  <a:lnTo>
                    <a:pt x="181" y="346"/>
                  </a:lnTo>
                  <a:lnTo>
                    <a:pt x="187" y="346"/>
                  </a:lnTo>
                  <a:lnTo>
                    <a:pt x="193" y="345"/>
                  </a:lnTo>
                  <a:lnTo>
                    <a:pt x="199" y="342"/>
                  </a:lnTo>
                  <a:lnTo>
                    <a:pt x="204" y="340"/>
                  </a:lnTo>
                  <a:lnTo>
                    <a:pt x="216" y="337"/>
                  </a:lnTo>
                  <a:lnTo>
                    <a:pt x="229" y="333"/>
                  </a:lnTo>
                  <a:lnTo>
                    <a:pt x="240" y="329"/>
                  </a:lnTo>
                  <a:lnTo>
                    <a:pt x="252" y="323"/>
                  </a:lnTo>
                  <a:lnTo>
                    <a:pt x="262" y="317"/>
                  </a:lnTo>
                  <a:lnTo>
                    <a:pt x="272" y="309"/>
                  </a:lnTo>
                  <a:lnTo>
                    <a:pt x="283" y="302"/>
                  </a:lnTo>
                  <a:lnTo>
                    <a:pt x="292" y="293"/>
                  </a:lnTo>
                  <a:lnTo>
                    <a:pt x="303" y="280"/>
                  </a:lnTo>
                  <a:lnTo>
                    <a:pt x="314" y="266"/>
                  </a:lnTo>
                  <a:lnTo>
                    <a:pt x="323" y="252"/>
                  </a:lnTo>
                  <a:lnTo>
                    <a:pt x="330" y="238"/>
                  </a:lnTo>
                  <a:lnTo>
                    <a:pt x="336" y="221"/>
                  </a:lnTo>
                  <a:lnTo>
                    <a:pt x="339" y="205"/>
                  </a:lnTo>
                  <a:lnTo>
                    <a:pt x="341" y="189"/>
                  </a:lnTo>
                  <a:lnTo>
                    <a:pt x="343" y="17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1" name="Freeform 85"/>
            <p:cNvSpPr>
              <a:spLocks/>
            </p:cNvSpPr>
            <p:nvPr/>
          </p:nvSpPr>
          <p:spPr bwMode="auto">
            <a:xfrm>
              <a:off x="2659" y="3485"/>
              <a:ext cx="41" cy="59"/>
            </a:xfrm>
            <a:custGeom>
              <a:avLst/>
              <a:gdLst>
                <a:gd name="T0" fmla="*/ 83 w 83"/>
                <a:gd name="T1" fmla="*/ 118 h 118"/>
                <a:gd name="T2" fmla="*/ 34 w 83"/>
                <a:gd name="T3" fmla="*/ 118 h 118"/>
                <a:gd name="T4" fmla="*/ 30 w 83"/>
                <a:gd name="T5" fmla="*/ 83 h 118"/>
                <a:gd name="T6" fmla="*/ 23 w 83"/>
                <a:gd name="T7" fmla="*/ 52 h 118"/>
                <a:gd name="T8" fmla="*/ 13 w 83"/>
                <a:gd name="T9" fmla="*/ 23 h 118"/>
                <a:gd name="T10" fmla="*/ 0 w 83"/>
                <a:gd name="T11" fmla="*/ 0 h 118"/>
                <a:gd name="T12" fmla="*/ 6 w 83"/>
                <a:gd name="T13" fmla="*/ 3 h 118"/>
                <a:gd name="T14" fmla="*/ 12 w 83"/>
                <a:gd name="T15" fmla="*/ 6 h 118"/>
                <a:gd name="T16" fmla="*/ 17 w 83"/>
                <a:gd name="T17" fmla="*/ 10 h 118"/>
                <a:gd name="T18" fmla="*/ 22 w 83"/>
                <a:gd name="T19" fmla="*/ 12 h 118"/>
                <a:gd name="T20" fmla="*/ 27 w 83"/>
                <a:gd name="T21" fmla="*/ 16 h 118"/>
                <a:gd name="T22" fmla="*/ 32 w 83"/>
                <a:gd name="T23" fmla="*/ 20 h 118"/>
                <a:gd name="T24" fmla="*/ 36 w 83"/>
                <a:gd name="T25" fmla="*/ 23 h 118"/>
                <a:gd name="T26" fmla="*/ 41 w 83"/>
                <a:gd name="T27" fmla="*/ 28 h 118"/>
                <a:gd name="T28" fmla="*/ 49 w 83"/>
                <a:gd name="T29" fmla="*/ 37 h 118"/>
                <a:gd name="T30" fmla="*/ 57 w 83"/>
                <a:gd name="T31" fmla="*/ 48 h 118"/>
                <a:gd name="T32" fmla="*/ 64 w 83"/>
                <a:gd name="T33" fmla="*/ 58 h 118"/>
                <a:gd name="T34" fmla="*/ 70 w 83"/>
                <a:gd name="T35" fmla="*/ 69 h 118"/>
                <a:gd name="T36" fmla="*/ 75 w 83"/>
                <a:gd name="T37" fmla="*/ 81 h 118"/>
                <a:gd name="T38" fmla="*/ 79 w 83"/>
                <a:gd name="T39" fmla="*/ 94 h 118"/>
                <a:gd name="T40" fmla="*/ 81 w 83"/>
                <a:gd name="T41" fmla="*/ 105 h 118"/>
                <a:gd name="T42" fmla="*/ 83 w 83"/>
                <a:gd name="T43" fmla="*/ 118 h 11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83"/>
                <a:gd name="T67" fmla="*/ 0 h 118"/>
                <a:gd name="T68" fmla="*/ 83 w 83"/>
                <a:gd name="T69" fmla="*/ 118 h 11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83" h="118">
                  <a:moveTo>
                    <a:pt x="83" y="118"/>
                  </a:moveTo>
                  <a:lnTo>
                    <a:pt x="34" y="118"/>
                  </a:lnTo>
                  <a:lnTo>
                    <a:pt x="30" y="83"/>
                  </a:lnTo>
                  <a:lnTo>
                    <a:pt x="23" y="52"/>
                  </a:lnTo>
                  <a:lnTo>
                    <a:pt x="13" y="23"/>
                  </a:lnTo>
                  <a:lnTo>
                    <a:pt x="0" y="0"/>
                  </a:lnTo>
                  <a:lnTo>
                    <a:pt x="6" y="3"/>
                  </a:lnTo>
                  <a:lnTo>
                    <a:pt x="12" y="6"/>
                  </a:lnTo>
                  <a:lnTo>
                    <a:pt x="17" y="10"/>
                  </a:lnTo>
                  <a:lnTo>
                    <a:pt x="22" y="12"/>
                  </a:lnTo>
                  <a:lnTo>
                    <a:pt x="27" y="16"/>
                  </a:lnTo>
                  <a:lnTo>
                    <a:pt x="32" y="20"/>
                  </a:lnTo>
                  <a:lnTo>
                    <a:pt x="36" y="23"/>
                  </a:lnTo>
                  <a:lnTo>
                    <a:pt x="41" y="28"/>
                  </a:lnTo>
                  <a:lnTo>
                    <a:pt x="49" y="37"/>
                  </a:lnTo>
                  <a:lnTo>
                    <a:pt x="57" y="48"/>
                  </a:lnTo>
                  <a:lnTo>
                    <a:pt x="64" y="58"/>
                  </a:lnTo>
                  <a:lnTo>
                    <a:pt x="70" y="69"/>
                  </a:lnTo>
                  <a:lnTo>
                    <a:pt x="75" y="81"/>
                  </a:lnTo>
                  <a:lnTo>
                    <a:pt x="79" y="94"/>
                  </a:lnTo>
                  <a:lnTo>
                    <a:pt x="81" y="105"/>
                  </a:lnTo>
                  <a:lnTo>
                    <a:pt x="83" y="1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2" name="Freeform 86"/>
            <p:cNvSpPr>
              <a:spLocks/>
            </p:cNvSpPr>
            <p:nvPr/>
          </p:nvSpPr>
          <p:spPr bwMode="auto">
            <a:xfrm>
              <a:off x="2633" y="3556"/>
              <a:ext cx="30" cy="69"/>
            </a:xfrm>
            <a:custGeom>
              <a:avLst/>
              <a:gdLst>
                <a:gd name="T0" fmla="*/ 11 w 60"/>
                <a:gd name="T1" fmla="*/ 136 h 137"/>
                <a:gd name="T2" fmla="*/ 9 w 60"/>
                <a:gd name="T3" fmla="*/ 136 h 137"/>
                <a:gd name="T4" fmla="*/ 6 w 60"/>
                <a:gd name="T5" fmla="*/ 136 h 137"/>
                <a:gd name="T6" fmla="*/ 2 w 60"/>
                <a:gd name="T7" fmla="*/ 137 h 137"/>
                <a:gd name="T8" fmla="*/ 0 w 60"/>
                <a:gd name="T9" fmla="*/ 137 h 137"/>
                <a:gd name="T10" fmla="*/ 0 w 60"/>
                <a:gd name="T11" fmla="*/ 0 h 137"/>
                <a:gd name="T12" fmla="*/ 60 w 60"/>
                <a:gd name="T13" fmla="*/ 0 h 137"/>
                <a:gd name="T14" fmla="*/ 59 w 60"/>
                <a:gd name="T15" fmla="*/ 25 h 137"/>
                <a:gd name="T16" fmla="*/ 55 w 60"/>
                <a:gd name="T17" fmla="*/ 48 h 137"/>
                <a:gd name="T18" fmla="*/ 50 w 60"/>
                <a:gd name="T19" fmla="*/ 69 h 137"/>
                <a:gd name="T20" fmla="*/ 45 w 60"/>
                <a:gd name="T21" fmla="*/ 89 h 137"/>
                <a:gd name="T22" fmla="*/ 38 w 60"/>
                <a:gd name="T23" fmla="*/ 105 h 137"/>
                <a:gd name="T24" fmla="*/ 30 w 60"/>
                <a:gd name="T25" fmla="*/ 119 h 137"/>
                <a:gd name="T26" fmla="*/ 20 w 60"/>
                <a:gd name="T27" fmla="*/ 129 h 137"/>
                <a:gd name="T28" fmla="*/ 11 w 60"/>
                <a:gd name="T29" fmla="*/ 136 h 13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0"/>
                <a:gd name="T46" fmla="*/ 0 h 137"/>
                <a:gd name="T47" fmla="*/ 60 w 60"/>
                <a:gd name="T48" fmla="*/ 137 h 13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0" h="137">
                  <a:moveTo>
                    <a:pt x="11" y="136"/>
                  </a:moveTo>
                  <a:lnTo>
                    <a:pt x="9" y="136"/>
                  </a:lnTo>
                  <a:lnTo>
                    <a:pt x="6" y="136"/>
                  </a:lnTo>
                  <a:lnTo>
                    <a:pt x="2" y="137"/>
                  </a:lnTo>
                  <a:lnTo>
                    <a:pt x="0" y="137"/>
                  </a:lnTo>
                  <a:lnTo>
                    <a:pt x="0" y="0"/>
                  </a:lnTo>
                  <a:lnTo>
                    <a:pt x="60" y="0"/>
                  </a:lnTo>
                  <a:lnTo>
                    <a:pt x="59" y="25"/>
                  </a:lnTo>
                  <a:lnTo>
                    <a:pt x="55" y="48"/>
                  </a:lnTo>
                  <a:lnTo>
                    <a:pt x="50" y="69"/>
                  </a:lnTo>
                  <a:lnTo>
                    <a:pt x="45" y="89"/>
                  </a:lnTo>
                  <a:lnTo>
                    <a:pt x="38" y="105"/>
                  </a:lnTo>
                  <a:lnTo>
                    <a:pt x="30" y="119"/>
                  </a:lnTo>
                  <a:lnTo>
                    <a:pt x="20" y="129"/>
                  </a:lnTo>
                  <a:lnTo>
                    <a:pt x="11" y="1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3" name="Freeform 87"/>
            <p:cNvSpPr>
              <a:spLocks/>
            </p:cNvSpPr>
            <p:nvPr/>
          </p:nvSpPr>
          <p:spPr bwMode="auto">
            <a:xfrm>
              <a:off x="2593" y="3556"/>
              <a:ext cx="28" cy="69"/>
            </a:xfrm>
            <a:custGeom>
              <a:avLst/>
              <a:gdLst>
                <a:gd name="T0" fmla="*/ 39 w 57"/>
                <a:gd name="T1" fmla="*/ 128 h 137"/>
                <a:gd name="T2" fmla="*/ 31 w 57"/>
                <a:gd name="T3" fmla="*/ 118 h 137"/>
                <a:gd name="T4" fmla="*/ 23 w 57"/>
                <a:gd name="T5" fmla="*/ 106 h 137"/>
                <a:gd name="T6" fmla="*/ 17 w 57"/>
                <a:gd name="T7" fmla="*/ 92 h 137"/>
                <a:gd name="T8" fmla="*/ 12 w 57"/>
                <a:gd name="T9" fmla="*/ 76 h 137"/>
                <a:gd name="T10" fmla="*/ 7 w 57"/>
                <a:gd name="T11" fmla="*/ 59 h 137"/>
                <a:gd name="T12" fmla="*/ 4 w 57"/>
                <a:gd name="T13" fmla="*/ 40 h 137"/>
                <a:gd name="T14" fmla="*/ 1 w 57"/>
                <a:gd name="T15" fmla="*/ 21 h 137"/>
                <a:gd name="T16" fmla="*/ 0 w 57"/>
                <a:gd name="T17" fmla="*/ 0 h 137"/>
                <a:gd name="T18" fmla="*/ 57 w 57"/>
                <a:gd name="T19" fmla="*/ 0 h 137"/>
                <a:gd name="T20" fmla="*/ 57 w 57"/>
                <a:gd name="T21" fmla="*/ 137 h 137"/>
                <a:gd name="T22" fmla="*/ 52 w 57"/>
                <a:gd name="T23" fmla="*/ 136 h 137"/>
                <a:gd name="T24" fmla="*/ 47 w 57"/>
                <a:gd name="T25" fmla="*/ 135 h 137"/>
                <a:gd name="T26" fmla="*/ 44 w 57"/>
                <a:gd name="T27" fmla="*/ 131 h 137"/>
                <a:gd name="T28" fmla="*/ 39 w 57"/>
                <a:gd name="T29" fmla="*/ 128 h 13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7"/>
                <a:gd name="T46" fmla="*/ 0 h 137"/>
                <a:gd name="T47" fmla="*/ 57 w 57"/>
                <a:gd name="T48" fmla="*/ 137 h 13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7" h="137">
                  <a:moveTo>
                    <a:pt x="39" y="128"/>
                  </a:moveTo>
                  <a:lnTo>
                    <a:pt x="31" y="118"/>
                  </a:lnTo>
                  <a:lnTo>
                    <a:pt x="23" y="106"/>
                  </a:lnTo>
                  <a:lnTo>
                    <a:pt x="17" y="92"/>
                  </a:lnTo>
                  <a:lnTo>
                    <a:pt x="12" y="76"/>
                  </a:lnTo>
                  <a:lnTo>
                    <a:pt x="7" y="59"/>
                  </a:lnTo>
                  <a:lnTo>
                    <a:pt x="4" y="40"/>
                  </a:lnTo>
                  <a:lnTo>
                    <a:pt x="1" y="21"/>
                  </a:lnTo>
                  <a:lnTo>
                    <a:pt x="0" y="0"/>
                  </a:lnTo>
                  <a:lnTo>
                    <a:pt x="57" y="0"/>
                  </a:lnTo>
                  <a:lnTo>
                    <a:pt x="57" y="137"/>
                  </a:lnTo>
                  <a:lnTo>
                    <a:pt x="52" y="136"/>
                  </a:lnTo>
                  <a:lnTo>
                    <a:pt x="47" y="135"/>
                  </a:lnTo>
                  <a:lnTo>
                    <a:pt x="44" y="131"/>
                  </a:lnTo>
                  <a:lnTo>
                    <a:pt x="39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4" name="Freeform 88"/>
            <p:cNvSpPr>
              <a:spLocks/>
            </p:cNvSpPr>
            <p:nvPr/>
          </p:nvSpPr>
          <p:spPr bwMode="auto">
            <a:xfrm>
              <a:off x="2593" y="3479"/>
              <a:ext cx="28" cy="65"/>
            </a:xfrm>
            <a:custGeom>
              <a:avLst/>
              <a:gdLst>
                <a:gd name="T0" fmla="*/ 57 w 57"/>
                <a:gd name="T1" fmla="*/ 0 h 129"/>
                <a:gd name="T2" fmla="*/ 57 w 57"/>
                <a:gd name="T3" fmla="*/ 129 h 129"/>
                <a:gd name="T4" fmla="*/ 0 w 57"/>
                <a:gd name="T5" fmla="*/ 129 h 129"/>
                <a:gd name="T6" fmla="*/ 1 w 57"/>
                <a:gd name="T7" fmla="*/ 110 h 129"/>
                <a:gd name="T8" fmla="*/ 4 w 57"/>
                <a:gd name="T9" fmla="*/ 92 h 129"/>
                <a:gd name="T10" fmla="*/ 8 w 57"/>
                <a:gd name="T11" fmla="*/ 75 h 129"/>
                <a:gd name="T12" fmla="*/ 13 w 57"/>
                <a:gd name="T13" fmla="*/ 60 h 129"/>
                <a:gd name="T14" fmla="*/ 17 w 57"/>
                <a:gd name="T15" fmla="*/ 45 h 129"/>
                <a:gd name="T16" fmla="*/ 24 w 57"/>
                <a:gd name="T17" fmla="*/ 32 h 129"/>
                <a:gd name="T18" fmla="*/ 31 w 57"/>
                <a:gd name="T19" fmla="*/ 21 h 129"/>
                <a:gd name="T20" fmla="*/ 39 w 57"/>
                <a:gd name="T21" fmla="*/ 11 h 129"/>
                <a:gd name="T22" fmla="*/ 44 w 57"/>
                <a:gd name="T23" fmla="*/ 8 h 129"/>
                <a:gd name="T24" fmla="*/ 49 w 57"/>
                <a:gd name="T25" fmla="*/ 4 h 129"/>
                <a:gd name="T26" fmla="*/ 52 w 57"/>
                <a:gd name="T27" fmla="*/ 2 h 129"/>
                <a:gd name="T28" fmla="*/ 57 w 57"/>
                <a:gd name="T29" fmla="*/ 0 h 12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7"/>
                <a:gd name="T46" fmla="*/ 0 h 129"/>
                <a:gd name="T47" fmla="*/ 57 w 57"/>
                <a:gd name="T48" fmla="*/ 129 h 12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7" h="129">
                  <a:moveTo>
                    <a:pt x="57" y="0"/>
                  </a:moveTo>
                  <a:lnTo>
                    <a:pt x="57" y="129"/>
                  </a:lnTo>
                  <a:lnTo>
                    <a:pt x="0" y="129"/>
                  </a:lnTo>
                  <a:lnTo>
                    <a:pt x="1" y="110"/>
                  </a:lnTo>
                  <a:lnTo>
                    <a:pt x="4" y="92"/>
                  </a:lnTo>
                  <a:lnTo>
                    <a:pt x="8" y="75"/>
                  </a:lnTo>
                  <a:lnTo>
                    <a:pt x="13" y="60"/>
                  </a:lnTo>
                  <a:lnTo>
                    <a:pt x="17" y="45"/>
                  </a:lnTo>
                  <a:lnTo>
                    <a:pt x="24" y="32"/>
                  </a:lnTo>
                  <a:lnTo>
                    <a:pt x="31" y="21"/>
                  </a:lnTo>
                  <a:lnTo>
                    <a:pt x="39" y="11"/>
                  </a:lnTo>
                  <a:lnTo>
                    <a:pt x="44" y="8"/>
                  </a:lnTo>
                  <a:lnTo>
                    <a:pt x="49" y="4"/>
                  </a:lnTo>
                  <a:lnTo>
                    <a:pt x="52" y="2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5" name="Freeform 89"/>
            <p:cNvSpPr>
              <a:spLocks/>
            </p:cNvSpPr>
            <p:nvPr/>
          </p:nvSpPr>
          <p:spPr bwMode="auto">
            <a:xfrm>
              <a:off x="2633" y="3479"/>
              <a:ext cx="30" cy="65"/>
            </a:xfrm>
            <a:custGeom>
              <a:avLst/>
              <a:gdLst>
                <a:gd name="T0" fmla="*/ 0 w 60"/>
                <a:gd name="T1" fmla="*/ 130 h 130"/>
                <a:gd name="T2" fmla="*/ 0 w 60"/>
                <a:gd name="T3" fmla="*/ 0 h 130"/>
                <a:gd name="T4" fmla="*/ 6 w 60"/>
                <a:gd name="T5" fmla="*/ 1 h 130"/>
                <a:gd name="T6" fmla="*/ 11 w 60"/>
                <a:gd name="T7" fmla="*/ 3 h 130"/>
                <a:gd name="T8" fmla="*/ 16 w 60"/>
                <a:gd name="T9" fmla="*/ 7 h 130"/>
                <a:gd name="T10" fmla="*/ 22 w 60"/>
                <a:gd name="T11" fmla="*/ 12 h 130"/>
                <a:gd name="T12" fmla="*/ 30 w 60"/>
                <a:gd name="T13" fmla="*/ 22 h 130"/>
                <a:gd name="T14" fmla="*/ 37 w 60"/>
                <a:gd name="T15" fmla="*/ 33 h 130"/>
                <a:gd name="T16" fmla="*/ 42 w 60"/>
                <a:gd name="T17" fmla="*/ 46 h 130"/>
                <a:gd name="T18" fmla="*/ 48 w 60"/>
                <a:gd name="T19" fmla="*/ 61 h 130"/>
                <a:gd name="T20" fmla="*/ 53 w 60"/>
                <a:gd name="T21" fmla="*/ 76 h 130"/>
                <a:gd name="T22" fmla="*/ 56 w 60"/>
                <a:gd name="T23" fmla="*/ 93 h 130"/>
                <a:gd name="T24" fmla="*/ 59 w 60"/>
                <a:gd name="T25" fmla="*/ 111 h 130"/>
                <a:gd name="T26" fmla="*/ 60 w 60"/>
                <a:gd name="T27" fmla="*/ 130 h 130"/>
                <a:gd name="T28" fmla="*/ 0 w 60"/>
                <a:gd name="T29" fmla="*/ 130 h 13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0"/>
                <a:gd name="T46" fmla="*/ 0 h 130"/>
                <a:gd name="T47" fmla="*/ 60 w 60"/>
                <a:gd name="T48" fmla="*/ 130 h 13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0" h="130">
                  <a:moveTo>
                    <a:pt x="0" y="130"/>
                  </a:moveTo>
                  <a:lnTo>
                    <a:pt x="0" y="0"/>
                  </a:lnTo>
                  <a:lnTo>
                    <a:pt x="6" y="1"/>
                  </a:lnTo>
                  <a:lnTo>
                    <a:pt x="11" y="3"/>
                  </a:lnTo>
                  <a:lnTo>
                    <a:pt x="16" y="7"/>
                  </a:lnTo>
                  <a:lnTo>
                    <a:pt x="22" y="12"/>
                  </a:lnTo>
                  <a:lnTo>
                    <a:pt x="30" y="22"/>
                  </a:lnTo>
                  <a:lnTo>
                    <a:pt x="37" y="33"/>
                  </a:lnTo>
                  <a:lnTo>
                    <a:pt x="42" y="46"/>
                  </a:lnTo>
                  <a:lnTo>
                    <a:pt x="48" y="61"/>
                  </a:lnTo>
                  <a:lnTo>
                    <a:pt x="53" y="76"/>
                  </a:lnTo>
                  <a:lnTo>
                    <a:pt x="56" y="93"/>
                  </a:lnTo>
                  <a:lnTo>
                    <a:pt x="59" y="111"/>
                  </a:lnTo>
                  <a:lnTo>
                    <a:pt x="60" y="13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6" name="Freeform 90"/>
            <p:cNvSpPr>
              <a:spLocks/>
            </p:cNvSpPr>
            <p:nvPr/>
          </p:nvSpPr>
          <p:spPr bwMode="auto">
            <a:xfrm>
              <a:off x="2554" y="3483"/>
              <a:ext cx="45" cy="61"/>
            </a:xfrm>
            <a:custGeom>
              <a:avLst/>
              <a:gdLst>
                <a:gd name="T0" fmla="*/ 42 w 90"/>
                <a:gd name="T1" fmla="*/ 31 h 121"/>
                <a:gd name="T2" fmla="*/ 48 w 90"/>
                <a:gd name="T3" fmla="*/ 26 h 121"/>
                <a:gd name="T4" fmla="*/ 53 w 90"/>
                <a:gd name="T5" fmla="*/ 22 h 121"/>
                <a:gd name="T6" fmla="*/ 59 w 90"/>
                <a:gd name="T7" fmla="*/ 17 h 121"/>
                <a:gd name="T8" fmla="*/ 64 w 90"/>
                <a:gd name="T9" fmla="*/ 13 h 121"/>
                <a:gd name="T10" fmla="*/ 71 w 90"/>
                <a:gd name="T11" fmla="*/ 9 h 121"/>
                <a:gd name="T12" fmla="*/ 77 w 90"/>
                <a:gd name="T13" fmla="*/ 6 h 121"/>
                <a:gd name="T14" fmla="*/ 83 w 90"/>
                <a:gd name="T15" fmla="*/ 2 h 121"/>
                <a:gd name="T16" fmla="*/ 90 w 90"/>
                <a:gd name="T17" fmla="*/ 0 h 121"/>
                <a:gd name="T18" fmla="*/ 83 w 90"/>
                <a:gd name="T19" fmla="*/ 11 h 121"/>
                <a:gd name="T20" fmla="*/ 76 w 90"/>
                <a:gd name="T21" fmla="*/ 23 h 121"/>
                <a:gd name="T22" fmla="*/ 70 w 90"/>
                <a:gd name="T23" fmla="*/ 37 h 121"/>
                <a:gd name="T24" fmla="*/ 65 w 90"/>
                <a:gd name="T25" fmla="*/ 52 h 121"/>
                <a:gd name="T26" fmla="*/ 61 w 90"/>
                <a:gd name="T27" fmla="*/ 68 h 121"/>
                <a:gd name="T28" fmla="*/ 57 w 90"/>
                <a:gd name="T29" fmla="*/ 84 h 121"/>
                <a:gd name="T30" fmla="*/ 55 w 90"/>
                <a:gd name="T31" fmla="*/ 102 h 121"/>
                <a:gd name="T32" fmla="*/ 54 w 90"/>
                <a:gd name="T33" fmla="*/ 121 h 121"/>
                <a:gd name="T34" fmla="*/ 0 w 90"/>
                <a:gd name="T35" fmla="*/ 121 h 121"/>
                <a:gd name="T36" fmla="*/ 2 w 90"/>
                <a:gd name="T37" fmla="*/ 108 h 121"/>
                <a:gd name="T38" fmla="*/ 4 w 90"/>
                <a:gd name="T39" fmla="*/ 97 h 121"/>
                <a:gd name="T40" fmla="*/ 8 w 90"/>
                <a:gd name="T41" fmla="*/ 84 h 121"/>
                <a:gd name="T42" fmla="*/ 14 w 90"/>
                <a:gd name="T43" fmla="*/ 72 h 121"/>
                <a:gd name="T44" fmla="*/ 19 w 90"/>
                <a:gd name="T45" fmla="*/ 61 h 121"/>
                <a:gd name="T46" fmla="*/ 26 w 90"/>
                <a:gd name="T47" fmla="*/ 51 h 121"/>
                <a:gd name="T48" fmla="*/ 34 w 90"/>
                <a:gd name="T49" fmla="*/ 40 h 121"/>
                <a:gd name="T50" fmla="*/ 42 w 90"/>
                <a:gd name="T51" fmla="*/ 31 h 12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90"/>
                <a:gd name="T79" fmla="*/ 0 h 121"/>
                <a:gd name="T80" fmla="*/ 90 w 90"/>
                <a:gd name="T81" fmla="*/ 121 h 12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90" h="121">
                  <a:moveTo>
                    <a:pt x="42" y="31"/>
                  </a:moveTo>
                  <a:lnTo>
                    <a:pt x="48" y="26"/>
                  </a:lnTo>
                  <a:lnTo>
                    <a:pt x="53" y="22"/>
                  </a:lnTo>
                  <a:lnTo>
                    <a:pt x="59" y="17"/>
                  </a:lnTo>
                  <a:lnTo>
                    <a:pt x="64" y="13"/>
                  </a:lnTo>
                  <a:lnTo>
                    <a:pt x="71" y="9"/>
                  </a:lnTo>
                  <a:lnTo>
                    <a:pt x="77" y="6"/>
                  </a:lnTo>
                  <a:lnTo>
                    <a:pt x="83" y="2"/>
                  </a:lnTo>
                  <a:lnTo>
                    <a:pt x="90" y="0"/>
                  </a:lnTo>
                  <a:lnTo>
                    <a:pt x="83" y="11"/>
                  </a:lnTo>
                  <a:lnTo>
                    <a:pt x="76" y="23"/>
                  </a:lnTo>
                  <a:lnTo>
                    <a:pt x="70" y="37"/>
                  </a:lnTo>
                  <a:lnTo>
                    <a:pt x="65" y="52"/>
                  </a:lnTo>
                  <a:lnTo>
                    <a:pt x="61" y="68"/>
                  </a:lnTo>
                  <a:lnTo>
                    <a:pt x="57" y="84"/>
                  </a:lnTo>
                  <a:lnTo>
                    <a:pt x="55" y="102"/>
                  </a:lnTo>
                  <a:lnTo>
                    <a:pt x="54" y="121"/>
                  </a:lnTo>
                  <a:lnTo>
                    <a:pt x="0" y="121"/>
                  </a:lnTo>
                  <a:lnTo>
                    <a:pt x="2" y="108"/>
                  </a:lnTo>
                  <a:lnTo>
                    <a:pt x="4" y="97"/>
                  </a:lnTo>
                  <a:lnTo>
                    <a:pt x="8" y="84"/>
                  </a:lnTo>
                  <a:lnTo>
                    <a:pt x="14" y="72"/>
                  </a:lnTo>
                  <a:lnTo>
                    <a:pt x="19" y="61"/>
                  </a:lnTo>
                  <a:lnTo>
                    <a:pt x="26" y="51"/>
                  </a:lnTo>
                  <a:lnTo>
                    <a:pt x="34" y="40"/>
                  </a:lnTo>
                  <a:lnTo>
                    <a:pt x="42" y="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7" name="Freeform 91"/>
            <p:cNvSpPr>
              <a:spLocks/>
            </p:cNvSpPr>
            <p:nvPr/>
          </p:nvSpPr>
          <p:spPr bwMode="auto">
            <a:xfrm>
              <a:off x="2554" y="3556"/>
              <a:ext cx="43" cy="62"/>
            </a:xfrm>
            <a:custGeom>
              <a:avLst/>
              <a:gdLst>
                <a:gd name="T0" fmla="*/ 0 w 85"/>
                <a:gd name="T1" fmla="*/ 0 h 124"/>
                <a:gd name="T2" fmla="*/ 54 w 85"/>
                <a:gd name="T3" fmla="*/ 0 h 124"/>
                <a:gd name="T4" fmla="*/ 56 w 85"/>
                <a:gd name="T5" fmla="*/ 36 h 124"/>
                <a:gd name="T6" fmla="*/ 63 w 85"/>
                <a:gd name="T7" fmla="*/ 69 h 124"/>
                <a:gd name="T8" fmla="*/ 72 w 85"/>
                <a:gd name="T9" fmla="*/ 99 h 124"/>
                <a:gd name="T10" fmla="*/ 85 w 85"/>
                <a:gd name="T11" fmla="*/ 124 h 124"/>
                <a:gd name="T12" fmla="*/ 79 w 85"/>
                <a:gd name="T13" fmla="*/ 122 h 124"/>
                <a:gd name="T14" fmla="*/ 74 w 85"/>
                <a:gd name="T15" fmla="*/ 119 h 124"/>
                <a:gd name="T16" fmla="*/ 68 w 85"/>
                <a:gd name="T17" fmla="*/ 115 h 124"/>
                <a:gd name="T18" fmla="*/ 62 w 85"/>
                <a:gd name="T19" fmla="*/ 112 h 124"/>
                <a:gd name="T20" fmla="*/ 57 w 85"/>
                <a:gd name="T21" fmla="*/ 107 h 124"/>
                <a:gd name="T22" fmla="*/ 52 w 85"/>
                <a:gd name="T23" fmla="*/ 104 h 124"/>
                <a:gd name="T24" fmla="*/ 47 w 85"/>
                <a:gd name="T25" fmla="*/ 99 h 124"/>
                <a:gd name="T26" fmla="*/ 42 w 85"/>
                <a:gd name="T27" fmla="*/ 95 h 124"/>
                <a:gd name="T28" fmla="*/ 33 w 85"/>
                <a:gd name="T29" fmla="*/ 84 h 124"/>
                <a:gd name="T30" fmla="*/ 25 w 85"/>
                <a:gd name="T31" fmla="*/ 74 h 124"/>
                <a:gd name="T32" fmla="*/ 18 w 85"/>
                <a:gd name="T33" fmla="*/ 63 h 124"/>
                <a:gd name="T34" fmla="*/ 12 w 85"/>
                <a:gd name="T35" fmla="*/ 51 h 124"/>
                <a:gd name="T36" fmla="*/ 8 w 85"/>
                <a:gd name="T37" fmla="*/ 39 h 124"/>
                <a:gd name="T38" fmla="*/ 3 w 85"/>
                <a:gd name="T39" fmla="*/ 27 h 124"/>
                <a:gd name="T40" fmla="*/ 1 w 85"/>
                <a:gd name="T41" fmla="*/ 14 h 124"/>
                <a:gd name="T42" fmla="*/ 0 w 85"/>
                <a:gd name="T43" fmla="*/ 0 h 12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85"/>
                <a:gd name="T67" fmla="*/ 0 h 124"/>
                <a:gd name="T68" fmla="*/ 85 w 85"/>
                <a:gd name="T69" fmla="*/ 124 h 12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85" h="124">
                  <a:moveTo>
                    <a:pt x="0" y="0"/>
                  </a:moveTo>
                  <a:lnTo>
                    <a:pt x="54" y="0"/>
                  </a:lnTo>
                  <a:lnTo>
                    <a:pt x="56" y="36"/>
                  </a:lnTo>
                  <a:lnTo>
                    <a:pt x="63" y="69"/>
                  </a:lnTo>
                  <a:lnTo>
                    <a:pt x="72" y="99"/>
                  </a:lnTo>
                  <a:lnTo>
                    <a:pt x="85" y="124"/>
                  </a:lnTo>
                  <a:lnTo>
                    <a:pt x="79" y="122"/>
                  </a:lnTo>
                  <a:lnTo>
                    <a:pt x="74" y="119"/>
                  </a:lnTo>
                  <a:lnTo>
                    <a:pt x="68" y="115"/>
                  </a:lnTo>
                  <a:lnTo>
                    <a:pt x="62" y="112"/>
                  </a:lnTo>
                  <a:lnTo>
                    <a:pt x="57" y="107"/>
                  </a:lnTo>
                  <a:lnTo>
                    <a:pt x="52" y="104"/>
                  </a:lnTo>
                  <a:lnTo>
                    <a:pt x="47" y="99"/>
                  </a:lnTo>
                  <a:lnTo>
                    <a:pt x="42" y="95"/>
                  </a:lnTo>
                  <a:lnTo>
                    <a:pt x="33" y="84"/>
                  </a:lnTo>
                  <a:lnTo>
                    <a:pt x="25" y="74"/>
                  </a:lnTo>
                  <a:lnTo>
                    <a:pt x="18" y="63"/>
                  </a:lnTo>
                  <a:lnTo>
                    <a:pt x="12" y="51"/>
                  </a:lnTo>
                  <a:lnTo>
                    <a:pt x="8" y="39"/>
                  </a:lnTo>
                  <a:lnTo>
                    <a:pt x="3" y="27"/>
                  </a:lnTo>
                  <a:lnTo>
                    <a:pt x="1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8" name="Freeform 92"/>
            <p:cNvSpPr>
              <a:spLocks/>
            </p:cNvSpPr>
            <p:nvPr/>
          </p:nvSpPr>
          <p:spPr bwMode="auto">
            <a:xfrm>
              <a:off x="2661" y="3556"/>
              <a:ext cx="39" cy="61"/>
            </a:xfrm>
            <a:custGeom>
              <a:avLst/>
              <a:gdLst>
                <a:gd name="T0" fmla="*/ 0 w 78"/>
                <a:gd name="T1" fmla="*/ 121 h 121"/>
                <a:gd name="T2" fmla="*/ 12 w 78"/>
                <a:gd name="T3" fmla="*/ 96 h 121"/>
                <a:gd name="T4" fmla="*/ 21 w 78"/>
                <a:gd name="T5" fmla="*/ 67 h 121"/>
                <a:gd name="T6" fmla="*/ 27 w 78"/>
                <a:gd name="T7" fmla="*/ 35 h 121"/>
                <a:gd name="T8" fmla="*/ 29 w 78"/>
                <a:gd name="T9" fmla="*/ 0 h 121"/>
                <a:gd name="T10" fmla="*/ 78 w 78"/>
                <a:gd name="T11" fmla="*/ 0 h 121"/>
                <a:gd name="T12" fmla="*/ 76 w 78"/>
                <a:gd name="T13" fmla="*/ 20 h 121"/>
                <a:gd name="T14" fmla="*/ 70 w 78"/>
                <a:gd name="T15" fmla="*/ 37 h 121"/>
                <a:gd name="T16" fmla="*/ 63 w 78"/>
                <a:gd name="T17" fmla="*/ 54 h 121"/>
                <a:gd name="T18" fmla="*/ 54 w 78"/>
                <a:gd name="T19" fmla="*/ 70 h 121"/>
                <a:gd name="T20" fmla="*/ 43 w 78"/>
                <a:gd name="T21" fmla="*/ 85 h 121"/>
                <a:gd name="T22" fmla="*/ 30 w 78"/>
                <a:gd name="T23" fmla="*/ 99 h 121"/>
                <a:gd name="T24" fmla="*/ 16 w 78"/>
                <a:gd name="T25" fmla="*/ 111 h 121"/>
                <a:gd name="T26" fmla="*/ 0 w 78"/>
                <a:gd name="T27" fmla="*/ 121 h 12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8"/>
                <a:gd name="T43" fmla="*/ 0 h 121"/>
                <a:gd name="T44" fmla="*/ 78 w 78"/>
                <a:gd name="T45" fmla="*/ 121 h 12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8" h="121">
                  <a:moveTo>
                    <a:pt x="0" y="121"/>
                  </a:moveTo>
                  <a:lnTo>
                    <a:pt x="12" y="96"/>
                  </a:lnTo>
                  <a:lnTo>
                    <a:pt x="21" y="67"/>
                  </a:lnTo>
                  <a:lnTo>
                    <a:pt x="27" y="35"/>
                  </a:lnTo>
                  <a:lnTo>
                    <a:pt x="29" y="0"/>
                  </a:lnTo>
                  <a:lnTo>
                    <a:pt x="78" y="0"/>
                  </a:lnTo>
                  <a:lnTo>
                    <a:pt x="76" y="20"/>
                  </a:lnTo>
                  <a:lnTo>
                    <a:pt x="70" y="37"/>
                  </a:lnTo>
                  <a:lnTo>
                    <a:pt x="63" y="54"/>
                  </a:lnTo>
                  <a:lnTo>
                    <a:pt x="54" y="70"/>
                  </a:lnTo>
                  <a:lnTo>
                    <a:pt x="43" y="85"/>
                  </a:lnTo>
                  <a:lnTo>
                    <a:pt x="30" y="99"/>
                  </a:lnTo>
                  <a:lnTo>
                    <a:pt x="16" y="111"/>
                  </a:lnTo>
                  <a:lnTo>
                    <a:pt x="0" y="1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9" name="Freeform 93"/>
            <p:cNvSpPr>
              <a:spLocks/>
            </p:cNvSpPr>
            <p:nvPr/>
          </p:nvSpPr>
          <p:spPr bwMode="auto">
            <a:xfrm>
              <a:off x="2432" y="3824"/>
              <a:ext cx="17" cy="17"/>
            </a:xfrm>
            <a:custGeom>
              <a:avLst/>
              <a:gdLst>
                <a:gd name="T0" fmla="*/ 16 w 33"/>
                <a:gd name="T1" fmla="*/ 33 h 33"/>
                <a:gd name="T2" fmla="*/ 23 w 33"/>
                <a:gd name="T3" fmla="*/ 32 h 33"/>
                <a:gd name="T4" fmla="*/ 29 w 33"/>
                <a:gd name="T5" fmla="*/ 29 h 33"/>
                <a:gd name="T6" fmla="*/ 32 w 33"/>
                <a:gd name="T7" fmla="*/ 24 h 33"/>
                <a:gd name="T8" fmla="*/ 33 w 33"/>
                <a:gd name="T9" fmla="*/ 17 h 33"/>
                <a:gd name="T10" fmla="*/ 32 w 33"/>
                <a:gd name="T11" fmla="*/ 10 h 33"/>
                <a:gd name="T12" fmla="*/ 29 w 33"/>
                <a:gd name="T13" fmla="*/ 4 h 33"/>
                <a:gd name="T14" fmla="*/ 23 w 33"/>
                <a:gd name="T15" fmla="*/ 1 h 33"/>
                <a:gd name="T16" fmla="*/ 16 w 33"/>
                <a:gd name="T17" fmla="*/ 0 h 33"/>
                <a:gd name="T18" fmla="*/ 9 w 33"/>
                <a:gd name="T19" fmla="*/ 1 h 33"/>
                <a:gd name="T20" fmla="*/ 4 w 33"/>
                <a:gd name="T21" fmla="*/ 4 h 33"/>
                <a:gd name="T22" fmla="*/ 1 w 33"/>
                <a:gd name="T23" fmla="*/ 10 h 33"/>
                <a:gd name="T24" fmla="*/ 0 w 33"/>
                <a:gd name="T25" fmla="*/ 17 h 33"/>
                <a:gd name="T26" fmla="*/ 1 w 33"/>
                <a:gd name="T27" fmla="*/ 24 h 33"/>
                <a:gd name="T28" fmla="*/ 4 w 33"/>
                <a:gd name="T29" fmla="*/ 29 h 33"/>
                <a:gd name="T30" fmla="*/ 9 w 33"/>
                <a:gd name="T31" fmla="*/ 32 h 33"/>
                <a:gd name="T32" fmla="*/ 16 w 33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3"/>
                <a:gd name="T52" fmla="*/ 0 h 33"/>
                <a:gd name="T53" fmla="*/ 33 w 33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3" h="33">
                  <a:moveTo>
                    <a:pt x="16" y="33"/>
                  </a:moveTo>
                  <a:lnTo>
                    <a:pt x="23" y="32"/>
                  </a:lnTo>
                  <a:lnTo>
                    <a:pt x="29" y="29"/>
                  </a:lnTo>
                  <a:lnTo>
                    <a:pt x="32" y="24"/>
                  </a:lnTo>
                  <a:lnTo>
                    <a:pt x="33" y="17"/>
                  </a:lnTo>
                  <a:lnTo>
                    <a:pt x="32" y="10"/>
                  </a:lnTo>
                  <a:lnTo>
                    <a:pt x="29" y="4"/>
                  </a:lnTo>
                  <a:lnTo>
                    <a:pt x="23" y="1"/>
                  </a:lnTo>
                  <a:lnTo>
                    <a:pt x="16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4" y="29"/>
                  </a:lnTo>
                  <a:lnTo>
                    <a:pt x="9" y="32"/>
                  </a:lnTo>
                  <a:lnTo>
                    <a:pt x="1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0" name="Freeform 94"/>
            <p:cNvSpPr>
              <a:spLocks/>
            </p:cNvSpPr>
            <p:nvPr/>
          </p:nvSpPr>
          <p:spPr bwMode="auto">
            <a:xfrm>
              <a:off x="2464" y="3824"/>
              <a:ext cx="17" cy="17"/>
            </a:xfrm>
            <a:custGeom>
              <a:avLst/>
              <a:gdLst>
                <a:gd name="T0" fmla="*/ 17 w 35"/>
                <a:gd name="T1" fmla="*/ 33 h 33"/>
                <a:gd name="T2" fmla="*/ 24 w 35"/>
                <a:gd name="T3" fmla="*/ 32 h 33"/>
                <a:gd name="T4" fmla="*/ 30 w 35"/>
                <a:gd name="T5" fmla="*/ 29 h 33"/>
                <a:gd name="T6" fmla="*/ 34 w 35"/>
                <a:gd name="T7" fmla="*/ 24 h 33"/>
                <a:gd name="T8" fmla="*/ 35 w 35"/>
                <a:gd name="T9" fmla="*/ 17 h 33"/>
                <a:gd name="T10" fmla="*/ 34 w 35"/>
                <a:gd name="T11" fmla="*/ 10 h 33"/>
                <a:gd name="T12" fmla="*/ 30 w 35"/>
                <a:gd name="T13" fmla="*/ 4 h 33"/>
                <a:gd name="T14" fmla="*/ 24 w 35"/>
                <a:gd name="T15" fmla="*/ 1 h 33"/>
                <a:gd name="T16" fmla="*/ 17 w 35"/>
                <a:gd name="T17" fmla="*/ 0 h 33"/>
                <a:gd name="T18" fmla="*/ 10 w 35"/>
                <a:gd name="T19" fmla="*/ 1 h 33"/>
                <a:gd name="T20" fmla="*/ 6 w 35"/>
                <a:gd name="T21" fmla="*/ 4 h 33"/>
                <a:gd name="T22" fmla="*/ 1 w 35"/>
                <a:gd name="T23" fmla="*/ 10 h 33"/>
                <a:gd name="T24" fmla="*/ 0 w 35"/>
                <a:gd name="T25" fmla="*/ 17 h 33"/>
                <a:gd name="T26" fmla="*/ 1 w 35"/>
                <a:gd name="T27" fmla="*/ 24 h 33"/>
                <a:gd name="T28" fmla="*/ 6 w 35"/>
                <a:gd name="T29" fmla="*/ 29 h 33"/>
                <a:gd name="T30" fmla="*/ 10 w 35"/>
                <a:gd name="T31" fmla="*/ 32 h 33"/>
                <a:gd name="T32" fmla="*/ 17 w 35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"/>
                <a:gd name="T52" fmla="*/ 0 h 33"/>
                <a:gd name="T53" fmla="*/ 35 w 35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" h="33">
                  <a:moveTo>
                    <a:pt x="17" y="33"/>
                  </a:moveTo>
                  <a:lnTo>
                    <a:pt x="24" y="32"/>
                  </a:lnTo>
                  <a:lnTo>
                    <a:pt x="30" y="29"/>
                  </a:lnTo>
                  <a:lnTo>
                    <a:pt x="34" y="24"/>
                  </a:lnTo>
                  <a:lnTo>
                    <a:pt x="35" y="17"/>
                  </a:lnTo>
                  <a:lnTo>
                    <a:pt x="34" y="10"/>
                  </a:lnTo>
                  <a:lnTo>
                    <a:pt x="30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6" y="29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1" name="Freeform 95"/>
            <p:cNvSpPr>
              <a:spLocks/>
            </p:cNvSpPr>
            <p:nvPr/>
          </p:nvSpPr>
          <p:spPr bwMode="auto">
            <a:xfrm>
              <a:off x="2496" y="3824"/>
              <a:ext cx="17" cy="17"/>
            </a:xfrm>
            <a:custGeom>
              <a:avLst/>
              <a:gdLst>
                <a:gd name="T0" fmla="*/ 16 w 33"/>
                <a:gd name="T1" fmla="*/ 33 h 33"/>
                <a:gd name="T2" fmla="*/ 23 w 33"/>
                <a:gd name="T3" fmla="*/ 32 h 33"/>
                <a:gd name="T4" fmla="*/ 28 w 33"/>
                <a:gd name="T5" fmla="*/ 29 h 33"/>
                <a:gd name="T6" fmla="*/ 32 w 33"/>
                <a:gd name="T7" fmla="*/ 24 h 33"/>
                <a:gd name="T8" fmla="*/ 33 w 33"/>
                <a:gd name="T9" fmla="*/ 17 h 33"/>
                <a:gd name="T10" fmla="*/ 32 w 33"/>
                <a:gd name="T11" fmla="*/ 10 h 33"/>
                <a:gd name="T12" fmla="*/ 28 w 33"/>
                <a:gd name="T13" fmla="*/ 4 h 33"/>
                <a:gd name="T14" fmla="*/ 23 w 33"/>
                <a:gd name="T15" fmla="*/ 1 h 33"/>
                <a:gd name="T16" fmla="*/ 16 w 33"/>
                <a:gd name="T17" fmla="*/ 0 h 33"/>
                <a:gd name="T18" fmla="*/ 9 w 33"/>
                <a:gd name="T19" fmla="*/ 1 h 33"/>
                <a:gd name="T20" fmla="*/ 4 w 33"/>
                <a:gd name="T21" fmla="*/ 4 h 33"/>
                <a:gd name="T22" fmla="*/ 1 w 33"/>
                <a:gd name="T23" fmla="*/ 10 h 33"/>
                <a:gd name="T24" fmla="*/ 0 w 33"/>
                <a:gd name="T25" fmla="*/ 17 h 33"/>
                <a:gd name="T26" fmla="*/ 1 w 33"/>
                <a:gd name="T27" fmla="*/ 24 h 33"/>
                <a:gd name="T28" fmla="*/ 4 w 33"/>
                <a:gd name="T29" fmla="*/ 29 h 33"/>
                <a:gd name="T30" fmla="*/ 9 w 33"/>
                <a:gd name="T31" fmla="*/ 32 h 33"/>
                <a:gd name="T32" fmla="*/ 16 w 33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3"/>
                <a:gd name="T52" fmla="*/ 0 h 33"/>
                <a:gd name="T53" fmla="*/ 33 w 33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3" h="33">
                  <a:moveTo>
                    <a:pt x="16" y="33"/>
                  </a:moveTo>
                  <a:lnTo>
                    <a:pt x="23" y="32"/>
                  </a:lnTo>
                  <a:lnTo>
                    <a:pt x="28" y="29"/>
                  </a:lnTo>
                  <a:lnTo>
                    <a:pt x="32" y="24"/>
                  </a:lnTo>
                  <a:lnTo>
                    <a:pt x="33" y="17"/>
                  </a:lnTo>
                  <a:lnTo>
                    <a:pt x="32" y="10"/>
                  </a:lnTo>
                  <a:lnTo>
                    <a:pt x="28" y="4"/>
                  </a:lnTo>
                  <a:lnTo>
                    <a:pt x="23" y="1"/>
                  </a:lnTo>
                  <a:lnTo>
                    <a:pt x="16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4" y="29"/>
                  </a:lnTo>
                  <a:lnTo>
                    <a:pt x="9" y="32"/>
                  </a:lnTo>
                  <a:lnTo>
                    <a:pt x="1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2" name="Freeform 96"/>
            <p:cNvSpPr>
              <a:spLocks/>
            </p:cNvSpPr>
            <p:nvPr/>
          </p:nvSpPr>
          <p:spPr bwMode="auto">
            <a:xfrm>
              <a:off x="2528" y="3824"/>
              <a:ext cx="17" cy="17"/>
            </a:xfrm>
            <a:custGeom>
              <a:avLst/>
              <a:gdLst>
                <a:gd name="T0" fmla="*/ 17 w 35"/>
                <a:gd name="T1" fmla="*/ 33 h 33"/>
                <a:gd name="T2" fmla="*/ 24 w 35"/>
                <a:gd name="T3" fmla="*/ 32 h 33"/>
                <a:gd name="T4" fmla="*/ 30 w 35"/>
                <a:gd name="T5" fmla="*/ 29 h 33"/>
                <a:gd name="T6" fmla="*/ 33 w 35"/>
                <a:gd name="T7" fmla="*/ 24 h 33"/>
                <a:gd name="T8" fmla="*/ 35 w 35"/>
                <a:gd name="T9" fmla="*/ 17 h 33"/>
                <a:gd name="T10" fmla="*/ 33 w 35"/>
                <a:gd name="T11" fmla="*/ 10 h 33"/>
                <a:gd name="T12" fmla="*/ 30 w 35"/>
                <a:gd name="T13" fmla="*/ 4 h 33"/>
                <a:gd name="T14" fmla="*/ 24 w 35"/>
                <a:gd name="T15" fmla="*/ 1 h 33"/>
                <a:gd name="T16" fmla="*/ 17 w 35"/>
                <a:gd name="T17" fmla="*/ 0 h 33"/>
                <a:gd name="T18" fmla="*/ 10 w 35"/>
                <a:gd name="T19" fmla="*/ 1 h 33"/>
                <a:gd name="T20" fmla="*/ 6 w 35"/>
                <a:gd name="T21" fmla="*/ 4 h 33"/>
                <a:gd name="T22" fmla="*/ 1 w 35"/>
                <a:gd name="T23" fmla="*/ 10 h 33"/>
                <a:gd name="T24" fmla="*/ 0 w 35"/>
                <a:gd name="T25" fmla="*/ 17 h 33"/>
                <a:gd name="T26" fmla="*/ 1 w 35"/>
                <a:gd name="T27" fmla="*/ 24 h 33"/>
                <a:gd name="T28" fmla="*/ 6 w 35"/>
                <a:gd name="T29" fmla="*/ 29 h 33"/>
                <a:gd name="T30" fmla="*/ 10 w 35"/>
                <a:gd name="T31" fmla="*/ 32 h 33"/>
                <a:gd name="T32" fmla="*/ 17 w 35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"/>
                <a:gd name="T52" fmla="*/ 0 h 33"/>
                <a:gd name="T53" fmla="*/ 35 w 35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" h="33">
                  <a:moveTo>
                    <a:pt x="17" y="33"/>
                  </a:moveTo>
                  <a:lnTo>
                    <a:pt x="24" y="32"/>
                  </a:lnTo>
                  <a:lnTo>
                    <a:pt x="30" y="29"/>
                  </a:lnTo>
                  <a:lnTo>
                    <a:pt x="33" y="24"/>
                  </a:lnTo>
                  <a:lnTo>
                    <a:pt x="35" y="17"/>
                  </a:lnTo>
                  <a:lnTo>
                    <a:pt x="33" y="10"/>
                  </a:lnTo>
                  <a:lnTo>
                    <a:pt x="30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6" y="29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3" name="Freeform 97"/>
            <p:cNvSpPr>
              <a:spLocks/>
            </p:cNvSpPr>
            <p:nvPr/>
          </p:nvSpPr>
          <p:spPr bwMode="auto">
            <a:xfrm>
              <a:off x="2432" y="3854"/>
              <a:ext cx="17" cy="17"/>
            </a:xfrm>
            <a:custGeom>
              <a:avLst/>
              <a:gdLst>
                <a:gd name="T0" fmla="*/ 16 w 33"/>
                <a:gd name="T1" fmla="*/ 33 h 33"/>
                <a:gd name="T2" fmla="*/ 23 w 33"/>
                <a:gd name="T3" fmla="*/ 32 h 33"/>
                <a:gd name="T4" fmla="*/ 29 w 33"/>
                <a:gd name="T5" fmla="*/ 29 h 33"/>
                <a:gd name="T6" fmla="*/ 32 w 33"/>
                <a:gd name="T7" fmla="*/ 24 h 33"/>
                <a:gd name="T8" fmla="*/ 33 w 33"/>
                <a:gd name="T9" fmla="*/ 17 h 33"/>
                <a:gd name="T10" fmla="*/ 32 w 33"/>
                <a:gd name="T11" fmla="*/ 10 h 33"/>
                <a:gd name="T12" fmla="*/ 29 w 33"/>
                <a:gd name="T13" fmla="*/ 4 h 33"/>
                <a:gd name="T14" fmla="*/ 23 w 33"/>
                <a:gd name="T15" fmla="*/ 1 h 33"/>
                <a:gd name="T16" fmla="*/ 16 w 33"/>
                <a:gd name="T17" fmla="*/ 0 h 33"/>
                <a:gd name="T18" fmla="*/ 9 w 33"/>
                <a:gd name="T19" fmla="*/ 1 h 33"/>
                <a:gd name="T20" fmla="*/ 4 w 33"/>
                <a:gd name="T21" fmla="*/ 4 h 33"/>
                <a:gd name="T22" fmla="*/ 1 w 33"/>
                <a:gd name="T23" fmla="*/ 10 h 33"/>
                <a:gd name="T24" fmla="*/ 0 w 33"/>
                <a:gd name="T25" fmla="*/ 17 h 33"/>
                <a:gd name="T26" fmla="*/ 1 w 33"/>
                <a:gd name="T27" fmla="*/ 24 h 33"/>
                <a:gd name="T28" fmla="*/ 4 w 33"/>
                <a:gd name="T29" fmla="*/ 29 h 33"/>
                <a:gd name="T30" fmla="*/ 9 w 33"/>
                <a:gd name="T31" fmla="*/ 32 h 33"/>
                <a:gd name="T32" fmla="*/ 16 w 33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3"/>
                <a:gd name="T52" fmla="*/ 0 h 33"/>
                <a:gd name="T53" fmla="*/ 33 w 33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3" h="33">
                  <a:moveTo>
                    <a:pt x="16" y="33"/>
                  </a:moveTo>
                  <a:lnTo>
                    <a:pt x="23" y="32"/>
                  </a:lnTo>
                  <a:lnTo>
                    <a:pt x="29" y="29"/>
                  </a:lnTo>
                  <a:lnTo>
                    <a:pt x="32" y="24"/>
                  </a:lnTo>
                  <a:lnTo>
                    <a:pt x="33" y="17"/>
                  </a:lnTo>
                  <a:lnTo>
                    <a:pt x="32" y="10"/>
                  </a:lnTo>
                  <a:lnTo>
                    <a:pt x="29" y="4"/>
                  </a:lnTo>
                  <a:lnTo>
                    <a:pt x="23" y="1"/>
                  </a:lnTo>
                  <a:lnTo>
                    <a:pt x="16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4" y="29"/>
                  </a:lnTo>
                  <a:lnTo>
                    <a:pt x="9" y="32"/>
                  </a:lnTo>
                  <a:lnTo>
                    <a:pt x="1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4" name="Freeform 98"/>
            <p:cNvSpPr>
              <a:spLocks/>
            </p:cNvSpPr>
            <p:nvPr/>
          </p:nvSpPr>
          <p:spPr bwMode="auto">
            <a:xfrm>
              <a:off x="2464" y="3854"/>
              <a:ext cx="17" cy="17"/>
            </a:xfrm>
            <a:custGeom>
              <a:avLst/>
              <a:gdLst>
                <a:gd name="T0" fmla="*/ 17 w 35"/>
                <a:gd name="T1" fmla="*/ 33 h 33"/>
                <a:gd name="T2" fmla="*/ 24 w 35"/>
                <a:gd name="T3" fmla="*/ 32 h 33"/>
                <a:gd name="T4" fmla="*/ 30 w 35"/>
                <a:gd name="T5" fmla="*/ 29 h 33"/>
                <a:gd name="T6" fmla="*/ 34 w 35"/>
                <a:gd name="T7" fmla="*/ 24 h 33"/>
                <a:gd name="T8" fmla="*/ 35 w 35"/>
                <a:gd name="T9" fmla="*/ 17 h 33"/>
                <a:gd name="T10" fmla="*/ 34 w 35"/>
                <a:gd name="T11" fmla="*/ 10 h 33"/>
                <a:gd name="T12" fmla="*/ 30 w 35"/>
                <a:gd name="T13" fmla="*/ 4 h 33"/>
                <a:gd name="T14" fmla="*/ 24 w 35"/>
                <a:gd name="T15" fmla="*/ 1 h 33"/>
                <a:gd name="T16" fmla="*/ 17 w 35"/>
                <a:gd name="T17" fmla="*/ 0 h 33"/>
                <a:gd name="T18" fmla="*/ 10 w 35"/>
                <a:gd name="T19" fmla="*/ 1 h 33"/>
                <a:gd name="T20" fmla="*/ 6 w 35"/>
                <a:gd name="T21" fmla="*/ 4 h 33"/>
                <a:gd name="T22" fmla="*/ 1 w 35"/>
                <a:gd name="T23" fmla="*/ 10 h 33"/>
                <a:gd name="T24" fmla="*/ 0 w 35"/>
                <a:gd name="T25" fmla="*/ 17 h 33"/>
                <a:gd name="T26" fmla="*/ 1 w 35"/>
                <a:gd name="T27" fmla="*/ 24 h 33"/>
                <a:gd name="T28" fmla="*/ 6 w 35"/>
                <a:gd name="T29" fmla="*/ 29 h 33"/>
                <a:gd name="T30" fmla="*/ 10 w 35"/>
                <a:gd name="T31" fmla="*/ 32 h 33"/>
                <a:gd name="T32" fmla="*/ 17 w 35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"/>
                <a:gd name="T52" fmla="*/ 0 h 33"/>
                <a:gd name="T53" fmla="*/ 35 w 35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" h="33">
                  <a:moveTo>
                    <a:pt x="17" y="33"/>
                  </a:moveTo>
                  <a:lnTo>
                    <a:pt x="24" y="32"/>
                  </a:lnTo>
                  <a:lnTo>
                    <a:pt x="30" y="29"/>
                  </a:lnTo>
                  <a:lnTo>
                    <a:pt x="34" y="24"/>
                  </a:lnTo>
                  <a:lnTo>
                    <a:pt x="35" y="17"/>
                  </a:lnTo>
                  <a:lnTo>
                    <a:pt x="34" y="10"/>
                  </a:lnTo>
                  <a:lnTo>
                    <a:pt x="30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6" y="29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5" name="Freeform 99"/>
            <p:cNvSpPr>
              <a:spLocks/>
            </p:cNvSpPr>
            <p:nvPr/>
          </p:nvSpPr>
          <p:spPr bwMode="auto">
            <a:xfrm>
              <a:off x="2496" y="3854"/>
              <a:ext cx="17" cy="17"/>
            </a:xfrm>
            <a:custGeom>
              <a:avLst/>
              <a:gdLst>
                <a:gd name="T0" fmla="*/ 16 w 33"/>
                <a:gd name="T1" fmla="*/ 33 h 33"/>
                <a:gd name="T2" fmla="*/ 23 w 33"/>
                <a:gd name="T3" fmla="*/ 32 h 33"/>
                <a:gd name="T4" fmla="*/ 28 w 33"/>
                <a:gd name="T5" fmla="*/ 29 h 33"/>
                <a:gd name="T6" fmla="*/ 32 w 33"/>
                <a:gd name="T7" fmla="*/ 24 h 33"/>
                <a:gd name="T8" fmla="*/ 33 w 33"/>
                <a:gd name="T9" fmla="*/ 17 h 33"/>
                <a:gd name="T10" fmla="*/ 32 w 33"/>
                <a:gd name="T11" fmla="*/ 10 h 33"/>
                <a:gd name="T12" fmla="*/ 28 w 33"/>
                <a:gd name="T13" fmla="*/ 4 h 33"/>
                <a:gd name="T14" fmla="*/ 23 w 33"/>
                <a:gd name="T15" fmla="*/ 1 h 33"/>
                <a:gd name="T16" fmla="*/ 16 w 33"/>
                <a:gd name="T17" fmla="*/ 0 h 33"/>
                <a:gd name="T18" fmla="*/ 9 w 33"/>
                <a:gd name="T19" fmla="*/ 1 h 33"/>
                <a:gd name="T20" fmla="*/ 4 w 33"/>
                <a:gd name="T21" fmla="*/ 4 h 33"/>
                <a:gd name="T22" fmla="*/ 1 w 33"/>
                <a:gd name="T23" fmla="*/ 10 h 33"/>
                <a:gd name="T24" fmla="*/ 0 w 33"/>
                <a:gd name="T25" fmla="*/ 17 h 33"/>
                <a:gd name="T26" fmla="*/ 1 w 33"/>
                <a:gd name="T27" fmla="*/ 24 h 33"/>
                <a:gd name="T28" fmla="*/ 4 w 33"/>
                <a:gd name="T29" fmla="*/ 29 h 33"/>
                <a:gd name="T30" fmla="*/ 9 w 33"/>
                <a:gd name="T31" fmla="*/ 32 h 33"/>
                <a:gd name="T32" fmla="*/ 16 w 33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3"/>
                <a:gd name="T52" fmla="*/ 0 h 33"/>
                <a:gd name="T53" fmla="*/ 33 w 33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3" h="33">
                  <a:moveTo>
                    <a:pt x="16" y="33"/>
                  </a:moveTo>
                  <a:lnTo>
                    <a:pt x="23" y="32"/>
                  </a:lnTo>
                  <a:lnTo>
                    <a:pt x="28" y="29"/>
                  </a:lnTo>
                  <a:lnTo>
                    <a:pt x="32" y="24"/>
                  </a:lnTo>
                  <a:lnTo>
                    <a:pt x="33" y="17"/>
                  </a:lnTo>
                  <a:lnTo>
                    <a:pt x="32" y="10"/>
                  </a:lnTo>
                  <a:lnTo>
                    <a:pt x="28" y="4"/>
                  </a:lnTo>
                  <a:lnTo>
                    <a:pt x="23" y="1"/>
                  </a:lnTo>
                  <a:lnTo>
                    <a:pt x="16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4" y="29"/>
                  </a:lnTo>
                  <a:lnTo>
                    <a:pt x="9" y="32"/>
                  </a:lnTo>
                  <a:lnTo>
                    <a:pt x="1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6" name="Freeform 100"/>
            <p:cNvSpPr>
              <a:spLocks/>
            </p:cNvSpPr>
            <p:nvPr/>
          </p:nvSpPr>
          <p:spPr bwMode="auto">
            <a:xfrm>
              <a:off x="2528" y="3854"/>
              <a:ext cx="17" cy="17"/>
            </a:xfrm>
            <a:custGeom>
              <a:avLst/>
              <a:gdLst>
                <a:gd name="T0" fmla="*/ 17 w 35"/>
                <a:gd name="T1" fmla="*/ 33 h 33"/>
                <a:gd name="T2" fmla="*/ 24 w 35"/>
                <a:gd name="T3" fmla="*/ 32 h 33"/>
                <a:gd name="T4" fmla="*/ 30 w 35"/>
                <a:gd name="T5" fmla="*/ 29 h 33"/>
                <a:gd name="T6" fmla="*/ 33 w 35"/>
                <a:gd name="T7" fmla="*/ 24 h 33"/>
                <a:gd name="T8" fmla="*/ 35 w 35"/>
                <a:gd name="T9" fmla="*/ 17 h 33"/>
                <a:gd name="T10" fmla="*/ 33 w 35"/>
                <a:gd name="T11" fmla="*/ 10 h 33"/>
                <a:gd name="T12" fmla="*/ 30 w 35"/>
                <a:gd name="T13" fmla="*/ 4 h 33"/>
                <a:gd name="T14" fmla="*/ 24 w 35"/>
                <a:gd name="T15" fmla="*/ 1 h 33"/>
                <a:gd name="T16" fmla="*/ 17 w 35"/>
                <a:gd name="T17" fmla="*/ 0 h 33"/>
                <a:gd name="T18" fmla="*/ 10 w 35"/>
                <a:gd name="T19" fmla="*/ 1 h 33"/>
                <a:gd name="T20" fmla="*/ 6 w 35"/>
                <a:gd name="T21" fmla="*/ 4 h 33"/>
                <a:gd name="T22" fmla="*/ 1 w 35"/>
                <a:gd name="T23" fmla="*/ 10 h 33"/>
                <a:gd name="T24" fmla="*/ 0 w 35"/>
                <a:gd name="T25" fmla="*/ 17 h 33"/>
                <a:gd name="T26" fmla="*/ 1 w 35"/>
                <a:gd name="T27" fmla="*/ 24 h 33"/>
                <a:gd name="T28" fmla="*/ 6 w 35"/>
                <a:gd name="T29" fmla="*/ 29 h 33"/>
                <a:gd name="T30" fmla="*/ 10 w 35"/>
                <a:gd name="T31" fmla="*/ 32 h 33"/>
                <a:gd name="T32" fmla="*/ 17 w 35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"/>
                <a:gd name="T52" fmla="*/ 0 h 33"/>
                <a:gd name="T53" fmla="*/ 35 w 35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" h="33">
                  <a:moveTo>
                    <a:pt x="17" y="33"/>
                  </a:moveTo>
                  <a:lnTo>
                    <a:pt x="24" y="32"/>
                  </a:lnTo>
                  <a:lnTo>
                    <a:pt x="30" y="29"/>
                  </a:lnTo>
                  <a:lnTo>
                    <a:pt x="33" y="24"/>
                  </a:lnTo>
                  <a:lnTo>
                    <a:pt x="35" y="17"/>
                  </a:lnTo>
                  <a:lnTo>
                    <a:pt x="33" y="10"/>
                  </a:lnTo>
                  <a:lnTo>
                    <a:pt x="30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6" y="29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7" name="Freeform 101"/>
            <p:cNvSpPr>
              <a:spLocks/>
            </p:cNvSpPr>
            <p:nvPr/>
          </p:nvSpPr>
          <p:spPr bwMode="auto">
            <a:xfrm>
              <a:off x="2432" y="3884"/>
              <a:ext cx="17" cy="17"/>
            </a:xfrm>
            <a:custGeom>
              <a:avLst/>
              <a:gdLst>
                <a:gd name="T0" fmla="*/ 16 w 33"/>
                <a:gd name="T1" fmla="*/ 33 h 33"/>
                <a:gd name="T2" fmla="*/ 23 w 33"/>
                <a:gd name="T3" fmla="*/ 32 h 33"/>
                <a:gd name="T4" fmla="*/ 29 w 33"/>
                <a:gd name="T5" fmla="*/ 28 h 33"/>
                <a:gd name="T6" fmla="*/ 32 w 33"/>
                <a:gd name="T7" fmla="*/ 24 h 33"/>
                <a:gd name="T8" fmla="*/ 33 w 33"/>
                <a:gd name="T9" fmla="*/ 17 h 33"/>
                <a:gd name="T10" fmla="*/ 32 w 33"/>
                <a:gd name="T11" fmla="*/ 10 h 33"/>
                <a:gd name="T12" fmla="*/ 29 w 33"/>
                <a:gd name="T13" fmla="*/ 4 h 33"/>
                <a:gd name="T14" fmla="*/ 23 w 33"/>
                <a:gd name="T15" fmla="*/ 1 h 33"/>
                <a:gd name="T16" fmla="*/ 16 w 33"/>
                <a:gd name="T17" fmla="*/ 0 h 33"/>
                <a:gd name="T18" fmla="*/ 9 w 33"/>
                <a:gd name="T19" fmla="*/ 1 h 33"/>
                <a:gd name="T20" fmla="*/ 4 w 33"/>
                <a:gd name="T21" fmla="*/ 4 h 33"/>
                <a:gd name="T22" fmla="*/ 1 w 33"/>
                <a:gd name="T23" fmla="*/ 10 h 33"/>
                <a:gd name="T24" fmla="*/ 0 w 33"/>
                <a:gd name="T25" fmla="*/ 17 h 33"/>
                <a:gd name="T26" fmla="*/ 1 w 33"/>
                <a:gd name="T27" fmla="*/ 24 h 33"/>
                <a:gd name="T28" fmla="*/ 4 w 33"/>
                <a:gd name="T29" fmla="*/ 28 h 33"/>
                <a:gd name="T30" fmla="*/ 9 w 33"/>
                <a:gd name="T31" fmla="*/ 32 h 33"/>
                <a:gd name="T32" fmla="*/ 16 w 33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3"/>
                <a:gd name="T52" fmla="*/ 0 h 33"/>
                <a:gd name="T53" fmla="*/ 33 w 33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3" h="33">
                  <a:moveTo>
                    <a:pt x="16" y="33"/>
                  </a:moveTo>
                  <a:lnTo>
                    <a:pt x="23" y="32"/>
                  </a:lnTo>
                  <a:lnTo>
                    <a:pt x="29" y="28"/>
                  </a:lnTo>
                  <a:lnTo>
                    <a:pt x="32" y="24"/>
                  </a:lnTo>
                  <a:lnTo>
                    <a:pt x="33" y="17"/>
                  </a:lnTo>
                  <a:lnTo>
                    <a:pt x="32" y="10"/>
                  </a:lnTo>
                  <a:lnTo>
                    <a:pt x="29" y="4"/>
                  </a:lnTo>
                  <a:lnTo>
                    <a:pt x="23" y="1"/>
                  </a:lnTo>
                  <a:lnTo>
                    <a:pt x="16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4" y="28"/>
                  </a:lnTo>
                  <a:lnTo>
                    <a:pt x="9" y="32"/>
                  </a:lnTo>
                  <a:lnTo>
                    <a:pt x="1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8" name="Freeform 102"/>
            <p:cNvSpPr>
              <a:spLocks/>
            </p:cNvSpPr>
            <p:nvPr/>
          </p:nvSpPr>
          <p:spPr bwMode="auto">
            <a:xfrm>
              <a:off x="2464" y="3884"/>
              <a:ext cx="17" cy="17"/>
            </a:xfrm>
            <a:custGeom>
              <a:avLst/>
              <a:gdLst>
                <a:gd name="T0" fmla="*/ 17 w 35"/>
                <a:gd name="T1" fmla="*/ 33 h 33"/>
                <a:gd name="T2" fmla="*/ 24 w 35"/>
                <a:gd name="T3" fmla="*/ 32 h 33"/>
                <a:gd name="T4" fmla="*/ 30 w 35"/>
                <a:gd name="T5" fmla="*/ 28 h 33"/>
                <a:gd name="T6" fmla="*/ 34 w 35"/>
                <a:gd name="T7" fmla="*/ 24 h 33"/>
                <a:gd name="T8" fmla="*/ 35 w 35"/>
                <a:gd name="T9" fmla="*/ 17 h 33"/>
                <a:gd name="T10" fmla="*/ 34 w 35"/>
                <a:gd name="T11" fmla="*/ 10 h 33"/>
                <a:gd name="T12" fmla="*/ 30 w 35"/>
                <a:gd name="T13" fmla="*/ 4 h 33"/>
                <a:gd name="T14" fmla="*/ 24 w 35"/>
                <a:gd name="T15" fmla="*/ 1 h 33"/>
                <a:gd name="T16" fmla="*/ 17 w 35"/>
                <a:gd name="T17" fmla="*/ 0 h 33"/>
                <a:gd name="T18" fmla="*/ 10 w 35"/>
                <a:gd name="T19" fmla="*/ 1 h 33"/>
                <a:gd name="T20" fmla="*/ 6 w 35"/>
                <a:gd name="T21" fmla="*/ 4 h 33"/>
                <a:gd name="T22" fmla="*/ 1 w 35"/>
                <a:gd name="T23" fmla="*/ 10 h 33"/>
                <a:gd name="T24" fmla="*/ 0 w 35"/>
                <a:gd name="T25" fmla="*/ 17 h 33"/>
                <a:gd name="T26" fmla="*/ 1 w 35"/>
                <a:gd name="T27" fmla="*/ 24 h 33"/>
                <a:gd name="T28" fmla="*/ 6 w 35"/>
                <a:gd name="T29" fmla="*/ 28 h 33"/>
                <a:gd name="T30" fmla="*/ 10 w 35"/>
                <a:gd name="T31" fmla="*/ 32 h 33"/>
                <a:gd name="T32" fmla="*/ 17 w 35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"/>
                <a:gd name="T52" fmla="*/ 0 h 33"/>
                <a:gd name="T53" fmla="*/ 35 w 35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" h="33">
                  <a:moveTo>
                    <a:pt x="17" y="33"/>
                  </a:moveTo>
                  <a:lnTo>
                    <a:pt x="24" y="32"/>
                  </a:lnTo>
                  <a:lnTo>
                    <a:pt x="30" y="28"/>
                  </a:lnTo>
                  <a:lnTo>
                    <a:pt x="34" y="24"/>
                  </a:lnTo>
                  <a:lnTo>
                    <a:pt x="35" y="17"/>
                  </a:lnTo>
                  <a:lnTo>
                    <a:pt x="34" y="10"/>
                  </a:lnTo>
                  <a:lnTo>
                    <a:pt x="30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6" y="28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9" name="Freeform 103"/>
            <p:cNvSpPr>
              <a:spLocks/>
            </p:cNvSpPr>
            <p:nvPr/>
          </p:nvSpPr>
          <p:spPr bwMode="auto">
            <a:xfrm>
              <a:off x="2496" y="3884"/>
              <a:ext cx="17" cy="17"/>
            </a:xfrm>
            <a:custGeom>
              <a:avLst/>
              <a:gdLst>
                <a:gd name="T0" fmla="*/ 16 w 33"/>
                <a:gd name="T1" fmla="*/ 33 h 33"/>
                <a:gd name="T2" fmla="*/ 23 w 33"/>
                <a:gd name="T3" fmla="*/ 32 h 33"/>
                <a:gd name="T4" fmla="*/ 28 w 33"/>
                <a:gd name="T5" fmla="*/ 28 h 33"/>
                <a:gd name="T6" fmla="*/ 32 w 33"/>
                <a:gd name="T7" fmla="*/ 24 h 33"/>
                <a:gd name="T8" fmla="*/ 33 w 33"/>
                <a:gd name="T9" fmla="*/ 17 h 33"/>
                <a:gd name="T10" fmla="*/ 32 w 33"/>
                <a:gd name="T11" fmla="*/ 10 h 33"/>
                <a:gd name="T12" fmla="*/ 28 w 33"/>
                <a:gd name="T13" fmla="*/ 4 h 33"/>
                <a:gd name="T14" fmla="*/ 23 w 33"/>
                <a:gd name="T15" fmla="*/ 1 h 33"/>
                <a:gd name="T16" fmla="*/ 16 w 33"/>
                <a:gd name="T17" fmla="*/ 0 h 33"/>
                <a:gd name="T18" fmla="*/ 9 w 33"/>
                <a:gd name="T19" fmla="*/ 1 h 33"/>
                <a:gd name="T20" fmla="*/ 4 w 33"/>
                <a:gd name="T21" fmla="*/ 4 h 33"/>
                <a:gd name="T22" fmla="*/ 1 w 33"/>
                <a:gd name="T23" fmla="*/ 10 h 33"/>
                <a:gd name="T24" fmla="*/ 0 w 33"/>
                <a:gd name="T25" fmla="*/ 17 h 33"/>
                <a:gd name="T26" fmla="*/ 1 w 33"/>
                <a:gd name="T27" fmla="*/ 24 h 33"/>
                <a:gd name="T28" fmla="*/ 4 w 33"/>
                <a:gd name="T29" fmla="*/ 28 h 33"/>
                <a:gd name="T30" fmla="*/ 9 w 33"/>
                <a:gd name="T31" fmla="*/ 32 h 33"/>
                <a:gd name="T32" fmla="*/ 16 w 33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3"/>
                <a:gd name="T52" fmla="*/ 0 h 33"/>
                <a:gd name="T53" fmla="*/ 33 w 33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3" h="33">
                  <a:moveTo>
                    <a:pt x="16" y="33"/>
                  </a:moveTo>
                  <a:lnTo>
                    <a:pt x="23" y="32"/>
                  </a:lnTo>
                  <a:lnTo>
                    <a:pt x="28" y="28"/>
                  </a:lnTo>
                  <a:lnTo>
                    <a:pt x="32" y="24"/>
                  </a:lnTo>
                  <a:lnTo>
                    <a:pt x="33" y="17"/>
                  </a:lnTo>
                  <a:lnTo>
                    <a:pt x="32" y="10"/>
                  </a:lnTo>
                  <a:lnTo>
                    <a:pt x="28" y="4"/>
                  </a:lnTo>
                  <a:lnTo>
                    <a:pt x="23" y="1"/>
                  </a:lnTo>
                  <a:lnTo>
                    <a:pt x="16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4" y="28"/>
                  </a:lnTo>
                  <a:lnTo>
                    <a:pt x="9" y="32"/>
                  </a:lnTo>
                  <a:lnTo>
                    <a:pt x="1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20" name="Freeform 104"/>
            <p:cNvSpPr>
              <a:spLocks/>
            </p:cNvSpPr>
            <p:nvPr/>
          </p:nvSpPr>
          <p:spPr bwMode="auto">
            <a:xfrm>
              <a:off x="2528" y="3884"/>
              <a:ext cx="17" cy="17"/>
            </a:xfrm>
            <a:custGeom>
              <a:avLst/>
              <a:gdLst>
                <a:gd name="T0" fmla="*/ 17 w 35"/>
                <a:gd name="T1" fmla="*/ 33 h 33"/>
                <a:gd name="T2" fmla="*/ 24 w 35"/>
                <a:gd name="T3" fmla="*/ 32 h 33"/>
                <a:gd name="T4" fmla="*/ 30 w 35"/>
                <a:gd name="T5" fmla="*/ 28 h 33"/>
                <a:gd name="T6" fmla="*/ 33 w 35"/>
                <a:gd name="T7" fmla="*/ 24 h 33"/>
                <a:gd name="T8" fmla="*/ 35 w 35"/>
                <a:gd name="T9" fmla="*/ 17 h 33"/>
                <a:gd name="T10" fmla="*/ 33 w 35"/>
                <a:gd name="T11" fmla="*/ 10 h 33"/>
                <a:gd name="T12" fmla="*/ 30 w 35"/>
                <a:gd name="T13" fmla="*/ 4 h 33"/>
                <a:gd name="T14" fmla="*/ 24 w 35"/>
                <a:gd name="T15" fmla="*/ 1 h 33"/>
                <a:gd name="T16" fmla="*/ 17 w 35"/>
                <a:gd name="T17" fmla="*/ 0 h 33"/>
                <a:gd name="T18" fmla="*/ 10 w 35"/>
                <a:gd name="T19" fmla="*/ 1 h 33"/>
                <a:gd name="T20" fmla="*/ 6 w 35"/>
                <a:gd name="T21" fmla="*/ 4 h 33"/>
                <a:gd name="T22" fmla="*/ 1 w 35"/>
                <a:gd name="T23" fmla="*/ 10 h 33"/>
                <a:gd name="T24" fmla="*/ 0 w 35"/>
                <a:gd name="T25" fmla="*/ 17 h 33"/>
                <a:gd name="T26" fmla="*/ 1 w 35"/>
                <a:gd name="T27" fmla="*/ 24 h 33"/>
                <a:gd name="T28" fmla="*/ 6 w 35"/>
                <a:gd name="T29" fmla="*/ 28 h 33"/>
                <a:gd name="T30" fmla="*/ 10 w 35"/>
                <a:gd name="T31" fmla="*/ 32 h 33"/>
                <a:gd name="T32" fmla="*/ 17 w 35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"/>
                <a:gd name="T52" fmla="*/ 0 h 33"/>
                <a:gd name="T53" fmla="*/ 35 w 35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" h="33">
                  <a:moveTo>
                    <a:pt x="17" y="33"/>
                  </a:moveTo>
                  <a:lnTo>
                    <a:pt x="24" y="32"/>
                  </a:lnTo>
                  <a:lnTo>
                    <a:pt x="30" y="28"/>
                  </a:lnTo>
                  <a:lnTo>
                    <a:pt x="33" y="24"/>
                  </a:lnTo>
                  <a:lnTo>
                    <a:pt x="35" y="17"/>
                  </a:lnTo>
                  <a:lnTo>
                    <a:pt x="33" y="10"/>
                  </a:lnTo>
                  <a:lnTo>
                    <a:pt x="30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6" y="28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105"/>
          <p:cNvGrpSpPr>
            <a:grpSpLocks/>
          </p:cNvGrpSpPr>
          <p:nvPr/>
        </p:nvGrpSpPr>
        <p:grpSpPr bwMode="auto">
          <a:xfrm>
            <a:off x="5788025" y="4800600"/>
            <a:ext cx="1676400" cy="1371600"/>
            <a:chOff x="2209" y="3378"/>
            <a:chExt cx="646" cy="567"/>
          </a:xfrm>
        </p:grpSpPr>
        <p:sp>
          <p:nvSpPr>
            <p:cNvPr id="6159" name="Freeform 106"/>
            <p:cNvSpPr>
              <a:spLocks/>
            </p:cNvSpPr>
            <p:nvPr/>
          </p:nvSpPr>
          <p:spPr bwMode="auto">
            <a:xfrm>
              <a:off x="2451" y="3378"/>
              <a:ext cx="352" cy="389"/>
            </a:xfrm>
            <a:custGeom>
              <a:avLst/>
              <a:gdLst>
                <a:gd name="T0" fmla="*/ 705 w 705"/>
                <a:gd name="T1" fmla="*/ 0 h 778"/>
                <a:gd name="T2" fmla="*/ 0 w 705"/>
                <a:gd name="T3" fmla="*/ 0 h 778"/>
                <a:gd name="T4" fmla="*/ 0 w 705"/>
                <a:gd name="T5" fmla="*/ 718 h 778"/>
                <a:gd name="T6" fmla="*/ 207 w 705"/>
                <a:gd name="T7" fmla="*/ 718 h 778"/>
                <a:gd name="T8" fmla="*/ 258 w 705"/>
                <a:gd name="T9" fmla="*/ 778 h 778"/>
                <a:gd name="T10" fmla="*/ 455 w 705"/>
                <a:gd name="T11" fmla="*/ 778 h 778"/>
                <a:gd name="T12" fmla="*/ 510 w 705"/>
                <a:gd name="T13" fmla="*/ 718 h 778"/>
                <a:gd name="T14" fmla="*/ 705 w 705"/>
                <a:gd name="T15" fmla="*/ 718 h 778"/>
                <a:gd name="T16" fmla="*/ 705 w 705"/>
                <a:gd name="T17" fmla="*/ 0 h 7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05"/>
                <a:gd name="T28" fmla="*/ 0 h 778"/>
                <a:gd name="T29" fmla="*/ 705 w 705"/>
                <a:gd name="T30" fmla="*/ 778 h 77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05" h="778">
                  <a:moveTo>
                    <a:pt x="705" y="0"/>
                  </a:moveTo>
                  <a:lnTo>
                    <a:pt x="0" y="0"/>
                  </a:lnTo>
                  <a:lnTo>
                    <a:pt x="0" y="718"/>
                  </a:lnTo>
                  <a:lnTo>
                    <a:pt x="207" y="718"/>
                  </a:lnTo>
                  <a:lnTo>
                    <a:pt x="258" y="778"/>
                  </a:lnTo>
                  <a:lnTo>
                    <a:pt x="455" y="778"/>
                  </a:lnTo>
                  <a:lnTo>
                    <a:pt x="510" y="718"/>
                  </a:lnTo>
                  <a:lnTo>
                    <a:pt x="705" y="718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0" name="Freeform 107"/>
            <p:cNvSpPr>
              <a:spLocks/>
            </p:cNvSpPr>
            <p:nvPr/>
          </p:nvSpPr>
          <p:spPr bwMode="auto">
            <a:xfrm>
              <a:off x="2471" y="3398"/>
              <a:ext cx="313" cy="349"/>
            </a:xfrm>
            <a:custGeom>
              <a:avLst/>
              <a:gdLst>
                <a:gd name="T0" fmla="*/ 397 w 625"/>
                <a:gd name="T1" fmla="*/ 697 h 697"/>
                <a:gd name="T2" fmla="*/ 236 w 625"/>
                <a:gd name="T3" fmla="*/ 697 h 697"/>
                <a:gd name="T4" fmla="*/ 185 w 625"/>
                <a:gd name="T5" fmla="*/ 637 h 697"/>
                <a:gd name="T6" fmla="*/ 0 w 625"/>
                <a:gd name="T7" fmla="*/ 637 h 697"/>
                <a:gd name="T8" fmla="*/ 0 w 625"/>
                <a:gd name="T9" fmla="*/ 0 h 697"/>
                <a:gd name="T10" fmla="*/ 625 w 625"/>
                <a:gd name="T11" fmla="*/ 0 h 697"/>
                <a:gd name="T12" fmla="*/ 625 w 625"/>
                <a:gd name="T13" fmla="*/ 637 h 697"/>
                <a:gd name="T14" fmla="*/ 453 w 625"/>
                <a:gd name="T15" fmla="*/ 637 h 697"/>
                <a:gd name="T16" fmla="*/ 397 w 625"/>
                <a:gd name="T17" fmla="*/ 697 h 69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25"/>
                <a:gd name="T28" fmla="*/ 0 h 697"/>
                <a:gd name="T29" fmla="*/ 625 w 625"/>
                <a:gd name="T30" fmla="*/ 697 h 69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25" h="697">
                  <a:moveTo>
                    <a:pt x="397" y="697"/>
                  </a:moveTo>
                  <a:lnTo>
                    <a:pt x="236" y="697"/>
                  </a:lnTo>
                  <a:lnTo>
                    <a:pt x="185" y="637"/>
                  </a:lnTo>
                  <a:lnTo>
                    <a:pt x="0" y="637"/>
                  </a:lnTo>
                  <a:lnTo>
                    <a:pt x="0" y="0"/>
                  </a:lnTo>
                  <a:lnTo>
                    <a:pt x="625" y="0"/>
                  </a:lnTo>
                  <a:lnTo>
                    <a:pt x="625" y="637"/>
                  </a:lnTo>
                  <a:lnTo>
                    <a:pt x="453" y="637"/>
                  </a:lnTo>
                  <a:lnTo>
                    <a:pt x="397" y="69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1" name="Rectangle 108"/>
            <p:cNvSpPr>
              <a:spLocks noChangeArrowheads="1"/>
            </p:cNvSpPr>
            <p:nvPr/>
          </p:nvSpPr>
          <p:spPr bwMode="auto">
            <a:xfrm>
              <a:off x="2505" y="3433"/>
              <a:ext cx="248" cy="2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2" name="Rectangle 109"/>
            <p:cNvSpPr>
              <a:spLocks noChangeArrowheads="1"/>
            </p:cNvSpPr>
            <p:nvPr/>
          </p:nvSpPr>
          <p:spPr bwMode="auto">
            <a:xfrm>
              <a:off x="2389" y="3786"/>
              <a:ext cx="466" cy="15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3" name="Rectangle 110"/>
            <p:cNvSpPr>
              <a:spLocks noChangeArrowheads="1"/>
            </p:cNvSpPr>
            <p:nvPr/>
          </p:nvSpPr>
          <p:spPr bwMode="auto">
            <a:xfrm>
              <a:off x="2409" y="3807"/>
              <a:ext cx="426" cy="1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4" name="Rectangle 111"/>
            <p:cNvSpPr>
              <a:spLocks noChangeArrowheads="1"/>
            </p:cNvSpPr>
            <p:nvPr/>
          </p:nvSpPr>
          <p:spPr bwMode="auto">
            <a:xfrm>
              <a:off x="2671" y="3845"/>
              <a:ext cx="124" cy="1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5" name="Rectangle 112"/>
            <p:cNvSpPr>
              <a:spLocks noChangeArrowheads="1"/>
            </p:cNvSpPr>
            <p:nvPr/>
          </p:nvSpPr>
          <p:spPr bwMode="auto">
            <a:xfrm>
              <a:off x="2606" y="3710"/>
              <a:ext cx="45" cy="2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6" name="Freeform 113"/>
            <p:cNvSpPr>
              <a:spLocks/>
            </p:cNvSpPr>
            <p:nvPr/>
          </p:nvSpPr>
          <p:spPr bwMode="auto">
            <a:xfrm>
              <a:off x="2209" y="3564"/>
              <a:ext cx="248" cy="381"/>
            </a:xfrm>
            <a:custGeom>
              <a:avLst/>
              <a:gdLst>
                <a:gd name="T0" fmla="*/ 94 w 496"/>
                <a:gd name="T1" fmla="*/ 436 h 763"/>
                <a:gd name="T2" fmla="*/ 52 w 496"/>
                <a:gd name="T3" fmla="*/ 463 h 763"/>
                <a:gd name="T4" fmla="*/ 19 w 496"/>
                <a:gd name="T5" fmla="*/ 507 h 763"/>
                <a:gd name="T6" fmla="*/ 2 w 496"/>
                <a:gd name="T7" fmla="*/ 564 h 763"/>
                <a:gd name="T8" fmla="*/ 1 w 496"/>
                <a:gd name="T9" fmla="*/ 613 h 763"/>
                <a:gd name="T10" fmla="*/ 8 w 496"/>
                <a:gd name="T11" fmla="*/ 650 h 763"/>
                <a:gd name="T12" fmla="*/ 21 w 496"/>
                <a:gd name="T13" fmla="*/ 683 h 763"/>
                <a:gd name="T14" fmla="*/ 39 w 496"/>
                <a:gd name="T15" fmla="*/ 712 h 763"/>
                <a:gd name="T16" fmla="*/ 60 w 496"/>
                <a:gd name="T17" fmla="*/ 733 h 763"/>
                <a:gd name="T18" fmla="*/ 80 w 496"/>
                <a:gd name="T19" fmla="*/ 748 h 763"/>
                <a:gd name="T20" fmla="*/ 101 w 496"/>
                <a:gd name="T21" fmla="*/ 757 h 763"/>
                <a:gd name="T22" fmla="*/ 124 w 496"/>
                <a:gd name="T23" fmla="*/ 762 h 763"/>
                <a:gd name="T24" fmla="*/ 147 w 496"/>
                <a:gd name="T25" fmla="*/ 762 h 763"/>
                <a:gd name="T26" fmla="*/ 170 w 496"/>
                <a:gd name="T27" fmla="*/ 757 h 763"/>
                <a:gd name="T28" fmla="*/ 192 w 496"/>
                <a:gd name="T29" fmla="*/ 748 h 763"/>
                <a:gd name="T30" fmla="*/ 213 w 496"/>
                <a:gd name="T31" fmla="*/ 733 h 763"/>
                <a:gd name="T32" fmla="*/ 234 w 496"/>
                <a:gd name="T33" fmla="*/ 712 h 763"/>
                <a:gd name="T34" fmla="*/ 252 w 496"/>
                <a:gd name="T35" fmla="*/ 683 h 763"/>
                <a:gd name="T36" fmla="*/ 265 w 496"/>
                <a:gd name="T37" fmla="*/ 650 h 763"/>
                <a:gd name="T38" fmla="*/ 272 w 496"/>
                <a:gd name="T39" fmla="*/ 613 h 763"/>
                <a:gd name="T40" fmla="*/ 272 w 496"/>
                <a:gd name="T41" fmla="*/ 576 h 763"/>
                <a:gd name="T42" fmla="*/ 265 w 496"/>
                <a:gd name="T43" fmla="*/ 539 h 763"/>
                <a:gd name="T44" fmla="*/ 252 w 496"/>
                <a:gd name="T45" fmla="*/ 506 h 763"/>
                <a:gd name="T46" fmla="*/ 234 w 496"/>
                <a:gd name="T47" fmla="*/ 477 h 763"/>
                <a:gd name="T48" fmla="*/ 215 w 496"/>
                <a:gd name="T49" fmla="*/ 458 h 763"/>
                <a:gd name="T50" fmla="*/ 200 w 496"/>
                <a:gd name="T51" fmla="*/ 446 h 763"/>
                <a:gd name="T52" fmla="*/ 184 w 496"/>
                <a:gd name="T53" fmla="*/ 437 h 763"/>
                <a:gd name="T54" fmla="*/ 167 w 496"/>
                <a:gd name="T55" fmla="*/ 431 h 763"/>
                <a:gd name="T56" fmla="*/ 161 w 496"/>
                <a:gd name="T57" fmla="*/ 388 h 763"/>
                <a:gd name="T58" fmla="*/ 181 w 496"/>
                <a:gd name="T59" fmla="*/ 309 h 763"/>
                <a:gd name="T60" fmla="*/ 215 w 496"/>
                <a:gd name="T61" fmla="*/ 233 h 763"/>
                <a:gd name="T62" fmla="*/ 261 w 496"/>
                <a:gd name="T63" fmla="*/ 165 h 763"/>
                <a:gd name="T64" fmla="*/ 297 w 496"/>
                <a:gd name="T65" fmla="*/ 127 h 763"/>
                <a:gd name="T66" fmla="*/ 315 w 496"/>
                <a:gd name="T67" fmla="*/ 110 h 763"/>
                <a:gd name="T68" fmla="*/ 337 w 496"/>
                <a:gd name="T69" fmla="*/ 93 h 763"/>
                <a:gd name="T70" fmla="*/ 360 w 496"/>
                <a:gd name="T71" fmla="*/ 79 h 763"/>
                <a:gd name="T72" fmla="*/ 387 w 496"/>
                <a:gd name="T73" fmla="*/ 65 h 763"/>
                <a:gd name="T74" fmla="*/ 416 w 496"/>
                <a:gd name="T75" fmla="*/ 53 h 763"/>
                <a:gd name="T76" fmla="*/ 446 w 496"/>
                <a:gd name="T77" fmla="*/ 45 h 763"/>
                <a:gd name="T78" fmla="*/ 479 w 496"/>
                <a:gd name="T79" fmla="*/ 42 h 763"/>
                <a:gd name="T80" fmla="*/ 496 w 496"/>
                <a:gd name="T81" fmla="*/ 0 h 763"/>
                <a:gd name="T82" fmla="*/ 420 w 496"/>
                <a:gd name="T83" fmla="*/ 11 h 763"/>
                <a:gd name="T84" fmla="*/ 350 w 496"/>
                <a:gd name="T85" fmla="*/ 38 h 763"/>
                <a:gd name="T86" fmla="*/ 287 w 496"/>
                <a:gd name="T87" fmla="*/ 82 h 763"/>
                <a:gd name="T88" fmla="*/ 231 w 496"/>
                <a:gd name="T89" fmla="*/ 137 h 763"/>
                <a:gd name="T90" fmla="*/ 186 w 496"/>
                <a:gd name="T91" fmla="*/ 203 h 763"/>
                <a:gd name="T92" fmla="*/ 151 w 496"/>
                <a:gd name="T93" fmla="*/ 274 h 763"/>
                <a:gd name="T94" fmla="*/ 129 w 496"/>
                <a:gd name="T95" fmla="*/ 352 h 763"/>
                <a:gd name="T96" fmla="*/ 119 w 496"/>
                <a:gd name="T97" fmla="*/ 429 h 76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96"/>
                <a:gd name="T148" fmla="*/ 0 h 763"/>
                <a:gd name="T149" fmla="*/ 496 w 496"/>
                <a:gd name="T150" fmla="*/ 763 h 763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96" h="763">
                  <a:moveTo>
                    <a:pt x="119" y="429"/>
                  </a:moveTo>
                  <a:lnTo>
                    <a:pt x="94" y="436"/>
                  </a:lnTo>
                  <a:lnTo>
                    <a:pt x="71" y="447"/>
                  </a:lnTo>
                  <a:lnTo>
                    <a:pt x="52" y="463"/>
                  </a:lnTo>
                  <a:lnTo>
                    <a:pt x="34" y="484"/>
                  </a:lnTo>
                  <a:lnTo>
                    <a:pt x="19" y="507"/>
                  </a:lnTo>
                  <a:lnTo>
                    <a:pt x="9" y="535"/>
                  </a:lnTo>
                  <a:lnTo>
                    <a:pt x="2" y="564"/>
                  </a:lnTo>
                  <a:lnTo>
                    <a:pt x="0" y="595"/>
                  </a:lnTo>
                  <a:lnTo>
                    <a:pt x="1" y="613"/>
                  </a:lnTo>
                  <a:lnTo>
                    <a:pt x="3" y="631"/>
                  </a:lnTo>
                  <a:lnTo>
                    <a:pt x="8" y="650"/>
                  </a:lnTo>
                  <a:lnTo>
                    <a:pt x="14" y="666"/>
                  </a:lnTo>
                  <a:lnTo>
                    <a:pt x="21" y="683"/>
                  </a:lnTo>
                  <a:lnTo>
                    <a:pt x="29" y="698"/>
                  </a:lnTo>
                  <a:lnTo>
                    <a:pt x="39" y="712"/>
                  </a:lnTo>
                  <a:lnTo>
                    <a:pt x="51" y="725"/>
                  </a:lnTo>
                  <a:lnTo>
                    <a:pt x="60" y="733"/>
                  </a:lnTo>
                  <a:lnTo>
                    <a:pt x="70" y="741"/>
                  </a:lnTo>
                  <a:lnTo>
                    <a:pt x="80" y="748"/>
                  </a:lnTo>
                  <a:lnTo>
                    <a:pt x="91" y="752"/>
                  </a:lnTo>
                  <a:lnTo>
                    <a:pt x="101" y="757"/>
                  </a:lnTo>
                  <a:lnTo>
                    <a:pt x="113" y="760"/>
                  </a:lnTo>
                  <a:lnTo>
                    <a:pt x="124" y="762"/>
                  </a:lnTo>
                  <a:lnTo>
                    <a:pt x="136" y="763"/>
                  </a:lnTo>
                  <a:lnTo>
                    <a:pt x="147" y="762"/>
                  </a:lnTo>
                  <a:lnTo>
                    <a:pt x="160" y="760"/>
                  </a:lnTo>
                  <a:lnTo>
                    <a:pt x="170" y="757"/>
                  </a:lnTo>
                  <a:lnTo>
                    <a:pt x="182" y="752"/>
                  </a:lnTo>
                  <a:lnTo>
                    <a:pt x="192" y="748"/>
                  </a:lnTo>
                  <a:lnTo>
                    <a:pt x="203" y="741"/>
                  </a:lnTo>
                  <a:lnTo>
                    <a:pt x="213" y="733"/>
                  </a:lnTo>
                  <a:lnTo>
                    <a:pt x="222" y="725"/>
                  </a:lnTo>
                  <a:lnTo>
                    <a:pt x="234" y="712"/>
                  </a:lnTo>
                  <a:lnTo>
                    <a:pt x="244" y="698"/>
                  </a:lnTo>
                  <a:lnTo>
                    <a:pt x="252" y="683"/>
                  </a:lnTo>
                  <a:lnTo>
                    <a:pt x="260" y="666"/>
                  </a:lnTo>
                  <a:lnTo>
                    <a:pt x="265" y="650"/>
                  </a:lnTo>
                  <a:lnTo>
                    <a:pt x="269" y="631"/>
                  </a:lnTo>
                  <a:lnTo>
                    <a:pt x="272" y="613"/>
                  </a:lnTo>
                  <a:lnTo>
                    <a:pt x="273" y="595"/>
                  </a:lnTo>
                  <a:lnTo>
                    <a:pt x="272" y="576"/>
                  </a:lnTo>
                  <a:lnTo>
                    <a:pt x="269" y="558"/>
                  </a:lnTo>
                  <a:lnTo>
                    <a:pt x="265" y="539"/>
                  </a:lnTo>
                  <a:lnTo>
                    <a:pt x="260" y="522"/>
                  </a:lnTo>
                  <a:lnTo>
                    <a:pt x="252" y="506"/>
                  </a:lnTo>
                  <a:lnTo>
                    <a:pt x="244" y="491"/>
                  </a:lnTo>
                  <a:lnTo>
                    <a:pt x="234" y="477"/>
                  </a:lnTo>
                  <a:lnTo>
                    <a:pt x="222" y="464"/>
                  </a:lnTo>
                  <a:lnTo>
                    <a:pt x="215" y="458"/>
                  </a:lnTo>
                  <a:lnTo>
                    <a:pt x="207" y="452"/>
                  </a:lnTo>
                  <a:lnTo>
                    <a:pt x="200" y="446"/>
                  </a:lnTo>
                  <a:lnTo>
                    <a:pt x="192" y="441"/>
                  </a:lnTo>
                  <a:lnTo>
                    <a:pt x="184" y="437"/>
                  </a:lnTo>
                  <a:lnTo>
                    <a:pt x="175" y="433"/>
                  </a:lnTo>
                  <a:lnTo>
                    <a:pt x="167" y="431"/>
                  </a:lnTo>
                  <a:lnTo>
                    <a:pt x="158" y="429"/>
                  </a:lnTo>
                  <a:lnTo>
                    <a:pt x="161" y="388"/>
                  </a:lnTo>
                  <a:lnTo>
                    <a:pt x="169" y="349"/>
                  </a:lnTo>
                  <a:lnTo>
                    <a:pt x="181" y="309"/>
                  </a:lnTo>
                  <a:lnTo>
                    <a:pt x="196" y="271"/>
                  </a:lnTo>
                  <a:lnTo>
                    <a:pt x="215" y="233"/>
                  </a:lnTo>
                  <a:lnTo>
                    <a:pt x="236" y="198"/>
                  </a:lnTo>
                  <a:lnTo>
                    <a:pt x="261" y="165"/>
                  </a:lnTo>
                  <a:lnTo>
                    <a:pt x="289" y="135"/>
                  </a:lnTo>
                  <a:lnTo>
                    <a:pt x="297" y="127"/>
                  </a:lnTo>
                  <a:lnTo>
                    <a:pt x="306" y="119"/>
                  </a:lnTo>
                  <a:lnTo>
                    <a:pt x="315" y="110"/>
                  </a:lnTo>
                  <a:lnTo>
                    <a:pt x="326" y="102"/>
                  </a:lnTo>
                  <a:lnTo>
                    <a:pt x="337" y="93"/>
                  </a:lnTo>
                  <a:lnTo>
                    <a:pt x="349" y="85"/>
                  </a:lnTo>
                  <a:lnTo>
                    <a:pt x="360" y="79"/>
                  </a:lnTo>
                  <a:lnTo>
                    <a:pt x="374" y="72"/>
                  </a:lnTo>
                  <a:lnTo>
                    <a:pt x="387" y="65"/>
                  </a:lnTo>
                  <a:lnTo>
                    <a:pt x="401" y="59"/>
                  </a:lnTo>
                  <a:lnTo>
                    <a:pt x="416" y="53"/>
                  </a:lnTo>
                  <a:lnTo>
                    <a:pt x="431" y="49"/>
                  </a:lnTo>
                  <a:lnTo>
                    <a:pt x="446" y="45"/>
                  </a:lnTo>
                  <a:lnTo>
                    <a:pt x="463" y="43"/>
                  </a:lnTo>
                  <a:lnTo>
                    <a:pt x="479" y="42"/>
                  </a:lnTo>
                  <a:lnTo>
                    <a:pt x="496" y="41"/>
                  </a:lnTo>
                  <a:lnTo>
                    <a:pt x="496" y="0"/>
                  </a:lnTo>
                  <a:lnTo>
                    <a:pt x="457" y="2"/>
                  </a:lnTo>
                  <a:lnTo>
                    <a:pt x="420" y="11"/>
                  </a:lnTo>
                  <a:lnTo>
                    <a:pt x="383" y="22"/>
                  </a:lnTo>
                  <a:lnTo>
                    <a:pt x="350" y="38"/>
                  </a:lnTo>
                  <a:lnTo>
                    <a:pt x="317" y="58"/>
                  </a:lnTo>
                  <a:lnTo>
                    <a:pt x="287" y="82"/>
                  </a:lnTo>
                  <a:lnTo>
                    <a:pt x="258" y="107"/>
                  </a:lnTo>
                  <a:lnTo>
                    <a:pt x="231" y="137"/>
                  </a:lnTo>
                  <a:lnTo>
                    <a:pt x="207" y="168"/>
                  </a:lnTo>
                  <a:lnTo>
                    <a:pt x="186" y="203"/>
                  </a:lnTo>
                  <a:lnTo>
                    <a:pt x="167" y="237"/>
                  </a:lnTo>
                  <a:lnTo>
                    <a:pt x="151" y="274"/>
                  </a:lnTo>
                  <a:lnTo>
                    <a:pt x="138" y="312"/>
                  </a:lnTo>
                  <a:lnTo>
                    <a:pt x="129" y="352"/>
                  </a:lnTo>
                  <a:lnTo>
                    <a:pt x="122" y="390"/>
                  </a:lnTo>
                  <a:lnTo>
                    <a:pt x="119" y="4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7" name="Freeform 114"/>
            <p:cNvSpPr>
              <a:spLocks/>
            </p:cNvSpPr>
            <p:nvPr/>
          </p:nvSpPr>
          <p:spPr bwMode="auto">
            <a:xfrm>
              <a:off x="2229" y="3842"/>
              <a:ext cx="96" cy="83"/>
            </a:xfrm>
            <a:custGeom>
              <a:avLst/>
              <a:gdLst>
                <a:gd name="T0" fmla="*/ 96 w 193"/>
                <a:gd name="T1" fmla="*/ 167 h 167"/>
                <a:gd name="T2" fmla="*/ 88 w 193"/>
                <a:gd name="T3" fmla="*/ 167 h 167"/>
                <a:gd name="T4" fmla="*/ 81 w 193"/>
                <a:gd name="T5" fmla="*/ 166 h 167"/>
                <a:gd name="T6" fmla="*/ 73 w 193"/>
                <a:gd name="T7" fmla="*/ 164 h 167"/>
                <a:gd name="T8" fmla="*/ 66 w 193"/>
                <a:gd name="T9" fmla="*/ 161 h 167"/>
                <a:gd name="T10" fmla="*/ 59 w 193"/>
                <a:gd name="T11" fmla="*/ 157 h 167"/>
                <a:gd name="T12" fmla="*/ 52 w 193"/>
                <a:gd name="T13" fmla="*/ 153 h 167"/>
                <a:gd name="T14" fmla="*/ 45 w 193"/>
                <a:gd name="T15" fmla="*/ 148 h 167"/>
                <a:gd name="T16" fmla="*/ 38 w 193"/>
                <a:gd name="T17" fmla="*/ 142 h 167"/>
                <a:gd name="T18" fmla="*/ 30 w 193"/>
                <a:gd name="T19" fmla="*/ 132 h 167"/>
                <a:gd name="T20" fmla="*/ 22 w 193"/>
                <a:gd name="T21" fmla="*/ 121 h 167"/>
                <a:gd name="T22" fmla="*/ 15 w 193"/>
                <a:gd name="T23" fmla="*/ 109 h 167"/>
                <a:gd name="T24" fmla="*/ 11 w 193"/>
                <a:gd name="T25" fmla="*/ 96 h 167"/>
                <a:gd name="T26" fmla="*/ 6 w 193"/>
                <a:gd name="T27" fmla="*/ 83 h 167"/>
                <a:gd name="T28" fmla="*/ 2 w 193"/>
                <a:gd name="T29" fmla="*/ 70 h 167"/>
                <a:gd name="T30" fmla="*/ 1 w 193"/>
                <a:gd name="T31" fmla="*/ 55 h 167"/>
                <a:gd name="T32" fmla="*/ 0 w 193"/>
                <a:gd name="T33" fmla="*/ 40 h 167"/>
                <a:gd name="T34" fmla="*/ 0 w 193"/>
                <a:gd name="T35" fmla="*/ 29 h 167"/>
                <a:gd name="T36" fmla="*/ 1 w 193"/>
                <a:gd name="T37" fmla="*/ 20 h 167"/>
                <a:gd name="T38" fmla="*/ 2 w 193"/>
                <a:gd name="T39" fmla="*/ 10 h 167"/>
                <a:gd name="T40" fmla="*/ 5 w 193"/>
                <a:gd name="T41" fmla="*/ 0 h 167"/>
                <a:gd name="T42" fmla="*/ 188 w 193"/>
                <a:gd name="T43" fmla="*/ 0 h 167"/>
                <a:gd name="T44" fmla="*/ 189 w 193"/>
                <a:gd name="T45" fmla="*/ 10 h 167"/>
                <a:gd name="T46" fmla="*/ 191 w 193"/>
                <a:gd name="T47" fmla="*/ 20 h 167"/>
                <a:gd name="T48" fmla="*/ 193 w 193"/>
                <a:gd name="T49" fmla="*/ 29 h 167"/>
                <a:gd name="T50" fmla="*/ 193 w 193"/>
                <a:gd name="T51" fmla="*/ 40 h 167"/>
                <a:gd name="T52" fmla="*/ 190 w 193"/>
                <a:gd name="T53" fmla="*/ 65 h 167"/>
                <a:gd name="T54" fmla="*/ 184 w 193"/>
                <a:gd name="T55" fmla="*/ 89 h 167"/>
                <a:gd name="T56" fmla="*/ 176 w 193"/>
                <a:gd name="T57" fmla="*/ 111 h 167"/>
                <a:gd name="T58" fmla="*/ 164 w 193"/>
                <a:gd name="T59" fmla="*/ 129 h 167"/>
                <a:gd name="T60" fmla="*/ 150 w 193"/>
                <a:gd name="T61" fmla="*/ 146 h 167"/>
                <a:gd name="T62" fmla="*/ 134 w 193"/>
                <a:gd name="T63" fmla="*/ 157 h 167"/>
                <a:gd name="T64" fmla="*/ 115 w 193"/>
                <a:gd name="T65" fmla="*/ 165 h 167"/>
                <a:gd name="T66" fmla="*/ 96 w 193"/>
                <a:gd name="T67" fmla="*/ 167 h 16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93"/>
                <a:gd name="T103" fmla="*/ 0 h 167"/>
                <a:gd name="T104" fmla="*/ 193 w 193"/>
                <a:gd name="T105" fmla="*/ 167 h 16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93" h="167">
                  <a:moveTo>
                    <a:pt x="96" y="167"/>
                  </a:moveTo>
                  <a:lnTo>
                    <a:pt x="88" y="167"/>
                  </a:lnTo>
                  <a:lnTo>
                    <a:pt x="81" y="166"/>
                  </a:lnTo>
                  <a:lnTo>
                    <a:pt x="73" y="164"/>
                  </a:lnTo>
                  <a:lnTo>
                    <a:pt x="66" y="161"/>
                  </a:lnTo>
                  <a:lnTo>
                    <a:pt x="59" y="157"/>
                  </a:lnTo>
                  <a:lnTo>
                    <a:pt x="52" y="153"/>
                  </a:lnTo>
                  <a:lnTo>
                    <a:pt x="45" y="148"/>
                  </a:lnTo>
                  <a:lnTo>
                    <a:pt x="38" y="142"/>
                  </a:lnTo>
                  <a:lnTo>
                    <a:pt x="30" y="132"/>
                  </a:lnTo>
                  <a:lnTo>
                    <a:pt x="22" y="121"/>
                  </a:lnTo>
                  <a:lnTo>
                    <a:pt x="15" y="109"/>
                  </a:lnTo>
                  <a:lnTo>
                    <a:pt x="11" y="96"/>
                  </a:lnTo>
                  <a:lnTo>
                    <a:pt x="6" y="83"/>
                  </a:lnTo>
                  <a:lnTo>
                    <a:pt x="2" y="70"/>
                  </a:lnTo>
                  <a:lnTo>
                    <a:pt x="1" y="55"/>
                  </a:lnTo>
                  <a:lnTo>
                    <a:pt x="0" y="40"/>
                  </a:lnTo>
                  <a:lnTo>
                    <a:pt x="0" y="29"/>
                  </a:lnTo>
                  <a:lnTo>
                    <a:pt x="1" y="20"/>
                  </a:lnTo>
                  <a:lnTo>
                    <a:pt x="2" y="10"/>
                  </a:lnTo>
                  <a:lnTo>
                    <a:pt x="5" y="0"/>
                  </a:lnTo>
                  <a:lnTo>
                    <a:pt x="188" y="0"/>
                  </a:lnTo>
                  <a:lnTo>
                    <a:pt x="189" y="10"/>
                  </a:lnTo>
                  <a:lnTo>
                    <a:pt x="191" y="20"/>
                  </a:lnTo>
                  <a:lnTo>
                    <a:pt x="193" y="29"/>
                  </a:lnTo>
                  <a:lnTo>
                    <a:pt x="193" y="40"/>
                  </a:lnTo>
                  <a:lnTo>
                    <a:pt x="190" y="65"/>
                  </a:lnTo>
                  <a:lnTo>
                    <a:pt x="184" y="89"/>
                  </a:lnTo>
                  <a:lnTo>
                    <a:pt x="176" y="111"/>
                  </a:lnTo>
                  <a:lnTo>
                    <a:pt x="164" y="129"/>
                  </a:lnTo>
                  <a:lnTo>
                    <a:pt x="150" y="146"/>
                  </a:lnTo>
                  <a:lnTo>
                    <a:pt x="134" y="157"/>
                  </a:lnTo>
                  <a:lnTo>
                    <a:pt x="115" y="165"/>
                  </a:lnTo>
                  <a:lnTo>
                    <a:pt x="96" y="16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8" name="Freeform 115"/>
            <p:cNvSpPr>
              <a:spLocks/>
            </p:cNvSpPr>
            <p:nvPr/>
          </p:nvSpPr>
          <p:spPr bwMode="auto">
            <a:xfrm>
              <a:off x="2239" y="3797"/>
              <a:ext cx="76" cy="25"/>
            </a:xfrm>
            <a:custGeom>
              <a:avLst/>
              <a:gdLst>
                <a:gd name="T0" fmla="*/ 151 w 151"/>
                <a:gd name="T1" fmla="*/ 48 h 48"/>
                <a:gd name="T2" fmla="*/ 0 w 151"/>
                <a:gd name="T3" fmla="*/ 48 h 48"/>
                <a:gd name="T4" fmla="*/ 3 w 151"/>
                <a:gd name="T5" fmla="*/ 42 h 48"/>
                <a:gd name="T6" fmla="*/ 8 w 151"/>
                <a:gd name="T7" fmla="*/ 37 h 48"/>
                <a:gd name="T8" fmla="*/ 13 w 151"/>
                <a:gd name="T9" fmla="*/ 31 h 48"/>
                <a:gd name="T10" fmla="*/ 17 w 151"/>
                <a:gd name="T11" fmla="*/ 25 h 48"/>
                <a:gd name="T12" fmla="*/ 24 w 151"/>
                <a:gd name="T13" fmla="*/ 19 h 48"/>
                <a:gd name="T14" fmla="*/ 31 w 151"/>
                <a:gd name="T15" fmla="*/ 15 h 48"/>
                <a:gd name="T16" fmla="*/ 38 w 151"/>
                <a:gd name="T17" fmla="*/ 10 h 48"/>
                <a:gd name="T18" fmla="*/ 45 w 151"/>
                <a:gd name="T19" fmla="*/ 7 h 48"/>
                <a:gd name="T20" fmla="*/ 52 w 151"/>
                <a:gd name="T21" fmla="*/ 3 h 48"/>
                <a:gd name="T22" fmla="*/ 60 w 151"/>
                <a:gd name="T23" fmla="*/ 1 h 48"/>
                <a:gd name="T24" fmla="*/ 67 w 151"/>
                <a:gd name="T25" fmla="*/ 0 h 48"/>
                <a:gd name="T26" fmla="*/ 75 w 151"/>
                <a:gd name="T27" fmla="*/ 0 h 48"/>
                <a:gd name="T28" fmla="*/ 83 w 151"/>
                <a:gd name="T29" fmla="*/ 0 h 48"/>
                <a:gd name="T30" fmla="*/ 91 w 151"/>
                <a:gd name="T31" fmla="*/ 1 h 48"/>
                <a:gd name="T32" fmla="*/ 98 w 151"/>
                <a:gd name="T33" fmla="*/ 3 h 48"/>
                <a:gd name="T34" fmla="*/ 106 w 151"/>
                <a:gd name="T35" fmla="*/ 7 h 48"/>
                <a:gd name="T36" fmla="*/ 113 w 151"/>
                <a:gd name="T37" fmla="*/ 10 h 48"/>
                <a:gd name="T38" fmla="*/ 120 w 151"/>
                <a:gd name="T39" fmla="*/ 15 h 48"/>
                <a:gd name="T40" fmla="*/ 127 w 151"/>
                <a:gd name="T41" fmla="*/ 19 h 48"/>
                <a:gd name="T42" fmla="*/ 132 w 151"/>
                <a:gd name="T43" fmla="*/ 25 h 48"/>
                <a:gd name="T44" fmla="*/ 137 w 151"/>
                <a:gd name="T45" fmla="*/ 31 h 48"/>
                <a:gd name="T46" fmla="*/ 142 w 151"/>
                <a:gd name="T47" fmla="*/ 37 h 48"/>
                <a:gd name="T48" fmla="*/ 146 w 151"/>
                <a:gd name="T49" fmla="*/ 42 h 48"/>
                <a:gd name="T50" fmla="*/ 151 w 151"/>
                <a:gd name="T51" fmla="*/ 48 h 4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51"/>
                <a:gd name="T79" fmla="*/ 0 h 48"/>
                <a:gd name="T80" fmla="*/ 151 w 151"/>
                <a:gd name="T81" fmla="*/ 48 h 4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51" h="48">
                  <a:moveTo>
                    <a:pt x="151" y="48"/>
                  </a:moveTo>
                  <a:lnTo>
                    <a:pt x="0" y="48"/>
                  </a:lnTo>
                  <a:lnTo>
                    <a:pt x="3" y="42"/>
                  </a:lnTo>
                  <a:lnTo>
                    <a:pt x="8" y="37"/>
                  </a:lnTo>
                  <a:lnTo>
                    <a:pt x="13" y="31"/>
                  </a:lnTo>
                  <a:lnTo>
                    <a:pt x="17" y="25"/>
                  </a:lnTo>
                  <a:lnTo>
                    <a:pt x="24" y="19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2" y="3"/>
                  </a:lnTo>
                  <a:lnTo>
                    <a:pt x="60" y="1"/>
                  </a:lnTo>
                  <a:lnTo>
                    <a:pt x="67" y="0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6" y="7"/>
                  </a:lnTo>
                  <a:lnTo>
                    <a:pt x="113" y="10"/>
                  </a:lnTo>
                  <a:lnTo>
                    <a:pt x="120" y="15"/>
                  </a:lnTo>
                  <a:lnTo>
                    <a:pt x="127" y="19"/>
                  </a:lnTo>
                  <a:lnTo>
                    <a:pt x="132" y="25"/>
                  </a:lnTo>
                  <a:lnTo>
                    <a:pt x="137" y="31"/>
                  </a:lnTo>
                  <a:lnTo>
                    <a:pt x="142" y="37"/>
                  </a:lnTo>
                  <a:lnTo>
                    <a:pt x="146" y="42"/>
                  </a:lnTo>
                  <a:lnTo>
                    <a:pt x="151" y="4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9" name="Freeform 116"/>
            <p:cNvSpPr>
              <a:spLocks/>
            </p:cNvSpPr>
            <p:nvPr/>
          </p:nvSpPr>
          <p:spPr bwMode="auto">
            <a:xfrm>
              <a:off x="2541" y="3466"/>
              <a:ext cx="171" cy="172"/>
            </a:xfrm>
            <a:custGeom>
              <a:avLst/>
              <a:gdLst>
                <a:gd name="T0" fmla="*/ 341 w 343"/>
                <a:gd name="T1" fmla="*/ 155 h 346"/>
                <a:gd name="T2" fmla="*/ 336 w 343"/>
                <a:gd name="T3" fmla="*/ 122 h 346"/>
                <a:gd name="T4" fmla="*/ 323 w 343"/>
                <a:gd name="T5" fmla="*/ 91 h 346"/>
                <a:gd name="T6" fmla="*/ 303 w 343"/>
                <a:gd name="T7" fmla="*/ 64 h 346"/>
                <a:gd name="T8" fmla="*/ 279 w 343"/>
                <a:gd name="T9" fmla="*/ 39 h 346"/>
                <a:gd name="T10" fmla="*/ 252 w 343"/>
                <a:gd name="T11" fmla="*/ 20 h 346"/>
                <a:gd name="T12" fmla="*/ 222 w 343"/>
                <a:gd name="T13" fmla="*/ 7 h 346"/>
                <a:gd name="T14" fmla="*/ 189 w 343"/>
                <a:gd name="T15" fmla="*/ 1 h 346"/>
                <a:gd name="T16" fmla="*/ 138 w 343"/>
                <a:gd name="T17" fmla="*/ 4 h 346"/>
                <a:gd name="T18" fmla="*/ 76 w 343"/>
                <a:gd name="T19" fmla="*/ 30 h 346"/>
                <a:gd name="T20" fmla="*/ 30 w 343"/>
                <a:gd name="T21" fmla="*/ 76 h 346"/>
                <a:gd name="T22" fmla="*/ 4 w 343"/>
                <a:gd name="T23" fmla="*/ 137 h 346"/>
                <a:gd name="T24" fmla="*/ 2 w 343"/>
                <a:gd name="T25" fmla="*/ 189 h 346"/>
                <a:gd name="T26" fmla="*/ 9 w 343"/>
                <a:gd name="T27" fmla="*/ 221 h 346"/>
                <a:gd name="T28" fmla="*/ 21 w 343"/>
                <a:gd name="T29" fmla="*/ 252 h 346"/>
                <a:gd name="T30" fmla="*/ 40 w 343"/>
                <a:gd name="T31" fmla="*/ 280 h 346"/>
                <a:gd name="T32" fmla="*/ 62 w 343"/>
                <a:gd name="T33" fmla="*/ 302 h 346"/>
                <a:gd name="T34" fmla="*/ 83 w 343"/>
                <a:gd name="T35" fmla="*/ 318 h 346"/>
                <a:gd name="T36" fmla="*/ 108 w 343"/>
                <a:gd name="T37" fmla="*/ 331 h 346"/>
                <a:gd name="T38" fmla="*/ 134 w 343"/>
                <a:gd name="T39" fmla="*/ 339 h 346"/>
                <a:gd name="T40" fmla="*/ 154 w 343"/>
                <a:gd name="T41" fmla="*/ 342 h 346"/>
                <a:gd name="T42" fmla="*/ 164 w 343"/>
                <a:gd name="T43" fmla="*/ 346 h 346"/>
                <a:gd name="T44" fmla="*/ 169 w 343"/>
                <a:gd name="T45" fmla="*/ 342 h 346"/>
                <a:gd name="T46" fmla="*/ 176 w 343"/>
                <a:gd name="T47" fmla="*/ 342 h 346"/>
                <a:gd name="T48" fmla="*/ 181 w 343"/>
                <a:gd name="T49" fmla="*/ 342 h 346"/>
                <a:gd name="T50" fmla="*/ 187 w 343"/>
                <a:gd name="T51" fmla="*/ 346 h 346"/>
                <a:gd name="T52" fmla="*/ 199 w 343"/>
                <a:gd name="T53" fmla="*/ 342 h 346"/>
                <a:gd name="T54" fmla="*/ 216 w 343"/>
                <a:gd name="T55" fmla="*/ 337 h 346"/>
                <a:gd name="T56" fmla="*/ 240 w 343"/>
                <a:gd name="T57" fmla="*/ 329 h 346"/>
                <a:gd name="T58" fmla="*/ 262 w 343"/>
                <a:gd name="T59" fmla="*/ 317 h 346"/>
                <a:gd name="T60" fmla="*/ 283 w 343"/>
                <a:gd name="T61" fmla="*/ 302 h 346"/>
                <a:gd name="T62" fmla="*/ 303 w 343"/>
                <a:gd name="T63" fmla="*/ 280 h 346"/>
                <a:gd name="T64" fmla="*/ 323 w 343"/>
                <a:gd name="T65" fmla="*/ 252 h 346"/>
                <a:gd name="T66" fmla="*/ 336 w 343"/>
                <a:gd name="T67" fmla="*/ 221 h 346"/>
                <a:gd name="T68" fmla="*/ 341 w 343"/>
                <a:gd name="T69" fmla="*/ 189 h 34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43"/>
                <a:gd name="T106" fmla="*/ 0 h 346"/>
                <a:gd name="T107" fmla="*/ 343 w 343"/>
                <a:gd name="T108" fmla="*/ 346 h 34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43" h="346">
                  <a:moveTo>
                    <a:pt x="343" y="172"/>
                  </a:moveTo>
                  <a:lnTo>
                    <a:pt x="341" y="155"/>
                  </a:lnTo>
                  <a:lnTo>
                    <a:pt x="339" y="138"/>
                  </a:lnTo>
                  <a:lnTo>
                    <a:pt x="336" y="122"/>
                  </a:lnTo>
                  <a:lnTo>
                    <a:pt x="330" y="106"/>
                  </a:lnTo>
                  <a:lnTo>
                    <a:pt x="323" y="91"/>
                  </a:lnTo>
                  <a:lnTo>
                    <a:pt x="314" y="77"/>
                  </a:lnTo>
                  <a:lnTo>
                    <a:pt x="303" y="64"/>
                  </a:lnTo>
                  <a:lnTo>
                    <a:pt x="292" y="51"/>
                  </a:lnTo>
                  <a:lnTo>
                    <a:pt x="279" y="39"/>
                  </a:lnTo>
                  <a:lnTo>
                    <a:pt x="267" y="29"/>
                  </a:lnTo>
                  <a:lnTo>
                    <a:pt x="252" y="20"/>
                  </a:lnTo>
                  <a:lnTo>
                    <a:pt x="238" y="13"/>
                  </a:lnTo>
                  <a:lnTo>
                    <a:pt x="222" y="7"/>
                  </a:lnTo>
                  <a:lnTo>
                    <a:pt x="205" y="4"/>
                  </a:lnTo>
                  <a:lnTo>
                    <a:pt x="189" y="1"/>
                  </a:lnTo>
                  <a:lnTo>
                    <a:pt x="172" y="0"/>
                  </a:lnTo>
                  <a:lnTo>
                    <a:pt x="138" y="4"/>
                  </a:lnTo>
                  <a:lnTo>
                    <a:pt x="105" y="14"/>
                  </a:lnTo>
                  <a:lnTo>
                    <a:pt x="76" y="30"/>
                  </a:lnTo>
                  <a:lnTo>
                    <a:pt x="51" y="51"/>
                  </a:lnTo>
                  <a:lnTo>
                    <a:pt x="30" y="76"/>
                  </a:lnTo>
                  <a:lnTo>
                    <a:pt x="14" y="105"/>
                  </a:lnTo>
                  <a:lnTo>
                    <a:pt x="4" y="137"/>
                  </a:lnTo>
                  <a:lnTo>
                    <a:pt x="0" y="172"/>
                  </a:lnTo>
                  <a:lnTo>
                    <a:pt x="2" y="189"/>
                  </a:lnTo>
                  <a:lnTo>
                    <a:pt x="4" y="205"/>
                  </a:lnTo>
                  <a:lnTo>
                    <a:pt x="9" y="221"/>
                  </a:lnTo>
                  <a:lnTo>
                    <a:pt x="14" y="238"/>
                  </a:lnTo>
                  <a:lnTo>
                    <a:pt x="21" y="252"/>
                  </a:lnTo>
                  <a:lnTo>
                    <a:pt x="29" y="266"/>
                  </a:lnTo>
                  <a:lnTo>
                    <a:pt x="40" y="280"/>
                  </a:lnTo>
                  <a:lnTo>
                    <a:pt x="51" y="293"/>
                  </a:lnTo>
                  <a:lnTo>
                    <a:pt x="62" y="302"/>
                  </a:lnTo>
                  <a:lnTo>
                    <a:pt x="72" y="311"/>
                  </a:lnTo>
                  <a:lnTo>
                    <a:pt x="83" y="318"/>
                  </a:lnTo>
                  <a:lnTo>
                    <a:pt x="96" y="325"/>
                  </a:lnTo>
                  <a:lnTo>
                    <a:pt x="108" y="331"/>
                  </a:lnTo>
                  <a:lnTo>
                    <a:pt x="121" y="335"/>
                  </a:lnTo>
                  <a:lnTo>
                    <a:pt x="134" y="339"/>
                  </a:lnTo>
                  <a:lnTo>
                    <a:pt x="148" y="341"/>
                  </a:lnTo>
                  <a:lnTo>
                    <a:pt x="154" y="342"/>
                  </a:lnTo>
                  <a:lnTo>
                    <a:pt x="158" y="345"/>
                  </a:lnTo>
                  <a:lnTo>
                    <a:pt x="164" y="346"/>
                  </a:lnTo>
                  <a:lnTo>
                    <a:pt x="169" y="346"/>
                  </a:lnTo>
                  <a:lnTo>
                    <a:pt x="169" y="342"/>
                  </a:lnTo>
                  <a:lnTo>
                    <a:pt x="172" y="342"/>
                  </a:lnTo>
                  <a:lnTo>
                    <a:pt x="176" y="342"/>
                  </a:lnTo>
                  <a:lnTo>
                    <a:pt x="178" y="342"/>
                  </a:lnTo>
                  <a:lnTo>
                    <a:pt x="181" y="342"/>
                  </a:lnTo>
                  <a:lnTo>
                    <a:pt x="181" y="346"/>
                  </a:lnTo>
                  <a:lnTo>
                    <a:pt x="187" y="346"/>
                  </a:lnTo>
                  <a:lnTo>
                    <a:pt x="193" y="345"/>
                  </a:lnTo>
                  <a:lnTo>
                    <a:pt x="199" y="342"/>
                  </a:lnTo>
                  <a:lnTo>
                    <a:pt x="204" y="340"/>
                  </a:lnTo>
                  <a:lnTo>
                    <a:pt x="216" y="337"/>
                  </a:lnTo>
                  <a:lnTo>
                    <a:pt x="229" y="333"/>
                  </a:lnTo>
                  <a:lnTo>
                    <a:pt x="240" y="329"/>
                  </a:lnTo>
                  <a:lnTo>
                    <a:pt x="252" y="323"/>
                  </a:lnTo>
                  <a:lnTo>
                    <a:pt x="262" y="317"/>
                  </a:lnTo>
                  <a:lnTo>
                    <a:pt x="272" y="309"/>
                  </a:lnTo>
                  <a:lnTo>
                    <a:pt x="283" y="302"/>
                  </a:lnTo>
                  <a:lnTo>
                    <a:pt x="292" y="293"/>
                  </a:lnTo>
                  <a:lnTo>
                    <a:pt x="303" y="280"/>
                  </a:lnTo>
                  <a:lnTo>
                    <a:pt x="314" y="266"/>
                  </a:lnTo>
                  <a:lnTo>
                    <a:pt x="323" y="252"/>
                  </a:lnTo>
                  <a:lnTo>
                    <a:pt x="330" y="238"/>
                  </a:lnTo>
                  <a:lnTo>
                    <a:pt x="336" y="221"/>
                  </a:lnTo>
                  <a:lnTo>
                    <a:pt x="339" y="205"/>
                  </a:lnTo>
                  <a:lnTo>
                    <a:pt x="341" y="189"/>
                  </a:lnTo>
                  <a:lnTo>
                    <a:pt x="343" y="17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0" name="Freeform 117"/>
            <p:cNvSpPr>
              <a:spLocks/>
            </p:cNvSpPr>
            <p:nvPr/>
          </p:nvSpPr>
          <p:spPr bwMode="auto">
            <a:xfrm>
              <a:off x="2659" y="3485"/>
              <a:ext cx="41" cy="59"/>
            </a:xfrm>
            <a:custGeom>
              <a:avLst/>
              <a:gdLst>
                <a:gd name="T0" fmla="*/ 83 w 83"/>
                <a:gd name="T1" fmla="*/ 118 h 118"/>
                <a:gd name="T2" fmla="*/ 34 w 83"/>
                <a:gd name="T3" fmla="*/ 118 h 118"/>
                <a:gd name="T4" fmla="*/ 30 w 83"/>
                <a:gd name="T5" fmla="*/ 83 h 118"/>
                <a:gd name="T6" fmla="*/ 23 w 83"/>
                <a:gd name="T7" fmla="*/ 52 h 118"/>
                <a:gd name="T8" fmla="*/ 13 w 83"/>
                <a:gd name="T9" fmla="*/ 23 h 118"/>
                <a:gd name="T10" fmla="*/ 0 w 83"/>
                <a:gd name="T11" fmla="*/ 0 h 118"/>
                <a:gd name="T12" fmla="*/ 6 w 83"/>
                <a:gd name="T13" fmla="*/ 3 h 118"/>
                <a:gd name="T14" fmla="*/ 12 w 83"/>
                <a:gd name="T15" fmla="*/ 6 h 118"/>
                <a:gd name="T16" fmla="*/ 17 w 83"/>
                <a:gd name="T17" fmla="*/ 10 h 118"/>
                <a:gd name="T18" fmla="*/ 22 w 83"/>
                <a:gd name="T19" fmla="*/ 12 h 118"/>
                <a:gd name="T20" fmla="*/ 27 w 83"/>
                <a:gd name="T21" fmla="*/ 16 h 118"/>
                <a:gd name="T22" fmla="*/ 32 w 83"/>
                <a:gd name="T23" fmla="*/ 20 h 118"/>
                <a:gd name="T24" fmla="*/ 36 w 83"/>
                <a:gd name="T25" fmla="*/ 23 h 118"/>
                <a:gd name="T26" fmla="*/ 41 w 83"/>
                <a:gd name="T27" fmla="*/ 28 h 118"/>
                <a:gd name="T28" fmla="*/ 49 w 83"/>
                <a:gd name="T29" fmla="*/ 37 h 118"/>
                <a:gd name="T30" fmla="*/ 57 w 83"/>
                <a:gd name="T31" fmla="*/ 48 h 118"/>
                <a:gd name="T32" fmla="*/ 64 w 83"/>
                <a:gd name="T33" fmla="*/ 58 h 118"/>
                <a:gd name="T34" fmla="*/ 70 w 83"/>
                <a:gd name="T35" fmla="*/ 69 h 118"/>
                <a:gd name="T36" fmla="*/ 75 w 83"/>
                <a:gd name="T37" fmla="*/ 81 h 118"/>
                <a:gd name="T38" fmla="*/ 79 w 83"/>
                <a:gd name="T39" fmla="*/ 94 h 118"/>
                <a:gd name="T40" fmla="*/ 81 w 83"/>
                <a:gd name="T41" fmla="*/ 105 h 118"/>
                <a:gd name="T42" fmla="*/ 83 w 83"/>
                <a:gd name="T43" fmla="*/ 118 h 11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83"/>
                <a:gd name="T67" fmla="*/ 0 h 118"/>
                <a:gd name="T68" fmla="*/ 83 w 83"/>
                <a:gd name="T69" fmla="*/ 118 h 11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83" h="118">
                  <a:moveTo>
                    <a:pt x="83" y="118"/>
                  </a:moveTo>
                  <a:lnTo>
                    <a:pt x="34" y="118"/>
                  </a:lnTo>
                  <a:lnTo>
                    <a:pt x="30" y="83"/>
                  </a:lnTo>
                  <a:lnTo>
                    <a:pt x="23" y="52"/>
                  </a:lnTo>
                  <a:lnTo>
                    <a:pt x="13" y="23"/>
                  </a:lnTo>
                  <a:lnTo>
                    <a:pt x="0" y="0"/>
                  </a:lnTo>
                  <a:lnTo>
                    <a:pt x="6" y="3"/>
                  </a:lnTo>
                  <a:lnTo>
                    <a:pt x="12" y="6"/>
                  </a:lnTo>
                  <a:lnTo>
                    <a:pt x="17" y="10"/>
                  </a:lnTo>
                  <a:lnTo>
                    <a:pt x="22" y="12"/>
                  </a:lnTo>
                  <a:lnTo>
                    <a:pt x="27" y="16"/>
                  </a:lnTo>
                  <a:lnTo>
                    <a:pt x="32" y="20"/>
                  </a:lnTo>
                  <a:lnTo>
                    <a:pt x="36" y="23"/>
                  </a:lnTo>
                  <a:lnTo>
                    <a:pt x="41" y="28"/>
                  </a:lnTo>
                  <a:lnTo>
                    <a:pt x="49" y="37"/>
                  </a:lnTo>
                  <a:lnTo>
                    <a:pt x="57" y="48"/>
                  </a:lnTo>
                  <a:lnTo>
                    <a:pt x="64" y="58"/>
                  </a:lnTo>
                  <a:lnTo>
                    <a:pt x="70" y="69"/>
                  </a:lnTo>
                  <a:lnTo>
                    <a:pt x="75" y="81"/>
                  </a:lnTo>
                  <a:lnTo>
                    <a:pt x="79" y="94"/>
                  </a:lnTo>
                  <a:lnTo>
                    <a:pt x="81" y="105"/>
                  </a:lnTo>
                  <a:lnTo>
                    <a:pt x="83" y="1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1" name="Freeform 118"/>
            <p:cNvSpPr>
              <a:spLocks/>
            </p:cNvSpPr>
            <p:nvPr/>
          </p:nvSpPr>
          <p:spPr bwMode="auto">
            <a:xfrm>
              <a:off x="2633" y="3556"/>
              <a:ext cx="30" cy="69"/>
            </a:xfrm>
            <a:custGeom>
              <a:avLst/>
              <a:gdLst>
                <a:gd name="T0" fmla="*/ 11 w 60"/>
                <a:gd name="T1" fmla="*/ 136 h 137"/>
                <a:gd name="T2" fmla="*/ 9 w 60"/>
                <a:gd name="T3" fmla="*/ 136 h 137"/>
                <a:gd name="T4" fmla="*/ 6 w 60"/>
                <a:gd name="T5" fmla="*/ 136 h 137"/>
                <a:gd name="T6" fmla="*/ 2 w 60"/>
                <a:gd name="T7" fmla="*/ 137 h 137"/>
                <a:gd name="T8" fmla="*/ 0 w 60"/>
                <a:gd name="T9" fmla="*/ 137 h 137"/>
                <a:gd name="T10" fmla="*/ 0 w 60"/>
                <a:gd name="T11" fmla="*/ 0 h 137"/>
                <a:gd name="T12" fmla="*/ 60 w 60"/>
                <a:gd name="T13" fmla="*/ 0 h 137"/>
                <a:gd name="T14" fmla="*/ 59 w 60"/>
                <a:gd name="T15" fmla="*/ 25 h 137"/>
                <a:gd name="T16" fmla="*/ 55 w 60"/>
                <a:gd name="T17" fmla="*/ 48 h 137"/>
                <a:gd name="T18" fmla="*/ 50 w 60"/>
                <a:gd name="T19" fmla="*/ 69 h 137"/>
                <a:gd name="T20" fmla="*/ 45 w 60"/>
                <a:gd name="T21" fmla="*/ 89 h 137"/>
                <a:gd name="T22" fmla="*/ 38 w 60"/>
                <a:gd name="T23" fmla="*/ 105 h 137"/>
                <a:gd name="T24" fmla="*/ 30 w 60"/>
                <a:gd name="T25" fmla="*/ 119 h 137"/>
                <a:gd name="T26" fmla="*/ 20 w 60"/>
                <a:gd name="T27" fmla="*/ 129 h 137"/>
                <a:gd name="T28" fmla="*/ 11 w 60"/>
                <a:gd name="T29" fmla="*/ 136 h 13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0"/>
                <a:gd name="T46" fmla="*/ 0 h 137"/>
                <a:gd name="T47" fmla="*/ 60 w 60"/>
                <a:gd name="T48" fmla="*/ 137 h 13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0" h="137">
                  <a:moveTo>
                    <a:pt x="11" y="136"/>
                  </a:moveTo>
                  <a:lnTo>
                    <a:pt x="9" y="136"/>
                  </a:lnTo>
                  <a:lnTo>
                    <a:pt x="6" y="136"/>
                  </a:lnTo>
                  <a:lnTo>
                    <a:pt x="2" y="137"/>
                  </a:lnTo>
                  <a:lnTo>
                    <a:pt x="0" y="137"/>
                  </a:lnTo>
                  <a:lnTo>
                    <a:pt x="0" y="0"/>
                  </a:lnTo>
                  <a:lnTo>
                    <a:pt x="60" y="0"/>
                  </a:lnTo>
                  <a:lnTo>
                    <a:pt x="59" y="25"/>
                  </a:lnTo>
                  <a:lnTo>
                    <a:pt x="55" y="48"/>
                  </a:lnTo>
                  <a:lnTo>
                    <a:pt x="50" y="69"/>
                  </a:lnTo>
                  <a:lnTo>
                    <a:pt x="45" y="89"/>
                  </a:lnTo>
                  <a:lnTo>
                    <a:pt x="38" y="105"/>
                  </a:lnTo>
                  <a:lnTo>
                    <a:pt x="30" y="119"/>
                  </a:lnTo>
                  <a:lnTo>
                    <a:pt x="20" y="129"/>
                  </a:lnTo>
                  <a:lnTo>
                    <a:pt x="11" y="1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2" name="Freeform 119"/>
            <p:cNvSpPr>
              <a:spLocks/>
            </p:cNvSpPr>
            <p:nvPr/>
          </p:nvSpPr>
          <p:spPr bwMode="auto">
            <a:xfrm>
              <a:off x="2593" y="3556"/>
              <a:ext cx="28" cy="69"/>
            </a:xfrm>
            <a:custGeom>
              <a:avLst/>
              <a:gdLst>
                <a:gd name="T0" fmla="*/ 39 w 57"/>
                <a:gd name="T1" fmla="*/ 128 h 137"/>
                <a:gd name="T2" fmla="*/ 31 w 57"/>
                <a:gd name="T3" fmla="*/ 118 h 137"/>
                <a:gd name="T4" fmla="*/ 23 w 57"/>
                <a:gd name="T5" fmla="*/ 106 h 137"/>
                <a:gd name="T6" fmla="*/ 17 w 57"/>
                <a:gd name="T7" fmla="*/ 92 h 137"/>
                <a:gd name="T8" fmla="*/ 12 w 57"/>
                <a:gd name="T9" fmla="*/ 76 h 137"/>
                <a:gd name="T10" fmla="*/ 7 w 57"/>
                <a:gd name="T11" fmla="*/ 59 h 137"/>
                <a:gd name="T12" fmla="*/ 4 w 57"/>
                <a:gd name="T13" fmla="*/ 40 h 137"/>
                <a:gd name="T14" fmla="*/ 1 w 57"/>
                <a:gd name="T15" fmla="*/ 21 h 137"/>
                <a:gd name="T16" fmla="*/ 0 w 57"/>
                <a:gd name="T17" fmla="*/ 0 h 137"/>
                <a:gd name="T18" fmla="*/ 57 w 57"/>
                <a:gd name="T19" fmla="*/ 0 h 137"/>
                <a:gd name="T20" fmla="*/ 57 w 57"/>
                <a:gd name="T21" fmla="*/ 137 h 137"/>
                <a:gd name="T22" fmla="*/ 52 w 57"/>
                <a:gd name="T23" fmla="*/ 136 h 137"/>
                <a:gd name="T24" fmla="*/ 47 w 57"/>
                <a:gd name="T25" fmla="*/ 135 h 137"/>
                <a:gd name="T26" fmla="*/ 44 w 57"/>
                <a:gd name="T27" fmla="*/ 131 h 137"/>
                <a:gd name="T28" fmla="*/ 39 w 57"/>
                <a:gd name="T29" fmla="*/ 128 h 13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7"/>
                <a:gd name="T46" fmla="*/ 0 h 137"/>
                <a:gd name="T47" fmla="*/ 57 w 57"/>
                <a:gd name="T48" fmla="*/ 137 h 13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7" h="137">
                  <a:moveTo>
                    <a:pt x="39" y="128"/>
                  </a:moveTo>
                  <a:lnTo>
                    <a:pt x="31" y="118"/>
                  </a:lnTo>
                  <a:lnTo>
                    <a:pt x="23" y="106"/>
                  </a:lnTo>
                  <a:lnTo>
                    <a:pt x="17" y="92"/>
                  </a:lnTo>
                  <a:lnTo>
                    <a:pt x="12" y="76"/>
                  </a:lnTo>
                  <a:lnTo>
                    <a:pt x="7" y="59"/>
                  </a:lnTo>
                  <a:lnTo>
                    <a:pt x="4" y="40"/>
                  </a:lnTo>
                  <a:lnTo>
                    <a:pt x="1" y="21"/>
                  </a:lnTo>
                  <a:lnTo>
                    <a:pt x="0" y="0"/>
                  </a:lnTo>
                  <a:lnTo>
                    <a:pt x="57" y="0"/>
                  </a:lnTo>
                  <a:lnTo>
                    <a:pt x="57" y="137"/>
                  </a:lnTo>
                  <a:lnTo>
                    <a:pt x="52" y="136"/>
                  </a:lnTo>
                  <a:lnTo>
                    <a:pt x="47" y="135"/>
                  </a:lnTo>
                  <a:lnTo>
                    <a:pt x="44" y="131"/>
                  </a:lnTo>
                  <a:lnTo>
                    <a:pt x="39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3" name="Freeform 120"/>
            <p:cNvSpPr>
              <a:spLocks/>
            </p:cNvSpPr>
            <p:nvPr/>
          </p:nvSpPr>
          <p:spPr bwMode="auto">
            <a:xfrm>
              <a:off x="2593" y="3479"/>
              <a:ext cx="28" cy="65"/>
            </a:xfrm>
            <a:custGeom>
              <a:avLst/>
              <a:gdLst>
                <a:gd name="T0" fmla="*/ 57 w 57"/>
                <a:gd name="T1" fmla="*/ 0 h 129"/>
                <a:gd name="T2" fmla="*/ 57 w 57"/>
                <a:gd name="T3" fmla="*/ 129 h 129"/>
                <a:gd name="T4" fmla="*/ 0 w 57"/>
                <a:gd name="T5" fmla="*/ 129 h 129"/>
                <a:gd name="T6" fmla="*/ 1 w 57"/>
                <a:gd name="T7" fmla="*/ 110 h 129"/>
                <a:gd name="T8" fmla="*/ 4 w 57"/>
                <a:gd name="T9" fmla="*/ 92 h 129"/>
                <a:gd name="T10" fmla="*/ 8 w 57"/>
                <a:gd name="T11" fmla="*/ 75 h 129"/>
                <a:gd name="T12" fmla="*/ 13 w 57"/>
                <a:gd name="T13" fmla="*/ 60 h 129"/>
                <a:gd name="T14" fmla="*/ 17 w 57"/>
                <a:gd name="T15" fmla="*/ 45 h 129"/>
                <a:gd name="T16" fmla="*/ 24 w 57"/>
                <a:gd name="T17" fmla="*/ 32 h 129"/>
                <a:gd name="T18" fmla="*/ 31 w 57"/>
                <a:gd name="T19" fmla="*/ 21 h 129"/>
                <a:gd name="T20" fmla="*/ 39 w 57"/>
                <a:gd name="T21" fmla="*/ 11 h 129"/>
                <a:gd name="T22" fmla="*/ 44 w 57"/>
                <a:gd name="T23" fmla="*/ 8 h 129"/>
                <a:gd name="T24" fmla="*/ 49 w 57"/>
                <a:gd name="T25" fmla="*/ 4 h 129"/>
                <a:gd name="T26" fmla="*/ 52 w 57"/>
                <a:gd name="T27" fmla="*/ 2 h 129"/>
                <a:gd name="T28" fmla="*/ 57 w 57"/>
                <a:gd name="T29" fmla="*/ 0 h 12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7"/>
                <a:gd name="T46" fmla="*/ 0 h 129"/>
                <a:gd name="T47" fmla="*/ 57 w 57"/>
                <a:gd name="T48" fmla="*/ 129 h 12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7" h="129">
                  <a:moveTo>
                    <a:pt x="57" y="0"/>
                  </a:moveTo>
                  <a:lnTo>
                    <a:pt x="57" y="129"/>
                  </a:lnTo>
                  <a:lnTo>
                    <a:pt x="0" y="129"/>
                  </a:lnTo>
                  <a:lnTo>
                    <a:pt x="1" y="110"/>
                  </a:lnTo>
                  <a:lnTo>
                    <a:pt x="4" y="92"/>
                  </a:lnTo>
                  <a:lnTo>
                    <a:pt x="8" y="75"/>
                  </a:lnTo>
                  <a:lnTo>
                    <a:pt x="13" y="60"/>
                  </a:lnTo>
                  <a:lnTo>
                    <a:pt x="17" y="45"/>
                  </a:lnTo>
                  <a:lnTo>
                    <a:pt x="24" y="32"/>
                  </a:lnTo>
                  <a:lnTo>
                    <a:pt x="31" y="21"/>
                  </a:lnTo>
                  <a:lnTo>
                    <a:pt x="39" y="11"/>
                  </a:lnTo>
                  <a:lnTo>
                    <a:pt x="44" y="8"/>
                  </a:lnTo>
                  <a:lnTo>
                    <a:pt x="49" y="4"/>
                  </a:lnTo>
                  <a:lnTo>
                    <a:pt x="52" y="2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4" name="Freeform 121"/>
            <p:cNvSpPr>
              <a:spLocks/>
            </p:cNvSpPr>
            <p:nvPr/>
          </p:nvSpPr>
          <p:spPr bwMode="auto">
            <a:xfrm>
              <a:off x="2633" y="3479"/>
              <a:ext cx="30" cy="65"/>
            </a:xfrm>
            <a:custGeom>
              <a:avLst/>
              <a:gdLst>
                <a:gd name="T0" fmla="*/ 0 w 60"/>
                <a:gd name="T1" fmla="*/ 130 h 130"/>
                <a:gd name="T2" fmla="*/ 0 w 60"/>
                <a:gd name="T3" fmla="*/ 0 h 130"/>
                <a:gd name="T4" fmla="*/ 6 w 60"/>
                <a:gd name="T5" fmla="*/ 1 h 130"/>
                <a:gd name="T6" fmla="*/ 11 w 60"/>
                <a:gd name="T7" fmla="*/ 3 h 130"/>
                <a:gd name="T8" fmla="*/ 16 w 60"/>
                <a:gd name="T9" fmla="*/ 7 h 130"/>
                <a:gd name="T10" fmla="*/ 22 w 60"/>
                <a:gd name="T11" fmla="*/ 12 h 130"/>
                <a:gd name="T12" fmla="*/ 30 w 60"/>
                <a:gd name="T13" fmla="*/ 22 h 130"/>
                <a:gd name="T14" fmla="*/ 37 w 60"/>
                <a:gd name="T15" fmla="*/ 33 h 130"/>
                <a:gd name="T16" fmla="*/ 42 w 60"/>
                <a:gd name="T17" fmla="*/ 46 h 130"/>
                <a:gd name="T18" fmla="*/ 48 w 60"/>
                <a:gd name="T19" fmla="*/ 61 h 130"/>
                <a:gd name="T20" fmla="*/ 53 w 60"/>
                <a:gd name="T21" fmla="*/ 76 h 130"/>
                <a:gd name="T22" fmla="*/ 56 w 60"/>
                <a:gd name="T23" fmla="*/ 93 h 130"/>
                <a:gd name="T24" fmla="*/ 59 w 60"/>
                <a:gd name="T25" fmla="*/ 111 h 130"/>
                <a:gd name="T26" fmla="*/ 60 w 60"/>
                <a:gd name="T27" fmla="*/ 130 h 130"/>
                <a:gd name="T28" fmla="*/ 0 w 60"/>
                <a:gd name="T29" fmla="*/ 130 h 13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0"/>
                <a:gd name="T46" fmla="*/ 0 h 130"/>
                <a:gd name="T47" fmla="*/ 60 w 60"/>
                <a:gd name="T48" fmla="*/ 130 h 13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0" h="130">
                  <a:moveTo>
                    <a:pt x="0" y="130"/>
                  </a:moveTo>
                  <a:lnTo>
                    <a:pt x="0" y="0"/>
                  </a:lnTo>
                  <a:lnTo>
                    <a:pt x="6" y="1"/>
                  </a:lnTo>
                  <a:lnTo>
                    <a:pt x="11" y="3"/>
                  </a:lnTo>
                  <a:lnTo>
                    <a:pt x="16" y="7"/>
                  </a:lnTo>
                  <a:lnTo>
                    <a:pt x="22" y="12"/>
                  </a:lnTo>
                  <a:lnTo>
                    <a:pt x="30" y="22"/>
                  </a:lnTo>
                  <a:lnTo>
                    <a:pt x="37" y="33"/>
                  </a:lnTo>
                  <a:lnTo>
                    <a:pt x="42" y="46"/>
                  </a:lnTo>
                  <a:lnTo>
                    <a:pt x="48" y="61"/>
                  </a:lnTo>
                  <a:lnTo>
                    <a:pt x="53" y="76"/>
                  </a:lnTo>
                  <a:lnTo>
                    <a:pt x="56" y="93"/>
                  </a:lnTo>
                  <a:lnTo>
                    <a:pt x="59" y="111"/>
                  </a:lnTo>
                  <a:lnTo>
                    <a:pt x="60" y="13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5" name="Freeform 122"/>
            <p:cNvSpPr>
              <a:spLocks/>
            </p:cNvSpPr>
            <p:nvPr/>
          </p:nvSpPr>
          <p:spPr bwMode="auto">
            <a:xfrm>
              <a:off x="2554" y="3483"/>
              <a:ext cx="45" cy="61"/>
            </a:xfrm>
            <a:custGeom>
              <a:avLst/>
              <a:gdLst>
                <a:gd name="T0" fmla="*/ 42 w 90"/>
                <a:gd name="T1" fmla="*/ 31 h 121"/>
                <a:gd name="T2" fmla="*/ 48 w 90"/>
                <a:gd name="T3" fmla="*/ 26 h 121"/>
                <a:gd name="T4" fmla="*/ 53 w 90"/>
                <a:gd name="T5" fmla="*/ 22 h 121"/>
                <a:gd name="T6" fmla="*/ 59 w 90"/>
                <a:gd name="T7" fmla="*/ 17 h 121"/>
                <a:gd name="T8" fmla="*/ 64 w 90"/>
                <a:gd name="T9" fmla="*/ 13 h 121"/>
                <a:gd name="T10" fmla="*/ 71 w 90"/>
                <a:gd name="T11" fmla="*/ 9 h 121"/>
                <a:gd name="T12" fmla="*/ 77 w 90"/>
                <a:gd name="T13" fmla="*/ 6 h 121"/>
                <a:gd name="T14" fmla="*/ 83 w 90"/>
                <a:gd name="T15" fmla="*/ 2 h 121"/>
                <a:gd name="T16" fmla="*/ 90 w 90"/>
                <a:gd name="T17" fmla="*/ 0 h 121"/>
                <a:gd name="T18" fmla="*/ 83 w 90"/>
                <a:gd name="T19" fmla="*/ 11 h 121"/>
                <a:gd name="T20" fmla="*/ 76 w 90"/>
                <a:gd name="T21" fmla="*/ 23 h 121"/>
                <a:gd name="T22" fmla="*/ 70 w 90"/>
                <a:gd name="T23" fmla="*/ 37 h 121"/>
                <a:gd name="T24" fmla="*/ 65 w 90"/>
                <a:gd name="T25" fmla="*/ 52 h 121"/>
                <a:gd name="T26" fmla="*/ 61 w 90"/>
                <a:gd name="T27" fmla="*/ 68 h 121"/>
                <a:gd name="T28" fmla="*/ 57 w 90"/>
                <a:gd name="T29" fmla="*/ 84 h 121"/>
                <a:gd name="T30" fmla="*/ 55 w 90"/>
                <a:gd name="T31" fmla="*/ 102 h 121"/>
                <a:gd name="T32" fmla="*/ 54 w 90"/>
                <a:gd name="T33" fmla="*/ 121 h 121"/>
                <a:gd name="T34" fmla="*/ 0 w 90"/>
                <a:gd name="T35" fmla="*/ 121 h 121"/>
                <a:gd name="T36" fmla="*/ 2 w 90"/>
                <a:gd name="T37" fmla="*/ 108 h 121"/>
                <a:gd name="T38" fmla="*/ 4 w 90"/>
                <a:gd name="T39" fmla="*/ 97 h 121"/>
                <a:gd name="T40" fmla="*/ 8 w 90"/>
                <a:gd name="T41" fmla="*/ 84 h 121"/>
                <a:gd name="T42" fmla="*/ 14 w 90"/>
                <a:gd name="T43" fmla="*/ 72 h 121"/>
                <a:gd name="T44" fmla="*/ 19 w 90"/>
                <a:gd name="T45" fmla="*/ 61 h 121"/>
                <a:gd name="T46" fmla="*/ 26 w 90"/>
                <a:gd name="T47" fmla="*/ 51 h 121"/>
                <a:gd name="T48" fmla="*/ 34 w 90"/>
                <a:gd name="T49" fmla="*/ 40 h 121"/>
                <a:gd name="T50" fmla="*/ 42 w 90"/>
                <a:gd name="T51" fmla="*/ 31 h 12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90"/>
                <a:gd name="T79" fmla="*/ 0 h 121"/>
                <a:gd name="T80" fmla="*/ 90 w 90"/>
                <a:gd name="T81" fmla="*/ 121 h 12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90" h="121">
                  <a:moveTo>
                    <a:pt x="42" y="31"/>
                  </a:moveTo>
                  <a:lnTo>
                    <a:pt x="48" y="26"/>
                  </a:lnTo>
                  <a:lnTo>
                    <a:pt x="53" y="22"/>
                  </a:lnTo>
                  <a:lnTo>
                    <a:pt x="59" y="17"/>
                  </a:lnTo>
                  <a:lnTo>
                    <a:pt x="64" y="13"/>
                  </a:lnTo>
                  <a:lnTo>
                    <a:pt x="71" y="9"/>
                  </a:lnTo>
                  <a:lnTo>
                    <a:pt x="77" y="6"/>
                  </a:lnTo>
                  <a:lnTo>
                    <a:pt x="83" y="2"/>
                  </a:lnTo>
                  <a:lnTo>
                    <a:pt x="90" y="0"/>
                  </a:lnTo>
                  <a:lnTo>
                    <a:pt x="83" y="11"/>
                  </a:lnTo>
                  <a:lnTo>
                    <a:pt x="76" y="23"/>
                  </a:lnTo>
                  <a:lnTo>
                    <a:pt x="70" y="37"/>
                  </a:lnTo>
                  <a:lnTo>
                    <a:pt x="65" y="52"/>
                  </a:lnTo>
                  <a:lnTo>
                    <a:pt x="61" y="68"/>
                  </a:lnTo>
                  <a:lnTo>
                    <a:pt x="57" y="84"/>
                  </a:lnTo>
                  <a:lnTo>
                    <a:pt x="55" y="102"/>
                  </a:lnTo>
                  <a:lnTo>
                    <a:pt x="54" y="121"/>
                  </a:lnTo>
                  <a:lnTo>
                    <a:pt x="0" y="121"/>
                  </a:lnTo>
                  <a:lnTo>
                    <a:pt x="2" y="108"/>
                  </a:lnTo>
                  <a:lnTo>
                    <a:pt x="4" y="97"/>
                  </a:lnTo>
                  <a:lnTo>
                    <a:pt x="8" y="84"/>
                  </a:lnTo>
                  <a:lnTo>
                    <a:pt x="14" y="72"/>
                  </a:lnTo>
                  <a:lnTo>
                    <a:pt x="19" y="61"/>
                  </a:lnTo>
                  <a:lnTo>
                    <a:pt x="26" y="51"/>
                  </a:lnTo>
                  <a:lnTo>
                    <a:pt x="34" y="40"/>
                  </a:lnTo>
                  <a:lnTo>
                    <a:pt x="42" y="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6" name="Freeform 123"/>
            <p:cNvSpPr>
              <a:spLocks/>
            </p:cNvSpPr>
            <p:nvPr/>
          </p:nvSpPr>
          <p:spPr bwMode="auto">
            <a:xfrm>
              <a:off x="2554" y="3556"/>
              <a:ext cx="43" cy="62"/>
            </a:xfrm>
            <a:custGeom>
              <a:avLst/>
              <a:gdLst>
                <a:gd name="T0" fmla="*/ 0 w 85"/>
                <a:gd name="T1" fmla="*/ 0 h 124"/>
                <a:gd name="T2" fmla="*/ 54 w 85"/>
                <a:gd name="T3" fmla="*/ 0 h 124"/>
                <a:gd name="T4" fmla="*/ 56 w 85"/>
                <a:gd name="T5" fmla="*/ 36 h 124"/>
                <a:gd name="T6" fmla="*/ 63 w 85"/>
                <a:gd name="T7" fmla="*/ 69 h 124"/>
                <a:gd name="T8" fmla="*/ 72 w 85"/>
                <a:gd name="T9" fmla="*/ 99 h 124"/>
                <a:gd name="T10" fmla="*/ 85 w 85"/>
                <a:gd name="T11" fmla="*/ 124 h 124"/>
                <a:gd name="T12" fmla="*/ 79 w 85"/>
                <a:gd name="T13" fmla="*/ 122 h 124"/>
                <a:gd name="T14" fmla="*/ 74 w 85"/>
                <a:gd name="T15" fmla="*/ 119 h 124"/>
                <a:gd name="T16" fmla="*/ 68 w 85"/>
                <a:gd name="T17" fmla="*/ 115 h 124"/>
                <a:gd name="T18" fmla="*/ 62 w 85"/>
                <a:gd name="T19" fmla="*/ 112 h 124"/>
                <a:gd name="T20" fmla="*/ 57 w 85"/>
                <a:gd name="T21" fmla="*/ 107 h 124"/>
                <a:gd name="T22" fmla="*/ 52 w 85"/>
                <a:gd name="T23" fmla="*/ 104 h 124"/>
                <a:gd name="T24" fmla="*/ 47 w 85"/>
                <a:gd name="T25" fmla="*/ 99 h 124"/>
                <a:gd name="T26" fmla="*/ 42 w 85"/>
                <a:gd name="T27" fmla="*/ 95 h 124"/>
                <a:gd name="T28" fmla="*/ 33 w 85"/>
                <a:gd name="T29" fmla="*/ 84 h 124"/>
                <a:gd name="T30" fmla="*/ 25 w 85"/>
                <a:gd name="T31" fmla="*/ 74 h 124"/>
                <a:gd name="T32" fmla="*/ 18 w 85"/>
                <a:gd name="T33" fmla="*/ 63 h 124"/>
                <a:gd name="T34" fmla="*/ 12 w 85"/>
                <a:gd name="T35" fmla="*/ 51 h 124"/>
                <a:gd name="T36" fmla="*/ 8 w 85"/>
                <a:gd name="T37" fmla="*/ 39 h 124"/>
                <a:gd name="T38" fmla="*/ 3 w 85"/>
                <a:gd name="T39" fmla="*/ 27 h 124"/>
                <a:gd name="T40" fmla="*/ 1 w 85"/>
                <a:gd name="T41" fmla="*/ 14 h 124"/>
                <a:gd name="T42" fmla="*/ 0 w 85"/>
                <a:gd name="T43" fmla="*/ 0 h 12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85"/>
                <a:gd name="T67" fmla="*/ 0 h 124"/>
                <a:gd name="T68" fmla="*/ 85 w 85"/>
                <a:gd name="T69" fmla="*/ 124 h 12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85" h="124">
                  <a:moveTo>
                    <a:pt x="0" y="0"/>
                  </a:moveTo>
                  <a:lnTo>
                    <a:pt x="54" y="0"/>
                  </a:lnTo>
                  <a:lnTo>
                    <a:pt x="56" y="36"/>
                  </a:lnTo>
                  <a:lnTo>
                    <a:pt x="63" y="69"/>
                  </a:lnTo>
                  <a:lnTo>
                    <a:pt x="72" y="99"/>
                  </a:lnTo>
                  <a:lnTo>
                    <a:pt x="85" y="124"/>
                  </a:lnTo>
                  <a:lnTo>
                    <a:pt x="79" y="122"/>
                  </a:lnTo>
                  <a:lnTo>
                    <a:pt x="74" y="119"/>
                  </a:lnTo>
                  <a:lnTo>
                    <a:pt x="68" y="115"/>
                  </a:lnTo>
                  <a:lnTo>
                    <a:pt x="62" y="112"/>
                  </a:lnTo>
                  <a:lnTo>
                    <a:pt x="57" y="107"/>
                  </a:lnTo>
                  <a:lnTo>
                    <a:pt x="52" y="104"/>
                  </a:lnTo>
                  <a:lnTo>
                    <a:pt x="47" y="99"/>
                  </a:lnTo>
                  <a:lnTo>
                    <a:pt x="42" y="95"/>
                  </a:lnTo>
                  <a:lnTo>
                    <a:pt x="33" y="84"/>
                  </a:lnTo>
                  <a:lnTo>
                    <a:pt x="25" y="74"/>
                  </a:lnTo>
                  <a:lnTo>
                    <a:pt x="18" y="63"/>
                  </a:lnTo>
                  <a:lnTo>
                    <a:pt x="12" y="51"/>
                  </a:lnTo>
                  <a:lnTo>
                    <a:pt x="8" y="39"/>
                  </a:lnTo>
                  <a:lnTo>
                    <a:pt x="3" y="27"/>
                  </a:lnTo>
                  <a:lnTo>
                    <a:pt x="1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7" name="Freeform 124"/>
            <p:cNvSpPr>
              <a:spLocks/>
            </p:cNvSpPr>
            <p:nvPr/>
          </p:nvSpPr>
          <p:spPr bwMode="auto">
            <a:xfrm>
              <a:off x="2661" y="3556"/>
              <a:ext cx="39" cy="61"/>
            </a:xfrm>
            <a:custGeom>
              <a:avLst/>
              <a:gdLst>
                <a:gd name="T0" fmla="*/ 0 w 78"/>
                <a:gd name="T1" fmla="*/ 121 h 121"/>
                <a:gd name="T2" fmla="*/ 12 w 78"/>
                <a:gd name="T3" fmla="*/ 96 h 121"/>
                <a:gd name="T4" fmla="*/ 21 w 78"/>
                <a:gd name="T5" fmla="*/ 67 h 121"/>
                <a:gd name="T6" fmla="*/ 27 w 78"/>
                <a:gd name="T7" fmla="*/ 35 h 121"/>
                <a:gd name="T8" fmla="*/ 29 w 78"/>
                <a:gd name="T9" fmla="*/ 0 h 121"/>
                <a:gd name="T10" fmla="*/ 78 w 78"/>
                <a:gd name="T11" fmla="*/ 0 h 121"/>
                <a:gd name="T12" fmla="*/ 76 w 78"/>
                <a:gd name="T13" fmla="*/ 20 h 121"/>
                <a:gd name="T14" fmla="*/ 70 w 78"/>
                <a:gd name="T15" fmla="*/ 37 h 121"/>
                <a:gd name="T16" fmla="*/ 63 w 78"/>
                <a:gd name="T17" fmla="*/ 54 h 121"/>
                <a:gd name="T18" fmla="*/ 54 w 78"/>
                <a:gd name="T19" fmla="*/ 70 h 121"/>
                <a:gd name="T20" fmla="*/ 43 w 78"/>
                <a:gd name="T21" fmla="*/ 85 h 121"/>
                <a:gd name="T22" fmla="*/ 30 w 78"/>
                <a:gd name="T23" fmla="*/ 99 h 121"/>
                <a:gd name="T24" fmla="*/ 16 w 78"/>
                <a:gd name="T25" fmla="*/ 111 h 121"/>
                <a:gd name="T26" fmla="*/ 0 w 78"/>
                <a:gd name="T27" fmla="*/ 121 h 12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8"/>
                <a:gd name="T43" fmla="*/ 0 h 121"/>
                <a:gd name="T44" fmla="*/ 78 w 78"/>
                <a:gd name="T45" fmla="*/ 121 h 12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8" h="121">
                  <a:moveTo>
                    <a:pt x="0" y="121"/>
                  </a:moveTo>
                  <a:lnTo>
                    <a:pt x="12" y="96"/>
                  </a:lnTo>
                  <a:lnTo>
                    <a:pt x="21" y="67"/>
                  </a:lnTo>
                  <a:lnTo>
                    <a:pt x="27" y="35"/>
                  </a:lnTo>
                  <a:lnTo>
                    <a:pt x="29" y="0"/>
                  </a:lnTo>
                  <a:lnTo>
                    <a:pt x="78" y="0"/>
                  </a:lnTo>
                  <a:lnTo>
                    <a:pt x="76" y="20"/>
                  </a:lnTo>
                  <a:lnTo>
                    <a:pt x="70" y="37"/>
                  </a:lnTo>
                  <a:lnTo>
                    <a:pt x="63" y="54"/>
                  </a:lnTo>
                  <a:lnTo>
                    <a:pt x="54" y="70"/>
                  </a:lnTo>
                  <a:lnTo>
                    <a:pt x="43" y="85"/>
                  </a:lnTo>
                  <a:lnTo>
                    <a:pt x="30" y="99"/>
                  </a:lnTo>
                  <a:lnTo>
                    <a:pt x="16" y="111"/>
                  </a:lnTo>
                  <a:lnTo>
                    <a:pt x="0" y="1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8" name="Freeform 125"/>
            <p:cNvSpPr>
              <a:spLocks/>
            </p:cNvSpPr>
            <p:nvPr/>
          </p:nvSpPr>
          <p:spPr bwMode="auto">
            <a:xfrm>
              <a:off x="2432" y="3824"/>
              <a:ext cx="17" cy="17"/>
            </a:xfrm>
            <a:custGeom>
              <a:avLst/>
              <a:gdLst>
                <a:gd name="T0" fmla="*/ 16 w 33"/>
                <a:gd name="T1" fmla="*/ 33 h 33"/>
                <a:gd name="T2" fmla="*/ 23 w 33"/>
                <a:gd name="T3" fmla="*/ 32 h 33"/>
                <a:gd name="T4" fmla="*/ 29 w 33"/>
                <a:gd name="T5" fmla="*/ 29 h 33"/>
                <a:gd name="T6" fmla="*/ 32 w 33"/>
                <a:gd name="T7" fmla="*/ 24 h 33"/>
                <a:gd name="T8" fmla="*/ 33 w 33"/>
                <a:gd name="T9" fmla="*/ 17 h 33"/>
                <a:gd name="T10" fmla="*/ 32 w 33"/>
                <a:gd name="T11" fmla="*/ 10 h 33"/>
                <a:gd name="T12" fmla="*/ 29 w 33"/>
                <a:gd name="T13" fmla="*/ 4 h 33"/>
                <a:gd name="T14" fmla="*/ 23 w 33"/>
                <a:gd name="T15" fmla="*/ 1 h 33"/>
                <a:gd name="T16" fmla="*/ 16 w 33"/>
                <a:gd name="T17" fmla="*/ 0 h 33"/>
                <a:gd name="T18" fmla="*/ 9 w 33"/>
                <a:gd name="T19" fmla="*/ 1 h 33"/>
                <a:gd name="T20" fmla="*/ 4 w 33"/>
                <a:gd name="T21" fmla="*/ 4 h 33"/>
                <a:gd name="T22" fmla="*/ 1 w 33"/>
                <a:gd name="T23" fmla="*/ 10 h 33"/>
                <a:gd name="T24" fmla="*/ 0 w 33"/>
                <a:gd name="T25" fmla="*/ 17 h 33"/>
                <a:gd name="T26" fmla="*/ 1 w 33"/>
                <a:gd name="T27" fmla="*/ 24 h 33"/>
                <a:gd name="T28" fmla="*/ 4 w 33"/>
                <a:gd name="T29" fmla="*/ 29 h 33"/>
                <a:gd name="T30" fmla="*/ 9 w 33"/>
                <a:gd name="T31" fmla="*/ 32 h 33"/>
                <a:gd name="T32" fmla="*/ 16 w 33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3"/>
                <a:gd name="T52" fmla="*/ 0 h 33"/>
                <a:gd name="T53" fmla="*/ 33 w 33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3" h="33">
                  <a:moveTo>
                    <a:pt x="16" y="33"/>
                  </a:moveTo>
                  <a:lnTo>
                    <a:pt x="23" y="32"/>
                  </a:lnTo>
                  <a:lnTo>
                    <a:pt x="29" y="29"/>
                  </a:lnTo>
                  <a:lnTo>
                    <a:pt x="32" y="24"/>
                  </a:lnTo>
                  <a:lnTo>
                    <a:pt x="33" y="17"/>
                  </a:lnTo>
                  <a:lnTo>
                    <a:pt x="32" y="10"/>
                  </a:lnTo>
                  <a:lnTo>
                    <a:pt x="29" y="4"/>
                  </a:lnTo>
                  <a:lnTo>
                    <a:pt x="23" y="1"/>
                  </a:lnTo>
                  <a:lnTo>
                    <a:pt x="16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4" y="29"/>
                  </a:lnTo>
                  <a:lnTo>
                    <a:pt x="9" y="32"/>
                  </a:lnTo>
                  <a:lnTo>
                    <a:pt x="1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Freeform 126"/>
            <p:cNvSpPr>
              <a:spLocks/>
            </p:cNvSpPr>
            <p:nvPr/>
          </p:nvSpPr>
          <p:spPr bwMode="auto">
            <a:xfrm>
              <a:off x="2464" y="3824"/>
              <a:ext cx="17" cy="17"/>
            </a:xfrm>
            <a:custGeom>
              <a:avLst/>
              <a:gdLst>
                <a:gd name="T0" fmla="*/ 17 w 35"/>
                <a:gd name="T1" fmla="*/ 33 h 33"/>
                <a:gd name="T2" fmla="*/ 24 w 35"/>
                <a:gd name="T3" fmla="*/ 32 h 33"/>
                <a:gd name="T4" fmla="*/ 30 w 35"/>
                <a:gd name="T5" fmla="*/ 29 h 33"/>
                <a:gd name="T6" fmla="*/ 34 w 35"/>
                <a:gd name="T7" fmla="*/ 24 h 33"/>
                <a:gd name="T8" fmla="*/ 35 w 35"/>
                <a:gd name="T9" fmla="*/ 17 h 33"/>
                <a:gd name="T10" fmla="*/ 34 w 35"/>
                <a:gd name="T11" fmla="*/ 10 h 33"/>
                <a:gd name="T12" fmla="*/ 30 w 35"/>
                <a:gd name="T13" fmla="*/ 4 h 33"/>
                <a:gd name="T14" fmla="*/ 24 w 35"/>
                <a:gd name="T15" fmla="*/ 1 h 33"/>
                <a:gd name="T16" fmla="*/ 17 w 35"/>
                <a:gd name="T17" fmla="*/ 0 h 33"/>
                <a:gd name="T18" fmla="*/ 10 w 35"/>
                <a:gd name="T19" fmla="*/ 1 h 33"/>
                <a:gd name="T20" fmla="*/ 6 w 35"/>
                <a:gd name="T21" fmla="*/ 4 h 33"/>
                <a:gd name="T22" fmla="*/ 1 w 35"/>
                <a:gd name="T23" fmla="*/ 10 h 33"/>
                <a:gd name="T24" fmla="*/ 0 w 35"/>
                <a:gd name="T25" fmla="*/ 17 h 33"/>
                <a:gd name="T26" fmla="*/ 1 w 35"/>
                <a:gd name="T27" fmla="*/ 24 h 33"/>
                <a:gd name="T28" fmla="*/ 6 w 35"/>
                <a:gd name="T29" fmla="*/ 29 h 33"/>
                <a:gd name="T30" fmla="*/ 10 w 35"/>
                <a:gd name="T31" fmla="*/ 32 h 33"/>
                <a:gd name="T32" fmla="*/ 17 w 35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"/>
                <a:gd name="T52" fmla="*/ 0 h 33"/>
                <a:gd name="T53" fmla="*/ 35 w 35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" h="33">
                  <a:moveTo>
                    <a:pt x="17" y="33"/>
                  </a:moveTo>
                  <a:lnTo>
                    <a:pt x="24" y="32"/>
                  </a:lnTo>
                  <a:lnTo>
                    <a:pt x="30" y="29"/>
                  </a:lnTo>
                  <a:lnTo>
                    <a:pt x="34" y="24"/>
                  </a:lnTo>
                  <a:lnTo>
                    <a:pt x="35" y="17"/>
                  </a:lnTo>
                  <a:lnTo>
                    <a:pt x="34" y="10"/>
                  </a:lnTo>
                  <a:lnTo>
                    <a:pt x="30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6" y="29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0" name="Freeform 127"/>
            <p:cNvSpPr>
              <a:spLocks/>
            </p:cNvSpPr>
            <p:nvPr/>
          </p:nvSpPr>
          <p:spPr bwMode="auto">
            <a:xfrm>
              <a:off x="2496" y="3824"/>
              <a:ext cx="17" cy="17"/>
            </a:xfrm>
            <a:custGeom>
              <a:avLst/>
              <a:gdLst>
                <a:gd name="T0" fmla="*/ 16 w 33"/>
                <a:gd name="T1" fmla="*/ 33 h 33"/>
                <a:gd name="T2" fmla="*/ 23 w 33"/>
                <a:gd name="T3" fmla="*/ 32 h 33"/>
                <a:gd name="T4" fmla="*/ 28 w 33"/>
                <a:gd name="T5" fmla="*/ 29 h 33"/>
                <a:gd name="T6" fmla="*/ 32 w 33"/>
                <a:gd name="T7" fmla="*/ 24 h 33"/>
                <a:gd name="T8" fmla="*/ 33 w 33"/>
                <a:gd name="T9" fmla="*/ 17 h 33"/>
                <a:gd name="T10" fmla="*/ 32 w 33"/>
                <a:gd name="T11" fmla="*/ 10 h 33"/>
                <a:gd name="T12" fmla="*/ 28 w 33"/>
                <a:gd name="T13" fmla="*/ 4 h 33"/>
                <a:gd name="T14" fmla="*/ 23 w 33"/>
                <a:gd name="T15" fmla="*/ 1 h 33"/>
                <a:gd name="T16" fmla="*/ 16 w 33"/>
                <a:gd name="T17" fmla="*/ 0 h 33"/>
                <a:gd name="T18" fmla="*/ 9 w 33"/>
                <a:gd name="T19" fmla="*/ 1 h 33"/>
                <a:gd name="T20" fmla="*/ 4 w 33"/>
                <a:gd name="T21" fmla="*/ 4 h 33"/>
                <a:gd name="T22" fmla="*/ 1 w 33"/>
                <a:gd name="T23" fmla="*/ 10 h 33"/>
                <a:gd name="T24" fmla="*/ 0 w 33"/>
                <a:gd name="T25" fmla="*/ 17 h 33"/>
                <a:gd name="T26" fmla="*/ 1 w 33"/>
                <a:gd name="T27" fmla="*/ 24 h 33"/>
                <a:gd name="T28" fmla="*/ 4 w 33"/>
                <a:gd name="T29" fmla="*/ 29 h 33"/>
                <a:gd name="T30" fmla="*/ 9 w 33"/>
                <a:gd name="T31" fmla="*/ 32 h 33"/>
                <a:gd name="T32" fmla="*/ 16 w 33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3"/>
                <a:gd name="T52" fmla="*/ 0 h 33"/>
                <a:gd name="T53" fmla="*/ 33 w 33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3" h="33">
                  <a:moveTo>
                    <a:pt x="16" y="33"/>
                  </a:moveTo>
                  <a:lnTo>
                    <a:pt x="23" y="32"/>
                  </a:lnTo>
                  <a:lnTo>
                    <a:pt x="28" y="29"/>
                  </a:lnTo>
                  <a:lnTo>
                    <a:pt x="32" y="24"/>
                  </a:lnTo>
                  <a:lnTo>
                    <a:pt x="33" y="17"/>
                  </a:lnTo>
                  <a:lnTo>
                    <a:pt x="32" y="10"/>
                  </a:lnTo>
                  <a:lnTo>
                    <a:pt x="28" y="4"/>
                  </a:lnTo>
                  <a:lnTo>
                    <a:pt x="23" y="1"/>
                  </a:lnTo>
                  <a:lnTo>
                    <a:pt x="16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4" y="29"/>
                  </a:lnTo>
                  <a:lnTo>
                    <a:pt x="9" y="32"/>
                  </a:lnTo>
                  <a:lnTo>
                    <a:pt x="1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1" name="Freeform 128"/>
            <p:cNvSpPr>
              <a:spLocks/>
            </p:cNvSpPr>
            <p:nvPr/>
          </p:nvSpPr>
          <p:spPr bwMode="auto">
            <a:xfrm>
              <a:off x="2528" y="3824"/>
              <a:ext cx="17" cy="17"/>
            </a:xfrm>
            <a:custGeom>
              <a:avLst/>
              <a:gdLst>
                <a:gd name="T0" fmla="*/ 17 w 35"/>
                <a:gd name="T1" fmla="*/ 33 h 33"/>
                <a:gd name="T2" fmla="*/ 24 w 35"/>
                <a:gd name="T3" fmla="*/ 32 h 33"/>
                <a:gd name="T4" fmla="*/ 30 w 35"/>
                <a:gd name="T5" fmla="*/ 29 h 33"/>
                <a:gd name="T6" fmla="*/ 33 w 35"/>
                <a:gd name="T7" fmla="*/ 24 h 33"/>
                <a:gd name="T8" fmla="*/ 35 w 35"/>
                <a:gd name="T9" fmla="*/ 17 h 33"/>
                <a:gd name="T10" fmla="*/ 33 w 35"/>
                <a:gd name="T11" fmla="*/ 10 h 33"/>
                <a:gd name="T12" fmla="*/ 30 w 35"/>
                <a:gd name="T13" fmla="*/ 4 h 33"/>
                <a:gd name="T14" fmla="*/ 24 w 35"/>
                <a:gd name="T15" fmla="*/ 1 h 33"/>
                <a:gd name="T16" fmla="*/ 17 w 35"/>
                <a:gd name="T17" fmla="*/ 0 h 33"/>
                <a:gd name="T18" fmla="*/ 10 w 35"/>
                <a:gd name="T19" fmla="*/ 1 h 33"/>
                <a:gd name="T20" fmla="*/ 6 w 35"/>
                <a:gd name="T21" fmla="*/ 4 h 33"/>
                <a:gd name="T22" fmla="*/ 1 w 35"/>
                <a:gd name="T23" fmla="*/ 10 h 33"/>
                <a:gd name="T24" fmla="*/ 0 w 35"/>
                <a:gd name="T25" fmla="*/ 17 h 33"/>
                <a:gd name="T26" fmla="*/ 1 w 35"/>
                <a:gd name="T27" fmla="*/ 24 h 33"/>
                <a:gd name="T28" fmla="*/ 6 w 35"/>
                <a:gd name="T29" fmla="*/ 29 h 33"/>
                <a:gd name="T30" fmla="*/ 10 w 35"/>
                <a:gd name="T31" fmla="*/ 32 h 33"/>
                <a:gd name="T32" fmla="*/ 17 w 35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"/>
                <a:gd name="T52" fmla="*/ 0 h 33"/>
                <a:gd name="T53" fmla="*/ 35 w 35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" h="33">
                  <a:moveTo>
                    <a:pt x="17" y="33"/>
                  </a:moveTo>
                  <a:lnTo>
                    <a:pt x="24" y="32"/>
                  </a:lnTo>
                  <a:lnTo>
                    <a:pt x="30" y="29"/>
                  </a:lnTo>
                  <a:lnTo>
                    <a:pt x="33" y="24"/>
                  </a:lnTo>
                  <a:lnTo>
                    <a:pt x="35" y="17"/>
                  </a:lnTo>
                  <a:lnTo>
                    <a:pt x="33" y="10"/>
                  </a:lnTo>
                  <a:lnTo>
                    <a:pt x="30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6" y="29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2" name="Freeform 129"/>
            <p:cNvSpPr>
              <a:spLocks/>
            </p:cNvSpPr>
            <p:nvPr/>
          </p:nvSpPr>
          <p:spPr bwMode="auto">
            <a:xfrm>
              <a:off x="2432" y="3854"/>
              <a:ext cx="17" cy="17"/>
            </a:xfrm>
            <a:custGeom>
              <a:avLst/>
              <a:gdLst>
                <a:gd name="T0" fmla="*/ 16 w 33"/>
                <a:gd name="T1" fmla="*/ 33 h 33"/>
                <a:gd name="T2" fmla="*/ 23 w 33"/>
                <a:gd name="T3" fmla="*/ 32 h 33"/>
                <a:gd name="T4" fmla="*/ 29 w 33"/>
                <a:gd name="T5" fmla="*/ 29 h 33"/>
                <a:gd name="T6" fmla="*/ 32 w 33"/>
                <a:gd name="T7" fmla="*/ 24 h 33"/>
                <a:gd name="T8" fmla="*/ 33 w 33"/>
                <a:gd name="T9" fmla="*/ 17 h 33"/>
                <a:gd name="T10" fmla="*/ 32 w 33"/>
                <a:gd name="T11" fmla="*/ 10 h 33"/>
                <a:gd name="T12" fmla="*/ 29 w 33"/>
                <a:gd name="T13" fmla="*/ 4 h 33"/>
                <a:gd name="T14" fmla="*/ 23 w 33"/>
                <a:gd name="T15" fmla="*/ 1 h 33"/>
                <a:gd name="T16" fmla="*/ 16 w 33"/>
                <a:gd name="T17" fmla="*/ 0 h 33"/>
                <a:gd name="T18" fmla="*/ 9 w 33"/>
                <a:gd name="T19" fmla="*/ 1 h 33"/>
                <a:gd name="T20" fmla="*/ 4 w 33"/>
                <a:gd name="T21" fmla="*/ 4 h 33"/>
                <a:gd name="T22" fmla="*/ 1 w 33"/>
                <a:gd name="T23" fmla="*/ 10 h 33"/>
                <a:gd name="T24" fmla="*/ 0 w 33"/>
                <a:gd name="T25" fmla="*/ 17 h 33"/>
                <a:gd name="T26" fmla="*/ 1 w 33"/>
                <a:gd name="T27" fmla="*/ 24 h 33"/>
                <a:gd name="T28" fmla="*/ 4 w 33"/>
                <a:gd name="T29" fmla="*/ 29 h 33"/>
                <a:gd name="T30" fmla="*/ 9 w 33"/>
                <a:gd name="T31" fmla="*/ 32 h 33"/>
                <a:gd name="T32" fmla="*/ 16 w 33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3"/>
                <a:gd name="T52" fmla="*/ 0 h 33"/>
                <a:gd name="T53" fmla="*/ 33 w 33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3" h="33">
                  <a:moveTo>
                    <a:pt x="16" y="33"/>
                  </a:moveTo>
                  <a:lnTo>
                    <a:pt x="23" y="32"/>
                  </a:lnTo>
                  <a:lnTo>
                    <a:pt x="29" y="29"/>
                  </a:lnTo>
                  <a:lnTo>
                    <a:pt x="32" y="24"/>
                  </a:lnTo>
                  <a:lnTo>
                    <a:pt x="33" y="17"/>
                  </a:lnTo>
                  <a:lnTo>
                    <a:pt x="32" y="10"/>
                  </a:lnTo>
                  <a:lnTo>
                    <a:pt x="29" y="4"/>
                  </a:lnTo>
                  <a:lnTo>
                    <a:pt x="23" y="1"/>
                  </a:lnTo>
                  <a:lnTo>
                    <a:pt x="16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4" y="29"/>
                  </a:lnTo>
                  <a:lnTo>
                    <a:pt x="9" y="32"/>
                  </a:lnTo>
                  <a:lnTo>
                    <a:pt x="1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3" name="Freeform 130"/>
            <p:cNvSpPr>
              <a:spLocks/>
            </p:cNvSpPr>
            <p:nvPr/>
          </p:nvSpPr>
          <p:spPr bwMode="auto">
            <a:xfrm>
              <a:off x="2464" y="3854"/>
              <a:ext cx="17" cy="17"/>
            </a:xfrm>
            <a:custGeom>
              <a:avLst/>
              <a:gdLst>
                <a:gd name="T0" fmla="*/ 17 w 35"/>
                <a:gd name="T1" fmla="*/ 33 h 33"/>
                <a:gd name="T2" fmla="*/ 24 w 35"/>
                <a:gd name="T3" fmla="*/ 32 h 33"/>
                <a:gd name="T4" fmla="*/ 30 w 35"/>
                <a:gd name="T5" fmla="*/ 29 h 33"/>
                <a:gd name="T6" fmla="*/ 34 w 35"/>
                <a:gd name="T7" fmla="*/ 24 h 33"/>
                <a:gd name="T8" fmla="*/ 35 w 35"/>
                <a:gd name="T9" fmla="*/ 17 h 33"/>
                <a:gd name="T10" fmla="*/ 34 w 35"/>
                <a:gd name="T11" fmla="*/ 10 h 33"/>
                <a:gd name="T12" fmla="*/ 30 w 35"/>
                <a:gd name="T13" fmla="*/ 4 h 33"/>
                <a:gd name="T14" fmla="*/ 24 w 35"/>
                <a:gd name="T15" fmla="*/ 1 h 33"/>
                <a:gd name="T16" fmla="*/ 17 w 35"/>
                <a:gd name="T17" fmla="*/ 0 h 33"/>
                <a:gd name="T18" fmla="*/ 10 w 35"/>
                <a:gd name="T19" fmla="*/ 1 h 33"/>
                <a:gd name="T20" fmla="*/ 6 w 35"/>
                <a:gd name="T21" fmla="*/ 4 h 33"/>
                <a:gd name="T22" fmla="*/ 1 w 35"/>
                <a:gd name="T23" fmla="*/ 10 h 33"/>
                <a:gd name="T24" fmla="*/ 0 w 35"/>
                <a:gd name="T25" fmla="*/ 17 h 33"/>
                <a:gd name="T26" fmla="*/ 1 w 35"/>
                <a:gd name="T27" fmla="*/ 24 h 33"/>
                <a:gd name="T28" fmla="*/ 6 w 35"/>
                <a:gd name="T29" fmla="*/ 29 h 33"/>
                <a:gd name="T30" fmla="*/ 10 w 35"/>
                <a:gd name="T31" fmla="*/ 32 h 33"/>
                <a:gd name="T32" fmla="*/ 17 w 35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"/>
                <a:gd name="T52" fmla="*/ 0 h 33"/>
                <a:gd name="T53" fmla="*/ 35 w 35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" h="33">
                  <a:moveTo>
                    <a:pt x="17" y="33"/>
                  </a:moveTo>
                  <a:lnTo>
                    <a:pt x="24" y="32"/>
                  </a:lnTo>
                  <a:lnTo>
                    <a:pt x="30" y="29"/>
                  </a:lnTo>
                  <a:lnTo>
                    <a:pt x="34" y="24"/>
                  </a:lnTo>
                  <a:lnTo>
                    <a:pt x="35" y="17"/>
                  </a:lnTo>
                  <a:lnTo>
                    <a:pt x="34" y="10"/>
                  </a:lnTo>
                  <a:lnTo>
                    <a:pt x="30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6" y="29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4" name="Freeform 131"/>
            <p:cNvSpPr>
              <a:spLocks/>
            </p:cNvSpPr>
            <p:nvPr/>
          </p:nvSpPr>
          <p:spPr bwMode="auto">
            <a:xfrm>
              <a:off x="2496" y="3854"/>
              <a:ext cx="17" cy="17"/>
            </a:xfrm>
            <a:custGeom>
              <a:avLst/>
              <a:gdLst>
                <a:gd name="T0" fmla="*/ 16 w 33"/>
                <a:gd name="T1" fmla="*/ 33 h 33"/>
                <a:gd name="T2" fmla="*/ 23 w 33"/>
                <a:gd name="T3" fmla="*/ 32 h 33"/>
                <a:gd name="T4" fmla="*/ 28 w 33"/>
                <a:gd name="T5" fmla="*/ 29 h 33"/>
                <a:gd name="T6" fmla="*/ 32 w 33"/>
                <a:gd name="T7" fmla="*/ 24 h 33"/>
                <a:gd name="T8" fmla="*/ 33 w 33"/>
                <a:gd name="T9" fmla="*/ 17 h 33"/>
                <a:gd name="T10" fmla="*/ 32 w 33"/>
                <a:gd name="T11" fmla="*/ 10 h 33"/>
                <a:gd name="T12" fmla="*/ 28 w 33"/>
                <a:gd name="T13" fmla="*/ 4 h 33"/>
                <a:gd name="T14" fmla="*/ 23 w 33"/>
                <a:gd name="T15" fmla="*/ 1 h 33"/>
                <a:gd name="T16" fmla="*/ 16 w 33"/>
                <a:gd name="T17" fmla="*/ 0 h 33"/>
                <a:gd name="T18" fmla="*/ 9 w 33"/>
                <a:gd name="T19" fmla="*/ 1 h 33"/>
                <a:gd name="T20" fmla="*/ 4 w 33"/>
                <a:gd name="T21" fmla="*/ 4 h 33"/>
                <a:gd name="T22" fmla="*/ 1 w 33"/>
                <a:gd name="T23" fmla="*/ 10 h 33"/>
                <a:gd name="T24" fmla="*/ 0 w 33"/>
                <a:gd name="T25" fmla="*/ 17 h 33"/>
                <a:gd name="T26" fmla="*/ 1 w 33"/>
                <a:gd name="T27" fmla="*/ 24 h 33"/>
                <a:gd name="T28" fmla="*/ 4 w 33"/>
                <a:gd name="T29" fmla="*/ 29 h 33"/>
                <a:gd name="T30" fmla="*/ 9 w 33"/>
                <a:gd name="T31" fmla="*/ 32 h 33"/>
                <a:gd name="T32" fmla="*/ 16 w 33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3"/>
                <a:gd name="T52" fmla="*/ 0 h 33"/>
                <a:gd name="T53" fmla="*/ 33 w 33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3" h="33">
                  <a:moveTo>
                    <a:pt x="16" y="33"/>
                  </a:moveTo>
                  <a:lnTo>
                    <a:pt x="23" y="32"/>
                  </a:lnTo>
                  <a:lnTo>
                    <a:pt x="28" y="29"/>
                  </a:lnTo>
                  <a:lnTo>
                    <a:pt x="32" y="24"/>
                  </a:lnTo>
                  <a:lnTo>
                    <a:pt x="33" y="17"/>
                  </a:lnTo>
                  <a:lnTo>
                    <a:pt x="32" y="10"/>
                  </a:lnTo>
                  <a:lnTo>
                    <a:pt x="28" y="4"/>
                  </a:lnTo>
                  <a:lnTo>
                    <a:pt x="23" y="1"/>
                  </a:lnTo>
                  <a:lnTo>
                    <a:pt x="16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4" y="29"/>
                  </a:lnTo>
                  <a:lnTo>
                    <a:pt x="9" y="32"/>
                  </a:lnTo>
                  <a:lnTo>
                    <a:pt x="1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5" name="Freeform 132"/>
            <p:cNvSpPr>
              <a:spLocks/>
            </p:cNvSpPr>
            <p:nvPr/>
          </p:nvSpPr>
          <p:spPr bwMode="auto">
            <a:xfrm>
              <a:off x="2528" y="3854"/>
              <a:ext cx="17" cy="17"/>
            </a:xfrm>
            <a:custGeom>
              <a:avLst/>
              <a:gdLst>
                <a:gd name="T0" fmla="*/ 17 w 35"/>
                <a:gd name="T1" fmla="*/ 33 h 33"/>
                <a:gd name="T2" fmla="*/ 24 w 35"/>
                <a:gd name="T3" fmla="*/ 32 h 33"/>
                <a:gd name="T4" fmla="*/ 30 w 35"/>
                <a:gd name="T5" fmla="*/ 29 h 33"/>
                <a:gd name="T6" fmla="*/ 33 w 35"/>
                <a:gd name="T7" fmla="*/ 24 h 33"/>
                <a:gd name="T8" fmla="*/ 35 w 35"/>
                <a:gd name="T9" fmla="*/ 17 h 33"/>
                <a:gd name="T10" fmla="*/ 33 w 35"/>
                <a:gd name="T11" fmla="*/ 10 h 33"/>
                <a:gd name="T12" fmla="*/ 30 w 35"/>
                <a:gd name="T13" fmla="*/ 4 h 33"/>
                <a:gd name="T14" fmla="*/ 24 w 35"/>
                <a:gd name="T15" fmla="*/ 1 h 33"/>
                <a:gd name="T16" fmla="*/ 17 w 35"/>
                <a:gd name="T17" fmla="*/ 0 h 33"/>
                <a:gd name="T18" fmla="*/ 10 w 35"/>
                <a:gd name="T19" fmla="*/ 1 h 33"/>
                <a:gd name="T20" fmla="*/ 6 w 35"/>
                <a:gd name="T21" fmla="*/ 4 h 33"/>
                <a:gd name="T22" fmla="*/ 1 w 35"/>
                <a:gd name="T23" fmla="*/ 10 h 33"/>
                <a:gd name="T24" fmla="*/ 0 w 35"/>
                <a:gd name="T25" fmla="*/ 17 h 33"/>
                <a:gd name="T26" fmla="*/ 1 w 35"/>
                <a:gd name="T27" fmla="*/ 24 h 33"/>
                <a:gd name="T28" fmla="*/ 6 w 35"/>
                <a:gd name="T29" fmla="*/ 29 h 33"/>
                <a:gd name="T30" fmla="*/ 10 w 35"/>
                <a:gd name="T31" fmla="*/ 32 h 33"/>
                <a:gd name="T32" fmla="*/ 17 w 35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"/>
                <a:gd name="T52" fmla="*/ 0 h 33"/>
                <a:gd name="T53" fmla="*/ 35 w 35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" h="33">
                  <a:moveTo>
                    <a:pt x="17" y="33"/>
                  </a:moveTo>
                  <a:lnTo>
                    <a:pt x="24" y="32"/>
                  </a:lnTo>
                  <a:lnTo>
                    <a:pt x="30" y="29"/>
                  </a:lnTo>
                  <a:lnTo>
                    <a:pt x="33" y="24"/>
                  </a:lnTo>
                  <a:lnTo>
                    <a:pt x="35" y="17"/>
                  </a:lnTo>
                  <a:lnTo>
                    <a:pt x="33" y="10"/>
                  </a:lnTo>
                  <a:lnTo>
                    <a:pt x="30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6" y="29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6" name="Freeform 133"/>
            <p:cNvSpPr>
              <a:spLocks/>
            </p:cNvSpPr>
            <p:nvPr/>
          </p:nvSpPr>
          <p:spPr bwMode="auto">
            <a:xfrm>
              <a:off x="2432" y="3884"/>
              <a:ext cx="17" cy="17"/>
            </a:xfrm>
            <a:custGeom>
              <a:avLst/>
              <a:gdLst>
                <a:gd name="T0" fmla="*/ 16 w 33"/>
                <a:gd name="T1" fmla="*/ 33 h 33"/>
                <a:gd name="T2" fmla="*/ 23 w 33"/>
                <a:gd name="T3" fmla="*/ 32 h 33"/>
                <a:gd name="T4" fmla="*/ 29 w 33"/>
                <a:gd name="T5" fmla="*/ 28 h 33"/>
                <a:gd name="T6" fmla="*/ 32 w 33"/>
                <a:gd name="T7" fmla="*/ 24 h 33"/>
                <a:gd name="T8" fmla="*/ 33 w 33"/>
                <a:gd name="T9" fmla="*/ 17 h 33"/>
                <a:gd name="T10" fmla="*/ 32 w 33"/>
                <a:gd name="T11" fmla="*/ 10 h 33"/>
                <a:gd name="T12" fmla="*/ 29 w 33"/>
                <a:gd name="T13" fmla="*/ 4 h 33"/>
                <a:gd name="T14" fmla="*/ 23 w 33"/>
                <a:gd name="T15" fmla="*/ 1 h 33"/>
                <a:gd name="T16" fmla="*/ 16 w 33"/>
                <a:gd name="T17" fmla="*/ 0 h 33"/>
                <a:gd name="T18" fmla="*/ 9 w 33"/>
                <a:gd name="T19" fmla="*/ 1 h 33"/>
                <a:gd name="T20" fmla="*/ 4 w 33"/>
                <a:gd name="T21" fmla="*/ 4 h 33"/>
                <a:gd name="T22" fmla="*/ 1 w 33"/>
                <a:gd name="T23" fmla="*/ 10 h 33"/>
                <a:gd name="T24" fmla="*/ 0 w 33"/>
                <a:gd name="T25" fmla="*/ 17 h 33"/>
                <a:gd name="T26" fmla="*/ 1 w 33"/>
                <a:gd name="T27" fmla="*/ 24 h 33"/>
                <a:gd name="T28" fmla="*/ 4 w 33"/>
                <a:gd name="T29" fmla="*/ 28 h 33"/>
                <a:gd name="T30" fmla="*/ 9 w 33"/>
                <a:gd name="T31" fmla="*/ 32 h 33"/>
                <a:gd name="T32" fmla="*/ 16 w 33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3"/>
                <a:gd name="T52" fmla="*/ 0 h 33"/>
                <a:gd name="T53" fmla="*/ 33 w 33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3" h="33">
                  <a:moveTo>
                    <a:pt x="16" y="33"/>
                  </a:moveTo>
                  <a:lnTo>
                    <a:pt x="23" y="32"/>
                  </a:lnTo>
                  <a:lnTo>
                    <a:pt x="29" y="28"/>
                  </a:lnTo>
                  <a:lnTo>
                    <a:pt x="32" y="24"/>
                  </a:lnTo>
                  <a:lnTo>
                    <a:pt x="33" y="17"/>
                  </a:lnTo>
                  <a:lnTo>
                    <a:pt x="32" y="10"/>
                  </a:lnTo>
                  <a:lnTo>
                    <a:pt x="29" y="4"/>
                  </a:lnTo>
                  <a:lnTo>
                    <a:pt x="23" y="1"/>
                  </a:lnTo>
                  <a:lnTo>
                    <a:pt x="16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4" y="28"/>
                  </a:lnTo>
                  <a:lnTo>
                    <a:pt x="9" y="32"/>
                  </a:lnTo>
                  <a:lnTo>
                    <a:pt x="1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7" name="Freeform 134"/>
            <p:cNvSpPr>
              <a:spLocks/>
            </p:cNvSpPr>
            <p:nvPr/>
          </p:nvSpPr>
          <p:spPr bwMode="auto">
            <a:xfrm>
              <a:off x="2464" y="3884"/>
              <a:ext cx="17" cy="17"/>
            </a:xfrm>
            <a:custGeom>
              <a:avLst/>
              <a:gdLst>
                <a:gd name="T0" fmla="*/ 17 w 35"/>
                <a:gd name="T1" fmla="*/ 33 h 33"/>
                <a:gd name="T2" fmla="*/ 24 w 35"/>
                <a:gd name="T3" fmla="*/ 32 h 33"/>
                <a:gd name="T4" fmla="*/ 30 w 35"/>
                <a:gd name="T5" fmla="*/ 28 h 33"/>
                <a:gd name="T6" fmla="*/ 34 w 35"/>
                <a:gd name="T7" fmla="*/ 24 h 33"/>
                <a:gd name="T8" fmla="*/ 35 w 35"/>
                <a:gd name="T9" fmla="*/ 17 h 33"/>
                <a:gd name="T10" fmla="*/ 34 w 35"/>
                <a:gd name="T11" fmla="*/ 10 h 33"/>
                <a:gd name="T12" fmla="*/ 30 w 35"/>
                <a:gd name="T13" fmla="*/ 4 h 33"/>
                <a:gd name="T14" fmla="*/ 24 w 35"/>
                <a:gd name="T15" fmla="*/ 1 h 33"/>
                <a:gd name="T16" fmla="*/ 17 w 35"/>
                <a:gd name="T17" fmla="*/ 0 h 33"/>
                <a:gd name="T18" fmla="*/ 10 w 35"/>
                <a:gd name="T19" fmla="*/ 1 h 33"/>
                <a:gd name="T20" fmla="*/ 6 w 35"/>
                <a:gd name="T21" fmla="*/ 4 h 33"/>
                <a:gd name="T22" fmla="*/ 1 w 35"/>
                <a:gd name="T23" fmla="*/ 10 h 33"/>
                <a:gd name="T24" fmla="*/ 0 w 35"/>
                <a:gd name="T25" fmla="*/ 17 h 33"/>
                <a:gd name="T26" fmla="*/ 1 w 35"/>
                <a:gd name="T27" fmla="*/ 24 h 33"/>
                <a:gd name="T28" fmla="*/ 6 w 35"/>
                <a:gd name="T29" fmla="*/ 28 h 33"/>
                <a:gd name="T30" fmla="*/ 10 w 35"/>
                <a:gd name="T31" fmla="*/ 32 h 33"/>
                <a:gd name="T32" fmla="*/ 17 w 35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"/>
                <a:gd name="T52" fmla="*/ 0 h 33"/>
                <a:gd name="T53" fmla="*/ 35 w 35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" h="33">
                  <a:moveTo>
                    <a:pt x="17" y="33"/>
                  </a:moveTo>
                  <a:lnTo>
                    <a:pt x="24" y="32"/>
                  </a:lnTo>
                  <a:lnTo>
                    <a:pt x="30" y="28"/>
                  </a:lnTo>
                  <a:lnTo>
                    <a:pt x="34" y="24"/>
                  </a:lnTo>
                  <a:lnTo>
                    <a:pt x="35" y="17"/>
                  </a:lnTo>
                  <a:lnTo>
                    <a:pt x="34" y="10"/>
                  </a:lnTo>
                  <a:lnTo>
                    <a:pt x="30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6" y="28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8" name="Freeform 135"/>
            <p:cNvSpPr>
              <a:spLocks/>
            </p:cNvSpPr>
            <p:nvPr/>
          </p:nvSpPr>
          <p:spPr bwMode="auto">
            <a:xfrm>
              <a:off x="2496" y="3884"/>
              <a:ext cx="17" cy="17"/>
            </a:xfrm>
            <a:custGeom>
              <a:avLst/>
              <a:gdLst>
                <a:gd name="T0" fmla="*/ 16 w 33"/>
                <a:gd name="T1" fmla="*/ 33 h 33"/>
                <a:gd name="T2" fmla="*/ 23 w 33"/>
                <a:gd name="T3" fmla="*/ 32 h 33"/>
                <a:gd name="T4" fmla="*/ 28 w 33"/>
                <a:gd name="T5" fmla="*/ 28 h 33"/>
                <a:gd name="T6" fmla="*/ 32 w 33"/>
                <a:gd name="T7" fmla="*/ 24 h 33"/>
                <a:gd name="T8" fmla="*/ 33 w 33"/>
                <a:gd name="T9" fmla="*/ 17 h 33"/>
                <a:gd name="T10" fmla="*/ 32 w 33"/>
                <a:gd name="T11" fmla="*/ 10 h 33"/>
                <a:gd name="T12" fmla="*/ 28 w 33"/>
                <a:gd name="T13" fmla="*/ 4 h 33"/>
                <a:gd name="T14" fmla="*/ 23 w 33"/>
                <a:gd name="T15" fmla="*/ 1 h 33"/>
                <a:gd name="T16" fmla="*/ 16 w 33"/>
                <a:gd name="T17" fmla="*/ 0 h 33"/>
                <a:gd name="T18" fmla="*/ 9 w 33"/>
                <a:gd name="T19" fmla="*/ 1 h 33"/>
                <a:gd name="T20" fmla="*/ 4 w 33"/>
                <a:gd name="T21" fmla="*/ 4 h 33"/>
                <a:gd name="T22" fmla="*/ 1 w 33"/>
                <a:gd name="T23" fmla="*/ 10 h 33"/>
                <a:gd name="T24" fmla="*/ 0 w 33"/>
                <a:gd name="T25" fmla="*/ 17 h 33"/>
                <a:gd name="T26" fmla="*/ 1 w 33"/>
                <a:gd name="T27" fmla="*/ 24 h 33"/>
                <a:gd name="T28" fmla="*/ 4 w 33"/>
                <a:gd name="T29" fmla="*/ 28 h 33"/>
                <a:gd name="T30" fmla="*/ 9 w 33"/>
                <a:gd name="T31" fmla="*/ 32 h 33"/>
                <a:gd name="T32" fmla="*/ 16 w 33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3"/>
                <a:gd name="T52" fmla="*/ 0 h 33"/>
                <a:gd name="T53" fmla="*/ 33 w 33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3" h="33">
                  <a:moveTo>
                    <a:pt x="16" y="33"/>
                  </a:moveTo>
                  <a:lnTo>
                    <a:pt x="23" y="32"/>
                  </a:lnTo>
                  <a:lnTo>
                    <a:pt x="28" y="28"/>
                  </a:lnTo>
                  <a:lnTo>
                    <a:pt x="32" y="24"/>
                  </a:lnTo>
                  <a:lnTo>
                    <a:pt x="33" y="17"/>
                  </a:lnTo>
                  <a:lnTo>
                    <a:pt x="32" y="10"/>
                  </a:lnTo>
                  <a:lnTo>
                    <a:pt x="28" y="4"/>
                  </a:lnTo>
                  <a:lnTo>
                    <a:pt x="23" y="1"/>
                  </a:lnTo>
                  <a:lnTo>
                    <a:pt x="16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4" y="28"/>
                  </a:lnTo>
                  <a:lnTo>
                    <a:pt x="9" y="32"/>
                  </a:lnTo>
                  <a:lnTo>
                    <a:pt x="1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9" name="Freeform 136"/>
            <p:cNvSpPr>
              <a:spLocks/>
            </p:cNvSpPr>
            <p:nvPr/>
          </p:nvSpPr>
          <p:spPr bwMode="auto">
            <a:xfrm>
              <a:off x="2528" y="3884"/>
              <a:ext cx="17" cy="17"/>
            </a:xfrm>
            <a:custGeom>
              <a:avLst/>
              <a:gdLst>
                <a:gd name="T0" fmla="*/ 17 w 35"/>
                <a:gd name="T1" fmla="*/ 33 h 33"/>
                <a:gd name="T2" fmla="*/ 24 w 35"/>
                <a:gd name="T3" fmla="*/ 32 h 33"/>
                <a:gd name="T4" fmla="*/ 30 w 35"/>
                <a:gd name="T5" fmla="*/ 28 h 33"/>
                <a:gd name="T6" fmla="*/ 33 w 35"/>
                <a:gd name="T7" fmla="*/ 24 h 33"/>
                <a:gd name="T8" fmla="*/ 35 w 35"/>
                <a:gd name="T9" fmla="*/ 17 h 33"/>
                <a:gd name="T10" fmla="*/ 33 w 35"/>
                <a:gd name="T11" fmla="*/ 10 h 33"/>
                <a:gd name="T12" fmla="*/ 30 w 35"/>
                <a:gd name="T13" fmla="*/ 4 h 33"/>
                <a:gd name="T14" fmla="*/ 24 w 35"/>
                <a:gd name="T15" fmla="*/ 1 h 33"/>
                <a:gd name="T16" fmla="*/ 17 w 35"/>
                <a:gd name="T17" fmla="*/ 0 h 33"/>
                <a:gd name="T18" fmla="*/ 10 w 35"/>
                <a:gd name="T19" fmla="*/ 1 h 33"/>
                <a:gd name="T20" fmla="*/ 6 w 35"/>
                <a:gd name="T21" fmla="*/ 4 h 33"/>
                <a:gd name="T22" fmla="*/ 1 w 35"/>
                <a:gd name="T23" fmla="*/ 10 h 33"/>
                <a:gd name="T24" fmla="*/ 0 w 35"/>
                <a:gd name="T25" fmla="*/ 17 h 33"/>
                <a:gd name="T26" fmla="*/ 1 w 35"/>
                <a:gd name="T27" fmla="*/ 24 h 33"/>
                <a:gd name="T28" fmla="*/ 6 w 35"/>
                <a:gd name="T29" fmla="*/ 28 h 33"/>
                <a:gd name="T30" fmla="*/ 10 w 35"/>
                <a:gd name="T31" fmla="*/ 32 h 33"/>
                <a:gd name="T32" fmla="*/ 17 w 35"/>
                <a:gd name="T33" fmla="*/ 33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"/>
                <a:gd name="T52" fmla="*/ 0 h 33"/>
                <a:gd name="T53" fmla="*/ 35 w 35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" h="33">
                  <a:moveTo>
                    <a:pt x="17" y="33"/>
                  </a:moveTo>
                  <a:lnTo>
                    <a:pt x="24" y="32"/>
                  </a:lnTo>
                  <a:lnTo>
                    <a:pt x="30" y="28"/>
                  </a:lnTo>
                  <a:lnTo>
                    <a:pt x="33" y="24"/>
                  </a:lnTo>
                  <a:lnTo>
                    <a:pt x="35" y="17"/>
                  </a:lnTo>
                  <a:lnTo>
                    <a:pt x="33" y="10"/>
                  </a:lnTo>
                  <a:lnTo>
                    <a:pt x="30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6" y="28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3386" name="Text Box 138"/>
          <p:cNvSpPr txBox="1">
            <a:spLocks noChangeArrowheads="1"/>
          </p:cNvSpPr>
          <p:nvPr/>
        </p:nvSpPr>
        <p:spPr bwMode="auto">
          <a:xfrm>
            <a:off x="6858000" y="1524000"/>
            <a:ext cx="12192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/>
              <a:t>192.168.0.2</a:t>
            </a:r>
          </a:p>
        </p:txBody>
      </p:sp>
      <p:sp>
        <p:nvSpPr>
          <p:cNvPr id="140" name="Slide Number Placeholder 1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41" name="Footer Placeholder 14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53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animBg="1"/>
      <p:bldP spid="53252" grpId="0" animBg="1"/>
      <p:bldP spid="53253" grpId="0" animBg="1"/>
      <p:bldP spid="5338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6397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Giới thiệu - 3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371600"/>
            <a:ext cx="7696200" cy="5102352"/>
          </a:xfrm>
        </p:spPr>
        <p:txBody>
          <a:bodyPr/>
          <a:lstStyle/>
          <a:p>
            <a:pPr eaLnBrk="1" hangingPunct="1"/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(identifier):</a:t>
            </a:r>
          </a:p>
          <a:p>
            <a:pPr lvl="1"/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1 node </a:t>
            </a:r>
            <a:r>
              <a:rPr lang="en-US" dirty="0" err="1"/>
              <a:t>mạng</a:t>
            </a:r>
            <a:endParaRPr lang="en-US" dirty="0"/>
          </a:p>
          <a:p>
            <a:pPr eaLnBrk="1" hangingPunct="1"/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:</a:t>
            </a:r>
          </a:p>
          <a:p>
            <a:pPr lvl="1" eaLnBrk="1" hangingPunct="1"/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  <a:p>
            <a:pPr lvl="2" eaLnBrk="1" hangingPunct="1"/>
            <a:r>
              <a:rPr lang="en-US" dirty="0"/>
              <a:t>do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ấn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endParaRPr lang="en-US" dirty="0"/>
          </a:p>
          <a:p>
            <a:pPr lvl="2"/>
            <a:r>
              <a:rPr lang="en-US" dirty="0"/>
              <a:t>VD: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MAC (Media Access Control)</a:t>
            </a:r>
          </a:p>
          <a:p>
            <a:pPr lvl="1" eaLnBrk="1" hangingPunct="1"/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logic</a:t>
            </a:r>
          </a:p>
          <a:p>
            <a:pPr lvl="2" eaLnBrk="1" hangingPunct="1"/>
            <a:r>
              <a:rPr lang="en-US" dirty="0"/>
              <a:t>do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ấn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  <a:p>
            <a:pPr lvl="2" eaLnBrk="1" hangingPunct="1"/>
            <a:r>
              <a:rPr lang="en-US" dirty="0"/>
              <a:t>VD: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IP (Internet Protocol)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Nội dung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066800"/>
            <a:ext cx="8382000" cy="5181600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>
                <a:solidFill>
                  <a:srgbClr val="B2B2B2"/>
                </a:solidFill>
              </a:rPr>
              <a:t>Giới thiệu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/>
              <a:t>Địa chỉ IP 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/>
              <a:t>Chia subnet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Địa chỉ IP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/>
              <a:t>Tầng 3 trong mô hình OSI</a:t>
            </a:r>
          </a:p>
          <a:p>
            <a:pPr eaLnBrk="1" hangingPunct="1"/>
            <a:r>
              <a:rPr lang="en-US"/>
              <a:t>Version:</a:t>
            </a:r>
          </a:p>
          <a:p>
            <a:pPr lvl="2" eaLnBrk="1" hangingPunct="1"/>
            <a:r>
              <a:rPr lang="en-US"/>
              <a:t>IPv4</a:t>
            </a:r>
          </a:p>
          <a:p>
            <a:pPr lvl="2" eaLnBrk="1" hangingPunct="1"/>
            <a:r>
              <a:rPr lang="en-US"/>
              <a:t>IPv5 (</a:t>
            </a:r>
            <a:r>
              <a:rPr lang="en-US">
                <a:hlinkClick r:id="rId2" tooltip="http://tools.ietf.org/html/rfc1819"/>
              </a:rPr>
              <a:t>RFC 1819</a:t>
            </a:r>
            <a:r>
              <a:rPr lang="en-US"/>
              <a:t> )</a:t>
            </a:r>
          </a:p>
          <a:p>
            <a:pPr lvl="2" eaLnBrk="1" hangingPunct="1"/>
            <a:r>
              <a:rPr lang="en-US"/>
              <a:t>IPv6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6397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IPv4 - 1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143000"/>
            <a:ext cx="8610600" cy="51816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err="1">
                <a:latin typeface="Arial" pitchFamily="34" charset="0"/>
                <a:cs typeface="Arial" pitchFamily="34" charset="0"/>
              </a:rPr>
              <a:t>Kích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thước</a:t>
            </a:r>
            <a:r>
              <a:rPr lang="en-US" dirty="0">
                <a:latin typeface="Arial" pitchFamily="34" charset="0"/>
                <a:cs typeface="Arial" pitchFamily="34" charset="0"/>
              </a:rPr>
              <a:t>: 4 bytes (32 bits)</a:t>
            </a:r>
          </a:p>
          <a:p>
            <a:pPr eaLnBrk="1" hangingPunct="1"/>
            <a:r>
              <a:rPr lang="en-US" dirty="0" err="1">
                <a:latin typeface="Arial" pitchFamily="34" charset="0"/>
                <a:cs typeface="Arial" pitchFamily="34" charset="0"/>
              </a:rPr>
              <a:t>Định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dạng</a:t>
            </a:r>
            <a:r>
              <a:rPr lang="en-US" dirty="0">
                <a:latin typeface="Arial" pitchFamily="34" charset="0"/>
                <a:cs typeface="Arial" pitchFamily="34" charset="0"/>
              </a:rPr>
              <a:t>:</a:t>
            </a:r>
          </a:p>
          <a:p>
            <a:pPr lvl="1" eaLnBrk="1" hangingPunct="1"/>
            <a:r>
              <a:rPr lang="en-US" sz="2000" dirty="0" err="1">
                <a:latin typeface="Arial" pitchFamily="34" charset="0"/>
                <a:cs typeface="Arial" pitchFamily="34" charset="0"/>
              </a:rPr>
              <a:t>Mỗi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byte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biểu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diễn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bằng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số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thập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phân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gọi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octet </a:t>
            </a:r>
          </a:p>
          <a:p>
            <a:pPr lvl="1" eaLnBrk="1" hangingPunct="1"/>
            <a:r>
              <a:rPr lang="en-US" sz="2000" dirty="0" err="1">
                <a:latin typeface="Arial" pitchFamily="34" charset="0"/>
                <a:cs typeface="Arial" pitchFamily="34" charset="0"/>
              </a:rPr>
              <a:t>hai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octet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viết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cách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nhau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bằng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1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dấu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chấm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“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.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”</a:t>
            </a:r>
          </a:p>
          <a:p>
            <a:pPr eaLnBrk="1" hangingPunct="1">
              <a:buFontTx/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	VD:</a:t>
            </a:r>
          </a:p>
          <a:p>
            <a:pPr eaLnBrk="1" hangingPunct="1">
              <a:buFontTx/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	        </a:t>
            </a:r>
            <a:r>
              <a:rPr lang="en-US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172</a:t>
            </a:r>
            <a:r>
              <a:rPr lang="en-US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dirty="0">
                <a:solidFill>
                  <a:srgbClr val="339966"/>
                </a:solidFill>
                <a:latin typeface="Arial" pitchFamily="34" charset="0"/>
                <a:cs typeface="Arial" pitchFamily="34" charset="0"/>
              </a:rPr>
              <a:t>29</a:t>
            </a:r>
            <a:r>
              <a:rPr lang="en-US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dirty="0">
                <a:solidFill>
                  <a:srgbClr val="A3E1C2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10</a:t>
            </a:r>
          </a:p>
          <a:p>
            <a:pPr eaLnBrk="1" hangingPunct="1"/>
            <a:r>
              <a:rPr lang="en-US" dirty="0" err="1">
                <a:latin typeface="Arial" pitchFamily="34" charset="0"/>
                <a:cs typeface="Arial" pitchFamily="34" charset="0"/>
              </a:rPr>
              <a:t>Chia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thành</a:t>
            </a:r>
            <a:r>
              <a:rPr lang="en-US" dirty="0">
                <a:latin typeface="Arial" pitchFamily="34" charset="0"/>
                <a:cs typeface="Arial" pitchFamily="34" charset="0"/>
              </a:rPr>
              <a:t> 2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phần</a:t>
            </a:r>
            <a:r>
              <a:rPr lang="en-US" dirty="0">
                <a:latin typeface="Arial" pitchFamily="34" charset="0"/>
                <a:cs typeface="Arial" pitchFamily="34" charset="0"/>
              </a:rPr>
              <a:t>: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Network ID 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NetID</a:t>
            </a:r>
            <a:r>
              <a:rPr lang="en-US" dirty="0">
                <a:latin typeface="Arial" pitchFamily="34" charset="0"/>
                <a:cs typeface="Arial" pitchFamily="34" charset="0"/>
              </a:rPr>
              <a:t>)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Host ID</a:t>
            </a:r>
            <a:endParaRPr lang="en-US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348" name="Line 4"/>
          <p:cNvSpPr>
            <a:spLocks noChangeShapeType="1"/>
          </p:cNvSpPr>
          <p:nvPr/>
        </p:nvSpPr>
        <p:spPr bwMode="auto">
          <a:xfrm>
            <a:off x="2286000" y="5636180"/>
            <a:ext cx="5105400" cy="11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5734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5178980"/>
            <a:ext cx="51816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4343400" y="5650468"/>
            <a:ext cx="7489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Arial" pitchFamily="34" charset="0"/>
              </a:rPr>
              <a:t>32 bit</a:t>
            </a:r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1905000" y="3119735"/>
            <a:ext cx="58597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Arial" pitchFamily="34" charset="0"/>
              </a:rPr>
              <a:t>10101100 00011101 00000001 00001010</a:t>
            </a:r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1905000" y="3119735"/>
            <a:ext cx="58597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33CC"/>
                </a:solidFill>
                <a:latin typeface="Arial" pitchFamily="34" charset="0"/>
              </a:rPr>
              <a:t>10101100</a:t>
            </a:r>
            <a:r>
              <a:rPr lang="en-US" sz="2400" dirty="0">
                <a:latin typeface="Arial" pitchFamily="34" charset="0"/>
              </a:rPr>
              <a:t> </a:t>
            </a:r>
            <a:r>
              <a:rPr lang="en-US" sz="2400" dirty="0">
                <a:solidFill>
                  <a:srgbClr val="339966"/>
                </a:solidFill>
                <a:latin typeface="Arial" pitchFamily="34" charset="0"/>
              </a:rPr>
              <a:t>00011101</a:t>
            </a:r>
            <a:r>
              <a:rPr lang="en-US" sz="2400" dirty="0">
                <a:latin typeface="Arial" pitchFamily="34" charset="0"/>
              </a:rPr>
              <a:t> </a:t>
            </a:r>
            <a:r>
              <a:rPr lang="en-US" sz="2400" dirty="0">
                <a:solidFill>
                  <a:srgbClr val="A3E1C2"/>
                </a:solidFill>
                <a:latin typeface="Arial" pitchFamily="34" charset="0"/>
              </a:rPr>
              <a:t>00000001</a:t>
            </a:r>
            <a:r>
              <a:rPr lang="en-US" sz="2400" dirty="0">
                <a:latin typeface="Arial" pitchFamily="34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Arial" pitchFamily="34" charset="0"/>
              </a:rPr>
              <a:t>00001010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2000"/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10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/>
      <p:bldP spid="57348" grpId="0" animBg="1"/>
      <p:bldP spid="57350" grpId="0"/>
      <p:bldP spid="57352" grpId="0"/>
      <p:bldP spid="5735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Địa chỉ IPv4 - 2</a:t>
            </a:r>
          </a:p>
        </p:txBody>
      </p:sp>
      <p:sp>
        <p:nvSpPr>
          <p:cNvPr id="80900" name="AutoShape 4"/>
          <p:cNvSpPr>
            <a:spLocks noChangeArrowheads="1"/>
          </p:cNvSpPr>
          <p:nvPr/>
        </p:nvSpPr>
        <p:spPr bwMode="auto">
          <a:xfrm>
            <a:off x="5105400" y="1219200"/>
            <a:ext cx="3733800" cy="2133600"/>
          </a:xfrm>
          <a:prstGeom prst="cloudCallout">
            <a:avLst>
              <a:gd name="adj1" fmla="val -97023"/>
              <a:gd name="adj2" fmla="val 11829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0" hangingPunct="0"/>
            <a:endParaRPr lang="en-US" sz="2000" dirty="0">
              <a:latin typeface="Arial" pitchFamily="34" charset="0"/>
            </a:endParaRPr>
          </a:p>
          <a:p>
            <a:pPr algn="ctr" eaLnBrk="0" hangingPunct="0"/>
            <a:r>
              <a:rPr lang="en-US" sz="3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</a:rPr>
              <a:t>NetID</a:t>
            </a:r>
            <a:r>
              <a:rPr lang="en-US" sz="3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</a:rPr>
              <a:t>???</a:t>
            </a:r>
          </a:p>
          <a:p>
            <a:pPr algn="ctr" eaLnBrk="0" hangingPunct="0"/>
            <a:r>
              <a:rPr lang="en-US" sz="3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</a:rPr>
              <a:t>HostID</a:t>
            </a:r>
            <a:r>
              <a:rPr lang="en-US" sz="3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</a:rPr>
              <a:t>???</a:t>
            </a:r>
          </a:p>
        </p:txBody>
      </p:sp>
      <p:sp>
        <p:nvSpPr>
          <p:cNvPr id="80901" name="AutoShape 5"/>
          <p:cNvSpPr>
            <a:spLocks noChangeArrowheads="1"/>
          </p:cNvSpPr>
          <p:nvPr/>
        </p:nvSpPr>
        <p:spPr bwMode="auto">
          <a:xfrm>
            <a:off x="1371600" y="3124200"/>
            <a:ext cx="6019800" cy="3505200"/>
          </a:xfrm>
          <a:prstGeom prst="irregularSeal2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none" anchor="ctr"/>
          <a:lstStyle/>
          <a:p>
            <a:pPr algn="ctr" eaLnBrk="0" hangingPunct="0"/>
            <a:r>
              <a:rPr lang="en-US" sz="35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</a:rPr>
              <a:t>SUBNET MASK</a:t>
            </a:r>
          </a:p>
        </p:txBody>
      </p:sp>
      <p:sp>
        <p:nvSpPr>
          <p:cNvPr id="80902" name="Text Box 6"/>
          <p:cNvSpPr txBox="1">
            <a:spLocks noChangeArrowheads="1"/>
          </p:cNvSpPr>
          <p:nvPr/>
        </p:nvSpPr>
        <p:spPr bwMode="auto">
          <a:xfrm>
            <a:off x="1143000" y="2514600"/>
            <a:ext cx="331052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b="1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172.29.1.10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09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09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8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0" grpId="0" animBg="1"/>
      <p:bldP spid="80901" grpId="0" animBg="1"/>
      <p:bldP spid="8090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1778</Words>
  <Application>Microsoft Office PowerPoint</Application>
  <PresentationFormat>On-screen Show (4:3)</PresentationFormat>
  <Paragraphs>458</Paragraphs>
  <Slides>28</Slides>
  <Notes>1</Notes>
  <HiddenSlides>1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Arabic Typesetting</vt:lpstr>
      <vt:lpstr>Arial</vt:lpstr>
      <vt:lpstr>Calibri</vt:lpstr>
      <vt:lpstr>Tahoma</vt:lpstr>
      <vt:lpstr>Wingdings</vt:lpstr>
      <vt:lpstr>Office Theme</vt:lpstr>
      <vt:lpstr>Bitmap Image</vt:lpstr>
      <vt:lpstr>Bài 02 Địa chỉ IP và chia subnet</vt:lpstr>
      <vt:lpstr>Nội dung</vt:lpstr>
      <vt:lpstr>Giới thiệu - 1</vt:lpstr>
      <vt:lpstr>Giới thiệu - 2</vt:lpstr>
      <vt:lpstr>Giới thiệu - 3</vt:lpstr>
      <vt:lpstr>Nội dung</vt:lpstr>
      <vt:lpstr>Địa chỉ IP</vt:lpstr>
      <vt:lpstr>Địa chỉ IPv4 - 1</vt:lpstr>
      <vt:lpstr>Địa chỉ IPv4 - 2</vt:lpstr>
      <vt:lpstr>Địa chỉ IPv4 - 3</vt:lpstr>
      <vt:lpstr>Địa chỉ IPv4 - 5</vt:lpstr>
      <vt:lpstr>Địa chỉ IPv4 - 6</vt:lpstr>
      <vt:lpstr>Địa chỉ IPv4 – 7</vt:lpstr>
      <vt:lpstr>Địa chỉ IPv4 - 8</vt:lpstr>
      <vt:lpstr>Địa chỉ IPv4 – 9</vt:lpstr>
      <vt:lpstr>Địa chỉ IPv4 – 10</vt:lpstr>
      <vt:lpstr>Địa chỉ IPv4 - 11</vt:lpstr>
      <vt:lpstr>Nội dung</vt:lpstr>
      <vt:lpstr>Chia subnet - 1</vt:lpstr>
      <vt:lpstr>Chia subnet - 2</vt:lpstr>
      <vt:lpstr>Chia subnet – 3.1: Ví dụ 1</vt:lpstr>
      <vt:lpstr>Chia subnet – 3.2: Ví dụ 1 </vt:lpstr>
      <vt:lpstr>Chia subnet – 3.3: Ví dụ 1</vt:lpstr>
      <vt:lpstr>Chia subnet – 4.1: Ví dụ 2</vt:lpstr>
      <vt:lpstr>Chia subnet – 4.2: Ví dụ 2</vt:lpstr>
      <vt:lpstr>Chia subnet – 4.3: Ví dụ 2</vt:lpstr>
      <vt:lpstr>Chia subnet - 5</vt:lpstr>
      <vt:lpstr>Bài tập</vt:lpstr>
    </vt:vector>
  </TitlesOfParts>
  <Company>sedept.fit.hcmus.edu.vn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tdquang</dc:creator>
  <cp:lastModifiedBy>ES DEV 059</cp:lastModifiedBy>
  <cp:revision>26</cp:revision>
  <dcterms:created xsi:type="dcterms:W3CDTF">2011-10-20T15:27:09Z</dcterms:created>
  <dcterms:modified xsi:type="dcterms:W3CDTF">2024-05-14T07:11:58Z</dcterms:modified>
</cp:coreProperties>
</file>