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59"/>
  </p:notesMasterIdLst>
  <p:sldIdLst>
    <p:sldId id="256" r:id="rId2"/>
    <p:sldId id="257" r:id="rId3"/>
    <p:sldId id="261" r:id="rId4"/>
    <p:sldId id="354" r:id="rId5"/>
    <p:sldId id="393" r:id="rId6"/>
    <p:sldId id="387" r:id="rId7"/>
    <p:sldId id="265" r:id="rId8"/>
    <p:sldId id="270" r:id="rId9"/>
    <p:sldId id="402" r:id="rId10"/>
    <p:sldId id="362" r:id="rId11"/>
    <p:sldId id="360" r:id="rId12"/>
    <p:sldId id="391" r:id="rId13"/>
    <p:sldId id="358" r:id="rId14"/>
    <p:sldId id="390" r:id="rId15"/>
    <p:sldId id="394" r:id="rId16"/>
    <p:sldId id="359" r:id="rId17"/>
    <p:sldId id="384" r:id="rId18"/>
    <p:sldId id="364" r:id="rId19"/>
    <p:sldId id="267" r:id="rId20"/>
    <p:sldId id="396" r:id="rId21"/>
    <p:sldId id="401" r:id="rId22"/>
    <p:sldId id="395" r:id="rId23"/>
    <p:sldId id="398" r:id="rId24"/>
    <p:sldId id="397" r:id="rId25"/>
    <p:sldId id="399" r:id="rId26"/>
    <p:sldId id="400" r:id="rId27"/>
    <p:sldId id="386" r:id="rId28"/>
    <p:sldId id="373" r:id="rId29"/>
    <p:sldId id="403" r:id="rId30"/>
    <p:sldId id="404" r:id="rId31"/>
    <p:sldId id="405" r:id="rId32"/>
    <p:sldId id="406" r:id="rId33"/>
    <p:sldId id="407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33" r:id="rId51"/>
    <p:sldId id="431" r:id="rId52"/>
    <p:sldId id="432" r:id="rId53"/>
    <p:sldId id="425" r:id="rId54"/>
    <p:sldId id="428" r:id="rId55"/>
    <p:sldId id="429" r:id="rId56"/>
    <p:sldId id="430" r:id="rId57"/>
    <p:sldId id="289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heory" id="{05C4C968-F498-42FB-8755-6F717D7031B4}">
          <p14:sldIdLst>
            <p14:sldId id="256"/>
            <p14:sldId id="257"/>
            <p14:sldId id="261"/>
            <p14:sldId id="354"/>
            <p14:sldId id="393"/>
            <p14:sldId id="387"/>
            <p14:sldId id="265"/>
            <p14:sldId id="270"/>
            <p14:sldId id="402"/>
            <p14:sldId id="362"/>
            <p14:sldId id="360"/>
            <p14:sldId id="391"/>
            <p14:sldId id="358"/>
            <p14:sldId id="390"/>
            <p14:sldId id="394"/>
            <p14:sldId id="359"/>
            <p14:sldId id="384"/>
            <p14:sldId id="364"/>
            <p14:sldId id="267"/>
          </p14:sldIdLst>
        </p14:section>
        <p14:section name="Ex1" id="{9E99301A-0BF1-4318-9777-7E9AAE50C72F}">
          <p14:sldIdLst>
            <p14:sldId id="396"/>
            <p14:sldId id="401"/>
            <p14:sldId id="395"/>
            <p14:sldId id="398"/>
            <p14:sldId id="397"/>
            <p14:sldId id="399"/>
            <p14:sldId id="400"/>
            <p14:sldId id="386"/>
            <p14:sldId id="373"/>
          </p14:sldIdLst>
        </p14:section>
        <p14:section name="Ex2" id="{7BE973FD-2928-490F-8884-40F08E49AE30}">
          <p14:sldIdLst>
            <p14:sldId id="403"/>
            <p14:sldId id="404"/>
            <p14:sldId id="405"/>
            <p14:sldId id="406"/>
            <p14:sldId id="407"/>
            <p14:sldId id="409"/>
          </p14:sldIdLst>
        </p14:section>
        <p14:section name="Ex3" id="{D7639FC6-1702-49AC-8CA0-9F946517BAE0}">
          <p14:sldIdLst>
            <p14:sldId id="410"/>
            <p14:sldId id="411"/>
            <p14:sldId id="412"/>
            <p14:sldId id="413"/>
          </p14:sldIdLst>
        </p14:section>
        <p14:section name="Ex4" id="{A6581067-37A2-4999-BDFA-76D6120A6E94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Ex 5" id="{DD80B6C5-5C4E-47B9-B7BE-969697C4D518}">
          <p14:sldIdLst>
            <p14:sldId id="423"/>
            <p14:sldId id="424"/>
            <p14:sldId id="433"/>
            <p14:sldId id="431"/>
            <p14:sldId id="432"/>
            <p14:sldId id="425"/>
            <p14:sldId id="428"/>
            <p14:sldId id="429"/>
            <p14:sldId id="43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FF"/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23C77-C377-12C6-1291-ED423B243034}" v="264" dt="2021-08-11T05:05:11.318"/>
  </p1510:revLst>
</p1510:revInfo>
</file>

<file path=ppt/tableStyles.xml><?xml version="1.0" encoding="utf-8"?>
<a:tblStyleLst xmlns:a="http://schemas.openxmlformats.org/drawingml/2006/main" def="{A4FF07A8-9C1C-4C83-8A08-EF7EC441D024}">
  <a:tblStyle styleId="{A4FF07A8-9C1C-4C83-8A08-EF7EC441D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EA5B00-02DF-46C1-953F-12553206C3D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9906" autoAdjust="0"/>
  </p:normalViewPr>
  <p:slideViewPr>
    <p:cSldViewPr snapToGrid="0">
      <p:cViewPr varScale="1">
        <p:scale>
          <a:sx n="120" d="100"/>
          <a:sy n="120" d="100"/>
        </p:scale>
        <p:origin x="732" y="102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Thi Kieu Trang" userId="S::trang.trinh-kieu@banvien.com.vn::96592e34-8317-43c0-8cdd-06d00d06a5a8" providerId="AD" clId="Web-{F4223C77-C377-12C6-1291-ED423B243034}"/>
    <pc:docChg chg="delSld modSld">
      <pc:chgData name="Trinh Thi Kieu Trang" userId="S::trang.trinh-kieu@banvien.com.vn::96592e34-8317-43c0-8cdd-06d00d06a5a8" providerId="AD" clId="Web-{F4223C77-C377-12C6-1291-ED423B243034}" dt="2021-08-11T05:05:11.318" v="257"/>
      <pc:docMkLst>
        <pc:docMk/>
      </pc:docMkLst>
      <pc:sldChg chg="addSp delSp modSp del">
        <pc:chgData name="Trinh Thi Kieu Trang" userId="S::trang.trinh-kieu@banvien.com.vn::96592e34-8317-43c0-8cdd-06d00d06a5a8" providerId="AD" clId="Web-{F4223C77-C377-12C6-1291-ED423B243034}" dt="2021-08-11T05:05:11.318" v="257"/>
        <pc:sldMkLst>
          <pc:docMk/>
          <pc:sldMk cId="0" sldId="264"/>
        </pc:sldMkLst>
        <pc:spChg chg="mod">
          <ac:chgData name="Trinh Thi Kieu Trang" userId="S::trang.trinh-kieu@banvien.com.vn::96592e34-8317-43c0-8cdd-06d00d06a5a8" providerId="AD" clId="Web-{F4223C77-C377-12C6-1291-ED423B243034}" dt="2021-08-11T04:41:22.292" v="255" actId="20577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Trinh Thi Kieu Trang" userId="S::trang.trinh-kieu@banvien.com.vn::96592e34-8317-43c0-8cdd-06d00d06a5a8" providerId="AD" clId="Web-{F4223C77-C377-12C6-1291-ED423B243034}" dt="2021-08-11T05:05:06.880" v="256" actId="20577"/>
          <ac:spMkLst>
            <pc:docMk/>
            <pc:sldMk cId="0" sldId="264"/>
            <ac:spMk id="228" creationId="{00000000-0000-0000-0000-000000000000}"/>
          </ac:spMkLst>
        </pc:spChg>
        <pc:picChg chg="add del mod">
          <ac:chgData name="Trinh Thi Kieu Trang" userId="S::trang.trinh-kieu@banvien.com.vn::96592e34-8317-43c0-8cdd-06d00d06a5a8" providerId="AD" clId="Web-{F4223C77-C377-12C6-1291-ED423B243034}" dt="2021-08-11T04:38:25.351" v="109"/>
          <ac:picMkLst>
            <pc:docMk/>
            <pc:sldMk cId="0" sldId="264"/>
            <ac:picMk id="2" creationId="{193C04C5-85C8-4931-8ADF-0F33436709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35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8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66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1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093fa3b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093fa3b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Viết</a:t>
            </a:r>
            <a:r>
              <a:rPr lang="en-US" dirty="0"/>
              <a:t> test case, import </a:t>
            </a:r>
            <a:r>
              <a:rPr lang="en-US" dirty="0" err="1"/>
              <a:t>vào</a:t>
            </a:r>
            <a:r>
              <a:rPr lang="en-US" dirty="0"/>
              <a:t> driver,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module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stub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Stub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577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093fa3b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093fa3b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File_a.c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test/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test </a:t>
            </a:r>
            <a:r>
              <a:rPr lang="en-US" b="1" dirty="0" err="1"/>
              <a:t>initValue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1" dirty="0" err="1"/>
              <a:t>getValidate</a:t>
            </a:r>
            <a:r>
              <a:rPr lang="en-US" b="0" dirty="0"/>
              <a:t> -&gt; </a:t>
            </a:r>
            <a:r>
              <a:rPr lang="en-US" b="1" dirty="0" err="1"/>
              <a:t>getValidate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stub function – </a:t>
            </a: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E_ERROR </a:t>
            </a:r>
            <a:r>
              <a:rPr lang="en-US" b="0" dirty="0" err="1"/>
              <a:t>hoặc</a:t>
            </a:r>
            <a:r>
              <a:rPr lang="en-US" b="0" dirty="0"/>
              <a:t> E_SUCCESS </a:t>
            </a:r>
            <a:r>
              <a:rPr lang="en-US" b="0" dirty="0" err="1"/>
              <a:t>mà</a:t>
            </a:r>
            <a:r>
              <a:rPr lang="en-US" b="0" dirty="0"/>
              <a:t> tester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nghĩa</a:t>
            </a:r>
            <a:r>
              <a:rPr lang="en-US" b="0" dirty="0"/>
              <a:t> </a:t>
            </a:r>
            <a:r>
              <a:rPr lang="en-US" b="0" dirty="0" err="1"/>
              <a:t>sẵn</a:t>
            </a:r>
            <a:r>
              <a:rPr lang="en-US" b="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61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257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main,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TEST_main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RunAllTests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testInfo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struct </a:t>
            </a:r>
            <a:r>
              <a:rPr lang="en-US" dirty="0" err="1"/>
              <a:t>TEST_UT_Info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0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TEST_RunAllTests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trong</a:t>
            </a:r>
            <a:r>
              <a:rPr lang="en-US" dirty="0"/>
              <a:t> struct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UT_data_format_convert_All_Tests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trong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struct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chứa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địa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chỉ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declare ở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e453db47_0_14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e453db47_0_14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chúng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thêm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function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với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tương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ứng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với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test case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mà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liệt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kê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file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TEST_data_format_convert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data_format_convert_PCL</a:t>
            </a:r>
            <a:r>
              <a:rPr lang="en-US" dirty="0"/>
              <a:t> (program check list)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</a:t>
            </a:r>
          </a:p>
        </p:txBody>
      </p:sp>
    </p:spTree>
    <p:extLst>
      <p:ext uri="{BB962C8B-B14F-4D97-AF65-F5344CB8AC3E}">
        <p14:creationId xmlns:p14="http://schemas.microsoft.com/office/powerpoint/2010/main" val="75684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88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51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4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workflow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ở </a:t>
            </a:r>
            <a:r>
              <a:rPr lang="en-US" dirty="0" err="1"/>
              <a:t>đây</a:t>
            </a:r>
            <a:r>
              <a:rPr lang="en-US" dirty="0"/>
              <a:t> do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TEST_pre_check_config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DMA_API </a:t>
            </a:r>
            <a:r>
              <a:rPr lang="en-US" dirty="0" err="1"/>
              <a:t>nên</a:t>
            </a:r>
            <a:r>
              <a:rPr lang="en-US" dirty="0"/>
              <a:t> stub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TEST_pre_check_config</a:t>
            </a:r>
            <a:r>
              <a:rPr lang="en-US" b="1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PCL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b="1" dirty="0" err="1"/>
              <a:t>g_DMA_API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ut_stub_DMA_API</a:t>
            </a:r>
            <a:r>
              <a:rPr lang="en-US" b="1" dirty="0"/>
              <a:t>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b="1" dirty="0" err="1"/>
              <a:t>g_hook_DMA_API</a:t>
            </a:r>
            <a:endParaRPr lang="en-US" b="1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pre_check_config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DMA_API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macro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/>
              <a:t>DMA_API_stub</a:t>
            </a:r>
            <a:endParaRPr lang="en-US" b="1" dirty="0"/>
          </a:p>
          <a:p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1" dirty="0" err="1"/>
              <a:t>DMA_API_stub</a:t>
            </a:r>
            <a:r>
              <a:rPr lang="en-US" b="1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ut_stub_DMA_API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qua </a:t>
            </a:r>
            <a:r>
              <a:rPr lang="en-US" b="0" dirty="0" err="1"/>
              <a:t>g_hook_DMA_API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chép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PCL (program check list)</a:t>
            </a:r>
          </a:p>
        </p:txBody>
      </p:sp>
    </p:spTree>
    <p:extLst>
      <p:ext uri="{BB962C8B-B14F-4D97-AF65-F5344CB8AC3E}">
        <p14:creationId xmlns:p14="http://schemas.microsoft.com/office/powerpoint/2010/main" val="3017016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có</a:t>
            </a:r>
            <a:r>
              <a:rPr lang="en-US" dirty="0"/>
              <a:t> 4 subexpression -&gt;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(4;11)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 </a:t>
            </a:r>
            <a:r>
              <a:rPr lang="en-US" dirty="0" err="1"/>
              <a:t>từ</a:t>
            </a:r>
            <a:r>
              <a:rPr lang="en-US" dirty="0"/>
              <a:t> true </a:t>
            </a:r>
            <a:r>
              <a:rPr lang="en-US" dirty="0" err="1"/>
              <a:t>thành</a:t>
            </a:r>
            <a:r>
              <a:rPr lang="en-US" dirty="0"/>
              <a:t> false +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result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-&gt;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B,C,D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68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subexpression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(2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test input. </a:t>
            </a:r>
            <a:r>
              <a:rPr lang="en-US" dirty="0" err="1"/>
              <a:t>Với</a:t>
            </a:r>
            <a:r>
              <a:rPr lang="en-US" dirty="0"/>
              <a:t> A,B,C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MCDC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A,B,C (ở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3)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5 test case (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N+1 </a:t>
            </a:r>
            <a:r>
              <a:rPr lang="en-US" dirty="0" err="1"/>
              <a:t>với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con)</a:t>
            </a:r>
          </a:p>
        </p:txBody>
      </p:sp>
    </p:spTree>
    <p:extLst>
      <p:ext uri="{BB962C8B-B14F-4D97-AF65-F5344CB8AC3E}">
        <p14:creationId xmlns:p14="http://schemas.microsoft.com/office/powerpoint/2010/main" val="2083067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Dòng</a:t>
            </a:r>
            <a:r>
              <a:rPr lang="en-US" dirty="0"/>
              <a:t> 107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C2_checker</a:t>
            </a:r>
          </a:p>
        </p:txBody>
      </p:sp>
    </p:spTree>
    <p:extLst>
      <p:ext uri="{BB962C8B-B14F-4D97-AF65-F5344CB8AC3E}">
        <p14:creationId xmlns:p14="http://schemas.microsoft.com/office/powerpoint/2010/main" val="2164122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9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Do width of image = height of image -&gt;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xét</a:t>
            </a:r>
            <a:r>
              <a:rPr lang="en-US" sz="1100" dirty="0"/>
              <a:t> 3 subexpression width of image</a:t>
            </a:r>
          </a:p>
          <a:p>
            <a:r>
              <a:rPr lang="en-US" sz="1100" dirty="0"/>
              <a:t>Do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trường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</a:t>
            </a:r>
            <a:r>
              <a:rPr lang="en-US" sz="1100" dirty="0" err="1"/>
              <a:t>đầu</a:t>
            </a:r>
            <a:r>
              <a:rPr lang="en-US" sz="1100" dirty="0"/>
              <a:t> </a:t>
            </a:r>
            <a:r>
              <a:rPr lang="en-US" sz="1100" dirty="0" err="1"/>
              <a:t>tiên</a:t>
            </a:r>
            <a:r>
              <a:rPr lang="en-US" sz="1100" dirty="0"/>
              <a:t> </a:t>
            </a:r>
            <a:r>
              <a:rPr lang="en-US" sz="1100" dirty="0" err="1"/>
              <a:t>đem</a:t>
            </a:r>
            <a:r>
              <a:rPr lang="en-US" sz="1100" dirty="0"/>
              <a:t> </a:t>
            </a:r>
            <a:r>
              <a:rPr lang="en-US" sz="1100" dirty="0" err="1"/>
              <a:t>lại</a:t>
            </a:r>
            <a:r>
              <a:rPr lang="en-US" sz="1100" dirty="0"/>
              <a:t> result True -&gt; </a:t>
            </a:r>
            <a:r>
              <a:rPr lang="en-US" sz="1100" dirty="0" err="1"/>
              <a:t>dựa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đây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xét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độc</a:t>
            </a:r>
            <a:r>
              <a:rPr lang="en-US" sz="1100" dirty="0"/>
              <a:t> </a:t>
            </a:r>
            <a:r>
              <a:rPr lang="en-US" sz="1100" dirty="0" err="1"/>
              <a:t>lập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3 </a:t>
            </a:r>
            <a:r>
              <a:rPr lang="en-US" sz="1100" dirty="0" err="1"/>
              <a:t>hàm</a:t>
            </a:r>
            <a:r>
              <a:rPr lang="en-US" sz="1100" dirty="0"/>
              <a:t> </a:t>
            </a:r>
            <a:r>
              <a:rPr lang="en-US" sz="1100" dirty="0" err="1"/>
              <a:t>điều</a:t>
            </a:r>
            <a:r>
              <a:rPr lang="en-US" sz="1100" dirty="0"/>
              <a:t> </a:t>
            </a:r>
            <a:r>
              <a:rPr lang="en-US" sz="1100" dirty="0" err="1"/>
              <a:t>kiện</a:t>
            </a:r>
            <a:r>
              <a:rPr lang="en-US" sz="1100" dirty="0"/>
              <a:t> con</a:t>
            </a:r>
          </a:p>
          <a:p>
            <a:r>
              <a:rPr lang="en-US" sz="1100" dirty="0"/>
              <a:t>Sau 2 </a:t>
            </a:r>
            <a:r>
              <a:rPr lang="en-US" sz="1100" dirty="0" err="1"/>
              <a:t>hàm</a:t>
            </a:r>
            <a:r>
              <a:rPr lang="en-US" sz="1100" dirty="0"/>
              <a:t> </a:t>
            </a:r>
            <a:r>
              <a:rPr lang="en-US" sz="1100" dirty="0" err="1"/>
              <a:t>đầu</a:t>
            </a:r>
            <a:r>
              <a:rPr lang="en-US" sz="1100" dirty="0"/>
              <a:t> </a:t>
            </a:r>
            <a:r>
              <a:rPr lang="en-US" sz="1100" dirty="0" err="1"/>
              <a:t>tiên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tra</a:t>
            </a:r>
            <a:r>
              <a:rPr lang="en-US" sz="1100" dirty="0"/>
              <a:t> </a:t>
            </a:r>
            <a:r>
              <a:rPr lang="en-US" sz="1100" dirty="0" err="1"/>
              <a:t>độc</a:t>
            </a:r>
            <a:r>
              <a:rPr lang="en-US" sz="1100" dirty="0"/>
              <a:t> </a:t>
            </a:r>
            <a:r>
              <a:rPr lang="en-US" sz="1100" dirty="0" err="1"/>
              <a:t>lập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, </a:t>
            </a:r>
            <a:r>
              <a:rPr lang="en-US" sz="1100" dirty="0" err="1"/>
              <a:t>hàm</a:t>
            </a:r>
            <a:r>
              <a:rPr lang="en-US" sz="1100" dirty="0"/>
              <a:t> </a:t>
            </a:r>
            <a:r>
              <a:rPr lang="en-US" sz="1100" dirty="0" err="1"/>
              <a:t>thứ</a:t>
            </a:r>
            <a:r>
              <a:rPr lang="en-US" sz="1100" dirty="0"/>
              <a:t> 3 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tra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MCDC (</a:t>
            </a:r>
            <a:r>
              <a:rPr lang="en-US" sz="1100" dirty="0" err="1"/>
              <a:t>giải</a:t>
            </a:r>
            <a:r>
              <a:rPr lang="en-US" sz="1100" dirty="0"/>
              <a:t> </a:t>
            </a:r>
            <a:r>
              <a:rPr lang="en-US" sz="1100" dirty="0" err="1"/>
              <a:t>thích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slide) -&gt; </a:t>
            </a:r>
            <a:r>
              <a:rPr lang="en-US" sz="1100" dirty="0" err="1"/>
              <a:t>đây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ví</a:t>
            </a:r>
            <a:r>
              <a:rPr lang="en-US" sz="1100" dirty="0"/>
              <a:t> </a:t>
            </a:r>
            <a:r>
              <a:rPr lang="en-US" sz="1100" dirty="0" err="1"/>
              <a:t>dụ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MCDC 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cover </a:t>
            </a:r>
            <a:r>
              <a:rPr lang="en-US" sz="1100" dirty="0" err="1"/>
              <a:t>hết</a:t>
            </a:r>
            <a:r>
              <a:rPr lang="en-US" sz="1100" dirty="0"/>
              <a:t> </a:t>
            </a:r>
            <a:r>
              <a:rPr lang="en-US" sz="1100" dirty="0" err="1"/>
              <a:t>toàn</a:t>
            </a:r>
            <a:r>
              <a:rPr lang="en-US" sz="1100" dirty="0"/>
              <a:t> </a:t>
            </a:r>
            <a:r>
              <a:rPr lang="en-US" sz="1100" dirty="0" err="1"/>
              <a:t>bộ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trường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-&gt; </a:t>
            </a:r>
            <a:r>
              <a:rPr lang="en-US" sz="1100" dirty="0" err="1"/>
              <a:t>thay</a:t>
            </a:r>
            <a:r>
              <a:rPr lang="en-US" sz="1100" dirty="0"/>
              <a:t> </a:t>
            </a:r>
            <a:r>
              <a:rPr lang="en-US" sz="1100" dirty="0" err="1"/>
              <a:t>đổi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chẵn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check C2 coverage</a:t>
            </a:r>
          </a:p>
        </p:txBody>
      </p:sp>
    </p:spTree>
    <p:extLst>
      <p:ext uri="{BB962C8B-B14F-4D97-AF65-F5344CB8AC3E}">
        <p14:creationId xmlns:p14="http://schemas.microsoft.com/office/powerpoint/2010/main" val="332072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Function, Procedure, Class, Method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-&gt;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khoanh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Unit test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Unit test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output </a:t>
            </a:r>
            <a:r>
              <a:rPr lang="en-US" dirty="0" err="1"/>
              <a:t>với</a:t>
            </a:r>
            <a:r>
              <a:rPr lang="en-US" dirty="0"/>
              <a:t> output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trước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testing: black-box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22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testing: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UT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Testing profession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54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75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Ở condition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ở </a:t>
            </a:r>
            <a:r>
              <a:rPr lang="en-US" dirty="0" err="1"/>
              <a:t>cá</a:t>
            </a:r>
            <a:r>
              <a:rPr lang="en-US" dirty="0"/>
              <a:t> true </a:t>
            </a:r>
            <a:r>
              <a:rPr lang="en-US" dirty="0" err="1"/>
              <a:t>và</a:t>
            </a:r>
            <a:r>
              <a:rPr lang="en-US" dirty="0"/>
              <a:t> false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5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19750" y="3351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TWO_OBJECTS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12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9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11000" y="1025925"/>
            <a:ext cx="59220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68" r:id="rId13"/>
    <p:sldLayoutId id="2147483672" r:id="rId14"/>
    <p:sldLayoutId id="2147483702" r:id="rId15"/>
    <p:sldLayoutId id="214748370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0.xlsx"/><Relationship Id="rId3" Type="http://schemas.openxmlformats.org/officeDocument/2006/relationships/image" Target="../media/image53.emf"/><Relationship Id="rId7" Type="http://schemas.openxmlformats.org/officeDocument/2006/relationships/image" Target="../media/image52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15.xml"/><Relationship Id="rId6" Type="http://schemas.openxmlformats.org/officeDocument/2006/relationships/package" Target="../embeddings/Microsoft_Excel_Worksheet9.xlsx"/><Relationship Id="rId5" Type="http://schemas.openxmlformats.org/officeDocument/2006/relationships/image" Target="../media/image49.emf"/><Relationship Id="rId4" Type="http://schemas.openxmlformats.org/officeDocument/2006/relationships/package" Target="../embeddings/Microsoft_Excel_Worksheet8.xlsx"/><Relationship Id="rId9" Type="http://schemas.openxmlformats.org/officeDocument/2006/relationships/image" Target="../media/image48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UNIT TESTING</a:t>
            </a:r>
            <a:endParaRPr dirty="0"/>
          </a:p>
        </p:txBody>
      </p:sp>
      <p:sp>
        <p:nvSpPr>
          <p:cNvPr id="177" name="Google Shape;177;p56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Take a deep dive into Unit Testing (UT)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coverage (C2)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4" y="635431"/>
            <a:ext cx="8482800" cy="441928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Each </a:t>
            </a:r>
            <a:r>
              <a:rPr lang="en-US" sz="1100" b="1" dirty="0"/>
              <a:t>condition</a:t>
            </a:r>
            <a:r>
              <a:rPr lang="en-US" sz="1100" dirty="0"/>
              <a:t> in each </a:t>
            </a:r>
            <a:r>
              <a:rPr lang="en-US" sz="1100" b="1" dirty="0"/>
              <a:t>subexpression</a:t>
            </a:r>
            <a:r>
              <a:rPr lang="en-US" sz="1100" dirty="0"/>
              <a:t> of a decision </a:t>
            </a:r>
            <a:r>
              <a:rPr lang="en-US" sz="1100" b="1" dirty="0"/>
              <a:t>evaluated</a:t>
            </a:r>
            <a:r>
              <a:rPr lang="en-US" sz="1100" dirty="0"/>
              <a:t> both to </a:t>
            </a:r>
            <a:r>
              <a:rPr lang="en-US" sz="1100" dirty="0">
                <a:solidFill>
                  <a:srgbClr val="00B050"/>
                </a:solidFill>
              </a:rPr>
              <a:t>true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FF0000"/>
                </a:solidFill>
              </a:rPr>
              <a:t>false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Example 1: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CF47-4EEB-154F-DABC-151913E4A20F}"/>
              </a:ext>
            </a:extLst>
          </p:cNvPr>
          <p:cNvSpPr txBox="1"/>
          <p:nvPr/>
        </p:nvSpPr>
        <p:spPr>
          <a:xfrm>
            <a:off x="1036720" y="1294477"/>
            <a:ext cx="2201418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"valid input"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BCE71F-35A8-BD5C-61FD-48F785DD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80542"/>
              </p:ext>
            </p:extLst>
          </p:nvPr>
        </p:nvGraphicFramePr>
        <p:xfrm>
          <a:off x="327454" y="2776911"/>
          <a:ext cx="8483600" cy="2072640"/>
        </p:xfrm>
        <a:graphic>
          <a:graphicData uri="http://schemas.openxmlformats.org/drawingml/2006/table">
            <a:tbl>
              <a:tblPr/>
              <a:tblGrid>
                <a:gridCol w="2120900">
                  <a:extLst>
                    <a:ext uri="{9D8B030D-6E8A-4147-A177-3AD203B41FA5}">
                      <a16:colId xmlns:a16="http://schemas.microsoft.com/office/drawing/2014/main" val="374352450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505324544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22010899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944892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</a:br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Test case 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num1&gt;0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num2&lt;10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Final output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1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fontAlgn="t"/>
                      <a:r>
                        <a:rPr lang="en-US" sz="1400">
                          <a:effectLst/>
                          <a:latin typeface="var(--font-family-body-lesson-markdown,&quot;Droid Serif&quot;)"/>
                        </a:rPr>
                        <a:t>Not required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2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3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8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Modified Condition Decision Coverage (MCDC)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E327-8CE7-05EC-881B-3267C4C9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39" y="682497"/>
            <a:ext cx="3771506" cy="3518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800A88-2A15-FF1F-9109-B16F6D883E3F}"/>
              </a:ext>
            </a:extLst>
          </p:cNvPr>
          <p:cNvSpPr txBox="1"/>
          <p:nvPr/>
        </p:nvSpPr>
        <p:spPr>
          <a:xfrm>
            <a:off x="4294610" y="4149034"/>
            <a:ext cx="2563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Change 1</a:t>
            </a:r>
            <a:r>
              <a:rPr lang="en-US" baseline="30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subexpression, keep others -&gt; change result to off -&gt;1</a:t>
            </a:r>
            <a:r>
              <a:rPr lang="en-US" baseline="30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subexpression is independent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B77E7-5842-8F75-F03A-6EA7CF67D74C}"/>
              </a:ext>
            </a:extLst>
          </p:cNvPr>
          <p:cNvSpPr txBox="1"/>
          <p:nvPr/>
        </p:nvSpPr>
        <p:spPr>
          <a:xfrm>
            <a:off x="6858000" y="24417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727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5EA1A-FE4A-A2B2-7FE1-47080B10C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MC/DC, every condition in the decision independently affects the decision’s outcome.</a:t>
            </a:r>
          </a:p>
          <a:p>
            <a:r>
              <a:rPr lang="en-US" dirty="0"/>
              <a:t>In general, a minimum of </a:t>
            </a:r>
            <a:r>
              <a:rPr lang="en-US" b="1" dirty="0"/>
              <a:t>n+ 1 </a:t>
            </a:r>
            <a:r>
              <a:rPr lang="en-US" dirty="0"/>
              <a:t>test cases for a decision with </a:t>
            </a:r>
            <a:r>
              <a:rPr lang="en-US" b="1" dirty="0"/>
              <a:t>n</a:t>
            </a:r>
            <a:r>
              <a:rPr lang="en-US" dirty="0"/>
              <a:t> inputs instead of 2^n </a:t>
            </a:r>
          </a:p>
          <a:p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664D078-7F49-8DAF-3122-5D4A7022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65" y="1441443"/>
            <a:ext cx="5802127" cy="11639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F0F01A-3DE1-8C44-55DA-DA8650DF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26" y="3094274"/>
            <a:ext cx="5679566" cy="1654243"/>
          </a:xfrm>
          <a:prstGeom prst="rect">
            <a:avLst/>
          </a:prstGeom>
        </p:spPr>
      </p:pic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2FA5191E-0C5C-93DE-0D96-AA8325A59D1B}"/>
              </a:ext>
            </a:extLst>
          </p:cNvPr>
          <p:cNvSpPr txBox="1">
            <a:spLocks/>
          </p:cNvSpPr>
          <p:nvPr/>
        </p:nvSpPr>
        <p:spPr>
          <a:xfrm>
            <a:off x="1314665" y="2501892"/>
            <a:ext cx="6566331" cy="4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Image MCDC.1: 3 subexpressions</a:t>
            </a:r>
          </a:p>
          <a:p>
            <a:endParaRPr lang="en-US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AD836B87-CF38-F848-8A5E-89F8573FDC26}"/>
              </a:ext>
            </a:extLst>
          </p:cNvPr>
          <p:cNvSpPr txBox="1">
            <a:spLocks/>
          </p:cNvSpPr>
          <p:nvPr/>
        </p:nvSpPr>
        <p:spPr>
          <a:xfrm>
            <a:off x="1437227" y="3921395"/>
            <a:ext cx="1957980" cy="4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dirty="0"/>
              <a:t>Image MCDC.2:  1</a:t>
            </a:r>
            <a:r>
              <a:rPr lang="en-US" baseline="30000" dirty="0"/>
              <a:t>st</a:t>
            </a:r>
            <a:r>
              <a:rPr lang="en-US" dirty="0"/>
              <a:t> subexpression testing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8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4" y="615036"/>
            <a:ext cx="8482800" cy="3913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Example 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</a:t>
            </a:r>
            <a:r>
              <a:rPr lang="en-US" b="1" dirty="0"/>
              <a:t>(A &amp;&amp; B) </a:t>
            </a:r>
            <a:r>
              <a:rPr lang="en-US" dirty="0"/>
              <a:t>then…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(1) create truth table for conditions.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(2) Extend truth table so that it indicated which test cases can be used to show the independence of each condition.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Solution: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independence of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Take 1 + 3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independence of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Take 1 + 2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Resulting test cases are 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+ 2 + 3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(T , T) + (T , F) + (F , T)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8D5EE936-EF8B-8573-CFA5-AD0A0717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58" y="2571750"/>
            <a:ext cx="865919" cy="485330"/>
          </a:xfrm>
          <a:prstGeom prst="rightArrow">
            <a:avLst>
              <a:gd name="adj1" fmla="val 49676"/>
              <a:gd name="adj2" fmla="val 66424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1CF1A-FDAD-B15D-4E59-602E776F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33875"/>
              </p:ext>
            </p:extLst>
          </p:nvPr>
        </p:nvGraphicFramePr>
        <p:xfrm>
          <a:off x="327454" y="2051770"/>
          <a:ext cx="1383527" cy="152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  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   </a:t>
                      </a:r>
                      <a:r>
                        <a:rPr lang="en-US" sz="1400" b="1" dirty="0" err="1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   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  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</a:t>
                      </a:r>
                      <a:r>
                        <a:rPr lang="en-US" sz="1400" b="1" baseline="0" dirty="0"/>
                        <a:t>   </a:t>
                      </a:r>
                      <a:r>
                        <a:rPr lang="en-US" sz="1400" b="1" baseline="0" dirty="0" err="1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2507D-527A-1838-4926-33F79B1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2073"/>
              </p:ext>
            </p:extLst>
          </p:nvPr>
        </p:nvGraphicFramePr>
        <p:xfrm>
          <a:off x="2922455" y="2051770"/>
          <a:ext cx="3716884" cy="152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    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      </a:t>
                      </a:r>
                      <a:r>
                        <a:rPr lang="en-US" sz="1400" b="1" dirty="0" err="1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      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  </a:t>
                      </a:r>
                      <a:r>
                        <a:rPr lang="en-US" sz="1400" b="1" baseline="0" dirty="0"/>
                        <a:t>    </a:t>
                      </a:r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</a:t>
                      </a:r>
                      <a:r>
                        <a:rPr lang="en-US" sz="1400" b="1" baseline="0" dirty="0"/>
                        <a:t>      </a:t>
                      </a:r>
                      <a:r>
                        <a:rPr lang="en-US" sz="1400" b="1" baseline="0" dirty="0" err="1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616373-9D28-9DED-752F-E984F551A9C2}"/>
              </a:ext>
            </a:extLst>
          </p:cNvPr>
          <p:cNvGraphicFramePr>
            <a:graphicFrameLocks noGrp="1"/>
          </p:cNvGraphicFramePr>
          <p:nvPr/>
        </p:nvGraphicFramePr>
        <p:xfrm>
          <a:off x="395591" y="619710"/>
          <a:ext cx="8482801" cy="4438673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1666672">
                  <a:extLst>
                    <a:ext uri="{9D8B030D-6E8A-4147-A177-3AD203B41FA5}">
                      <a16:colId xmlns:a16="http://schemas.microsoft.com/office/drawing/2014/main" val="1062267479"/>
                    </a:ext>
                  </a:extLst>
                </a:gridCol>
                <a:gridCol w="3634522">
                  <a:extLst>
                    <a:ext uri="{9D8B030D-6E8A-4147-A177-3AD203B41FA5}">
                      <a16:colId xmlns:a16="http://schemas.microsoft.com/office/drawing/2014/main" val="3940246957"/>
                    </a:ext>
                  </a:extLst>
                </a:gridCol>
                <a:gridCol w="3181607">
                  <a:extLst>
                    <a:ext uri="{9D8B030D-6E8A-4147-A177-3AD203B41FA5}">
                      <a16:colId xmlns:a16="http://schemas.microsoft.com/office/drawing/2014/main" val="635753552"/>
                    </a:ext>
                  </a:extLst>
                </a:gridCol>
              </a:tblGrid>
              <a:tr h="285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To achieve both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masking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unique-cause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in Condition coverage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4977"/>
                  </a:ext>
                </a:extLst>
              </a:tr>
              <a:tr h="8696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How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The </a:t>
                      </a:r>
                      <a:r>
                        <a:rPr lang="en-US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decision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case.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Every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participating in the decision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case.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Each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at least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one time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independently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determine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the </a:t>
                      </a:r>
                      <a:r>
                        <a:rPr lang="en-US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decision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outcome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Every </a:t>
                      </a: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condition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participating in the subexpression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case (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masking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Each </a:t>
                      </a: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condition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at least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one time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independently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determine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the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outcome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26478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What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Use to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remove redundancy 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 Condition coverage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01848"/>
                  </a:ext>
                </a:extLst>
              </a:tr>
              <a:tr h="28994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Compare</a:t>
                      </a:r>
                    </a:p>
                    <a:p>
                      <a:pPr algn="l"/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Example:</a:t>
                      </a: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Subexpressions: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(A &amp;&amp; B &amp;&amp; C)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Conditions: A, B, C,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 coverage: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MCDC: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1 and 5 : A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3 and 5 : B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4 and 5 : C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2 and 3: D is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34364"/>
                  </a:ext>
                </a:extLst>
              </a:tr>
            </a:tbl>
          </a:graphicData>
        </a:graphic>
      </p:graphicFrame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13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411F-21A6-41AE-7BEB-C133308C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" y="2571750"/>
            <a:ext cx="1313281" cy="97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16F7F-62C6-2D9E-42D9-553738FF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396" y="2434605"/>
            <a:ext cx="2520244" cy="2587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258565-0748-9796-7723-45C20F746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032213" y="2434605"/>
            <a:ext cx="2520244" cy="9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7911D-C83F-16EE-A37A-4DA8C329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855925"/>
            <a:ext cx="8188397" cy="39993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Trying to meet the MC/DC objective apart from requirements-based testing; that is, using the source code to derive inputs for all test cases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Trying to achieve MC/DC before having a stable implementation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Using MC/DC as a testing method; that is, expecting MC/DC to find errors instead of assuring that requirements-based testing is adequate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- 	Relying on MC/DC to find problems that should have been addressed earlier in the software life cycle (such as complex or erroneous logic)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17B09F-C549-0E5D-A49C-D150F51C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Misunderstanding MC/DC objective</a:t>
            </a:r>
          </a:p>
        </p:txBody>
      </p:sp>
    </p:spTree>
    <p:extLst>
      <p:ext uri="{BB962C8B-B14F-4D97-AF65-F5344CB8AC3E}">
        <p14:creationId xmlns:p14="http://schemas.microsoft.com/office/powerpoint/2010/main" val="329230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60"/>
          <p:cNvSpPr txBox="1">
            <a:spLocks noGrp="1"/>
          </p:cNvSpPr>
          <p:nvPr>
            <p:ph type="body" idx="1"/>
          </p:nvPr>
        </p:nvSpPr>
        <p:spPr>
          <a:xfrm>
            <a:off x="5513460" y="366217"/>
            <a:ext cx="3243000" cy="441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Driver: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Link module to be tested, stub, test cases.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Run test and get test results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Module to be tested:</a:t>
            </a:r>
            <a:r>
              <a:rPr lang="en-US" dirty="0"/>
              <a:t> source code to be tested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Test cases: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Written by testers and is the core of UT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Each function or method in the module to be tested can have one or more test cases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Stub: </a:t>
            </a:r>
            <a:r>
              <a:rPr lang="en-US" dirty="0"/>
              <a:t>(stub functions, stub classes…)</a:t>
            </a:r>
            <a:endParaRPr lang="en-US" b="1" dirty="0"/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Rewritten by testers in order for test cases can run </a:t>
            </a:r>
            <a:r>
              <a:rPr lang="en-US" b="1" dirty="0"/>
              <a:t>independently</a:t>
            </a:r>
            <a:r>
              <a:rPr lang="en-US" dirty="0"/>
              <a:t> from the outside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Is needed when the module to be tested called functions, classes from other modules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9392-F2DF-74B9-00E1-DF0EEA9F92D3}"/>
              </a:ext>
            </a:extLst>
          </p:cNvPr>
          <p:cNvSpPr txBox="1"/>
          <p:nvPr/>
        </p:nvSpPr>
        <p:spPr>
          <a:xfrm>
            <a:off x="1434220" y="520610"/>
            <a:ext cx="221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Unit Testing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18BF-90C7-F13F-A56E-82716B2A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6" y="1000313"/>
            <a:ext cx="4713367" cy="29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60"/>
          <p:cNvSpPr txBox="1">
            <a:spLocks noGrp="1"/>
          </p:cNvSpPr>
          <p:nvPr>
            <p:ph type="body" idx="1"/>
          </p:nvPr>
        </p:nvSpPr>
        <p:spPr>
          <a:xfrm>
            <a:off x="5371949" y="125577"/>
            <a:ext cx="3523957" cy="4807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Stub function: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Example: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/>
              <a:t>file_a.c</a:t>
            </a: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/>
              <a:t>file_b.c</a:t>
            </a: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If </a:t>
            </a:r>
            <a:r>
              <a:rPr lang="en-US" b="1" dirty="0" err="1"/>
              <a:t>file_a.c</a:t>
            </a:r>
            <a:r>
              <a:rPr lang="en-US" dirty="0"/>
              <a:t> has been tested before.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For simple testing in </a:t>
            </a:r>
            <a:r>
              <a:rPr lang="en-US" b="1" dirty="0" err="1"/>
              <a:t>file_b.c</a:t>
            </a:r>
            <a:r>
              <a:rPr lang="en-US" dirty="0"/>
              <a:t>, we can stub </a:t>
            </a:r>
            <a:r>
              <a:rPr lang="en-US" b="1" dirty="0" err="1"/>
              <a:t>getValidate</a:t>
            </a:r>
            <a:r>
              <a:rPr lang="en-US" dirty="0"/>
              <a:t> function, so that function returns 2 results: E_SUCCESS and E_ERROR, that helps us reduce the amount of testing.</a:t>
            </a:r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9392-F2DF-74B9-00E1-DF0EEA9F92D3}"/>
              </a:ext>
            </a:extLst>
          </p:cNvPr>
          <p:cNvSpPr txBox="1"/>
          <p:nvPr/>
        </p:nvSpPr>
        <p:spPr>
          <a:xfrm>
            <a:off x="1434220" y="520610"/>
            <a:ext cx="221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Unit Testing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18BF-90C7-F13F-A56E-82716B2A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6" y="1000313"/>
            <a:ext cx="4713367" cy="290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CFAEB-C2C1-52CD-701D-1FBC34E8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891" y="536338"/>
            <a:ext cx="1980979" cy="1351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A076E-2B0B-55CE-F990-A8B788264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332" y="2193054"/>
            <a:ext cx="2961658" cy="11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How to perform 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6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1A938E2-C85B-0BE6-105A-3E84C784F4DE}"/>
              </a:ext>
            </a:extLst>
          </p:cNvPr>
          <p:cNvSpPr/>
          <p:nvPr/>
        </p:nvSpPr>
        <p:spPr>
          <a:xfrm>
            <a:off x="222637" y="1539339"/>
            <a:ext cx="1772851" cy="1646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test specification (update excel files)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BF380C5-596E-9DB0-152C-7267288BA11C}"/>
              </a:ext>
            </a:extLst>
          </p:cNvPr>
          <p:cNvSpPr/>
          <p:nvPr/>
        </p:nvSpPr>
        <p:spPr>
          <a:xfrm>
            <a:off x="2062349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 test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4CBB83-995A-7D5D-BE08-4804FFCFCA8E}"/>
              </a:ext>
            </a:extLst>
          </p:cNvPr>
          <p:cNvSpPr/>
          <p:nvPr/>
        </p:nvSpPr>
        <p:spPr>
          <a:xfrm>
            <a:off x="7029451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report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45A661-1162-D260-0D41-2B0AF75A3CC9}"/>
              </a:ext>
            </a:extLst>
          </p:cNvPr>
          <p:cNvSpPr/>
          <p:nvPr/>
        </p:nvSpPr>
        <p:spPr>
          <a:xfrm>
            <a:off x="3696075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test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D80ADB-0EF3-77F5-479D-588DF0BAAB43}"/>
              </a:ext>
            </a:extLst>
          </p:cNvPr>
          <p:cNvSpPr/>
          <p:nvPr/>
        </p:nvSpPr>
        <p:spPr>
          <a:xfrm>
            <a:off x="5362763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7"/>
          <p:cNvSpPr txBox="1">
            <a:spLocks noGrp="1"/>
          </p:cNvSpPr>
          <p:nvPr>
            <p:ph type="ctrTitle"/>
          </p:nvPr>
        </p:nvSpPr>
        <p:spPr>
          <a:xfrm>
            <a:off x="1704523" y="993187"/>
            <a:ext cx="6085035" cy="1381776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Content</a:t>
            </a:r>
            <a:br>
              <a:rPr lang="en" sz="3400" dirty="0"/>
            </a:br>
            <a:endParaRPr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E5DBA-AC32-315D-0B06-CF4B65DBB228}"/>
              </a:ext>
            </a:extLst>
          </p:cNvPr>
          <p:cNvSpPr txBox="1"/>
          <p:nvPr/>
        </p:nvSpPr>
        <p:spPr>
          <a:xfrm>
            <a:off x="1704522" y="1684075"/>
            <a:ext cx="6085036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Why we need UT?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What is UT?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How to perform 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56517-2CF5-2486-A381-3276907B34BA}"/>
              </a:ext>
            </a:extLst>
          </p:cNvPr>
          <p:cNvSpPr txBox="1"/>
          <p:nvPr/>
        </p:nvSpPr>
        <p:spPr>
          <a:xfrm>
            <a:off x="1782751" y="3782590"/>
            <a:ext cx="608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*UT: Unit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4CF-BD26-4502-90C7-A5485979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8174E-E15E-E5A6-68C5-93DA42AA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4" y="952274"/>
            <a:ext cx="5744377" cy="1619476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25060DB-554F-981D-4B9A-C6914D8D39DF}"/>
              </a:ext>
            </a:extLst>
          </p:cNvPr>
          <p:cNvSpPr txBox="1">
            <a:spLocks/>
          </p:cNvSpPr>
          <p:nvPr/>
        </p:nvSpPr>
        <p:spPr>
          <a:xfrm>
            <a:off x="181798" y="2694077"/>
            <a:ext cx="6264722" cy="972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1: Declare test cases in tech_spec_ref.xlsx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2: Investigate the workflow of program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3: import test case to program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3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961-BCE9-279F-BC71-72DDDE3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21469"/>
            <a:ext cx="8482800" cy="628200"/>
          </a:xfrm>
        </p:spPr>
        <p:txBody>
          <a:bodyPr/>
          <a:lstStyle/>
          <a:p>
            <a:r>
              <a:rPr lang="en-US" dirty="0"/>
              <a:t>Step 1: test case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7CA7B-601A-FA4D-4C83-0C1E94F6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385"/>
            <a:ext cx="9144000" cy="15733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6736EE2-18EC-21C8-DCEE-9FCB2565FD73}"/>
              </a:ext>
            </a:extLst>
          </p:cNvPr>
          <p:cNvGrpSpPr/>
          <p:nvPr/>
        </p:nvGrpSpPr>
        <p:grpSpPr>
          <a:xfrm>
            <a:off x="906682" y="2106714"/>
            <a:ext cx="7324344" cy="2923877"/>
            <a:chOff x="280318" y="2251957"/>
            <a:chExt cx="7324344" cy="292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34ECB9-8338-1A79-77B6-BF033C64052C}"/>
                </a:ext>
              </a:extLst>
            </p:cNvPr>
            <p:cNvSpPr txBox="1"/>
            <p:nvPr/>
          </p:nvSpPr>
          <p:spPr>
            <a:xfrm>
              <a:off x="280318" y="2251957"/>
              <a:ext cx="2157984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data_format_convert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uint8_t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uint16_t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2F7E2-94B3-8D3E-A6C6-E4FA84098943}"/>
                </a:ext>
              </a:extLst>
            </p:cNvPr>
            <p:cNvSpPr txBox="1"/>
            <p:nvPr/>
          </p:nvSpPr>
          <p:spPr>
            <a:xfrm>
              <a:off x="4568854" y="2251957"/>
              <a:ext cx="3035808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4DA7CC-7B00-86C3-08E3-E01F2FFFD461}"/>
                </a:ext>
              </a:extLst>
            </p:cNvPr>
            <p:cNvSpPr txBox="1"/>
            <p:nvPr/>
          </p:nvSpPr>
          <p:spPr>
            <a:xfrm>
              <a:off x="2410870" y="2251957"/>
              <a:ext cx="2157984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0x3FFu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0x500u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10.25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9.75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8.5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7.75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89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F51E74-83F0-503D-B957-44B190FC671F}"/>
              </a:ext>
            </a:extLst>
          </p:cNvPr>
          <p:cNvGrpSpPr/>
          <p:nvPr/>
        </p:nvGrpSpPr>
        <p:grpSpPr>
          <a:xfrm>
            <a:off x="146360" y="713188"/>
            <a:ext cx="4197798" cy="870912"/>
            <a:chOff x="1461064" y="829559"/>
            <a:chExt cx="4197798" cy="8709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DF53CB-556A-F6DC-E4C0-CC25C56E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064" y="829559"/>
              <a:ext cx="4197798" cy="87091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CDEAFC-32C7-5BDE-F7E7-683BB3175DA6}"/>
                </a:ext>
              </a:extLst>
            </p:cNvPr>
            <p:cNvSpPr/>
            <p:nvPr/>
          </p:nvSpPr>
          <p:spPr>
            <a:xfrm>
              <a:off x="4648272" y="1117788"/>
              <a:ext cx="871826" cy="3909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C848-D049-06AA-C755-230D3B07E8C0}"/>
              </a:ext>
            </a:extLst>
          </p:cNvPr>
          <p:cNvGrpSpPr/>
          <p:nvPr/>
        </p:nvGrpSpPr>
        <p:grpSpPr>
          <a:xfrm>
            <a:off x="146360" y="1680618"/>
            <a:ext cx="5543240" cy="3162908"/>
            <a:chOff x="1314760" y="1813044"/>
            <a:chExt cx="5543240" cy="31629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F37901-E540-FFBA-CA1B-B7C2E5E9F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4760" y="1813044"/>
              <a:ext cx="5543240" cy="316290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A59542-8DCF-AACC-5565-2C3A0A55F665}"/>
                </a:ext>
              </a:extLst>
            </p:cNvPr>
            <p:cNvCxnSpPr/>
            <p:nvPr/>
          </p:nvCxnSpPr>
          <p:spPr>
            <a:xfrm>
              <a:off x="3413659" y="2472267"/>
              <a:ext cx="3071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FDE16-7B77-B91D-E711-126CF15BB5E0}"/>
                </a:ext>
              </a:extLst>
            </p:cNvPr>
            <p:cNvCxnSpPr/>
            <p:nvPr/>
          </p:nvCxnSpPr>
          <p:spPr>
            <a:xfrm>
              <a:off x="3724387" y="3852333"/>
              <a:ext cx="3071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00FC0A-0C75-8838-FC3E-9CADF623B83B}"/>
              </a:ext>
            </a:extLst>
          </p:cNvPr>
          <p:cNvSpPr txBox="1"/>
          <p:nvPr/>
        </p:nvSpPr>
        <p:spPr>
          <a:xfrm>
            <a:off x="5317067" y="1031399"/>
            <a:ext cx="30718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TEST_RunAllTests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AC026CD1-C383-16BF-D525-A2FF0C3916EE}"/>
              </a:ext>
            </a:extLst>
          </p:cNvPr>
          <p:cNvSpPr/>
          <p:nvPr/>
        </p:nvSpPr>
        <p:spPr>
          <a:xfrm>
            <a:off x="3984654" y="450291"/>
            <a:ext cx="3279746" cy="999900"/>
          </a:xfrm>
          <a:prstGeom prst="circularArrow">
            <a:avLst>
              <a:gd name="adj1" fmla="val 12500"/>
              <a:gd name="adj2" fmla="val 1253566"/>
              <a:gd name="adj3" fmla="val 20457681"/>
              <a:gd name="adj4" fmla="val 10800000"/>
              <a:gd name="adj5" fmla="val 68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03C7A115-5F35-7D5A-453E-571404F6E556}"/>
              </a:ext>
            </a:extLst>
          </p:cNvPr>
          <p:cNvSpPr txBox="1">
            <a:spLocks/>
          </p:cNvSpPr>
          <p:nvPr/>
        </p:nvSpPr>
        <p:spPr>
          <a:xfrm>
            <a:off x="5792410" y="4434275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3F413F1-13E5-577F-FB40-18A042469E78}"/>
              </a:ext>
            </a:extLst>
          </p:cNvPr>
          <p:cNvSpPr txBox="1">
            <a:spLocks/>
          </p:cNvSpPr>
          <p:nvPr/>
        </p:nvSpPr>
        <p:spPr>
          <a:xfrm>
            <a:off x="7635078" y="1339176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testfw.c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9397850" cy="4235017"/>
            <a:chOff x="77572" y="679180"/>
            <a:chExt cx="9397850" cy="42350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627013" cy="4235017"/>
              <a:chOff x="77572" y="679180"/>
              <a:chExt cx="8627013" cy="423501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4568854" y="1716349"/>
                <a:ext cx="3777448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12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data_format_convert_0001) {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4210571" y="3529202"/>
                <a:ext cx="4494014" cy="138499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UT_data_format_convert_All_Tests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12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110303" y="3060464"/>
                <a:ext cx="2100268" cy="116123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0"/>
                <a:endCxn id="5" idx="2"/>
              </p:cNvCxnSpPr>
              <p:nvPr/>
            </p:nvCxnSpPr>
            <p:spPr>
              <a:xfrm flipV="1">
                <a:off x="6457578" y="2547346"/>
                <a:ext cx="0" cy="9818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684" y="3944356"/>
                <a:ext cx="3017844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6457578" y="2768703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5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3F413F1-13E5-577F-FB40-18A042469E78}"/>
              </a:ext>
            </a:extLst>
          </p:cNvPr>
          <p:cNvSpPr txBox="1">
            <a:spLocks/>
          </p:cNvSpPr>
          <p:nvPr/>
        </p:nvSpPr>
        <p:spPr>
          <a:xfrm>
            <a:off x="327454" y="983576"/>
            <a:ext cx="7673546" cy="5232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need to modify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UT_data_format_convert_All_Tests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. Firstly, we decare a test function that will call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TEST_data_format_convert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 return true if test is done without error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F6146-F3C5-27DF-A1A1-DDE541B53325}"/>
              </a:ext>
            </a:extLst>
          </p:cNvPr>
          <p:cNvSpPr txBox="1"/>
          <p:nvPr/>
        </p:nvSpPr>
        <p:spPr>
          <a:xfrm>
            <a:off x="327454" y="1552601"/>
            <a:ext cx="83678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data_format_convert_0001) {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41021-4B77-2EFD-A069-244B49D91440}"/>
              </a:ext>
            </a:extLst>
          </p:cNvPr>
          <p:cNvSpPr txBox="1"/>
          <p:nvPr/>
        </p:nvSpPr>
        <p:spPr>
          <a:xfrm>
            <a:off x="327455" y="2990373"/>
            <a:ext cx="736874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UT_data_format_convert_All_Tests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data_format_convert_0001, data_format_convert_0001),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8D39E57-965F-D61D-BB1A-05BC1812EDA9}"/>
              </a:ext>
            </a:extLst>
          </p:cNvPr>
          <p:cNvSpPr txBox="1">
            <a:spLocks/>
          </p:cNvSpPr>
          <p:nvPr/>
        </p:nvSpPr>
        <p:spPr>
          <a:xfrm>
            <a:off x="327454" y="2248355"/>
            <a:ext cx="7368746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Then we add test case to struct. Each test case we need to declare test case function and add to struct again.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9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DDA-1462-5DF7-5A35-E5C97035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TEST_data_format_convert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9DFC-7FAC-4D7B-478A-AE861185AE08}"/>
              </a:ext>
            </a:extLst>
          </p:cNvPr>
          <p:cNvSpPr txBox="1"/>
          <p:nvPr/>
        </p:nvSpPr>
        <p:spPr>
          <a:xfrm>
            <a:off x="179734" y="890862"/>
            <a:ext cx="877824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"patterns/data_format_convert_PCL.h"</a:t>
            </a:r>
            <a:endParaRPr lang="en-US" sz="12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E39BD-10F6-6861-B179-DD55C47502B6}"/>
              </a:ext>
            </a:extLst>
          </p:cNvPr>
          <p:cNvSpPr txBox="1"/>
          <p:nvPr/>
        </p:nvSpPr>
        <p:spPr>
          <a:xfrm>
            <a:off x="179734" y="2571750"/>
            <a:ext cx="8650224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data_format_convert_0001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}, {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data_format_convert_0002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0x3FF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data_format_convert_0003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10.25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} }, 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data_format_convert_0004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9.75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data_format_convert_0005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data_format_convert_0006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7.75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data_format_convert_0007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}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159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8854501" cy="4575111"/>
            <a:chOff x="77572" y="679180"/>
            <a:chExt cx="8854501" cy="45751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854501" cy="4316625"/>
              <a:chOff x="77572" y="679180"/>
              <a:chExt cx="8854501" cy="43166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9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9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5154625" y="4411029"/>
                <a:ext cx="3777448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data_format_convert_0001) {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8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327454" y="4287919"/>
                <a:ext cx="4494014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UT_data_format_convert_All_Tests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239084" y="2990232"/>
                <a:ext cx="599074" cy="13556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>
                <a:off x="4821468" y="4641862"/>
                <a:ext cx="33315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26" y="3936605"/>
                <a:ext cx="3252463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       (in </a:t>
                </a:r>
                <a:r>
                  <a:rPr lang="en-US" sz="900" dirty="0" err="1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data_format_convert_table.c</a:t>
                </a:r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4821468" y="4845040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 (in </a:t>
              </a:r>
              <a:r>
                <a:rPr lang="en-US" sz="900" dirty="0" err="1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data_format_convert_table.c</a:t>
              </a:r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4568854" y="2738208"/>
            <a:ext cx="43198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data_format_convert_PCL.h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16FBF-F515-EA68-274C-0DEB98FCE1B7}"/>
              </a:ext>
            </a:extLst>
          </p:cNvPr>
          <p:cNvSpPr txBox="1"/>
          <p:nvPr/>
        </p:nvSpPr>
        <p:spPr>
          <a:xfrm>
            <a:off x="4323219" y="1675843"/>
            <a:ext cx="477617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data_format_convert_0001 */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 }, {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3E08F-382A-7DAC-4944-45C97F8C570A}"/>
              </a:ext>
            </a:extLst>
          </p:cNvPr>
          <p:cNvCxnSpPr>
            <a:cxnSpLocks/>
          </p:cNvCxnSpPr>
          <p:nvPr/>
        </p:nvCxnSpPr>
        <p:spPr>
          <a:xfrm flipH="1" flipV="1">
            <a:off x="5053673" y="3053883"/>
            <a:ext cx="769239" cy="162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</p:cNvCxnSpPr>
          <p:nvPr/>
        </p:nvCxnSpPr>
        <p:spPr>
          <a:xfrm flipV="1">
            <a:off x="5705078" y="1824685"/>
            <a:ext cx="2012458" cy="1582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567E762E-0A8E-9078-0D3A-B072E313A7BC}"/>
              </a:ext>
            </a:extLst>
          </p:cNvPr>
          <p:cNvSpPr txBox="1">
            <a:spLocks/>
          </p:cNvSpPr>
          <p:nvPr/>
        </p:nvSpPr>
        <p:spPr>
          <a:xfrm>
            <a:off x="5438292" y="3736493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call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endParaRPr lang="en-US"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D362733-943B-D2E9-3792-E437389D586F}"/>
              </a:ext>
            </a:extLst>
          </p:cNvPr>
          <p:cNvSpPr txBox="1">
            <a:spLocks/>
          </p:cNvSpPr>
          <p:nvPr/>
        </p:nvSpPr>
        <p:spPr>
          <a:xfrm>
            <a:off x="4313990" y="2402992"/>
            <a:ext cx="4830010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 contain test cases	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401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67F6-8516-05F6-F37A-92A2388BAD61}"/>
              </a:ext>
            </a:extLst>
          </p:cNvPr>
          <p:cNvSpPr txBox="1"/>
          <p:nvPr/>
        </p:nvSpPr>
        <p:spPr>
          <a:xfrm>
            <a:off x="327454" y="716987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 short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7FDC0-19D7-8C3D-1EF8-012107AE8179}"/>
              </a:ext>
            </a:extLst>
          </p:cNvPr>
          <p:cNvSpPr txBox="1"/>
          <p:nvPr/>
        </p:nvSpPr>
        <p:spPr>
          <a:xfrm>
            <a:off x="327454" y="1147873"/>
            <a:ext cx="44470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: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data_format_convert.h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(if necessary/not available)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Modify/create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(if not available)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926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67F6-8516-05F6-F37A-92A2388BAD61}"/>
              </a:ext>
            </a:extLst>
          </p:cNvPr>
          <p:cNvSpPr txBox="1"/>
          <p:nvPr/>
        </p:nvSpPr>
        <p:spPr>
          <a:xfrm>
            <a:off x="327454" y="716987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Execute test code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51BC9-E819-6F5E-4E7D-5DC1D35DD2CA}"/>
              </a:ext>
            </a:extLst>
          </p:cNvPr>
          <p:cNvSpPr txBox="1"/>
          <p:nvPr/>
        </p:nvSpPr>
        <p:spPr>
          <a:xfrm>
            <a:off x="471488" y="1301762"/>
            <a:ext cx="30267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path </a:t>
            </a:r>
            <a:r>
              <a:rPr lang="en-US" b="1" i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unit_test</a:t>
            </a:r>
            <a:endParaRPr lang="en-US" b="1" i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 to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ut_framework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including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Makefile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Run: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 coverage</a:t>
            </a: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After run, we have UT_coverage.exe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Run: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UT_coverage.exe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4AED6D5E-6408-EDD3-270F-87E43C59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05" y="383338"/>
            <a:ext cx="4293719" cy="43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Follow the path above, we will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 UT?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E73B8-FDDE-D7FE-BD0C-958BF25D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6"/>
            <a:ext cx="9144000" cy="1658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EBC79-6066-4436-4410-5E7F9849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65" y="2697718"/>
            <a:ext cx="6307577" cy="22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7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6FFEA-331A-1843-E790-0E090341E1FB}"/>
              </a:ext>
            </a:extLst>
          </p:cNvPr>
          <p:cNvSpPr txBox="1"/>
          <p:nvPr/>
        </p:nvSpPr>
        <p:spPr>
          <a:xfrm>
            <a:off x="3681572" y="716987"/>
            <a:ext cx="45645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DECLARE_TESTCASE_TABLE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TestInfo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TEST_UT_Info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TESTCASE_TABLE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91C02C-81BE-A799-895D-D2D0932832ED}"/>
              </a:ext>
            </a:extLst>
          </p:cNvPr>
          <p:cNvGrpSpPr/>
          <p:nvPr/>
        </p:nvGrpSpPr>
        <p:grpSpPr>
          <a:xfrm>
            <a:off x="830374" y="2019043"/>
            <a:ext cx="7167604" cy="2935224"/>
            <a:chOff x="327454" y="1936747"/>
            <a:chExt cx="7167604" cy="29352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05211-A2E2-6F70-CEF8-C7AA3C4A9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067"/>
            <a:stretch/>
          </p:blipFill>
          <p:spPr>
            <a:xfrm>
              <a:off x="3911256" y="2663695"/>
              <a:ext cx="3583802" cy="22082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71E79-DCF4-01C9-8E89-3F0F627DB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933"/>
            <a:stretch/>
          </p:blipFill>
          <p:spPr>
            <a:xfrm>
              <a:off x="327454" y="1936747"/>
              <a:ext cx="3583802" cy="2935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5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643835"/>
            <a:ext cx="8933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check_image_and_square.c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Because we have pointer -&gt; need a function to test pointer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Next we have function to compare input and output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Both of them will be called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TEST_check_image_and_square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function (and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TEST_RunAllTests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will call this function)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70B88-60FA-FC0A-EB9E-D70615DF66C0}"/>
              </a:ext>
            </a:extLst>
          </p:cNvPr>
          <p:cNvSpPr txBox="1"/>
          <p:nvPr/>
        </p:nvSpPr>
        <p:spPr>
          <a:xfrm>
            <a:off x="102010" y="1198883"/>
            <a:ext cx="89336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TEST_GetAddr_check_image_and_square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func_params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2324C-35FC-A0D1-4733-01714EBEC5E4}"/>
              </a:ext>
            </a:extLst>
          </p:cNvPr>
          <p:cNvSpPr txBox="1"/>
          <p:nvPr/>
        </p:nvSpPr>
        <p:spPr>
          <a:xfrm>
            <a:off x="102010" y="1989261"/>
            <a:ext cx="89336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TEST_Validate_check_image_and_square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0A52F-6EDA-8E05-139F-464028B445B0}"/>
              </a:ext>
            </a:extLst>
          </p:cNvPr>
          <p:cNvSpPr txBox="1"/>
          <p:nvPr/>
        </p:nvSpPr>
        <p:spPr>
          <a:xfrm>
            <a:off x="102010" y="2890605"/>
            <a:ext cx="893368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TEST_check_image_and_square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//Parameter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//Copy data from input to function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//run function, store and copy all results to outputs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//Validate pointer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//Validate output by compare with expected result that we declared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60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616403"/>
            <a:ext cx="79187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F216-62B2-80EE-A9A0-0F4220B897D7}"/>
              </a:ext>
            </a:extLst>
          </p:cNvPr>
          <p:cNvSpPr txBox="1"/>
          <p:nvPr/>
        </p:nvSpPr>
        <p:spPr>
          <a:xfrm>
            <a:off x="327454" y="1094454"/>
            <a:ext cx="848280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check_image_and_square_0001) {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UT_check_image_and_square_All_Tests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check_image_and_square_0001, check_image_and_square_0001),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6737C-BD6C-94E6-3FAE-840A9344F015}"/>
              </a:ext>
            </a:extLst>
          </p:cNvPr>
          <p:cNvSpPr txBox="1"/>
          <p:nvPr/>
        </p:nvSpPr>
        <p:spPr>
          <a:xfrm>
            <a:off x="327454" y="3103137"/>
            <a:ext cx="8482800" cy="16158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TEST_check_image_and_square_Pattern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check_image_and_square_PCL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ID", { {_p_image,_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height_of_image,crop_size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,_p_image,_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height_of_image,crop_size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},{validator,validator,validator,validator,validator,validator,validator,validator} } */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check_image_and_square_0001 */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03264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EAA9C0-79E1-487B-AC3B-EB93665C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64" y="619636"/>
            <a:ext cx="4614071" cy="44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0C232-4E88-BD0B-9551-4F58E5FE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653797"/>
            <a:ext cx="8482800" cy="3999300"/>
          </a:xfrm>
        </p:spPr>
        <p:txBody>
          <a:bodyPr/>
          <a:lstStyle/>
          <a:p>
            <a:r>
              <a:rPr lang="en-US" dirty="0"/>
              <a:t>Same with Ex1 and ex2 workflow, we input test case in </a:t>
            </a:r>
            <a:r>
              <a:rPr lang="en-US" dirty="0" err="1"/>
              <a:t>tech_spec_ref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D0ECB-E5E4-2B9D-9580-30FEC829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 – stub function with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32A8-2EEA-CB15-1A79-08B3B876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54"/>
            <a:ext cx="9144000" cy="1346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D943A-4468-5F53-BB80-988D406C02DE}"/>
              </a:ext>
            </a:extLst>
          </p:cNvPr>
          <p:cNvSpPr txBox="1"/>
          <p:nvPr/>
        </p:nvSpPr>
        <p:spPr>
          <a:xfrm>
            <a:off x="0" y="-27146"/>
            <a:ext cx="914400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st_square_t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9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 – stub function _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8854501" cy="4575111"/>
            <a:chOff x="77572" y="679180"/>
            <a:chExt cx="8854501" cy="45751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854501" cy="4316625"/>
              <a:chOff x="77572" y="679180"/>
              <a:chExt cx="8854501" cy="43166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9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9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5154625" y="4411029"/>
                <a:ext cx="3777448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pre_check_config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pre_check_config_0001) {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TEST_pre_check_config</a:t>
                </a:r>
                <a:r>
                  <a:rPr lang="en-US" sz="8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8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327454" y="4287919"/>
                <a:ext cx="4494014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UT_pre_check_config_All_Tests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239084" y="2990232"/>
                <a:ext cx="599074" cy="13556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 flipV="1">
                <a:off x="4821468" y="4580306"/>
                <a:ext cx="333157" cy="615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26" y="3936605"/>
                <a:ext cx="3252463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       (in </a:t>
                </a:r>
                <a:r>
                  <a:rPr lang="en-US" sz="900" dirty="0" err="1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data_format_convert_table.c</a:t>
                </a:r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4821468" y="4845040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 (in </a:t>
              </a:r>
              <a:r>
                <a:rPr lang="en-US" sz="900" dirty="0" err="1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data_format_convert_table.c</a:t>
              </a:r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4568854" y="2738208"/>
            <a:ext cx="43198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pre_check_config_PCL.h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TEST_pre_check_config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16FBF-F515-EA68-274C-0DEB98FCE1B7}"/>
              </a:ext>
            </a:extLst>
          </p:cNvPr>
          <p:cNvSpPr txBox="1"/>
          <p:nvPr/>
        </p:nvSpPr>
        <p:spPr>
          <a:xfrm>
            <a:off x="4323219" y="1675843"/>
            <a:ext cx="477617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pre_check_config_PCL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pre_check_config_0001 */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 }, {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3E08F-382A-7DAC-4944-45C97F8C570A}"/>
              </a:ext>
            </a:extLst>
          </p:cNvPr>
          <p:cNvCxnSpPr>
            <a:cxnSpLocks/>
          </p:cNvCxnSpPr>
          <p:nvPr/>
        </p:nvCxnSpPr>
        <p:spPr>
          <a:xfrm flipH="1" flipV="1">
            <a:off x="5053673" y="3053883"/>
            <a:ext cx="769239" cy="162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</p:cNvCxnSpPr>
          <p:nvPr/>
        </p:nvCxnSpPr>
        <p:spPr>
          <a:xfrm flipV="1">
            <a:off x="5705078" y="1824685"/>
            <a:ext cx="2012458" cy="1582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567E762E-0A8E-9078-0D3A-B072E313A7BC}"/>
              </a:ext>
            </a:extLst>
          </p:cNvPr>
          <p:cNvSpPr txBox="1">
            <a:spLocks/>
          </p:cNvSpPr>
          <p:nvPr/>
        </p:nvSpPr>
        <p:spPr>
          <a:xfrm>
            <a:off x="5438292" y="3736493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call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endParaRPr lang="en-US"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D362733-943B-D2E9-3792-E437389D586F}"/>
              </a:ext>
            </a:extLst>
          </p:cNvPr>
          <p:cNvSpPr txBox="1">
            <a:spLocks/>
          </p:cNvSpPr>
          <p:nvPr/>
        </p:nvSpPr>
        <p:spPr>
          <a:xfrm>
            <a:off x="4313990" y="2402992"/>
            <a:ext cx="4830010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 contain test cases	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28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-702543"/>
            <a:ext cx="8482800" cy="628200"/>
          </a:xfrm>
        </p:spPr>
        <p:txBody>
          <a:bodyPr/>
          <a:lstStyle/>
          <a:p>
            <a:r>
              <a:rPr lang="en-US" dirty="0"/>
              <a:t>Ex3 – stub function _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68A2AEB-0E81-BE76-E75B-2ECB49A0E255}"/>
              </a:ext>
            </a:extLst>
          </p:cNvPr>
          <p:cNvSpPr txBox="1">
            <a:spLocks/>
          </p:cNvSpPr>
          <p:nvPr/>
        </p:nvSpPr>
        <p:spPr>
          <a:xfrm>
            <a:off x="4821468" y="4845040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Call 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193158" y="558914"/>
            <a:ext cx="415733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pre_check_config_PCL.h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TEST_pre_check_config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86552" y="2728739"/>
            <a:ext cx="385277" cy="1044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422A68-86F1-C114-9916-ECE77AE4932F}"/>
              </a:ext>
            </a:extLst>
          </p:cNvPr>
          <p:cNvSpPr txBox="1"/>
          <p:nvPr/>
        </p:nvSpPr>
        <p:spPr>
          <a:xfrm>
            <a:off x="193159" y="1389911"/>
            <a:ext cx="4157339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pre_check_config_input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*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pre_check_config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func_params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EE3D3-6C85-EB0F-D519-9A828A8FBC80}"/>
              </a:ext>
            </a:extLst>
          </p:cNvPr>
          <p:cNvSpPr txBox="1"/>
          <p:nvPr/>
        </p:nvSpPr>
        <p:spPr>
          <a:xfrm>
            <a:off x="121519" y="3697795"/>
            <a:ext cx="4572000" cy="9992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e_validation_t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pre_check_config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st_config_t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p_config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DMA_API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(……);//line 33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DMA_API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(……);//line 34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source_coverage</a:t>
            </a: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config.c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799C8-6F61-9C21-006B-EAC032B9307E}"/>
              </a:ext>
            </a:extLst>
          </p:cNvPr>
          <p:cNvSpPr txBox="1"/>
          <p:nvPr/>
        </p:nvSpPr>
        <p:spPr>
          <a:xfrm>
            <a:off x="5206853" y="3358215"/>
            <a:ext cx="3815628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         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(__LINE__)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DMA_API__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(line)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DMA_API__(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DMA_API_ut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_##line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CHECK_COVERAGE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DMA_API_ut_7        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DMA_API_ut_34  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DMA_API_ut_33  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config_ut.c</a:t>
            </a: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1CDB9-9261-8746-3C6C-99DF4311741B}"/>
              </a:ext>
            </a:extLst>
          </p:cNvPr>
          <p:cNvSpPr txBox="1"/>
          <p:nvPr/>
        </p:nvSpPr>
        <p:spPr>
          <a:xfrm>
            <a:off x="5086519" y="1509921"/>
            <a:ext cx="3935962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DMA_API_stub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st_DMA_config_t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p_dma_config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// call and return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p_dma_config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calls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ut_stub_DMA_API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(return the input of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g_DMA_API.ReturnValue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~~ input taken from PCL)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fr-FR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stub.c</a:t>
            </a:r>
            <a:endParaRPr lang="fr-FR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Need to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extern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these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and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parameter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in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stub.h</a:t>
            </a:r>
            <a:endParaRPr lang="fr-FR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831AA2-FCDD-2814-BA39-A56D1225CE8D}"/>
              </a:ext>
            </a:extLst>
          </p:cNvPr>
          <p:cNvCxnSpPr>
            <a:cxnSpLocks/>
          </p:cNvCxnSpPr>
          <p:nvPr/>
        </p:nvCxnSpPr>
        <p:spPr>
          <a:xfrm>
            <a:off x="1549667" y="4197419"/>
            <a:ext cx="5794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14F0F0-5122-6D46-9906-E0C9F574FC7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054500" y="2571750"/>
            <a:ext cx="539833" cy="1625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D520945F-5309-2377-2208-B5BA54505313}"/>
              </a:ext>
            </a:extLst>
          </p:cNvPr>
          <p:cNvSpPr txBox="1">
            <a:spLocks/>
          </p:cNvSpPr>
          <p:nvPr/>
        </p:nvSpPr>
        <p:spPr>
          <a:xfrm>
            <a:off x="5675962" y="398022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87644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C249C-B3FF-5E87-83F9-742D54EC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Ex3 – stub function _ pre_check_config()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CBE2-EAF9-6591-F956-08353783169A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apply those step in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 1, Ex 2 and stub function, we get result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B610474-A89F-C430-746A-2A4BF1CF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521451"/>
            <a:ext cx="4281487" cy="40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1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this exercise, we have to define stub function and make MCDC test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using MCDC method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macro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ut_config.c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head function is called to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2 stub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 stub –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for checking if we want to use stub or not _ check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g_hook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_* ; 1 stub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ut_stub_is_DMA_Check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to return value from PCL)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extern pointer and create prototype for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368391" y="720100"/>
            <a:ext cx="4177295" cy="60327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unit test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131167" y="837600"/>
            <a:ext cx="3920736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UT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means we do test on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Function, Procedure, Class or Method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: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smallest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part that can be test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Do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UT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while program is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being developed 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we can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zone the problem 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handle easier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Test component in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isolation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from the rest of the system 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Take multiple specific input -&gt; compare with output we expect </a:t>
            </a:r>
          </a:p>
        </p:txBody>
      </p:sp>
      <p:pic>
        <p:nvPicPr>
          <p:cNvPr id="1026" name="Picture 2" descr="Unit Test là gì?">
            <a:extLst>
              <a:ext uri="{FF2B5EF4-FFF2-40B4-BE49-F238E27FC236}">
                <a16:creationId xmlns:a16="http://schemas.microsoft.com/office/drawing/2014/main" id="{C108BBAB-A30B-512E-E1A4-3BDEF26B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3" y="1695833"/>
            <a:ext cx="3125122" cy="19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81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2C4F-A621-8865-B0F7-557834BABA09}"/>
              </a:ext>
            </a:extLst>
          </p:cNvPr>
          <p:cNvSpPr txBox="1"/>
          <p:nvPr/>
        </p:nvSpPr>
        <p:spPr>
          <a:xfrm>
            <a:off x="327454" y="978597"/>
            <a:ext cx="868031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||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CE17D-620B-1066-9BFC-E78B136ECA47}"/>
              </a:ext>
            </a:extLst>
          </p:cNvPr>
          <p:cNvSpPr txBox="1"/>
          <p:nvPr/>
        </p:nvSpPr>
        <p:spPr>
          <a:xfrm>
            <a:off x="1692021" y="1560630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7772C-F366-F88F-6245-3B5F4AFA55F8}"/>
              </a:ext>
            </a:extLst>
          </p:cNvPr>
          <p:cNvSpPr txBox="1"/>
          <p:nvPr/>
        </p:nvSpPr>
        <p:spPr>
          <a:xfrm>
            <a:off x="3307667" y="1560630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B25FE-8B5B-AB8E-D112-3634E7452D9D}"/>
              </a:ext>
            </a:extLst>
          </p:cNvPr>
          <p:cNvSpPr txBox="1"/>
          <p:nvPr/>
        </p:nvSpPr>
        <p:spPr>
          <a:xfrm>
            <a:off x="5193617" y="1539564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C1C54-0D45-5E72-434C-3CDF355D1F5E}"/>
              </a:ext>
            </a:extLst>
          </p:cNvPr>
          <p:cNvSpPr txBox="1"/>
          <p:nvPr/>
        </p:nvSpPr>
        <p:spPr>
          <a:xfrm>
            <a:off x="7138431" y="1501817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768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547DD-47D6-A30C-3CCF-E23B541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97035"/>
              </p:ext>
            </p:extLst>
          </p:nvPr>
        </p:nvGraphicFramePr>
        <p:xfrm>
          <a:off x="1115883" y="1289613"/>
          <a:ext cx="65151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15026" imgH="3136944" progId="Excel.Sheet.12">
                  <p:embed/>
                </p:oleObj>
              </mc:Choice>
              <mc:Fallback>
                <p:oleObj name="Worksheet" r:id="rId3" imgW="6515026" imgH="31369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883" y="1289613"/>
                        <a:ext cx="6515100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F77464-2BA3-774B-805D-D8118B266E4A}"/>
              </a:ext>
            </a:extLst>
          </p:cNvPr>
          <p:cNvCxnSpPr/>
          <p:nvPr/>
        </p:nvCxnSpPr>
        <p:spPr>
          <a:xfrm>
            <a:off x="695325" y="2209800"/>
            <a:ext cx="4591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F671CC-F463-32AE-D516-8310EC273E02}"/>
              </a:ext>
            </a:extLst>
          </p:cNvPr>
          <p:cNvCxnSpPr/>
          <p:nvPr/>
        </p:nvCxnSpPr>
        <p:spPr>
          <a:xfrm>
            <a:off x="685800" y="3514725"/>
            <a:ext cx="4591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3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547DD-47D6-A30C-3CCF-E23B541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78599"/>
              </p:ext>
            </p:extLst>
          </p:nvPr>
        </p:nvGraphicFramePr>
        <p:xfrm>
          <a:off x="4013964" y="1127125"/>
          <a:ext cx="5092700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92626" imgH="3689525" progId="Excel.Sheet.12">
                  <p:embed/>
                </p:oleObj>
              </mc:Choice>
              <mc:Fallback>
                <p:oleObj name="Worksheet" r:id="rId3" imgW="5092626" imgH="36895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7547DD-47D6-A30C-3CCF-E23B541E2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964" y="1127125"/>
                        <a:ext cx="5092700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6BC900-94E5-546C-73E8-9508F1078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11353"/>
              </p:ext>
            </p:extLst>
          </p:nvPr>
        </p:nvGraphicFramePr>
        <p:xfrm>
          <a:off x="0" y="1117553"/>
          <a:ext cx="3968558" cy="191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15026" imgH="3136944" progId="Excel.Sheet.12">
                  <p:embed/>
                </p:oleObj>
              </mc:Choice>
              <mc:Fallback>
                <p:oleObj name="Worksheet" r:id="rId5" imgW="6515026" imgH="3136944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7547DD-47D6-A30C-3CCF-E23B541E2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117553"/>
                        <a:ext cx="3968558" cy="191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30C0BD-3CEA-1CEB-DE7F-213339A4E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77811"/>
              </p:ext>
            </p:extLst>
          </p:nvPr>
        </p:nvGraphicFramePr>
        <p:xfrm>
          <a:off x="806450" y="1095375"/>
          <a:ext cx="75311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531026" imgH="2952881" progId="Excel.Sheet.12">
                  <p:embed/>
                </p:oleObj>
              </mc:Choice>
              <mc:Fallback>
                <p:oleObj name="Worksheet" r:id="rId3" imgW="7531026" imgH="2952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095375"/>
                        <a:ext cx="7531100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49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93162"/>
            <a:ext cx="79187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macro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ut_config.c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head function is called to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2 stub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 stub –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for checking if we want to use stub or not _ check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g_hook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_* ; 1 stub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ut_stub_is_DMA_Check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to return value from PCL)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extern pointer and create prototype for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3AA8D-C3DE-735F-FEB3-2B8277ABACBF}"/>
              </a:ext>
            </a:extLst>
          </p:cNvPr>
          <p:cNvSpPr txBox="1"/>
          <p:nvPr/>
        </p:nvSpPr>
        <p:spPr>
          <a:xfrm>
            <a:off x="467282" y="1550805"/>
            <a:ext cx="3828494" cy="34855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is_DMA_Check_stub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//In </a:t>
            </a:r>
            <a:r>
              <a:rPr lang="en-US" sz="105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stub.c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C446C-0533-7D5D-0B55-624605DC9DD7}"/>
              </a:ext>
            </a:extLst>
          </p:cNvPr>
          <p:cNvSpPr txBox="1"/>
          <p:nvPr/>
        </p:nvSpPr>
        <p:spPr>
          <a:xfrm>
            <a:off x="5105585" y="1299961"/>
            <a:ext cx="3828494" cy="17312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UT_is_DMA_Check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stub.h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C74AF-3711-FF31-F430-AA74845D95A1}"/>
              </a:ext>
            </a:extLst>
          </p:cNvPr>
          <p:cNvSpPr txBox="1"/>
          <p:nvPr/>
        </p:nvSpPr>
        <p:spPr>
          <a:xfrm>
            <a:off x="4482672" y="3062261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_(__LINE__)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__(line)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is_DMA_Check_ut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_##line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CHECK_COVERAGE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is_DMA_Check_ut_70   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is_DMA_Check_ut_107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is_DMA_Check_ut_108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</a:p>
          <a:p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#undef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ut_config.c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74632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58FC1-923A-1FAA-7516-FE1AA9962F40}"/>
              </a:ext>
            </a:extLst>
          </p:cNvPr>
          <p:cNvSpPr txBox="1"/>
          <p:nvPr/>
        </p:nvSpPr>
        <p:spPr>
          <a:xfrm>
            <a:off x="6289342" y="745006"/>
            <a:ext cx="2381250" cy="38318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CHECK_NOISE_H_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CHECK_NOISE_H_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DMA.h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is_DMA_Check_info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is_DMA_Check_info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check_noise_expect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check_noise_params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TEST_check_noise_Pattern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check_noise_expect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CHECK_NOISE_H_ */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612E6-294E-8049-7C29-4B65DD7B0207}"/>
              </a:ext>
            </a:extLst>
          </p:cNvPr>
          <p:cNvSpPr txBox="1"/>
          <p:nvPr/>
        </p:nvSpPr>
        <p:spPr>
          <a:xfrm>
            <a:off x="473408" y="1429808"/>
            <a:ext cx="4572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TEST_Validate_check_noise</a:t>
            </a:r>
            <a:endParaRPr lang="en-US" sz="11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TEST_check_noise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check_noise.c</a:t>
            </a:r>
            <a:endParaRPr lang="en-US" sz="11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43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74632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4053-3306-67D8-63F5-64899EDCFAE2}"/>
              </a:ext>
            </a:extLst>
          </p:cNvPr>
          <p:cNvSpPr txBox="1"/>
          <p:nvPr/>
        </p:nvSpPr>
        <p:spPr>
          <a:xfrm>
            <a:off x="417478" y="1473810"/>
            <a:ext cx="8302752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check_noise_0001) {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UT_check_noise_All_Tests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check_noise_0001, check_noise_0001),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check_noise_table.c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F3098-20C2-96CD-5FBE-CC9605A84848}"/>
              </a:ext>
            </a:extLst>
          </p:cNvPr>
          <p:cNvSpPr txBox="1"/>
          <p:nvPr/>
        </p:nvSpPr>
        <p:spPr>
          <a:xfrm>
            <a:off x="417478" y="2916504"/>
            <a:ext cx="8302752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TEST_check_noise_Pattern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check_noise_PCL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",   {{{noise1,noise2,noise3,noise4},{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ReturnValue,is_stub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ReturnValueExpected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}  */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check_noise_0001 */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{{{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check_noise_PCL.h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18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4216"/>
            <a:ext cx="2982372" cy="292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Ex4 – create new stub function + MCDC for check_noise()</a:t>
            </a: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00174B-4997-9438-84D7-EF180769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29" y="417891"/>
            <a:ext cx="4130322" cy="41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0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9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1931629" y="496074"/>
            <a:ext cx="5274449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Crop to make squared image 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8531C3-59B2-8EB4-DC3A-4F21797FD5B7}"/>
              </a:ext>
            </a:extLst>
          </p:cNvPr>
          <p:cNvSpPr/>
          <p:nvPr/>
        </p:nvSpPr>
        <p:spPr>
          <a:xfrm>
            <a:off x="2385391" y="2806809"/>
            <a:ext cx="4754880" cy="524833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12CB41-5768-9E15-C249-E95AB7E7D989}"/>
              </a:ext>
            </a:extLst>
          </p:cNvPr>
          <p:cNvSpPr/>
          <p:nvPr/>
        </p:nvSpPr>
        <p:spPr>
          <a:xfrm>
            <a:off x="2663686" y="3633699"/>
            <a:ext cx="4047215" cy="5248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A9E8C-E643-1509-A5BA-F250743A498D}"/>
              </a:ext>
            </a:extLst>
          </p:cNvPr>
          <p:cNvSpPr/>
          <p:nvPr/>
        </p:nvSpPr>
        <p:spPr>
          <a:xfrm>
            <a:off x="2274072" y="1559424"/>
            <a:ext cx="4047215" cy="5248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87458-4CCA-94BB-D254-EA8BC93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420660"/>
            <a:ext cx="7346729" cy="835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pic>
        <p:nvPicPr>
          <p:cNvPr id="2050" name="Picture 2" descr="Unit Testing là gì?">
            <a:extLst>
              <a:ext uri="{FF2B5EF4-FFF2-40B4-BE49-F238E27FC236}">
                <a16:creationId xmlns:a16="http://schemas.microsoft.com/office/drawing/2014/main" id="{65B185DB-0999-5818-A638-8E0F2C33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050" y="2218248"/>
            <a:ext cx="4080946" cy="25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B3A0A07-2446-FB99-4B39-7077B206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2423864"/>
            <a:ext cx="4371196" cy="2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89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1280161" y="496074"/>
            <a:ext cx="5925918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D87B94-3E76-44F7-4EFE-0E1704FAF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66377"/>
              </p:ext>
            </p:extLst>
          </p:nvPr>
        </p:nvGraphicFramePr>
        <p:xfrm>
          <a:off x="1280161" y="1028528"/>
          <a:ext cx="6172558" cy="9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16388" imgH="742950" progId="Excel.Sheet.12">
                  <p:embed/>
                </p:oleObj>
              </mc:Choice>
              <mc:Fallback>
                <p:oleObj name="Worksheet" r:id="rId2" imgW="4616388" imgH="742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0161" y="1028528"/>
                        <a:ext cx="6172558" cy="99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B8A54D-3E4B-638F-8315-12E672B57D6D}"/>
              </a:ext>
            </a:extLst>
          </p:cNvPr>
          <p:cNvSpPr txBox="1"/>
          <p:nvPr/>
        </p:nvSpPr>
        <p:spPr>
          <a:xfrm>
            <a:off x="407088" y="2185213"/>
            <a:ext cx="791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Same with previous MCDC practice, we have N+1 = 3 test case and both meet MCDC independence rule  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13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612223" y="528097"/>
            <a:ext cx="7288193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-&gt;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width_of_image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-&gt;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height_of_image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3DAE6-2D9F-EA93-FA2A-1D16634DDE5B}"/>
              </a:ext>
            </a:extLst>
          </p:cNvPr>
          <p:cNvSpPr txBox="1"/>
          <p:nvPr/>
        </p:nvSpPr>
        <p:spPr>
          <a:xfrm>
            <a:off x="609502" y="2925944"/>
            <a:ext cx="79187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Because width of image and height of image are the same -&gt; only need to examine 3 subexpression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Only the first input line return True -&gt; we can check MCDC independence rule base on these input only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But the 4rd line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cannot meet MCDC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independence rule (there are no such an odd number that can be divided by 6)  -&gt; We change into an even number to meet C2 coverage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9D1826-F78A-5AD6-998F-34B7575BB1CC}"/>
              </a:ext>
            </a:extLst>
          </p:cNvPr>
          <p:cNvGrpSpPr/>
          <p:nvPr/>
        </p:nvGrpSpPr>
        <p:grpSpPr>
          <a:xfrm>
            <a:off x="219456" y="1252862"/>
            <a:ext cx="8590798" cy="1517770"/>
            <a:chOff x="612223" y="1480000"/>
            <a:chExt cx="7919553" cy="1201928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7F755C8-20AA-5CF4-E33A-FE29DE1DAE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721662"/>
                </p:ext>
              </p:extLst>
            </p:nvPr>
          </p:nvGraphicFramePr>
          <p:xfrm>
            <a:off x="612223" y="1480000"/>
            <a:ext cx="7919553" cy="120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6108626" imgH="927012" progId="Excel.Sheet.12">
                    <p:embed/>
                  </p:oleObj>
                </mc:Choice>
                <mc:Fallback>
                  <p:oleObj name="Worksheet" r:id="rId3" imgW="6108626" imgH="927012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223" y="1480000"/>
                          <a:ext cx="7919553" cy="12019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9F47933-41E7-FA83-6CBD-7B1D7B2A13DD}"/>
                </a:ext>
              </a:extLst>
            </p:cNvPr>
            <p:cNvSpPr/>
            <p:nvPr/>
          </p:nvSpPr>
          <p:spPr>
            <a:xfrm>
              <a:off x="1457831" y="1988388"/>
              <a:ext cx="229025" cy="21517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C15EFF-95DF-AE38-6361-4A9745CDA07E}"/>
                </a:ext>
              </a:extLst>
            </p:cNvPr>
            <p:cNvSpPr/>
            <p:nvPr/>
          </p:nvSpPr>
          <p:spPr>
            <a:xfrm>
              <a:off x="3409135" y="2220528"/>
              <a:ext cx="229025" cy="21517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0AB0B47-9E0B-A5EB-51E0-7AB42F438D3F}"/>
                </a:ext>
              </a:extLst>
            </p:cNvPr>
            <p:cNvSpPr/>
            <p:nvPr/>
          </p:nvSpPr>
          <p:spPr>
            <a:xfrm>
              <a:off x="5370845" y="2435708"/>
              <a:ext cx="229025" cy="21517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DA18024-5EDB-D8D8-1649-DEC312AC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133" y="2459710"/>
            <a:ext cx="241946" cy="271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41E41F-2B05-F52E-37A2-F28EF29E6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948" y="2469418"/>
            <a:ext cx="226436" cy="2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441495" y="487608"/>
            <a:ext cx="8368759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757030-6C9E-7917-F729-59F2D6AB8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29583"/>
              </p:ext>
            </p:extLst>
          </p:nvPr>
        </p:nvGraphicFramePr>
        <p:xfrm>
          <a:off x="504724" y="1311556"/>
          <a:ext cx="8242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42423" imgH="1111075" progId="Excel.Sheet.12">
                  <p:embed/>
                </p:oleObj>
              </mc:Choice>
              <mc:Fallback>
                <p:oleObj name="Worksheet" r:id="rId2" imgW="8242423" imgH="11110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724" y="1311556"/>
                        <a:ext cx="82423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0AEEC-835F-0C46-9DA9-853FBAF4FFF4}"/>
              </a:ext>
            </a:extLst>
          </p:cNvPr>
          <p:cNvSpPr txBox="1"/>
          <p:nvPr/>
        </p:nvSpPr>
        <p:spPr>
          <a:xfrm>
            <a:off x="609502" y="3306944"/>
            <a:ext cx="79187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First line does not be affected by ‘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% 60, 120, 180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 -&gt; can only check MCDC with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&lt;= width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Match with Line 3,4,5 but divisor is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uint_8 ~0-255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cannot larger than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width_of_image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(that is only &gt; 500)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Only the second line left that return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result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Same with previous problem, we find no case satisfy the MCDC condition for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%120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% 180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(can not be divided by 60 -&gt; also can not be divided by 120 and 180) -&gt;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347FE4-A311-342A-135F-A7F16251B026}"/>
              </a:ext>
            </a:extLst>
          </p:cNvPr>
          <p:cNvCxnSpPr/>
          <p:nvPr/>
        </p:nvCxnSpPr>
        <p:spPr>
          <a:xfrm>
            <a:off x="327454" y="1574800"/>
            <a:ext cx="85879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F7B95EAF-1E2C-03DE-BEEB-162B1805177E}"/>
              </a:ext>
            </a:extLst>
          </p:cNvPr>
          <p:cNvSpPr/>
          <p:nvPr/>
        </p:nvSpPr>
        <p:spPr>
          <a:xfrm>
            <a:off x="441495" y="2078169"/>
            <a:ext cx="815805" cy="293556"/>
          </a:xfrm>
          <a:prstGeom prst="leftBrace">
            <a:avLst>
              <a:gd name="adj1" fmla="val 12480"/>
              <a:gd name="adj2" fmla="val 47927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661AF-E7E1-2AEC-D403-9631EAD43DBC}"/>
              </a:ext>
            </a:extLst>
          </p:cNvPr>
          <p:cNvSpPr txBox="1"/>
          <p:nvPr/>
        </p:nvSpPr>
        <p:spPr>
          <a:xfrm>
            <a:off x="-74500" y="200846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Not </a:t>
            </a:r>
          </a:p>
          <a:p>
            <a:pPr algn="ctr"/>
            <a:r>
              <a:rPr lang="en-US" sz="1200" dirty="0"/>
              <a:t>MCDC</a:t>
            </a:r>
          </a:p>
        </p:txBody>
      </p:sp>
    </p:spTree>
    <p:extLst>
      <p:ext uri="{BB962C8B-B14F-4D97-AF65-F5344CB8AC3E}">
        <p14:creationId xmlns:p14="http://schemas.microsoft.com/office/powerpoint/2010/main" val="31973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using MCDC method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673D13-AD6E-D11D-1779-1DE1A4C00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0300"/>
              </p:ext>
            </p:extLst>
          </p:nvPr>
        </p:nvGraphicFramePr>
        <p:xfrm>
          <a:off x="90488" y="1128713"/>
          <a:ext cx="9053512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712348" imgH="2216238" progId="Excel.Sheet.12">
                  <p:embed/>
                </p:oleObj>
              </mc:Choice>
              <mc:Fallback>
                <p:oleObj name="Worksheet" r:id="rId2" imgW="8712348" imgH="22162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8" y="1128713"/>
                        <a:ext cx="9053512" cy="230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5983F-88B1-4F78-D642-9184BD240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40538"/>
              </p:ext>
            </p:extLst>
          </p:nvPr>
        </p:nvGraphicFramePr>
        <p:xfrm>
          <a:off x="327454" y="3536124"/>
          <a:ext cx="8590798" cy="151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8626" imgH="927012" progId="Excel.Sheet.12">
                  <p:embed/>
                </p:oleObj>
              </mc:Choice>
              <mc:Fallback>
                <p:oleObj name="Worksheet" r:id="rId4" imgW="6108626" imgH="92701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F755C8-20AA-5CF4-E33A-FE29DE1DAE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454" y="3536124"/>
                        <a:ext cx="8590798" cy="151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100EA-68F1-6A6A-FBC3-FF8548859EF0}"/>
              </a:ext>
            </a:extLst>
          </p:cNvPr>
          <p:cNvSpPr/>
          <p:nvPr/>
        </p:nvSpPr>
        <p:spPr>
          <a:xfrm>
            <a:off x="3776870" y="2250219"/>
            <a:ext cx="349857" cy="786682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5BE42F-0042-86D3-C10A-332EB76EB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21553"/>
              </p:ext>
            </p:extLst>
          </p:nvPr>
        </p:nvGraphicFramePr>
        <p:xfrm>
          <a:off x="231524" y="3774927"/>
          <a:ext cx="8771439" cy="11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8242423" imgH="1111075" progId="Excel.Sheet.12">
                  <p:embed/>
                </p:oleObj>
              </mc:Choice>
              <mc:Fallback>
                <p:oleObj name="Worksheet" r:id="rId6" imgW="8242423" imgH="1111075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6757030-6C9E-7917-F729-59F2D6AB8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524" y="3774927"/>
                        <a:ext cx="8771439" cy="11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A275D4-F0D5-8F9C-20F6-AB2E841FAEF7}"/>
              </a:ext>
            </a:extLst>
          </p:cNvPr>
          <p:cNvSpPr/>
          <p:nvPr/>
        </p:nvSpPr>
        <p:spPr>
          <a:xfrm>
            <a:off x="5176299" y="2472856"/>
            <a:ext cx="492981" cy="95931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6064FB1-74C3-076F-D887-AA9976F4C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94477"/>
              </p:ext>
            </p:extLst>
          </p:nvPr>
        </p:nvGraphicFramePr>
        <p:xfrm>
          <a:off x="1200527" y="3798317"/>
          <a:ext cx="6172558" cy="9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616388" imgH="742950" progId="Excel.Sheet.12">
                  <p:embed/>
                </p:oleObj>
              </mc:Choice>
              <mc:Fallback>
                <p:oleObj name="Worksheet" r:id="rId8" imgW="4616388" imgH="74295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2D87B94-3E76-44F7-4EFE-0E1704FAF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527" y="3798317"/>
                        <a:ext cx="6172558" cy="99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BFEFF6-D6ED-8C58-3212-C78E4E17EA30}"/>
              </a:ext>
            </a:extLst>
          </p:cNvPr>
          <p:cNvSpPr/>
          <p:nvPr/>
        </p:nvSpPr>
        <p:spPr>
          <a:xfrm>
            <a:off x="3793825" y="1854945"/>
            <a:ext cx="778175" cy="61791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80448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2246-F857-E464-71F2-C3F625B2349B}"/>
              </a:ext>
            </a:extLst>
          </p:cNvPr>
          <p:cNvSpPr txBox="1"/>
          <p:nvPr/>
        </p:nvSpPr>
        <p:spPr>
          <a:xfrm>
            <a:off x="210507" y="1084395"/>
            <a:ext cx="407629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crop_image_and_divide_expect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crop_image_and_divide_params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TEST_crop_image_and_divide_Pattern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crop_image_and_divide_expect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crop_image_and_divide.h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555AC-262C-0603-0716-EEA1C0F35925}"/>
              </a:ext>
            </a:extLst>
          </p:cNvPr>
          <p:cNvSpPr txBox="1"/>
          <p:nvPr/>
        </p:nvSpPr>
        <p:spPr>
          <a:xfrm>
            <a:off x="4361493" y="1084395"/>
            <a:ext cx="4572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TEST_GetAddr_crop_image_and_divide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: test address is valid or not</a:t>
            </a:r>
          </a:p>
          <a:p>
            <a:endParaRPr lang="en-US" sz="12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TEST_Validate_crop_image_and_divide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: compare output with expected output (declared in PCL)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TEST_crop_image_and_divide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Execute the function and take output to 2 test function above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Crop_image_and_divide.c</a:t>
            </a:r>
            <a:endParaRPr 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49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90073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415FC-B65A-315B-4F3A-37E1A2AFB3EF}"/>
              </a:ext>
            </a:extLst>
          </p:cNvPr>
          <p:cNvSpPr txBox="1"/>
          <p:nvPr/>
        </p:nvSpPr>
        <p:spPr>
          <a:xfrm>
            <a:off x="397139" y="1218273"/>
            <a:ext cx="8343429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RPI3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crop_image_and_divide_0001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UT_crop_image_and_divide_All_Tests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RPI3, crop_image_and_divide_0001, crop_image_and_divide_0001),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TEST_CASE_END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Crop_image_and_divide_table.c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5F6F0-55B6-CCBB-2C0E-73AE9A10AF89}"/>
              </a:ext>
            </a:extLst>
          </p:cNvPr>
          <p:cNvSpPr txBox="1"/>
          <p:nvPr/>
        </p:nvSpPr>
        <p:spPr>
          <a:xfrm>
            <a:off x="397139" y="2647955"/>
            <a:ext cx="8343429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TEST_crop_image_and_divide_Pattern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crop_image_and_divide_PCL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", {{*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divisor},{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validator,validator,validator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     */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crop_image_and_divide_0001 */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{{TEST_ADDR_NULL, 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},{E_FAILURE, TEST_ADDR_NOT_NULL, 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}},{}},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97905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64078-431A-3C31-4C9A-9F91CD1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34" y="716987"/>
            <a:ext cx="4187440" cy="42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9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368391" y="720100"/>
            <a:ext cx="4177295" cy="60327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</a:t>
            </a:r>
            <a:br>
              <a:rPr lang="en" dirty="0"/>
            </a:br>
            <a:r>
              <a:rPr lang="en" dirty="0"/>
              <a:t>Testing Profession ?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131166" y="720100"/>
            <a:ext cx="3920736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When a program is fully completed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we operate a whole test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if a bug appeared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may lead to re-make many parts of the program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harder and costly for project</a:t>
            </a: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From above problem, we need Unit Test for testing continuously from the beginning of program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b="0" i="0" dirty="0">
                <a:solidFill>
                  <a:srgbClr val="00B050"/>
                </a:solidFill>
                <a:effectLst/>
                <a:latin typeface="Cambria" panose="02040503050406030204" pitchFamily="18" charset="0"/>
              </a:rPr>
              <a:t>UT is the first level of testing tower -&gt; Ensuring the reliability of the tower later 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95F42-6FBE-ECA5-212C-F573AB99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5" y="1631447"/>
            <a:ext cx="2646205" cy="27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0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9F7426-E091-541B-2EB8-9090F070D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89173"/>
              </p:ext>
            </p:extLst>
          </p:nvPr>
        </p:nvGraphicFramePr>
        <p:xfrm>
          <a:off x="430843" y="619020"/>
          <a:ext cx="8482799" cy="4352557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665450">
                  <a:extLst>
                    <a:ext uri="{9D8B030D-6E8A-4147-A177-3AD203B41FA5}">
                      <a16:colId xmlns:a16="http://schemas.microsoft.com/office/drawing/2014/main" val="1521933588"/>
                    </a:ext>
                  </a:extLst>
                </a:gridCol>
                <a:gridCol w="4022798">
                  <a:extLst>
                    <a:ext uri="{9D8B030D-6E8A-4147-A177-3AD203B41FA5}">
                      <a16:colId xmlns:a16="http://schemas.microsoft.com/office/drawing/2014/main" val="2528072266"/>
                    </a:ext>
                  </a:extLst>
                </a:gridCol>
                <a:gridCol w="3794551">
                  <a:extLst>
                    <a:ext uri="{9D8B030D-6E8A-4147-A177-3AD203B41FA5}">
                      <a16:colId xmlns:a16="http://schemas.microsoft.com/office/drawing/2014/main" val="6896824"/>
                    </a:ext>
                  </a:extLst>
                </a:gridCol>
              </a:tblGrid>
              <a:tr h="325965"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Black box (sometimes called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functional test</a:t>
                      </a: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White box (Unit 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270931"/>
                  </a:ext>
                </a:extLst>
              </a:tr>
              <a:tr h="23956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Based on specification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Mainly focus on the behavior (functionality) of test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Based on source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Inner structure of test object is the basis of test case selection. Programs are made of 3 kinds of statements: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sequence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(if/else),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iteration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(while, for)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Often use a graph called controlled flow graph (CFG)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Using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coverage, branch coverage, condition coverage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path coverage and def-use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90123"/>
                  </a:ext>
                </a:extLst>
              </a:tr>
              <a:tr h="557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Does not require access to internal logic of a component</a:t>
                      </a:r>
                    </a:p>
                    <a:p>
                      <a:pPr algn="l"/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Thoroughness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: can cover most of the cases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Early bug detection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: bugs related to code logic</a:t>
                      </a:r>
                    </a:p>
                    <a:p>
                      <a:pPr algn="l"/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05142"/>
                  </a:ext>
                </a:extLst>
              </a:tr>
              <a:tr h="10365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Impossible to test all possible inputs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Identify the range of inputs and outputs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Require efficient strategy to limit number of 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Depend on code implementation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Hard to meet 100% coverage requirement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Time-consuming and skill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936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5EBA51-9E12-AF06-097E-5DA9E387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71" y="2361649"/>
            <a:ext cx="1958688" cy="71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D9D4A-4081-15E2-D311-C554884D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347" y="2368968"/>
            <a:ext cx="2075627" cy="8526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coverage (C0) &amp; Branch coverage (C1)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605214"/>
            <a:ext cx="8482800" cy="42500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B6790-6E32-05DF-4112-FBB79470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21576"/>
              </p:ext>
            </p:extLst>
          </p:nvPr>
        </p:nvGraphicFramePr>
        <p:xfrm>
          <a:off x="399090" y="1899649"/>
          <a:ext cx="8482800" cy="2932924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2541463">
                  <a:extLst>
                    <a:ext uri="{9D8B030D-6E8A-4147-A177-3AD203B41FA5}">
                      <a16:colId xmlns:a16="http://schemas.microsoft.com/office/drawing/2014/main" val="3252841754"/>
                    </a:ext>
                  </a:extLst>
                </a:gridCol>
                <a:gridCol w="2328759">
                  <a:extLst>
                    <a:ext uri="{9D8B030D-6E8A-4147-A177-3AD203B41FA5}">
                      <a16:colId xmlns:a16="http://schemas.microsoft.com/office/drawing/2014/main" val="1047795925"/>
                    </a:ext>
                  </a:extLst>
                </a:gridCol>
                <a:gridCol w="2269554">
                  <a:extLst>
                    <a:ext uri="{9D8B030D-6E8A-4147-A177-3AD203B41FA5}">
                      <a16:colId xmlns:a16="http://schemas.microsoft.com/office/drawing/2014/main" val="2707027441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170756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Code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Scenario 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Scenario 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Overall coverage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12919"/>
                  </a:ext>
                </a:extLst>
              </a:tr>
              <a:tr h="2689084"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100%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5052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F9CEAD-2C65-45A2-1375-DD671E99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6" y="2236248"/>
            <a:ext cx="2515153" cy="1381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6C832-6EEF-FBF1-F6BB-01FAEBEBC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79" y="2236248"/>
            <a:ext cx="2066345" cy="1145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0B815-C71E-0B7F-5BDA-A7F271E46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879" y="3959795"/>
            <a:ext cx="2066345" cy="508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1AFD26-7630-5748-FB20-DE47F1807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60" y="2236246"/>
            <a:ext cx="2057335" cy="1204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0AD601-5687-A54C-1D23-DB83CAB6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560" y="3909392"/>
            <a:ext cx="2057335" cy="50866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0DDF4-1692-3AA5-C6AD-26DEA550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7315"/>
              </p:ext>
            </p:extLst>
          </p:nvPr>
        </p:nvGraphicFramePr>
        <p:xfrm>
          <a:off x="399086" y="687304"/>
          <a:ext cx="8482804" cy="883158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4238696">
                  <a:extLst>
                    <a:ext uri="{9D8B030D-6E8A-4147-A177-3AD203B41FA5}">
                      <a16:colId xmlns:a16="http://schemas.microsoft.com/office/drawing/2014/main" val="3715432684"/>
                    </a:ext>
                  </a:extLst>
                </a:gridCol>
                <a:gridCol w="4244108">
                  <a:extLst>
                    <a:ext uri="{9D8B030D-6E8A-4147-A177-3AD203B41FA5}">
                      <a16:colId xmlns:a16="http://schemas.microsoft.com/office/drawing/2014/main" val="3728428994"/>
                    </a:ext>
                  </a:extLst>
                </a:gridCol>
              </a:tblGrid>
              <a:tr h="72241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 (C0):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statement gets executed at least once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node in CFG gets visited at least once (all-nodes coverage)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Branch coverage (C1):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decision is made true and false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edge in a CFG gets traversed 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38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coverage (C0) &amp; Branch coverage (C1)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605214"/>
            <a:ext cx="8482800" cy="42500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0DDF4-1692-3AA5-C6AD-26DEA5507D37}"/>
              </a:ext>
            </a:extLst>
          </p:cNvPr>
          <p:cNvGraphicFramePr>
            <a:graphicFrameLocks noGrp="1"/>
          </p:cNvGraphicFramePr>
          <p:nvPr/>
        </p:nvGraphicFramePr>
        <p:xfrm>
          <a:off x="399086" y="687304"/>
          <a:ext cx="8482804" cy="883158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4238696">
                  <a:extLst>
                    <a:ext uri="{9D8B030D-6E8A-4147-A177-3AD203B41FA5}">
                      <a16:colId xmlns:a16="http://schemas.microsoft.com/office/drawing/2014/main" val="3715432684"/>
                    </a:ext>
                  </a:extLst>
                </a:gridCol>
                <a:gridCol w="4244108">
                  <a:extLst>
                    <a:ext uri="{9D8B030D-6E8A-4147-A177-3AD203B41FA5}">
                      <a16:colId xmlns:a16="http://schemas.microsoft.com/office/drawing/2014/main" val="3728428994"/>
                    </a:ext>
                  </a:extLst>
                </a:gridCol>
              </a:tblGrid>
              <a:tr h="72241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 (C0):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statement gets executed at least once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node in CFG gets visited at least once (all-nodes coverage)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Branch coverage (C1):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decision is made true and false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edge in a CFG gets traversed 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3898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3F8C-7475-F766-AD21-E8CD2527E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6200"/>
          <a:stretch/>
        </p:blipFill>
        <p:spPr bwMode="auto">
          <a:xfrm>
            <a:off x="4640488" y="1805203"/>
            <a:ext cx="3858768" cy="28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ại sao Test Coverage là một phần quan trọng của Kiểm thử phần mềm?">
            <a:extLst>
              <a:ext uri="{FF2B5EF4-FFF2-40B4-BE49-F238E27FC236}">
                <a16:creationId xmlns:a16="http://schemas.microsoft.com/office/drawing/2014/main" id="{7D0E2148-7C9B-81DA-4F20-2705463FB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0" r="14100"/>
          <a:stretch/>
        </p:blipFill>
        <p:spPr bwMode="auto">
          <a:xfrm>
            <a:off x="327446" y="1990026"/>
            <a:ext cx="4241402" cy="288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8099</Words>
  <Application>Microsoft Office PowerPoint</Application>
  <PresentationFormat>On-screen Show (16:9)</PresentationFormat>
  <Paragraphs>853</Paragraphs>
  <Slides>57</Slides>
  <Notes>33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Cambria</vt:lpstr>
      <vt:lpstr>Consolas</vt:lpstr>
      <vt:lpstr>Courier New</vt:lpstr>
      <vt:lpstr>Roboto Condensed</vt:lpstr>
      <vt:lpstr>Times New Roman</vt:lpstr>
      <vt:lpstr>var(--font-family-body-lesson-markdown,"Droid Serif")</vt:lpstr>
      <vt:lpstr>Wingdings</vt:lpstr>
      <vt:lpstr>Office Theme</vt:lpstr>
      <vt:lpstr>Worksheet</vt:lpstr>
      <vt:lpstr>Microsoft Excel Worksheet</vt:lpstr>
      <vt:lpstr>UNIT TESTING</vt:lpstr>
      <vt:lpstr>Content </vt:lpstr>
      <vt:lpstr>Why we need UT?</vt:lpstr>
      <vt:lpstr>What is unit test</vt:lpstr>
      <vt:lpstr>Unit test</vt:lpstr>
      <vt:lpstr>Why we need Testing Profession ?</vt:lpstr>
      <vt:lpstr>Techniques</vt:lpstr>
      <vt:lpstr>Statement coverage (C0) &amp; Branch coverage (C1)</vt:lpstr>
      <vt:lpstr>Statement coverage (C0) &amp; Branch coverage (C1)</vt:lpstr>
      <vt:lpstr>Condition coverage (C2)</vt:lpstr>
      <vt:lpstr>Modified Condition Decision Coverage (MCDC)</vt:lpstr>
      <vt:lpstr>Modified Condition Decision Coverage (MCDC)</vt:lpstr>
      <vt:lpstr>Modified Condition Decision Coverage (MCDC)</vt:lpstr>
      <vt:lpstr>Modified Condition Decision Coverage (MCDC)</vt:lpstr>
      <vt:lpstr>Misunderstanding MC/DC objective</vt:lpstr>
      <vt:lpstr>PowerPoint Presentation</vt:lpstr>
      <vt:lpstr>PowerPoint Presentation</vt:lpstr>
      <vt:lpstr>How to perform UT?</vt:lpstr>
      <vt:lpstr>Workflow of unit testing</vt:lpstr>
      <vt:lpstr>Ex1 - requirement</vt:lpstr>
      <vt:lpstr>Step 1: test case preparation</vt:lpstr>
      <vt:lpstr>Ex1 – Declare test case table</vt:lpstr>
      <vt:lpstr>Ex1 – Declare test case table</vt:lpstr>
      <vt:lpstr>Ex1 – Declare test case table</vt:lpstr>
      <vt:lpstr>Ex1 - TEST_data_format_convert </vt:lpstr>
      <vt:lpstr>Ex1 – Declare test case table</vt:lpstr>
      <vt:lpstr>Workflow of unit testing</vt:lpstr>
      <vt:lpstr>Workflow of unit testing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Ex3 – stub function with pre_check_config()</vt:lpstr>
      <vt:lpstr>Ex3 – stub function _ pre_check_config()</vt:lpstr>
      <vt:lpstr>Ex3 – stub function _ pre_check_config()</vt:lpstr>
      <vt:lpstr>Ex3 – stub function _ pre_check_config()</vt:lpstr>
      <vt:lpstr>Ex4 – create new stub function + MCDC for check_noise()</vt:lpstr>
      <vt:lpstr>Ex4 – MCDC for check_noise()</vt:lpstr>
      <vt:lpstr>Ex4 – MCDC for check_noise()</vt:lpstr>
      <vt:lpstr>Ex4 – MCDC for check_noise()</vt:lpstr>
      <vt:lpstr>Ex4 – MCDC for check_noise()</vt:lpstr>
      <vt:lpstr>Ex4 – create new stub function for check_noise()</vt:lpstr>
      <vt:lpstr>Ex4 – create new stub function + MCDC for check_noise()</vt:lpstr>
      <vt:lpstr>Ex4 – create new stub function + MCDC for check_noise()</vt:lpstr>
      <vt:lpstr>Ex4 – create new stub function + MCDC for check_noise()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MASTER - 1 ROW TITLE</dc:title>
  <cp:lastModifiedBy>ES DEV 59</cp:lastModifiedBy>
  <cp:revision>163</cp:revision>
  <dcterms:modified xsi:type="dcterms:W3CDTF">2024-04-03T03:43:30Z</dcterms:modified>
</cp:coreProperties>
</file>