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326" r:id="rId22"/>
    <p:sldId id="277" r:id="rId23"/>
    <p:sldId id="278" r:id="rId24"/>
    <p:sldId id="327"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A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59" d="100"/>
          <a:sy n="59" d="100"/>
        </p:scale>
        <p:origin x="142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4E8B81-D35C-498F-AE70-40552E4E6CA2}" type="datetimeFigureOut">
              <a:rPr lang="en-US" smtClean="0"/>
              <a:pPr/>
              <a:t>4/6/2024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18BEB-F0D1-4696-809A-87B32D565904}" type="slidenum">
              <a:rPr lang="en-US" smtClean="0"/>
              <a:pPr/>
              <a:t>‹#›</a:t>
            </a:fld>
            <a:endParaRPr lang="en-US"/>
          </a:p>
        </p:txBody>
      </p:sp>
    </p:spTree>
    <p:extLst>
      <p:ext uri="{BB962C8B-B14F-4D97-AF65-F5344CB8AC3E}">
        <p14:creationId xmlns:p14="http://schemas.microsoft.com/office/powerpoint/2010/main" val="158331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ZapfDingbats" pitchFamily="82" charset="2"/>
              <a:buNone/>
            </a:pPr>
            <a:r>
              <a:rPr lang="en-US" sz="1400" dirty="0">
                <a:solidFill>
                  <a:srgbClr val="FF0000"/>
                </a:solidFill>
              </a:rPr>
              <a:t>Why is there a UDP?</a:t>
            </a:r>
            <a:endParaRPr lang="en-US" sz="1400" dirty="0"/>
          </a:p>
          <a:p>
            <a:r>
              <a:rPr lang="en-US" sz="1200" dirty="0"/>
              <a:t>no connection establishment (which can add delay)</a:t>
            </a:r>
          </a:p>
          <a:p>
            <a:r>
              <a:rPr lang="en-US" sz="1200" dirty="0"/>
              <a:t>simple: no connection state at sender, receiver</a:t>
            </a:r>
          </a:p>
          <a:p>
            <a:r>
              <a:rPr lang="en-US" sz="1200" dirty="0"/>
              <a:t>small segment header</a:t>
            </a:r>
          </a:p>
          <a:p>
            <a:r>
              <a:rPr lang="en-US" sz="1200" dirty="0"/>
              <a:t>no congestion control: UDP can blast away as fast as desired</a:t>
            </a:r>
            <a:endParaRPr lang="en-US" sz="1400" dirty="0"/>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dirty="0"/>
              <a:t>reliable transfer over UDP: add reliability at application layer</a:t>
            </a:r>
          </a:p>
          <a:p>
            <a:pPr lvl="1"/>
            <a:r>
              <a:rPr lang="en-US" sz="2000" dirty="0"/>
              <a:t>application-specific error recovery!</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7F436EE-71AB-4510-9B95-2AC26130080B}" type="slidenum">
              <a:rPr lang="en-US" smtClean="0"/>
              <a:pPr/>
              <a:t>27</a:t>
            </a:fld>
            <a:endParaRPr lang="en-US"/>
          </a:p>
        </p:txBody>
      </p:sp>
      <p:sp>
        <p:nvSpPr>
          <p:cNvPr id="60419" name="Rectangle 2"/>
          <p:cNvSpPr>
            <a:spLocks noGrp="1" noRot="1" noChangeAspect="1" noChangeArrowheads="1" noTextEdit="1"/>
          </p:cNvSpPr>
          <p:nvPr>
            <p:ph type="sldImg"/>
          </p:nvPr>
        </p:nvSpPr>
        <p:spPr>
          <a:xfrm>
            <a:off x="1144588" y="685800"/>
            <a:ext cx="4568825" cy="3427413"/>
          </a:xfrm>
          <a:ln/>
        </p:spPr>
      </p:sp>
      <p:sp>
        <p:nvSpPr>
          <p:cNvPr id="60420" name="Rectangle 3"/>
          <p:cNvSpPr>
            <a:spLocks noGrp="1" noChangeArrowheads="1"/>
          </p:cNvSpPr>
          <p:nvPr>
            <p:ph type="body" idx="1"/>
          </p:nvPr>
        </p:nvSpPr>
        <p:spPr>
          <a:noFill/>
          <a:ln/>
        </p:spPr>
        <p:txBody>
          <a:bodyPr/>
          <a:lstStyle/>
          <a:p>
            <a:pPr eaLnBrk="1" hangingPunct="1"/>
            <a:r>
              <a:rPr lang="en-US" b="1"/>
              <a:t>RDT = Reliable</a:t>
            </a:r>
            <a:r>
              <a:rPr lang="en-US"/>
              <a:t> Data Transfer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ZapfDingbats" pitchFamily="82" charset="2"/>
              <a:buNone/>
            </a:pPr>
            <a:r>
              <a:rPr lang="en-US" sz="1400" dirty="0">
                <a:solidFill>
                  <a:srgbClr val="FF0000"/>
                </a:solidFill>
              </a:rPr>
              <a:t>What happens if ACK/NAK corrupted?</a:t>
            </a:r>
            <a:endParaRPr lang="en-US" sz="1400" dirty="0"/>
          </a:p>
          <a:p>
            <a:pPr lvl="1">
              <a:buFont typeface="Arial" pitchFamily="34" charset="0"/>
              <a:buChar char="•"/>
            </a:pPr>
            <a:r>
              <a:rPr lang="en-US" sz="1200" dirty="0"/>
              <a:t>sender doesn’t know what happened at receiver!</a:t>
            </a:r>
          </a:p>
          <a:p>
            <a:pPr lvl="1">
              <a:buFont typeface="Arial" pitchFamily="34" charset="0"/>
              <a:buChar char="•"/>
            </a:pPr>
            <a:r>
              <a:rPr lang="en-US" sz="1200" dirty="0"/>
              <a:t>Retransmit</a:t>
            </a:r>
            <a:r>
              <a:rPr lang="en-US" sz="1200" baseline="0" dirty="0"/>
              <a:t> </a:t>
            </a:r>
            <a:r>
              <a:rPr lang="en-US" sz="1200" baseline="0" dirty="0">
                <a:sym typeface="Wingdings" pitchFamily="2" charset="2"/>
              </a:rPr>
              <a:t> </a:t>
            </a:r>
            <a:r>
              <a:rPr lang="en-US" sz="1200" dirty="0"/>
              <a:t>possible duplicate</a:t>
            </a:r>
            <a:endParaRPr lang="en-US" sz="1400" dirty="0"/>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7346BF0-7C67-4ED2-8F8B-AF4CE1D79E4D}" type="slidenum">
              <a:rPr lang="en-US" smtClean="0"/>
              <a:pPr/>
              <a:t>54</a:t>
            </a:fld>
            <a:endParaRPr lang="en-US"/>
          </a:p>
        </p:txBody>
      </p:sp>
      <p:sp>
        <p:nvSpPr>
          <p:cNvPr id="61443" name="Rectangle 2"/>
          <p:cNvSpPr>
            <a:spLocks noGrp="1" noRot="1" noChangeAspect="1" noChangeArrowheads="1" noTextEdit="1"/>
          </p:cNvSpPr>
          <p:nvPr>
            <p:ph type="sldImg"/>
          </p:nvPr>
        </p:nvSpPr>
        <p:spPr>
          <a:xfrm>
            <a:off x="1144588" y="685800"/>
            <a:ext cx="4568825" cy="3427413"/>
          </a:xfrm>
          <a:ln/>
        </p:spPr>
      </p:sp>
      <p:sp>
        <p:nvSpPr>
          <p:cNvPr id="61444" name="Rectangle 3"/>
          <p:cNvSpPr>
            <a:spLocks noGrp="1" noChangeArrowheads="1"/>
          </p:cNvSpPr>
          <p:nvPr>
            <p:ph type="body" idx="1"/>
          </p:nvPr>
        </p:nvSpPr>
        <p:spPr>
          <a:noFill/>
          <a:ln/>
        </p:spPr>
        <p:txBody>
          <a:bodyPr/>
          <a:lstStyle/>
          <a:p>
            <a:pPr eaLnBrk="1" hangingPunct="1"/>
            <a:r>
              <a:rPr lang="en-US" dirty="0"/>
              <a:t>TCP </a:t>
            </a:r>
            <a:r>
              <a:rPr lang="en-US" dirty="0" err="1"/>
              <a:t>là</a:t>
            </a:r>
            <a:r>
              <a:rPr lang="en-US" dirty="0"/>
              <a:t> </a:t>
            </a:r>
            <a:r>
              <a:rPr lang="en-US" dirty="0" err="1"/>
              <a:t>giao</a:t>
            </a:r>
            <a:r>
              <a:rPr lang="en-US" dirty="0"/>
              <a:t> </a:t>
            </a:r>
            <a:r>
              <a:rPr lang="en-US" dirty="0" err="1"/>
              <a:t>thức</a:t>
            </a:r>
            <a:r>
              <a:rPr lang="en-US" dirty="0"/>
              <a:t> </a:t>
            </a:r>
            <a:r>
              <a:rPr lang="en-US" dirty="0" err="1"/>
              <a:t>kiểu</a:t>
            </a:r>
            <a:r>
              <a:rPr lang="en-US" dirty="0"/>
              <a:t> </a:t>
            </a:r>
            <a:r>
              <a:rPr lang="en-US" dirty="0" err="1"/>
              <a:t>dòng</a:t>
            </a:r>
            <a:r>
              <a:rPr lang="en-US" dirty="0"/>
              <a:t>, </a:t>
            </a:r>
            <a:r>
              <a:rPr lang="en-US" dirty="0" err="1"/>
              <a:t>nghĩa</a:t>
            </a:r>
            <a:r>
              <a:rPr lang="en-US" dirty="0"/>
              <a:t> </a:t>
            </a:r>
            <a:r>
              <a:rPr lang="en-US" dirty="0" err="1"/>
              <a:t>là</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coi</a:t>
            </a:r>
            <a:r>
              <a:rPr lang="en-US" dirty="0"/>
              <a:t> </a:t>
            </a:r>
            <a:r>
              <a:rPr lang="en-US" dirty="0" err="1"/>
              <a:t>như</a:t>
            </a:r>
            <a:r>
              <a:rPr lang="en-US" dirty="0"/>
              <a:t> </a:t>
            </a:r>
            <a:r>
              <a:rPr lang="en-US" dirty="0" err="1"/>
              <a:t>một</a:t>
            </a:r>
            <a:r>
              <a:rPr lang="en-US" dirty="0"/>
              <a:t> </a:t>
            </a:r>
            <a:r>
              <a:rPr lang="en-US" dirty="0" err="1"/>
              <a:t>dãy</a:t>
            </a:r>
            <a:r>
              <a:rPr lang="en-US" dirty="0"/>
              <a:t> </a:t>
            </a:r>
            <a:r>
              <a:rPr lang="en-US" dirty="0" err="1"/>
              <a:t>các</a:t>
            </a:r>
            <a:r>
              <a:rPr lang="en-US" dirty="0"/>
              <a:t> byte </a:t>
            </a:r>
            <a:r>
              <a:rPr lang="en-US" dirty="0" err="1"/>
              <a:t>có</a:t>
            </a:r>
            <a:r>
              <a:rPr lang="en-US" dirty="0"/>
              <a:t> </a:t>
            </a:r>
            <a:r>
              <a:rPr lang="en-US" dirty="0" err="1"/>
              <a:t>thứ</a:t>
            </a:r>
            <a:r>
              <a:rPr lang="en-US" dirty="0"/>
              <a:t> </a:t>
            </a:r>
            <a:r>
              <a:rPr lang="en-US" dirty="0" err="1"/>
              <a:t>tự</a:t>
            </a:r>
            <a:r>
              <a:rPr lang="en-US" dirty="0"/>
              <a:t> </a:t>
            </a:r>
            <a:r>
              <a:rPr lang="en-US" dirty="0" err="1"/>
              <a:t>nhưng</a:t>
            </a:r>
            <a:r>
              <a:rPr lang="en-US" dirty="0"/>
              <a:t> </a:t>
            </a:r>
            <a:r>
              <a:rPr lang="en-US" dirty="0" err="1"/>
              <a:t>không</a:t>
            </a:r>
            <a:r>
              <a:rPr lang="en-US" dirty="0"/>
              <a:t> </a:t>
            </a:r>
            <a:r>
              <a:rPr lang="en-US" dirty="0" err="1"/>
              <a:t>có</a:t>
            </a:r>
            <a:r>
              <a:rPr lang="en-US" dirty="0"/>
              <a:t> </a:t>
            </a:r>
            <a:r>
              <a:rPr lang="en-US" dirty="0" err="1"/>
              <a:t>cấu</a:t>
            </a:r>
            <a:r>
              <a:rPr lang="en-US" dirty="0"/>
              <a:t> </a:t>
            </a:r>
            <a:r>
              <a:rPr lang="en-US" dirty="0" err="1"/>
              <a:t>trúc</a:t>
            </a:r>
            <a:endParaRPr lang="en-US" dirty="0"/>
          </a:p>
          <a:p>
            <a:pPr lvl="1" eaLnBrk="1" hangingPunct="1"/>
            <a:r>
              <a:rPr lang="en-US" dirty="0" err="1"/>
              <a:t>Nếu</a:t>
            </a:r>
            <a:r>
              <a:rPr lang="en-US" dirty="0"/>
              <a:t> </a:t>
            </a:r>
            <a:r>
              <a:rPr lang="en-US" dirty="0" err="1"/>
              <a:t>máy</a:t>
            </a:r>
            <a:r>
              <a:rPr lang="en-US" dirty="0"/>
              <a:t> X </a:t>
            </a:r>
            <a:r>
              <a:rPr lang="en-US" dirty="0" err="1"/>
              <a:t>lần</a:t>
            </a:r>
            <a:r>
              <a:rPr lang="en-US" dirty="0"/>
              <a:t> </a:t>
            </a:r>
            <a:r>
              <a:rPr lang="en-US" dirty="0" err="1"/>
              <a:t>lượt</a:t>
            </a:r>
            <a:r>
              <a:rPr lang="en-US" dirty="0"/>
              <a:t> </a:t>
            </a:r>
            <a:r>
              <a:rPr lang="en-US" dirty="0" err="1"/>
              <a:t>gửi</a:t>
            </a:r>
            <a:r>
              <a:rPr lang="en-US" dirty="0"/>
              <a:t> </a:t>
            </a:r>
            <a:r>
              <a:rPr lang="en-US" dirty="0" err="1"/>
              <a:t>cho</a:t>
            </a:r>
            <a:r>
              <a:rPr lang="en-US" dirty="0"/>
              <a:t> </a:t>
            </a:r>
            <a:r>
              <a:rPr lang="en-US" dirty="0" err="1"/>
              <a:t>máy</a:t>
            </a:r>
            <a:r>
              <a:rPr lang="en-US" dirty="0"/>
              <a:t> Y </a:t>
            </a:r>
            <a:r>
              <a:rPr lang="en-US" dirty="0" err="1"/>
              <a:t>ba</a:t>
            </a:r>
            <a:r>
              <a:rPr lang="en-US" dirty="0"/>
              <a:t> </a:t>
            </a:r>
            <a:r>
              <a:rPr lang="en-US" dirty="0" err="1"/>
              <a:t>khối</a:t>
            </a:r>
            <a:r>
              <a:rPr lang="en-US" dirty="0"/>
              <a:t> </a:t>
            </a:r>
            <a:r>
              <a:rPr lang="en-US" dirty="0" err="1"/>
              <a:t>dữ</a:t>
            </a:r>
            <a:r>
              <a:rPr lang="en-US" dirty="0"/>
              <a:t> </a:t>
            </a:r>
            <a:r>
              <a:rPr lang="en-US" dirty="0" err="1"/>
              <a:t>liệu</a:t>
            </a:r>
            <a:r>
              <a:rPr lang="en-US" dirty="0"/>
              <a:t> A, B, C, </a:t>
            </a:r>
            <a:r>
              <a:rPr lang="en-US" dirty="0" err="1"/>
              <a:t>thì</a:t>
            </a:r>
            <a:r>
              <a:rPr lang="en-US" dirty="0"/>
              <a:t> </a:t>
            </a:r>
            <a:r>
              <a:rPr lang="en-US" dirty="0" err="1"/>
              <a:t>máy</a:t>
            </a:r>
            <a:r>
              <a:rPr lang="en-US" dirty="0"/>
              <a:t> Y </a:t>
            </a:r>
            <a:r>
              <a:rPr lang="en-US" dirty="0" err="1"/>
              <a:t>nhận</a:t>
            </a:r>
            <a:r>
              <a:rPr lang="en-US" dirty="0"/>
              <a:t> </a:t>
            </a:r>
            <a:r>
              <a:rPr lang="en-US" dirty="0" err="1"/>
              <a:t>được</a:t>
            </a:r>
            <a:r>
              <a:rPr lang="en-US" dirty="0"/>
              <a:t> </a:t>
            </a:r>
            <a:r>
              <a:rPr lang="en-US" dirty="0" err="1"/>
              <a:t>có</a:t>
            </a:r>
            <a:r>
              <a:rPr lang="en-US" dirty="0"/>
              <a:t> </a:t>
            </a:r>
            <a:r>
              <a:rPr lang="en-US" dirty="0" err="1"/>
              <a:t>thể</a:t>
            </a:r>
            <a:r>
              <a:rPr lang="en-US" dirty="0"/>
              <a:t> </a:t>
            </a:r>
            <a:r>
              <a:rPr lang="en-US" dirty="0" err="1"/>
              <a:t>là</a:t>
            </a:r>
            <a:r>
              <a:rPr lang="en-US" dirty="0"/>
              <a:t>:</a:t>
            </a:r>
          </a:p>
          <a:p>
            <a:pPr lvl="2" eaLnBrk="1" hangingPunct="1"/>
            <a:r>
              <a:rPr lang="en-US" dirty="0"/>
              <a:t>3 </a:t>
            </a:r>
            <a:r>
              <a:rPr lang="en-US" dirty="0" err="1"/>
              <a:t>khối</a:t>
            </a:r>
            <a:r>
              <a:rPr lang="en-US" dirty="0"/>
              <a:t> A, B, C</a:t>
            </a:r>
          </a:p>
          <a:p>
            <a:pPr lvl="2" eaLnBrk="1" hangingPunct="1"/>
            <a:r>
              <a:rPr lang="en-US" dirty="0"/>
              <a:t>2 </a:t>
            </a:r>
            <a:r>
              <a:rPr lang="en-US" dirty="0" err="1"/>
              <a:t>khối</a:t>
            </a:r>
            <a:r>
              <a:rPr lang="en-US" dirty="0"/>
              <a:t> A, BC</a:t>
            </a:r>
          </a:p>
          <a:p>
            <a:pPr lvl="2" eaLnBrk="1" hangingPunct="1"/>
            <a:r>
              <a:rPr lang="en-US" dirty="0"/>
              <a:t>2 </a:t>
            </a:r>
            <a:r>
              <a:rPr lang="en-US" dirty="0" err="1"/>
              <a:t>khối</a:t>
            </a:r>
            <a:r>
              <a:rPr lang="en-US" dirty="0"/>
              <a:t> AB, C</a:t>
            </a:r>
          </a:p>
          <a:p>
            <a:pPr lvl="2" eaLnBrk="1" hangingPunct="1"/>
            <a:r>
              <a:rPr lang="en-US" dirty="0"/>
              <a:t>1 </a:t>
            </a:r>
            <a:r>
              <a:rPr lang="en-US" dirty="0" err="1"/>
              <a:t>khối</a:t>
            </a:r>
            <a:r>
              <a:rPr lang="en-US" dirty="0"/>
              <a:t> ABC</a:t>
            </a:r>
          </a:p>
          <a:p>
            <a:pPr lvl="2" eaLnBrk="1" hangingPunct="1"/>
            <a:r>
              <a:rPr lang="en-US" dirty="0"/>
              <a:t>…</a:t>
            </a:r>
          </a:p>
          <a:p>
            <a:pPr eaLnBrk="1" hangingPunct="1"/>
            <a:r>
              <a:rPr lang="en-US" dirty="0"/>
              <a:t>TCP </a:t>
            </a:r>
            <a:r>
              <a:rPr lang="en-US" dirty="0" err="1"/>
              <a:t>cung</a:t>
            </a:r>
            <a:r>
              <a:rPr lang="en-US" dirty="0"/>
              <a:t> </a:t>
            </a:r>
            <a:r>
              <a:rPr lang="en-US" dirty="0" err="1"/>
              <a:t>cấp</a:t>
            </a:r>
            <a:r>
              <a:rPr lang="en-US" dirty="0"/>
              <a:t> </a:t>
            </a:r>
            <a:r>
              <a:rPr lang="en-US" dirty="0" err="1"/>
              <a:t>khả</a:t>
            </a:r>
            <a:r>
              <a:rPr lang="en-US" dirty="0"/>
              <a:t> </a:t>
            </a:r>
            <a:r>
              <a:rPr lang="en-US" dirty="0" err="1"/>
              <a:t>năng</a:t>
            </a:r>
            <a:r>
              <a:rPr lang="en-US" dirty="0"/>
              <a:t> </a:t>
            </a:r>
            <a:r>
              <a:rPr lang="en-US" dirty="0" err="1"/>
              <a:t>chống</a:t>
            </a:r>
            <a:r>
              <a:rPr lang="en-US" dirty="0"/>
              <a:t> </a:t>
            </a:r>
            <a:r>
              <a:rPr lang="en-US" dirty="0" err="1"/>
              <a:t>tắc</a:t>
            </a:r>
            <a:r>
              <a:rPr lang="en-US" dirty="0"/>
              <a:t> </a:t>
            </a:r>
            <a:r>
              <a:rPr lang="en-US" dirty="0" err="1"/>
              <a:t>nghẽn</a:t>
            </a:r>
            <a:r>
              <a:rPr lang="en-US" dirty="0"/>
              <a:t>, </a:t>
            </a:r>
            <a:r>
              <a:rPr lang="en-US" dirty="0" err="1"/>
              <a:t>nghĩa</a:t>
            </a:r>
            <a:r>
              <a:rPr lang="en-US" dirty="0"/>
              <a:t> </a:t>
            </a:r>
            <a:r>
              <a:rPr lang="en-US" dirty="0" err="1"/>
              <a:t>là</a:t>
            </a:r>
            <a:r>
              <a:rPr lang="en-US" dirty="0"/>
              <a:t> </a:t>
            </a:r>
            <a:r>
              <a:rPr lang="en-US" dirty="0" err="1"/>
              <a:t>giao</a:t>
            </a:r>
            <a:r>
              <a:rPr lang="en-US" dirty="0"/>
              <a:t> </a:t>
            </a:r>
            <a:r>
              <a:rPr lang="en-US" dirty="0" err="1"/>
              <a:t>thức</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tình</a:t>
            </a:r>
            <a:r>
              <a:rPr lang="en-US" dirty="0"/>
              <a:t> </a:t>
            </a:r>
            <a:r>
              <a:rPr lang="en-US" dirty="0" err="1"/>
              <a:t>trạng</a:t>
            </a:r>
            <a:r>
              <a:rPr lang="en-US" dirty="0"/>
              <a:t> </a:t>
            </a:r>
            <a:r>
              <a:rPr lang="en-US" dirty="0" err="1"/>
              <a:t>hiện</a:t>
            </a:r>
            <a:r>
              <a:rPr lang="en-US" dirty="0"/>
              <a:t> </a:t>
            </a:r>
            <a:r>
              <a:rPr lang="en-US" dirty="0" err="1"/>
              <a:t>tại</a:t>
            </a:r>
            <a:r>
              <a:rPr lang="en-US" dirty="0"/>
              <a:t> </a:t>
            </a:r>
            <a:r>
              <a:rPr lang="en-US" dirty="0" err="1"/>
              <a:t>của</a:t>
            </a:r>
            <a:r>
              <a:rPr lang="en-US" dirty="0"/>
              <a:t> </a:t>
            </a:r>
            <a:r>
              <a:rPr lang="en-US" dirty="0" err="1"/>
              <a:t>mạng</a:t>
            </a:r>
            <a:r>
              <a:rPr lang="en-US" dirty="0"/>
              <a:t> </a:t>
            </a:r>
            <a:r>
              <a:rPr lang="en-US" dirty="0" err="1"/>
              <a:t>để</a:t>
            </a:r>
            <a:r>
              <a:rPr lang="en-US" dirty="0"/>
              <a:t> </a:t>
            </a:r>
            <a:r>
              <a:rPr lang="en-US" dirty="0" err="1"/>
              <a:t>điều</a:t>
            </a:r>
            <a:r>
              <a:rPr lang="en-US" dirty="0"/>
              <a:t> </a:t>
            </a:r>
            <a:r>
              <a:rPr lang="en-US" dirty="0" err="1"/>
              <a:t>chỉnh</a:t>
            </a:r>
            <a:r>
              <a:rPr lang="en-US" dirty="0"/>
              <a:t> </a:t>
            </a:r>
            <a:r>
              <a:rPr lang="en-US" dirty="0" err="1"/>
              <a:t>lượng</a:t>
            </a:r>
            <a:r>
              <a:rPr lang="en-US" dirty="0"/>
              <a:t> </a:t>
            </a:r>
            <a:r>
              <a:rPr lang="en-US" dirty="0" err="1"/>
              <a:t>dữ</a:t>
            </a:r>
            <a:r>
              <a:rPr lang="en-US" dirty="0"/>
              <a:t> </a:t>
            </a:r>
            <a:r>
              <a:rPr lang="en-US" dirty="0" err="1"/>
              <a:t>liệu</a:t>
            </a:r>
            <a:r>
              <a:rPr lang="en-US" dirty="0"/>
              <a:t> </a:t>
            </a:r>
            <a:r>
              <a:rPr lang="en-US" dirty="0" err="1"/>
              <a:t>gửi</a:t>
            </a:r>
            <a:r>
              <a:rPr lang="en-US" dirty="0"/>
              <a:t> </a:t>
            </a:r>
            <a:r>
              <a:rPr lang="en-US" dirty="0" err="1"/>
              <a:t>đi</a:t>
            </a:r>
            <a:r>
              <a:rPr lang="en-US" dirty="0"/>
              <a:t> </a:t>
            </a:r>
            <a:r>
              <a:rPr lang="en-US" dirty="0" err="1"/>
              <a:t>cho</a:t>
            </a:r>
            <a:r>
              <a:rPr lang="en-US" dirty="0"/>
              <a:t> </a:t>
            </a:r>
            <a:r>
              <a:rPr lang="en-US" dirty="0" err="1"/>
              <a:t>phù</a:t>
            </a:r>
            <a:r>
              <a:rPr lang="en-US" dirty="0"/>
              <a:t> </a:t>
            </a:r>
            <a:r>
              <a:rPr lang="en-US" dirty="0" err="1"/>
              <a:t>hợp</a:t>
            </a:r>
            <a:endParaRPr lang="en-US" dirty="0"/>
          </a:p>
          <a:p>
            <a:pPr eaLnBrk="1" hangingPunct="1"/>
            <a:r>
              <a:rPr lang="en-US" dirty="0"/>
              <a:t>TCP </a:t>
            </a:r>
            <a:r>
              <a:rPr lang="en-US" dirty="0" err="1"/>
              <a:t>cung</a:t>
            </a:r>
            <a:r>
              <a:rPr lang="en-US" dirty="0"/>
              <a:t> </a:t>
            </a:r>
            <a:r>
              <a:rPr lang="en-US" dirty="0" err="1"/>
              <a:t>cấp</a:t>
            </a:r>
            <a:r>
              <a:rPr lang="en-US" dirty="0"/>
              <a:t> </a:t>
            </a:r>
            <a:r>
              <a:rPr lang="en-US" dirty="0" err="1"/>
              <a:t>kết</a:t>
            </a:r>
            <a:r>
              <a:rPr lang="en-US" dirty="0"/>
              <a:t> </a:t>
            </a:r>
            <a:r>
              <a:rPr lang="en-US" dirty="0" err="1"/>
              <a:t>nối</a:t>
            </a:r>
            <a:r>
              <a:rPr lang="en-US" dirty="0"/>
              <a:t> full-duplex, </a:t>
            </a:r>
            <a:r>
              <a:rPr lang="en-US" dirty="0" err="1"/>
              <a:t>nghĩa</a:t>
            </a:r>
            <a:r>
              <a:rPr lang="en-US" dirty="0"/>
              <a:t> </a:t>
            </a:r>
            <a:r>
              <a:rPr lang="en-US" dirty="0" err="1"/>
              <a:t>là</a:t>
            </a:r>
            <a:r>
              <a:rPr lang="en-US" dirty="0"/>
              <a:t> </a:t>
            </a:r>
            <a:r>
              <a:rPr lang="en-US" dirty="0" err="1"/>
              <a:t>có</a:t>
            </a:r>
            <a:r>
              <a:rPr lang="en-US" dirty="0"/>
              <a:t> </a:t>
            </a:r>
            <a:r>
              <a:rPr lang="en-US" dirty="0" err="1"/>
              <a:t>thể</a:t>
            </a:r>
            <a:r>
              <a:rPr lang="en-US" dirty="0"/>
              <a:t> </a:t>
            </a:r>
            <a:r>
              <a:rPr lang="en-US" dirty="0" err="1"/>
              <a:t>đồng</a:t>
            </a:r>
            <a:r>
              <a:rPr lang="en-US" dirty="0"/>
              <a:t> </a:t>
            </a:r>
            <a:r>
              <a:rPr lang="en-US" dirty="0" err="1"/>
              <a:t>thời</a:t>
            </a:r>
            <a:r>
              <a:rPr lang="en-US" dirty="0"/>
              <a:t> </a:t>
            </a:r>
            <a:r>
              <a:rPr lang="en-US" dirty="0" err="1"/>
              <a:t>nhận</a:t>
            </a:r>
            <a:r>
              <a:rPr lang="en-US" dirty="0"/>
              <a:t> </a:t>
            </a:r>
            <a:r>
              <a:rPr lang="en-US" dirty="0" err="1"/>
              <a:t>và</a:t>
            </a:r>
            <a:r>
              <a:rPr lang="en-US" dirty="0"/>
              <a:t> </a:t>
            </a:r>
            <a:r>
              <a:rPr lang="en-US" dirty="0" err="1"/>
              <a:t>gửi</a:t>
            </a:r>
            <a:r>
              <a:rPr lang="en-US" dirty="0"/>
              <a:t> </a:t>
            </a:r>
            <a:r>
              <a:rPr lang="en-US" dirty="0" err="1"/>
              <a:t>dữ</a:t>
            </a:r>
            <a:r>
              <a:rPr lang="en-US" dirty="0"/>
              <a:t> </a:t>
            </a:r>
            <a:r>
              <a:rPr lang="en-US" dirty="0" err="1"/>
              <a:t>liệu</a:t>
            </a:r>
            <a:r>
              <a:rPr lang="en-US" dirty="0"/>
              <a:t> </a:t>
            </a:r>
            <a:r>
              <a:rPr lang="en-US" dirty="0" err="1"/>
              <a:t>cùng</a:t>
            </a:r>
            <a:r>
              <a:rPr lang="en-US" dirty="0"/>
              <a:t> </a:t>
            </a:r>
            <a:r>
              <a:rPr lang="en-US" dirty="0" err="1"/>
              <a:t>một</a:t>
            </a:r>
            <a:r>
              <a:rPr lang="en-US" dirty="0"/>
              <a:t> </a:t>
            </a:r>
            <a:r>
              <a:rPr lang="en-US" dirty="0" err="1"/>
              <a:t>lúc</a:t>
            </a:r>
            <a:endParaRPr lang="ru-RU" dirty="0"/>
          </a:p>
          <a:p>
            <a:pPr lvl="1"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7346BF0-7C67-4ED2-8F8B-AF4CE1D79E4D}" type="slidenum">
              <a:rPr lang="en-US" smtClean="0"/>
              <a:pPr/>
              <a:t>55</a:t>
            </a:fld>
            <a:endParaRPr lang="en-US"/>
          </a:p>
        </p:txBody>
      </p:sp>
      <p:sp>
        <p:nvSpPr>
          <p:cNvPr id="61443" name="Rectangle 2"/>
          <p:cNvSpPr>
            <a:spLocks noGrp="1" noRot="1" noChangeAspect="1" noChangeArrowheads="1" noTextEdit="1"/>
          </p:cNvSpPr>
          <p:nvPr>
            <p:ph type="sldImg"/>
          </p:nvPr>
        </p:nvSpPr>
        <p:spPr>
          <a:xfrm>
            <a:off x="1144588" y="685800"/>
            <a:ext cx="4568825" cy="3427413"/>
          </a:xfrm>
          <a:ln/>
        </p:spPr>
      </p:sp>
      <p:sp>
        <p:nvSpPr>
          <p:cNvPr id="61444" name="Rectangle 3"/>
          <p:cNvSpPr>
            <a:spLocks noGrp="1" noChangeArrowheads="1"/>
          </p:cNvSpPr>
          <p:nvPr>
            <p:ph type="body" idx="1"/>
          </p:nvPr>
        </p:nvSpPr>
        <p:spPr>
          <a:noFill/>
          <a:ln/>
        </p:spPr>
        <p:txBody>
          <a:bodyPr/>
          <a:lstStyle/>
          <a:p>
            <a:pPr eaLnBrk="1" hangingPunct="1"/>
            <a:r>
              <a:rPr lang="en-US" dirty="0"/>
              <a:t>TCP </a:t>
            </a:r>
            <a:r>
              <a:rPr lang="en-US" dirty="0" err="1"/>
              <a:t>là</a:t>
            </a:r>
            <a:r>
              <a:rPr lang="en-US" dirty="0"/>
              <a:t> </a:t>
            </a:r>
            <a:r>
              <a:rPr lang="en-US" dirty="0" err="1"/>
              <a:t>giao</a:t>
            </a:r>
            <a:r>
              <a:rPr lang="en-US" dirty="0"/>
              <a:t> </a:t>
            </a:r>
            <a:r>
              <a:rPr lang="en-US" dirty="0" err="1"/>
              <a:t>thức</a:t>
            </a:r>
            <a:r>
              <a:rPr lang="en-US" dirty="0"/>
              <a:t> </a:t>
            </a:r>
            <a:r>
              <a:rPr lang="en-US" dirty="0" err="1"/>
              <a:t>kiểu</a:t>
            </a:r>
            <a:r>
              <a:rPr lang="en-US" dirty="0"/>
              <a:t> </a:t>
            </a:r>
            <a:r>
              <a:rPr lang="en-US" dirty="0" err="1"/>
              <a:t>dòng</a:t>
            </a:r>
            <a:r>
              <a:rPr lang="en-US" dirty="0"/>
              <a:t>, </a:t>
            </a:r>
            <a:r>
              <a:rPr lang="en-US" dirty="0" err="1"/>
              <a:t>nghĩa</a:t>
            </a:r>
            <a:r>
              <a:rPr lang="en-US" dirty="0"/>
              <a:t> </a:t>
            </a:r>
            <a:r>
              <a:rPr lang="en-US" dirty="0" err="1"/>
              <a:t>là</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coi</a:t>
            </a:r>
            <a:r>
              <a:rPr lang="en-US" dirty="0"/>
              <a:t> </a:t>
            </a:r>
            <a:r>
              <a:rPr lang="en-US" dirty="0" err="1"/>
              <a:t>như</a:t>
            </a:r>
            <a:r>
              <a:rPr lang="en-US" dirty="0"/>
              <a:t> </a:t>
            </a:r>
            <a:r>
              <a:rPr lang="en-US" dirty="0" err="1"/>
              <a:t>một</a:t>
            </a:r>
            <a:r>
              <a:rPr lang="en-US" dirty="0"/>
              <a:t> </a:t>
            </a:r>
            <a:r>
              <a:rPr lang="en-US" dirty="0" err="1"/>
              <a:t>dãy</a:t>
            </a:r>
            <a:r>
              <a:rPr lang="en-US" dirty="0"/>
              <a:t> </a:t>
            </a:r>
            <a:r>
              <a:rPr lang="en-US" dirty="0" err="1"/>
              <a:t>các</a:t>
            </a:r>
            <a:r>
              <a:rPr lang="en-US" dirty="0"/>
              <a:t> byte </a:t>
            </a:r>
            <a:r>
              <a:rPr lang="en-US" dirty="0" err="1"/>
              <a:t>có</a:t>
            </a:r>
            <a:r>
              <a:rPr lang="en-US" dirty="0"/>
              <a:t> </a:t>
            </a:r>
            <a:r>
              <a:rPr lang="en-US" dirty="0" err="1"/>
              <a:t>thứ</a:t>
            </a:r>
            <a:r>
              <a:rPr lang="en-US" dirty="0"/>
              <a:t> </a:t>
            </a:r>
            <a:r>
              <a:rPr lang="en-US" dirty="0" err="1"/>
              <a:t>tự</a:t>
            </a:r>
            <a:r>
              <a:rPr lang="en-US" dirty="0"/>
              <a:t> </a:t>
            </a:r>
            <a:r>
              <a:rPr lang="en-US" dirty="0" err="1"/>
              <a:t>nhưng</a:t>
            </a:r>
            <a:r>
              <a:rPr lang="en-US" dirty="0"/>
              <a:t> </a:t>
            </a:r>
            <a:r>
              <a:rPr lang="en-US" dirty="0" err="1"/>
              <a:t>không</a:t>
            </a:r>
            <a:r>
              <a:rPr lang="en-US" dirty="0"/>
              <a:t> </a:t>
            </a:r>
            <a:r>
              <a:rPr lang="en-US" dirty="0" err="1"/>
              <a:t>có</a:t>
            </a:r>
            <a:r>
              <a:rPr lang="en-US" dirty="0"/>
              <a:t> </a:t>
            </a:r>
            <a:r>
              <a:rPr lang="en-US" dirty="0" err="1"/>
              <a:t>cấu</a:t>
            </a:r>
            <a:r>
              <a:rPr lang="en-US" dirty="0"/>
              <a:t> </a:t>
            </a:r>
            <a:r>
              <a:rPr lang="en-US" dirty="0" err="1"/>
              <a:t>trúc</a:t>
            </a:r>
            <a:endParaRPr lang="en-US" dirty="0"/>
          </a:p>
          <a:p>
            <a:pPr lvl="1" eaLnBrk="1" hangingPunct="1"/>
            <a:r>
              <a:rPr lang="en-US" dirty="0" err="1"/>
              <a:t>Nếu</a:t>
            </a:r>
            <a:r>
              <a:rPr lang="en-US" dirty="0"/>
              <a:t> </a:t>
            </a:r>
            <a:r>
              <a:rPr lang="en-US" dirty="0" err="1"/>
              <a:t>máy</a:t>
            </a:r>
            <a:r>
              <a:rPr lang="en-US" dirty="0"/>
              <a:t> X </a:t>
            </a:r>
            <a:r>
              <a:rPr lang="en-US" dirty="0" err="1"/>
              <a:t>lần</a:t>
            </a:r>
            <a:r>
              <a:rPr lang="en-US" dirty="0"/>
              <a:t> </a:t>
            </a:r>
            <a:r>
              <a:rPr lang="en-US" dirty="0" err="1"/>
              <a:t>lượt</a:t>
            </a:r>
            <a:r>
              <a:rPr lang="en-US" dirty="0"/>
              <a:t> </a:t>
            </a:r>
            <a:r>
              <a:rPr lang="en-US" dirty="0" err="1"/>
              <a:t>gửi</a:t>
            </a:r>
            <a:r>
              <a:rPr lang="en-US" dirty="0"/>
              <a:t> </a:t>
            </a:r>
            <a:r>
              <a:rPr lang="en-US" dirty="0" err="1"/>
              <a:t>cho</a:t>
            </a:r>
            <a:r>
              <a:rPr lang="en-US" dirty="0"/>
              <a:t> </a:t>
            </a:r>
            <a:r>
              <a:rPr lang="en-US" dirty="0" err="1"/>
              <a:t>máy</a:t>
            </a:r>
            <a:r>
              <a:rPr lang="en-US" dirty="0"/>
              <a:t> Y </a:t>
            </a:r>
            <a:r>
              <a:rPr lang="en-US" dirty="0" err="1"/>
              <a:t>ba</a:t>
            </a:r>
            <a:r>
              <a:rPr lang="en-US" dirty="0"/>
              <a:t> </a:t>
            </a:r>
            <a:r>
              <a:rPr lang="en-US" dirty="0" err="1"/>
              <a:t>khối</a:t>
            </a:r>
            <a:r>
              <a:rPr lang="en-US" dirty="0"/>
              <a:t> </a:t>
            </a:r>
            <a:r>
              <a:rPr lang="en-US" dirty="0" err="1"/>
              <a:t>dữ</a:t>
            </a:r>
            <a:r>
              <a:rPr lang="en-US" dirty="0"/>
              <a:t> </a:t>
            </a:r>
            <a:r>
              <a:rPr lang="en-US" dirty="0" err="1"/>
              <a:t>liệu</a:t>
            </a:r>
            <a:r>
              <a:rPr lang="en-US" dirty="0"/>
              <a:t> A, B, C, </a:t>
            </a:r>
            <a:r>
              <a:rPr lang="en-US" dirty="0" err="1"/>
              <a:t>thì</a:t>
            </a:r>
            <a:r>
              <a:rPr lang="en-US" dirty="0"/>
              <a:t> </a:t>
            </a:r>
            <a:r>
              <a:rPr lang="en-US" dirty="0" err="1"/>
              <a:t>máy</a:t>
            </a:r>
            <a:r>
              <a:rPr lang="en-US" dirty="0"/>
              <a:t> Y </a:t>
            </a:r>
            <a:r>
              <a:rPr lang="en-US" dirty="0" err="1"/>
              <a:t>nhận</a:t>
            </a:r>
            <a:r>
              <a:rPr lang="en-US" dirty="0"/>
              <a:t> </a:t>
            </a:r>
            <a:r>
              <a:rPr lang="en-US" dirty="0" err="1"/>
              <a:t>được</a:t>
            </a:r>
            <a:r>
              <a:rPr lang="en-US" dirty="0"/>
              <a:t> </a:t>
            </a:r>
            <a:r>
              <a:rPr lang="en-US" dirty="0" err="1"/>
              <a:t>có</a:t>
            </a:r>
            <a:r>
              <a:rPr lang="en-US" dirty="0"/>
              <a:t> </a:t>
            </a:r>
            <a:r>
              <a:rPr lang="en-US" dirty="0" err="1"/>
              <a:t>thể</a:t>
            </a:r>
            <a:r>
              <a:rPr lang="en-US" dirty="0"/>
              <a:t> </a:t>
            </a:r>
            <a:r>
              <a:rPr lang="en-US" dirty="0" err="1"/>
              <a:t>là</a:t>
            </a:r>
            <a:r>
              <a:rPr lang="en-US" dirty="0"/>
              <a:t>:</a:t>
            </a:r>
          </a:p>
          <a:p>
            <a:pPr lvl="2" eaLnBrk="1" hangingPunct="1"/>
            <a:r>
              <a:rPr lang="en-US" dirty="0"/>
              <a:t>3 </a:t>
            </a:r>
            <a:r>
              <a:rPr lang="en-US" dirty="0" err="1"/>
              <a:t>khối</a:t>
            </a:r>
            <a:r>
              <a:rPr lang="en-US" dirty="0"/>
              <a:t> A, B, C</a:t>
            </a:r>
          </a:p>
          <a:p>
            <a:pPr lvl="2" eaLnBrk="1" hangingPunct="1"/>
            <a:r>
              <a:rPr lang="en-US" dirty="0"/>
              <a:t>2 </a:t>
            </a:r>
            <a:r>
              <a:rPr lang="en-US" dirty="0" err="1"/>
              <a:t>khối</a:t>
            </a:r>
            <a:r>
              <a:rPr lang="en-US" dirty="0"/>
              <a:t> A, BC</a:t>
            </a:r>
          </a:p>
          <a:p>
            <a:pPr lvl="2" eaLnBrk="1" hangingPunct="1"/>
            <a:r>
              <a:rPr lang="en-US" dirty="0"/>
              <a:t>2 </a:t>
            </a:r>
            <a:r>
              <a:rPr lang="en-US" dirty="0" err="1"/>
              <a:t>khối</a:t>
            </a:r>
            <a:r>
              <a:rPr lang="en-US" dirty="0"/>
              <a:t> AB, C</a:t>
            </a:r>
          </a:p>
          <a:p>
            <a:pPr lvl="2" eaLnBrk="1" hangingPunct="1"/>
            <a:r>
              <a:rPr lang="en-US" dirty="0"/>
              <a:t>1 </a:t>
            </a:r>
            <a:r>
              <a:rPr lang="en-US" dirty="0" err="1"/>
              <a:t>khối</a:t>
            </a:r>
            <a:r>
              <a:rPr lang="en-US" dirty="0"/>
              <a:t> ABC</a:t>
            </a:r>
          </a:p>
          <a:p>
            <a:pPr lvl="2" eaLnBrk="1" hangingPunct="1"/>
            <a:r>
              <a:rPr lang="en-US" dirty="0"/>
              <a:t>…</a:t>
            </a:r>
          </a:p>
          <a:p>
            <a:pPr eaLnBrk="1" hangingPunct="1"/>
            <a:r>
              <a:rPr lang="en-US" dirty="0"/>
              <a:t>TCP </a:t>
            </a:r>
            <a:r>
              <a:rPr lang="en-US" dirty="0" err="1"/>
              <a:t>cung</a:t>
            </a:r>
            <a:r>
              <a:rPr lang="en-US" dirty="0"/>
              <a:t> </a:t>
            </a:r>
            <a:r>
              <a:rPr lang="en-US" dirty="0" err="1"/>
              <a:t>cấp</a:t>
            </a:r>
            <a:r>
              <a:rPr lang="en-US" dirty="0"/>
              <a:t> </a:t>
            </a:r>
            <a:r>
              <a:rPr lang="en-US" dirty="0" err="1"/>
              <a:t>khả</a:t>
            </a:r>
            <a:r>
              <a:rPr lang="en-US" dirty="0"/>
              <a:t> </a:t>
            </a:r>
            <a:r>
              <a:rPr lang="en-US" dirty="0" err="1"/>
              <a:t>năng</a:t>
            </a:r>
            <a:r>
              <a:rPr lang="en-US" dirty="0"/>
              <a:t> </a:t>
            </a:r>
            <a:r>
              <a:rPr lang="en-US" dirty="0" err="1"/>
              <a:t>chống</a:t>
            </a:r>
            <a:r>
              <a:rPr lang="en-US" dirty="0"/>
              <a:t> </a:t>
            </a:r>
            <a:r>
              <a:rPr lang="en-US" dirty="0" err="1"/>
              <a:t>tắc</a:t>
            </a:r>
            <a:r>
              <a:rPr lang="en-US" dirty="0"/>
              <a:t> </a:t>
            </a:r>
            <a:r>
              <a:rPr lang="en-US" dirty="0" err="1"/>
              <a:t>nghẽn</a:t>
            </a:r>
            <a:r>
              <a:rPr lang="en-US" dirty="0"/>
              <a:t>, </a:t>
            </a:r>
            <a:r>
              <a:rPr lang="en-US" dirty="0" err="1"/>
              <a:t>nghĩa</a:t>
            </a:r>
            <a:r>
              <a:rPr lang="en-US" dirty="0"/>
              <a:t> </a:t>
            </a:r>
            <a:r>
              <a:rPr lang="en-US" dirty="0" err="1"/>
              <a:t>là</a:t>
            </a:r>
            <a:r>
              <a:rPr lang="en-US" dirty="0"/>
              <a:t> </a:t>
            </a:r>
            <a:r>
              <a:rPr lang="en-US" dirty="0" err="1"/>
              <a:t>giao</a:t>
            </a:r>
            <a:r>
              <a:rPr lang="en-US" dirty="0"/>
              <a:t> </a:t>
            </a:r>
            <a:r>
              <a:rPr lang="en-US" dirty="0" err="1"/>
              <a:t>thức</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tình</a:t>
            </a:r>
            <a:r>
              <a:rPr lang="en-US" dirty="0"/>
              <a:t> </a:t>
            </a:r>
            <a:r>
              <a:rPr lang="en-US" dirty="0" err="1"/>
              <a:t>trạng</a:t>
            </a:r>
            <a:r>
              <a:rPr lang="en-US" dirty="0"/>
              <a:t> </a:t>
            </a:r>
            <a:r>
              <a:rPr lang="en-US" dirty="0" err="1"/>
              <a:t>hiện</a:t>
            </a:r>
            <a:r>
              <a:rPr lang="en-US" dirty="0"/>
              <a:t> </a:t>
            </a:r>
            <a:r>
              <a:rPr lang="en-US" dirty="0" err="1"/>
              <a:t>tại</a:t>
            </a:r>
            <a:r>
              <a:rPr lang="en-US" dirty="0"/>
              <a:t> </a:t>
            </a:r>
            <a:r>
              <a:rPr lang="en-US" dirty="0" err="1"/>
              <a:t>của</a:t>
            </a:r>
            <a:r>
              <a:rPr lang="en-US" dirty="0"/>
              <a:t> </a:t>
            </a:r>
            <a:r>
              <a:rPr lang="en-US" dirty="0" err="1"/>
              <a:t>mạng</a:t>
            </a:r>
            <a:r>
              <a:rPr lang="en-US" dirty="0"/>
              <a:t> </a:t>
            </a:r>
            <a:r>
              <a:rPr lang="en-US" dirty="0" err="1"/>
              <a:t>để</a:t>
            </a:r>
            <a:r>
              <a:rPr lang="en-US" dirty="0"/>
              <a:t> </a:t>
            </a:r>
            <a:r>
              <a:rPr lang="en-US" dirty="0" err="1"/>
              <a:t>điều</a:t>
            </a:r>
            <a:r>
              <a:rPr lang="en-US" dirty="0"/>
              <a:t> </a:t>
            </a:r>
            <a:r>
              <a:rPr lang="en-US" dirty="0" err="1"/>
              <a:t>chỉnh</a:t>
            </a:r>
            <a:r>
              <a:rPr lang="en-US" dirty="0"/>
              <a:t> </a:t>
            </a:r>
            <a:r>
              <a:rPr lang="en-US" dirty="0" err="1"/>
              <a:t>lượng</a:t>
            </a:r>
            <a:r>
              <a:rPr lang="en-US" dirty="0"/>
              <a:t> </a:t>
            </a:r>
            <a:r>
              <a:rPr lang="en-US" dirty="0" err="1"/>
              <a:t>dữ</a:t>
            </a:r>
            <a:r>
              <a:rPr lang="en-US" dirty="0"/>
              <a:t> </a:t>
            </a:r>
            <a:r>
              <a:rPr lang="en-US" dirty="0" err="1"/>
              <a:t>liệu</a:t>
            </a:r>
            <a:r>
              <a:rPr lang="en-US" dirty="0"/>
              <a:t> </a:t>
            </a:r>
            <a:r>
              <a:rPr lang="en-US" dirty="0" err="1"/>
              <a:t>gửi</a:t>
            </a:r>
            <a:r>
              <a:rPr lang="en-US" dirty="0"/>
              <a:t> </a:t>
            </a:r>
            <a:r>
              <a:rPr lang="en-US" dirty="0" err="1"/>
              <a:t>đi</a:t>
            </a:r>
            <a:r>
              <a:rPr lang="en-US" dirty="0"/>
              <a:t> </a:t>
            </a:r>
            <a:r>
              <a:rPr lang="en-US" dirty="0" err="1"/>
              <a:t>cho</a:t>
            </a:r>
            <a:r>
              <a:rPr lang="en-US" dirty="0"/>
              <a:t> </a:t>
            </a:r>
            <a:r>
              <a:rPr lang="en-US" dirty="0" err="1"/>
              <a:t>phù</a:t>
            </a:r>
            <a:r>
              <a:rPr lang="en-US" dirty="0"/>
              <a:t> </a:t>
            </a:r>
            <a:r>
              <a:rPr lang="en-US" dirty="0" err="1"/>
              <a:t>hợp</a:t>
            </a:r>
            <a:endParaRPr lang="en-US" dirty="0"/>
          </a:p>
          <a:p>
            <a:pPr eaLnBrk="1" hangingPunct="1"/>
            <a:r>
              <a:rPr lang="en-US" dirty="0"/>
              <a:t>TCP </a:t>
            </a:r>
            <a:r>
              <a:rPr lang="en-US" dirty="0" err="1"/>
              <a:t>cung</a:t>
            </a:r>
            <a:r>
              <a:rPr lang="en-US" dirty="0"/>
              <a:t> </a:t>
            </a:r>
            <a:r>
              <a:rPr lang="en-US" dirty="0" err="1"/>
              <a:t>cấp</a:t>
            </a:r>
            <a:r>
              <a:rPr lang="en-US" dirty="0"/>
              <a:t> </a:t>
            </a:r>
            <a:r>
              <a:rPr lang="en-US" dirty="0" err="1"/>
              <a:t>kết</a:t>
            </a:r>
            <a:r>
              <a:rPr lang="en-US" dirty="0"/>
              <a:t> </a:t>
            </a:r>
            <a:r>
              <a:rPr lang="en-US" dirty="0" err="1"/>
              <a:t>nối</a:t>
            </a:r>
            <a:r>
              <a:rPr lang="en-US" dirty="0"/>
              <a:t> full-duplex, </a:t>
            </a:r>
            <a:r>
              <a:rPr lang="en-US" dirty="0" err="1"/>
              <a:t>nghĩa</a:t>
            </a:r>
            <a:r>
              <a:rPr lang="en-US" dirty="0"/>
              <a:t> </a:t>
            </a:r>
            <a:r>
              <a:rPr lang="en-US" dirty="0" err="1"/>
              <a:t>là</a:t>
            </a:r>
            <a:r>
              <a:rPr lang="en-US" dirty="0"/>
              <a:t> </a:t>
            </a:r>
            <a:r>
              <a:rPr lang="en-US" dirty="0" err="1"/>
              <a:t>có</a:t>
            </a:r>
            <a:r>
              <a:rPr lang="en-US" dirty="0"/>
              <a:t> </a:t>
            </a:r>
            <a:r>
              <a:rPr lang="en-US" dirty="0" err="1"/>
              <a:t>thể</a:t>
            </a:r>
            <a:r>
              <a:rPr lang="en-US" dirty="0"/>
              <a:t> </a:t>
            </a:r>
            <a:r>
              <a:rPr lang="en-US" dirty="0" err="1"/>
              <a:t>đồng</a:t>
            </a:r>
            <a:r>
              <a:rPr lang="en-US" dirty="0"/>
              <a:t> </a:t>
            </a:r>
            <a:r>
              <a:rPr lang="en-US" dirty="0" err="1"/>
              <a:t>thời</a:t>
            </a:r>
            <a:r>
              <a:rPr lang="en-US" dirty="0"/>
              <a:t> </a:t>
            </a:r>
            <a:r>
              <a:rPr lang="en-US" dirty="0" err="1"/>
              <a:t>nhận</a:t>
            </a:r>
            <a:r>
              <a:rPr lang="en-US" dirty="0"/>
              <a:t> </a:t>
            </a:r>
            <a:r>
              <a:rPr lang="en-US" dirty="0" err="1"/>
              <a:t>và</a:t>
            </a:r>
            <a:r>
              <a:rPr lang="en-US" dirty="0"/>
              <a:t> </a:t>
            </a:r>
            <a:r>
              <a:rPr lang="en-US" dirty="0" err="1"/>
              <a:t>gửi</a:t>
            </a:r>
            <a:r>
              <a:rPr lang="en-US" dirty="0"/>
              <a:t> </a:t>
            </a:r>
            <a:r>
              <a:rPr lang="en-US" dirty="0" err="1"/>
              <a:t>dữ</a:t>
            </a:r>
            <a:r>
              <a:rPr lang="en-US" dirty="0"/>
              <a:t> </a:t>
            </a:r>
            <a:r>
              <a:rPr lang="en-US" dirty="0" err="1"/>
              <a:t>liệu</a:t>
            </a:r>
            <a:r>
              <a:rPr lang="en-US" dirty="0"/>
              <a:t> </a:t>
            </a:r>
            <a:r>
              <a:rPr lang="en-US" dirty="0" err="1"/>
              <a:t>cùng</a:t>
            </a:r>
            <a:r>
              <a:rPr lang="en-US" dirty="0"/>
              <a:t> </a:t>
            </a:r>
            <a:r>
              <a:rPr lang="en-US" dirty="0" err="1"/>
              <a:t>một</a:t>
            </a:r>
            <a:r>
              <a:rPr lang="en-US" dirty="0"/>
              <a:t> </a:t>
            </a:r>
            <a:r>
              <a:rPr lang="en-US" dirty="0" err="1"/>
              <a:t>lúc</a:t>
            </a:r>
            <a:endParaRPr lang="ru-RU" dirty="0"/>
          </a:p>
          <a:p>
            <a:pPr lvl="1"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1676400"/>
            <a:ext cx="9144000" cy="1828800"/>
          </a:xfrm>
          <a:prstGeom prst="rect">
            <a:avLst/>
          </a:prstGeom>
          <a:gradFill flip="none" rotWithShape="1">
            <a:gsLst>
              <a:gs pos="0">
                <a:schemeClr val="accent1">
                  <a:lumMod val="75000"/>
                </a:schemeClr>
              </a:gs>
              <a:gs pos="100000">
                <a:schemeClr val="accent1">
                  <a:lumMod val="87000"/>
                  <a:alpha val="91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855787"/>
            <a:ext cx="7772400" cy="1470025"/>
          </a:xfrm>
        </p:spPr>
        <p:txBody>
          <a:bodyPr/>
          <a:lstStyle>
            <a:lvl1pPr>
              <a:defRPr b="1">
                <a:solidFill>
                  <a:schemeClr val="bg1"/>
                </a:solidFill>
                <a:latin typeface="Tahoma" pitchFamily="34" charset="0"/>
                <a:ea typeface="Tahoma" pitchFamily="34" charset="0"/>
                <a:cs typeface="Tahoma"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304800" y="3657600"/>
            <a:ext cx="4191000" cy="914400"/>
          </a:xfrm>
        </p:spPr>
        <p:txBody>
          <a:bodyPr>
            <a:normAutofit/>
          </a:bodyPr>
          <a:lstStyle>
            <a:lvl1pPr marL="0" indent="0" algn="r">
              <a:buNone/>
              <a:defRPr sz="2400" b="0" baseline="0">
                <a:solidFill>
                  <a:schemeClr val="tx1"/>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môn</a:t>
            </a:r>
            <a:r>
              <a:rPr lang="en-US" dirty="0"/>
              <a:t> </a:t>
            </a:r>
            <a:r>
              <a:rPr lang="en-US" dirty="0" err="1"/>
              <a:t>học</a:t>
            </a:r>
            <a:endParaRPr lang="en-US" dirty="0"/>
          </a:p>
          <a:p>
            <a:r>
              <a:rPr lang="en-US" dirty="0" err="1"/>
              <a:t>Tháng</a:t>
            </a:r>
            <a:r>
              <a:rPr lang="en-US" dirty="0"/>
              <a:t> 09/2011</a:t>
            </a:r>
          </a:p>
        </p:txBody>
      </p:sp>
      <p:sp>
        <p:nvSpPr>
          <p:cNvPr id="5" name="Footer Placeholder 4"/>
          <p:cNvSpPr>
            <a:spLocks noGrp="1"/>
          </p:cNvSpPr>
          <p:nvPr>
            <p:ph type="ftr" sz="quarter" idx="11"/>
          </p:nvPr>
        </p:nvSpPr>
        <p:spPr>
          <a:xfrm>
            <a:off x="4484625" y="4876800"/>
            <a:ext cx="2895600" cy="365125"/>
          </a:xfrm>
        </p:spPr>
        <p:txBody>
          <a:bodyPr/>
          <a:lstStyle>
            <a:lvl1pPr algn="l">
              <a:defRPr sz="2400" b="1">
                <a:solidFill>
                  <a:schemeClr val="tx1"/>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4484625" y="5334000"/>
            <a:ext cx="2133600" cy="365125"/>
          </a:xfrm>
        </p:spPr>
        <p:txBody>
          <a:bodyPr/>
          <a:lstStyle>
            <a:lvl1pPr algn="l">
              <a:defRPr sz="2400">
                <a:solidFill>
                  <a:schemeClr val="tx1"/>
                </a:solidFill>
                <a:latin typeface="Tahoma" pitchFamily="34" charset="0"/>
                <a:ea typeface="Tahoma" pitchFamily="34" charset="0"/>
                <a:cs typeface="Tahoma" pitchFamily="34" charset="0"/>
              </a:defRPr>
            </a:lvl1pPr>
          </a:lstStyle>
          <a:p>
            <a:r>
              <a:rPr lang="en-US"/>
              <a:t>Email</a:t>
            </a:r>
          </a:p>
        </p:txBody>
      </p:sp>
      <p:pic>
        <p:nvPicPr>
          <p:cNvPr id="2050"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84625" y="475445"/>
            <a:ext cx="168474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71800" y="475446"/>
            <a:ext cx="1219200" cy="9601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6521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6718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177626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ight Triangle 6"/>
          <p:cNvSpPr/>
          <p:nvPr userDrawn="1"/>
        </p:nvSpPr>
        <p:spPr>
          <a:xfrm rot="16200000">
            <a:off x="8229601" y="5943600"/>
            <a:ext cx="914401" cy="914400"/>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normAutofit/>
          </a:bodyPr>
          <a:lstStyle>
            <a:lvl1pPr algn="l">
              <a:defRPr sz="3600" b="1">
                <a:solidFill>
                  <a:srgbClr val="345A88"/>
                </a:solidFill>
                <a:latin typeface="Tahoma" pitchFamily="34" charset="0"/>
                <a:ea typeface="Tahoma" pitchFamily="34" charset="0"/>
                <a:cs typeface="Tahoma" pitchFamily="34" charset="0"/>
              </a:defRPr>
            </a:lvl1pPr>
          </a:lstStyle>
          <a:p>
            <a:r>
              <a:rPr lang="en-US" dirty="0"/>
              <a:t>Click to edit Master title style</a:t>
            </a:r>
          </a:p>
        </p:txBody>
      </p:sp>
      <p:sp>
        <p:nvSpPr>
          <p:cNvPr id="3" name="Content Placeholder 2"/>
          <p:cNvSpPr>
            <a:spLocks noGrp="1"/>
          </p:cNvSpPr>
          <p:nvPr>
            <p:ph idx="1"/>
          </p:nvPr>
        </p:nvSpPr>
        <p:spPr>
          <a:xfrm>
            <a:off x="228600" y="1447800"/>
            <a:ext cx="8610600" cy="48767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200">
                <a:latin typeface="Tahoma"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142999" y="6362700"/>
            <a:ext cx="6629399"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8651816" y="6350000"/>
            <a:ext cx="492184" cy="365125"/>
          </a:xfrm>
        </p:spPr>
        <p:txBody>
          <a:bodyPr/>
          <a:lstStyle>
            <a:lvl1pPr algn="ctr">
              <a:defRPr sz="1800">
                <a:solidFill>
                  <a:schemeClr val="bg1"/>
                </a:solidFill>
              </a:defRPr>
            </a:lvl1pPr>
          </a:lstStyle>
          <a:p>
            <a:fld id="{4810A696-75C0-4E1D-A482-26D5420205C7}" type="slidenum">
              <a:rPr lang="en-US" smtClean="0"/>
              <a:pPr/>
              <a:t>‹#›</a:t>
            </a:fld>
            <a:endParaRPr lang="en-US"/>
          </a:p>
        </p:txBody>
      </p:sp>
      <p:pic>
        <p:nvPicPr>
          <p:cNvPr id="1026"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 name="Straight Arrow Connector 8"/>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39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2371725"/>
            <a:ext cx="8229600" cy="1362075"/>
          </a:xfrm>
        </p:spPr>
        <p:txBody>
          <a:bodyPr anchor="ctr" anchorCtr="0"/>
          <a:lstStyle>
            <a:lvl1pPr algn="ctr">
              <a:defRPr sz="4000" b="1" cap="all">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cxnSp>
        <p:nvCxnSpPr>
          <p:cNvPr id="7" name="Straight Arrow Connector 6"/>
          <p:cNvCxnSpPr/>
          <p:nvPr userDrawn="1"/>
        </p:nvCxnSpPr>
        <p:spPr>
          <a:xfrm>
            <a:off x="-25400" y="3962400"/>
            <a:ext cx="62738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userDrawn="1"/>
        </p:nvCxnSpPr>
        <p:spPr>
          <a:xfrm flipH="1">
            <a:off x="3035300" y="2133600"/>
            <a:ext cx="61087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pic>
        <p:nvPicPr>
          <p:cNvPr id="16"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0" y="609600"/>
            <a:ext cx="168474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0" y="609600"/>
            <a:ext cx="121920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5" descr="WinFX_WCF__03a"/>
          <p:cNvPicPr>
            <a:picLocks noChangeAspect="1" noChangeArrowheads="1"/>
          </p:cNvPicPr>
          <p:nvPr userDrawn="1"/>
        </p:nvPicPr>
        <p:blipFill>
          <a:blip r:embed="rId4">
            <a:duotone>
              <a:schemeClr val="accent1">
                <a:shade val="45000"/>
                <a:satMod val="135000"/>
              </a:schemeClr>
              <a:prstClr val="white"/>
            </a:duotone>
          </a:blip>
          <a:srcRect/>
          <a:stretch>
            <a:fillRect/>
          </a:stretch>
        </p:blipFill>
        <p:spPr bwMode="auto">
          <a:xfrm>
            <a:off x="4800600" y="3601428"/>
            <a:ext cx="4343400" cy="3256571"/>
          </a:xfrm>
          <a:prstGeom prst="rect">
            <a:avLst/>
          </a:prstGeom>
          <a:noFill/>
        </p:spPr>
      </p:pic>
    </p:spTree>
    <p:extLst>
      <p:ext uri="{BB962C8B-B14F-4D97-AF65-F5344CB8AC3E}">
        <p14:creationId xmlns:p14="http://schemas.microsoft.com/office/powerpoint/2010/main" val="334542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ight Triangle 10"/>
          <p:cNvSpPr/>
          <p:nvPr userDrawn="1"/>
        </p:nvSpPr>
        <p:spPr>
          <a:xfrm rot="16200000">
            <a:off x="8077202" y="5791200"/>
            <a:ext cx="1066800" cy="1066799"/>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lstStyle>
            <a:lvl1pPr algn="l">
              <a:defRPr b="1">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sp>
        <p:nvSpPr>
          <p:cNvPr id="3" name="Content Placeholder 2"/>
          <p:cNvSpPr>
            <a:spLocks noGrp="1"/>
          </p:cNvSpPr>
          <p:nvPr>
            <p:ph sz="half" idx="1"/>
          </p:nvPr>
        </p:nvSpPr>
        <p:spPr>
          <a:xfrm>
            <a:off x="2413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914400" indent="-45720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66800" y="6356350"/>
            <a:ext cx="6858000"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a:xfrm>
            <a:off x="8442384" y="6324599"/>
            <a:ext cx="533400" cy="365125"/>
          </a:xfrm>
        </p:spPr>
        <p:txBody>
          <a:bodyPr/>
          <a:lstStyle>
            <a:lvl1pPr>
              <a:defRPr>
                <a:solidFill>
                  <a:schemeClr val="bg1"/>
                </a:solidFill>
                <a:latin typeface="Tahoma" pitchFamily="34" charset="0"/>
                <a:ea typeface="Tahoma" pitchFamily="34" charset="0"/>
                <a:cs typeface="Tahoma" pitchFamily="34" charset="0"/>
              </a:defRPr>
            </a:lvl1pPr>
          </a:lstStyle>
          <a:p>
            <a:fld id="{4810A696-75C0-4E1D-A482-26D5420205C7}" type="slidenum">
              <a:rPr lang="en-US" smtClean="0"/>
              <a:pPr/>
              <a:t>‹#›</a:t>
            </a:fld>
            <a:endParaRPr lang="en-US"/>
          </a:p>
        </p:txBody>
      </p:sp>
      <p:pic>
        <p:nvPicPr>
          <p:cNvPr id="8"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0" name="Straight Arrow Connector 9"/>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40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Khoa Công nghệ thông tin - Đại học Khoa học tự nhiên TP Hồ Chí Minh</a:t>
            </a:r>
          </a:p>
        </p:txBody>
      </p:sp>
      <p:sp>
        <p:nvSpPr>
          <p:cNvPr id="9" name="Slide Number Placeholder 8"/>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337994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45212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Khoa Công nghệ thông tin - Đại học Khoa học tự nhiên TP Hồ Chí Minh</a:t>
            </a:r>
          </a:p>
        </p:txBody>
      </p:sp>
      <p:sp>
        <p:nvSpPr>
          <p:cNvPr id="4" name="Slide Number Placeholder 3"/>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2239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80816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6287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Khoa Công nghệ thông tin - Đại học Khoa học tự nhiên TP Hồ Chí Minh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0A696-75C0-4E1D-A482-26D5420205C7}" type="slidenum">
              <a:rPr lang="en-US" smtClean="0"/>
              <a:pPr/>
              <a:t>‹#›</a:t>
            </a:fld>
            <a:endParaRPr lang="en-US"/>
          </a:p>
        </p:txBody>
      </p:sp>
    </p:spTree>
    <p:extLst>
      <p:ext uri="{BB962C8B-B14F-4D97-AF65-F5344CB8AC3E}">
        <p14:creationId xmlns:p14="http://schemas.microsoft.com/office/powerpoint/2010/main" val="405604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7.wmf"/><Relationship Id="rId18" Type="http://schemas.openxmlformats.org/officeDocument/2006/relationships/image" Target="../media/image9.wmf"/><Relationship Id="rId3" Type="http://schemas.openxmlformats.org/officeDocument/2006/relationships/image" Target="../media/image5.wmf"/><Relationship Id="rId21" Type="http://schemas.openxmlformats.org/officeDocument/2006/relationships/oleObject" Target="../embeddings/oleObject15.bin"/><Relationship Id="rId7" Type="http://schemas.openxmlformats.org/officeDocument/2006/relationships/oleObject" Target="../embeddings/oleObject4.bin"/><Relationship Id="rId12" Type="http://schemas.openxmlformats.org/officeDocument/2006/relationships/oleObject" Target="../embeddings/oleObject9.bin"/><Relationship Id="rId17" Type="http://schemas.openxmlformats.org/officeDocument/2006/relationships/oleObject" Target="../embeddings/oleObject12.bin"/><Relationship Id="rId2" Type="http://schemas.openxmlformats.org/officeDocument/2006/relationships/oleObject" Target="../embeddings/oleObject1.bin"/><Relationship Id="rId16" Type="http://schemas.openxmlformats.org/officeDocument/2006/relationships/image" Target="../media/image8.wmf"/><Relationship Id="rId20"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image" Target="../media/image6.wmf"/><Relationship Id="rId15" Type="http://schemas.openxmlformats.org/officeDocument/2006/relationships/oleObject" Target="../embeddings/oleObject11.bin"/><Relationship Id="rId10" Type="http://schemas.openxmlformats.org/officeDocument/2006/relationships/oleObject" Target="../embeddings/oleObject7.bin"/><Relationship Id="rId19" Type="http://schemas.openxmlformats.org/officeDocument/2006/relationships/oleObject" Target="../embeddings/oleObject13.bin"/><Relationship Id="rId4" Type="http://schemas.openxmlformats.org/officeDocument/2006/relationships/oleObject" Target="../embeddings/oleObject2.bin"/><Relationship Id="rId9" Type="http://schemas.openxmlformats.org/officeDocument/2006/relationships/oleObject" Target="../embeddings/oleObject6.bin"/><Relationship Id="rId14" Type="http://schemas.openxmlformats.org/officeDocument/2006/relationships/oleObject" Target="../embeddings/oleObject10.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6.bin"/><Relationship Id="rId1" Type="http://schemas.openxmlformats.org/officeDocument/2006/relationships/slideLayout" Target="../slideLayouts/slideLayout2.xml"/><Relationship Id="rId4" Type="http://schemas.openxmlformats.org/officeDocument/2006/relationships/oleObject" Target="../embeddings/oleObject17.bin"/></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1.bin"/><Relationship Id="rId1" Type="http://schemas.openxmlformats.org/officeDocument/2006/relationships/slideLayout" Target="../slideLayouts/slideLayout2.xml"/><Relationship Id="rId4"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7.bin"/><Relationship Id="rId1" Type="http://schemas.openxmlformats.org/officeDocument/2006/relationships/slideLayout" Target="../slideLayouts/slideLayout2.xml"/><Relationship Id="rId4" Type="http://schemas.openxmlformats.org/officeDocument/2006/relationships/oleObject" Target="../embeddings/oleObject28.bin"/></Relationships>
</file>

<file path=ppt/slides/_rels/slide6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9.bin"/><Relationship Id="rId1" Type="http://schemas.openxmlformats.org/officeDocument/2006/relationships/slideLayout" Target="../slideLayouts/slideLayout2.xml"/><Relationship Id="rId4" Type="http://schemas.openxmlformats.org/officeDocument/2006/relationships/oleObject" Target="../embeddings/oleObject30.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Bài</a:t>
            </a:r>
            <a:r>
              <a:rPr lang="en-US" dirty="0"/>
              <a:t> 05</a:t>
            </a:r>
            <a:br>
              <a:rPr lang="en-US" dirty="0"/>
            </a:br>
            <a:r>
              <a:rPr lang="en-US" dirty="0" err="1"/>
              <a:t>Tầng</a:t>
            </a:r>
            <a:r>
              <a:rPr lang="en-US" dirty="0"/>
              <a:t> </a:t>
            </a:r>
            <a:r>
              <a:rPr lang="en-US" dirty="0" err="1"/>
              <a:t>vận</a:t>
            </a:r>
            <a:r>
              <a:rPr lang="en-US" dirty="0"/>
              <a:t> </a:t>
            </a:r>
            <a:r>
              <a:rPr lang="en-US" dirty="0" err="1"/>
              <a:t>chuyển</a:t>
            </a:r>
            <a:endParaRPr lang="en-US" dirty="0"/>
          </a:p>
        </p:txBody>
      </p:sp>
      <p:sp>
        <p:nvSpPr>
          <p:cNvPr id="3" name="Subtitle 2"/>
          <p:cNvSpPr>
            <a:spLocks noGrp="1"/>
          </p:cNvSpPr>
          <p:nvPr>
            <p:ph type="subTitle" idx="1"/>
          </p:nvPr>
        </p:nvSpPr>
        <p:spPr/>
        <p:txBody>
          <a:bodyPr/>
          <a:lstStyle/>
          <a:p>
            <a:r>
              <a:rPr lang="en-US" b="1" dirty="0">
                <a:solidFill>
                  <a:schemeClr val="accent1">
                    <a:lumMod val="75000"/>
                  </a:schemeClr>
                </a:solidFill>
              </a:rPr>
              <a:t>MẠNG </a:t>
            </a:r>
            <a:r>
              <a:rPr lang="en-US" b="1">
                <a:solidFill>
                  <a:schemeClr val="accent1">
                    <a:lumMod val="75000"/>
                  </a:schemeClr>
                </a:solidFill>
              </a:rPr>
              <a:t>MÁY TÍNH</a:t>
            </a:r>
            <a:endParaRPr lang="en-US" b="1" dirty="0">
              <a:solidFill>
                <a:schemeClr val="accent1">
                  <a:lumMod val="75000"/>
                </a:schemeClr>
              </a:solidFill>
            </a:endParaRPr>
          </a:p>
        </p:txBody>
      </p:sp>
    </p:spTree>
    <p:extLst>
      <p:ext uri="{BB962C8B-B14F-4D97-AF65-F5344CB8AC3E}">
        <p14:creationId xmlns:p14="http://schemas.microsoft.com/office/powerpoint/2010/main" val="402916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8"/>
          <p:cNvGrpSpPr/>
          <p:nvPr/>
        </p:nvGrpSpPr>
        <p:grpSpPr>
          <a:xfrm>
            <a:off x="5715000" y="1962150"/>
            <a:ext cx="914400" cy="2381250"/>
            <a:chOff x="7467600" y="2190750"/>
            <a:chExt cx="914400" cy="2381250"/>
          </a:xfrm>
        </p:grpSpPr>
        <p:grpSp>
          <p:nvGrpSpPr>
            <p:cNvPr id="3" name="Group 71"/>
            <p:cNvGrpSpPr/>
            <p:nvPr/>
          </p:nvGrpSpPr>
          <p:grpSpPr>
            <a:xfrm>
              <a:off x="7467600" y="2190750"/>
              <a:ext cx="914400" cy="2381250"/>
              <a:chOff x="7467600" y="2133600"/>
              <a:chExt cx="914400" cy="2381250"/>
            </a:xfrm>
          </p:grpSpPr>
          <p:grpSp>
            <p:nvGrpSpPr>
              <p:cNvPr id="4" name="Group 16"/>
              <p:cNvGrpSpPr>
                <a:grpSpLocks/>
              </p:cNvGrpSpPr>
              <p:nvPr/>
            </p:nvGrpSpPr>
            <p:grpSpPr bwMode="auto">
              <a:xfrm>
                <a:off x="7499350" y="2173288"/>
                <a:ext cx="598488" cy="500063"/>
                <a:chOff x="2614" y="2862"/>
                <a:chExt cx="377" cy="315"/>
              </a:xfrm>
            </p:grpSpPr>
            <p:sp>
              <p:nvSpPr>
                <p:cNvPr id="56" name="Rectangle 17"/>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57" name="Oval 18"/>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p>
                  <a:r>
                    <a:rPr lang="en-US"/>
                    <a:t>P1</a:t>
                  </a:r>
                </a:p>
              </p:txBody>
            </p:sp>
          </p:grpSp>
          <p:grpSp>
            <p:nvGrpSpPr>
              <p:cNvPr id="5" name="Group 19"/>
              <p:cNvGrpSpPr>
                <a:grpSpLocks/>
              </p:cNvGrpSpPr>
              <p:nvPr/>
            </p:nvGrpSpPr>
            <p:grpSpPr bwMode="auto">
              <a:xfrm>
                <a:off x="7467600" y="2133600"/>
                <a:ext cx="914400" cy="2381250"/>
                <a:chOff x="608" y="2454"/>
                <a:chExt cx="1261" cy="1500"/>
              </a:xfrm>
            </p:grpSpPr>
            <p:sp>
              <p:nvSpPr>
                <p:cNvPr id="51" name="Rectangle 20"/>
                <p:cNvSpPr>
                  <a:spLocks noChangeArrowheads="1"/>
                </p:cNvSpPr>
                <p:nvPr/>
              </p:nvSpPr>
              <p:spPr bwMode="auto">
                <a:xfrm>
                  <a:off x="608" y="24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52" name="Rectangle 21"/>
                <p:cNvSpPr>
                  <a:spLocks noChangeArrowheads="1"/>
                </p:cNvSpPr>
                <p:nvPr/>
              </p:nvSpPr>
              <p:spPr bwMode="auto">
                <a:xfrm>
                  <a:off x="608" y="27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53" name="Rectangle 22"/>
                <p:cNvSpPr>
                  <a:spLocks noChangeArrowheads="1"/>
                </p:cNvSpPr>
                <p:nvPr/>
              </p:nvSpPr>
              <p:spPr bwMode="auto">
                <a:xfrm>
                  <a:off x="608" y="30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54" name="Rectangle 23"/>
                <p:cNvSpPr>
                  <a:spLocks noChangeArrowheads="1"/>
                </p:cNvSpPr>
                <p:nvPr/>
              </p:nvSpPr>
              <p:spPr bwMode="auto">
                <a:xfrm>
                  <a:off x="608" y="33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55" name="Rectangle 24"/>
                <p:cNvSpPr>
                  <a:spLocks noChangeArrowheads="1"/>
                </p:cNvSpPr>
                <p:nvPr/>
              </p:nvSpPr>
              <p:spPr bwMode="auto">
                <a:xfrm>
                  <a:off x="608" y="36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grpSp>
          <p:grpSp>
            <p:nvGrpSpPr>
              <p:cNvPr id="6" name="Group 28"/>
              <p:cNvGrpSpPr>
                <a:grpSpLocks/>
              </p:cNvGrpSpPr>
              <p:nvPr/>
            </p:nvGrpSpPr>
            <p:grpSpPr bwMode="auto">
              <a:xfrm>
                <a:off x="7561263" y="2209800"/>
                <a:ext cx="598488" cy="500063"/>
                <a:chOff x="2614" y="2862"/>
                <a:chExt cx="377" cy="315"/>
              </a:xfrm>
            </p:grpSpPr>
            <p:sp>
              <p:nvSpPr>
                <p:cNvPr id="49" name="Rectangle 29"/>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50" name="Oval 30"/>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p>
                  <a:r>
                    <a:rPr lang="en-US"/>
                    <a:t>P1</a:t>
                  </a:r>
                </a:p>
              </p:txBody>
            </p:sp>
          </p:grpSp>
        </p:grpSp>
        <p:sp>
          <p:nvSpPr>
            <p:cNvPr id="77" name="TextBox 76"/>
            <p:cNvSpPr txBox="1"/>
            <p:nvPr/>
          </p:nvSpPr>
          <p:spPr>
            <a:xfrm>
              <a:off x="7543800" y="2514600"/>
              <a:ext cx="582211" cy="307777"/>
            </a:xfrm>
            <a:prstGeom prst="rect">
              <a:avLst/>
            </a:prstGeom>
            <a:noFill/>
          </p:spPr>
          <p:txBody>
            <a:bodyPr wrap="none" rtlCol="0">
              <a:spAutoFit/>
            </a:bodyPr>
            <a:lstStyle/>
            <a:p>
              <a:r>
                <a:rPr lang="en-US" sz="1400" dirty="0"/>
                <a:t>5775</a:t>
              </a:r>
            </a:p>
          </p:txBody>
        </p:sp>
      </p:grpSp>
      <p:grpSp>
        <p:nvGrpSpPr>
          <p:cNvPr id="7" name="Group 74"/>
          <p:cNvGrpSpPr/>
          <p:nvPr/>
        </p:nvGrpSpPr>
        <p:grpSpPr>
          <a:xfrm>
            <a:off x="1905000" y="1809750"/>
            <a:ext cx="1295400" cy="2381250"/>
            <a:chOff x="3733800" y="2190750"/>
            <a:chExt cx="1295400" cy="2381250"/>
          </a:xfrm>
        </p:grpSpPr>
        <p:grpSp>
          <p:nvGrpSpPr>
            <p:cNvPr id="9" name="Group 70"/>
            <p:cNvGrpSpPr/>
            <p:nvPr/>
          </p:nvGrpSpPr>
          <p:grpSpPr>
            <a:xfrm>
              <a:off x="3733800" y="2190750"/>
              <a:ext cx="1295400" cy="2381250"/>
              <a:chOff x="3657600" y="2133600"/>
              <a:chExt cx="1295400" cy="2381250"/>
            </a:xfrm>
          </p:grpSpPr>
          <p:sp>
            <p:nvSpPr>
              <p:cNvPr id="15" name="Rectangle 49"/>
              <p:cNvSpPr>
                <a:spLocks noChangeArrowheads="1"/>
              </p:cNvSpPr>
              <p:nvPr/>
            </p:nvSpPr>
            <p:spPr bwMode="auto">
              <a:xfrm>
                <a:off x="3657600" y="213360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a:p>
            </p:txBody>
          </p:sp>
          <p:sp>
            <p:nvSpPr>
              <p:cNvPr id="16" name="Rectangle 50"/>
              <p:cNvSpPr>
                <a:spLocks noChangeArrowheads="1"/>
              </p:cNvSpPr>
              <p:nvPr/>
            </p:nvSpPr>
            <p:spPr bwMode="auto">
              <a:xfrm>
                <a:off x="3657600" y="260985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dirty="0"/>
              </a:p>
            </p:txBody>
          </p:sp>
          <p:sp>
            <p:nvSpPr>
              <p:cNvPr id="17" name="Rectangle 51"/>
              <p:cNvSpPr>
                <a:spLocks noChangeArrowheads="1"/>
              </p:cNvSpPr>
              <p:nvPr/>
            </p:nvSpPr>
            <p:spPr bwMode="auto">
              <a:xfrm>
                <a:off x="3657600" y="308610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a:p>
            </p:txBody>
          </p:sp>
          <p:sp>
            <p:nvSpPr>
              <p:cNvPr id="18" name="Rectangle 52"/>
              <p:cNvSpPr>
                <a:spLocks noChangeArrowheads="1"/>
              </p:cNvSpPr>
              <p:nvPr/>
            </p:nvSpPr>
            <p:spPr bwMode="auto">
              <a:xfrm>
                <a:off x="3657600" y="356235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a:p>
            </p:txBody>
          </p:sp>
          <p:sp>
            <p:nvSpPr>
              <p:cNvPr id="19" name="Rectangle 53"/>
              <p:cNvSpPr>
                <a:spLocks noChangeArrowheads="1"/>
              </p:cNvSpPr>
              <p:nvPr/>
            </p:nvSpPr>
            <p:spPr bwMode="auto">
              <a:xfrm>
                <a:off x="3657600" y="403860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a:p>
            </p:txBody>
          </p:sp>
          <p:grpSp>
            <p:nvGrpSpPr>
              <p:cNvPr id="10" name="Group 54"/>
              <p:cNvGrpSpPr>
                <a:grpSpLocks/>
              </p:cNvGrpSpPr>
              <p:nvPr/>
            </p:nvGrpSpPr>
            <p:grpSpPr bwMode="auto">
              <a:xfrm>
                <a:off x="4000500" y="2279650"/>
                <a:ext cx="766763" cy="500063"/>
                <a:chOff x="2614" y="2862"/>
                <a:chExt cx="377" cy="315"/>
              </a:xfrm>
            </p:grpSpPr>
            <p:sp>
              <p:nvSpPr>
                <p:cNvPr id="47" name="Rectangle 55"/>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48" name="Oval 56"/>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p>
                  <a:r>
                    <a:rPr lang="en-US" dirty="0"/>
                    <a:t>P2</a:t>
                  </a:r>
                </a:p>
              </p:txBody>
            </p:sp>
          </p:grpSp>
        </p:grpSp>
        <p:sp>
          <p:nvSpPr>
            <p:cNvPr id="74" name="TextBox 73"/>
            <p:cNvSpPr txBox="1"/>
            <p:nvPr/>
          </p:nvSpPr>
          <p:spPr>
            <a:xfrm>
              <a:off x="4142189" y="2587823"/>
              <a:ext cx="582211" cy="307777"/>
            </a:xfrm>
            <a:prstGeom prst="rect">
              <a:avLst/>
            </a:prstGeom>
            <a:noFill/>
          </p:spPr>
          <p:txBody>
            <a:bodyPr wrap="none" rtlCol="0">
              <a:spAutoFit/>
            </a:bodyPr>
            <a:lstStyle/>
            <a:p>
              <a:r>
                <a:rPr lang="en-US" sz="1400" dirty="0"/>
                <a:t>6428</a:t>
              </a:r>
            </a:p>
          </p:txBody>
        </p:sp>
      </p:grpSp>
      <p:sp>
        <p:nvSpPr>
          <p:cNvPr id="11267" name="Rectangle 2"/>
          <p:cNvSpPr>
            <a:spLocks noGrp="1" noChangeArrowheads="1"/>
          </p:cNvSpPr>
          <p:nvPr>
            <p:ph type="title"/>
          </p:nvPr>
        </p:nvSpPr>
        <p:spPr/>
        <p:txBody>
          <a:bodyPr>
            <a:normAutofit/>
          </a:bodyPr>
          <a:lstStyle/>
          <a:p>
            <a:pPr eaLnBrk="1" hangingPunct="1"/>
            <a:r>
              <a:rPr lang="en-US" sz="3600" dirty="0" err="1"/>
              <a:t>Dồn</a:t>
            </a:r>
            <a:r>
              <a:rPr lang="en-US" sz="3600" dirty="0"/>
              <a:t> </a:t>
            </a:r>
            <a:r>
              <a:rPr lang="en-US" sz="3600" dirty="0" err="1"/>
              <a:t>kênh</a:t>
            </a:r>
            <a:r>
              <a:rPr lang="en-US" sz="3600" dirty="0"/>
              <a:t> – </a:t>
            </a:r>
            <a:r>
              <a:rPr lang="en-US" sz="3600" dirty="0" err="1"/>
              <a:t>Phân</a:t>
            </a:r>
            <a:r>
              <a:rPr lang="en-US" sz="3600" dirty="0"/>
              <a:t> </a:t>
            </a:r>
            <a:r>
              <a:rPr lang="en-US" sz="3600" dirty="0" err="1"/>
              <a:t>kênh</a:t>
            </a:r>
            <a:r>
              <a:rPr lang="en-US" sz="3600" dirty="0"/>
              <a:t> - 3</a:t>
            </a:r>
          </a:p>
        </p:txBody>
      </p:sp>
      <p:sp>
        <p:nvSpPr>
          <p:cNvPr id="8" name="Text Box 14"/>
          <p:cNvSpPr txBox="1">
            <a:spLocks noChangeArrowheads="1"/>
          </p:cNvSpPr>
          <p:nvPr/>
        </p:nvSpPr>
        <p:spPr bwMode="auto">
          <a:xfrm>
            <a:off x="5834063" y="4343400"/>
            <a:ext cx="841897" cy="677108"/>
          </a:xfrm>
          <a:prstGeom prst="rect">
            <a:avLst/>
          </a:prstGeom>
          <a:noFill/>
          <a:ln w="9525">
            <a:noFill/>
            <a:miter lim="800000"/>
            <a:headEnd/>
            <a:tailEnd/>
          </a:ln>
        </p:spPr>
        <p:txBody>
          <a:bodyPr wrap="none">
            <a:spAutoFit/>
          </a:bodyPr>
          <a:lstStyle/>
          <a:p>
            <a:r>
              <a:rPr lang="en-US" sz="2000" dirty="0">
                <a:solidFill>
                  <a:schemeClr val="accent2"/>
                </a:solidFill>
              </a:rPr>
              <a:t>Client</a:t>
            </a:r>
          </a:p>
          <a:p>
            <a:r>
              <a:rPr lang="en-US" dirty="0">
                <a:solidFill>
                  <a:schemeClr val="accent2"/>
                </a:solidFill>
              </a:rPr>
              <a:t>IP:A</a:t>
            </a:r>
          </a:p>
        </p:txBody>
      </p:sp>
      <p:sp>
        <p:nvSpPr>
          <p:cNvPr id="13" name="Line 31"/>
          <p:cNvSpPr>
            <a:spLocks noChangeShapeType="1"/>
          </p:cNvSpPr>
          <p:nvPr/>
        </p:nvSpPr>
        <p:spPr bwMode="auto">
          <a:xfrm flipV="1">
            <a:off x="6019800" y="2514600"/>
            <a:ext cx="0" cy="1447800"/>
          </a:xfrm>
          <a:prstGeom prst="line">
            <a:avLst/>
          </a:prstGeom>
          <a:noFill/>
          <a:ln w="19050">
            <a:solidFill>
              <a:srgbClr val="FF0000"/>
            </a:solidFill>
            <a:round/>
            <a:headEnd/>
            <a:tailEnd type="triangle" w="med" len="med"/>
          </a:ln>
        </p:spPr>
        <p:txBody>
          <a:bodyPr wrap="none" anchor="ctr"/>
          <a:lstStyle/>
          <a:p>
            <a:endParaRPr lang="en-US"/>
          </a:p>
        </p:txBody>
      </p:sp>
      <p:sp>
        <p:nvSpPr>
          <p:cNvPr id="14" name="Line 34"/>
          <p:cNvSpPr>
            <a:spLocks noChangeShapeType="1"/>
          </p:cNvSpPr>
          <p:nvPr/>
        </p:nvSpPr>
        <p:spPr bwMode="auto">
          <a:xfrm>
            <a:off x="6248400" y="2514600"/>
            <a:ext cx="0" cy="1600200"/>
          </a:xfrm>
          <a:prstGeom prst="line">
            <a:avLst/>
          </a:prstGeom>
          <a:noFill/>
          <a:ln w="19050">
            <a:solidFill>
              <a:srgbClr val="FF0000"/>
            </a:solidFill>
            <a:round/>
            <a:headEnd/>
            <a:tailEnd/>
          </a:ln>
        </p:spPr>
        <p:txBody>
          <a:bodyPr wrap="none" anchor="ctr"/>
          <a:lstStyle/>
          <a:p>
            <a:endParaRPr lang="en-US"/>
          </a:p>
        </p:txBody>
      </p:sp>
      <p:sp>
        <p:nvSpPr>
          <p:cNvPr id="21" name="Text Box 57"/>
          <p:cNvSpPr txBox="1">
            <a:spLocks noChangeArrowheads="1"/>
          </p:cNvSpPr>
          <p:nvPr/>
        </p:nvSpPr>
        <p:spPr bwMode="auto">
          <a:xfrm>
            <a:off x="2090738" y="4416425"/>
            <a:ext cx="896399" cy="707886"/>
          </a:xfrm>
          <a:prstGeom prst="rect">
            <a:avLst/>
          </a:prstGeom>
          <a:noFill/>
          <a:ln w="9525">
            <a:noFill/>
            <a:miter lim="800000"/>
            <a:headEnd/>
            <a:tailEnd/>
          </a:ln>
        </p:spPr>
        <p:txBody>
          <a:bodyPr wrap="none">
            <a:spAutoFit/>
          </a:bodyPr>
          <a:lstStyle/>
          <a:p>
            <a:r>
              <a:rPr lang="en-US" sz="2000" dirty="0">
                <a:solidFill>
                  <a:schemeClr val="accent2"/>
                </a:solidFill>
              </a:rPr>
              <a:t>server</a:t>
            </a:r>
          </a:p>
          <a:p>
            <a:r>
              <a:rPr lang="en-US" sz="2000" dirty="0">
                <a:solidFill>
                  <a:schemeClr val="accent2"/>
                </a:solidFill>
              </a:rPr>
              <a:t>IP: B</a:t>
            </a:r>
          </a:p>
        </p:txBody>
      </p:sp>
      <p:sp>
        <p:nvSpPr>
          <p:cNvPr id="27" name="Line 70"/>
          <p:cNvSpPr>
            <a:spLocks noChangeShapeType="1"/>
          </p:cNvSpPr>
          <p:nvPr/>
        </p:nvSpPr>
        <p:spPr bwMode="auto">
          <a:xfrm flipV="1">
            <a:off x="2514600" y="2438400"/>
            <a:ext cx="0" cy="1676400"/>
          </a:xfrm>
          <a:prstGeom prst="line">
            <a:avLst/>
          </a:prstGeom>
          <a:noFill/>
          <a:ln w="19050">
            <a:solidFill>
              <a:srgbClr val="FF0000"/>
            </a:solidFill>
            <a:round/>
            <a:headEnd/>
            <a:tailEnd type="triangle" w="med" len="med"/>
          </a:ln>
        </p:spPr>
        <p:txBody>
          <a:bodyPr wrap="none" anchor="ctr"/>
          <a:lstStyle/>
          <a:p>
            <a:endParaRPr lang="en-US"/>
          </a:p>
        </p:txBody>
      </p:sp>
      <p:sp>
        <p:nvSpPr>
          <p:cNvPr id="28" name="Line 71"/>
          <p:cNvSpPr>
            <a:spLocks noChangeShapeType="1"/>
          </p:cNvSpPr>
          <p:nvPr/>
        </p:nvSpPr>
        <p:spPr bwMode="auto">
          <a:xfrm>
            <a:off x="2514600" y="4114800"/>
            <a:ext cx="3733800" cy="0"/>
          </a:xfrm>
          <a:prstGeom prst="line">
            <a:avLst/>
          </a:prstGeom>
          <a:noFill/>
          <a:ln w="19050">
            <a:solidFill>
              <a:srgbClr val="FF0000"/>
            </a:solidFill>
            <a:round/>
            <a:headEnd/>
            <a:tailEnd/>
          </a:ln>
        </p:spPr>
        <p:txBody>
          <a:bodyPr wrap="none" anchor="ctr"/>
          <a:lstStyle/>
          <a:p>
            <a:endParaRPr lang="en-US"/>
          </a:p>
        </p:txBody>
      </p:sp>
      <p:sp>
        <p:nvSpPr>
          <p:cNvPr id="30" name="Line 73"/>
          <p:cNvSpPr>
            <a:spLocks noChangeShapeType="1"/>
          </p:cNvSpPr>
          <p:nvPr/>
        </p:nvSpPr>
        <p:spPr bwMode="auto">
          <a:xfrm>
            <a:off x="2819400" y="2438400"/>
            <a:ext cx="0" cy="1524000"/>
          </a:xfrm>
          <a:prstGeom prst="line">
            <a:avLst/>
          </a:prstGeom>
          <a:noFill/>
          <a:ln w="19050">
            <a:solidFill>
              <a:srgbClr val="FF0000"/>
            </a:solidFill>
            <a:round/>
            <a:headEnd/>
            <a:tailEnd/>
          </a:ln>
        </p:spPr>
        <p:txBody>
          <a:bodyPr wrap="none" anchor="ctr"/>
          <a:lstStyle/>
          <a:p>
            <a:endParaRPr lang="en-US"/>
          </a:p>
        </p:txBody>
      </p:sp>
      <p:sp>
        <p:nvSpPr>
          <p:cNvPr id="32" name="Line 75"/>
          <p:cNvSpPr>
            <a:spLocks noChangeShapeType="1"/>
          </p:cNvSpPr>
          <p:nvPr/>
        </p:nvSpPr>
        <p:spPr bwMode="auto">
          <a:xfrm>
            <a:off x="2819400" y="3962400"/>
            <a:ext cx="3200400" cy="0"/>
          </a:xfrm>
          <a:prstGeom prst="line">
            <a:avLst/>
          </a:prstGeom>
          <a:noFill/>
          <a:ln w="19050">
            <a:solidFill>
              <a:srgbClr val="FF0000"/>
            </a:solidFill>
            <a:round/>
            <a:headEnd/>
            <a:tailEnd/>
          </a:ln>
        </p:spPr>
        <p:txBody>
          <a:bodyPr wrap="none" anchor="ctr"/>
          <a:lstStyle/>
          <a:p>
            <a:endParaRPr lang="en-US"/>
          </a:p>
        </p:txBody>
      </p:sp>
      <p:grpSp>
        <p:nvGrpSpPr>
          <p:cNvPr id="11" name="Group 78"/>
          <p:cNvGrpSpPr>
            <a:grpSpLocks/>
          </p:cNvGrpSpPr>
          <p:nvPr/>
        </p:nvGrpSpPr>
        <p:grpSpPr bwMode="auto">
          <a:xfrm>
            <a:off x="3276600" y="2971800"/>
            <a:ext cx="1219200" cy="914400"/>
            <a:chOff x="2160" y="3504"/>
            <a:chExt cx="624" cy="576"/>
          </a:xfrm>
        </p:grpSpPr>
        <p:sp>
          <p:nvSpPr>
            <p:cNvPr id="41" name="Rectangle 79"/>
            <p:cNvSpPr>
              <a:spLocks noChangeArrowheads="1"/>
            </p:cNvSpPr>
            <p:nvPr/>
          </p:nvSpPr>
          <p:spPr bwMode="auto">
            <a:xfrm>
              <a:off x="2160" y="3504"/>
              <a:ext cx="624" cy="192"/>
            </a:xfrm>
            <a:prstGeom prst="rect">
              <a:avLst/>
            </a:prstGeom>
            <a:solidFill>
              <a:schemeClr val="bg1"/>
            </a:solidFill>
            <a:ln w="9525">
              <a:solidFill>
                <a:schemeClr val="tx1"/>
              </a:solidFill>
              <a:miter lim="800000"/>
              <a:headEnd/>
              <a:tailEnd/>
            </a:ln>
          </p:spPr>
          <p:txBody>
            <a:bodyPr wrap="none" anchor="ctr"/>
            <a:lstStyle/>
            <a:p>
              <a:r>
                <a:rPr lang="en-US" dirty="0"/>
                <a:t>SP: 6428</a:t>
              </a:r>
            </a:p>
          </p:txBody>
        </p:sp>
        <p:sp>
          <p:nvSpPr>
            <p:cNvPr id="42" name="Rectangle 80"/>
            <p:cNvSpPr>
              <a:spLocks noChangeArrowheads="1"/>
            </p:cNvSpPr>
            <p:nvPr/>
          </p:nvSpPr>
          <p:spPr bwMode="auto">
            <a:xfrm>
              <a:off x="2160" y="3696"/>
              <a:ext cx="624" cy="192"/>
            </a:xfrm>
            <a:prstGeom prst="rect">
              <a:avLst/>
            </a:prstGeom>
            <a:solidFill>
              <a:schemeClr val="bg1"/>
            </a:solidFill>
            <a:ln w="9525">
              <a:solidFill>
                <a:schemeClr val="tx1"/>
              </a:solidFill>
              <a:miter lim="800000"/>
              <a:headEnd/>
              <a:tailEnd/>
            </a:ln>
          </p:spPr>
          <p:txBody>
            <a:bodyPr wrap="none" anchor="ctr"/>
            <a:lstStyle/>
            <a:p>
              <a:r>
                <a:rPr lang="en-US" dirty="0"/>
                <a:t>DP: 5775</a:t>
              </a:r>
            </a:p>
          </p:txBody>
        </p:sp>
        <p:sp>
          <p:nvSpPr>
            <p:cNvPr id="43" name="Rectangle 81"/>
            <p:cNvSpPr>
              <a:spLocks noChangeArrowheads="1"/>
            </p:cNvSpPr>
            <p:nvPr/>
          </p:nvSpPr>
          <p:spPr bwMode="auto">
            <a:xfrm>
              <a:off x="2160" y="3888"/>
              <a:ext cx="624"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12" name="Group 82"/>
          <p:cNvGrpSpPr>
            <a:grpSpLocks/>
          </p:cNvGrpSpPr>
          <p:nvPr/>
        </p:nvGrpSpPr>
        <p:grpSpPr bwMode="auto">
          <a:xfrm>
            <a:off x="4343400" y="4191000"/>
            <a:ext cx="1219200" cy="990600"/>
            <a:chOff x="2160" y="3504"/>
            <a:chExt cx="624" cy="576"/>
          </a:xfrm>
        </p:grpSpPr>
        <p:sp>
          <p:nvSpPr>
            <p:cNvPr id="38" name="Rectangle 83"/>
            <p:cNvSpPr>
              <a:spLocks noChangeArrowheads="1"/>
            </p:cNvSpPr>
            <p:nvPr/>
          </p:nvSpPr>
          <p:spPr bwMode="auto">
            <a:xfrm>
              <a:off x="2160" y="3504"/>
              <a:ext cx="624" cy="192"/>
            </a:xfrm>
            <a:prstGeom prst="rect">
              <a:avLst/>
            </a:prstGeom>
            <a:solidFill>
              <a:schemeClr val="bg1"/>
            </a:solidFill>
            <a:ln w="9525">
              <a:solidFill>
                <a:schemeClr val="tx1"/>
              </a:solidFill>
              <a:miter lim="800000"/>
              <a:headEnd/>
              <a:tailEnd/>
            </a:ln>
          </p:spPr>
          <p:txBody>
            <a:bodyPr wrap="none" anchor="ctr"/>
            <a:lstStyle/>
            <a:p>
              <a:r>
                <a:rPr lang="en-US"/>
                <a:t>SP: 5775</a:t>
              </a:r>
            </a:p>
          </p:txBody>
        </p:sp>
        <p:sp>
          <p:nvSpPr>
            <p:cNvPr id="39" name="Rectangle 84"/>
            <p:cNvSpPr>
              <a:spLocks noChangeArrowheads="1"/>
            </p:cNvSpPr>
            <p:nvPr/>
          </p:nvSpPr>
          <p:spPr bwMode="auto">
            <a:xfrm>
              <a:off x="2160" y="3696"/>
              <a:ext cx="624" cy="192"/>
            </a:xfrm>
            <a:prstGeom prst="rect">
              <a:avLst/>
            </a:prstGeom>
            <a:solidFill>
              <a:schemeClr val="bg1"/>
            </a:solidFill>
            <a:ln w="9525">
              <a:solidFill>
                <a:schemeClr val="tx1"/>
              </a:solidFill>
              <a:miter lim="800000"/>
              <a:headEnd/>
              <a:tailEnd/>
            </a:ln>
          </p:spPr>
          <p:txBody>
            <a:bodyPr wrap="none" anchor="ctr"/>
            <a:lstStyle/>
            <a:p>
              <a:r>
                <a:rPr lang="en-US"/>
                <a:t>DP: 6428</a:t>
              </a:r>
            </a:p>
          </p:txBody>
        </p:sp>
        <p:sp>
          <p:nvSpPr>
            <p:cNvPr id="40" name="Rectangle 85"/>
            <p:cNvSpPr>
              <a:spLocks noChangeArrowheads="1"/>
            </p:cNvSpPr>
            <p:nvPr/>
          </p:nvSpPr>
          <p:spPr bwMode="auto">
            <a:xfrm>
              <a:off x="2160" y="3888"/>
              <a:ext cx="624" cy="192"/>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45" name="Slide Number Placeholder 44"/>
          <p:cNvSpPr>
            <a:spLocks noGrp="1"/>
          </p:cNvSpPr>
          <p:nvPr>
            <p:ph type="sldNum" sz="quarter" idx="12"/>
          </p:nvPr>
        </p:nvSpPr>
        <p:spPr/>
        <p:txBody>
          <a:bodyPr/>
          <a:lstStyle/>
          <a:p>
            <a:fld id="{4810A696-75C0-4E1D-A482-26D5420205C7}" type="slidenum">
              <a:rPr lang="en-US" smtClean="0"/>
              <a:pPr/>
              <a:t>10</a:t>
            </a:fld>
            <a:endParaRPr lang="en-US"/>
          </a:p>
        </p:txBody>
      </p:sp>
      <p:sp>
        <p:nvSpPr>
          <p:cNvPr id="46" name="Footer Placeholder 4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dissolve">
                                      <p:cBhvr>
                                        <p:cTn id="13" dur="500"/>
                                        <p:tgtEl>
                                          <p:spTgt spid="2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500"/>
                                        <p:tgtEl>
                                          <p:spTgt spid="32"/>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childTnLst>
                          </p:cTn>
                        </p:par>
                        <p:par>
                          <p:cTn id="40" fill="hold">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right)">
                                      <p:cBhvr>
                                        <p:cTn id="43" dur="500"/>
                                        <p:tgtEl>
                                          <p:spTgt spid="28"/>
                                        </p:tgtEl>
                                      </p:cBhvr>
                                    </p:animEffect>
                                  </p:childTnLst>
                                </p:cTn>
                              </p:par>
                            </p:childTnLst>
                          </p:cTn>
                        </p:par>
                        <p:par>
                          <p:cTn id="44" fill="hold">
                            <p:stCondLst>
                              <p:cond delay="1000"/>
                            </p:stCondLst>
                            <p:childTnLst>
                              <p:par>
                                <p:cTn id="45" presetID="22" presetClass="entr" presetSubtype="4"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dissolv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animBg="1"/>
      <p:bldP spid="21" grpId="0"/>
      <p:bldP spid="27" grpId="0" animBg="1"/>
      <p:bldP spid="28" grpId="0" animBg="1"/>
      <p:bldP spid="30"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rmAutofit/>
          </a:bodyPr>
          <a:lstStyle/>
          <a:p>
            <a:pPr eaLnBrk="1" hangingPunct="1"/>
            <a:r>
              <a:rPr lang="en-US" sz="3600"/>
              <a:t>Nội dung</a:t>
            </a:r>
          </a:p>
        </p:txBody>
      </p:sp>
      <p:sp>
        <p:nvSpPr>
          <p:cNvPr id="108547" name="Rectangle 3"/>
          <p:cNvSpPr>
            <a:spLocks noGrp="1" noChangeArrowheads="1"/>
          </p:cNvSpPr>
          <p:nvPr>
            <p:ph sz="quarter" idx="1"/>
          </p:nvPr>
        </p:nvSpPr>
        <p:spPr/>
        <p:txBody>
          <a:bodyPr/>
          <a:lstStyle/>
          <a:p>
            <a:pPr eaLnBrk="1" hangingPunct="1">
              <a:defRPr/>
            </a:pPr>
            <a:r>
              <a:rPr lang="en-US" dirty="0" err="1">
                <a:solidFill>
                  <a:schemeClr val="accent3">
                    <a:lumMod val="85000"/>
                  </a:schemeClr>
                </a:solidFill>
              </a:rPr>
              <a:t>Giới</a:t>
            </a:r>
            <a:r>
              <a:rPr lang="en-US" dirty="0">
                <a:solidFill>
                  <a:schemeClr val="accent3">
                    <a:lumMod val="85000"/>
                  </a:schemeClr>
                </a:solidFill>
              </a:rPr>
              <a:t> </a:t>
            </a:r>
            <a:r>
              <a:rPr lang="en-US" dirty="0" err="1">
                <a:solidFill>
                  <a:schemeClr val="accent3">
                    <a:lumMod val="85000"/>
                  </a:schemeClr>
                </a:solidFill>
              </a:rPr>
              <a:t>thiệu</a:t>
            </a:r>
            <a:endParaRPr lang="en-US" dirty="0">
              <a:solidFill>
                <a:schemeClr val="accent3">
                  <a:lumMod val="85000"/>
                </a:schemeClr>
              </a:solidFill>
            </a:endParaRPr>
          </a:p>
          <a:p>
            <a:pPr eaLnBrk="1" hangingPunct="1">
              <a:defRPr/>
            </a:pPr>
            <a:r>
              <a:rPr lang="en-US" dirty="0" err="1"/>
              <a:t>Giao</a:t>
            </a:r>
            <a:r>
              <a:rPr lang="en-US" dirty="0"/>
              <a:t> </a:t>
            </a:r>
            <a:r>
              <a:rPr lang="en-US" dirty="0" err="1"/>
              <a:t>thức</a:t>
            </a:r>
            <a:r>
              <a:rPr lang="en-US" dirty="0"/>
              <a:t> UDP</a:t>
            </a:r>
          </a:p>
          <a:p>
            <a:pPr>
              <a:defRPr/>
            </a:pPr>
            <a:r>
              <a:rPr lang="en-US" dirty="0" err="1"/>
              <a:t>Nguyên</a:t>
            </a:r>
            <a:r>
              <a:rPr lang="en-US" dirty="0"/>
              <a:t> </a:t>
            </a:r>
            <a:r>
              <a:rPr lang="en-US" dirty="0" err="1"/>
              <a:t>tắc</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pPr>
              <a:defRPr/>
            </a:pPr>
            <a:r>
              <a:rPr lang="en-US" dirty="0" err="1"/>
              <a:t>Giao</a:t>
            </a:r>
            <a:r>
              <a:rPr lang="en-US" dirty="0"/>
              <a:t> </a:t>
            </a:r>
            <a:r>
              <a:rPr lang="en-US" dirty="0" err="1"/>
              <a:t>thức</a:t>
            </a:r>
            <a:r>
              <a:rPr lang="en-US" dirty="0"/>
              <a:t> TCP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08547">
                                            <p:txEl>
                                              <p:pRg st="1" end="1"/>
                                            </p:txEl>
                                          </p:spTgt>
                                        </p:tgtEl>
                                        <p:attrNameLst>
                                          <p:attrName>style.color</p:attrName>
                                        </p:attrNameLst>
                                      </p:cBhvr>
                                      <p:to>
                                        <a:srgbClr val="33996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normAutofit/>
          </a:bodyPr>
          <a:lstStyle/>
          <a:p>
            <a:pPr eaLnBrk="1" hangingPunct="1"/>
            <a:r>
              <a:rPr lang="en-US" sz="3600" dirty="0"/>
              <a:t>UDP - 1</a:t>
            </a:r>
          </a:p>
        </p:txBody>
      </p:sp>
      <p:sp>
        <p:nvSpPr>
          <p:cNvPr id="111619" name="Rectangle 3"/>
          <p:cNvSpPr>
            <a:spLocks noGrp="1" noChangeArrowheads="1"/>
          </p:cNvSpPr>
          <p:nvPr>
            <p:ph sz="quarter" idx="1"/>
          </p:nvPr>
        </p:nvSpPr>
        <p:spPr/>
        <p:txBody>
          <a:bodyPr/>
          <a:lstStyle/>
          <a:p>
            <a:pPr eaLnBrk="1" hangingPunct="1"/>
            <a:r>
              <a:rPr lang="en-US" dirty="0"/>
              <a:t>UDP: User Datagram Protocol [rfc768]</a:t>
            </a:r>
          </a:p>
          <a:p>
            <a:pPr lvl="1" eaLnBrk="1" hangingPunct="1"/>
            <a:r>
              <a:rPr lang="en-US" dirty="0" err="1"/>
              <a:t>Dịch</a:t>
            </a:r>
            <a:r>
              <a:rPr lang="en-US" dirty="0"/>
              <a:t> </a:t>
            </a:r>
            <a:r>
              <a:rPr lang="en-US" dirty="0" err="1"/>
              <a:t>vụ</a:t>
            </a:r>
            <a:r>
              <a:rPr lang="en-US" dirty="0"/>
              <a:t> “</a:t>
            </a:r>
            <a:r>
              <a:rPr lang="en-US" dirty="0" err="1"/>
              <a:t>nỗ</a:t>
            </a:r>
            <a:r>
              <a:rPr lang="en-US" dirty="0"/>
              <a:t> </a:t>
            </a:r>
            <a:r>
              <a:rPr lang="en-US" dirty="0" err="1"/>
              <a:t>lực</a:t>
            </a:r>
            <a:r>
              <a:rPr lang="en-US" dirty="0"/>
              <a:t>” </a:t>
            </a:r>
            <a:r>
              <a:rPr lang="en-US" dirty="0" err="1"/>
              <a:t>để</a:t>
            </a:r>
            <a:r>
              <a:rPr lang="en-US" dirty="0"/>
              <a:t> </a:t>
            </a:r>
            <a:r>
              <a:rPr lang="en-US" dirty="0" err="1"/>
              <a:t>truyền</a:t>
            </a:r>
            <a:r>
              <a:rPr lang="en-US" dirty="0"/>
              <a:t> </a:t>
            </a:r>
            <a:r>
              <a:rPr lang="en-US" dirty="0" err="1"/>
              <a:t>nhanh</a:t>
            </a:r>
            <a:endParaRPr lang="en-US" dirty="0"/>
          </a:p>
          <a:p>
            <a:pPr lvl="1" eaLnBrk="1" hangingPunct="1"/>
            <a:r>
              <a:rPr lang="en-US" dirty="0" err="1"/>
              <a:t>Gói</a:t>
            </a:r>
            <a:r>
              <a:rPr lang="en-US" dirty="0"/>
              <a:t> tin UDP </a:t>
            </a:r>
            <a:r>
              <a:rPr lang="en-US" dirty="0" err="1"/>
              <a:t>có</a:t>
            </a:r>
            <a:r>
              <a:rPr lang="en-US" dirty="0"/>
              <a:t> </a:t>
            </a:r>
            <a:r>
              <a:rPr lang="en-US" dirty="0" err="1"/>
              <a:t>thể</a:t>
            </a:r>
            <a:r>
              <a:rPr lang="en-US" dirty="0"/>
              <a:t>:</a:t>
            </a:r>
          </a:p>
          <a:p>
            <a:pPr lvl="2" eaLnBrk="1" hangingPunct="1"/>
            <a:r>
              <a:rPr lang="en-US" dirty="0" err="1"/>
              <a:t>Mất</a:t>
            </a:r>
            <a:endParaRPr lang="en-US" dirty="0"/>
          </a:p>
          <a:p>
            <a:pPr lvl="2" eaLnBrk="1" hangingPunct="1"/>
            <a:r>
              <a:rPr lang="en-US" dirty="0" err="1"/>
              <a:t>Không</a:t>
            </a:r>
            <a:r>
              <a:rPr lang="en-US" dirty="0"/>
              <a:t> </a:t>
            </a:r>
            <a:r>
              <a:rPr lang="en-US" dirty="0" err="1"/>
              <a:t>đúng</a:t>
            </a:r>
            <a:r>
              <a:rPr lang="en-US" dirty="0"/>
              <a:t> </a:t>
            </a:r>
            <a:r>
              <a:rPr lang="en-US" dirty="0" err="1"/>
              <a:t>thứ</a:t>
            </a:r>
            <a:r>
              <a:rPr lang="en-US" dirty="0"/>
              <a:t> </a:t>
            </a:r>
            <a:r>
              <a:rPr lang="en-US" dirty="0" err="1"/>
              <a:t>tự</a:t>
            </a:r>
            <a:endParaRPr lang="en-US" dirty="0"/>
          </a:p>
          <a:p>
            <a:pPr lvl="1" eaLnBrk="1" hangingPunct="1"/>
            <a:r>
              <a:rPr lang="en-US" dirty="0" err="1"/>
              <a:t>Không</a:t>
            </a:r>
            <a:r>
              <a:rPr lang="en-US" dirty="0"/>
              <a:t> </a:t>
            </a:r>
            <a:r>
              <a:rPr lang="en-US" dirty="0" err="1"/>
              <a:t>kết</a:t>
            </a:r>
            <a:r>
              <a:rPr lang="en-US" dirty="0"/>
              <a:t> </a:t>
            </a:r>
            <a:r>
              <a:rPr lang="en-US" dirty="0" err="1"/>
              <a:t>nối</a:t>
            </a:r>
            <a:r>
              <a:rPr lang="en-US" dirty="0"/>
              <a:t>:</a:t>
            </a:r>
          </a:p>
          <a:p>
            <a:pPr lvl="2" eaLnBrk="1" hangingPunct="1"/>
            <a:r>
              <a:rPr lang="en-US" dirty="0" err="1"/>
              <a:t>Không</a:t>
            </a:r>
            <a:r>
              <a:rPr lang="en-US" dirty="0"/>
              <a:t> </a:t>
            </a:r>
            <a:r>
              <a:rPr lang="en-US" dirty="0" err="1"/>
              <a:t>có</a:t>
            </a:r>
            <a:r>
              <a:rPr lang="en-US" dirty="0"/>
              <a:t> handshaking </a:t>
            </a:r>
            <a:r>
              <a:rPr lang="en-US" dirty="0" err="1"/>
              <a:t>giữa</a:t>
            </a:r>
            <a:r>
              <a:rPr lang="en-US" dirty="0"/>
              <a:t> </a:t>
            </a:r>
            <a:r>
              <a:rPr lang="en-US" dirty="0" err="1"/>
              <a:t>bên</a:t>
            </a:r>
            <a:r>
              <a:rPr lang="en-US" dirty="0"/>
              <a:t> </a:t>
            </a:r>
            <a:r>
              <a:rPr lang="en-US" dirty="0" err="1"/>
              <a:t>gửi</a:t>
            </a:r>
            <a:r>
              <a:rPr lang="en-US" dirty="0"/>
              <a:t> </a:t>
            </a:r>
            <a:r>
              <a:rPr lang="en-US" dirty="0" err="1"/>
              <a:t>và</a:t>
            </a:r>
            <a:r>
              <a:rPr lang="en-US" dirty="0"/>
              <a:t> </a:t>
            </a:r>
            <a:r>
              <a:rPr lang="en-US" dirty="0" err="1"/>
              <a:t>nhận</a:t>
            </a:r>
            <a:endParaRPr lang="en-US" dirty="0"/>
          </a:p>
          <a:p>
            <a:pPr lvl="2" eaLnBrk="1" hangingPunct="1"/>
            <a:r>
              <a:rPr lang="en-US" dirty="0" err="1"/>
              <a:t>Mỗi</a:t>
            </a:r>
            <a:r>
              <a:rPr lang="en-US" dirty="0"/>
              <a:t> </a:t>
            </a:r>
            <a:r>
              <a:rPr lang="en-US" dirty="0" err="1"/>
              <a:t>gói</a:t>
            </a:r>
            <a:r>
              <a:rPr lang="en-US" dirty="0"/>
              <a:t> tin UDP </a:t>
            </a:r>
            <a:r>
              <a:rPr lang="en-US" dirty="0" err="1"/>
              <a:t>được</a:t>
            </a:r>
            <a:r>
              <a:rPr lang="en-US" dirty="0"/>
              <a:t> </a:t>
            </a:r>
            <a:r>
              <a:rPr lang="en-US" dirty="0" err="1"/>
              <a:t>xử</a:t>
            </a:r>
            <a:r>
              <a:rPr lang="en-US" dirty="0"/>
              <a:t> </a:t>
            </a:r>
            <a:r>
              <a:rPr lang="en-US" dirty="0" err="1"/>
              <a:t>lý</a:t>
            </a:r>
            <a:r>
              <a:rPr lang="en-US" dirty="0"/>
              <a:t> </a:t>
            </a:r>
            <a:r>
              <a:rPr lang="en-US" dirty="0" err="1"/>
              <a:t>độc</a:t>
            </a:r>
            <a:r>
              <a:rPr lang="en-US" dirty="0"/>
              <a:t> </a:t>
            </a:r>
            <a:r>
              <a:rPr lang="en-US" dirty="0" err="1"/>
              <a:t>lập</a:t>
            </a:r>
            <a:endParaRPr lang="en-US" dirty="0"/>
          </a:p>
          <a:p>
            <a:pPr lvl="2" eaLnBrk="1" hangingPunct="1"/>
            <a:r>
              <a:rPr lang="en-US" dirty="0" err="1"/>
              <a:t>Không</a:t>
            </a:r>
            <a:r>
              <a:rPr lang="en-US" dirty="0"/>
              <a:t> </a:t>
            </a:r>
            <a:r>
              <a:rPr lang="en-US" dirty="0" err="1"/>
              <a:t>có</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nối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blinds(horizontal)">
                                      <p:cBhvr>
                                        <p:cTn id="7" dur="500"/>
                                        <p:tgtEl>
                                          <p:spTgt spid="111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1619">
                                            <p:txEl>
                                              <p:pRg st="1" end="1"/>
                                            </p:txEl>
                                          </p:spTgt>
                                        </p:tgtEl>
                                        <p:attrNameLst>
                                          <p:attrName>style.visibility</p:attrName>
                                        </p:attrNameLst>
                                      </p:cBhvr>
                                      <p:to>
                                        <p:strVal val="visible"/>
                                      </p:to>
                                    </p:set>
                                    <p:animEffect transition="in" filter="blinds(horizontal)">
                                      <p:cBhvr>
                                        <p:cTn id="12" dur="500"/>
                                        <p:tgtEl>
                                          <p:spTgt spid="111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1619">
                                            <p:txEl>
                                              <p:pRg st="2" end="2"/>
                                            </p:txEl>
                                          </p:spTgt>
                                        </p:tgtEl>
                                        <p:attrNameLst>
                                          <p:attrName>style.visibility</p:attrName>
                                        </p:attrNameLst>
                                      </p:cBhvr>
                                      <p:to>
                                        <p:strVal val="visible"/>
                                      </p:to>
                                    </p:set>
                                    <p:animEffect transition="in" filter="blinds(horizontal)">
                                      <p:cBhvr>
                                        <p:cTn id="17" dur="500"/>
                                        <p:tgtEl>
                                          <p:spTgt spid="11161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1619">
                                            <p:txEl>
                                              <p:pRg st="3" end="3"/>
                                            </p:txEl>
                                          </p:spTgt>
                                        </p:tgtEl>
                                        <p:attrNameLst>
                                          <p:attrName>style.visibility</p:attrName>
                                        </p:attrNameLst>
                                      </p:cBhvr>
                                      <p:to>
                                        <p:strVal val="visible"/>
                                      </p:to>
                                    </p:set>
                                    <p:animEffect transition="in" filter="blinds(horizontal)">
                                      <p:cBhvr>
                                        <p:cTn id="20" dur="500"/>
                                        <p:tgtEl>
                                          <p:spTgt spid="11161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animEffect transition="in" filter="blinds(horizontal)">
                                      <p:cBhvr>
                                        <p:cTn id="23" dur="500"/>
                                        <p:tgtEl>
                                          <p:spTgt spid="1116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1619">
                                            <p:txEl>
                                              <p:pRg st="5" end="5"/>
                                            </p:txEl>
                                          </p:spTgt>
                                        </p:tgtEl>
                                        <p:attrNameLst>
                                          <p:attrName>style.visibility</p:attrName>
                                        </p:attrNameLst>
                                      </p:cBhvr>
                                      <p:to>
                                        <p:strVal val="visible"/>
                                      </p:to>
                                    </p:set>
                                    <p:animEffect transition="in" filter="blinds(horizontal)">
                                      <p:cBhvr>
                                        <p:cTn id="28" dur="500"/>
                                        <p:tgtEl>
                                          <p:spTgt spid="111619">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1619">
                                            <p:txEl>
                                              <p:pRg st="6" end="6"/>
                                            </p:txEl>
                                          </p:spTgt>
                                        </p:tgtEl>
                                        <p:attrNameLst>
                                          <p:attrName>style.visibility</p:attrName>
                                        </p:attrNameLst>
                                      </p:cBhvr>
                                      <p:to>
                                        <p:strVal val="visible"/>
                                      </p:to>
                                    </p:set>
                                    <p:animEffect transition="in" filter="blinds(horizontal)">
                                      <p:cBhvr>
                                        <p:cTn id="31" dur="500"/>
                                        <p:tgtEl>
                                          <p:spTgt spid="111619">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1619">
                                            <p:txEl>
                                              <p:pRg st="7" end="7"/>
                                            </p:txEl>
                                          </p:spTgt>
                                        </p:tgtEl>
                                        <p:attrNameLst>
                                          <p:attrName>style.visibility</p:attrName>
                                        </p:attrNameLst>
                                      </p:cBhvr>
                                      <p:to>
                                        <p:strVal val="visible"/>
                                      </p:to>
                                    </p:set>
                                    <p:animEffect transition="in" filter="blinds(horizontal)">
                                      <p:cBhvr>
                                        <p:cTn id="34" dur="500"/>
                                        <p:tgtEl>
                                          <p:spTgt spid="111619">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1619">
                                            <p:txEl>
                                              <p:pRg st="8" end="8"/>
                                            </p:txEl>
                                          </p:spTgt>
                                        </p:tgtEl>
                                        <p:attrNameLst>
                                          <p:attrName>style.visibility</p:attrName>
                                        </p:attrNameLst>
                                      </p:cBhvr>
                                      <p:to>
                                        <p:strVal val="visible"/>
                                      </p:to>
                                    </p:set>
                                    <p:animEffect transition="in" filter="blinds(horizontal)">
                                      <p:cBhvr>
                                        <p:cTn id="37" dur="500"/>
                                        <p:tgtEl>
                                          <p:spTgt spid="1116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dirty="0"/>
              <a:t>UDP - 2</a:t>
            </a:r>
          </a:p>
        </p:txBody>
      </p:sp>
      <p:sp>
        <p:nvSpPr>
          <p:cNvPr id="112643" name="Rectangle 3"/>
          <p:cNvSpPr>
            <a:spLocks noChangeArrowheads="1"/>
          </p:cNvSpPr>
          <p:nvPr/>
        </p:nvSpPr>
        <p:spPr bwMode="auto">
          <a:xfrm>
            <a:off x="3276600" y="1809750"/>
            <a:ext cx="3324225" cy="3200400"/>
          </a:xfrm>
          <a:prstGeom prst="rect">
            <a:avLst/>
          </a:prstGeom>
          <a:solidFill>
            <a:schemeClr val="accent2"/>
          </a:solidFill>
          <a:ln w="19050">
            <a:noFill/>
            <a:miter lim="800000"/>
            <a:headEnd/>
            <a:tailEnd/>
          </a:ln>
        </p:spPr>
        <p:txBody>
          <a:bodyPr wrap="none" anchor="ctr"/>
          <a:lstStyle/>
          <a:p>
            <a:endParaRPr lang="en-US"/>
          </a:p>
        </p:txBody>
      </p:sp>
      <p:sp>
        <p:nvSpPr>
          <p:cNvPr id="112644" name="Rectangle 4"/>
          <p:cNvSpPr>
            <a:spLocks noChangeArrowheads="1"/>
          </p:cNvSpPr>
          <p:nvPr/>
        </p:nvSpPr>
        <p:spPr bwMode="auto">
          <a:xfrm>
            <a:off x="3200400" y="1905000"/>
            <a:ext cx="3324225" cy="3200400"/>
          </a:xfrm>
          <a:prstGeom prst="rect">
            <a:avLst/>
          </a:prstGeom>
          <a:solidFill>
            <a:schemeClr val="bg1"/>
          </a:solidFill>
          <a:ln w="19050">
            <a:solidFill>
              <a:schemeClr val="tx1"/>
            </a:solidFill>
            <a:miter lim="800000"/>
            <a:headEnd/>
            <a:tailEnd/>
          </a:ln>
        </p:spPr>
        <p:txBody>
          <a:bodyPr wrap="none" anchor="ctr"/>
          <a:lstStyle/>
          <a:p>
            <a:pPr algn="ctr" eaLnBrk="0" hangingPunct="0"/>
            <a:endParaRPr lang="en-US" sz="2400" b="1"/>
          </a:p>
        </p:txBody>
      </p:sp>
      <p:sp>
        <p:nvSpPr>
          <p:cNvPr id="112645" name="Text Box 5"/>
          <p:cNvSpPr txBox="1">
            <a:spLocks noChangeArrowheads="1"/>
          </p:cNvSpPr>
          <p:nvPr/>
        </p:nvSpPr>
        <p:spPr bwMode="auto">
          <a:xfrm>
            <a:off x="3206750" y="1922463"/>
            <a:ext cx="1631950" cy="366712"/>
          </a:xfrm>
          <a:prstGeom prst="rect">
            <a:avLst/>
          </a:prstGeom>
          <a:noFill/>
          <a:ln w="9525">
            <a:noFill/>
            <a:miter lim="800000"/>
            <a:headEnd/>
            <a:tailEnd/>
          </a:ln>
        </p:spPr>
        <p:txBody>
          <a:bodyPr wrap="none">
            <a:spAutoFit/>
          </a:bodyPr>
          <a:lstStyle/>
          <a:p>
            <a:pPr algn="ctr" eaLnBrk="0" hangingPunct="0"/>
            <a:r>
              <a:rPr lang="en-US" b="1"/>
              <a:t>source port #</a:t>
            </a:r>
            <a:endParaRPr lang="en-US" sz="2400" b="1"/>
          </a:p>
        </p:txBody>
      </p:sp>
      <p:sp>
        <p:nvSpPr>
          <p:cNvPr id="112646" name="Text Box 6"/>
          <p:cNvSpPr txBox="1">
            <a:spLocks noChangeArrowheads="1"/>
          </p:cNvSpPr>
          <p:nvPr/>
        </p:nvSpPr>
        <p:spPr bwMode="auto">
          <a:xfrm>
            <a:off x="5013325" y="1922463"/>
            <a:ext cx="1352550" cy="366712"/>
          </a:xfrm>
          <a:prstGeom prst="rect">
            <a:avLst/>
          </a:prstGeom>
          <a:noFill/>
          <a:ln w="9525">
            <a:noFill/>
            <a:miter lim="800000"/>
            <a:headEnd/>
            <a:tailEnd/>
          </a:ln>
        </p:spPr>
        <p:txBody>
          <a:bodyPr wrap="none">
            <a:spAutoFit/>
          </a:bodyPr>
          <a:lstStyle/>
          <a:p>
            <a:pPr algn="ctr" eaLnBrk="0" hangingPunct="0"/>
            <a:r>
              <a:rPr lang="en-US" b="1" dirty="0" err="1"/>
              <a:t>dest</a:t>
            </a:r>
            <a:r>
              <a:rPr lang="en-US" b="1" dirty="0"/>
              <a:t> port #</a:t>
            </a:r>
          </a:p>
        </p:txBody>
      </p:sp>
      <p:sp>
        <p:nvSpPr>
          <p:cNvPr id="112647" name="Line 7"/>
          <p:cNvSpPr>
            <a:spLocks noChangeShapeType="1"/>
          </p:cNvSpPr>
          <p:nvPr/>
        </p:nvSpPr>
        <p:spPr bwMode="auto">
          <a:xfrm flipV="1">
            <a:off x="3190875" y="2305050"/>
            <a:ext cx="3328988" cy="1588"/>
          </a:xfrm>
          <a:prstGeom prst="line">
            <a:avLst/>
          </a:prstGeom>
          <a:noFill/>
          <a:ln w="19050">
            <a:solidFill>
              <a:schemeClr val="tx1"/>
            </a:solidFill>
            <a:round/>
            <a:headEnd/>
            <a:tailEnd/>
          </a:ln>
        </p:spPr>
        <p:txBody>
          <a:bodyPr wrap="none" anchor="ctr"/>
          <a:lstStyle/>
          <a:p>
            <a:endParaRPr lang="en-US"/>
          </a:p>
        </p:txBody>
      </p:sp>
      <p:sp>
        <p:nvSpPr>
          <p:cNvPr id="112648" name="Line 8"/>
          <p:cNvSpPr>
            <a:spLocks noChangeShapeType="1"/>
          </p:cNvSpPr>
          <p:nvPr/>
        </p:nvSpPr>
        <p:spPr bwMode="auto">
          <a:xfrm flipV="1">
            <a:off x="3181350" y="2705100"/>
            <a:ext cx="3324225" cy="1588"/>
          </a:xfrm>
          <a:prstGeom prst="line">
            <a:avLst/>
          </a:prstGeom>
          <a:noFill/>
          <a:ln w="19050">
            <a:solidFill>
              <a:schemeClr val="tx1"/>
            </a:solidFill>
            <a:round/>
            <a:headEnd/>
            <a:tailEnd/>
          </a:ln>
        </p:spPr>
        <p:txBody>
          <a:bodyPr wrap="none" anchor="ctr"/>
          <a:lstStyle/>
          <a:p>
            <a:endParaRPr lang="en-US"/>
          </a:p>
        </p:txBody>
      </p:sp>
      <p:sp>
        <p:nvSpPr>
          <p:cNvPr id="112649" name="Line 9"/>
          <p:cNvSpPr>
            <a:spLocks noChangeShapeType="1"/>
          </p:cNvSpPr>
          <p:nvPr/>
        </p:nvSpPr>
        <p:spPr bwMode="auto">
          <a:xfrm flipV="1">
            <a:off x="4838700" y="1905000"/>
            <a:ext cx="1588" cy="395288"/>
          </a:xfrm>
          <a:prstGeom prst="line">
            <a:avLst/>
          </a:prstGeom>
          <a:noFill/>
          <a:ln w="19050">
            <a:solidFill>
              <a:schemeClr val="tx1"/>
            </a:solidFill>
            <a:round/>
            <a:headEnd/>
            <a:tailEnd/>
          </a:ln>
        </p:spPr>
        <p:txBody>
          <a:bodyPr wrap="none" anchor="ctr"/>
          <a:lstStyle/>
          <a:p>
            <a:endParaRPr lang="en-US"/>
          </a:p>
        </p:txBody>
      </p:sp>
      <p:sp>
        <p:nvSpPr>
          <p:cNvPr id="112650" name="Text Box 10"/>
          <p:cNvSpPr txBox="1">
            <a:spLocks noChangeArrowheads="1"/>
          </p:cNvSpPr>
          <p:nvPr/>
        </p:nvSpPr>
        <p:spPr bwMode="auto">
          <a:xfrm>
            <a:off x="4360863" y="1470025"/>
            <a:ext cx="908050" cy="366713"/>
          </a:xfrm>
          <a:prstGeom prst="rect">
            <a:avLst/>
          </a:prstGeom>
          <a:noFill/>
          <a:ln w="9525">
            <a:noFill/>
            <a:miter lim="800000"/>
            <a:headEnd/>
            <a:tailEnd/>
          </a:ln>
        </p:spPr>
        <p:txBody>
          <a:bodyPr wrap="none">
            <a:spAutoFit/>
          </a:bodyPr>
          <a:lstStyle/>
          <a:p>
            <a:pPr algn="ctr" eaLnBrk="0" hangingPunct="0"/>
            <a:r>
              <a:rPr lang="en-US" b="1">
                <a:solidFill>
                  <a:schemeClr val="bg1"/>
                </a:solidFill>
              </a:rPr>
              <a:t>32 bits</a:t>
            </a:r>
            <a:endParaRPr lang="en-US" sz="2400" b="1">
              <a:solidFill>
                <a:schemeClr val="bg1"/>
              </a:solidFill>
            </a:endParaRPr>
          </a:p>
        </p:txBody>
      </p:sp>
      <p:sp>
        <p:nvSpPr>
          <p:cNvPr id="112651" name="Line 11"/>
          <p:cNvSpPr>
            <a:spLocks noChangeShapeType="1"/>
          </p:cNvSpPr>
          <p:nvPr/>
        </p:nvSpPr>
        <p:spPr bwMode="auto">
          <a:xfrm>
            <a:off x="5295900" y="1671638"/>
            <a:ext cx="1200150" cy="4762"/>
          </a:xfrm>
          <a:prstGeom prst="line">
            <a:avLst/>
          </a:prstGeom>
          <a:noFill/>
          <a:ln w="19050">
            <a:solidFill>
              <a:schemeClr val="bg1"/>
            </a:solidFill>
            <a:round/>
            <a:headEnd/>
            <a:tailEnd type="triangle" w="med" len="med"/>
          </a:ln>
        </p:spPr>
        <p:txBody>
          <a:bodyPr wrap="none" anchor="ctr"/>
          <a:lstStyle/>
          <a:p>
            <a:endParaRPr lang="en-US"/>
          </a:p>
        </p:txBody>
      </p:sp>
      <p:sp>
        <p:nvSpPr>
          <p:cNvPr id="112652" name="Line 12"/>
          <p:cNvSpPr>
            <a:spLocks noChangeShapeType="1"/>
          </p:cNvSpPr>
          <p:nvPr/>
        </p:nvSpPr>
        <p:spPr bwMode="auto">
          <a:xfrm rot="10800000">
            <a:off x="3186113" y="1681163"/>
            <a:ext cx="1128712" cy="1587"/>
          </a:xfrm>
          <a:prstGeom prst="line">
            <a:avLst/>
          </a:prstGeom>
          <a:noFill/>
          <a:ln w="19050">
            <a:solidFill>
              <a:schemeClr val="bg1"/>
            </a:solidFill>
            <a:round/>
            <a:headEnd/>
            <a:tailEnd type="triangle" w="med" len="med"/>
          </a:ln>
        </p:spPr>
        <p:txBody>
          <a:bodyPr wrap="none" anchor="ctr"/>
          <a:lstStyle/>
          <a:p>
            <a:endParaRPr lang="en-US"/>
          </a:p>
        </p:txBody>
      </p:sp>
      <p:sp>
        <p:nvSpPr>
          <p:cNvPr id="112653" name="Text Box 13"/>
          <p:cNvSpPr txBox="1">
            <a:spLocks noChangeArrowheads="1"/>
          </p:cNvSpPr>
          <p:nvPr/>
        </p:nvSpPr>
        <p:spPr bwMode="auto">
          <a:xfrm>
            <a:off x="4025900" y="3754438"/>
            <a:ext cx="1566863" cy="1006475"/>
          </a:xfrm>
          <a:prstGeom prst="rect">
            <a:avLst/>
          </a:prstGeom>
          <a:noFill/>
          <a:ln w="9525">
            <a:noFill/>
            <a:miter lim="800000"/>
            <a:headEnd/>
            <a:tailEnd/>
          </a:ln>
        </p:spPr>
        <p:txBody>
          <a:bodyPr wrap="none">
            <a:spAutoFit/>
          </a:bodyPr>
          <a:lstStyle/>
          <a:p>
            <a:pPr algn="ctr" eaLnBrk="0" hangingPunct="0"/>
            <a:r>
              <a:rPr lang="en-US" sz="2000" b="1"/>
              <a:t>Application</a:t>
            </a:r>
          </a:p>
          <a:p>
            <a:pPr algn="ctr" eaLnBrk="0" hangingPunct="0"/>
            <a:r>
              <a:rPr lang="en-US" sz="2000" b="1"/>
              <a:t>data </a:t>
            </a:r>
          </a:p>
          <a:p>
            <a:pPr algn="ctr" eaLnBrk="0" hangingPunct="0"/>
            <a:r>
              <a:rPr lang="en-US" sz="2000" b="1"/>
              <a:t>(message)</a:t>
            </a:r>
            <a:endParaRPr lang="en-US" sz="2400" b="1"/>
          </a:p>
        </p:txBody>
      </p:sp>
      <p:sp>
        <p:nvSpPr>
          <p:cNvPr id="112654" name="Text Box 14"/>
          <p:cNvSpPr txBox="1">
            <a:spLocks noChangeArrowheads="1"/>
          </p:cNvSpPr>
          <p:nvPr/>
        </p:nvSpPr>
        <p:spPr bwMode="auto">
          <a:xfrm>
            <a:off x="3608388" y="5321300"/>
            <a:ext cx="2695575" cy="396875"/>
          </a:xfrm>
          <a:prstGeom prst="rect">
            <a:avLst/>
          </a:prstGeom>
          <a:noFill/>
          <a:ln w="9525">
            <a:noFill/>
            <a:miter lim="800000"/>
            <a:headEnd/>
            <a:tailEnd/>
          </a:ln>
        </p:spPr>
        <p:txBody>
          <a:bodyPr wrap="none">
            <a:spAutoFit/>
          </a:bodyPr>
          <a:lstStyle/>
          <a:p>
            <a:pPr algn="ctr" eaLnBrk="0" hangingPunct="0"/>
            <a:r>
              <a:rPr lang="en-US" sz="2000" b="1">
                <a:solidFill>
                  <a:schemeClr val="hlink"/>
                </a:solidFill>
              </a:rPr>
              <a:t>UDP segment format</a:t>
            </a:r>
            <a:endParaRPr lang="en-US" sz="2400" b="1">
              <a:solidFill>
                <a:schemeClr val="hlink"/>
              </a:solidFill>
            </a:endParaRPr>
          </a:p>
        </p:txBody>
      </p:sp>
      <p:sp>
        <p:nvSpPr>
          <p:cNvPr id="112655" name="Line 15"/>
          <p:cNvSpPr>
            <a:spLocks noChangeShapeType="1"/>
          </p:cNvSpPr>
          <p:nvPr/>
        </p:nvSpPr>
        <p:spPr bwMode="auto">
          <a:xfrm flipV="1">
            <a:off x="4838700" y="2314575"/>
            <a:ext cx="1588" cy="395288"/>
          </a:xfrm>
          <a:prstGeom prst="line">
            <a:avLst/>
          </a:prstGeom>
          <a:noFill/>
          <a:ln w="19050">
            <a:solidFill>
              <a:schemeClr val="tx1"/>
            </a:solidFill>
            <a:round/>
            <a:headEnd/>
            <a:tailEnd/>
          </a:ln>
        </p:spPr>
        <p:txBody>
          <a:bodyPr wrap="none" anchor="ctr"/>
          <a:lstStyle/>
          <a:p>
            <a:endParaRPr lang="en-US"/>
          </a:p>
        </p:txBody>
      </p:sp>
      <p:sp>
        <p:nvSpPr>
          <p:cNvPr id="112656" name="Text Box 16"/>
          <p:cNvSpPr txBox="1">
            <a:spLocks noChangeArrowheads="1"/>
          </p:cNvSpPr>
          <p:nvPr/>
        </p:nvSpPr>
        <p:spPr bwMode="auto">
          <a:xfrm>
            <a:off x="3556000" y="2312988"/>
            <a:ext cx="869950" cy="366712"/>
          </a:xfrm>
          <a:prstGeom prst="rect">
            <a:avLst/>
          </a:prstGeom>
          <a:noFill/>
          <a:ln w="9525">
            <a:noFill/>
            <a:miter lim="800000"/>
            <a:headEnd/>
            <a:tailEnd/>
          </a:ln>
        </p:spPr>
        <p:txBody>
          <a:bodyPr wrap="none">
            <a:spAutoFit/>
          </a:bodyPr>
          <a:lstStyle/>
          <a:p>
            <a:pPr algn="ctr" eaLnBrk="0" hangingPunct="0"/>
            <a:r>
              <a:rPr lang="en-US" b="1"/>
              <a:t>length</a:t>
            </a:r>
            <a:endParaRPr lang="en-US" sz="2400" b="1"/>
          </a:p>
        </p:txBody>
      </p:sp>
      <p:sp>
        <p:nvSpPr>
          <p:cNvPr id="112657" name="Text Box 17"/>
          <p:cNvSpPr txBox="1">
            <a:spLocks noChangeArrowheads="1"/>
          </p:cNvSpPr>
          <p:nvPr/>
        </p:nvSpPr>
        <p:spPr bwMode="auto">
          <a:xfrm>
            <a:off x="5067300" y="2303463"/>
            <a:ext cx="1301750" cy="366712"/>
          </a:xfrm>
          <a:prstGeom prst="rect">
            <a:avLst/>
          </a:prstGeom>
          <a:noFill/>
          <a:ln w="9525">
            <a:noFill/>
            <a:miter lim="800000"/>
            <a:headEnd/>
            <a:tailEnd/>
          </a:ln>
        </p:spPr>
        <p:txBody>
          <a:bodyPr wrap="none">
            <a:spAutoFit/>
          </a:bodyPr>
          <a:lstStyle/>
          <a:p>
            <a:pPr algn="ctr" eaLnBrk="0" hangingPunct="0"/>
            <a:r>
              <a:rPr lang="en-US" b="1"/>
              <a:t>checksum</a:t>
            </a:r>
            <a:endParaRPr lang="en-US" sz="2400" b="1"/>
          </a:p>
        </p:txBody>
      </p:sp>
      <p:sp>
        <p:nvSpPr>
          <p:cNvPr id="112658" name="Text Box 18"/>
          <p:cNvSpPr txBox="1">
            <a:spLocks noChangeArrowheads="1"/>
          </p:cNvSpPr>
          <p:nvPr/>
        </p:nvSpPr>
        <p:spPr bwMode="auto">
          <a:xfrm>
            <a:off x="-130534" y="2017713"/>
            <a:ext cx="3169009" cy="1569660"/>
          </a:xfrm>
          <a:prstGeom prst="rect">
            <a:avLst/>
          </a:prstGeom>
          <a:noFill/>
          <a:ln w="9525">
            <a:noFill/>
            <a:miter lim="800000"/>
            <a:headEnd/>
            <a:tailEnd/>
          </a:ln>
        </p:spPr>
        <p:txBody>
          <a:bodyPr wrap="none">
            <a:spAutoFit/>
          </a:bodyPr>
          <a:lstStyle/>
          <a:p>
            <a:pPr algn="r" eaLnBrk="0" hangingPunct="0"/>
            <a:r>
              <a:rPr lang="en-US" b="1" dirty="0" err="1">
                <a:solidFill>
                  <a:schemeClr val="hlink"/>
                </a:solidFill>
              </a:rPr>
              <a:t>Chiều</a:t>
            </a:r>
            <a:r>
              <a:rPr lang="en-US" b="1" dirty="0">
                <a:solidFill>
                  <a:schemeClr val="hlink"/>
                </a:solidFill>
              </a:rPr>
              <a:t> </a:t>
            </a:r>
            <a:r>
              <a:rPr lang="en-US" b="1" dirty="0" err="1">
                <a:solidFill>
                  <a:schemeClr val="hlink"/>
                </a:solidFill>
              </a:rPr>
              <a:t>dài</a:t>
            </a:r>
            <a:r>
              <a:rPr lang="en-US" b="1" dirty="0">
                <a:solidFill>
                  <a:schemeClr val="hlink"/>
                </a:solidFill>
              </a:rPr>
              <a:t> </a:t>
            </a:r>
            <a:r>
              <a:rPr lang="en-US" b="1" dirty="0" err="1">
                <a:solidFill>
                  <a:schemeClr val="hlink"/>
                </a:solidFill>
              </a:rPr>
              <a:t>gói</a:t>
            </a:r>
            <a:r>
              <a:rPr lang="en-US" b="1" dirty="0">
                <a:solidFill>
                  <a:schemeClr val="hlink"/>
                </a:solidFill>
              </a:rPr>
              <a:t> tin </a:t>
            </a:r>
          </a:p>
          <a:p>
            <a:pPr algn="r" eaLnBrk="0" hangingPunct="0"/>
            <a:r>
              <a:rPr lang="en-US" b="1" dirty="0">
                <a:solidFill>
                  <a:schemeClr val="hlink"/>
                </a:solidFill>
              </a:rPr>
              <a:t>(</a:t>
            </a:r>
            <a:r>
              <a:rPr lang="en-US" b="1" dirty="0" err="1">
                <a:solidFill>
                  <a:schemeClr val="hlink"/>
                </a:solidFill>
              </a:rPr>
              <a:t>tính</a:t>
            </a:r>
            <a:r>
              <a:rPr lang="en-US" b="1" dirty="0">
                <a:solidFill>
                  <a:schemeClr val="hlink"/>
                </a:solidFill>
              </a:rPr>
              <a:t> </a:t>
            </a:r>
            <a:r>
              <a:rPr lang="en-US" b="1" dirty="0" err="1">
                <a:solidFill>
                  <a:schemeClr val="hlink"/>
                </a:solidFill>
              </a:rPr>
              <a:t>cả</a:t>
            </a:r>
            <a:r>
              <a:rPr lang="en-US" b="1" dirty="0">
                <a:solidFill>
                  <a:schemeClr val="hlink"/>
                </a:solidFill>
              </a:rPr>
              <a:t> header)</a:t>
            </a:r>
          </a:p>
          <a:p>
            <a:pPr algn="r" eaLnBrk="0" hangingPunct="0"/>
            <a:r>
              <a:rPr lang="en-US" sz="2000" b="1" dirty="0">
                <a:solidFill>
                  <a:schemeClr val="hlink"/>
                </a:solidFill>
              </a:rPr>
              <a:t>(header </a:t>
            </a:r>
            <a:r>
              <a:rPr lang="en-US" sz="2000" b="1" dirty="0" err="1">
                <a:solidFill>
                  <a:schemeClr val="hlink"/>
                </a:solidFill>
              </a:rPr>
              <a:t>và</a:t>
            </a:r>
            <a:r>
              <a:rPr lang="en-US" sz="2000" b="1" dirty="0">
                <a:solidFill>
                  <a:schemeClr val="hlink"/>
                </a:solidFill>
              </a:rPr>
              <a:t> trailer </a:t>
            </a:r>
          </a:p>
          <a:p>
            <a:pPr algn="r" eaLnBrk="0" hangingPunct="0"/>
            <a:r>
              <a:rPr lang="en-US" sz="2000" b="1" dirty="0" err="1">
                <a:solidFill>
                  <a:schemeClr val="hlink"/>
                </a:solidFill>
              </a:rPr>
              <a:t>chứa</a:t>
            </a:r>
            <a:r>
              <a:rPr lang="en-US" sz="2000" b="1" dirty="0">
                <a:solidFill>
                  <a:schemeClr val="hlink"/>
                </a:solidFill>
              </a:rPr>
              <a:t> length </a:t>
            </a:r>
            <a:r>
              <a:rPr lang="en-US" sz="2000" b="1" dirty="0" err="1">
                <a:solidFill>
                  <a:schemeClr val="hlink"/>
                </a:solidFill>
              </a:rPr>
              <a:t>và</a:t>
            </a:r>
            <a:r>
              <a:rPr lang="en-US" sz="2000" b="1" dirty="0">
                <a:solidFill>
                  <a:schemeClr val="hlink"/>
                </a:solidFill>
              </a:rPr>
              <a:t> checksum </a:t>
            </a:r>
          </a:p>
          <a:p>
            <a:pPr algn="r" eaLnBrk="0" hangingPunct="0"/>
            <a:r>
              <a:rPr lang="en-US" sz="2000" b="1" dirty="0" err="1">
                <a:solidFill>
                  <a:schemeClr val="hlink"/>
                </a:solidFill>
              </a:rPr>
              <a:t>sẽ</a:t>
            </a:r>
            <a:r>
              <a:rPr lang="en-US" sz="2000" b="1" dirty="0">
                <a:solidFill>
                  <a:schemeClr val="hlink"/>
                </a:solidFill>
              </a:rPr>
              <a:t> </a:t>
            </a:r>
            <a:r>
              <a:rPr lang="en-US" sz="2000" b="1" dirty="0" err="1">
                <a:solidFill>
                  <a:schemeClr val="hlink"/>
                </a:solidFill>
              </a:rPr>
              <a:t>đc</a:t>
            </a:r>
            <a:r>
              <a:rPr lang="en-US" sz="2000" b="1" dirty="0">
                <a:solidFill>
                  <a:schemeClr val="hlink"/>
                </a:solidFill>
              </a:rPr>
              <a:t> </a:t>
            </a:r>
            <a:r>
              <a:rPr lang="en-US" sz="2000" b="1" dirty="0" err="1">
                <a:solidFill>
                  <a:schemeClr val="hlink"/>
                </a:solidFill>
              </a:rPr>
              <a:t>xử</a:t>
            </a:r>
            <a:r>
              <a:rPr lang="en-US" sz="2000" b="1" dirty="0">
                <a:solidFill>
                  <a:schemeClr val="hlink"/>
                </a:solidFill>
              </a:rPr>
              <a:t> </a:t>
            </a:r>
            <a:r>
              <a:rPr lang="en-US" sz="2000" b="1" dirty="0" err="1">
                <a:solidFill>
                  <a:schemeClr val="hlink"/>
                </a:solidFill>
              </a:rPr>
              <a:t>lý</a:t>
            </a:r>
            <a:r>
              <a:rPr lang="en-US" sz="2000" b="1" dirty="0">
                <a:solidFill>
                  <a:schemeClr val="hlink"/>
                </a:solidFill>
              </a:rPr>
              <a:t> ở data link layer)</a:t>
            </a:r>
          </a:p>
        </p:txBody>
      </p:sp>
      <p:sp>
        <p:nvSpPr>
          <p:cNvPr id="112659" name="Line 19"/>
          <p:cNvSpPr>
            <a:spLocks noChangeShapeType="1"/>
          </p:cNvSpPr>
          <p:nvPr/>
        </p:nvSpPr>
        <p:spPr bwMode="auto">
          <a:xfrm>
            <a:off x="2914650" y="2352675"/>
            <a:ext cx="714375" cy="142875"/>
          </a:xfrm>
          <a:prstGeom prst="line">
            <a:avLst/>
          </a:prstGeom>
          <a:noFill/>
          <a:ln w="19050">
            <a:solidFill>
              <a:schemeClr val="tx1"/>
            </a:solidFill>
            <a:round/>
            <a:headEnd/>
            <a:tailEnd type="triangle" w="med" len="med"/>
          </a:ln>
        </p:spPr>
        <p:txBody>
          <a:bodyPr wrap="none" anchor="ctr"/>
          <a:lstStyle/>
          <a:p>
            <a:endParaRPr lang="en-US"/>
          </a:p>
        </p:txBody>
      </p:sp>
      <p:sp>
        <p:nvSpPr>
          <p:cNvPr id="20" name="Slide Number Placeholder 19"/>
          <p:cNvSpPr>
            <a:spLocks noGrp="1"/>
          </p:cNvSpPr>
          <p:nvPr>
            <p:ph type="sldNum" sz="quarter" idx="12"/>
          </p:nvPr>
        </p:nvSpPr>
        <p:spPr/>
        <p:txBody>
          <a:bodyPr/>
          <a:lstStyle/>
          <a:p>
            <a:fld id="{4810A696-75C0-4E1D-A482-26D5420205C7}" type="slidenum">
              <a:rPr lang="en-US" smtClean="0"/>
              <a:pPr/>
              <a:t>13</a:t>
            </a:fld>
            <a:endParaRPr lang="en-US"/>
          </a:p>
        </p:txBody>
      </p:sp>
      <p:sp>
        <p:nvSpPr>
          <p:cNvPr id="21" name="Footer Placeholder 2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dissolve">
                                      <p:cBhvr>
                                        <p:cTn id="7" dur="500"/>
                                        <p:tgtEl>
                                          <p:spTgt spid="11264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2644"/>
                                        </p:tgtEl>
                                        <p:attrNameLst>
                                          <p:attrName>style.visibility</p:attrName>
                                        </p:attrNameLst>
                                      </p:cBhvr>
                                      <p:to>
                                        <p:strVal val="visible"/>
                                      </p:to>
                                    </p:set>
                                    <p:animEffect transition="in" filter="dissolve">
                                      <p:cBhvr>
                                        <p:cTn id="10" dur="500"/>
                                        <p:tgtEl>
                                          <p:spTgt spid="11264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645"/>
                                        </p:tgtEl>
                                        <p:attrNameLst>
                                          <p:attrName>style.visibility</p:attrName>
                                        </p:attrNameLst>
                                      </p:cBhvr>
                                      <p:to>
                                        <p:strVal val="visible"/>
                                      </p:to>
                                    </p:set>
                                    <p:animEffect transition="in" filter="dissolve">
                                      <p:cBhvr>
                                        <p:cTn id="13" dur="500"/>
                                        <p:tgtEl>
                                          <p:spTgt spid="11264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2646"/>
                                        </p:tgtEl>
                                        <p:attrNameLst>
                                          <p:attrName>style.visibility</p:attrName>
                                        </p:attrNameLst>
                                      </p:cBhvr>
                                      <p:to>
                                        <p:strVal val="visible"/>
                                      </p:to>
                                    </p:set>
                                    <p:animEffect transition="in" filter="dissolve">
                                      <p:cBhvr>
                                        <p:cTn id="16" dur="500"/>
                                        <p:tgtEl>
                                          <p:spTgt spid="11264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2647"/>
                                        </p:tgtEl>
                                        <p:attrNameLst>
                                          <p:attrName>style.visibility</p:attrName>
                                        </p:attrNameLst>
                                      </p:cBhvr>
                                      <p:to>
                                        <p:strVal val="visible"/>
                                      </p:to>
                                    </p:set>
                                    <p:animEffect transition="in" filter="dissolve">
                                      <p:cBhvr>
                                        <p:cTn id="19" dur="500"/>
                                        <p:tgtEl>
                                          <p:spTgt spid="11264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2648"/>
                                        </p:tgtEl>
                                        <p:attrNameLst>
                                          <p:attrName>style.visibility</p:attrName>
                                        </p:attrNameLst>
                                      </p:cBhvr>
                                      <p:to>
                                        <p:strVal val="visible"/>
                                      </p:to>
                                    </p:set>
                                    <p:animEffect transition="in" filter="dissolve">
                                      <p:cBhvr>
                                        <p:cTn id="22" dur="500"/>
                                        <p:tgtEl>
                                          <p:spTgt spid="11264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2649"/>
                                        </p:tgtEl>
                                        <p:attrNameLst>
                                          <p:attrName>style.visibility</p:attrName>
                                        </p:attrNameLst>
                                      </p:cBhvr>
                                      <p:to>
                                        <p:strVal val="visible"/>
                                      </p:to>
                                    </p:set>
                                    <p:animEffect transition="in" filter="dissolve">
                                      <p:cBhvr>
                                        <p:cTn id="25" dur="500"/>
                                        <p:tgtEl>
                                          <p:spTgt spid="11264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2650"/>
                                        </p:tgtEl>
                                        <p:attrNameLst>
                                          <p:attrName>style.visibility</p:attrName>
                                        </p:attrNameLst>
                                      </p:cBhvr>
                                      <p:to>
                                        <p:strVal val="visible"/>
                                      </p:to>
                                    </p:set>
                                    <p:animEffect transition="in" filter="dissolve">
                                      <p:cBhvr>
                                        <p:cTn id="28" dur="500"/>
                                        <p:tgtEl>
                                          <p:spTgt spid="11265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2651"/>
                                        </p:tgtEl>
                                        <p:attrNameLst>
                                          <p:attrName>style.visibility</p:attrName>
                                        </p:attrNameLst>
                                      </p:cBhvr>
                                      <p:to>
                                        <p:strVal val="visible"/>
                                      </p:to>
                                    </p:set>
                                    <p:animEffect transition="in" filter="dissolve">
                                      <p:cBhvr>
                                        <p:cTn id="31" dur="500"/>
                                        <p:tgtEl>
                                          <p:spTgt spid="11265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2652"/>
                                        </p:tgtEl>
                                        <p:attrNameLst>
                                          <p:attrName>style.visibility</p:attrName>
                                        </p:attrNameLst>
                                      </p:cBhvr>
                                      <p:to>
                                        <p:strVal val="visible"/>
                                      </p:to>
                                    </p:set>
                                    <p:animEffect transition="in" filter="dissolve">
                                      <p:cBhvr>
                                        <p:cTn id="34" dur="500"/>
                                        <p:tgtEl>
                                          <p:spTgt spid="11265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12653"/>
                                        </p:tgtEl>
                                        <p:attrNameLst>
                                          <p:attrName>style.visibility</p:attrName>
                                        </p:attrNameLst>
                                      </p:cBhvr>
                                      <p:to>
                                        <p:strVal val="visible"/>
                                      </p:to>
                                    </p:set>
                                    <p:animEffect transition="in" filter="dissolve">
                                      <p:cBhvr>
                                        <p:cTn id="37" dur="500"/>
                                        <p:tgtEl>
                                          <p:spTgt spid="11265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12655"/>
                                        </p:tgtEl>
                                        <p:attrNameLst>
                                          <p:attrName>style.visibility</p:attrName>
                                        </p:attrNameLst>
                                      </p:cBhvr>
                                      <p:to>
                                        <p:strVal val="visible"/>
                                      </p:to>
                                    </p:set>
                                    <p:animEffect transition="in" filter="dissolve">
                                      <p:cBhvr>
                                        <p:cTn id="40" dur="500"/>
                                        <p:tgtEl>
                                          <p:spTgt spid="11265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12656"/>
                                        </p:tgtEl>
                                        <p:attrNameLst>
                                          <p:attrName>style.visibility</p:attrName>
                                        </p:attrNameLst>
                                      </p:cBhvr>
                                      <p:to>
                                        <p:strVal val="visible"/>
                                      </p:to>
                                    </p:set>
                                    <p:animEffect transition="in" filter="dissolve">
                                      <p:cBhvr>
                                        <p:cTn id="43" dur="500"/>
                                        <p:tgtEl>
                                          <p:spTgt spid="11265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12657"/>
                                        </p:tgtEl>
                                        <p:attrNameLst>
                                          <p:attrName>style.visibility</p:attrName>
                                        </p:attrNameLst>
                                      </p:cBhvr>
                                      <p:to>
                                        <p:strVal val="visible"/>
                                      </p:to>
                                    </p:set>
                                    <p:animEffect transition="in" filter="dissolve">
                                      <p:cBhvr>
                                        <p:cTn id="46" dur="500"/>
                                        <p:tgtEl>
                                          <p:spTgt spid="11265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12654"/>
                                        </p:tgtEl>
                                        <p:attrNameLst>
                                          <p:attrName>style.visibility</p:attrName>
                                        </p:attrNameLst>
                                      </p:cBhvr>
                                      <p:to>
                                        <p:strVal val="visible"/>
                                      </p:to>
                                    </p:set>
                                    <p:animEffect transition="in" filter="dissolve">
                                      <p:cBhvr>
                                        <p:cTn id="49" dur="500"/>
                                        <p:tgtEl>
                                          <p:spTgt spid="112654"/>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grpId="1" nodeType="clickEffect">
                                  <p:stCondLst>
                                    <p:cond delay="0"/>
                                  </p:stCondLst>
                                  <p:childTnLst>
                                    <p:animClr clrSpc="rgb" dir="cw">
                                      <p:cBhvr override="childStyle">
                                        <p:cTn id="53" dur="2000" fill="hold"/>
                                        <p:tgtEl>
                                          <p:spTgt spid="112645"/>
                                        </p:tgtEl>
                                        <p:attrNameLst>
                                          <p:attrName>style.color</p:attrName>
                                        </p:attrNameLst>
                                      </p:cBhvr>
                                      <p:to>
                                        <a:srgbClr val="D76749"/>
                                      </p:to>
                                    </p:animClr>
                                  </p:childTnLst>
                                </p:cTn>
                              </p:par>
                              <p:par>
                                <p:cTn id="54" presetID="3" presetClass="emph" presetSubtype="2" fill="hold" grpId="1" nodeType="withEffect">
                                  <p:stCondLst>
                                    <p:cond delay="0"/>
                                  </p:stCondLst>
                                  <p:childTnLst>
                                    <p:animClr clrSpc="rgb" dir="cw">
                                      <p:cBhvr override="childStyle">
                                        <p:cTn id="55" dur="2000" fill="hold"/>
                                        <p:tgtEl>
                                          <p:spTgt spid="112646"/>
                                        </p:tgtEl>
                                        <p:attrNameLst>
                                          <p:attrName>style.color</p:attrName>
                                        </p:attrNameLst>
                                      </p:cBhvr>
                                      <p:to>
                                        <a:srgbClr val="D76749"/>
                                      </p:to>
                                    </p:animClr>
                                  </p:childTnLst>
                                </p:cTn>
                              </p:par>
                            </p:childTnLst>
                          </p:cTn>
                        </p:par>
                      </p:childTnLst>
                    </p:cTn>
                  </p:par>
                  <p:par>
                    <p:cTn id="56" fill="hold">
                      <p:stCondLst>
                        <p:cond delay="indefinite"/>
                      </p:stCondLst>
                      <p:childTnLst>
                        <p:par>
                          <p:cTn id="57" fill="hold">
                            <p:stCondLst>
                              <p:cond delay="0"/>
                            </p:stCondLst>
                            <p:childTnLst>
                              <p:par>
                                <p:cTn id="58" presetID="3" presetClass="emph" presetSubtype="2" fill="hold" grpId="1" nodeType="clickEffect">
                                  <p:stCondLst>
                                    <p:cond delay="0"/>
                                  </p:stCondLst>
                                  <p:childTnLst>
                                    <p:animClr clrSpc="rgb" dir="cw">
                                      <p:cBhvr override="childStyle">
                                        <p:cTn id="59" dur="2000" fill="hold"/>
                                        <p:tgtEl>
                                          <p:spTgt spid="112656"/>
                                        </p:tgtEl>
                                        <p:attrNameLst>
                                          <p:attrName>style.color</p:attrName>
                                        </p:attrNameLst>
                                      </p:cBhvr>
                                      <p:to>
                                        <a:srgbClr val="D76749"/>
                                      </p:to>
                                    </p:animClr>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12658"/>
                                        </p:tgtEl>
                                        <p:attrNameLst>
                                          <p:attrName>style.visibility</p:attrName>
                                        </p:attrNameLst>
                                      </p:cBhvr>
                                      <p:to>
                                        <p:strVal val="visible"/>
                                      </p:to>
                                    </p:set>
                                    <p:animEffect transition="in" filter="blinds(horizontal)">
                                      <p:cBhvr>
                                        <p:cTn id="64" dur="500"/>
                                        <p:tgtEl>
                                          <p:spTgt spid="112658"/>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12659"/>
                                        </p:tgtEl>
                                        <p:attrNameLst>
                                          <p:attrName>style.visibility</p:attrName>
                                        </p:attrNameLst>
                                      </p:cBhvr>
                                      <p:to>
                                        <p:strVal val="visible"/>
                                      </p:to>
                                    </p:set>
                                    <p:animEffect transition="in" filter="blinds(horizontal)">
                                      <p:cBhvr>
                                        <p:cTn id="67" dur="500"/>
                                        <p:tgtEl>
                                          <p:spTgt spid="11265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mph" presetSubtype="2" fill="hold" grpId="1" nodeType="clickEffect">
                                  <p:stCondLst>
                                    <p:cond delay="0"/>
                                  </p:stCondLst>
                                  <p:childTnLst>
                                    <p:animClr clrSpc="rgb" dir="cw">
                                      <p:cBhvr override="childStyle">
                                        <p:cTn id="71" dur="2000" fill="hold"/>
                                        <p:tgtEl>
                                          <p:spTgt spid="112657"/>
                                        </p:tgtEl>
                                        <p:attrNameLst>
                                          <p:attrName>style.color</p:attrName>
                                        </p:attrNameLst>
                                      </p:cBhvr>
                                      <p:to>
                                        <a:srgbClr val="D7674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nimBg="1"/>
      <p:bldP spid="112644" grpId="0" animBg="1"/>
      <p:bldP spid="112645" grpId="0"/>
      <p:bldP spid="112645" grpId="1"/>
      <p:bldP spid="112646" grpId="0"/>
      <p:bldP spid="112646" grpId="1"/>
      <p:bldP spid="112647" grpId="0" animBg="1"/>
      <p:bldP spid="112648" grpId="0" animBg="1"/>
      <p:bldP spid="112649" grpId="0" animBg="1"/>
      <p:bldP spid="112650" grpId="0"/>
      <p:bldP spid="112651" grpId="0" animBg="1"/>
      <p:bldP spid="112652" grpId="0" animBg="1"/>
      <p:bldP spid="112653" grpId="0"/>
      <p:bldP spid="112654" grpId="0"/>
      <p:bldP spid="112655" grpId="0" animBg="1"/>
      <p:bldP spid="112656" grpId="0"/>
      <p:bldP spid="112656" grpId="1"/>
      <p:bldP spid="112657" grpId="0"/>
      <p:bldP spid="112657" grpId="1"/>
      <p:bldP spid="112658" grpId="0"/>
      <p:bldP spid="1126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- 3</a:t>
            </a:r>
            <a:endParaRPr lang="vi-VN" dirty="0"/>
          </a:p>
        </p:txBody>
      </p:sp>
      <p:graphicFrame>
        <p:nvGraphicFramePr>
          <p:cNvPr id="7" name="Content Placeholder 6"/>
          <p:cNvGraphicFramePr>
            <a:graphicFrameLocks noGrp="1"/>
          </p:cNvGraphicFramePr>
          <p:nvPr>
            <p:ph sz="quarter" idx="1"/>
          </p:nvPr>
        </p:nvGraphicFramePr>
        <p:xfrm>
          <a:off x="838200" y="1447800"/>
          <a:ext cx="1600200" cy="111252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dirty="0">
                          <a:solidFill>
                            <a:schemeClr val="tx1"/>
                          </a:solidFill>
                        </a:rPr>
                        <a:t>Application</a:t>
                      </a:r>
                      <a:endParaRPr lang="vi-V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Transport</a:t>
                      </a:r>
                      <a:endParaRPr lang="vi-V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pPr algn="ctr"/>
                      <a:r>
                        <a:rPr lang="en-US" b="1" dirty="0">
                          <a:solidFill>
                            <a:schemeClr val="tx1"/>
                          </a:solidFill>
                        </a:rPr>
                        <a:t>…..</a:t>
                      </a:r>
                      <a:endParaRPr lang="vi-V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8" name="Content Placeholder 6"/>
          <p:cNvGraphicFramePr>
            <a:graphicFrameLocks/>
          </p:cNvGraphicFramePr>
          <p:nvPr/>
        </p:nvGraphicFramePr>
        <p:xfrm>
          <a:off x="5791200" y="4754880"/>
          <a:ext cx="1600200" cy="111252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dirty="0">
                          <a:solidFill>
                            <a:schemeClr val="tx1"/>
                          </a:solidFill>
                        </a:rPr>
                        <a:t>Application</a:t>
                      </a:r>
                      <a:endParaRPr lang="vi-V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Transport</a:t>
                      </a:r>
                      <a:endParaRPr lang="vi-V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pPr algn="ctr"/>
                      <a:r>
                        <a:rPr lang="en-US" b="1" dirty="0">
                          <a:solidFill>
                            <a:schemeClr val="tx1"/>
                          </a:solidFill>
                        </a:rPr>
                        <a:t>…..</a:t>
                      </a:r>
                      <a:endParaRPr lang="vi-V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9" name="Rectangle 8"/>
          <p:cNvSpPr/>
          <p:nvPr/>
        </p:nvSpPr>
        <p:spPr>
          <a:xfrm>
            <a:off x="3581400" y="1447800"/>
            <a:ext cx="533400" cy="3048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endParaRPr lang="vi-VN" dirty="0"/>
          </a:p>
        </p:txBody>
      </p:sp>
      <p:sp>
        <p:nvSpPr>
          <p:cNvPr id="10" name="Rectangle 9"/>
          <p:cNvSpPr/>
          <p:nvPr/>
        </p:nvSpPr>
        <p:spPr>
          <a:xfrm>
            <a:off x="2514600" y="1905000"/>
            <a:ext cx="548640" cy="27432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U1</a:t>
            </a:r>
            <a:endParaRPr lang="vi-VN" dirty="0"/>
          </a:p>
        </p:txBody>
      </p:sp>
      <p:sp>
        <p:nvSpPr>
          <p:cNvPr id="11" name="Rectangle 10"/>
          <p:cNvSpPr/>
          <p:nvPr/>
        </p:nvSpPr>
        <p:spPr>
          <a:xfrm>
            <a:off x="3505200" y="1905000"/>
            <a:ext cx="548640" cy="27432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U2</a:t>
            </a:r>
            <a:endParaRPr lang="vi-VN" dirty="0"/>
          </a:p>
        </p:txBody>
      </p:sp>
      <p:sp>
        <p:nvSpPr>
          <p:cNvPr id="12" name="Rectangle 11"/>
          <p:cNvSpPr/>
          <p:nvPr/>
        </p:nvSpPr>
        <p:spPr>
          <a:xfrm>
            <a:off x="4572000" y="1905000"/>
            <a:ext cx="548640" cy="27432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U3</a:t>
            </a:r>
            <a:endParaRPr lang="vi-VN" dirty="0"/>
          </a:p>
        </p:txBody>
      </p:sp>
      <p:cxnSp>
        <p:nvCxnSpPr>
          <p:cNvPr id="24" name="Straight Connector 23"/>
          <p:cNvCxnSpPr/>
          <p:nvPr/>
        </p:nvCxnSpPr>
        <p:spPr>
          <a:xfrm rot="5400000">
            <a:off x="342900" y="3848100"/>
            <a:ext cx="2514600"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600200" y="5105400"/>
            <a:ext cx="41910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661160" y="2621280"/>
            <a:ext cx="548640" cy="27432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U</a:t>
            </a:r>
            <a:endParaRPr lang="vi-VN" dirty="0"/>
          </a:p>
        </p:txBody>
      </p:sp>
      <p:sp>
        <p:nvSpPr>
          <p:cNvPr id="32" name="Explosion 1 31"/>
          <p:cNvSpPr/>
          <p:nvPr/>
        </p:nvSpPr>
        <p:spPr>
          <a:xfrm>
            <a:off x="4191000" y="1981200"/>
            <a:ext cx="4267200" cy="2438400"/>
          </a:xfrm>
          <a:prstGeom prst="irregularSeal1">
            <a:avLst/>
          </a:prstGeom>
          <a:solidFill>
            <a:srgbClr val="CCCCFF"/>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solidFill>
                  <a:srgbClr val="000099"/>
                </a:solidFill>
              </a:rPr>
              <a:t>Các</a:t>
            </a:r>
            <a:r>
              <a:rPr lang="en-US" dirty="0">
                <a:solidFill>
                  <a:srgbClr val="000099"/>
                </a:solidFill>
              </a:rPr>
              <a:t> segment </a:t>
            </a:r>
            <a:r>
              <a:rPr lang="en-US" dirty="0" err="1">
                <a:solidFill>
                  <a:srgbClr val="000099"/>
                </a:solidFill>
              </a:rPr>
              <a:t>đến</a:t>
            </a:r>
            <a:r>
              <a:rPr lang="en-US" dirty="0">
                <a:solidFill>
                  <a:srgbClr val="000099"/>
                </a:solidFill>
              </a:rPr>
              <a:t> </a:t>
            </a:r>
            <a:r>
              <a:rPr lang="en-US" dirty="0" err="1">
                <a:solidFill>
                  <a:srgbClr val="000099"/>
                </a:solidFill>
              </a:rPr>
              <a:t>không</a:t>
            </a:r>
            <a:r>
              <a:rPr lang="en-US" dirty="0">
                <a:solidFill>
                  <a:srgbClr val="000099"/>
                </a:solidFill>
              </a:rPr>
              <a:t> </a:t>
            </a:r>
            <a:r>
              <a:rPr lang="en-US" dirty="0" err="1">
                <a:solidFill>
                  <a:srgbClr val="000099"/>
                </a:solidFill>
              </a:rPr>
              <a:t>đúng</a:t>
            </a:r>
            <a:r>
              <a:rPr lang="en-US" dirty="0">
                <a:solidFill>
                  <a:srgbClr val="000099"/>
                </a:solidFill>
              </a:rPr>
              <a:t> </a:t>
            </a:r>
            <a:r>
              <a:rPr lang="en-US" dirty="0" err="1">
                <a:solidFill>
                  <a:srgbClr val="000099"/>
                </a:solidFill>
              </a:rPr>
              <a:t>thứ</a:t>
            </a:r>
            <a:r>
              <a:rPr lang="en-US" dirty="0">
                <a:solidFill>
                  <a:srgbClr val="000099"/>
                </a:solidFill>
              </a:rPr>
              <a:t> </a:t>
            </a:r>
            <a:r>
              <a:rPr lang="en-US" dirty="0" err="1">
                <a:solidFill>
                  <a:srgbClr val="000099"/>
                </a:solidFill>
              </a:rPr>
              <a:t>tự</a:t>
            </a:r>
            <a:r>
              <a:rPr lang="en-US" dirty="0">
                <a:solidFill>
                  <a:srgbClr val="000099"/>
                </a:solidFill>
              </a:rPr>
              <a:t>???</a:t>
            </a:r>
          </a:p>
        </p:txBody>
      </p:sp>
      <p:sp>
        <p:nvSpPr>
          <p:cNvPr id="33" name="Explosion 1 32"/>
          <p:cNvSpPr/>
          <p:nvPr/>
        </p:nvSpPr>
        <p:spPr>
          <a:xfrm>
            <a:off x="762000" y="5029200"/>
            <a:ext cx="3810000" cy="1828800"/>
          </a:xfrm>
          <a:prstGeom prst="irregularSeal1">
            <a:avLst/>
          </a:prstGeom>
          <a:solidFill>
            <a:srgbClr val="CCCCFF"/>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solidFill>
                  <a:srgbClr val="000099"/>
                </a:solidFill>
              </a:rPr>
              <a:t>Mất</a:t>
            </a:r>
            <a:r>
              <a:rPr lang="en-US" dirty="0">
                <a:solidFill>
                  <a:srgbClr val="000099"/>
                </a:solidFill>
              </a:rPr>
              <a:t> segment?</a:t>
            </a:r>
          </a:p>
        </p:txBody>
      </p:sp>
      <p:sp>
        <p:nvSpPr>
          <p:cNvPr id="14" name="Slide Number Placeholder 13"/>
          <p:cNvSpPr>
            <a:spLocks noGrp="1"/>
          </p:cNvSpPr>
          <p:nvPr>
            <p:ph type="sldNum" sz="quarter" idx="12"/>
          </p:nvPr>
        </p:nvSpPr>
        <p:spPr/>
        <p:txBody>
          <a:bodyPr/>
          <a:lstStyle/>
          <a:p>
            <a:fld id="{4810A696-75C0-4E1D-A482-26D5420205C7}" type="slidenum">
              <a:rPr lang="en-US" smtClean="0"/>
              <a:pPr/>
              <a:t>14</a:t>
            </a:fld>
            <a:endParaRPr lang="en-US"/>
          </a:p>
        </p:txBody>
      </p:sp>
      <p:sp>
        <p:nvSpPr>
          <p:cNvPr id="15" name="Footer Placeholder 1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par>
                          <p:cTn id="29" fill="hold">
                            <p:stCondLst>
                              <p:cond delay="0"/>
                            </p:stCondLst>
                            <p:childTnLst>
                              <p:par>
                                <p:cTn id="30" presetID="22" presetClass="entr" presetSubtype="1"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par>
                          <p:cTn id="47" fill="hold">
                            <p:stCondLst>
                              <p:cond delay="0"/>
                            </p:stCondLst>
                            <p:childTnLst>
                              <p:par>
                                <p:cTn id="48" presetID="22" presetClass="entr" presetSubtype="1"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up)">
                                      <p:cBhvr>
                                        <p:cTn id="50" dur="500"/>
                                        <p:tgtEl>
                                          <p:spTgt spid="27"/>
                                        </p:tgtEl>
                                      </p:cBhvr>
                                    </p:animEffect>
                                  </p:childTnLst>
                                </p:cTn>
                              </p:par>
                            </p:childTnLst>
                          </p:cTn>
                        </p:par>
                        <p:par>
                          <p:cTn id="51" fill="hold">
                            <p:stCondLst>
                              <p:cond delay="500"/>
                            </p:stCondLst>
                            <p:childTnLst>
                              <p:par>
                                <p:cTn id="52" presetID="42" presetClass="path" presetSubtype="0" accel="50000" decel="50000" fill="hold" grpId="1" nodeType="afterEffect">
                                  <p:stCondLst>
                                    <p:cond delay="0"/>
                                  </p:stCondLst>
                                  <p:childTnLst>
                                    <p:animMotion origin="layout" path="M 0.0033 0.00903 L -1.94444E-6 0.37361 " pathEditMode="relative" rAng="0" ptsTypes="AA">
                                      <p:cBhvr>
                                        <p:cTn id="53" dur="2000" fill="hold"/>
                                        <p:tgtEl>
                                          <p:spTgt spid="27"/>
                                        </p:tgtEl>
                                        <p:attrNameLst>
                                          <p:attrName>ppt_x</p:attrName>
                                          <p:attrName>ppt_y</p:attrName>
                                        </p:attrNameLst>
                                      </p:cBhvr>
                                      <p:rCtr x="-2" y="182"/>
                                    </p:animMotion>
                                  </p:childTnLst>
                                </p:cTn>
                              </p:par>
                            </p:childTnLst>
                          </p:cTn>
                        </p:par>
                        <p:par>
                          <p:cTn id="54" fill="hold">
                            <p:stCondLst>
                              <p:cond delay="2500"/>
                            </p:stCondLst>
                            <p:childTnLst>
                              <p:par>
                                <p:cTn id="55" presetID="63" presetClass="path" presetSubtype="0" accel="50000" decel="50000" fill="hold" grpId="2" nodeType="afterEffect">
                                  <p:stCondLst>
                                    <p:cond delay="0"/>
                                  </p:stCondLst>
                                  <p:childTnLst>
                                    <p:animMotion origin="layout" path="M -1.94444E-6 0.3757 L 0.36667 0.3757 " pathEditMode="relative" rAng="0" ptsTypes="AA">
                                      <p:cBhvr>
                                        <p:cTn id="56" dur="2000" fill="hold"/>
                                        <p:tgtEl>
                                          <p:spTgt spid="27"/>
                                        </p:tgtEl>
                                        <p:attrNameLst>
                                          <p:attrName>ppt_x</p:attrName>
                                          <p:attrName>ppt_y</p:attrName>
                                        </p:attrNameLst>
                                      </p:cBhvr>
                                      <p:rCtr x="183" y="0"/>
                                    </p:animMotion>
                                  </p:childTnLst>
                                </p:cTn>
                              </p:par>
                            </p:childTnLst>
                          </p:cTn>
                        </p:par>
                      </p:childTnLst>
                    </p:cTn>
                  </p:par>
                  <p:par>
                    <p:cTn id="57" fill="hold">
                      <p:stCondLst>
                        <p:cond delay="indefinite"/>
                      </p:stCondLst>
                      <p:childTnLst>
                        <p:par>
                          <p:cTn id="58" fill="hold">
                            <p:stCondLst>
                              <p:cond delay="0"/>
                            </p:stCondLst>
                            <p:childTnLst>
                              <p:par>
                                <p:cTn id="59" presetID="64" presetClass="path" presetSubtype="0" accel="50000" decel="50000" fill="hold" grpId="3" nodeType="clickEffect">
                                  <p:stCondLst>
                                    <p:cond delay="0"/>
                                  </p:stCondLst>
                                  <p:childTnLst>
                                    <p:animMotion origin="layout" path="M 0.36667 0.3757 L 0.36667 0.32014 " pathEditMode="relative" rAng="0" ptsTypes="AA">
                                      <p:cBhvr>
                                        <p:cTn id="60" dur="2000" fill="hold"/>
                                        <p:tgtEl>
                                          <p:spTgt spid="27"/>
                                        </p:tgtEl>
                                        <p:attrNameLst>
                                          <p:attrName>ppt_x</p:attrName>
                                          <p:attrName>ppt_y</p:attrName>
                                        </p:attrNameLst>
                                      </p:cBhvr>
                                      <p:rCtr x="0" y="-28"/>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dissolve">
                                      <p:cBhvr>
                                        <p:cTn id="65" dur="50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dissolve">
                                      <p:cBhvr>
                                        <p:cTn id="7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P spid="27" grpId="0" animBg="1"/>
      <p:bldP spid="27" grpId="1" animBg="1"/>
      <p:bldP spid="27" grpId="2" animBg="1"/>
      <p:bldP spid="27" grpId="3" animBg="1"/>
      <p:bldP spid="32"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dirty="0"/>
              <a:t>UDP - 4</a:t>
            </a:r>
          </a:p>
        </p:txBody>
      </p:sp>
      <p:sp>
        <p:nvSpPr>
          <p:cNvPr id="114691" name="Rectangle 3"/>
          <p:cNvSpPr>
            <a:spLocks noGrp="1" noChangeArrowheads="1"/>
          </p:cNvSpPr>
          <p:nvPr>
            <p:ph sz="quarter" idx="1"/>
          </p:nvPr>
        </p:nvSpPr>
        <p:spPr/>
        <p:txBody>
          <a:bodyPr>
            <a:normAutofit fontScale="85000" lnSpcReduction="20000"/>
          </a:bodyPr>
          <a:lstStyle/>
          <a:p>
            <a:pPr eaLnBrk="1" hangingPunct="1"/>
            <a:r>
              <a:rPr lang="en-US" dirty="0" err="1"/>
              <a:t>Tại</a:t>
            </a:r>
            <a:r>
              <a:rPr lang="en-US" dirty="0"/>
              <a:t> </a:t>
            </a:r>
            <a:r>
              <a:rPr lang="en-US" dirty="0" err="1"/>
              <a:t>sao</a:t>
            </a:r>
            <a:r>
              <a:rPr lang="en-US" dirty="0"/>
              <a:t> </a:t>
            </a:r>
            <a:r>
              <a:rPr lang="en-US" dirty="0" err="1"/>
              <a:t>lại</a:t>
            </a:r>
            <a:r>
              <a:rPr lang="en-US" dirty="0"/>
              <a:t> </a:t>
            </a:r>
            <a:r>
              <a:rPr lang="en-US" dirty="0" err="1"/>
              <a:t>sử</a:t>
            </a:r>
            <a:r>
              <a:rPr lang="en-US" dirty="0"/>
              <a:t> </a:t>
            </a:r>
            <a:r>
              <a:rPr lang="en-US" dirty="0" err="1"/>
              <a:t>dụng</a:t>
            </a:r>
            <a:r>
              <a:rPr lang="en-US" dirty="0"/>
              <a:t> UDP?</a:t>
            </a:r>
          </a:p>
          <a:p>
            <a:pPr lvl="1"/>
            <a:r>
              <a:rPr lang="en-US" dirty="0" err="1"/>
              <a:t>Không</a:t>
            </a:r>
            <a:r>
              <a:rPr lang="en-US" dirty="0"/>
              <a:t> </a:t>
            </a:r>
            <a:r>
              <a:rPr lang="en-US" dirty="0" err="1"/>
              <a:t>thiết</a:t>
            </a:r>
            <a:r>
              <a:rPr lang="en-US" dirty="0"/>
              <a:t> </a:t>
            </a:r>
            <a:r>
              <a:rPr lang="en-US" dirty="0" err="1"/>
              <a:t>lập</a:t>
            </a:r>
            <a:r>
              <a:rPr lang="en-US" dirty="0"/>
              <a:t> </a:t>
            </a:r>
            <a:r>
              <a:rPr lang="en-US" dirty="0" err="1"/>
              <a:t>kết</a:t>
            </a:r>
            <a:r>
              <a:rPr lang="en-US" dirty="0"/>
              <a:t> </a:t>
            </a:r>
            <a:r>
              <a:rPr lang="en-US" dirty="0" err="1"/>
              <a:t>nối</a:t>
            </a:r>
            <a:r>
              <a:rPr lang="en-US" dirty="0"/>
              <a:t>: </a:t>
            </a:r>
            <a:r>
              <a:rPr lang="vi-VN" dirty="0"/>
              <a:t>UDP là một giao thức không kết nối, có nghĩa là nó không cần thiết lập và ngắt kết nối trước và sau khi truyền dữ liệu. Điều này giúp giảm bớt độ trễ và tăng tốc độ truyền dữ liệu.</a:t>
            </a:r>
            <a:endParaRPr lang="en-US" dirty="0"/>
          </a:p>
          <a:p>
            <a:pPr lvl="1"/>
            <a:r>
              <a:rPr lang="en-US" dirty="0" err="1"/>
              <a:t>Đơn</a:t>
            </a:r>
            <a:r>
              <a:rPr lang="en-US" dirty="0"/>
              <a:t> </a:t>
            </a:r>
            <a:r>
              <a:rPr lang="en-US" dirty="0" err="1"/>
              <a:t>giản</a:t>
            </a:r>
            <a:r>
              <a:rPr lang="en-US" dirty="0"/>
              <a:t>:</a:t>
            </a:r>
            <a:r>
              <a:rPr lang="vi-VN" dirty="0"/>
              <a:t>UDP đơn giản hơn nhiều so với TCP vì nó không quản lý trạng thái kết nối và không kiểm soát luồng. Điều này giúp giảm bớt độ phức tạp và tăng hiệu suất.</a:t>
            </a:r>
            <a:endParaRPr lang="en-US" dirty="0"/>
          </a:p>
          <a:p>
            <a:pPr lvl="2"/>
            <a:r>
              <a:rPr lang="en-US" dirty="0" err="1"/>
              <a:t>không</a:t>
            </a:r>
            <a:r>
              <a:rPr lang="en-US" dirty="0"/>
              <a:t> </a:t>
            </a:r>
            <a:r>
              <a:rPr lang="en-US" dirty="0" err="1"/>
              <a:t>quản</a:t>
            </a:r>
            <a:r>
              <a:rPr lang="en-US" dirty="0"/>
              <a:t> </a:t>
            </a:r>
            <a:r>
              <a:rPr lang="en-US" dirty="0" err="1"/>
              <a:t>lý</a:t>
            </a:r>
            <a:r>
              <a:rPr lang="en-US" dirty="0"/>
              <a:t> </a:t>
            </a:r>
            <a:r>
              <a:rPr lang="en-US" dirty="0" err="1"/>
              <a:t>trạng</a:t>
            </a:r>
            <a:r>
              <a:rPr lang="en-US" dirty="0"/>
              <a:t> </a:t>
            </a:r>
            <a:r>
              <a:rPr lang="en-US" dirty="0" err="1"/>
              <a:t>thái</a:t>
            </a:r>
            <a:r>
              <a:rPr lang="en-US" dirty="0"/>
              <a:t> </a:t>
            </a:r>
            <a:r>
              <a:rPr lang="en-US" dirty="0" err="1"/>
              <a:t>nối</a:t>
            </a:r>
            <a:r>
              <a:rPr lang="en-US" dirty="0"/>
              <a:t> </a:t>
            </a:r>
            <a:r>
              <a:rPr lang="en-US" dirty="0" err="1"/>
              <a:t>kết</a:t>
            </a:r>
            <a:endParaRPr lang="en-US" dirty="0"/>
          </a:p>
          <a:p>
            <a:pPr lvl="2"/>
            <a:r>
              <a:rPr lang="en-US" dirty="0" err="1"/>
              <a:t>Không</a:t>
            </a:r>
            <a:r>
              <a:rPr lang="en-US" dirty="0"/>
              <a:t> </a:t>
            </a:r>
            <a:r>
              <a:rPr lang="en-US" dirty="0" err="1"/>
              <a:t>kiểm</a:t>
            </a:r>
            <a:r>
              <a:rPr lang="en-US" dirty="0"/>
              <a:t> </a:t>
            </a:r>
            <a:r>
              <a:rPr lang="en-US" dirty="0" err="1"/>
              <a:t>soát</a:t>
            </a:r>
            <a:r>
              <a:rPr lang="en-US" dirty="0"/>
              <a:t> </a:t>
            </a:r>
            <a:r>
              <a:rPr lang="en-US" dirty="0" err="1"/>
              <a:t>luồng</a:t>
            </a:r>
            <a:endParaRPr lang="en-US" dirty="0"/>
          </a:p>
          <a:p>
            <a:pPr lvl="1"/>
            <a:r>
              <a:rPr lang="en-US" dirty="0"/>
              <a:t>Header </a:t>
            </a:r>
            <a:r>
              <a:rPr lang="en-US" dirty="0" err="1"/>
              <a:t>nhỏ</a:t>
            </a:r>
            <a:r>
              <a:rPr lang="en-US" dirty="0"/>
              <a:t>: 8 bytes, TCP </a:t>
            </a:r>
            <a:r>
              <a:rPr lang="en-US" dirty="0" err="1"/>
              <a:t>là</a:t>
            </a:r>
            <a:r>
              <a:rPr lang="en-US" dirty="0"/>
              <a:t> 20 bytes</a:t>
            </a:r>
          </a:p>
          <a:p>
            <a:pPr lvl="1"/>
            <a:r>
              <a:rPr lang="en-US" dirty="0" err="1"/>
              <a:t>Nhanh</a:t>
            </a:r>
            <a:r>
              <a:rPr lang="en-US" dirty="0"/>
              <a:t>: </a:t>
            </a:r>
            <a:r>
              <a:rPr lang="vi-VN" dirty="0"/>
              <a:t>Do không cần thiết lập kết nối, không kiểm soát luồng và header nhỏ, UDP thường nhanh hơn TCP, đặc biệt là trong các ứng dụng yêu cầu tốc độ cao và độ trễ thấp.</a:t>
            </a:r>
            <a:endParaRPr lang="en-US" dirty="0"/>
          </a:p>
          <a:p>
            <a:pPr eaLnBrk="1" hangingPunct="1"/>
            <a:r>
              <a:rPr lang="en-US" dirty="0" err="1"/>
              <a:t>Truyền</a:t>
            </a:r>
            <a:r>
              <a:rPr lang="en-US" dirty="0"/>
              <a:t> </a:t>
            </a:r>
            <a:r>
              <a:rPr lang="en-US" dirty="0" err="1"/>
              <a:t>thông</a:t>
            </a:r>
            <a:r>
              <a:rPr lang="en-US" dirty="0"/>
              <a:t> tin </a:t>
            </a:r>
            <a:r>
              <a:rPr lang="en-US" dirty="0" err="1"/>
              <a:t>cậy</a:t>
            </a:r>
            <a:r>
              <a:rPr lang="en-US" dirty="0"/>
              <a:t> qua UDP</a:t>
            </a:r>
          </a:p>
          <a:p>
            <a:pPr lvl="1" eaLnBrk="1" hangingPunct="1"/>
            <a:r>
              <a:rPr lang="en-US" dirty="0" err="1"/>
              <a:t>Tầng</a:t>
            </a:r>
            <a:r>
              <a:rPr lang="en-US" dirty="0"/>
              <a:t> application </a:t>
            </a:r>
            <a:r>
              <a:rPr lang="en-US" dirty="0" err="1"/>
              <a:t>phát</a:t>
            </a:r>
            <a:r>
              <a:rPr lang="en-US" dirty="0"/>
              <a:t> </a:t>
            </a:r>
            <a:r>
              <a:rPr lang="en-US" dirty="0" err="1"/>
              <a:t>hiện</a:t>
            </a:r>
            <a:r>
              <a:rPr lang="en-US" dirty="0"/>
              <a:t> </a:t>
            </a:r>
            <a:r>
              <a:rPr lang="en-US" dirty="0" err="1"/>
              <a:t>và</a:t>
            </a:r>
            <a:r>
              <a:rPr lang="en-US" dirty="0"/>
              <a:t> </a:t>
            </a:r>
            <a:r>
              <a:rPr lang="en-US" dirty="0" err="1"/>
              <a:t>phục</a:t>
            </a:r>
            <a:r>
              <a:rPr lang="en-US" dirty="0"/>
              <a:t> </a:t>
            </a:r>
            <a:r>
              <a:rPr lang="en-US" dirty="0" err="1"/>
              <a:t>hồi</a:t>
            </a:r>
            <a:r>
              <a:rPr lang="en-US" dirty="0"/>
              <a:t> </a:t>
            </a:r>
            <a:r>
              <a:rPr lang="en-US" dirty="0" err="1"/>
              <a:t>lỗi</a:t>
            </a:r>
            <a:r>
              <a:rPr lang="en-US" dirty="0"/>
              <a:t>/</a:t>
            </a:r>
            <a:r>
              <a:rPr lang="en-US" dirty="0" err="1"/>
              <a:t>yêu</a:t>
            </a:r>
            <a:r>
              <a:rPr lang="en-US" dirty="0"/>
              <a:t> </a:t>
            </a:r>
            <a:r>
              <a:rPr lang="en-US" dirty="0" err="1"/>
              <a:t>cầu</a:t>
            </a:r>
            <a:r>
              <a:rPr lang="en-US" dirty="0"/>
              <a:t> </a:t>
            </a:r>
            <a:r>
              <a:rPr lang="en-US" dirty="0" err="1"/>
              <a:t>gửi</a:t>
            </a:r>
            <a:r>
              <a:rPr lang="en-US" dirty="0"/>
              <a:t> </a:t>
            </a:r>
            <a:r>
              <a:rPr lang="en-US" dirty="0" err="1"/>
              <a:t>lại</a:t>
            </a:r>
            <a:r>
              <a:rPr lang="en-US" dirty="0"/>
              <a:t> </a:t>
            </a:r>
            <a:r>
              <a:rPr lang="en-US" dirty="0" err="1"/>
              <a:t>gói</a:t>
            </a:r>
            <a:r>
              <a:rPr lang="en-US" dirty="0"/>
              <a:t> tin</a:t>
            </a:r>
          </a:p>
          <a:p>
            <a:pPr lvl="1" eaLnBrk="1" hangingPunct="1"/>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blinds(horizontal)">
                                      <p:cBhvr>
                                        <p:cTn id="7" dur="5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blinds(horizontal)">
                                      <p:cBhvr>
                                        <p:cTn id="12" dur="500"/>
                                        <p:tgtEl>
                                          <p:spTgt spid="11469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15" dur="500"/>
                                        <p:tgtEl>
                                          <p:spTgt spid="11469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4691">
                                            <p:txEl>
                                              <p:pRg st="3" end="3"/>
                                            </p:txEl>
                                          </p:spTgt>
                                        </p:tgtEl>
                                        <p:attrNameLst>
                                          <p:attrName>style.visibility</p:attrName>
                                        </p:attrNameLst>
                                      </p:cBhvr>
                                      <p:to>
                                        <p:strVal val="visible"/>
                                      </p:to>
                                    </p:set>
                                    <p:animEffect transition="in" filter="blinds(horizontal)">
                                      <p:cBhvr>
                                        <p:cTn id="18" dur="500"/>
                                        <p:tgtEl>
                                          <p:spTgt spid="11469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4691">
                                            <p:txEl>
                                              <p:pRg st="4" end="4"/>
                                            </p:txEl>
                                          </p:spTgt>
                                        </p:tgtEl>
                                        <p:attrNameLst>
                                          <p:attrName>style.visibility</p:attrName>
                                        </p:attrNameLst>
                                      </p:cBhvr>
                                      <p:to>
                                        <p:strVal val="visible"/>
                                      </p:to>
                                    </p:set>
                                    <p:animEffect transition="in" filter="blinds(horizontal)">
                                      <p:cBhvr>
                                        <p:cTn id="21" dur="500"/>
                                        <p:tgtEl>
                                          <p:spTgt spid="11469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4691">
                                            <p:txEl>
                                              <p:pRg st="5" end="5"/>
                                            </p:txEl>
                                          </p:spTgt>
                                        </p:tgtEl>
                                        <p:attrNameLst>
                                          <p:attrName>style.visibility</p:attrName>
                                        </p:attrNameLst>
                                      </p:cBhvr>
                                      <p:to>
                                        <p:strVal val="visible"/>
                                      </p:to>
                                    </p:set>
                                    <p:animEffect transition="in" filter="blinds(horizontal)">
                                      <p:cBhvr>
                                        <p:cTn id="24" dur="500"/>
                                        <p:tgtEl>
                                          <p:spTgt spid="11469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4691">
                                            <p:txEl>
                                              <p:pRg st="6" end="6"/>
                                            </p:txEl>
                                          </p:spTgt>
                                        </p:tgtEl>
                                        <p:attrNameLst>
                                          <p:attrName>style.visibility</p:attrName>
                                        </p:attrNameLst>
                                      </p:cBhvr>
                                      <p:to>
                                        <p:strVal val="visible"/>
                                      </p:to>
                                    </p:set>
                                    <p:animEffect transition="in" filter="blinds(horizontal)">
                                      <p:cBhvr>
                                        <p:cTn id="27" dur="500"/>
                                        <p:tgtEl>
                                          <p:spTgt spid="11469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4691">
                                            <p:txEl>
                                              <p:pRg st="7" end="7"/>
                                            </p:txEl>
                                          </p:spTgt>
                                        </p:tgtEl>
                                        <p:attrNameLst>
                                          <p:attrName>style.visibility</p:attrName>
                                        </p:attrNameLst>
                                      </p:cBhvr>
                                      <p:to>
                                        <p:strVal val="visible"/>
                                      </p:to>
                                    </p:set>
                                    <p:animEffect transition="in" filter="blinds(horizontal)">
                                      <p:cBhvr>
                                        <p:cTn id="32" dur="500"/>
                                        <p:tgtEl>
                                          <p:spTgt spid="11469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4691">
                                            <p:txEl>
                                              <p:pRg st="8" end="8"/>
                                            </p:txEl>
                                          </p:spTgt>
                                        </p:tgtEl>
                                        <p:attrNameLst>
                                          <p:attrName>style.visibility</p:attrName>
                                        </p:attrNameLst>
                                      </p:cBhvr>
                                      <p:to>
                                        <p:strVal val="visible"/>
                                      </p:to>
                                    </p:set>
                                    <p:animEffect transition="in" filter="blinds(horizontal)">
                                      <p:cBhvr>
                                        <p:cTn id="37" dur="500"/>
                                        <p:tgtEl>
                                          <p:spTgt spid="1146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- 5</a:t>
            </a:r>
          </a:p>
        </p:txBody>
      </p:sp>
      <p:sp>
        <p:nvSpPr>
          <p:cNvPr id="3" name="Content Placeholder 2"/>
          <p:cNvSpPr>
            <a:spLocks noGrp="1"/>
          </p:cNvSpPr>
          <p:nvPr>
            <p:ph sz="quarter" idx="1"/>
          </p:nvPr>
        </p:nvSpPr>
        <p:spPr/>
        <p:txBody>
          <a:bodyPr/>
          <a:lstStyle/>
          <a:p>
            <a:r>
              <a:rPr lang="en-US" dirty="0" err="1"/>
              <a:t>Thường</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multimedia</a:t>
            </a:r>
          </a:p>
          <a:p>
            <a:pPr lvl="1"/>
            <a:r>
              <a:rPr lang="en-US" sz="2000" dirty="0" err="1"/>
              <a:t>Chịu</a:t>
            </a:r>
            <a:r>
              <a:rPr lang="en-US" sz="2000" dirty="0"/>
              <a:t> </a:t>
            </a:r>
            <a:r>
              <a:rPr lang="en-US" sz="2000" dirty="0" err="1"/>
              <a:t>lỗi</a:t>
            </a:r>
            <a:endParaRPr lang="en-US" sz="2000" dirty="0"/>
          </a:p>
          <a:p>
            <a:pPr lvl="1"/>
            <a:r>
              <a:rPr lang="en-US" sz="2000" dirty="0" err="1"/>
              <a:t>Yêu</a:t>
            </a:r>
            <a:r>
              <a:rPr lang="en-US" sz="2000" dirty="0"/>
              <a:t> </a:t>
            </a:r>
            <a:r>
              <a:rPr lang="en-US" sz="2000" dirty="0" err="1"/>
              <a:t>cầu</a:t>
            </a:r>
            <a:r>
              <a:rPr lang="en-US" sz="2000" dirty="0"/>
              <a:t> </a:t>
            </a:r>
            <a:r>
              <a:rPr lang="en-US" sz="2000" dirty="0" err="1"/>
              <a:t>tốc</a:t>
            </a:r>
            <a:r>
              <a:rPr lang="en-US" sz="2000" dirty="0"/>
              <a:t> </a:t>
            </a:r>
            <a:r>
              <a:rPr lang="en-US" sz="2000" dirty="0" err="1"/>
              <a:t>độ</a:t>
            </a:r>
            <a:endParaRPr lang="en-US" sz="2000" dirty="0"/>
          </a:p>
          <a:p>
            <a:pPr lvl="1"/>
            <a:r>
              <a:rPr lang="en-US" sz="2000" dirty="0"/>
              <a:t>VD : </a:t>
            </a:r>
            <a:r>
              <a:rPr lang="en-US" dirty="0"/>
              <a:t>tr</a:t>
            </a:r>
            <a:r>
              <a:rPr lang="vi-VN" dirty="0"/>
              <a:t>uyền phát video và audio, trò chơi trực tuyến và VoIP</a:t>
            </a:r>
            <a:endParaRPr lang="en-US" dirty="0"/>
          </a:p>
          <a:p>
            <a:r>
              <a:rPr lang="en-US" dirty="0" err="1"/>
              <a:t>Một</a:t>
            </a:r>
            <a:r>
              <a:rPr lang="en-US" dirty="0"/>
              <a:t> </a:t>
            </a:r>
            <a:r>
              <a:rPr lang="en-US" dirty="0" err="1"/>
              <a:t>số</a:t>
            </a:r>
            <a:r>
              <a:rPr lang="en-US" dirty="0"/>
              <a:t> </a:t>
            </a:r>
            <a:r>
              <a:rPr lang="en-US" dirty="0" err="1"/>
              <a:t>ứng</a:t>
            </a:r>
            <a:r>
              <a:rPr lang="en-US" dirty="0"/>
              <a:t> </a:t>
            </a:r>
            <a:r>
              <a:rPr lang="en-US" dirty="0" err="1"/>
              <a:t>dụng</a:t>
            </a:r>
            <a:r>
              <a:rPr lang="en-US" dirty="0"/>
              <a:t> </a:t>
            </a:r>
            <a:r>
              <a:rPr lang="en-US" dirty="0" err="1"/>
              <a:t>sử</a:t>
            </a:r>
            <a:r>
              <a:rPr lang="en-US" dirty="0"/>
              <a:t> </a:t>
            </a:r>
            <a:r>
              <a:rPr lang="en-US" dirty="0" err="1"/>
              <a:t>dụng</a:t>
            </a:r>
            <a:r>
              <a:rPr lang="en-US" dirty="0"/>
              <a:t> UDP</a:t>
            </a:r>
          </a:p>
          <a:p>
            <a:pPr lvl="1"/>
            <a:r>
              <a:rPr lang="en-US" dirty="0"/>
              <a:t>DNS</a:t>
            </a:r>
          </a:p>
          <a:p>
            <a:pPr lvl="1"/>
            <a:r>
              <a:rPr lang="en-US" dirty="0"/>
              <a:t>SNMP</a:t>
            </a:r>
          </a:p>
          <a:p>
            <a:pPr lvl="1"/>
            <a:r>
              <a:rPr lang="en-US" dirty="0"/>
              <a:t>TFTP</a:t>
            </a:r>
          </a:p>
          <a:p>
            <a:pPr lvl="1"/>
            <a:r>
              <a:rPr lang="en-US" dirty="0"/>
              <a: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pPr eaLnBrk="1" hangingPunct="1"/>
            <a:r>
              <a:rPr lang="en-US" sz="3600"/>
              <a:t>Nội dung</a:t>
            </a:r>
          </a:p>
        </p:txBody>
      </p:sp>
      <p:sp>
        <p:nvSpPr>
          <p:cNvPr id="108547" name="Rectangle 3"/>
          <p:cNvSpPr>
            <a:spLocks noGrp="1" noChangeArrowheads="1"/>
          </p:cNvSpPr>
          <p:nvPr>
            <p:ph sz="quarter" idx="1"/>
          </p:nvPr>
        </p:nvSpPr>
        <p:spPr/>
        <p:txBody>
          <a:bodyPr/>
          <a:lstStyle/>
          <a:p>
            <a:pPr eaLnBrk="1" hangingPunct="1">
              <a:defRPr/>
            </a:pPr>
            <a:r>
              <a:rPr lang="en-US" dirty="0" err="1">
                <a:solidFill>
                  <a:schemeClr val="accent3">
                    <a:lumMod val="85000"/>
                  </a:schemeClr>
                </a:solidFill>
              </a:rPr>
              <a:t>Giới</a:t>
            </a:r>
            <a:r>
              <a:rPr lang="en-US" dirty="0">
                <a:solidFill>
                  <a:schemeClr val="accent3">
                    <a:lumMod val="85000"/>
                  </a:schemeClr>
                </a:solidFill>
              </a:rPr>
              <a:t> </a:t>
            </a:r>
            <a:r>
              <a:rPr lang="en-US" dirty="0" err="1">
                <a:solidFill>
                  <a:schemeClr val="accent3">
                    <a:lumMod val="85000"/>
                  </a:schemeClr>
                </a:solidFill>
              </a:rPr>
              <a:t>thiệu</a:t>
            </a:r>
            <a:endParaRPr lang="en-US" dirty="0">
              <a:solidFill>
                <a:schemeClr val="accent3">
                  <a:lumMod val="85000"/>
                </a:schemeClr>
              </a:solidFill>
            </a:endParaRPr>
          </a:p>
          <a:p>
            <a:pPr eaLnBrk="1" hangingPunct="1">
              <a:defRPr/>
            </a:pPr>
            <a:r>
              <a:rPr lang="en-US" dirty="0" err="1"/>
              <a:t>Nguyên</a:t>
            </a:r>
            <a:r>
              <a:rPr lang="en-US" dirty="0"/>
              <a:t> </a:t>
            </a:r>
            <a:r>
              <a:rPr lang="en-US" dirty="0" err="1"/>
              <a:t>tắc</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pPr eaLnBrk="1" hangingPunct="1">
              <a:defRPr/>
            </a:pPr>
            <a:r>
              <a:rPr lang="en-US" dirty="0" err="1"/>
              <a:t>Giao</a:t>
            </a:r>
            <a:r>
              <a:rPr lang="en-US" dirty="0"/>
              <a:t> </a:t>
            </a:r>
            <a:r>
              <a:rPr lang="en-US" dirty="0" err="1"/>
              <a:t>thức</a:t>
            </a:r>
            <a:r>
              <a:rPr lang="en-US" dirty="0"/>
              <a:t> TCP</a:t>
            </a:r>
          </a:p>
          <a:p>
            <a:pPr eaLnBrk="1" hangingPunct="1">
              <a:defRPr/>
            </a:pPr>
            <a:r>
              <a:rPr lang="en-US" dirty="0" err="1"/>
              <a:t>Giao</a:t>
            </a:r>
            <a:r>
              <a:rPr lang="en-US" dirty="0"/>
              <a:t> </a:t>
            </a:r>
            <a:r>
              <a:rPr lang="en-US" dirty="0" err="1"/>
              <a:t>thức</a:t>
            </a:r>
            <a:r>
              <a:rPr lang="en-US" dirty="0"/>
              <a:t> UDP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08547">
                                            <p:txEl>
                                              <p:pRg st="1" end="1"/>
                                            </p:txEl>
                                          </p:spTgt>
                                        </p:tgtEl>
                                        <p:attrNameLst>
                                          <p:attrName>style.color</p:attrName>
                                        </p:attrNameLst>
                                      </p:cBhvr>
                                      <p:to>
                                        <a:srgbClr val="33996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toán</a:t>
            </a:r>
            <a:endParaRPr lang="en-US" dirty="0"/>
          </a:p>
        </p:txBody>
      </p:sp>
      <p:graphicFrame>
        <p:nvGraphicFramePr>
          <p:cNvPr id="81922" name="Object 2"/>
          <p:cNvGraphicFramePr>
            <a:graphicFrameLocks noChangeAspect="1"/>
          </p:cNvGraphicFramePr>
          <p:nvPr/>
        </p:nvGraphicFramePr>
        <p:xfrm>
          <a:off x="457200" y="2819400"/>
          <a:ext cx="1199922" cy="99060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19400"/>
                        <a:ext cx="1199922" cy="990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81923" name="Object 3"/>
          <p:cNvGraphicFramePr>
            <a:graphicFrameLocks noChangeAspect="1"/>
          </p:cNvGraphicFramePr>
          <p:nvPr/>
        </p:nvGraphicFramePr>
        <p:xfrm>
          <a:off x="7010400" y="2819400"/>
          <a:ext cx="1199922" cy="9906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819400"/>
                        <a:ext cx="1199922" cy="990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pic>
        <p:nvPicPr>
          <p:cNvPr id="81925" name="Picture 5" descr="C:\Program Files\Microsoft Office\MEDIA\OFFICE12\Lines\BD14710_.gif"/>
          <p:cNvPicPr>
            <a:picLocks noChangeAspect="1" noChangeArrowheads="1"/>
          </p:cNvPicPr>
          <p:nvPr/>
        </p:nvPicPr>
        <p:blipFill>
          <a:blip r:embed="rId5" cstate="print"/>
          <a:srcRect/>
          <a:stretch>
            <a:fillRect/>
          </a:stretch>
        </p:blipFill>
        <p:spPr bwMode="auto">
          <a:xfrm flipV="1">
            <a:off x="1600200" y="3130296"/>
            <a:ext cx="5562600" cy="222504"/>
          </a:xfrm>
          <a:prstGeom prst="rect">
            <a:avLst/>
          </a:prstGeom>
          <a:noFill/>
        </p:spPr>
      </p:pic>
      <p:sp>
        <p:nvSpPr>
          <p:cNvPr id="15" name="TextBox 14"/>
          <p:cNvSpPr txBox="1"/>
          <p:nvPr/>
        </p:nvSpPr>
        <p:spPr>
          <a:xfrm>
            <a:off x="3429000" y="2209800"/>
            <a:ext cx="2000869" cy="861774"/>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5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Lỗi</a:t>
            </a:r>
            <a:r>
              <a:rPr lang="en-US" sz="25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bit???</a:t>
            </a:r>
          </a:p>
          <a:p>
            <a:pPr algn="ctr"/>
            <a:r>
              <a:rPr lang="en-US" sz="25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Mất</a:t>
            </a:r>
            <a:r>
              <a:rPr lang="en-US" sz="25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25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gói</a:t>
            </a:r>
            <a:r>
              <a:rPr lang="en-US" sz="25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11" name="Explosion 1 10"/>
          <p:cNvSpPr/>
          <p:nvPr/>
        </p:nvSpPr>
        <p:spPr>
          <a:xfrm>
            <a:off x="2057400" y="3657600"/>
            <a:ext cx="4876800" cy="2590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Làm</a:t>
            </a:r>
            <a:r>
              <a:rPr lang="en-US" sz="2400" dirty="0"/>
              <a:t> </a:t>
            </a:r>
            <a:r>
              <a:rPr lang="en-US" sz="2400" dirty="0" err="1"/>
              <a:t>sao</a:t>
            </a:r>
            <a:r>
              <a:rPr lang="en-US" sz="2400" dirty="0"/>
              <a:t> </a:t>
            </a:r>
            <a:r>
              <a:rPr lang="en-US" sz="2400" dirty="0" err="1"/>
              <a:t>để</a:t>
            </a:r>
            <a:r>
              <a:rPr lang="en-US" sz="2400" dirty="0"/>
              <a:t> </a:t>
            </a:r>
            <a:r>
              <a:rPr lang="en-US" sz="2400" dirty="0" err="1"/>
              <a:t>truyền</a:t>
            </a:r>
            <a:r>
              <a:rPr lang="en-US" sz="2400" dirty="0"/>
              <a:t> </a:t>
            </a:r>
            <a:r>
              <a:rPr lang="en-US" sz="2400" dirty="0" err="1"/>
              <a:t>đáng</a:t>
            </a:r>
            <a:r>
              <a:rPr lang="en-US" sz="2400" dirty="0"/>
              <a:t> tin </a:t>
            </a:r>
            <a:r>
              <a:rPr lang="en-US" sz="2400" dirty="0" err="1"/>
              <a:t>cậy</a:t>
            </a:r>
            <a:r>
              <a:rPr lang="en-US" sz="2400" dirty="0"/>
              <a:t>???</a:t>
            </a:r>
            <a:endParaRPr lang="vi-VN" sz="2400" dirty="0"/>
          </a:p>
        </p:txBody>
      </p:sp>
      <p:sp>
        <p:nvSpPr>
          <p:cNvPr id="9" name="Slide Number Placeholder 8"/>
          <p:cNvSpPr>
            <a:spLocks noGrp="1"/>
          </p:cNvSpPr>
          <p:nvPr>
            <p:ph type="sldNum" sz="quarter" idx="12"/>
          </p:nvPr>
        </p:nvSpPr>
        <p:spPr/>
        <p:txBody>
          <a:bodyPr/>
          <a:lstStyle/>
          <a:p>
            <a:fld id="{4810A696-75C0-4E1D-A482-26D5420205C7}" type="slidenum">
              <a:rPr lang="en-US" smtClean="0"/>
              <a:pPr/>
              <a:t>18</a:t>
            </a:fld>
            <a:endParaRPr lang="en-US"/>
          </a:p>
        </p:txBody>
      </p:sp>
      <p:sp>
        <p:nvSpPr>
          <p:cNvPr id="10" name="Footer Placeholder 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dissolve">
                                      <p:cBhvr>
                                        <p:cTn id="7" dur="500"/>
                                        <p:tgtEl>
                                          <p:spTgt spid="81922"/>
                                        </p:tgtEl>
                                      </p:cBhvr>
                                    </p:animEffect>
                                  </p:childTnLst>
                                </p:cTn>
                              </p:par>
                              <p:par>
                                <p:cTn id="8" presetID="9" presetClass="entr" presetSubtype="0" fill="hold" nodeType="withEffect">
                                  <p:stCondLst>
                                    <p:cond delay="0"/>
                                  </p:stCondLst>
                                  <p:childTnLst>
                                    <p:set>
                                      <p:cBhvr>
                                        <p:cTn id="9" dur="1" fill="hold">
                                          <p:stCondLst>
                                            <p:cond delay="0"/>
                                          </p:stCondLst>
                                        </p:cTn>
                                        <p:tgtEl>
                                          <p:spTgt spid="81923"/>
                                        </p:tgtEl>
                                        <p:attrNameLst>
                                          <p:attrName>style.visibility</p:attrName>
                                        </p:attrNameLst>
                                      </p:cBhvr>
                                      <p:to>
                                        <p:strVal val="visible"/>
                                      </p:to>
                                    </p:set>
                                    <p:animEffect transition="in" filter="dissolve">
                                      <p:cBhvr>
                                        <p:cTn id="10" dur="500"/>
                                        <p:tgtEl>
                                          <p:spTgt spid="819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1925"/>
                                        </p:tgtEl>
                                        <p:attrNameLst>
                                          <p:attrName>style.visibility</p:attrName>
                                        </p:attrNameLst>
                                      </p:cBhvr>
                                      <p:to>
                                        <p:strVal val="visible"/>
                                      </p:to>
                                    </p:set>
                                    <p:animEffect transition="in" filter="wipe(left)">
                                      <p:cBhvr>
                                        <p:cTn id="15" dur="2000"/>
                                        <p:tgtEl>
                                          <p:spTgt spid="8192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fontScale="90000"/>
          </a:bodyPr>
          <a:lstStyle/>
          <a:p>
            <a:pPr eaLnBrk="1" hangingPunct="1"/>
            <a:r>
              <a:rPr lang="en-US" sz="3600"/>
              <a:t>Nguyên lý truyền dữ liệu đáng tin cậy</a:t>
            </a:r>
          </a:p>
        </p:txBody>
      </p:sp>
      <p:sp>
        <p:nvSpPr>
          <p:cNvPr id="64515" name="Rectangle 3"/>
          <p:cNvSpPr>
            <a:spLocks noGrp="1" noChangeArrowheads="1"/>
          </p:cNvSpPr>
          <p:nvPr>
            <p:ph sz="quarter" idx="1"/>
          </p:nvPr>
        </p:nvSpPr>
        <p:spPr>
          <a:xfrm>
            <a:off x="457200" y="5486400"/>
            <a:ext cx="7696200" cy="762000"/>
          </a:xfrm>
        </p:spPr>
        <p:txBody>
          <a:bodyPr>
            <a:normAutofit/>
          </a:bodyPr>
          <a:lstStyle/>
          <a:p>
            <a:pPr algn="ctr" eaLnBrk="1" hangingPunct="1">
              <a:lnSpc>
                <a:spcPct val="80000"/>
              </a:lnSpc>
              <a:buNone/>
            </a:pPr>
            <a:r>
              <a:rPr lang="en-US" sz="2400" dirty="0" err="1">
                <a:solidFill>
                  <a:srgbClr val="FF0000"/>
                </a:solidFill>
              </a:rPr>
              <a:t>Đặc</a:t>
            </a:r>
            <a:r>
              <a:rPr lang="en-US" sz="2400" dirty="0">
                <a:solidFill>
                  <a:srgbClr val="FF0000"/>
                </a:solidFill>
              </a:rPr>
              <a:t> </a:t>
            </a:r>
            <a:r>
              <a:rPr lang="en-US" sz="2400" dirty="0" err="1">
                <a:solidFill>
                  <a:srgbClr val="FF0000"/>
                </a:solidFill>
              </a:rPr>
              <a:t>tính</a:t>
            </a:r>
            <a:r>
              <a:rPr lang="en-US" sz="2400" dirty="0">
                <a:solidFill>
                  <a:srgbClr val="FF0000"/>
                </a:solidFill>
              </a:rPr>
              <a:t> </a:t>
            </a:r>
            <a:r>
              <a:rPr lang="en-US" sz="2400" dirty="0" err="1">
                <a:solidFill>
                  <a:srgbClr val="FF0000"/>
                </a:solidFill>
              </a:rPr>
              <a:t>của</a:t>
            </a:r>
            <a:r>
              <a:rPr lang="en-US" sz="2400" dirty="0">
                <a:solidFill>
                  <a:srgbClr val="FF0000"/>
                </a:solidFill>
              </a:rPr>
              <a:t> </a:t>
            </a:r>
            <a:r>
              <a:rPr lang="en-US" sz="2400" dirty="0" err="1">
                <a:solidFill>
                  <a:srgbClr val="FF0000"/>
                </a:solidFill>
              </a:rPr>
              <a:t>đường</a:t>
            </a:r>
            <a:r>
              <a:rPr lang="en-US" sz="2400" dirty="0">
                <a:solidFill>
                  <a:srgbClr val="FF0000"/>
                </a:solidFill>
              </a:rPr>
              <a:t> </a:t>
            </a:r>
            <a:r>
              <a:rPr lang="en-US" sz="2400" dirty="0" err="1">
                <a:solidFill>
                  <a:srgbClr val="FF0000"/>
                </a:solidFill>
              </a:rPr>
              <a:t>truyền</a:t>
            </a:r>
            <a:r>
              <a:rPr lang="en-US" sz="2400" dirty="0">
                <a:solidFill>
                  <a:srgbClr val="FF0000"/>
                </a:solidFill>
              </a:rPr>
              <a:t> </a:t>
            </a:r>
            <a:r>
              <a:rPr lang="en-US" sz="2400" dirty="0" err="1">
                <a:solidFill>
                  <a:srgbClr val="FF0000"/>
                </a:solidFill>
              </a:rPr>
              <a:t>không</a:t>
            </a:r>
            <a:r>
              <a:rPr lang="en-US" sz="2400" dirty="0">
                <a:solidFill>
                  <a:srgbClr val="FF0000"/>
                </a:solidFill>
              </a:rPr>
              <a:t> tin </a:t>
            </a:r>
            <a:r>
              <a:rPr lang="en-US" sz="2400" dirty="0" err="1">
                <a:solidFill>
                  <a:srgbClr val="FF0000"/>
                </a:solidFill>
              </a:rPr>
              <a:t>cậy</a:t>
            </a:r>
            <a:r>
              <a:rPr lang="en-US" sz="2400" dirty="0">
                <a:solidFill>
                  <a:srgbClr val="FF0000"/>
                </a:solidFill>
              </a:rPr>
              <a:t> </a:t>
            </a:r>
            <a:r>
              <a:rPr lang="en-US" sz="2400" dirty="0" err="1">
                <a:solidFill>
                  <a:srgbClr val="FF0000"/>
                </a:solidFill>
              </a:rPr>
              <a:t>quyết</a:t>
            </a:r>
            <a:r>
              <a:rPr lang="en-US" sz="2400" dirty="0">
                <a:solidFill>
                  <a:srgbClr val="FF0000"/>
                </a:solidFill>
              </a:rPr>
              <a:t> </a:t>
            </a:r>
            <a:r>
              <a:rPr lang="en-US" sz="2400" dirty="0" err="1">
                <a:solidFill>
                  <a:srgbClr val="FF0000"/>
                </a:solidFill>
              </a:rPr>
              <a:t>định</a:t>
            </a:r>
            <a:r>
              <a:rPr lang="en-US" sz="2400" dirty="0">
                <a:solidFill>
                  <a:srgbClr val="FF0000"/>
                </a:solidFill>
              </a:rPr>
              <a:t> </a:t>
            </a:r>
            <a:r>
              <a:rPr lang="en-US" sz="2400" dirty="0" err="1">
                <a:solidFill>
                  <a:srgbClr val="FF0000"/>
                </a:solidFill>
              </a:rPr>
              <a:t>độ</a:t>
            </a:r>
            <a:r>
              <a:rPr lang="en-US" sz="2400" dirty="0">
                <a:solidFill>
                  <a:srgbClr val="FF0000"/>
                </a:solidFill>
              </a:rPr>
              <a:t> </a:t>
            </a:r>
            <a:r>
              <a:rPr lang="en-US" sz="2400" dirty="0" err="1">
                <a:solidFill>
                  <a:srgbClr val="FF0000"/>
                </a:solidFill>
              </a:rPr>
              <a:t>phức</a:t>
            </a:r>
            <a:r>
              <a:rPr lang="en-US" sz="2400" dirty="0">
                <a:solidFill>
                  <a:srgbClr val="FF0000"/>
                </a:solidFill>
              </a:rPr>
              <a:t> </a:t>
            </a:r>
            <a:r>
              <a:rPr lang="en-US" sz="2400" dirty="0" err="1">
                <a:solidFill>
                  <a:srgbClr val="FF0000"/>
                </a:solidFill>
              </a:rPr>
              <a:t>tạp</a:t>
            </a:r>
            <a:r>
              <a:rPr lang="en-US" sz="2400" dirty="0">
                <a:solidFill>
                  <a:srgbClr val="FF0000"/>
                </a:solidFill>
              </a:rPr>
              <a:t> </a:t>
            </a:r>
            <a:r>
              <a:rPr lang="en-US" sz="2400" dirty="0" err="1">
                <a:solidFill>
                  <a:srgbClr val="FF0000"/>
                </a:solidFill>
              </a:rPr>
              <a:t>của</a:t>
            </a:r>
            <a:r>
              <a:rPr lang="en-US" sz="2400" dirty="0">
                <a:solidFill>
                  <a:srgbClr val="FF0000"/>
                </a:solidFill>
              </a:rPr>
              <a:t> </a:t>
            </a:r>
            <a:r>
              <a:rPr lang="en-US" sz="2400" dirty="0" err="1">
                <a:solidFill>
                  <a:srgbClr val="FF0000"/>
                </a:solidFill>
              </a:rPr>
              <a:t>nghi</a:t>
            </a:r>
            <a:r>
              <a:rPr lang="en-US" sz="2400" dirty="0">
                <a:solidFill>
                  <a:srgbClr val="FF0000"/>
                </a:solidFill>
              </a:rPr>
              <a:t> </a:t>
            </a:r>
            <a:r>
              <a:rPr lang="en-US" sz="2400" dirty="0" err="1">
                <a:solidFill>
                  <a:srgbClr val="FF0000"/>
                </a:solidFill>
              </a:rPr>
              <a:t>thức</a:t>
            </a:r>
            <a:r>
              <a:rPr lang="en-US" sz="2400" dirty="0">
                <a:solidFill>
                  <a:srgbClr val="FF0000"/>
                </a:solidFill>
              </a:rPr>
              <a:t> </a:t>
            </a:r>
            <a:r>
              <a:rPr lang="en-US" sz="2400" dirty="0" err="1">
                <a:solidFill>
                  <a:srgbClr val="FF0000"/>
                </a:solidFill>
              </a:rPr>
              <a:t>truyền</a:t>
            </a:r>
            <a:r>
              <a:rPr lang="en-US" sz="2400" dirty="0">
                <a:solidFill>
                  <a:srgbClr val="FF0000"/>
                </a:solidFill>
              </a:rPr>
              <a:t> tin </a:t>
            </a:r>
            <a:r>
              <a:rPr lang="en-US" sz="2400" dirty="0" err="1">
                <a:solidFill>
                  <a:srgbClr val="FF0000"/>
                </a:solidFill>
              </a:rPr>
              <a:t>cậy</a:t>
            </a:r>
            <a:endParaRPr lang="en-US" sz="2400" dirty="0">
              <a:solidFill>
                <a:srgbClr val="FF0000"/>
              </a:solidFill>
            </a:endParaRPr>
          </a:p>
        </p:txBody>
      </p:sp>
      <p:sp>
        <p:nvSpPr>
          <p:cNvPr id="13317" name="AutoShape 5"/>
          <p:cNvSpPr>
            <a:spLocks noChangeArrowheads="1"/>
          </p:cNvSpPr>
          <p:nvPr/>
        </p:nvSpPr>
        <p:spPr bwMode="auto">
          <a:xfrm rot="10800000">
            <a:off x="1625600" y="2646363"/>
            <a:ext cx="2667000" cy="315912"/>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13318" name="Text Box 6"/>
          <p:cNvSpPr txBox="1">
            <a:spLocks noChangeArrowheads="1"/>
          </p:cNvSpPr>
          <p:nvPr/>
        </p:nvSpPr>
        <p:spPr bwMode="auto">
          <a:xfrm>
            <a:off x="1600200" y="1781175"/>
            <a:ext cx="1143000" cy="376238"/>
          </a:xfrm>
          <a:prstGeom prst="rect">
            <a:avLst/>
          </a:prstGeom>
          <a:noFill/>
          <a:ln w="9525">
            <a:solidFill>
              <a:schemeClr val="tx1"/>
            </a:solidFill>
            <a:miter lim="800000"/>
            <a:headEnd/>
            <a:tailEnd/>
          </a:ln>
        </p:spPr>
        <p:txBody>
          <a:bodyPr>
            <a:spAutoFit/>
          </a:bodyPr>
          <a:lstStyle/>
          <a:p>
            <a:pPr>
              <a:spcBef>
                <a:spcPct val="50000"/>
              </a:spcBef>
            </a:pPr>
            <a:r>
              <a:rPr lang="en-US" dirty="0" err="1">
                <a:latin typeface="Arial" pitchFamily="34" charset="0"/>
                <a:cs typeface="Arial" charset="0"/>
              </a:rPr>
              <a:t>Bên</a:t>
            </a:r>
            <a:r>
              <a:rPr lang="en-US" dirty="0">
                <a:latin typeface="Arial" pitchFamily="34" charset="0"/>
                <a:cs typeface="Arial" charset="0"/>
              </a:rPr>
              <a:t> </a:t>
            </a:r>
            <a:r>
              <a:rPr lang="en-US" dirty="0" err="1">
                <a:latin typeface="Arial" pitchFamily="34" charset="0"/>
                <a:cs typeface="Arial" charset="0"/>
              </a:rPr>
              <a:t>gửi</a:t>
            </a:r>
            <a:endParaRPr lang="en-US" dirty="0">
              <a:latin typeface="Arial" pitchFamily="34" charset="0"/>
              <a:cs typeface="Arial" charset="0"/>
            </a:endParaRPr>
          </a:p>
        </p:txBody>
      </p:sp>
      <p:sp>
        <p:nvSpPr>
          <p:cNvPr id="13319" name="Text Box 7"/>
          <p:cNvSpPr txBox="1">
            <a:spLocks noChangeArrowheads="1"/>
          </p:cNvSpPr>
          <p:nvPr/>
        </p:nvSpPr>
        <p:spPr bwMode="auto">
          <a:xfrm>
            <a:off x="3048000" y="1768475"/>
            <a:ext cx="1371600" cy="376238"/>
          </a:xfrm>
          <a:prstGeom prst="rect">
            <a:avLst/>
          </a:prstGeom>
          <a:noFill/>
          <a:ln w="9525">
            <a:solidFill>
              <a:schemeClr val="tx1"/>
            </a:solidFill>
            <a:miter lim="800000"/>
            <a:headEnd/>
            <a:tailEnd/>
          </a:ln>
        </p:spPr>
        <p:txBody>
          <a:bodyPr>
            <a:spAutoFit/>
          </a:bodyPr>
          <a:lstStyle/>
          <a:p>
            <a:pPr>
              <a:spcBef>
                <a:spcPct val="50000"/>
              </a:spcBef>
            </a:pPr>
            <a:r>
              <a:rPr lang="en-US" dirty="0" err="1">
                <a:latin typeface="Arial" pitchFamily="34" charset="0"/>
                <a:cs typeface="Arial" charset="0"/>
              </a:rPr>
              <a:t>Bên</a:t>
            </a:r>
            <a:r>
              <a:rPr lang="en-US" dirty="0">
                <a:latin typeface="Arial" pitchFamily="34" charset="0"/>
                <a:cs typeface="Arial" charset="0"/>
              </a:rPr>
              <a:t> </a:t>
            </a:r>
            <a:r>
              <a:rPr lang="en-US" dirty="0" err="1">
                <a:latin typeface="Arial" pitchFamily="34" charset="0"/>
                <a:cs typeface="Arial" charset="0"/>
              </a:rPr>
              <a:t>nhận</a:t>
            </a:r>
            <a:endParaRPr lang="en-US" dirty="0">
              <a:latin typeface="Arial" pitchFamily="34" charset="0"/>
              <a:cs typeface="Arial" charset="0"/>
            </a:endParaRPr>
          </a:p>
        </p:txBody>
      </p:sp>
      <p:sp>
        <p:nvSpPr>
          <p:cNvPr id="13320" name="Text Box 8"/>
          <p:cNvSpPr txBox="1">
            <a:spLocks noChangeArrowheads="1"/>
          </p:cNvSpPr>
          <p:nvPr/>
        </p:nvSpPr>
        <p:spPr bwMode="auto">
          <a:xfrm>
            <a:off x="1803400" y="2606675"/>
            <a:ext cx="2438400" cy="366713"/>
          </a:xfrm>
          <a:prstGeom prst="rect">
            <a:avLst/>
          </a:prstGeom>
          <a:noFill/>
          <a:ln w="9525">
            <a:noFill/>
            <a:miter lim="800000"/>
            <a:headEnd/>
            <a:tailEnd/>
          </a:ln>
        </p:spPr>
        <p:txBody>
          <a:bodyPr>
            <a:spAutoFit/>
          </a:bodyPr>
          <a:lstStyle/>
          <a:p>
            <a:pPr>
              <a:spcBef>
                <a:spcPct val="50000"/>
              </a:spcBef>
            </a:pPr>
            <a:r>
              <a:rPr lang="en-US" dirty="0" err="1">
                <a:latin typeface="Arial" pitchFamily="34" charset="0"/>
                <a:cs typeface="Arial" charset="0"/>
              </a:rPr>
              <a:t>Đường</a:t>
            </a:r>
            <a:r>
              <a:rPr lang="en-US" dirty="0">
                <a:latin typeface="Arial" pitchFamily="34" charset="0"/>
                <a:cs typeface="Arial" charset="0"/>
              </a:rPr>
              <a:t> </a:t>
            </a:r>
            <a:r>
              <a:rPr lang="en-US" dirty="0" err="1">
                <a:latin typeface="Arial" pitchFamily="34" charset="0"/>
                <a:cs typeface="Arial" charset="0"/>
              </a:rPr>
              <a:t>truyền</a:t>
            </a:r>
            <a:r>
              <a:rPr lang="en-US" dirty="0">
                <a:latin typeface="Arial" pitchFamily="34" charset="0"/>
                <a:cs typeface="Arial" charset="0"/>
              </a:rPr>
              <a:t> tin </a:t>
            </a:r>
            <a:r>
              <a:rPr lang="en-US" dirty="0" err="1">
                <a:latin typeface="Arial" pitchFamily="34" charset="0"/>
                <a:cs typeface="Arial" charset="0"/>
              </a:rPr>
              <a:t>cậy</a:t>
            </a:r>
            <a:endParaRPr lang="en-US" dirty="0">
              <a:latin typeface="Arial" pitchFamily="34" charset="0"/>
              <a:cs typeface="Arial" charset="0"/>
            </a:endParaRPr>
          </a:p>
        </p:txBody>
      </p:sp>
      <p:sp>
        <p:nvSpPr>
          <p:cNvPr id="13321" name="Line 9"/>
          <p:cNvSpPr>
            <a:spLocks noChangeShapeType="1"/>
          </p:cNvSpPr>
          <p:nvPr/>
        </p:nvSpPr>
        <p:spPr bwMode="auto">
          <a:xfrm>
            <a:off x="2057400" y="2174875"/>
            <a:ext cx="0" cy="457200"/>
          </a:xfrm>
          <a:prstGeom prst="line">
            <a:avLst/>
          </a:prstGeom>
          <a:noFill/>
          <a:ln w="9525">
            <a:solidFill>
              <a:schemeClr val="tx1"/>
            </a:solidFill>
            <a:round/>
            <a:headEnd/>
            <a:tailEnd type="triangle" w="med" len="med"/>
          </a:ln>
        </p:spPr>
        <p:txBody>
          <a:bodyPr/>
          <a:lstStyle/>
          <a:p>
            <a:endParaRPr lang="en-US"/>
          </a:p>
        </p:txBody>
      </p:sp>
      <p:sp>
        <p:nvSpPr>
          <p:cNvPr id="13322" name="Line 10"/>
          <p:cNvSpPr>
            <a:spLocks noChangeShapeType="1"/>
          </p:cNvSpPr>
          <p:nvPr/>
        </p:nvSpPr>
        <p:spPr bwMode="auto">
          <a:xfrm flipV="1">
            <a:off x="3733800" y="2149475"/>
            <a:ext cx="0" cy="533400"/>
          </a:xfrm>
          <a:prstGeom prst="line">
            <a:avLst/>
          </a:prstGeom>
          <a:noFill/>
          <a:ln w="9525">
            <a:solidFill>
              <a:schemeClr val="tx1"/>
            </a:solidFill>
            <a:round/>
            <a:headEnd/>
            <a:tailEnd type="triangle" w="med" len="med"/>
          </a:ln>
        </p:spPr>
        <p:txBody>
          <a:bodyPr/>
          <a:lstStyle/>
          <a:p>
            <a:endParaRPr lang="en-US"/>
          </a:p>
        </p:txBody>
      </p:sp>
      <p:sp>
        <p:nvSpPr>
          <p:cNvPr id="13323" name="Line 11"/>
          <p:cNvSpPr>
            <a:spLocks noChangeShapeType="1"/>
          </p:cNvSpPr>
          <p:nvPr/>
        </p:nvSpPr>
        <p:spPr bwMode="auto">
          <a:xfrm>
            <a:off x="533400" y="2376488"/>
            <a:ext cx="8153400" cy="0"/>
          </a:xfrm>
          <a:prstGeom prst="line">
            <a:avLst/>
          </a:prstGeom>
          <a:noFill/>
          <a:ln w="38100">
            <a:solidFill>
              <a:schemeClr val="tx1"/>
            </a:solidFill>
            <a:round/>
            <a:headEnd/>
            <a:tailEnd/>
          </a:ln>
        </p:spPr>
        <p:txBody>
          <a:bodyPr/>
          <a:lstStyle/>
          <a:p>
            <a:endParaRPr lang="en-US"/>
          </a:p>
        </p:txBody>
      </p:sp>
      <p:sp>
        <p:nvSpPr>
          <p:cNvPr id="13324" name="Text Box 12"/>
          <p:cNvSpPr txBox="1">
            <a:spLocks noChangeArrowheads="1"/>
          </p:cNvSpPr>
          <p:nvPr/>
        </p:nvSpPr>
        <p:spPr bwMode="auto">
          <a:xfrm rot="10800000">
            <a:off x="379562" y="2149475"/>
            <a:ext cx="461665" cy="1358900"/>
          </a:xfrm>
          <a:prstGeom prst="rect">
            <a:avLst/>
          </a:prstGeom>
          <a:noFill/>
          <a:ln w="9525">
            <a:noFill/>
            <a:miter lim="800000"/>
            <a:headEnd/>
            <a:tailEnd/>
          </a:ln>
        </p:spPr>
        <p:txBody>
          <a:bodyPr vert="eaVert">
            <a:spAutoFit/>
          </a:bodyPr>
          <a:lstStyle/>
          <a:p>
            <a:pPr>
              <a:spcBef>
                <a:spcPct val="50000"/>
              </a:spcBef>
            </a:pPr>
            <a:r>
              <a:rPr lang="en-US">
                <a:latin typeface="Arial" pitchFamily="34" charset="0"/>
                <a:cs typeface="Arial" charset="0"/>
              </a:rPr>
              <a:t>transport</a:t>
            </a:r>
          </a:p>
        </p:txBody>
      </p:sp>
      <p:sp>
        <p:nvSpPr>
          <p:cNvPr id="13325" name="Line 13"/>
          <p:cNvSpPr>
            <a:spLocks noChangeShapeType="1"/>
          </p:cNvSpPr>
          <p:nvPr/>
        </p:nvSpPr>
        <p:spPr bwMode="auto">
          <a:xfrm flipV="1">
            <a:off x="533400" y="3671888"/>
            <a:ext cx="8305800" cy="1587"/>
          </a:xfrm>
          <a:prstGeom prst="line">
            <a:avLst/>
          </a:prstGeom>
          <a:noFill/>
          <a:ln w="38100">
            <a:solidFill>
              <a:schemeClr val="tx1"/>
            </a:solidFill>
            <a:round/>
            <a:headEnd/>
            <a:tailEnd/>
          </a:ln>
        </p:spPr>
        <p:txBody>
          <a:bodyPr/>
          <a:lstStyle/>
          <a:p>
            <a:endParaRPr lang="en-US"/>
          </a:p>
        </p:txBody>
      </p:sp>
      <p:sp>
        <p:nvSpPr>
          <p:cNvPr id="13326" name="Text Box 14"/>
          <p:cNvSpPr txBox="1">
            <a:spLocks noChangeArrowheads="1"/>
          </p:cNvSpPr>
          <p:nvPr/>
        </p:nvSpPr>
        <p:spPr bwMode="auto">
          <a:xfrm>
            <a:off x="4724400" y="2681288"/>
            <a:ext cx="1600200" cy="646331"/>
          </a:xfrm>
          <a:prstGeom prst="rect">
            <a:avLst/>
          </a:prstGeom>
          <a:noFill/>
          <a:ln w="9525">
            <a:solidFill>
              <a:schemeClr val="tx1"/>
            </a:solidFill>
            <a:miter lim="800000"/>
            <a:headEnd/>
            <a:tailEnd/>
          </a:ln>
        </p:spPr>
        <p:txBody>
          <a:bodyPr>
            <a:spAutoFit/>
          </a:bodyPr>
          <a:lstStyle/>
          <a:p>
            <a:pPr algn="ctr">
              <a:spcBef>
                <a:spcPct val="50000"/>
              </a:spcBef>
            </a:pPr>
            <a:r>
              <a:rPr lang="en-US" dirty="0" err="1">
                <a:latin typeface="Arial" pitchFamily="34" charset="0"/>
                <a:cs typeface="Arial" charset="0"/>
              </a:rPr>
              <a:t>Nghi</a:t>
            </a:r>
            <a:r>
              <a:rPr lang="en-US" dirty="0">
                <a:latin typeface="Arial" pitchFamily="34" charset="0"/>
                <a:cs typeface="Arial" charset="0"/>
              </a:rPr>
              <a:t> </a:t>
            </a:r>
            <a:r>
              <a:rPr lang="en-US" dirty="0" err="1">
                <a:latin typeface="Arial" pitchFamily="34" charset="0"/>
                <a:cs typeface="Arial" charset="0"/>
              </a:rPr>
              <a:t>thức</a:t>
            </a:r>
            <a:r>
              <a:rPr lang="en-US" dirty="0">
                <a:latin typeface="Arial" pitchFamily="34" charset="0"/>
                <a:cs typeface="Arial" charset="0"/>
              </a:rPr>
              <a:t> </a:t>
            </a:r>
            <a:r>
              <a:rPr lang="en-US" dirty="0" err="1">
                <a:latin typeface="Arial" pitchFamily="34" charset="0"/>
                <a:cs typeface="Arial" charset="0"/>
              </a:rPr>
              <a:t>truyền</a:t>
            </a:r>
            <a:r>
              <a:rPr lang="en-US" dirty="0">
                <a:latin typeface="Arial" pitchFamily="34" charset="0"/>
                <a:cs typeface="Arial" charset="0"/>
              </a:rPr>
              <a:t> tin </a:t>
            </a:r>
            <a:r>
              <a:rPr lang="en-US" dirty="0" err="1">
                <a:latin typeface="Arial" pitchFamily="34" charset="0"/>
                <a:cs typeface="Arial" charset="0"/>
              </a:rPr>
              <a:t>cậy</a:t>
            </a:r>
            <a:endParaRPr lang="en-US" dirty="0">
              <a:latin typeface="Arial" pitchFamily="34" charset="0"/>
              <a:cs typeface="Arial" charset="0"/>
            </a:endParaRPr>
          </a:p>
        </p:txBody>
      </p:sp>
      <p:sp>
        <p:nvSpPr>
          <p:cNvPr id="13327" name="Text Box 15"/>
          <p:cNvSpPr txBox="1">
            <a:spLocks noChangeArrowheads="1"/>
          </p:cNvSpPr>
          <p:nvPr/>
        </p:nvSpPr>
        <p:spPr bwMode="auto">
          <a:xfrm>
            <a:off x="6934200" y="2681288"/>
            <a:ext cx="1600200" cy="646331"/>
          </a:xfrm>
          <a:prstGeom prst="rect">
            <a:avLst/>
          </a:prstGeom>
          <a:noFill/>
          <a:ln w="9525">
            <a:solidFill>
              <a:schemeClr val="tx1"/>
            </a:solidFill>
            <a:miter lim="800000"/>
            <a:headEnd/>
            <a:tailEnd/>
          </a:ln>
        </p:spPr>
        <p:txBody>
          <a:bodyPr>
            <a:spAutoFit/>
          </a:bodyPr>
          <a:lstStyle/>
          <a:p>
            <a:pPr algn="ctr">
              <a:spcBef>
                <a:spcPct val="50000"/>
              </a:spcBef>
            </a:pPr>
            <a:r>
              <a:rPr lang="en-US" dirty="0" err="1">
                <a:latin typeface="Arial" pitchFamily="34" charset="0"/>
                <a:cs typeface="Arial" charset="0"/>
              </a:rPr>
              <a:t>Nghi</a:t>
            </a:r>
            <a:r>
              <a:rPr lang="en-US" dirty="0">
                <a:latin typeface="Arial" pitchFamily="34" charset="0"/>
                <a:cs typeface="Arial" charset="0"/>
              </a:rPr>
              <a:t> </a:t>
            </a:r>
            <a:r>
              <a:rPr lang="en-US" dirty="0" err="1">
                <a:latin typeface="Arial" pitchFamily="34" charset="0"/>
                <a:cs typeface="Arial" charset="0"/>
              </a:rPr>
              <a:t>thức</a:t>
            </a:r>
            <a:r>
              <a:rPr lang="en-US" dirty="0">
                <a:latin typeface="Arial" pitchFamily="34" charset="0"/>
                <a:cs typeface="Arial" charset="0"/>
              </a:rPr>
              <a:t> </a:t>
            </a:r>
            <a:r>
              <a:rPr lang="en-US" dirty="0" err="1">
                <a:latin typeface="Arial" pitchFamily="34" charset="0"/>
                <a:cs typeface="Arial" charset="0"/>
              </a:rPr>
              <a:t>truyền</a:t>
            </a:r>
            <a:r>
              <a:rPr lang="en-US" dirty="0">
                <a:latin typeface="Arial" pitchFamily="34" charset="0"/>
                <a:cs typeface="Arial" charset="0"/>
              </a:rPr>
              <a:t> tin </a:t>
            </a:r>
            <a:r>
              <a:rPr lang="en-US" dirty="0" err="1">
                <a:latin typeface="Arial" pitchFamily="34" charset="0"/>
                <a:cs typeface="Arial" charset="0"/>
              </a:rPr>
              <a:t>cậy</a:t>
            </a:r>
            <a:endParaRPr lang="en-US" dirty="0">
              <a:latin typeface="Arial" pitchFamily="34" charset="0"/>
              <a:cs typeface="Arial" charset="0"/>
            </a:endParaRPr>
          </a:p>
        </p:txBody>
      </p:sp>
      <p:sp>
        <p:nvSpPr>
          <p:cNvPr id="13328" name="AutoShape 16"/>
          <p:cNvSpPr>
            <a:spLocks noChangeArrowheads="1"/>
          </p:cNvSpPr>
          <p:nvPr/>
        </p:nvSpPr>
        <p:spPr bwMode="auto">
          <a:xfrm rot="10800000">
            <a:off x="4876800" y="3929063"/>
            <a:ext cx="3505200" cy="315912"/>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13329" name="Text Box 17"/>
          <p:cNvSpPr txBox="1">
            <a:spLocks noChangeArrowheads="1"/>
          </p:cNvSpPr>
          <p:nvPr/>
        </p:nvSpPr>
        <p:spPr bwMode="auto">
          <a:xfrm>
            <a:off x="5181600" y="3889375"/>
            <a:ext cx="3276600" cy="366713"/>
          </a:xfrm>
          <a:prstGeom prst="rect">
            <a:avLst/>
          </a:prstGeom>
          <a:noFill/>
          <a:ln w="9525">
            <a:noFill/>
            <a:miter lim="800000"/>
            <a:headEnd/>
            <a:tailEnd/>
          </a:ln>
        </p:spPr>
        <p:txBody>
          <a:bodyPr>
            <a:spAutoFit/>
          </a:bodyPr>
          <a:lstStyle/>
          <a:p>
            <a:pPr>
              <a:spcBef>
                <a:spcPct val="50000"/>
              </a:spcBef>
            </a:pPr>
            <a:r>
              <a:rPr lang="en-US" dirty="0" err="1">
                <a:latin typeface="Arial" pitchFamily="34" charset="0"/>
                <a:cs typeface="Arial" charset="0"/>
              </a:rPr>
              <a:t>Đường</a:t>
            </a:r>
            <a:r>
              <a:rPr lang="en-US" dirty="0">
                <a:latin typeface="Arial" pitchFamily="34" charset="0"/>
                <a:cs typeface="Arial" charset="0"/>
              </a:rPr>
              <a:t> </a:t>
            </a:r>
            <a:r>
              <a:rPr lang="en-US" dirty="0" err="1">
                <a:latin typeface="Arial" pitchFamily="34" charset="0"/>
                <a:cs typeface="Arial" charset="0"/>
              </a:rPr>
              <a:t>truyền</a:t>
            </a:r>
            <a:r>
              <a:rPr lang="en-US" dirty="0">
                <a:latin typeface="Arial" pitchFamily="34" charset="0"/>
                <a:cs typeface="Arial" charset="0"/>
              </a:rPr>
              <a:t> </a:t>
            </a:r>
            <a:r>
              <a:rPr lang="en-US" dirty="0" err="1">
                <a:latin typeface="Arial" pitchFamily="34" charset="0"/>
                <a:cs typeface="Arial" charset="0"/>
              </a:rPr>
              <a:t>không</a:t>
            </a:r>
            <a:r>
              <a:rPr lang="en-US" dirty="0">
                <a:latin typeface="Arial" pitchFamily="34" charset="0"/>
                <a:cs typeface="Arial" charset="0"/>
              </a:rPr>
              <a:t> tin </a:t>
            </a:r>
            <a:r>
              <a:rPr lang="en-US" dirty="0" err="1">
                <a:latin typeface="Arial" pitchFamily="34" charset="0"/>
                <a:cs typeface="Arial" charset="0"/>
              </a:rPr>
              <a:t>cậy</a:t>
            </a:r>
            <a:endParaRPr lang="en-US" dirty="0">
              <a:latin typeface="Arial" pitchFamily="34" charset="0"/>
              <a:cs typeface="Arial" charset="0"/>
            </a:endParaRPr>
          </a:p>
        </p:txBody>
      </p:sp>
      <p:sp>
        <p:nvSpPr>
          <p:cNvPr id="13330" name="Line 18"/>
          <p:cNvSpPr>
            <a:spLocks noChangeShapeType="1"/>
          </p:cNvSpPr>
          <p:nvPr/>
        </p:nvSpPr>
        <p:spPr bwMode="auto">
          <a:xfrm>
            <a:off x="5562600" y="3367088"/>
            <a:ext cx="0" cy="560387"/>
          </a:xfrm>
          <a:prstGeom prst="line">
            <a:avLst/>
          </a:prstGeom>
          <a:noFill/>
          <a:ln w="9525">
            <a:solidFill>
              <a:schemeClr val="tx1"/>
            </a:solidFill>
            <a:round/>
            <a:headEnd/>
            <a:tailEnd type="triangle" w="med" len="med"/>
          </a:ln>
        </p:spPr>
        <p:txBody>
          <a:bodyPr/>
          <a:lstStyle/>
          <a:p>
            <a:endParaRPr lang="en-US"/>
          </a:p>
        </p:txBody>
      </p:sp>
      <p:sp>
        <p:nvSpPr>
          <p:cNvPr id="13331" name="Line 19"/>
          <p:cNvSpPr>
            <a:spLocks noChangeShapeType="1"/>
          </p:cNvSpPr>
          <p:nvPr/>
        </p:nvSpPr>
        <p:spPr bwMode="auto">
          <a:xfrm flipV="1">
            <a:off x="7696200" y="3341688"/>
            <a:ext cx="0" cy="611187"/>
          </a:xfrm>
          <a:prstGeom prst="line">
            <a:avLst/>
          </a:prstGeom>
          <a:noFill/>
          <a:ln w="9525">
            <a:solidFill>
              <a:schemeClr val="tx1"/>
            </a:solidFill>
            <a:round/>
            <a:headEnd/>
            <a:tailEnd type="triangle" w="med" len="med"/>
          </a:ln>
        </p:spPr>
        <p:txBody>
          <a:bodyPr/>
          <a:lstStyle/>
          <a:p>
            <a:endParaRPr lang="en-US"/>
          </a:p>
        </p:txBody>
      </p:sp>
      <p:sp>
        <p:nvSpPr>
          <p:cNvPr id="13332" name="Text Box 20"/>
          <p:cNvSpPr txBox="1">
            <a:spLocks noChangeArrowheads="1"/>
          </p:cNvSpPr>
          <p:nvPr/>
        </p:nvSpPr>
        <p:spPr bwMode="auto">
          <a:xfrm>
            <a:off x="1600200" y="4357688"/>
            <a:ext cx="2743200" cy="366712"/>
          </a:xfrm>
          <a:prstGeom prst="rect">
            <a:avLst/>
          </a:prstGeom>
          <a:noFill/>
          <a:ln w="9525">
            <a:noFill/>
            <a:miter lim="800000"/>
            <a:headEnd/>
            <a:tailEnd/>
          </a:ln>
        </p:spPr>
        <p:txBody>
          <a:bodyPr>
            <a:spAutoFit/>
          </a:bodyPr>
          <a:lstStyle/>
          <a:p>
            <a:pPr>
              <a:spcBef>
                <a:spcPct val="50000"/>
              </a:spcBef>
            </a:pPr>
            <a:r>
              <a:rPr lang="en-US" dirty="0">
                <a:latin typeface="Arial" pitchFamily="34" charset="0"/>
                <a:cs typeface="Arial" charset="0"/>
              </a:rPr>
              <a:t>a. </a:t>
            </a:r>
            <a:r>
              <a:rPr lang="en-US" dirty="0" err="1">
                <a:latin typeface="Arial" pitchFamily="34" charset="0"/>
                <a:cs typeface="Arial" charset="0"/>
              </a:rPr>
              <a:t>Cung</a:t>
            </a:r>
            <a:r>
              <a:rPr lang="en-US" dirty="0">
                <a:latin typeface="Arial" pitchFamily="34" charset="0"/>
                <a:cs typeface="Arial" charset="0"/>
              </a:rPr>
              <a:t> </a:t>
            </a:r>
            <a:r>
              <a:rPr lang="en-US" dirty="0" err="1">
                <a:latin typeface="Arial" pitchFamily="34" charset="0"/>
                <a:cs typeface="Arial" charset="0"/>
              </a:rPr>
              <a:t>cấp</a:t>
            </a:r>
            <a:r>
              <a:rPr lang="en-US" dirty="0">
                <a:latin typeface="Arial" pitchFamily="34" charset="0"/>
                <a:cs typeface="Arial" charset="0"/>
              </a:rPr>
              <a:t> </a:t>
            </a:r>
            <a:r>
              <a:rPr lang="en-US" dirty="0" err="1">
                <a:latin typeface="Arial" pitchFamily="34" charset="0"/>
                <a:cs typeface="Arial" charset="0"/>
              </a:rPr>
              <a:t>dvụ</a:t>
            </a:r>
            <a:endParaRPr lang="en-US" dirty="0">
              <a:latin typeface="Arial" pitchFamily="34" charset="0"/>
              <a:cs typeface="Arial" charset="0"/>
            </a:endParaRPr>
          </a:p>
        </p:txBody>
      </p:sp>
      <p:sp>
        <p:nvSpPr>
          <p:cNvPr id="13333" name="Text Box 21"/>
          <p:cNvSpPr txBox="1">
            <a:spLocks noChangeArrowheads="1"/>
          </p:cNvSpPr>
          <p:nvPr/>
        </p:nvSpPr>
        <p:spPr bwMode="auto">
          <a:xfrm>
            <a:off x="5270500" y="4344988"/>
            <a:ext cx="2743200" cy="366712"/>
          </a:xfrm>
          <a:prstGeom prst="rect">
            <a:avLst/>
          </a:prstGeom>
          <a:noFill/>
          <a:ln w="9525">
            <a:noFill/>
            <a:miter lim="800000"/>
            <a:headEnd/>
            <a:tailEnd/>
          </a:ln>
        </p:spPr>
        <p:txBody>
          <a:bodyPr>
            <a:spAutoFit/>
          </a:bodyPr>
          <a:lstStyle/>
          <a:p>
            <a:pPr>
              <a:spcBef>
                <a:spcPct val="50000"/>
              </a:spcBef>
            </a:pPr>
            <a:r>
              <a:rPr lang="en-US" dirty="0">
                <a:latin typeface="Arial" pitchFamily="34" charset="0"/>
                <a:cs typeface="Arial" charset="0"/>
              </a:rPr>
              <a:t>b. </a:t>
            </a:r>
            <a:r>
              <a:rPr lang="en-US" dirty="0" err="1">
                <a:latin typeface="Arial" pitchFamily="34" charset="0"/>
                <a:cs typeface="Arial" charset="0"/>
              </a:rPr>
              <a:t>Triển</a:t>
            </a:r>
            <a:r>
              <a:rPr lang="en-US" dirty="0">
                <a:latin typeface="Arial" pitchFamily="34" charset="0"/>
                <a:cs typeface="Arial" charset="0"/>
              </a:rPr>
              <a:t> </a:t>
            </a:r>
            <a:r>
              <a:rPr lang="en-US" dirty="0" err="1">
                <a:latin typeface="Arial" pitchFamily="34" charset="0"/>
                <a:cs typeface="Arial" charset="0"/>
              </a:rPr>
              <a:t>khai</a:t>
            </a:r>
            <a:r>
              <a:rPr lang="en-US" dirty="0">
                <a:latin typeface="Arial" pitchFamily="34" charset="0"/>
                <a:cs typeface="Arial" charset="0"/>
              </a:rPr>
              <a:t> </a:t>
            </a:r>
            <a:r>
              <a:rPr lang="en-US" dirty="0" err="1">
                <a:latin typeface="Arial" pitchFamily="34" charset="0"/>
                <a:cs typeface="Arial" charset="0"/>
              </a:rPr>
              <a:t>dvụ</a:t>
            </a:r>
            <a:endParaRPr lang="en-US" dirty="0">
              <a:latin typeface="Arial" pitchFamily="34" charset="0"/>
              <a:cs typeface="Arial" charset="0"/>
            </a:endParaRPr>
          </a:p>
        </p:txBody>
      </p:sp>
      <p:sp>
        <p:nvSpPr>
          <p:cNvPr id="13334" name="Text Box 22"/>
          <p:cNvSpPr txBox="1">
            <a:spLocks noChangeArrowheads="1"/>
          </p:cNvSpPr>
          <p:nvPr/>
        </p:nvSpPr>
        <p:spPr bwMode="auto">
          <a:xfrm rot="10800000">
            <a:off x="376387" y="1003300"/>
            <a:ext cx="461665" cy="1358900"/>
          </a:xfrm>
          <a:prstGeom prst="rect">
            <a:avLst/>
          </a:prstGeom>
          <a:noFill/>
          <a:ln w="9525">
            <a:noFill/>
            <a:miter lim="800000"/>
            <a:headEnd/>
            <a:tailEnd/>
          </a:ln>
        </p:spPr>
        <p:txBody>
          <a:bodyPr vert="eaVert">
            <a:spAutoFit/>
          </a:bodyPr>
          <a:lstStyle/>
          <a:p>
            <a:pPr>
              <a:spcBef>
                <a:spcPct val="50000"/>
              </a:spcBef>
            </a:pPr>
            <a:r>
              <a:rPr lang="en-US">
                <a:latin typeface="Arial" pitchFamily="34" charset="0"/>
                <a:cs typeface="Arial" charset="0"/>
              </a:rPr>
              <a:t>application</a:t>
            </a:r>
          </a:p>
        </p:txBody>
      </p:sp>
      <p:sp>
        <p:nvSpPr>
          <p:cNvPr id="22" name="Slide Number Placeholder 21"/>
          <p:cNvSpPr>
            <a:spLocks noGrp="1"/>
          </p:cNvSpPr>
          <p:nvPr>
            <p:ph type="sldNum" sz="quarter" idx="12"/>
          </p:nvPr>
        </p:nvSpPr>
        <p:spPr/>
        <p:txBody>
          <a:bodyPr/>
          <a:lstStyle/>
          <a:p>
            <a:fld id="{4810A696-75C0-4E1D-A482-26D5420205C7}" type="slidenum">
              <a:rPr lang="en-US" smtClean="0"/>
              <a:pPr/>
              <a:t>19</a:t>
            </a:fld>
            <a:endParaRPr lang="en-US"/>
          </a:p>
        </p:txBody>
      </p:sp>
      <p:sp>
        <p:nvSpPr>
          <p:cNvPr id="23" name="Footer Placeholder 2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23"/>
                                        </p:tgtEl>
                                        <p:attrNameLst>
                                          <p:attrName>style.visibility</p:attrName>
                                        </p:attrNameLst>
                                      </p:cBhvr>
                                      <p:to>
                                        <p:strVal val="visible"/>
                                      </p:to>
                                    </p:set>
                                    <p:animEffect transition="in" filter="dissolve">
                                      <p:cBhvr>
                                        <p:cTn id="7" dur="500"/>
                                        <p:tgtEl>
                                          <p:spTgt spid="1332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324"/>
                                        </p:tgtEl>
                                        <p:attrNameLst>
                                          <p:attrName>style.visibility</p:attrName>
                                        </p:attrNameLst>
                                      </p:cBhvr>
                                      <p:to>
                                        <p:strVal val="visible"/>
                                      </p:to>
                                    </p:set>
                                    <p:animEffect transition="in" filter="dissolve">
                                      <p:cBhvr>
                                        <p:cTn id="10" dur="500"/>
                                        <p:tgtEl>
                                          <p:spTgt spid="1332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334"/>
                                        </p:tgtEl>
                                        <p:attrNameLst>
                                          <p:attrName>style.visibility</p:attrName>
                                        </p:attrNameLst>
                                      </p:cBhvr>
                                      <p:to>
                                        <p:strVal val="visible"/>
                                      </p:to>
                                    </p:set>
                                    <p:animEffect transition="in" filter="dissolve">
                                      <p:cBhvr>
                                        <p:cTn id="13" dur="500"/>
                                        <p:tgtEl>
                                          <p:spTgt spid="1333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332"/>
                                        </p:tgtEl>
                                        <p:attrNameLst>
                                          <p:attrName>style.visibility</p:attrName>
                                        </p:attrNameLst>
                                      </p:cBhvr>
                                      <p:to>
                                        <p:strVal val="visible"/>
                                      </p:to>
                                    </p:set>
                                    <p:animEffect transition="in" filter="dissolve">
                                      <p:cBhvr>
                                        <p:cTn id="18" dur="500"/>
                                        <p:tgtEl>
                                          <p:spTgt spid="133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3317"/>
                                        </p:tgtEl>
                                        <p:attrNameLst>
                                          <p:attrName>style.visibility</p:attrName>
                                        </p:attrNameLst>
                                      </p:cBhvr>
                                      <p:to>
                                        <p:strVal val="visible"/>
                                      </p:to>
                                    </p:set>
                                    <p:animEffect transition="in" filter="dissolve">
                                      <p:cBhvr>
                                        <p:cTn id="21" dur="500"/>
                                        <p:tgtEl>
                                          <p:spTgt spid="1331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320"/>
                                        </p:tgtEl>
                                        <p:attrNameLst>
                                          <p:attrName>style.visibility</p:attrName>
                                        </p:attrNameLst>
                                      </p:cBhvr>
                                      <p:to>
                                        <p:strVal val="visible"/>
                                      </p:to>
                                    </p:set>
                                    <p:animEffect transition="in" filter="dissolve">
                                      <p:cBhvr>
                                        <p:cTn id="24" dur="500"/>
                                        <p:tgtEl>
                                          <p:spTgt spid="1332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3318"/>
                                        </p:tgtEl>
                                        <p:attrNameLst>
                                          <p:attrName>style.visibility</p:attrName>
                                        </p:attrNameLst>
                                      </p:cBhvr>
                                      <p:to>
                                        <p:strVal val="visible"/>
                                      </p:to>
                                    </p:set>
                                    <p:animEffect transition="in" filter="dissolve">
                                      <p:cBhvr>
                                        <p:cTn id="29" dur="500"/>
                                        <p:tgtEl>
                                          <p:spTgt spid="1331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3319"/>
                                        </p:tgtEl>
                                        <p:attrNameLst>
                                          <p:attrName>style.visibility</p:attrName>
                                        </p:attrNameLst>
                                      </p:cBhvr>
                                      <p:to>
                                        <p:strVal val="visible"/>
                                      </p:to>
                                    </p:set>
                                    <p:animEffect transition="in" filter="dissolve">
                                      <p:cBhvr>
                                        <p:cTn id="32" dur="500"/>
                                        <p:tgtEl>
                                          <p:spTgt spid="1331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3321"/>
                                        </p:tgtEl>
                                        <p:attrNameLst>
                                          <p:attrName>style.visibility</p:attrName>
                                        </p:attrNameLst>
                                      </p:cBhvr>
                                      <p:to>
                                        <p:strVal val="visible"/>
                                      </p:to>
                                    </p:set>
                                    <p:animEffect transition="in" filter="dissolve">
                                      <p:cBhvr>
                                        <p:cTn id="35" dur="500"/>
                                        <p:tgtEl>
                                          <p:spTgt spid="1332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3322"/>
                                        </p:tgtEl>
                                        <p:attrNameLst>
                                          <p:attrName>style.visibility</p:attrName>
                                        </p:attrNameLst>
                                      </p:cBhvr>
                                      <p:to>
                                        <p:strVal val="visible"/>
                                      </p:to>
                                    </p:set>
                                    <p:animEffect transition="in" filter="dissolve">
                                      <p:cBhvr>
                                        <p:cTn id="38" dur="500"/>
                                        <p:tgtEl>
                                          <p:spTgt spid="13322"/>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3325"/>
                                        </p:tgtEl>
                                        <p:attrNameLst>
                                          <p:attrName>style.visibility</p:attrName>
                                        </p:attrNameLst>
                                      </p:cBhvr>
                                      <p:to>
                                        <p:strVal val="visible"/>
                                      </p:to>
                                    </p:set>
                                    <p:animEffect transition="in" filter="dissolve">
                                      <p:cBhvr>
                                        <p:cTn id="43" dur="500"/>
                                        <p:tgtEl>
                                          <p:spTgt spid="1332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3329"/>
                                        </p:tgtEl>
                                        <p:attrNameLst>
                                          <p:attrName>style.visibility</p:attrName>
                                        </p:attrNameLst>
                                      </p:cBhvr>
                                      <p:to>
                                        <p:strVal val="visible"/>
                                      </p:to>
                                    </p:set>
                                    <p:animEffect transition="in" filter="dissolve">
                                      <p:cBhvr>
                                        <p:cTn id="46" dur="500"/>
                                        <p:tgtEl>
                                          <p:spTgt spid="1332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3328"/>
                                        </p:tgtEl>
                                        <p:attrNameLst>
                                          <p:attrName>style.visibility</p:attrName>
                                        </p:attrNameLst>
                                      </p:cBhvr>
                                      <p:to>
                                        <p:strVal val="visible"/>
                                      </p:to>
                                    </p:set>
                                    <p:animEffect transition="in" filter="dissolve">
                                      <p:cBhvr>
                                        <p:cTn id="49" dur="500"/>
                                        <p:tgtEl>
                                          <p:spTgt spid="13328"/>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3333"/>
                                        </p:tgtEl>
                                        <p:attrNameLst>
                                          <p:attrName>style.visibility</p:attrName>
                                        </p:attrNameLst>
                                      </p:cBhvr>
                                      <p:to>
                                        <p:strVal val="visible"/>
                                      </p:to>
                                    </p:set>
                                    <p:animEffect transition="in" filter="dissolve">
                                      <p:cBhvr>
                                        <p:cTn id="54" dur="500"/>
                                        <p:tgtEl>
                                          <p:spTgt spid="13333"/>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1" nodeType="clickEffect">
                                  <p:stCondLst>
                                    <p:cond delay="0"/>
                                  </p:stCondLst>
                                  <p:childTnLst>
                                    <p:set>
                                      <p:cBhvr>
                                        <p:cTn id="58" dur="1" fill="hold">
                                          <p:stCondLst>
                                            <p:cond delay="0"/>
                                          </p:stCondLst>
                                        </p:cTn>
                                        <p:tgtEl>
                                          <p:spTgt spid="13322"/>
                                        </p:tgtEl>
                                        <p:attrNameLst>
                                          <p:attrName>style.visibility</p:attrName>
                                        </p:attrNameLst>
                                      </p:cBhvr>
                                      <p:to>
                                        <p:strVal val="visible"/>
                                      </p:to>
                                    </p:set>
                                    <p:animEffect transition="in" filter="dissolve">
                                      <p:cBhvr>
                                        <p:cTn id="59" dur="500"/>
                                        <p:tgtEl>
                                          <p:spTgt spid="13322"/>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3326"/>
                                        </p:tgtEl>
                                        <p:attrNameLst>
                                          <p:attrName>style.visibility</p:attrName>
                                        </p:attrNameLst>
                                      </p:cBhvr>
                                      <p:to>
                                        <p:strVal val="visible"/>
                                      </p:to>
                                    </p:set>
                                    <p:animEffect transition="in" filter="dissolve">
                                      <p:cBhvr>
                                        <p:cTn id="62" dur="500"/>
                                        <p:tgtEl>
                                          <p:spTgt spid="1332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3327"/>
                                        </p:tgtEl>
                                        <p:attrNameLst>
                                          <p:attrName>style.visibility</p:attrName>
                                        </p:attrNameLst>
                                      </p:cBhvr>
                                      <p:to>
                                        <p:strVal val="visible"/>
                                      </p:to>
                                    </p:set>
                                    <p:animEffect transition="in" filter="dissolve">
                                      <p:cBhvr>
                                        <p:cTn id="65" dur="500"/>
                                        <p:tgtEl>
                                          <p:spTgt spid="1332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3330"/>
                                        </p:tgtEl>
                                        <p:attrNameLst>
                                          <p:attrName>style.visibility</p:attrName>
                                        </p:attrNameLst>
                                      </p:cBhvr>
                                      <p:to>
                                        <p:strVal val="visible"/>
                                      </p:to>
                                    </p:set>
                                    <p:animEffect transition="in" filter="dissolve">
                                      <p:cBhvr>
                                        <p:cTn id="68" dur="500"/>
                                        <p:tgtEl>
                                          <p:spTgt spid="13330"/>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3331"/>
                                        </p:tgtEl>
                                        <p:attrNameLst>
                                          <p:attrName>style.visibility</p:attrName>
                                        </p:attrNameLst>
                                      </p:cBhvr>
                                      <p:to>
                                        <p:strVal val="visible"/>
                                      </p:to>
                                    </p:set>
                                    <p:animEffect transition="in" filter="dissolve">
                                      <p:cBhvr>
                                        <p:cTn id="71" dur="500"/>
                                        <p:tgtEl>
                                          <p:spTgt spid="13331"/>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76" dur="500"/>
                                        <p:tgtEl>
                                          <p:spTgt spid="645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P spid="13317" grpId="0" animBg="1"/>
      <p:bldP spid="13318" grpId="0" animBg="1"/>
      <p:bldP spid="13319" grpId="0" animBg="1"/>
      <p:bldP spid="13320" grpId="0"/>
      <p:bldP spid="13321" grpId="0" animBg="1"/>
      <p:bldP spid="13322" grpId="0" animBg="1"/>
      <p:bldP spid="13322" grpId="1" animBg="1"/>
      <p:bldP spid="13323" grpId="0" animBg="1"/>
      <p:bldP spid="13324" grpId="0"/>
      <p:bldP spid="13325" grpId="0" animBg="1"/>
      <p:bldP spid="13326" grpId="0" animBg="1"/>
      <p:bldP spid="13327" grpId="0" animBg="1"/>
      <p:bldP spid="13328" grpId="0" animBg="1"/>
      <p:bldP spid="13329" grpId="0"/>
      <p:bldP spid="13330" grpId="0" animBg="1"/>
      <p:bldP spid="13331" grpId="0" animBg="1"/>
      <p:bldP spid="13332" grpId="0"/>
      <p:bldP spid="13333" grpId="0"/>
      <p:bldP spid="133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err="1"/>
              <a:t>Chức</a:t>
            </a:r>
            <a:r>
              <a:rPr lang="en-US" dirty="0"/>
              <a:t> </a:t>
            </a:r>
            <a:r>
              <a:rPr lang="en-US" dirty="0" err="1"/>
              <a:t>năng</a:t>
            </a:r>
            <a:r>
              <a:rPr lang="en-US" dirty="0"/>
              <a:t> - 1</a:t>
            </a:r>
          </a:p>
        </p:txBody>
      </p:sp>
      <p:sp>
        <p:nvSpPr>
          <p:cNvPr id="52227" name="Rectangle 3"/>
          <p:cNvSpPr>
            <a:spLocks noGrp="1" noChangeArrowheads="1"/>
          </p:cNvSpPr>
          <p:nvPr>
            <p:ph sz="quarter" idx="1"/>
          </p:nvPr>
        </p:nvSpPr>
        <p:spPr>
          <a:xfrm>
            <a:off x="304800" y="1143000"/>
            <a:ext cx="6172200" cy="5181600"/>
          </a:xfrm>
        </p:spPr>
        <p:txBody>
          <a:bodyPr/>
          <a:lstStyle/>
          <a:p>
            <a:pPr eaLnBrk="1" hangingPunct="1"/>
            <a:r>
              <a:rPr lang="en-US" dirty="0" err="1"/>
              <a:t>Cung</a:t>
            </a:r>
            <a:r>
              <a:rPr lang="en-US" dirty="0"/>
              <a:t> </a:t>
            </a:r>
            <a:r>
              <a:rPr lang="en-US" dirty="0" err="1"/>
              <a:t>cấp</a:t>
            </a:r>
            <a:r>
              <a:rPr lang="en-US" dirty="0"/>
              <a:t> </a:t>
            </a:r>
            <a:r>
              <a:rPr lang="en-US" dirty="0" err="1"/>
              <a:t>kênh</a:t>
            </a:r>
            <a:r>
              <a:rPr lang="en-US" dirty="0"/>
              <a:t> </a:t>
            </a:r>
            <a:r>
              <a:rPr lang="en-US" dirty="0" err="1"/>
              <a:t>truyền</a:t>
            </a:r>
            <a:r>
              <a:rPr lang="en-US" dirty="0"/>
              <a:t> </a:t>
            </a:r>
            <a:r>
              <a:rPr lang="en-US" dirty="0" err="1"/>
              <a:t>dữ</a:t>
            </a:r>
            <a:r>
              <a:rPr lang="en-US" dirty="0"/>
              <a:t> </a:t>
            </a:r>
            <a:r>
              <a:rPr lang="en-US" dirty="0" err="1"/>
              <a:t>liệu</a:t>
            </a:r>
            <a:r>
              <a:rPr lang="en-US" dirty="0"/>
              <a:t> ở </a:t>
            </a:r>
            <a:r>
              <a:rPr lang="en-US" dirty="0" err="1"/>
              <a:t>mức</a:t>
            </a:r>
            <a:r>
              <a:rPr lang="en-US" dirty="0"/>
              <a:t> logic </a:t>
            </a:r>
            <a:r>
              <a:rPr lang="en-US" dirty="0" err="1"/>
              <a:t>giữa</a:t>
            </a:r>
            <a:r>
              <a:rPr lang="en-US" dirty="0"/>
              <a:t> 2 </a:t>
            </a:r>
            <a:r>
              <a:rPr lang="en-US" dirty="0" err="1"/>
              <a:t>tiến</a:t>
            </a:r>
            <a:r>
              <a:rPr lang="en-US" dirty="0"/>
              <a:t> </a:t>
            </a:r>
            <a:r>
              <a:rPr lang="en-US" dirty="0" err="1"/>
              <a:t>trình</a:t>
            </a:r>
            <a:r>
              <a:rPr lang="en-US" dirty="0"/>
              <a:t> </a:t>
            </a:r>
            <a:r>
              <a:rPr lang="en-US" dirty="0" err="1"/>
              <a:t>trên</a:t>
            </a:r>
            <a:r>
              <a:rPr lang="en-US" dirty="0"/>
              <a:t> 2 </a:t>
            </a:r>
            <a:r>
              <a:rPr lang="en-US" dirty="0" err="1"/>
              <a:t>máy</a:t>
            </a:r>
            <a:endParaRPr lang="en-US" dirty="0"/>
          </a:p>
          <a:p>
            <a:pPr eaLnBrk="1" hangingPunct="1"/>
            <a:endParaRPr lang="en-US" dirty="0"/>
          </a:p>
        </p:txBody>
      </p:sp>
      <p:sp>
        <p:nvSpPr>
          <p:cNvPr id="6149" name="Rectangle 4"/>
          <p:cNvSpPr>
            <a:spLocks noChangeArrowheads="1"/>
          </p:cNvSpPr>
          <p:nvPr/>
        </p:nvSpPr>
        <p:spPr bwMode="auto">
          <a:xfrm>
            <a:off x="6629400" y="1676400"/>
            <a:ext cx="2057400" cy="533400"/>
          </a:xfrm>
          <a:prstGeom prst="rect">
            <a:avLst/>
          </a:prstGeom>
          <a:gradFill rotWithShape="1">
            <a:gsLst>
              <a:gs pos="0">
                <a:srgbClr val="398F39"/>
              </a:gs>
              <a:gs pos="100000">
                <a:srgbClr val="66FF66"/>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Application</a:t>
            </a:r>
          </a:p>
        </p:txBody>
      </p:sp>
      <p:sp>
        <p:nvSpPr>
          <p:cNvPr id="6150" name="Rectangle 5"/>
          <p:cNvSpPr>
            <a:spLocks noChangeArrowheads="1"/>
          </p:cNvSpPr>
          <p:nvPr/>
        </p:nvSpPr>
        <p:spPr bwMode="auto">
          <a:xfrm>
            <a:off x="6629400" y="22098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Arial" pitchFamily="34" charset="0"/>
              </a:rPr>
              <a:t>Presentation</a:t>
            </a:r>
          </a:p>
        </p:txBody>
      </p:sp>
      <p:sp>
        <p:nvSpPr>
          <p:cNvPr id="6151" name="Rectangle 6"/>
          <p:cNvSpPr>
            <a:spLocks noChangeArrowheads="1"/>
          </p:cNvSpPr>
          <p:nvPr/>
        </p:nvSpPr>
        <p:spPr bwMode="auto">
          <a:xfrm>
            <a:off x="6629400" y="27432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Arial" pitchFamily="34" charset="0"/>
              </a:rPr>
              <a:t>Session</a:t>
            </a:r>
          </a:p>
        </p:txBody>
      </p:sp>
      <p:sp>
        <p:nvSpPr>
          <p:cNvPr id="6152" name="Rectangle 7"/>
          <p:cNvSpPr>
            <a:spLocks noChangeArrowheads="1"/>
          </p:cNvSpPr>
          <p:nvPr/>
        </p:nvSpPr>
        <p:spPr bwMode="auto">
          <a:xfrm>
            <a:off x="6629400" y="43434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Data link</a:t>
            </a:r>
          </a:p>
        </p:txBody>
      </p:sp>
      <p:sp>
        <p:nvSpPr>
          <p:cNvPr id="6153" name="Rectangle 8"/>
          <p:cNvSpPr>
            <a:spLocks noChangeArrowheads="1"/>
          </p:cNvSpPr>
          <p:nvPr/>
        </p:nvSpPr>
        <p:spPr bwMode="auto">
          <a:xfrm>
            <a:off x="6629400" y="48768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Physical</a:t>
            </a:r>
          </a:p>
        </p:txBody>
      </p:sp>
      <p:sp>
        <p:nvSpPr>
          <p:cNvPr id="6154" name="Rectangle 9"/>
          <p:cNvSpPr>
            <a:spLocks noChangeArrowheads="1"/>
          </p:cNvSpPr>
          <p:nvPr/>
        </p:nvSpPr>
        <p:spPr bwMode="auto">
          <a:xfrm>
            <a:off x="6629400" y="38100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Network</a:t>
            </a:r>
          </a:p>
        </p:txBody>
      </p:sp>
      <p:sp>
        <p:nvSpPr>
          <p:cNvPr id="52234" name="Rectangle 10"/>
          <p:cNvSpPr>
            <a:spLocks noChangeArrowheads="1"/>
          </p:cNvSpPr>
          <p:nvPr/>
        </p:nvSpPr>
        <p:spPr bwMode="auto">
          <a:xfrm>
            <a:off x="6629400" y="32766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Transport</a:t>
            </a:r>
          </a:p>
        </p:txBody>
      </p:sp>
      <p:sp>
        <p:nvSpPr>
          <p:cNvPr id="14" name="Freeform 3"/>
          <p:cNvSpPr>
            <a:spLocks/>
          </p:cNvSpPr>
          <p:nvPr/>
        </p:nvSpPr>
        <p:spPr bwMode="auto">
          <a:xfrm>
            <a:off x="3308760" y="2989775"/>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p:spPr>
        <p:txBody>
          <a:bodyPr wrap="none" anchor="ctr"/>
          <a:lstStyle/>
          <a:p>
            <a:endParaRPr lang="en-US"/>
          </a:p>
        </p:txBody>
      </p:sp>
      <p:sp>
        <p:nvSpPr>
          <p:cNvPr id="15" name="Freeform 4"/>
          <p:cNvSpPr>
            <a:spLocks/>
          </p:cNvSpPr>
          <p:nvPr/>
        </p:nvSpPr>
        <p:spPr bwMode="auto">
          <a:xfrm>
            <a:off x="1429160" y="2846900"/>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w="9525">
            <a:noFill/>
            <a:round/>
            <a:headEnd/>
            <a:tailEnd/>
          </a:ln>
        </p:spPr>
        <p:txBody>
          <a:bodyPr wrap="none" anchor="ctr"/>
          <a:lstStyle/>
          <a:p>
            <a:endParaRPr lang="en-US"/>
          </a:p>
        </p:txBody>
      </p:sp>
      <p:sp>
        <p:nvSpPr>
          <p:cNvPr id="16" name="Freeform 5"/>
          <p:cNvSpPr>
            <a:spLocks/>
          </p:cNvSpPr>
          <p:nvPr/>
        </p:nvSpPr>
        <p:spPr bwMode="auto">
          <a:xfrm>
            <a:off x="1797460" y="4297875"/>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p:spPr>
        <p:txBody>
          <a:bodyPr wrap="none" anchor="ctr"/>
          <a:lstStyle/>
          <a:p>
            <a:endParaRPr lang="en-US"/>
          </a:p>
        </p:txBody>
      </p:sp>
      <p:graphicFrame>
        <p:nvGraphicFramePr>
          <p:cNvPr id="17" name="Object 7"/>
          <p:cNvGraphicFramePr>
            <a:graphicFrameLocks noChangeAspect="1"/>
          </p:cNvGraphicFramePr>
          <p:nvPr/>
        </p:nvGraphicFramePr>
        <p:xfrm>
          <a:off x="1546635" y="2981838"/>
          <a:ext cx="415925" cy="319087"/>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635" y="2981838"/>
                        <a:ext cx="415925" cy="3190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8" name="Object 8"/>
          <p:cNvGraphicFramePr>
            <a:graphicFrameLocks noChangeAspect="1"/>
          </p:cNvGraphicFramePr>
          <p:nvPr/>
        </p:nvGraphicFramePr>
        <p:xfrm>
          <a:off x="2000660" y="3100900"/>
          <a:ext cx="279400" cy="184150"/>
        </p:xfrm>
        <a:graphic>
          <a:graphicData uri="http://schemas.openxmlformats.org/presentationml/2006/ole">
            <mc:AlternateContent xmlns:mc="http://schemas.openxmlformats.org/markup-compatibility/2006">
              <mc:Choice xmlns:v="urn:schemas-microsoft-com:vml" Requires="v">
                <p:oleObj name="Clip" r:id="rId4" imgW="676440" imgH="485640" progId="">
                  <p:embed/>
                </p:oleObj>
              </mc:Choice>
              <mc:Fallback>
                <p:oleObj name="Clip" r:id="rId4" imgW="676440" imgH="48564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660" y="3100900"/>
                        <a:ext cx="279400" cy="1841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9" name="Line 9"/>
          <p:cNvSpPr>
            <a:spLocks noChangeShapeType="1"/>
          </p:cNvSpPr>
          <p:nvPr/>
        </p:nvSpPr>
        <p:spPr bwMode="auto">
          <a:xfrm flipV="1">
            <a:off x="1953035" y="3223138"/>
            <a:ext cx="114300" cy="3175"/>
          </a:xfrm>
          <a:prstGeom prst="line">
            <a:avLst/>
          </a:prstGeom>
          <a:noFill/>
          <a:ln w="19050">
            <a:solidFill>
              <a:schemeClr val="tx1"/>
            </a:solidFill>
            <a:round/>
            <a:headEnd/>
            <a:tailEnd/>
          </a:ln>
        </p:spPr>
        <p:txBody>
          <a:bodyPr wrap="none" anchor="ctr"/>
          <a:lstStyle/>
          <a:p>
            <a:endParaRPr lang="en-US"/>
          </a:p>
        </p:txBody>
      </p:sp>
      <p:grpSp>
        <p:nvGrpSpPr>
          <p:cNvPr id="2" name="Group 10"/>
          <p:cNvGrpSpPr>
            <a:grpSpLocks/>
          </p:cNvGrpSpPr>
          <p:nvPr/>
        </p:nvGrpSpPr>
        <p:grpSpPr bwMode="auto">
          <a:xfrm>
            <a:off x="1546635" y="3577150"/>
            <a:ext cx="733425" cy="319088"/>
            <a:chOff x="3552" y="246"/>
            <a:chExt cx="527" cy="248"/>
          </a:xfrm>
        </p:grpSpPr>
        <p:graphicFrame>
          <p:nvGraphicFramePr>
            <p:cNvPr id="21"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2"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name="Clip" r:id="rId7" imgW="676440" imgH="485640" progId="">
                    <p:embed/>
                  </p:oleObj>
                </mc:Choice>
                <mc:Fallback>
                  <p:oleObj name="Clip" r:id="rId7" imgW="676440" imgH="485640" progId="">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3" name="Line 13"/>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US"/>
            </a:p>
          </p:txBody>
        </p:sp>
      </p:grpSp>
      <p:grpSp>
        <p:nvGrpSpPr>
          <p:cNvPr id="3" name="Group 14"/>
          <p:cNvGrpSpPr>
            <a:grpSpLocks/>
          </p:cNvGrpSpPr>
          <p:nvPr/>
        </p:nvGrpSpPr>
        <p:grpSpPr bwMode="auto">
          <a:xfrm>
            <a:off x="1922873" y="3364425"/>
            <a:ext cx="69850" cy="214313"/>
            <a:chOff x="3842" y="406"/>
            <a:chExt cx="51" cy="167"/>
          </a:xfrm>
        </p:grpSpPr>
        <p:sp>
          <p:nvSpPr>
            <p:cNvPr id="25" name="Oval 15"/>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26" name="Oval 16"/>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27" name="Oval 17"/>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grpSp>
        <p:nvGrpSpPr>
          <p:cNvPr id="4" name="Group 18"/>
          <p:cNvGrpSpPr>
            <a:grpSpLocks/>
          </p:cNvGrpSpPr>
          <p:nvPr/>
        </p:nvGrpSpPr>
        <p:grpSpPr bwMode="auto">
          <a:xfrm>
            <a:off x="2392773" y="3867663"/>
            <a:ext cx="209550" cy="395287"/>
            <a:chOff x="4180" y="783"/>
            <a:chExt cx="150" cy="307"/>
          </a:xfrm>
        </p:grpSpPr>
        <p:sp>
          <p:nvSpPr>
            <p:cNvPr id="29" name="AutoShape 1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30" name="Rectangle 2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31" name="Rectangle 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32" name="AutoShape 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33" name="Line 2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34" name="Line 2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35" name="Rectangle 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36" name="Rectangle 2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5" name="Group 27"/>
          <p:cNvGrpSpPr>
            <a:grpSpLocks/>
          </p:cNvGrpSpPr>
          <p:nvPr/>
        </p:nvGrpSpPr>
        <p:grpSpPr bwMode="auto">
          <a:xfrm rot="-5400000">
            <a:off x="2705510" y="3945450"/>
            <a:ext cx="80963" cy="233363"/>
            <a:chOff x="3842" y="406"/>
            <a:chExt cx="51" cy="167"/>
          </a:xfrm>
        </p:grpSpPr>
        <p:sp>
          <p:nvSpPr>
            <p:cNvPr id="38" name="Oval 28"/>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39" name="Oval 29"/>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40" name="Oval 30"/>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41" name="Line 31"/>
          <p:cNvSpPr>
            <a:spLocks noChangeShapeType="1"/>
          </p:cNvSpPr>
          <p:nvPr/>
        </p:nvSpPr>
        <p:spPr bwMode="auto">
          <a:xfrm>
            <a:off x="2529298" y="3775588"/>
            <a:ext cx="495300" cy="1587"/>
          </a:xfrm>
          <a:prstGeom prst="line">
            <a:avLst/>
          </a:prstGeom>
          <a:noFill/>
          <a:ln w="12700">
            <a:solidFill>
              <a:schemeClr val="tx1"/>
            </a:solidFill>
            <a:round/>
            <a:headEnd/>
            <a:tailEnd/>
          </a:ln>
        </p:spPr>
        <p:txBody>
          <a:bodyPr wrap="none" anchor="ctr"/>
          <a:lstStyle/>
          <a:p>
            <a:endParaRPr lang="en-US"/>
          </a:p>
        </p:txBody>
      </p:sp>
      <p:sp>
        <p:nvSpPr>
          <p:cNvPr id="42" name="Line 32"/>
          <p:cNvSpPr>
            <a:spLocks noChangeShapeType="1"/>
          </p:cNvSpPr>
          <p:nvPr/>
        </p:nvSpPr>
        <p:spPr bwMode="auto">
          <a:xfrm>
            <a:off x="2532473" y="3772413"/>
            <a:ext cx="1587" cy="95250"/>
          </a:xfrm>
          <a:prstGeom prst="line">
            <a:avLst/>
          </a:prstGeom>
          <a:noFill/>
          <a:ln w="12700">
            <a:solidFill>
              <a:schemeClr val="tx1"/>
            </a:solidFill>
            <a:round/>
            <a:headEnd/>
            <a:tailEnd/>
          </a:ln>
        </p:spPr>
        <p:txBody>
          <a:bodyPr wrap="none" anchor="ctr"/>
          <a:lstStyle/>
          <a:p>
            <a:endParaRPr lang="en-US"/>
          </a:p>
        </p:txBody>
      </p:sp>
      <p:sp>
        <p:nvSpPr>
          <p:cNvPr id="43" name="Line 33"/>
          <p:cNvSpPr>
            <a:spLocks noChangeShapeType="1"/>
          </p:cNvSpPr>
          <p:nvPr/>
        </p:nvSpPr>
        <p:spPr bwMode="auto">
          <a:xfrm>
            <a:off x="3027773" y="3770825"/>
            <a:ext cx="1587" cy="82550"/>
          </a:xfrm>
          <a:prstGeom prst="line">
            <a:avLst/>
          </a:prstGeom>
          <a:noFill/>
          <a:ln w="12700">
            <a:solidFill>
              <a:schemeClr val="tx1"/>
            </a:solidFill>
            <a:round/>
            <a:headEnd/>
            <a:tailEnd/>
          </a:ln>
        </p:spPr>
        <p:txBody>
          <a:bodyPr wrap="none" anchor="ctr"/>
          <a:lstStyle/>
          <a:p>
            <a:endParaRPr lang="en-US"/>
          </a:p>
        </p:txBody>
      </p:sp>
      <p:sp>
        <p:nvSpPr>
          <p:cNvPr id="44" name="Line 34"/>
          <p:cNvSpPr>
            <a:spLocks noChangeShapeType="1"/>
          </p:cNvSpPr>
          <p:nvPr/>
        </p:nvSpPr>
        <p:spPr bwMode="auto">
          <a:xfrm>
            <a:off x="2229260" y="3235838"/>
            <a:ext cx="288925" cy="265112"/>
          </a:xfrm>
          <a:prstGeom prst="line">
            <a:avLst/>
          </a:prstGeom>
          <a:noFill/>
          <a:ln w="12700">
            <a:solidFill>
              <a:schemeClr val="tx1"/>
            </a:solidFill>
            <a:round/>
            <a:headEnd/>
            <a:tailEnd/>
          </a:ln>
        </p:spPr>
        <p:txBody>
          <a:bodyPr wrap="none" anchor="ctr"/>
          <a:lstStyle/>
          <a:p>
            <a:endParaRPr lang="en-US"/>
          </a:p>
        </p:txBody>
      </p:sp>
      <p:sp>
        <p:nvSpPr>
          <p:cNvPr id="45" name="Line 35"/>
          <p:cNvSpPr>
            <a:spLocks noChangeShapeType="1"/>
          </p:cNvSpPr>
          <p:nvPr/>
        </p:nvSpPr>
        <p:spPr bwMode="auto">
          <a:xfrm flipV="1">
            <a:off x="2241960" y="3521588"/>
            <a:ext cx="276225" cy="330200"/>
          </a:xfrm>
          <a:prstGeom prst="line">
            <a:avLst/>
          </a:prstGeom>
          <a:noFill/>
          <a:ln w="12700">
            <a:solidFill>
              <a:schemeClr val="tx1"/>
            </a:solidFill>
            <a:round/>
            <a:headEnd/>
            <a:tailEnd/>
          </a:ln>
        </p:spPr>
        <p:txBody>
          <a:bodyPr wrap="none" anchor="ctr"/>
          <a:lstStyle/>
          <a:p>
            <a:endParaRPr lang="en-US"/>
          </a:p>
        </p:txBody>
      </p:sp>
      <p:sp>
        <p:nvSpPr>
          <p:cNvPr id="46" name="Line 36"/>
          <p:cNvSpPr>
            <a:spLocks noChangeShapeType="1"/>
          </p:cNvSpPr>
          <p:nvPr/>
        </p:nvSpPr>
        <p:spPr bwMode="auto">
          <a:xfrm flipV="1">
            <a:off x="2769010" y="3607313"/>
            <a:ext cx="1588" cy="163512"/>
          </a:xfrm>
          <a:prstGeom prst="line">
            <a:avLst/>
          </a:prstGeom>
          <a:noFill/>
          <a:ln w="12700">
            <a:solidFill>
              <a:schemeClr val="tx1"/>
            </a:solidFill>
            <a:round/>
            <a:headEnd/>
            <a:tailEnd/>
          </a:ln>
        </p:spPr>
        <p:txBody>
          <a:bodyPr wrap="none" anchor="ctr"/>
          <a:lstStyle/>
          <a:p>
            <a:endParaRPr lang="en-US"/>
          </a:p>
        </p:txBody>
      </p:sp>
      <p:grpSp>
        <p:nvGrpSpPr>
          <p:cNvPr id="6" name="Group 37"/>
          <p:cNvGrpSpPr>
            <a:grpSpLocks/>
          </p:cNvGrpSpPr>
          <p:nvPr/>
        </p:nvGrpSpPr>
        <p:grpSpPr bwMode="auto">
          <a:xfrm>
            <a:off x="2888073" y="3845438"/>
            <a:ext cx="209550" cy="395287"/>
            <a:chOff x="4180" y="783"/>
            <a:chExt cx="150" cy="307"/>
          </a:xfrm>
        </p:grpSpPr>
        <p:sp>
          <p:nvSpPr>
            <p:cNvPr id="48" name="AutoShape 3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49" name="Rectangle 3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50" name="Rectangle 4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51" name="AutoShape 4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52" name="Line 4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53" name="Line 4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54" name="Rectangle 4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5" name="Rectangle 4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 name="Group 46"/>
          <p:cNvGrpSpPr>
            <a:grpSpLocks/>
          </p:cNvGrpSpPr>
          <p:nvPr/>
        </p:nvGrpSpPr>
        <p:grpSpPr bwMode="auto">
          <a:xfrm>
            <a:off x="1930810" y="4464563"/>
            <a:ext cx="479425" cy="925512"/>
            <a:chOff x="3314" y="1248"/>
            <a:chExt cx="344" cy="694"/>
          </a:xfrm>
        </p:grpSpPr>
        <p:graphicFrame>
          <p:nvGraphicFramePr>
            <p:cNvPr id="57" name="Object 47"/>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name="Clip" r:id="rId8" imgW="1305000" imgH="1085760" progId="">
                    <p:embed/>
                  </p:oleObj>
                </mc:Choice>
                <mc:Fallback>
                  <p:oleObj name="Clip" r:id="rId8" imgW="1305000" imgH="1085760" progId="">
                    <p:embed/>
                    <p:pic>
                      <p:nvPicPr>
                        <p:cNvPr id="0" name="Object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8" name="Line 48"/>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en-US"/>
            </a:p>
          </p:txBody>
        </p:sp>
        <p:graphicFrame>
          <p:nvGraphicFramePr>
            <p:cNvPr id="59" name="Object 49"/>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name="Clip" r:id="rId9" imgW="1305000" imgH="1085760" progId="">
                    <p:embed/>
                  </p:oleObj>
                </mc:Choice>
                <mc:Fallback>
                  <p:oleObj name="Clip" r:id="rId9" imgW="1305000" imgH="1085760" progId="">
                    <p:embed/>
                    <p:pic>
                      <p:nvPicPr>
                        <p:cNvPr id="0"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0" name="Line 50"/>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en-US"/>
            </a:p>
          </p:txBody>
        </p:sp>
        <p:grpSp>
          <p:nvGrpSpPr>
            <p:cNvPr id="8" name="Group 51"/>
            <p:cNvGrpSpPr>
              <a:grpSpLocks/>
            </p:cNvGrpSpPr>
            <p:nvPr/>
          </p:nvGrpSpPr>
          <p:grpSpPr bwMode="auto">
            <a:xfrm>
              <a:off x="3404" y="1504"/>
              <a:ext cx="51" cy="167"/>
              <a:chOff x="3842" y="406"/>
              <a:chExt cx="51" cy="167"/>
            </a:xfrm>
          </p:grpSpPr>
          <p:sp>
            <p:nvSpPr>
              <p:cNvPr id="63" name="Oval 52"/>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64" name="Oval 53"/>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65" name="Oval 54"/>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62" name="Line 55"/>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en-US"/>
            </a:p>
          </p:txBody>
        </p:sp>
      </p:grpSp>
      <p:graphicFrame>
        <p:nvGraphicFramePr>
          <p:cNvPr id="66" name="Object 56"/>
          <p:cNvGraphicFramePr>
            <a:graphicFrameLocks noChangeAspect="1"/>
          </p:cNvGraphicFramePr>
          <p:nvPr/>
        </p:nvGraphicFramePr>
        <p:xfrm>
          <a:off x="2799173" y="5474213"/>
          <a:ext cx="417512" cy="331787"/>
        </p:xfrm>
        <a:graphic>
          <a:graphicData uri="http://schemas.openxmlformats.org/presentationml/2006/ole">
            <mc:AlternateContent xmlns:mc="http://schemas.openxmlformats.org/markup-compatibility/2006">
              <mc:Choice xmlns:v="urn:schemas-microsoft-com:vml" Requires="v">
                <p:oleObj name="Clip" r:id="rId10" imgW="1305000" imgH="1085760" progId="">
                  <p:embed/>
                </p:oleObj>
              </mc:Choice>
              <mc:Fallback>
                <p:oleObj name="Clip" r:id="rId10" imgW="1305000" imgH="1085760" progId="">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173" y="5474213"/>
                        <a:ext cx="417512" cy="3317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67" name="Object 57"/>
          <p:cNvGraphicFramePr>
            <a:graphicFrameLocks noChangeAspect="1"/>
          </p:cNvGraphicFramePr>
          <p:nvPr/>
        </p:nvGraphicFramePr>
        <p:xfrm>
          <a:off x="2184810" y="5463100"/>
          <a:ext cx="415925" cy="330200"/>
        </p:xfrm>
        <a:graphic>
          <a:graphicData uri="http://schemas.openxmlformats.org/presentationml/2006/ole">
            <mc:AlternateContent xmlns:mc="http://schemas.openxmlformats.org/markup-compatibility/2006">
              <mc:Choice xmlns:v="urn:schemas-microsoft-com:vml" Requires="v">
                <p:oleObj name="Clip" r:id="rId11" imgW="1305000" imgH="1085760" progId="">
                  <p:embed/>
                </p:oleObj>
              </mc:Choice>
              <mc:Fallback>
                <p:oleObj name="Clip" r:id="rId11" imgW="1305000" imgH="1085760" progId="">
                  <p:embed/>
                  <p:pic>
                    <p:nvPicPr>
                      <p:cNvPr id="0" name="Object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4810" y="5463100"/>
                        <a:ext cx="415925" cy="330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8" name="Oval 58"/>
          <p:cNvSpPr>
            <a:spLocks noChangeArrowheads="1"/>
          </p:cNvSpPr>
          <p:nvPr/>
        </p:nvSpPr>
        <p:spPr bwMode="auto">
          <a:xfrm rot="-5400000">
            <a:off x="2601529" y="5567081"/>
            <a:ext cx="63500" cy="65088"/>
          </a:xfrm>
          <a:prstGeom prst="ellipse">
            <a:avLst/>
          </a:prstGeom>
          <a:solidFill>
            <a:schemeClr val="accent2"/>
          </a:solidFill>
          <a:ln w="9525">
            <a:noFill/>
            <a:round/>
            <a:headEnd/>
            <a:tailEnd/>
          </a:ln>
        </p:spPr>
        <p:txBody>
          <a:bodyPr wrap="none" anchor="ctr"/>
          <a:lstStyle/>
          <a:p>
            <a:endParaRPr lang="en-US"/>
          </a:p>
        </p:txBody>
      </p:sp>
      <p:sp>
        <p:nvSpPr>
          <p:cNvPr id="69" name="Oval 59"/>
          <p:cNvSpPr>
            <a:spLocks noChangeArrowheads="1"/>
          </p:cNvSpPr>
          <p:nvPr/>
        </p:nvSpPr>
        <p:spPr bwMode="auto">
          <a:xfrm rot="-5400000">
            <a:off x="2686461" y="5564700"/>
            <a:ext cx="63500" cy="66675"/>
          </a:xfrm>
          <a:prstGeom prst="ellipse">
            <a:avLst/>
          </a:prstGeom>
          <a:solidFill>
            <a:schemeClr val="accent2"/>
          </a:solidFill>
          <a:ln w="9525">
            <a:noFill/>
            <a:round/>
            <a:headEnd/>
            <a:tailEnd/>
          </a:ln>
        </p:spPr>
        <p:txBody>
          <a:bodyPr wrap="none" anchor="ctr"/>
          <a:lstStyle/>
          <a:p>
            <a:endParaRPr lang="en-US"/>
          </a:p>
        </p:txBody>
      </p:sp>
      <p:sp>
        <p:nvSpPr>
          <p:cNvPr id="70" name="Oval 60"/>
          <p:cNvSpPr>
            <a:spLocks noChangeArrowheads="1"/>
          </p:cNvSpPr>
          <p:nvPr/>
        </p:nvSpPr>
        <p:spPr bwMode="auto">
          <a:xfrm rot="-5400000">
            <a:off x="2764247" y="5569463"/>
            <a:ext cx="61913" cy="65088"/>
          </a:xfrm>
          <a:prstGeom prst="ellipse">
            <a:avLst/>
          </a:prstGeom>
          <a:solidFill>
            <a:schemeClr val="accent2"/>
          </a:solidFill>
          <a:ln w="9525">
            <a:noFill/>
            <a:round/>
            <a:headEnd/>
            <a:tailEnd/>
          </a:ln>
        </p:spPr>
        <p:txBody>
          <a:bodyPr wrap="none" anchor="ctr"/>
          <a:lstStyle/>
          <a:p>
            <a:endParaRPr lang="en-US"/>
          </a:p>
        </p:txBody>
      </p:sp>
      <p:sp>
        <p:nvSpPr>
          <p:cNvPr id="71" name="Line 61"/>
          <p:cNvSpPr>
            <a:spLocks noChangeShapeType="1"/>
          </p:cNvSpPr>
          <p:nvPr/>
        </p:nvSpPr>
        <p:spPr bwMode="auto">
          <a:xfrm rot="-5400000">
            <a:off x="3023804" y="5449607"/>
            <a:ext cx="60325" cy="1587"/>
          </a:xfrm>
          <a:prstGeom prst="line">
            <a:avLst/>
          </a:prstGeom>
          <a:noFill/>
          <a:ln w="19050">
            <a:solidFill>
              <a:schemeClr val="tx1"/>
            </a:solidFill>
            <a:round/>
            <a:headEnd/>
            <a:tailEnd/>
          </a:ln>
        </p:spPr>
        <p:txBody>
          <a:bodyPr wrap="none" anchor="ctr"/>
          <a:lstStyle/>
          <a:p>
            <a:endParaRPr lang="en-US"/>
          </a:p>
        </p:txBody>
      </p:sp>
      <p:sp>
        <p:nvSpPr>
          <p:cNvPr id="72" name="Line 62"/>
          <p:cNvSpPr>
            <a:spLocks noChangeShapeType="1"/>
          </p:cNvSpPr>
          <p:nvPr/>
        </p:nvSpPr>
        <p:spPr bwMode="auto">
          <a:xfrm rot="5400000" flipH="1">
            <a:off x="2397535" y="5440875"/>
            <a:ext cx="63500" cy="0"/>
          </a:xfrm>
          <a:prstGeom prst="line">
            <a:avLst/>
          </a:prstGeom>
          <a:noFill/>
          <a:ln w="19050">
            <a:solidFill>
              <a:schemeClr val="tx1"/>
            </a:solidFill>
            <a:round/>
            <a:headEnd/>
            <a:tailEnd/>
          </a:ln>
        </p:spPr>
        <p:txBody>
          <a:bodyPr wrap="none" anchor="ctr"/>
          <a:lstStyle/>
          <a:p>
            <a:endParaRPr lang="en-US"/>
          </a:p>
        </p:txBody>
      </p:sp>
      <p:sp>
        <p:nvSpPr>
          <p:cNvPr id="73" name="Line 63"/>
          <p:cNvSpPr>
            <a:spLocks noChangeShapeType="1"/>
          </p:cNvSpPr>
          <p:nvPr/>
        </p:nvSpPr>
        <p:spPr bwMode="auto">
          <a:xfrm rot="16200000" flipV="1">
            <a:off x="2744404" y="5101944"/>
            <a:ext cx="0" cy="627062"/>
          </a:xfrm>
          <a:prstGeom prst="line">
            <a:avLst/>
          </a:prstGeom>
          <a:noFill/>
          <a:ln w="12700">
            <a:solidFill>
              <a:schemeClr val="tx1"/>
            </a:solidFill>
            <a:round/>
            <a:headEnd/>
            <a:tailEnd/>
          </a:ln>
        </p:spPr>
        <p:txBody>
          <a:bodyPr wrap="none" anchor="ctr"/>
          <a:lstStyle/>
          <a:p>
            <a:endParaRPr lang="en-US"/>
          </a:p>
        </p:txBody>
      </p:sp>
      <p:sp>
        <p:nvSpPr>
          <p:cNvPr id="74" name="Line 64"/>
          <p:cNvSpPr>
            <a:spLocks noChangeShapeType="1"/>
          </p:cNvSpPr>
          <p:nvPr/>
        </p:nvSpPr>
        <p:spPr bwMode="auto">
          <a:xfrm flipV="1">
            <a:off x="2410235" y="5040825"/>
            <a:ext cx="93663" cy="3175"/>
          </a:xfrm>
          <a:prstGeom prst="line">
            <a:avLst/>
          </a:prstGeom>
          <a:noFill/>
          <a:ln w="12700">
            <a:solidFill>
              <a:schemeClr val="tx1"/>
            </a:solidFill>
            <a:round/>
            <a:headEnd/>
            <a:tailEnd/>
          </a:ln>
        </p:spPr>
        <p:txBody>
          <a:bodyPr wrap="none" anchor="ctr"/>
          <a:lstStyle/>
          <a:p>
            <a:endParaRPr lang="en-US"/>
          </a:p>
        </p:txBody>
      </p:sp>
      <p:sp>
        <p:nvSpPr>
          <p:cNvPr id="75" name="Line 65"/>
          <p:cNvSpPr>
            <a:spLocks noChangeShapeType="1"/>
          </p:cNvSpPr>
          <p:nvPr/>
        </p:nvSpPr>
        <p:spPr bwMode="auto">
          <a:xfrm>
            <a:off x="3011898" y="5086863"/>
            <a:ext cx="303212" cy="385762"/>
          </a:xfrm>
          <a:prstGeom prst="line">
            <a:avLst/>
          </a:prstGeom>
          <a:noFill/>
          <a:ln w="12700">
            <a:solidFill>
              <a:schemeClr val="tx1"/>
            </a:solidFill>
            <a:round/>
            <a:headEnd/>
            <a:tailEnd/>
          </a:ln>
        </p:spPr>
        <p:txBody>
          <a:bodyPr wrap="none" anchor="ctr"/>
          <a:lstStyle/>
          <a:p>
            <a:endParaRPr lang="en-US"/>
          </a:p>
        </p:txBody>
      </p:sp>
      <p:sp>
        <p:nvSpPr>
          <p:cNvPr id="76" name="Line 66"/>
          <p:cNvSpPr>
            <a:spLocks noChangeShapeType="1"/>
          </p:cNvSpPr>
          <p:nvPr/>
        </p:nvSpPr>
        <p:spPr bwMode="auto">
          <a:xfrm flipH="1">
            <a:off x="3807235" y="5083688"/>
            <a:ext cx="279400" cy="392112"/>
          </a:xfrm>
          <a:prstGeom prst="line">
            <a:avLst/>
          </a:prstGeom>
          <a:noFill/>
          <a:ln w="12700">
            <a:solidFill>
              <a:schemeClr val="tx1"/>
            </a:solidFill>
            <a:round/>
            <a:headEnd/>
            <a:tailEnd/>
          </a:ln>
        </p:spPr>
        <p:txBody>
          <a:bodyPr wrap="none" anchor="ctr"/>
          <a:lstStyle/>
          <a:p>
            <a:endParaRPr lang="en-US"/>
          </a:p>
        </p:txBody>
      </p:sp>
      <p:graphicFrame>
        <p:nvGraphicFramePr>
          <p:cNvPr id="77" name="Object 67"/>
          <p:cNvGraphicFramePr>
            <a:graphicFrameLocks noChangeAspect="1"/>
          </p:cNvGraphicFramePr>
          <p:nvPr/>
        </p:nvGraphicFramePr>
        <p:xfrm>
          <a:off x="3985035" y="4636013"/>
          <a:ext cx="203200" cy="241300"/>
        </p:xfrm>
        <a:graphic>
          <a:graphicData uri="http://schemas.openxmlformats.org/presentationml/2006/ole">
            <mc:AlternateContent xmlns:mc="http://schemas.openxmlformats.org/markup-compatibility/2006">
              <mc:Choice xmlns:v="urn:schemas-microsoft-com:vml" Requires="v">
                <p:oleObj name="Clip" r:id="rId12" imgW="981000" imgH="1209600" progId="">
                  <p:embed/>
                </p:oleObj>
              </mc:Choice>
              <mc:Fallback>
                <p:oleObj name="Clip" r:id="rId12" imgW="981000" imgH="1209600" progId="">
                  <p:embed/>
                  <p:pic>
                    <p:nvPicPr>
                      <p:cNvPr id="0" name="Object 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85035" y="4636013"/>
                        <a:ext cx="203200" cy="2413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8" name="Object 68"/>
          <p:cNvGraphicFramePr>
            <a:graphicFrameLocks noChangeAspect="1"/>
          </p:cNvGraphicFramePr>
          <p:nvPr/>
        </p:nvGraphicFramePr>
        <p:xfrm>
          <a:off x="2648360" y="4716975"/>
          <a:ext cx="203200" cy="239713"/>
        </p:xfrm>
        <a:graphic>
          <a:graphicData uri="http://schemas.openxmlformats.org/presentationml/2006/ole">
            <mc:AlternateContent xmlns:mc="http://schemas.openxmlformats.org/markup-compatibility/2006">
              <mc:Choice xmlns:v="urn:schemas-microsoft-com:vml" Requires="v">
                <p:oleObj name="Clip" r:id="rId14" imgW="981000" imgH="1209600" progId="">
                  <p:embed/>
                </p:oleObj>
              </mc:Choice>
              <mc:Fallback>
                <p:oleObj name="Clip" r:id="rId14" imgW="981000" imgH="1209600" progId="">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8360" y="4716975"/>
                        <a:ext cx="203200" cy="2397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9" name="Group 69"/>
          <p:cNvGrpSpPr>
            <a:grpSpLocks/>
          </p:cNvGrpSpPr>
          <p:nvPr/>
        </p:nvGrpSpPr>
        <p:grpSpPr bwMode="auto">
          <a:xfrm>
            <a:off x="2996023" y="5913950"/>
            <a:ext cx="406400" cy="427038"/>
            <a:chOff x="2870" y="1518"/>
            <a:chExt cx="292" cy="320"/>
          </a:xfrm>
        </p:grpSpPr>
        <p:graphicFrame>
          <p:nvGraphicFramePr>
            <p:cNvPr id="80" name="Object 7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5" imgW="819000" imgH="847800" progId="">
                    <p:embed/>
                  </p:oleObj>
                </mc:Choice>
                <mc:Fallback>
                  <p:oleObj name="Clip" r:id="rId15" imgW="819000" imgH="847800" progId="">
                    <p:embed/>
                    <p:pic>
                      <p:nvPicPr>
                        <p:cNvPr id="0" name="Object 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81" name="Object 7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7" imgW="1266840" imgH="1200240" progId="">
                    <p:embed/>
                  </p:oleObj>
                </mc:Choice>
                <mc:Fallback>
                  <p:oleObj name="Clip" r:id="rId17" imgW="1266840" imgH="1200240" progId="">
                    <p:embed/>
                    <p:pic>
                      <p:nvPicPr>
                        <p:cNvPr id="0" name="Object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10" name="Group 72"/>
          <p:cNvGrpSpPr>
            <a:grpSpLocks/>
          </p:cNvGrpSpPr>
          <p:nvPr/>
        </p:nvGrpSpPr>
        <p:grpSpPr bwMode="auto">
          <a:xfrm>
            <a:off x="3773898" y="5945700"/>
            <a:ext cx="406400" cy="427038"/>
            <a:chOff x="2870" y="1518"/>
            <a:chExt cx="292" cy="320"/>
          </a:xfrm>
        </p:grpSpPr>
        <p:graphicFrame>
          <p:nvGraphicFramePr>
            <p:cNvPr id="83" name="Object 7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9" imgW="819000" imgH="847800" progId="">
                    <p:embed/>
                  </p:oleObj>
                </mc:Choice>
                <mc:Fallback>
                  <p:oleObj name="Clip" r:id="rId19" imgW="819000" imgH="847800" progId="">
                    <p:embed/>
                    <p:pic>
                      <p:nvPicPr>
                        <p:cNvPr id="0" name="Object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84" name="Object 7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20" imgW="1266840" imgH="1200240" progId="">
                    <p:embed/>
                  </p:oleObj>
                </mc:Choice>
                <mc:Fallback>
                  <p:oleObj name="Clip" r:id="rId20" imgW="1266840" imgH="1200240" progId="">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11" name="Group 75"/>
          <p:cNvGrpSpPr>
            <a:grpSpLocks/>
          </p:cNvGrpSpPr>
          <p:nvPr/>
        </p:nvGrpSpPr>
        <p:grpSpPr bwMode="auto">
          <a:xfrm>
            <a:off x="3359560" y="5661538"/>
            <a:ext cx="379413" cy="376237"/>
            <a:chOff x="4733" y="2082"/>
            <a:chExt cx="272" cy="282"/>
          </a:xfrm>
        </p:grpSpPr>
        <p:graphicFrame>
          <p:nvGraphicFramePr>
            <p:cNvPr id="86" name="Object 7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name="Clip" r:id="rId21" imgW="819000" imgH="847800" progId="">
                    <p:embed/>
                  </p:oleObj>
                </mc:Choice>
                <mc:Fallback>
                  <p:oleObj name="Clip" r:id="rId21" imgW="819000" imgH="847800" progId="">
                    <p:embed/>
                    <p:pic>
                      <p:nvPicPr>
                        <p:cNvPr id="0" name="Object 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7" name="Rectangle 7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en-US"/>
            </a:p>
          </p:txBody>
        </p:sp>
      </p:grpSp>
      <p:sp>
        <p:nvSpPr>
          <p:cNvPr id="88" name="Line 78"/>
          <p:cNvSpPr>
            <a:spLocks noChangeShapeType="1"/>
          </p:cNvSpPr>
          <p:nvPr/>
        </p:nvSpPr>
        <p:spPr bwMode="auto">
          <a:xfrm>
            <a:off x="3665948" y="5564700"/>
            <a:ext cx="0" cy="228600"/>
          </a:xfrm>
          <a:prstGeom prst="line">
            <a:avLst/>
          </a:prstGeom>
          <a:noFill/>
          <a:ln w="12700">
            <a:solidFill>
              <a:schemeClr val="tx1"/>
            </a:solidFill>
            <a:round/>
            <a:headEnd/>
            <a:tailEnd/>
          </a:ln>
        </p:spPr>
        <p:txBody>
          <a:bodyPr wrap="none" anchor="ctr"/>
          <a:lstStyle/>
          <a:p>
            <a:endParaRPr lang="en-US"/>
          </a:p>
        </p:txBody>
      </p:sp>
      <p:grpSp>
        <p:nvGrpSpPr>
          <p:cNvPr id="12" name="Group 79"/>
          <p:cNvGrpSpPr>
            <a:grpSpLocks/>
          </p:cNvGrpSpPr>
          <p:nvPr/>
        </p:nvGrpSpPr>
        <p:grpSpPr bwMode="auto">
          <a:xfrm>
            <a:off x="4386673" y="4988438"/>
            <a:ext cx="207962" cy="409575"/>
            <a:chOff x="4180" y="783"/>
            <a:chExt cx="150" cy="307"/>
          </a:xfrm>
        </p:grpSpPr>
        <p:sp>
          <p:nvSpPr>
            <p:cNvPr id="90" name="AutoShape 8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91" name="Rectangle 8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92" name="Rectangle 8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93" name="AutoShape 8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94" name="Line 8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95" name="Line 8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96" name="Rectangle 8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97" name="Rectangle 8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3" name="Group 88"/>
          <p:cNvGrpSpPr>
            <a:grpSpLocks/>
          </p:cNvGrpSpPr>
          <p:nvPr/>
        </p:nvGrpSpPr>
        <p:grpSpPr bwMode="auto">
          <a:xfrm>
            <a:off x="4388260" y="5564700"/>
            <a:ext cx="207963" cy="409575"/>
            <a:chOff x="4180" y="783"/>
            <a:chExt cx="150" cy="307"/>
          </a:xfrm>
        </p:grpSpPr>
        <p:sp>
          <p:nvSpPr>
            <p:cNvPr id="99" name="AutoShape 8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00" name="Rectangle 9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01" name="Rectangle 9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02" name="AutoShape 9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03" name="Line 9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04" name="Line 9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05" name="Rectangle 9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6" name="Rectangle 9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07" name="Line 97"/>
          <p:cNvSpPr>
            <a:spLocks noChangeShapeType="1"/>
          </p:cNvSpPr>
          <p:nvPr/>
        </p:nvSpPr>
        <p:spPr bwMode="auto">
          <a:xfrm rot="5400000" flipH="1">
            <a:off x="4000116" y="5362294"/>
            <a:ext cx="611188" cy="0"/>
          </a:xfrm>
          <a:prstGeom prst="line">
            <a:avLst/>
          </a:prstGeom>
          <a:noFill/>
          <a:ln w="12700">
            <a:solidFill>
              <a:schemeClr val="tx1"/>
            </a:solidFill>
            <a:round/>
            <a:headEnd/>
            <a:tailEnd/>
          </a:ln>
        </p:spPr>
        <p:txBody>
          <a:bodyPr wrap="none" anchor="ctr"/>
          <a:lstStyle/>
          <a:p>
            <a:endParaRPr lang="en-US"/>
          </a:p>
        </p:txBody>
      </p:sp>
      <p:sp>
        <p:nvSpPr>
          <p:cNvPr id="108" name="Line 98"/>
          <p:cNvSpPr>
            <a:spLocks noChangeShapeType="1"/>
          </p:cNvSpPr>
          <p:nvPr/>
        </p:nvSpPr>
        <p:spPr bwMode="auto">
          <a:xfrm rot="-5400000">
            <a:off x="4354129" y="5614706"/>
            <a:ext cx="0" cy="103188"/>
          </a:xfrm>
          <a:prstGeom prst="line">
            <a:avLst/>
          </a:prstGeom>
          <a:noFill/>
          <a:ln w="12700">
            <a:solidFill>
              <a:schemeClr val="tx1"/>
            </a:solidFill>
            <a:round/>
            <a:headEnd/>
            <a:tailEnd/>
          </a:ln>
        </p:spPr>
        <p:txBody>
          <a:bodyPr wrap="none" anchor="ctr"/>
          <a:lstStyle/>
          <a:p>
            <a:endParaRPr lang="en-US"/>
          </a:p>
        </p:txBody>
      </p:sp>
      <p:sp>
        <p:nvSpPr>
          <p:cNvPr id="109" name="Line 99"/>
          <p:cNvSpPr>
            <a:spLocks noChangeShapeType="1"/>
          </p:cNvSpPr>
          <p:nvPr/>
        </p:nvSpPr>
        <p:spPr bwMode="auto">
          <a:xfrm rot="-5400000">
            <a:off x="4343810" y="5145600"/>
            <a:ext cx="0" cy="88900"/>
          </a:xfrm>
          <a:prstGeom prst="line">
            <a:avLst/>
          </a:prstGeom>
          <a:noFill/>
          <a:ln w="12700">
            <a:solidFill>
              <a:schemeClr val="tx1"/>
            </a:solidFill>
            <a:round/>
            <a:headEnd/>
            <a:tailEnd/>
          </a:ln>
        </p:spPr>
        <p:txBody>
          <a:bodyPr wrap="none" anchor="ctr"/>
          <a:lstStyle/>
          <a:p>
            <a:endParaRPr lang="en-US"/>
          </a:p>
        </p:txBody>
      </p:sp>
      <p:sp>
        <p:nvSpPr>
          <p:cNvPr id="110" name="Line 100"/>
          <p:cNvSpPr>
            <a:spLocks noChangeShapeType="1"/>
          </p:cNvSpPr>
          <p:nvPr/>
        </p:nvSpPr>
        <p:spPr bwMode="auto">
          <a:xfrm flipV="1">
            <a:off x="3023010" y="3286638"/>
            <a:ext cx="458788" cy="207962"/>
          </a:xfrm>
          <a:prstGeom prst="line">
            <a:avLst/>
          </a:prstGeom>
          <a:noFill/>
          <a:ln w="12700">
            <a:solidFill>
              <a:schemeClr val="tx1"/>
            </a:solidFill>
            <a:round/>
            <a:headEnd/>
            <a:tailEnd/>
          </a:ln>
        </p:spPr>
        <p:txBody>
          <a:bodyPr wrap="none" anchor="ctr"/>
          <a:lstStyle/>
          <a:p>
            <a:endParaRPr lang="en-US"/>
          </a:p>
        </p:txBody>
      </p:sp>
      <p:sp>
        <p:nvSpPr>
          <p:cNvPr id="111" name="Line 101"/>
          <p:cNvSpPr>
            <a:spLocks noChangeShapeType="1"/>
          </p:cNvSpPr>
          <p:nvPr/>
        </p:nvSpPr>
        <p:spPr bwMode="auto">
          <a:xfrm>
            <a:off x="3958048" y="3270763"/>
            <a:ext cx="485775" cy="207962"/>
          </a:xfrm>
          <a:prstGeom prst="line">
            <a:avLst/>
          </a:prstGeom>
          <a:noFill/>
          <a:ln w="12700">
            <a:solidFill>
              <a:schemeClr val="tx1"/>
            </a:solidFill>
            <a:round/>
            <a:headEnd/>
            <a:tailEnd/>
          </a:ln>
        </p:spPr>
        <p:txBody>
          <a:bodyPr wrap="none" anchor="ctr"/>
          <a:lstStyle/>
          <a:p>
            <a:endParaRPr lang="en-US"/>
          </a:p>
        </p:txBody>
      </p:sp>
      <p:sp>
        <p:nvSpPr>
          <p:cNvPr id="112" name="Line 102"/>
          <p:cNvSpPr>
            <a:spLocks noChangeShapeType="1"/>
          </p:cNvSpPr>
          <p:nvPr/>
        </p:nvSpPr>
        <p:spPr bwMode="auto">
          <a:xfrm flipH="1">
            <a:off x="4477160" y="3607313"/>
            <a:ext cx="241300" cy="681037"/>
          </a:xfrm>
          <a:prstGeom prst="line">
            <a:avLst/>
          </a:prstGeom>
          <a:noFill/>
          <a:ln w="12700">
            <a:solidFill>
              <a:schemeClr val="tx1"/>
            </a:solidFill>
            <a:round/>
            <a:headEnd/>
            <a:tailEnd/>
          </a:ln>
        </p:spPr>
        <p:txBody>
          <a:bodyPr wrap="none" anchor="ctr"/>
          <a:lstStyle/>
          <a:p>
            <a:endParaRPr lang="en-US"/>
          </a:p>
        </p:txBody>
      </p:sp>
      <p:sp>
        <p:nvSpPr>
          <p:cNvPr id="113" name="Line 103"/>
          <p:cNvSpPr>
            <a:spLocks noChangeShapeType="1"/>
          </p:cNvSpPr>
          <p:nvPr/>
        </p:nvSpPr>
        <p:spPr bwMode="auto">
          <a:xfrm>
            <a:off x="3707223" y="3383475"/>
            <a:ext cx="0" cy="431800"/>
          </a:xfrm>
          <a:prstGeom prst="line">
            <a:avLst/>
          </a:prstGeom>
          <a:noFill/>
          <a:ln w="12700">
            <a:solidFill>
              <a:schemeClr val="tx1"/>
            </a:solidFill>
            <a:round/>
            <a:headEnd/>
            <a:tailEnd/>
          </a:ln>
        </p:spPr>
        <p:txBody>
          <a:bodyPr wrap="none" anchor="ctr"/>
          <a:lstStyle/>
          <a:p>
            <a:endParaRPr lang="en-US"/>
          </a:p>
        </p:txBody>
      </p:sp>
      <p:sp>
        <p:nvSpPr>
          <p:cNvPr id="114" name="Line 104"/>
          <p:cNvSpPr>
            <a:spLocks noChangeShapeType="1"/>
          </p:cNvSpPr>
          <p:nvPr/>
        </p:nvSpPr>
        <p:spPr bwMode="auto">
          <a:xfrm>
            <a:off x="3732623" y="4031175"/>
            <a:ext cx="534987" cy="368300"/>
          </a:xfrm>
          <a:prstGeom prst="line">
            <a:avLst/>
          </a:prstGeom>
          <a:noFill/>
          <a:ln w="12700">
            <a:solidFill>
              <a:schemeClr val="tx1"/>
            </a:solidFill>
            <a:round/>
            <a:headEnd/>
            <a:tailEnd/>
          </a:ln>
        </p:spPr>
        <p:txBody>
          <a:bodyPr wrap="none" anchor="ctr"/>
          <a:lstStyle/>
          <a:p>
            <a:endParaRPr lang="en-US"/>
          </a:p>
        </p:txBody>
      </p:sp>
      <p:sp>
        <p:nvSpPr>
          <p:cNvPr id="115" name="Line 105"/>
          <p:cNvSpPr>
            <a:spLocks noChangeShapeType="1"/>
          </p:cNvSpPr>
          <p:nvPr/>
        </p:nvSpPr>
        <p:spPr bwMode="auto">
          <a:xfrm flipH="1">
            <a:off x="4192998" y="4496313"/>
            <a:ext cx="266700" cy="360362"/>
          </a:xfrm>
          <a:prstGeom prst="line">
            <a:avLst/>
          </a:prstGeom>
          <a:noFill/>
          <a:ln w="12700">
            <a:solidFill>
              <a:schemeClr val="tx1"/>
            </a:solidFill>
            <a:round/>
            <a:headEnd/>
            <a:tailEnd/>
          </a:ln>
        </p:spPr>
        <p:txBody>
          <a:bodyPr wrap="none" anchor="ctr"/>
          <a:lstStyle/>
          <a:p>
            <a:endParaRPr lang="en-US"/>
          </a:p>
        </p:txBody>
      </p:sp>
      <p:sp>
        <p:nvSpPr>
          <p:cNvPr id="116" name="Line 106"/>
          <p:cNvSpPr>
            <a:spLocks noChangeShapeType="1"/>
          </p:cNvSpPr>
          <p:nvPr/>
        </p:nvSpPr>
        <p:spPr bwMode="auto">
          <a:xfrm flipH="1">
            <a:off x="3965985" y="3575563"/>
            <a:ext cx="560388" cy="384175"/>
          </a:xfrm>
          <a:prstGeom prst="line">
            <a:avLst/>
          </a:prstGeom>
          <a:noFill/>
          <a:ln w="12700">
            <a:solidFill>
              <a:schemeClr val="tx1"/>
            </a:solidFill>
            <a:round/>
            <a:headEnd/>
            <a:tailEnd/>
          </a:ln>
        </p:spPr>
        <p:txBody>
          <a:bodyPr wrap="none" anchor="ctr"/>
          <a:lstStyle/>
          <a:p>
            <a:endParaRPr lang="en-US"/>
          </a:p>
        </p:txBody>
      </p:sp>
      <p:sp>
        <p:nvSpPr>
          <p:cNvPr id="117" name="Line 107"/>
          <p:cNvSpPr>
            <a:spLocks noChangeShapeType="1"/>
          </p:cNvSpPr>
          <p:nvPr/>
        </p:nvSpPr>
        <p:spPr bwMode="auto">
          <a:xfrm flipH="1">
            <a:off x="3975510" y="3015175"/>
            <a:ext cx="350838" cy="255588"/>
          </a:xfrm>
          <a:prstGeom prst="line">
            <a:avLst/>
          </a:prstGeom>
          <a:noFill/>
          <a:ln w="12700">
            <a:solidFill>
              <a:schemeClr val="tx1"/>
            </a:solidFill>
            <a:round/>
            <a:headEnd/>
            <a:tailEnd/>
          </a:ln>
        </p:spPr>
        <p:txBody>
          <a:bodyPr wrap="none" anchor="ctr"/>
          <a:lstStyle/>
          <a:p>
            <a:endParaRPr lang="en-US"/>
          </a:p>
        </p:txBody>
      </p:sp>
      <p:sp>
        <p:nvSpPr>
          <p:cNvPr id="118" name="Line 108"/>
          <p:cNvSpPr>
            <a:spLocks noChangeShapeType="1"/>
          </p:cNvSpPr>
          <p:nvPr/>
        </p:nvSpPr>
        <p:spPr bwMode="auto">
          <a:xfrm flipH="1">
            <a:off x="4693060" y="3191388"/>
            <a:ext cx="201613" cy="176212"/>
          </a:xfrm>
          <a:prstGeom prst="line">
            <a:avLst/>
          </a:prstGeom>
          <a:noFill/>
          <a:ln w="12700">
            <a:solidFill>
              <a:schemeClr val="tx1"/>
            </a:solidFill>
            <a:round/>
            <a:headEnd/>
            <a:tailEnd/>
          </a:ln>
        </p:spPr>
        <p:txBody>
          <a:bodyPr wrap="none" anchor="ctr"/>
          <a:lstStyle/>
          <a:p>
            <a:endParaRPr lang="en-US"/>
          </a:p>
        </p:txBody>
      </p:sp>
      <p:sp>
        <p:nvSpPr>
          <p:cNvPr id="231" name="Line 221"/>
          <p:cNvSpPr>
            <a:spLocks noChangeShapeType="1"/>
          </p:cNvSpPr>
          <p:nvPr/>
        </p:nvSpPr>
        <p:spPr bwMode="auto">
          <a:xfrm flipV="1">
            <a:off x="2759485" y="5169413"/>
            <a:ext cx="1588" cy="249237"/>
          </a:xfrm>
          <a:prstGeom prst="line">
            <a:avLst/>
          </a:prstGeom>
          <a:noFill/>
          <a:ln w="12700">
            <a:solidFill>
              <a:schemeClr val="tx1"/>
            </a:solidFill>
            <a:round/>
            <a:headEnd/>
            <a:tailEnd/>
          </a:ln>
        </p:spPr>
        <p:txBody>
          <a:bodyPr wrap="none" anchor="ctr"/>
          <a:lstStyle/>
          <a:p>
            <a:endParaRPr lang="en-US"/>
          </a:p>
        </p:txBody>
      </p:sp>
      <p:grpSp>
        <p:nvGrpSpPr>
          <p:cNvPr id="20" name="Group 238"/>
          <p:cNvGrpSpPr>
            <a:grpSpLocks/>
          </p:cNvGrpSpPr>
          <p:nvPr/>
        </p:nvGrpSpPr>
        <p:grpSpPr bwMode="auto">
          <a:xfrm>
            <a:off x="4343400" y="4343400"/>
            <a:ext cx="814387" cy="701675"/>
            <a:chOff x="2923" y="3345"/>
            <a:chExt cx="513" cy="442"/>
          </a:xfrm>
        </p:grpSpPr>
        <p:sp>
          <p:nvSpPr>
            <p:cNvPr id="233" name="Rectangle 239"/>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34" name="Rectangle 240"/>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35" name="Text Box 241"/>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36" name="Line 242"/>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37" name="Line 243"/>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24" name="Group 244"/>
          <p:cNvGrpSpPr>
            <a:grpSpLocks/>
          </p:cNvGrpSpPr>
          <p:nvPr/>
        </p:nvGrpSpPr>
        <p:grpSpPr bwMode="auto">
          <a:xfrm>
            <a:off x="4724400" y="3657600"/>
            <a:ext cx="814387" cy="701675"/>
            <a:chOff x="2923" y="3345"/>
            <a:chExt cx="513" cy="442"/>
          </a:xfrm>
        </p:grpSpPr>
        <p:sp>
          <p:nvSpPr>
            <p:cNvPr id="239" name="Rectangle 245"/>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40" name="Rectangle 246"/>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41" name="Text Box 247"/>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42" name="Line 248"/>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43" name="Line 249"/>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28" name="Group 250"/>
          <p:cNvGrpSpPr>
            <a:grpSpLocks/>
          </p:cNvGrpSpPr>
          <p:nvPr/>
        </p:nvGrpSpPr>
        <p:grpSpPr bwMode="auto">
          <a:xfrm>
            <a:off x="2362200" y="2514600"/>
            <a:ext cx="814387" cy="701675"/>
            <a:chOff x="2923" y="3345"/>
            <a:chExt cx="513" cy="442"/>
          </a:xfrm>
        </p:grpSpPr>
        <p:sp>
          <p:nvSpPr>
            <p:cNvPr id="245" name="Rectangle 251"/>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46" name="Rectangle 252"/>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47" name="Text Box 253"/>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48" name="Line 254"/>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49" name="Line 255"/>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37" name="Group 256"/>
          <p:cNvGrpSpPr>
            <a:grpSpLocks/>
          </p:cNvGrpSpPr>
          <p:nvPr/>
        </p:nvGrpSpPr>
        <p:grpSpPr bwMode="auto">
          <a:xfrm>
            <a:off x="3352800" y="2362200"/>
            <a:ext cx="814387" cy="701675"/>
            <a:chOff x="2923" y="3345"/>
            <a:chExt cx="513" cy="442"/>
          </a:xfrm>
        </p:grpSpPr>
        <p:sp>
          <p:nvSpPr>
            <p:cNvPr id="251" name="Rectangle 257"/>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52" name="Rectangle 258"/>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53" name="Text Box 259"/>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54" name="Line 260"/>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55" name="Line 261"/>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47" name="Group 262"/>
          <p:cNvGrpSpPr>
            <a:grpSpLocks/>
          </p:cNvGrpSpPr>
          <p:nvPr/>
        </p:nvGrpSpPr>
        <p:grpSpPr bwMode="auto">
          <a:xfrm>
            <a:off x="3886200" y="3124200"/>
            <a:ext cx="814387" cy="701675"/>
            <a:chOff x="2923" y="3345"/>
            <a:chExt cx="513" cy="442"/>
          </a:xfrm>
        </p:grpSpPr>
        <p:sp>
          <p:nvSpPr>
            <p:cNvPr id="257" name="Rectangle 263"/>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58" name="Rectangle 264"/>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59" name="Text Box 265"/>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a:latin typeface="Arial" pitchFamily="34" charset="0"/>
              </a:endParaRP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260" name="Line 266"/>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61" name="Line 267"/>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56" name="Group 268"/>
          <p:cNvGrpSpPr>
            <a:grpSpLocks/>
          </p:cNvGrpSpPr>
          <p:nvPr/>
        </p:nvGrpSpPr>
        <p:grpSpPr bwMode="auto">
          <a:xfrm rot="2937887">
            <a:off x="1267235" y="4247075"/>
            <a:ext cx="3781425" cy="434975"/>
            <a:chOff x="2937" y="3579"/>
            <a:chExt cx="2382" cy="274"/>
          </a:xfrm>
        </p:grpSpPr>
        <p:sp>
          <p:nvSpPr>
            <p:cNvPr id="263" name="Rectangle 269"/>
            <p:cNvSpPr>
              <a:spLocks noChangeArrowheads="1"/>
            </p:cNvSpPr>
            <p:nvPr/>
          </p:nvSpPr>
          <p:spPr bwMode="auto">
            <a:xfrm>
              <a:off x="3168" y="3630"/>
              <a:ext cx="1920" cy="174"/>
            </a:xfrm>
            <a:prstGeom prst="rect">
              <a:avLst/>
            </a:prstGeom>
            <a:solidFill>
              <a:srgbClr val="FF0000"/>
            </a:solidFill>
            <a:ln w="9525">
              <a:noFill/>
              <a:miter lim="800000"/>
              <a:headEnd/>
              <a:tailEnd/>
            </a:ln>
          </p:spPr>
          <p:txBody>
            <a:bodyPr wrap="none" anchor="ctr"/>
            <a:lstStyle/>
            <a:p>
              <a:endParaRPr lang="en-US"/>
            </a:p>
          </p:txBody>
        </p:sp>
        <p:sp>
          <p:nvSpPr>
            <p:cNvPr id="264" name="Text Box 270"/>
            <p:cNvSpPr txBox="1">
              <a:spLocks noChangeArrowheads="1"/>
            </p:cNvSpPr>
            <p:nvPr/>
          </p:nvSpPr>
          <p:spPr bwMode="auto">
            <a:xfrm>
              <a:off x="3382" y="3616"/>
              <a:ext cx="1538" cy="213"/>
            </a:xfrm>
            <a:prstGeom prst="rect">
              <a:avLst/>
            </a:prstGeom>
            <a:noFill/>
            <a:ln w="9525">
              <a:noFill/>
              <a:miter lim="800000"/>
              <a:headEnd/>
              <a:tailEnd/>
            </a:ln>
          </p:spPr>
          <p:txBody>
            <a:bodyPr wrap="none">
              <a:spAutoFit/>
            </a:bodyPr>
            <a:lstStyle/>
            <a:p>
              <a:pPr algn="ctr" eaLnBrk="0" hangingPunct="0"/>
              <a:r>
                <a:rPr lang="en-US" sz="1600" dirty="0">
                  <a:solidFill>
                    <a:schemeClr val="bg1"/>
                  </a:solidFill>
                  <a:latin typeface="Arial" pitchFamily="34" charset="0"/>
                </a:rPr>
                <a:t>logical end-end transport</a:t>
              </a:r>
              <a:endParaRPr lang="en-US" sz="1600" dirty="0">
                <a:latin typeface="Arial" pitchFamily="34" charset="0"/>
              </a:endParaRPr>
            </a:p>
          </p:txBody>
        </p:sp>
        <p:sp>
          <p:nvSpPr>
            <p:cNvPr id="265" name="Freeform 271"/>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a:noFill/>
              <a:round/>
              <a:headEnd/>
              <a:tailEnd/>
            </a:ln>
          </p:spPr>
          <p:txBody>
            <a:bodyPr wrap="none" anchor="ctr"/>
            <a:lstStyle/>
            <a:p>
              <a:endParaRPr lang="en-US"/>
            </a:p>
          </p:txBody>
        </p:sp>
        <p:sp>
          <p:nvSpPr>
            <p:cNvPr id="266" name="Freeform 272"/>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a:noFill/>
              <a:round/>
              <a:headEnd/>
              <a:tailEnd/>
            </a:ln>
          </p:spPr>
          <p:txBody>
            <a:bodyPr wrap="none" anchor="ctr"/>
            <a:lstStyle/>
            <a:p>
              <a:endParaRPr lang="en-US"/>
            </a:p>
          </p:txBody>
        </p:sp>
      </p:grpSp>
      <p:sp>
        <p:nvSpPr>
          <p:cNvPr id="267" name="Rectangle 323"/>
          <p:cNvSpPr>
            <a:spLocks noChangeArrowheads="1"/>
          </p:cNvSpPr>
          <p:nvPr/>
        </p:nvSpPr>
        <p:spPr bwMode="auto">
          <a:xfrm>
            <a:off x="1262473" y="2169038"/>
            <a:ext cx="676275" cy="776287"/>
          </a:xfrm>
          <a:prstGeom prst="rect">
            <a:avLst/>
          </a:prstGeom>
          <a:solidFill>
            <a:schemeClr val="accent2"/>
          </a:solidFill>
          <a:ln w="9525">
            <a:noFill/>
            <a:miter lim="800000"/>
            <a:headEnd/>
            <a:tailEnd/>
          </a:ln>
        </p:spPr>
        <p:txBody>
          <a:bodyPr wrap="none" anchor="ctr"/>
          <a:lstStyle/>
          <a:p>
            <a:endParaRPr lang="en-US"/>
          </a:p>
        </p:txBody>
      </p:sp>
      <p:sp>
        <p:nvSpPr>
          <p:cNvPr id="268" name="Rectangle 324"/>
          <p:cNvSpPr>
            <a:spLocks noChangeArrowheads="1"/>
          </p:cNvSpPr>
          <p:nvPr/>
        </p:nvSpPr>
        <p:spPr bwMode="auto">
          <a:xfrm>
            <a:off x="1229135" y="2202375"/>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9" name="Rectangle 325"/>
          <p:cNvSpPr>
            <a:spLocks noChangeArrowheads="1"/>
          </p:cNvSpPr>
          <p:nvPr/>
        </p:nvSpPr>
        <p:spPr bwMode="auto">
          <a:xfrm>
            <a:off x="1249773" y="2221425"/>
            <a:ext cx="676275" cy="171450"/>
          </a:xfrm>
          <a:prstGeom prst="rect">
            <a:avLst/>
          </a:prstGeom>
          <a:solidFill>
            <a:srgbClr val="FF0000"/>
          </a:solidFill>
          <a:ln w="9525">
            <a:noFill/>
            <a:miter lim="800000"/>
            <a:headEnd/>
            <a:tailEnd/>
          </a:ln>
        </p:spPr>
        <p:txBody>
          <a:bodyPr wrap="none" anchor="ctr"/>
          <a:lstStyle/>
          <a:p>
            <a:endParaRPr lang="en-US"/>
          </a:p>
        </p:txBody>
      </p:sp>
      <p:sp>
        <p:nvSpPr>
          <p:cNvPr id="270" name="Text Box 326"/>
          <p:cNvSpPr txBox="1">
            <a:spLocks noChangeArrowheads="1"/>
          </p:cNvSpPr>
          <p:nvPr/>
        </p:nvSpPr>
        <p:spPr bwMode="auto">
          <a:xfrm>
            <a:off x="1187860" y="2164275"/>
            <a:ext cx="814388" cy="854075"/>
          </a:xfrm>
          <a:prstGeom prst="rect">
            <a:avLst/>
          </a:prstGeom>
          <a:noFill/>
          <a:ln w="9525">
            <a:noFill/>
            <a:miter lim="800000"/>
            <a:headEnd/>
            <a:tailEnd/>
          </a:ln>
        </p:spPr>
        <p:txBody>
          <a:bodyPr>
            <a:spAutoFit/>
          </a:bodyPr>
          <a:lstStyle/>
          <a:p>
            <a:pPr algn="ctr" eaLnBrk="0" hangingPunct="0"/>
            <a:r>
              <a:rPr lang="en-US" sz="1000">
                <a:latin typeface="Arial" pitchFamily="34" charset="0"/>
              </a:rPr>
              <a:t>application</a:t>
            </a:r>
          </a:p>
          <a:p>
            <a:pPr algn="ctr" eaLnBrk="0" hangingPunct="0"/>
            <a:r>
              <a:rPr lang="en-US" sz="1000">
                <a:latin typeface="Arial" pitchFamily="34" charset="0"/>
              </a:rPr>
              <a:t>transport</a:t>
            </a: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271" name="Line 327"/>
          <p:cNvSpPr>
            <a:spLocks noChangeShapeType="1"/>
          </p:cNvSpPr>
          <p:nvPr/>
        </p:nvSpPr>
        <p:spPr bwMode="auto">
          <a:xfrm>
            <a:off x="1229135" y="2535750"/>
            <a:ext cx="690563" cy="4763"/>
          </a:xfrm>
          <a:prstGeom prst="line">
            <a:avLst/>
          </a:prstGeom>
          <a:noFill/>
          <a:ln w="12700">
            <a:solidFill>
              <a:schemeClr val="tx1"/>
            </a:solidFill>
            <a:round/>
            <a:headEnd/>
            <a:tailEnd/>
          </a:ln>
        </p:spPr>
        <p:txBody>
          <a:bodyPr wrap="none" anchor="ctr"/>
          <a:lstStyle/>
          <a:p>
            <a:endParaRPr lang="en-US"/>
          </a:p>
        </p:txBody>
      </p:sp>
      <p:sp>
        <p:nvSpPr>
          <p:cNvPr id="272" name="Line 328"/>
          <p:cNvSpPr>
            <a:spLocks noChangeShapeType="1"/>
          </p:cNvSpPr>
          <p:nvPr/>
        </p:nvSpPr>
        <p:spPr bwMode="auto">
          <a:xfrm>
            <a:off x="1238660" y="2673863"/>
            <a:ext cx="690563" cy="4762"/>
          </a:xfrm>
          <a:prstGeom prst="line">
            <a:avLst/>
          </a:prstGeom>
          <a:noFill/>
          <a:ln w="12700">
            <a:solidFill>
              <a:schemeClr val="tx1"/>
            </a:solidFill>
            <a:round/>
            <a:headEnd/>
            <a:tailEnd/>
          </a:ln>
        </p:spPr>
        <p:txBody>
          <a:bodyPr wrap="none" anchor="ctr"/>
          <a:lstStyle/>
          <a:p>
            <a:endParaRPr lang="en-US"/>
          </a:p>
        </p:txBody>
      </p:sp>
      <p:sp>
        <p:nvSpPr>
          <p:cNvPr id="273" name="Line 329"/>
          <p:cNvSpPr>
            <a:spLocks noChangeShapeType="1"/>
          </p:cNvSpPr>
          <p:nvPr/>
        </p:nvSpPr>
        <p:spPr bwMode="auto">
          <a:xfrm>
            <a:off x="1238660" y="2811975"/>
            <a:ext cx="690563" cy="4763"/>
          </a:xfrm>
          <a:prstGeom prst="line">
            <a:avLst/>
          </a:prstGeom>
          <a:noFill/>
          <a:ln w="12700">
            <a:solidFill>
              <a:schemeClr val="tx1"/>
            </a:solidFill>
            <a:round/>
            <a:headEnd/>
            <a:tailEnd/>
          </a:ln>
        </p:spPr>
        <p:txBody>
          <a:bodyPr wrap="none" anchor="ctr"/>
          <a:lstStyle/>
          <a:p>
            <a:endParaRPr lang="en-US"/>
          </a:p>
        </p:txBody>
      </p:sp>
      <p:sp>
        <p:nvSpPr>
          <p:cNvPr id="274" name="Line 330"/>
          <p:cNvSpPr>
            <a:spLocks noChangeShapeType="1"/>
          </p:cNvSpPr>
          <p:nvPr/>
        </p:nvSpPr>
        <p:spPr bwMode="auto">
          <a:xfrm flipV="1">
            <a:off x="1240248" y="2386525"/>
            <a:ext cx="688975" cy="6350"/>
          </a:xfrm>
          <a:prstGeom prst="line">
            <a:avLst/>
          </a:prstGeom>
          <a:noFill/>
          <a:ln w="12700">
            <a:solidFill>
              <a:schemeClr val="tx1"/>
            </a:solidFill>
            <a:round/>
            <a:headEnd/>
            <a:tailEnd/>
          </a:ln>
        </p:spPr>
        <p:txBody>
          <a:bodyPr wrap="none" anchor="ctr"/>
          <a:lstStyle/>
          <a:p>
            <a:endParaRPr lang="en-US"/>
          </a:p>
        </p:txBody>
      </p:sp>
      <p:sp>
        <p:nvSpPr>
          <p:cNvPr id="275" name="Rectangle 334"/>
          <p:cNvSpPr>
            <a:spLocks noChangeArrowheads="1"/>
          </p:cNvSpPr>
          <p:nvPr/>
        </p:nvSpPr>
        <p:spPr bwMode="auto">
          <a:xfrm>
            <a:off x="4640673" y="5774250"/>
            <a:ext cx="676275" cy="776288"/>
          </a:xfrm>
          <a:prstGeom prst="rect">
            <a:avLst/>
          </a:prstGeom>
          <a:solidFill>
            <a:schemeClr val="accent2"/>
          </a:solidFill>
          <a:ln w="9525">
            <a:noFill/>
            <a:miter lim="800000"/>
            <a:headEnd/>
            <a:tailEnd/>
          </a:ln>
        </p:spPr>
        <p:txBody>
          <a:bodyPr wrap="none" anchor="ctr"/>
          <a:lstStyle/>
          <a:p>
            <a:endParaRPr lang="en-US"/>
          </a:p>
        </p:txBody>
      </p:sp>
      <p:sp>
        <p:nvSpPr>
          <p:cNvPr id="276" name="Rectangle 335"/>
          <p:cNvSpPr>
            <a:spLocks noChangeArrowheads="1"/>
          </p:cNvSpPr>
          <p:nvPr/>
        </p:nvSpPr>
        <p:spPr bwMode="auto">
          <a:xfrm>
            <a:off x="4607335" y="5807588"/>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77" name="Rectangle 336"/>
          <p:cNvSpPr>
            <a:spLocks noChangeArrowheads="1"/>
          </p:cNvSpPr>
          <p:nvPr/>
        </p:nvSpPr>
        <p:spPr bwMode="auto">
          <a:xfrm>
            <a:off x="4627973" y="6412425"/>
            <a:ext cx="676275" cy="171450"/>
          </a:xfrm>
          <a:prstGeom prst="rect">
            <a:avLst/>
          </a:prstGeom>
          <a:solidFill>
            <a:srgbClr val="FF0000"/>
          </a:solidFill>
          <a:ln w="9525">
            <a:noFill/>
            <a:miter lim="800000"/>
            <a:headEnd/>
            <a:tailEnd/>
          </a:ln>
        </p:spPr>
        <p:txBody>
          <a:bodyPr wrap="none" anchor="ctr"/>
          <a:lstStyle/>
          <a:p>
            <a:endParaRPr lang="en-US"/>
          </a:p>
        </p:txBody>
      </p:sp>
      <p:sp>
        <p:nvSpPr>
          <p:cNvPr id="278" name="Text Box 337"/>
          <p:cNvSpPr txBox="1">
            <a:spLocks noChangeArrowheads="1"/>
          </p:cNvSpPr>
          <p:nvPr/>
        </p:nvSpPr>
        <p:spPr bwMode="auto">
          <a:xfrm>
            <a:off x="4564473" y="5769488"/>
            <a:ext cx="814387" cy="854075"/>
          </a:xfrm>
          <a:prstGeom prst="rect">
            <a:avLst/>
          </a:prstGeom>
          <a:noFill/>
          <a:ln w="9525">
            <a:noFill/>
            <a:miter lim="800000"/>
            <a:headEnd/>
            <a:tailEnd/>
          </a:ln>
        </p:spPr>
        <p:txBody>
          <a:bodyPr>
            <a:spAutoFit/>
          </a:bodyPr>
          <a:lstStyle/>
          <a:p>
            <a:pPr algn="ctr" eaLnBrk="0" hangingPunct="0"/>
            <a:r>
              <a:rPr lang="en-US" sz="1000">
                <a:latin typeface="Arial" pitchFamily="34" charset="0"/>
              </a:rPr>
              <a:t>application</a:t>
            </a:r>
          </a:p>
          <a:p>
            <a:pPr algn="ctr" eaLnBrk="0" hangingPunct="0"/>
            <a:r>
              <a:rPr lang="en-US" sz="1000">
                <a:latin typeface="Arial" pitchFamily="34" charset="0"/>
              </a:rPr>
              <a:t>transport</a:t>
            </a: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279" name="Line 338"/>
          <p:cNvSpPr>
            <a:spLocks noChangeShapeType="1"/>
          </p:cNvSpPr>
          <p:nvPr/>
        </p:nvSpPr>
        <p:spPr bwMode="auto">
          <a:xfrm>
            <a:off x="4607335" y="6140963"/>
            <a:ext cx="690563" cy="4762"/>
          </a:xfrm>
          <a:prstGeom prst="line">
            <a:avLst/>
          </a:prstGeom>
          <a:noFill/>
          <a:ln w="12700">
            <a:solidFill>
              <a:schemeClr val="tx1"/>
            </a:solidFill>
            <a:round/>
            <a:headEnd/>
            <a:tailEnd/>
          </a:ln>
        </p:spPr>
        <p:txBody>
          <a:bodyPr wrap="none" anchor="ctr"/>
          <a:lstStyle/>
          <a:p>
            <a:endParaRPr lang="en-US"/>
          </a:p>
        </p:txBody>
      </p:sp>
      <p:sp>
        <p:nvSpPr>
          <p:cNvPr id="280" name="Line 339"/>
          <p:cNvSpPr>
            <a:spLocks noChangeShapeType="1"/>
          </p:cNvSpPr>
          <p:nvPr/>
        </p:nvSpPr>
        <p:spPr bwMode="auto">
          <a:xfrm>
            <a:off x="4616860" y="6279075"/>
            <a:ext cx="690563" cy="4763"/>
          </a:xfrm>
          <a:prstGeom prst="line">
            <a:avLst/>
          </a:prstGeom>
          <a:noFill/>
          <a:ln w="12700">
            <a:solidFill>
              <a:schemeClr val="tx1"/>
            </a:solidFill>
            <a:round/>
            <a:headEnd/>
            <a:tailEnd/>
          </a:ln>
        </p:spPr>
        <p:txBody>
          <a:bodyPr wrap="none" anchor="ctr"/>
          <a:lstStyle/>
          <a:p>
            <a:endParaRPr lang="en-US"/>
          </a:p>
        </p:txBody>
      </p:sp>
      <p:sp>
        <p:nvSpPr>
          <p:cNvPr id="281" name="Line 340"/>
          <p:cNvSpPr>
            <a:spLocks noChangeShapeType="1"/>
          </p:cNvSpPr>
          <p:nvPr/>
        </p:nvSpPr>
        <p:spPr bwMode="auto">
          <a:xfrm>
            <a:off x="4616860" y="6417188"/>
            <a:ext cx="690563" cy="4762"/>
          </a:xfrm>
          <a:prstGeom prst="line">
            <a:avLst/>
          </a:prstGeom>
          <a:noFill/>
          <a:ln w="12700">
            <a:solidFill>
              <a:schemeClr val="tx1"/>
            </a:solidFill>
            <a:round/>
            <a:headEnd/>
            <a:tailEnd/>
          </a:ln>
        </p:spPr>
        <p:txBody>
          <a:bodyPr wrap="none" anchor="ctr"/>
          <a:lstStyle/>
          <a:p>
            <a:endParaRPr lang="en-US"/>
          </a:p>
        </p:txBody>
      </p:sp>
      <p:sp>
        <p:nvSpPr>
          <p:cNvPr id="282" name="Line 341"/>
          <p:cNvSpPr>
            <a:spLocks noChangeShapeType="1"/>
          </p:cNvSpPr>
          <p:nvPr/>
        </p:nvSpPr>
        <p:spPr bwMode="auto">
          <a:xfrm flipV="1">
            <a:off x="4618448" y="5991738"/>
            <a:ext cx="688975" cy="6350"/>
          </a:xfrm>
          <a:prstGeom prst="line">
            <a:avLst/>
          </a:prstGeom>
          <a:noFill/>
          <a:ln w="12700">
            <a:solidFill>
              <a:schemeClr val="tx1"/>
            </a:solidFill>
            <a:round/>
            <a:headEnd/>
            <a:tailEnd/>
          </a:ln>
        </p:spPr>
        <p:txBody>
          <a:bodyPr wrap="none" anchor="ctr"/>
          <a:lstStyle/>
          <a:p>
            <a:endParaRPr lang="en-US"/>
          </a:p>
        </p:txBody>
      </p:sp>
      <p:grpSp>
        <p:nvGrpSpPr>
          <p:cNvPr id="61" name="Group 273"/>
          <p:cNvGrpSpPr>
            <a:grpSpLocks/>
          </p:cNvGrpSpPr>
          <p:nvPr/>
        </p:nvGrpSpPr>
        <p:grpSpPr bwMode="auto">
          <a:xfrm>
            <a:off x="1187860" y="2148400"/>
            <a:ext cx="814388" cy="854075"/>
            <a:chOff x="4180" y="744"/>
            <a:chExt cx="513" cy="538"/>
          </a:xfrm>
        </p:grpSpPr>
        <p:sp>
          <p:nvSpPr>
            <p:cNvPr id="284" name="Rectangle 274"/>
            <p:cNvSpPr>
              <a:spLocks noChangeArrowheads="1"/>
            </p:cNvSpPr>
            <p:nvPr/>
          </p:nvSpPr>
          <p:spPr bwMode="auto">
            <a:xfrm>
              <a:off x="4242" y="747"/>
              <a:ext cx="426" cy="489"/>
            </a:xfrm>
            <a:prstGeom prst="rect">
              <a:avLst/>
            </a:prstGeom>
            <a:solidFill>
              <a:schemeClr val="accent2"/>
            </a:solidFill>
            <a:ln w="9525">
              <a:noFill/>
              <a:miter lim="800000"/>
              <a:headEnd/>
              <a:tailEnd/>
            </a:ln>
          </p:spPr>
          <p:txBody>
            <a:bodyPr wrap="none" anchor="ctr"/>
            <a:lstStyle/>
            <a:p>
              <a:endParaRPr lang="en-US"/>
            </a:p>
          </p:txBody>
        </p:sp>
        <p:sp>
          <p:nvSpPr>
            <p:cNvPr id="285" name="Rectangle 275"/>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 name="Rectangle 276"/>
            <p:cNvSpPr>
              <a:spLocks noChangeArrowheads="1"/>
            </p:cNvSpPr>
            <p:nvPr/>
          </p:nvSpPr>
          <p:spPr bwMode="auto">
            <a:xfrm>
              <a:off x="4224" y="873"/>
              <a:ext cx="426" cy="108"/>
            </a:xfrm>
            <a:prstGeom prst="rect">
              <a:avLst/>
            </a:prstGeom>
            <a:solidFill>
              <a:srgbClr val="FF0000"/>
            </a:solidFill>
            <a:ln w="9525">
              <a:noFill/>
              <a:miter lim="800000"/>
              <a:headEnd/>
              <a:tailEnd/>
            </a:ln>
          </p:spPr>
          <p:txBody>
            <a:bodyPr wrap="none" anchor="ctr"/>
            <a:lstStyle/>
            <a:p>
              <a:endParaRPr lang="en-US"/>
            </a:p>
          </p:txBody>
        </p:sp>
        <p:sp>
          <p:nvSpPr>
            <p:cNvPr id="287" name="Text Box 277"/>
            <p:cNvSpPr txBox="1">
              <a:spLocks noChangeArrowheads="1"/>
            </p:cNvSpPr>
            <p:nvPr/>
          </p:nvSpPr>
          <p:spPr bwMode="auto">
            <a:xfrm>
              <a:off x="4180" y="744"/>
              <a:ext cx="513" cy="538"/>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solidFill>
                    <a:schemeClr val="bg1"/>
                  </a:solidFill>
                  <a:latin typeface="Arial" pitchFamily="34" charset="0"/>
                </a:rPr>
                <a:t>transport</a:t>
              </a:r>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88" name="Line 278"/>
            <p:cNvSpPr>
              <a:spLocks noChangeShapeType="1"/>
            </p:cNvSpPr>
            <p:nvPr/>
          </p:nvSpPr>
          <p:spPr bwMode="auto">
            <a:xfrm>
              <a:off x="4221" y="978"/>
              <a:ext cx="435" cy="3"/>
            </a:xfrm>
            <a:prstGeom prst="line">
              <a:avLst/>
            </a:prstGeom>
            <a:noFill/>
            <a:ln w="12700">
              <a:solidFill>
                <a:schemeClr val="tx1"/>
              </a:solidFill>
              <a:round/>
              <a:headEnd/>
              <a:tailEnd/>
            </a:ln>
          </p:spPr>
          <p:txBody>
            <a:bodyPr wrap="none" anchor="ctr"/>
            <a:lstStyle/>
            <a:p>
              <a:endParaRPr lang="en-US"/>
            </a:p>
          </p:txBody>
        </p:sp>
        <p:sp>
          <p:nvSpPr>
            <p:cNvPr id="289" name="Line 279"/>
            <p:cNvSpPr>
              <a:spLocks noChangeShapeType="1"/>
            </p:cNvSpPr>
            <p:nvPr/>
          </p:nvSpPr>
          <p:spPr bwMode="auto">
            <a:xfrm>
              <a:off x="4227" y="1065"/>
              <a:ext cx="435" cy="3"/>
            </a:xfrm>
            <a:prstGeom prst="line">
              <a:avLst/>
            </a:prstGeom>
            <a:noFill/>
            <a:ln w="12700">
              <a:solidFill>
                <a:schemeClr val="tx1"/>
              </a:solidFill>
              <a:round/>
              <a:headEnd/>
              <a:tailEnd/>
            </a:ln>
          </p:spPr>
          <p:txBody>
            <a:bodyPr wrap="none" anchor="ctr"/>
            <a:lstStyle/>
            <a:p>
              <a:endParaRPr lang="en-US"/>
            </a:p>
          </p:txBody>
        </p:sp>
        <p:sp>
          <p:nvSpPr>
            <p:cNvPr id="290" name="Line 280"/>
            <p:cNvSpPr>
              <a:spLocks noChangeShapeType="1"/>
            </p:cNvSpPr>
            <p:nvPr/>
          </p:nvSpPr>
          <p:spPr bwMode="auto">
            <a:xfrm>
              <a:off x="4227" y="1152"/>
              <a:ext cx="435" cy="3"/>
            </a:xfrm>
            <a:prstGeom prst="line">
              <a:avLst/>
            </a:prstGeom>
            <a:noFill/>
            <a:ln w="12700">
              <a:solidFill>
                <a:schemeClr val="tx1"/>
              </a:solidFill>
              <a:round/>
              <a:headEnd/>
              <a:tailEnd/>
            </a:ln>
          </p:spPr>
          <p:txBody>
            <a:bodyPr wrap="none" anchor="ctr"/>
            <a:lstStyle/>
            <a:p>
              <a:endParaRPr lang="en-US"/>
            </a:p>
          </p:txBody>
        </p:sp>
      </p:grpSp>
      <p:grpSp>
        <p:nvGrpSpPr>
          <p:cNvPr id="79" name="Group 333"/>
          <p:cNvGrpSpPr>
            <a:grpSpLocks/>
          </p:cNvGrpSpPr>
          <p:nvPr/>
        </p:nvGrpSpPr>
        <p:grpSpPr bwMode="auto">
          <a:xfrm>
            <a:off x="4540660" y="5745675"/>
            <a:ext cx="814388" cy="854075"/>
            <a:chOff x="4560" y="3216"/>
            <a:chExt cx="513" cy="538"/>
          </a:xfrm>
        </p:grpSpPr>
        <p:sp>
          <p:nvSpPr>
            <p:cNvPr id="292" name="Rectangle 231"/>
            <p:cNvSpPr>
              <a:spLocks noChangeArrowheads="1"/>
            </p:cNvSpPr>
            <p:nvPr/>
          </p:nvSpPr>
          <p:spPr bwMode="auto">
            <a:xfrm>
              <a:off x="4622" y="3219"/>
              <a:ext cx="426" cy="489"/>
            </a:xfrm>
            <a:prstGeom prst="rect">
              <a:avLst/>
            </a:prstGeom>
            <a:solidFill>
              <a:schemeClr val="accent2"/>
            </a:solidFill>
            <a:ln w="9525">
              <a:noFill/>
              <a:miter lim="800000"/>
              <a:headEnd/>
              <a:tailEnd/>
            </a:ln>
          </p:spPr>
          <p:txBody>
            <a:bodyPr wrap="none" anchor="ctr"/>
            <a:lstStyle/>
            <a:p>
              <a:endParaRPr lang="en-US"/>
            </a:p>
          </p:txBody>
        </p:sp>
        <p:sp>
          <p:nvSpPr>
            <p:cNvPr id="293" name="Rectangle 232"/>
            <p:cNvSpPr>
              <a:spLocks noChangeArrowheads="1"/>
            </p:cNvSpPr>
            <p:nvPr/>
          </p:nvSpPr>
          <p:spPr bwMode="auto">
            <a:xfrm>
              <a:off x="4601" y="3234"/>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94" name="Rectangle 233"/>
            <p:cNvSpPr>
              <a:spLocks noChangeArrowheads="1"/>
            </p:cNvSpPr>
            <p:nvPr/>
          </p:nvSpPr>
          <p:spPr bwMode="auto">
            <a:xfrm>
              <a:off x="4604" y="3345"/>
              <a:ext cx="426" cy="108"/>
            </a:xfrm>
            <a:prstGeom prst="rect">
              <a:avLst/>
            </a:prstGeom>
            <a:solidFill>
              <a:srgbClr val="FF0000"/>
            </a:solidFill>
            <a:ln w="9525">
              <a:noFill/>
              <a:miter lim="800000"/>
              <a:headEnd/>
              <a:tailEnd/>
            </a:ln>
          </p:spPr>
          <p:txBody>
            <a:bodyPr wrap="none" anchor="ctr"/>
            <a:lstStyle/>
            <a:p>
              <a:endParaRPr lang="en-US"/>
            </a:p>
          </p:txBody>
        </p:sp>
        <p:sp>
          <p:nvSpPr>
            <p:cNvPr id="295" name="Text Box 234"/>
            <p:cNvSpPr txBox="1">
              <a:spLocks noChangeArrowheads="1"/>
            </p:cNvSpPr>
            <p:nvPr/>
          </p:nvSpPr>
          <p:spPr bwMode="auto">
            <a:xfrm>
              <a:off x="4560" y="3216"/>
              <a:ext cx="513" cy="538"/>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latin typeface="Arial" pitchFamily="34" charset="0"/>
                </a:rPr>
                <a:t>transport</a:t>
              </a: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96" name="Line 235"/>
            <p:cNvSpPr>
              <a:spLocks noChangeShapeType="1"/>
            </p:cNvSpPr>
            <p:nvPr/>
          </p:nvSpPr>
          <p:spPr bwMode="auto">
            <a:xfrm>
              <a:off x="4601" y="3450"/>
              <a:ext cx="435" cy="3"/>
            </a:xfrm>
            <a:prstGeom prst="line">
              <a:avLst/>
            </a:prstGeom>
            <a:noFill/>
            <a:ln w="12700">
              <a:solidFill>
                <a:schemeClr val="tx1"/>
              </a:solidFill>
              <a:round/>
              <a:headEnd/>
              <a:tailEnd/>
            </a:ln>
          </p:spPr>
          <p:txBody>
            <a:bodyPr wrap="none" anchor="ctr"/>
            <a:lstStyle/>
            <a:p>
              <a:endParaRPr lang="en-US"/>
            </a:p>
          </p:txBody>
        </p:sp>
        <p:sp>
          <p:nvSpPr>
            <p:cNvPr id="297" name="Line 236"/>
            <p:cNvSpPr>
              <a:spLocks noChangeShapeType="1"/>
            </p:cNvSpPr>
            <p:nvPr/>
          </p:nvSpPr>
          <p:spPr bwMode="auto">
            <a:xfrm>
              <a:off x="4607" y="3537"/>
              <a:ext cx="435" cy="3"/>
            </a:xfrm>
            <a:prstGeom prst="line">
              <a:avLst/>
            </a:prstGeom>
            <a:noFill/>
            <a:ln w="12700">
              <a:solidFill>
                <a:schemeClr val="tx1"/>
              </a:solidFill>
              <a:round/>
              <a:headEnd/>
              <a:tailEnd/>
            </a:ln>
          </p:spPr>
          <p:txBody>
            <a:bodyPr wrap="none" anchor="ctr"/>
            <a:lstStyle/>
            <a:p>
              <a:endParaRPr lang="en-US"/>
            </a:p>
          </p:txBody>
        </p:sp>
        <p:sp>
          <p:nvSpPr>
            <p:cNvPr id="298" name="Line 237"/>
            <p:cNvSpPr>
              <a:spLocks noChangeShapeType="1"/>
            </p:cNvSpPr>
            <p:nvPr/>
          </p:nvSpPr>
          <p:spPr bwMode="auto">
            <a:xfrm>
              <a:off x="4607" y="3624"/>
              <a:ext cx="435" cy="3"/>
            </a:xfrm>
            <a:prstGeom prst="line">
              <a:avLst/>
            </a:prstGeom>
            <a:noFill/>
            <a:ln w="12700">
              <a:solidFill>
                <a:schemeClr val="tx1"/>
              </a:solidFill>
              <a:round/>
              <a:headEnd/>
              <a:tailEnd/>
            </a:ln>
          </p:spPr>
          <p:txBody>
            <a:bodyPr wrap="none" anchor="ctr"/>
            <a:lstStyle/>
            <a:p>
              <a:endParaRPr lang="en-US"/>
            </a:p>
          </p:txBody>
        </p:sp>
      </p:grpSp>
      <p:grpSp>
        <p:nvGrpSpPr>
          <p:cNvPr id="82" name="Group 213"/>
          <p:cNvGrpSpPr/>
          <p:nvPr/>
        </p:nvGrpSpPr>
        <p:grpSpPr>
          <a:xfrm>
            <a:off x="2514600" y="3424671"/>
            <a:ext cx="501650" cy="232929"/>
            <a:chOff x="4038600" y="4747086"/>
            <a:chExt cx="501650" cy="232929"/>
          </a:xfrm>
        </p:grpSpPr>
        <p:sp>
          <p:nvSpPr>
            <p:cNvPr id="300"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01"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02"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03"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04"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85" name="Group 13"/>
            <p:cNvGrpSpPr>
              <a:grpSpLocks/>
            </p:cNvGrpSpPr>
            <p:nvPr/>
          </p:nvGrpSpPr>
          <p:grpSpPr bwMode="auto">
            <a:xfrm>
              <a:off x="4174369" y="4811571"/>
              <a:ext cx="245252" cy="65219"/>
              <a:chOff x="2848" y="848"/>
              <a:chExt cx="140" cy="98"/>
            </a:xfrm>
          </p:grpSpPr>
          <p:sp>
            <p:nvSpPr>
              <p:cNvPr id="310"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11"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12"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89" name="Group 17"/>
            <p:cNvGrpSpPr>
              <a:grpSpLocks/>
            </p:cNvGrpSpPr>
            <p:nvPr/>
          </p:nvGrpSpPr>
          <p:grpSpPr bwMode="auto">
            <a:xfrm flipV="1">
              <a:off x="4174369" y="4800610"/>
              <a:ext cx="245252" cy="65219"/>
              <a:chOff x="2848" y="848"/>
              <a:chExt cx="140" cy="98"/>
            </a:xfrm>
          </p:grpSpPr>
          <p:sp>
            <p:nvSpPr>
              <p:cNvPr id="307"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08"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09"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98" name="Group 213"/>
          <p:cNvGrpSpPr/>
          <p:nvPr/>
        </p:nvGrpSpPr>
        <p:grpSpPr>
          <a:xfrm>
            <a:off x="3460750" y="3196071"/>
            <a:ext cx="501650" cy="232929"/>
            <a:chOff x="4038600" y="4747086"/>
            <a:chExt cx="501650" cy="232929"/>
          </a:xfrm>
        </p:grpSpPr>
        <p:sp>
          <p:nvSpPr>
            <p:cNvPr id="31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1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1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1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1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9" name="Group 13"/>
            <p:cNvGrpSpPr>
              <a:grpSpLocks/>
            </p:cNvGrpSpPr>
            <p:nvPr/>
          </p:nvGrpSpPr>
          <p:grpSpPr bwMode="auto">
            <a:xfrm>
              <a:off x="4174369" y="4811571"/>
              <a:ext cx="245252" cy="65219"/>
              <a:chOff x="2848" y="848"/>
              <a:chExt cx="140" cy="98"/>
            </a:xfrm>
          </p:grpSpPr>
          <p:sp>
            <p:nvSpPr>
              <p:cNvPr id="32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2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2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0" name="Group 17"/>
            <p:cNvGrpSpPr>
              <a:grpSpLocks/>
            </p:cNvGrpSpPr>
            <p:nvPr/>
          </p:nvGrpSpPr>
          <p:grpSpPr bwMode="auto">
            <a:xfrm flipV="1">
              <a:off x="4174369" y="4800610"/>
              <a:ext cx="245252" cy="65219"/>
              <a:chOff x="2848" y="848"/>
              <a:chExt cx="140" cy="98"/>
            </a:xfrm>
          </p:grpSpPr>
          <p:sp>
            <p:nvSpPr>
              <p:cNvPr id="32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2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2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1" name="Group 213"/>
          <p:cNvGrpSpPr/>
          <p:nvPr/>
        </p:nvGrpSpPr>
        <p:grpSpPr>
          <a:xfrm>
            <a:off x="4419600" y="3352800"/>
            <a:ext cx="501650" cy="232929"/>
            <a:chOff x="4038600" y="4747086"/>
            <a:chExt cx="501650" cy="232929"/>
          </a:xfrm>
        </p:grpSpPr>
        <p:sp>
          <p:nvSpPr>
            <p:cNvPr id="32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2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3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3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3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2" name="Group 13"/>
            <p:cNvGrpSpPr>
              <a:grpSpLocks/>
            </p:cNvGrpSpPr>
            <p:nvPr/>
          </p:nvGrpSpPr>
          <p:grpSpPr bwMode="auto">
            <a:xfrm>
              <a:off x="4174369" y="4811571"/>
              <a:ext cx="245252" cy="65219"/>
              <a:chOff x="2848" y="848"/>
              <a:chExt cx="140" cy="98"/>
            </a:xfrm>
          </p:grpSpPr>
          <p:sp>
            <p:nvSpPr>
              <p:cNvPr id="33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3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4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3" name="Group 17"/>
            <p:cNvGrpSpPr>
              <a:grpSpLocks/>
            </p:cNvGrpSpPr>
            <p:nvPr/>
          </p:nvGrpSpPr>
          <p:grpSpPr bwMode="auto">
            <a:xfrm flipV="1">
              <a:off x="4174369" y="4800610"/>
              <a:ext cx="245252" cy="65219"/>
              <a:chOff x="2848" y="848"/>
              <a:chExt cx="140" cy="98"/>
            </a:xfrm>
          </p:grpSpPr>
          <p:sp>
            <p:nvSpPr>
              <p:cNvPr id="33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3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3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4" name="Group 213"/>
          <p:cNvGrpSpPr/>
          <p:nvPr/>
        </p:nvGrpSpPr>
        <p:grpSpPr>
          <a:xfrm>
            <a:off x="3505200" y="3810000"/>
            <a:ext cx="501650" cy="232929"/>
            <a:chOff x="4038600" y="4747086"/>
            <a:chExt cx="501650" cy="232929"/>
          </a:xfrm>
        </p:grpSpPr>
        <p:sp>
          <p:nvSpPr>
            <p:cNvPr id="34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4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4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4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4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5" name="Group 13"/>
            <p:cNvGrpSpPr>
              <a:grpSpLocks/>
            </p:cNvGrpSpPr>
            <p:nvPr/>
          </p:nvGrpSpPr>
          <p:grpSpPr bwMode="auto">
            <a:xfrm>
              <a:off x="4174369" y="4811571"/>
              <a:ext cx="245252" cy="65219"/>
              <a:chOff x="2848" y="848"/>
              <a:chExt cx="140" cy="98"/>
            </a:xfrm>
          </p:grpSpPr>
          <p:sp>
            <p:nvSpPr>
              <p:cNvPr id="35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5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5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6" name="Group 17"/>
            <p:cNvGrpSpPr>
              <a:grpSpLocks/>
            </p:cNvGrpSpPr>
            <p:nvPr/>
          </p:nvGrpSpPr>
          <p:grpSpPr bwMode="auto">
            <a:xfrm flipV="1">
              <a:off x="4174369" y="4800610"/>
              <a:ext cx="245252" cy="65219"/>
              <a:chOff x="2848" y="848"/>
              <a:chExt cx="140" cy="98"/>
            </a:xfrm>
          </p:grpSpPr>
          <p:sp>
            <p:nvSpPr>
              <p:cNvPr id="34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5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5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7" name="Group 213"/>
          <p:cNvGrpSpPr/>
          <p:nvPr/>
        </p:nvGrpSpPr>
        <p:grpSpPr>
          <a:xfrm>
            <a:off x="4267200" y="4267200"/>
            <a:ext cx="501650" cy="232929"/>
            <a:chOff x="4038600" y="4747086"/>
            <a:chExt cx="501650" cy="232929"/>
          </a:xfrm>
        </p:grpSpPr>
        <p:sp>
          <p:nvSpPr>
            <p:cNvPr id="356"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57"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58"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59"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60"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24" name="Group 13"/>
            <p:cNvGrpSpPr>
              <a:grpSpLocks/>
            </p:cNvGrpSpPr>
            <p:nvPr/>
          </p:nvGrpSpPr>
          <p:grpSpPr bwMode="auto">
            <a:xfrm>
              <a:off x="4174369" y="4811571"/>
              <a:ext cx="245252" cy="65219"/>
              <a:chOff x="2848" y="848"/>
              <a:chExt cx="140" cy="98"/>
            </a:xfrm>
          </p:grpSpPr>
          <p:sp>
            <p:nvSpPr>
              <p:cNvPr id="366"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67"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68"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25" name="Group 17"/>
            <p:cNvGrpSpPr>
              <a:grpSpLocks/>
            </p:cNvGrpSpPr>
            <p:nvPr/>
          </p:nvGrpSpPr>
          <p:grpSpPr bwMode="auto">
            <a:xfrm flipV="1">
              <a:off x="4174369" y="4800610"/>
              <a:ext cx="245252" cy="65219"/>
              <a:chOff x="2848" y="848"/>
              <a:chExt cx="140" cy="98"/>
            </a:xfrm>
          </p:grpSpPr>
          <p:sp>
            <p:nvSpPr>
              <p:cNvPr id="363"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64"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65"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26" name="Group 213"/>
          <p:cNvGrpSpPr/>
          <p:nvPr/>
        </p:nvGrpSpPr>
        <p:grpSpPr>
          <a:xfrm>
            <a:off x="2514600" y="4953000"/>
            <a:ext cx="501650" cy="232929"/>
            <a:chOff x="4038600" y="4747086"/>
            <a:chExt cx="501650" cy="232929"/>
          </a:xfrm>
        </p:grpSpPr>
        <p:sp>
          <p:nvSpPr>
            <p:cNvPr id="370"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71"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72"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73"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74"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27" name="Group 13"/>
            <p:cNvGrpSpPr>
              <a:grpSpLocks/>
            </p:cNvGrpSpPr>
            <p:nvPr/>
          </p:nvGrpSpPr>
          <p:grpSpPr bwMode="auto">
            <a:xfrm>
              <a:off x="4174369" y="4811571"/>
              <a:ext cx="245252" cy="65219"/>
              <a:chOff x="2848" y="848"/>
              <a:chExt cx="140" cy="98"/>
            </a:xfrm>
          </p:grpSpPr>
          <p:sp>
            <p:nvSpPr>
              <p:cNvPr id="380"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81"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82"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28" name="Group 17"/>
            <p:cNvGrpSpPr>
              <a:grpSpLocks/>
            </p:cNvGrpSpPr>
            <p:nvPr/>
          </p:nvGrpSpPr>
          <p:grpSpPr bwMode="auto">
            <a:xfrm flipV="1">
              <a:off x="4174369" y="4800610"/>
              <a:ext cx="245252" cy="65219"/>
              <a:chOff x="2848" y="848"/>
              <a:chExt cx="140" cy="98"/>
            </a:xfrm>
          </p:grpSpPr>
          <p:sp>
            <p:nvSpPr>
              <p:cNvPr id="377"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78"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79"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29" name="Group 213"/>
          <p:cNvGrpSpPr/>
          <p:nvPr/>
        </p:nvGrpSpPr>
        <p:grpSpPr>
          <a:xfrm>
            <a:off x="3276600" y="5410200"/>
            <a:ext cx="501650" cy="232929"/>
            <a:chOff x="4038600" y="4747086"/>
            <a:chExt cx="501650" cy="232929"/>
          </a:xfrm>
        </p:grpSpPr>
        <p:sp>
          <p:nvSpPr>
            <p:cNvPr id="38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8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8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8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8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30" name="Group 13"/>
            <p:cNvGrpSpPr>
              <a:grpSpLocks/>
            </p:cNvGrpSpPr>
            <p:nvPr/>
          </p:nvGrpSpPr>
          <p:grpSpPr bwMode="auto">
            <a:xfrm>
              <a:off x="4174369" y="4811571"/>
              <a:ext cx="245252" cy="65219"/>
              <a:chOff x="2848" y="848"/>
              <a:chExt cx="140" cy="98"/>
            </a:xfrm>
          </p:grpSpPr>
          <p:sp>
            <p:nvSpPr>
              <p:cNvPr id="39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9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9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32" name="Group 17"/>
            <p:cNvGrpSpPr>
              <a:grpSpLocks/>
            </p:cNvGrpSpPr>
            <p:nvPr/>
          </p:nvGrpSpPr>
          <p:grpSpPr bwMode="auto">
            <a:xfrm flipV="1">
              <a:off x="4174369" y="4800610"/>
              <a:ext cx="245252" cy="65219"/>
              <a:chOff x="2848" y="848"/>
              <a:chExt cx="140" cy="98"/>
            </a:xfrm>
          </p:grpSpPr>
          <p:sp>
            <p:nvSpPr>
              <p:cNvPr id="39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9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9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38" name="Group 213"/>
          <p:cNvGrpSpPr/>
          <p:nvPr/>
        </p:nvGrpSpPr>
        <p:grpSpPr>
          <a:xfrm>
            <a:off x="3886200" y="4876800"/>
            <a:ext cx="501650" cy="232929"/>
            <a:chOff x="4038600" y="4747086"/>
            <a:chExt cx="501650" cy="232929"/>
          </a:xfrm>
        </p:grpSpPr>
        <p:sp>
          <p:nvSpPr>
            <p:cNvPr id="39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9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40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40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40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44" name="Group 13"/>
            <p:cNvGrpSpPr>
              <a:grpSpLocks/>
            </p:cNvGrpSpPr>
            <p:nvPr/>
          </p:nvGrpSpPr>
          <p:grpSpPr bwMode="auto">
            <a:xfrm>
              <a:off x="4174369" y="4811571"/>
              <a:ext cx="245252" cy="65219"/>
              <a:chOff x="2848" y="848"/>
              <a:chExt cx="140" cy="98"/>
            </a:xfrm>
          </p:grpSpPr>
          <p:sp>
            <p:nvSpPr>
              <p:cNvPr id="40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40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41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50" name="Group 17"/>
            <p:cNvGrpSpPr>
              <a:grpSpLocks/>
            </p:cNvGrpSpPr>
            <p:nvPr/>
          </p:nvGrpSpPr>
          <p:grpSpPr bwMode="auto">
            <a:xfrm flipV="1">
              <a:off x="4174369" y="4800610"/>
              <a:ext cx="245252" cy="65219"/>
              <a:chOff x="2848" y="848"/>
              <a:chExt cx="140" cy="98"/>
            </a:xfrm>
          </p:grpSpPr>
          <p:sp>
            <p:nvSpPr>
              <p:cNvPr id="40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40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40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412" name="Rectangle 233"/>
          <p:cNvSpPr>
            <a:spLocks noChangeArrowheads="1"/>
          </p:cNvSpPr>
          <p:nvPr/>
        </p:nvSpPr>
        <p:spPr bwMode="auto">
          <a:xfrm>
            <a:off x="2438400" y="30480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415" name="Rectangle 233"/>
          <p:cNvSpPr>
            <a:spLocks noChangeArrowheads="1"/>
          </p:cNvSpPr>
          <p:nvPr/>
        </p:nvSpPr>
        <p:spPr bwMode="auto">
          <a:xfrm>
            <a:off x="3429000" y="28956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416" name="Rectangle 233"/>
          <p:cNvSpPr>
            <a:spLocks noChangeArrowheads="1"/>
          </p:cNvSpPr>
          <p:nvPr/>
        </p:nvSpPr>
        <p:spPr bwMode="auto">
          <a:xfrm>
            <a:off x="3962400" y="36576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417" name="Rectangle 233"/>
          <p:cNvSpPr>
            <a:spLocks noChangeArrowheads="1"/>
          </p:cNvSpPr>
          <p:nvPr/>
        </p:nvSpPr>
        <p:spPr bwMode="auto">
          <a:xfrm>
            <a:off x="4800600" y="41910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418" name="Rectangle 233"/>
          <p:cNvSpPr>
            <a:spLocks noChangeArrowheads="1"/>
          </p:cNvSpPr>
          <p:nvPr/>
        </p:nvSpPr>
        <p:spPr bwMode="auto">
          <a:xfrm>
            <a:off x="4395787" y="485775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305" name="Slide Number Placeholder 304"/>
          <p:cNvSpPr>
            <a:spLocks noGrp="1"/>
          </p:cNvSpPr>
          <p:nvPr>
            <p:ph type="sldNum" sz="quarter" idx="12"/>
          </p:nvPr>
        </p:nvSpPr>
        <p:spPr/>
        <p:txBody>
          <a:bodyPr/>
          <a:lstStyle/>
          <a:p>
            <a:fld id="{4810A696-75C0-4E1D-A482-26D5420205C7}" type="slidenum">
              <a:rPr lang="en-US" smtClean="0"/>
              <a:pPr/>
              <a:t>2</a:t>
            </a:fld>
            <a:endParaRPr lang="en-US"/>
          </a:p>
        </p:txBody>
      </p:sp>
      <p:sp>
        <p:nvSpPr>
          <p:cNvPr id="306" name="Footer Placeholder 30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1" nodeType="clickEffect">
                                  <p:stCondLst>
                                    <p:cond delay="0"/>
                                  </p:stCondLst>
                                  <p:childTnLst>
                                    <p:animClr clrSpc="hsl" dir="cw">
                                      <p:cBhvr override="childStyle">
                                        <p:cTn id="6" dur="500" fill="hold"/>
                                        <p:tgtEl>
                                          <p:spTgt spid="52234"/>
                                        </p:tgtEl>
                                        <p:attrNameLst>
                                          <p:attrName>style.color</p:attrName>
                                        </p:attrNameLst>
                                      </p:cBhvr>
                                      <p:by>
                                        <p:hsl h="0" s="12549" l="25098"/>
                                      </p:by>
                                    </p:animClr>
                                    <p:animClr clrSpc="hsl" dir="cw">
                                      <p:cBhvr>
                                        <p:cTn id="7" dur="500" fill="hold"/>
                                        <p:tgtEl>
                                          <p:spTgt spid="52234"/>
                                        </p:tgtEl>
                                        <p:attrNameLst>
                                          <p:attrName>fillcolor</p:attrName>
                                        </p:attrNameLst>
                                      </p:cBhvr>
                                      <p:by>
                                        <p:hsl h="0" s="12549" l="25098"/>
                                      </p:by>
                                    </p:animClr>
                                    <p:animClr clrSpc="hsl" dir="cw">
                                      <p:cBhvr>
                                        <p:cTn id="8" dur="500" fill="hold"/>
                                        <p:tgtEl>
                                          <p:spTgt spid="52234"/>
                                        </p:tgtEl>
                                        <p:attrNameLst>
                                          <p:attrName>stroke.color</p:attrName>
                                        </p:attrNameLst>
                                      </p:cBhvr>
                                      <p:by>
                                        <p:hsl h="0" s="12549" l="25098"/>
                                      </p:by>
                                    </p:animClr>
                                    <p:set>
                                      <p:cBhvr>
                                        <p:cTn id="9" dur="500" fill="hold"/>
                                        <p:tgtEl>
                                          <p:spTgt spid="5223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grpId="0" nodeType="clickEffect">
                                  <p:stCondLst>
                                    <p:cond delay="0"/>
                                  </p:stCondLst>
                                  <p:childTnLst>
                                    <p:animScale>
                                      <p:cBhvr>
                                        <p:cTn id="13" dur="500" fill="hold"/>
                                        <p:tgtEl>
                                          <p:spTgt spid="52234"/>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2227">
                                            <p:txEl>
                                              <p:pRg st="0" end="0"/>
                                            </p:txEl>
                                          </p:spTgt>
                                        </p:tgtEl>
                                        <p:attrNameLst>
                                          <p:attrName>style.visibility</p:attrName>
                                        </p:attrNameLst>
                                      </p:cBhvr>
                                      <p:to>
                                        <p:strVal val="visible"/>
                                      </p:to>
                                    </p:set>
                                    <p:animEffect transition="in" filter="blinds(horizontal)">
                                      <p:cBhvr>
                                        <p:cTn id="18" dur="500"/>
                                        <p:tgtEl>
                                          <p:spTgt spid="5222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nodeType="withEffect">
                                  <p:stCondLst>
                                    <p:cond delay="0"/>
                                  </p:stCondLst>
                                  <p:childTnLst>
                                    <p:set>
                                      <p:cBhvr>
                                        <p:cTn id="25" dur="1" fill="hold">
                                          <p:stCondLst>
                                            <p:cond delay="0"/>
                                          </p:stCondLst>
                                        </p:cTn>
                                        <p:tgtEl>
                                          <p:spTgt spid="238"/>
                                        </p:tgtEl>
                                        <p:attrNameLst>
                                          <p:attrName>style.visibility</p:attrName>
                                        </p:attrNameLst>
                                      </p:cBhvr>
                                      <p:to>
                                        <p:strVal val="visible"/>
                                      </p:to>
                                    </p:set>
                                    <p:animEffect transition="in" filter="dissolve">
                                      <p:cBhvr>
                                        <p:cTn id="26" dur="500"/>
                                        <p:tgtEl>
                                          <p:spTgt spid="238"/>
                                        </p:tgtEl>
                                      </p:cBhvr>
                                    </p:animEffect>
                                  </p:childTnLst>
                                </p:cTn>
                              </p:par>
                              <p:par>
                                <p:cTn id="27" presetID="9" presetClass="entr" presetSubtype="0" fill="hold" nodeType="with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dissolve">
                                      <p:cBhvr>
                                        <p:cTn id="29" dur="500"/>
                                        <p:tgtEl>
                                          <p:spTgt spid="82"/>
                                        </p:tgtEl>
                                      </p:cBhvr>
                                    </p:animEffect>
                                  </p:childTnLst>
                                </p:cTn>
                              </p:par>
                              <p:par>
                                <p:cTn id="30" presetID="9" presetClass="entr" presetSubtype="0" fill="hold" nodeType="with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dissolve">
                                      <p:cBhvr>
                                        <p:cTn id="32" dur="500"/>
                                        <p:tgtEl>
                                          <p:spTgt spid="98"/>
                                        </p:tgtEl>
                                      </p:cBhvr>
                                    </p:animEffect>
                                  </p:childTnLst>
                                </p:cTn>
                              </p:par>
                              <p:par>
                                <p:cTn id="33" presetID="9" presetClass="entr" presetSubtype="0" fill="hold" nodeType="withEffect">
                                  <p:stCondLst>
                                    <p:cond delay="0"/>
                                  </p:stCondLst>
                                  <p:childTnLst>
                                    <p:set>
                                      <p:cBhvr>
                                        <p:cTn id="34" dur="1" fill="hold">
                                          <p:stCondLst>
                                            <p:cond delay="0"/>
                                          </p:stCondLst>
                                        </p:cTn>
                                        <p:tgtEl>
                                          <p:spTgt spid="121"/>
                                        </p:tgtEl>
                                        <p:attrNameLst>
                                          <p:attrName>style.visibility</p:attrName>
                                        </p:attrNameLst>
                                      </p:cBhvr>
                                      <p:to>
                                        <p:strVal val="visible"/>
                                      </p:to>
                                    </p:set>
                                    <p:animEffect transition="in" filter="dissolve">
                                      <p:cBhvr>
                                        <p:cTn id="35" dur="500"/>
                                        <p:tgtEl>
                                          <p:spTgt spid="121"/>
                                        </p:tgtEl>
                                      </p:cBhvr>
                                    </p:animEffect>
                                  </p:childTnLst>
                                </p:cTn>
                              </p:par>
                              <p:par>
                                <p:cTn id="36" presetID="9" presetClass="entr" presetSubtype="0" fill="hold" nodeType="withEffect">
                                  <p:stCondLst>
                                    <p:cond delay="0"/>
                                  </p:stCondLst>
                                  <p:childTnLst>
                                    <p:set>
                                      <p:cBhvr>
                                        <p:cTn id="37" dur="1" fill="hold">
                                          <p:stCondLst>
                                            <p:cond delay="0"/>
                                          </p:stCondLst>
                                        </p:cTn>
                                        <p:tgtEl>
                                          <p:spTgt spid="124"/>
                                        </p:tgtEl>
                                        <p:attrNameLst>
                                          <p:attrName>style.visibility</p:attrName>
                                        </p:attrNameLst>
                                      </p:cBhvr>
                                      <p:to>
                                        <p:strVal val="visible"/>
                                      </p:to>
                                    </p:set>
                                    <p:animEffect transition="in" filter="dissolve">
                                      <p:cBhvr>
                                        <p:cTn id="38" dur="500"/>
                                        <p:tgtEl>
                                          <p:spTgt spid="124"/>
                                        </p:tgtEl>
                                      </p:cBhvr>
                                    </p:animEffect>
                                  </p:childTnLst>
                                </p:cTn>
                              </p:par>
                              <p:par>
                                <p:cTn id="39" presetID="9" presetClass="entr" presetSubtype="0" fill="hold" nodeType="with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dissolve">
                                      <p:cBhvr>
                                        <p:cTn id="41" dur="500"/>
                                        <p:tgtEl>
                                          <p:spTgt spid="127"/>
                                        </p:tgtEl>
                                      </p:cBhvr>
                                    </p:animEffect>
                                  </p:childTnLst>
                                </p:cTn>
                              </p:par>
                              <p:par>
                                <p:cTn id="42" presetID="9" presetClass="entr" presetSubtype="0" fill="hold" nodeType="withEffect">
                                  <p:stCondLst>
                                    <p:cond delay="0"/>
                                  </p:stCondLst>
                                  <p:childTnLst>
                                    <p:set>
                                      <p:cBhvr>
                                        <p:cTn id="43" dur="1" fill="hold">
                                          <p:stCondLst>
                                            <p:cond delay="0"/>
                                          </p:stCondLst>
                                        </p:cTn>
                                        <p:tgtEl>
                                          <p:spTgt spid="226"/>
                                        </p:tgtEl>
                                        <p:attrNameLst>
                                          <p:attrName>style.visibility</p:attrName>
                                        </p:attrNameLst>
                                      </p:cBhvr>
                                      <p:to>
                                        <p:strVal val="visible"/>
                                      </p:to>
                                    </p:set>
                                    <p:animEffect transition="in" filter="dissolve">
                                      <p:cBhvr>
                                        <p:cTn id="44" dur="500"/>
                                        <p:tgtEl>
                                          <p:spTgt spid="226"/>
                                        </p:tgtEl>
                                      </p:cBhvr>
                                    </p:animEffect>
                                  </p:childTnLst>
                                </p:cTn>
                              </p:par>
                              <p:par>
                                <p:cTn id="45" presetID="9" presetClass="entr" presetSubtype="0" fill="hold" nodeType="withEffect">
                                  <p:stCondLst>
                                    <p:cond delay="0"/>
                                  </p:stCondLst>
                                  <p:childTnLst>
                                    <p:set>
                                      <p:cBhvr>
                                        <p:cTn id="46" dur="1" fill="hold">
                                          <p:stCondLst>
                                            <p:cond delay="0"/>
                                          </p:stCondLst>
                                        </p:cTn>
                                        <p:tgtEl>
                                          <p:spTgt spid="229"/>
                                        </p:tgtEl>
                                        <p:attrNameLst>
                                          <p:attrName>style.visibility</p:attrName>
                                        </p:attrNameLst>
                                      </p:cBhvr>
                                      <p:to>
                                        <p:strVal val="visible"/>
                                      </p:to>
                                    </p:set>
                                    <p:animEffect transition="in" filter="dissolve">
                                      <p:cBhvr>
                                        <p:cTn id="47" dur="500"/>
                                        <p:tgtEl>
                                          <p:spTgt spid="22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dissolve">
                                      <p:cBhvr>
                                        <p:cTn id="50" dur="500"/>
                                        <p:tgtEl>
                                          <p:spTgt spid="1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dissolve">
                                      <p:cBhvr>
                                        <p:cTn id="53" dur="500"/>
                                        <p:tgtEl>
                                          <p:spTgt spid="16"/>
                                        </p:tgtEl>
                                      </p:cBhvr>
                                    </p:animEffect>
                                  </p:childTnLst>
                                </p:cTn>
                              </p:par>
                              <p:par>
                                <p:cTn id="54" presetID="9" presetClass="entr" presetSubtype="0" fill="hold" nodeType="with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dissolve">
                                      <p:cBhvr>
                                        <p:cTn id="56" dur="500"/>
                                        <p:tgtEl>
                                          <p:spTgt spid="2"/>
                                        </p:tgtEl>
                                      </p:cBhvr>
                                    </p:animEffect>
                                  </p:childTnLst>
                                </p:cTn>
                              </p:par>
                              <p:par>
                                <p:cTn id="57" presetID="9" presetClass="entr" presetSubtype="0" fill="hold"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dissolve">
                                      <p:cBhvr>
                                        <p:cTn id="59" dur="500"/>
                                        <p:tgtEl>
                                          <p:spTgt spid="3"/>
                                        </p:tgtEl>
                                      </p:cBhvr>
                                    </p:animEffect>
                                  </p:childTnLst>
                                </p:cTn>
                              </p:par>
                              <p:par>
                                <p:cTn id="60" presetID="9" presetClass="entr" presetSubtype="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dissolve">
                                      <p:cBhvr>
                                        <p:cTn id="62" dur="500"/>
                                        <p:tgtEl>
                                          <p:spTgt spid="4"/>
                                        </p:tgtEl>
                                      </p:cBhvr>
                                    </p:animEffect>
                                  </p:childTnLst>
                                </p:cTn>
                              </p:par>
                              <p:par>
                                <p:cTn id="63" presetID="9"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dissolve">
                                      <p:cBhvr>
                                        <p:cTn id="65" dur="500"/>
                                        <p:tgtEl>
                                          <p:spTgt spid="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dissolve">
                                      <p:cBhvr>
                                        <p:cTn id="68" dur="500"/>
                                        <p:tgtEl>
                                          <p:spTgt spid="4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dissolve">
                                      <p:cBhvr>
                                        <p:cTn id="71" dur="500"/>
                                        <p:tgtEl>
                                          <p:spTgt spid="42"/>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dissolve">
                                      <p:cBhvr>
                                        <p:cTn id="74" dur="500"/>
                                        <p:tgtEl>
                                          <p:spTgt spid="43"/>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dissolve">
                                      <p:cBhvr>
                                        <p:cTn id="77" dur="500"/>
                                        <p:tgtEl>
                                          <p:spTgt spid="44"/>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dissolve">
                                      <p:cBhvr>
                                        <p:cTn id="80" dur="500"/>
                                        <p:tgtEl>
                                          <p:spTgt spid="4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dissolve">
                                      <p:cBhvr>
                                        <p:cTn id="83" dur="500"/>
                                        <p:tgtEl>
                                          <p:spTgt spid="46"/>
                                        </p:tgtEl>
                                      </p:cBhvr>
                                    </p:animEffect>
                                  </p:childTnLst>
                                </p:cTn>
                              </p:par>
                              <p:par>
                                <p:cTn id="84" presetID="9" presetClass="entr" presetSubtype="0" fill="hold" nodeType="with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dissolve">
                                      <p:cBhvr>
                                        <p:cTn id="86" dur="500"/>
                                        <p:tgtEl>
                                          <p:spTgt spid="6"/>
                                        </p:tgtEl>
                                      </p:cBhvr>
                                    </p:animEffect>
                                  </p:childTnLst>
                                </p:cTn>
                              </p:par>
                              <p:par>
                                <p:cTn id="87" presetID="9" presetClass="entr" presetSubtype="0" fill="hold" nodeType="with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dissolve">
                                      <p:cBhvr>
                                        <p:cTn id="89" dur="500"/>
                                        <p:tgtEl>
                                          <p:spTgt spid="7"/>
                                        </p:tgtEl>
                                      </p:cBhvr>
                                    </p:animEffect>
                                  </p:childTnLst>
                                </p:cTn>
                              </p:par>
                              <p:par>
                                <p:cTn id="90" presetID="9" presetClass="entr" presetSubtype="0" fill="hold" nodeType="with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dissolve">
                                      <p:cBhvr>
                                        <p:cTn id="92" dur="500"/>
                                        <p:tgtEl>
                                          <p:spTgt spid="66"/>
                                        </p:tgtEl>
                                      </p:cBhvr>
                                    </p:animEffect>
                                  </p:childTnLst>
                                </p:cTn>
                              </p:par>
                              <p:par>
                                <p:cTn id="93" presetID="9" presetClass="entr" presetSubtype="0" fill="hold" nodeType="withEffect">
                                  <p:stCondLst>
                                    <p:cond delay="0"/>
                                  </p:stCondLst>
                                  <p:childTnLst>
                                    <p:set>
                                      <p:cBhvr>
                                        <p:cTn id="94" dur="1" fill="hold">
                                          <p:stCondLst>
                                            <p:cond delay="0"/>
                                          </p:stCondLst>
                                        </p:cTn>
                                        <p:tgtEl>
                                          <p:spTgt spid="67"/>
                                        </p:tgtEl>
                                        <p:attrNameLst>
                                          <p:attrName>style.visibility</p:attrName>
                                        </p:attrNameLst>
                                      </p:cBhvr>
                                      <p:to>
                                        <p:strVal val="visible"/>
                                      </p:to>
                                    </p:set>
                                    <p:animEffect transition="in" filter="dissolve">
                                      <p:cBhvr>
                                        <p:cTn id="95" dur="500"/>
                                        <p:tgtEl>
                                          <p:spTgt spid="67"/>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dissolve">
                                      <p:cBhvr>
                                        <p:cTn id="98" dur="500"/>
                                        <p:tgtEl>
                                          <p:spTgt spid="68"/>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dissolve">
                                      <p:cBhvr>
                                        <p:cTn id="101" dur="500"/>
                                        <p:tgtEl>
                                          <p:spTgt spid="69"/>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70"/>
                                        </p:tgtEl>
                                        <p:attrNameLst>
                                          <p:attrName>style.visibility</p:attrName>
                                        </p:attrNameLst>
                                      </p:cBhvr>
                                      <p:to>
                                        <p:strVal val="visible"/>
                                      </p:to>
                                    </p:set>
                                    <p:animEffect transition="in" filter="dissolve">
                                      <p:cBhvr>
                                        <p:cTn id="104" dur="500"/>
                                        <p:tgtEl>
                                          <p:spTgt spid="70"/>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dissolve">
                                      <p:cBhvr>
                                        <p:cTn id="107" dur="500"/>
                                        <p:tgtEl>
                                          <p:spTgt spid="71"/>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dissolve">
                                      <p:cBhvr>
                                        <p:cTn id="110" dur="500"/>
                                        <p:tgtEl>
                                          <p:spTgt spid="72"/>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dissolve">
                                      <p:cBhvr>
                                        <p:cTn id="113" dur="500"/>
                                        <p:tgtEl>
                                          <p:spTgt spid="73"/>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74"/>
                                        </p:tgtEl>
                                        <p:attrNameLst>
                                          <p:attrName>style.visibility</p:attrName>
                                        </p:attrNameLst>
                                      </p:cBhvr>
                                      <p:to>
                                        <p:strVal val="visible"/>
                                      </p:to>
                                    </p:set>
                                    <p:animEffect transition="in" filter="dissolve">
                                      <p:cBhvr>
                                        <p:cTn id="116" dur="500"/>
                                        <p:tgtEl>
                                          <p:spTgt spid="74"/>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dissolve">
                                      <p:cBhvr>
                                        <p:cTn id="119" dur="500"/>
                                        <p:tgtEl>
                                          <p:spTgt spid="75"/>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76"/>
                                        </p:tgtEl>
                                        <p:attrNameLst>
                                          <p:attrName>style.visibility</p:attrName>
                                        </p:attrNameLst>
                                      </p:cBhvr>
                                      <p:to>
                                        <p:strVal val="visible"/>
                                      </p:to>
                                    </p:set>
                                    <p:animEffect transition="in" filter="dissolve">
                                      <p:cBhvr>
                                        <p:cTn id="122" dur="500"/>
                                        <p:tgtEl>
                                          <p:spTgt spid="76"/>
                                        </p:tgtEl>
                                      </p:cBhvr>
                                    </p:animEffect>
                                  </p:childTnLst>
                                </p:cTn>
                              </p:par>
                              <p:par>
                                <p:cTn id="123" presetID="9" presetClass="entr" presetSubtype="0" fill="hold" nodeType="withEffect">
                                  <p:stCondLst>
                                    <p:cond delay="0"/>
                                  </p:stCondLst>
                                  <p:childTnLst>
                                    <p:set>
                                      <p:cBhvr>
                                        <p:cTn id="124" dur="1" fill="hold">
                                          <p:stCondLst>
                                            <p:cond delay="0"/>
                                          </p:stCondLst>
                                        </p:cTn>
                                        <p:tgtEl>
                                          <p:spTgt spid="77"/>
                                        </p:tgtEl>
                                        <p:attrNameLst>
                                          <p:attrName>style.visibility</p:attrName>
                                        </p:attrNameLst>
                                      </p:cBhvr>
                                      <p:to>
                                        <p:strVal val="visible"/>
                                      </p:to>
                                    </p:set>
                                    <p:animEffect transition="in" filter="dissolve">
                                      <p:cBhvr>
                                        <p:cTn id="125" dur="500"/>
                                        <p:tgtEl>
                                          <p:spTgt spid="77"/>
                                        </p:tgtEl>
                                      </p:cBhvr>
                                    </p:animEffect>
                                  </p:childTnLst>
                                </p:cTn>
                              </p:par>
                              <p:par>
                                <p:cTn id="126" presetID="9" presetClass="entr" presetSubtype="0" fill="hold" nodeType="withEffect">
                                  <p:stCondLst>
                                    <p:cond delay="0"/>
                                  </p:stCondLst>
                                  <p:childTnLst>
                                    <p:set>
                                      <p:cBhvr>
                                        <p:cTn id="127" dur="1" fill="hold">
                                          <p:stCondLst>
                                            <p:cond delay="0"/>
                                          </p:stCondLst>
                                        </p:cTn>
                                        <p:tgtEl>
                                          <p:spTgt spid="78"/>
                                        </p:tgtEl>
                                        <p:attrNameLst>
                                          <p:attrName>style.visibility</p:attrName>
                                        </p:attrNameLst>
                                      </p:cBhvr>
                                      <p:to>
                                        <p:strVal val="visible"/>
                                      </p:to>
                                    </p:set>
                                    <p:animEffect transition="in" filter="dissolve">
                                      <p:cBhvr>
                                        <p:cTn id="128" dur="500"/>
                                        <p:tgtEl>
                                          <p:spTgt spid="78"/>
                                        </p:tgtEl>
                                      </p:cBhvr>
                                    </p:animEffect>
                                  </p:childTnLst>
                                </p:cTn>
                              </p:par>
                              <p:par>
                                <p:cTn id="129" presetID="9" presetClass="entr" presetSubtype="0" fill="hold" nodeType="withEffect">
                                  <p:stCondLst>
                                    <p:cond delay="0"/>
                                  </p:stCondLst>
                                  <p:childTnLst>
                                    <p:set>
                                      <p:cBhvr>
                                        <p:cTn id="130" dur="1" fill="hold">
                                          <p:stCondLst>
                                            <p:cond delay="0"/>
                                          </p:stCondLst>
                                        </p:cTn>
                                        <p:tgtEl>
                                          <p:spTgt spid="9"/>
                                        </p:tgtEl>
                                        <p:attrNameLst>
                                          <p:attrName>style.visibility</p:attrName>
                                        </p:attrNameLst>
                                      </p:cBhvr>
                                      <p:to>
                                        <p:strVal val="visible"/>
                                      </p:to>
                                    </p:set>
                                    <p:animEffect transition="in" filter="dissolve">
                                      <p:cBhvr>
                                        <p:cTn id="131" dur="500"/>
                                        <p:tgtEl>
                                          <p:spTgt spid="9"/>
                                        </p:tgtEl>
                                      </p:cBhvr>
                                    </p:animEffect>
                                  </p:childTnLst>
                                </p:cTn>
                              </p:par>
                              <p:par>
                                <p:cTn id="132" presetID="9" presetClass="entr" presetSubtype="0" fill="hold" nodeType="withEffect">
                                  <p:stCondLst>
                                    <p:cond delay="0"/>
                                  </p:stCondLst>
                                  <p:childTnLst>
                                    <p:set>
                                      <p:cBhvr>
                                        <p:cTn id="133" dur="1" fill="hold">
                                          <p:stCondLst>
                                            <p:cond delay="0"/>
                                          </p:stCondLst>
                                        </p:cTn>
                                        <p:tgtEl>
                                          <p:spTgt spid="10"/>
                                        </p:tgtEl>
                                        <p:attrNameLst>
                                          <p:attrName>style.visibility</p:attrName>
                                        </p:attrNameLst>
                                      </p:cBhvr>
                                      <p:to>
                                        <p:strVal val="visible"/>
                                      </p:to>
                                    </p:set>
                                    <p:animEffect transition="in" filter="dissolve">
                                      <p:cBhvr>
                                        <p:cTn id="134" dur="500"/>
                                        <p:tgtEl>
                                          <p:spTgt spid="10"/>
                                        </p:tgtEl>
                                      </p:cBhvr>
                                    </p:animEffect>
                                  </p:childTnLst>
                                </p:cTn>
                              </p:par>
                              <p:par>
                                <p:cTn id="135" presetID="9" presetClass="entr" presetSubtype="0" fill="hold" nodeType="with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dissolve">
                                      <p:cBhvr>
                                        <p:cTn id="137" dur="500"/>
                                        <p:tgtEl>
                                          <p:spTgt spid="11"/>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88"/>
                                        </p:tgtEl>
                                        <p:attrNameLst>
                                          <p:attrName>style.visibility</p:attrName>
                                        </p:attrNameLst>
                                      </p:cBhvr>
                                      <p:to>
                                        <p:strVal val="visible"/>
                                      </p:to>
                                    </p:set>
                                    <p:animEffect transition="in" filter="dissolve">
                                      <p:cBhvr>
                                        <p:cTn id="140" dur="500"/>
                                        <p:tgtEl>
                                          <p:spTgt spid="88"/>
                                        </p:tgtEl>
                                      </p:cBhvr>
                                    </p:animEffect>
                                  </p:childTnLst>
                                </p:cTn>
                              </p:par>
                              <p:par>
                                <p:cTn id="141" presetID="9" presetClass="entr" presetSubtype="0" fill="hold" nodeType="withEffect">
                                  <p:stCondLst>
                                    <p:cond delay="0"/>
                                  </p:stCondLst>
                                  <p:childTnLst>
                                    <p:set>
                                      <p:cBhvr>
                                        <p:cTn id="142" dur="1" fill="hold">
                                          <p:stCondLst>
                                            <p:cond delay="0"/>
                                          </p:stCondLst>
                                        </p:cTn>
                                        <p:tgtEl>
                                          <p:spTgt spid="12"/>
                                        </p:tgtEl>
                                        <p:attrNameLst>
                                          <p:attrName>style.visibility</p:attrName>
                                        </p:attrNameLst>
                                      </p:cBhvr>
                                      <p:to>
                                        <p:strVal val="visible"/>
                                      </p:to>
                                    </p:set>
                                    <p:animEffect transition="in" filter="dissolve">
                                      <p:cBhvr>
                                        <p:cTn id="143" dur="500"/>
                                        <p:tgtEl>
                                          <p:spTgt spid="12"/>
                                        </p:tgtEl>
                                      </p:cBhvr>
                                    </p:animEffect>
                                  </p:childTnLst>
                                </p:cTn>
                              </p:par>
                              <p:par>
                                <p:cTn id="144" presetID="9" presetClass="entr" presetSubtype="0" fill="hold" nodeType="withEffect">
                                  <p:stCondLst>
                                    <p:cond delay="0"/>
                                  </p:stCondLst>
                                  <p:childTnLst>
                                    <p:set>
                                      <p:cBhvr>
                                        <p:cTn id="145" dur="1" fill="hold">
                                          <p:stCondLst>
                                            <p:cond delay="0"/>
                                          </p:stCondLst>
                                        </p:cTn>
                                        <p:tgtEl>
                                          <p:spTgt spid="13"/>
                                        </p:tgtEl>
                                        <p:attrNameLst>
                                          <p:attrName>style.visibility</p:attrName>
                                        </p:attrNameLst>
                                      </p:cBhvr>
                                      <p:to>
                                        <p:strVal val="visible"/>
                                      </p:to>
                                    </p:set>
                                    <p:animEffect transition="in" filter="dissolve">
                                      <p:cBhvr>
                                        <p:cTn id="146" dur="500"/>
                                        <p:tgtEl>
                                          <p:spTgt spid="13"/>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07"/>
                                        </p:tgtEl>
                                        <p:attrNameLst>
                                          <p:attrName>style.visibility</p:attrName>
                                        </p:attrNameLst>
                                      </p:cBhvr>
                                      <p:to>
                                        <p:strVal val="visible"/>
                                      </p:to>
                                    </p:set>
                                    <p:animEffect transition="in" filter="dissolve">
                                      <p:cBhvr>
                                        <p:cTn id="149" dur="500"/>
                                        <p:tgtEl>
                                          <p:spTgt spid="107"/>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08"/>
                                        </p:tgtEl>
                                        <p:attrNameLst>
                                          <p:attrName>style.visibility</p:attrName>
                                        </p:attrNameLst>
                                      </p:cBhvr>
                                      <p:to>
                                        <p:strVal val="visible"/>
                                      </p:to>
                                    </p:set>
                                    <p:animEffect transition="in" filter="dissolve">
                                      <p:cBhvr>
                                        <p:cTn id="152" dur="500"/>
                                        <p:tgtEl>
                                          <p:spTgt spid="108"/>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09"/>
                                        </p:tgtEl>
                                        <p:attrNameLst>
                                          <p:attrName>style.visibility</p:attrName>
                                        </p:attrNameLst>
                                      </p:cBhvr>
                                      <p:to>
                                        <p:strVal val="visible"/>
                                      </p:to>
                                    </p:set>
                                    <p:animEffect transition="in" filter="dissolve">
                                      <p:cBhvr>
                                        <p:cTn id="155" dur="500"/>
                                        <p:tgtEl>
                                          <p:spTgt spid="109"/>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10"/>
                                        </p:tgtEl>
                                        <p:attrNameLst>
                                          <p:attrName>style.visibility</p:attrName>
                                        </p:attrNameLst>
                                      </p:cBhvr>
                                      <p:to>
                                        <p:strVal val="visible"/>
                                      </p:to>
                                    </p:set>
                                    <p:animEffect transition="in" filter="dissolve">
                                      <p:cBhvr>
                                        <p:cTn id="158" dur="500"/>
                                        <p:tgtEl>
                                          <p:spTgt spid="110"/>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11"/>
                                        </p:tgtEl>
                                        <p:attrNameLst>
                                          <p:attrName>style.visibility</p:attrName>
                                        </p:attrNameLst>
                                      </p:cBhvr>
                                      <p:to>
                                        <p:strVal val="visible"/>
                                      </p:to>
                                    </p:set>
                                    <p:animEffect transition="in" filter="dissolve">
                                      <p:cBhvr>
                                        <p:cTn id="161" dur="500"/>
                                        <p:tgtEl>
                                          <p:spTgt spid="111"/>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12"/>
                                        </p:tgtEl>
                                        <p:attrNameLst>
                                          <p:attrName>style.visibility</p:attrName>
                                        </p:attrNameLst>
                                      </p:cBhvr>
                                      <p:to>
                                        <p:strVal val="visible"/>
                                      </p:to>
                                    </p:set>
                                    <p:animEffect transition="in" filter="dissolve">
                                      <p:cBhvr>
                                        <p:cTn id="164" dur="500"/>
                                        <p:tgtEl>
                                          <p:spTgt spid="112"/>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animEffect transition="in" filter="dissolve">
                                      <p:cBhvr>
                                        <p:cTn id="167" dur="500"/>
                                        <p:tgtEl>
                                          <p:spTgt spid="113"/>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114"/>
                                        </p:tgtEl>
                                        <p:attrNameLst>
                                          <p:attrName>style.visibility</p:attrName>
                                        </p:attrNameLst>
                                      </p:cBhvr>
                                      <p:to>
                                        <p:strVal val="visible"/>
                                      </p:to>
                                    </p:set>
                                    <p:animEffect transition="in" filter="dissolve">
                                      <p:cBhvr>
                                        <p:cTn id="170" dur="500"/>
                                        <p:tgtEl>
                                          <p:spTgt spid="114"/>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115"/>
                                        </p:tgtEl>
                                        <p:attrNameLst>
                                          <p:attrName>style.visibility</p:attrName>
                                        </p:attrNameLst>
                                      </p:cBhvr>
                                      <p:to>
                                        <p:strVal val="visible"/>
                                      </p:to>
                                    </p:set>
                                    <p:animEffect transition="in" filter="dissolve">
                                      <p:cBhvr>
                                        <p:cTn id="173" dur="500"/>
                                        <p:tgtEl>
                                          <p:spTgt spid="115"/>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116"/>
                                        </p:tgtEl>
                                        <p:attrNameLst>
                                          <p:attrName>style.visibility</p:attrName>
                                        </p:attrNameLst>
                                      </p:cBhvr>
                                      <p:to>
                                        <p:strVal val="visible"/>
                                      </p:to>
                                    </p:set>
                                    <p:animEffect transition="in" filter="dissolve">
                                      <p:cBhvr>
                                        <p:cTn id="176" dur="500"/>
                                        <p:tgtEl>
                                          <p:spTgt spid="116"/>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17"/>
                                        </p:tgtEl>
                                        <p:attrNameLst>
                                          <p:attrName>style.visibility</p:attrName>
                                        </p:attrNameLst>
                                      </p:cBhvr>
                                      <p:to>
                                        <p:strVal val="visible"/>
                                      </p:to>
                                    </p:set>
                                    <p:animEffect transition="in" filter="dissolve">
                                      <p:cBhvr>
                                        <p:cTn id="179" dur="500"/>
                                        <p:tgtEl>
                                          <p:spTgt spid="117"/>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118"/>
                                        </p:tgtEl>
                                        <p:attrNameLst>
                                          <p:attrName>style.visibility</p:attrName>
                                        </p:attrNameLst>
                                      </p:cBhvr>
                                      <p:to>
                                        <p:strVal val="visible"/>
                                      </p:to>
                                    </p:set>
                                    <p:animEffect transition="in" filter="dissolve">
                                      <p:cBhvr>
                                        <p:cTn id="182" dur="500"/>
                                        <p:tgtEl>
                                          <p:spTgt spid="118"/>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231"/>
                                        </p:tgtEl>
                                        <p:attrNameLst>
                                          <p:attrName>style.visibility</p:attrName>
                                        </p:attrNameLst>
                                      </p:cBhvr>
                                      <p:to>
                                        <p:strVal val="visible"/>
                                      </p:to>
                                    </p:set>
                                    <p:animEffect transition="in" filter="dissolve">
                                      <p:cBhvr>
                                        <p:cTn id="185" dur="500"/>
                                        <p:tgtEl>
                                          <p:spTgt spid="231"/>
                                        </p:tgtEl>
                                      </p:cBhvr>
                                    </p:animEffect>
                                  </p:childTnLst>
                                </p:cTn>
                              </p:par>
                              <p:par>
                                <p:cTn id="186" presetID="9" presetClass="entr" presetSubtype="0" fill="hold" nodeType="withEffect">
                                  <p:stCondLst>
                                    <p:cond delay="0"/>
                                  </p:stCondLst>
                                  <p:childTnLst>
                                    <p:set>
                                      <p:cBhvr>
                                        <p:cTn id="187" dur="1" fill="hold">
                                          <p:stCondLst>
                                            <p:cond delay="0"/>
                                          </p:stCondLst>
                                        </p:cTn>
                                        <p:tgtEl>
                                          <p:spTgt spid="17"/>
                                        </p:tgtEl>
                                        <p:attrNameLst>
                                          <p:attrName>style.visibility</p:attrName>
                                        </p:attrNameLst>
                                      </p:cBhvr>
                                      <p:to>
                                        <p:strVal val="visible"/>
                                      </p:to>
                                    </p:set>
                                    <p:animEffect transition="in" filter="dissolve">
                                      <p:cBhvr>
                                        <p:cTn id="188" dur="500"/>
                                        <p:tgtEl>
                                          <p:spTgt spid="17"/>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19"/>
                                        </p:tgtEl>
                                        <p:attrNameLst>
                                          <p:attrName>style.visibility</p:attrName>
                                        </p:attrNameLst>
                                      </p:cBhvr>
                                      <p:to>
                                        <p:strVal val="visible"/>
                                      </p:to>
                                    </p:set>
                                    <p:animEffect transition="in" filter="dissolve">
                                      <p:cBhvr>
                                        <p:cTn id="191" dur="500"/>
                                        <p:tgtEl>
                                          <p:spTgt spid="19"/>
                                        </p:tgtEl>
                                      </p:cBhvr>
                                    </p:animEffect>
                                  </p:childTnLst>
                                </p:cTn>
                              </p:par>
                              <p:par>
                                <p:cTn id="192" presetID="9" presetClass="entr" presetSubtype="0" fill="hold" nodeType="withEffect">
                                  <p:stCondLst>
                                    <p:cond delay="0"/>
                                  </p:stCondLst>
                                  <p:childTnLst>
                                    <p:set>
                                      <p:cBhvr>
                                        <p:cTn id="193" dur="1" fill="hold">
                                          <p:stCondLst>
                                            <p:cond delay="0"/>
                                          </p:stCondLst>
                                        </p:cTn>
                                        <p:tgtEl>
                                          <p:spTgt spid="18"/>
                                        </p:tgtEl>
                                        <p:attrNameLst>
                                          <p:attrName>style.visibility</p:attrName>
                                        </p:attrNameLst>
                                      </p:cBhvr>
                                      <p:to>
                                        <p:strVal val="visible"/>
                                      </p:to>
                                    </p:set>
                                    <p:animEffect transition="in" filter="dissolve">
                                      <p:cBhvr>
                                        <p:cTn id="194" dur="500"/>
                                        <p:tgtEl>
                                          <p:spTgt spid="18"/>
                                        </p:tgtEl>
                                      </p:cBhvr>
                                    </p:animEffect>
                                  </p:childTnLst>
                                </p:cTn>
                              </p:par>
                            </p:childTnLst>
                          </p:cTn>
                        </p:par>
                      </p:childTnLst>
                    </p:cTn>
                  </p:par>
                  <p:par>
                    <p:cTn id="195" fill="hold">
                      <p:stCondLst>
                        <p:cond delay="indefinite"/>
                      </p:stCondLst>
                      <p:childTnLst>
                        <p:par>
                          <p:cTn id="196" fill="hold">
                            <p:stCondLst>
                              <p:cond delay="0"/>
                            </p:stCondLst>
                            <p:childTnLst>
                              <p:par>
                                <p:cTn id="197" presetID="6" presetClass="emph" presetSubtype="0" fill="hold" nodeType="clickEffect">
                                  <p:stCondLst>
                                    <p:cond delay="0"/>
                                  </p:stCondLst>
                                  <p:childTnLst>
                                    <p:animScale>
                                      <p:cBhvr>
                                        <p:cTn id="198" dur="500" fill="hold"/>
                                        <p:tgtEl>
                                          <p:spTgt spid="17"/>
                                        </p:tgtEl>
                                      </p:cBhvr>
                                      <p:by x="120000" y="120000"/>
                                    </p:animScale>
                                  </p:childTnLst>
                                </p:cTn>
                              </p:par>
                            </p:childTnLst>
                          </p:cTn>
                        </p:par>
                      </p:childTnLst>
                    </p:cTn>
                  </p:par>
                  <p:par>
                    <p:cTn id="199" fill="hold">
                      <p:stCondLst>
                        <p:cond delay="indefinite"/>
                      </p:stCondLst>
                      <p:childTnLst>
                        <p:par>
                          <p:cTn id="200" fill="hold">
                            <p:stCondLst>
                              <p:cond delay="0"/>
                            </p:stCondLst>
                            <p:childTnLst>
                              <p:par>
                                <p:cTn id="201" presetID="6" presetClass="emph" presetSubtype="0" fill="hold" nodeType="clickEffect">
                                  <p:stCondLst>
                                    <p:cond delay="0"/>
                                  </p:stCondLst>
                                  <p:childTnLst>
                                    <p:animScale>
                                      <p:cBhvr>
                                        <p:cTn id="202" dur="500" fill="hold"/>
                                        <p:tgtEl>
                                          <p:spTgt spid="13"/>
                                        </p:tgtEl>
                                      </p:cBhvr>
                                      <p:by x="120000" y="120000"/>
                                    </p:animScale>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nodeType="clickEffect">
                                  <p:stCondLst>
                                    <p:cond delay="0"/>
                                  </p:stCondLst>
                                  <p:childTnLst>
                                    <p:set>
                                      <p:cBhvr>
                                        <p:cTn id="206" dur="1" fill="hold">
                                          <p:stCondLst>
                                            <p:cond delay="0"/>
                                          </p:stCondLst>
                                        </p:cTn>
                                        <p:tgtEl>
                                          <p:spTgt spid="56"/>
                                        </p:tgtEl>
                                        <p:attrNameLst>
                                          <p:attrName>style.visibility</p:attrName>
                                        </p:attrNameLst>
                                      </p:cBhvr>
                                      <p:to>
                                        <p:strVal val="visible"/>
                                      </p:to>
                                    </p:set>
                                    <p:animEffect transition="in" filter="dissolve">
                                      <p:cBhvr>
                                        <p:cTn id="207" dur="500"/>
                                        <p:tgtEl>
                                          <p:spTgt spid="56"/>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267"/>
                                        </p:tgtEl>
                                        <p:attrNameLst>
                                          <p:attrName>style.visibility</p:attrName>
                                        </p:attrNameLst>
                                      </p:cBhvr>
                                      <p:to>
                                        <p:strVal val="visible"/>
                                      </p:to>
                                    </p:set>
                                    <p:animEffect transition="in" filter="dissolve">
                                      <p:cBhvr>
                                        <p:cTn id="212" dur="500"/>
                                        <p:tgtEl>
                                          <p:spTgt spid="267"/>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268"/>
                                        </p:tgtEl>
                                        <p:attrNameLst>
                                          <p:attrName>style.visibility</p:attrName>
                                        </p:attrNameLst>
                                      </p:cBhvr>
                                      <p:to>
                                        <p:strVal val="visible"/>
                                      </p:to>
                                    </p:set>
                                    <p:animEffect transition="in" filter="dissolve">
                                      <p:cBhvr>
                                        <p:cTn id="215" dur="500"/>
                                        <p:tgtEl>
                                          <p:spTgt spid="268"/>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270"/>
                                        </p:tgtEl>
                                        <p:attrNameLst>
                                          <p:attrName>style.visibility</p:attrName>
                                        </p:attrNameLst>
                                      </p:cBhvr>
                                      <p:to>
                                        <p:strVal val="visible"/>
                                      </p:to>
                                    </p:set>
                                    <p:animEffect transition="in" filter="dissolve">
                                      <p:cBhvr>
                                        <p:cTn id="218" dur="500"/>
                                        <p:tgtEl>
                                          <p:spTgt spid="270"/>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271"/>
                                        </p:tgtEl>
                                        <p:attrNameLst>
                                          <p:attrName>style.visibility</p:attrName>
                                        </p:attrNameLst>
                                      </p:cBhvr>
                                      <p:to>
                                        <p:strVal val="visible"/>
                                      </p:to>
                                    </p:set>
                                    <p:animEffect transition="in" filter="dissolve">
                                      <p:cBhvr>
                                        <p:cTn id="221" dur="500"/>
                                        <p:tgtEl>
                                          <p:spTgt spid="271"/>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272"/>
                                        </p:tgtEl>
                                        <p:attrNameLst>
                                          <p:attrName>style.visibility</p:attrName>
                                        </p:attrNameLst>
                                      </p:cBhvr>
                                      <p:to>
                                        <p:strVal val="visible"/>
                                      </p:to>
                                    </p:set>
                                    <p:animEffect transition="in" filter="dissolve">
                                      <p:cBhvr>
                                        <p:cTn id="224" dur="500"/>
                                        <p:tgtEl>
                                          <p:spTgt spid="272"/>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273"/>
                                        </p:tgtEl>
                                        <p:attrNameLst>
                                          <p:attrName>style.visibility</p:attrName>
                                        </p:attrNameLst>
                                      </p:cBhvr>
                                      <p:to>
                                        <p:strVal val="visible"/>
                                      </p:to>
                                    </p:set>
                                    <p:animEffect transition="in" filter="dissolve">
                                      <p:cBhvr>
                                        <p:cTn id="227" dur="500"/>
                                        <p:tgtEl>
                                          <p:spTgt spid="273"/>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274"/>
                                        </p:tgtEl>
                                        <p:attrNameLst>
                                          <p:attrName>style.visibility</p:attrName>
                                        </p:attrNameLst>
                                      </p:cBhvr>
                                      <p:to>
                                        <p:strVal val="visible"/>
                                      </p:to>
                                    </p:set>
                                    <p:animEffect transition="in" filter="dissolve">
                                      <p:cBhvr>
                                        <p:cTn id="230" dur="500"/>
                                        <p:tgtEl>
                                          <p:spTgt spid="274"/>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269"/>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42" presetClass="path" presetSubtype="0" accel="50000" decel="50000" fill="hold" grpId="1" nodeType="clickEffect">
                                  <p:stCondLst>
                                    <p:cond delay="0"/>
                                  </p:stCondLst>
                                  <p:childTnLst>
                                    <p:animMotion origin="layout" path="M 2.5E-6 1.78538E-6 L 2.5E-6 0.09019 " pathEditMode="relative" rAng="0" ptsTypes="AA">
                                      <p:cBhvr>
                                        <p:cTn id="238" dur="5000" fill="hold"/>
                                        <p:tgtEl>
                                          <p:spTgt spid="269"/>
                                        </p:tgtEl>
                                        <p:attrNameLst>
                                          <p:attrName>ppt_x</p:attrName>
                                          <p:attrName>ppt_y</p:attrName>
                                        </p:attrNameLst>
                                      </p:cBhvr>
                                      <p:rCtr x="0" y="45"/>
                                    </p:animMotion>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28"/>
                                        </p:tgtEl>
                                        <p:attrNameLst>
                                          <p:attrName>style.visibility</p:attrName>
                                        </p:attrNameLst>
                                      </p:cBhvr>
                                      <p:to>
                                        <p:strVal val="visible"/>
                                      </p:to>
                                    </p:set>
                                    <p:animEffect transition="in" filter="dissolve">
                                      <p:cBhvr>
                                        <p:cTn id="243" dur="500"/>
                                        <p:tgtEl>
                                          <p:spTgt spid="28"/>
                                        </p:tgtEl>
                                      </p:cBhvr>
                                    </p:animEffect>
                                  </p:childTnLst>
                                </p:cTn>
                              </p:par>
                            </p:childTnLst>
                          </p:cTn>
                        </p:par>
                        <p:par>
                          <p:cTn id="244" fill="hold">
                            <p:stCondLst>
                              <p:cond delay="500"/>
                            </p:stCondLst>
                            <p:childTnLst>
                              <p:par>
                                <p:cTn id="245" presetID="1" presetClass="entr" presetSubtype="0" fill="hold" grpId="0" nodeType="afterEffect">
                                  <p:stCondLst>
                                    <p:cond delay="0"/>
                                  </p:stCondLst>
                                  <p:childTnLst>
                                    <p:set>
                                      <p:cBhvr>
                                        <p:cTn id="246" dur="1" fill="hold">
                                          <p:stCondLst>
                                            <p:cond delay="0"/>
                                          </p:stCondLst>
                                        </p:cTn>
                                        <p:tgtEl>
                                          <p:spTgt spid="412"/>
                                        </p:tgtEl>
                                        <p:attrNameLst>
                                          <p:attrName>style.visibility</p:attrName>
                                        </p:attrNameLst>
                                      </p:cBhvr>
                                      <p:to>
                                        <p:strVal val="visible"/>
                                      </p:to>
                                    </p:set>
                                  </p:childTnLst>
                                </p:cTn>
                              </p:par>
                            </p:childTnLst>
                          </p:cTn>
                        </p:par>
                        <p:par>
                          <p:cTn id="247" fill="hold">
                            <p:stCondLst>
                              <p:cond delay="500"/>
                            </p:stCondLst>
                            <p:childTnLst>
                              <p:par>
                                <p:cTn id="248" presetID="64" presetClass="path" presetSubtype="0" accel="50000" decel="50000" fill="hold" grpId="1" nodeType="afterEffect">
                                  <p:stCondLst>
                                    <p:cond delay="0"/>
                                  </p:stCondLst>
                                  <p:childTnLst>
                                    <p:animMotion origin="layout" path="M 4.16667E-6 3.81503E-6 L 4.16667E-6 -0.04578 " pathEditMode="relative" rAng="0" ptsTypes="AA">
                                      <p:cBhvr>
                                        <p:cTn id="249" dur="2000" fill="hold"/>
                                        <p:tgtEl>
                                          <p:spTgt spid="412"/>
                                        </p:tgtEl>
                                        <p:attrNameLst>
                                          <p:attrName>ppt_x</p:attrName>
                                          <p:attrName>ppt_y</p:attrName>
                                        </p:attrNameLst>
                                      </p:cBhvr>
                                      <p:rCtr x="0" y="-23"/>
                                    </p:animMotion>
                                  </p:childTnLst>
                                </p:cTn>
                              </p:par>
                            </p:childTnLst>
                          </p:cTn>
                        </p:par>
                        <p:par>
                          <p:cTn id="250" fill="hold">
                            <p:stCondLst>
                              <p:cond delay="2500"/>
                            </p:stCondLst>
                            <p:childTnLst>
                              <p:par>
                                <p:cTn id="251" presetID="42" presetClass="path" presetSubtype="0" accel="50000" decel="50000" fill="hold" grpId="2" nodeType="afterEffect">
                                  <p:stCondLst>
                                    <p:cond delay="0"/>
                                  </p:stCondLst>
                                  <p:childTnLst>
                                    <p:animMotion origin="layout" path="M 4.16667E-6 -0.04578 L 4.16667E-6 -0.00139 " pathEditMode="relative" rAng="0" ptsTypes="AA">
                                      <p:cBhvr>
                                        <p:cTn id="252" dur="2000" fill="hold"/>
                                        <p:tgtEl>
                                          <p:spTgt spid="412"/>
                                        </p:tgtEl>
                                        <p:attrNameLst>
                                          <p:attrName>ppt_x</p:attrName>
                                          <p:attrName>ppt_y</p:attrName>
                                        </p:attrNameLst>
                                      </p:cBhvr>
                                      <p:rCtr x="0" y="22"/>
                                    </p:animMotion>
                                  </p:childTnLst>
                                </p:cTn>
                              </p:par>
                            </p:childTnLst>
                          </p:cTn>
                        </p:par>
                        <p:par>
                          <p:cTn id="253" fill="hold">
                            <p:stCondLst>
                              <p:cond delay="4500"/>
                            </p:stCondLst>
                            <p:childTnLst>
                              <p:par>
                                <p:cTn id="254" presetID="1" presetClass="exit" presetSubtype="0" fill="hold" grpId="3" nodeType="afterEffect">
                                  <p:stCondLst>
                                    <p:cond delay="0"/>
                                  </p:stCondLst>
                                  <p:childTnLst>
                                    <p:set>
                                      <p:cBhvr>
                                        <p:cTn id="255" dur="1" fill="hold">
                                          <p:stCondLst>
                                            <p:cond delay="0"/>
                                          </p:stCondLst>
                                        </p:cTn>
                                        <p:tgtEl>
                                          <p:spTgt spid="412"/>
                                        </p:tgtEl>
                                        <p:attrNameLst>
                                          <p:attrName>style.visibility</p:attrName>
                                        </p:attrNameLst>
                                      </p:cBhvr>
                                      <p:to>
                                        <p:strVal val="hidden"/>
                                      </p:to>
                                    </p:set>
                                  </p:childTnLst>
                                </p:cTn>
                              </p:par>
                            </p:childTnLst>
                          </p:cTn>
                        </p:par>
                        <p:par>
                          <p:cTn id="256" fill="hold">
                            <p:stCondLst>
                              <p:cond delay="4500"/>
                            </p:stCondLst>
                            <p:childTnLst>
                              <p:par>
                                <p:cTn id="257" presetID="9" presetClass="entr" presetSubtype="0" fill="hold" nodeType="afterEffect">
                                  <p:stCondLst>
                                    <p:cond delay="0"/>
                                  </p:stCondLst>
                                  <p:childTnLst>
                                    <p:set>
                                      <p:cBhvr>
                                        <p:cTn id="258" dur="1" fill="hold">
                                          <p:stCondLst>
                                            <p:cond delay="0"/>
                                          </p:stCondLst>
                                        </p:cTn>
                                        <p:tgtEl>
                                          <p:spTgt spid="37"/>
                                        </p:tgtEl>
                                        <p:attrNameLst>
                                          <p:attrName>style.visibility</p:attrName>
                                        </p:attrNameLst>
                                      </p:cBhvr>
                                      <p:to>
                                        <p:strVal val="visible"/>
                                      </p:to>
                                    </p:set>
                                    <p:animEffect transition="in" filter="dissolve">
                                      <p:cBhvr>
                                        <p:cTn id="259" dur="500"/>
                                        <p:tgtEl>
                                          <p:spTgt spid="37"/>
                                        </p:tgtEl>
                                      </p:cBhvr>
                                    </p:animEffect>
                                  </p:childTnLst>
                                </p:cTn>
                              </p:par>
                            </p:childTnLst>
                          </p:cTn>
                        </p:par>
                        <p:par>
                          <p:cTn id="260" fill="hold">
                            <p:stCondLst>
                              <p:cond delay="5000"/>
                            </p:stCondLst>
                            <p:childTnLst>
                              <p:par>
                                <p:cTn id="261" presetID="1" presetClass="entr" presetSubtype="0" fill="hold" grpId="0" nodeType="afterEffect">
                                  <p:stCondLst>
                                    <p:cond delay="0"/>
                                  </p:stCondLst>
                                  <p:childTnLst>
                                    <p:set>
                                      <p:cBhvr>
                                        <p:cTn id="262" dur="1" fill="hold">
                                          <p:stCondLst>
                                            <p:cond delay="0"/>
                                          </p:stCondLst>
                                        </p:cTn>
                                        <p:tgtEl>
                                          <p:spTgt spid="415"/>
                                        </p:tgtEl>
                                        <p:attrNameLst>
                                          <p:attrName>style.visibility</p:attrName>
                                        </p:attrNameLst>
                                      </p:cBhvr>
                                      <p:to>
                                        <p:strVal val="visible"/>
                                      </p:to>
                                    </p:set>
                                  </p:childTnLst>
                                </p:cTn>
                              </p:par>
                            </p:childTnLst>
                          </p:cTn>
                        </p:par>
                        <p:par>
                          <p:cTn id="263" fill="hold">
                            <p:stCondLst>
                              <p:cond delay="5000"/>
                            </p:stCondLst>
                            <p:childTnLst>
                              <p:par>
                                <p:cTn id="264" presetID="64" presetClass="path" presetSubtype="0" accel="50000" decel="50000" fill="hold" grpId="1" nodeType="afterEffect">
                                  <p:stCondLst>
                                    <p:cond delay="0"/>
                                  </p:stCondLst>
                                  <p:childTnLst>
                                    <p:animMotion origin="layout" path="M 4.16667E-6 3.81503E-6 L 4.16667E-6 -0.04578 " pathEditMode="relative" rAng="0" ptsTypes="AA">
                                      <p:cBhvr>
                                        <p:cTn id="265" dur="2000" fill="hold"/>
                                        <p:tgtEl>
                                          <p:spTgt spid="415"/>
                                        </p:tgtEl>
                                        <p:attrNameLst>
                                          <p:attrName>ppt_x</p:attrName>
                                          <p:attrName>ppt_y</p:attrName>
                                        </p:attrNameLst>
                                      </p:cBhvr>
                                      <p:rCtr x="0" y="-23"/>
                                    </p:animMotion>
                                  </p:childTnLst>
                                </p:cTn>
                              </p:par>
                            </p:childTnLst>
                          </p:cTn>
                        </p:par>
                        <p:par>
                          <p:cTn id="266" fill="hold">
                            <p:stCondLst>
                              <p:cond delay="7000"/>
                            </p:stCondLst>
                            <p:childTnLst>
                              <p:par>
                                <p:cTn id="267" presetID="42" presetClass="path" presetSubtype="0" accel="50000" decel="50000" fill="hold" grpId="2" nodeType="afterEffect">
                                  <p:stCondLst>
                                    <p:cond delay="0"/>
                                  </p:stCondLst>
                                  <p:childTnLst>
                                    <p:animMotion origin="layout" path="M 4.16667E-6 -0.04578 L 4.16667E-6 -0.00139 " pathEditMode="relative" rAng="0" ptsTypes="AA">
                                      <p:cBhvr>
                                        <p:cTn id="268" dur="2000" fill="hold"/>
                                        <p:tgtEl>
                                          <p:spTgt spid="415"/>
                                        </p:tgtEl>
                                        <p:attrNameLst>
                                          <p:attrName>ppt_x</p:attrName>
                                          <p:attrName>ppt_y</p:attrName>
                                        </p:attrNameLst>
                                      </p:cBhvr>
                                      <p:rCtr x="0" y="22"/>
                                    </p:animMotion>
                                  </p:childTnLst>
                                </p:cTn>
                              </p:par>
                            </p:childTnLst>
                          </p:cTn>
                        </p:par>
                        <p:par>
                          <p:cTn id="269" fill="hold">
                            <p:stCondLst>
                              <p:cond delay="9000"/>
                            </p:stCondLst>
                            <p:childTnLst>
                              <p:par>
                                <p:cTn id="270" presetID="1" presetClass="exit" presetSubtype="0" fill="hold" grpId="3" nodeType="afterEffect">
                                  <p:stCondLst>
                                    <p:cond delay="0"/>
                                  </p:stCondLst>
                                  <p:childTnLst>
                                    <p:set>
                                      <p:cBhvr>
                                        <p:cTn id="271" dur="1" fill="hold">
                                          <p:stCondLst>
                                            <p:cond delay="0"/>
                                          </p:stCondLst>
                                        </p:cTn>
                                        <p:tgtEl>
                                          <p:spTgt spid="415"/>
                                        </p:tgtEl>
                                        <p:attrNameLst>
                                          <p:attrName>style.visibility</p:attrName>
                                        </p:attrNameLst>
                                      </p:cBhvr>
                                      <p:to>
                                        <p:strVal val="hidden"/>
                                      </p:to>
                                    </p:set>
                                  </p:childTnLst>
                                </p:cTn>
                              </p:par>
                            </p:childTnLst>
                          </p:cTn>
                        </p:par>
                        <p:par>
                          <p:cTn id="272" fill="hold">
                            <p:stCondLst>
                              <p:cond delay="9000"/>
                            </p:stCondLst>
                            <p:childTnLst>
                              <p:par>
                                <p:cTn id="273" presetID="9" presetClass="entr" presetSubtype="0" fill="hold" nodeType="afterEffect">
                                  <p:stCondLst>
                                    <p:cond delay="0"/>
                                  </p:stCondLst>
                                  <p:childTnLst>
                                    <p:set>
                                      <p:cBhvr>
                                        <p:cTn id="274" dur="1" fill="hold">
                                          <p:stCondLst>
                                            <p:cond delay="0"/>
                                          </p:stCondLst>
                                        </p:cTn>
                                        <p:tgtEl>
                                          <p:spTgt spid="47"/>
                                        </p:tgtEl>
                                        <p:attrNameLst>
                                          <p:attrName>style.visibility</p:attrName>
                                        </p:attrNameLst>
                                      </p:cBhvr>
                                      <p:to>
                                        <p:strVal val="visible"/>
                                      </p:to>
                                    </p:set>
                                    <p:animEffect transition="in" filter="dissolve">
                                      <p:cBhvr>
                                        <p:cTn id="275" dur="500"/>
                                        <p:tgtEl>
                                          <p:spTgt spid="47"/>
                                        </p:tgtEl>
                                      </p:cBhvr>
                                    </p:animEffect>
                                  </p:childTnLst>
                                </p:cTn>
                              </p:par>
                            </p:childTnLst>
                          </p:cTn>
                        </p:par>
                        <p:par>
                          <p:cTn id="276" fill="hold">
                            <p:stCondLst>
                              <p:cond delay="9500"/>
                            </p:stCondLst>
                            <p:childTnLst>
                              <p:par>
                                <p:cTn id="277" presetID="1" presetClass="entr" presetSubtype="0" fill="hold" grpId="0" nodeType="afterEffect">
                                  <p:stCondLst>
                                    <p:cond delay="0"/>
                                  </p:stCondLst>
                                  <p:childTnLst>
                                    <p:set>
                                      <p:cBhvr>
                                        <p:cTn id="278" dur="1" fill="hold">
                                          <p:stCondLst>
                                            <p:cond delay="0"/>
                                          </p:stCondLst>
                                        </p:cTn>
                                        <p:tgtEl>
                                          <p:spTgt spid="416"/>
                                        </p:tgtEl>
                                        <p:attrNameLst>
                                          <p:attrName>style.visibility</p:attrName>
                                        </p:attrNameLst>
                                      </p:cBhvr>
                                      <p:to>
                                        <p:strVal val="visible"/>
                                      </p:to>
                                    </p:set>
                                  </p:childTnLst>
                                </p:cTn>
                              </p:par>
                            </p:childTnLst>
                          </p:cTn>
                        </p:par>
                        <p:par>
                          <p:cTn id="279" fill="hold">
                            <p:stCondLst>
                              <p:cond delay="9500"/>
                            </p:stCondLst>
                            <p:childTnLst>
                              <p:par>
                                <p:cTn id="280" presetID="64" presetClass="path" presetSubtype="0" accel="50000" decel="50000" fill="hold" grpId="1" nodeType="afterEffect">
                                  <p:stCondLst>
                                    <p:cond delay="0"/>
                                  </p:stCondLst>
                                  <p:childTnLst>
                                    <p:animMotion origin="layout" path="M 4.16667E-6 3.81503E-6 L 4.16667E-6 -0.04578 " pathEditMode="relative" rAng="0" ptsTypes="AA">
                                      <p:cBhvr>
                                        <p:cTn id="281" dur="2000" fill="hold"/>
                                        <p:tgtEl>
                                          <p:spTgt spid="416"/>
                                        </p:tgtEl>
                                        <p:attrNameLst>
                                          <p:attrName>ppt_x</p:attrName>
                                          <p:attrName>ppt_y</p:attrName>
                                        </p:attrNameLst>
                                      </p:cBhvr>
                                      <p:rCtr x="0" y="-23"/>
                                    </p:animMotion>
                                  </p:childTnLst>
                                </p:cTn>
                              </p:par>
                            </p:childTnLst>
                          </p:cTn>
                        </p:par>
                        <p:par>
                          <p:cTn id="282" fill="hold">
                            <p:stCondLst>
                              <p:cond delay="11500"/>
                            </p:stCondLst>
                            <p:childTnLst>
                              <p:par>
                                <p:cTn id="283" presetID="42" presetClass="path" presetSubtype="0" accel="50000" decel="50000" fill="hold" grpId="2" nodeType="afterEffect">
                                  <p:stCondLst>
                                    <p:cond delay="0"/>
                                  </p:stCondLst>
                                  <p:childTnLst>
                                    <p:animMotion origin="layout" path="M 4.16667E-6 -0.04578 L 4.16667E-6 -0.00139 " pathEditMode="relative" rAng="0" ptsTypes="AA">
                                      <p:cBhvr>
                                        <p:cTn id="284" dur="2000" fill="hold"/>
                                        <p:tgtEl>
                                          <p:spTgt spid="416"/>
                                        </p:tgtEl>
                                        <p:attrNameLst>
                                          <p:attrName>ppt_x</p:attrName>
                                          <p:attrName>ppt_y</p:attrName>
                                        </p:attrNameLst>
                                      </p:cBhvr>
                                      <p:rCtr x="0" y="22"/>
                                    </p:animMotion>
                                  </p:childTnLst>
                                </p:cTn>
                              </p:par>
                            </p:childTnLst>
                          </p:cTn>
                        </p:par>
                        <p:par>
                          <p:cTn id="285" fill="hold">
                            <p:stCondLst>
                              <p:cond delay="13500"/>
                            </p:stCondLst>
                            <p:childTnLst>
                              <p:par>
                                <p:cTn id="286" presetID="1" presetClass="exit" presetSubtype="0" fill="hold" grpId="3" nodeType="afterEffect">
                                  <p:stCondLst>
                                    <p:cond delay="0"/>
                                  </p:stCondLst>
                                  <p:childTnLst>
                                    <p:set>
                                      <p:cBhvr>
                                        <p:cTn id="287" dur="1" fill="hold">
                                          <p:stCondLst>
                                            <p:cond delay="0"/>
                                          </p:stCondLst>
                                        </p:cTn>
                                        <p:tgtEl>
                                          <p:spTgt spid="416"/>
                                        </p:tgtEl>
                                        <p:attrNameLst>
                                          <p:attrName>style.visibility</p:attrName>
                                        </p:attrNameLst>
                                      </p:cBhvr>
                                      <p:to>
                                        <p:strVal val="hidden"/>
                                      </p:to>
                                    </p:set>
                                  </p:childTnLst>
                                </p:cTn>
                              </p:par>
                            </p:childTnLst>
                          </p:cTn>
                        </p:par>
                        <p:par>
                          <p:cTn id="288" fill="hold">
                            <p:stCondLst>
                              <p:cond delay="21500"/>
                            </p:stCondLst>
                            <p:childTnLst>
                              <p:par>
                                <p:cTn id="289" presetID="9" presetClass="entr" presetSubtype="0" fill="hold" nodeType="afterEffect">
                                  <p:stCondLst>
                                    <p:cond delay="0"/>
                                  </p:stCondLst>
                                  <p:childTnLst>
                                    <p:set>
                                      <p:cBhvr>
                                        <p:cTn id="290" dur="1" fill="hold">
                                          <p:stCondLst>
                                            <p:cond delay="0"/>
                                          </p:stCondLst>
                                        </p:cTn>
                                        <p:tgtEl>
                                          <p:spTgt spid="24"/>
                                        </p:tgtEl>
                                        <p:attrNameLst>
                                          <p:attrName>style.visibility</p:attrName>
                                        </p:attrNameLst>
                                      </p:cBhvr>
                                      <p:to>
                                        <p:strVal val="visible"/>
                                      </p:to>
                                    </p:set>
                                    <p:animEffect transition="in" filter="dissolve">
                                      <p:cBhvr>
                                        <p:cTn id="291" dur="500"/>
                                        <p:tgtEl>
                                          <p:spTgt spid="24"/>
                                        </p:tgtEl>
                                      </p:cBhvr>
                                    </p:animEffect>
                                  </p:childTnLst>
                                </p:cTn>
                              </p:par>
                            </p:childTnLst>
                          </p:cTn>
                        </p:par>
                        <p:par>
                          <p:cTn id="292" fill="hold">
                            <p:stCondLst>
                              <p:cond delay="22000"/>
                            </p:stCondLst>
                            <p:childTnLst>
                              <p:par>
                                <p:cTn id="293" presetID="1" presetClass="entr" presetSubtype="0" fill="hold" grpId="0" nodeType="afterEffect">
                                  <p:stCondLst>
                                    <p:cond delay="0"/>
                                  </p:stCondLst>
                                  <p:childTnLst>
                                    <p:set>
                                      <p:cBhvr>
                                        <p:cTn id="294" dur="1" fill="hold">
                                          <p:stCondLst>
                                            <p:cond delay="0"/>
                                          </p:stCondLst>
                                        </p:cTn>
                                        <p:tgtEl>
                                          <p:spTgt spid="417"/>
                                        </p:tgtEl>
                                        <p:attrNameLst>
                                          <p:attrName>style.visibility</p:attrName>
                                        </p:attrNameLst>
                                      </p:cBhvr>
                                      <p:to>
                                        <p:strVal val="visible"/>
                                      </p:to>
                                    </p:set>
                                  </p:childTnLst>
                                </p:cTn>
                              </p:par>
                            </p:childTnLst>
                          </p:cTn>
                        </p:par>
                        <p:par>
                          <p:cTn id="295" fill="hold">
                            <p:stCondLst>
                              <p:cond delay="22000"/>
                            </p:stCondLst>
                            <p:childTnLst>
                              <p:par>
                                <p:cTn id="296" presetID="64" presetClass="path" presetSubtype="0" accel="50000" decel="50000" fill="hold" grpId="1" nodeType="afterEffect">
                                  <p:stCondLst>
                                    <p:cond delay="0"/>
                                  </p:stCondLst>
                                  <p:childTnLst>
                                    <p:animMotion origin="layout" path="M 4.16667E-6 3.81503E-6 L 4.16667E-6 -0.04578 " pathEditMode="relative" rAng="0" ptsTypes="AA">
                                      <p:cBhvr>
                                        <p:cTn id="297" dur="2000" fill="hold"/>
                                        <p:tgtEl>
                                          <p:spTgt spid="417"/>
                                        </p:tgtEl>
                                        <p:attrNameLst>
                                          <p:attrName>ppt_x</p:attrName>
                                          <p:attrName>ppt_y</p:attrName>
                                        </p:attrNameLst>
                                      </p:cBhvr>
                                      <p:rCtr x="0" y="-23"/>
                                    </p:animMotion>
                                  </p:childTnLst>
                                </p:cTn>
                              </p:par>
                            </p:childTnLst>
                          </p:cTn>
                        </p:par>
                        <p:par>
                          <p:cTn id="298" fill="hold">
                            <p:stCondLst>
                              <p:cond delay="24000"/>
                            </p:stCondLst>
                            <p:childTnLst>
                              <p:par>
                                <p:cTn id="299" presetID="42" presetClass="path" presetSubtype="0" accel="50000" decel="50000" fill="hold" grpId="2" nodeType="afterEffect">
                                  <p:stCondLst>
                                    <p:cond delay="0"/>
                                  </p:stCondLst>
                                  <p:childTnLst>
                                    <p:animMotion origin="layout" path="M 4.16667E-6 -0.04578 L 4.16667E-6 -0.00139 " pathEditMode="relative" rAng="0" ptsTypes="AA">
                                      <p:cBhvr>
                                        <p:cTn id="300" dur="2000" fill="hold"/>
                                        <p:tgtEl>
                                          <p:spTgt spid="417"/>
                                        </p:tgtEl>
                                        <p:attrNameLst>
                                          <p:attrName>ppt_x</p:attrName>
                                          <p:attrName>ppt_y</p:attrName>
                                        </p:attrNameLst>
                                      </p:cBhvr>
                                      <p:rCtr x="0" y="22"/>
                                    </p:animMotion>
                                  </p:childTnLst>
                                </p:cTn>
                              </p:par>
                            </p:childTnLst>
                          </p:cTn>
                        </p:par>
                        <p:par>
                          <p:cTn id="301" fill="hold">
                            <p:stCondLst>
                              <p:cond delay="26000"/>
                            </p:stCondLst>
                            <p:childTnLst>
                              <p:par>
                                <p:cTn id="302" presetID="1" presetClass="exit" presetSubtype="0" fill="hold" grpId="3" nodeType="afterEffect">
                                  <p:stCondLst>
                                    <p:cond delay="0"/>
                                  </p:stCondLst>
                                  <p:childTnLst>
                                    <p:set>
                                      <p:cBhvr>
                                        <p:cTn id="303" dur="1" fill="hold">
                                          <p:stCondLst>
                                            <p:cond delay="0"/>
                                          </p:stCondLst>
                                        </p:cTn>
                                        <p:tgtEl>
                                          <p:spTgt spid="417"/>
                                        </p:tgtEl>
                                        <p:attrNameLst>
                                          <p:attrName>style.visibility</p:attrName>
                                        </p:attrNameLst>
                                      </p:cBhvr>
                                      <p:to>
                                        <p:strVal val="hidden"/>
                                      </p:to>
                                    </p:set>
                                  </p:childTnLst>
                                </p:cTn>
                              </p:par>
                            </p:childTnLst>
                          </p:cTn>
                        </p:par>
                        <p:par>
                          <p:cTn id="304" fill="hold">
                            <p:stCondLst>
                              <p:cond delay="26000"/>
                            </p:stCondLst>
                            <p:childTnLst>
                              <p:par>
                                <p:cTn id="305" presetID="9" presetClass="entr" presetSubtype="0" fill="hold" nodeType="afterEffect">
                                  <p:stCondLst>
                                    <p:cond delay="0"/>
                                  </p:stCondLst>
                                  <p:childTnLst>
                                    <p:set>
                                      <p:cBhvr>
                                        <p:cTn id="306" dur="1" fill="hold">
                                          <p:stCondLst>
                                            <p:cond delay="0"/>
                                          </p:stCondLst>
                                        </p:cTn>
                                        <p:tgtEl>
                                          <p:spTgt spid="20"/>
                                        </p:tgtEl>
                                        <p:attrNameLst>
                                          <p:attrName>style.visibility</p:attrName>
                                        </p:attrNameLst>
                                      </p:cBhvr>
                                      <p:to>
                                        <p:strVal val="visible"/>
                                      </p:to>
                                    </p:set>
                                    <p:animEffect transition="in" filter="dissolve">
                                      <p:cBhvr>
                                        <p:cTn id="307" dur="500"/>
                                        <p:tgtEl>
                                          <p:spTgt spid="20"/>
                                        </p:tgtEl>
                                      </p:cBhvr>
                                    </p:animEffect>
                                  </p:childTnLst>
                                </p:cTn>
                              </p:par>
                            </p:childTnLst>
                          </p:cTn>
                        </p:par>
                        <p:par>
                          <p:cTn id="308" fill="hold">
                            <p:stCondLst>
                              <p:cond delay="26500"/>
                            </p:stCondLst>
                            <p:childTnLst>
                              <p:par>
                                <p:cTn id="309" presetID="1" presetClass="entr" presetSubtype="0" fill="hold" grpId="0" nodeType="afterEffect">
                                  <p:stCondLst>
                                    <p:cond delay="0"/>
                                  </p:stCondLst>
                                  <p:childTnLst>
                                    <p:set>
                                      <p:cBhvr>
                                        <p:cTn id="310" dur="1" fill="hold">
                                          <p:stCondLst>
                                            <p:cond delay="0"/>
                                          </p:stCondLst>
                                        </p:cTn>
                                        <p:tgtEl>
                                          <p:spTgt spid="418"/>
                                        </p:tgtEl>
                                        <p:attrNameLst>
                                          <p:attrName>style.visibility</p:attrName>
                                        </p:attrNameLst>
                                      </p:cBhvr>
                                      <p:to>
                                        <p:strVal val="visible"/>
                                      </p:to>
                                    </p:set>
                                  </p:childTnLst>
                                </p:cTn>
                              </p:par>
                            </p:childTnLst>
                          </p:cTn>
                        </p:par>
                        <p:par>
                          <p:cTn id="311" fill="hold">
                            <p:stCondLst>
                              <p:cond delay="26500"/>
                            </p:stCondLst>
                            <p:childTnLst>
                              <p:par>
                                <p:cTn id="312" presetID="64" presetClass="path" presetSubtype="0" accel="50000" decel="50000" fill="hold" grpId="1" nodeType="afterEffect">
                                  <p:stCondLst>
                                    <p:cond delay="0"/>
                                  </p:stCondLst>
                                  <p:childTnLst>
                                    <p:animMotion origin="layout" path="M 4.16667E-6 3.81503E-6 L 4.16667E-6 -0.04578 " pathEditMode="relative" rAng="0" ptsTypes="AA">
                                      <p:cBhvr>
                                        <p:cTn id="313" dur="2000" fill="hold"/>
                                        <p:tgtEl>
                                          <p:spTgt spid="418"/>
                                        </p:tgtEl>
                                        <p:attrNameLst>
                                          <p:attrName>ppt_x</p:attrName>
                                          <p:attrName>ppt_y</p:attrName>
                                        </p:attrNameLst>
                                      </p:cBhvr>
                                      <p:rCtr x="0" y="-23"/>
                                    </p:animMotion>
                                  </p:childTnLst>
                                </p:cTn>
                              </p:par>
                            </p:childTnLst>
                          </p:cTn>
                        </p:par>
                        <p:par>
                          <p:cTn id="314" fill="hold">
                            <p:stCondLst>
                              <p:cond delay="28500"/>
                            </p:stCondLst>
                            <p:childTnLst>
                              <p:par>
                                <p:cTn id="315" presetID="42" presetClass="path" presetSubtype="0" accel="50000" decel="50000" fill="hold" grpId="2" nodeType="afterEffect">
                                  <p:stCondLst>
                                    <p:cond delay="0"/>
                                  </p:stCondLst>
                                  <p:childTnLst>
                                    <p:animMotion origin="layout" path="M 4.16667E-6 -0.04578 L 4.16667E-6 -0.00139 " pathEditMode="relative" rAng="0" ptsTypes="AA">
                                      <p:cBhvr>
                                        <p:cTn id="316" dur="2000" fill="hold"/>
                                        <p:tgtEl>
                                          <p:spTgt spid="418"/>
                                        </p:tgtEl>
                                        <p:attrNameLst>
                                          <p:attrName>ppt_x</p:attrName>
                                          <p:attrName>ppt_y</p:attrName>
                                        </p:attrNameLst>
                                      </p:cBhvr>
                                      <p:rCtr x="0" y="22"/>
                                    </p:animMotion>
                                  </p:childTnLst>
                                </p:cTn>
                              </p:par>
                            </p:childTnLst>
                          </p:cTn>
                        </p:par>
                        <p:par>
                          <p:cTn id="317" fill="hold">
                            <p:stCondLst>
                              <p:cond delay="30500"/>
                            </p:stCondLst>
                            <p:childTnLst>
                              <p:par>
                                <p:cTn id="318" presetID="1" presetClass="exit" presetSubtype="0" fill="hold" grpId="3" nodeType="afterEffect">
                                  <p:stCondLst>
                                    <p:cond delay="0"/>
                                  </p:stCondLst>
                                  <p:childTnLst>
                                    <p:set>
                                      <p:cBhvr>
                                        <p:cTn id="319" dur="1" fill="hold">
                                          <p:stCondLst>
                                            <p:cond delay="0"/>
                                          </p:stCondLst>
                                        </p:cTn>
                                        <p:tgtEl>
                                          <p:spTgt spid="418"/>
                                        </p:tgtEl>
                                        <p:attrNameLst>
                                          <p:attrName>style.visibility</p:attrName>
                                        </p:attrNameLst>
                                      </p:cBhvr>
                                      <p:to>
                                        <p:strVal val="hidden"/>
                                      </p:to>
                                    </p:set>
                                  </p:childTnLst>
                                </p:cTn>
                              </p:par>
                            </p:childTnLst>
                          </p:cTn>
                        </p:par>
                        <p:par>
                          <p:cTn id="320" fill="hold">
                            <p:stCondLst>
                              <p:cond delay="30500"/>
                            </p:stCondLst>
                            <p:childTnLst>
                              <p:par>
                                <p:cTn id="321" presetID="9" presetClass="entr" presetSubtype="0" fill="hold" grpId="0" nodeType="afterEffect">
                                  <p:stCondLst>
                                    <p:cond delay="0"/>
                                  </p:stCondLst>
                                  <p:childTnLst>
                                    <p:set>
                                      <p:cBhvr>
                                        <p:cTn id="322" dur="1" fill="hold">
                                          <p:stCondLst>
                                            <p:cond delay="0"/>
                                          </p:stCondLst>
                                        </p:cTn>
                                        <p:tgtEl>
                                          <p:spTgt spid="275"/>
                                        </p:tgtEl>
                                        <p:attrNameLst>
                                          <p:attrName>style.visibility</p:attrName>
                                        </p:attrNameLst>
                                      </p:cBhvr>
                                      <p:to>
                                        <p:strVal val="visible"/>
                                      </p:to>
                                    </p:set>
                                    <p:animEffect transition="in" filter="dissolve">
                                      <p:cBhvr>
                                        <p:cTn id="323" dur="500"/>
                                        <p:tgtEl>
                                          <p:spTgt spid="275"/>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276"/>
                                        </p:tgtEl>
                                        <p:attrNameLst>
                                          <p:attrName>style.visibility</p:attrName>
                                        </p:attrNameLst>
                                      </p:cBhvr>
                                      <p:to>
                                        <p:strVal val="visible"/>
                                      </p:to>
                                    </p:set>
                                    <p:animEffect transition="in" filter="dissolve">
                                      <p:cBhvr>
                                        <p:cTn id="326" dur="500"/>
                                        <p:tgtEl>
                                          <p:spTgt spid="276"/>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278"/>
                                        </p:tgtEl>
                                        <p:attrNameLst>
                                          <p:attrName>style.visibility</p:attrName>
                                        </p:attrNameLst>
                                      </p:cBhvr>
                                      <p:to>
                                        <p:strVal val="visible"/>
                                      </p:to>
                                    </p:set>
                                    <p:animEffect transition="in" filter="dissolve">
                                      <p:cBhvr>
                                        <p:cTn id="329" dur="500"/>
                                        <p:tgtEl>
                                          <p:spTgt spid="278"/>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279"/>
                                        </p:tgtEl>
                                        <p:attrNameLst>
                                          <p:attrName>style.visibility</p:attrName>
                                        </p:attrNameLst>
                                      </p:cBhvr>
                                      <p:to>
                                        <p:strVal val="visible"/>
                                      </p:to>
                                    </p:set>
                                    <p:animEffect transition="in" filter="dissolve">
                                      <p:cBhvr>
                                        <p:cTn id="332" dur="500"/>
                                        <p:tgtEl>
                                          <p:spTgt spid="279"/>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280"/>
                                        </p:tgtEl>
                                        <p:attrNameLst>
                                          <p:attrName>style.visibility</p:attrName>
                                        </p:attrNameLst>
                                      </p:cBhvr>
                                      <p:to>
                                        <p:strVal val="visible"/>
                                      </p:to>
                                    </p:set>
                                    <p:animEffect transition="in" filter="dissolve">
                                      <p:cBhvr>
                                        <p:cTn id="335" dur="500"/>
                                        <p:tgtEl>
                                          <p:spTgt spid="280"/>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281"/>
                                        </p:tgtEl>
                                        <p:attrNameLst>
                                          <p:attrName>style.visibility</p:attrName>
                                        </p:attrNameLst>
                                      </p:cBhvr>
                                      <p:to>
                                        <p:strVal val="visible"/>
                                      </p:to>
                                    </p:set>
                                    <p:animEffect transition="in" filter="dissolve">
                                      <p:cBhvr>
                                        <p:cTn id="338" dur="500"/>
                                        <p:tgtEl>
                                          <p:spTgt spid="281"/>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282"/>
                                        </p:tgtEl>
                                        <p:attrNameLst>
                                          <p:attrName>style.visibility</p:attrName>
                                        </p:attrNameLst>
                                      </p:cBhvr>
                                      <p:to>
                                        <p:strVal val="visible"/>
                                      </p:to>
                                    </p:set>
                                    <p:animEffect transition="in" filter="dissolve">
                                      <p:cBhvr>
                                        <p:cTn id="341" dur="500"/>
                                        <p:tgtEl>
                                          <p:spTgt spid="282"/>
                                        </p:tgtEl>
                                      </p:cBhvr>
                                    </p:animEffect>
                                  </p:childTnLst>
                                </p:cTn>
                              </p:par>
                            </p:childTnLst>
                          </p:cTn>
                        </p:par>
                      </p:childTnLst>
                    </p:cTn>
                  </p:par>
                  <p:par>
                    <p:cTn id="342" fill="hold">
                      <p:stCondLst>
                        <p:cond delay="indefinite"/>
                      </p:stCondLst>
                      <p:childTnLst>
                        <p:par>
                          <p:cTn id="343" fill="hold">
                            <p:stCondLst>
                              <p:cond delay="0"/>
                            </p:stCondLst>
                            <p:childTnLst>
                              <p:par>
                                <p:cTn id="344" presetID="1" presetClass="entr" presetSubtype="0" fill="hold" grpId="0" nodeType="clickEffect">
                                  <p:stCondLst>
                                    <p:cond delay="0"/>
                                  </p:stCondLst>
                                  <p:childTnLst>
                                    <p:set>
                                      <p:cBhvr>
                                        <p:cTn id="345" dur="1" fill="hold">
                                          <p:stCondLst>
                                            <p:cond delay="0"/>
                                          </p:stCondLst>
                                        </p:cTn>
                                        <p:tgtEl>
                                          <p:spTgt spid="277"/>
                                        </p:tgtEl>
                                        <p:attrNameLst>
                                          <p:attrName>style.visibility</p:attrName>
                                        </p:attrNameLst>
                                      </p:cBhvr>
                                      <p:to>
                                        <p:strVal val="visible"/>
                                      </p:to>
                                    </p:set>
                                  </p:childTnLst>
                                </p:cTn>
                              </p:par>
                            </p:childTnLst>
                          </p:cTn>
                        </p:par>
                      </p:childTnLst>
                    </p:cTn>
                  </p:par>
                  <p:par>
                    <p:cTn id="346" fill="hold">
                      <p:stCondLst>
                        <p:cond delay="indefinite"/>
                      </p:stCondLst>
                      <p:childTnLst>
                        <p:par>
                          <p:cTn id="347" fill="hold">
                            <p:stCondLst>
                              <p:cond delay="0"/>
                            </p:stCondLst>
                            <p:childTnLst>
                              <p:par>
                                <p:cTn id="348" presetID="42" presetClass="path" presetSubtype="0" accel="50000" decel="50000" fill="hold" grpId="1" nodeType="clickEffect">
                                  <p:stCondLst>
                                    <p:cond delay="0"/>
                                  </p:stCondLst>
                                  <p:childTnLst>
                                    <p:animMotion origin="layout" path="M -1.11111E-6 -0.08742 L -1.11111E-6 0.00277 " pathEditMode="relative" rAng="0" ptsTypes="AA">
                                      <p:cBhvr>
                                        <p:cTn id="349" dur="5000" spd="-100000" fill="hold"/>
                                        <p:tgtEl>
                                          <p:spTgt spid="277"/>
                                        </p:tgtEl>
                                        <p:attrNameLst>
                                          <p:attrName>ppt_x</p:attrName>
                                          <p:attrName>ppt_y</p:attrName>
                                        </p:attrNameLst>
                                      </p:cBhvr>
                                      <p:rCtr x="0" y="45"/>
                                    </p:animMotion>
                                  </p:childTnLst>
                                </p:cTn>
                              </p:par>
                            </p:childTnLst>
                          </p:cTn>
                        </p:par>
                      </p:childTnLst>
                    </p:cTn>
                  </p:par>
                  <p:par>
                    <p:cTn id="350" fill="hold">
                      <p:stCondLst>
                        <p:cond delay="indefinite"/>
                      </p:stCondLst>
                      <p:childTnLst>
                        <p:par>
                          <p:cTn id="351" fill="hold">
                            <p:stCondLst>
                              <p:cond delay="0"/>
                            </p:stCondLst>
                            <p:childTnLst>
                              <p:par>
                                <p:cTn id="352" presetID="9" presetClass="entr" presetSubtype="0" fill="hold" nodeType="clickEffect">
                                  <p:stCondLst>
                                    <p:cond delay="0"/>
                                  </p:stCondLst>
                                  <p:childTnLst>
                                    <p:set>
                                      <p:cBhvr>
                                        <p:cTn id="353" dur="1" fill="hold">
                                          <p:stCondLst>
                                            <p:cond delay="0"/>
                                          </p:stCondLst>
                                        </p:cTn>
                                        <p:tgtEl>
                                          <p:spTgt spid="61"/>
                                        </p:tgtEl>
                                        <p:attrNameLst>
                                          <p:attrName>style.visibility</p:attrName>
                                        </p:attrNameLst>
                                      </p:cBhvr>
                                      <p:to>
                                        <p:strVal val="visible"/>
                                      </p:to>
                                    </p:set>
                                    <p:animEffect transition="in" filter="dissolve">
                                      <p:cBhvr>
                                        <p:cTn id="354" dur="500"/>
                                        <p:tgtEl>
                                          <p:spTgt spid="61"/>
                                        </p:tgtEl>
                                      </p:cBhvr>
                                    </p:animEffect>
                                  </p:childTnLst>
                                </p:cTn>
                              </p:par>
                              <p:par>
                                <p:cTn id="355" presetID="1" presetClass="exit" presetSubtype="0" fill="hold" grpId="1" nodeType="withEffect">
                                  <p:stCondLst>
                                    <p:cond delay="0"/>
                                  </p:stCondLst>
                                  <p:childTnLst>
                                    <p:set>
                                      <p:cBhvr>
                                        <p:cTn id="356" dur="1" fill="hold">
                                          <p:stCondLst>
                                            <p:cond delay="0"/>
                                          </p:stCondLst>
                                        </p:cTn>
                                        <p:tgtEl>
                                          <p:spTgt spid="267"/>
                                        </p:tgtEl>
                                        <p:attrNameLst>
                                          <p:attrName>style.visibility</p:attrName>
                                        </p:attrNameLst>
                                      </p:cBhvr>
                                      <p:to>
                                        <p:strVal val="hidden"/>
                                      </p:to>
                                    </p:set>
                                  </p:childTnLst>
                                </p:cTn>
                              </p:par>
                              <p:par>
                                <p:cTn id="357" presetID="1" presetClass="exit" presetSubtype="0" fill="hold" grpId="1" nodeType="withEffect">
                                  <p:stCondLst>
                                    <p:cond delay="0"/>
                                  </p:stCondLst>
                                  <p:childTnLst>
                                    <p:set>
                                      <p:cBhvr>
                                        <p:cTn id="358" dur="1" fill="hold">
                                          <p:stCondLst>
                                            <p:cond delay="0"/>
                                          </p:stCondLst>
                                        </p:cTn>
                                        <p:tgtEl>
                                          <p:spTgt spid="268"/>
                                        </p:tgtEl>
                                        <p:attrNameLst>
                                          <p:attrName>style.visibility</p:attrName>
                                        </p:attrNameLst>
                                      </p:cBhvr>
                                      <p:to>
                                        <p:strVal val="hidden"/>
                                      </p:to>
                                    </p:set>
                                  </p:childTnLst>
                                </p:cTn>
                              </p:par>
                              <p:par>
                                <p:cTn id="359" presetID="1" presetClass="exit" presetSubtype="0" fill="hold" grpId="2" nodeType="withEffect">
                                  <p:stCondLst>
                                    <p:cond delay="0"/>
                                  </p:stCondLst>
                                  <p:childTnLst>
                                    <p:set>
                                      <p:cBhvr>
                                        <p:cTn id="360" dur="1" fill="hold">
                                          <p:stCondLst>
                                            <p:cond delay="0"/>
                                          </p:stCondLst>
                                        </p:cTn>
                                        <p:tgtEl>
                                          <p:spTgt spid="269"/>
                                        </p:tgtEl>
                                        <p:attrNameLst>
                                          <p:attrName>style.visibility</p:attrName>
                                        </p:attrNameLst>
                                      </p:cBhvr>
                                      <p:to>
                                        <p:strVal val="hidden"/>
                                      </p:to>
                                    </p:set>
                                  </p:childTnLst>
                                </p:cTn>
                              </p:par>
                              <p:par>
                                <p:cTn id="361" presetID="1" presetClass="exit" presetSubtype="0" fill="hold" grpId="1" nodeType="withEffect">
                                  <p:stCondLst>
                                    <p:cond delay="0"/>
                                  </p:stCondLst>
                                  <p:childTnLst>
                                    <p:set>
                                      <p:cBhvr>
                                        <p:cTn id="362" dur="1" fill="hold">
                                          <p:stCondLst>
                                            <p:cond delay="0"/>
                                          </p:stCondLst>
                                        </p:cTn>
                                        <p:tgtEl>
                                          <p:spTgt spid="270"/>
                                        </p:tgtEl>
                                        <p:attrNameLst>
                                          <p:attrName>style.visibility</p:attrName>
                                        </p:attrNameLst>
                                      </p:cBhvr>
                                      <p:to>
                                        <p:strVal val="hidden"/>
                                      </p:to>
                                    </p:set>
                                  </p:childTnLst>
                                </p:cTn>
                              </p:par>
                              <p:par>
                                <p:cTn id="363" presetID="1" presetClass="exit" presetSubtype="0" fill="hold" grpId="1" nodeType="withEffect">
                                  <p:stCondLst>
                                    <p:cond delay="0"/>
                                  </p:stCondLst>
                                  <p:childTnLst>
                                    <p:set>
                                      <p:cBhvr>
                                        <p:cTn id="364" dur="1" fill="hold">
                                          <p:stCondLst>
                                            <p:cond delay="0"/>
                                          </p:stCondLst>
                                        </p:cTn>
                                        <p:tgtEl>
                                          <p:spTgt spid="271"/>
                                        </p:tgtEl>
                                        <p:attrNameLst>
                                          <p:attrName>style.visibility</p:attrName>
                                        </p:attrNameLst>
                                      </p:cBhvr>
                                      <p:to>
                                        <p:strVal val="hidden"/>
                                      </p:to>
                                    </p:set>
                                  </p:childTnLst>
                                </p:cTn>
                              </p:par>
                              <p:par>
                                <p:cTn id="365" presetID="1" presetClass="exit" presetSubtype="0" fill="hold" grpId="1" nodeType="withEffect">
                                  <p:stCondLst>
                                    <p:cond delay="0"/>
                                  </p:stCondLst>
                                  <p:childTnLst>
                                    <p:set>
                                      <p:cBhvr>
                                        <p:cTn id="366" dur="1" fill="hold">
                                          <p:stCondLst>
                                            <p:cond delay="0"/>
                                          </p:stCondLst>
                                        </p:cTn>
                                        <p:tgtEl>
                                          <p:spTgt spid="272"/>
                                        </p:tgtEl>
                                        <p:attrNameLst>
                                          <p:attrName>style.visibility</p:attrName>
                                        </p:attrNameLst>
                                      </p:cBhvr>
                                      <p:to>
                                        <p:strVal val="hidden"/>
                                      </p:to>
                                    </p:set>
                                  </p:childTnLst>
                                </p:cTn>
                              </p:par>
                              <p:par>
                                <p:cTn id="367" presetID="1" presetClass="exit" presetSubtype="0" fill="hold" grpId="1" nodeType="withEffect">
                                  <p:stCondLst>
                                    <p:cond delay="0"/>
                                  </p:stCondLst>
                                  <p:childTnLst>
                                    <p:set>
                                      <p:cBhvr>
                                        <p:cTn id="368" dur="1" fill="hold">
                                          <p:stCondLst>
                                            <p:cond delay="0"/>
                                          </p:stCondLst>
                                        </p:cTn>
                                        <p:tgtEl>
                                          <p:spTgt spid="273"/>
                                        </p:tgtEl>
                                        <p:attrNameLst>
                                          <p:attrName>style.visibility</p:attrName>
                                        </p:attrNameLst>
                                      </p:cBhvr>
                                      <p:to>
                                        <p:strVal val="hidden"/>
                                      </p:to>
                                    </p:set>
                                  </p:childTnLst>
                                </p:cTn>
                              </p:par>
                              <p:par>
                                <p:cTn id="369" presetID="1" presetClass="exit" presetSubtype="0" fill="hold" grpId="1" nodeType="withEffect">
                                  <p:stCondLst>
                                    <p:cond delay="0"/>
                                  </p:stCondLst>
                                  <p:childTnLst>
                                    <p:set>
                                      <p:cBhvr>
                                        <p:cTn id="370" dur="1" fill="hold">
                                          <p:stCondLst>
                                            <p:cond delay="0"/>
                                          </p:stCondLst>
                                        </p:cTn>
                                        <p:tgtEl>
                                          <p:spTgt spid="274"/>
                                        </p:tgtEl>
                                        <p:attrNameLst>
                                          <p:attrName>style.visibility</p:attrName>
                                        </p:attrNameLst>
                                      </p:cBhvr>
                                      <p:to>
                                        <p:strVal val="hidden"/>
                                      </p:to>
                                    </p:set>
                                  </p:childTnLst>
                                </p:cTn>
                              </p:par>
                              <p:par>
                                <p:cTn id="371" presetID="1" presetClass="exit" presetSubtype="0" fill="hold" grpId="1" nodeType="withEffect">
                                  <p:stCondLst>
                                    <p:cond delay="0"/>
                                  </p:stCondLst>
                                  <p:childTnLst>
                                    <p:set>
                                      <p:cBhvr>
                                        <p:cTn id="372" dur="1" fill="hold">
                                          <p:stCondLst>
                                            <p:cond delay="0"/>
                                          </p:stCondLst>
                                        </p:cTn>
                                        <p:tgtEl>
                                          <p:spTgt spid="275"/>
                                        </p:tgtEl>
                                        <p:attrNameLst>
                                          <p:attrName>style.visibility</p:attrName>
                                        </p:attrNameLst>
                                      </p:cBhvr>
                                      <p:to>
                                        <p:strVal val="hidden"/>
                                      </p:to>
                                    </p:set>
                                  </p:childTnLst>
                                </p:cTn>
                              </p:par>
                              <p:par>
                                <p:cTn id="373" presetID="1" presetClass="exit" presetSubtype="0" fill="hold" grpId="1" nodeType="withEffect">
                                  <p:stCondLst>
                                    <p:cond delay="0"/>
                                  </p:stCondLst>
                                  <p:childTnLst>
                                    <p:set>
                                      <p:cBhvr>
                                        <p:cTn id="374" dur="1" fill="hold">
                                          <p:stCondLst>
                                            <p:cond delay="0"/>
                                          </p:stCondLst>
                                        </p:cTn>
                                        <p:tgtEl>
                                          <p:spTgt spid="276"/>
                                        </p:tgtEl>
                                        <p:attrNameLst>
                                          <p:attrName>style.visibility</p:attrName>
                                        </p:attrNameLst>
                                      </p:cBhvr>
                                      <p:to>
                                        <p:strVal val="hidden"/>
                                      </p:to>
                                    </p:set>
                                  </p:childTnLst>
                                </p:cTn>
                              </p:par>
                              <p:par>
                                <p:cTn id="375" presetID="1" presetClass="exit" presetSubtype="0" fill="hold" grpId="2" nodeType="withEffect">
                                  <p:stCondLst>
                                    <p:cond delay="0"/>
                                  </p:stCondLst>
                                  <p:childTnLst>
                                    <p:set>
                                      <p:cBhvr>
                                        <p:cTn id="376" dur="1" fill="hold">
                                          <p:stCondLst>
                                            <p:cond delay="0"/>
                                          </p:stCondLst>
                                        </p:cTn>
                                        <p:tgtEl>
                                          <p:spTgt spid="277"/>
                                        </p:tgtEl>
                                        <p:attrNameLst>
                                          <p:attrName>style.visibility</p:attrName>
                                        </p:attrNameLst>
                                      </p:cBhvr>
                                      <p:to>
                                        <p:strVal val="hidden"/>
                                      </p:to>
                                    </p:set>
                                  </p:childTnLst>
                                </p:cTn>
                              </p:par>
                              <p:par>
                                <p:cTn id="377" presetID="1" presetClass="exit" presetSubtype="0" fill="hold" grpId="1" nodeType="withEffect">
                                  <p:stCondLst>
                                    <p:cond delay="0"/>
                                  </p:stCondLst>
                                  <p:childTnLst>
                                    <p:set>
                                      <p:cBhvr>
                                        <p:cTn id="378" dur="1" fill="hold">
                                          <p:stCondLst>
                                            <p:cond delay="0"/>
                                          </p:stCondLst>
                                        </p:cTn>
                                        <p:tgtEl>
                                          <p:spTgt spid="278"/>
                                        </p:tgtEl>
                                        <p:attrNameLst>
                                          <p:attrName>style.visibility</p:attrName>
                                        </p:attrNameLst>
                                      </p:cBhvr>
                                      <p:to>
                                        <p:strVal val="hidden"/>
                                      </p:to>
                                    </p:set>
                                  </p:childTnLst>
                                </p:cTn>
                              </p:par>
                              <p:par>
                                <p:cTn id="379" presetID="1" presetClass="exit" presetSubtype="0" fill="hold" grpId="1" nodeType="withEffect">
                                  <p:stCondLst>
                                    <p:cond delay="0"/>
                                  </p:stCondLst>
                                  <p:childTnLst>
                                    <p:set>
                                      <p:cBhvr>
                                        <p:cTn id="380" dur="1" fill="hold">
                                          <p:stCondLst>
                                            <p:cond delay="0"/>
                                          </p:stCondLst>
                                        </p:cTn>
                                        <p:tgtEl>
                                          <p:spTgt spid="279"/>
                                        </p:tgtEl>
                                        <p:attrNameLst>
                                          <p:attrName>style.visibility</p:attrName>
                                        </p:attrNameLst>
                                      </p:cBhvr>
                                      <p:to>
                                        <p:strVal val="hidden"/>
                                      </p:to>
                                    </p:set>
                                  </p:childTnLst>
                                </p:cTn>
                              </p:par>
                              <p:par>
                                <p:cTn id="381" presetID="1" presetClass="exit" presetSubtype="0" fill="hold" grpId="1" nodeType="withEffect">
                                  <p:stCondLst>
                                    <p:cond delay="0"/>
                                  </p:stCondLst>
                                  <p:childTnLst>
                                    <p:set>
                                      <p:cBhvr>
                                        <p:cTn id="382" dur="1" fill="hold">
                                          <p:stCondLst>
                                            <p:cond delay="0"/>
                                          </p:stCondLst>
                                        </p:cTn>
                                        <p:tgtEl>
                                          <p:spTgt spid="280"/>
                                        </p:tgtEl>
                                        <p:attrNameLst>
                                          <p:attrName>style.visibility</p:attrName>
                                        </p:attrNameLst>
                                      </p:cBhvr>
                                      <p:to>
                                        <p:strVal val="hidden"/>
                                      </p:to>
                                    </p:set>
                                  </p:childTnLst>
                                </p:cTn>
                              </p:par>
                              <p:par>
                                <p:cTn id="383" presetID="1" presetClass="exit" presetSubtype="0" fill="hold" grpId="1" nodeType="withEffect">
                                  <p:stCondLst>
                                    <p:cond delay="0"/>
                                  </p:stCondLst>
                                  <p:childTnLst>
                                    <p:set>
                                      <p:cBhvr>
                                        <p:cTn id="384" dur="1" fill="hold">
                                          <p:stCondLst>
                                            <p:cond delay="0"/>
                                          </p:stCondLst>
                                        </p:cTn>
                                        <p:tgtEl>
                                          <p:spTgt spid="281"/>
                                        </p:tgtEl>
                                        <p:attrNameLst>
                                          <p:attrName>style.visibility</p:attrName>
                                        </p:attrNameLst>
                                      </p:cBhvr>
                                      <p:to>
                                        <p:strVal val="hidden"/>
                                      </p:to>
                                    </p:set>
                                  </p:childTnLst>
                                </p:cTn>
                              </p:par>
                              <p:par>
                                <p:cTn id="385" presetID="1" presetClass="exit" presetSubtype="0" fill="hold" grpId="1" nodeType="withEffect">
                                  <p:stCondLst>
                                    <p:cond delay="0"/>
                                  </p:stCondLst>
                                  <p:childTnLst>
                                    <p:set>
                                      <p:cBhvr>
                                        <p:cTn id="386" dur="1" fill="hold">
                                          <p:stCondLst>
                                            <p:cond delay="0"/>
                                          </p:stCondLst>
                                        </p:cTn>
                                        <p:tgtEl>
                                          <p:spTgt spid="282"/>
                                        </p:tgtEl>
                                        <p:attrNameLst>
                                          <p:attrName>style.visibility</p:attrName>
                                        </p:attrNameLst>
                                      </p:cBhvr>
                                      <p:to>
                                        <p:strVal val="hidden"/>
                                      </p:to>
                                    </p:set>
                                  </p:childTnLst>
                                </p:cTn>
                              </p:par>
                              <p:par>
                                <p:cTn id="387" presetID="1" presetClass="entr" presetSubtype="0" fill="hold" nodeType="withEffect">
                                  <p:stCondLst>
                                    <p:cond delay="0"/>
                                  </p:stCondLst>
                                  <p:childTnLst>
                                    <p:set>
                                      <p:cBhvr>
                                        <p:cTn id="38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34" grpId="0" animBg="1"/>
      <p:bldP spid="52234" grpId="1" animBg="1"/>
      <p:bldP spid="14" grpId="0" animBg="1"/>
      <p:bldP spid="15" grpId="0" animBg="1"/>
      <p:bldP spid="16" grpId="0" animBg="1"/>
      <p:bldP spid="19" grpId="0" animBg="1"/>
      <p:bldP spid="41" grpId="0" animBg="1"/>
      <p:bldP spid="42" grpId="0" animBg="1"/>
      <p:bldP spid="43" grpId="0" animBg="1"/>
      <p:bldP spid="44" grpId="0" animBg="1"/>
      <p:bldP spid="45" grpId="0" animBg="1"/>
      <p:bldP spid="46" grpId="0" animBg="1"/>
      <p:bldP spid="68" grpId="0" animBg="1"/>
      <p:bldP spid="69" grpId="0" animBg="1"/>
      <p:bldP spid="70" grpId="0" animBg="1"/>
      <p:bldP spid="71" grpId="0" animBg="1"/>
      <p:bldP spid="72" grpId="0" animBg="1"/>
      <p:bldP spid="73" grpId="0" animBg="1"/>
      <p:bldP spid="74" grpId="0" animBg="1"/>
      <p:bldP spid="75" grpId="0" animBg="1"/>
      <p:bldP spid="76" grpId="0" animBg="1"/>
      <p:bldP spid="88"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231" grpId="0" animBg="1"/>
      <p:bldP spid="267" grpId="0" animBg="1"/>
      <p:bldP spid="267" grpId="1" animBg="1"/>
      <p:bldP spid="268" grpId="0" animBg="1"/>
      <p:bldP spid="268" grpId="1" animBg="1"/>
      <p:bldP spid="269" grpId="0" animBg="1"/>
      <p:bldP spid="269" grpId="1" animBg="1"/>
      <p:bldP spid="269" grpId="2" animBg="1"/>
      <p:bldP spid="270" grpId="0"/>
      <p:bldP spid="270" grpId="1"/>
      <p:bldP spid="271" grpId="0" animBg="1"/>
      <p:bldP spid="271" grpId="1" animBg="1"/>
      <p:bldP spid="272" grpId="0" animBg="1"/>
      <p:bldP spid="272" grpId="1" animBg="1"/>
      <p:bldP spid="273" grpId="0" animBg="1"/>
      <p:bldP spid="273" grpId="1" animBg="1"/>
      <p:bldP spid="274" grpId="0" animBg="1"/>
      <p:bldP spid="274" grpId="1" animBg="1"/>
      <p:bldP spid="275" grpId="0" animBg="1"/>
      <p:bldP spid="275" grpId="1" animBg="1"/>
      <p:bldP spid="276" grpId="0" animBg="1"/>
      <p:bldP spid="276" grpId="1" animBg="1"/>
      <p:bldP spid="277" grpId="0" animBg="1"/>
      <p:bldP spid="277" grpId="1" animBg="1"/>
      <p:bldP spid="277" grpId="2" animBg="1"/>
      <p:bldP spid="278" grpId="0"/>
      <p:bldP spid="278" grpId="1"/>
      <p:bldP spid="279" grpId="0" animBg="1"/>
      <p:bldP spid="279" grpId="1" animBg="1"/>
      <p:bldP spid="280" grpId="0" animBg="1"/>
      <p:bldP spid="280" grpId="1" animBg="1"/>
      <p:bldP spid="281" grpId="0" animBg="1"/>
      <p:bldP spid="281" grpId="1" animBg="1"/>
      <p:bldP spid="282" grpId="0" animBg="1"/>
      <p:bldP spid="282" grpId="1" animBg="1"/>
      <p:bldP spid="412" grpId="0" animBg="1"/>
      <p:bldP spid="412" grpId="1" animBg="1"/>
      <p:bldP spid="412" grpId="2" animBg="1"/>
      <p:bldP spid="412" grpId="3" animBg="1"/>
      <p:bldP spid="415" grpId="0" animBg="1"/>
      <p:bldP spid="415" grpId="1" animBg="1"/>
      <p:bldP spid="415" grpId="2" animBg="1"/>
      <p:bldP spid="415" grpId="3" animBg="1"/>
      <p:bldP spid="416" grpId="0" animBg="1"/>
      <p:bldP spid="416" grpId="1" animBg="1"/>
      <p:bldP spid="416" grpId="2" animBg="1"/>
      <p:bldP spid="416" grpId="3" animBg="1"/>
      <p:bldP spid="417" grpId="0" animBg="1"/>
      <p:bldP spid="417" grpId="1" animBg="1"/>
      <p:bldP spid="417" grpId="2" animBg="1"/>
      <p:bldP spid="417" grpId="3" animBg="1"/>
      <p:bldP spid="418" grpId="0" animBg="1"/>
      <p:bldP spid="418" grpId="1" animBg="1"/>
      <p:bldP spid="418" grpId="2" animBg="1"/>
      <p:bldP spid="418" grpId="3"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pPr eaLnBrk="1" hangingPunct="1"/>
            <a:r>
              <a:rPr lang="en-US" sz="3600" dirty="0" err="1"/>
              <a:t>Nội</a:t>
            </a:r>
            <a:r>
              <a:rPr lang="en-US" sz="3600" dirty="0"/>
              <a:t> dung (RDT slide 25, Pipeline 26)</a:t>
            </a:r>
          </a:p>
        </p:txBody>
      </p:sp>
      <p:sp>
        <p:nvSpPr>
          <p:cNvPr id="108547" name="Rectangle 3"/>
          <p:cNvSpPr>
            <a:spLocks noGrp="1" noChangeArrowheads="1"/>
          </p:cNvSpPr>
          <p:nvPr>
            <p:ph sz="quarter" idx="1"/>
          </p:nvPr>
        </p:nvSpPr>
        <p:spPr>
          <a:xfrm>
            <a:off x="0" y="1219200"/>
            <a:ext cx="9144000" cy="5562600"/>
          </a:xfrm>
        </p:spPr>
        <p:txBody>
          <a:bodyPr>
            <a:normAutofit fontScale="85000" lnSpcReduction="20000"/>
          </a:bodyPr>
          <a:lstStyle/>
          <a:p>
            <a:pPr>
              <a:defRPr/>
            </a:pPr>
            <a:r>
              <a:rPr lang="en-US" dirty="0" err="1"/>
              <a:t>Nghi</a:t>
            </a:r>
            <a:r>
              <a:rPr lang="en-US" dirty="0"/>
              <a:t> </a:t>
            </a:r>
            <a:r>
              <a:rPr lang="en-US" dirty="0" err="1"/>
              <a:t>thức</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pPr lvl="1">
              <a:defRPr/>
            </a:pPr>
            <a:r>
              <a:rPr lang="en-US" dirty="0"/>
              <a:t>RDT 1.0 : </a:t>
            </a:r>
            <a:r>
              <a:rPr lang="en-US" dirty="0" err="1"/>
              <a:t>hoàn</a:t>
            </a:r>
            <a:r>
              <a:rPr lang="en-US" dirty="0"/>
              <a:t> </a:t>
            </a:r>
            <a:r>
              <a:rPr lang="en-US" dirty="0" err="1"/>
              <a:t>toàn</a:t>
            </a:r>
            <a:r>
              <a:rPr lang="en-US" dirty="0"/>
              <a:t> tin </a:t>
            </a:r>
            <a:r>
              <a:rPr lang="en-US" dirty="0" err="1"/>
              <a:t>cậy</a:t>
            </a:r>
            <a:r>
              <a:rPr lang="en-US" dirty="0"/>
              <a:t>, </a:t>
            </a:r>
            <a:r>
              <a:rPr lang="en-US" dirty="0" err="1"/>
              <a:t>không</a:t>
            </a:r>
            <a:r>
              <a:rPr lang="en-US" dirty="0"/>
              <a:t> </a:t>
            </a:r>
            <a:r>
              <a:rPr lang="en-US" dirty="0" err="1"/>
              <a:t>lỗi</a:t>
            </a:r>
            <a:r>
              <a:rPr lang="en-US" dirty="0"/>
              <a:t> bit, ko </a:t>
            </a:r>
            <a:r>
              <a:rPr lang="en-US" dirty="0" err="1"/>
              <a:t>mất</a:t>
            </a:r>
            <a:r>
              <a:rPr lang="en-US" dirty="0"/>
              <a:t> </a:t>
            </a:r>
            <a:r>
              <a:rPr lang="en-US" dirty="0" err="1"/>
              <a:t>gói</a:t>
            </a:r>
            <a:endParaRPr lang="en-US" dirty="0"/>
          </a:p>
          <a:p>
            <a:pPr lvl="1">
              <a:defRPr/>
            </a:pPr>
            <a:r>
              <a:rPr lang="en-US" dirty="0"/>
              <a:t>RDT 2.0, RDT 2.1, RDT 2.2: </a:t>
            </a:r>
            <a:r>
              <a:rPr lang="vi-VN" dirty="0"/>
              <a:t>Đây là các phiên bản tiếp theo của RDT 1.0, được thiết kế để xử lý các lỗi bit trong quá trình truyền dữ liệu. RDT 2.2 loại bỏ việc sử dụng Negative acknowledgment và thêm một trường mới vào gói tại phía người nhận để xác nhận với chuỗi của gói được gửi.</a:t>
            </a:r>
            <a:endParaRPr lang="en-US" dirty="0"/>
          </a:p>
          <a:p>
            <a:pPr lvl="1">
              <a:defRPr/>
            </a:pPr>
            <a:r>
              <a:rPr lang="en-US" dirty="0"/>
              <a:t>RDT 3.0: </a:t>
            </a:r>
            <a:r>
              <a:rPr lang="en-US" dirty="0" err="1"/>
              <a:t>bản</a:t>
            </a:r>
            <a:r>
              <a:rPr lang="en-US" dirty="0"/>
              <a:t> </a:t>
            </a:r>
            <a:r>
              <a:rPr lang="en-US" dirty="0" err="1"/>
              <a:t>tốt</a:t>
            </a:r>
            <a:r>
              <a:rPr lang="en-US" dirty="0"/>
              <a:t> </a:t>
            </a:r>
            <a:r>
              <a:rPr lang="en-US" dirty="0" err="1"/>
              <a:t>nhất</a:t>
            </a:r>
            <a:endParaRPr lang="en-US" dirty="0"/>
          </a:p>
          <a:p>
            <a:pPr>
              <a:defRPr/>
            </a:pPr>
            <a:r>
              <a:rPr lang="en-US" dirty="0"/>
              <a:t>Pipeline: </a:t>
            </a:r>
            <a:r>
              <a:rPr lang="vi-VN" dirty="0"/>
              <a:t>Pipelining là một quy trình gửi nhiều gói dữ liệu mà không cần chờ xác nhận từ gói trước đó. Kỹ thuật này rất hữu ích khi lượng dữ liệu cần truyền rất lớn.</a:t>
            </a:r>
            <a:endParaRPr lang="en-US" dirty="0"/>
          </a:p>
          <a:p>
            <a:pPr lvl="1">
              <a:defRPr/>
            </a:pPr>
            <a:r>
              <a:rPr lang="en-US" dirty="0"/>
              <a:t>Go-back-N : </a:t>
            </a:r>
            <a:r>
              <a:rPr lang="vi-VN" dirty="0"/>
              <a:t>Go-Back-N là một giao thức </a:t>
            </a:r>
            <a:r>
              <a:rPr lang="en-US" dirty="0"/>
              <a:t>‘</a:t>
            </a:r>
            <a:r>
              <a:rPr lang="vi-VN" dirty="0"/>
              <a:t>trượt cửa sổ</a:t>
            </a:r>
            <a:r>
              <a:rPr lang="en-US" dirty="0"/>
              <a:t>’ (sliding window protocol)</a:t>
            </a:r>
            <a:r>
              <a:rPr lang="vi-VN" dirty="0"/>
              <a:t> được sử dụng để truyền dữ liệu đáng tin cậy trong các mạng máy tính. Nó cho phép người gửi truyền nhiều gói mà không cần chờ xác nhận cho mỗi gói.</a:t>
            </a:r>
            <a:endParaRPr lang="en-US" dirty="0"/>
          </a:p>
          <a:p>
            <a:pPr lvl="1">
              <a:defRPr/>
            </a:pPr>
            <a:r>
              <a:rPr lang="en-US" dirty="0" err="1"/>
              <a:t>Gởi</a:t>
            </a:r>
            <a:r>
              <a:rPr lang="en-US" dirty="0"/>
              <a:t> </a:t>
            </a:r>
            <a:r>
              <a:rPr lang="en-US" dirty="0" err="1"/>
              <a:t>lại</a:t>
            </a:r>
            <a:r>
              <a:rPr lang="en-US" dirty="0"/>
              <a:t> </a:t>
            </a:r>
            <a:r>
              <a:rPr lang="en-US" dirty="0" err="1"/>
              <a:t>có</a:t>
            </a:r>
            <a:r>
              <a:rPr lang="en-US" dirty="0"/>
              <a:t> </a:t>
            </a:r>
            <a:r>
              <a:rPr lang="en-US" dirty="0" err="1"/>
              <a:t>chọn</a:t>
            </a:r>
            <a:r>
              <a:rPr lang="en-US" dirty="0"/>
              <a:t>: </a:t>
            </a:r>
            <a:r>
              <a:rPr lang="vi-VN" dirty="0"/>
              <a:t>Selective Repeat là một giao thức trượt cửa sổ sử dụng pipelining và kiểm soát lỗi để quản lý lỗi và luồng. Nó chỉ gửi lại những gói bị mất hoặc bị hỏng trong khi người gửi đang chờ xác nhận.</a:t>
            </a:r>
            <a:endParaRPr lang="en-US" dirty="0"/>
          </a:p>
          <a:p>
            <a:pPr lvl="1">
              <a:defRPr/>
            </a:pPr>
            <a:r>
              <a:rPr lang="en-US" dirty="0" err="1"/>
              <a:t>Nói</a:t>
            </a:r>
            <a:r>
              <a:rPr lang="en-US" dirty="0"/>
              <a:t> </a:t>
            </a:r>
            <a:r>
              <a:rPr lang="en-US" dirty="0" err="1"/>
              <a:t>đơn</a:t>
            </a:r>
            <a:r>
              <a:rPr lang="en-US" dirty="0"/>
              <a:t> </a:t>
            </a:r>
            <a:r>
              <a:rPr lang="en-US" dirty="0" err="1"/>
              <a:t>giản</a:t>
            </a:r>
            <a:r>
              <a:rPr lang="en-US" dirty="0"/>
              <a:t> Go-Back-N quay </a:t>
            </a:r>
            <a:r>
              <a:rPr lang="en-US" dirty="0" err="1"/>
              <a:t>lại</a:t>
            </a:r>
            <a:r>
              <a:rPr lang="en-US" dirty="0"/>
              <a:t> N </a:t>
            </a:r>
            <a:r>
              <a:rPr lang="en-US" dirty="0" err="1"/>
              <a:t>gói</a:t>
            </a:r>
            <a:r>
              <a:rPr lang="en-US" dirty="0"/>
              <a:t> </a:t>
            </a:r>
            <a:r>
              <a:rPr lang="en-US" dirty="0" err="1"/>
              <a:t>trước</a:t>
            </a:r>
            <a:r>
              <a:rPr lang="en-US" dirty="0"/>
              <a:t> </a:t>
            </a:r>
            <a:r>
              <a:rPr lang="en-US" dirty="0" err="1"/>
              <a:t>đó</a:t>
            </a:r>
            <a:r>
              <a:rPr lang="en-US" dirty="0"/>
              <a:t> </a:t>
            </a:r>
            <a:r>
              <a:rPr lang="en-US" dirty="0" err="1"/>
              <a:t>và</a:t>
            </a:r>
            <a:r>
              <a:rPr lang="en-US" dirty="0"/>
              <a:t> </a:t>
            </a:r>
            <a:r>
              <a:rPr lang="en-US" dirty="0" err="1"/>
              <a:t>gửi</a:t>
            </a:r>
            <a:r>
              <a:rPr lang="en-US" dirty="0"/>
              <a:t> </a:t>
            </a:r>
            <a:r>
              <a:rPr lang="en-US" dirty="0" err="1"/>
              <a:t>lại</a:t>
            </a:r>
            <a:r>
              <a:rPr lang="en-US" dirty="0"/>
              <a:t>, selective repeat </a:t>
            </a:r>
            <a:r>
              <a:rPr lang="en-US" dirty="0" err="1"/>
              <a:t>chỉ</a:t>
            </a:r>
            <a:r>
              <a:rPr lang="en-US" dirty="0"/>
              <a:t> </a:t>
            </a:r>
            <a:r>
              <a:rPr lang="en-US" dirty="0" err="1"/>
              <a:t>gửi</a:t>
            </a:r>
            <a:r>
              <a:rPr lang="en-US" dirty="0"/>
              <a:t> </a:t>
            </a:r>
            <a:r>
              <a:rPr lang="en-US" dirty="0" err="1"/>
              <a:t>lại</a:t>
            </a:r>
            <a:r>
              <a:rPr lang="en-US" dirty="0"/>
              <a:t> </a:t>
            </a:r>
            <a:r>
              <a:rPr lang="en-US" dirty="0" err="1"/>
              <a:t>những</a:t>
            </a:r>
            <a:r>
              <a:rPr lang="en-US" dirty="0"/>
              <a:t> </a:t>
            </a:r>
            <a:r>
              <a:rPr lang="en-US" dirty="0" err="1"/>
              <a:t>gói</a:t>
            </a:r>
            <a:r>
              <a:rPr lang="en-US" dirty="0"/>
              <a:t> </a:t>
            </a:r>
            <a:r>
              <a:rPr lang="en-US" dirty="0" err="1"/>
              <a:t>lỗi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blinds(horizontal)">
                                      <p:cBhvr>
                                        <p:cTn id="7" dur="500"/>
                                        <p:tgtEl>
                                          <p:spTgt spid="1085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8547">
                                            <p:txEl>
                                              <p:pRg st="1" end="1"/>
                                            </p:txEl>
                                          </p:spTgt>
                                        </p:tgtEl>
                                        <p:attrNameLst>
                                          <p:attrName>style.visibility</p:attrName>
                                        </p:attrNameLst>
                                      </p:cBhvr>
                                      <p:to>
                                        <p:strVal val="visible"/>
                                      </p:to>
                                    </p:set>
                                    <p:animEffect transition="in" filter="blinds(horizontal)">
                                      <p:cBhvr>
                                        <p:cTn id="10" dur="500"/>
                                        <p:tgtEl>
                                          <p:spTgt spid="1085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Effect transition="in" filter="blinds(horizontal)">
                                      <p:cBhvr>
                                        <p:cTn id="13" dur="500"/>
                                        <p:tgtEl>
                                          <p:spTgt spid="10854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8547">
                                            <p:txEl>
                                              <p:pRg st="3" end="3"/>
                                            </p:txEl>
                                          </p:spTgt>
                                        </p:tgtEl>
                                        <p:attrNameLst>
                                          <p:attrName>style.visibility</p:attrName>
                                        </p:attrNameLst>
                                      </p:cBhvr>
                                      <p:to>
                                        <p:strVal val="visible"/>
                                      </p:to>
                                    </p:set>
                                    <p:animEffect transition="in" filter="blinds(horizontal)">
                                      <p:cBhvr>
                                        <p:cTn id="16" dur="500"/>
                                        <p:tgtEl>
                                          <p:spTgt spid="10854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8547">
                                            <p:txEl>
                                              <p:pRg st="4" end="4"/>
                                            </p:txEl>
                                          </p:spTgt>
                                        </p:tgtEl>
                                        <p:attrNameLst>
                                          <p:attrName>style.visibility</p:attrName>
                                        </p:attrNameLst>
                                      </p:cBhvr>
                                      <p:to>
                                        <p:strVal val="visible"/>
                                      </p:to>
                                    </p:set>
                                    <p:animEffect transition="in" filter="blinds(horizontal)">
                                      <p:cBhvr>
                                        <p:cTn id="21" dur="500"/>
                                        <p:tgtEl>
                                          <p:spTgt spid="10854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8547">
                                            <p:txEl>
                                              <p:pRg st="5" end="5"/>
                                            </p:txEl>
                                          </p:spTgt>
                                        </p:tgtEl>
                                        <p:attrNameLst>
                                          <p:attrName>style.visibility</p:attrName>
                                        </p:attrNameLst>
                                      </p:cBhvr>
                                      <p:to>
                                        <p:strVal val="visible"/>
                                      </p:to>
                                    </p:set>
                                    <p:animEffect transition="in" filter="blinds(horizontal)">
                                      <p:cBhvr>
                                        <p:cTn id="24" dur="500"/>
                                        <p:tgtEl>
                                          <p:spTgt spid="10854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8547">
                                            <p:txEl>
                                              <p:pRg st="6" end="6"/>
                                            </p:txEl>
                                          </p:spTgt>
                                        </p:tgtEl>
                                        <p:attrNameLst>
                                          <p:attrName>style.visibility</p:attrName>
                                        </p:attrNameLst>
                                      </p:cBhvr>
                                      <p:to>
                                        <p:strVal val="visible"/>
                                      </p:to>
                                    </p:set>
                                    <p:animEffect transition="in" filter="blinds(horizontal)">
                                      <p:cBhvr>
                                        <p:cTn id="27" dur="500"/>
                                        <p:tgtEl>
                                          <p:spTgt spid="10854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8547">
                                            <p:txEl>
                                              <p:pRg st="7" end="7"/>
                                            </p:txEl>
                                          </p:spTgt>
                                        </p:tgtEl>
                                        <p:attrNameLst>
                                          <p:attrName>style.visibility</p:attrName>
                                        </p:attrNameLst>
                                      </p:cBhvr>
                                      <p:to>
                                        <p:strVal val="visible"/>
                                      </p:to>
                                    </p:set>
                                    <p:animEffect transition="in" filter="blinds(horizontal)">
                                      <p:cBhvr>
                                        <p:cTn id="30" dur="500"/>
                                        <p:tgtEl>
                                          <p:spTgt spid="1085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quyết</a:t>
            </a:r>
            <a:r>
              <a:rPr lang="en-US" dirty="0"/>
              <a:t> </a:t>
            </a:r>
            <a:r>
              <a:rPr lang="en-US" dirty="0" err="1"/>
              <a:t>lỗi</a:t>
            </a:r>
            <a:r>
              <a:rPr lang="en-US" dirty="0"/>
              <a:t> bit</a:t>
            </a:r>
          </a:p>
        </p:txBody>
      </p:sp>
      <p:sp>
        <p:nvSpPr>
          <p:cNvPr id="3" name="Content Placeholder 2"/>
          <p:cNvSpPr>
            <a:spLocks noGrp="1"/>
          </p:cNvSpPr>
          <p:nvPr>
            <p:ph sz="quarter" idx="1"/>
          </p:nvPr>
        </p:nvSpPr>
        <p:spPr>
          <a:xfrm>
            <a:off x="304800" y="1143000"/>
            <a:ext cx="8670984" cy="5638800"/>
          </a:xfrm>
        </p:spPr>
        <p:txBody>
          <a:bodyPr>
            <a:normAutofit fontScale="92500" lnSpcReduction="10000"/>
          </a:bodyPr>
          <a:lstStyle/>
          <a:p>
            <a:r>
              <a:rPr lang="en-US" dirty="0" err="1"/>
              <a:t>Bên</a:t>
            </a:r>
            <a:r>
              <a:rPr lang="en-US" dirty="0"/>
              <a:t> </a:t>
            </a:r>
            <a:r>
              <a:rPr lang="en-US" dirty="0" err="1"/>
              <a:t>gởi</a:t>
            </a:r>
            <a:endParaRPr lang="en-US" dirty="0"/>
          </a:p>
          <a:p>
            <a:pPr lvl="1"/>
            <a:r>
              <a:rPr lang="en-US" dirty="0" err="1"/>
              <a:t>Gởi</a:t>
            </a:r>
            <a:r>
              <a:rPr lang="en-US" dirty="0"/>
              <a:t> </a:t>
            </a:r>
            <a:r>
              <a:rPr lang="en-US" dirty="0" err="1"/>
              <a:t>kèm</a:t>
            </a:r>
            <a:r>
              <a:rPr lang="en-US" dirty="0"/>
              <a:t> </a:t>
            </a:r>
            <a:r>
              <a:rPr lang="en-US" dirty="0" err="1"/>
              <a:t>theo</a:t>
            </a:r>
            <a:r>
              <a:rPr lang="en-US" dirty="0"/>
              <a:t> </a:t>
            </a:r>
            <a:r>
              <a:rPr lang="en-US" dirty="0" err="1"/>
              <a:t>thông</a:t>
            </a:r>
            <a:r>
              <a:rPr lang="en-US" dirty="0"/>
              <a:t> tin </a:t>
            </a:r>
            <a:r>
              <a:rPr lang="en-US" dirty="0" err="1"/>
              <a:t>kiểm</a:t>
            </a:r>
            <a:r>
              <a:rPr lang="en-US" dirty="0"/>
              <a:t> </a:t>
            </a:r>
            <a:r>
              <a:rPr lang="en-US" dirty="0" err="1"/>
              <a:t>tra</a:t>
            </a:r>
            <a:r>
              <a:rPr lang="en-US" dirty="0"/>
              <a:t> </a:t>
            </a:r>
            <a:r>
              <a:rPr lang="en-US" dirty="0" err="1"/>
              <a:t>lỗi</a:t>
            </a:r>
            <a:r>
              <a:rPr lang="en-US" dirty="0"/>
              <a:t>: </a:t>
            </a:r>
            <a:r>
              <a:rPr lang="vi-VN" dirty="0"/>
              <a:t>Khi gửi dữ liệu qua mạng, bên gửi thường sẽ thêm vào một số thông tin kiểm tra lỗi vào gói tin. Thông tin này sau đó được sử dụng bởi bên nhận để kiểm tra xem có lỗi bit nào xảy ra trong quá trình truyền không.</a:t>
            </a:r>
            <a:endParaRPr lang="en-US" dirty="0"/>
          </a:p>
          <a:p>
            <a:pPr lvl="1"/>
            <a:r>
              <a:rPr lang="en-US" dirty="0" err="1"/>
              <a:t>Sử</a:t>
            </a:r>
            <a:r>
              <a:rPr lang="en-US" dirty="0"/>
              <a:t> </a:t>
            </a:r>
            <a:r>
              <a:rPr lang="en-US" dirty="0" err="1"/>
              <a:t>dụng</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kiểm</a:t>
            </a:r>
            <a:r>
              <a:rPr lang="en-US" dirty="0"/>
              <a:t> </a:t>
            </a:r>
            <a:r>
              <a:rPr lang="en-US" dirty="0" err="1"/>
              <a:t>tra</a:t>
            </a:r>
            <a:r>
              <a:rPr lang="en-US" dirty="0"/>
              <a:t> </a:t>
            </a:r>
            <a:r>
              <a:rPr lang="en-US" dirty="0" err="1"/>
              <a:t>lỗi</a:t>
            </a:r>
            <a:endParaRPr lang="en-US" dirty="0"/>
          </a:p>
          <a:p>
            <a:pPr lvl="2"/>
            <a:r>
              <a:rPr lang="vi-VN" dirty="0"/>
              <a:t>Checksum: Một giá trị được tính toán từ dữ liệu và được gửi kèm theo dữ liệu. Bên nhận sau đó tính toán lại checksum từ dữ liệu nhận được và so sánh với checksum gửi kèm để kiểm tra lỗi.</a:t>
            </a:r>
          </a:p>
          <a:p>
            <a:pPr lvl="2"/>
            <a:r>
              <a:rPr lang="vi-VN" dirty="0"/>
              <a:t>Parity checkbit: Một bit được thêm vào dữ liệu sao cho tổng số bit 1 trong dữ liệu (bao gồm cả parity bit) luôn là chẵn (hoặc lẻ, tùy thuộc vào loại parity). Nếu số bit 1 không đúng, bên nhận biết rằng có lỗi xảy ra.</a:t>
            </a:r>
          </a:p>
          <a:p>
            <a:pPr lvl="2"/>
            <a:r>
              <a:rPr lang="vi-VN" dirty="0"/>
              <a:t>CRC (Cyclic Redundancy Check): Một phương pháp phức tạp hơn nhưng cung cấp độ tin cậy cao hơn trong việc phát hiện lỗi. CRC sử dụng các phép toán đại số đa thức để tính toán một giá trị kiểm tra từ dữ liệu.</a:t>
            </a:r>
            <a:r>
              <a:rPr lang="en-US" dirty="0" err="1"/>
              <a:t>Bên</a:t>
            </a:r>
            <a:r>
              <a:rPr lang="en-US" dirty="0"/>
              <a:t> </a:t>
            </a:r>
            <a:r>
              <a:rPr lang="en-US" dirty="0" err="1"/>
              <a:t>nhận</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extLst>
      <p:ext uri="{BB962C8B-B14F-4D97-AF65-F5344CB8AC3E}">
        <p14:creationId xmlns:p14="http://schemas.microsoft.com/office/powerpoint/2010/main" val="145573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quyết</a:t>
            </a:r>
            <a:r>
              <a:rPr lang="en-US" dirty="0"/>
              <a:t> </a:t>
            </a:r>
            <a:r>
              <a:rPr lang="en-US" dirty="0" err="1"/>
              <a:t>lỗi</a:t>
            </a:r>
            <a:r>
              <a:rPr lang="en-US" dirty="0"/>
              <a:t> bit</a:t>
            </a:r>
          </a:p>
        </p:txBody>
      </p:sp>
      <p:sp>
        <p:nvSpPr>
          <p:cNvPr id="3" name="Content Placeholder 2"/>
          <p:cNvSpPr>
            <a:spLocks noGrp="1"/>
          </p:cNvSpPr>
          <p:nvPr>
            <p:ph sz="quarter" idx="1"/>
          </p:nvPr>
        </p:nvSpPr>
        <p:spPr>
          <a:xfrm>
            <a:off x="0" y="1371600"/>
            <a:ext cx="9220200" cy="6096000"/>
          </a:xfrm>
        </p:spPr>
        <p:txBody>
          <a:bodyPr>
            <a:normAutofit/>
          </a:bodyPr>
          <a:lstStyle/>
          <a:p>
            <a:r>
              <a:rPr lang="en-US" dirty="0" err="1"/>
              <a:t>Bên</a:t>
            </a:r>
            <a:r>
              <a:rPr lang="en-US" dirty="0"/>
              <a:t> </a:t>
            </a:r>
            <a:r>
              <a:rPr lang="en-US" dirty="0" err="1"/>
              <a:t>nhận</a:t>
            </a:r>
            <a:endParaRPr lang="en-US" dirty="0"/>
          </a:p>
          <a:p>
            <a:pPr lvl="1"/>
            <a:r>
              <a:rPr lang="en-US" dirty="0" err="1"/>
              <a:t>Kiểm</a:t>
            </a:r>
            <a:r>
              <a:rPr lang="en-US" dirty="0"/>
              <a:t> </a:t>
            </a:r>
            <a:r>
              <a:rPr lang="en-US" dirty="0" err="1"/>
              <a:t>tra</a:t>
            </a:r>
            <a:r>
              <a:rPr lang="en-US" dirty="0"/>
              <a:t> </a:t>
            </a:r>
            <a:r>
              <a:rPr lang="en-US" dirty="0" err="1"/>
              <a:t>có</a:t>
            </a:r>
            <a:r>
              <a:rPr lang="en-US" dirty="0"/>
              <a:t> </a:t>
            </a:r>
            <a:r>
              <a:rPr lang="en-US" dirty="0" err="1"/>
              <a:t>xảy</a:t>
            </a:r>
            <a:r>
              <a:rPr lang="en-US" dirty="0"/>
              <a:t> </a:t>
            </a:r>
            <a:r>
              <a:rPr lang="en-US" dirty="0" err="1"/>
              <a:t>ra</a:t>
            </a:r>
            <a:r>
              <a:rPr lang="en-US" dirty="0"/>
              <a:t> </a:t>
            </a:r>
            <a:r>
              <a:rPr lang="en-US" dirty="0" err="1"/>
              <a:t>lỗi</a:t>
            </a:r>
            <a:r>
              <a:rPr lang="en-US" dirty="0"/>
              <a:t> bit? </a:t>
            </a:r>
            <a:r>
              <a:rPr lang="en-US" dirty="0" err="1"/>
              <a:t>Bên</a:t>
            </a:r>
            <a:r>
              <a:rPr lang="en-US" dirty="0"/>
              <a:t> </a:t>
            </a:r>
            <a:r>
              <a:rPr lang="en-US" dirty="0" err="1"/>
              <a:t>nhận</a:t>
            </a:r>
            <a:r>
              <a:rPr lang="en-US" dirty="0"/>
              <a:t> </a:t>
            </a:r>
            <a:r>
              <a:rPr lang="en-US" dirty="0" err="1"/>
              <a:t>sử</a:t>
            </a:r>
            <a:r>
              <a:rPr lang="en-US" dirty="0"/>
              <a:t> </a:t>
            </a:r>
            <a:r>
              <a:rPr lang="en-US" dirty="0" err="1"/>
              <a:t>dụng</a:t>
            </a:r>
            <a:r>
              <a:rPr lang="en-US" dirty="0"/>
              <a:t> </a:t>
            </a:r>
            <a:r>
              <a:rPr lang="en-US" dirty="0" err="1"/>
              <a:t>thông</a:t>
            </a:r>
            <a:r>
              <a:rPr lang="en-US" dirty="0"/>
              <a:t> tin </a:t>
            </a:r>
            <a:r>
              <a:rPr lang="en-US" dirty="0" err="1"/>
              <a:t>kiểm</a:t>
            </a:r>
            <a:r>
              <a:rPr lang="en-US" dirty="0"/>
              <a:t> </a:t>
            </a:r>
            <a:r>
              <a:rPr lang="en-US" dirty="0" err="1"/>
              <a:t>tra</a:t>
            </a:r>
            <a:r>
              <a:rPr lang="en-US" dirty="0"/>
              <a:t> </a:t>
            </a:r>
            <a:r>
              <a:rPr lang="en-US" dirty="0" err="1"/>
              <a:t>lỗi</a:t>
            </a:r>
            <a:r>
              <a:rPr lang="en-US" dirty="0"/>
              <a:t> </a:t>
            </a:r>
            <a:r>
              <a:rPr lang="en-US" dirty="0" err="1"/>
              <a:t>gửi</a:t>
            </a:r>
            <a:r>
              <a:rPr lang="en-US" dirty="0"/>
              <a:t> </a:t>
            </a:r>
            <a:r>
              <a:rPr lang="en-US" dirty="0" err="1"/>
              <a:t>kèm</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có</a:t>
            </a:r>
            <a:r>
              <a:rPr lang="en-US" dirty="0"/>
              <a:t> </a:t>
            </a:r>
            <a:r>
              <a:rPr lang="en-US" dirty="0" err="1"/>
              <a:t>lỗi</a:t>
            </a:r>
            <a:r>
              <a:rPr lang="en-US" dirty="0"/>
              <a:t> bit </a:t>
            </a:r>
            <a:r>
              <a:rPr lang="en-US" dirty="0" err="1"/>
              <a:t>nào</a:t>
            </a:r>
            <a:r>
              <a:rPr lang="en-US" dirty="0"/>
              <a:t> </a:t>
            </a:r>
            <a:r>
              <a:rPr lang="en-US" dirty="0" err="1"/>
              <a:t>xảy</a:t>
            </a:r>
            <a:r>
              <a:rPr lang="en-US" dirty="0"/>
              <a:t> </a:t>
            </a:r>
            <a:r>
              <a:rPr lang="en-US" dirty="0" err="1"/>
              <a:t>ra</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truyền</a:t>
            </a:r>
            <a:r>
              <a:rPr lang="en-US" dirty="0"/>
              <a:t> </a:t>
            </a:r>
            <a:r>
              <a:rPr lang="en-US" dirty="0" err="1"/>
              <a:t>không</a:t>
            </a:r>
            <a:r>
              <a:rPr lang="en-US" dirty="0"/>
              <a:t>.</a:t>
            </a:r>
          </a:p>
          <a:p>
            <a:pPr lvl="1"/>
            <a:r>
              <a:rPr lang="en-US" dirty="0" err="1"/>
              <a:t>Hành</a:t>
            </a:r>
            <a:r>
              <a:rPr lang="en-US" dirty="0"/>
              <a:t> </a:t>
            </a:r>
            <a:r>
              <a:rPr lang="en-US" dirty="0" err="1"/>
              <a:t>động</a:t>
            </a:r>
            <a:r>
              <a:rPr lang="en-US" dirty="0"/>
              <a:t> </a:t>
            </a:r>
            <a:r>
              <a:rPr lang="en-US" dirty="0" err="1"/>
              <a:t>khi</a:t>
            </a:r>
            <a:r>
              <a:rPr lang="en-US" dirty="0"/>
              <a:t> </a:t>
            </a:r>
            <a:r>
              <a:rPr lang="en-US" dirty="0" err="1"/>
              <a:t>xảy</a:t>
            </a:r>
            <a:r>
              <a:rPr lang="en-US" dirty="0"/>
              <a:t> </a:t>
            </a:r>
            <a:r>
              <a:rPr lang="en-US" dirty="0" err="1"/>
              <a:t>ra</a:t>
            </a:r>
            <a:r>
              <a:rPr lang="en-US" dirty="0"/>
              <a:t> </a:t>
            </a:r>
            <a:r>
              <a:rPr lang="en-US" dirty="0" err="1"/>
              <a:t>lỗi</a:t>
            </a:r>
            <a:r>
              <a:rPr lang="en-US" dirty="0"/>
              <a:t> bit?</a:t>
            </a:r>
          </a:p>
          <a:p>
            <a:pPr lvl="2"/>
            <a:r>
              <a:rPr lang="en-US" dirty="0" err="1"/>
              <a:t>Báo</a:t>
            </a:r>
            <a:r>
              <a:rPr lang="en-US" dirty="0"/>
              <a:t> </a:t>
            </a:r>
            <a:r>
              <a:rPr lang="en-US" dirty="0" err="1"/>
              <a:t>về</a:t>
            </a:r>
            <a:r>
              <a:rPr lang="en-US" dirty="0"/>
              <a:t> </a:t>
            </a:r>
            <a:r>
              <a:rPr lang="en-US" dirty="0" err="1"/>
              <a:t>bên</a:t>
            </a:r>
            <a:r>
              <a:rPr lang="en-US" dirty="0"/>
              <a:t> </a:t>
            </a:r>
            <a:r>
              <a:rPr lang="en-US" dirty="0" err="1"/>
              <a:t>gởi</a:t>
            </a:r>
            <a:r>
              <a:rPr lang="en-US" dirty="0"/>
              <a:t> :</a:t>
            </a:r>
            <a:r>
              <a:rPr lang="vi-VN" dirty="0"/>
              <a:t>Nếu phát hiện ra lỗi, bên nhận thường sẽ báo lại cho bên gửi. Tùy thuộc vào giao thức truyền dữ liệu, bên gửi có thể yêu cầu gửi lại gói tin bị lỗi (như trong TCP), hoặc có thể bỏ qua lỗi (như trong UDP).</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quyết</a:t>
            </a:r>
            <a:r>
              <a:rPr lang="en-US" dirty="0"/>
              <a:t> </a:t>
            </a:r>
            <a:r>
              <a:rPr lang="en-US" dirty="0" err="1"/>
              <a:t>mất</a:t>
            </a:r>
            <a:r>
              <a:rPr lang="en-US" dirty="0"/>
              <a:t> </a:t>
            </a:r>
            <a:r>
              <a:rPr lang="en-US" dirty="0" err="1"/>
              <a:t>gói</a:t>
            </a:r>
            <a:endParaRPr lang="en-US" dirty="0"/>
          </a:p>
        </p:txBody>
      </p:sp>
      <p:sp>
        <p:nvSpPr>
          <p:cNvPr id="3" name="Content Placeholder 2"/>
          <p:cNvSpPr>
            <a:spLocks noGrp="1"/>
          </p:cNvSpPr>
          <p:nvPr>
            <p:ph sz="quarter" idx="1"/>
          </p:nvPr>
        </p:nvSpPr>
        <p:spPr/>
        <p:txBody>
          <a:bodyPr/>
          <a:lstStyle/>
          <a:p>
            <a:r>
              <a:rPr lang="en-US" dirty="0" err="1"/>
              <a:t>Bên</a:t>
            </a:r>
            <a:r>
              <a:rPr lang="en-US" dirty="0"/>
              <a:t> </a:t>
            </a:r>
            <a:r>
              <a:rPr lang="en-US" dirty="0" err="1"/>
              <a:t>nhận</a:t>
            </a:r>
            <a:endParaRPr lang="en-US" dirty="0"/>
          </a:p>
          <a:p>
            <a:pPr lvl="1"/>
            <a:r>
              <a:rPr lang="en-US" dirty="0" err="1"/>
              <a:t>Gởi</a:t>
            </a:r>
            <a:r>
              <a:rPr lang="en-US" dirty="0"/>
              <a:t> </a:t>
            </a:r>
            <a:r>
              <a:rPr lang="en-US" dirty="0" err="1"/>
              <a:t>tín</a:t>
            </a:r>
            <a:r>
              <a:rPr lang="en-US" dirty="0"/>
              <a:t> </a:t>
            </a:r>
            <a:r>
              <a:rPr lang="en-US" dirty="0" err="1"/>
              <a:t>hiệu</a:t>
            </a:r>
            <a:r>
              <a:rPr lang="en-US" dirty="0"/>
              <a:t> </a:t>
            </a:r>
            <a:r>
              <a:rPr lang="en-US" dirty="0" err="1"/>
              <a:t>báo</a:t>
            </a:r>
            <a:r>
              <a:rPr lang="en-US" dirty="0"/>
              <a:t> : </a:t>
            </a:r>
            <a:r>
              <a:rPr lang="vi-VN" dirty="0"/>
              <a:t>Khi nhận được gói tin, bên nhận sẽ gửi lại một tín hiệu báo cho bên gửi để thông báo rằng gói tin đã được nhận.</a:t>
            </a:r>
            <a:endParaRPr lang="en-US" dirty="0"/>
          </a:p>
          <a:p>
            <a:pPr lvl="2"/>
            <a:r>
              <a:rPr lang="en-US" dirty="0" err="1"/>
              <a:t>Gởi</a:t>
            </a:r>
            <a:r>
              <a:rPr lang="en-US" dirty="0"/>
              <a:t> </a:t>
            </a:r>
            <a:r>
              <a:rPr lang="en-US" dirty="0" err="1"/>
              <a:t>gói</a:t>
            </a:r>
            <a:r>
              <a:rPr lang="en-US" dirty="0"/>
              <a:t> tin </a:t>
            </a:r>
            <a:r>
              <a:rPr lang="en-US" dirty="0" err="1"/>
              <a:t>báo</a:t>
            </a:r>
            <a:r>
              <a:rPr lang="en-US" dirty="0"/>
              <a:t> </a:t>
            </a:r>
            <a:r>
              <a:rPr lang="en-US" dirty="0" err="1"/>
              <a:t>hiệu</a:t>
            </a:r>
            <a:r>
              <a:rPr lang="en-US" dirty="0"/>
              <a:t> ACK, NAK: </a:t>
            </a:r>
            <a:r>
              <a:rPr lang="vi-VN" dirty="0"/>
              <a:t>ACK (Acknowledgment) và NAK (Negative Acknowledgment) là hai loại tín hiệu báo phổ biến. ACK được gửi khi gói tin được nhận mà không có lỗi. NAK được gửi khi gói tin bị lỗi hoặc bị mất.</a:t>
            </a:r>
            <a:endParaRPr lang="en-US" dirty="0"/>
          </a:p>
          <a:p>
            <a:r>
              <a:rPr lang="en-US" dirty="0" err="1"/>
              <a:t>Bên</a:t>
            </a:r>
            <a:r>
              <a:rPr lang="en-US" dirty="0"/>
              <a:t> </a:t>
            </a:r>
            <a:r>
              <a:rPr lang="en-US" dirty="0" err="1"/>
              <a:t>gởi</a:t>
            </a:r>
            <a:endParaRPr lang="en-US" dirty="0"/>
          </a:p>
          <a:p>
            <a:pPr lvl="1"/>
            <a:r>
              <a:rPr lang="en-US" dirty="0" err="1"/>
              <a:t>Định</a:t>
            </a:r>
            <a:r>
              <a:rPr lang="en-US" dirty="0"/>
              <a:t> </a:t>
            </a:r>
            <a:r>
              <a:rPr lang="en-US" dirty="0" err="1"/>
              <a:t>nghĩa</a:t>
            </a:r>
            <a:r>
              <a:rPr lang="en-US" dirty="0"/>
              <a:t> </a:t>
            </a:r>
            <a:r>
              <a:rPr lang="en-US" dirty="0" err="1"/>
              <a:t>trường</a:t>
            </a:r>
            <a:r>
              <a:rPr lang="en-US" dirty="0"/>
              <a:t> </a:t>
            </a:r>
            <a:r>
              <a:rPr lang="en-US" dirty="0" err="1"/>
              <a:t>hợp</a:t>
            </a:r>
            <a:r>
              <a:rPr lang="en-US" dirty="0"/>
              <a:t> </a:t>
            </a:r>
            <a:r>
              <a:rPr lang="en-US" dirty="0" err="1"/>
              <a:t>mất</a:t>
            </a:r>
            <a:r>
              <a:rPr lang="en-US" dirty="0"/>
              <a:t> </a:t>
            </a:r>
            <a:r>
              <a:rPr lang="en-US" dirty="0" err="1"/>
              <a:t>gói</a:t>
            </a:r>
            <a:endParaRPr lang="en-US" dirty="0"/>
          </a:p>
          <a:p>
            <a:pPr lvl="1"/>
            <a:r>
              <a:rPr lang="en-US" dirty="0" err="1"/>
              <a:t>Chờ</a:t>
            </a:r>
            <a:r>
              <a:rPr lang="en-US" dirty="0"/>
              <a:t> </a:t>
            </a:r>
            <a:r>
              <a:rPr lang="en-US" dirty="0" err="1"/>
              <a:t>nhận</a:t>
            </a:r>
            <a:r>
              <a:rPr lang="en-US" dirty="0"/>
              <a:t> </a:t>
            </a:r>
            <a:r>
              <a:rPr lang="en-US" dirty="0" err="1"/>
              <a:t>tín</a:t>
            </a:r>
            <a:r>
              <a:rPr lang="en-US" dirty="0"/>
              <a:t> </a:t>
            </a:r>
            <a:r>
              <a:rPr lang="en-US" dirty="0" err="1"/>
              <a:t>hiệu</a:t>
            </a:r>
            <a:r>
              <a:rPr lang="en-US" dirty="0"/>
              <a:t> </a:t>
            </a:r>
            <a:r>
              <a:rPr lang="en-US" dirty="0" err="1"/>
              <a:t>báo</a:t>
            </a:r>
            <a:endParaRPr lang="en-US" dirty="0"/>
          </a:p>
          <a:p>
            <a:pPr lvl="1"/>
            <a:r>
              <a:rPr lang="en-US" dirty="0" err="1"/>
              <a:t>Hành</a:t>
            </a:r>
            <a:r>
              <a:rPr lang="en-US" dirty="0"/>
              <a:t> </a:t>
            </a:r>
            <a:r>
              <a:rPr lang="en-US" dirty="0" err="1"/>
              <a:t>động</a:t>
            </a:r>
            <a:r>
              <a:rPr lang="en-US" dirty="0"/>
              <a:t> </a:t>
            </a:r>
            <a:r>
              <a:rPr lang="en-US" dirty="0" err="1"/>
              <a:t>khi</a:t>
            </a:r>
            <a:r>
              <a:rPr lang="en-US" dirty="0"/>
              <a:t> </a:t>
            </a:r>
            <a:r>
              <a:rPr lang="en-US" dirty="0" err="1"/>
              <a:t>phát</a:t>
            </a:r>
            <a:r>
              <a:rPr lang="en-US" dirty="0"/>
              <a:t> </a:t>
            </a:r>
            <a:r>
              <a:rPr lang="en-US" dirty="0" err="1"/>
              <a:t>hiện</a:t>
            </a:r>
            <a:r>
              <a:rPr lang="en-US" dirty="0"/>
              <a:t> </a:t>
            </a:r>
            <a:r>
              <a:rPr lang="en-US" dirty="0" err="1"/>
              <a:t>mất</a:t>
            </a:r>
            <a:r>
              <a:rPr lang="en-US" dirty="0"/>
              <a:t> </a:t>
            </a:r>
            <a:r>
              <a:rPr lang="en-US" dirty="0" err="1"/>
              <a:t>gói</a:t>
            </a:r>
            <a:endParaRPr lang="en-US" dirty="0"/>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quyết</a:t>
            </a:r>
            <a:r>
              <a:rPr lang="en-US" dirty="0"/>
              <a:t> </a:t>
            </a:r>
            <a:r>
              <a:rPr lang="en-US" dirty="0" err="1"/>
              <a:t>mất</a:t>
            </a:r>
            <a:r>
              <a:rPr lang="en-US" dirty="0"/>
              <a:t> </a:t>
            </a:r>
            <a:r>
              <a:rPr lang="en-US" dirty="0" err="1"/>
              <a:t>gói</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a:t>Bên</a:t>
            </a:r>
            <a:r>
              <a:rPr lang="en-US" dirty="0"/>
              <a:t> </a:t>
            </a:r>
            <a:r>
              <a:rPr lang="en-US" dirty="0" err="1"/>
              <a:t>nhận</a:t>
            </a:r>
            <a:endParaRPr lang="en-US" dirty="0"/>
          </a:p>
          <a:p>
            <a:pPr lvl="1"/>
            <a:r>
              <a:rPr lang="en-US" dirty="0" err="1"/>
              <a:t>Gởi</a:t>
            </a:r>
            <a:r>
              <a:rPr lang="en-US" dirty="0"/>
              <a:t> </a:t>
            </a:r>
            <a:r>
              <a:rPr lang="en-US" dirty="0" err="1"/>
              <a:t>tín</a:t>
            </a:r>
            <a:r>
              <a:rPr lang="en-US" dirty="0"/>
              <a:t> </a:t>
            </a:r>
            <a:r>
              <a:rPr lang="en-US" dirty="0" err="1"/>
              <a:t>hiệu</a:t>
            </a:r>
            <a:r>
              <a:rPr lang="en-US" dirty="0"/>
              <a:t> </a:t>
            </a:r>
            <a:r>
              <a:rPr lang="en-US" dirty="0" err="1"/>
              <a:t>báo</a:t>
            </a:r>
            <a:endParaRPr lang="en-US" dirty="0"/>
          </a:p>
          <a:p>
            <a:pPr lvl="2"/>
            <a:r>
              <a:rPr lang="en-US" dirty="0" err="1"/>
              <a:t>Gởi</a:t>
            </a:r>
            <a:r>
              <a:rPr lang="en-US" dirty="0"/>
              <a:t> </a:t>
            </a:r>
            <a:r>
              <a:rPr lang="en-US" dirty="0" err="1"/>
              <a:t>gói</a:t>
            </a:r>
            <a:r>
              <a:rPr lang="en-US" dirty="0"/>
              <a:t> tin </a:t>
            </a:r>
            <a:r>
              <a:rPr lang="en-US" dirty="0" err="1"/>
              <a:t>báo</a:t>
            </a:r>
            <a:r>
              <a:rPr lang="en-US" dirty="0"/>
              <a:t> </a:t>
            </a:r>
            <a:r>
              <a:rPr lang="en-US" dirty="0" err="1"/>
              <a:t>hiệu</a:t>
            </a:r>
            <a:r>
              <a:rPr lang="en-US" dirty="0"/>
              <a:t> ACK, NAK</a:t>
            </a:r>
          </a:p>
          <a:p>
            <a:r>
              <a:rPr lang="en-US" dirty="0" err="1"/>
              <a:t>Bên</a:t>
            </a:r>
            <a:r>
              <a:rPr lang="en-US" dirty="0"/>
              <a:t> </a:t>
            </a:r>
            <a:r>
              <a:rPr lang="en-US" dirty="0" err="1"/>
              <a:t>gởi</a:t>
            </a:r>
            <a:endParaRPr lang="en-US" dirty="0"/>
          </a:p>
          <a:p>
            <a:pPr lvl="1"/>
            <a:r>
              <a:rPr lang="en-US" dirty="0" err="1"/>
              <a:t>Định</a:t>
            </a:r>
            <a:r>
              <a:rPr lang="en-US" dirty="0"/>
              <a:t> </a:t>
            </a:r>
            <a:r>
              <a:rPr lang="en-US" dirty="0" err="1"/>
              <a:t>nghĩa</a:t>
            </a:r>
            <a:r>
              <a:rPr lang="en-US" dirty="0"/>
              <a:t> </a:t>
            </a:r>
            <a:r>
              <a:rPr lang="en-US" dirty="0" err="1"/>
              <a:t>trường</a:t>
            </a:r>
            <a:r>
              <a:rPr lang="en-US" dirty="0"/>
              <a:t> </a:t>
            </a:r>
            <a:r>
              <a:rPr lang="en-US" dirty="0" err="1"/>
              <a:t>hợp</a:t>
            </a:r>
            <a:r>
              <a:rPr lang="en-US" dirty="0"/>
              <a:t> </a:t>
            </a:r>
            <a:r>
              <a:rPr lang="en-US" dirty="0" err="1"/>
              <a:t>mất</a:t>
            </a:r>
            <a:r>
              <a:rPr lang="en-US" dirty="0"/>
              <a:t> </a:t>
            </a:r>
            <a:r>
              <a:rPr lang="en-US" dirty="0" err="1"/>
              <a:t>gói</a:t>
            </a:r>
            <a:r>
              <a:rPr lang="en-US" dirty="0"/>
              <a:t>: </a:t>
            </a:r>
            <a:r>
              <a:rPr lang="vi-VN" dirty="0"/>
              <a:t>Trong một số giao thức, bên gửi sẽ định nghĩa một khoảng thời gian chờ nhất định. Nếu không nhận được ACK trong khoảng thời gian này, bên gửi sẽ coi như gói tin đã bị mất.</a:t>
            </a:r>
            <a:endParaRPr lang="en-US" dirty="0"/>
          </a:p>
          <a:p>
            <a:pPr lvl="1"/>
            <a:r>
              <a:rPr lang="en-US" dirty="0" err="1"/>
              <a:t>Chờ</a:t>
            </a:r>
            <a:r>
              <a:rPr lang="en-US" dirty="0"/>
              <a:t> </a:t>
            </a:r>
            <a:r>
              <a:rPr lang="en-US" dirty="0" err="1"/>
              <a:t>nhận</a:t>
            </a:r>
            <a:r>
              <a:rPr lang="en-US" dirty="0"/>
              <a:t> </a:t>
            </a:r>
            <a:r>
              <a:rPr lang="en-US" dirty="0" err="1"/>
              <a:t>tín</a:t>
            </a:r>
            <a:r>
              <a:rPr lang="en-US" dirty="0"/>
              <a:t> </a:t>
            </a:r>
            <a:r>
              <a:rPr lang="en-US" dirty="0" err="1"/>
              <a:t>hiệu</a:t>
            </a:r>
            <a:r>
              <a:rPr lang="en-US" dirty="0"/>
              <a:t> </a:t>
            </a:r>
            <a:r>
              <a:rPr lang="en-US" dirty="0" err="1"/>
              <a:t>báo</a:t>
            </a:r>
            <a:r>
              <a:rPr lang="en-US" dirty="0"/>
              <a:t>: Sau </a:t>
            </a:r>
            <a:r>
              <a:rPr lang="en-US" dirty="0" err="1"/>
              <a:t>khi</a:t>
            </a:r>
            <a:r>
              <a:rPr lang="en-US" dirty="0"/>
              <a:t> </a:t>
            </a:r>
            <a:r>
              <a:rPr lang="en-US" dirty="0" err="1"/>
              <a:t>gửi</a:t>
            </a:r>
            <a:r>
              <a:rPr lang="en-US" dirty="0"/>
              <a:t> </a:t>
            </a:r>
            <a:r>
              <a:rPr lang="en-US" dirty="0" err="1"/>
              <a:t>gói</a:t>
            </a:r>
            <a:r>
              <a:rPr lang="en-US" dirty="0"/>
              <a:t> tin, </a:t>
            </a:r>
            <a:r>
              <a:rPr lang="en-US" dirty="0" err="1"/>
              <a:t>bên</a:t>
            </a:r>
            <a:r>
              <a:rPr lang="en-US" dirty="0"/>
              <a:t> </a:t>
            </a:r>
            <a:r>
              <a:rPr lang="en-US" dirty="0" err="1"/>
              <a:t>gửi</a:t>
            </a:r>
            <a:r>
              <a:rPr lang="en-US" dirty="0"/>
              <a:t> </a:t>
            </a:r>
            <a:r>
              <a:rPr lang="en-US" dirty="0" err="1"/>
              <a:t>sẽ</a:t>
            </a:r>
            <a:r>
              <a:rPr lang="en-US" dirty="0"/>
              <a:t> </a:t>
            </a:r>
            <a:r>
              <a:rPr lang="en-US" dirty="0" err="1"/>
              <a:t>chờ</a:t>
            </a:r>
            <a:r>
              <a:rPr lang="en-US" dirty="0"/>
              <a:t> </a:t>
            </a:r>
            <a:r>
              <a:rPr lang="en-US" dirty="0" err="1"/>
              <a:t>nhận</a:t>
            </a:r>
            <a:r>
              <a:rPr lang="en-US" dirty="0"/>
              <a:t> </a:t>
            </a:r>
            <a:r>
              <a:rPr lang="en-US" dirty="0" err="1"/>
              <a:t>tín</a:t>
            </a:r>
            <a:r>
              <a:rPr lang="en-US" dirty="0"/>
              <a:t> </a:t>
            </a:r>
            <a:r>
              <a:rPr lang="en-US" dirty="0" err="1"/>
              <a:t>hiệu</a:t>
            </a:r>
            <a:r>
              <a:rPr lang="en-US" dirty="0"/>
              <a:t> </a:t>
            </a:r>
            <a:r>
              <a:rPr lang="en-US" dirty="0" err="1"/>
              <a:t>báo</a:t>
            </a:r>
            <a:r>
              <a:rPr lang="en-US" dirty="0"/>
              <a:t> </a:t>
            </a:r>
            <a:r>
              <a:rPr lang="en-US" dirty="0" err="1"/>
              <a:t>từ</a:t>
            </a:r>
            <a:r>
              <a:rPr lang="en-US" dirty="0"/>
              <a:t> </a:t>
            </a:r>
            <a:r>
              <a:rPr lang="en-US" dirty="0" err="1"/>
              <a:t>bên</a:t>
            </a:r>
            <a:r>
              <a:rPr lang="en-US" dirty="0"/>
              <a:t> </a:t>
            </a:r>
            <a:r>
              <a:rPr lang="en-US" dirty="0" err="1"/>
              <a:t>nhận</a:t>
            </a:r>
            <a:r>
              <a:rPr lang="en-US" dirty="0"/>
              <a:t>.</a:t>
            </a:r>
          </a:p>
          <a:p>
            <a:pPr lvl="1"/>
            <a:r>
              <a:rPr lang="en-US" dirty="0" err="1"/>
              <a:t>Hành</a:t>
            </a:r>
            <a:r>
              <a:rPr lang="en-US" dirty="0"/>
              <a:t> </a:t>
            </a:r>
            <a:r>
              <a:rPr lang="en-US" dirty="0" err="1"/>
              <a:t>động</a:t>
            </a:r>
            <a:r>
              <a:rPr lang="en-US" dirty="0"/>
              <a:t> </a:t>
            </a:r>
            <a:r>
              <a:rPr lang="en-US" dirty="0" err="1"/>
              <a:t>khi</a:t>
            </a:r>
            <a:r>
              <a:rPr lang="en-US" dirty="0"/>
              <a:t> </a:t>
            </a:r>
            <a:r>
              <a:rPr lang="en-US" dirty="0" err="1"/>
              <a:t>phát</a:t>
            </a:r>
            <a:r>
              <a:rPr lang="en-US" dirty="0"/>
              <a:t> </a:t>
            </a:r>
            <a:r>
              <a:rPr lang="en-US" dirty="0" err="1"/>
              <a:t>hiện</a:t>
            </a:r>
            <a:r>
              <a:rPr lang="en-US" dirty="0"/>
              <a:t> </a:t>
            </a:r>
            <a:r>
              <a:rPr lang="en-US" dirty="0" err="1"/>
              <a:t>mất</a:t>
            </a:r>
            <a:r>
              <a:rPr lang="en-US" dirty="0"/>
              <a:t> </a:t>
            </a:r>
            <a:r>
              <a:rPr lang="en-US" dirty="0" err="1"/>
              <a:t>gói</a:t>
            </a:r>
            <a:r>
              <a:rPr lang="en-US" dirty="0"/>
              <a:t>: </a:t>
            </a:r>
            <a:r>
              <a:rPr lang="vi-VN" dirty="0"/>
              <a:t>Khi phát hiện mất gói (thông qua việc không nhận được ACK hoặc nhận được NAK), bên gửi sẽ thực hiện một số hành động, thường là gửi lại gói tin.</a:t>
            </a:r>
            <a:endParaRPr lang="en-US" dirty="0"/>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extLst>
      <p:ext uri="{BB962C8B-B14F-4D97-AF65-F5344CB8AC3E}">
        <p14:creationId xmlns:p14="http://schemas.microsoft.com/office/powerpoint/2010/main" val="312251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Giao</a:t>
            </a:r>
            <a:r>
              <a:rPr lang="en-US" dirty="0"/>
              <a:t> </a:t>
            </a:r>
            <a:r>
              <a:rPr lang="en-US" dirty="0" err="1"/>
              <a:t>thức</a:t>
            </a:r>
            <a:r>
              <a:rPr lang="en-US" dirty="0"/>
              <a:t> RDT</a:t>
            </a:r>
          </a:p>
        </p:txBody>
      </p:sp>
      <p:sp>
        <p:nvSpPr>
          <p:cNvPr id="3" name="Content Placeholder 2"/>
          <p:cNvSpPr>
            <a:spLocks noGrp="1"/>
          </p:cNvSpPr>
          <p:nvPr>
            <p:ph sz="quarter" idx="1"/>
          </p:nvPr>
        </p:nvSpPr>
        <p:spPr>
          <a:xfrm>
            <a:off x="202914" y="1219200"/>
            <a:ext cx="9017285" cy="5638800"/>
          </a:xfrm>
        </p:spPr>
        <p:txBody>
          <a:bodyPr>
            <a:normAutofit fontScale="85000" lnSpcReduction="20000"/>
          </a:bodyPr>
          <a:lstStyle/>
          <a:p>
            <a:r>
              <a:rPr lang="en-US" dirty="0"/>
              <a:t>RDT = Reliable Data Transfer</a:t>
            </a:r>
          </a:p>
          <a:p>
            <a:r>
              <a:rPr lang="en-US" dirty="0" err="1"/>
              <a:t>Nguyên</a:t>
            </a:r>
            <a:r>
              <a:rPr lang="en-US" dirty="0"/>
              <a:t> </a:t>
            </a:r>
            <a:r>
              <a:rPr lang="en-US" dirty="0" err="1"/>
              <a:t>tắc</a:t>
            </a:r>
            <a:r>
              <a:rPr lang="en-US" dirty="0"/>
              <a:t>: </a:t>
            </a:r>
            <a:r>
              <a:rPr lang="en-US" dirty="0" err="1"/>
              <a:t>dừng</a:t>
            </a:r>
            <a:r>
              <a:rPr lang="en-US" dirty="0"/>
              <a:t> </a:t>
            </a:r>
            <a:r>
              <a:rPr lang="en-US" dirty="0" err="1"/>
              <a:t>và</a:t>
            </a:r>
            <a:r>
              <a:rPr lang="en-US" dirty="0"/>
              <a:t> </a:t>
            </a:r>
            <a:r>
              <a:rPr lang="en-US" dirty="0" err="1"/>
              <a:t>chờ</a:t>
            </a:r>
            <a:endParaRPr lang="en-US" dirty="0"/>
          </a:p>
          <a:p>
            <a:pPr lvl="1"/>
            <a:r>
              <a:rPr lang="en-US" dirty="0" err="1"/>
              <a:t>Bên</a:t>
            </a:r>
            <a:r>
              <a:rPr lang="en-US" dirty="0"/>
              <a:t> </a:t>
            </a:r>
            <a:r>
              <a:rPr lang="en-US" dirty="0" err="1"/>
              <a:t>gởi</a:t>
            </a:r>
            <a:endParaRPr lang="en-US" dirty="0"/>
          </a:p>
          <a:p>
            <a:pPr lvl="2"/>
            <a:r>
              <a:rPr lang="en-US" dirty="0" err="1"/>
              <a:t>Gởi</a:t>
            </a:r>
            <a:r>
              <a:rPr lang="en-US" dirty="0"/>
              <a:t> </a:t>
            </a:r>
            <a:r>
              <a:rPr lang="en-US" dirty="0" err="1"/>
              <a:t>gói</a:t>
            </a:r>
            <a:r>
              <a:rPr lang="en-US" dirty="0"/>
              <a:t> tin </a:t>
            </a:r>
            <a:r>
              <a:rPr lang="en-US" dirty="0" err="1"/>
              <a:t>kèm</a:t>
            </a:r>
            <a:r>
              <a:rPr lang="en-US" dirty="0"/>
              <a:t> </a:t>
            </a:r>
            <a:r>
              <a:rPr lang="en-US" dirty="0" err="1"/>
              <a:t>theo</a:t>
            </a:r>
            <a:r>
              <a:rPr lang="en-US" dirty="0"/>
              <a:t> </a:t>
            </a:r>
            <a:r>
              <a:rPr lang="en-US" dirty="0" err="1"/>
              <a:t>thông</a:t>
            </a:r>
            <a:r>
              <a:rPr lang="en-US" dirty="0"/>
              <a:t> tin (checksum/CRC) </a:t>
            </a:r>
            <a:r>
              <a:rPr lang="en-US" dirty="0" err="1"/>
              <a:t>kiểm</a:t>
            </a:r>
            <a:r>
              <a:rPr lang="en-US" dirty="0"/>
              <a:t> </a:t>
            </a:r>
            <a:r>
              <a:rPr lang="en-US" dirty="0" err="1"/>
              <a:t>tra</a:t>
            </a:r>
            <a:r>
              <a:rPr lang="en-US" dirty="0"/>
              <a:t> </a:t>
            </a:r>
            <a:r>
              <a:rPr lang="en-US" dirty="0" err="1"/>
              <a:t>lỗi</a:t>
            </a:r>
            <a:endParaRPr lang="en-US" dirty="0"/>
          </a:p>
          <a:p>
            <a:pPr lvl="2"/>
            <a:r>
              <a:rPr lang="en-US" b="1" dirty="0" err="1">
                <a:solidFill>
                  <a:srgbClr val="FF0000"/>
                </a:solidFill>
              </a:rPr>
              <a:t>Dừng</a:t>
            </a:r>
            <a:r>
              <a:rPr lang="en-US" b="1" dirty="0">
                <a:solidFill>
                  <a:srgbClr val="FF0000"/>
                </a:solidFill>
              </a:rPr>
              <a:t> </a:t>
            </a:r>
            <a:r>
              <a:rPr lang="en-US" b="1" dirty="0" err="1">
                <a:solidFill>
                  <a:srgbClr val="FF0000"/>
                </a:solidFill>
              </a:rPr>
              <a:t>và</a:t>
            </a:r>
            <a:r>
              <a:rPr lang="en-US" b="1" dirty="0">
                <a:solidFill>
                  <a:srgbClr val="FF0000"/>
                </a:solidFill>
              </a:rPr>
              <a:t> </a:t>
            </a:r>
            <a:r>
              <a:rPr lang="en-US" b="1" dirty="0" err="1">
                <a:solidFill>
                  <a:srgbClr val="FF0000"/>
                </a:solidFill>
              </a:rPr>
              <a:t>chờ</a:t>
            </a:r>
            <a:r>
              <a:rPr lang="en-US" dirty="0"/>
              <a:t> </a:t>
            </a:r>
            <a:r>
              <a:rPr lang="en-US" dirty="0" err="1"/>
              <a:t>đến</a:t>
            </a:r>
            <a:r>
              <a:rPr lang="en-US" dirty="0"/>
              <a:t> </a:t>
            </a:r>
            <a:r>
              <a:rPr lang="en-US" dirty="0" err="1"/>
              <a:t>khi</a:t>
            </a:r>
            <a:r>
              <a:rPr lang="en-US" dirty="0"/>
              <a:t> </a:t>
            </a:r>
            <a:r>
              <a:rPr lang="en-US" dirty="0" err="1"/>
              <a:t>nào</a:t>
            </a:r>
            <a:r>
              <a:rPr lang="en-US" dirty="0"/>
              <a:t> </a:t>
            </a:r>
            <a:r>
              <a:rPr lang="en-US" dirty="0" err="1"/>
              <a:t>gói</a:t>
            </a:r>
            <a:r>
              <a:rPr lang="en-US" dirty="0"/>
              <a:t> tin </a:t>
            </a:r>
            <a:r>
              <a:rPr lang="en-US" dirty="0" err="1"/>
              <a:t>vừa</a:t>
            </a:r>
            <a:r>
              <a:rPr lang="en-US" dirty="0"/>
              <a:t> </a:t>
            </a:r>
            <a:r>
              <a:rPr lang="en-US" dirty="0" err="1"/>
              <a:t>gởi</a:t>
            </a:r>
            <a:r>
              <a:rPr lang="en-US" dirty="0"/>
              <a:t> </a:t>
            </a:r>
            <a:r>
              <a:rPr lang="en-US" dirty="0" err="1"/>
              <a:t>đến</a:t>
            </a:r>
            <a:r>
              <a:rPr lang="en-US" dirty="0"/>
              <a:t> </a:t>
            </a:r>
            <a:r>
              <a:rPr lang="en-US" dirty="0" err="1"/>
              <a:t>được</a:t>
            </a:r>
            <a:r>
              <a:rPr lang="en-US" dirty="0"/>
              <a:t> </a:t>
            </a:r>
            <a:r>
              <a:rPr lang="en-US" dirty="0" err="1"/>
              <a:t>bên</a:t>
            </a:r>
            <a:r>
              <a:rPr lang="en-US" dirty="0"/>
              <a:t> </a:t>
            </a:r>
            <a:r>
              <a:rPr lang="en-US" dirty="0" err="1"/>
              <a:t>nhận</a:t>
            </a:r>
            <a:r>
              <a:rPr lang="en-US" dirty="0"/>
              <a:t> </a:t>
            </a:r>
            <a:r>
              <a:rPr lang="en-US" b="1" i="1" dirty="0"/>
              <a:t>an </a:t>
            </a:r>
            <a:r>
              <a:rPr lang="en-US" b="1" i="1" dirty="0" err="1"/>
              <a:t>toàn</a:t>
            </a:r>
            <a:r>
              <a:rPr lang="en-US" b="1" i="1" dirty="0"/>
              <a:t>: </a:t>
            </a:r>
            <a:r>
              <a:rPr lang="en-US" dirty="0" err="1"/>
              <a:t>nhận</a:t>
            </a:r>
            <a:r>
              <a:rPr lang="en-US" dirty="0"/>
              <a:t> </a:t>
            </a:r>
            <a:r>
              <a:rPr lang="en-US" dirty="0" err="1"/>
              <a:t>được</a:t>
            </a:r>
            <a:r>
              <a:rPr lang="en-US" dirty="0"/>
              <a:t> </a:t>
            </a:r>
            <a:r>
              <a:rPr lang="en-US" dirty="0" err="1"/>
              <a:t>gói</a:t>
            </a:r>
            <a:r>
              <a:rPr lang="en-US" dirty="0"/>
              <a:t> tin ACK</a:t>
            </a:r>
          </a:p>
          <a:p>
            <a:pPr lvl="2"/>
            <a:r>
              <a:rPr lang="en-US" dirty="0" err="1"/>
              <a:t>Gởi</a:t>
            </a:r>
            <a:r>
              <a:rPr lang="en-US" dirty="0"/>
              <a:t> </a:t>
            </a:r>
            <a:r>
              <a:rPr lang="en-US" dirty="0" err="1"/>
              <a:t>lại</a:t>
            </a:r>
            <a:r>
              <a:rPr lang="en-US" dirty="0"/>
              <a:t> </a:t>
            </a:r>
            <a:r>
              <a:rPr lang="en-US" dirty="0" err="1"/>
              <a:t>khi</a:t>
            </a:r>
            <a:r>
              <a:rPr lang="en-US" dirty="0"/>
              <a:t> </a:t>
            </a:r>
            <a:r>
              <a:rPr lang="en-US" dirty="0" err="1"/>
              <a:t>có</a:t>
            </a:r>
            <a:r>
              <a:rPr lang="en-US" dirty="0"/>
              <a:t> </a:t>
            </a:r>
            <a:r>
              <a:rPr lang="en-US" dirty="0" err="1"/>
              <a:t>lỗi</a:t>
            </a:r>
            <a:r>
              <a:rPr lang="en-US" dirty="0"/>
              <a:t> </a:t>
            </a:r>
            <a:r>
              <a:rPr lang="en-US" dirty="0" err="1"/>
              <a:t>xảy</a:t>
            </a:r>
            <a:r>
              <a:rPr lang="en-US" dirty="0"/>
              <a:t> </a:t>
            </a:r>
            <a:r>
              <a:rPr lang="en-US" dirty="0" err="1"/>
              <a:t>ra</a:t>
            </a:r>
            <a:r>
              <a:rPr lang="en-US" dirty="0"/>
              <a:t>: </a:t>
            </a:r>
            <a:r>
              <a:rPr lang="en-US" dirty="0" err="1"/>
              <a:t>lỗi</a:t>
            </a:r>
            <a:r>
              <a:rPr lang="en-US" dirty="0"/>
              <a:t> bit, </a:t>
            </a:r>
            <a:r>
              <a:rPr lang="en-US" dirty="0" err="1"/>
              <a:t>mất</a:t>
            </a:r>
            <a:r>
              <a:rPr lang="en-US" dirty="0"/>
              <a:t> </a:t>
            </a:r>
            <a:r>
              <a:rPr lang="en-US" dirty="0" err="1"/>
              <a:t>gói</a:t>
            </a:r>
            <a:r>
              <a:rPr lang="en-US" dirty="0"/>
              <a:t>: </a:t>
            </a:r>
            <a:r>
              <a:rPr lang="vi-VN" b="0" i="0" dirty="0">
                <a:solidFill>
                  <a:srgbClr val="111111"/>
                </a:solidFill>
                <a:effectLst/>
                <a:latin typeface="-apple-system"/>
              </a:rPr>
              <a:t>Nếu bên gửi nhận được một gói tin NAK (Negative Acknowledgment), hoặc không nhận được ACK trong một khoảng thời gian nhất định, nó sẽ coi như gói tin đã bị mất và sẽ gửi lại gói tin.</a:t>
            </a:r>
            <a:endParaRPr lang="en-US" dirty="0"/>
          </a:p>
          <a:p>
            <a:pPr lvl="1"/>
            <a:r>
              <a:rPr lang="en-US" dirty="0" err="1"/>
              <a:t>Bên</a:t>
            </a:r>
            <a:r>
              <a:rPr lang="en-US" dirty="0"/>
              <a:t> </a:t>
            </a:r>
            <a:r>
              <a:rPr lang="en-US" dirty="0" err="1"/>
              <a:t>nhận</a:t>
            </a:r>
            <a:r>
              <a:rPr lang="en-US" dirty="0"/>
              <a:t>:</a:t>
            </a:r>
          </a:p>
          <a:p>
            <a:pPr lvl="2"/>
            <a:r>
              <a:rPr lang="en-US" dirty="0" err="1"/>
              <a:t>Kiểm</a:t>
            </a:r>
            <a:r>
              <a:rPr lang="en-US" dirty="0"/>
              <a:t> </a:t>
            </a:r>
            <a:r>
              <a:rPr lang="en-US" dirty="0" err="1"/>
              <a:t>tra</a:t>
            </a:r>
            <a:r>
              <a:rPr lang="en-US" dirty="0"/>
              <a:t> </a:t>
            </a:r>
            <a:r>
              <a:rPr lang="en-US" dirty="0" err="1"/>
              <a:t>lỗi</a:t>
            </a:r>
            <a:r>
              <a:rPr lang="en-US" dirty="0"/>
              <a:t>, </a:t>
            </a:r>
            <a:r>
              <a:rPr lang="en-US" dirty="0" err="1"/>
              <a:t>trùng</a:t>
            </a:r>
            <a:r>
              <a:rPr lang="en-US" dirty="0"/>
              <a:t> </a:t>
            </a:r>
            <a:r>
              <a:rPr lang="en-US" dirty="0" err="1"/>
              <a:t>lắp</a:t>
            </a:r>
            <a:r>
              <a:rPr lang="en-US" dirty="0"/>
              <a:t> </a:t>
            </a:r>
            <a:r>
              <a:rPr lang="en-US" dirty="0" err="1"/>
              <a:t>dữ</a:t>
            </a:r>
            <a:r>
              <a:rPr lang="en-US" dirty="0"/>
              <a:t> </a:t>
            </a:r>
            <a:r>
              <a:rPr lang="en-US" dirty="0" err="1"/>
              <a:t>liệu</a:t>
            </a:r>
            <a:r>
              <a:rPr lang="en-US" dirty="0"/>
              <a:t>: </a:t>
            </a:r>
            <a:r>
              <a:rPr lang="vi-VN" b="0" i="0" dirty="0">
                <a:solidFill>
                  <a:srgbClr val="111111"/>
                </a:solidFill>
                <a:effectLst/>
                <a:latin typeface="-apple-system"/>
              </a:rPr>
              <a:t>Khi nhận được gói tin, bên nhận sẽ sử dụng thông tin kiểm tra lỗi để kiểm tra xem có lỗi bit nào xảy ra không. Nếu có lỗi, nó sẽ gửi một gói tin NAK về cho bên gửi. Nếu không có lỗi, nó sẽ kiểm tra xem gói tin có bị trùng lắp không (dựa trên số thứ tự của gói tin).</a:t>
            </a:r>
            <a:endParaRPr lang="en-US" dirty="0"/>
          </a:p>
          <a:p>
            <a:pPr lvl="2"/>
            <a:r>
              <a:rPr lang="en-US" dirty="0" err="1"/>
              <a:t>Gởi</a:t>
            </a:r>
            <a:r>
              <a:rPr lang="en-US" dirty="0"/>
              <a:t> </a:t>
            </a:r>
            <a:r>
              <a:rPr lang="en-US" dirty="0" err="1"/>
              <a:t>gói</a:t>
            </a:r>
            <a:r>
              <a:rPr lang="en-US" dirty="0"/>
              <a:t> tin </a:t>
            </a:r>
            <a:r>
              <a:rPr lang="en-US" dirty="0" err="1"/>
              <a:t>phản</a:t>
            </a:r>
            <a:r>
              <a:rPr lang="en-US" dirty="0"/>
              <a:t> </a:t>
            </a:r>
            <a:r>
              <a:rPr lang="en-US" dirty="0" err="1"/>
              <a:t>hồi</a:t>
            </a:r>
            <a:r>
              <a:rPr lang="en-US" dirty="0"/>
              <a:t>: </a:t>
            </a:r>
            <a:r>
              <a:rPr lang="vi-VN" b="0" i="0" dirty="0">
                <a:solidFill>
                  <a:srgbClr val="111111"/>
                </a:solidFill>
                <a:effectLst/>
                <a:latin typeface="-apple-system"/>
              </a:rPr>
              <a:t>Nếu gói tin không có lỗi và không bị trùng lắp, bên nhận sẽ gửi một gói tin ACK về cho bên gửi để xác nhận rằng gói tin đã được nhận an toàn.</a:t>
            </a:r>
            <a:endParaRPr lang="en-US" dirty="0"/>
          </a:p>
          <a:p>
            <a:r>
              <a:rPr lang="en-US" dirty="0" err="1"/>
              <a:t>Phiên</a:t>
            </a:r>
            <a:r>
              <a:rPr lang="en-US" dirty="0"/>
              <a:t> </a:t>
            </a:r>
            <a:r>
              <a:rPr lang="en-US" dirty="0" err="1"/>
              <a:t>bản</a:t>
            </a:r>
            <a:r>
              <a:rPr lang="en-US" dirty="0"/>
              <a:t>:</a:t>
            </a:r>
          </a:p>
          <a:p>
            <a:pPr lvl="1"/>
            <a:r>
              <a:rPr lang="en-US" dirty="0"/>
              <a:t>RDT 1.0</a:t>
            </a:r>
          </a:p>
          <a:p>
            <a:pPr lvl="1"/>
            <a:r>
              <a:rPr lang="en-US" dirty="0"/>
              <a:t>RDT 2.0, RDT 2.1, RDT 2.2</a:t>
            </a:r>
          </a:p>
          <a:p>
            <a:pPr lvl="1"/>
            <a:r>
              <a:rPr lang="en-US" dirty="0"/>
              <a:t>RDT 3.0</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Nguyên</a:t>
            </a:r>
            <a:r>
              <a:rPr lang="en-US" dirty="0"/>
              <a:t> </a:t>
            </a:r>
            <a:r>
              <a:rPr lang="en-US" dirty="0" err="1"/>
              <a:t>lý</a:t>
            </a:r>
            <a:r>
              <a:rPr lang="en-US" dirty="0"/>
              <a:t> pipe line</a:t>
            </a:r>
          </a:p>
        </p:txBody>
      </p:sp>
      <p:sp>
        <p:nvSpPr>
          <p:cNvPr id="3" name="Content Placeholder 2"/>
          <p:cNvSpPr>
            <a:spLocks noGrp="1"/>
          </p:cNvSpPr>
          <p:nvPr>
            <p:ph sz="quarter" idx="1"/>
          </p:nvPr>
        </p:nvSpPr>
        <p:spPr/>
        <p:txBody>
          <a:bodyPr>
            <a:normAutofit fontScale="92500" lnSpcReduction="20000"/>
          </a:bodyPr>
          <a:lstStyle/>
          <a:p>
            <a:r>
              <a:rPr lang="en-US" dirty="0"/>
              <a:t>Cho </a:t>
            </a:r>
            <a:r>
              <a:rPr lang="en-US" dirty="0" err="1"/>
              <a:t>phép</a:t>
            </a:r>
            <a:r>
              <a:rPr lang="en-US" dirty="0"/>
              <a:t> </a:t>
            </a:r>
            <a:r>
              <a:rPr lang="en-US" dirty="0" err="1"/>
              <a:t>gởi</a:t>
            </a:r>
            <a:r>
              <a:rPr lang="en-US" dirty="0"/>
              <a:t> </a:t>
            </a:r>
            <a:r>
              <a:rPr lang="en-US" dirty="0" err="1"/>
              <a:t>nhiều</a:t>
            </a:r>
            <a:r>
              <a:rPr lang="en-US" dirty="0"/>
              <a:t> </a:t>
            </a:r>
            <a:r>
              <a:rPr lang="en-US" dirty="0" err="1"/>
              <a:t>gói</a:t>
            </a:r>
            <a:r>
              <a:rPr lang="en-US" dirty="0"/>
              <a:t> tin </a:t>
            </a:r>
            <a:r>
              <a:rPr lang="en-US" dirty="0" err="1"/>
              <a:t>khi</a:t>
            </a:r>
            <a:r>
              <a:rPr lang="en-US" dirty="0"/>
              <a:t> </a:t>
            </a:r>
            <a:r>
              <a:rPr lang="en-US" dirty="0" err="1"/>
              <a:t>chưa</a:t>
            </a:r>
            <a:r>
              <a:rPr lang="en-US" dirty="0"/>
              <a:t> </a:t>
            </a:r>
            <a:r>
              <a:rPr lang="en-US" dirty="0" err="1"/>
              <a:t>nhận</a:t>
            </a:r>
            <a:r>
              <a:rPr lang="en-US" dirty="0"/>
              <a:t> ACK</a:t>
            </a:r>
          </a:p>
          <a:p>
            <a:endParaRPr lang="en-US" dirty="0"/>
          </a:p>
          <a:p>
            <a:endParaRPr lang="en-US" dirty="0"/>
          </a:p>
          <a:p>
            <a:endParaRPr lang="en-US" dirty="0"/>
          </a:p>
          <a:p>
            <a:endParaRPr lang="en-US" dirty="0"/>
          </a:p>
          <a:p>
            <a:endParaRPr lang="en-US" dirty="0"/>
          </a:p>
          <a:p>
            <a:r>
              <a:rPr lang="en-US" dirty="0" err="1"/>
              <a:t>Sử</a:t>
            </a:r>
            <a:r>
              <a:rPr lang="en-US" dirty="0"/>
              <a:t> </a:t>
            </a:r>
            <a:r>
              <a:rPr lang="en-US" dirty="0" err="1"/>
              <a:t>dụng</a:t>
            </a:r>
            <a:r>
              <a:rPr lang="en-US" dirty="0"/>
              <a:t> buffer </a:t>
            </a:r>
            <a:r>
              <a:rPr lang="en-US" dirty="0" err="1"/>
              <a:t>để</a:t>
            </a:r>
            <a:r>
              <a:rPr lang="en-US" dirty="0"/>
              <a:t> </a:t>
            </a:r>
            <a:r>
              <a:rPr lang="en-US" dirty="0" err="1"/>
              <a:t>lưu</a:t>
            </a:r>
            <a:r>
              <a:rPr lang="en-US" dirty="0"/>
              <a:t> </a:t>
            </a:r>
            <a:r>
              <a:rPr lang="en-US" dirty="0" err="1"/>
              <a:t>các</a:t>
            </a:r>
            <a:r>
              <a:rPr lang="en-US" dirty="0"/>
              <a:t> </a:t>
            </a:r>
            <a:r>
              <a:rPr lang="en-US" dirty="0" err="1"/>
              <a:t>gói</a:t>
            </a:r>
            <a:r>
              <a:rPr lang="en-US" dirty="0"/>
              <a:t> tin</a:t>
            </a:r>
          </a:p>
          <a:p>
            <a:pPr lvl="1"/>
            <a:r>
              <a:rPr lang="en-US" dirty="0" err="1"/>
              <a:t>Bên</a:t>
            </a:r>
            <a:r>
              <a:rPr lang="en-US" dirty="0"/>
              <a:t> </a:t>
            </a:r>
            <a:r>
              <a:rPr lang="en-US" dirty="0" err="1"/>
              <a:t>gởi</a:t>
            </a:r>
            <a:r>
              <a:rPr lang="en-US" dirty="0"/>
              <a:t>: </a:t>
            </a:r>
            <a:r>
              <a:rPr lang="en-US" dirty="0" err="1"/>
              <a:t>lưu</a:t>
            </a:r>
            <a:r>
              <a:rPr lang="en-US" dirty="0"/>
              <a:t> </a:t>
            </a:r>
            <a:r>
              <a:rPr lang="en-US" dirty="0" err="1"/>
              <a:t>gói</a:t>
            </a:r>
            <a:r>
              <a:rPr lang="en-US" dirty="0"/>
              <a:t> tin </a:t>
            </a:r>
            <a:r>
              <a:rPr lang="en-US" dirty="0" err="1"/>
              <a:t>đã</a:t>
            </a:r>
            <a:r>
              <a:rPr lang="en-US" dirty="0"/>
              <a:t> </a:t>
            </a:r>
            <a:r>
              <a:rPr lang="en-US" dirty="0" err="1"/>
              <a:t>gởi</a:t>
            </a:r>
            <a:r>
              <a:rPr lang="en-US" dirty="0"/>
              <a:t> </a:t>
            </a:r>
            <a:r>
              <a:rPr lang="en-US" dirty="0" err="1"/>
              <a:t>nhưng</a:t>
            </a:r>
            <a:r>
              <a:rPr lang="en-US" dirty="0"/>
              <a:t> </a:t>
            </a:r>
            <a:r>
              <a:rPr lang="en-US" dirty="0" err="1"/>
              <a:t>chưa</a:t>
            </a:r>
            <a:r>
              <a:rPr lang="en-US" dirty="0"/>
              <a:t> </a:t>
            </a:r>
            <a:r>
              <a:rPr lang="en-US" dirty="0" err="1"/>
              <a:t>ack</a:t>
            </a:r>
            <a:endParaRPr lang="en-US" dirty="0"/>
          </a:p>
          <a:p>
            <a:pPr lvl="1"/>
            <a:r>
              <a:rPr lang="en-US" dirty="0" err="1"/>
              <a:t>Bên</a:t>
            </a:r>
            <a:r>
              <a:rPr lang="en-US" dirty="0"/>
              <a:t> </a:t>
            </a:r>
            <a:r>
              <a:rPr lang="en-US" dirty="0" err="1"/>
              <a:t>nhận</a:t>
            </a:r>
            <a:r>
              <a:rPr lang="en-US" dirty="0"/>
              <a:t>: </a:t>
            </a:r>
            <a:r>
              <a:rPr lang="en-US" dirty="0" err="1"/>
              <a:t>lưu</a:t>
            </a:r>
            <a:r>
              <a:rPr lang="en-US" dirty="0"/>
              <a:t> </a:t>
            </a:r>
            <a:r>
              <a:rPr lang="en-US" dirty="0" err="1"/>
              <a:t>gói</a:t>
            </a:r>
            <a:r>
              <a:rPr lang="en-US" dirty="0"/>
              <a:t> tin </a:t>
            </a:r>
            <a:r>
              <a:rPr lang="en-US" dirty="0" err="1"/>
              <a:t>đã</a:t>
            </a:r>
            <a:r>
              <a:rPr lang="en-US" dirty="0"/>
              <a:t> </a:t>
            </a:r>
            <a:r>
              <a:rPr lang="en-US" dirty="0" err="1"/>
              <a:t>nhận</a:t>
            </a:r>
            <a:r>
              <a:rPr lang="en-US" dirty="0"/>
              <a:t> </a:t>
            </a:r>
            <a:r>
              <a:rPr lang="en-US" dirty="0" err="1"/>
              <a:t>đúng</a:t>
            </a:r>
            <a:r>
              <a:rPr lang="en-US" dirty="0"/>
              <a:t> </a:t>
            </a:r>
            <a:r>
              <a:rPr lang="en-US" dirty="0" err="1"/>
              <a:t>nhưng</a:t>
            </a:r>
            <a:r>
              <a:rPr lang="en-US" dirty="0"/>
              <a:t> </a:t>
            </a:r>
            <a:r>
              <a:rPr lang="en-US" dirty="0" err="1"/>
              <a:t>chưa</a:t>
            </a:r>
            <a:r>
              <a:rPr lang="en-US" dirty="0"/>
              <a:t> </a:t>
            </a:r>
            <a:r>
              <a:rPr lang="en-US" dirty="0" err="1"/>
              <a:t>đúng</a:t>
            </a:r>
            <a:r>
              <a:rPr lang="en-US" dirty="0"/>
              <a:t> </a:t>
            </a:r>
            <a:r>
              <a:rPr lang="en-US" dirty="0" err="1"/>
              <a:t>thứ</a:t>
            </a:r>
            <a:r>
              <a:rPr lang="en-US" dirty="0"/>
              <a:t> </a:t>
            </a:r>
            <a:r>
              <a:rPr lang="en-US" dirty="0" err="1"/>
              <a:t>tự</a:t>
            </a:r>
            <a:endParaRPr lang="en-US" dirty="0"/>
          </a:p>
          <a:p>
            <a:r>
              <a:rPr lang="en-US" dirty="0" err="1"/>
              <a:t>Giải</a:t>
            </a:r>
            <a:r>
              <a:rPr lang="en-US" dirty="0"/>
              <a:t> </a:t>
            </a:r>
            <a:r>
              <a:rPr lang="en-US" dirty="0" err="1"/>
              <a:t>quyết</a:t>
            </a:r>
            <a:r>
              <a:rPr lang="en-US" dirty="0"/>
              <a:t> </a:t>
            </a:r>
            <a:r>
              <a:rPr lang="en-US" dirty="0" err="1"/>
              <a:t>mất</a:t>
            </a:r>
            <a:r>
              <a:rPr lang="en-US" dirty="0"/>
              <a:t> </a:t>
            </a:r>
            <a:r>
              <a:rPr lang="en-US" dirty="0" err="1"/>
              <a:t>gói</a:t>
            </a:r>
            <a:endParaRPr lang="en-US" dirty="0"/>
          </a:p>
          <a:p>
            <a:pPr lvl="1"/>
            <a:r>
              <a:rPr lang="en-US" dirty="0"/>
              <a:t>Go back N</a:t>
            </a:r>
          </a:p>
          <a:p>
            <a:pPr lvl="1"/>
            <a:r>
              <a:rPr lang="en-US" dirty="0"/>
              <a:t>Selective Repeat (</a:t>
            </a:r>
            <a:r>
              <a:rPr lang="en-US" dirty="0" err="1"/>
              <a:t>gởi</a:t>
            </a:r>
            <a:r>
              <a:rPr lang="en-US" dirty="0"/>
              <a:t> </a:t>
            </a:r>
            <a:r>
              <a:rPr lang="en-US" dirty="0" err="1"/>
              <a:t>lại</a:t>
            </a:r>
            <a:r>
              <a:rPr lang="en-US" dirty="0"/>
              <a:t> </a:t>
            </a:r>
            <a:r>
              <a:rPr lang="en-US" dirty="0" err="1"/>
              <a:t>có</a:t>
            </a:r>
            <a:r>
              <a:rPr lang="en-US" dirty="0"/>
              <a:t> </a:t>
            </a:r>
            <a:r>
              <a:rPr lang="en-US" dirty="0" err="1"/>
              <a:t>chọn</a:t>
            </a:r>
            <a:r>
              <a:rPr lang="en-US" dirty="0"/>
              <a:t>)</a:t>
            </a:r>
          </a:p>
        </p:txBody>
      </p:sp>
      <p:pic>
        <p:nvPicPr>
          <p:cNvPr id="7" name="Picture 5" descr="4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0" y="1676400"/>
            <a:ext cx="4724400" cy="1842516"/>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4810A696-75C0-4E1D-A482-26D5420205C7}" type="slidenum">
              <a:rPr lang="en-US" smtClean="0"/>
              <a:pPr/>
              <a:t>26</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blinds(horizontal)">
                                      <p:cBhvr>
                                        <p:cTn id="18" dur="500"/>
                                        <p:tgtEl>
                                          <p:spTgt spid="3">
                                            <p:txEl>
                                              <p:pRg st="8" end="8"/>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blinds(horizontal)">
                                      <p:cBhvr>
                                        <p:cTn id="26" dur="500"/>
                                        <p:tgtEl>
                                          <p:spTgt spid="3">
                                            <p:txEl>
                                              <p:pRg st="9" end="9"/>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blinds(horizontal)">
                                      <p:cBhvr>
                                        <p:cTn id="29" dur="500"/>
                                        <p:tgtEl>
                                          <p:spTgt spid="3">
                                            <p:txEl>
                                              <p:pRg st="10" end="10"/>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blinds(horizontal)">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z="3200"/>
              <a:t>Rdt1.0 : đường truyền lý tưởng</a:t>
            </a:r>
          </a:p>
        </p:txBody>
      </p:sp>
      <p:sp>
        <p:nvSpPr>
          <p:cNvPr id="65539" name="Rectangle 3"/>
          <p:cNvSpPr>
            <a:spLocks noGrp="1" noChangeArrowheads="1"/>
          </p:cNvSpPr>
          <p:nvPr>
            <p:ph sz="quarter" idx="1"/>
          </p:nvPr>
        </p:nvSpPr>
        <p:spPr/>
        <p:txBody>
          <a:bodyPr/>
          <a:lstStyle/>
          <a:p>
            <a:pPr eaLnBrk="1" hangingPunct="1"/>
            <a:r>
              <a:rPr lang="en-US" sz="2400" dirty="0" err="1"/>
              <a:t>Giả</a:t>
            </a:r>
            <a:r>
              <a:rPr lang="en-US" sz="2400" dirty="0"/>
              <a:t> </a:t>
            </a:r>
            <a:r>
              <a:rPr lang="en-US" sz="2400" dirty="0" err="1"/>
              <a:t>thiết</a:t>
            </a:r>
            <a:r>
              <a:rPr lang="en-US" sz="2400" dirty="0"/>
              <a:t>: </a:t>
            </a:r>
            <a:r>
              <a:rPr lang="en-US" sz="2400" dirty="0" err="1"/>
              <a:t>kênh</a:t>
            </a:r>
            <a:r>
              <a:rPr lang="en-US" sz="2400" dirty="0"/>
              <a:t> </a:t>
            </a:r>
            <a:r>
              <a:rPr lang="en-US" sz="2400" dirty="0" err="1"/>
              <a:t>truyền</a:t>
            </a:r>
            <a:r>
              <a:rPr lang="en-US" sz="2400" dirty="0"/>
              <a:t> </a:t>
            </a:r>
            <a:r>
              <a:rPr lang="en-US" sz="2400" dirty="0" err="1"/>
              <a:t>bên</a:t>
            </a:r>
            <a:r>
              <a:rPr lang="en-US" sz="2400" dirty="0"/>
              <a:t> </a:t>
            </a:r>
            <a:r>
              <a:rPr lang="en-US" sz="2400" dirty="0" err="1"/>
              <a:t>dưới</a:t>
            </a:r>
            <a:r>
              <a:rPr lang="en-US" sz="2400" dirty="0"/>
              <a:t> </a:t>
            </a:r>
            <a:r>
              <a:rPr lang="en-US" sz="2400" dirty="0" err="1"/>
              <a:t>tuyệt</a:t>
            </a:r>
            <a:r>
              <a:rPr lang="en-US" sz="2400" dirty="0"/>
              <a:t> </a:t>
            </a:r>
            <a:r>
              <a:rPr lang="en-US" sz="2400" dirty="0" err="1"/>
              <a:t>đối</a:t>
            </a:r>
            <a:endParaRPr lang="en-US" sz="2400" dirty="0"/>
          </a:p>
          <a:p>
            <a:pPr lvl="1" eaLnBrk="1" hangingPunct="1"/>
            <a:r>
              <a:rPr lang="en-US" sz="2000" dirty="0" err="1"/>
              <a:t>Không</a:t>
            </a:r>
            <a:r>
              <a:rPr lang="en-US" sz="2000" dirty="0"/>
              <a:t> </a:t>
            </a:r>
            <a:r>
              <a:rPr lang="en-US" sz="2000" dirty="0" err="1"/>
              <a:t>lỗi</a:t>
            </a:r>
            <a:r>
              <a:rPr lang="en-US" sz="2000" dirty="0"/>
              <a:t> bit</a:t>
            </a:r>
          </a:p>
          <a:p>
            <a:pPr lvl="1" eaLnBrk="1" hangingPunct="1"/>
            <a:r>
              <a:rPr lang="en-US" sz="2000" dirty="0" err="1"/>
              <a:t>Không</a:t>
            </a:r>
            <a:r>
              <a:rPr lang="en-US" sz="2000" dirty="0"/>
              <a:t> </a:t>
            </a:r>
            <a:r>
              <a:rPr lang="en-US" sz="2000" dirty="0" err="1"/>
              <a:t>mất</a:t>
            </a:r>
            <a:r>
              <a:rPr lang="en-US" sz="2000" dirty="0"/>
              <a:t> </a:t>
            </a:r>
            <a:r>
              <a:rPr lang="en-US" sz="2000" dirty="0" err="1"/>
              <a:t>gói</a:t>
            </a:r>
            <a:r>
              <a:rPr lang="en-US" sz="2000" dirty="0"/>
              <a:t> tin</a:t>
            </a:r>
          </a:p>
          <a:p>
            <a:pPr eaLnBrk="1" hangingPunct="1"/>
            <a:r>
              <a:rPr lang="en-US" sz="2400" dirty="0"/>
              <a:t>FSM (finite state machine) </a:t>
            </a:r>
            <a:r>
              <a:rPr lang="en-US" sz="2400" dirty="0" err="1"/>
              <a:t>cho</a:t>
            </a:r>
            <a:r>
              <a:rPr lang="en-US" sz="2400" dirty="0"/>
              <a:t> </a:t>
            </a:r>
            <a:r>
              <a:rPr lang="en-US" sz="2400" dirty="0" err="1"/>
              <a:t>bên</a:t>
            </a:r>
            <a:r>
              <a:rPr lang="en-US" sz="2400" dirty="0"/>
              <a:t> </a:t>
            </a:r>
            <a:r>
              <a:rPr lang="en-US" sz="2400" dirty="0" err="1"/>
              <a:t>gửi</a:t>
            </a:r>
            <a:r>
              <a:rPr lang="en-US" sz="2400" dirty="0"/>
              <a:t> </a:t>
            </a:r>
            <a:r>
              <a:rPr lang="en-US" sz="2400" dirty="0" err="1"/>
              <a:t>và</a:t>
            </a:r>
            <a:r>
              <a:rPr lang="en-US" sz="2400" dirty="0"/>
              <a:t> </a:t>
            </a:r>
            <a:r>
              <a:rPr lang="en-US" sz="2400" dirty="0" err="1"/>
              <a:t>nhận</a:t>
            </a:r>
            <a:endParaRPr lang="en-US" sz="2400" dirty="0"/>
          </a:p>
          <a:p>
            <a:pPr lvl="1" eaLnBrk="1" hangingPunct="1"/>
            <a:r>
              <a:rPr lang="en-US" sz="2000" dirty="0" err="1"/>
              <a:t>Bên</a:t>
            </a:r>
            <a:r>
              <a:rPr lang="en-US" sz="2000" dirty="0"/>
              <a:t> </a:t>
            </a:r>
            <a:r>
              <a:rPr lang="en-US" sz="2000" dirty="0" err="1"/>
              <a:t>gửi</a:t>
            </a:r>
            <a:r>
              <a:rPr lang="en-US" sz="2000" dirty="0"/>
              <a:t> </a:t>
            </a:r>
            <a:r>
              <a:rPr lang="en-US" sz="2000" dirty="0" err="1"/>
              <a:t>chuyển</a:t>
            </a:r>
            <a:r>
              <a:rPr lang="en-US" sz="2000" dirty="0"/>
              <a:t> </a:t>
            </a:r>
            <a:r>
              <a:rPr lang="en-US" sz="2000" dirty="0" err="1"/>
              <a:t>dữ</a:t>
            </a:r>
            <a:r>
              <a:rPr lang="en-US" sz="2000" dirty="0"/>
              <a:t> </a:t>
            </a:r>
            <a:r>
              <a:rPr lang="en-US" sz="2000" dirty="0" err="1"/>
              <a:t>liệu</a:t>
            </a:r>
            <a:r>
              <a:rPr lang="en-US" sz="2000" dirty="0"/>
              <a:t> </a:t>
            </a:r>
            <a:r>
              <a:rPr lang="en-US" sz="2000" dirty="0" err="1"/>
              <a:t>xuống</a:t>
            </a:r>
            <a:r>
              <a:rPr lang="en-US" sz="2000" dirty="0"/>
              <a:t> </a:t>
            </a:r>
            <a:r>
              <a:rPr lang="en-US" sz="2000" dirty="0" err="1"/>
              <a:t>kênh</a:t>
            </a:r>
            <a:r>
              <a:rPr lang="en-US" sz="2000" dirty="0"/>
              <a:t> </a:t>
            </a:r>
            <a:r>
              <a:rPr lang="en-US" sz="2000" dirty="0" err="1"/>
              <a:t>bên</a:t>
            </a:r>
            <a:r>
              <a:rPr lang="en-US" sz="2000" dirty="0"/>
              <a:t> </a:t>
            </a:r>
            <a:r>
              <a:rPr lang="en-US" sz="2000" dirty="0" err="1"/>
              <a:t>dưới</a:t>
            </a:r>
            <a:endParaRPr lang="en-US" sz="2000" dirty="0"/>
          </a:p>
          <a:p>
            <a:pPr lvl="1" eaLnBrk="1" hangingPunct="1"/>
            <a:r>
              <a:rPr lang="en-US" sz="2000" dirty="0" err="1"/>
              <a:t>Bên</a:t>
            </a:r>
            <a:r>
              <a:rPr lang="en-US" sz="2000" dirty="0"/>
              <a:t> </a:t>
            </a:r>
            <a:r>
              <a:rPr lang="en-US" sz="2000" dirty="0" err="1"/>
              <a:t>nhận</a:t>
            </a:r>
            <a:r>
              <a:rPr lang="en-US" sz="2000" dirty="0"/>
              <a:t> </a:t>
            </a:r>
            <a:r>
              <a:rPr lang="en-US" sz="2000" dirty="0" err="1"/>
              <a:t>đọc</a:t>
            </a:r>
            <a:r>
              <a:rPr lang="en-US" sz="2000" dirty="0"/>
              <a:t> </a:t>
            </a:r>
            <a:r>
              <a:rPr lang="en-US" sz="2000" dirty="0" err="1"/>
              <a:t>dữ</a:t>
            </a:r>
            <a:r>
              <a:rPr lang="en-US" sz="2000" dirty="0"/>
              <a:t> </a:t>
            </a:r>
            <a:r>
              <a:rPr lang="en-US" sz="2000" dirty="0" err="1"/>
              <a:t>liệu</a:t>
            </a:r>
            <a:r>
              <a:rPr lang="en-US" sz="2000" dirty="0"/>
              <a:t> </a:t>
            </a:r>
            <a:r>
              <a:rPr lang="en-US" sz="2000" dirty="0" err="1"/>
              <a:t>từ</a:t>
            </a:r>
            <a:r>
              <a:rPr lang="en-US" sz="2000" dirty="0"/>
              <a:t> </a:t>
            </a:r>
            <a:r>
              <a:rPr lang="en-US" sz="2000" dirty="0" err="1"/>
              <a:t>kênh</a:t>
            </a:r>
            <a:r>
              <a:rPr lang="en-US" sz="2000" dirty="0"/>
              <a:t> </a:t>
            </a:r>
            <a:r>
              <a:rPr lang="en-US" sz="2000" dirty="0" err="1"/>
              <a:t>truyền</a:t>
            </a:r>
            <a:r>
              <a:rPr lang="en-US" sz="2000" dirty="0"/>
              <a:t> </a:t>
            </a:r>
            <a:r>
              <a:rPr lang="en-US" sz="2000" dirty="0" err="1"/>
              <a:t>bên</a:t>
            </a:r>
            <a:r>
              <a:rPr lang="en-US" sz="2000" dirty="0"/>
              <a:t> </a:t>
            </a:r>
            <a:r>
              <a:rPr lang="en-US" sz="2000" dirty="0" err="1"/>
              <a:t>dưới</a:t>
            </a:r>
            <a:endParaRPr lang="en-US" sz="2000" dirty="0"/>
          </a:p>
        </p:txBody>
      </p:sp>
      <p:grpSp>
        <p:nvGrpSpPr>
          <p:cNvPr id="2" name="Group 24"/>
          <p:cNvGrpSpPr/>
          <p:nvPr/>
        </p:nvGrpSpPr>
        <p:grpSpPr>
          <a:xfrm>
            <a:off x="502907" y="4246563"/>
            <a:ext cx="1464345" cy="1125537"/>
            <a:chOff x="808038" y="4246563"/>
            <a:chExt cx="1130945" cy="1125537"/>
          </a:xfrm>
        </p:grpSpPr>
        <p:sp>
          <p:nvSpPr>
            <p:cNvPr id="8" name="Oval 4"/>
            <p:cNvSpPr>
              <a:spLocks noChangeArrowheads="1"/>
            </p:cNvSpPr>
            <p:nvPr/>
          </p:nvSpPr>
          <p:spPr bwMode="auto">
            <a:xfrm>
              <a:off x="808038" y="4246563"/>
              <a:ext cx="955675" cy="1011237"/>
            </a:xfrm>
            <a:prstGeom prst="ellipse">
              <a:avLst/>
            </a:prstGeom>
            <a:solidFill>
              <a:srgbClr val="FFFFFF"/>
            </a:solidFill>
            <a:ln w="19050">
              <a:solidFill>
                <a:srgbClr val="000000"/>
              </a:solidFill>
              <a:round/>
              <a:headEnd/>
              <a:tailEnd/>
            </a:ln>
          </p:spPr>
          <p:txBody>
            <a:bodyPr/>
            <a:lstStyle/>
            <a:p>
              <a:endParaRPr lang="en-US"/>
            </a:p>
          </p:txBody>
        </p:sp>
        <p:sp>
          <p:nvSpPr>
            <p:cNvPr id="9" name="Text Box 5"/>
            <p:cNvSpPr txBox="1">
              <a:spLocks noChangeArrowheads="1"/>
            </p:cNvSpPr>
            <p:nvPr/>
          </p:nvSpPr>
          <p:spPr bwMode="auto">
            <a:xfrm>
              <a:off x="840433" y="4459288"/>
              <a:ext cx="1098550" cy="912812"/>
            </a:xfrm>
            <a:prstGeom prst="rect">
              <a:avLst/>
            </a:prstGeom>
            <a:noFill/>
            <a:ln w="9525">
              <a:noFill/>
              <a:miter lim="800000"/>
              <a:headEnd/>
              <a:tailEnd/>
            </a:ln>
          </p:spPr>
          <p:txBody>
            <a:bodyPr/>
            <a:lstStyle/>
            <a:p>
              <a:r>
                <a:rPr lang="en-US" sz="1600" dirty="0">
                  <a:latin typeface="Arial" pitchFamily="34" charset="0"/>
                </a:rPr>
                <a:t>Wait for call from above</a:t>
              </a:r>
              <a:endParaRPr lang="en-US" sz="1600" dirty="0">
                <a:latin typeface="Times New Roman" pitchFamily="18" charset="0"/>
              </a:endParaRPr>
            </a:p>
          </p:txBody>
        </p:sp>
      </p:grpSp>
      <p:sp>
        <p:nvSpPr>
          <p:cNvPr id="10" name="Freeform 6"/>
          <p:cNvSpPr>
            <a:spLocks/>
          </p:cNvSpPr>
          <p:nvPr/>
        </p:nvSpPr>
        <p:spPr bwMode="auto">
          <a:xfrm>
            <a:off x="1617663" y="4230688"/>
            <a:ext cx="611187" cy="1027112"/>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a:p>
        </p:txBody>
      </p:sp>
      <p:sp>
        <p:nvSpPr>
          <p:cNvPr id="11" name="Text Box 7"/>
          <p:cNvSpPr txBox="1">
            <a:spLocks noChangeArrowheads="1"/>
          </p:cNvSpPr>
          <p:nvPr/>
        </p:nvSpPr>
        <p:spPr bwMode="auto">
          <a:xfrm>
            <a:off x="2070100" y="4754563"/>
            <a:ext cx="2682875" cy="598487"/>
          </a:xfrm>
          <a:prstGeom prst="rect">
            <a:avLst/>
          </a:prstGeom>
          <a:noFill/>
          <a:ln w="9525">
            <a:noFill/>
            <a:miter lim="800000"/>
            <a:headEnd/>
            <a:tailEnd/>
          </a:ln>
        </p:spPr>
        <p:txBody>
          <a:bodyPr/>
          <a:lstStyle/>
          <a:p>
            <a:pPr algn="l"/>
            <a:r>
              <a:rPr lang="en-US" dirty="0">
                <a:latin typeface="Arial" pitchFamily="34" charset="0"/>
              </a:rPr>
              <a:t>packet = </a:t>
            </a:r>
            <a:r>
              <a:rPr lang="en-US" dirty="0" err="1">
                <a:latin typeface="Arial" pitchFamily="34" charset="0"/>
              </a:rPr>
              <a:t>make_pkt</a:t>
            </a:r>
            <a:r>
              <a:rPr lang="en-US" dirty="0">
                <a:latin typeface="Arial" pitchFamily="34" charset="0"/>
              </a:rPr>
              <a:t>(data)</a:t>
            </a:r>
          </a:p>
          <a:p>
            <a:pPr algn="l"/>
            <a:r>
              <a:rPr lang="en-US" dirty="0" err="1">
                <a:latin typeface="Arial" pitchFamily="34" charset="0"/>
              </a:rPr>
              <a:t>udt_send</a:t>
            </a:r>
            <a:r>
              <a:rPr lang="en-US" dirty="0">
                <a:latin typeface="Arial" pitchFamily="34" charset="0"/>
              </a:rPr>
              <a:t>(packet)</a:t>
            </a:r>
            <a:endParaRPr lang="en-US" dirty="0">
              <a:latin typeface="Times New Roman" pitchFamily="18" charset="0"/>
            </a:endParaRPr>
          </a:p>
        </p:txBody>
      </p:sp>
      <p:sp>
        <p:nvSpPr>
          <p:cNvPr id="12" name="Text Box 8"/>
          <p:cNvSpPr txBox="1">
            <a:spLocks noChangeArrowheads="1"/>
          </p:cNvSpPr>
          <p:nvPr/>
        </p:nvSpPr>
        <p:spPr bwMode="auto">
          <a:xfrm>
            <a:off x="2028825" y="4287838"/>
            <a:ext cx="2255838" cy="428625"/>
          </a:xfrm>
          <a:prstGeom prst="rect">
            <a:avLst/>
          </a:prstGeom>
          <a:noFill/>
          <a:ln w="9525">
            <a:noFill/>
            <a:miter lim="800000"/>
            <a:headEnd/>
            <a:tailEnd/>
          </a:ln>
        </p:spPr>
        <p:txBody>
          <a:bodyPr/>
          <a:lstStyle/>
          <a:p>
            <a:pPr algn="l"/>
            <a:r>
              <a:rPr lang="en-US">
                <a:latin typeface="Arial" pitchFamily="34" charset="0"/>
              </a:rPr>
              <a:t>rdt_send(data)</a:t>
            </a:r>
            <a:endParaRPr lang="en-US" dirty="0">
              <a:latin typeface="Times New Roman" pitchFamily="18" charset="0"/>
            </a:endParaRPr>
          </a:p>
        </p:txBody>
      </p:sp>
      <p:sp>
        <p:nvSpPr>
          <p:cNvPr id="13" name="Line 9"/>
          <p:cNvSpPr>
            <a:spLocks noChangeShapeType="1"/>
          </p:cNvSpPr>
          <p:nvPr/>
        </p:nvSpPr>
        <p:spPr bwMode="auto">
          <a:xfrm>
            <a:off x="2128838" y="4630738"/>
            <a:ext cx="1296987" cy="0"/>
          </a:xfrm>
          <a:prstGeom prst="line">
            <a:avLst/>
          </a:prstGeom>
          <a:noFill/>
          <a:ln w="19050">
            <a:solidFill>
              <a:srgbClr val="000000"/>
            </a:solidFill>
            <a:round/>
            <a:headEnd/>
            <a:tailEnd/>
          </a:ln>
        </p:spPr>
        <p:txBody>
          <a:bodyPr/>
          <a:lstStyle/>
          <a:p>
            <a:endParaRPr lang="en-US"/>
          </a:p>
        </p:txBody>
      </p:sp>
      <p:sp>
        <p:nvSpPr>
          <p:cNvPr id="14" name="Line 10"/>
          <p:cNvSpPr>
            <a:spLocks noChangeShapeType="1"/>
          </p:cNvSpPr>
          <p:nvPr/>
        </p:nvSpPr>
        <p:spPr bwMode="auto">
          <a:xfrm>
            <a:off x="484188" y="4230689"/>
            <a:ext cx="347662" cy="228600"/>
          </a:xfrm>
          <a:prstGeom prst="line">
            <a:avLst/>
          </a:prstGeom>
          <a:noFill/>
          <a:ln w="9525">
            <a:solidFill>
              <a:srgbClr val="000000"/>
            </a:solidFill>
            <a:prstDash val="dash"/>
            <a:round/>
            <a:headEnd/>
            <a:tailEnd type="triangle" w="med" len="med"/>
          </a:ln>
        </p:spPr>
        <p:txBody>
          <a:bodyPr/>
          <a:lstStyle/>
          <a:p>
            <a:endParaRPr lang="en-US"/>
          </a:p>
        </p:txBody>
      </p:sp>
      <p:sp>
        <p:nvSpPr>
          <p:cNvPr id="15" name="Text Box 11"/>
          <p:cNvSpPr txBox="1">
            <a:spLocks noChangeArrowheads="1"/>
          </p:cNvSpPr>
          <p:nvPr/>
        </p:nvSpPr>
        <p:spPr bwMode="auto">
          <a:xfrm>
            <a:off x="6335713" y="4613275"/>
            <a:ext cx="2487612" cy="428625"/>
          </a:xfrm>
          <a:prstGeom prst="rect">
            <a:avLst/>
          </a:prstGeom>
          <a:noFill/>
          <a:ln w="9525">
            <a:noFill/>
            <a:miter lim="800000"/>
            <a:headEnd/>
            <a:tailEnd/>
          </a:ln>
        </p:spPr>
        <p:txBody>
          <a:bodyPr/>
          <a:lstStyle/>
          <a:p>
            <a:pPr algn="l"/>
            <a:r>
              <a:rPr lang="en-US" dirty="0">
                <a:latin typeface="Arial" pitchFamily="34" charset="0"/>
              </a:rPr>
              <a:t>extract (</a:t>
            </a:r>
            <a:r>
              <a:rPr lang="en-US" dirty="0" err="1">
                <a:latin typeface="Arial" pitchFamily="34" charset="0"/>
              </a:rPr>
              <a:t>packet,data</a:t>
            </a:r>
            <a:r>
              <a:rPr lang="en-US" dirty="0">
                <a:latin typeface="Arial" pitchFamily="34" charset="0"/>
              </a:rPr>
              <a:t>)</a:t>
            </a:r>
          </a:p>
          <a:p>
            <a:pPr algn="l"/>
            <a:r>
              <a:rPr lang="en-US" dirty="0" err="1">
                <a:latin typeface="Arial" pitchFamily="34" charset="0"/>
              </a:rPr>
              <a:t>deliver_data</a:t>
            </a:r>
            <a:r>
              <a:rPr lang="en-US" dirty="0">
                <a:latin typeface="Arial" pitchFamily="34" charset="0"/>
              </a:rPr>
              <a:t>(data)</a:t>
            </a:r>
            <a:endParaRPr lang="en-US" dirty="0">
              <a:latin typeface="Times New Roman" pitchFamily="18" charset="0"/>
            </a:endParaRPr>
          </a:p>
        </p:txBody>
      </p:sp>
      <p:grpSp>
        <p:nvGrpSpPr>
          <p:cNvPr id="3" name="Group 25"/>
          <p:cNvGrpSpPr/>
          <p:nvPr/>
        </p:nvGrpSpPr>
        <p:grpSpPr>
          <a:xfrm>
            <a:off x="4688731" y="4232275"/>
            <a:ext cx="1588242" cy="1300339"/>
            <a:chOff x="5116513" y="4232275"/>
            <a:chExt cx="1123787" cy="1116329"/>
          </a:xfrm>
        </p:grpSpPr>
        <p:sp>
          <p:nvSpPr>
            <p:cNvPr id="16" name="Oval 12"/>
            <p:cNvSpPr>
              <a:spLocks noChangeArrowheads="1"/>
            </p:cNvSpPr>
            <p:nvPr/>
          </p:nvSpPr>
          <p:spPr bwMode="auto">
            <a:xfrm>
              <a:off x="5116513" y="4232275"/>
              <a:ext cx="955675" cy="1011238"/>
            </a:xfrm>
            <a:prstGeom prst="ellipse">
              <a:avLst/>
            </a:prstGeom>
            <a:solidFill>
              <a:srgbClr val="FFFFFF"/>
            </a:solidFill>
            <a:ln w="19050">
              <a:solidFill>
                <a:srgbClr val="000000"/>
              </a:solidFill>
              <a:round/>
              <a:headEnd/>
              <a:tailEnd/>
            </a:ln>
          </p:spPr>
          <p:txBody>
            <a:bodyPr/>
            <a:lstStyle/>
            <a:p>
              <a:endParaRPr lang="en-US"/>
            </a:p>
          </p:txBody>
        </p:sp>
        <p:sp>
          <p:nvSpPr>
            <p:cNvPr id="17" name="Text Box 13"/>
            <p:cNvSpPr txBox="1">
              <a:spLocks noChangeArrowheads="1"/>
            </p:cNvSpPr>
            <p:nvPr/>
          </p:nvSpPr>
          <p:spPr bwMode="auto">
            <a:xfrm>
              <a:off x="5141750" y="4435791"/>
              <a:ext cx="1098550" cy="912813"/>
            </a:xfrm>
            <a:prstGeom prst="rect">
              <a:avLst/>
            </a:prstGeom>
            <a:noFill/>
            <a:ln w="9525">
              <a:noFill/>
              <a:miter lim="800000"/>
              <a:headEnd/>
              <a:tailEnd/>
            </a:ln>
          </p:spPr>
          <p:txBody>
            <a:bodyPr/>
            <a:lstStyle/>
            <a:p>
              <a:r>
                <a:rPr lang="en-US" dirty="0">
                  <a:latin typeface="Arial" pitchFamily="34" charset="0"/>
                </a:rPr>
                <a:t>Wait for call from below</a:t>
              </a:r>
              <a:endParaRPr lang="en-US" dirty="0">
                <a:latin typeface="Times New Roman" pitchFamily="18" charset="0"/>
              </a:endParaRPr>
            </a:p>
          </p:txBody>
        </p:sp>
      </p:grpSp>
      <p:sp>
        <p:nvSpPr>
          <p:cNvPr id="18" name="Freeform 14"/>
          <p:cNvSpPr>
            <a:spLocks/>
          </p:cNvSpPr>
          <p:nvPr/>
        </p:nvSpPr>
        <p:spPr bwMode="auto">
          <a:xfrm>
            <a:off x="5926138" y="4216400"/>
            <a:ext cx="611187" cy="1027113"/>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a:p>
        </p:txBody>
      </p:sp>
      <p:sp>
        <p:nvSpPr>
          <p:cNvPr id="19" name="Text Box 15"/>
          <p:cNvSpPr txBox="1">
            <a:spLocks noChangeArrowheads="1"/>
          </p:cNvSpPr>
          <p:nvPr/>
        </p:nvSpPr>
        <p:spPr bwMode="auto">
          <a:xfrm>
            <a:off x="6337300" y="4273550"/>
            <a:ext cx="2255838" cy="428625"/>
          </a:xfrm>
          <a:prstGeom prst="rect">
            <a:avLst/>
          </a:prstGeom>
          <a:noFill/>
          <a:ln w="9525">
            <a:noFill/>
            <a:miter lim="800000"/>
            <a:headEnd/>
            <a:tailEnd/>
          </a:ln>
        </p:spPr>
        <p:txBody>
          <a:bodyPr/>
          <a:lstStyle/>
          <a:p>
            <a:pPr algn="l"/>
            <a:endParaRPr lang="en-US">
              <a:latin typeface="Times New Roman" pitchFamily="18" charset="0"/>
            </a:endParaRPr>
          </a:p>
        </p:txBody>
      </p:sp>
      <p:sp>
        <p:nvSpPr>
          <p:cNvPr id="20" name="Line 16"/>
          <p:cNvSpPr>
            <a:spLocks noChangeShapeType="1"/>
          </p:cNvSpPr>
          <p:nvPr/>
        </p:nvSpPr>
        <p:spPr bwMode="auto">
          <a:xfrm>
            <a:off x="6437313" y="4616450"/>
            <a:ext cx="1296987" cy="0"/>
          </a:xfrm>
          <a:prstGeom prst="line">
            <a:avLst/>
          </a:prstGeom>
          <a:noFill/>
          <a:ln w="19050">
            <a:solidFill>
              <a:srgbClr val="000000"/>
            </a:solidFill>
            <a:round/>
            <a:headEnd/>
            <a:tailEnd/>
          </a:ln>
        </p:spPr>
        <p:txBody>
          <a:bodyPr/>
          <a:lstStyle/>
          <a:p>
            <a:endParaRPr lang="en-US"/>
          </a:p>
        </p:txBody>
      </p:sp>
      <p:sp>
        <p:nvSpPr>
          <p:cNvPr id="21" name="Line 17"/>
          <p:cNvSpPr>
            <a:spLocks noChangeShapeType="1"/>
          </p:cNvSpPr>
          <p:nvPr/>
        </p:nvSpPr>
        <p:spPr bwMode="auto">
          <a:xfrm>
            <a:off x="4792663" y="4216400"/>
            <a:ext cx="385762" cy="242888"/>
          </a:xfrm>
          <a:prstGeom prst="line">
            <a:avLst/>
          </a:prstGeom>
          <a:noFill/>
          <a:ln w="9525">
            <a:solidFill>
              <a:srgbClr val="000000"/>
            </a:solidFill>
            <a:prstDash val="dash"/>
            <a:round/>
            <a:headEnd/>
            <a:tailEnd type="triangle" w="med" len="med"/>
          </a:ln>
        </p:spPr>
        <p:txBody>
          <a:bodyPr/>
          <a:lstStyle/>
          <a:p>
            <a:endParaRPr lang="en-US"/>
          </a:p>
        </p:txBody>
      </p:sp>
      <p:sp>
        <p:nvSpPr>
          <p:cNvPr id="22" name="Rectangle 18"/>
          <p:cNvSpPr>
            <a:spLocks noChangeArrowheads="1"/>
          </p:cNvSpPr>
          <p:nvPr/>
        </p:nvSpPr>
        <p:spPr bwMode="auto">
          <a:xfrm>
            <a:off x="6351588" y="4292600"/>
            <a:ext cx="1541462" cy="336550"/>
          </a:xfrm>
          <a:prstGeom prst="rect">
            <a:avLst/>
          </a:prstGeom>
          <a:noFill/>
          <a:ln w="9525">
            <a:noFill/>
            <a:miter lim="800000"/>
            <a:headEnd/>
            <a:tailEnd/>
          </a:ln>
        </p:spPr>
        <p:txBody>
          <a:bodyPr wrap="none">
            <a:spAutoFit/>
          </a:bodyPr>
          <a:lstStyle/>
          <a:p>
            <a:r>
              <a:rPr lang="en-US" dirty="0" err="1">
                <a:latin typeface="Arial" pitchFamily="34" charset="0"/>
              </a:rPr>
              <a:t>rdt_rcv</a:t>
            </a:r>
            <a:r>
              <a:rPr lang="en-US" dirty="0">
                <a:latin typeface="Arial" pitchFamily="34" charset="0"/>
              </a:rPr>
              <a:t>(packet)</a:t>
            </a:r>
          </a:p>
        </p:txBody>
      </p:sp>
      <p:sp>
        <p:nvSpPr>
          <p:cNvPr id="23" name="Text Box 19"/>
          <p:cNvSpPr txBox="1">
            <a:spLocks noChangeArrowheads="1"/>
          </p:cNvSpPr>
          <p:nvPr/>
        </p:nvSpPr>
        <p:spPr bwMode="auto">
          <a:xfrm>
            <a:off x="2085975" y="5553075"/>
            <a:ext cx="1150938" cy="457200"/>
          </a:xfrm>
          <a:prstGeom prst="rect">
            <a:avLst/>
          </a:prstGeom>
          <a:noFill/>
          <a:ln w="9525">
            <a:noFill/>
            <a:miter lim="800000"/>
            <a:headEnd/>
            <a:tailEnd/>
          </a:ln>
        </p:spPr>
        <p:txBody>
          <a:bodyPr wrap="none">
            <a:spAutoFit/>
          </a:bodyPr>
          <a:lstStyle/>
          <a:p>
            <a:r>
              <a:rPr lang="en-US" sz="2400" dirty="0">
                <a:solidFill>
                  <a:srgbClr val="FF0000"/>
                </a:solidFill>
              </a:rPr>
              <a:t>sender</a:t>
            </a:r>
          </a:p>
        </p:txBody>
      </p:sp>
      <p:sp>
        <p:nvSpPr>
          <p:cNvPr id="24" name="Text Box 20"/>
          <p:cNvSpPr txBox="1">
            <a:spLocks noChangeArrowheads="1"/>
          </p:cNvSpPr>
          <p:nvPr/>
        </p:nvSpPr>
        <p:spPr bwMode="auto">
          <a:xfrm>
            <a:off x="6069013" y="5594350"/>
            <a:ext cx="1366837" cy="457200"/>
          </a:xfrm>
          <a:prstGeom prst="rect">
            <a:avLst/>
          </a:prstGeom>
          <a:noFill/>
          <a:ln w="9525">
            <a:noFill/>
            <a:miter lim="800000"/>
            <a:headEnd/>
            <a:tailEnd/>
          </a:ln>
        </p:spPr>
        <p:txBody>
          <a:bodyPr wrap="none">
            <a:spAutoFit/>
          </a:bodyPr>
          <a:lstStyle/>
          <a:p>
            <a:r>
              <a:rPr lang="en-US" sz="2400" dirty="0">
                <a:solidFill>
                  <a:srgbClr val="FF0000"/>
                </a:solidFill>
              </a:rPr>
              <a:t>receiver</a:t>
            </a:r>
          </a:p>
        </p:txBody>
      </p:sp>
      <p:sp>
        <p:nvSpPr>
          <p:cNvPr id="25" name="Slide Number Placeholder 24"/>
          <p:cNvSpPr>
            <a:spLocks noGrp="1"/>
          </p:cNvSpPr>
          <p:nvPr>
            <p:ph type="sldNum" sz="quarter" idx="12"/>
          </p:nvPr>
        </p:nvSpPr>
        <p:spPr/>
        <p:txBody>
          <a:bodyPr/>
          <a:lstStyle/>
          <a:p>
            <a:fld id="{4810A696-75C0-4E1D-A482-26D5420205C7}" type="slidenum">
              <a:rPr lang="en-US" smtClean="0"/>
              <a:pPr/>
              <a:t>27</a:t>
            </a:fld>
            <a:endParaRPr lang="en-US"/>
          </a:p>
        </p:txBody>
      </p:sp>
      <p:sp>
        <p:nvSpPr>
          <p:cNvPr id="26" name="Footer Placeholder 2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12" dur="500"/>
                                        <p:tgtEl>
                                          <p:spTgt spid="65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7" dur="500"/>
                                        <p:tgtEl>
                                          <p:spTgt spid="65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22" dur="500"/>
                                        <p:tgtEl>
                                          <p:spTgt spid="65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blinds(horizontal)">
                                      <p:cBhvr>
                                        <p:cTn id="27" dur="500"/>
                                        <p:tgtEl>
                                          <p:spTgt spid="655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539">
                                            <p:txEl>
                                              <p:pRg st="5" end="5"/>
                                            </p:txEl>
                                          </p:spTgt>
                                        </p:tgtEl>
                                        <p:attrNameLst>
                                          <p:attrName>style.visibility</p:attrName>
                                        </p:attrNameLst>
                                      </p:cBhvr>
                                      <p:to>
                                        <p:strVal val="visible"/>
                                      </p:to>
                                    </p:set>
                                    <p:animEffect transition="in" filter="blinds(horizontal)">
                                      <p:cBhvr>
                                        <p:cTn id="32" dur="500"/>
                                        <p:tgtEl>
                                          <p:spTgt spid="655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dissolve">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dissolve">
                                      <p:cBhvr>
                                        <p:cTn id="45" dur="500"/>
                                        <p:tgtEl>
                                          <p:spTgt spid="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dissolv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dissolve">
                                      <p:cBhvr>
                                        <p:cTn id="53" dur="500"/>
                                        <p:tgtEl>
                                          <p:spTgt spid="1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dissolv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dissolve">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dissolve">
                                      <p:cBhvr>
                                        <p:cTn id="66" dur="500"/>
                                        <p:tgtEl>
                                          <p:spTgt spid="3"/>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dissolve">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dissolve">
                                      <p:cBhvr>
                                        <p:cTn id="74" dur="500"/>
                                        <p:tgtEl>
                                          <p:spTgt spid="21"/>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dissolve">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dissolve">
                                      <p:cBhvr>
                                        <p:cTn id="85" dur="500"/>
                                        <p:tgtEl>
                                          <p:spTgt spid="20"/>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dissolve">
                                      <p:cBhvr>
                                        <p:cTn id="9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P spid="10" grpId="0" animBg="1"/>
      <p:bldP spid="11" grpId="0"/>
      <p:bldP spid="12" grpId="0"/>
      <p:bldP spid="13" grpId="0" animBg="1"/>
      <p:bldP spid="14" grpId="0" animBg="1"/>
      <p:bldP spid="15" grpId="0"/>
      <p:bldP spid="18" grpId="0" animBg="1"/>
      <p:bldP spid="20" grpId="0" animBg="1"/>
      <p:bldP spid="21" grpId="0" animBg="1"/>
      <p:bldP spid="22" grpId="0"/>
      <p:bldP spid="23"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3200"/>
              <a:t>Rdt2.0 kênh truyền có lỗi bit - 1</a:t>
            </a:r>
          </a:p>
        </p:txBody>
      </p:sp>
      <p:sp>
        <p:nvSpPr>
          <p:cNvPr id="66563" name="Rectangle 3"/>
          <p:cNvSpPr>
            <a:spLocks noGrp="1" noChangeArrowheads="1"/>
          </p:cNvSpPr>
          <p:nvPr>
            <p:ph sz="quarter" idx="1"/>
          </p:nvPr>
        </p:nvSpPr>
        <p:spPr/>
        <p:txBody>
          <a:bodyPr/>
          <a:lstStyle/>
          <a:p>
            <a:pPr eaLnBrk="1" hangingPunct="1">
              <a:lnSpc>
                <a:spcPct val="90000"/>
              </a:lnSpc>
            </a:pPr>
            <a:r>
              <a:rPr lang="en-US" sz="2800" dirty="0" err="1"/>
              <a:t>Giả</a:t>
            </a:r>
            <a:r>
              <a:rPr lang="en-US" sz="2800" dirty="0"/>
              <a:t> </a:t>
            </a:r>
            <a:r>
              <a:rPr lang="en-US" sz="2800" dirty="0" err="1"/>
              <a:t>thiết</a:t>
            </a:r>
            <a:r>
              <a:rPr lang="en-US" sz="2800" dirty="0"/>
              <a:t>: </a:t>
            </a:r>
            <a:r>
              <a:rPr lang="en-US" sz="2800" dirty="0" err="1"/>
              <a:t>kênh</a:t>
            </a:r>
            <a:r>
              <a:rPr lang="en-US" sz="2800" dirty="0"/>
              <a:t> </a:t>
            </a:r>
            <a:r>
              <a:rPr lang="en-US" sz="2800" dirty="0" err="1"/>
              <a:t>truyền</a:t>
            </a:r>
            <a:r>
              <a:rPr lang="en-US" sz="2800" dirty="0"/>
              <a:t> </a:t>
            </a:r>
            <a:r>
              <a:rPr lang="en-US" sz="2800" dirty="0" err="1"/>
              <a:t>có</a:t>
            </a:r>
            <a:r>
              <a:rPr lang="en-US" sz="2800" dirty="0"/>
              <a:t> </a:t>
            </a:r>
            <a:r>
              <a:rPr lang="en-US" sz="2800" dirty="0" err="1"/>
              <a:t>thể</a:t>
            </a:r>
            <a:r>
              <a:rPr lang="en-US" sz="2800" dirty="0"/>
              <a:t> </a:t>
            </a:r>
            <a:r>
              <a:rPr lang="en-US" sz="2800" dirty="0" err="1"/>
              <a:t>xảy</a:t>
            </a:r>
            <a:r>
              <a:rPr lang="en-US" sz="2800" dirty="0"/>
              <a:t> </a:t>
            </a:r>
            <a:r>
              <a:rPr lang="en-US" sz="2800" dirty="0" err="1"/>
              <a:t>ra</a:t>
            </a:r>
            <a:r>
              <a:rPr lang="en-US" sz="2800" dirty="0"/>
              <a:t> </a:t>
            </a:r>
            <a:r>
              <a:rPr lang="en-US" sz="2800" dirty="0" err="1"/>
              <a:t>lỗi</a:t>
            </a:r>
            <a:r>
              <a:rPr lang="en-US" sz="2800" dirty="0"/>
              <a:t> bit</a:t>
            </a:r>
          </a:p>
          <a:p>
            <a:pPr lvl="1">
              <a:lnSpc>
                <a:spcPct val="90000"/>
              </a:lnSpc>
            </a:pPr>
            <a:r>
              <a:rPr lang="en-US" sz="2500" dirty="0" err="1"/>
              <a:t>Sử</a:t>
            </a:r>
            <a:r>
              <a:rPr lang="en-US" sz="2500" dirty="0"/>
              <a:t> </a:t>
            </a:r>
            <a:r>
              <a:rPr lang="en-US" sz="2500" dirty="0" err="1"/>
              <a:t>dụng</a:t>
            </a:r>
            <a:r>
              <a:rPr lang="en-US" sz="2500" dirty="0"/>
              <a:t> </a:t>
            </a:r>
            <a:r>
              <a:rPr lang="en-US" sz="2500" dirty="0" err="1"/>
              <a:t>các</a:t>
            </a:r>
            <a:r>
              <a:rPr lang="en-US" sz="2500" dirty="0"/>
              <a:t> </a:t>
            </a:r>
            <a:r>
              <a:rPr lang="en-US" sz="2500" dirty="0" err="1"/>
              <a:t>cơ</a:t>
            </a:r>
            <a:r>
              <a:rPr lang="en-US" sz="2500" dirty="0"/>
              <a:t> </a:t>
            </a:r>
            <a:r>
              <a:rPr lang="en-US" sz="2500" dirty="0" err="1"/>
              <a:t>chế</a:t>
            </a:r>
            <a:r>
              <a:rPr lang="en-US" sz="2500" dirty="0"/>
              <a:t> </a:t>
            </a:r>
            <a:r>
              <a:rPr lang="en-US" sz="2500" dirty="0" err="1"/>
              <a:t>kiểm</a:t>
            </a:r>
            <a:r>
              <a:rPr lang="en-US" sz="2500" dirty="0"/>
              <a:t> </a:t>
            </a:r>
            <a:r>
              <a:rPr lang="en-US" sz="2500" dirty="0" err="1"/>
              <a:t>tra</a:t>
            </a:r>
            <a:r>
              <a:rPr lang="en-US" sz="2500" dirty="0"/>
              <a:t> </a:t>
            </a:r>
            <a:r>
              <a:rPr lang="en-US" sz="2500" dirty="0" err="1"/>
              <a:t>lỗi</a:t>
            </a:r>
            <a:endParaRPr lang="en-US" sz="2500" dirty="0"/>
          </a:p>
          <a:p>
            <a:pPr lvl="2">
              <a:lnSpc>
                <a:spcPct val="90000"/>
              </a:lnSpc>
            </a:pPr>
            <a:r>
              <a:rPr lang="en-US" sz="2200" dirty="0"/>
              <a:t>checksum</a:t>
            </a:r>
          </a:p>
          <a:p>
            <a:pPr eaLnBrk="1" hangingPunct="1">
              <a:lnSpc>
                <a:spcPct val="90000"/>
              </a:lnSpc>
            </a:pPr>
            <a:r>
              <a:rPr lang="en-US" sz="2800" dirty="0" err="1"/>
              <a:t>Làm</a:t>
            </a:r>
            <a:r>
              <a:rPr lang="en-US" sz="2800" dirty="0"/>
              <a:t> </a:t>
            </a:r>
            <a:r>
              <a:rPr lang="en-US" sz="2800" dirty="0" err="1"/>
              <a:t>sao</a:t>
            </a:r>
            <a:r>
              <a:rPr lang="en-US" sz="2800" dirty="0"/>
              <a:t> </a:t>
            </a:r>
            <a:r>
              <a:rPr lang="en-US" sz="2800" dirty="0" err="1"/>
              <a:t>để</a:t>
            </a:r>
            <a:r>
              <a:rPr lang="en-US" sz="2800" dirty="0"/>
              <a:t> </a:t>
            </a:r>
            <a:r>
              <a:rPr lang="en-US" sz="2800" dirty="0" err="1"/>
              <a:t>khắc</a:t>
            </a:r>
            <a:r>
              <a:rPr lang="en-US" sz="2800" dirty="0"/>
              <a:t> </a:t>
            </a:r>
            <a:r>
              <a:rPr lang="en-US" sz="2800" dirty="0" err="1"/>
              <a:t>phục</a:t>
            </a:r>
            <a:r>
              <a:rPr lang="en-US" sz="2800" dirty="0"/>
              <a:t> </a:t>
            </a:r>
            <a:r>
              <a:rPr lang="en-US" sz="2800" dirty="0" err="1"/>
              <a:t>khi</a:t>
            </a:r>
            <a:r>
              <a:rPr lang="en-US" sz="2800" dirty="0"/>
              <a:t> </a:t>
            </a:r>
            <a:r>
              <a:rPr lang="en-US" sz="2800" dirty="0" err="1"/>
              <a:t>nhận</a:t>
            </a:r>
            <a:r>
              <a:rPr lang="en-US" sz="2800" dirty="0"/>
              <a:t> </a:t>
            </a:r>
            <a:r>
              <a:rPr lang="en-US" sz="2800" dirty="0" err="1"/>
              <a:t>ra</a:t>
            </a:r>
            <a:r>
              <a:rPr lang="en-US" sz="2800" dirty="0"/>
              <a:t> </a:t>
            </a:r>
            <a:r>
              <a:rPr lang="en-US" sz="2800" dirty="0" err="1"/>
              <a:t>lỗi</a:t>
            </a:r>
            <a:r>
              <a:rPr lang="en-US" sz="2800" dirty="0"/>
              <a:t>?</a:t>
            </a:r>
          </a:p>
          <a:p>
            <a:pPr lvl="1" eaLnBrk="1" hangingPunct="1">
              <a:lnSpc>
                <a:spcPct val="90000"/>
              </a:lnSpc>
            </a:pPr>
            <a:r>
              <a:rPr lang="en-US" sz="2400" dirty="0">
                <a:solidFill>
                  <a:srgbClr val="FF0000"/>
                </a:solidFill>
              </a:rPr>
              <a:t>Acknowledgement(ACKs):</a:t>
            </a:r>
            <a:r>
              <a:rPr lang="en-US" sz="2400" dirty="0"/>
              <a:t> </a:t>
            </a:r>
            <a:r>
              <a:rPr lang="en-US" sz="2400" dirty="0" err="1"/>
              <a:t>bên</a:t>
            </a:r>
            <a:r>
              <a:rPr lang="en-US" sz="2400" dirty="0"/>
              <a:t> </a:t>
            </a:r>
            <a:r>
              <a:rPr lang="en-US" sz="2400" dirty="0" err="1"/>
              <a:t>nhận</a:t>
            </a:r>
            <a:r>
              <a:rPr lang="en-US" sz="2400" dirty="0"/>
              <a:t> </a:t>
            </a:r>
            <a:r>
              <a:rPr lang="en-US" sz="2400" dirty="0" err="1"/>
              <a:t>báo</a:t>
            </a:r>
            <a:r>
              <a:rPr lang="en-US" sz="2400" dirty="0"/>
              <a:t> </a:t>
            </a:r>
            <a:r>
              <a:rPr lang="en-US" sz="2400" dirty="0" err="1"/>
              <a:t>cho</a:t>
            </a:r>
            <a:r>
              <a:rPr lang="en-US" sz="2400" dirty="0"/>
              <a:t> </a:t>
            </a:r>
            <a:r>
              <a:rPr lang="en-US" sz="2400" dirty="0" err="1"/>
              <a:t>bên</a:t>
            </a:r>
            <a:r>
              <a:rPr lang="en-US" sz="2400" dirty="0"/>
              <a:t> </a:t>
            </a:r>
            <a:r>
              <a:rPr lang="en-US" sz="2400" dirty="0" err="1"/>
              <a:t>gửi</a:t>
            </a:r>
            <a:r>
              <a:rPr lang="en-US" sz="2400" dirty="0"/>
              <a:t> </a:t>
            </a:r>
            <a:r>
              <a:rPr lang="en-US" sz="2400" dirty="0" err="1"/>
              <a:t>đã</a:t>
            </a:r>
            <a:r>
              <a:rPr lang="en-US" sz="2400" dirty="0"/>
              <a:t> </a:t>
            </a:r>
            <a:r>
              <a:rPr lang="en-US" sz="2400" dirty="0" err="1"/>
              <a:t>nhận</a:t>
            </a:r>
            <a:r>
              <a:rPr lang="en-US" sz="2400" dirty="0"/>
              <a:t> </a:t>
            </a:r>
            <a:r>
              <a:rPr lang="en-US" sz="2400" dirty="0" err="1"/>
              <a:t>được</a:t>
            </a:r>
            <a:r>
              <a:rPr lang="en-US" sz="2400" dirty="0"/>
              <a:t> </a:t>
            </a:r>
            <a:r>
              <a:rPr lang="en-US" sz="2400" dirty="0" err="1"/>
              <a:t>dữ</a:t>
            </a:r>
            <a:r>
              <a:rPr lang="en-US" sz="2400" dirty="0"/>
              <a:t> </a:t>
            </a:r>
            <a:r>
              <a:rPr lang="en-US" sz="2400" dirty="0" err="1"/>
              <a:t>liệu</a:t>
            </a:r>
            <a:endParaRPr lang="en-US" sz="2400" dirty="0"/>
          </a:p>
          <a:p>
            <a:pPr lvl="1" eaLnBrk="1" hangingPunct="1">
              <a:lnSpc>
                <a:spcPct val="90000"/>
              </a:lnSpc>
            </a:pPr>
            <a:r>
              <a:rPr lang="en-US" sz="2400" dirty="0" err="1">
                <a:solidFill>
                  <a:srgbClr val="FF0000"/>
                </a:solidFill>
              </a:rPr>
              <a:t>Nagetive</a:t>
            </a:r>
            <a:r>
              <a:rPr lang="en-US" sz="2400" dirty="0">
                <a:solidFill>
                  <a:srgbClr val="FF0000"/>
                </a:solidFill>
              </a:rPr>
              <a:t> acknowledgement(NAKs):</a:t>
            </a:r>
            <a:r>
              <a:rPr lang="en-US" sz="2400" dirty="0"/>
              <a:t> </a:t>
            </a:r>
            <a:r>
              <a:rPr lang="en-US" sz="2400" dirty="0" err="1"/>
              <a:t>bên</a:t>
            </a:r>
            <a:r>
              <a:rPr lang="en-US" sz="2400" dirty="0"/>
              <a:t> </a:t>
            </a:r>
            <a:r>
              <a:rPr lang="en-US" sz="2400" dirty="0" err="1"/>
              <a:t>nhận</a:t>
            </a:r>
            <a:r>
              <a:rPr lang="en-US" sz="2400" dirty="0"/>
              <a:t> </a:t>
            </a:r>
            <a:r>
              <a:rPr lang="en-US" sz="2400" dirty="0" err="1"/>
              <a:t>báo</a:t>
            </a:r>
            <a:r>
              <a:rPr lang="en-US" sz="2400" dirty="0"/>
              <a:t> </a:t>
            </a:r>
            <a:r>
              <a:rPr lang="en-US" sz="2400" dirty="0" err="1"/>
              <a:t>gói</a:t>
            </a:r>
            <a:r>
              <a:rPr lang="en-US" sz="2400" dirty="0"/>
              <a:t> tin </a:t>
            </a:r>
            <a:r>
              <a:rPr lang="en-US" sz="2400" dirty="0" err="1"/>
              <a:t>bị</a:t>
            </a:r>
            <a:r>
              <a:rPr lang="en-US" sz="2400" dirty="0"/>
              <a:t> </a:t>
            </a:r>
            <a:r>
              <a:rPr lang="en-US" sz="2400" dirty="0" err="1"/>
              <a:t>lỗi</a:t>
            </a:r>
            <a:endParaRPr lang="en-US" sz="2400" dirty="0"/>
          </a:p>
          <a:p>
            <a:pPr lvl="1" eaLnBrk="1" hangingPunct="1">
              <a:lnSpc>
                <a:spcPct val="90000"/>
              </a:lnSpc>
            </a:pPr>
            <a:r>
              <a:rPr lang="en-US" sz="2400" dirty="0" err="1"/>
              <a:t>Bên</a:t>
            </a:r>
            <a:r>
              <a:rPr lang="en-US" sz="2400" dirty="0"/>
              <a:t> </a:t>
            </a:r>
            <a:r>
              <a:rPr lang="en-US" sz="2400" dirty="0" err="1"/>
              <a:t>gửi</a:t>
            </a:r>
            <a:r>
              <a:rPr lang="en-US" sz="2400" dirty="0"/>
              <a:t> </a:t>
            </a:r>
            <a:r>
              <a:rPr lang="en-US" sz="2400" dirty="0" err="1"/>
              <a:t>sẽ</a:t>
            </a:r>
            <a:r>
              <a:rPr lang="en-US" sz="2400" dirty="0"/>
              <a:t> </a:t>
            </a:r>
            <a:r>
              <a:rPr lang="en-US" sz="2400" dirty="0" err="1"/>
              <a:t>gửi</a:t>
            </a:r>
            <a:r>
              <a:rPr lang="en-US" sz="2400" dirty="0"/>
              <a:t> </a:t>
            </a:r>
            <a:r>
              <a:rPr lang="en-US" sz="2400" dirty="0" err="1"/>
              <a:t>lại</a:t>
            </a:r>
            <a:r>
              <a:rPr lang="en-US" sz="2400" dirty="0"/>
              <a:t> </a:t>
            </a:r>
            <a:r>
              <a:rPr lang="en-US" sz="2400" dirty="0" err="1"/>
              <a:t>gói</a:t>
            </a:r>
            <a:r>
              <a:rPr lang="en-US" sz="2400" dirty="0"/>
              <a:t> tin </a:t>
            </a:r>
            <a:r>
              <a:rPr lang="en-US" sz="2400" dirty="0" err="1"/>
              <a:t>khi</a:t>
            </a:r>
            <a:r>
              <a:rPr lang="en-US" sz="2400" dirty="0"/>
              <a:t> </a:t>
            </a:r>
            <a:r>
              <a:rPr lang="en-US" sz="2400" dirty="0" err="1"/>
              <a:t>nhận</a:t>
            </a:r>
            <a:r>
              <a:rPr lang="en-US" sz="2400" dirty="0"/>
              <a:t> NAK</a:t>
            </a:r>
          </a:p>
          <a:p>
            <a:pPr eaLnBrk="1" hangingPunct="1">
              <a:lnSpc>
                <a:spcPct val="90000"/>
              </a:lnSpc>
            </a:pPr>
            <a:r>
              <a:rPr lang="en-US" sz="2800" dirty="0"/>
              <a:t>So </a:t>
            </a:r>
            <a:r>
              <a:rPr lang="en-US" sz="2800" dirty="0" err="1"/>
              <a:t>với</a:t>
            </a:r>
            <a:r>
              <a:rPr lang="en-US" sz="2800" dirty="0"/>
              <a:t> rdt1.0, rdt2.0:</a:t>
            </a:r>
          </a:p>
          <a:p>
            <a:pPr lvl="1" eaLnBrk="1" hangingPunct="1">
              <a:lnSpc>
                <a:spcPct val="90000"/>
              </a:lnSpc>
            </a:pPr>
            <a:r>
              <a:rPr lang="en-US" sz="2400" dirty="0" err="1"/>
              <a:t>Nhận</a:t>
            </a:r>
            <a:r>
              <a:rPr lang="en-US" sz="2400" dirty="0"/>
              <a:t> </a:t>
            </a:r>
            <a:r>
              <a:rPr lang="en-US" sz="2400" dirty="0" err="1"/>
              <a:t>dạng</a:t>
            </a:r>
            <a:r>
              <a:rPr lang="en-US" sz="2400" dirty="0"/>
              <a:t> </a:t>
            </a:r>
            <a:r>
              <a:rPr lang="en-US" sz="2400" dirty="0" err="1"/>
              <a:t>lỗi</a:t>
            </a:r>
            <a:endParaRPr lang="en-US" sz="2400" dirty="0"/>
          </a:p>
          <a:p>
            <a:pPr lvl="1" eaLnBrk="1" hangingPunct="1">
              <a:lnSpc>
                <a:spcPct val="90000"/>
              </a:lnSpc>
            </a:pPr>
            <a:r>
              <a:rPr lang="en-US" sz="2400" dirty="0" err="1"/>
              <a:t>Cơ</a:t>
            </a:r>
            <a:r>
              <a:rPr lang="en-US" sz="2400" dirty="0"/>
              <a:t> </a:t>
            </a:r>
            <a:r>
              <a:rPr lang="en-US" sz="2400" dirty="0" err="1"/>
              <a:t>chế</a:t>
            </a:r>
            <a:r>
              <a:rPr lang="en-US" sz="2400" dirty="0"/>
              <a:t> </a:t>
            </a:r>
            <a:r>
              <a:rPr lang="en-US" sz="2400" dirty="0" err="1"/>
              <a:t>phản</a:t>
            </a:r>
            <a:r>
              <a:rPr lang="en-US" sz="2400" dirty="0"/>
              <a:t> </a:t>
            </a:r>
            <a:r>
              <a:rPr lang="en-US" sz="2400" dirty="0" err="1"/>
              <a:t>hồi</a:t>
            </a:r>
            <a:r>
              <a:rPr lang="en-US" sz="2400" dirty="0"/>
              <a:t>: ACK, NAK</a:t>
            </a:r>
          </a:p>
        </p:txBody>
      </p:sp>
      <p:sp>
        <p:nvSpPr>
          <p:cNvPr id="4" name="Slide Number Placeholder 3"/>
          <p:cNvSpPr>
            <a:spLocks noGrp="1"/>
          </p:cNvSpPr>
          <p:nvPr>
            <p:ph type="sldNum" sz="quarter" idx="12"/>
          </p:nvPr>
        </p:nvSpPr>
        <p:spPr/>
        <p:txBody>
          <a:bodyPr/>
          <a:lstStyle/>
          <a:p>
            <a:fld id="{4810A696-75C0-4E1D-A482-26D5420205C7}" type="slidenum">
              <a:rPr lang="en-US" smtClean="0"/>
              <a:pPr/>
              <a:t>28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blinds(horizontal)">
                                      <p:cBhvr>
                                        <p:cTn id="7" dur="500"/>
                                        <p:tgtEl>
                                          <p:spTgt spid="66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blinds(horizontal)">
                                      <p:cBhvr>
                                        <p:cTn id="12" dur="500"/>
                                        <p:tgtEl>
                                          <p:spTgt spid="6656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5" dur="500"/>
                                        <p:tgtEl>
                                          <p:spTgt spid="665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6563">
                                            <p:txEl>
                                              <p:pRg st="3" end="3"/>
                                            </p:txEl>
                                          </p:spTgt>
                                        </p:tgtEl>
                                        <p:attrNameLst>
                                          <p:attrName>style.visibility</p:attrName>
                                        </p:attrNameLst>
                                      </p:cBhvr>
                                      <p:to>
                                        <p:strVal val="visible"/>
                                      </p:to>
                                    </p:set>
                                    <p:animEffect transition="in" filter="blinds(horizontal)">
                                      <p:cBhvr>
                                        <p:cTn id="20" dur="500"/>
                                        <p:tgtEl>
                                          <p:spTgt spid="6656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6563">
                                            <p:txEl>
                                              <p:pRg st="4" end="4"/>
                                            </p:txEl>
                                          </p:spTgt>
                                        </p:tgtEl>
                                        <p:attrNameLst>
                                          <p:attrName>style.visibility</p:attrName>
                                        </p:attrNameLst>
                                      </p:cBhvr>
                                      <p:to>
                                        <p:strVal val="visible"/>
                                      </p:to>
                                    </p:set>
                                    <p:animEffect transition="in" filter="blinds(horizontal)">
                                      <p:cBhvr>
                                        <p:cTn id="25" dur="500"/>
                                        <p:tgtEl>
                                          <p:spTgt spid="665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6563">
                                            <p:txEl>
                                              <p:pRg st="5" end="5"/>
                                            </p:txEl>
                                          </p:spTgt>
                                        </p:tgtEl>
                                        <p:attrNameLst>
                                          <p:attrName>style.visibility</p:attrName>
                                        </p:attrNameLst>
                                      </p:cBhvr>
                                      <p:to>
                                        <p:strVal val="visible"/>
                                      </p:to>
                                    </p:set>
                                    <p:animEffect transition="in" filter="blinds(horizontal)">
                                      <p:cBhvr>
                                        <p:cTn id="30" dur="500"/>
                                        <p:tgtEl>
                                          <p:spTgt spid="6656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6563">
                                            <p:txEl>
                                              <p:pRg st="6" end="6"/>
                                            </p:txEl>
                                          </p:spTgt>
                                        </p:tgtEl>
                                        <p:attrNameLst>
                                          <p:attrName>style.visibility</p:attrName>
                                        </p:attrNameLst>
                                      </p:cBhvr>
                                      <p:to>
                                        <p:strVal val="visible"/>
                                      </p:to>
                                    </p:set>
                                    <p:animEffect transition="in" filter="blinds(horizontal)">
                                      <p:cBhvr>
                                        <p:cTn id="35" dur="500"/>
                                        <p:tgtEl>
                                          <p:spTgt spid="6656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6563">
                                            <p:txEl>
                                              <p:pRg st="7" end="7"/>
                                            </p:txEl>
                                          </p:spTgt>
                                        </p:tgtEl>
                                        <p:attrNameLst>
                                          <p:attrName>style.visibility</p:attrName>
                                        </p:attrNameLst>
                                      </p:cBhvr>
                                      <p:to>
                                        <p:strVal val="visible"/>
                                      </p:to>
                                    </p:set>
                                    <p:animEffect transition="in" filter="blinds(horizontal)">
                                      <p:cBhvr>
                                        <p:cTn id="40" dur="500"/>
                                        <p:tgtEl>
                                          <p:spTgt spid="6656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6563">
                                            <p:txEl>
                                              <p:pRg st="8" end="8"/>
                                            </p:txEl>
                                          </p:spTgt>
                                        </p:tgtEl>
                                        <p:attrNameLst>
                                          <p:attrName>style.visibility</p:attrName>
                                        </p:attrNameLst>
                                      </p:cBhvr>
                                      <p:to>
                                        <p:strVal val="visible"/>
                                      </p:to>
                                    </p:set>
                                    <p:animEffect transition="in" filter="blinds(horizontal)">
                                      <p:cBhvr>
                                        <p:cTn id="45" dur="500"/>
                                        <p:tgtEl>
                                          <p:spTgt spid="6656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6563">
                                            <p:txEl>
                                              <p:pRg st="9" end="9"/>
                                            </p:txEl>
                                          </p:spTgt>
                                        </p:tgtEl>
                                        <p:attrNameLst>
                                          <p:attrName>style.visibility</p:attrName>
                                        </p:attrNameLst>
                                      </p:cBhvr>
                                      <p:to>
                                        <p:strVal val="visible"/>
                                      </p:to>
                                    </p:set>
                                    <p:animEffect transition="in" filter="blinds(horizontal)">
                                      <p:cBhvr>
                                        <p:cTn id="50" dur="500"/>
                                        <p:tgtEl>
                                          <p:spTgt spid="665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Rdt2.0 FSM - 2</a:t>
            </a:r>
            <a:endParaRPr lang="en-US" dirty="0"/>
          </a:p>
        </p:txBody>
      </p:sp>
      <p:grpSp>
        <p:nvGrpSpPr>
          <p:cNvPr id="4" name="Group 40"/>
          <p:cNvGrpSpPr/>
          <p:nvPr/>
        </p:nvGrpSpPr>
        <p:grpSpPr>
          <a:xfrm>
            <a:off x="696913" y="2209800"/>
            <a:ext cx="1208087" cy="962025"/>
            <a:chOff x="696913" y="2209800"/>
            <a:chExt cx="1208087" cy="962025"/>
          </a:xfrm>
        </p:grpSpPr>
        <p:sp>
          <p:nvSpPr>
            <p:cNvPr id="7" name="Oval 3"/>
            <p:cNvSpPr>
              <a:spLocks noChangeArrowheads="1"/>
            </p:cNvSpPr>
            <p:nvPr/>
          </p:nvSpPr>
          <p:spPr bwMode="auto">
            <a:xfrm>
              <a:off x="696913" y="2209800"/>
              <a:ext cx="985837" cy="962025"/>
            </a:xfrm>
            <a:prstGeom prst="ellipse">
              <a:avLst/>
            </a:prstGeom>
            <a:solidFill>
              <a:srgbClr val="FFFFFF"/>
            </a:solidFill>
            <a:ln w="19050">
              <a:solidFill>
                <a:srgbClr val="000000"/>
              </a:solidFill>
              <a:round/>
              <a:headEnd/>
              <a:tailEnd/>
            </a:ln>
          </p:spPr>
          <p:txBody>
            <a:bodyPr/>
            <a:lstStyle/>
            <a:p>
              <a:endParaRPr lang="en-US"/>
            </a:p>
          </p:txBody>
        </p:sp>
        <p:sp>
          <p:nvSpPr>
            <p:cNvPr id="8" name="Text Box 4"/>
            <p:cNvSpPr txBox="1">
              <a:spLocks noChangeArrowheads="1"/>
            </p:cNvSpPr>
            <p:nvPr/>
          </p:nvSpPr>
          <p:spPr bwMode="auto">
            <a:xfrm>
              <a:off x="704850" y="2293938"/>
              <a:ext cx="1200150" cy="609600"/>
            </a:xfrm>
            <a:prstGeom prst="rect">
              <a:avLst/>
            </a:prstGeom>
            <a:noFill/>
            <a:ln w="9525">
              <a:noFill/>
              <a:miter lim="800000"/>
              <a:headEnd/>
              <a:tailEnd/>
            </a:ln>
          </p:spPr>
          <p:txBody>
            <a:bodyPr/>
            <a:lstStyle/>
            <a:p>
              <a:r>
                <a:rPr lang="en-US" sz="1600" dirty="0">
                  <a:latin typeface="Arial" pitchFamily="34" charset="0"/>
                </a:rPr>
                <a:t>Wait for call from above</a:t>
              </a:r>
              <a:endParaRPr lang="en-US" sz="1600" dirty="0">
                <a:latin typeface="Times New Roman" pitchFamily="18" charset="0"/>
              </a:endParaRPr>
            </a:p>
          </p:txBody>
        </p:sp>
      </p:grpSp>
      <p:sp>
        <p:nvSpPr>
          <p:cNvPr id="11" name="Text Box 7"/>
          <p:cNvSpPr txBox="1">
            <a:spLocks noChangeArrowheads="1"/>
          </p:cNvSpPr>
          <p:nvPr/>
        </p:nvSpPr>
        <p:spPr bwMode="auto">
          <a:xfrm>
            <a:off x="6319838" y="5314950"/>
            <a:ext cx="2519362" cy="619125"/>
          </a:xfrm>
          <a:prstGeom prst="rect">
            <a:avLst/>
          </a:prstGeom>
          <a:noFill/>
          <a:ln w="9525">
            <a:noFill/>
            <a:miter lim="800000"/>
            <a:headEnd/>
            <a:tailEnd/>
          </a:ln>
        </p:spPr>
        <p:txBody>
          <a:bodyPr/>
          <a:lstStyle/>
          <a:p>
            <a:pPr algn="l"/>
            <a:r>
              <a:rPr lang="en-US" dirty="0">
                <a:latin typeface="Arial" pitchFamily="34" charset="0"/>
              </a:rPr>
              <a:t>extract(</a:t>
            </a:r>
            <a:r>
              <a:rPr lang="en-US" dirty="0" err="1">
                <a:latin typeface="Arial" pitchFamily="34" charset="0"/>
              </a:rPr>
              <a:t>rcvpkt,data</a:t>
            </a:r>
            <a:r>
              <a:rPr lang="en-US" dirty="0">
                <a:latin typeface="Arial" pitchFamily="34" charset="0"/>
              </a:rPr>
              <a:t>)</a:t>
            </a:r>
          </a:p>
          <a:p>
            <a:pPr algn="l"/>
            <a:r>
              <a:rPr lang="en-US" dirty="0" err="1">
                <a:latin typeface="Arial" pitchFamily="34" charset="0"/>
              </a:rPr>
              <a:t>deliver_data</a:t>
            </a:r>
            <a:r>
              <a:rPr lang="en-US" dirty="0">
                <a:latin typeface="Arial" pitchFamily="34" charset="0"/>
              </a:rPr>
              <a:t>(data)</a:t>
            </a:r>
          </a:p>
          <a:p>
            <a:pPr algn="l"/>
            <a:r>
              <a:rPr lang="en-US" dirty="0" err="1">
                <a:latin typeface="Arial" pitchFamily="34" charset="0"/>
              </a:rPr>
              <a:t>udt_send</a:t>
            </a:r>
            <a:r>
              <a:rPr lang="en-US" dirty="0">
                <a:latin typeface="Arial" pitchFamily="34" charset="0"/>
              </a:rPr>
              <a:t>(ACK)</a:t>
            </a:r>
            <a:endParaRPr lang="en-US" dirty="0">
              <a:latin typeface="Times New Roman" pitchFamily="18" charset="0"/>
            </a:endParaRPr>
          </a:p>
        </p:txBody>
      </p:sp>
      <p:sp>
        <p:nvSpPr>
          <p:cNvPr id="12" name="Text Box 8"/>
          <p:cNvSpPr txBox="1">
            <a:spLocks noChangeArrowheads="1"/>
          </p:cNvSpPr>
          <p:nvPr/>
        </p:nvSpPr>
        <p:spPr bwMode="auto">
          <a:xfrm>
            <a:off x="6297612" y="4781550"/>
            <a:ext cx="2541587" cy="701675"/>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a:t>
            </a:r>
            <a:r>
              <a:rPr lang="en-US" dirty="0" err="1">
                <a:latin typeface="Arial" pitchFamily="34" charset="0"/>
              </a:rPr>
              <a:t>notcorrupt</a:t>
            </a:r>
            <a:r>
              <a:rPr lang="en-US" dirty="0">
                <a:latin typeface="Arial" pitchFamily="34" charset="0"/>
              </a:rPr>
              <a:t>(</a:t>
            </a:r>
            <a:r>
              <a:rPr lang="en-US" dirty="0" err="1">
                <a:latin typeface="Arial" pitchFamily="34" charset="0"/>
              </a:rPr>
              <a:t>rcvpkt</a:t>
            </a:r>
            <a:r>
              <a:rPr lang="en-US" dirty="0">
                <a:latin typeface="Arial" pitchFamily="34" charset="0"/>
              </a:rPr>
              <a:t>)</a:t>
            </a:r>
            <a:endParaRPr lang="en-US" dirty="0">
              <a:latin typeface="Times New Roman" pitchFamily="18" charset="0"/>
            </a:endParaRPr>
          </a:p>
        </p:txBody>
      </p:sp>
      <p:sp>
        <p:nvSpPr>
          <p:cNvPr id="13" name="Line 9"/>
          <p:cNvSpPr>
            <a:spLocks noChangeShapeType="1"/>
          </p:cNvSpPr>
          <p:nvPr/>
        </p:nvSpPr>
        <p:spPr bwMode="auto">
          <a:xfrm>
            <a:off x="6419850" y="5370513"/>
            <a:ext cx="1489075" cy="0"/>
          </a:xfrm>
          <a:prstGeom prst="line">
            <a:avLst/>
          </a:prstGeom>
          <a:noFill/>
          <a:ln w="28575">
            <a:solidFill>
              <a:srgbClr val="000000"/>
            </a:solidFill>
            <a:round/>
            <a:headEnd/>
            <a:tailEnd/>
          </a:ln>
        </p:spPr>
        <p:txBody>
          <a:bodyPr/>
          <a:lstStyle/>
          <a:p>
            <a:endParaRPr lang="en-US"/>
          </a:p>
        </p:txBody>
      </p:sp>
      <p:sp>
        <p:nvSpPr>
          <p:cNvPr id="15" name="Freeform 11"/>
          <p:cNvSpPr>
            <a:spLocks/>
          </p:cNvSpPr>
          <p:nvPr/>
        </p:nvSpPr>
        <p:spPr bwMode="auto">
          <a:xfrm>
            <a:off x="1104900" y="3140075"/>
            <a:ext cx="1800225" cy="247650"/>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type="triangle" w="med" len="med"/>
            <a:tailEnd/>
          </a:ln>
        </p:spPr>
        <p:txBody>
          <a:bodyPr/>
          <a:lstStyle/>
          <a:p>
            <a:endParaRPr lang="en-US"/>
          </a:p>
        </p:txBody>
      </p:sp>
      <p:sp>
        <p:nvSpPr>
          <p:cNvPr id="16" name="Text Box 12"/>
          <p:cNvSpPr txBox="1">
            <a:spLocks noChangeArrowheads="1"/>
          </p:cNvSpPr>
          <p:nvPr/>
        </p:nvSpPr>
        <p:spPr bwMode="auto">
          <a:xfrm>
            <a:off x="1071563" y="3492500"/>
            <a:ext cx="3548062" cy="28575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r>
              <a:rPr lang="en-US" dirty="0" err="1">
                <a:latin typeface="Arial" pitchFamily="34" charset="0"/>
              </a:rPr>
              <a:t>isACK</a:t>
            </a:r>
            <a:r>
              <a:rPr lang="en-US" dirty="0">
                <a:latin typeface="Arial" pitchFamily="34" charset="0"/>
              </a:rPr>
              <a:t>(</a:t>
            </a:r>
            <a:r>
              <a:rPr lang="en-US" dirty="0" err="1">
                <a:latin typeface="Arial" pitchFamily="34" charset="0"/>
              </a:rPr>
              <a:t>rcvpkt</a:t>
            </a:r>
            <a:r>
              <a:rPr lang="en-US" dirty="0">
                <a:latin typeface="Arial" pitchFamily="34" charset="0"/>
              </a:rPr>
              <a:t>)</a:t>
            </a:r>
            <a:endParaRPr lang="en-US" dirty="0">
              <a:latin typeface="Times New Roman" pitchFamily="18" charset="0"/>
            </a:endParaRPr>
          </a:p>
        </p:txBody>
      </p:sp>
      <p:sp>
        <p:nvSpPr>
          <p:cNvPr id="17" name="Line 13"/>
          <p:cNvSpPr>
            <a:spLocks noChangeShapeType="1"/>
          </p:cNvSpPr>
          <p:nvPr/>
        </p:nvSpPr>
        <p:spPr bwMode="auto">
          <a:xfrm>
            <a:off x="1173163" y="3816350"/>
            <a:ext cx="990600" cy="0"/>
          </a:xfrm>
          <a:prstGeom prst="line">
            <a:avLst/>
          </a:prstGeom>
          <a:noFill/>
          <a:ln w="28575">
            <a:solidFill>
              <a:srgbClr val="000000"/>
            </a:solidFill>
            <a:round/>
            <a:headEnd/>
            <a:tailEnd/>
          </a:ln>
        </p:spPr>
        <p:txBody>
          <a:bodyPr/>
          <a:lstStyle/>
          <a:p>
            <a:endParaRPr lang="en-US"/>
          </a:p>
        </p:txBody>
      </p:sp>
      <p:sp>
        <p:nvSpPr>
          <p:cNvPr id="18" name="Freeform 14"/>
          <p:cNvSpPr>
            <a:spLocks/>
          </p:cNvSpPr>
          <p:nvPr/>
        </p:nvSpPr>
        <p:spPr bwMode="auto">
          <a:xfrm>
            <a:off x="3252788" y="2286000"/>
            <a:ext cx="466725" cy="893763"/>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a:p>
        </p:txBody>
      </p:sp>
      <p:sp>
        <p:nvSpPr>
          <p:cNvPr id="19" name="Text Box 15"/>
          <p:cNvSpPr txBox="1">
            <a:spLocks noChangeArrowheads="1"/>
          </p:cNvSpPr>
          <p:nvPr/>
        </p:nvSpPr>
        <p:spPr bwMode="auto">
          <a:xfrm>
            <a:off x="3562350" y="2600325"/>
            <a:ext cx="2152650" cy="400050"/>
          </a:xfrm>
          <a:prstGeom prst="rect">
            <a:avLst/>
          </a:prstGeom>
          <a:noFill/>
          <a:ln w="9525">
            <a:noFill/>
            <a:miter lim="800000"/>
            <a:headEnd/>
            <a:tailEnd/>
          </a:ln>
        </p:spPr>
        <p:txBody>
          <a:bodyPr/>
          <a:lstStyle/>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20" name="Text Box 16"/>
          <p:cNvSpPr txBox="1">
            <a:spLocks noChangeArrowheads="1"/>
          </p:cNvSpPr>
          <p:nvPr/>
        </p:nvSpPr>
        <p:spPr bwMode="auto">
          <a:xfrm>
            <a:off x="3536950" y="1925638"/>
            <a:ext cx="2085975" cy="631825"/>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a:t>
            </a:r>
          </a:p>
          <a:p>
            <a:pPr algn="l"/>
            <a:r>
              <a:rPr lang="en-US" dirty="0">
                <a:latin typeface="Arial" pitchFamily="34" charset="0"/>
              </a:rPr>
              <a:t>   </a:t>
            </a:r>
            <a:r>
              <a:rPr lang="en-US" dirty="0" err="1">
                <a:latin typeface="Arial" pitchFamily="34" charset="0"/>
              </a:rPr>
              <a:t>isNAK</a:t>
            </a:r>
            <a:r>
              <a:rPr lang="en-US" dirty="0">
                <a:latin typeface="Arial" pitchFamily="34" charset="0"/>
              </a:rPr>
              <a:t>(</a:t>
            </a:r>
            <a:r>
              <a:rPr lang="en-US" dirty="0" err="1">
                <a:latin typeface="Arial" pitchFamily="34" charset="0"/>
              </a:rPr>
              <a:t>rcvpkt</a:t>
            </a:r>
            <a:r>
              <a:rPr lang="en-US" dirty="0">
                <a:latin typeface="Arial" pitchFamily="34" charset="0"/>
              </a:rPr>
              <a:t>)</a:t>
            </a:r>
            <a:endParaRPr lang="en-US" dirty="0">
              <a:latin typeface="Times New Roman" pitchFamily="18" charset="0"/>
            </a:endParaRPr>
          </a:p>
        </p:txBody>
      </p:sp>
      <p:sp>
        <p:nvSpPr>
          <p:cNvPr id="21" name="Line 17"/>
          <p:cNvSpPr>
            <a:spLocks noChangeShapeType="1"/>
          </p:cNvSpPr>
          <p:nvPr/>
        </p:nvSpPr>
        <p:spPr bwMode="auto">
          <a:xfrm>
            <a:off x="3656013" y="2600325"/>
            <a:ext cx="990600" cy="0"/>
          </a:xfrm>
          <a:prstGeom prst="line">
            <a:avLst/>
          </a:prstGeom>
          <a:noFill/>
          <a:ln w="28575">
            <a:solidFill>
              <a:srgbClr val="000000"/>
            </a:solidFill>
            <a:round/>
            <a:headEnd/>
            <a:tailEnd/>
          </a:ln>
        </p:spPr>
        <p:txBody>
          <a:bodyPr/>
          <a:lstStyle/>
          <a:p>
            <a:endParaRPr lang="en-US"/>
          </a:p>
        </p:txBody>
      </p:sp>
      <p:sp>
        <p:nvSpPr>
          <p:cNvPr id="23" name="Text Box 19"/>
          <p:cNvSpPr txBox="1">
            <a:spLocks noChangeArrowheads="1"/>
          </p:cNvSpPr>
          <p:nvPr/>
        </p:nvSpPr>
        <p:spPr bwMode="auto">
          <a:xfrm>
            <a:off x="6573838" y="2954338"/>
            <a:ext cx="1828800" cy="257175"/>
          </a:xfrm>
          <a:prstGeom prst="rect">
            <a:avLst/>
          </a:prstGeom>
          <a:noFill/>
          <a:ln w="9525">
            <a:noFill/>
            <a:miter lim="800000"/>
            <a:headEnd/>
            <a:tailEnd/>
          </a:ln>
        </p:spPr>
        <p:txBody>
          <a:bodyPr/>
          <a:lstStyle/>
          <a:p>
            <a:pPr algn="l"/>
            <a:r>
              <a:rPr lang="en-US">
                <a:latin typeface="Arial" pitchFamily="34" charset="0"/>
              </a:rPr>
              <a:t>udt_send(NAK)</a:t>
            </a:r>
            <a:endParaRPr lang="en-US" dirty="0">
              <a:latin typeface="Times New Roman" pitchFamily="18" charset="0"/>
            </a:endParaRPr>
          </a:p>
        </p:txBody>
      </p:sp>
      <p:sp>
        <p:nvSpPr>
          <p:cNvPr id="24" name="Text Box 20"/>
          <p:cNvSpPr txBox="1">
            <a:spLocks noChangeArrowheads="1"/>
          </p:cNvSpPr>
          <p:nvPr/>
        </p:nvSpPr>
        <p:spPr bwMode="auto">
          <a:xfrm>
            <a:off x="6553200" y="2352674"/>
            <a:ext cx="2286000" cy="390525"/>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corrupt(</a:t>
            </a:r>
            <a:r>
              <a:rPr lang="en-US" dirty="0" err="1">
                <a:latin typeface="Arial" pitchFamily="34" charset="0"/>
              </a:rPr>
              <a:t>rcvpkt</a:t>
            </a:r>
            <a:r>
              <a:rPr lang="en-US" dirty="0">
                <a:latin typeface="Arial" pitchFamily="34" charset="0"/>
              </a:rPr>
              <a:t>)</a:t>
            </a:r>
            <a:endParaRPr lang="en-US" dirty="0">
              <a:latin typeface="Times New Roman" pitchFamily="18" charset="0"/>
            </a:endParaRPr>
          </a:p>
        </p:txBody>
      </p:sp>
      <p:sp>
        <p:nvSpPr>
          <p:cNvPr id="25" name="Line 21"/>
          <p:cNvSpPr>
            <a:spLocks noChangeShapeType="1"/>
          </p:cNvSpPr>
          <p:nvPr/>
        </p:nvSpPr>
        <p:spPr bwMode="auto">
          <a:xfrm>
            <a:off x="6673851" y="2955925"/>
            <a:ext cx="990600" cy="0"/>
          </a:xfrm>
          <a:prstGeom prst="line">
            <a:avLst/>
          </a:prstGeom>
          <a:noFill/>
          <a:ln w="28575">
            <a:solidFill>
              <a:srgbClr val="000000"/>
            </a:solidFill>
            <a:round/>
            <a:headEnd/>
            <a:tailEnd/>
          </a:ln>
        </p:spPr>
        <p:txBody>
          <a:bodyPr/>
          <a:lstStyle/>
          <a:p>
            <a:endParaRPr lang="en-US"/>
          </a:p>
        </p:txBody>
      </p:sp>
      <p:grpSp>
        <p:nvGrpSpPr>
          <p:cNvPr id="5" name="Group 22"/>
          <p:cNvGrpSpPr>
            <a:grpSpLocks/>
          </p:cNvGrpSpPr>
          <p:nvPr/>
        </p:nvGrpSpPr>
        <p:grpSpPr bwMode="auto">
          <a:xfrm>
            <a:off x="2332036" y="2222500"/>
            <a:ext cx="1181100" cy="962025"/>
            <a:chOff x="1565" y="2116"/>
            <a:chExt cx="744" cy="606"/>
          </a:xfrm>
        </p:grpSpPr>
        <p:sp>
          <p:nvSpPr>
            <p:cNvPr id="27" name="Oval 23"/>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p>
              <a:endParaRPr lang="en-US"/>
            </a:p>
          </p:txBody>
        </p:sp>
        <p:sp>
          <p:nvSpPr>
            <p:cNvPr id="28" name="Text Box 24"/>
            <p:cNvSpPr txBox="1">
              <a:spLocks noChangeArrowheads="1"/>
            </p:cNvSpPr>
            <p:nvPr/>
          </p:nvSpPr>
          <p:spPr bwMode="auto">
            <a:xfrm>
              <a:off x="1632" y="2163"/>
              <a:ext cx="677" cy="384"/>
            </a:xfrm>
            <a:prstGeom prst="rect">
              <a:avLst/>
            </a:prstGeom>
            <a:noFill/>
            <a:ln w="9525">
              <a:noFill/>
              <a:miter lim="800000"/>
              <a:headEnd/>
              <a:tailEnd/>
            </a:ln>
          </p:spPr>
          <p:txBody>
            <a:bodyPr/>
            <a:lstStyle/>
            <a:p>
              <a:r>
                <a:rPr lang="en-US" sz="1600" dirty="0">
                  <a:latin typeface="Arial" pitchFamily="34" charset="0"/>
                </a:rPr>
                <a:t>Wait for ACK or NAK</a:t>
              </a:r>
              <a:endParaRPr lang="en-US" sz="1600" dirty="0">
                <a:latin typeface="Times New Roman" pitchFamily="18" charset="0"/>
              </a:endParaRPr>
            </a:p>
          </p:txBody>
        </p:sp>
      </p:grpSp>
      <p:sp>
        <p:nvSpPr>
          <p:cNvPr id="29" name="Line 25"/>
          <p:cNvSpPr>
            <a:spLocks noChangeShapeType="1"/>
          </p:cNvSpPr>
          <p:nvPr/>
        </p:nvSpPr>
        <p:spPr bwMode="auto">
          <a:xfrm>
            <a:off x="6334125" y="3497263"/>
            <a:ext cx="433388" cy="244475"/>
          </a:xfrm>
          <a:prstGeom prst="line">
            <a:avLst/>
          </a:prstGeom>
          <a:noFill/>
          <a:ln w="28575">
            <a:solidFill>
              <a:srgbClr val="000000"/>
            </a:solidFill>
            <a:prstDash val="dash"/>
            <a:round/>
            <a:headEnd/>
            <a:tailEnd type="triangle" w="med" len="med"/>
          </a:ln>
        </p:spPr>
        <p:txBody>
          <a:bodyPr/>
          <a:lstStyle/>
          <a:p>
            <a:endParaRPr lang="en-US"/>
          </a:p>
        </p:txBody>
      </p:sp>
      <p:sp>
        <p:nvSpPr>
          <p:cNvPr id="30" name="Freeform 26"/>
          <p:cNvSpPr>
            <a:spLocks/>
          </p:cNvSpPr>
          <p:nvPr/>
        </p:nvSpPr>
        <p:spPr bwMode="auto">
          <a:xfrm>
            <a:off x="6672263" y="3148013"/>
            <a:ext cx="1257300" cy="469900"/>
          </a:xfrm>
          <a:custGeom>
            <a:avLst/>
            <a:gdLst>
              <a:gd name="T0" fmla="*/ 361 w 1500"/>
              <a:gd name="T1" fmla="*/ 671 h 740"/>
              <a:gd name="T2" fmla="*/ 1017 w 1500"/>
              <a:gd name="T3" fmla="*/ 740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p:spPr>
        <p:txBody>
          <a:bodyPr/>
          <a:lstStyle/>
          <a:p>
            <a:endParaRPr lang="en-US"/>
          </a:p>
        </p:txBody>
      </p:sp>
      <p:grpSp>
        <p:nvGrpSpPr>
          <p:cNvPr id="6" name="Group 27"/>
          <p:cNvGrpSpPr>
            <a:grpSpLocks/>
          </p:cNvGrpSpPr>
          <p:nvPr/>
        </p:nvGrpSpPr>
        <p:grpSpPr bwMode="auto">
          <a:xfrm>
            <a:off x="6764338" y="3568700"/>
            <a:ext cx="1236663" cy="962025"/>
            <a:chOff x="1390" y="3347"/>
            <a:chExt cx="779" cy="606"/>
          </a:xfrm>
        </p:grpSpPr>
        <p:sp>
          <p:nvSpPr>
            <p:cNvPr id="32" name="Oval 28"/>
            <p:cNvSpPr>
              <a:spLocks noChangeArrowheads="1"/>
            </p:cNvSpPr>
            <p:nvPr/>
          </p:nvSpPr>
          <p:spPr bwMode="auto">
            <a:xfrm>
              <a:off x="1390" y="3347"/>
              <a:ext cx="621" cy="606"/>
            </a:xfrm>
            <a:prstGeom prst="ellipse">
              <a:avLst/>
            </a:prstGeom>
            <a:solidFill>
              <a:srgbClr val="FFFFFF"/>
            </a:solidFill>
            <a:ln w="19050">
              <a:solidFill>
                <a:srgbClr val="000000"/>
              </a:solidFill>
              <a:round/>
              <a:headEnd/>
              <a:tailEnd/>
            </a:ln>
          </p:spPr>
          <p:txBody>
            <a:bodyPr/>
            <a:lstStyle/>
            <a:p>
              <a:endParaRPr lang="en-US"/>
            </a:p>
          </p:txBody>
        </p:sp>
        <p:sp>
          <p:nvSpPr>
            <p:cNvPr id="33" name="Text Box 29"/>
            <p:cNvSpPr txBox="1">
              <a:spLocks noChangeArrowheads="1"/>
            </p:cNvSpPr>
            <p:nvPr/>
          </p:nvSpPr>
          <p:spPr bwMode="auto">
            <a:xfrm>
              <a:off x="1413" y="3400"/>
              <a:ext cx="756" cy="384"/>
            </a:xfrm>
            <a:prstGeom prst="rect">
              <a:avLst/>
            </a:prstGeom>
            <a:noFill/>
            <a:ln w="9525">
              <a:noFill/>
              <a:miter lim="800000"/>
              <a:headEnd/>
              <a:tailEnd/>
            </a:ln>
          </p:spPr>
          <p:txBody>
            <a:bodyPr/>
            <a:lstStyle/>
            <a:p>
              <a:r>
                <a:rPr lang="en-US" sz="1600" dirty="0">
                  <a:latin typeface="Arial" pitchFamily="34" charset="0"/>
                </a:rPr>
                <a:t>Wait for call from below</a:t>
              </a:r>
              <a:endParaRPr lang="en-US" sz="1600" dirty="0">
                <a:latin typeface="Times New Roman" pitchFamily="18" charset="0"/>
              </a:endParaRPr>
            </a:p>
          </p:txBody>
        </p:sp>
      </p:grpSp>
      <p:sp>
        <p:nvSpPr>
          <p:cNvPr id="34" name="Freeform 30"/>
          <p:cNvSpPr>
            <a:spLocks/>
          </p:cNvSpPr>
          <p:nvPr/>
        </p:nvSpPr>
        <p:spPr bwMode="auto">
          <a:xfrm flipV="1">
            <a:off x="6684963" y="4464050"/>
            <a:ext cx="1257300" cy="469900"/>
          </a:xfrm>
          <a:custGeom>
            <a:avLst/>
            <a:gdLst>
              <a:gd name="T0" fmla="*/ 361 w 1500"/>
              <a:gd name="T1" fmla="*/ 671 h 740"/>
              <a:gd name="T2" fmla="*/ 1017 w 1500"/>
              <a:gd name="T3" fmla="*/ 740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p:spPr>
        <p:txBody>
          <a:bodyPr/>
          <a:lstStyle/>
          <a:p>
            <a:endParaRPr lang="en-US"/>
          </a:p>
        </p:txBody>
      </p:sp>
      <p:sp>
        <p:nvSpPr>
          <p:cNvPr id="35" name="Text Box 31"/>
          <p:cNvSpPr txBox="1">
            <a:spLocks noChangeArrowheads="1"/>
          </p:cNvSpPr>
          <p:nvPr/>
        </p:nvSpPr>
        <p:spPr bwMode="auto">
          <a:xfrm>
            <a:off x="866775" y="4167188"/>
            <a:ext cx="1150938" cy="457200"/>
          </a:xfrm>
          <a:prstGeom prst="rect">
            <a:avLst/>
          </a:prstGeom>
          <a:noFill/>
          <a:ln w="9525">
            <a:noFill/>
            <a:miter lim="800000"/>
            <a:headEnd/>
            <a:tailEnd/>
          </a:ln>
        </p:spPr>
        <p:txBody>
          <a:bodyPr wrap="none">
            <a:spAutoFit/>
          </a:bodyPr>
          <a:lstStyle/>
          <a:p>
            <a:r>
              <a:rPr lang="en-US" sz="2400">
                <a:solidFill>
                  <a:srgbClr val="FF0000"/>
                </a:solidFill>
              </a:rPr>
              <a:t>sender</a:t>
            </a:r>
          </a:p>
        </p:txBody>
      </p:sp>
      <p:sp>
        <p:nvSpPr>
          <p:cNvPr id="36" name="Text Box 32"/>
          <p:cNvSpPr txBox="1">
            <a:spLocks noChangeArrowheads="1"/>
          </p:cNvSpPr>
          <p:nvPr/>
        </p:nvSpPr>
        <p:spPr bwMode="auto">
          <a:xfrm>
            <a:off x="6913563" y="1479550"/>
            <a:ext cx="1366837" cy="457200"/>
          </a:xfrm>
          <a:prstGeom prst="rect">
            <a:avLst/>
          </a:prstGeom>
          <a:noFill/>
          <a:ln w="9525">
            <a:noFill/>
            <a:miter lim="800000"/>
            <a:headEnd/>
            <a:tailEnd/>
          </a:ln>
        </p:spPr>
        <p:txBody>
          <a:bodyPr wrap="none">
            <a:spAutoFit/>
          </a:bodyPr>
          <a:lstStyle/>
          <a:p>
            <a:r>
              <a:rPr lang="en-US" sz="2400" dirty="0">
                <a:solidFill>
                  <a:srgbClr val="FF0000"/>
                </a:solidFill>
              </a:rPr>
              <a:t>receiver</a:t>
            </a:r>
          </a:p>
        </p:txBody>
      </p:sp>
      <p:sp>
        <p:nvSpPr>
          <p:cNvPr id="37" name="Line 33"/>
          <p:cNvSpPr>
            <a:spLocks noChangeShapeType="1"/>
          </p:cNvSpPr>
          <p:nvPr/>
        </p:nvSpPr>
        <p:spPr bwMode="auto">
          <a:xfrm>
            <a:off x="349250" y="2166938"/>
            <a:ext cx="433388" cy="244475"/>
          </a:xfrm>
          <a:prstGeom prst="line">
            <a:avLst/>
          </a:prstGeom>
          <a:noFill/>
          <a:ln w="28575">
            <a:solidFill>
              <a:srgbClr val="000000"/>
            </a:solidFill>
            <a:prstDash val="dash"/>
            <a:round/>
            <a:headEnd/>
            <a:tailEnd type="triangle" w="med" len="med"/>
          </a:ln>
        </p:spPr>
        <p:txBody>
          <a:bodyPr/>
          <a:lstStyle/>
          <a:p>
            <a:endParaRPr lang="en-US"/>
          </a:p>
        </p:txBody>
      </p:sp>
      <p:sp>
        <p:nvSpPr>
          <p:cNvPr id="14" name="Freeform 10"/>
          <p:cNvSpPr>
            <a:spLocks/>
          </p:cNvSpPr>
          <p:nvPr/>
        </p:nvSpPr>
        <p:spPr bwMode="auto">
          <a:xfrm flipV="1">
            <a:off x="1057275" y="1962150"/>
            <a:ext cx="1800225" cy="247650"/>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a:tailEnd type="triangle" w="med" len="med"/>
          </a:ln>
        </p:spPr>
        <p:txBody>
          <a:bodyPr/>
          <a:lstStyle/>
          <a:p>
            <a:endParaRPr lang="en-US"/>
          </a:p>
        </p:txBody>
      </p:sp>
      <p:grpSp>
        <p:nvGrpSpPr>
          <p:cNvPr id="22" name="Group 42"/>
          <p:cNvGrpSpPr/>
          <p:nvPr/>
        </p:nvGrpSpPr>
        <p:grpSpPr>
          <a:xfrm>
            <a:off x="1004888" y="1195387"/>
            <a:ext cx="4176712" cy="677863"/>
            <a:chOff x="1004888" y="1195387"/>
            <a:chExt cx="4176712" cy="677863"/>
          </a:xfrm>
        </p:grpSpPr>
        <p:sp>
          <p:nvSpPr>
            <p:cNvPr id="9" name="Text Box 5"/>
            <p:cNvSpPr txBox="1">
              <a:spLocks noChangeArrowheads="1"/>
            </p:cNvSpPr>
            <p:nvPr/>
          </p:nvSpPr>
          <p:spPr bwMode="auto">
            <a:xfrm>
              <a:off x="1004888" y="1473200"/>
              <a:ext cx="4176712" cy="400050"/>
            </a:xfrm>
            <a:prstGeom prst="rect">
              <a:avLst/>
            </a:prstGeom>
            <a:noFill/>
            <a:ln w="9525">
              <a:noFill/>
              <a:miter lim="800000"/>
              <a:headEnd/>
              <a:tailEnd/>
            </a:ln>
          </p:spPr>
          <p:txBody>
            <a:bodyPr/>
            <a:lstStyle/>
            <a:p>
              <a:pPr algn="l"/>
              <a:r>
                <a:rPr lang="en-US" dirty="0" err="1">
                  <a:latin typeface="Arial" pitchFamily="34" charset="0"/>
                </a:rPr>
                <a:t>snkpkt</a:t>
              </a:r>
              <a:r>
                <a:rPr lang="en-US" dirty="0">
                  <a:latin typeface="Arial" pitchFamily="34" charset="0"/>
                </a:rPr>
                <a:t> = </a:t>
              </a:r>
              <a:r>
                <a:rPr lang="en-US" dirty="0" err="1">
                  <a:latin typeface="Arial" pitchFamily="34" charset="0"/>
                </a:rPr>
                <a:t>make_pkt</a:t>
              </a:r>
              <a:r>
                <a:rPr lang="en-US" dirty="0">
                  <a:latin typeface="Arial" pitchFamily="34" charset="0"/>
                </a:rPr>
                <a:t>(data, checksum)</a:t>
              </a:r>
            </a:p>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10" name="Line 6"/>
            <p:cNvSpPr>
              <a:spLocks noChangeShapeType="1"/>
            </p:cNvSpPr>
            <p:nvPr/>
          </p:nvSpPr>
          <p:spPr bwMode="auto">
            <a:xfrm>
              <a:off x="1109663" y="1517650"/>
              <a:ext cx="990600" cy="0"/>
            </a:xfrm>
            <a:prstGeom prst="line">
              <a:avLst/>
            </a:prstGeom>
            <a:noFill/>
            <a:ln w="28575">
              <a:solidFill>
                <a:srgbClr val="000000"/>
              </a:solidFill>
              <a:round/>
              <a:headEnd/>
              <a:tailEnd/>
            </a:ln>
          </p:spPr>
          <p:txBody>
            <a:bodyPr/>
            <a:lstStyle/>
            <a:p>
              <a:endParaRPr lang="en-US"/>
            </a:p>
          </p:txBody>
        </p:sp>
        <p:sp>
          <p:nvSpPr>
            <p:cNvPr id="38" name="Text Box 34"/>
            <p:cNvSpPr txBox="1">
              <a:spLocks noChangeArrowheads="1"/>
            </p:cNvSpPr>
            <p:nvPr/>
          </p:nvSpPr>
          <p:spPr bwMode="auto">
            <a:xfrm>
              <a:off x="1031875" y="1195387"/>
              <a:ext cx="2255838" cy="428625"/>
            </a:xfrm>
            <a:prstGeom prst="rect">
              <a:avLst/>
            </a:prstGeom>
            <a:noFill/>
            <a:ln w="9525">
              <a:noFill/>
              <a:miter lim="800000"/>
              <a:headEnd/>
              <a:tailEnd/>
            </a:ln>
          </p:spPr>
          <p:txBody>
            <a:bodyPr/>
            <a:lstStyle/>
            <a:p>
              <a:pPr algn="l"/>
              <a:r>
                <a:rPr lang="en-US" dirty="0" err="1">
                  <a:latin typeface="Arial" pitchFamily="34" charset="0"/>
                </a:rPr>
                <a:t>rdt_send</a:t>
              </a:r>
              <a:r>
                <a:rPr lang="en-US" dirty="0">
                  <a:latin typeface="Arial" pitchFamily="34" charset="0"/>
                </a:rPr>
                <a:t>(data)</a:t>
              </a:r>
              <a:endParaRPr lang="en-US" dirty="0">
                <a:latin typeface="Times New Roman" pitchFamily="18" charset="0"/>
              </a:endParaRPr>
            </a:p>
          </p:txBody>
        </p:sp>
      </p:grpSp>
      <p:sp>
        <p:nvSpPr>
          <p:cNvPr id="39" name="Text Box 35"/>
          <p:cNvSpPr txBox="1">
            <a:spLocks noChangeArrowheads="1"/>
          </p:cNvSpPr>
          <p:nvPr/>
        </p:nvSpPr>
        <p:spPr bwMode="auto">
          <a:xfrm>
            <a:off x="1462088" y="3786188"/>
            <a:ext cx="323850" cy="336550"/>
          </a:xfrm>
          <a:prstGeom prst="rect">
            <a:avLst/>
          </a:prstGeom>
          <a:noFill/>
          <a:ln w="9525">
            <a:noFill/>
            <a:miter lim="800000"/>
            <a:headEnd/>
            <a:tailEnd/>
          </a:ln>
        </p:spPr>
        <p:txBody>
          <a:bodyPr wrap="none">
            <a:spAutoFit/>
          </a:bodyPr>
          <a:lstStyle/>
          <a:p>
            <a:r>
              <a:rPr lang="en-US">
                <a:latin typeface="Symbol" pitchFamily="18" charset="2"/>
              </a:rPr>
              <a:t>L</a:t>
            </a:r>
          </a:p>
        </p:txBody>
      </p:sp>
      <p:sp>
        <p:nvSpPr>
          <p:cNvPr id="40" name="TextBox 39"/>
          <p:cNvSpPr txBox="1"/>
          <p:nvPr/>
        </p:nvSpPr>
        <p:spPr>
          <a:xfrm>
            <a:off x="-114281" y="4360586"/>
            <a:ext cx="7200862" cy="1245156"/>
          </a:xfrm>
          <a:prstGeom prst="irregularSeal2">
            <a:avLst/>
          </a:prstGeom>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3000" dirty="0">
                <a:solidFill>
                  <a:srgbClr val="FF0000"/>
                </a:solidFill>
              </a:rPr>
              <a:t>ACK/NAK </a:t>
            </a:r>
            <a:r>
              <a:rPr lang="en-US" sz="3000" dirty="0" err="1">
                <a:solidFill>
                  <a:srgbClr val="FF0000"/>
                </a:solidFill>
              </a:rPr>
              <a:t>sai</a:t>
            </a:r>
            <a:r>
              <a:rPr lang="en-US" sz="3000" dirty="0">
                <a:solidFill>
                  <a:srgbClr val="FF0000"/>
                </a:solidFill>
              </a:rPr>
              <a:t>???</a:t>
            </a:r>
          </a:p>
        </p:txBody>
      </p:sp>
      <p:sp>
        <p:nvSpPr>
          <p:cNvPr id="41" name="Slide Number Placeholder 40"/>
          <p:cNvSpPr>
            <a:spLocks noGrp="1"/>
          </p:cNvSpPr>
          <p:nvPr>
            <p:ph type="sldNum" sz="quarter" idx="12"/>
          </p:nvPr>
        </p:nvSpPr>
        <p:spPr/>
        <p:txBody>
          <a:bodyPr/>
          <a:lstStyle/>
          <a:p>
            <a:fld id="{4810A696-75C0-4E1D-A482-26D5420205C7}" type="slidenum">
              <a:rPr lang="en-US" smtClean="0"/>
              <a:pPr/>
              <a:t>29</a:t>
            </a:fld>
            <a:endParaRPr lang="en-US"/>
          </a:p>
        </p:txBody>
      </p:sp>
      <p:sp>
        <p:nvSpPr>
          <p:cNvPr id="42" name="Footer Placeholder 4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dissolv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dissolv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dissolve">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dissolve">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dissolv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dissolve">
                                      <p:cBhvr>
                                        <p:cTn id="51" dur="500"/>
                                        <p:tgtEl>
                                          <p:spTgt spid="25"/>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dissolv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23"/>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25"/>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30"/>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24"/>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dissolve">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dissolve">
                                      <p:cBhvr>
                                        <p:cTn id="79" dur="500"/>
                                        <p:tgtEl>
                                          <p:spTgt spid="1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dissolve">
                                      <p:cBhvr>
                                        <p:cTn id="82" dur="50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2"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dissolve">
                                      <p:cBhvr>
                                        <p:cTn id="92" dur="500"/>
                                        <p:tgtEl>
                                          <p:spTgt spid="23"/>
                                        </p:tgtEl>
                                      </p:cBhvr>
                                    </p:animEffect>
                                  </p:childTnLst>
                                </p:cTn>
                              </p:par>
                              <p:par>
                                <p:cTn id="93" presetID="9" presetClass="entr" presetSubtype="0" fill="hold" grpId="2" nodeType="with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dissolve">
                                      <p:cBhvr>
                                        <p:cTn id="95" dur="500"/>
                                        <p:tgtEl>
                                          <p:spTgt spid="25"/>
                                        </p:tgtEl>
                                      </p:cBhvr>
                                    </p:animEffect>
                                  </p:childTnLst>
                                </p:cTn>
                              </p:par>
                              <p:par>
                                <p:cTn id="96" presetID="9" presetClass="entr" presetSubtype="0" fill="hold" grpId="2" nodeType="with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dissolve">
                                      <p:cBhvr>
                                        <p:cTn id="98" dur="500"/>
                                        <p:tgtEl>
                                          <p:spTgt spid="30"/>
                                        </p:tgtEl>
                                      </p:cBhvr>
                                    </p:animEffect>
                                  </p:childTnLst>
                                </p:cTn>
                              </p:par>
                              <p:par>
                                <p:cTn id="99" presetID="9" presetClass="entr" presetSubtype="0" fill="hold" grpId="2" nodeType="with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dissolve">
                                      <p:cBhvr>
                                        <p:cTn id="101" dur="500"/>
                                        <p:tgtEl>
                                          <p:spTgt spid="24"/>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dissolve">
                                      <p:cBhvr>
                                        <p:cTn id="106" dur="500"/>
                                        <p:tgtEl>
                                          <p:spTgt spid="20"/>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animEffect transition="in" filter="dissolve">
                                      <p:cBhvr>
                                        <p:cTn id="111" dur="500"/>
                                        <p:tgtEl>
                                          <p:spTgt spid="21"/>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9"/>
                                        </p:tgtEl>
                                        <p:attrNameLst>
                                          <p:attrName>style.visibility</p:attrName>
                                        </p:attrNameLst>
                                      </p:cBhvr>
                                      <p:to>
                                        <p:strVal val="visible"/>
                                      </p:to>
                                    </p:set>
                                    <p:animEffect transition="in" filter="dissolve">
                                      <p:cBhvr>
                                        <p:cTn id="114" dur="500"/>
                                        <p:tgtEl>
                                          <p:spTgt spid="19"/>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18"/>
                                        </p:tgtEl>
                                        <p:attrNameLst>
                                          <p:attrName>style.visibility</p:attrName>
                                        </p:attrNameLst>
                                      </p:cBhvr>
                                      <p:to>
                                        <p:strVal val="visible"/>
                                      </p:to>
                                    </p:set>
                                    <p:animEffect transition="in" filter="dissolve">
                                      <p:cBhvr>
                                        <p:cTn id="119" dur="500"/>
                                        <p:tgtEl>
                                          <p:spTgt spid="18"/>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19"/>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21"/>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20"/>
                                        </p:tgtEl>
                                        <p:attrNameLst>
                                          <p:attrName>style.visibility</p:attrName>
                                        </p:attrNameLst>
                                      </p:cBhvr>
                                      <p:to>
                                        <p:strVal val="hidden"/>
                                      </p:to>
                                    </p:set>
                                  </p:childTnLst>
                                </p:cTn>
                              </p:par>
                              <p:par>
                                <p:cTn id="128" presetID="1" presetClass="exit" presetSubtype="0" fill="hold" grpId="1" nodeType="withEffect">
                                  <p:stCondLst>
                                    <p:cond delay="0"/>
                                  </p:stCondLst>
                                  <p:childTnLst>
                                    <p:set>
                                      <p:cBhvr>
                                        <p:cTn id="129" dur="1" fill="hold">
                                          <p:stCondLst>
                                            <p:cond delay="0"/>
                                          </p:stCondLst>
                                        </p:cTn>
                                        <p:tgtEl>
                                          <p:spTgt spid="18"/>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16"/>
                                        </p:tgtEl>
                                        <p:attrNameLst>
                                          <p:attrName>style.visibility</p:attrName>
                                        </p:attrNameLst>
                                      </p:cBhvr>
                                      <p:to>
                                        <p:strVal val="visible"/>
                                      </p:to>
                                    </p:set>
                                    <p:animEffect transition="in" filter="dissolve">
                                      <p:cBhvr>
                                        <p:cTn id="134" dur="500"/>
                                        <p:tgtEl>
                                          <p:spTgt spid="16"/>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7"/>
                                        </p:tgtEl>
                                        <p:attrNameLst>
                                          <p:attrName>style.visibility</p:attrName>
                                        </p:attrNameLst>
                                      </p:cBhvr>
                                      <p:to>
                                        <p:strVal val="visible"/>
                                      </p:to>
                                    </p:set>
                                    <p:animEffect transition="in" filter="dissolve">
                                      <p:cBhvr>
                                        <p:cTn id="137" dur="500"/>
                                        <p:tgtEl>
                                          <p:spTgt spid="17"/>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39"/>
                                        </p:tgtEl>
                                        <p:attrNameLst>
                                          <p:attrName>style.visibility</p:attrName>
                                        </p:attrNameLst>
                                      </p:cBhvr>
                                      <p:to>
                                        <p:strVal val="visible"/>
                                      </p:to>
                                    </p:set>
                                    <p:animEffect transition="in" filter="dissolve">
                                      <p:cBhvr>
                                        <p:cTn id="140" dur="500"/>
                                        <p:tgtEl>
                                          <p:spTgt spid="3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5"/>
                                        </p:tgtEl>
                                        <p:attrNameLst>
                                          <p:attrName>style.visibility</p:attrName>
                                        </p:attrNameLst>
                                      </p:cBhvr>
                                      <p:to>
                                        <p:strVal val="visible"/>
                                      </p:to>
                                    </p:set>
                                    <p:animEffect transition="in" filter="dissolve">
                                      <p:cBhvr>
                                        <p:cTn id="145" dur="500"/>
                                        <p:tgtEl>
                                          <p:spTgt spid="15"/>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2" nodeType="clickEffect">
                                  <p:stCondLst>
                                    <p:cond delay="0"/>
                                  </p:stCondLst>
                                  <p:childTnLst>
                                    <p:set>
                                      <p:cBhvr>
                                        <p:cTn id="149" dur="1" fill="hold">
                                          <p:stCondLst>
                                            <p:cond delay="0"/>
                                          </p:stCondLst>
                                        </p:cTn>
                                        <p:tgtEl>
                                          <p:spTgt spid="21"/>
                                        </p:tgtEl>
                                        <p:attrNameLst>
                                          <p:attrName>style.visibility</p:attrName>
                                        </p:attrNameLst>
                                      </p:cBhvr>
                                      <p:to>
                                        <p:strVal val="visible"/>
                                      </p:to>
                                    </p:set>
                                    <p:animEffect transition="in" filter="dissolve">
                                      <p:cBhvr>
                                        <p:cTn id="150" dur="500"/>
                                        <p:tgtEl>
                                          <p:spTgt spid="21"/>
                                        </p:tgtEl>
                                      </p:cBhvr>
                                    </p:animEffect>
                                  </p:childTnLst>
                                </p:cTn>
                              </p:par>
                              <p:par>
                                <p:cTn id="151" presetID="9" presetClass="entr" presetSubtype="0" fill="hold" grpId="2" nodeType="withEffect">
                                  <p:stCondLst>
                                    <p:cond delay="0"/>
                                  </p:stCondLst>
                                  <p:childTnLst>
                                    <p:set>
                                      <p:cBhvr>
                                        <p:cTn id="152" dur="1" fill="hold">
                                          <p:stCondLst>
                                            <p:cond delay="0"/>
                                          </p:stCondLst>
                                        </p:cTn>
                                        <p:tgtEl>
                                          <p:spTgt spid="19"/>
                                        </p:tgtEl>
                                        <p:attrNameLst>
                                          <p:attrName>style.visibility</p:attrName>
                                        </p:attrNameLst>
                                      </p:cBhvr>
                                      <p:to>
                                        <p:strVal val="visible"/>
                                      </p:to>
                                    </p:set>
                                    <p:animEffect transition="in" filter="dissolve">
                                      <p:cBhvr>
                                        <p:cTn id="153" dur="500"/>
                                        <p:tgtEl>
                                          <p:spTgt spid="19"/>
                                        </p:tgtEl>
                                      </p:cBhvr>
                                    </p:animEffect>
                                  </p:childTnLst>
                                </p:cTn>
                              </p:par>
                              <p:par>
                                <p:cTn id="154" presetID="9" presetClass="entr" presetSubtype="0" fill="hold" grpId="2" nodeType="withEffect">
                                  <p:stCondLst>
                                    <p:cond delay="0"/>
                                  </p:stCondLst>
                                  <p:childTnLst>
                                    <p:set>
                                      <p:cBhvr>
                                        <p:cTn id="155" dur="1" fill="hold">
                                          <p:stCondLst>
                                            <p:cond delay="0"/>
                                          </p:stCondLst>
                                        </p:cTn>
                                        <p:tgtEl>
                                          <p:spTgt spid="20"/>
                                        </p:tgtEl>
                                        <p:attrNameLst>
                                          <p:attrName>style.visibility</p:attrName>
                                        </p:attrNameLst>
                                      </p:cBhvr>
                                      <p:to>
                                        <p:strVal val="visible"/>
                                      </p:to>
                                    </p:set>
                                    <p:animEffect transition="in" filter="dissolve">
                                      <p:cBhvr>
                                        <p:cTn id="156" dur="500"/>
                                        <p:tgtEl>
                                          <p:spTgt spid="20"/>
                                        </p:tgtEl>
                                      </p:cBhvr>
                                    </p:animEffect>
                                  </p:childTnLst>
                                </p:cTn>
                              </p:par>
                              <p:par>
                                <p:cTn id="157" presetID="9" presetClass="entr" presetSubtype="0" fill="hold" grpId="2" nodeType="withEffect">
                                  <p:stCondLst>
                                    <p:cond delay="0"/>
                                  </p:stCondLst>
                                  <p:childTnLst>
                                    <p:set>
                                      <p:cBhvr>
                                        <p:cTn id="158" dur="1" fill="hold">
                                          <p:stCondLst>
                                            <p:cond delay="0"/>
                                          </p:stCondLst>
                                        </p:cTn>
                                        <p:tgtEl>
                                          <p:spTgt spid="18"/>
                                        </p:tgtEl>
                                        <p:attrNameLst>
                                          <p:attrName>style.visibility</p:attrName>
                                        </p:attrNameLst>
                                      </p:cBhvr>
                                      <p:to>
                                        <p:strVal val="visible"/>
                                      </p:to>
                                    </p:set>
                                    <p:animEffect transition="in" filter="dissolve">
                                      <p:cBhvr>
                                        <p:cTn id="159" dur="500"/>
                                        <p:tgtEl>
                                          <p:spTgt spid="18"/>
                                        </p:tgtEl>
                                      </p:cBhvr>
                                    </p:animEffect>
                                  </p:childTnLst>
                                </p:cTn>
                              </p:par>
                            </p:childTnLst>
                          </p:cTn>
                        </p:par>
                      </p:childTnLst>
                    </p:cTn>
                  </p:par>
                  <p:par>
                    <p:cTn id="160" fill="hold">
                      <p:stCondLst>
                        <p:cond delay="indefinite"/>
                      </p:stCondLst>
                      <p:childTnLst>
                        <p:par>
                          <p:cTn id="161" fill="hold">
                            <p:stCondLst>
                              <p:cond delay="0"/>
                            </p:stCondLst>
                            <p:childTnLst>
                              <p:par>
                                <p:cTn id="162" presetID="55" presetClass="entr" presetSubtype="0" fill="hold" grpId="0" nodeType="clickEffect">
                                  <p:stCondLst>
                                    <p:cond delay="0"/>
                                  </p:stCondLst>
                                  <p:childTnLst>
                                    <p:set>
                                      <p:cBhvr>
                                        <p:cTn id="163" dur="1" fill="hold">
                                          <p:stCondLst>
                                            <p:cond delay="0"/>
                                          </p:stCondLst>
                                        </p:cTn>
                                        <p:tgtEl>
                                          <p:spTgt spid="40"/>
                                        </p:tgtEl>
                                        <p:attrNameLst>
                                          <p:attrName>style.visibility</p:attrName>
                                        </p:attrNameLst>
                                      </p:cBhvr>
                                      <p:to>
                                        <p:strVal val="visible"/>
                                      </p:to>
                                    </p:set>
                                    <p:anim calcmode="lin" valueType="num">
                                      <p:cBhvr>
                                        <p:cTn id="164" dur="1000" fill="hold"/>
                                        <p:tgtEl>
                                          <p:spTgt spid="40"/>
                                        </p:tgtEl>
                                        <p:attrNameLst>
                                          <p:attrName>ppt_w</p:attrName>
                                        </p:attrNameLst>
                                      </p:cBhvr>
                                      <p:tavLst>
                                        <p:tav tm="0">
                                          <p:val>
                                            <p:strVal val="#ppt_w*0.70"/>
                                          </p:val>
                                        </p:tav>
                                        <p:tav tm="100000">
                                          <p:val>
                                            <p:strVal val="#ppt_w"/>
                                          </p:val>
                                        </p:tav>
                                      </p:tavLst>
                                    </p:anim>
                                    <p:anim calcmode="lin" valueType="num">
                                      <p:cBhvr>
                                        <p:cTn id="165" dur="1000" fill="hold"/>
                                        <p:tgtEl>
                                          <p:spTgt spid="40"/>
                                        </p:tgtEl>
                                        <p:attrNameLst>
                                          <p:attrName>ppt_h</p:attrName>
                                        </p:attrNameLst>
                                      </p:cBhvr>
                                      <p:tavLst>
                                        <p:tav tm="0">
                                          <p:val>
                                            <p:strVal val="#ppt_h"/>
                                          </p:val>
                                        </p:tav>
                                        <p:tav tm="100000">
                                          <p:val>
                                            <p:strVal val="#ppt_h"/>
                                          </p:val>
                                        </p:tav>
                                      </p:tavLst>
                                    </p:anim>
                                    <p:animEffect transition="in" filter="fade">
                                      <p:cBhvr>
                                        <p:cTn id="166"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animBg="1"/>
      <p:bldP spid="16" grpId="0"/>
      <p:bldP spid="17" grpId="0" animBg="1"/>
      <p:bldP spid="18" grpId="0" animBg="1"/>
      <p:bldP spid="18" grpId="1" animBg="1"/>
      <p:bldP spid="18" grpId="2" animBg="1"/>
      <p:bldP spid="19" grpId="0"/>
      <p:bldP spid="19" grpId="1"/>
      <p:bldP spid="19" grpId="2"/>
      <p:bldP spid="20" grpId="0"/>
      <p:bldP spid="20" grpId="1"/>
      <p:bldP spid="20" grpId="2"/>
      <p:bldP spid="21" grpId="0" animBg="1"/>
      <p:bldP spid="21" grpId="1" animBg="1"/>
      <p:bldP spid="21" grpId="2" animBg="1"/>
      <p:bldP spid="23" grpId="0"/>
      <p:bldP spid="23" grpId="1"/>
      <p:bldP spid="23" grpId="2"/>
      <p:bldP spid="24" grpId="0"/>
      <p:bldP spid="24" grpId="1"/>
      <p:bldP spid="24" grpId="2"/>
      <p:bldP spid="25" grpId="0" animBg="1"/>
      <p:bldP spid="25" grpId="1" animBg="1"/>
      <p:bldP spid="25" grpId="2" animBg="1"/>
      <p:bldP spid="29" grpId="0" animBg="1"/>
      <p:bldP spid="30" grpId="0" animBg="1"/>
      <p:bldP spid="30" grpId="1" animBg="1"/>
      <p:bldP spid="30" grpId="2" animBg="1"/>
      <p:bldP spid="34" grpId="0" animBg="1"/>
      <p:bldP spid="35" grpId="0"/>
      <p:bldP spid="36" grpId="0"/>
      <p:bldP spid="37" grpId="0" animBg="1"/>
      <p:bldP spid="14" grpId="0" animBg="1"/>
      <p:bldP spid="39" grpId="0"/>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eaLnBrk="1" hangingPunct="1"/>
            <a:r>
              <a:rPr lang="en-US" sz="3600"/>
              <a:t>Nội dung</a:t>
            </a:r>
          </a:p>
        </p:txBody>
      </p:sp>
      <p:sp>
        <p:nvSpPr>
          <p:cNvPr id="108547" name="Rectangle 3"/>
          <p:cNvSpPr>
            <a:spLocks noGrp="1" noChangeArrowheads="1"/>
          </p:cNvSpPr>
          <p:nvPr>
            <p:ph sz="quarter" idx="1"/>
          </p:nvPr>
        </p:nvSpPr>
        <p:spPr/>
        <p:txBody>
          <a:bodyPr/>
          <a:lstStyle/>
          <a:p>
            <a:pPr eaLnBrk="1" hangingPunct="1"/>
            <a:r>
              <a:rPr lang="en-US" dirty="0" err="1"/>
              <a:t>Giới</a:t>
            </a:r>
            <a:r>
              <a:rPr lang="en-US" dirty="0"/>
              <a:t> </a:t>
            </a:r>
            <a:r>
              <a:rPr lang="en-US" dirty="0" err="1"/>
              <a:t>thiệu</a:t>
            </a:r>
            <a:endParaRPr lang="en-US" dirty="0"/>
          </a:p>
          <a:p>
            <a:r>
              <a:rPr lang="en-US" dirty="0" err="1"/>
              <a:t>Nguyên</a:t>
            </a:r>
            <a:r>
              <a:rPr lang="en-US" dirty="0"/>
              <a:t> </a:t>
            </a:r>
            <a:r>
              <a:rPr lang="en-US" dirty="0" err="1"/>
              <a:t>tắc</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r>
              <a:rPr lang="en-US" dirty="0" err="1"/>
              <a:t>Giao</a:t>
            </a:r>
            <a:r>
              <a:rPr lang="en-US" dirty="0"/>
              <a:t> </a:t>
            </a:r>
            <a:r>
              <a:rPr lang="en-US" dirty="0" err="1"/>
              <a:t>thức</a:t>
            </a:r>
            <a:r>
              <a:rPr lang="en-US" dirty="0"/>
              <a:t> TCP</a:t>
            </a:r>
          </a:p>
          <a:p>
            <a:r>
              <a:rPr lang="en-US" dirty="0" err="1"/>
              <a:t>Giao</a:t>
            </a:r>
            <a:r>
              <a:rPr lang="en-US" dirty="0"/>
              <a:t> </a:t>
            </a:r>
            <a:r>
              <a:rPr lang="en-US" dirty="0" err="1"/>
              <a:t>thức</a:t>
            </a:r>
            <a:r>
              <a:rPr lang="en-US" dirty="0"/>
              <a:t> UDP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blinds(horizontal)">
                                      <p:cBhvr>
                                        <p:cTn id="7" dur="500"/>
                                        <p:tgtEl>
                                          <p:spTgt spid="108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8547">
                                            <p:txEl>
                                              <p:pRg st="1" end="1"/>
                                            </p:txEl>
                                          </p:spTgt>
                                        </p:tgtEl>
                                        <p:attrNameLst>
                                          <p:attrName>style.visibility</p:attrName>
                                        </p:attrNameLst>
                                      </p:cBhvr>
                                      <p:to>
                                        <p:strVal val="visible"/>
                                      </p:to>
                                    </p:set>
                                    <p:animEffect transition="in" filter="blinds(horizontal)">
                                      <p:cBhvr>
                                        <p:cTn id="12" dur="500"/>
                                        <p:tgtEl>
                                          <p:spTgt spid="108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8547">
                                            <p:txEl>
                                              <p:pRg st="2" end="2"/>
                                            </p:txEl>
                                          </p:spTgt>
                                        </p:tgtEl>
                                        <p:attrNameLst>
                                          <p:attrName>style.visibility</p:attrName>
                                        </p:attrNameLst>
                                      </p:cBhvr>
                                      <p:to>
                                        <p:strVal val="visible"/>
                                      </p:to>
                                    </p:set>
                                    <p:animEffect transition="in" filter="blinds(horizontal)">
                                      <p:cBhvr>
                                        <p:cTn id="17" dur="500"/>
                                        <p:tgtEl>
                                          <p:spTgt spid="1085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8547">
                                            <p:txEl>
                                              <p:pRg st="3" end="3"/>
                                            </p:txEl>
                                          </p:spTgt>
                                        </p:tgtEl>
                                        <p:attrNameLst>
                                          <p:attrName>style.visibility</p:attrName>
                                        </p:attrNameLst>
                                      </p:cBhvr>
                                      <p:to>
                                        <p:strVal val="visible"/>
                                      </p:to>
                                    </p:set>
                                    <p:animEffect transition="in" filter="blinds(horizontal)">
                                      <p:cBhvr>
                                        <p:cTn id="22" dur="500"/>
                                        <p:tgtEl>
                                          <p:spTgt spid="1085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500" fill="hold"/>
                                        <p:tgtEl>
                                          <p:spTgt spid="108547">
                                            <p:txEl>
                                              <p:pRg st="0" end="0"/>
                                            </p:txEl>
                                          </p:spTgt>
                                        </p:tgtEl>
                                        <p:attrNameLst>
                                          <p:attrName>style.color</p:attrName>
                                        </p:attrNameLst>
                                      </p:cBhvr>
                                      <p:to>
                                        <a:srgbClr val="33996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z="3200"/>
              <a:t>Rdt2.0 - 3</a:t>
            </a:r>
          </a:p>
        </p:txBody>
      </p:sp>
      <p:sp>
        <p:nvSpPr>
          <p:cNvPr id="68611" name="Rectangle 3"/>
          <p:cNvSpPr>
            <a:spLocks noGrp="1" noChangeArrowheads="1"/>
          </p:cNvSpPr>
          <p:nvPr>
            <p:ph sz="quarter" idx="1"/>
          </p:nvPr>
        </p:nvSpPr>
        <p:spPr>
          <a:xfrm>
            <a:off x="304800" y="1143000"/>
            <a:ext cx="7772400" cy="5181600"/>
          </a:xfrm>
        </p:spPr>
        <p:txBody>
          <a:bodyPr/>
          <a:lstStyle/>
          <a:p>
            <a:pPr>
              <a:lnSpc>
                <a:spcPct val="90000"/>
              </a:lnSpc>
            </a:pPr>
            <a:r>
              <a:rPr lang="en-US" sz="2400" dirty="0" err="1"/>
              <a:t>Giải</a:t>
            </a:r>
            <a:r>
              <a:rPr lang="en-US" sz="2400" dirty="0"/>
              <a:t> </a:t>
            </a:r>
            <a:r>
              <a:rPr lang="en-US" sz="2400" dirty="0" err="1"/>
              <a:t>quyết</a:t>
            </a:r>
            <a:r>
              <a:rPr lang="en-US" sz="2400" dirty="0"/>
              <a:t> :</a:t>
            </a:r>
          </a:p>
          <a:p>
            <a:pPr lvl="1">
              <a:lnSpc>
                <a:spcPct val="90000"/>
              </a:lnSpc>
            </a:pPr>
            <a:r>
              <a:rPr lang="en-US" dirty="0" err="1"/>
              <a:t>Bên</a:t>
            </a:r>
            <a:r>
              <a:rPr lang="en-US" dirty="0"/>
              <a:t> </a:t>
            </a:r>
            <a:r>
              <a:rPr lang="en-US" dirty="0" err="1"/>
              <a:t>gửi</a:t>
            </a:r>
            <a:r>
              <a:rPr lang="en-US" dirty="0"/>
              <a:t> </a:t>
            </a:r>
            <a:r>
              <a:rPr lang="en-US" dirty="0" err="1"/>
              <a:t>gửi</a:t>
            </a:r>
            <a:r>
              <a:rPr lang="en-US" dirty="0"/>
              <a:t> </a:t>
            </a:r>
            <a:r>
              <a:rPr lang="en-US" dirty="0" err="1"/>
              <a:t>lại</a:t>
            </a:r>
            <a:r>
              <a:rPr lang="en-US" dirty="0"/>
              <a:t> </a:t>
            </a:r>
            <a:r>
              <a:rPr lang="en-US" dirty="0" err="1"/>
              <a:t>gói</a:t>
            </a:r>
            <a:r>
              <a:rPr lang="en-US" dirty="0"/>
              <a:t> tin </a:t>
            </a:r>
            <a:r>
              <a:rPr lang="en-US" dirty="0" err="1"/>
              <a:t>khi</a:t>
            </a:r>
            <a:r>
              <a:rPr lang="en-US" dirty="0"/>
              <a:t> </a:t>
            </a:r>
            <a:r>
              <a:rPr lang="en-US" dirty="0" err="1"/>
              <a:t>nhận</a:t>
            </a:r>
            <a:r>
              <a:rPr lang="en-US" dirty="0"/>
              <a:t> ACK/NAK </a:t>
            </a:r>
            <a:r>
              <a:rPr lang="en-US" dirty="0" err="1"/>
              <a:t>sai</a:t>
            </a:r>
            <a:endParaRPr lang="en-US" dirty="0"/>
          </a:p>
          <a:p>
            <a:pPr lvl="1">
              <a:lnSpc>
                <a:spcPct val="90000"/>
              </a:lnSpc>
            </a:pPr>
            <a:r>
              <a:rPr lang="en-US" sz="2100" dirty="0" err="1"/>
              <a:t>Bên</a:t>
            </a:r>
            <a:r>
              <a:rPr lang="en-US" sz="2100" dirty="0"/>
              <a:t> </a:t>
            </a:r>
            <a:r>
              <a:rPr lang="en-US" sz="2100" dirty="0" err="1"/>
              <a:t>gửi</a:t>
            </a:r>
            <a:r>
              <a:rPr lang="en-US" sz="2100" dirty="0"/>
              <a:t> </a:t>
            </a:r>
            <a:r>
              <a:rPr lang="en-US" sz="2100" dirty="0" err="1"/>
              <a:t>đánh</a:t>
            </a:r>
            <a:r>
              <a:rPr lang="en-US" sz="2100" dirty="0"/>
              <a:t> </a:t>
            </a:r>
            <a:r>
              <a:rPr lang="en-US" sz="2100" dirty="0" err="1">
                <a:solidFill>
                  <a:srgbClr val="FF0000"/>
                </a:solidFill>
              </a:rPr>
              <a:t>số</a:t>
            </a:r>
            <a:r>
              <a:rPr lang="en-US" sz="2100" dirty="0">
                <a:solidFill>
                  <a:srgbClr val="FF0000"/>
                </a:solidFill>
              </a:rPr>
              <a:t> </a:t>
            </a:r>
            <a:r>
              <a:rPr lang="en-US" sz="2100" dirty="0" err="1">
                <a:solidFill>
                  <a:srgbClr val="FF0000"/>
                </a:solidFill>
              </a:rPr>
              <a:t>thứ</a:t>
            </a:r>
            <a:r>
              <a:rPr lang="en-US" sz="2100" dirty="0">
                <a:solidFill>
                  <a:srgbClr val="FF0000"/>
                </a:solidFill>
              </a:rPr>
              <a:t> </a:t>
            </a:r>
            <a:r>
              <a:rPr lang="en-US" sz="2100" dirty="0" err="1">
                <a:solidFill>
                  <a:srgbClr val="FF0000"/>
                </a:solidFill>
              </a:rPr>
              <a:t>tự</a:t>
            </a:r>
            <a:r>
              <a:rPr lang="en-US" sz="2100" dirty="0">
                <a:solidFill>
                  <a:srgbClr val="FF0000"/>
                </a:solidFill>
              </a:rPr>
              <a:t> </a:t>
            </a:r>
            <a:r>
              <a:rPr lang="en-US" sz="2100" dirty="0" err="1"/>
              <a:t>cho</a:t>
            </a:r>
            <a:r>
              <a:rPr lang="en-US" sz="2100" dirty="0"/>
              <a:t> </a:t>
            </a:r>
            <a:r>
              <a:rPr lang="en-US" sz="2100" dirty="0" err="1"/>
              <a:t>mỗi</a:t>
            </a:r>
            <a:r>
              <a:rPr lang="en-US" sz="2100" dirty="0"/>
              <a:t> </a:t>
            </a:r>
            <a:r>
              <a:rPr lang="en-US" sz="2100" dirty="0" err="1"/>
              <a:t>gói</a:t>
            </a:r>
            <a:r>
              <a:rPr lang="en-US" sz="2100" dirty="0"/>
              <a:t> tin</a:t>
            </a:r>
          </a:p>
          <a:p>
            <a:pPr lvl="1">
              <a:lnSpc>
                <a:spcPct val="90000"/>
              </a:lnSpc>
            </a:pPr>
            <a:r>
              <a:rPr lang="en-US" sz="2100" dirty="0" err="1"/>
              <a:t>Bên</a:t>
            </a:r>
            <a:r>
              <a:rPr lang="en-US" sz="2100" dirty="0"/>
              <a:t> </a:t>
            </a:r>
            <a:r>
              <a:rPr lang="en-US" sz="2100" dirty="0" err="1"/>
              <a:t>nhận</a:t>
            </a:r>
            <a:r>
              <a:rPr lang="en-US" sz="2100" dirty="0"/>
              <a:t> </a:t>
            </a:r>
            <a:r>
              <a:rPr lang="en-US" sz="2100" dirty="0" err="1"/>
              <a:t>sẽ</a:t>
            </a:r>
            <a:r>
              <a:rPr lang="en-US" sz="2100" dirty="0"/>
              <a:t> </a:t>
            </a:r>
            <a:r>
              <a:rPr lang="en-US" sz="2100" dirty="0" err="1"/>
              <a:t>loại</a:t>
            </a:r>
            <a:r>
              <a:rPr lang="en-US" sz="2100" dirty="0"/>
              <a:t> </a:t>
            </a:r>
            <a:r>
              <a:rPr lang="en-US" sz="2100" dirty="0" err="1"/>
              <a:t>bỏ</a:t>
            </a:r>
            <a:r>
              <a:rPr lang="en-US" sz="2100" dirty="0"/>
              <a:t> </a:t>
            </a:r>
            <a:r>
              <a:rPr lang="en-US" sz="2100" dirty="0" err="1"/>
              <a:t>gói</a:t>
            </a:r>
            <a:r>
              <a:rPr lang="en-US" sz="2100" dirty="0"/>
              <a:t> tin </a:t>
            </a:r>
            <a:r>
              <a:rPr lang="en-US" sz="2100" dirty="0" err="1"/>
              <a:t>trùng</a:t>
            </a:r>
            <a:r>
              <a:rPr lang="en-US" sz="2100" dirty="0"/>
              <a:t>.</a:t>
            </a:r>
          </a:p>
          <a:p>
            <a:pPr>
              <a:lnSpc>
                <a:spcPct val="90000"/>
              </a:lnSpc>
            </a:pPr>
            <a:r>
              <a:rPr lang="en-US" sz="2400" dirty="0" err="1"/>
              <a:t>Dừng</a:t>
            </a:r>
            <a:r>
              <a:rPr lang="en-US" sz="2400" dirty="0"/>
              <a:t> </a:t>
            </a:r>
            <a:r>
              <a:rPr lang="en-US" sz="2400" dirty="0" err="1"/>
              <a:t>và</a:t>
            </a:r>
            <a:r>
              <a:rPr lang="en-US" sz="2400" dirty="0"/>
              <a:t> </a:t>
            </a:r>
            <a:r>
              <a:rPr lang="en-US" sz="2400" dirty="0" err="1"/>
              <a:t>đợi</a:t>
            </a:r>
            <a:endParaRPr lang="en-US" sz="2400" dirty="0"/>
          </a:p>
          <a:p>
            <a:pPr lvl="1">
              <a:lnSpc>
                <a:spcPct val="90000"/>
              </a:lnSpc>
            </a:pPr>
            <a:r>
              <a:rPr lang="en-US" sz="2100" dirty="0" err="1"/>
              <a:t>Bên</a:t>
            </a:r>
            <a:r>
              <a:rPr lang="en-US" sz="2100" dirty="0"/>
              <a:t> </a:t>
            </a:r>
            <a:r>
              <a:rPr lang="en-US" sz="2100" dirty="0" err="1"/>
              <a:t>gửi</a:t>
            </a:r>
            <a:r>
              <a:rPr lang="en-US" sz="2100" dirty="0"/>
              <a:t> </a:t>
            </a:r>
            <a:r>
              <a:rPr lang="en-US" sz="2100" dirty="0" err="1"/>
              <a:t>gửi</a:t>
            </a:r>
            <a:r>
              <a:rPr lang="en-US" sz="2100" dirty="0"/>
              <a:t> </a:t>
            </a:r>
            <a:r>
              <a:rPr lang="en-US" sz="2100" dirty="0" err="1"/>
              <a:t>một</a:t>
            </a:r>
            <a:r>
              <a:rPr lang="en-US" sz="2100" dirty="0"/>
              <a:t> </a:t>
            </a:r>
            <a:r>
              <a:rPr lang="en-US" sz="2100" dirty="0" err="1"/>
              <a:t>gói</a:t>
            </a:r>
            <a:r>
              <a:rPr lang="en-US" sz="2100" dirty="0"/>
              <a:t> tin </a:t>
            </a:r>
            <a:r>
              <a:rPr lang="en-US" sz="2100" dirty="0" err="1"/>
              <a:t>và</a:t>
            </a:r>
            <a:r>
              <a:rPr lang="en-US" sz="2100" dirty="0"/>
              <a:t> </a:t>
            </a:r>
            <a:r>
              <a:rPr lang="en-US" sz="2100" dirty="0" err="1"/>
              <a:t>chờ</a:t>
            </a:r>
            <a:r>
              <a:rPr lang="en-US" sz="2100" dirty="0"/>
              <a:t> </a:t>
            </a:r>
            <a:r>
              <a:rPr lang="en-US" sz="2100" dirty="0" err="1"/>
              <a:t>phản</a:t>
            </a:r>
            <a:r>
              <a:rPr lang="en-US" sz="2100" dirty="0"/>
              <a:t> </a:t>
            </a:r>
            <a:r>
              <a:rPr lang="en-US" sz="2100" dirty="0" err="1"/>
              <a:t>hồi</a:t>
            </a:r>
            <a:r>
              <a:rPr lang="en-US" sz="2100" dirty="0"/>
              <a:t> </a:t>
            </a:r>
            <a:r>
              <a:rPr lang="en-US" sz="2100" dirty="0" err="1"/>
              <a:t>từ</a:t>
            </a:r>
            <a:r>
              <a:rPr lang="en-US" sz="2100" dirty="0"/>
              <a:t> </a:t>
            </a:r>
            <a:r>
              <a:rPr lang="en-US" sz="2100" dirty="0" err="1"/>
              <a:t>bên</a:t>
            </a:r>
            <a:r>
              <a:rPr lang="en-US" sz="2100" dirty="0"/>
              <a:t> </a:t>
            </a:r>
            <a:r>
              <a:rPr lang="en-US" sz="2100" dirty="0" err="1"/>
              <a:t>nhận</a:t>
            </a:r>
            <a:endParaRPr lang="en-US" sz="2100" dirty="0"/>
          </a:p>
          <a:p>
            <a:pPr eaLnBrk="1" hangingPunct="1"/>
            <a:endParaRPr lang="en-US" sz="28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30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p:cTn id="7" dur="500"/>
                                        <p:tgtEl>
                                          <p:spTgt spid="6861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8611">
                                            <p:txEl>
                                              <p:pRg st="1" end="1"/>
                                            </p:txEl>
                                          </p:spTgt>
                                        </p:tgtEl>
                                        <p:attrNameLst>
                                          <p:attrName>style.visibility</p:attrName>
                                        </p:attrNameLst>
                                      </p:cBhvr>
                                      <p:to>
                                        <p:strVal val="visible"/>
                                      </p:to>
                                    </p:set>
                                    <p:animEffect transition="in" filter="blinds(horizontal)">
                                      <p:cBhvr>
                                        <p:cTn id="10" dur="500"/>
                                        <p:tgtEl>
                                          <p:spTgt spid="6861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animEffect transition="in" filter="blinds(horizontal)">
                                      <p:cBhvr>
                                        <p:cTn id="13" dur="500"/>
                                        <p:tgtEl>
                                          <p:spTgt spid="6861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8611">
                                            <p:txEl>
                                              <p:pRg st="3" end="3"/>
                                            </p:txEl>
                                          </p:spTgt>
                                        </p:tgtEl>
                                        <p:attrNameLst>
                                          <p:attrName>style.visibility</p:attrName>
                                        </p:attrNameLst>
                                      </p:cBhvr>
                                      <p:to>
                                        <p:strVal val="visible"/>
                                      </p:to>
                                    </p:set>
                                    <p:animEffect transition="in" filter="blinds(horizontal)">
                                      <p:cBhvr>
                                        <p:cTn id="16" dur="500"/>
                                        <p:tgtEl>
                                          <p:spTgt spid="686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8611">
                                            <p:txEl>
                                              <p:pRg st="4" end="4"/>
                                            </p:txEl>
                                          </p:spTgt>
                                        </p:tgtEl>
                                        <p:attrNameLst>
                                          <p:attrName>style.visibility</p:attrName>
                                        </p:attrNameLst>
                                      </p:cBhvr>
                                      <p:to>
                                        <p:strVal val="visible"/>
                                      </p:to>
                                    </p:set>
                                    <p:animEffect transition="in" filter="blinds(horizontal)">
                                      <p:cBhvr>
                                        <p:cTn id="21" dur="500"/>
                                        <p:tgtEl>
                                          <p:spTgt spid="6861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8611">
                                            <p:txEl>
                                              <p:pRg st="5" end="5"/>
                                            </p:txEl>
                                          </p:spTgt>
                                        </p:tgtEl>
                                        <p:attrNameLst>
                                          <p:attrName>style.visibility</p:attrName>
                                        </p:attrNameLst>
                                      </p:cBhvr>
                                      <p:to>
                                        <p:strVal val="visible"/>
                                      </p:to>
                                    </p:set>
                                    <p:animEffect transition="in" filter="blinds(horizontal)">
                                      <p:cBhvr>
                                        <p:cTn id="24" dur="500"/>
                                        <p:tgtEl>
                                          <p:spTgt spid="68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z="3200"/>
              <a:t>Rdt2.1 bên gửi xử lí lỗi ACK/NAK</a:t>
            </a:r>
          </a:p>
        </p:txBody>
      </p:sp>
      <p:sp>
        <p:nvSpPr>
          <p:cNvPr id="7" name="Oval 3"/>
          <p:cNvSpPr>
            <a:spLocks noChangeArrowheads="1"/>
          </p:cNvSpPr>
          <p:nvPr/>
        </p:nvSpPr>
        <p:spPr bwMode="auto">
          <a:xfrm>
            <a:off x="2744041" y="2296319"/>
            <a:ext cx="1112469" cy="1079500"/>
          </a:xfrm>
          <a:prstGeom prst="ellipse">
            <a:avLst/>
          </a:prstGeom>
          <a:solidFill>
            <a:srgbClr val="FFFFFF"/>
          </a:solidFill>
          <a:ln w="19050">
            <a:solidFill>
              <a:srgbClr val="000000"/>
            </a:solidFill>
            <a:round/>
            <a:headEnd/>
            <a:tailEnd/>
          </a:ln>
        </p:spPr>
        <p:txBody>
          <a:bodyPr/>
          <a:lstStyle/>
          <a:p>
            <a:endParaRPr lang="en-US"/>
          </a:p>
        </p:txBody>
      </p:sp>
      <p:sp>
        <p:nvSpPr>
          <p:cNvPr id="8" name="Text Box 4"/>
          <p:cNvSpPr txBox="1">
            <a:spLocks noChangeArrowheads="1"/>
          </p:cNvSpPr>
          <p:nvPr/>
        </p:nvSpPr>
        <p:spPr bwMode="auto">
          <a:xfrm>
            <a:off x="2816225" y="2395538"/>
            <a:ext cx="1090613" cy="609600"/>
          </a:xfrm>
          <a:prstGeom prst="rect">
            <a:avLst/>
          </a:prstGeom>
          <a:noFill/>
          <a:ln w="9525">
            <a:noFill/>
            <a:miter lim="800000"/>
            <a:headEnd/>
            <a:tailEnd/>
          </a:ln>
        </p:spPr>
        <p:txBody>
          <a:bodyPr/>
          <a:lstStyle/>
          <a:p>
            <a:r>
              <a:rPr lang="en-US" sz="1400" dirty="0">
                <a:latin typeface="Arial" pitchFamily="34" charset="0"/>
              </a:rPr>
              <a:t>Wait for call 0 from above</a:t>
            </a:r>
            <a:endParaRPr lang="en-US" sz="1400" dirty="0">
              <a:latin typeface="Times New Roman" pitchFamily="18" charset="0"/>
            </a:endParaRPr>
          </a:p>
        </p:txBody>
      </p:sp>
      <p:sp>
        <p:nvSpPr>
          <p:cNvPr id="9" name="Text Box 5"/>
          <p:cNvSpPr txBox="1">
            <a:spLocks noChangeArrowheads="1"/>
          </p:cNvSpPr>
          <p:nvPr/>
        </p:nvSpPr>
        <p:spPr bwMode="auto">
          <a:xfrm>
            <a:off x="3124200" y="1577975"/>
            <a:ext cx="4267200" cy="400050"/>
          </a:xfrm>
          <a:prstGeom prst="rect">
            <a:avLst/>
          </a:prstGeom>
          <a:noFill/>
          <a:ln w="9525">
            <a:noFill/>
            <a:miter lim="800000"/>
            <a:headEnd/>
            <a:tailEnd/>
          </a:ln>
        </p:spPr>
        <p:txBody>
          <a:bodyPr/>
          <a:lstStyle/>
          <a:p>
            <a:pPr algn="l"/>
            <a:r>
              <a:rPr lang="en-US" dirty="0" err="1">
                <a:latin typeface="Arial" pitchFamily="34" charset="0"/>
              </a:rPr>
              <a:t>sndpkt</a:t>
            </a:r>
            <a:r>
              <a:rPr lang="en-US" dirty="0">
                <a:latin typeface="Arial" pitchFamily="34" charset="0"/>
              </a:rPr>
              <a:t> = </a:t>
            </a:r>
            <a:r>
              <a:rPr lang="en-US" dirty="0" err="1">
                <a:latin typeface="Arial" pitchFamily="34" charset="0"/>
              </a:rPr>
              <a:t>make_pkt</a:t>
            </a:r>
            <a:r>
              <a:rPr lang="en-US" dirty="0">
                <a:latin typeface="Arial" pitchFamily="34" charset="0"/>
              </a:rPr>
              <a:t>(0, data, checksum)</a:t>
            </a:r>
          </a:p>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10" name="Text Box 6"/>
          <p:cNvSpPr txBox="1">
            <a:spLocks noChangeArrowheads="1"/>
          </p:cNvSpPr>
          <p:nvPr/>
        </p:nvSpPr>
        <p:spPr bwMode="auto">
          <a:xfrm>
            <a:off x="3138488" y="1265238"/>
            <a:ext cx="2111375" cy="300037"/>
          </a:xfrm>
          <a:prstGeom prst="rect">
            <a:avLst/>
          </a:prstGeom>
          <a:noFill/>
          <a:ln w="9525">
            <a:noFill/>
            <a:miter lim="800000"/>
            <a:headEnd/>
            <a:tailEnd/>
          </a:ln>
        </p:spPr>
        <p:txBody>
          <a:bodyPr/>
          <a:lstStyle/>
          <a:p>
            <a:pPr algn="l"/>
            <a:r>
              <a:rPr lang="en-US">
                <a:latin typeface="Arial" pitchFamily="34" charset="0"/>
              </a:rPr>
              <a:t>rdt_send(data)</a:t>
            </a:r>
            <a:endParaRPr lang="en-US" dirty="0">
              <a:latin typeface="Times New Roman" pitchFamily="18" charset="0"/>
            </a:endParaRPr>
          </a:p>
        </p:txBody>
      </p:sp>
      <p:sp>
        <p:nvSpPr>
          <p:cNvPr id="11" name="Line 7"/>
          <p:cNvSpPr>
            <a:spLocks noChangeShapeType="1"/>
          </p:cNvSpPr>
          <p:nvPr/>
        </p:nvSpPr>
        <p:spPr bwMode="auto">
          <a:xfrm>
            <a:off x="3255963" y="1630363"/>
            <a:ext cx="2735262" cy="0"/>
          </a:xfrm>
          <a:prstGeom prst="line">
            <a:avLst/>
          </a:prstGeom>
          <a:noFill/>
          <a:ln w="28575">
            <a:solidFill>
              <a:srgbClr val="000000"/>
            </a:solidFill>
            <a:round/>
            <a:headEnd/>
            <a:tailEnd/>
          </a:ln>
        </p:spPr>
        <p:txBody>
          <a:bodyPr/>
          <a:lstStyle/>
          <a:p>
            <a:endParaRPr lang="en-US"/>
          </a:p>
        </p:txBody>
      </p:sp>
      <p:sp>
        <p:nvSpPr>
          <p:cNvPr id="12" name="Line 8"/>
          <p:cNvSpPr>
            <a:spLocks noChangeShapeType="1"/>
          </p:cNvSpPr>
          <p:nvPr/>
        </p:nvSpPr>
        <p:spPr bwMode="auto">
          <a:xfrm>
            <a:off x="2593975" y="2262188"/>
            <a:ext cx="377825" cy="190500"/>
          </a:xfrm>
          <a:prstGeom prst="line">
            <a:avLst/>
          </a:prstGeom>
          <a:noFill/>
          <a:ln w="28575">
            <a:solidFill>
              <a:srgbClr val="000000"/>
            </a:solidFill>
            <a:prstDash val="dash"/>
            <a:round/>
            <a:headEnd/>
            <a:tailEnd type="triangle" w="med" len="med"/>
          </a:ln>
        </p:spPr>
        <p:txBody>
          <a:bodyPr/>
          <a:lstStyle/>
          <a:p>
            <a:endParaRPr lang="en-US"/>
          </a:p>
        </p:txBody>
      </p:sp>
      <p:sp>
        <p:nvSpPr>
          <p:cNvPr id="13" name="Freeform 9"/>
          <p:cNvSpPr>
            <a:spLocks/>
          </p:cNvSpPr>
          <p:nvPr/>
        </p:nvSpPr>
        <p:spPr bwMode="auto">
          <a:xfrm rot="14610547">
            <a:off x="2149034" y="4603750"/>
            <a:ext cx="952500" cy="469900"/>
          </a:xfrm>
          <a:custGeom>
            <a:avLst/>
            <a:gdLst>
              <a:gd name="T0" fmla="*/ 361 w 1500"/>
              <a:gd name="T1" fmla="*/ 671 h 740"/>
              <a:gd name="T2" fmla="*/ 1017 w 1500"/>
              <a:gd name="T3" fmla="*/ 740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19050">
            <a:solidFill>
              <a:srgbClr val="000000"/>
            </a:solidFill>
            <a:round/>
            <a:headEnd/>
            <a:tailEnd type="triangle" w="med" len="med"/>
          </a:ln>
        </p:spPr>
        <p:txBody>
          <a:bodyPr/>
          <a:lstStyle/>
          <a:p>
            <a:endParaRPr lang="en-US"/>
          </a:p>
        </p:txBody>
      </p:sp>
      <p:grpSp>
        <p:nvGrpSpPr>
          <p:cNvPr id="2" name="Group 10"/>
          <p:cNvGrpSpPr>
            <a:grpSpLocks/>
          </p:cNvGrpSpPr>
          <p:nvPr/>
        </p:nvGrpSpPr>
        <p:grpSpPr bwMode="auto">
          <a:xfrm>
            <a:off x="4776428" y="2254250"/>
            <a:ext cx="1164927" cy="865188"/>
            <a:chOff x="2893" y="1499"/>
            <a:chExt cx="706" cy="510"/>
          </a:xfrm>
        </p:grpSpPr>
        <p:sp>
          <p:nvSpPr>
            <p:cNvPr id="15" name="Oval 11"/>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p>
              <a:endParaRPr lang="en-US"/>
            </a:p>
          </p:txBody>
        </p:sp>
        <p:sp>
          <p:nvSpPr>
            <p:cNvPr id="16" name="Text Box 12"/>
            <p:cNvSpPr txBox="1">
              <a:spLocks noChangeArrowheads="1"/>
            </p:cNvSpPr>
            <p:nvPr/>
          </p:nvSpPr>
          <p:spPr bwMode="auto">
            <a:xfrm>
              <a:off x="2939" y="1541"/>
              <a:ext cx="660" cy="384"/>
            </a:xfrm>
            <a:prstGeom prst="rect">
              <a:avLst/>
            </a:prstGeom>
            <a:noFill/>
            <a:ln w="9525">
              <a:noFill/>
              <a:miter lim="800000"/>
              <a:headEnd/>
              <a:tailEnd/>
            </a:ln>
          </p:spPr>
          <p:txBody>
            <a:bodyPr/>
            <a:lstStyle/>
            <a:p>
              <a:r>
                <a:rPr lang="en-US" sz="1400" dirty="0">
                  <a:latin typeface="Arial" pitchFamily="34" charset="0"/>
                </a:rPr>
                <a:t>Wait for ACK or NAK 0</a:t>
              </a:r>
              <a:endParaRPr lang="en-US" sz="1400" dirty="0">
                <a:latin typeface="Times New Roman" pitchFamily="18" charset="0"/>
              </a:endParaRPr>
            </a:p>
          </p:txBody>
        </p:sp>
      </p:grpSp>
      <p:sp>
        <p:nvSpPr>
          <p:cNvPr id="17" name="Freeform 13"/>
          <p:cNvSpPr>
            <a:spLocks/>
          </p:cNvSpPr>
          <p:nvPr/>
        </p:nvSpPr>
        <p:spPr bwMode="auto">
          <a:xfrm flipV="1">
            <a:off x="3425825" y="2132013"/>
            <a:ext cx="1482725" cy="220662"/>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18" name="Freeform 14"/>
          <p:cNvSpPr>
            <a:spLocks/>
          </p:cNvSpPr>
          <p:nvPr/>
        </p:nvSpPr>
        <p:spPr bwMode="auto">
          <a:xfrm rot="20242820">
            <a:off x="5589588" y="2116138"/>
            <a:ext cx="466725" cy="685800"/>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a:p>
        </p:txBody>
      </p:sp>
      <p:sp>
        <p:nvSpPr>
          <p:cNvPr id="19" name="Text Box 15"/>
          <p:cNvSpPr txBox="1">
            <a:spLocks noChangeArrowheads="1"/>
          </p:cNvSpPr>
          <p:nvPr/>
        </p:nvSpPr>
        <p:spPr bwMode="auto">
          <a:xfrm>
            <a:off x="5913438" y="2743200"/>
            <a:ext cx="2262187" cy="400050"/>
          </a:xfrm>
          <a:prstGeom prst="rect">
            <a:avLst/>
          </a:prstGeom>
          <a:noFill/>
          <a:ln w="9525">
            <a:noFill/>
            <a:miter lim="800000"/>
            <a:headEnd/>
            <a:tailEnd/>
          </a:ln>
        </p:spPr>
        <p:txBody>
          <a:bodyPr/>
          <a:lstStyle/>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20" name="Text Box 16"/>
          <p:cNvSpPr txBox="1">
            <a:spLocks noChangeArrowheads="1"/>
          </p:cNvSpPr>
          <p:nvPr/>
        </p:nvSpPr>
        <p:spPr bwMode="auto">
          <a:xfrm>
            <a:off x="5875338" y="1920875"/>
            <a:ext cx="3040062"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corrupt(</a:t>
            </a:r>
            <a:r>
              <a:rPr lang="en-US" dirty="0" err="1">
                <a:latin typeface="Arial" pitchFamily="34" charset="0"/>
              </a:rPr>
              <a:t>rcvpkt</a:t>
            </a:r>
            <a:r>
              <a:rPr lang="en-US" dirty="0">
                <a:latin typeface="Arial" pitchFamily="34" charset="0"/>
              </a:rPr>
              <a:t>) ||</a:t>
            </a:r>
          </a:p>
          <a:p>
            <a:pPr algn="l"/>
            <a:r>
              <a:rPr lang="en-US" dirty="0" err="1">
                <a:latin typeface="Arial" pitchFamily="34" charset="0"/>
              </a:rPr>
              <a:t>isNAK</a:t>
            </a:r>
            <a:r>
              <a:rPr lang="en-US" dirty="0">
                <a:latin typeface="Arial" pitchFamily="34" charset="0"/>
              </a:rPr>
              <a:t>(</a:t>
            </a:r>
            <a:r>
              <a:rPr lang="en-US" dirty="0" err="1">
                <a:latin typeface="Arial" pitchFamily="34" charset="0"/>
              </a:rPr>
              <a:t>rcvpkt</a:t>
            </a:r>
            <a:r>
              <a:rPr lang="en-US" dirty="0">
                <a:latin typeface="Arial" pitchFamily="34" charset="0"/>
              </a:rPr>
              <a:t>) )</a:t>
            </a:r>
            <a:endParaRPr lang="en-US" dirty="0">
              <a:latin typeface="Times New Roman" pitchFamily="18" charset="0"/>
            </a:endParaRPr>
          </a:p>
        </p:txBody>
      </p:sp>
      <p:sp>
        <p:nvSpPr>
          <p:cNvPr id="21" name="Line 17"/>
          <p:cNvSpPr>
            <a:spLocks noChangeShapeType="1"/>
          </p:cNvSpPr>
          <p:nvPr/>
        </p:nvSpPr>
        <p:spPr bwMode="auto">
          <a:xfrm>
            <a:off x="6045200" y="2819400"/>
            <a:ext cx="1433513" cy="0"/>
          </a:xfrm>
          <a:prstGeom prst="line">
            <a:avLst/>
          </a:prstGeom>
          <a:noFill/>
          <a:ln w="28575">
            <a:solidFill>
              <a:srgbClr val="000000"/>
            </a:solidFill>
            <a:round/>
            <a:headEnd/>
            <a:tailEnd/>
          </a:ln>
        </p:spPr>
        <p:txBody>
          <a:bodyPr/>
          <a:lstStyle/>
          <a:p>
            <a:endParaRPr lang="en-US"/>
          </a:p>
        </p:txBody>
      </p:sp>
      <p:sp>
        <p:nvSpPr>
          <p:cNvPr id="22" name="Freeform 18"/>
          <p:cNvSpPr>
            <a:spLocks/>
          </p:cNvSpPr>
          <p:nvPr/>
        </p:nvSpPr>
        <p:spPr bwMode="auto">
          <a:xfrm rot="16200000" flipV="1">
            <a:off x="2201863" y="3492500"/>
            <a:ext cx="1266825" cy="123825"/>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23" name="Freeform 19"/>
          <p:cNvSpPr>
            <a:spLocks/>
          </p:cNvSpPr>
          <p:nvPr/>
        </p:nvSpPr>
        <p:spPr bwMode="auto">
          <a:xfrm>
            <a:off x="3600450" y="4779963"/>
            <a:ext cx="1606550" cy="247650"/>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24" name="Freeform 20"/>
          <p:cNvSpPr>
            <a:spLocks/>
          </p:cNvSpPr>
          <p:nvPr/>
        </p:nvSpPr>
        <p:spPr bwMode="auto">
          <a:xfrm rot="5400000" flipH="1" flipV="1">
            <a:off x="4970462" y="3440113"/>
            <a:ext cx="1363663" cy="204788"/>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25" name="Text Box 21"/>
          <p:cNvSpPr txBox="1">
            <a:spLocks noChangeArrowheads="1"/>
          </p:cNvSpPr>
          <p:nvPr/>
        </p:nvSpPr>
        <p:spPr bwMode="auto">
          <a:xfrm>
            <a:off x="3365500" y="5364163"/>
            <a:ext cx="4406900" cy="400050"/>
          </a:xfrm>
          <a:prstGeom prst="rect">
            <a:avLst/>
          </a:prstGeom>
          <a:noFill/>
          <a:ln w="9525">
            <a:noFill/>
            <a:miter lim="800000"/>
            <a:headEnd/>
            <a:tailEnd/>
          </a:ln>
        </p:spPr>
        <p:txBody>
          <a:bodyPr/>
          <a:lstStyle/>
          <a:p>
            <a:pPr algn="l"/>
            <a:r>
              <a:rPr lang="en-US" dirty="0" err="1">
                <a:latin typeface="Arial" pitchFamily="34" charset="0"/>
              </a:rPr>
              <a:t>sndpkt</a:t>
            </a:r>
            <a:r>
              <a:rPr lang="en-US" dirty="0">
                <a:latin typeface="Arial" pitchFamily="34" charset="0"/>
              </a:rPr>
              <a:t> = </a:t>
            </a:r>
            <a:r>
              <a:rPr lang="en-US" dirty="0" err="1">
                <a:latin typeface="Arial" pitchFamily="34" charset="0"/>
              </a:rPr>
              <a:t>make_pkt</a:t>
            </a:r>
            <a:r>
              <a:rPr lang="en-US" dirty="0">
                <a:latin typeface="Arial" pitchFamily="34" charset="0"/>
              </a:rPr>
              <a:t>(1, data, checksum)</a:t>
            </a:r>
          </a:p>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26" name="Text Box 22"/>
          <p:cNvSpPr txBox="1">
            <a:spLocks noChangeArrowheads="1"/>
          </p:cNvSpPr>
          <p:nvPr/>
        </p:nvSpPr>
        <p:spPr bwMode="auto">
          <a:xfrm>
            <a:off x="3435350" y="5026025"/>
            <a:ext cx="2389188" cy="285750"/>
          </a:xfrm>
          <a:prstGeom prst="rect">
            <a:avLst/>
          </a:prstGeom>
          <a:noFill/>
          <a:ln w="9525">
            <a:noFill/>
            <a:miter lim="800000"/>
            <a:headEnd/>
            <a:tailEnd/>
          </a:ln>
        </p:spPr>
        <p:txBody>
          <a:bodyPr/>
          <a:lstStyle/>
          <a:p>
            <a:pPr algn="l"/>
            <a:r>
              <a:rPr lang="en-US">
                <a:latin typeface="Arial" pitchFamily="34" charset="0"/>
              </a:rPr>
              <a:t>rdt_send(data)</a:t>
            </a:r>
            <a:endParaRPr lang="en-US" dirty="0">
              <a:latin typeface="Times New Roman" pitchFamily="18" charset="0"/>
            </a:endParaRPr>
          </a:p>
        </p:txBody>
      </p:sp>
      <p:sp>
        <p:nvSpPr>
          <p:cNvPr id="27" name="Line 23"/>
          <p:cNvSpPr>
            <a:spLocks noChangeShapeType="1"/>
          </p:cNvSpPr>
          <p:nvPr/>
        </p:nvSpPr>
        <p:spPr bwMode="auto">
          <a:xfrm>
            <a:off x="3482975" y="5378450"/>
            <a:ext cx="2903538" cy="0"/>
          </a:xfrm>
          <a:prstGeom prst="line">
            <a:avLst/>
          </a:prstGeom>
          <a:noFill/>
          <a:ln w="28575">
            <a:solidFill>
              <a:srgbClr val="000000"/>
            </a:solidFill>
            <a:round/>
            <a:headEnd/>
            <a:tailEnd/>
          </a:ln>
        </p:spPr>
        <p:txBody>
          <a:bodyPr/>
          <a:lstStyle/>
          <a:p>
            <a:endParaRPr lang="en-US"/>
          </a:p>
        </p:txBody>
      </p:sp>
      <p:sp>
        <p:nvSpPr>
          <p:cNvPr id="28" name="Text Box 24"/>
          <p:cNvSpPr txBox="1">
            <a:spLocks noChangeArrowheads="1"/>
          </p:cNvSpPr>
          <p:nvPr/>
        </p:nvSpPr>
        <p:spPr bwMode="auto">
          <a:xfrm>
            <a:off x="5692775" y="3173413"/>
            <a:ext cx="2995613"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t>
            </a:r>
          </a:p>
          <a:p>
            <a:pPr algn="l"/>
            <a:r>
              <a:rPr lang="en-US" dirty="0">
                <a:latin typeface="Arial" pitchFamily="34" charset="0"/>
              </a:rPr>
              <a:t>&amp;&amp; </a:t>
            </a:r>
            <a:r>
              <a:rPr lang="en-US" dirty="0" err="1">
                <a:latin typeface="Arial" pitchFamily="34" charset="0"/>
              </a:rPr>
              <a:t>notcorrupt</a:t>
            </a:r>
            <a:r>
              <a:rPr lang="en-US" dirty="0">
                <a:latin typeface="Arial" pitchFamily="34" charset="0"/>
              </a:rPr>
              <a:t>(</a:t>
            </a:r>
            <a:r>
              <a:rPr lang="en-US" dirty="0" err="1">
                <a:latin typeface="Arial" pitchFamily="34" charset="0"/>
              </a:rPr>
              <a:t>rcvpkt</a:t>
            </a:r>
            <a:r>
              <a:rPr lang="en-US" dirty="0">
                <a:latin typeface="Arial" pitchFamily="34" charset="0"/>
              </a:rPr>
              <a:t>) </a:t>
            </a:r>
          </a:p>
          <a:p>
            <a:pPr algn="l"/>
            <a:r>
              <a:rPr lang="en-US" dirty="0">
                <a:latin typeface="Arial" pitchFamily="34" charset="0"/>
              </a:rPr>
              <a:t>&amp;&amp; </a:t>
            </a:r>
            <a:r>
              <a:rPr lang="en-US" dirty="0" err="1">
                <a:latin typeface="Arial" pitchFamily="34" charset="0"/>
              </a:rPr>
              <a:t>isACK</a:t>
            </a:r>
            <a:r>
              <a:rPr lang="en-US" dirty="0">
                <a:latin typeface="Arial" pitchFamily="34" charset="0"/>
              </a:rPr>
              <a:t>(</a:t>
            </a:r>
            <a:r>
              <a:rPr lang="en-US" dirty="0" err="1">
                <a:latin typeface="Arial" pitchFamily="34" charset="0"/>
              </a:rPr>
              <a:t>rcvpkt</a:t>
            </a:r>
            <a:r>
              <a:rPr lang="en-US" dirty="0">
                <a:latin typeface="Arial" pitchFamily="34" charset="0"/>
              </a:rPr>
              <a:t>) </a:t>
            </a:r>
          </a:p>
        </p:txBody>
      </p:sp>
      <p:sp>
        <p:nvSpPr>
          <p:cNvPr id="29" name="Line 25"/>
          <p:cNvSpPr>
            <a:spLocks noChangeShapeType="1"/>
          </p:cNvSpPr>
          <p:nvPr/>
        </p:nvSpPr>
        <p:spPr bwMode="auto">
          <a:xfrm>
            <a:off x="5821363" y="4038600"/>
            <a:ext cx="990600" cy="0"/>
          </a:xfrm>
          <a:prstGeom prst="line">
            <a:avLst/>
          </a:prstGeom>
          <a:noFill/>
          <a:ln w="28575">
            <a:solidFill>
              <a:srgbClr val="000000"/>
            </a:solidFill>
            <a:round/>
            <a:headEnd/>
            <a:tailEnd/>
          </a:ln>
        </p:spPr>
        <p:txBody>
          <a:bodyPr/>
          <a:lstStyle/>
          <a:p>
            <a:endParaRPr lang="en-US"/>
          </a:p>
        </p:txBody>
      </p:sp>
      <p:sp>
        <p:nvSpPr>
          <p:cNvPr id="30" name="Text Box 26"/>
          <p:cNvSpPr txBox="1">
            <a:spLocks noChangeArrowheads="1"/>
          </p:cNvSpPr>
          <p:nvPr/>
        </p:nvSpPr>
        <p:spPr bwMode="auto">
          <a:xfrm>
            <a:off x="720725" y="5435600"/>
            <a:ext cx="2174875" cy="279400"/>
          </a:xfrm>
          <a:prstGeom prst="rect">
            <a:avLst/>
          </a:prstGeom>
          <a:noFill/>
          <a:ln w="9525">
            <a:noFill/>
            <a:miter lim="800000"/>
            <a:headEnd/>
            <a:tailEnd/>
          </a:ln>
        </p:spPr>
        <p:txBody>
          <a:bodyPr/>
          <a:lstStyle/>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31" name="Text Box 27"/>
          <p:cNvSpPr txBox="1">
            <a:spLocks noChangeArrowheads="1"/>
          </p:cNvSpPr>
          <p:nvPr/>
        </p:nvSpPr>
        <p:spPr bwMode="auto">
          <a:xfrm>
            <a:off x="695325" y="4618038"/>
            <a:ext cx="3495675"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corrupt(</a:t>
            </a:r>
            <a:r>
              <a:rPr lang="en-US" dirty="0" err="1">
                <a:latin typeface="Arial" pitchFamily="34" charset="0"/>
              </a:rPr>
              <a:t>rcvpkt</a:t>
            </a:r>
            <a:r>
              <a:rPr lang="en-US" dirty="0">
                <a:latin typeface="Arial" pitchFamily="34" charset="0"/>
              </a:rPr>
              <a:t>) ||</a:t>
            </a:r>
          </a:p>
          <a:p>
            <a:pPr algn="l"/>
            <a:r>
              <a:rPr lang="en-US" dirty="0" err="1">
                <a:latin typeface="Arial" pitchFamily="34" charset="0"/>
              </a:rPr>
              <a:t>isNAK</a:t>
            </a:r>
            <a:r>
              <a:rPr lang="en-US" dirty="0">
                <a:latin typeface="Arial" pitchFamily="34" charset="0"/>
              </a:rPr>
              <a:t>(</a:t>
            </a:r>
            <a:r>
              <a:rPr lang="en-US" dirty="0" err="1">
                <a:latin typeface="Arial" pitchFamily="34" charset="0"/>
              </a:rPr>
              <a:t>rcvpkt</a:t>
            </a:r>
            <a:r>
              <a:rPr lang="en-US" dirty="0">
                <a:latin typeface="Arial" pitchFamily="34" charset="0"/>
              </a:rPr>
              <a:t>) )</a:t>
            </a:r>
            <a:endParaRPr lang="en-US" dirty="0">
              <a:latin typeface="Times New Roman" pitchFamily="18" charset="0"/>
            </a:endParaRPr>
          </a:p>
        </p:txBody>
      </p:sp>
      <p:sp>
        <p:nvSpPr>
          <p:cNvPr id="32" name="Line 28"/>
          <p:cNvSpPr>
            <a:spLocks noChangeShapeType="1"/>
          </p:cNvSpPr>
          <p:nvPr/>
        </p:nvSpPr>
        <p:spPr bwMode="auto">
          <a:xfrm>
            <a:off x="811213" y="5486400"/>
            <a:ext cx="1557337" cy="0"/>
          </a:xfrm>
          <a:prstGeom prst="line">
            <a:avLst/>
          </a:prstGeom>
          <a:noFill/>
          <a:ln w="28575">
            <a:solidFill>
              <a:srgbClr val="000000"/>
            </a:solidFill>
            <a:round/>
            <a:headEnd/>
            <a:tailEnd/>
          </a:ln>
        </p:spPr>
        <p:txBody>
          <a:bodyPr/>
          <a:lstStyle/>
          <a:p>
            <a:endParaRPr lang="en-US"/>
          </a:p>
        </p:txBody>
      </p:sp>
      <p:sp>
        <p:nvSpPr>
          <p:cNvPr id="33" name="Text Box 29"/>
          <p:cNvSpPr txBox="1">
            <a:spLocks noChangeArrowheads="1"/>
          </p:cNvSpPr>
          <p:nvPr/>
        </p:nvSpPr>
        <p:spPr bwMode="auto">
          <a:xfrm>
            <a:off x="638174" y="3016250"/>
            <a:ext cx="2486025"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t>
            </a:r>
          </a:p>
          <a:p>
            <a:pPr algn="l"/>
            <a:r>
              <a:rPr lang="en-US" dirty="0">
                <a:latin typeface="Arial" pitchFamily="34" charset="0"/>
              </a:rPr>
              <a:t>&amp;&amp; </a:t>
            </a:r>
            <a:r>
              <a:rPr lang="en-US" dirty="0" err="1">
                <a:latin typeface="Arial" pitchFamily="34" charset="0"/>
              </a:rPr>
              <a:t>notcorrupt</a:t>
            </a:r>
            <a:r>
              <a:rPr lang="en-US" dirty="0">
                <a:latin typeface="Arial" pitchFamily="34" charset="0"/>
              </a:rPr>
              <a:t>(</a:t>
            </a:r>
            <a:r>
              <a:rPr lang="en-US" dirty="0" err="1">
                <a:latin typeface="Arial" pitchFamily="34" charset="0"/>
              </a:rPr>
              <a:t>rcvpkt</a:t>
            </a:r>
            <a:r>
              <a:rPr lang="en-US" dirty="0">
                <a:latin typeface="Arial" pitchFamily="34" charset="0"/>
              </a:rPr>
              <a:t>) </a:t>
            </a:r>
          </a:p>
          <a:p>
            <a:pPr algn="l"/>
            <a:r>
              <a:rPr lang="en-US" dirty="0">
                <a:latin typeface="Arial" pitchFamily="34" charset="0"/>
              </a:rPr>
              <a:t>&amp;&amp; </a:t>
            </a:r>
            <a:r>
              <a:rPr lang="en-US" dirty="0" err="1">
                <a:latin typeface="Arial" pitchFamily="34" charset="0"/>
              </a:rPr>
              <a:t>isACK</a:t>
            </a:r>
            <a:r>
              <a:rPr lang="en-US" dirty="0">
                <a:latin typeface="Arial" pitchFamily="34" charset="0"/>
              </a:rPr>
              <a:t>(</a:t>
            </a:r>
            <a:r>
              <a:rPr lang="en-US" dirty="0" err="1">
                <a:latin typeface="Arial" pitchFamily="34" charset="0"/>
              </a:rPr>
              <a:t>rcvpkt</a:t>
            </a:r>
            <a:r>
              <a:rPr lang="en-US" dirty="0">
                <a:latin typeface="Arial" pitchFamily="34" charset="0"/>
              </a:rPr>
              <a:t>)</a:t>
            </a:r>
            <a:r>
              <a:rPr lang="en-US" sz="1000" dirty="0">
                <a:latin typeface="Arial" pitchFamily="34" charset="0"/>
              </a:rPr>
              <a:t> </a:t>
            </a:r>
            <a:endParaRPr lang="en-US" sz="2400" dirty="0">
              <a:latin typeface="Times New Roman" pitchFamily="18" charset="0"/>
            </a:endParaRPr>
          </a:p>
        </p:txBody>
      </p:sp>
      <p:sp>
        <p:nvSpPr>
          <p:cNvPr id="34" name="Line 30"/>
          <p:cNvSpPr>
            <a:spLocks noChangeShapeType="1"/>
          </p:cNvSpPr>
          <p:nvPr/>
        </p:nvSpPr>
        <p:spPr bwMode="auto">
          <a:xfrm>
            <a:off x="782638" y="3886200"/>
            <a:ext cx="1738312" cy="0"/>
          </a:xfrm>
          <a:prstGeom prst="line">
            <a:avLst/>
          </a:prstGeom>
          <a:noFill/>
          <a:ln w="28575">
            <a:solidFill>
              <a:srgbClr val="000000"/>
            </a:solidFill>
            <a:round/>
            <a:headEnd/>
            <a:tailEnd/>
          </a:ln>
        </p:spPr>
        <p:txBody>
          <a:bodyPr/>
          <a:lstStyle/>
          <a:p>
            <a:endParaRPr lang="en-US"/>
          </a:p>
        </p:txBody>
      </p:sp>
      <p:grpSp>
        <p:nvGrpSpPr>
          <p:cNvPr id="3" name="Group 31"/>
          <p:cNvGrpSpPr>
            <a:grpSpLocks/>
          </p:cNvGrpSpPr>
          <p:nvPr/>
        </p:nvGrpSpPr>
        <p:grpSpPr bwMode="auto">
          <a:xfrm>
            <a:off x="4989515" y="4200525"/>
            <a:ext cx="1396997" cy="989009"/>
            <a:chOff x="4242" y="2812"/>
            <a:chExt cx="729" cy="519"/>
          </a:xfrm>
        </p:grpSpPr>
        <p:sp>
          <p:nvSpPr>
            <p:cNvPr id="36" name="Oval 32"/>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p>
              <a:endParaRPr lang="en-US"/>
            </a:p>
          </p:txBody>
        </p:sp>
        <p:sp>
          <p:nvSpPr>
            <p:cNvPr id="37" name="Text Box 33"/>
            <p:cNvSpPr txBox="1">
              <a:spLocks noChangeArrowheads="1"/>
            </p:cNvSpPr>
            <p:nvPr/>
          </p:nvSpPr>
          <p:spPr bwMode="auto">
            <a:xfrm>
              <a:off x="4267" y="2870"/>
              <a:ext cx="704" cy="384"/>
            </a:xfrm>
            <a:prstGeom prst="rect">
              <a:avLst/>
            </a:prstGeom>
            <a:noFill/>
            <a:ln w="9525">
              <a:noFill/>
              <a:miter lim="800000"/>
              <a:headEnd/>
              <a:tailEnd/>
            </a:ln>
          </p:spPr>
          <p:txBody>
            <a:bodyPr/>
            <a:lstStyle/>
            <a:p>
              <a:r>
                <a:rPr lang="en-US" sz="1400" dirty="0">
                  <a:latin typeface="Arial" pitchFamily="34" charset="0"/>
                </a:rPr>
                <a:t>Wait for</a:t>
              </a:r>
            </a:p>
            <a:p>
              <a:r>
                <a:rPr lang="en-US" sz="1400" dirty="0">
                  <a:latin typeface="Arial" pitchFamily="34" charset="0"/>
                </a:rPr>
                <a:t> call 1 from above</a:t>
              </a:r>
              <a:endParaRPr lang="en-US" sz="1400" dirty="0">
                <a:latin typeface="Times New Roman" pitchFamily="18" charset="0"/>
              </a:endParaRPr>
            </a:p>
          </p:txBody>
        </p:sp>
      </p:grpSp>
      <p:grpSp>
        <p:nvGrpSpPr>
          <p:cNvPr id="4" name="Group 34"/>
          <p:cNvGrpSpPr>
            <a:grpSpLocks/>
          </p:cNvGrpSpPr>
          <p:nvPr/>
        </p:nvGrpSpPr>
        <p:grpSpPr bwMode="auto">
          <a:xfrm>
            <a:off x="2728916" y="4146550"/>
            <a:ext cx="1114426" cy="823913"/>
            <a:chOff x="4957" y="3266"/>
            <a:chExt cx="702" cy="519"/>
          </a:xfrm>
        </p:grpSpPr>
        <p:sp>
          <p:nvSpPr>
            <p:cNvPr id="39" name="Oval 35"/>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p>
              <a:endParaRPr lang="en-US"/>
            </a:p>
          </p:txBody>
        </p:sp>
        <p:sp>
          <p:nvSpPr>
            <p:cNvPr id="40" name="Text Box 36"/>
            <p:cNvSpPr txBox="1">
              <a:spLocks noChangeArrowheads="1"/>
            </p:cNvSpPr>
            <p:nvPr/>
          </p:nvSpPr>
          <p:spPr bwMode="auto">
            <a:xfrm>
              <a:off x="5000" y="3303"/>
              <a:ext cx="659" cy="384"/>
            </a:xfrm>
            <a:prstGeom prst="rect">
              <a:avLst/>
            </a:prstGeom>
            <a:noFill/>
            <a:ln w="9525">
              <a:noFill/>
              <a:miter lim="800000"/>
              <a:headEnd/>
              <a:tailEnd/>
            </a:ln>
          </p:spPr>
          <p:txBody>
            <a:bodyPr/>
            <a:lstStyle/>
            <a:p>
              <a:r>
                <a:rPr lang="en-US" sz="1400" dirty="0">
                  <a:latin typeface="Arial" pitchFamily="34" charset="0"/>
                </a:rPr>
                <a:t>Wait for ACK or NAK 1</a:t>
              </a:r>
              <a:endParaRPr lang="en-US" sz="1400" dirty="0">
                <a:latin typeface="Times New Roman" pitchFamily="18" charset="0"/>
              </a:endParaRPr>
            </a:p>
          </p:txBody>
        </p:sp>
      </p:grpSp>
      <p:sp>
        <p:nvSpPr>
          <p:cNvPr id="41" name="Text Box 37"/>
          <p:cNvSpPr txBox="1">
            <a:spLocks noChangeArrowheads="1"/>
          </p:cNvSpPr>
          <p:nvPr/>
        </p:nvSpPr>
        <p:spPr bwMode="auto">
          <a:xfrm>
            <a:off x="6203950" y="3994150"/>
            <a:ext cx="323850" cy="336550"/>
          </a:xfrm>
          <a:prstGeom prst="rect">
            <a:avLst/>
          </a:prstGeom>
          <a:noFill/>
          <a:ln w="9525">
            <a:noFill/>
            <a:miter lim="800000"/>
            <a:headEnd/>
            <a:tailEnd/>
          </a:ln>
        </p:spPr>
        <p:txBody>
          <a:bodyPr wrap="none">
            <a:spAutoFit/>
          </a:bodyPr>
          <a:lstStyle/>
          <a:p>
            <a:r>
              <a:rPr lang="en-US" dirty="0">
                <a:latin typeface="Symbol" pitchFamily="18" charset="2"/>
              </a:rPr>
              <a:t>L</a:t>
            </a:r>
          </a:p>
        </p:txBody>
      </p:sp>
      <p:sp>
        <p:nvSpPr>
          <p:cNvPr id="42" name="Text Box 38"/>
          <p:cNvSpPr txBox="1">
            <a:spLocks noChangeArrowheads="1"/>
          </p:cNvSpPr>
          <p:nvPr/>
        </p:nvSpPr>
        <p:spPr bwMode="auto">
          <a:xfrm>
            <a:off x="1354138" y="3868738"/>
            <a:ext cx="323850" cy="336550"/>
          </a:xfrm>
          <a:prstGeom prst="rect">
            <a:avLst/>
          </a:prstGeom>
          <a:noFill/>
          <a:ln w="9525">
            <a:noFill/>
            <a:miter lim="800000"/>
            <a:headEnd/>
            <a:tailEnd/>
          </a:ln>
        </p:spPr>
        <p:txBody>
          <a:bodyPr wrap="none">
            <a:spAutoFit/>
          </a:bodyPr>
          <a:lstStyle/>
          <a:p>
            <a:r>
              <a:rPr lang="en-US">
                <a:latin typeface="Symbol" pitchFamily="18" charset="2"/>
              </a:rPr>
              <a:t>L</a:t>
            </a:r>
          </a:p>
        </p:txBody>
      </p:sp>
      <p:sp>
        <p:nvSpPr>
          <p:cNvPr id="43" name="Slide Number Placeholder 42"/>
          <p:cNvSpPr>
            <a:spLocks noGrp="1"/>
          </p:cNvSpPr>
          <p:nvPr>
            <p:ph type="sldNum" sz="quarter" idx="12"/>
          </p:nvPr>
        </p:nvSpPr>
        <p:spPr/>
        <p:txBody>
          <a:bodyPr/>
          <a:lstStyle/>
          <a:p>
            <a:fld id="{4810A696-75C0-4E1D-A482-26D5420205C7}" type="slidenum">
              <a:rPr lang="en-US" smtClean="0"/>
              <a:pPr/>
              <a:t>31</a:t>
            </a:fld>
            <a:endParaRPr lang="en-US"/>
          </a:p>
        </p:txBody>
      </p:sp>
      <p:sp>
        <p:nvSpPr>
          <p:cNvPr id="44" name="Footer Placeholder 4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par>
                                <p:cTn id="30" presetID="9"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ssolv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dissolve">
                                      <p:cBhvr>
                                        <p:cTn id="42" dur="500"/>
                                        <p:tgtEl>
                                          <p:spTgt spid="2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dissolv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dissolv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1"/>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dissolve">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dissolve">
                                      <p:cBhvr>
                                        <p:cTn id="70" dur="500"/>
                                        <p:tgtEl>
                                          <p:spTgt spid="24"/>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dissolve">
                                      <p:cBhvr>
                                        <p:cTn id="73" dur="500"/>
                                        <p:tgtEl>
                                          <p:spTgt spid="41"/>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dissolve">
                                      <p:cBhvr>
                                        <p:cTn id="76" dur="500"/>
                                        <p:tgtEl>
                                          <p:spTgt spid="29"/>
                                        </p:tgtEl>
                                      </p:cBhvr>
                                    </p:animEffect>
                                  </p:childTnLst>
                                </p:cTn>
                              </p:par>
                              <p:par>
                                <p:cTn id="77" presetID="9" presetClass="entr" presetSubtype="0" fill="hold" nodeType="with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dissolve">
                                      <p:cBhvr>
                                        <p:cTn id="79" dur="500"/>
                                        <p:tgtEl>
                                          <p:spTgt spid="3"/>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dissolve">
                                      <p:cBhvr>
                                        <p:cTn id="84" dur="500"/>
                                        <p:tgtEl>
                                          <p:spTgt spid="25"/>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dissolve">
                                      <p:cBhvr>
                                        <p:cTn id="87" dur="500"/>
                                        <p:tgtEl>
                                          <p:spTgt spid="26"/>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dissolve">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dissolve">
                                      <p:cBhvr>
                                        <p:cTn id="95" dur="500"/>
                                        <p:tgtEl>
                                          <p:spTgt spid="23"/>
                                        </p:tgtEl>
                                      </p:cBhvr>
                                    </p:animEffect>
                                  </p:childTnLst>
                                </p:cTn>
                              </p:par>
                              <p:par>
                                <p:cTn id="96" presetID="9" presetClass="entr" presetSubtype="0" fill="hold" nodeType="withEffect">
                                  <p:stCondLst>
                                    <p:cond delay="0"/>
                                  </p:stCondLst>
                                  <p:childTnLst>
                                    <p:set>
                                      <p:cBhvr>
                                        <p:cTn id="97" dur="1" fill="hold">
                                          <p:stCondLst>
                                            <p:cond delay="0"/>
                                          </p:stCondLst>
                                        </p:cTn>
                                        <p:tgtEl>
                                          <p:spTgt spid="4"/>
                                        </p:tgtEl>
                                        <p:attrNameLst>
                                          <p:attrName>style.visibility</p:attrName>
                                        </p:attrNameLst>
                                      </p:cBhvr>
                                      <p:to>
                                        <p:strVal val="visible"/>
                                      </p:to>
                                    </p:set>
                                    <p:animEffect transition="in" filter="dissolve">
                                      <p:cBhvr>
                                        <p:cTn id="98" dur="500"/>
                                        <p:tgtEl>
                                          <p:spTgt spid="4"/>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dissolve">
                                      <p:cBhvr>
                                        <p:cTn id="109" dur="500"/>
                                        <p:tgtEl>
                                          <p:spTgt spid="32"/>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3"/>
                                        </p:tgtEl>
                                        <p:attrNameLst>
                                          <p:attrName>style.visibility</p:attrName>
                                        </p:attrNameLst>
                                      </p:cBhvr>
                                      <p:to>
                                        <p:strVal val="visible"/>
                                      </p:to>
                                    </p:set>
                                    <p:animEffect transition="in" filter="dissolve">
                                      <p:cBhvr>
                                        <p:cTn id="114" dur="500"/>
                                        <p:tgtEl>
                                          <p:spTgt spid="13"/>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13"/>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30"/>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32"/>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3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dissolve">
                                      <p:cBhvr>
                                        <p:cTn id="129" dur="500"/>
                                        <p:tgtEl>
                                          <p:spTgt spid="33"/>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34"/>
                                        </p:tgtEl>
                                        <p:attrNameLst>
                                          <p:attrName>style.visibility</p:attrName>
                                        </p:attrNameLst>
                                      </p:cBhvr>
                                      <p:to>
                                        <p:strVal val="visible"/>
                                      </p:to>
                                    </p:set>
                                    <p:animEffect transition="in" filter="dissolve">
                                      <p:cBhvr>
                                        <p:cTn id="132" dur="500"/>
                                        <p:tgtEl>
                                          <p:spTgt spid="34"/>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2"/>
                                        </p:tgtEl>
                                        <p:attrNameLst>
                                          <p:attrName>style.visibility</p:attrName>
                                        </p:attrNameLst>
                                      </p:cBhvr>
                                      <p:to>
                                        <p:strVal val="visible"/>
                                      </p:to>
                                    </p:set>
                                    <p:animEffect transition="in" filter="dissolve">
                                      <p:cBhvr>
                                        <p:cTn id="135" dur="500"/>
                                        <p:tgtEl>
                                          <p:spTgt spid="42"/>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22"/>
                                        </p:tgtEl>
                                        <p:attrNameLst>
                                          <p:attrName>style.visibility</p:attrName>
                                        </p:attrNameLst>
                                      </p:cBhvr>
                                      <p:to>
                                        <p:strVal val="visible"/>
                                      </p:to>
                                    </p:set>
                                    <p:animEffect transition="in" filter="dissolve">
                                      <p:cBhvr>
                                        <p:cTn id="1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3" grpId="1" animBg="1"/>
      <p:bldP spid="17" grpId="0" animBg="1"/>
      <p:bldP spid="18" grpId="0" animBg="1"/>
      <p:bldP spid="18" grpId="1" animBg="1"/>
      <p:bldP spid="19" grpId="0"/>
      <p:bldP spid="19" grpId="1"/>
      <p:bldP spid="20" grpId="0"/>
      <p:bldP spid="20" grpId="1"/>
      <p:bldP spid="21" grpId="0" animBg="1"/>
      <p:bldP spid="21" grpId="1" animBg="1"/>
      <p:bldP spid="22" grpId="0" animBg="1"/>
      <p:bldP spid="23" grpId="0" animBg="1"/>
      <p:bldP spid="24" grpId="0" animBg="1"/>
      <p:bldP spid="25" grpId="0"/>
      <p:bldP spid="26" grpId="0"/>
      <p:bldP spid="27" grpId="0" animBg="1"/>
      <p:bldP spid="28" grpId="0"/>
      <p:bldP spid="29" grpId="0" animBg="1"/>
      <p:bldP spid="30" grpId="0"/>
      <p:bldP spid="30" grpId="1"/>
      <p:bldP spid="31" grpId="0"/>
      <p:bldP spid="31" grpId="1"/>
      <p:bldP spid="32" grpId="0" animBg="1"/>
      <p:bldP spid="32" grpId="1" animBg="1"/>
      <p:bldP spid="33" grpId="0"/>
      <p:bldP spid="34" grpId="0" animBg="1"/>
      <p:bldP spid="41" grpId="0"/>
      <p:bldP spid="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z="3200"/>
              <a:t>Rdt2.1 bên nhận xử lí lỗi ACK/NAK</a:t>
            </a:r>
          </a:p>
        </p:txBody>
      </p:sp>
      <p:grpSp>
        <p:nvGrpSpPr>
          <p:cNvPr id="2" name="Group 3"/>
          <p:cNvGrpSpPr>
            <a:grpSpLocks/>
          </p:cNvGrpSpPr>
          <p:nvPr/>
        </p:nvGrpSpPr>
        <p:grpSpPr bwMode="auto">
          <a:xfrm>
            <a:off x="3038475" y="3352800"/>
            <a:ext cx="817563" cy="795338"/>
            <a:chOff x="963" y="1131"/>
            <a:chExt cx="515" cy="501"/>
          </a:xfrm>
        </p:grpSpPr>
        <p:sp>
          <p:nvSpPr>
            <p:cNvPr id="8" name="Oval 4"/>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p>
              <a:endParaRPr lang="en-US"/>
            </a:p>
          </p:txBody>
        </p:sp>
        <p:sp>
          <p:nvSpPr>
            <p:cNvPr id="9" name="Text Box 5"/>
            <p:cNvSpPr txBox="1">
              <a:spLocks noChangeArrowheads="1"/>
            </p:cNvSpPr>
            <p:nvPr/>
          </p:nvSpPr>
          <p:spPr bwMode="auto">
            <a:xfrm>
              <a:off x="974" y="1153"/>
              <a:ext cx="504" cy="384"/>
            </a:xfrm>
            <a:prstGeom prst="rect">
              <a:avLst/>
            </a:prstGeom>
            <a:noFill/>
            <a:ln w="9525">
              <a:noFill/>
              <a:miter lim="800000"/>
              <a:headEnd/>
              <a:tailEnd/>
            </a:ln>
          </p:spPr>
          <p:txBody>
            <a:bodyPr/>
            <a:lstStyle/>
            <a:p>
              <a:r>
                <a:rPr lang="en-US" sz="1400" dirty="0">
                  <a:latin typeface="Arial" pitchFamily="34" charset="0"/>
                </a:rPr>
                <a:t>Wait for </a:t>
              </a:r>
            </a:p>
            <a:p>
              <a:r>
                <a:rPr lang="en-US" sz="1400" dirty="0">
                  <a:latin typeface="Arial" pitchFamily="34" charset="0"/>
                </a:rPr>
                <a:t>0 from below</a:t>
              </a:r>
              <a:endParaRPr lang="en-US" sz="1400" dirty="0">
                <a:latin typeface="Times New Roman" pitchFamily="18" charset="0"/>
              </a:endParaRPr>
            </a:p>
          </p:txBody>
        </p:sp>
      </p:grpSp>
      <p:sp>
        <p:nvSpPr>
          <p:cNvPr id="10" name="Line 6"/>
          <p:cNvSpPr>
            <a:spLocks noChangeShapeType="1"/>
          </p:cNvSpPr>
          <p:nvPr/>
        </p:nvSpPr>
        <p:spPr bwMode="auto">
          <a:xfrm>
            <a:off x="2874963" y="2282825"/>
            <a:ext cx="419100" cy="1079500"/>
          </a:xfrm>
          <a:prstGeom prst="line">
            <a:avLst/>
          </a:prstGeom>
          <a:noFill/>
          <a:ln w="28575">
            <a:solidFill>
              <a:srgbClr val="000000"/>
            </a:solidFill>
            <a:prstDash val="dash"/>
            <a:round/>
            <a:headEnd/>
            <a:tailEnd type="triangle" w="med" len="med"/>
          </a:ln>
        </p:spPr>
        <p:txBody>
          <a:bodyPr/>
          <a:lstStyle/>
          <a:p>
            <a:endParaRPr lang="en-US"/>
          </a:p>
        </p:txBody>
      </p:sp>
      <p:sp>
        <p:nvSpPr>
          <p:cNvPr id="11" name="Freeform 7"/>
          <p:cNvSpPr>
            <a:spLocks/>
          </p:cNvSpPr>
          <p:nvPr/>
        </p:nvSpPr>
        <p:spPr bwMode="auto">
          <a:xfrm flipV="1">
            <a:off x="3556000" y="2600325"/>
            <a:ext cx="1590675" cy="785813"/>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12" name="Text Box 8"/>
          <p:cNvSpPr txBox="1">
            <a:spLocks noChangeArrowheads="1"/>
          </p:cNvSpPr>
          <p:nvPr/>
        </p:nvSpPr>
        <p:spPr bwMode="auto">
          <a:xfrm>
            <a:off x="6116638" y="2959100"/>
            <a:ext cx="3027362" cy="409575"/>
          </a:xfrm>
          <a:prstGeom prst="rect">
            <a:avLst/>
          </a:prstGeom>
          <a:noFill/>
          <a:ln w="9525">
            <a:noFill/>
            <a:miter lim="800000"/>
            <a:headEnd/>
            <a:tailEnd/>
          </a:ln>
        </p:spPr>
        <p:txBody>
          <a:bodyPr/>
          <a:lstStyle/>
          <a:p>
            <a:pPr algn="l"/>
            <a:r>
              <a:rPr lang="en-US" sz="1400" dirty="0" err="1">
                <a:latin typeface="Arial" pitchFamily="34" charset="0"/>
              </a:rPr>
              <a:t>sndpkt</a:t>
            </a:r>
            <a:r>
              <a:rPr lang="en-US" sz="1400" dirty="0">
                <a:latin typeface="Arial" pitchFamily="34" charset="0"/>
              </a:rPr>
              <a:t> = </a:t>
            </a:r>
            <a:r>
              <a:rPr lang="en-US" sz="1400" dirty="0" err="1">
                <a:latin typeface="Arial" pitchFamily="34" charset="0"/>
              </a:rPr>
              <a:t>make_pkt</a:t>
            </a:r>
            <a:r>
              <a:rPr lang="en-US" sz="1400" dirty="0">
                <a:latin typeface="Arial" pitchFamily="34" charset="0"/>
              </a:rPr>
              <a:t>(NAK, </a:t>
            </a:r>
            <a:r>
              <a:rPr lang="en-US" sz="1400" dirty="0" err="1">
                <a:latin typeface="Arial" pitchFamily="34" charset="0"/>
              </a:rPr>
              <a:t>chksum</a:t>
            </a:r>
            <a:r>
              <a:rPr lang="en-US" sz="1400" dirty="0">
                <a:latin typeface="Arial" pitchFamily="34" charset="0"/>
              </a:rPr>
              <a:t>)</a:t>
            </a:r>
          </a:p>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endParaRPr lang="en-US" sz="1400" dirty="0">
              <a:latin typeface="Times New Roman" pitchFamily="18" charset="0"/>
            </a:endParaRPr>
          </a:p>
        </p:txBody>
      </p:sp>
      <p:sp>
        <p:nvSpPr>
          <p:cNvPr id="13" name="Text Box 9"/>
          <p:cNvSpPr txBox="1">
            <a:spLocks noChangeArrowheads="1"/>
          </p:cNvSpPr>
          <p:nvPr/>
        </p:nvSpPr>
        <p:spPr bwMode="auto">
          <a:xfrm>
            <a:off x="6119813" y="3671888"/>
            <a:ext cx="2624137" cy="609600"/>
          </a:xfrm>
          <a:prstGeom prst="rect">
            <a:avLst/>
          </a:prstGeom>
          <a:noFill/>
          <a:ln w="9525">
            <a:noFill/>
            <a:miter lim="800000"/>
            <a:headEnd/>
            <a:tailEnd/>
          </a:ln>
        </p:spPr>
        <p:txBody>
          <a:bodyPr/>
          <a:lstStyle/>
          <a:p>
            <a:pPr algn="l"/>
            <a:r>
              <a:rPr lang="en-US" sz="1400">
                <a:latin typeface="Arial" pitchFamily="34" charset="0"/>
              </a:rPr>
              <a:t>rdt_rcv(rcvpkt) &amp;&amp; </a:t>
            </a:r>
          </a:p>
          <a:p>
            <a:pPr algn="l"/>
            <a:r>
              <a:rPr lang="en-US" sz="1400">
                <a:latin typeface="Arial" pitchFamily="34" charset="0"/>
              </a:rPr>
              <a:t>   not corrupt(rcvpkt) &amp;&amp;</a:t>
            </a:r>
          </a:p>
          <a:p>
            <a:pPr algn="l"/>
            <a:r>
              <a:rPr lang="en-US" sz="1400">
                <a:latin typeface="Arial" pitchFamily="34" charset="0"/>
              </a:rPr>
              <a:t>   has_seq0(rcvpkt)</a:t>
            </a:r>
          </a:p>
          <a:p>
            <a:endParaRPr lang="en-US" dirty="0">
              <a:latin typeface="Times New Roman" pitchFamily="18" charset="0"/>
            </a:endParaRPr>
          </a:p>
        </p:txBody>
      </p:sp>
      <p:sp>
        <p:nvSpPr>
          <p:cNvPr id="14" name="Line 10"/>
          <p:cNvSpPr>
            <a:spLocks noChangeShapeType="1"/>
          </p:cNvSpPr>
          <p:nvPr/>
        </p:nvSpPr>
        <p:spPr bwMode="auto">
          <a:xfrm>
            <a:off x="6203950" y="4370388"/>
            <a:ext cx="1938338" cy="0"/>
          </a:xfrm>
          <a:prstGeom prst="line">
            <a:avLst/>
          </a:prstGeom>
          <a:noFill/>
          <a:ln w="28575">
            <a:solidFill>
              <a:srgbClr val="000000"/>
            </a:solidFill>
            <a:round/>
            <a:headEnd/>
            <a:tailEnd/>
          </a:ln>
        </p:spPr>
        <p:txBody>
          <a:bodyPr/>
          <a:lstStyle/>
          <a:p>
            <a:endParaRPr lang="en-US"/>
          </a:p>
        </p:txBody>
      </p:sp>
      <p:sp>
        <p:nvSpPr>
          <p:cNvPr id="15" name="Freeform 11"/>
          <p:cNvSpPr>
            <a:spLocks/>
          </p:cNvSpPr>
          <p:nvPr/>
        </p:nvSpPr>
        <p:spPr bwMode="auto">
          <a:xfrm>
            <a:off x="3573463" y="4168775"/>
            <a:ext cx="1590675" cy="688975"/>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16" name="Text Box 12"/>
          <p:cNvSpPr txBox="1">
            <a:spLocks noChangeArrowheads="1"/>
          </p:cNvSpPr>
          <p:nvPr/>
        </p:nvSpPr>
        <p:spPr bwMode="auto">
          <a:xfrm>
            <a:off x="2962275" y="4749800"/>
            <a:ext cx="3581400"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r>
              <a:rPr lang="en-US" sz="1400" dirty="0" err="1">
                <a:latin typeface="Arial" pitchFamily="34" charset="0"/>
              </a:rPr>
              <a:t>notcorrupt</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  &amp;&amp; has_seq1(</a:t>
            </a:r>
            <a:r>
              <a:rPr lang="en-US" sz="1400" dirty="0" err="1">
                <a:latin typeface="Arial" pitchFamily="34" charset="0"/>
              </a:rPr>
              <a:t>rcvpkt</a:t>
            </a:r>
            <a:r>
              <a:rPr lang="en-US" sz="1400" dirty="0">
                <a:latin typeface="Arial" pitchFamily="34" charset="0"/>
              </a:rPr>
              <a:t>)</a:t>
            </a:r>
            <a:r>
              <a:rPr lang="en-US" dirty="0">
                <a:latin typeface="Arial" pitchFamily="34" charset="0"/>
              </a:rPr>
              <a:t> </a:t>
            </a:r>
            <a:endParaRPr lang="en-US" dirty="0">
              <a:latin typeface="Times New Roman" pitchFamily="18" charset="0"/>
            </a:endParaRPr>
          </a:p>
        </p:txBody>
      </p:sp>
      <p:sp>
        <p:nvSpPr>
          <p:cNvPr id="17" name="Line 13"/>
          <p:cNvSpPr>
            <a:spLocks noChangeShapeType="1"/>
          </p:cNvSpPr>
          <p:nvPr/>
        </p:nvSpPr>
        <p:spPr bwMode="auto">
          <a:xfrm>
            <a:off x="3028950" y="5307013"/>
            <a:ext cx="2898775" cy="0"/>
          </a:xfrm>
          <a:prstGeom prst="line">
            <a:avLst/>
          </a:prstGeom>
          <a:noFill/>
          <a:ln w="28575">
            <a:solidFill>
              <a:srgbClr val="000000"/>
            </a:solidFill>
            <a:round/>
            <a:headEnd/>
            <a:tailEnd/>
          </a:ln>
        </p:spPr>
        <p:txBody>
          <a:bodyPr/>
          <a:lstStyle/>
          <a:p>
            <a:endParaRPr lang="en-US"/>
          </a:p>
        </p:txBody>
      </p:sp>
      <p:sp>
        <p:nvSpPr>
          <p:cNvPr id="18" name="Text Box 14"/>
          <p:cNvSpPr txBox="1">
            <a:spLocks noChangeArrowheads="1"/>
          </p:cNvSpPr>
          <p:nvPr/>
        </p:nvSpPr>
        <p:spPr bwMode="auto">
          <a:xfrm>
            <a:off x="2971800" y="5362575"/>
            <a:ext cx="3852863" cy="993775"/>
          </a:xfrm>
          <a:prstGeom prst="rect">
            <a:avLst/>
          </a:prstGeom>
          <a:noFill/>
          <a:ln w="9525">
            <a:noFill/>
            <a:miter lim="800000"/>
            <a:headEnd/>
            <a:tailEnd/>
          </a:ln>
        </p:spPr>
        <p:txBody>
          <a:bodyPr/>
          <a:lstStyle/>
          <a:p>
            <a:pPr algn="l"/>
            <a:r>
              <a:rPr lang="en-US" sz="1400">
                <a:latin typeface="Arial" pitchFamily="34" charset="0"/>
              </a:rPr>
              <a:t>extract(rcvpkt,data)</a:t>
            </a:r>
          </a:p>
          <a:p>
            <a:pPr algn="l"/>
            <a:r>
              <a:rPr lang="en-US" sz="1400">
                <a:latin typeface="Arial" pitchFamily="34" charset="0"/>
              </a:rPr>
              <a:t>deliver_data(data)</a:t>
            </a:r>
          </a:p>
          <a:p>
            <a:pPr algn="l"/>
            <a:r>
              <a:rPr lang="en-US" sz="1400">
                <a:latin typeface="Arial" pitchFamily="34" charset="0"/>
              </a:rPr>
              <a:t>sndpkt = make_pkt(ACK, chksum)</a:t>
            </a:r>
          </a:p>
          <a:p>
            <a:pPr algn="l"/>
            <a:r>
              <a:rPr lang="en-US" sz="1400">
                <a:latin typeface="Arial" pitchFamily="34" charset="0"/>
              </a:rPr>
              <a:t>udt_send(sndpkt)</a:t>
            </a:r>
            <a:endParaRPr lang="en-US" sz="1400" dirty="0">
              <a:latin typeface="Times New Roman" pitchFamily="18" charset="0"/>
            </a:endParaRPr>
          </a:p>
        </p:txBody>
      </p:sp>
      <p:grpSp>
        <p:nvGrpSpPr>
          <p:cNvPr id="3" name="Group 15"/>
          <p:cNvGrpSpPr>
            <a:grpSpLocks/>
          </p:cNvGrpSpPr>
          <p:nvPr/>
        </p:nvGrpSpPr>
        <p:grpSpPr bwMode="auto">
          <a:xfrm>
            <a:off x="4737100" y="3387725"/>
            <a:ext cx="825500" cy="796925"/>
            <a:chOff x="4398" y="3133"/>
            <a:chExt cx="520" cy="502"/>
          </a:xfrm>
        </p:grpSpPr>
        <p:sp>
          <p:nvSpPr>
            <p:cNvPr id="20" name="Oval 16"/>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p>
              <a:endParaRPr lang="en-US"/>
            </a:p>
          </p:txBody>
        </p:sp>
        <p:sp>
          <p:nvSpPr>
            <p:cNvPr id="21" name="Text Box 17"/>
            <p:cNvSpPr txBox="1">
              <a:spLocks noChangeArrowheads="1"/>
            </p:cNvSpPr>
            <p:nvPr/>
          </p:nvSpPr>
          <p:spPr bwMode="auto">
            <a:xfrm>
              <a:off x="4414" y="3163"/>
              <a:ext cx="504" cy="384"/>
            </a:xfrm>
            <a:prstGeom prst="rect">
              <a:avLst/>
            </a:prstGeom>
            <a:noFill/>
            <a:ln w="9525">
              <a:noFill/>
              <a:miter lim="800000"/>
              <a:headEnd/>
              <a:tailEnd/>
            </a:ln>
          </p:spPr>
          <p:txBody>
            <a:bodyPr/>
            <a:lstStyle/>
            <a:p>
              <a:r>
                <a:rPr lang="en-US" sz="1400">
                  <a:latin typeface="Arial" pitchFamily="34" charset="0"/>
                </a:rPr>
                <a:t>Wait for </a:t>
              </a:r>
            </a:p>
            <a:p>
              <a:r>
                <a:rPr lang="en-US" sz="1400">
                  <a:latin typeface="Arial" pitchFamily="34" charset="0"/>
                </a:rPr>
                <a:t>1 from below</a:t>
              </a:r>
              <a:endParaRPr lang="en-US" sz="1400" dirty="0">
                <a:latin typeface="Times New Roman" pitchFamily="18" charset="0"/>
              </a:endParaRPr>
            </a:p>
          </p:txBody>
        </p:sp>
      </p:grpSp>
      <p:sp>
        <p:nvSpPr>
          <p:cNvPr id="22" name="Freeform 18"/>
          <p:cNvSpPr>
            <a:spLocks/>
          </p:cNvSpPr>
          <p:nvPr/>
        </p:nvSpPr>
        <p:spPr bwMode="auto">
          <a:xfrm rot="20238987">
            <a:off x="5437188" y="2979738"/>
            <a:ext cx="839787" cy="8636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a:p>
        </p:txBody>
      </p:sp>
      <p:sp>
        <p:nvSpPr>
          <p:cNvPr id="23" name="Text Box 19"/>
          <p:cNvSpPr txBox="1">
            <a:spLocks noChangeArrowheads="1"/>
          </p:cNvSpPr>
          <p:nvPr/>
        </p:nvSpPr>
        <p:spPr bwMode="auto">
          <a:xfrm>
            <a:off x="3124200" y="1284288"/>
            <a:ext cx="3981450"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r>
              <a:rPr lang="en-US" sz="1400" dirty="0" err="1">
                <a:latin typeface="Arial" pitchFamily="34" charset="0"/>
              </a:rPr>
              <a:t>notcorrupt</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  &amp;&amp; has_seq0(</a:t>
            </a:r>
            <a:r>
              <a:rPr lang="en-US" sz="1400" dirty="0" err="1">
                <a:latin typeface="Arial" pitchFamily="34" charset="0"/>
              </a:rPr>
              <a:t>rcvpkt</a:t>
            </a:r>
            <a:r>
              <a:rPr lang="en-US" sz="1400" dirty="0">
                <a:latin typeface="Arial" pitchFamily="34" charset="0"/>
              </a:rPr>
              <a:t>) </a:t>
            </a:r>
            <a:endParaRPr lang="en-US" sz="1400" dirty="0">
              <a:latin typeface="Times New Roman" pitchFamily="18" charset="0"/>
            </a:endParaRPr>
          </a:p>
        </p:txBody>
      </p:sp>
      <p:sp>
        <p:nvSpPr>
          <p:cNvPr id="24" name="Line 20"/>
          <p:cNvSpPr>
            <a:spLocks noChangeShapeType="1"/>
          </p:cNvSpPr>
          <p:nvPr/>
        </p:nvSpPr>
        <p:spPr bwMode="auto">
          <a:xfrm>
            <a:off x="3233738" y="1854200"/>
            <a:ext cx="1914525" cy="0"/>
          </a:xfrm>
          <a:prstGeom prst="line">
            <a:avLst/>
          </a:prstGeom>
          <a:noFill/>
          <a:ln w="28575">
            <a:solidFill>
              <a:srgbClr val="000000"/>
            </a:solidFill>
            <a:round/>
            <a:headEnd/>
            <a:tailEnd/>
          </a:ln>
        </p:spPr>
        <p:txBody>
          <a:bodyPr/>
          <a:lstStyle/>
          <a:p>
            <a:endParaRPr lang="en-US"/>
          </a:p>
        </p:txBody>
      </p:sp>
      <p:sp>
        <p:nvSpPr>
          <p:cNvPr id="25" name="Text Box 21"/>
          <p:cNvSpPr txBox="1">
            <a:spLocks noChangeArrowheads="1"/>
          </p:cNvSpPr>
          <p:nvPr/>
        </p:nvSpPr>
        <p:spPr bwMode="auto">
          <a:xfrm>
            <a:off x="3136900" y="1811338"/>
            <a:ext cx="3475038" cy="704850"/>
          </a:xfrm>
          <a:prstGeom prst="rect">
            <a:avLst/>
          </a:prstGeom>
          <a:noFill/>
          <a:ln w="9525">
            <a:noFill/>
            <a:miter lim="800000"/>
            <a:headEnd/>
            <a:tailEnd/>
          </a:ln>
        </p:spPr>
        <p:txBody>
          <a:bodyPr/>
          <a:lstStyle/>
          <a:p>
            <a:pPr algn="l"/>
            <a:r>
              <a:rPr lang="en-US" sz="1400" dirty="0">
                <a:latin typeface="Arial" pitchFamily="34" charset="0"/>
              </a:rPr>
              <a:t>extract(</a:t>
            </a:r>
            <a:r>
              <a:rPr lang="en-US" sz="1400" dirty="0" err="1">
                <a:latin typeface="Arial" pitchFamily="34" charset="0"/>
              </a:rPr>
              <a:t>rcvpkt,data</a:t>
            </a:r>
            <a:r>
              <a:rPr lang="en-US" sz="1400" dirty="0">
                <a:latin typeface="Arial" pitchFamily="34" charset="0"/>
              </a:rPr>
              <a:t>)</a:t>
            </a:r>
          </a:p>
          <a:p>
            <a:pPr algn="l"/>
            <a:r>
              <a:rPr lang="en-US" sz="1400" dirty="0" err="1">
                <a:latin typeface="Arial" pitchFamily="34" charset="0"/>
              </a:rPr>
              <a:t>deliver_data</a:t>
            </a:r>
            <a:r>
              <a:rPr lang="en-US" sz="1400" dirty="0">
                <a:latin typeface="Arial" pitchFamily="34" charset="0"/>
              </a:rPr>
              <a:t>(data)</a:t>
            </a:r>
          </a:p>
          <a:p>
            <a:pPr algn="l"/>
            <a:r>
              <a:rPr lang="en-US" sz="1400" dirty="0" err="1">
                <a:latin typeface="Arial" pitchFamily="34" charset="0"/>
              </a:rPr>
              <a:t>sndpkt</a:t>
            </a:r>
            <a:r>
              <a:rPr lang="en-US" sz="1400" dirty="0">
                <a:latin typeface="Arial" pitchFamily="34" charset="0"/>
              </a:rPr>
              <a:t> = </a:t>
            </a:r>
            <a:r>
              <a:rPr lang="en-US" sz="1400" dirty="0" err="1">
                <a:latin typeface="Arial" pitchFamily="34" charset="0"/>
              </a:rPr>
              <a:t>make_pkt</a:t>
            </a:r>
            <a:r>
              <a:rPr lang="en-US" sz="1400" dirty="0">
                <a:latin typeface="Arial" pitchFamily="34" charset="0"/>
              </a:rPr>
              <a:t>(ACK, </a:t>
            </a:r>
            <a:r>
              <a:rPr lang="en-US" sz="1400" dirty="0" err="1">
                <a:latin typeface="Arial" pitchFamily="34" charset="0"/>
              </a:rPr>
              <a:t>chksum</a:t>
            </a:r>
            <a:r>
              <a:rPr lang="en-US" sz="1400" dirty="0">
                <a:latin typeface="Arial" pitchFamily="34" charset="0"/>
              </a:rPr>
              <a:t>)</a:t>
            </a:r>
          </a:p>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endParaRPr lang="en-US" sz="1400" dirty="0">
              <a:latin typeface="Times New Roman" pitchFamily="18" charset="0"/>
            </a:endParaRPr>
          </a:p>
        </p:txBody>
      </p:sp>
      <p:sp>
        <p:nvSpPr>
          <p:cNvPr id="26" name="Freeform 22"/>
          <p:cNvSpPr>
            <a:spLocks/>
          </p:cNvSpPr>
          <p:nvPr/>
        </p:nvSpPr>
        <p:spPr bwMode="auto">
          <a:xfrm rot="1020547">
            <a:off x="5461000" y="3703638"/>
            <a:ext cx="839788" cy="8636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a:p>
        </p:txBody>
      </p:sp>
      <p:sp>
        <p:nvSpPr>
          <p:cNvPr id="27" name="Text Box 23"/>
          <p:cNvSpPr txBox="1">
            <a:spLocks noChangeArrowheads="1"/>
          </p:cNvSpPr>
          <p:nvPr/>
        </p:nvSpPr>
        <p:spPr bwMode="auto">
          <a:xfrm>
            <a:off x="6067425" y="2662238"/>
            <a:ext cx="2871788" cy="6096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(corrupt(</a:t>
            </a:r>
            <a:r>
              <a:rPr lang="en-US" sz="1400" dirty="0" err="1">
                <a:latin typeface="Arial" pitchFamily="34" charset="0"/>
              </a:rPr>
              <a:t>rcvpkt</a:t>
            </a:r>
            <a:r>
              <a:rPr lang="en-US" sz="1400" dirty="0">
                <a:latin typeface="Arial" pitchFamily="34" charset="0"/>
              </a:rPr>
              <a:t>)</a:t>
            </a:r>
            <a:endParaRPr lang="en-US" sz="1400" dirty="0">
              <a:latin typeface="Times New Roman" pitchFamily="18" charset="0"/>
            </a:endParaRPr>
          </a:p>
        </p:txBody>
      </p:sp>
      <p:sp>
        <p:nvSpPr>
          <p:cNvPr id="28" name="Line 24"/>
          <p:cNvSpPr>
            <a:spLocks noChangeShapeType="1"/>
          </p:cNvSpPr>
          <p:nvPr/>
        </p:nvSpPr>
        <p:spPr bwMode="auto">
          <a:xfrm>
            <a:off x="6205538" y="2973388"/>
            <a:ext cx="1938337" cy="0"/>
          </a:xfrm>
          <a:prstGeom prst="line">
            <a:avLst/>
          </a:prstGeom>
          <a:noFill/>
          <a:ln w="28575">
            <a:solidFill>
              <a:srgbClr val="000000"/>
            </a:solidFill>
            <a:round/>
            <a:headEnd/>
            <a:tailEnd/>
          </a:ln>
        </p:spPr>
        <p:txBody>
          <a:bodyPr/>
          <a:lstStyle/>
          <a:p>
            <a:endParaRPr lang="en-US"/>
          </a:p>
        </p:txBody>
      </p:sp>
      <p:sp>
        <p:nvSpPr>
          <p:cNvPr id="29" name="Text Box 25"/>
          <p:cNvSpPr txBox="1">
            <a:spLocks noChangeArrowheads="1"/>
          </p:cNvSpPr>
          <p:nvPr/>
        </p:nvSpPr>
        <p:spPr bwMode="auto">
          <a:xfrm>
            <a:off x="6075363" y="4424363"/>
            <a:ext cx="2940050" cy="409575"/>
          </a:xfrm>
          <a:prstGeom prst="rect">
            <a:avLst/>
          </a:prstGeom>
          <a:noFill/>
          <a:ln w="9525">
            <a:noFill/>
            <a:miter lim="800000"/>
            <a:headEnd/>
            <a:tailEnd/>
          </a:ln>
        </p:spPr>
        <p:txBody>
          <a:bodyPr/>
          <a:lstStyle/>
          <a:p>
            <a:pPr algn="l"/>
            <a:r>
              <a:rPr lang="en-US" sz="1400">
                <a:latin typeface="Arial" pitchFamily="34" charset="0"/>
              </a:rPr>
              <a:t>sndpkt = make_pkt(ACK, chksum)</a:t>
            </a:r>
          </a:p>
          <a:p>
            <a:pPr algn="l"/>
            <a:r>
              <a:rPr lang="en-US" sz="1400">
                <a:latin typeface="Arial" pitchFamily="34" charset="0"/>
              </a:rPr>
              <a:t>udt_send(sndpkt)</a:t>
            </a:r>
            <a:endParaRPr lang="en-US" sz="1400" dirty="0">
              <a:latin typeface="Times New Roman" pitchFamily="18" charset="0"/>
            </a:endParaRPr>
          </a:p>
        </p:txBody>
      </p:sp>
      <p:sp>
        <p:nvSpPr>
          <p:cNvPr id="30" name="Text Box 26"/>
          <p:cNvSpPr txBox="1">
            <a:spLocks noChangeArrowheads="1"/>
          </p:cNvSpPr>
          <p:nvPr/>
        </p:nvSpPr>
        <p:spPr bwMode="auto">
          <a:xfrm>
            <a:off x="193675" y="3651250"/>
            <a:ext cx="2624138" cy="6096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p>
          <a:p>
            <a:pPr algn="l"/>
            <a:r>
              <a:rPr lang="en-US" sz="1400" dirty="0">
                <a:latin typeface="Arial" pitchFamily="34" charset="0"/>
              </a:rPr>
              <a:t>   not corrupt(</a:t>
            </a:r>
            <a:r>
              <a:rPr lang="en-US" sz="1400" dirty="0" err="1">
                <a:latin typeface="Arial" pitchFamily="34" charset="0"/>
              </a:rPr>
              <a:t>rcvpkt</a:t>
            </a:r>
            <a:r>
              <a:rPr lang="en-US" sz="1400" dirty="0">
                <a:latin typeface="Arial" pitchFamily="34" charset="0"/>
              </a:rPr>
              <a:t>) &amp;&amp;</a:t>
            </a:r>
          </a:p>
          <a:p>
            <a:pPr algn="l"/>
            <a:r>
              <a:rPr lang="en-US" sz="1400" dirty="0">
                <a:latin typeface="Arial" pitchFamily="34" charset="0"/>
              </a:rPr>
              <a:t>   has_seq1(</a:t>
            </a:r>
            <a:r>
              <a:rPr lang="en-US" sz="1400" dirty="0" err="1">
                <a:latin typeface="Arial" pitchFamily="34" charset="0"/>
              </a:rPr>
              <a:t>rcvpkt</a:t>
            </a:r>
            <a:r>
              <a:rPr lang="en-US" sz="1400" dirty="0">
                <a:latin typeface="Arial" pitchFamily="34" charset="0"/>
              </a:rPr>
              <a:t>)</a:t>
            </a:r>
          </a:p>
          <a:p>
            <a:endParaRPr lang="en-US" dirty="0">
              <a:latin typeface="Times New Roman" pitchFamily="18" charset="0"/>
            </a:endParaRPr>
          </a:p>
        </p:txBody>
      </p:sp>
      <p:sp>
        <p:nvSpPr>
          <p:cNvPr id="31" name="Line 27"/>
          <p:cNvSpPr>
            <a:spLocks noChangeShapeType="1"/>
          </p:cNvSpPr>
          <p:nvPr/>
        </p:nvSpPr>
        <p:spPr bwMode="auto">
          <a:xfrm>
            <a:off x="277813" y="4359275"/>
            <a:ext cx="1938337" cy="0"/>
          </a:xfrm>
          <a:prstGeom prst="line">
            <a:avLst/>
          </a:prstGeom>
          <a:noFill/>
          <a:ln w="28575">
            <a:solidFill>
              <a:srgbClr val="000000"/>
            </a:solidFill>
            <a:round/>
            <a:headEnd/>
            <a:tailEnd/>
          </a:ln>
        </p:spPr>
        <p:txBody>
          <a:bodyPr/>
          <a:lstStyle/>
          <a:p>
            <a:endParaRPr lang="en-US"/>
          </a:p>
        </p:txBody>
      </p:sp>
      <p:sp>
        <p:nvSpPr>
          <p:cNvPr id="32" name="Text Box 28"/>
          <p:cNvSpPr txBox="1">
            <a:spLocks noChangeArrowheads="1"/>
          </p:cNvSpPr>
          <p:nvPr/>
        </p:nvSpPr>
        <p:spPr bwMode="auto">
          <a:xfrm>
            <a:off x="141288" y="2598738"/>
            <a:ext cx="2871787" cy="609600"/>
          </a:xfrm>
          <a:prstGeom prst="rect">
            <a:avLst/>
          </a:prstGeom>
          <a:noFill/>
          <a:ln w="9525">
            <a:noFill/>
            <a:miter lim="800000"/>
            <a:headEnd/>
            <a:tailEnd/>
          </a:ln>
        </p:spPr>
        <p:txBody>
          <a:bodyPr/>
          <a:lstStyle/>
          <a:p>
            <a:pPr algn="l"/>
            <a:r>
              <a:rPr lang="en-US" sz="1400">
                <a:latin typeface="Arial" pitchFamily="34" charset="0"/>
              </a:rPr>
              <a:t>rdt_rcv(rcvpkt) &amp;&amp; (corrupt(rcvpkt)</a:t>
            </a:r>
            <a:endParaRPr lang="en-US" sz="1400" dirty="0">
              <a:latin typeface="Times New Roman" pitchFamily="18" charset="0"/>
            </a:endParaRPr>
          </a:p>
        </p:txBody>
      </p:sp>
      <p:sp>
        <p:nvSpPr>
          <p:cNvPr id="33" name="Line 29"/>
          <p:cNvSpPr>
            <a:spLocks noChangeShapeType="1"/>
          </p:cNvSpPr>
          <p:nvPr/>
        </p:nvSpPr>
        <p:spPr bwMode="auto">
          <a:xfrm>
            <a:off x="279400" y="2973388"/>
            <a:ext cx="1938338" cy="0"/>
          </a:xfrm>
          <a:prstGeom prst="line">
            <a:avLst/>
          </a:prstGeom>
          <a:noFill/>
          <a:ln w="28575">
            <a:solidFill>
              <a:srgbClr val="000000"/>
            </a:solidFill>
            <a:round/>
            <a:headEnd/>
            <a:tailEnd/>
          </a:ln>
        </p:spPr>
        <p:txBody>
          <a:bodyPr/>
          <a:lstStyle/>
          <a:p>
            <a:endParaRPr lang="en-US"/>
          </a:p>
        </p:txBody>
      </p:sp>
      <p:sp>
        <p:nvSpPr>
          <p:cNvPr id="34" name="Text Box 30"/>
          <p:cNvSpPr txBox="1">
            <a:spLocks noChangeArrowheads="1"/>
          </p:cNvSpPr>
          <p:nvPr/>
        </p:nvSpPr>
        <p:spPr bwMode="auto">
          <a:xfrm>
            <a:off x="225425" y="4381500"/>
            <a:ext cx="2940050" cy="409575"/>
          </a:xfrm>
          <a:prstGeom prst="rect">
            <a:avLst/>
          </a:prstGeom>
          <a:noFill/>
          <a:ln w="9525">
            <a:noFill/>
            <a:miter lim="800000"/>
            <a:headEnd/>
            <a:tailEnd/>
          </a:ln>
        </p:spPr>
        <p:txBody>
          <a:bodyPr/>
          <a:lstStyle/>
          <a:p>
            <a:pPr algn="l"/>
            <a:r>
              <a:rPr lang="en-US" sz="1400">
                <a:latin typeface="Arial" pitchFamily="34" charset="0"/>
              </a:rPr>
              <a:t>sndpkt = make_pkt(ACK, chksum)</a:t>
            </a:r>
          </a:p>
          <a:p>
            <a:pPr algn="l"/>
            <a:r>
              <a:rPr lang="en-US" sz="1400">
                <a:latin typeface="Arial" pitchFamily="34" charset="0"/>
              </a:rPr>
              <a:t>udt_send(sndpkt)</a:t>
            </a:r>
            <a:endParaRPr lang="en-US" sz="1400" dirty="0">
              <a:latin typeface="Times New Roman" pitchFamily="18" charset="0"/>
            </a:endParaRPr>
          </a:p>
        </p:txBody>
      </p:sp>
      <p:sp>
        <p:nvSpPr>
          <p:cNvPr id="35" name="Text Box 31"/>
          <p:cNvSpPr txBox="1">
            <a:spLocks noChangeArrowheads="1"/>
          </p:cNvSpPr>
          <p:nvPr/>
        </p:nvSpPr>
        <p:spPr bwMode="auto">
          <a:xfrm>
            <a:off x="201613" y="2940050"/>
            <a:ext cx="3027362" cy="409575"/>
          </a:xfrm>
          <a:prstGeom prst="rect">
            <a:avLst/>
          </a:prstGeom>
          <a:noFill/>
          <a:ln w="9525">
            <a:noFill/>
            <a:miter lim="800000"/>
            <a:headEnd/>
            <a:tailEnd/>
          </a:ln>
        </p:spPr>
        <p:txBody>
          <a:bodyPr/>
          <a:lstStyle/>
          <a:p>
            <a:pPr algn="l"/>
            <a:r>
              <a:rPr lang="en-US" sz="1400">
                <a:latin typeface="Arial" pitchFamily="34" charset="0"/>
              </a:rPr>
              <a:t>sndpkt = make_pkt(NAK, chksum)</a:t>
            </a:r>
          </a:p>
          <a:p>
            <a:pPr algn="l"/>
            <a:r>
              <a:rPr lang="en-US" sz="1400">
                <a:latin typeface="Arial" pitchFamily="34" charset="0"/>
              </a:rPr>
              <a:t>udt_send(sndpkt)</a:t>
            </a:r>
            <a:endParaRPr lang="en-US" sz="1400" dirty="0">
              <a:latin typeface="Times New Roman" pitchFamily="18" charset="0"/>
            </a:endParaRPr>
          </a:p>
        </p:txBody>
      </p:sp>
      <p:sp>
        <p:nvSpPr>
          <p:cNvPr id="36" name="Freeform 32"/>
          <p:cNvSpPr>
            <a:spLocks/>
          </p:cNvSpPr>
          <p:nvPr/>
        </p:nvSpPr>
        <p:spPr bwMode="auto">
          <a:xfrm rot="20579453" flipH="1">
            <a:off x="2235200" y="3640138"/>
            <a:ext cx="839788" cy="8636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a:p>
        </p:txBody>
      </p:sp>
      <p:sp>
        <p:nvSpPr>
          <p:cNvPr id="37" name="Freeform 33"/>
          <p:cNvSpPr>
            <a:spLocks/>
          </p:cNvSpPr>
          <p:nvPr/>
        </p:nvSpPr>
        <p:spPr bwMode="auto">
          <a:xfrm rot="1361013" flipH="1">
            <a:off x="2222500" y="2992438"/>
            <a:ext cx="839788" cy="8636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a:p>
        </p:txBody>
      </p:sp>
      <p:sp>
        <p:nvSpPr>
          <p:cNvPr id="38" name="Slide Number Placeholder 37"/>
          <p:cNvSpPr>
            <a:spLocks noGrp="1"/>
          </p:cNvSpPr>
          <p:nvPr>
            <p:ph type="sldNum" sz="quarter" idx="12"/>
          </p:nvPr>
        </p:nvSpPr>
        <p:spPr/>
        <p:txBody>
          <a:bodyPr/>
          <a:lstStyle/>
          <a:p>
            <a:fld id="{4810A696-75C0-4E1D-A482-26D5420205C7}" type="slidenum">
              <a:rPr lang="en-US" smtClean="0"/>
              <a:pPr/>
              <a:t>32</a:t>
            </a:fld>
            <a:endParaRPr lang="en-US"/>
          </a:p>
        </p:txBody>
      </p:sp>
      <p:sp>
        <p:nvSpPr>
          <p:cNvPr id="39" name="Footer Placeholder 38"/>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dissolve">
                                      <p:cBhvr>
                                        <p:cTn id="20" dur="500"/>
                                        <p:tgtEl>
                                          <p:spTgt spid="2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dissolve">
                                      <p:cBhvr>
                                        <p:cTn id="39" dur="500"/>
                                        <p:tgtEl>
                                          <p:spTgt spid="2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dissolv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dissolv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12"/>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22"/>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2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dissolve">
                                      <p:cBhvr>
                                        <p:cTn id="62" dur="500"/>
                                        <p:tgtEl>
                                          <p:spTgt spid="13"/>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dissolve">
                                      <p:cBhvr>
                                        <p:cTn id="65" dur="500"/>
                                        <p:tgtEl>
                                          <p:spTgt spid="14"/>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dissolve">
                                      <p:cBhvr>
                                        <p:cTn id="68" dur="500"/>
                                        <p:tgtEl>
                                          <p:spTgt spid="2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dissolve">
                                      <p:cBhvr>
                                        <p:cTn id="78" dur="500"/>
                                        <p:tgtEl>
                                          <p:spTgt spid="1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dissolve">
                                      <p:cBhvr>
                                        <p:cTn id="81" dur="500"/>
                                        <p:tgtEl>
                                          <p:spTgt spid="1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dissolve">
                                      <p:cBhvr>
                                        <p:cTn id="84" dur="5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animEffect transition="in" filter="dissolve">
                                      <p:cBhvr>
                                        <p:cTn id="89" dur="500"/>
                                        <p:tgtEl>
                                          <p:spTgt spid="15"/>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dissolve">
                                      <p:cBhvr>
                                        <p:cTn id="94" dur="500"/>
                                        <p:tgtEl>
                                          <p:spTgt spid="30"/>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dissolve">
                                      <p:cBhvr>
                                        <p:cTn id="97" dur="500"/>
                                        <p:tgtEl>
                                          <p:spTgt spid="31"/>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dissolve">
                                      <p:cBhvr>
                                        <p:cTn id="100" dur="500"/>
                                        <p:tgtEl>
                                          <p:spTgt spid="34"/>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dissolve">
                                      <p:cBhvr>
                                        <p:cTn id="105" dur="500"/>
                                        <p:tgtEl>
                                          <p:spTgt spid="36"/>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30"/>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31"/>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34"/>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36"/>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dissolve">
                                      <p:cBhvr>
                                        <p:cTn id="120" dur="500"/>
                                        <p:tgtEl>
                                          <p:spTgt spid="32"/>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animEffect transition="in" filter="dissolve">
                                      <p:cBhvr>
                                        <p:cTn id="123" dur="500"/>
                                        <p:tgtEl>
                                          <p:spTgt spid="3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dissolve">
                                      <p:cBhvr>
                                        <p:cTn id="126" dur="500"/>
                                        <p:tgtEl>
                                          <p:spTgt spid="35"/>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dissolve">
                                      <p:cBhvr>
                                        <p:cTn id="1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2" grpId="1"/>
      <p:bldP spid="13" grpId="0"/>
      <p:bldP spid="14" grpId="0" animBg="1"/>
      <p:bldP spid="15" grpId="0" animBg="1"/>
      <p:bldP spid="16" grpId="0"/>
      <p:bldP spid="17" grpId="0" animBg="1"/>
      <p:bldP spid="18" grpId="0"/>
      <p:bldP spid="22" grpId="0" animBg="1"/>
      <p:bldP spid="22" grpId="1" animBg="1"/>
      <p:bldP spid="23" grpId="0"/>
      <p:bldP spid="24" grpId="0" animBg="1"/>
      <p:bldP spid="25" grpId="0"/>
      <p:bldP spid="26" grpId="0" animBg="1"/>
      <p:bldP spid="27" grpId="0"/>
      <p:bldP spid="27" grpId="1"/>
      <p:bldP spid="28" grpId="0" animBg="1"/>
      <p:bldP spid="28" grpId="1" animBg="1"/>
      <p:bldP spid="29" grpId="0"/>
      <p:bldP spid="30" grpId="0"/>
      <p:bldP spid="30" grpId="1"/>
      <p:bldP spid="31" grpId="0" animBg="1"/>
      <p:bldP spid="31" grpId="1" animBg="1"/>
      <p:bldP spid="32" grpId="0"/>
      <p:bldP spid="33" grpId="0" animBg="1"/>
      <p:bldP spid="34" grpId="0"/>
      <p:bldP spid="34" grpId="1"/>
      <p:bldP spid="35" grpId="0"/>
      <p:bldP spid="36" grpId="0" animBg="1"/>
      <p:bldP spid="36" grpId="1" animBg="1"/>
      <p:bldP spid="3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z="3200"/>
              <a:t>Rdt2.1 thảo luận</a:t>
            </a:r>
          </a:p>
        </p:txBody>
      </p:sp>
      <p:sp>
        <p:nvSpPr>
          <p:cNvPr id="71683" name="Rectangle 3"/>
          <p:cNvSpPr>
            <a:spLocks noGrp="1" noChangeArrowheads="1"/>
          </p:cNvSpPr>
          <p:nvPr>
            <p:ph sz="quarter" idx="1"/>
          </p:nvPr>
        </p:nvSpPr>
        <p:spPr>
          <a:xfrm>
            <a:off x="304800" y="1295400"/>
            <a:ext cx="4495800" cy="5181600"/>
          </a:xfrm>
        </p:spPr>
        <p:txBody>
          <a:bodyPr>
            <a:normAutofit/>
          </a:bodyPr>
          <a:lstStyle/>
          <a:p>
            <a:pPr eaLnBrk="1" hangingPunct="1">
              <a:lnSpc>
                <a:spcPct val="90000"/>
              </a:lnSpc>
              <a:buFontTx/>
              <a:buNone/>
            </a:pPr>
            <a:r>
              <a:rPr lang="en-US" u="sng" dirty="0" err="1">
                <a:solidFill>
                  <a:srgbClr val="FF0000"/>
                </a:solidFill>
              </a:rPr>
              <a:t>Bên</a:t>
            </a:r>
            <a:r>
              <a:rPr lang="en-US" u="sng" dirty="0">
                <a:solidFill>
                  <a:srgbClr val="FF0000"/>
                </a:solidFill>
              </a:rPr>
              <a:t> </a:t>
            </a:r>
            <a:r>
              <a:rPr lang="en-US" u="sng" dirty="0" err="1">
                <a:solidFill>
                  <a:srgbClr val="FF0000"/>
                </a:solidFill>
              </a:rPr>
              <a:t>gửi</a:t>
            </a:r>
            <a:endParaRPr lang="en-US" u="sng" dirty="0">
              <a:solidFill>
                <a:srgbClr val="FF0000"/>
              </a:solidFill>
            </a:endParaRPr>
          </a:p>
          <a:p>
            <a:pPr eaLnBrk="1" hangingPunct="1">
              <a:lnSpc>
                <a:spcPct val="90000"/>
              </a:lnSpc>
            </a:pPr>
            <a:r>
              <a:rPr lang="en-US" dirty="0" err="1"/>
              <a:t>Thêm</a:t>
            </a:r>
            <a:r>
              <a:rPr lang="en-US" dirty="0"/>
              <a:t> </a:t>
            </a:r>
            <a:r>
              <a:rPr lang="en-US" dirty="0" err="1"/>
              <a:t>số</a:t>
            </a:r>
            <a:r>
              <a:rPr lang="en-US" dirty="0"/>
              <a:t> </a:t>
            </a:r>
            <a:r>
              <a:rPr lang="en-US" dirty="0" err="1"/>
              <a:t>thứ</a:t>
            </a:r>
            <a:r>
              <a:rPr lang="en-US" dirty="0"/>
              <a:t> </a:t>
            </a:r>
            <a:r>
              <a:rPr lang="en-US" dirty="0" err="1"/>
              <a:t>tự</a:t>
            </a:r>
            <a:r>
              <a:rPr lang="en-US" dirty="0"/>
              <a:t> </a:t>
            </a:r>
            <a:r>
              <a:rPr lang="en-US" dirty="0" err="1"/>
              <a:t>vào</a:t>
            </a:r>
            <a:r>
              <a:rPr lang="en-US" dirty="0"/>
              <a:t> </a:t>
            </a:r>
            <a:r>
              <a:rPr lang="en-US" dirty="0" err="1"/>
              <a:t>gói</a:t>
            </a:r>
            <a:r>
              <a:rPr lang="en-US" dirty="0"/>
              <a:t> tin</a:t>
            </a:r>
          </a:p>
          <a:p>
            <a:pPr lvl="1">
              <a:lnSpc>
                <a:spcPct val="90000"/>
              </a:lnSpc>
            </a:pPr>
            <a:r>
              <a:rPr lang="en-US" dirty="0"/>
              <a:t>0 </a:t>
            </a:r>
            <a:r>
              <a:rPr lang="en-US" dirty="0" err="1"/>
              <a:t>và</a:t>
            </a:r>
            <a:r>
              <a:rPr lang="en-US" dirty="0"/>
              <a:t> 1: </a:t>
            </a:r>
            <a:r>
              <a:rPr lang="en-US" dirty="0" err="1"/>
              <a:t>Cờ</a:t>
            </a:r>
            <a:r>
              <a:rPr lang="en-US" dirty="0"/>
              <a:t> </a:t>
            </a:r>
            <a:r>
              <a:rPr lang="en-US" dirty="0" err="1"/>
              <a:t>trạng</a:t>
            </a:r>
            <a:r>
              <a:rPr lang="en-US" dirty="0"/>
              <a:t> </a:t>
            </a:r>
            <a:r>
              <a:rPr lang="en-US" dirty="0" err="1"/>
              <a:t>thái</a:t>
            </a:r>
            <a:endParaRPr lang="en-US" dirty="0"/>
          </a:p>
          <a:p>
            <a:pPr eaLnBrk="1" hangingPunct="1">
              <a:lnSpc>
                <a:spcPct val="90000"/>
              </a:lnSpc>
            </a:pPr>
            <a:r>
              <a:rPr lang="en-US" dirty="0" err="1"/>
              <a:t>Phải</a:t>
            </a:r>
            <a:r>
              <a:rPr lang="en-US" dirty="0"/>
              <a:t> </a:t>
            </a:r>
            <a:r>
              <a:rPr lang="en-US" dirty="0" err="1"/>
              <a:t>kiểm</a:t>
            </a:r>
            <a:r>
              <a:rPr lang="en-US" dirty="0"/>
              <a:t> </a:t>
            </a:r>
            <a:r>
              <a:rPr lang="en-US" dirty="0" err="1"/>
              <a:t>tra</a:t>
            </a:r>
            <a:r>
              <a:rPr lang="en-US" dirty="0"/>
              <a:t>: ACK/NAK </a:t>
            </a:r>
            <a:r>
              <a:rPr lang="en-US" dirty="0" err="1"/>
              <a:t>sai</a:t>
            </a:r>
            <a:r>
              <a:rPr lang="en-US" dirty="0"/>
              <a:t> </a:t>
            </a:r>
            <a:r>
              <a:rPr lang="en-US" dirty="0" err="1"/>
              <a:t>không</a:t>
            </a:r>
            <a:endParaRPr lang="en-US" dirty="0"/>
          </a:p>
          <a:p>
            <a:pPr eaLnBrk="1" hangingPunct="1">
              <a:lnSpc>
                <a:spcPct val="90000"/>
              </a:lnSpc>
            </a:pPr>
            <a:r>
              <a:rPr lang="en-US" dirty="0" err="1"/>
              <a:t>Phải</a:t>
            </a:r>
            <a:r>
              <a:rPr lang="en-US" dirty="0"/>
              <a:t> </a:t>
            </a:r>
            <a:r>
              <a:rPr lang="en-US" dirty="0" err="1"/>
              <a:t>nhớ</a:t>
            </a:r>
            <a:r>
              <a:rPr lang="en-US" dirty="0"/>
              <a:t> </a:t>
            </a:r>
            <a:r>
              <a:rPr lang="en-US" dirty="0" err="1"/>
              <a:t>gói</a:t>
            </a:r>
            <a:r>
              <a:rPr lang="en-US" dirty="0"/>
              <a:t> tin </a:t>
            </a:r>
            <a:r>
              <a:rPr lang="en-US" dirty="0" err="1"/>
              <a:t>hiện</a:t>
            </a:r>
            <a:r>
              <a:rPr lang="en-US" dirty="0"/>
              <a:t> </a:t>
            </a:r>
            <a:r>
              <a:rPr lang="en-US" dirty="0" err="1"/>
              <a:t>thời</a:t>
            </a:r>
            <a:r>
              <a:rPr lang="en-US" dirty="0"/>
              <a:t> </a:t>
            </a:r>
            <a:r>
              <a:rPr lang="en-US" dirty="0" err="1"/>
              <a:t>có</a:t>
            </a:r>
            <a:r>
              <a:rPr lang="en-US" dirty="0"/>
              <a:t> </a:t>
            </a:r>
            <a:r>
              <a:rPr lang="en-US" dirty="0" err="1"/>
              <a:t>trạng</a:t>
            </a:r>
            <a:r>
              <a:rPr lang="en-US" dirty="0"/>
              <a:t> </a:t>
            </a:r>
            <a:r>
              <a:rPr lang="en-US" dirty="0" err="1"/>
              <a:t>thái</a:t>
            </a:r>
            <a:r>
              <a:rPr lang="en-US" dirty="0"/>
              <a:t> 0 hay 1</a:t>
            </a:r>
          </a:p>
        </p:txBody>
      </p:sp>
      <p:sp>
        <p:nvSpPr>
          <p:cNvPr id="71684" name="Rectangle 4"/>
          <p:cNvSpPr>
            <a:spLocks noChangeArrowheads="1"/>
          </p:cNvSpPr>
          <p:nvPr/>
        </p:nvSpPr>
        <p:spPr bwMode="auto">
          <a:xfrm>
            <a:off x="4724400" y="1295400"/>
            <a:ext cx="4114800" cy="4525963"/>
          </a:xfrm>
          <a:prstGeom prst="rect">
            <a:avLst/>
          </a:prstGeom>
          <a:noFill/>
          <a:ln w="9525">
            <a:noFill/>
            <a:miter lim="800000"/>
            <a:headEnd/>
            <a:tailEnd/>
          </a:ln>
        </p:spPr>
        <p:txBody>
          <a:bodyPr/>
          <a:lstStyle/>
          <a:p>
            <a:pPr marL="342900" indent="-342900">
              <a:spcBef>
                <a:spcPct val="20000"/>
              </a:spcBef>
            </a:pPr>
            <a:r>
              <a:rPr lang="en-US" sz="2800" u="sng" dirty="0" err="1">
                <a:solidFill>
                  <a:srgbClr val="FF0000"/>
                </a:solidFill>
                <a:latin typeface="Arial" pitchFamily="34" charset="0"/>
              </a:rPr>
              <a:t>Bên</a:t>
            </a:r>
            <a:r>
              <a:rPr lang="en-US" sz="2800" u="sng" dirty="0">
                <a:solidFill>
                  <a:srgbClr val="FF0000"/>
                </a:solidFill>
                <a:latin typeface="Arial" pitchFamily="34" charset="0"/>
              </a:rPr>
              <a:t> </a:t>
            </a:r>
            <a:r>
              <a:rPr lang="en-US" sz="2800" u="sng" dirty="0" err="1">
                <a:solidFill>
                  <a:srgbClr val="FF0000"/>
                </a:solidFill>
                <a:latin typeface="Arial" pitchFamily="34" charset="0"/>
              </a:rPr>
              <a:t>nhận</a:t>
            </a:r>
            <a:endParaRPr lang="en-US" sz="2800" u="sng" dirty="0">
              <a:solidFill>
                <a:srgbClr val="FF0000"/>
              </a:solidFill>
              <a:latin typeface="Arial" pitchFamily="34" charset="0"/>
            </a:endParaRPr>
          </a:p>
          <a:p>
            <a:pPr marL="342900" indent="-342900">
              <a:spcBef>
                <a:spcPct val="20000"/>
              </a:spcBef>
              <a:buFontTx/>
              <a:buChar char="•"/>
            </a:pPr>
            <a:r>
              <a:rPr lang="en-US" sz="2800" dirty="0" err="1">
                <a:latin typeface="Arial" pitchFamily="34" charset="0"/>
              </a:rPr>
              <a:t>Phải</a:t>
            </a:r>
            <a:r>
              <a:rPr lang="en-US" sz="2800" dirty="0">
                <a:latin typeface="Arial" pitchFamily="34" charset="0"/>
              </a:rPr>
              <a:t> </a:t>
            </a:r>
            <a:r>
              <a:rPr lang="en-US" sz="2800" dirty="0" err="1">
                <a:latin typeface="Arial" pitchFamily="34" charset="0"/>
              </a:rPr>
              <a:t>kiểm</a:t>
            </a:r>
            <a:r>
              <a:rPr lang="en-US" sz="2800" dirty="0">
                <a:latin typeface="Arial" pitchFamily="34" charset="0"/>
              </a:rPr>
              <a:t> </a:t>
            </a:r>
            <a:r>
              <a:rPr lang="en-US" sz="2800" dirty="0" err="1">
                <a:latin typeface="Arial" pitchFamily="34" charset="0"/>
              </a:rPr>
              <a:t>tra</a:t>
            </a:r>
            <a:r>
              <a:rPr lang="en-US" sz="2800" dirty="0">
                <a:latin typeface="Arial" pitchFamily="34" charset="0"/>
              </a:rPr>
              <a:t> </a:t>
            </a:r>
            <a:r>
              <a:rPr lang="en-US" sz="2800" dirty="0" err="1">
                <a:latin typeface="Arial" pitchFamily="34" charset="0"/>
              </a:rPr>
              <a:t>nếu</a:t>
            </a:r>
            <a:r>
              <a:rPr lang="en-US" sz="2800" dirty="0">
                <a:latin typeface="Arial" pitchFamily="34" charset="0"/>
              </a:rPr>
              <a:t> </a:t>
            </a:r>
            <a:r>
              <a:rPr lang="en-US" sz="2800" dirty="0" err="1">
                <a:latin typeface="Arial" pitchFamily="34" charset="0"/>
              </a:rPr>
              <a:t>nhận</a:t>
            </a:r>
            <a:r>
              <a:rPr lang="en-US" sz="2800" dirty="0">
                <a:latin typeface="Arial" pitchFamily="34" charset="0"/>
              </a:rPr>
              <a:t> </a:t>
            </a:r>
            <a:r>
              <a:rPr lang="en-US" sz="2800" dirty="0" err="1">
                <a:latin typeface="Arial" pitchFamily="34" charset="0"/>
              </a:rPr>
              <a:t>trùng</a:t>
            </a:r>
            <a:endParaRPr lang="en-US" sz="2800" dirty="0">
              <a:latin typeface="Arial" pitchFamily="34" charset="0"/>
            </a:endParaRPr>
          </a:p>
          <a:p>
            <a:pPr marL="742950" lvl="1" indent="-285750">
              <a:spcBef>
                <a:spcPct val="20000"/>
              </a:spcBef>
              <a:buFontTx/>
              <a:buChar char="–"/>
            </a:pPr>
            <a:r>
              <a:rPr lang="en-US" sz="2400" dirty="0">
                <a:latin typeface="Arial" pitchFamily="34" charset="0"/>
              </a:rPr>
              <a:t>So </a:t>
            </a:r>
            <a:r>
              <a:rPr lang="en-US" sz="2400" dirty="0" err="1">
                <a:latin typeface="Arial" pitchFamily="34" charset="0"/>
              </a:rPr>
              <a:t>sánh</a:t>
            </a:r>
            <a:r>
              <a:rPr lang="en-US" sz="2400" dirty="0">
                <a:latin typeface="Arial" pitchFamily="34" charset="0"/>
              </a:rPr>
              <a:t> </a:t>
            </a:r>
            <a:r>
              <a:rPr lang="en-US" sz="2400" dirty="0" err="1">
                <a:latin typeface="Arial" pitchFamily="34" charset="0"/>
              </a:rPr>
              <a:t>trạng</a:t>
            </a:r>
            <a:r>
              <a:rPr lang="en-US" sz="2400" dirty="0">
                <a:latin typeface="Arial" pitchFamily="34" charset="0"/>
              </a:rPr>
              <a:t> </a:t>
            </a:r>
            <a:r>
              <a:rPr lang="en-US" sz="2400" dirty="0" err="1">
                <a:latin typeface="Arial" pitchFamily="34" charset="0"/>
              </a:rPr>
              <a:t>thái</a:t>
            </a:r>
            <a:r>
              <a:rPr lang="en-US" sz="2400" dirty="0">
                <a:latin typeface="Arial" pitchFamily="34" charset="0"/>
              </a:rPr>
              <a:t> </a:t>
            </a:r>
            <a:r>
              <a:rPr lang="en-US" sz="2400" dirty="0" err="1">
                <a:latin typeface="Arial" pitchFamily="34" charset="0"/>
              </a:rPr>
              <a:t>đang</a:t>
            </a:r>
            <a:r>
              <a:rPr lang="en-US" sz="2400" dirty="0">
                <a:latin typeface="Arial" pitchFamily="34" charset="0"/>
              </a:rPr>
              <a:t> </a:t>
            </a:r>
            <a:r>
              <a:rPr lang="en-US" sz="2400" dirty="0" err="1">
                <a:latin typeface="Arial" pitchFamily="34" charset="0"/>
              </a:rPr>
              <a:t>chờ</a:t>
            </a:r>
            <a:r>
              <a:rPr lang="en-US" sz="2400" dirty="0">
                <a:latin typeface="Arial" pitchFamily="34" charset="0"/>
              </a:rPr>
              <a:t> (0 hay 1) </a:t>
            </a:r>
            <a:r>
              <a:rPr lang="en-US" sz="2400" dirty="0" err="1">
                <a:latin typeface="Arial" pitchFamily="34" charset="0"/>
              </a:rPr>
              <a:t>với</a:t>
            </a:r>
            <a:r>
              <a:rPr lang="en-US" sz="2400" dirty="0">
                <a:latin typeface="Arial" pitchFamily="34" charset="0"/>
              </a:rPr>
              <a:t> </a:t>
            </a:r>
            <a:r>
              <a:rPr lang="en-US" sz="2400" dirty="0" err="1">
                <a:latin typeface="Arial" pitchFamily="34" charset="0"/>
              </a:rPr>
              <a:t>trạng</a:t>
            </a:r>
            <a:r>
              <a:rPr lang="en-US" sz="2400" dirty="0">
                <a:latin typeface="Arial" pitchFamily="34" charset="0"/>
              </a:rPr>
              <a:t> </a:t>
            </a:r>
            <a:r>
              <a:rPr lang="en-US" sz="2400" dirty="0" err="1">
                <a:latin typeface="Arial" pitchFamily="34" charset="0"/>
              </a:rPr>
              <a:t>thái</a:t>
            </a:r>
            <a:r>
              <a:rPr lang="en-US" sz="2400" dirty="0">
                <a:latin typeface="Arial" pitchFamily="34" charset="0"/>
              </a:rPr>
              <a:t> </a:t>
            </a:r>
            <a:r>
              <a:rPr lang="en-US" sz="2400" dirty="0" err="1">
                <a:latin typeface="Arial" pitchFamily="34" charset="0"/>
              </a:rPr>
              <a:t>gói</a:t>
            </a:r>
            <a:r>
              <a:rPr lang="en-US" sz="2400" dirty="0">
                <a:latin typeface="Arial" pitchFamily="34" charset="0"/>
              </a:rPr>
              <a:t> tin </a:t>
            </a:r>
            <a:r>
              <a:rPr lang="en-US" sz="2400" dirty="0" err="1">
                <a:latin typeface="Arial" pitchFamily="34" charset="0"/>
              </a:rPr>
              <a:t>nhận</a:t>
            </a:r>
            <a:r>
              <a:rPr lang="en-US" sz="2400" dirty="0">
                <a:latin typeface="Arial" pitchFamily="34" charset="0"/>
              </a:rPr>
              <a:t> </a:t>
            </a:r>
            <a:r>
              <a:rPr lang="en-US" sz="2400" dirty="0" err="1">
                <a:latin typeface="Arial" pitchFamily="34" charset="0"/>
              </a:rPr>
              <a:t>được</a:t>
            </a:r>
            <a:endParaRPr lang="en-US" sz="2400" dirty="0">
              <a:latin typeface="Arial" pitchFamily="34" charset="0"/>
            </a:endParaRPr>
          </a:p>
          <a:p>
            <a:pPr marL="342900" indent="-342900">
              <a:spcBef>
                <a:spcPct val="20000"/>
              </a:spcBef>
              <a:buFontTx/>
              <a:buChar char="•"/>
            </a:pPr>
            <a:r>
              <a:rPr lang="en-US" sz="2800" dirty="0" err="1">
                <a:latin typeface="Arial" pitchFamily="34" charset="0"/>
              </a:rPr>
              <a:t>Bên</a:t>
            </a:r>
            <a:r>
              <a:rPr lang="en-US" sz="2800" dirty="0">
                <a:latin typeface="Arial" pitchFamily="34" charset="0"/>
              </a:rPr>
              <a:t> </a:t>
            </a:r>
            <a:r>
              <a:rPr lang="en-US" sz="2800" dirty="0" err="1">
                <a:latin typeface="Arial" pitchFamily="34" charset="0"/>
              </a:rPr>
              <a:t>nhận</a:t>
            </a:r>
            <a:r>
              <a:rPr lang="en-US" sz="2800" dirty="0">
                <a:latin typeface="Arial" pitchFamily="34" charset="0"/>
              </a:rPr>
              <a:t> </a:t>
            </a:r>
            <a:r>
              <a:rPr lang="en-US" sz="2800" dirty="0" err="1">
                <a:latin typeface="Arial" pitchFamily="34" charset="0"/>
              </a:rPr>
              <a:t>không</a:t>
            </a:r>
            <a:r>
              <a:rPr lang="en-US" sz="2800" dirty="0">
                <a:latin typeface="Arial" pitchFamily="34" charset="0"/>
              </a:rPr>
              <a:t> </a:t>
            </a:r>
            <a:r>
              <a:rPr lang="en-US" sz="2800" dirty="0" err="1">
                <a:latin typeface="Arial" pitchFamily="34" charset="0"/>
              </a:rPr>
              <a:t>biết</a:t>
            </a:r>
            <a:r>
              <a:rPr lang="en-US" sz="2800" dirty="0">
                <a:latin typeface="Arial" pitchFamily="34" charset="0"/>
              </a:rPr>
              <a:t> ACK/NAK </a:t>
            </a:r>
            <a:r>
              <a:rPr lang="en-US" sz="2800" dirty="0" err="1">
                <a:latin typeface="Arial" pitchFamily="34" charset="0"/>
              </a:rPr>
              <a:t>cuối</a:t>
            </a:r>
            <a:r>
              <a:rPr lang="en-US" sz="2800" dirty="0">
                <a:latin typeface="Arial" pitchFamily="34" charset="0"/>
              </a:rPr>
              <a:t> </a:t>
            </a:r>
            <a:r>
              <a:rPr lang="en-US" sz="2800" dirty="0" err="1">
                <a:latin typeface="Arial" pitchFamily="34" charset="0"/>
              </a:rPr>
              <a:t>cùng</a:t>
            </a:r>
            <a:r>
              <a:rPr lang="en-US" sz="2800" dirty="0">
                <a:latin typeface="Arial" pitchFamily="34" charset="0"/>
              </a:rPr>
              <a:t> </a:t>
            </a:r>
            <a:r>
              <a:rPr lang="en-US" sz="2800" dirty="0" err="1">
                <a:latin typeface="Arial" pitchFamily="34" charset="0"/>
              </a:rPr>
              <a:t>có</a:t>
            </a:r>
            <a:r>
              <a:rPr lang="en-US" sz="2800" dirty="0">
                <a:latin typeface="Arial" pitchFamily="34" charset="0"/>
              </a:rPr>
              <a:t> </a:t>
            </a:r>
            <a:r>
              <a:rPr lang="en-US" sz="2800" dirty="0" err="1">
                <a:latin typeface="Arial" pitchFamily="34" charset="0"/>
              </a:rPr>
              <a:t>chuyển</a:t>
            </a:r>
            <a:r>
              <a:rPr lang="en-US" sz="2800" dirty="0">
                <a:latin typeface="Arial" pitchFamily="34" charset="0"/>
              </a:rPr>
              <a:t> </a:t>
            </a:r>
            <a:r>
              <a:rPr lang="en-US" sz="2800" dirty="0" err="1">
                <a:latin typeface="Arial" pitchFamily="34" charset="0"/>
              </a:rPr>
              <a:t>tới</a:t>
            </a:r>
            <a:r>
              <a:rPr lang="en-US" sz="2800" dirty="0">
                <a:latin typeface="Arial" pitchFamily="34" charset="0"/>
              </a:rPr>
              <a:t> </a:t>
            </a:r>
            <a:r>
              <a:rPr lang="en-US" sz="2800" dirty="0" err="1">
                <a:latin typeface="Arial" pitchFamily="34" charset="0"/>
              </a:rPr>
              <a:t>bên</a:t>
            </a:r>
            <a:r>
              <a:rPr lang="en-US" sz="2800" dirty="0">
                <a:latin typeface="Arial" pitchFamily="34" charset="0"/>
              </a:rPr>
              <a:t> </a:t>
            </a:r>
            <a:r>
              <a:rPr lang="en-US" sz="2800" dirty="0" err="1">
                <a:latin typeface="Arial" pitchFamily="34" charset="0"/>
              </a:rPr>
              <a:t>gửi</a:t>
            </a:r>
            <a:r>
              <a:rPr lang="en-US" sz="2800" dirty="0">
                <a:latin typeface="Arial" pitchFamily="34" charset="0"/>
              </a:rPr>
              <a:t> an </a:t>
            </a:r>
            <a:r>
              <a:rPr lang="en-US" sz="2800" dirty="0" err="1">
                <a:latin typeface="Arial" pitchFamily="34" charset="0"/>
              </a:rPr>
              <a:t>toàn</a:t>
            </a:r>
            <a:r>
              <a:rPr lang="en-US" sz="2800" dirty="0">
                <a:latin typeface="Arial" pitchFamily="34" charset="0"/>
              </a:rPr>
              <a:t> </a:t>
            </a:r>
            <a:r>
              <a:rPr lang="en-US" sz="2800" dirty="0" err="1">
                <a:latin typeface="Arial" pitchFamily="34" charset="0"/>
              </a:rPr>
              <a:t>không</a:t>
            </a:r>
            <a:r>
              <a:rPr lang="en-US" sz="2800" dirty="0">
                <a:latin typeface="Arial" pitchFamily="34" charset="0"/>
              </a:rPr>
              <a:t>?</a:t>
            </a:r>
          </a:p>
        </p:txBody>
      </p:sp>
      <p:sp>
        <p:nvSpPr>
          <p:cNvPr id="5" name="Slide Number Placeholder 4"/>
          <p:cNvSpPr>
            <a:spLocks noGrp="1"/>
          </p:cNvSpPr>
          <p:nvPr>
            <p:ph type="sldNum" sz="quarter" idx="12"/>
          </p:nvPr>
        </p:nvSpPr>
        <p:spPr/>
        <p:txBody>
          <a:bodyPr/>
          <a:lstStyle/>
          <a:p>
            <a:fld id="{4810A696-75C0-4E1D-A482-26D5420205C7}" type="slidenum">
              <a:rPr lang="en-US" smtClean="0"/>
              <a:pPr/>
              <a:t>33</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blinds(horizontal)">
                                      <p:cBhvr>
                                        <p:cTn id="7" dur="500"/>
                                        <p:tgtEl>
                                          <p:spTgt spid="71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blinds(horizontal)">
                                      <p:cBhvr>
                                        <p:cTn id="12" dur="500"/>
                                        <p:tgtEl>
                                          <p:spTgt spid="7168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animEffect transition="in" filter="blinds(horizontal)">
                                      <p:cBhvr>
                                        <p:cTn id="15" dur="500"/>
                                        <p:tgtEl>
                                          <p:spTgt spid="7168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1683">
                                            <p:txEl>
                                              <p:pRg st="3" end="3"/>
                                            </p:txEl>
                                          </p:spTgt>
                                        </p:tgtEl>
                                        <p:attrNameLst>
                                          <p:attrName>style.visibility</p:attrName>
                                        </p:attrNameLst>
                                      </p:cBhvr>
                                      <p:to>
                                        <p:strVal val="visible"/>
                                      </p:to>
                                    </p:set>
                                    <p:animEffect transition="in" filter="blinds(horizontal)">
                                      <p:cBhvr>
                                        <p:cTn id="18" dur="500"/>
                                        <p:tgtEl>
                                          <p:spTgt spid="7168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animEffect transition="in" filter="blinds(horizontal)">
                                      <p:cBhvr>
                                        <p:cTn id="23" dur="500"/>
                                        <p:tgtEl>
                                          <p:spTgt spid="7168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1684">
                                            <p:txEl>
                                              <p:pRg st="0" end="0"/>
                                            </p:txEl>
                                          </p:spTgt>
                                        </p:tgtEl>
                                        <p:attrNameLst>
                                          <p:attrName>style.visibility</p:attrName>
                                        </p:attrNameLst>
                                      </p:cBhvr>
                                      <p:to>
                                        <p:strVal val="visible"/>
                                      </p:to>
                                    </p:set>
                                    <p:animEffect transition="in" filter="blinds(horizontal)">
                                      <p:cBhvr>
                                        <p:cTn id="28" dur="500"/>
                                        <p:tgtEl>
                                          <p:spTgt spid="7168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1684">
                                            <p:txEl>
                                              <p:pRg st="1" end="1"/>
                                            </p:txEl>
                                          </p:spTgt>
                                        </p:tgtEl>
                                        <p:attrNameLst>
                                          <p:attrName>style.visibility</p:attrName>
                                        </p:attrNameLst>
                                      </p:cBhvr>
                                      <p:to>
                                        <p:strVal val="visible"/>
                                      </p:to>
                                    </p:set>
                                    <p:animEffect transition="in" filter="blinds(horizontal)">
                                      <p:cBhvr>
                                        <p:cTn id="33" dur="500"/>
                                        <p:tgtEl>
                                          <p:spTgt spid="71684">
                                            <p:txEl>
                                              <p:pRg st="1" end="1"/>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1684">
                                            <p:txEl>
                                              <p:pRg st="2" end="2"/>
                                            </p:txEl>
                                          </p:spTgt>
                                        </p:tgtEl>
                                        <p:attrNameLst>
                                          <p:attrName>style.visibility</p:attrName>
                                        </p:attrNameLst>
                                      </p:cBhvr>
                                      <p:to>
                                        <p:strVal val="visible"/>
                                      </p:to>
                                    </p:set>
                                    <p:animEffect transition="in" filter="blinds(horizontal)">
                                      <p:cBhvr>
                                        <p:cTn id="36" dur="500"/>
                                        <p:tgtEl>
                                          <p:spTgt spid="71684">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71684">
                                            <p:txEl>
                                              <p:pRg st="3" end="3"/>
                                            </p:txEl>
                                          </p:spTgt>
                                        </p:tgtEl>
                                        <p:attrNameLst>
                                          <p:attrName>style.visibility</p:attrName>
                                        </p:attrNameLst>
                                      </p:cBhvr>
                                      <p:to>
                                        <p:strVal val="visible"/>
                                      </p:to>
                                    </p:set>
                                    <p:animEffect transition="in" filter="blinds(horizontal)">
                                      <p:cBhvr>
                                        <p:cTn id="41" dur="500"/>
                                        <p:tgtEl>
                                          <p:spTgt spid="716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err="1"/>
              <a:t>Cơ</a:t>
            </a:r>
            <a:r>
              <a:rPr lang="en-US" dirty="0"/>
              <a:t> </a:t>
            </a:r>
            <a:r>
              <a:rPr lang="en-US" dirty="0" err="1"/>
              <a:t>chế</a:t>
            </a:r>
            <a:r>
              <a:rPr lang="en-US" dirty="0"/>
              <a:t> </a:t>
            </a:r>
            <a:r>
              <a:rPr lang="en-US" dirty="0" err="1"/>
              <a:t>truyền</a:t>
            </a:r>
            <a:r>
              <a:rPr lang="en-US" dirty="0"/>
              <a:t> </a:t>
            </a:r>
            <a:r>
              <a:rPr lang="en-US" dirty="0" err="1"/>
              <a:t>đáng</a:t>
            </a:r>
            <a:r>
              <a:rPr lang="en-US" dirty="0"/>
              <a:t> tin </a:t>
            </a:r>
            <a:r>
              <a:rPr lang="en-US" dirty="0" err="1"/>
              <a:t>cậy</a:t>
            </a:r>
            <a:r>
              <a:rPr lang="en-US" dirty="0"/>
              <a:t> - RDT</a:t>
            </a:r>
          </a:p>
        </p:txBody>
      </p:sp>
      <p:sp>
        <p:nvSpPr>
          <p:cNvPr id="72707" name="Rectangle 3"/>
          <p:cNvSpPr>
            <a:spLocks noGrp="1" noChangeArrowheads="1"/>
          </p:cNvSpPr>
          <p:nvPr>
            <p:ph sz="quarter" idx="1"/>
          </p:nvPr>
        </p:nvSpPr>
        <p:spPr/>
        <p:txBody>
          <a:bodyPr/>
          <a:lstStyle/>
          <a:p>
            <a:pPr eaLnBrk="1" hangingPunct="1"/>
            <a:r>
              <a:rPr lang="en-US" dirty="0" err="1"/>
              <a:t>Cơ</a:t>
            </a:r>
            <a:r>
              <a:rPr lang="en-US" dirty="0"/>
              <a:t> </a:t>
            </a:r>
            <a:r>
              <a:rPr lang="en-US" dirty="0" err="1"/>
              <a:t>chế</a:t>
            </a:r>
            <a:r>
              <a:rPr lang="en-US" dirty="0"/>
              <a:t>:</a:t>
            </a:r>
          </a:p>
          <a:p>
            <a:pPr lvl="1" eaLnBrk="1" hangingPunct="1"/>
            <a:r>
              <a:rPr lang="en-US" dirty="0"/>
              <a:t>Checksum: </a:t>
            </a:r>
            <a:r>
              <a:rPr lang="en-US" dirty="0" err="1"/>
              <a:t>kiểm</a:t>
            </a:r>
            <a:r>
              <a:rPr lang="en-US" dirty="0"/>
              <a:t> </a:t>
            </a:r>
            <a:r>
              <a:rPr lang="en-US" dirty="0" err="1"/>
              <a:t>tra</a:t>
            </a:r>
            <a:r>
              <a:rPr lang="en-US" dirty="0"/>
              <a:t> </a:t>
            </a:r>
            <a:r>
              <a:rPr lang="en-US" dirty="0" err="1"/>
              <a:t>có</a:t>
            </a:r>
            <a:r>
              <a:rPr lang="en-US" dirty="0"/>
              <a:t> </a:t>
            </a:r>
            <a:r>
              <a:rPr lang="en-US" dirty="0" err="1"/>
              <a:t>lỗi</a:t>
            </a:r>
            <a:r>
              <a:rPr lang="en-US" dirty="0"/>
              <a:t> </a:t>
            </a:r>
            <a:r>
              <a:rPr lang="en-US" dirty="0" err="1"/>
              <a:t>xảy</a:t>
            </a:r>
            <a:r>
              <a:rPr lang="en-US" dirty="0"/>
              <a:t> </a:t>
            </a:r>
            <a:r>
              <a:rPr lang="en-US" dirty="0" err="1"/>
              <a:t>ra</a:t>
            </a:r>
            <a:r>
              <a:rPr lang="en-US" dirty="0"/>
              <a:t> </a:t>
            </a:r>
            <a:r>
              <a:rPr lang="en-US" dirty="0" err="1"/>
              <a:t>không</a:t>
            </a:r>
            <a:r>
              <a:rPr lang="en-US" dirty="0"/>
              <a:t>?</a:t>
            </a:r>
          </a:p>
          <a:p>
            <a:pPr lvl="1" eaLnBrk="1" hangingPunct="1"/>
            <a:r>
              <a:rPr lang="en-US" dirty="0"/>
              <a:t>ACK: </a:t>
            </a:r>
            <a:r>
              <a:rPr lang="en-US" dirty="0" err="1"/>
              <a:t>bên</a:t>
            </a:r>
            <a:r>
              <a:rPr lang="en-US" dirty="0"/>
              <a:t> </a:t>
            </a:r>
            <a:r>
              <a:rPr lang="en-US" dirty="0" err="1"/>
              <a:t>nhận</a:t>
            </a:r>
            <a:r>
              <a:rPr lang="en-US" dirty="0"/>
              <a:t> </a:t>
            </a:r>
            <a:r>
              <a:rPr lang="en-US" dirty="0" err="1"/>
              <a:t>nhận</a:t>
            </a:r>
            <a:r>
              <a:rPr lang="en-US" dirty="0"/>
              <a:t> </a:t>
            </a:r>
            <a:r>
              <a:rPr lang="en-US" dirty="0" err="1"/>
              <a:t>đúng</a:t>
            </a:r>
            <a:r>
              <a:rPr lang="en-US" dirty="0"/>
              <a:t> </a:t>
            </a:r>
            <a:r>
              <a:rPr lang="en-US" dirty="0" err="1"/>
              <a:t>gói</a:t>
            </a:r>
            <a:r>
              <a:rPr lang="en-US" dirty="0"/>
              <a:t> tin -&gt; </a:t>
            </a:r>
            <a:r>
              <a:rPr lang="en-US" dirty="0" err="1"/>
              <a:t>gửi</a:t>
            </a:r>
            <a:r>
              <a:rPr lang="en-US" dirty="0"/>
              <a:t> ACK </a:t>
            </a:r>
            <a:r>
              <a:rPr lang="en-US" dirty="0" err="1"/>
              <a:t>báo</a:t>
            </a:r>
            <a:r>
              <a:rPr lang="en-US" dirty="0"/>
              <a:t> </a:t>
            </a:r>
            <a:r>
              <a:rPr lang="en-US" dirty="0" err="1"/>
              <a:t>về</a:t>
            </a:r>
            <a:endParaRPr lang="en-US" dirty="0"/>
          </a:p>
          <a:p>
            <a:pPr lvl="1" eaLnBrk="1" hangingPunct="1"/>
            <a:r>
              <a:rPr lang="en-US" dirty="0"/>
              <a:t>NAK: </a:t>
            </a:r>
            <a:r>
              <a:rPr lang="en-US" dirty="0" err="1"/>
              <a:t>bên</a:t>
            </a:r>
            <a:r>
              <a:rPr lang="en-US" dirty="0"/>
              <a:t> </a:t>
            </a:r>
            <a:r>
              <a:rPr lang="en-US" dirty="0" err="1"/>
              <a:t>nhận</a:t>
            </a:r>
            <a:r>
              <a:rPr lang="en-US" dirty="0"/>
              <a:t> </a:t>
            </a:r>
            <a:r>
              <a:rPr lang="en-US" dirty="0" err="1"/>
              <a:t>nhận</a:t>
            </a:r>
            <a:r>
              <a:rPr lang="en-US" dirty="0"/>
              <a:t> </a:t>
            </a:r>
            <a:r>
              <a:rPr lang="en-US" dirty="0" err="1"/>
              <a:t>sai</a:t>
            </a:r>
            <a:r>
              <a:rPr lang="en-US" dirty="0"/>
              <a:t> </a:t>
            </a:r>
            <a:r>
              <a:rPr lang="en-US" dirty="0" err="1"/>
              <a:t>gói</a:t>
            </a:r>
            <a:r>
              <a:rPr lang="en-US" dirty="0"/>
              <a:t> tin -&gt; </a:t>
            </a:r>
            <a:r>
              <a:rPr lang="en-US" dirty="0" err="1"/>
              <a:t>gửi</a:t>
            </a:r>
            <a:r>
              <a:rPr lang="en-US" dirty="0"/>
              <a:t> NAK. </a:t>
            </a:r>
            <a:r>
              <a:rPr lang="en-US" dirty="0" err="1"/>
              <a:t>Có</a:t>
            </a:r>
            <a:r>
              <a:rPr lang="en-US" dirty="0"/>
              <a:t> 1 </a:t>
            </a:r>
            <a:r>
              <a:rPr lang="en-US" dirty="0" err="1"/>
              <a:t>số</a:t>
            </a:r>
            <a:r>
              <a:rPr lang="en-US" dirty="0"/>
              <a:t> </a:t>
            </a:r>
            <a:r>
              <a:rPr lang="en-US" dirty="0" err="1"/>
              <a:t>trường</a:t>
            </a:r>
            <a:r>
              <a:rPr lang="en-US" dirty="0"/>
              <a:t> </a:t>
            </a:r>
            <a:r>
              <a:rPr lang="en-US" dirty="0" err="1"/>
              <a:t>hợp</a:t>
            </a:r>
            <a:r>
              <a:rPr lang="en-US" dirty="0"/>
              <a:t> </a:t>
            </a:r>
            <a:r>
              <a:rPr lang="en-US" dirty="0" err="1"/>
              <a:t>không</a:t>
            </a:r>
            <a:r>
              <a:rPr lang="en-US" dirty="0"/>
              <a:t> </a:t>
            </a:r>
            <a:r>
              <a:rPr lang="en-US" dirty="0" err="1"/>
              <a:t>gửi</a:t>
            </a:r>
            <a:r>
              <a:rPr lang="en-US" dirty="0"/>
              <a:t> ACK </a:t>
            </a:r>
            <a:r>
              <a:rPr lang="en-US" dirty="0" err="1"/>
              <a:t>về</a:t>
            </a:r>
            <a:r>
              <a:rPr lang="en-US" dirty="0"/>
              <a:t> </a:t>
            </a:r>
            <a:r>
              <a:rPr lang="en-US" dirty="0" err="1"/>
              <a:t>và</a:t>
            </a:r>
            <a:r>
              <a:rPr lang="en-US" dirty="0"/>
              <a:t> timeout -&gt; </a:t>
            </a:r>
            <a:r>
              <a:rPr lang="en-US" dirty="0" err="1"/>
              <a:t>cũng</a:t>
            </a:r>
            <a:r>
              <a:rPr lang="en-US" dirty="0"/>
              <a:t> </a:t>
            </a:r>
            <a:r>
              <a:rPr lang="en-US" dirty="0" err="1"/>
              <a:t>là</a:t>
            </a:r>
            <a:r>
              <a:rPr lang="en-US" dirty="0"/>
              <a:t> 1 NAK </a:t>
            </a:r>
            <a:r>
              <a:rPr lang="en-US" dirty="0" err="1"/>
              <a:t>ẩn</a:t>
            </a:r>
            <a:r>
              <a:rPr lang="en-US" dirty="0"/>
              <a:t> (</a:t>
            </a:r>
            <a:r>
              <a:rPr lang="en-US" dirty="0" err="1"/>
              <a:t>trình</a:t>
            </a:r>
            <a:r>
              <a:rPr lang="en-US" dirty="0"/>
              <a:t> </a:t>
            </a:r>
            <a:r>
              <a:rPr lang="en-US" dirty="0" err="1"/>
              <a:t>bày</a:t>
            </a:r>
            <a:r>
              <a:rPr lang="en-US" dirty="0"/>
              <a:t> ở slide </a:t>
            </a:r>
            <a:r>
              <a:rPr lang="en-US" dirty="0" err="1"/>
              <a:t>kế</a:t>
            </a:r>
            <a:r>
              <a:rPr lang="en-US" dirty="0"/>
              <a:t>)</a:t>
            </a:r>
          </a:p>
          <a:p>
            <a:pPr lvl="1" eaLnBrk="1" hangingPunct="1"/>
            <a:r>
              <a:rPr lang="en-US" dirty="0"/>
              <a:t>Sequence Number (1 bit = 0 </a:t>
            </a:r>
            <a:r>
              <a:rPr lang="en-US" dirty="0" err="1"/>
              <a:t>hoặc</a:t>
            </a:r>
            <a:r>
              <a:rPr lang="en-US" dirty="0"/>
              <a:t> 1) : </a:t>
            </a:r>
            <a:r>
              <a:rPr lang="en-US" dirty="0" err="1"/>
              <a:t>số</a:t>
            </a:r>
            <a:r>
              <a:rPr lang="en-US" dirty="0"/>
              <a:t> </a:t>
            </a:r>
            <a:r>
              <a:rPr lang="en-US" dirty="0" err="1"/>
              <a:t>thứ</a:t>
            </a:r>
            <a:r>
              <a:rPr lang="en-US" dirty="0"/>
              <a:t> </a:t>
            </a:r>
            <a:r>
              <a:rPr lang="en-US" dirty="0" err="1"/>
              <a:t>tự</a:t>
            </a:r>
            <a:r>
              <a:rPr lang="en-US" dirty="0"/>
              <a:t> </a:t>
            </a:r>
            <a:r>
              <a:rPr lang="en-US" dirty="0" err="1"/>
              <a:t>của</a:t>
            </a:r>
            <a:r>
              <a:rPr lang="en-US" dirty="0"/>
              <a:t> </a:t>
            </a:r>
            <a:r>
              <a:rPr lang="en-US" dirty="0" err="1"/>
              <a:t>gói</a:t>
            </a:r>
            <a:r>
              <a:rPr lang="en-US" dirty="0"/>
              <a:t> tin, </a:t>
            </a:r>
            <a:r>
              <a:rPr lang="en-US" dirty="0" err="1"/>
              <a:t>báo</a:t>
            </a:r>
            <a:r>
              <a:rPr lang="en-US" dirty="0"/>
              <a:t> </a:t>
            </a:r>
            <a:r>
              <a:rPr lang="en-US" dirty="0" err="1"/>
              <a:t>cho</a:t>
            </a:r>
            <a:r>
              <a:rPr lang="en-US" dirty="0"/>
              <a:t> </a:t>
            </a:r>
            <a:r>
              <a:rPr lang="en-US" dirty="0" err="1"/>
              <a:t>bên</a:t>
            </a:r>
            <a:r>
              <a:rPr lang="en-US" dirty="0"/>
              <a:t> </a:t>
            </a:r>
            <a:r>
              <a:rPr lang="en-US" dirty="0" err="1"/>
              <a:t>nhận</a:t>
            </a:r>
            <a:r>
              <a:rPr lang="en-US" dirty="0"/>
              <a:t> </a:t>
            </a:r>
            <a:r>
              <a:rPr lang="en-US" dirty="0" err="1"/>
              <a:t>biết</a:t>
            </a:r>
            <a:r>
              <a:rPr lang="en-US" dirty="0"/>
              <a:t> </a:t>
            </a:r>
            <a:r>
              <a:rPr lang="en-US" dirty="0" err="1"/>
              <a:t>là</a:t>
            </a:r>
            <a:r>
              <a:rPr lang="en-US" dirty="0"/>
              <a:t> </a:t>
            </a:r>
            <a:r>
              <a:rPr lang="en-US" dirty="0" err="1"/>
              <a:t>đã</a:t>
            </a:r>
            <a:r>
              <a:rPr lang="en-US" dirty="0"/>
              <a:t> </a:t>
            </a:r>
            <a:r>
              <a:rPr lang="en-US" dirty="0" err="1"/>
              <a:t>gửi</a:t>
            </a:r>
            <a:r>
              <a:rPr lang="en-US" dirty="0"/>
              <a:t> </a:t>
            </a:r>
            <a:r>
              <a:rPr lang="en-US" dirty="0" err="1"/>
              <a:t>gói</a:t>
            </a:r>
            <a:r>
              <a:rPr lang="en-US" dirty="0"/>
              <a:t> </a:t>
            </a:r>
            <a:r>
              <a:rPr lang="en-US" dirty="0" err="1"/>
              <a:t>thứ</a:t>
            </a:r>
            <a:r>
              <a:rPr lang="en-US" dirty="0"/>
              <a:t> </a:t>
            </a:r>
            <a:r>
              <a:rPr lang="en-US" dirty="0" err="1"/>
              <a:t>mấy</a:t>
            </a:r>
            <a:r>
              <a:rPr lang="en-US" dirty="0"/>
              <a:t> </a:t>
            </a:r>
            <a:r>
              <a:rPr lang="en-US" dirty="0" err="1"/>
              <a:t>rồi</a:t>
            </a:r>
            <a:r>
              <a:rPr lang="en-US" dirty="0"/>
              <a:t> (</a:t>
            </a:r>
            <a:r>
              <a:rPr lang="en-US" dirty="0" err="1"/>
              <a:t>trình</a:t>
            </a:r>
            <a:r>
              <a:rPr lang="en-US" dirty="0"/>
              <a:t> </a:t>
            </a:r>
            <a:r>
              <a:rPr lang="en-US" dirty="0" err="1"/>
              <a:t>bày</a:t>
            </a:r>
            <a:r>
              <a:rPr lang="en-US" dirty="0"/>
              <a:t> </a:t>
            </a:r>
            <a:r>
              <a:rPr lang="en-US" dirty="0" err="1"/>
              <a:t>kỹ</a:t>
            </a:r>
            <a:r>
              <a:rPr lang="en-US" dirty="0"/>
              <a:t> </a:t>
            </a:r>
            <a:r>
              <a:rPr lang="en-US" dirty="0" err="1"/>
              <a:t>hơn</a:t>
            </a:r>
            <a:r>
              <a:rPr lang="en-US" dirty="0"/>
              <a:t> ở slide 39)</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linds(horizontal)">
                                      <p:cBhvr>
                                        <p:cTn id="7" dur="500"/>
                                        <p:tgtEl>
                                          <p:spTgt spid="7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blinds(horizontal)">
                                      <p:cBhvr>
                                        <p:cTn id="12" dur="500"/>
                                        <p:tgtEl>
                                          <p:spTgt spid="72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blinds(horizontal)">
                                      <p:cBhvr>
                                        <p:cTn id="17" dur="500"/>
                                        <p:tgtEl>
                                          <p:spTgt spid="72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blinds(horizontal)">
                                      <p:cBhvr>
                                        <p:cTn id="22" dur="500"/>
                                        <p:tgtEl>
                                          <p:spTgt spid="727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707">
                                            <p:txEl>
                                              <p:pRg st="4" end="4"/>
                                            </p:txEl>
                                          </p:spTgt>
                                        </p:tgtEl>
                                        <p:attrNameLst>
                                          <p:attrName>style.visibility</p:attrName>
                                        </p:attrNameLst>
                                      </p:cBhvr>
                                      <p:to>
                                        <p:strVal val="visible"/>
                                      </p:to>
                                    </p:set>
                                    <p:animEffect transition="in" filter="blinds(horizontal)">
                                      <p:cBhvr>
                                        <p:cTn id="27" dur="500"/>
                                        <p:tgtEl>
                                          <p:spTgt spid="727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z="3200"/>
              <a:t>Rdt2.2 không sử dụng NAK</a:t>
            </a:r>
          </a:p>
        </p:txBody>
      </p:sp>
      <p:sp>
        <p:nvSpPr>
          <p:cNvPr id="73731" name="Rectangle 3"/>
          <p:cNvSpPr>
            <a:spLocks noGrp="1" noChangeArrowheads="1"/>
          </p:cNvSpPr>
          <p:nvPr>
            <p:ph sz="quarter" idx="1"/>
          </p:nvPr>
        </p:nvSpPr>
        <p:spPr/>
        <p:txBody>
          <a:bodyPr/>
          <a:lstStyle/>
          <a:p>
            <a:pPr eaLnBrk="1" hangingPunct="1"/>
            <a:r>
              <a:rPr lang="en-US" sz="2400" dirty="0" err="1"/>
              <a:t>Hoạt</a:t>
            </a:r>
            <a:r>
              <a:rPr lang="en-US" sz="2400" dirty="0"/>
              <a:t> </a:t>
            </a:r>
            <a:r>
              <a:rPr lang="en-US" sz="2400" dirty="0" err="1"/>
              <a:t>động</a:t>
            </a:r>
            <a:r>
              <a:rPr lang="en-US" sz="2400" dirty="0"/>
              <a:t> </a:t>
            </a:r>
            <a:r>
              <a:rPr lang="en-US" sz="2400" dirty="0" err="1"/>
              <a:t>giống</a:t>
            </a:r>
            <a:r>
              <a:rPr lang="en-US" sz="2400" dirty="0"/>
              <a:t> rdt2.1, </a:t>
            </a:r>
            <a:r>
              <a:rPr lang="en-US" sz="2400" dirty="0" err="1"/>
              <a:t>nhưng</a:t>
            </a:r>
            <a:r>
              <a:rPr lang="en-US" sz="2400" dirty="0"/>
              <a:t> </a:t>
            </a:r>
            <a:r>
              <a:rPr lang="en-US" sz="2400" dirty="0" err="1"/>
              <a:t>không</a:t>
            </a:r>
            <a:r>
              <a:rPr lang="en-US" sz="2400" dirty="0"/>
              <a:t> </a:t>
            </a:r>
            <a:r>
              <a:rPr lang="en-US" sz="2400" dirty="0" err="1"/>
              <a:t>dùng</a:t>
            </a:r>
            <a:r>
              <a:rPr lang="en-US" sz="2400" dirty="0"/>
              <a:t> NAK</a:t>
            </a:r>
          </a:p>
          <a:p>
            <a:pPr eaLnBrk="1" hangingPunct="1"/>
            <a:r>
              <a:rPr lang="en-US" sz="2400" dirty="0" err="1"/>
              <a:t>Bên</a:t>
            </a:r>
            <a:r>
              <a:rPr lang="en-US" sz="2400" dirty="0"/>
              <a:t> </a:t>
            </a:r>
            <a:r>
              <a:rPr lang="en-US" sz="2400" dirty="0" err="1"/>
              <a:t>nhận</a:t>
            </a:r>
            <a:r>
              <a:rPr lang="en-US" sz="2400" dirty="0"/>
              <a:t> </a:t>
            </a:r>
            <a:r>
              <a:rPr lang="en-US" sz="2400" dirty="0" err="1"/>
              <a:t>gửi</a:t>
            </a:r>
            <a:r>
              <a:rPr lang="en-US" sz="2400" dirty="0"/>
              <a:t> ACK </a:t>
            </a:r>
            <a:r>
              <a:rPr lang="en-US" sz="2400" dirty="0" err="1"/>
              <a:t>cho</a:t>
            </a:r>
            <a:r>
              <a:rPr lang="en-US" sz="2400" dirty="0"/>
              <a:t> </a:t>
            </a:r>
            <a:r>
              <a:rPr lang="en-US" sz="2400" dirty="0" err="1"/>
              <a:t>gói</a:t>
            </a:r>
            <a:r>
              <a:rPr lang="en-US" sz="2400" dirty="0"/>
              <a:t> tin </a:t>
            </a:r>
            <a:r>
              <a:rPr lang="en-US" sz="2400" dirty="0" err="1"/>
              <a:t>không</a:t>
            </a:r>
            <a:r>
              <a:rPr lang="en-US" sz="2400" dirty="0"/>
              <a:t> </a:t>
            </a:r>
            <a:r>
              <a:rPr lang="en-US" sz="2400" dirty="0" err="1"/>
              <a:t>lỗi</a:t>
            </a:r>
            <a:r>
              <a:rPr lang="en-US" sz="2400" dirty="0"/>
              <a:t> </a:t>
            </a:r>
            <a:r>
              <a:rPr lang="en-US" sz="2400" dirty="0" err="1"/>
              <a:t>nhận</a:t>
            </a:r>
            <a:r>
              <a:rPr lang="en-US" sz="2400" dirty="0"/>
              <a:t> </a:t>
            </a:r>
            <a:r>
              <a:rPr lang="en-US" sz="2400" dirty="0" err="1"/>
              <a:t>được</a:t>
            </a:r>
            <a:r>
              <a:rPr lang="en-US" sz="2400" dirty="0"/>
              <a:t> </a:t>
            </a:r>
            <a:r>
              <a:rPr lang="en-US" sz="2400" dirty="0" err="1"/>
              <a:t>cuối</a:t>
            </a:r>
            <a:r>
              <a:rPr lang="en-US" sz="2400" dirty="0"/>
              <a:t> </a:t>
            </a:r>
            <a:r>
              <a:rPr lang="en-US" sz="2400" dirty="0" err="1"/>
              <a:t>cùng</a:t>
            </a:r>
            <a:r>
              <a:rPr lang="en-US" sz="2400" dirty="0"/>
              <a:t>.</a:t>
            </a:r>
          </a:p>
          <a:p>
            <a:pPr lvl="1" eaLnBrk="1" hangingPunct="1"/>
            <a:r>
              <a:rPr lang="en-US" sz="2000" dirty="0" err="1"/>
              <a:t>Bên</a:t>
            </a:r>
            <a:r>
              <a:rPr lang="en-US" sz="2000" dirty="0"/>
              <a:t> </a:t>
            </a:r>
            <a:r>
              <a:rPr lang="en-US" sz="2000" dirty="0" err="1"/>
              <a:t>nhận</a:t>
            </a:r>
            <a:r>
              <a:rPr lang="en-US" sz="2000" dirty="0"/>
              <a:t> </a:t>
            </a:r>
            <a:r>
              <a:rPr lang="en-US" sz="2000" dirty="0" err="1"/>
              <a:t>phải</a:t>
            </a:r>
            <a:r>
              <a:rPr lang="en-US" sz="2000" dirty="0"/>
              <a:t> </a:t>
            </a:r>
            <a:r>
              <a:rPr lang="en-US" sz="2000" dirty="0" err="1"/>
              <a:t>thêm</a:t>
            </a:r>
            <a:r>
              <a:rPr lang="en-US" sz="2000" dirty="0"/>
              <a:t> </a:t>
            </a:r>
            <a:r>
              <a:rPr lang="en-US" sz="2000" dirty="0" err="1"/>
              <a:t>số</a:t>
            </a:r>
            <a:r>
              <a:rPr lang="en-US" sz="2000" dirty="0"/>
              <a:t> </a:t>
            </a:r>
            <a:r>
              <a:rPr lang="en-US" sz="2000" dirty="0" err="1"/>
              <a:t>thứ</a:t>
            </a:r>
            <a:r>
              <a:rPr lang="en-US" sz="2000" dirty="0"/>
              <a:t> </a:t>
            </a:r>
            <a:r>
              <a:rPr lang="en-US" sz="2000" dirty="0" err="1"/>
              <a:t>tự</a:t>
            </a:r>
            <a:r>
              <a:rPr lang="en-US" sz="2000" dirty="0"/>
              <a:t> </a:t>
            </a:r>
            <a:r>
              <a:rPr lang="en-US" sz="2000" dirty="0" err="1"/>
              <a:t>vào</a:t>
            </a:r>
            <a:r>
              <a:rPr lang="en-US" sz="2000" dirty="0"/>
              <a:t> </a:t>
            </a:r>
            <a:r>
              <a:rPr lang="en-US" sz="2000" dirty="0" err="1"/>
              <a:t>gói</a:t>
            </a:r>
            <a:r>
              <a:rPr lang="en-US" sz="2000" dirty="0"/>
              <a:t> tin ACK</a:t>
            </a:r>
          </a:p>
          <a:p>
            <a:pPr eaLnBrk="1" hangingPunct="1"/>
            <a:r>
              <a:rPr lang="en-US" sz="2400" dirty="0" err="1"/>
              <a:t>Bên</a:t>
            </a:r>
            <a:r>
              <a:rPr lang="en-US" sz="2400" dirty="0"/>
              <a:t> </a:t>
            </a:r>
            <a:r>
              <a:rPr lang="en-US" sz="2400" dirty="0" err="1"/>
              <a:t>gửi</a:t>
            </a:r>
            <a:r>
              <a:rPr lang="en-US" sz="2400" dirty="0"/>
              <a:t> </a:t>
            </a:r>
            <a:r>
              <a:rPr lang="en-US" sz="2400" dirty="0" err="1"/>
              <a:t>nhận</a:t>
            </a:r>
            <a:r>
              <a:rPr lang="en-US" sz="2400" dirty="0"/>
              <a:t> </a:t>
            </a:r>
            <a:r>
              <a:rPr lang="en-US" sz="2400" dirty="0" err="1"/>
              <a:t>trùng</a:t>
            </a:r>
            <a:r>
              <a:rPr lang="en-US" sz="2400" dirty="0"/>
              <a:t> </a:t>
            </a:r>
            <a:r>
              <a:rPr lang="en-US" sz="2400" dirty="0" err="1"/>
              <a:t>gói</a:t>
            </a:r>
            <a:r>
              <a:rPr lang="en-US" sz="2400" dirty="0"/>
              <a:t> tin ACK </a:t>
            </a:r>
            <a:r>
              <a:rPr lang="en-US" sz="2400" dirty="0" err="1"/>
              <a:t>xem</a:t>
            </a:r>
            <a:r>
              <a:rPr lang="en-US" sz="2400" dirty="0"/>
              <a:t> </a:t>
            </a:r>
            <a:r>
              <a:rPr lang="en-US" sz="2400" dirty="0" err="1"/>
              <a:t>như</a:t>
            </a:r>
            <a:r>
              <a:rPr lang="en-US" sz="2400" dirty="0"/>
              <a:t> </a:t>
            </a:r>
            <a:r>
              <a:rPr lang="en-US" sz="2400" dirty="0" err="1"/>
              <a:t>gói</a:t>
            </a:r>
            <a:r>
              <a:rPr lang="en-US" sz="2400" dirty="0"/>
              <a:t> tin NAK</a:t>
            </a:r>
          </a:p>
          <a:p>
            <a:pPr eaLnBrk="1" hangingPunct="1">
              <a:buFontTx/>
              <a:buNone/>
            </a:pPr>
            <a:r>
              <a:rPr lang="en-US" sz="2400" dirty="0">
                <a:sym typeface="Wingdings" pitchFamily="2" charset="2"/>
              </a:rPr>
              <a:t> </a:t>
            </a:r>
            <a:r>
              <a:rPr lang="en-US" sz="2400" dirty="0" err="1"/>
              <a:t>gửi</a:t>
            </a:r>
            <a:r>
              <a:rPr lang="en-US" sz="2400" dirty="0"/>
              <a:t> </a:t>
            </a:r>
            <a:r>
              <a:rPr lang="en-US" sz="2400" dirty="0" err="1"/>
              <a:t>lại</a:t>
            </a:r>
            <a:r>
              <a:rPr lang="en-US" sz="2400" dirty="0"/>
              <a:t> </a:t>
            </a:r>
            <a:r>
              <a:rPr lang="en-US" sz="2400" dirty="0" err="1"/>
              <a:t>gói</a:t>
            </a:r>
            <a:r>
              <a:rPr lang="en-US" sz="2400" dirty="0"/>
              <a:t> </a:t>
            </a:r>
            <a:r>
              <a:rPr lang="en-US" sz="2400" dirty="0" err="1"/>
              <a:t>vừa</a:t>
            </a:r>
            <a:r>
              <a:rPr lang="en-US" sz="2400" dirty="0"/>
              <a:t> </a:t>
            </a:r>
            <a:r>
              <a:rPr lang="en-US" sz="2400" dirty="0" err="1"/>
              <a:t>gởi</a:t>
            </a:r>
            <a:r>
              <a:rPr lang="en-US" sz="2400" dirty="0"/>
              <a:t> </a:t>
            </a:r>
            <a:r>
              <a:rPr lang="en-US" sz="2400" dirty="0" err="1"/>
              <a:t>vì</a:t>
            </a:r>
            <a:r>
              <a:rPr lang="en-US" sz="2400" dirty="0"/>
              <a:t> </a:t>
            </a:r>
            <a:r>
              <a:rPr lang="en-US" sz="2400" dirty="0" err="1"/>
              <a:t>gói</a:t>
            </a:r>
            <a:r>
              <a:rPr lang="en-US" sz="2400" dirty="0"/>
              <a:t> </a:t>
            </a:r>
            <a:r>
              <a:rPr lang="en-US" sz="2400" dirty="0" err="1"/>
              <a:t>này</a:t>
            </a:r>
            <a:r>
              <a:rPr lang="en-US" sz="2400" dirty="0"/>
              <a:t> </a:t>
            </a:r>
            <a:r>
              <a:rPr lang="en-US" sz="2400" dirty="0" err="1"/>
              <a:t>chưa</a:t>
            </a:r>
            <a:r>
              <a:rPr lang="en-US" sz="2400" dirty="0"/>
              <a:t> </a:t>
            </a:r>
            <a:r>
              <a:rPr lang="en-US" sz="2400" dirty="0" err="1"/>
              <a:t>nhận</a:t>
            </a:r>
            <a:r>
              <a:rPr lang="en-US" sz="2400" dirty="0"/>
              <a:t> </a:t>
            </a:r>
            <a:r>
              <a:rPr lang="en-US" sz="2400" dirty="0" err="1"/>
              <a:t>được</a:t>
            </a:r>
            <a:r>
              <a:rPr lang="en-US" sz="2400" dirty="0"/>
              <a:t> ACK</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linds(horizontal)">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15" dur="500"/>
                                        <p:tgtEl>
                                          <p:spTgt spid="737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20" dur="500"/>
                                        <p:tgtEl>
                                          <p:spTgt spid="737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3731">
                                            <p:txEl>
                                              <p:pRg st="4" end="4"/>
                                            </p:txEl>
                                          </p:spTgt>
                                        </p:tgtEl>
                                        <p:attrNameLst>
                                          <p:attrName>style.visibility</p:attrName>
                                        </p:attrNameLst>
                                      </p:cBhvr>
                                      <p:to>
                                        <p:strVal val="visible"/>
                                      </p:to>
                                    </p:set>
                                    <p:animEffect transition="in" filter="blinds(horizontal)">
                                      <p:cBhvr>
                                        <p:cTn id="25" dur="500"/>
                                        <p:tgtEl>
                                          <p:spTgt spid="73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z="3200"/>
              <a:t>Rdt2.2: bên gửi và bên nhận</a:t>
            </a:r>
          </a:p>
        </p:txBody>
      </p:sp>
      <p:grpSp>
        <p:nvGrpSpPr>
          <p:cNvPr id="2" name="Group 3"/>
          <p:cNvGrpSpPr>
            <a:grpSpLocks/>
          </p:cNvGrpSpPr>
          <p:nvPr/>
        </p:nvGrpSpPr>
        <p:grpSpPr bwMode="auto">
          <a:xfrm>
            <a:off x="2620963" y="2220913"/>
            <a:ext cx="1062037" cy="838200"/>
            <a:chOff x="1441" y="2062"/>
            <a:chExt cx="669" cy="528"/>
          </a:xfrm>
        </p:grpSpPr>
        <p:sp>
          <p:nvSpPr>
            <p:cNvPr id="8" name="Oval 4"/>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p>
              <a:endParaRPr lang="en-US" sz="1600"/>
            </a:p>
          </p:txBody>
        </p:sp>
        <p:sp>
          <p:nvSpPr>
            <p:cNvPr id="9" name="Text Box 5"/>
            <p:cNvSpPr txBox="1">
              <a:spLocks noChangeArrowheads="1"/>
            </p:cNvSpPr>
            <p:nvPr/>
          </p:nvSpPr>
          <p:spPr bwMode="auto">
            <a:xfrm>
              <a:off x="1441" y="2110"/>
              <a:ext cx="669" cy="384"/>
            </a:xfrm>
            <a:prstGeom prst="rect">
              <a:avLst/>
            </a:prstGeom>
            <a:noFill/>
            <a:ln w="9525">
              <a:noFill/>
              <a:miter lim="800000"/>
              <a:headEnd/>
              <a:tailEnd/>
            </a:ln>
          </p:spPr>
          <p:txBody>
            <a:bodyPr/>
            <a:lstStyle/>
            <a:p>
              <a:r>
                <a:rPr lang="en-US" sz="1200">
                  <a:latin typeface="Arial" pitchFamily="34" charset="0"/>
                </a:rPr>
                <a:t>Wait for call 0 from above</a:t>
              </a:r>
              <a:endParaRPr lang="en-US" sz="1200" dirty="0">
                <a:latin typeface="Times New Roman" pitchFamily="18" charset="0"/>
              </a:endParaRPr>
            </a:p>
          </p:txBody>
        </p:sp>
      </p:grpSp>
      <p:sp>
        <p:nvSpPr>
          <p:cNvPr id="10" name="Text Box 6"/>
          <p:cNvSpPr txBox="1">
            <a:spLocks noChangeArrowheads="1"/>
          </p:cNvSpPr>
          <p:nvPr/>
        </p:nvSpPr>
        <p:spPr bwMode="auto">
          <a:xfrm>
            <a:off x="2957513" y="1519238"/>
            <a:ext cx="3722687" cy="400050"/>
          </a:xfrm>
          <a:prstGeom prst="rect">
            <a:avLst/>
          </a:prstGeom>
          <a:noFill/>
          <a:ln w="9525">
            <a:noFill/>
            <a:miter lim="800000"/>
            <a:headEnd/>
            <a:tailEnd/>
          </a:ln>
        </p:spPr>
        <p:txBody>
          <a:bodyPr/>
          <a:lstStyle/>
          <a:p>
            <a:pPr algn="l"/>
            <a:r>
              <a:rPr lang="en-US" sz="1600" dirty="0" err="1">
                <a:latin typeface="Arial" pitchFamily="34" charset="0"/>
              </a:rPr>
              <a:t>sndpkt</a:t>
            </a:r>
            <a:r>
              <a:rPr lang="en-US" sz="1600" dirty="0">
                <a:latin typeface="Arial" pitchFamily="34" charset="0"/>
              </a:rPr>
              <a:t> = </a:t>
            </a:r>
            <a:r>
              <a:rPr lang="en-US" sz="1600" dirty="0" err="1">
                <a:latin typeface="Arial" pitchFamily="34" charset="0"/>
              </a:rPr>
              <a:t>make_pkt</a:t>
            </a:r>
            <a:r>
              <a:rPr lang="en-US" sz="1600" dirty="0">
                <a:latin typeface="Arial" pitchFamily="34" charset="0"/>
              </a:rPr>
              <a:t>(0, data, checksum)</a:t>
            </a:r>
          </a:p>
          <a:p>
            <a:pPr algn="l"/>
            <a:r>
              <a:rPr lang="en-US" sz="1600" dirty="0" err="1">
                <a:latin typeface="Arial" pitchFamily="34" charset="0"/>
              </a:rPr>
              <a:t>udt_send</a:t>
            </a:r>
            <a:r>
              <a:rPr lang="en-US" sz="1600" dirty="0">
                <a:latin typeface="Arial" pitchFamily="34" charset="0"/>
              </a:rPr>
              <a:t>(</a:t>
            </a:r>
            <a:r>
              <a:rPr lang="en-US" sz="1600" dirty="0" err="1">
                <a:latin typeface="Arial" pitchFamily="34" charset="0"/>
              </a:rPr>
              <a:t>sndpkt</a:t>
            </a:r>
            <a:r>
              <a:rPr lang="en-US" sz="1600" dirty="0">
                <a:latin typeface="Arial" pitchFamily="34" charset="0"/>
              </a:rPr>
              <a:t>)</a:t>
            </a:r>
            <a:endParaRPr lang="en-US" sz="1600" dirty="0">
              <a:latin typeface="Times New Roman" pitchFamily="18" charset="0"/>
            </a:endParaRPr>
          </a:p>
        </p:txBody>
      </p:sp>
      <p:sp>
        <p:nvSpPr>
          <p:cNvPr id="11" name="Text Box 7"/>
          <p:cNvSpPr txBox="1">
            <a:spLocks noChangeArrowheads="1"/>
          </p:cNvSpPr>
          <p:nvPr/>
        </p:nvSpPr>
        <p:spPr bwMode="auto">
          <a:xfrm>
            <a:off x="2970213" y="1238250"/>
            <a:ext cx="1724025" cy="285750"/>
          </a:xfrm>
          <a:prstGeom prst="rect">
            <a:avLst/>
          </a:prstGeom>
          <a:noFill/>
          <a:ln w="9525">
            <a:noFill/>
            <a:miter lim="800000"/>
            <a:headEnd/>
            <a:tailEnd/>
          </a:ln>
        </p:spPr>
        <p:txBody>
          <a:bodyPr/>
          <a:lstStyle/>
          <a:p>
            <a:pPr algn="l"/>
            <a:r>
              <a:rPr lang="en-US" sz="1600">
                <a:latin typeface="Arial" pitchFamily="34" charset="0"/>
              </a:rPr>
              <a:t>rdt_send(data)</a:t>
            </a:r>
            <a:endParaRPr lang="en-US" sz="1600" dirty="0">
              <a:latin typeface="Times New Roman" pitchFamily="18" charset="0"/>
            </a:endParaRPr>
          </a:p>
        </p:txBody>
      </p:sp>
      <p:sp>
        <p:nvSpPr>
          <p:cNvPr id="12" name="Line 8"/>
          <p:cNvSpPr>
            <a:spLocks noChangeShapeType="1"/>
          </p:cNvSpPr>
          <p:nvPr/>
        </p:nvSpPr>
        <p:spPr bwMode="auto">
          <a:xfrm>
            <a:off x="3032125" y="1574800"/>
            <a:ext cx="3552825" cy="0"/>
          </a:xfrm>
          <a:prstGeom prst="line">
            <a:avLst/>
          </a:prstGeom>
          <a:noFill/>
          <a:ln w="28575">
            <a:solidFill>
              <a:srgbClr val="000000"/>
            </a:solidFill>
            <a:round/>
            <a:headEnd/>
            <a:tailEnd/>
          </a:ln>
        </p:spPr>
        <p:txBody>
          <a:bodyPr/>
          <a:lstStyle/>
          <a:p>
            <a:endParaRPr lang="en-US" sz="1600"/>
          </a:p>
        </p:txBody>
      </p:sp>
      <p:sp>
        <p:nvSpPr>
          <p:cNvPr id="13" name="Line 9"/>
          <p:cNvSpPr>
            <a:spLocks noChangeShapeType="1"/>
          </p:cNvSpPr>
          <p:nvPr/>
        </p:nvSpPr>
        <p:spPr bwMode="auto">
          <a:xfrm>
            <a:off x="2427288" y="2084388"/>
            <a:ext cx="419100" cy="230187"/>
          </a:xfrm>
          <a:prstGeom prst="line">
            <a:avLst/>
          </a:prstGeom>
          <a:noFill/>
          <a:ln w="19050">
            <a:solidFill>
              <a:srgbClr val="000000"/>
            </a:solidFill>
            <a:prstDash val="dash"/>
            <a:round/>
            <a:headEnd/>
            <a:tailEnd type="triangle" w="med" len="med"/>
          </a:ln>
        </p:spPr>
        <p:txBody>
          <a:bodyPr/>
          <a:lstStyle/>
          <a:p>
            <a:endParaRPr lang="en-US" sz="1600"/>
          </a:p>
        </p:txBody>
      </p:sp>
      <p:sp>
        <p:nvSpPr>
          <p:cNvPr id="14" name="Freeform 10"/>
          <p:cNvSpPr>
            <a:spLocks/>
          </p:cNvSpPr>
          <p:nvPr/>
        </p:nvSpPr>
        <p:spPr bwMode="auto">
          <a:xfrm flipV="1">
            <a:off x="3327400" y="2019300"/>
            <a:ext cx="1897063" cy="206375"/>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sz="1600"/>
          </a:p>
        </p:txBody>
      </p:sp>
      <p:sp>
        <p:nvSpPr>
          <p:cNvPr id="15" name="Freeform 11"/>
          <p:cNvSpPr>
            <a:spLocks/>
          </p:cNvSpPr>
          <p:nvPr/>
        </p:nvSpPr>
        <p:spPr bwMode="auto">
          <a:xfrm rot="20242820">
            <a:off x="5802313" y="1944688"/>
            <a:ext cx="452437" cy="860425"/>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sz="1600"/>
          </a:p>
        </p:txBody>
      </p:sp>
      <p:sp>
        <p:nvSpPr>
          <p:cNvPr id="16" name="Text Box 12"/>
          <p:cNvSpPr txBox="1">
            <a:spLocks noChangeArrowheads="1"/>
          </p:cNvSpPr>
          <p:nvPr/>
        </p:nvSpPr>
        <p:spPr bwMode="auto">
          <a:xfrm>
            <a:off x="6315075" y="2743200"/>
            <a:ext cx="2124075" cy="400050"/>
          </a:xfrm>
          <a:prstGeom prst="rect">
            <a:avLst/>
          </a:prstGeom>
          <a:noFill/>
          <a:ln w="9525">
            <a:noFill/>
            <a:miter lim="800000"/>
            <a:headEnd/>
            <a:tailEnd/>
          </a:ln>
        </p:spPr>
        <p:txBody>
          <a:bodyPr/>
          <a:lstStyle/>
          <a:p>
            <a:pPr algn="l"/>
            <a:r>
              <a:rPr lang="en-US" sz="1600" b="1" dirty="0" err="1">
                <a:solidFill>
                  <a:srgbClr val="FF0000"/>
                </a:solidFill>
                <a:latin typeface="Arial" pitchFamily="34" charset="0"/>
              </a:rPr>
              <a:t>udt_send</a:t>
            </a:r>
            <a:r>
              <a:rPr lang="en-US" sz="1600" b="1" dirty="0">
                <a:solidFill>
                  <a:srgbClr val="FF0000"/>
                </a:solidFill>
                <a:latin typeface="Arial" pitchFamily="34" charset="0"/>
              </a:rPr>
              <a:t>(</a:t>
            </a:r>
            <a:r>
              <a:rPr lang="en-US" sz="1600" b="1" dirty="0" err="1">
                <a:solidFill>
                  <a:srgbClr val="FF0000"/>
                </a:solidFill>
                <a:latin typeface="Arial" pitchFamily="34" charset="0"/>
              </a:rPr>
              <a:t>sndpkt</a:t>
            </a:r>
            <a:r>
              <a:rPr lang="en-US" sz="1600" b="1" dirty="0">
                <a:solidFill>
                  <a:srgbClr val="FF0000"/>
                </a:solidFill>
                <a:latin typeface="Arial" pitchFamily="34" charset="0"/>
              </a:rPr>
              <a:t>)</a:t>
            </a:r>
            <a:endParaRPr lang="en-US" sz="1600" b="1" dirty="0">
              <a:solidFill>
                <a:srgbClr val="FF0000"/>
              </a:solidFill>
              <a:latin typeface="Times New Roman" pitchFamily="18" charset="0"/>
            </a:endParaRPr>
          </a:p>
        </p:txBody>
      </p:sp>
      <p:sp>
        <p:nvSpPr>
          <p:cNvPr id="17" name="Text Box 13"/>
          <p:cNvSpPr txBox="1">
            <a:spLocks noChangeArrowheads="1"/>
          </p:cNvSpPr>
          <p:nvPr/>
        </p:nvSpPr>
        <p:spPr bwMode="auto">
          <a:xfrm>
            <a:off x="6218238" y="1863725"/>
            <a:ext cx="2717800"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corrupt(</a:t>
            </a:r>
            <a:r>
              <a:rPr lang="en-US" dirty="0" err="1">
                <a:latin typeface="Arial" pitchFamily="34" charset="0"/>
              </a:rPr>
              <a:t>rcvpkt</a:t>
            </a:r>
            <a:r>
              <a:rPr lang="en-US" dirty="0">
                <a:latin typeface="Arial" pitchFamily="34" charset="0"/>
              </a:rPr>
              <a:t>) ||</a:t>
            </a:r>
          </a:p>
          <a:p>
            <a:pPr algn="l"/>
            <a:r>
              <a:rPr lang="en-US" dirty="0">
                <a:latin typeface="Arial" pitchFamily="34" charset="0"/>
              </a:rPr>
              <a:t>  </a:t>
            </a:r>
            <a:r>
              <a:rPr lang="en-US" b="1" dirty="0" err="1">
                <a:solidFill>
                  <a:srgbClr val="FF0000"/>
                </a:solidFill>
                <a:latin typeface="Arial" pitchFamily="34" charset="0"/>
              </a:rPr>
              <a:t>isACK</a:t>
            </a:r>
            <a:r>
              <a:rPr lang="en-US" b="1" dirty="0">
                <a:solidFill>
                  <a:srgbClr val="FF0000"/>
                </a:solidFill>
                <a:latin typeface="Arial" pitchFamily="34" charset="0"/>
              </a:rPr>
              <a:t>(rcvpkt,1)</a:t>
            </a:r>
            <a:r>
              <a:rPr lang="en-US" dirty="0">
                <a:latin typeface="Arial" pitchFamily="34" charset="0"/>
              </a:rPr>
              <a:t> )</a:t>
            </a:r>
            <a:endParaRPr lang="en-US" dirty="0">
              <a:latin typeface="Times New Roman" pitchFamily="18" charset="0"/>
            </a:endParaRPr>
          </a:p>
        </p:txBody>
      </p:sp>
      <p:sp>
        <p:nvSpPr>
          <p:cNvPr id="18" name="Line 14"/>
          <p:cNvSpPr>
            <a:spLocks noChangeShapeType="1"/>
          </p:cNvSpPr>
          <p:nvPr/>
        </p:nvSpPr>
        <p:spPr bwMode="auto">
          <a:xfrm flipV="1">
            <a:off x="6418263" y="2741612"/>
            <a:ext cx="1420812" cy="1588"/>
          </a:xfrm>
          <a:prstGeom prst="line">
            <a:avLst/>
          </a:prstGeom>
          <a:noFill/>
          <a:ln w="28575">
            <a:solidFill>
              <a:srgbClr val="000000"/>
            </a:solidFill>
            <a:round/>
            <a:headEnd/>
            <a:tailEnd/>
          </a:ln>
        </p:spPr>
        <p:txBody>
          <a:bodyPr/>
          <a:lstStyle/>
          <a:p>
            <a:endParaRPr lang="en-US" sz="1600"/>
          </a:p>
        </p:txBody>
      </p:sp>
      <p:sp>
        <p:nvSpPr>
          <p:cNvPr id="19" name="Freeform 15"/>
          <p:cNvSpPr>
            <a:spLocks/>
          </p:cNvSpPr>
          <p:nvPr/>
        </p:nvSpPr>
        <p:spPr bwMode="auto">
          <a:xfrm>
            <a:off x="5948363" y="2844800"/>
            <a:ext cx="203200" cy="1228725"/>
          </a:xfrm>
          <a:custGeom>
            <a:avLst/>
            <a:gdLst>
              <a:gd name="T0" fmla="*/ 67 w 128"/>
              <a:gd name="T1" fmla="*/ 774 h 774"/>
              <a:gd name="T2" fmla="*/ 0 w 128"/>
              <a:gd name="T3" fmla="*/ 0 h 774"/>
              <a:gd name="T4" fmla="*/ 0 60000 65536"/>
              <a:gd name="T5" fmla="*/ 0 60000 65536"/>
              <a:gd name="T6" fmla="*/ 0 w 128"/>
              <a:gd name="T7" fmla="*/ 0 h 774"/>
              <a:gd name="T8" fmla="*/ 128 w 128"/>
              <a:gd name="T9" fmla="*/ 774 h 774"/>
            </a:gdLst>
            <a:ahLst/>
            <a:cxnLst>
              <a:cxn ang="T4">
                <a:pos x="T0" y="T1"/>
              </a:cxn>
              <a:cxn ang="T5">
                <a:pos x="T2" y="T3"/>
              </a:cxn>
            </a:cxnLst>
            <a:rect l="T6" t="T7" r="T8" b="T9"/>
            <a:pathLst>
              <a:path w="128" h="774">
                <a:moveTo>
                  <a:pt x="67" y="774"/>
                </a:moveTo>
                <a:cubicBezTo>
                  <a:pt x="128" y="425"/>
                  <a:pt x="81" y="0"/>
                  <a:pt x="0" y="0"/>
                </a:cubicBezTo>
              </a:path>
            </a:pathLst>
          </a:custGeom>
          <a:noFill/>
          <a:ln w="19050">
            <a:solidFill>
              <a:srgbClr val="000000"/>
            </a:solidFill>
            <a:round/>
            <a:headEnd type="triangle" w="med" len="med"/>
            <a:tailEnd/>
          </a:ln>
        </p:spPr>
        <p:txBody>
          <a:bodyPr/>
          <a:lstStyle/>
          <a:p>
            <a:endParaRPr lang="en-US" sz="1600"/>
          </a:p>
        </p:txBody>
      </p:sp>
      <p:sp>
        <p:nvSpPr>
          <p:cNvPr id="20" name="Text Box 16"/>
          <p:cNvSpPr txBox="1">
            <a:spLocks noChangeArrowheads="1"/>
          </p:cNvSpPr>
          <p:nvPr/>
        </p:nvSpPr>
        <p:spPr bwMode="auto">
          <a:xfrm>
            <a:off x="6092825" y="3255963"/>
            <a:ext cx="2413000" cy="571500"/>
          </a:xfrm>
          <a:prstGeom prst="rect">
            <a:avLst/>
          </a:prstGeom>
          <a:noFill/>
          <a:ln w="9525">
            <a:noFill/>
            <a:miter lim="800000"/>
            <a:headEnd/>
            <a:tailEnd/>
          </a:ln>
        </p:spPr>
        <p:txBody>
          <a:bodyPr/>
          <a:lstStyle/>
          <a:p>
            <a:pPr algn="l"/>
            <a:r>
              <a:rPr lang="en-US" sz="1600">
                <a:latin typeface="Arial" pitchFamily="34" charset="0"/>
              </a:rPr>
              <a:t>rdt_rcv(rcvpkt)   </a:t>
            </a:r>
          </a:p>
          <a:p>
            <a:pPr algn="l"/>
            <a:r>
              <a:rPr lang="en-US" sz="1600">
                <a:latin typeface="Arial" pitchFamily="34" charset="0"/>
              </a:rPr>
              <a:t>&amp;&amp; notcorrupt(rcvpkt) </a:t>
            </a:r>
          </a:p>
          <a:p>
            <a:pPr algn="l"/>
            <a:r>
              <a:rPr lang="en-US" sz="1600">
                <a:latin typeface="Arial" pitchFamily="34" charset="0"/>
              </a:rPr>
              <a:t>&amp;&amp; </a:t>
            </a:r>
            <a:r>
              <a:rPr lang="en-US" sz="1600" b="1">
                <a:solidFill>
                  <a:srgbClr val="FF0000"/>
                </a:solidFill>
                <a:latin typeface="Arial" pitchFamily="34" charset="0"/>
              </a:rPr>
              <a:t>isACK(rcvpkt,0)</a:t>
            </a:r>
            <a:r>
              <a:rPr lang="en-US" sz="900">
                <a:latin typeface="Arial" pitchFamily="34" charset="0"/>
              </a:rPr>
              <a:t> </a:t>
            </a:r>
            <a:endParaRPr lang="en-US" sz="2000" dirty="0">
              <a:latin typeface="Times New Roman" pitchFamily="18" charset="0"/>
            </a:endParaRPr>
          </a:p>
        </p:txBody>
      </p:sp>
      <p:sp>
        <p:nvSpPr>
          <p:cNvPr id="21" name="Line 17"/>
          <p:cNvSpPr>
            <a:spLocks noChangeShapeType="1"/>
          </p:cNvSpPr>
          <p:nvPr/>
        </p:nvSpPr>
        <p:spPr bwMode="auto">
          <a:xfrm>
            <a:off x="6181725" y="4079875"/>
            <a:ext cx="1863725" cy="0"/>
          </a:xfrm>
          <a:prstGeom prst="line">
            <a:avLst/>
          </a:prstGeom>
          <a:noFill/>
          <a:ln w="28575">
            <a:solidFill>
              <a:srgbClr val="000000"/>
            </a:solidFill>
            <a:round/>
            <a:headEnd/>
            <a:tailEnd/>
          </a:ln>
        </p:spPr>
        <p:txBody>
          <a:bodyPr/>
          <a:lstStyle/>
          <a:p>
            <a:endParaRPr lang="en-US" sz="1600"/>
          </a:p>
        </p:txBody>
      </p:sp>
      <p:grpSp>
        <p:nvGrpSpPr>
          <p:cNvPr id="3" name="Group 18"/>
          <p:cNvGrpSpPr>
            <a:grpSpLocks/>
          </p:cNvGrpSpPr>
          <p:nvPr/>
        </p:nvGrpSpPr>
        <p:grpSpPr bwMode="auto">
          <a:xfrm>
            <a:off x="5043490" y="2166938"/>
            <a:ext cx="1052513" cy="838200"/>
            <a:chOff x="1483" y="2062"/>
            <a:chExt cx="663" cy="528"/>
          </a:xfrm>
        </p:grpSpPr>
        <p:sp>
          <p:nvSpPr>
            <p:cNvPr id="23" name="Oval 19"/>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p>
              <a:endParaRPr lang="en-US" sz="1600"/>
            </a:p>
          </p:txBody>
        </p:sp>
        <p:sp>
          <p:nvSpPr>
            <p:cNvPr id="24" name="Text Box 20"/>
            <p:cNvSpPr txBox="1">
              <a:spLocks noChangeArrowheads="1"/>
            </p:cNvSpPr>
            <p:nvPr/>
          </p:nvSpPr>
          <p:spPr bwMode="auto">
            <a:xfrm>
              <a:off x="1585" y="2110"/>
              <a:ext cx="561" cy="384"/>
            </a:xfrm>
            <a:prstGeom prst="rect">
              <a:avLst/>
            </a:prstGeom>
            <a:noFill/>
            <a:ln w="9525">
              <a:noFill/>
              <a:miter lim="800000"/>
              <a:headEnd/>
              <a:tailEnd/>
            </a:ln>
          </p:spPr>
          <p:txBody>
            <a:bodyPr/>
            <a:lstStyle/>
            <a:p>
              <a:r>
                <a:rPr lang="en-US" sz="1200" dirty="0">
                  <a:latin typeface="Arial" pitchFamily="34" charset="0"/>
                </a:rPr>
                <a:t>Wait for ACK</a:t>
              </a:r>
            </a:p>
            <a:p>
              <a:r>
                <a:rPr lang="en-US" sz="1200" dirty="0">
                  <a:latin typeface="Arial" pitchFamily="34" charset="0"/>
                </a:rPr>
                <a:t>0</a:t>
              </a:r>
              <a:endParaRPr lang="en-US" sz="1200" dirty="0">
                <a:latin typeface="Times New Roman" pitchFamily="18" charset="0"/>
              </a:endParaRPr>
            </a:p>
          </p:txBody>
        </p:sp>
      </p:grpSp>
      <p:sp>
        <p:nvSpPr>
          <p:cNvPr id="25" name="Text Box 21"/>
          <p:cNvSpPr txBox="1">
            <a:spLocks noChangeArrowheads="1"/>
          </p:cNvSpPr>
          <p:nvPr/>
        </p:nvSpPr>
        <p:spPr bwMode="auto">
          <a:xfrm>
            <a:off x="3683000" y="2884488"/>
            <a:ext cx="1441420" cy="646331"/>
          </a:xfrm>
          <a:prstGeom prst="rect">
            <a:avLst/>
          </a:prstGeom>
          <a:noFill/>
          <a:ln w="9525">
            <a:noFill/>
            <a:miter lim="800000"/>
            <a:headEnd/>
            <a:tailEnd/>
          </a:ln>
        </p:spPr>
        <p:txBody>
          <a:bodyPr wrap="none">
            <a:spAutoFit/>
          </a:bodyPr>
          <a:lstStyle/>
          <a:p>
            <a:r>
              <a:rPr lang="en-US" dirty="0">
                <a:solidFill>
                  <a:schemeClr val="accent2"/>
                </a:solidFill>
              </a:rPr>
              <a:t>sender FSM</a:t>
            </a:r>
          </a:p>
          <a:p>
            <a:r>
              <a:rPr lang="en-US" dirty="0">
                <a:solidFill>
                  <a:schemeClr val="accent2"/>
                </a:solidFill>
              </a:rPr>
              <a:t>fragment</a:t>
            </a:r>
          </a:p>
        </p:txBody>
      </p:sp>
      <p:grpSp>
        <p:nvGrpSpPr>
          <p:cNvPr id="4" name="Group 22"/>
          <p:cNvGrpSpPr>
            <a:grpSpLocks/>
          </p:cNvGrpSpPr>
          <p:nvPr/>
        </p:nvGrpSpPr>
        <p:grpSpPr bwMode="auto">
          <a:xfrm>
            <a:off x="2740025" y="4265613"/>
            <a:ext cx="847725" cy="795337"/>
            <a:chOff x="3570" y="3063"/>
            <a:chExt cx="534" cy="501"/>
          </a:xfrm>
        </p:grpSpPr>
        <p:sp>
          <p:nvSpPr>
            <p:cNvPr id="27" name="Oval 23"/>
            <p:cNvSpPr>
              <a:spLocks noChangeArrowheads="1"/>
            </p:cNvSpPr>
            <p:nvPr/>
          </p:nvSpPr>
          <p:spPr bwMode="auto">
            <a:xfrm>
              <a:off x="3570" y="3063"/>
              <a:ext cx="534" cy="501"/>
            </a:xfrm>
            <a:prstGeom prst="ellipse">
              <a:avLst/>
            </a:prstGeom>
            <a:solidFill>
              <a:srgbClr val="FFFFFF"/>
            </a:solidFill>
            <a:ln w="19050">
              <a:solidFill>
                <a:srgbClr val="000000"/>
              </a:solidFill>
              <a:round/>
              <a:headEnd/>
              <a:tailEnd/>
            </a:ln>
          </p:spPr>
          <p:txBody>
            <a:bodyPr/>
            <a:lstStyle/>
            <a:p>
              <a:endParaRPr lang="en-US" sz="1600"/>
            </a:p>
          </p:txBody>
        </p:sp>
        <p:sp>
          <p:nvSpPr>
            <p:cNvPr id="28" name="Text Box 24"/>
            <p:cNvSpPr txBox="1">
              <a:spLocks noChangeArrowheads="1"/>
            </p:cNvSpPr>
            <p:nvPr/>
          </p:nvSpPr>
          <p:spPr bwMode="auto">
            <a:xfrm>
              <a:off x="3597" y="3085"/>
              <a:ext cx="504" cy="384"/>
            </a:xfrm>
            <a:prstGeom prst="rect">
              <a:avLst/>
            </a:prstGeom>
            <a:noFill/>
            <a:ln w="9525">
              <a:noFill/>
              <a:miter lim="800000"/>
              <a:headEnd/>
              <a:tailEnd/>
            </a:ln>
          </p:spPr>
          <p:txBody>
            <a:bodyPr/>
            <a:lstStyle/>
            <a:p>
              <a:r>
                <a:rPr lang="en-US" sz="1200" dirty="0">
                  <a:latin typeface="Arial" pitchFamily="34" charset="0"/>
                </a:rPr>
                <a:t>Wait for </a:t>
              </a:r>
            </a:p>
            <a:p>
              <a:r>
                <a:rPr lang="en-US" sz="1200" dirty="0">
                  <a:latin typeface="Arial" pitchFamily="34" charset="0"/>
                </a:rPr>
                <a:t>1 from below</a:t>
              </a:r>
              <a:endParaRPr lang="en-US" sz="1200" dirty="0">
                <a:latin typeface="Times New Roman" pitchFamily="18" charset="0"/>
              </a:endParaRPr>
            </a:p>
          </p:txBody>
        </p:sp>
      </p:grpSp>
      <p:sp>
        <p:nvSpPr>
          <p:cNvPr id="29" name="Freeform 25"/>
          <p:cNvSpPr>
            <a:spLocks/>
          </p:cNvSpPr>
          <p:nvPr/>
        </p:nvSpPr>
        <p:spPr bwMode="auto">
          <a:xfrm>
            <a:off x="3368675" y="4156075"/>
            <a:ext cx="825500" cy="185738"/>
          </a:xfrm>
          <a:custGeom>
            <a:avLst/>
            <a:gdLst>
              <a:gd name="T0" fmla="*/ 0 w 520"/>
              <a:gd name="T1" fmla="*/ 117 h 117"/>
              <a:gd name="T2" fmla="*/ 520 w 520"/>
              <a:gd name="T3" fmla="*/ 17 h 117"/>
              <a:gd name="T4" fmla="*/ 0 60000 65536"/>
              <a:gd name="T5" fmla="*/ 0 60000 65536"/>
              <a:gd name="T6" fmla="*/ 0 w 520"/>
              <a:gd name="T7" fmla="*/ 0 h 117"/>
              <a:gd name="T8" fmla="*/ 520 w 520"/>
              <a:gd name="T9" fmla="*/ 117 h 117"/>
            </a:gdLst>
            <a:ahLst/>
            <a:cxnLst>
              <a:cxn ang="T4">
                <a:pos x="T0" y="T1"/>
              </a:cxn>
              <a:cxn ang="T5">
                <a:pos x="T2" y="T3"/>
              </a:cxn>
            </a:cxnLst>
            <a:rect l="T6" t="T7" r="T8" b="T9"/>
            <a:pathLst>
              <a:path w="520" h="117">
                <a:moveTo>
                  <a:pt x="0" y="117"/>
                </a:moveTo>
                <a:cubicBezTo>
                  <a:pt x="136" y="17"/>
                  <a:pt x="276" y="0"/>
                  <a:pt x="520" y="17"/>
                </a:cubicBezTo>
              </a:path>
            </a:pathLst>
          </a:custGeom>
          <a:noFill/>
          <a:ln w="19050">
            <a:solidFill>
              <a:srgbClr val="000000"/>
            </a:solidFill>
            <a:round/>
            <a:headEnd/>
            <a:tailEnd type="triangle" w="med" len="med"/>
          </a:ln>
        </p:spPr>
        <p:txBody>
          <a:bodyPr/>
          <a:lstStyle/>
          <a:p>
            <a:endParaRPr lang="en-US" sz="1600"/>
          </a:p>
        </p:txBody>
      </p:sp>
      <p:sp>
        <p:nvSpPr>
          <p:cNvPr id="30" name="Freeform 26"/>
          <p:cNvSpPr>
            <a:spLocks/>
          </p:cNvSpPr>
          <p:nvPr/>
        </p:nvSpPr>
        <p:spPr bwMode="auto">
          <a:xfrm>
            <a:off x="3481387" y="4960938"/>
            <a:ext cx="2403475" cy="206375"/>
          </a:xfrm>
          <a:custGeom>
            <a:avLst/>
            <a:gdLst>
              <a:gd name="T0" fmla="*/ 0 w 1514"/>
              <a:gd name="T1" fmla="*/ 0 h 130"/>
              <a:gd name="T2" fmla="*/ 1514 w 1514"/>
              <a:gd name="T3" fmla="*/ 17 h 130"/>
              <a:gd name="T4" fmla="*/ 0 60000 65536"/>
              <a:gd name="T5" fmla="*/ 0 60000 65536"/>
              <a:gd name="T6" fmla="*/ 0 w 1514"/>
              <a:gd name="T7" fmla="*/ 0 h 130"/>
              <a:gd name="T8" fmla="*/ 1514 w 1514"/>
              <a:gd name="T9" fmla="*/ 130 h 130"/>
            </a:gdLst>
            <a:ahLst/>
            <a:cxnLst>
              <a:cxn ang="T4">
                <a:pos x="T0" y="T1"/>
              </a:cxn>
              <a:cxn ang="T5">
                <a:pos x="T2" y="T3"/>
              </a:cxn>
            </a:cxnLst>
            <a:rect l="T6" t="T7" r="T8" b="T9"/>
            <a:pathLst>
              <a:path w="1514" h="130">
                <a:moveTo>
                  <a:pt x="0" y="0"/>
                </a:moveTo>
                <a:cubicBezTo>
                  <a:pt x="266" y="130"/>
                  <a:pt x="1322" y="113"/>
                  <a:pt x="1514" y="17"/>
                </a:cubicBezTo>
              </a:path>
            </a:pathLst>
          </a:custGeom>
          <a:noFill/>
          <a:ln w="19050">
            <a:solidFill>
              <a:srgbClr val="000000"/>
            </a:solidFill>
            <a:round/>
            <a:headEnd type="triangle" w="med" len="med"/>
            <a:tailEnd/>
          </a:ln>
        </p:spPr>
        <p:txBody>
          <a:bodyPr/>
          <a:lstStyle/>
          <a:p>
            <a:endParaRPr lang="en-US" sz="1600"/>
          </a:p>
        </p:txBody>
      </p:sp>
      <p:sp>
        <p:nvSpPr>
          <p:cNvPr id="31" name="Text Box 27"/>
          <p:cNvSpPr txBox="1">
            <a:spLocks noChangeArrowheads="1"/>
          </p:cNvSpPr>
          <p:nvPr/>
        </p:nvSpPr>
        <p:spPr bwMode="auto">
          <a:xfrm>
            <a:off x="3248025" y="5106988"/>
            <a:ext cx="3940175" cy="571500"/>
          </a:xfrm>
          <a:prstGeom prst="rect">
            <a:avLst/>
          </a:prstGeom>
          <a:noFill/>
          <a:ln w="9525">
            <a:noFill/>
            <a:miter lim="800000"/>
            <a:headEnd/>
            <a:tailEnd/>
          </a:ln>
        </p:spPr>
        <p:txBody>
          <a:bodyPr/>
          <a:lstStyle/>
          <a:p>
            <a:pPr algn="l"/>
            <a:r>
              <a:rPr lang="en-US" sz="1600" dirty="0" err="1">
                <a:latin typeface="Arial" pitchFamily="34" charset="0"/>
              </a:rPr>
              <a:t>rdt_rcv</a:t>
            </a:r>
            <a:r>
              <a:rPr lang="en-US" sz="1600" dirty="0">
                <a:latin typeface="Arial" pitchFamily="34" charset="0"/>
              </a:rPr>
              <a:t>(</a:t>
            </a:r>
            <a:r>
              <a:rPr lang="en-US" sz="1600" dirty="0" err="1">
                <a:latin typeface="Arial" pitchFamily="34" charset="0"/>
              </a:rPr>
              <a:t>rcvpkt</a:t>
            </a:r>
            <a:r>
              <a:rPr lang="en-US" sz="1600" dirty="0">
                <a:latin typeface="Arial" pitchFamily="34" charset="0"/>
              </a:rPr>
              <a:t>) &amp;&amp; </a:t>
            </a:r>
            <a:r>
              <a:rPr lang="en-US" sz="1600" dirty="0" err="1">
                <a:latin typeface="Arial" pitchFamily="34" charset="0"/>
              </a:rPr>
              <a:t>notcorrupt</a:t>
            </a:r>
            <a:r>
              <a:rPr lang="en-US" sz="1600" dirty="0">
                <a:latin typeface="Arial" pitchFamily="34" charset="0"/>
              </a:rPr>
              <a:t>(</a:t>
            </a:r>
            <a:r>
              <a:rPr lang="en-US" sz="1600" dirty="0" err="1">
                <a:latin typeface="Arial" pitchFamily="34" charset="0"/>
              </a:rPr>
              <a:t>rcvpkt</a:t>
            </a:r>
            <a:r>
              <a:rPr lang="en-US" sz="1600" dirty="0">
                <a:latin typeface="Arial" pitchFamily="34" charset="0"/>
              </a:rPr>
              <a:t>) </a:t>
            </a:r>
          </a:p>
          <a:p>
            <a:pPr algn="l"/>
            <a:r>
              <a:rPr lang="en-US" sz="1600" dirty="0">
                <a:latin typeface="Arial" pitchFamily="34" charset="0"/>
              </a:rPr>
              <a:t>  &amp;&amp; has_seq1(</a:t>
            </a:r>
            <a:r>
              <a:rPr lang="en-US" sz="1600" dirty="0" err="1">
                <a:latin typeface="Arial" pitchFamily="34" charset="0"/>
              </a:rPr>
              <a:t>rcvpkt</a:t>
            </a:r>
            <a:r>
              <a:rPr lang="en-US" sz="1600" dirty="0">
                <a:latin typeface="Arial" pitchFamily="34" charset="0"/>
              </a:rPr>
              <a:t>) </a:t>
            </a:r>
            <a:endParaRPr lang="en-US" sz="1600" dirty="0">
              <a:latin typeface="Times New Roman" pitchFamily="18" charset="0"/>
            </a:endParaRPr>
          </a:p>
        </p:txBody>
      </p:sp>
      <p:sp>
        <p:nvSpPr>
          <p:cNvPr id="32" name="Line 28"/>
          <p:cNvSpPr>
            <a:spLocks noChangeShapeType="1"/>
          </p:cNvSpPr>
          <p:nvPr/>
        </p:nvSpPr>
        <p:spPr bwMode="auto">
          <a:xfrm>
            <a:off x="3359150" y="5678488"/>
            <a:ext cx="1914525" cy="0"/>
          </a:xfrm>
          <a:prstGeom prst="line">
            <a:avLst/>
          </a:prstGeom>
          <a:noFill/>
          <a:ln w="28575">
            <a:solidFill>
              <a:srgbClr val="000000"/>
            </a:solidFill>
            <a:round/>
            <a:headEnd/>
            <a:tailEnd/>
          </a:ln>
        </p:spPr>
        <p:txBody>
          <a:bodyPr/>
          <a:lstStyle/>
          <a:p>
            <a:endParaRPr lang="en-US" sz="1600"/>
          </a:p>
        </p:txBody>
      </p:sp>
      <p:sp>
        <p:nvSpPr>
          <p:cNvPr id="33" name="Text Box 29"/>
          <p:cNvSpPr txBox="1">
            <a:spLocks noChangeArrowheads="1"/>
          </p:cNvSpPr>
          <p:nvPr/>
        </p:nvSpPr>
        <p:spPr bwMode="auto">
          <a:xfrm>
            <a:off x="3216275" y="5664200"/>
            <a:ext cx="4175125" cy="695325"/>
          </a:xfrm>
          <a:prstGeom prst="rect">
            <a:avLst/>
          </a:prstGeom>
          <a:noFill/>
          <a:ln w="9525">
            <a:noFill/>
            <a:miter lim="800000"/>
            <a:headEnd/>
            <a:tailEnd/>
          </a:ln>
        </p:spPr>
        <p:txBody>
          <a:bodyPr/>
          <a:lstStyle/>
          <a:p>
            <a:pPr algn="l"/>
            <a:r>
              <a:rPr lang="en-US" sz="1600" dirty="0">
                <a:latin typeface="Arial" pitchFamily="34" charset="0"/>
              </a:rPr>
              <a:t>extract(</a:t>
            </a:r>
            <a:r>
              <a:rPr lang="en-US" sz="1600" dirty="0" err="1">
                <a:latin typeface="Arial" pitchFamily="34" charset="0"/>
              </a:rPr>
              <a:t>rcvpkt,data</a:t>
            </a:r>
            <a:r>
              <a:rPr lang="en-US" sz="1600" dirty="0">
                <a:latin typeface="Arial" pitchFamily="34" charset="0"/>
              </a:rPr>
              <a:t>)</a:t>
            </a:r>
          </a:p>
          <a:p>
            <a:pPr algn="l"/>
            <a:r>
              <a:rPr lang="en-US" sz="1600" dirty="0" err="1">
                <a:latin typeface="Arial" pitchFamily="34" charset="0"/>
              </a:rPr>
              <a:t>deliver_data</a:t>
            </a:r>
            <a:r>
              <a:rPr lang="en-US" sz="1600" dirty="0">
                <a:latin typeface="Arial" pitchFamily="34" charset="0"/>
              </a:rPr>
              <a:t>(data)</a:t>
            </a:r>
          </a:p>
          <a:p>
            <a:pPr algn="l"/>
            <a:r>
              <a:rPr lang="en-US" sz="1600" b="1" dirty="0" err="1">
                <a:solidFill>
                  <a:srgbClr val="FF0000"/>
                </a:solidFill>
                <a:latin typeface="Arial" pitchFamily="34" charset="0"/>
              </a:rPr>
              <a:t>sndpkt</a:t>
            </a:r>
            <a:r>
              <a:rPr lang="en-US" sz="1600" b="1" dirty="0">
                <a:solidFill>
                  <a:srgbClr val="FF0000"/>
                </a:solidFill>
                <a:latin typeface="Arial" pitchFamily="34" charset="0"/>
              </a:rPr>
              <a:t> = </a:t>
            </a:r>
            <a:r>
              <a:rPr lang="en-US" sz="1600" b="1" dirty="0" err="1">
                <a:solidFill>
                  <a:srgbClr val="FF0000"/>
                </a:solidFill>
                <a:latin typeface="Arial" pitchFamily="34" charset="0"/>
              </a:rPr>
              <a:t>make_pkt</a:t>
            </a:r>
            <a:r>
              <a:rPr lang="en-US" sz="1600" b="1" dirty="0">
                <a:solidFill>
                  <a:srgbClr val="FF0000"/>
                </a:solidFill>
                <a:latin typeface="Arial" pitchFamily="34" charset="0"/>
              </a:rPr>
              <a:t>(ACK1, </a:t>
            </a:r>
            <a:r>
              <a:rPr lang="en-US" sz="1600" b="1" dirty="0" err="1">
                <a:solidFill>
                  <a:srgbClr val="FF0000"/>
                </a:solidFill>
                <a:latin typeface="Arial" pitchFamily="34" charset="0"/>
              </a:rPr>
              <a:t>chksum</a:t>
            </a:r>
            <a:r>
              <a:rPr lang="en-US" sz="1600" b="1" dirty="0">
                <a:solidFill>
                  <a:srgbClr val="FF0000"/>
                </a:solidFill>
                <a:latin typeface="Arial" pitchFamily="34" charset="0"/>
              </a:rPr>
              <a:t>)</a:t>
            </a:r>
          </a:p>
          <a:p>
            <a:pPr algn="l"/>
            <a:r>
              <a:rPr lang="en-US" sz="1600" dirty="0" err="1">
                <a:latin typeface="Arial" pitchFamily="34" charset="0"/>
              </a:rPr>
              <a:t>udt_send</a:t>
            </a:r>
            <a:r>
              <a:rPr lang="en-US" sz="1600" dirty="0">
                <a:latin typeface="Arial" pitchFamily="34" charset="0"/>
              </a:rPr>
              <a:t>(</a:t>
            </a:r>
            <a:r>
              <a:rPr lang="en-US" sz="1600" dirty="0" err="1">
                <a:latin typeface="Arial" pitchFamily="34" charset="0"/>
              </a:rPr>
              <a:t>sndpkt</a:t>
            </a:r>
            <a:r>
              <a:rPr lang="en-US" sz="1600" dirty="0">
                <a:latin typeface="Arial" pitchFamily="34" charset="0"/>
              </a:rPr>
              <a:t>)</a:t>
            </a:r>
            <a:endParaRPr lang="en-US" sz="1600" dirty="0">
              <a:latin typeface="Times New Roman" pitchFamily="18" charset="0"/>
            </a:endParaRPr>
          </a:p>
        </p:txBody>
      </p:sp>
      <p:sp>
        <p:nvSpPr>
          <p:cNvPr id="34" name="Freeform 30"/>
          <p:cNvSpPr>
            <a:spLocks/>
          </p:cNvSpPr>
          <p:nvPr/>
        </p:nvSpPr>
        <p:spPr bwMode="auto">
          <a:xfrm flipH="1">
            <a:off x="2276475" y="3917950"/>
            <a:ext cx="490537" cy="13589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sz="1600"/>
          </a:p>
        </p:txBody>
      </p:sp>
      <p:sp>
        <p:nvSpPr>
          <p:cNvPr id="35" name="Line 31"/>
          <p:cNvSpPr>
            <a:spLocks noChangeShapeType="1"/>
          </p:cNvSpPr>
          <p:nvPr/>
        </p:nvSpPr>
        <p:spPr bwMode="auto">
          <a:xfrm>
            <a:off x="403225" y="4724400"/>
            <a:ext cx="1924050" cy="0"/>
          </a:xfrm>
          <a:prstGeom prst="line">
            <a:avLst/>
          </a:prstGeom>
          <a:noFill/>
          <a:ln w="28575">
            <a:solidFill>
              <a:srgbClr val="000000"/>
            </a:solidFill>
            <a:round/>
            <a:headEnd/>
            <a:tailEnd/>
          </a:ln>
        </p:spPr>
        <p:txBody>
          <a:bodyPr/>
          <a:lstStyle/>
          <a:p>
            <a:endParaRPr lang="en-US" sz="1600"/>
          </a:p>
        </p:txBody>
      </p:sp>
      <p:sp>
        <p:nvSpPr>
          <p:cNvPr id="36" name="Text Box 32"/>
          <p:cNvSpPr txBox="1">
            <a:spLocks noChangeArrowheads="1"/>
          </p:cNvSpPr>
          <p:nvPr/>
        </p:nvSpPr>
        <p:spPr bwMode="auto">
          <a:xfrm>
            <a:off x="381000" y="3810000"/>
            <a:ext cx="2362200" cy="638175"/>
          </a:xfrm>
          <a:prstGeom prst="rect">
            <a:avLst/>
          </a:prstGeom>
          <a:noFill/>
          <a:ln w="9525">
            <a:noFill/>
            <a:miter lim="800000"/>
            <a:headEnd/>
            <a:tailEnd/>
          </a:ln>
        </p:spPr>
        <p:txBody>
          <a:bodyPr/>
          <a:lstStyle/>
          <a:p>
            <a:pPr algn="l"/>
            <a:r>
              <a:rPr lang="en-US" sz="1600" dirty="0" err="1">
                <a:latin typeface="Arial" pitchFamily="34" charset="0"/>
              </a:rPr>
              <a:t>rdt_rcv</a:t>
            </a:r>
            <a:r>
              <a:rPr lang="en-US" sz="1600" dirty="0">
                <a:latin typeface="Arial" pitchFamily="34" charset="0"/>
              </a:rPr>
              <a:t>(</a:t>
            </a:r>
            <a:r>
              <a:rPr lang="en-US" sz="1600" dirty="0" err="1">
                <a:latin typeface="Arial" pitchFamily="34" charset="0"/>
              </a:rPr>
              <a:t>rcvpkt</a:t>
            </a:r>
            <a:r>
              <a:rPr lang="en-US" sz="1600" dirty="0">
                <a:latin typeface="Arial" pitchFamily="34" charset="0"/>
              </a:rPr>
              <a:t>) &amp;&amp; </a:t>
            </a:r>
          </a:p>
          <a:p>
            <a:pPr algn="l"/>
            <a:r>
              <a:rPr lang="en-US" sz="1600" dirty="0">
                <a:latin typeface="Arial" pitchFamily="34" charset="0"/>
              </a:rPr>
              <a:t>   (corrupt(</a:t>
            </a:r>
            <a:r>
              <a:rPr lang="en-US" sz="1600" dirty="0" err="1">
                <a:latin typeface="Arial" pitchFamily="34" charset="0"/>
              </a:rPr>
              <a:t>rcvpkt</a:t>
            </a:r>
            <a:r>
              <a:rPr lang="en-US" sz="1600" dirty="0">
                <a:latin typeface="Arial" pitchFamily="34" charset="0"/>
              </a:rPr>
              <a:t>) || </a:t>
            </a:r>
          </a:p>
          <a:p>
            <a:pPr algn="l"/>
            <a:r>
              <a:rPr lang="en-US" sz="1600" b="1" dirty="0">
                <a:solidFill>
                  <a:srgbClr val="FF0000"/>
                </a:solidFill>
                <a:latin typeface="Arial" pitchFamily="34" charset="0"/>
              </a:rPr>
              <a:t>has_seq0(</a:t>
            </a:r>
            <a:r>
              <a:rPr lang="en-US" sz="1600" b="1" dirty="0" err="1">
                <a:solidFill>
                  <a:srgbClr val="FF0000"/>
                </a:solidFill>
                <a:latin typeface="Arial" pitchFamily="34" charset="0"/>
              </a:rPr>
              <a:t>rcvpkt</a:t>
            </a:r>
            <a:r>
              <a:rPr lang="en-US" sz="1600" b="1" dirty="0">
                <a:solidFill>
                  <a:srgbClr val="FF0000"/>
                </a:solidFill>
                <a:latin typeface="Arial" pitchFamily="34" charset="0"/>
              </a:rPr>
              <a:t>) </a:t>
            </a:r>
            <a:r>
              <a:rPr lang="en-US" sz="1600" dirty="0">
                <a:latin typeface="Arial" pitchFamily="34" charset="0"/>
              </a:rPr>
              <a:t>)</a:t>
            </a:r>
            <a:endParaRPr lang="en-US" sz="1600" dirty="0">
              <a:latin typeface="Times New Roman" pitchFamily="18" charset="0"/>
            </a:endParaRPr>
          </a:p>
        </p:txBody>
      </p:sp>
      <p:sp>
        <p:nvSpPr>
          <p:cNvPr id="37" name="Text Box 33"/>
          <p:cNvSpPr txBox="1">
            <a:spLocks noChangeArrowheads="1"/>
          </p:cNvSpPr>
          <p:nvPr/>
        </p:nvSpPr>
        <p:spPr bwMode="auto">
          <a:xfrm>
            <a:off x="228600" y="4724400"/>
            <a:ext cx="2895600" cy="990600"/>
          </a:xfrm>
          <a:prstGeom prst="rect">
            <a:avLst/>
          </a:prstGeom>
          <a:noFill/>
          <a:ln w="9525">
            <a:noFill/>
            <a:miter lim="800000"/>
            <a:headEnd/>
            <a:tailEnd/>
          </a:ln>
        </p:spPr>
        <p:txBody>
          <a:bodyPr/>
          <a:lstStyle/>
          <a:p>
            <a:r>
              <a:rPr lang="en-US" sz="1600" b="1" dirty="0" err="1">
                <a:solidFill>
                  <a:srgbClr val="FF0000"/>
                </a:solidFill>
                <a:latin typeface="Arial" pitchFamily="34" charset="0"/>
              </a:rPr>
              <a:t>sndpkt</a:t>
            </a:r>
            <a:r>
              <a:rPr lang="en-US" sz="1600" b="1" dirty="0">
                <a:solidFill>
                  <a:srgbClr val="FF0000"/>
                </a:solidFill>
                <a:latin typeface="Arial" pitchFamily="34" charset="0"/>
              </a:rPr>
              <a:t> = </a:t>
            </a:r>
            <a:r>
              <a:rPr lang="en-US" sz="1600" b="1" dirty="0" err="1">
                <a:solidFill>
                  <a:srgbClr val="FF0000"/>
                </a:solidFill>
                <a:latin typeface="Arial" pitchFamily="34" charset="0"/>
              </a:rPr>
              <a:t>make_pkt</a:t>
            </a:r>
            <a:r>
              <a:rPr lang="en-US" sz="1600" b="1" dirty="0">
                <a:solidFill>
                  <a:srgbClr val="FF0000"/>
                </a:solidFill>
                <a:latin typeface="Arial" pitchFamily="34" charset="0"/>
              </a:rPr>
              <a:t>(ACK0, </a:t>
            </a:r>
            <a:r>
              <a:rPr lang="en-US" sz="1600" b="1" dirty="0" err="1">
                <a:solidFill>
                  <a:srgbClr val="FF0000"/>
                </a:solidFill>
                <a:latin typeface="Arial" pitchFamily="34" charset="0"/>
              </a:rPr>
              <a:t>chksum</a:t>
            </a:r>
            <a:r>
              <a:rPr lang="en-US" sz="1600" b="1" dirty="0">
                <a:solidFill>
                  <a:srgbClr val="FF0000"/>
                </a:solidFill>
                <a:latin typeface="Arial" pitchFamily="34" charset="0"/>
              </a:rPr>
              <a:t>)</a:t>
            </a:r>
            <a:endParaRPr lang="en-US" sz="1600" dirty="0">
              <a:latin typeface="Arial" pitchFamily="34" charset="0"/>
            </a:endParaRPr>
          </a:p>
          <a:p>
            <a:r>
              <a:rPr lang="en-US" sz="1600" dirty="0" err="1">
                <a:latin typeface="Arial" pitchFamily="34" charset="0"/>
              </a:rPr>
              <a:t>udt_send</a:t>
            </a:r>
            <a:r>
              <a:rPr lang="en-US" sz="1600" dirty="0">
                <a:latin typeface="Arial" pitchFamily="34" charset="0"/>
              </a:rPr>
              <a:t>(</a:t>
            </a:r>
            <a:r>
              <a:rPr lang="en-US" sz="1600" dirty="0" err="1">
                <a:latin typeface="Arial" pitchFamily="34" charset="0"/>
              </a:rPr>
              <a:t>sndpkt</a:t>
            </a:r>
            <a:r>
              <a:rPr lang="en-US" sz="1600" dirty="0">
                <a:latin typeface="Arial" pitchFamily="34" charset="0"/>
              </a:rPr>
              <a:t>)</a:t>
            </a:r>
            <a:endParaRPr lang="en-US" sz="1600" dirty="0">
              <a:latin typeface="Times New Roman" pitchFamily="18" charset="0"/>
            </a:endParaRPr>
          </a:p>
        </p:txBody>
      </p:sp>
      <p:sp>
        <p:nvSpPr>
          <p:cNvPr id="38" name="Text Box 34"/>
          <p:cNvSpPr txBox="1">
            <a:spLocks noChangeArrowheads="1"/>
          </p:cNvSpPr>
          <p:nvPr/>
        </p:nvSpPr>
        <p:spPr bwMode="auto">
          <a:xfrm>
            <a:off x="3659187" y="4311650"/>
            <a:ext cx="1556836" cy="646331"/>
          </a:xfrm>
          <a:prstGeom prst="rect">
            <a:avLst/>
          </a:prstGeom>
          <a:noFill/>
          <a:ln w="9525">
            <a:noFill/>
            <a:prstDash val="dash"/>
            <a:miter lim="800000"/>
            <a:headEnd/>
            <a:tailEnd/>
          </a:ln>
        </p:spPr>
        <p:txBody>
          <a:bodyPr wrap="none">
            <a:spAutoFit/>
          </a:bodyPr>
          <a:lstStyle/>
          <a:p>
            <a:r>
              <a:rPr lang="en-US" dirty="0">
                <a:solidFill>
                  <a:schemeClr val="accent2"/>
                </a:solidFill>
              </a:rPr>
              <a:t>receiver FSM</a:t>
            </a:r>
          </a:p>
          <a:p>
            <a:r>
              <a:rPr lang="en-US" dirty="0">
                <a:solidFill>
                  <a:schemeClr val="accent2"/>
                </a:solidFill>
              </a:rPr>
              <a:t>fragment</a:t>
            </a:r>
          </a:p>
        </p:txBody>
      </p:sp>
      <p:sp>
        <p:nvSpPr>
          <p:cNvPr id="39" name="Line 35"/>
          <p:cNvSpPr>
            <a:spLocks noChangeShapeType="1"/>
          </p:cNvSpPr>
          <p:nvPr/>
        </p:nvSpPr>
        <p:spPr bwMode="auto">
          <a:xfrm>
            <a:off x="665163" y="2603500"/>
            <a:ext cx="7883525" cy="2757488"/>
          </a:xfrm>
          <a:prstGeom prst="line">
            <a:avLst/>
          </a:prstGeom>
          <a:noFill/>
          <a:ln w="9525">
            <a:solidFill>
              <a:schemeClr val="tx1"/>
            </a:solidFill>
            <a:prstDash val="sysDot"/>
            <a:round/>
            <a:headEnd/>
            <a:tailEnd/>
          </a:ln>
        </p:spPr>
        <p:txBody>
          <a:bodyPr/>
          <a:lstStyle/>
          <a:p>
            <a:endParaRPr lang="en-US" sz="1600"/>
          </a:p>
        </p:txBody>
      </p:sp>
      <p:sp>
        <p:nvSpPr>
          <p:cNvPr id="40" name="Text Box 36"/>
          <p:cNvSpPr txBox="1">
            <a:spLocks noChangeArrowheads="1"/>
          </p:cNvSpPr>
          <p:nvPr/>
        </p:nvSpPr>
        <p:spPr bwMode="auto">
          <a:xfrm>
            <a:off x="6854825" y="4103688"/>
            <a:ext cx="379413" cy="336550"/>
          </a:xfrm>
          <a:prstGeom prst="rect">
            <a:avLst/>
          </a:prstGeom>
          <a:noFill/>
          <a:ln w="9525">
            <a:noFill/>
            <a:miter lim="800000"/>
            <a:headEnd/>
            <a:tailEnd/>
          </a:ln>
        </p:spPr>
        <p:txBody>
          <a:bodyPr>
            <a:spAutoFit/>
          </a:bodyPr>
          <a:lstStyle/>
          <a:p>
            <a:r>
              <a:rPr lang="en-US" sz="1600">
                <a:latin typeface="Symbol" pitchFamily="18" charset="2"/>
              </a:rPr>
              <a:t>L</a:t>
            </a:r>
          </a:p>
        </p:txBody>
      </p:sp>
      <p:sp>
        <p:nvSpPr>
          <p:cNvPr id="41" name="Slide Number Placeholder 40"/>
          <p:cNvSpPr>
            <a:spLocks noGrp="1"/>
          </p:cNvSpPr>
          <p:nvPr>
            <p:ph type="sldNum" sz="quarter" idx="12"/>
          </p:nvPr>
        </p:nvSpPr>
        <p:spPr/>
        <p:txBody>
          <a:bodyPr/>
          <a:lstStyle/>
          <a:p>
            <a:fld id="{4810A696-75C0-4E1D-A482-26D5420205C7}" type="slidenum">
              <a:rPr lang="en-US" smtClean="0"/>
              <a:pPr/>
              <a:t>36</a:t>
            </a:fld>
            <a:endParaRPr lang="en-US"/>
          </a:p>
        </p:txBody>
      </p:sp>
      <p:sp>
        <p:nvSpPr>
          <p:cNvPr id="42" name="Footer Placeholder 4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par>
                                <p:cTn id="30" presetID="9"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dissolve">
                                      <p:cBhvr>
                                        <p:cTn id="40" dur="500"/>
                                        <p:tgtEl>
                                          <p:spTgt spid="1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dissolv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dissolve">
                                      <p:cBhvr>
                                        <p:cTn id="53" dur="500"/>
                                        <p:tgtEl>
                                          <p:spTgt spid="20"/>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dissolve">
                                      <p:cBhvr>
                                        <p:cTn id="56" dur="500"/>
                                        <p:tgtEl>
                                          <p:spTgt spid="21"/>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dissolv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dissolv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dissolve">
                                      <p:cBhvr>
                                        <p:cTn id="79" dur="500"/>
                                        <p:tgtEl>
                                          <p:spTgt spid="3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dissolve">
                                      <p:cBhvr>
                                        <p:cTn id="82" dur="500"/>
                                        <p:tgtEl>
                                          <p:spTgt spid="3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dissolve">
                                      <p:cBhvr>
                                        <p:cTn id="90" dur="500"/>
                                        <p:tgtEl>
                                          <p:spTgt spid="30"/>
                                        </p:tgtEl>
                                      </p:cBhvr>
                                    </p:animEffect>
                                  </p:childTnLst>
                                </p:cTn>
                              </p:par>
                              <p:par>
                                <p:cTn id="91" presetID="9" presetClass="entr" presetSubtype="0" fill="hold" nodeType="with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dissolve">
                                      <p:cBhvr>
                                        <p:cTn id="93" dur="500"/>
                                        <p:tgtEl>
                                          <p:spTgt spid="4"/>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dissolve">
                                      <p:cBhvr>
                                        <p:cTn id="98" dur="500"/>
                                        <p:tgtEl>
                                          <p:spTgt spid="34"/>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dissolve">
                                      <p:cBhvr>
                                        <p:cTn id="101" dur="500"/>
                                        <p:tgtEl>
                                          <p:spTgt spid="3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dissolve">
                                      <p:cBhvr>
                                        <p:cTn id="104" dur="500"/>
                                        <p:tgtEl>
                                          <p:spTgt spid="36"/>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dissolve">
                                      <p:cBhvr>
                                        <p:cTn id="107" dur="5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dissolve">
                                      <p:cBhvr>
                                        <p:cTn id="1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animBg="1"/>
      <p:bldP spid="15" grpId="0" animBg="1"/>
      <p:bldP spid="16" grpId="0"/>
      <p:bldP spid="17" grpId="0"/>
      <p:bldP spid="18" grpId="0" animBg="1"/>
      <p:bldP spid="19" grpId="0" animBg="1"/>
      <p:bldP spid="20" grpId="0"/>
      <p:bldP spid="21" grpId="0" animBg="1"/>
      <p:bldP spid="25" grpId="0"/>
      <p:bldP spid="29" grpId="0" animBg="1"/>
      <p:bldP spid="30" grpId="0" animBg="1"/>
      <p:bldP spid="31" grpId="0"/>
      <p:bldP spid="32" grpId="0" animBg="1"/>
      <p:bldP spid="33" grpId="0"/>
      <p:bldP spid="34" grpId="0" animBg="1"/>
      <p:bldP spid="35" grpId="0" animBg="1"/>
      <p:bldP spid="36" grpId="0"/>
      <p:bldP spid="37" grpId="0"/>
      <p:bldP spid="38" grpId="0"/>
      <p:bldP spid="39" grpId="0" animBg="1"/>
      <p:bldP spid="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z="3200"/>
              <a:t>Rdt3.0 kênh truyền có lỗi và mất - 1</a:t>
            </a:r>
          </a:p>
        </p:txBody>
      </p:sp>
      <p:sp>
        <p:nvSpPr>
          <p:cNvPr id="75779" name="Rectangle 3"/>
          <p:cNvSpPr>
            <a:spLocks noGrp="1" noChangeArrowheads="1"/>
          </p:cNvSpPr>
          <p:nvPr>
            <p:ph sz="quarter" idx="1"/>
          </p:nvPr>
        </p:nvSpPr>
        <p:spPr>
          <a:xfrm>
            <a:off x="381000" y="1143000"/>
            <a:ext cx="3657600" cy="5181600"/>
          </a:xfrm>
        </p:spPr>
        <p:txBody>
          <a:bodyPr>
            <a:normAutofit/>
          </a:bodyPr>
          <a:lstStyle/>
          <a:p>
            <a:r>
              <a:rPr lang="en-US" sz="1600" dirty="0" err="1"/>
              <a:t>Giả</a:t>
            </a:r>
            <a:r>
              <a:rPr lang="en-US" sz="1600" dirty="0"/>
              <a:t> </a:t>
            </a:r>
            <a:r>
              <a:rPr lang="en-US" sz="1600" dirty="0" err="1"/>
              <a:t>thiết</a:t>
            </a:r>
            <a:r>
              <a:rPr lang="en-US" sz="1600" dirty="0"/>
              <a:t>:</a:t>
            </a:r>
          </a:p>
          <a:p>
            <a:pPr lvl="1"/>
            <a:r>
              <a:rPr lang="en-US" sz="1600" dirty="0" err="1"/>
              <a:t>Lỗi</a:t>
            </a:r>
            <a:r>
              <a:rPr lang="en-US" sz="1600" dirty="0"/>
              <a:t> bit</a:t>
            </a:r>
          </a:p>
          <a:p>
            <a:pPr lvl="1"/>
            <a:r>
              <a:rPr lang="en-US" sz="1600" dirty="0" err="1"/>
              <a:t>mất</a:t>
            </a:r>
            <a:r>
              <a:rPr lang="en-US" sz="1600" dirty="0"/>
              <a:t> </a:t>
            </a:r>
            <a:r>
              <a:rPr lang="en-US" sz="1600" dirty="0" err="1"/>
              <a:t>gói</a:t>
            </a:r>
            <a:endParaRPr lang="en-US" sz="1600" dirty="0"/>
          </a:p>
          <a:p>
            <a:pPr lvl="1">
              <a:buNone/>
            </a:pPr>
            <a:r>
              <a:rPr lang="en-US" sz="1400" dirty="0">
                <a:sym typeface="Wingdings" pitchFamily="2" charset="2"/>
              </a:rPr>
              <a:t> </a:t>
            </a:r>
            <a:r>
              <a:rPr lang="en-US" sz="1400" dirty="0"/>
              <a:t>Checksum, </a:t>
            </a:r>
            <a:r>
              <a:rPr lang="en-US" sz="1400" dirty="0" err="1"/>
              <a:t>số</a:t>
            </a:r>
            <a:r>
              <a:rPr lang="en-US" sz="1400" dirty="0"/>
              <a:t> </a:t>
            </a:r>
            <a:r>
              <a:rPr lang="en-US" sz="1400" dirty="0" err="1"/>
              <a:t>thứ</a:t>
            </a:r>
            <a:r>
              <a:rPr lang="en-US" sz="1400" dirty="0"/>
              <a:t> </a:t>
            </a:r>
            <a:r>
              <a:rPr lang="en-US" sz="1400" dirty="0" err="1"/>
              <a:t>tự</a:t>
            </a:r>
            <a:r>
              <a:rPr lang="en-US" sz="1400" dirty="0"/>
              <a:t>, ACKs, </a:t>
            </a:r>
            <a:r>
              <a:rPr lang="en-US" sz="1400" dirty="0" err="1"/>
              <a:t>truyền</a:t>
            </a:r>
            <a:r>
              <a:rPr lang="en-US" sz="1400" dirty="0"/>
              <a:t> </a:t>
            </a:r>
            <a:r>
              <a:rPr lang="en-US" sz="1400" dirty="0" err="1"/>
              <a:t>lại</a:t>
            </a:r>
            <a:r>
              <a:rPr lang="en-US" sz="1400" dirty="0"/>
              <a:t> </a:t>
            </a:r>
            <a:r>
              <a:rPr lang="en-US" sz="1400" dirty="0" err="1"/>
              <a:t>vẫn</a:t>
            </a:r>
            <a:r>
              <a:rPr lang="en-US" sz="1400" dirty="0"/>
              <a:t> </a:t>
            </a:r>
            <a:r>
              <a:rPr lang="en-US" sz="1400" dirty="0" err="1"/>
              <a:t>chưa</a:t>
            </a:r>
            <a:r>
              <a:rPr lang="en-US" sz="1400" dirty="0"/>
              <a:t> </a:t>
            </a:r>
            <a:r>
              <a:rPr lang="en-US" sz="1400" dirty="0" err="1"/>
              <a:t>đủ</a:t>
            </a:r>
            <a:endParaRPr lang="en-US" sz="1400" dirty="0"/>
          </a:p>
          <a:p>
            <a:pPr eaLnBrk="1" hangingPunct="1"/>
            <a:r>
              <a:rPr lang="en-US" sz="1600" dirty="0" err="1"/>
              <a:t>Xử</a:t>
            </a:r>
            <a:r>
              <a:rPr lang="en-US" sz="1600" dirty="0"/>
              <a:t> </a:t>
            </a:r>
            <a:r>
              <a:rPr lang="en-US" sz="1600" dirty="0" err="1"/>
              <a:t>lý</a:t>
            </a:r>
            <a:r>
              <a:rPr lang="en-US" sz="1600" dirty="0"/>
              <a:t>?</a:t>
            </a:r>
          </a:p>
        </p:txBody>
      </p:sp>
      <p:sp>
        <p:nvSpPr>
          <p:cNvPr id="75780" name="Rectangle 4"/>
          <p:cNvSpPr>
            <a:spLocks noChangeArrowheads="1"/>
          </p:cNvSpPr>
          <p:nvPr/>
        </p:nvSpPr>
        <p:spPr bwMode="auto">
          <a:xfrm>
            <a:off x="4204699" y="1143000"/>
            <a:ext cx="8693649" cy="4525963"/>
          </a:xfrm>
          <a:prstGeom prst="rect">
            <a:avLst/>
          </a:prstGeom>
          <a:noFill/>
          <a:ln w="9525">
            <a:noFill/>
            <a:miter lim="800000"/>
            <a:headEnd/>
            <a:tailEnd/>
          </a:ln>
        </p:spPr>
        <p:txBody>
          <a:bodyPr/>
          <a:lstStyle/>
          <a:p>
            <a:pPr marL="342900" indent="-342900">
              <a:spcBef>
                <a:spcPct val="20000"/>
              </a:spcBef>
            </a:pPr>
            <a:r>
              <a:rPr lang="en-US" sz="1400" u="sng" dirty="0" err="1">
                <a:solidFill>
                  <a:srgbClr val="FF3300"/>
                </a:solidFill>
              </a:rPr>
              <a:t>Giải</a:t>
            </a:r>
            <a:r>
              <a:rPr lang="en-US" sz="1400" u="sng" dirty="0">
                <a:solidFill>
                  <a:srgbClr val="FF3300"/>
                </a:solidFill>
              </a:rPr>
              <a:t> </a:t>
            </a:r>
            <a:r>
              <a:rPr lang="en-US" sz="1400" u="sng" dirty="0" err="1">
                <a:solidFill>
                  <a:srgbClr val="FF3300"/>
                </a:solidFill>
              </a:rPr>
              <a:t>pháp</a:t>
            </a:r>
            <a:r>
              <a:rPr lang="en-US" sz="1400" u="sng" dirty="0">
                <a:solidFill>
                  <a:srgbClr val="FF3300"/>
                </a:solidFill>
              </a:rPr>
              <a:t>:</a:t>
            </a:r>
            <a:r>
              <a:rPr lang="en-US" sz="1400" u="sng" dirty="0"/>
              <a:t> </a:t>
            </a:r>
          </a:p>
          <a:p>
            <a:pPr marL="342900" indent="-342900">
              <a:spcBef>
                <a:spcPct val="20000"/>
              </a:spcBef>
              <a:buFont typeface="Arial" pitchFamily="34" charset="0"/>
              <a:buChar char="•"/>
            </a:pPr>
            <a:r>
              <a:rPr lang="en-US" sz="1400" dirty="0" err="1"/>
              <a:t>bên</a:t>
            </a:r>
            <a:r>
              <a:rPr lang="en-US" sz="1400" dirty="0"/>
              <a:t> </a:t>
            </a:r>
            <a:r>
              <a:rPr lang="en-US" sz="1400" dirty="0" err="1"/>
              <a:t>gửi</a:t>
            </a:r>
            <a:r>
              <a:rPr lang="en-US" sz="1400" dirty="0"/>
              <a:t> </a:t>
            </a:r>
            <a:r>
              <a:rPr lang="en-US" sz="1400" dirty="0" err="1"/>
              <a:t>đợi</a:t>
            </a:r>
            <a:r>
              <a:rPr lang="en-US" sz="1400" dirty="0"/>
              <a:t> </a:t>
            </a:r>
            <a:r>
              <a:rPr lang="en-US" sz="1400" dirty="0" err="1"/>
              <a:t>một</a:t>
            </a:r>
            <a:r>
              <a:rPr lang="en-US" sz="1400" dirty="0"/>
              <a:t> </a:t>
            </a:r>
            <a:r>
              <a:rPr lang="en-US" sz="1400" dirty="0" err="1"/>
              <a:t>khoảng</a:t>
            </a:r>
            <a:r>
              <a:rPr lang="en-US" sz="1400" dirty="0"/>
              <a:t> </a:t>
            </a:r>
            <a:r>
              <a:rPr lang="en-US" sz="1400" dirty="0" err="1"/>
              <a:t>thời</a:t>
            </a:r>
            <a:r>
              <a:rPr lang="en-US" sz="1400" dirty="0"/>
              <a:t> </a:t>
            </a:r>
            <a:r>
              <a:rPr lang="en-US" sz="1400" dirty="0" err="1"/>
              <a:t>gian</a:t>
            </a:r>
            <a:r>
              <a:rPr lang="en-US" sz="1400" dirty="0"/>
              <a:t> </a:t>
            </a:r>
            <a:r>
              <a:rPr lang="en-US" sz="1400" dirty="0" err="1"/>
              <a:t>hợp</a:t>
            </a:r>
            <a:r>
              <a:rPr lang="en-US" sz="1400" dirty="0"/>
              <a:t> </a:t>
            </a:r>
            <a:r>
              <a:rPr lang="en-US" sz="1400" dirty="0" err="1"/>
              <a:t>lí</a:t>
            </a:r>
            <a:r>
              <a:rPr lang="en-US" sz="1400" dirty="0"/>
              <a:t> </a:t>
            </a:r>
            <a:r>
              <a:rPr lang="en-US" sz="1400" dirty="0" err="1"/>
              <a:t>cho</a:t>
            </a:r>
            <a:r>
              <a:rPr lang="en-US" sz="1400" dirty="0"/>
              <a:t> ACK</a:t>
            </a:r>
          </a:p>
          <a:p>
            <a:pPr marL="342900" indent="-342900">
              <a:spcBef>
                <a:spcPct val="20000"/>
              </a:spcBef>
              <a:buFontTx/>
              <a:buChar char="•"/>
            </a:pPr>
            <a:r>
              <a:rPr lang="en-US" sz="1400" dirty="0" err="1"/>
              <a:t>Gửi</a:t>
            </a:r>
            <a:r>
              <a:rPr lang="en-US" sz="1400" dirty="0"/>
              <a:t> </a:t>
            </a:r>
            <a:r>
              <a:rPr lang="en-US" sz="1400" dirty="0" err="1"/>
              <a:t>lại</a:t>
            </a:r>
            <a:r>
              <a:rPr lang="en-US" sz="1400" dirty="0"/>
              <a:t> </a:t>
            </a:r>
            <a:r>
              <a:rPr lang="en-US" sz="1400" dirty="0" err="1"/>
              <a:t>nếu</a:t>
            </a:r>
            <a:r>
              <a:rPr lang="en-US" sz="1400" dirty="0"/>
              <a:t> </a:t>
            </a:r>
            <a:r>
              <a:rPr lang="en-US" sz="1400" dirty="0" err="1"/>
              <a:t>không</a:t>
            </a:r>
            <a:r>
              <a:rPr lang="en-US" sz="1400" dirty="0"/>
              <a:t> </a:t>
            </a:r>
            <a:r>
              <a:rPr lang="en-US" sz="1400" dirty="0" err="1"/>
              <a:t>nhận</a:t>
            </a:r>
            <a:r>
              <a:rPr lang="en-US" sz="1400" dirty="0"/>
              <a:t> </a:t>
            </a:r>
            <a:r>
              <a:rPr lang="en-US" sz="1400" dirty="0" err="1"/>
              <a:t>đc</a:t>
            </a:r>
            <a:r>
              <a:rPr lang="en-US" sz="1400" dirty="0"/>
              <a:t> ACK </a:t>
            </a:r>
            <a:r>
              <a:rPr lang="en-US" sz="1400" dirty="0" err="1"/>
              <a:t>trong</a:t>
            </a:r>
            <a:r>
              <a:rPr lang="en-US" sz="1400" dirty="0"/>
              <a:t> </a:t>
            </a:r>
            <a:r>
              <a:rPr lang="en-US" sz="1400" dirty="0" err="1"/>
              <a:t>khoảng</a:t>
            </a:r>
            <a:r>
              <a:rPr lang="en-US" sz="1400" dirty="0"/>
              <a:t> </a:t>
            </a:r>
            <a:r>
              <a:rPr lang="en-US" sz="1400" dirty="0" err="1"/>
              <a:t>thời</a:t>
            </a:r>
            <a:r>
              <a:rPr lang="en-US" sz="1400" dirty="0"/>
              <a:t> </a:t>
            </a:r>
            <a:r>
              <a:rPr lang="en-US" sz="1400" dirty="0" err="1"/>
              <a:t>gian</a:t>
            </a:r>
            <a:r>
              <a:rPr lang="en-US" sz="1400" dirty="0"/>
              <a:t> </a:t>
            </a:r>
            <a:r>
              <a:rPr lang="en-US" sz="1400" dirty="0" err="1"/>
              <a:t>này</a:t>
            </a:r>
            <a:endParaRPr lang="en-US" sz="1400" dirty="0"/>
          </a:p>
          <a:p>
            <a:pPr marL="342900" indent="-342900">
              <a:spcBef>
                <a:spcPct val="20000"/>
              </a:spcBef>
              <a:buFontTx/>
              <a:buChar char="•"/>
            </a:pPr>
            <a:r>
              <a:rPr lang="en-US" sz="1400" dirty="0" err="1"/>
              <a:t>Nếu</a:t>
            </a:r>
            <a:r>
              <a:rPr lang="en-US" sz="1400" dirty="0"/>
              <a:t> </a:t>
            </a:r>
            <a:r>
              <a:rPr lang="en-US" sz="1400" dirty="0" err="1"/>
              <a:t>gói</a:t>
            </a:r>
            <a:r>
              <a:rPr lang="en-US" sz="1400" dirty="0"/>
              <a:t> tin (hay ACK) </a:t>
            </a:r>
            <a:r>
              <a:rPr lang="en-US" sz="1400" dirty="0" err="1"/>
              <a:t>bị</a:t>
            </a:r>
            <a:r>
              <a:rPr lang="en-US" sz="1400" dirty="0"/>
              <a:t> </a:t>
            </a:r>
            <a:r>
              <a:rPr lang="en-US" sz="1400" dirty="0" err="1"/>
              <a:t>trễ</a:t>
            </a:r>
            <a:r>
              <a:rPr lang="en-US" sz="1400" dirty="0"/>
              <a:t> (</a:t>
            </a:r>
            <a:r>
              <a:rPr lang="en-US" sz="1400" dirty="0" err="1"/>
              <a:t>không</a:t>
            </a:r>
            <a:r>
              <a:rPr lang="en-US" sz="1400" dirty="0"/>
              <a:t> </a:t>
            </a:r>
            <a:r>
              <a:rPr lang="en-US" sz="1400" dirty="0" err="1"/>
              <a:t>mất</a:t>
            </a:r>
            <a:r>
              <a:rPr lang="en-US" sz="1400" dirty="0"/>
              <a:t>)</a:t>
            </a:r>
          </a:p>
          <a:p>
            <a:pPr marL="742950" lvl="1" indent="-285750">
              <a:spcBef>
                <a:spcPct val="20000"/>
              </a:spcBef>
              <a:buFontTx/>
              <a:buChar char="–"/>
            </a:pPr>
            <a:r>
              <a:rPr lang="en-US" sz="1200" dirty="0" err="1"/>
              <a:t>Gửi</a:t>
            </a:r>
            <a:r>
              <a:rPr lang="en-US" sz="1200" dirty="0"/>
              <a:t> </a:t>
            </a:r>
            <a:r>
              <a:rPr lang="en-US" sz="1200" dirty="0" err="1"/>
              <a:t>lại</a:t>
            </a:r>
            <a:r>
              <a:rPr lang="en-US" sz="1200" dirty="0"/>
              <a:t> </a:t>
            </a:r>
            <a:r>
              <a:rPr lang="en-US" sz="1200" dirty="0" err="1"/>
              <a:t>có</a:t>
            </a:r>
            <a:r>
              <a:rPr lang="en-US" sz="1200" dirty="0"/>
              <a:t> </a:t>
            </a:r>
            <a:r>
              <a:rPr lang="en-US" sz="1200" dirty="0" err="1"/>
              <a:t>thể</a:t>
            </a:r>
            <a:r>
              <a:rPr lang="en-US" sz="1200" dirty="0"/>
              <a:t> </a:t>
            </a:r>
            <a:r>
              <a:rPr lang="en-US" sz="1200" dirty="0" err="1"/>
              <a:t>trùng</a:t>
            </a:r>
            <a:r>
              <a:rPr lang="en-US" sz="1200" dirty="0"/>
              <a:t>, </a:t>
            </a:r>
            <a:r>
              <a:rPr lang="en-US" sz="1200" dirty="0" err="1"/>
              <a:t>phải</a:t>
            </a:r>
            <a:r>
              <a:rPr lang="en-US" sz="1200" dirty="0"/>
              <a:t> </a:t>
            </a:r>
            <a:r>
              <a:rPr lang="en-US" sz="1200" dirty="0" err="1"/>
              <a:t>đánh</a:t>
            </a:r>
            <a:r>
              <a:rPr lang="en-US" sz="1200" dirty="0"/>
              <a:t> </a:t>
            </a:r>
            <a:r>
              <a:rPr lang="en-US" sz="1200" dirty="0" err="1"/>
              <a:t>số</a:t>
            </a:r>
            <a:r>
              <a:rPr lang="en-US" sz="1200" dirty="0"/>
              <a:t> </a:t>
            </a:r>
            <a:r>
              <a:rPr lang="en-US" sz="1200" dirty="0" err="1"/>
              <a:t>thứ</a:t>
            </a:r>
            <a:r>
              <a:rPr lang="en-US" sz="1200" dirty="0"/>
              <a:t> </a:t>
            </a:r>
            <a:r>
              <a:rPr lang="en-US" sz="1200" dirty="0" err="1"/>
              <a:t>tự</a:t>
            </a:r>
            <a:endParaRPr lang="en-US" sz="1200" dirty="0"/>
          </a:p>
          <a:p>
            <a:pPr marL="742950" lvl="1" indent="-285750">
              <a:spcBef>
                <a:spcPct val="20000"/>
              </a:spcBef>
              <a:buFontTx/>
              <a:buChar char="–"/>
            </a:pPr>
            <a:r>
              <a:rPr lang="en-US" sz="1200" dirty="0" err="1"/>
              <a:t>Bên</a:t>
            </a:r>
            <a:r>
              <a:rPr lang="en-US" sz="1200" dirty="0"/>
              <a:t> </a:t>
            </a:r>
            <a:r>
              <a:rPr lang="en-US" sz="1200" dirty="0" err="1"/>
              <a:t>nhận</a:t>
            </a:r>
            <a:r>
              <a:rPr lang="en-US" sz="1200" dirty="0"/>
              <a:t> </a:t>
            </a:r>
            <a:r>
              <a:rPr lang="en-US" sz="1200" dirty="0" err="1"/>
              <a:t>phải</a:t>
            </a:r>
            <a:r>
              <a:rPr lang="en-US" sz="1200" dirty="0"/>
              <a:t> </a:t>
            </a:r>
            <a:r>
              <a:rPr lang="en-US" sz="1200" dirty="0" err="1"/>
              <a:t>xác</a:t>
            </a:r>
            <a:r>
              <a:rPr lang="en-US" sz="1200" dirty="0"/>
              <a:t> </a:t>
            </a:r>
            <a:r>
              <a:rPr lang="en-US" sz="1200" dirty="0" err="1"/>
              <a:t>định</a:t>
            </a:r>
            <a:r>
              <a:rPr lang="en-US" sz="1200" dirty="0"/>
              <a:t> </a:t>
            </a:r>
            <a:r>
              <a:rPr lang="en-US" sz="1200" dirty="0" err="1"/>
              <a:t>thứ</a:t>
            </a:r>
            <a:r>
              <a:rPr lang="en-US" sz="1200" dirty="0"/>
              <a:t> </a:t>
            </a:r>
            <a:r>
              <a:rPr lang="en-US" sz="1200" dirty="0" err="1"/>
              <a:t>tự</a:t>
            </a:r>
            <a:r>
              <a:rPr lang="en-US" sz="1200" dirty="0"/>
              <a:t> </a:t>
            </a:r>
            <a:r>
              <a:rPr lang="en-US" sz="1200" dirty="0" err="1"/>
              <a:t>của</a:t>
            </a:r>
            <a:r>
              <a:rPr lang="en-US" sz="1200" dirty="0"/>
              <a:t> </a:t>
            </a:r>
            <a:r>
              <a:rPr lang="en-US" sz="1200" dirty="0" err="1"/>
              <a:t>gói</a:t>
            </a:r>
            <a:r>
              <a:rPr lang="en-US" sz="1200" dirty="0"/>
              <a:t> tin </a:t>
            </a:r>
            <a:r>
              <a:rPr lang="en-US" sz="1200" dirty="0" err="1"/>
              <a:t>đã</a:t>
            </a:r>
            <a:r>
              <a:rPr lang="en-US" sz="1200" dirty="0"/>
              <a:t> ACK</a:t>
            </a:r>
          </a:p>
          <a:p>
            <a:pPr marL="342900" indent="-342900">
              <a:spcBef>
                <a:spcPct val="20000"/>
              </a:spcBef>
              <a:buFontTx/>
              <a:buChar char="•"/>
            </a:pPr>
            <a:r>
              <a:rPr lang="en-US" sz="1400" dirty="0" err="1"/>
              <a:t>Yêu</a:t>
            </a:r>
            <a:r>
              <a:rPr lang="en-US" sz="1400" dirty="0"/>
              <a:t> </a:t>
            </a:r>
            <a:r>
              <a:rPr lang="en-US" sz="1400" dirty="0" err="1"/>
              <a:t>cầu</a:t>
            </a:r>
            <a:r>
              <a:rPr lang="en-US" sz="1400" dirty="0"/>
              <a:t> </a:t>
            </a:r>
            <a:r>
              <a:rPr lang="en-US" sz="1400" dirty="0" err="1"/>
              <a:t>đếm</a:t>
            </a:r>
            <a:r>
              <a:rPr lang="en-US" sz="1400" dirty="0"/>
              <a:t> </a:t>
            </a:r>
            <a:r>
              <a:rPr lang="en-US" sz="1400" dirty="0" err="1"/>
              <a:t>thời</a:t>
            </a:r>
            <a:r>
              <a:rPr lang="en-US" sz="1400" dirty="0"/>
              <a:t> </a:t>
            </a:r>
            <a:r>
              <a:rPr lang="en-US" sz="1400" dirty="0" err="1"/>
              <a:t>gian</a:t>
            </a:r>
            <a:endParaRPr lang="en-US" sz="1400" dirty="0"/>
          </a:p>
        </p:txBody>
      </p:sp>
      <p:sp>
        <p:nvSpPr>
          <p:cNvPr id="5" name="Slide Number Placeholder 4"/>
          <p:cNvSpPr>
            <a:spLocks noGrp="1"/>
          </p:cNvSpPr>
          <p:nvPr>
            <p:ph type="sldNum" sz="quarter" idx="12"/>
          </p:nvPr>
        </p:nvSpPr>
        <p:spPr/>
        <p:txBody>
          <a:bodyPr/>
          <a:lstStyle/>
          <a:p>
            <a:fld id="{4810A696-75C0-4E1D-A482-26D5420205C7}" type="slidenum">
              <a:rPr lang="en-US" smtClean="0"/>
              <a:pPr/>
              <a:t>37</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2" name="Rectangle 4">
            <a:extLst>
              <a:ext uri="{FF2B5EF4-FFF2-40B4-BE49-F238E27FC236}">
                <a16:creationId xmlns:a16="http://schemas.microsoft.com/office/drawing/2014/main" id="{9923E253-3AC1-B1C2-C6F1-C042E1163DDF}"/>
              </a:ext>
            </a:extLst>
          </p:cNvPr>
          <p:cNvSpPr>
            <a:spLocks noChangeArrowheads="1"/>
          </p:cNvSpPr>
          <p:nvPr/>
        </p:nvSpPr>
        <p:spPr bwMode="auto">
          <a:xfrm>
            <a:off x="436654" y="2865437"/>
            <a:ext cx="8693649" cy="4525963"/>
          </a:xfrm>
          <a:prstGeom prst="rect">
            <a:avLst/>
          </a:prstGeom>
          <a:noFill/>
          <a:ln w="9525">
            <a:noFill/>
            <a:miter lim="800000"/>
            <a:headEnd/>
            <a:tailEnd/>
          </a:ln>
        </p:spPr>
        <p:txBody>
          <a:bodyPr/>
          <a:lstStyle/>
          <a:p>
            <a:r>
              <a:rPr lang="en-US" sz="1600" b="1" dirty="0"/>
              <a:t>1. </a:t>
            </a:r>
            <a:r>
              <a:rPr lang="vi-VN" sz="1600" b="1" dirty="0"/>
              <a:t>Timer tại bên gửi</a:t>
            </a:r>
            <a:r>
              <a:rPr lang="vi-VN" sz="1600" dirty="0"/>
              <a:t>:</a:t>
            </a:r>
          </a:p>
          <a:p>
            <a:pPr lvl="1"/>
            <a:r>
              <a:rPr lang="vi-VN" sz="1600" dirty="0"/>
              <a:t>Bên gửi đặt một </a:t>
            </a:r>
            <a:r>
              <a:rPr lang="vi-VN" sz="1600" b="1" dirty="0"/>
              <a:t>timer</a:t>
            </a:r>
            <a:r>
              <a:rPr lang="vi-VN" sz="1600" dirty="0"/>
              <a:t> sau khi gửi gói tin.</a:t>
            </a:r>
          </a:p>
          <a:p>
            <a:pPr lvl="1"/>
            <a:r>
              <a:rPr lang="vi-VN" sz="1600" dirty="0"/>
              <a:t>Nếu không nhận được ACK trong khoảng thời gian hợp lý, bên gửi sẽ gửi lại gói tin.</a:t>
            </a:r>
          </a:p>
          <a:p>
            <a:pPr lvl="1"/>
            <a:r>
              <a:rPr lang="vi-VN" sz="1600" dirty="0"/>
              <a:t>Điều này giải quyết vấn đề mất gói tin.</a:t>
            </a:r>
          </a:p>
          <a:p>
            <a:r>
              <a:rPr lang="en-US" sz="1600" b="1" dirty="0"/>
              <a:t>2. </a:t>
            </a:r>
            <a:r>
              <a:rPr lang="vi-VN" sz="1600" b="1" dirty="0"/>
              <a:t>Đánh số thứ tự (Sequence Number)</a:t>
            </a:r>
            <a:r>
              <a:rPr lang="vi-VN" sz="1600" dirty="0"/>
              <a:t>:</a:t>
            </a:r>
          </a:p>
          <a:p>
            <a:pPr lvl="1"/>
            <a:r>
              <a:rPr lang="vi-VN" sz="1600" dirty="0"/>
              <a:t>Mỗi gói tin có một số thứ tự (sequence number).</a:t>
            </a:r>
          </a:p>
          <a:p>
            <a:pPr lvl="1"/>
            <a:r>
              <a:rPr lang="vi-VN" sz="1600" dirty="0"/>
              <a:t>Bên gửi đánh số thứ tự cho từng gói tin.</a:t>
            </a:r>
          </a:p>
          <a:p>
            <a:pPr lvl="1"/>
            <a:r>
              <a:rPr lang="vi-VN" sz="1600" dirty="0"/>
              <a:t>Bên nhận xác định thứ tự của gói tin đã ACK.</a:t>
            </a:r>
          </a:p>
          <a:p>
            <a:r>
              <a:rPr lang="en-US" sz="1600" b="1" dirty="0"/>
              <a:t>3. </a:t>
            </a:r>
            <a:r>
              <a:rPr lang="vi-VN" sz="1600" b="1" dirty="0"/>
              <a:t>Xác định ACK (Acknowledgment)</a:t>
            </a:r>
            <a:r>
              <a:rPr lang="vi-VN" sz="1600" dirty="0"/>
              <a:t>:</a:t>
            </a:r>
          </a:p>
          <a:p>
            <a:pPr lvl="1"/>
            <a:r>
              <a:rPr lang="vi-VN" sz="1600" dirty="0"/>
              <a:t>Bên gửi chờ ACK từ bên nhận.</a:t>
            </a:r>
          </a:p>
          <a:p>
            <a:pPr lvl="1"/>
            <a:r>
              <a:rPr lang="vi-VN" sz="1600" dirty="0"/>
              <a:t>Nếu không nhận được ACK hoặc ACK bị trễ, bên gửi gửi lại gói tin.</a:t>
            </a:r>
          </a:p>
          <a:p>
            <a:r>
              <a:rPr lang="en-US" sz="1600" b="1" dirty="0"/>
              <a:t>4. </a:t>
            </a:r>
            <a:r>
              <a:rPr lang="vi-VN" sz="1600" b="1" dirty="0"/>
              <a:t>Finite State Machine (FSM)</a:t>
            </a:r>
            <a:r>
              <a:rPr lang="vi-VN" sz="1600" dirty="0"/>
              <a:t>:</a:t>
            </a:r>
          </a:p>
          <a:p>
            <a:pPr lvl="1"/>
            <a:r>
              <a:rPr lang="vi-VN" sz="1600" dirty="0"/>
              <a:t>Bên gửi và bên nhận có các trạng thái trong FSM để quản lý việc gửi và nhận gói tin.</a:t>
            </a:r>
          </a:p>
          <a:p>
            <a:pPr lvl="1"/>
            <a:r>
              <a:rPr lang="vi-VN" sz="1600" dirty="0"/>
              <a:t>Ví dụ: Bên gửi có các trạng thái “wait for call 0 from above” và “wait for call 1 from above”.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blinds(horizontal)">
                                      <p:cBhvr>
                                        <p:cTn id="7" dur="500"/>
                                        <p:tgtEl>
                                          <p:spTgt spid="757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10" dur="500"/>
                                        <p:tgtEl>
                                          <p:spTgt spid="7577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3" dur="500"/>
                                        <p:tgtEl>
                                          <p:spTgt spid="7577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18" dur="500"/>
                                        <p:tgtEl>
                                          <p:spTgt spid="757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animEffect transition="in" filter="blinds(horizontal)">
                                      <p:cBhvr>
                                        <p:cTn id="23" dur="500"/>
                                        <p:tgtEl>
                                          <p:spTgt spid="7577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5780">
                                            <p:txEl>
                                              <p:pRg st="0" end="0"/>
                                            </p:txEl>
                                          </p:spTgt>
                                        </p:tgtEl>
                                        <p:attrNameLst>
                                          <p:attrName>style.visibility</p:attrName>
                                        </p:attrNameLst>
                                      </p:cBhvr>
                                      <p:to>
                                        <p:strVal val="visible"/>
                                      </p:to>
                                    </p:set>
                                    <p:animEffect transition="in" filter="blinds(horizontal)">
                                      <p:cBhvr>
                                        <p:cTn id="28" dur="500"/>
                                        <p:tgtEl>
                                          <p:spTgt spid="7578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5780">
                                            <p:txEl>
                                              <p:pRg st="1" end="1"/>
                                            </p:txEl>
                                          </p:spTgt>
                                        </p:tgtEl>
                                        <p:attrNameLst>
                                          <p:attrName>style.visibility</p:attrName>
                                        </p:attrNameLst>
                                      </p:cBhvr>
                                      <p:to>
                                        <p:strVal val="visible"/>
                                      </p:to>
                                    </p:set>
                                    <p:animEffect transition="in" filter="blinds(horizontal)">
                                      <p:cBhvr>
                                        <p:cTn id="33" dur="500"/>
                                        <p:tgtEl>
                                          <p:spTgt spid="75780">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5780">
                                            <p:txEl>
                                              <p:pRg st="2" end="2"/>
                                            </p:txEl>
                                          </p:spTgt>
                                        </p:tgtEl>
                                        <p:attrNameLst>
                                          <p:attrName>style.visibility</p:attrName>
                                        </p:attrNameLst>
                                      </p:cBhvr>
                                      <p:to>
                                        <p:strVal val="visible"/>
                                      </p:to>
                                    </p:set>
                                    <p:animEffect transition="in" filter="blinds(horizontal)">
                                      <p:cBhvr>
                                        <p:cTn id="38" dur="500"/>
                                        <p:tgtEl>
                                          <p:spTgt spid="75780">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5780">
                                            <p:txEl>
                                              <p:pRg st="3" end="3"/>
                                            </p:txEl>
                                          </p:spTgt>
                                        </p:tgtEl>
                                        <p:attrNameLst>
                                          <p:attrName>style.visibility</p:attrName>
                                        </p:attrNameLst>
                                      </p:cBhvr>
                                      <p:to>
                                        <p:strVal val="visible"/>
                                      </p:to>
                                    </p:set>
                                    <p:animEffect transition="in" filter="blinds(horizontal)">
                                      <p:cBhvr>
                                        <p:cTn id="43" dur="500"/>
                                        <p:tgtEl>
                                          <p:spTgt spid="75780">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5780">
                                            <p:txEl>
                                              <p:pRg st="4" end="4"/>
                                            </p:txEl>
                                          </p:spTgt>
                                        </p:tgtEl>
                                        <p:attrNameLst>
                                          <p:attrName>style.visibility</p:attrName>
                                        </p:attrNameLst>
                                      </p:cBhvr>
                                      <p:to>
                                        <p:strVal val="visible"/>
                                      </p:to>
                                    </p:set>
                                    <p:animEffect transition="in" filter="blinds(horizontal)">
                                      <p:cBhvr>
                                        <p:cTn id="48" dur="500"/>
                                        <p:tgtEl>
                                          <p:spTgt spid="75780">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5780">
                                            <p:txEl>
                                              <p:pRg st="5" end="5"/>
                                            </p:txEl>
                                          </p:spTgt>
                                        </p:tgtEl>
                                        <p:attrNameLst>
                                          <p:attrName>style.visibility</p:attrName>
                                        </p:attrNameLst>
                                      </p:cBhvr>
                                      <p:to>
                                        <p:strVal val="visible"/>
                                      </p:to>
                                    </p:set>
                                    <p:animEffect transition="in" filter="blinds(horizontal)">
                                      <p:cBhvr>
                                        <p:cTn id="53" dur="500"/>
                                        <p:tgtEl>
                                          <p:spTgt spid="75780">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75780">
                                            <p:txEl>
                                              <p:pRg st="6" end="6"/>
                                            </p:txEl>
                                          </p:spTgt>
                                        </p:tgtEl>
                                        <p:attrNameLst>
                                          <p:attrName>style.visibility</p:attrName>
                                        </p:attrNameLst>
                                      </p:cBhvr>
                                      <p:to>
                                        <p:strVal val="visible"/>
                                      </p:to>
                                    </p:set>
                                    <p:animEffect transition="in" filter="blinds(horizontal)">
                                      <p:cBhvr>
                                        <p:cTn id="58" dur="500"/>
                                        <p:tgtEl>
                                          <p:spTgt spid="75780">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
                                            <p:txEl>
                                              <p:pRg st="0" end="0"/>
                                            </p:txEl>
                                          </p:spTgt>
                                        </p:tgtEl>
                                        <p:attrNameLst>
                                          <p:attrName>style.visibility</p:attrName>
                                        </p:attrNameLst>
                                      </p:cBhvr>
                                      <p:to>
                                        <p:strVal val="visible"/>
                                      </p:to>
                                    </p:set>
                                    <p:animEffect transition="in" filter="blinds(horizontal)">
                                      <p:cBhvr>
                                        <p:cTn id="63" dur="500"/>
                                        <p:tgtEl>
                                          <p:spTgt spid="2">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
                                            <p:txEl>
                                              <p:pRg st="1" end="1"/>
                                            </p:txEl>
                                          </p:spTgt>
                                        </p:tgtEl>
                                        <p:attrNameLst>
                                          <p:attrName>style.visibility</p:attrName>
                                        </p:attrNameLst>
                                      </p:cBhvr>
                                      <p:to>
                                        <p:strVal val="visible"/>
                                      </p:to>
                                    </p:set>
                                    <p:animEffect transition="in" filter="blinds(horizontal)">
                                      <p:cBhvr>
                                        <p:cTn id="68" dur="500"/>
                                        <p:tgtEl>
                                          <p:spTgt spid="2">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
                                            <p:txEl>
                                              <p:pRg st="2" end="2"/>
                                            </p:txEl>
                                          </p:spTgt>
                                        </p:tgtEl>
                                        <p:attrNameLst>
                                          <p:attrName>style.visibility</p:attrName>
                                        </p:attrNameLst>
                                      </p:cBhvr>
                                      <p:to>
                                        <p:strVal val="visible"/>
                                      </p:to>
                                    </p:set>
                                    <p:animEffect transition="in" filter="blinds(horizontal)">
                                      <p:cBhvr>
                                        <p:cTn id="73" dur="500"/>
                                        <p:tgtEl>
                                          <p:spTgt spid="2">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2">
                                            <p:txEl>
                                              <p:pRg st="3" end="3"/>
                                            </p:txEl>
                                          </p:spTgt>
                                        </p:tgtEl>
                                        <p:attrNameLst>
                                          <p:attrName>style.visibility</p:attrName>
                                        </p:attrNameLst>
                                      </p:cBhvr>
                                      <p:to>
                                        <p:strVal val="visible"/>
                                      </p:to>
                                    </p:set>
                                    <p:animEffect transition="in" filter="blinds(horizontal)">
                                      <p:cBhvr>
                                        <p:cTn id="78" dur="500"/>
                                        <p:tgtEl>
                                          <p:spTgt spid="2">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2">
                                            <p:txEl>
                                              <p:pRg st="4" end="4"/>
                                            </p:txEl>
                                          </p:spTgt>
                                        </p:tgtEl>
                                        <p:attrNameLst>
                                          <p:attrName>style.visibility</p:attrName>
                                        </p:attrNameLst>
                                      </p:cBhvr>
                                      <p:to>
                                        <p:strVal val="visible"/>
                                      </p:to>
                                    </p:set>
                                    <p:animEffect transition="in" filter="blinds(horizontal)">
                                      <p:cBhvr>
                                        <p:cTn id="83" dur="500"/>
                                        <p:tgtEl>
                                          <p:spTgt spid="2">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2">
                                            <p:txEl>
                                              <p:pRg st="5" end="5"/>
                                            </p:txEl>
                                          </p:spTgt>
                                        </p:tgtEl>
                                        <p:attrNameLst>
                                          <p:attrName>style.visibility</p:attrName>
                                        </p:attrNameLst>
                                      </p:cBhvr>
                                      <p:to>
                                        <p:strVal val="visible"/>
                                      </p:to>
                                    </p:set>
                                    <p:animEffect transition="in" filter="blinds(horizontal)">
                                      <p:cBhvr>
                                        <p:cTn id="88" dur="500"/>
                                        <p:tgtEl>
                                          <p:spTgt spid="2">
                                            <p:txEl>
                                              <p:pRg st="5" end="5"/>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2">
                                            <p:txEl>
                                              <p:pRg st="6" end="6"/>
                                            </p:txEl>
                                          </p:spTgt>
                                        </p:tgtEl>
                                        <p:attrNameLst>
                                          <p:attrName>style.visibility</p:attrName>
                                        </p:attrNameLst>
                                      </p:cBhvr>
                                      <p:to>
                                        <p:strVal val="visible"/>
                                      </p:to>
                                    </p:set>
                                    <p:animEffect transition="in" filter="blinds(horizontal)">
                                      <p:cBhvr>
                                        <p:cTn id="93" dur="500"/>
                                        <p:tgtEl>
                                          <p:spTgt spid="2">
                                            <p:txEl>
                                              <p:pRg st="6" end="6"/>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2">
                                            <p:txEl>
                                              <p:pRg st="7" end="7"/>
                                            </p:txEl>
                                          </p:spTgt>
                                        </p:tgtEl>
                                        <p:attrNameLst>
                                          <p:attrName>style.visibility</p:attrName>
                                        </p:attrNameLst>
                                      </p:cBhvr>
                                      <p:to>
                                        <p:strVal val="visible"/>
                                      </p:to>
                                    </p:set>
                                    <p:animEffect transition="in" filter="blinds(horizontal)">
                                      <p:cBhvr>
                                        <p:cTn id="98" dur="500"/>
                                        <p:tgtEl>
                                          <p:spTgt spid="2">
                                            <p:txEl>
                                              <p:pRg st="7" end="7"/>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2">
                                            <p:txEl>
                                              <p:pRg st="8" end="8"/>
                                            </p:txEl>
                                          </p:spTgt>
                                        </p:tgtEl>
                                        <p:attrNameLst>
                                          <p:attrName>style.visibility</p:attrName>
                                        </p:attrNameLst>
                                      </p:cBhvr>
                                      <p:to>
                                        <p:strVal val="visible"/>
                                      </p:to>
                                    </p:set>
                                    <p:animEffect transition="in" filter="blinds(horizontal)">
                                      <p:cBhvr>
                                        <p:cTn id="103" dur="500"/>
                                        <p:tgtEl>
                                          <p:spTgt spid="2">
                                            <p:txEl>
                                              <p:pRg st="8" end="8"/>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2">
                                            <p:txEl>
                                              <p:pRg st="9" end="9"/>
                                            </p:txEl>
                                          </p:spTgt>
                                        </p:tgtEl>
                                        <p:attrNameLst>
                                          <p:attrName>style.visibility</p:attrName>
                                        </p:attrNameLst>
                                      </p:cBhvr>
                                      <p:to>
                                        <p:strVal val="visible"/>
                                      </p:to>
                                    </p:set>
                                    <p:animEffect transition="in" filter="blinds(horizontal)">
                                      <p:cBhvr>
                                        <p:cTn id="108" dur="500"/>
                                        <p:tgtEl>
                                          <p:spTgt spid="2">
                                            <p:txEl>
                                              <p:pRg st="9" end="9"/>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2">
                                            <p:txEl>
                                              <p:pRg st="10" end="10"/>
                                            </p:txEl>
                                          </p:spTgt>
                                        </p:tgtEl>
                                        <p:attrNameLst>
                                          <p:attrName>style.visibility</p:attrName>
                                        </p:attrNameLst>
                                      </p:cBhvr>
                                      <p:to>
                                        <p:strVal val="visible"/>
                                      </p:to>
                                    </p:set>
                                    <p:animEffect transition="in" filter="blinds(horizontal)">
                                      <p:cBhvr>
                                        <p:cTn id="113" dur="500"/>
                                        <p:tgtEl>
                                          <p:spTgt spid="2">
                                            <p:txEl>
                                              <p:pRg st="10" end="1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2">
                                            <p:txEl>
                                              <p:pRg st="11" end="11"/>
                                            </p:txEl>
                                          </p:spTgt>
                                        </p:tgtEl>
                                        <p:attrNameLst>
                                          <p:attrName>style.visibility</p:attrName>
                                        </p:attrNameLst>
                                      </p:cBhvr>
                                      <p:to>
                                        <p:strVal val="visible"/>
                                      </p:to>
                                    </p:set>
                                    <p:animEffect transition="in" filter="blinds(horizontal)">
                                      <p:cBhvr>
                                        <p:cTn id="118" dur="500"/>
                                        <p:tgtEl>
                                          <p:spTgt spid="2">
                                            <p:txEl>
                                              <p:pRg st="11" end="11"/>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nodeType="clickEffect">
                                  <p:stCondLst>
                                    <p:cond delay="0"/>
                                  </p:stCondLst>
                                  <p:childTnLst>
                                    <p:set>
                                      <p:cBhvr>
                                        <p:cTn id="122" dur="1" fill="hold">
                                          <p:stCondLst>
                                            <p:cond delay="0"/>
                                          </p:stCondLst>
                                        </p:cTn>
                                        <p:tgtEl>
                                          <p:spTgt spid="2">
                                            <p:txEl>
                                              <p:pRg st="12" end="12"/>
                                            </p:txEl>
                                          </p:spTgt>
                                        </p:tgtEl>
                                        <p:attrNameLst>
                                          <p:attrName>style.visibility</p:attrName>
                                        </p:attrNameLst>
                                      </p:cBhvr>
                                      <p:to>
                                        <p:strVal val="visible"/>
                                      </p:to>
                                    </p:set>
                                    <p:animEffect transition="in" filter="blinds(horizontal)">
                                      <p:cBhvr>
                                        <p:cTn id="123" dur="500"/>
                                        <p:tgtEl>
                                          <p:spTgt spid="2">
                                            <p:txEl>
                                              <p:pRg st="12" end="12"/>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2">
                                            <p:txEl>
                                              <p:pRg st="13" end="13"/>
                                            </p:txEl>
                                          </p:spTgt>
                                        </p:tgtEl>
                                        <p:attrNameLst>
                                          <p:attrName>style.visibility</p:attrName>
                                        </p:attrNameLst>
                                      </p:cBhvr>
                                      <p:to>
                                        <p:strVal val="visible"/>
                                      </p:to>
                                    </p:set>
                                    <p:animEffect transition="in" filter="blinds(horizontal)">
                                      <p:cBhvr>
                                        <p:cTn id="128"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z="3200"/>
              <a:t>Rdt3.0 bên gửi - 2</a:t>
            </a:r>
          </a:p>
        </p:txBody>
      </p:sp>
      <p:sp>
        <p:nvSpPr>
          <p:cNvPr id="7" name="Text Box 3"/>
          <p:cNvSpPr txBox="1">
            <a:spLocks noChangeArrowheads="1"/>
          </p:cNvSpPr>
          <p:nvPr/>
        </p:nvSpPr>
        <p:spPr bwMode="auto">
          <a:xfrm>
            <a:off x="3019425" y="1384300"/>
            <a:ext cx="3860800" cy="561975"/>
          </a:xfrm>
          <a:prstGeom prst="rect">
            <a:avLst/>
          </a:prstGeom>
          <a:noFill/>
          <a:ln w="9525">
            <a:noFill/>
            <a:miter lim="800000"/>
            <a:headEnd/>
            <a:tailEnd/>
          </a:ln>
        </p:spPr>
        <p:txBody>
          <a:bodyPr/>
          <a:lstStyle/>
          <a:p>
            <a:pPr algn="l"/>
            <a:r>
              <a:rPr lang="en-US" sz="1400" dirty="0" err="1">
                <a:latin typeface="Arial" pitchFamily="34" charset="0"/>
              </a:rPr>
              <a:t>sndpkt</a:t>
            </a:r>
            <a:r>
              <a:rPr lang="en-US" sz="1400" dirty="0">
                <a:latin typeface="Arial" pitchFamily="34" charset="0"/>
              </a:rPr>
              <a:t> = </a:t>
            </a:r>
            <a:r>
              <a:rPr lang="en-US" sz="1400" dirty="0" err="1">
                <a:latin typeface="Arial" pitchFamily="34" charset="0"/>
              </a:rPr>
              <a:t>make_pkt</a:t>
            </a:r>
            <a:r>
              <a:rPr lang="en-US" sz="1400" dirty="0">
                <a:latin typeface="Arial" pitchFamily="34" charset="0"/>
              </a:rPr>
              <a:t>(0, data, checksum)</a:t>
            </a:r>
          </a:p>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p>
          <a:p>
            <a:pPr algn="l"/>
            <a:r>
              <a:rPr lang="en-US" sz="1400" dirty="0" err="1">
                <a:latin typeface="Arial" pitchFamily="34" charset="0"/>
              </a:rPr>
              <a:t>start_timer</a:t>
            </a:r>
            <a:endParaRPr lang="en-US" sz="1400" dirty="0">
              <a:latin typeface="Times New Roman" pitchFamily="18" charset="0"/>
            </a:endParaRPr>
          </a:p>
        </p:txBody>
      </p:sp>
      <p:sp>
        <p:nvSpPr>
          <p:cNvPr id="8" name="Text Box 4"/>
          <p:cNvSpPr txBox="1">
            <a:spLocks noChangeArrowheads="1"/>
          </p:cNvSpPr>
          <p:nvPr/>
        </p:nvSpPr>
        <p:spPr bwMode="auto">
          <a:xfrm>
            <a:off x="3060700" y="1090613"/>
            <a:ext cx="1724025" cy="285750"/>
          </a:xfrm>
          <a:prstGeom prst="rect">
            <a:avLst/>
          </a:prstGeom>
          <a:noFill/>
          <a:ln w="9525">
            <a:noFill/>
            <a:miter lim="800000"/>
            <a:headEnd/>
            <a:tailEnd/>
          </a:ln>
        </p:spPr>
        <p:txBody>
          <a:bodyPr/>
          <a:lstStyle/>
          <a:p>
            <a:pPr algn="l"/>
            <a:r>
              <a:rPr lang="en-US" sz="1400">
                <a:latin typeface="Arial" pitchFamily="34" charset="0"/>
              </a:rPr>
              <a:t>rdt_send(data)</a:t>
            </a:r>
            <a:endParaRPr lang="en-US" sz="1400" dirty="0">
              <a:latin typeface="Times New Roman" pitchFamily="18" charset="0"/>
            </a:endParaRPr>
          </a:p>
        </p:txBody>
      </p:sp>
      <p:sp>
        <p:nvSpPr>
          <p:cNvPr id="9" name="Line 5"/>
          <p:cNvSpPr>
            <a:spLocks noChangeShapeType="1"/>
          </p:cNvSpPr>
          <p:nvPr/>
        </p:nvSpPr>
        <p:spPr bwMode="auto">
          <a:xfrm>
            <a:off x="3162300" y="1428750"/>
            <a:ext cx="990600" cy="0"/>
          </a:xfrm>
          <a:prstGeom prst="line">
            <a:avLst/>
          </a:prstGeom>
          <a:noFill/>
          <a:ln w="28575">
            <a:solidFill>
              <a:srgbClr val="000000"/>
            </a:solidFill>
            <a:round/>
            <a:headEnd/>
            <a:tailEnd/>
          </a:ln>
        </p:spPr>
        <p:txBody>
          <a:bodyPr/>
          <a:lstStyle/>
          <a:p>
            <a:endParaRPr lang="en-US"/>
          </a:p>
        </p:txBody>
      </p:sp>
      <p:sp>
        <p:nvSpPr>
          <p:cNvPr id="10" name="Line 6"/>
          <p:cNvSpPr>
            <a:spLocks noChangeShapeType="1"/>
          </p:cNvSpPr>
          <p:nvPr/>
        </p:nvSpPr>
        <p:spPr bwMode="auto">
          <a:xfrm>
            <a:off x="2749550" y="1544638"/>
            <a:ext cx="157163" cy="576262"/>
          </a:xfrm>
          <a:prstGeom prst="line">
            <a:avLst/>
          </a:prstGeom>
          <a:noFill/>
          <a:ln w="28575">
            <a:solidFill>
              <a:srgbClr val="000000"/>
            </a:solidFill>
            <a:prstDash val="dash"/>
            <a:round/>
            <a:headEnd/>
            <a:tailEnd type="triangle" w="med" len="med"/>
          </a:ln>
        </p:spPr>
        <p:txBody>
          <a:bodyPr/>
          <a:lstStyle/>
          <a:p>
            <a:endParaRPr lang="en-US"/>
          </a:p>
        </p:txBody>
      </p:sp>
      <p:grpSp>
        <p:nvGrpSpPr>
          <p:cNvPr id="2" name="Group 7"/>
          <p:cNvGrpSpPr>
            <a:grpSpLocks/>
          </p:cNvGrpSpPr>
          <p:nvPr/>
        </p:nvGrpSpPr>
        <p:grpSpPr bwMode="auto">
          <a:xfrm>
            <a:off x="5360988" y="2090738"/>
            <a:ext cx="889000" cy="865187"/>
            <a:chOff x="445" y="1273"/>
            <a:chExt cx="560" cy="545"/>
          </a:xfrm>
        </p:grpSpPr>
        <p:sp>
          <p:nvSpPr>
            <p:cNvPr id="12" name="Oval 8"/>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p>
              <a:endParaRPr lang="en-US"/>
            </a:p>
          </p:txBody>
        </p:sp>
        <p:sp>
          <p:nvSpPr>
            <p:cNvPr id="13" name="Text Box 9"/>
            <p:cNvSpPr txBox="1">
              <a:spLocks noChangeArrowheads="1"/>
            </p:cNvSpPr>
            <p:nvPr/>
          </p:nvSpPr>
          <p:spPr bwMode="auto">
            <a:xfrm>
              <a:off x="499" y="1309"/>
              <a:ext cx="450" cy="282"/>
            </a:xfrm>
            <a:prstGeom prst="rect">
              <a:avLst/>
            </a:prstGeom>
            <a:noFill/>
            <a:ln w="9525">
              <a:noFill/>
              <a:miter lim="800000"/>
              <a:headEnd/>
              <a:tailEnd/>
            </a:ln>
          </p:spPr>
          <p:txBody>
            <a:bodyPr/>
            <a:lstStyle/>
            <a:p>
              <a:r>
                <a:rPr lang="en-US" sz="1400" dirty="0">
                  <a:latin typeface="Arial" pitchFamily="34" charset="0"/>
                </a:rPr>
                <a:t>Wait for ACK0</a:t>
              </a:r>
              <a:endParaRPr lang="en-US" sz="1400" dirty="0">
                <a:latin typeface="Times New Roman" pitchFamily="18" charset="0"/>
              </a:endParaRPr>
            </a:p>
          </p:txBody>
        </p:sp>
      </p:grpSp>
      <p:sp>
        <p:nvSpPr>
          <p:cNvPr id="14" name="Freeform 10"/>
          <p:cNvSpPr>
            <a:spLocks/>
          </p:cNvSpPr>
          <p:nvPr/>
        </p:nvSpPr>
        <p:spPr bwMode="auto">
          <a:xfrm flipV="1">
            <a:off x="3384550" y="2071688"/>
            <a:ext cx="2090738" cy="163512"/>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15" name="Freeform 11"/>
          <p:cNvSpPr>
            <a:spLocks/>
          </p:cNvSpPr>
          <p:nvPr/>
        </p:nvSpPr>
        <p:spPr bwMode="auto">
          <a:xfrm>
            <a:off x="6069013" y="1674813"/>
            <a:ext cx="871537" cy="666750"/>
          </a:xfrm>
          <a:custGeom>
            <a:avLst/>
            <a:gdLst>
              <a:gd name="T0" fmla="*/ 0 w 549"/>
              <a:gd name="T1" fmla="*/ 306 h 420"/>
              <a:gd name="T2" fmla="*/ 87 w 549"/>
              <a:gd name="T3" fmla="*/ 420 h 420"/>
              <a:gd name="T4" fmla="*/ 0 60000 65536"/>
              <a:gd name="T5" fmla="*/ 0 60000 65536"/>
              <a:gd name="T6" fmla="*/ 0 w 549"/>
              <a:gd name="T7" fmla="*/ 0 h 420"/>
              <a:gd name="T8" fmla="*/ 549 w 549"/>
              <a:gd name="T9" fmla="*/ 420 h 420"/>
            </a:gdLst>
            <a:ahLst/>
            <a:cxnLst>
              <a:cxn ang="T4">
                <a:pos x="T0" y="T1"/>
              </a:cxn>
              <a:cxn ang="T5">
                <a:pos x="T2" y="T3"/>
              </a:cxn>
            </a:cxnLst>
            <a:rect l="T6" t="T7" r="T8" b="T9"/>
            <a:pathLst>
              <a:path w="549" h="420">
                <a:moveTo>
                  <a:pt x="0" y="306"/>
                </a:moveTo>
                <a:cubicBezTo>
                  <a:pt x="78" y="0"/>
                  <a:pt x="549" y="315"/>
                  <a:pt x="87" y="420"/>
                </a:cubicBezTo>
              </a:path>
            </a:pathLst>
          </a:custGeom>
          <a:noFill/>
          <a:ln w="19050">
            <a:solidFill>
              <a:srgbClr val="000000"/>
            </a:solidFill>
            <a:round/>
            <a:headEnd/>
            <a:tailEnd type="triangle" w="med" len="med"/>
          </a:ln>
        </p:spPr>
        <p:txBody>
          <a:bodyPr/>
          <a:lstStyle/>
          <a:p>
            <a:endParaRPr lang="en-US"/>
          </a:p>
        </p:txBody>
      </p:sp>
      <p:sp>
        <p:nvSpPr>
          <p:cNvPr id="16" name="Text Box 12"/>
          <p:cNvSpPr txBox="1">
            <a:spLocks noChangeArrowheads="1"/>
          </p:cNvSpPr>
          <p:nvPr/>
        </p:nvSpPr>
        <p:spPr bwMode="auto">
          <a:xfrm>
            <a:off x="6477000" y="838200"/>
            <a:ext cx="1704975"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p>
          <a:p>
            <a:pPr algn="l"/>
            <a:r>
              <a:rPr lang="en-US" sz="1400" dirty="0">
                <a:latin typeface="Arial" pitchFamily="34" charset="0"/>
              </a:rPr>
              <a:t>( corrupt(</a:t>
            </a:r>
            <a:r>
              <a:rPr lang="en-US" sz="1400" dirty="0" err="1">
                <a:latin typeface="Arial" pitchFamily="34" charset="0"/>
              </a:rPr>
              <a:t>rcvpkt</a:t>
            </a:r>
            <a:r>
              <a:rPr lang="en-US" sz="1400" dirty="0">
                <a:latin typeface="Arial" pitchFamily="34" charset="0"/>
              </a:rPr>
              <a:t>) ||</a:t>
            </a:r>
          </a:p>
          <a:p>
            <a:pPr algn="l"/>
            <a:r>
              <a:rPr lang="en-US" sz="1400" dirty="0" err="1">
                <a:latin typeface="Arial" pitchFamily="34" charset="0"/>
              </a:rPr>
              <a:t>isACK</a:t>
            </a:r>
            <a:r>
              <a:rPr lang="en-US" sz="1400" dirty="0">
                <a:latin typeface="Arial" pitchFamily="34" charset="0"/>
              </a:rPr>
              <a:t>(rcvpkt,1) )</a:t>
            </a:r>
            <a:endParaRPr lang="en-US" sz="1400" dirty="0">
              <a:latin typeface="Times New Roman" pitchFamily="18" charset="0"/>
            </a:endParaRPr>
          </a:p>
        </p:txBody>
      </p:sp>
      <p:sp>
        <p:nvSpPr>
          <p:cNvPr id="17" name="Line 13"/>
          <p:cNvSpPr>
            <a:spLocks noChangeShapeType="1"/>
          </p:cNvSpPr>
          <p:nvPr/>
        </p:nvSpPr>
        <p:spPr bwMode="auto">
          <a:xfrm>
            <a:off x="6691313" y="1600200"/>
            <a:ext cx="1350962" cy="0"/>
          </a:xfrm>
          <a:prstGeom prst="line">
            <a:avLst/>
          </a:prstGeom>
          <a:noFill/>
          <a:ln w="28575">
            <a:solidFill>
              <a:srgbClr val="000000"/>
            </a:solidFill>
            <a:round/>
            <a:headEnd/>
            <a:tailEnd/>
          </a:ln>
        </p:spPr>
        <p:txBody>
          <a:bodyPr/>
          <a:lstStyle/>
          <a:p>
            <a:endParaRPr lang="en-US"/>
          </a:p>
        </p:txBody>
      </p:sp>
      <p:grpSp>
        <p:nvGrpSpPr>
          <p:cNvPr id="3" name="Group 14"/>
          <p:cNvGrpSpPr>
            <a:grpSpLocks/>
          </p:cNvGrpSpPr>
          <p:nvPr/>
        </p:nvGrpSpPr>
        <p:grpSpPr bwMode="auto">
          <a:xfrm>
            <a:off x="5453063" y="4005263"/>
            <a:ext cx="1189037" cy="850900"/>
            <a:chOff x="4090" y="3230"/>
            <a:chExt cx="749" cy="536"/>
          </a:xfrm>
        </p:grpSpPr>
        <p:sp>
          <p:nvSpPr>
            <p:cNvPr id="19" name="Oval 15"/>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p>
              <a:endParaRPr lang="en-US"/>
            </a:p>
          </p:txBody>
        </p:sp>
        <p:sp>
          <p:nvSpPr>
            <p:cNvPr id="20" name="Text Box 16"/>
            <p:cNvSpPr txBox="1">
              <a:spLocks noChangeArrowheads="1"/>
            </p:cNvSpPr>
            <p:nvPr/>
          </p:nvSpPr>
          <p:spPr bwMode="auto">
            <a:xfrm>
              <a:off x="4090" y="3270"/>
              <a:ext cx="749" cy="384"/>
            </a:xfrm>
            <a:prstGeom prst="rect">
              <a:avLst/>
            </a:prstGeom>
            <a:noFill/>
            <a:ln w="9525">
              <a:noFill/>
              <a:miter lim="800000"/>
              <a:headEnd/>
              <a:tailEnd/>
            </a:ln>
          </p:spPr>
          <p:txBody>
            <a:bodyPr/>
            <a:lstStyle/>
            <a:p>
              <a:r>
                <a:rPr lang="en-US" sz="1400">
                  <a:latin typeface="Arial" pitchFamily="34" charset="0"/>
                </a:rPr>
                <a:t>Wait for </a:t>
              </a:r>
            </a:p>
            <a:p>
              <a:r>
                <a:rPr lang="en-US" sz="1400">
                  <a:latin typeface="Arial" pitchFamily="34" charset="0"/>
                </a:rPr>
                <a:t>call 1 from above</a:t>
              </a:r>
              <a:endParaRPr lang="en-US" sz="1400" dirty="0">
                <a:latin typeface="Times New Roman" pitchFamily="18" charset="0"/>
              </a:endParaRPr>
            </a:p>
          </p:txBody>
        </p:sp>
      </p:grpSp>
      <p:sp>
        <p:nvSpPr>
          <p:cNvPr id="21" name="Freeform 17"/>
          <p:cNvSpPr>
            <a:spLocks/>
          </p:cNvSpPr>
          <p:nvPr/>
        </p:nvSpPr>
        <p:spPr bwMode="auto">
          <a:xfrm rot="16200000" flipV="1">
            <a:off x="2227261" y="3436937"/>
            <a:ext cx="1133475" cy="203200"/>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22" name="Freeform 18"/>
          <p:cNvSpPr>
            <a:spLocks/>
          </p:cNvSpPr>
          <p:nvPr/>
        </p:nvSpPr>
        <p:spPr bwMode="auto">
          <a:xfrm>
            <a:off x="3370263" y="4738688"/>
            <a:ext cx="2312987" cy="274637"/>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23" name="Freeform 19"/>
          <p:cNvSpPr>
            <a:spLocks/>
          </p:cNvSpPr>
          <p:nvPr/>
        </p:nvSpPr>
        <p:spPr bwMode="auto">
          <a:xfrm rot="5400000" flipH="1" flipV="1">
            <a:off x="5611019" y="3328194"/>
            <a:ext cx="1184275" cy="166687"/>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24" name="Text Box 20"/>
          <p:cNvSpPr txBox="1">
            <a:spLocks noChangeArrowheads="1"/>
          </p:cNvSpPr>
          <p:nvPr/>
        </p:nvSpPr>
        <p:spPr bwMode="auto">
          <a:xfrm>
            <a:off x="3316288" y="5224463"/>
            <a:ext cx="3444875" cy="552450"/>
          </a:xfrm>
          <a:prstGeom prst="rect">
            <a:avLst/>
          </a:prstGeom>
          <a:noFill/>
          <a:ln w="9525">
            <a:noFill/>
            <a:miter lim="800000"/>
            <a:headEnd/>
            <a:tailEnd/>
          </a:ln>
        </p:spPr>
        <p:txBody>
          <a:bodyPr/>
          <a:lstStyle/>
          <a:p>
            <a:pPr algn="l"/>
            <a:r>
              <a:rPr lang="en-US" sz="1400" dirty="0" err="1">
                <a:latin typeface="Arial" pitchFamily="34" charset="0"/>
              </a:rPr>
              <a:t>sndpkt</a:t>
            </a:r>
            <a:r>
              <a:rPr lang="en-US" sz="1400" dirty="0">
                <a:latin typeface="Arial" pitchFamily="34" charset="0"/>
              </a:rPr>
              <a:t> = </a:t>
            </a:r>
            <a:r>
              <a:rPr lang="en-US" sz="1400" dirty="0" err="1">
                <a:latin typeface="Arial" pitchFamily="34" charset="0"/>
              </a:rPr>
              <a:t>make_pkt</a:t>
            </a:r>
            <a:r>
              <a:rPr lang="en-US" sz="1400" dirty="0">
                <a:latin typeface="Arial" pitchFamily="34" charset="0"/>
              </a:rPr>
              <a:t>(1, data, checksum)</a:t>
            </a:r>
          </a:p>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p>
          <a:p>
            <a:pPr algn="l"/>
            <a:r>
              <a:rPr lang="en-US" sz="1400" dirty="0" err="1">
                <a:latin typeface="Arial" pitchFamily="34" charset="0"/>
              </a:rPr>
              <a:t>start_timer</a:t>
            </a:r>
            <a:endParaRPr lang="en-US" sz="1400" dirty="0">
              <a:latin typeface="Times New Roman" pitchFamily="18" charset="0"/>
            </a:endParaRPr>
          </a:p>
        </p:txBody>
      </p:sp>
      <p:sp>
        <p:nvSpPr>
          <p:cNvPr id="25" name="Text Box 21"/>
          <p:cNvSpPr txBox="1">
            <a:spLocks noChangeArrowheads="1"/>
          </p:cNvSpPr>
          <p:nvPr/>
        </p:nvSpPr>
        <p:spPr bwMode="auto">
          <a:xfrm>
            <a:off x="3316288" y="4941888"/>
            <a:ext cx="1724025" cy="285750"/>
          </a:xfrm>
          <a:prstGeom prst="rect">
            <a:avLst/>
          </a:prstGeom>
          <a:noFill/>
          <a:ln w="9525">
            <a:noFill/>
            <a:miter lim="800000"/>
            <a:headEnd/>
            <a:tailEnd/>
          </a:ln>
        </p:spPr>
        <p:txBody>
          <a:bodyPr/>
          <a:lstStyle/>
          <a:p>
            <a:pPr algn="l"/>
            <a:r>
              <a:rPr lang="en-US" sz="1400" dirty="0" err="1">
                <a:latin typeface="Arial" pitchFamily="34" charset="0"/>
              </a:rPr>
              <a:t>rdt_send</a:t>
            </a:r>
            <a:r>
              <a:rPr lang="en-US" sz="1400" dirty="0">
                <a:latin typeface="Arial" pitchFamily="34" charset="0"/>
              </a:rPr>
              <a:t>(data)</a:t>
            </a:r>
            <a:endParaRPr lang="en-US" sz="1400" dirty="0">
              <a:latin typeface="Times New Roman" pitchFamily="18" charset="0"/>
            </a:endParaRPr>
          </a:p>
        </p:txBody>
      </p:sp>
      <p:sp>
        <p:nvSpPr>
          <p:cNvPr id="26" name="Line 22"/>
          <p:cNvSpPr>
            <a:spLocks noChangeShapeType="1"/>
          </p:cNvSpPr>
          <p:nvPr/>
        </p:nvSpPr>
        <p:spPr bwMode="auto">
          <a:xfrm>
            <a:off x="3435350" y="5253038"/>
            <a:ext cx="2598738" cy="0"/>
          </a:xfrm>
          <a:prstGeom prst="line">
            <a:avLst/>
          </a:prstGeom>
          <a:noFill/>
          <a:ln w="28575">
            <a:solidFill>
              <a:srgbClr val="000000"/>
            </a:solidFill>
            <a:round/>
            <a:headEnd/>
            <a:tailEnd/>
          </a:ln>
        </p:spPr>
        <p:txBody>
          <a:bodyPr/>
          <a:lstStyle/>
          <a:p>
            <a:endParaRPr lang="en-US"/>
          </a:p>
        </p:txBody>
      </p:sp>
      <p:sp>
        <p:nvSpPr>
          <p:cNvPr id="27" name="Text Box 23"/>
          <p:cNvSpPr txBox="1">
            <a:spLocks noChangeArrowheads="1"/>
          </p:cNvSpPr>
          <p:nvPr/>
        </p:nvSpPr>
        <p:spPr bwMode="auto">
          <a:xfrm>
            <a:off x="6280150" y="3106738"/>
            <a:ext cx="2149475"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&amp;&amp; </a:t>
            </a:r>
            <a:r>
              <a:rPr lang="en-US" sz="1400" dirty="0" err="1">
                <a:latin typeface="Arial" pitchFamily="34" charset="0"/>
              </a:rPr>
              <a:t>notcorrupt</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&amp;&amp; </a:t>
            </a:r>
            <a:r>
              <a:rPr lang="en-US" sz="1400" dirty="0" err="1">
                <a:latin typeface="Arial" pitchFamily="34" charset="0"/>
              </a:rPr>
              <a:t>isACK</a:t>
            </a:r>
            <a:r>
              <a:rPr lang="en-US" sz="1400" dirty="0">
                <a:latin typeface="Arial" pitchFamily="34" charset="0"/>
              </a:rPr>
              <a:t>(rcvpkt,0)</a:t>
            </a:r>
            <a:r>
              <a:rPr lang="en-US" sz="1000" dirty="0">
                <a:latin typeface="Arial" pitchFamily="34" charset="0"/>
              </a:rPr>
              <a:t> </a:t>
            </a:r>
            <a:endParaRPr lang="en-US" sz="2400" dirty="0">
              <a:latin typeface="Times New Roman" pitchFamily="18" charset="0"/>
            </a:endParaRPr>
          </a:p>
        </p:txBody>
      </p:sp>
      <p:sp>
        <p:nvSpPr>
          <p:cNvPr id="28" name="Line 24"/>
          <p:cNvSpPr>
            <a:spLocks noChangeShapeType="1"/>
          </p:cNvSpPr>
          <p:nvPr/>
        </p:nvSpPr>
        <p:spPr bwMode="auto">
          <a:xfrm>
            <a:off x="6396038" y="3817938"/>
            <a:ext cx="1419225" cy="0"/>
          </a:xfrm>
          <a:prstGeom prst="line">
            <a:avLst/>
          </a:prstGeom>
          <a:noFill/>
          <a:ln w="28575">
            <a:solidFill>
              <a:srgbClr val="000000"/>
            </a:solidFill>
            <a:round/>
            <a:headEnd/>
            <a:tailEnd/>
          </a:ln>
        </p:spPr>
        <p:txBody>
          <a:bodyPr/>
          <a:lstStyle/>
          <a:p>
            <a:endParaRPr lang="en-US"/>
          </a:p>
        </p:txBody>
      </p:sp>
      <p:sp>
        <p:nvSpPr>
          <p:cNvPr id="29" name="Text Box 25"/>
          <p:cNvSpPr txBox="1">
            <a:spLocks noChangeArrowheads="1"/>
          </p:cNvSpPr>
          <p:nvPr/>
        </p:nvSpPr>
        <p:spPr bwMode="auto">
          <a:xfrm>
            <a:off x="1290638" y="5062538"/>
            <a:ext cx="1622425"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p>
          <a:p>
            <a:pPr algn="l"/>
            <a:r>
              <a:rPr lang="en-US" sz="1400" dirty="0">
                <a:latin typeface="Arial" pitchFamily="34" charset="0"/>
              </a:rPr>
              <a:t>( corrupt(</a:t>
            </a:r>
            <a:r>
              <a:rPr lang="en-US" sz="1400" dirty="0" err="1">
                <a:latin typeface="Arial" pitchFamily="34" charset="0"/>
              </a:rPr>
              <a:t>rcvpkt</a:t>
            </a:r>
            <a:r>
              <a:rPr lang="en-US" sz="1400" dirty="0">
                <a:latin typeface="Arial" pitchFamily="34" charset="0"/>
              </a:rPr>
              <a:t>) ||</a:t>
            </a:r>
          </a:p>
          <a:p>
            <a:pPr algn="l"/>
            <a:r>
              <a:rPr lang="en-US" sz="1400" dirty="0" err="1">
                <a:latin typeface="Arial" pitchFamily="34" charset="0"/>
              </a:rPr>
              <a:t>isACK</a:t>
            </a:r>
            <a:r>
              <a:rPr lang="en-US" sz="1400" dirty="0">
                <a:latin typeface="Arial" pitchFamily="34" charset="0"/>
              </a:rPr>
              <a:t>(rcvpkt,0) )</a:t>
            </a:r>
            <a:endParaRPr lang="en-US" sz="1400" dirty="0">
              <a:latin typeface="Times New Roman" pitchFamily="18" charset="0"/>
            </a:endParaRPr>
          </a:p>
        </p:txBody>
      </p:sp>
      <p:sp>
        <p:nvSpPr>
          <p:cNvPr id="30" name="Line 26"/>
          <p:cNvSpPr>
            <a:spLocks noChangeShapeType="1"/>
          </p:cNvSpPr>
          <p:nvPr/>
        </p:nvSpPr>
        <p:spPr bwMode="auto">
          <a:xfrm>
            <a:off x="1393825" y="5788025"/>
            <a:ext cx="1254125" cy="0"/>
          </a:xfrm>
          <a:prstGeom prst="line">
            <a:avLst/>
          </a:prstGeom>
          <a:noFill/>
          <a:ln w="28575">
            <a:solidFill>
              <a:srgbClr val="000000"/>
            </a:solidFill>
            <a:round/>
            <a:headEnd/>
            <a:tailEnd/>
          </a:ln>
        </p:spPr>
        <p:txBody>
          <a:bodyPr/>
          <a:lstStyle/>
          <a:p>
            <a:endParaRPr lang="en-US"/>
          </a:p>
        </p:txBody>
      </p:sp>
      <p:sp>
        <p:nvSpPr>
          <p:cNvPr id="31" name="Text Box 27"/>
          <p:cNvSpPr txBox="1">
            <a:spLocks noChangeArrowheads="1"/>
          </p:cNvSpPr>
          <p:nvPr/>
        </p:nvSpPr>
        <p:spPr bwMode="auto">
          <a:xfrm>
            <a:off x="908050" y="2865438"/>
            <a:ext cx="1912938"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&amp;&amp; </a:t>
            </a:r>
            <a:r>
              <a:rPr lang="en-US" sz="1400" dirty="0" err="1">
                <a:latin typeface="Arial" pitchFamily="34" charset="0"/>
              </a:rPr>
              <a:t>notcorrupt</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&amp;&amp; </a:t>
            </a:r>
            <a:r>
              <a:rPr lang="en-US" sz="1400" dirty="0" err="1">
                <a:latin typeface="Arial" pitchFamily="34" charset="0"/>
              </a:rPr>
              <a:t>isACK</a:t>
            </a:r>
            <a:r>
              <a:rPr lang="en-US" sz="1400" dirty="0">
                <a:latin typeface="Arial" pitchFamily="34" charset="0"/>
              </a:rPr>
              <a:t>(rcvpkt,1)</a:t>
            </a:r>
            <a:r>
              <a:rPr lang="en-US" sz="1000" dirty="0">
                <a:latin typeface="Arial" pitchFamily="34" charset="0"/>
              </a:rPr>
              <a:t> </a:t>
            </a:r>
            <a:endParaRPr lang="en-US" sz="2400" dirty="0">
              <a:latin typeface="Times New Roman" pitchFamily="18" charset="0"/>
            </a:endParaRPr>
          </a:p>
        </p:txBody>
      </p:sp>
      <p:sp>
        <p:nvSpPr>
          <p:cNvPr id="32" name="Line 28"/>
          <p:cNvSpPr>
            <a:spLocks noChangeShapeType="1"/>
          </p:cNvSpPr>
          <p:nvPr/>
        </p:nvSpPr>
        <p:spPr bwMode="auto">
          <a:xfrm>
            <a:off x="1035050" y="3605213"/>
            <a:ext cx="1517650" cy="0"/>
          </a:xfrm>
          <a:prstGeom prst="line">
            <a:avLst/>
          </a:prstGeom>
          <a:noFill/>
          <a:ln w="28575">
            <a:solidFill>
              <a:srgbClr val="000000"/>
            </a:solidFill>
            <a:round/>
            <a:headEnd/>
            <a:tailEnd/>
          </a:ln>
        </p:spPr>
        <p:txBody>
          <a:bodyPr/>
          <a:lstStyle/>
          <a:p>
            <a:endParaRPr lang="en-US"/>
          </a:p>
        </p:txBody>
      </p:sp>
      <p:sp>
        <p:nvSpPr>
          <p:cNvPr id="33" name="Text Box 29"/>
          <p:cNvSpPr txBox="1">
            <a:spLocks noChangeArrowheads="1"/>
          </p:cNvSpPr>
          <p:nvPr/>
        </p:nvSpPr>
        <p:spPr bwMode="auto">
          <a:xfrm>
            <a:off x="6300788" y="3798888"/>
            <a:ext cx="1514475" cy="179387"/>
          </a:xfrm>
          <a:prstGeom prst="rect">
            <a:avLst/>
          </a:prstGeom>
          <a:noFill/>
          <a:ln w="9525">
            <a:noFill/>
            <a:miter lim="800000"/>
            <a:headEnd/>
            <a:tailEnd/>
          </a:ln>
        </p:spPr>
        <p:txBody>
          <a:bodyPr/>
          <a:lstStyle/>
          <a:p>
            <a:pPr algn="l"/>
            <a:r>
              <a:rPr lang="en-US" sz="1400">
                <a:latin typeface="Arial" pitchFamily="34" charset="0"/>
              </a:rPr>
              <a:t>stop_timer</a:t>
            </a:r>
            <a:endParaRPr lang="en-US" sz="1400" dirty="0">
              <a:latin typeface="Times New Roman" pitchFamily="18" charset="0"/>
            </a:endParaRPr>
          </a:p>
        </p:txBody>
      </p:sp>
      <p:sp>
        <p:nvSpPr>
          <p:cNvPr id="34" name="Text Box 30"/>
          <p:cNvSpPr txBox="1">
            <a:spLocks noChangeArrowheads="1"/>
          </p:cNvSpPr>
          <p:nvPr/>
        </p:nvSpPr>
        <p:spPr bwMode="auto">
          <a:xfrm>
            <a:off x="900113" y="3578225"/>
            <a:ext cx="1514475" cy="400050"/>
          </a:xfrm>
          <a:prstGeom prst="rect">
            <a:avLst/>
          </a:prstGeom>
          <a:noFill/>
          <a:ln w="9525">
            <a:noFill/>
            <a:miter lim="800000"/>
            <a:headEnd/>
            <a:tailEnd/>
          </a:ln>
        </p:spPr>
        <p:txBody>
          <a:bodyPr/>
          <a:lstStyle/>
          <a:p>
            <a:pPr algn="l"/>
            <a:r>
              <a:rPr lang="en-US" sz="1400" dirty="0" err="1">
                <a:latin typeface="Arial" pitchFamily="34" charset="0"/>
              </a:rPr>
              <a:t>stop_timer</a:t>
            </a:r>
            <a:endParaRPr lang="en-US" sz="1400" dirty="0">
              <a:latin typeface="Times New Roman" pitchFamily="18" charset="0"/>
            </a:endParaRPr>
          </a:p>
        </p:txBody>
      </p:sp>
      <p:sp>
        <p:nvSpPr>
          <p:cNvPr id="35" name="Freeform 31"/>
          <p:cNvSpPr>
            <a:spLocks/>
          </p:cNvSpPr>
          <p:nvPr/>
        </p:nvSpPr>
        <p:spPr bwMode="auto">
          <a:xfrm>
            <a:off x="6238875" y="2338388"/>
            <a:ext cx="461963" cy="682625"/>
          </a:xfrm>
          <a:custGeom>
            <a:avLst/>
            <a:gdLst>
              <a:gd name="T0" fmla="*/ 0 w 291"/>
              <a:gd name="T1" fmla="*/ 120 h 430"/>
              <a:gd name="T2" fmla="*/ 15 w 291"/>
              <a:gd name="T3" fmla="*/ 255 h 430"/>
              <a:gd name="T4" fmla="*/ 0 60000 65536"/>
              <a:gd name="T5" fmla="*/ 0 60000 65536"/>
              <a:gd name="T6" fmla="*/ 0 w 291"/>
              <a:gd name="T7" fmla="*/ 0 h 430"/>
              <a:gd name="T8" fmla="*/ 291 w 291"/>
              <a:gd name="T9" fmla="*/ 430 h 430"/>
            </a:gdLst>
            <a:ahLst/>
            <a:cxnLst>
              <a:cxn ang="T4">
                <a:pos x="T0" y="T1"/>
              </a:cxn>
              <a:cxn ang="T5">
                <a:pos x="T2" y="T3"/>
              </a:cxn>
            </a:cxnLst>
            <a:rect l="T6" t="T7" r="T8" b="T9"/>
            <a:pathLst>
              <a:path w="291" h="430">
                <a:moveTo>
                  <a:pt x="0" y="120"/>
                </a:moveTo>
                <a:cubicBezTo>
                  <a:pt x="291" y="0"/>
                  <a:pt x="259" y="430"/>
                  <a:pt x="15" y="255"/>
                </a:cubicBezTo>
              </a:path>
            </a:pathLst>
          </a:custGeom>
          <a:noFill/>
          <a:ln w="19050">
            <a:solidFill>
              <a:srgbClr val="000000"/>
            </a:solidFill>
            <a:round/>
            <a:headEnd/>
            <a:tailEnd type="triangle" w="med" len="med"/>
          </a:ln>
        </p:spPr>
        <p:txBody>
          <a:bodyPr/>
          <a:lstStyle/>
          <a:p>
            <a:endParaRPr lang="en-US"/>
          </a:p>
        </p:txBody>
      </p:sp>
      <p:sp>
        <p:nvSpPr>
          <p:cNvPr id="36" name="Text Box 32"/>
          <p:cNvSpPr txBox="1">
            <a:spLocks noChangeArrowheads="1"/>
          </p:cNvSpPr>
          <p:nvPr/>
        </p:nvSpPr>
        <p:spPr bwMode="auto">
          <a:xfrm>
            <a:off x="6570663" y="2516188"/>
            <a:ext cx="2116137" cy="428625"/>
          </a:xfrm>
          <a:prstGeom prst="rect">
            <a:avLst/>
          </a:prstGeom>
          <a:noFill/>
          <a:ln w="9525">
            <a:noFill/>
            <a:miter lim="800000"/>
            <a:headEnd/>
            <a:tailEnd/>
          </a:ln>
        </p:spPr>
        <p:txBody>
          <a:bodyPr/>
          <a:lstStyle/>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p>
          <a:p>
            <a:pPr algn="l"/>
            <a:r>
              <a:rPr lang="en-US" sz="1400" dirty="0" err="1">
                <a:latin typeface="Arial" pitchFamily="34" charset="0"/>
              </a:rPr>
              <a:t>start_timer</a:t>
            </a:r>
            <a:endParaRPr lang="en-US" sz="1400" dirty="0">
              <a:latin typeface="Times New Roman" pitchFamily="18" charset="0"/>
            </a:endParaRPr>
          </a:p>
        </p:txBody>
      </p:sp>
      <p:sp>
        <p:nvSpPr>
          <p:cNvPr id="37" name="Text Box 33"/>
          <p:cNvSpPr txBox="1">
            <a:spLocks noChangeArrowheads="1"/>
          </p:cNvSpPr>
          <p:nvPr/>
        </p:nvSpPr>
        <p:spPr bwMode="auto">
          <a:xfrm>
            <a:off x="6592888" y="2279650"/>
            <a:ext cx="1114425" cy="285750"/>
          </a:xfrm>
          <a:prstGeom prst="rect">
            <a:avLst/>
          </a:prstGeom>
          <a:noFill/>
          <a:ln w="9525">
            <a:noFill/>
            <a:miter lim="800000"/>
            <a:headEnd/>
            <a:tailEnd/>
          </a:ln>
        </p:spPr>
        <p:txBody>
          <a:bodyPr/>
          <a:lstStyle/>
          <a:p>
            <a:pPr algn="l"/>
            <a:r>
              <a:rPr lang="en-US" sz="1400" dirty="0">
                <a:latin typeface="Arial" pitchFamily="34" charset="0"/>
              </a:rPr>
              <a:t>timeout</a:t>
            </a:r>
            <a:endParaRPr lang="en-US" sz="1400" dirty="0">
              <a:latin typeface="Times New Roman" pitchFamily="18" charset="0"/>
            </a:endParaRPr>
          </a:p>
        </p:txBody>
      </p:sp>
      <p:sp>
        <p:nvSpPr>
          <p:cNvPr id="38" name="Line 34"/>
          <p:cNvSpPr>
            <a:spLocks noChangeShapeType="1"/>
          </p:cNvSpPr>
          <p:nvPr/>
        </p:nvSpPr>
        <p:spPr bwMode="auto">
          <a:xfrm>
            <a:off x="6681788" y="2533650"/>
            <a:ext cx="990600" cy="0"/>
          </a:xfrm>
          <a:prstGeom prst="line">
            <a:avLst/>
          </a:prstGeom>
          <a:noFill/>
          <a:ln w="28575">
            <a:solidFill>
              <a:srgbClr val="000000"/>
            </a:solidFill>
            <a:round/>
            <a:headEnd/>
            <a:tailEnd/>
          </a:ln>
        </p:spPr>
        <p:txBody>
          <a:bodyPr/>
          <a:lstStyle/>
          <a:p>
            <a:endParaRPr lang="en-US"/>
          </a:p>
        </p:txBody>
      </p:sp>
      <p:sp>
        <p:nvSpPr>
          <p:cNvPr id="39" name="Freeform 35"/>
          <p:cNvSpPr>
            <a:spLocks/>
          </p:cNvSpPr>
          <p:nvPr/>
        </p:nvSpPr>
        <p:spPr bwMode="auto">
          <a:xfrm>
            <a:off x="2230438" y="4702175"/>
            <a:ext cx="692150" cy="631825"/>
          </a:xfrm>
          <a:custGeom>
            <a:avLst/>
            <a:gdLst>
              <a:gd name="T0" fmla="*/ 436 w 436"/>
              <a:gd name="T1" fmla="*/ 101 h 398"/>
              <a:gd name="T2" fmla="*/ 300 w 436"/>
              <a:gd name="T3" fmla="*/ 0 h 398"/>
              <a:gd name="T4" fmla="*/ 0 60000 65536"/>
              <a:gd name="T5" fmla="*/ 0 60000 65536"/>
              <a:gd name="T6" fmla="*/ 0 w 436"/>
              <a:gd name="T7" fmla="*/ 0 h 398"/>
              <a:gd name="T8" fmla="*/ 436 w 436"/>
              <a:gd name="T9" fmla="*/ 398 h 398"/>
            </a:gdLst>
            <a:ahLst/>
            <a:cxnLst>
              <a:cxn ang="T4">
                <a:pos x="T0" y="T1"/>
              </a:cxn>
              <a:cxn ang="T5">
                <a:pos x="T2" y="T3"/>
              </a:cxn>
            </a:cxnLst>
            <a:rect l="T6" t="T7" r="T8" b="T9"/>
            <a:pathLst>
              <a:path w="436" h="398">
                <a:moveTo>
                  <a:pt x="436" y="101"/>
                </a:moveTo>
                <a:cubicBezTo>
                  <a:pt x="367" y="398"/>
                  <a:pt x="0" y="31"/>
                  <a:pt x="300" y="0"/>
                </a:cubicBezTo>
              </a:path>
            </a:pathLst>
          </a:custGeom>
          <a:noFill/>
          <a:ln w="19050">
            <a:solidFill>
              <a:srgbClr val="000000"/>
            </a:solidFill>
            <a:round/>
            <a:headEnd/>
            <a:tailEnd type="triangle" w="med" len="med"/>
          </a:ln>
        </p:spPr>
        <p:txBody>
          <a:bodyPr/>
          <a:lstStyle/>
          <a:p>
            <a:endParaRPr lang="en-US"/>
          </a:p>
        </p:txBody>
      </p:sp>
      <p:sp>
        <p:nvSpPr>
          <p:cNvPr id="40" name="Freeform 36"/>
          <p:cNvSpPr>
            <a:spLocks/>
          </p:cNvSpPr>
          <p:nvPr/>
        </p:nvSpPr>
        <p:spPr bwMode="auto">
          <a:xfrm>
            <a:off x="2030413" y="4413250"/>
            <a:ext cx="571500" cy="420688"/>
          </a:xfrm>
          <a:custGeom>
            <a:avLst/>
            <a:gdLst>
              <a:gd name="T0" fmla="*/ 900 w 900"/>
              <a:gd name="T1" fmla="*/ 360 h 662"/>
              <a:gd name="T2" fmla="*/ 825 w 900"/>
              <a:gd name="T3" fmla="*/ 15 h 662"/>
              <a:gd name="T4" fmla="*/ 0 60000 65536"/>
              <a:gd name="T5" fmla="*/ 0 60000 65536"/>
              <a:gd name="T6" fmla="*/ 0 w 900"/>
              <a:gd name="T7" fmla="*/ 0 h 662"/>
              <a:gd name="T8" fmla="*/ 900 w 900"/>
              <a:gd name="T9" fmla="*/ 662 h 662"/>
            </a:gdLst>
            <a:ahLst/>
            <a:cxnLst>
              <a:cxn ang="T4">
                <a:pos x="T0" y="T1"/>
              </a:cxn>
              <a:cxn ang="T5">
                <a:pos x="T2" y="T3"/>
              </a:cxn>
            </a:cxnLst>
            <a:rect l="T6" t="T7" r="T8" b="T9"/>
            <a:pathLst>
              <a:path w="900" h="662">
                <a:moveTo>
                  <a:pt x="900" y="360"/>
                </a:moveTo>
                <a:cubicBezTo>
                  <a:pt x="171" y="662"/>
                  <a:pt x="0" y="0"/>
                  <a:pt x="825" y="15"/>
                </a:cubicBezTo>
              </a:path>
            </a:pathLst>
          </a:custGeom>
          <a:noFill/>
          <a:ln w="19050">
            <a:solidFill>
              <a:srgbClr val="000000"/>
            </a:solidFill>
            <a:round/>
            <a:headEnd/>
            <a:tailEnd type="triangle" w="med" len="med"/>
          </a:ln>
        </p:spPr>
        <p:txBody>
          <a:bodyPr/>
          <a:lstStyle/>
          <a:p>
            <a:endParaRPr lang="en-US"/>
          </a:p>
        </p:txBody>
      </p:sp>
      <p:sp>
        <p:nvSpPr>
          <p:cNvPr id="41" name="Text Box 37"/>
          <p:cNvSpPr txBox="1">
            <a:spLocks noChangeArrowheads="1"/>
          </p:cNvSpPr>
          <p:nvPr/>
        </p:nvSpPr>
        <p:spPr bwMode="auto">
          <a:xfrm>
            <a:off x="628650" y="4460875"/>
            <a:ext cx="1824038" cy="428625"/>
          </a:xfrm>
          <a:prstGeom prst="rect">
            <a:avLst/>
          </a:prstGeom>
          <a:noFill/>
          <a:ln w="9525">
            <a:noFill/>
            <a:miter lim="800000"/>
            <a:headEnd/>
            <a:tailEnd/>
          </a:ln>
        </p:spPr>
        <p:txBody>
          <a:bodyPr/>
          <a:lstStyle/>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p>
          <a:p>
            <a:pPr algn="l"/>
            <a:r>
              <a:rPr lang="en-US" sz="1400" dirty="0" err="1">
                <a:latin typeface="Arial" pitchFamily="34" charset="0"/>
              </a:rPr>
              <a:t>start_timer</a:t>
            </a:r>
            <a:endParaRPr lang="en-US" sz="1400" dirty="0">
              <a:latin typeface="Times New Roman" pitchFamily="18" charset="0"/>
            </a:endParaRPr>
          </a:p>
        </p:txBody>
      </p:sp>
      <p:sp>
        <p:nvSpPr>
          <p:cNvPr id="42" name="Text Box 38"/>
          <p:cNvSpPr txBox="1">
            <a:spLocks noChangeArrowheads="1"/>
          </p:cNvSpPr>
          <p:nvPr/>
        </p:nvSpPr>
        <p:spPr bwMode="auto">
          <a:xfrm>
            <a:off x="642938" y="4206875"/>
            <a:ext cx="1114425" cy="285750"/>
          </a:xfrm>
          <a:prstGeom prst="rect">
            <a:avLst/>
          </a:prstGeom>
          <a:noFill/>
          <a:ln w="9525">
            <a:noFill/>
            <a:miter lim="800000"/>
            <a:headEnd/>
            <a:tailEnd/>
          </a:ln>
        </p:spPr>
        <p:txBody>
          <a:bodyPr/>
          <a:lstStyle/>
          <a:p>
            <a:pPr algn="l"/>
            <a:r>
              <a:rPr lang="en-US" sz="1400" dirty="0">
                <a:latin typeface="Arial" pitchFamily="34" charset="0"/>
              </a:rPr>
              <a:t>timeout</a:t>
            </a:r>
            <a:endParaRPr lang="en-US" sz="1400" dirty="0">
              <a:latin typeface="Times New Roman" pitchFamily="18" charset="0"/>
            </a:endParaRPr>
          </a:p>
        </p:txBody>
      </p:sp>
      <p:sp>
        <p:nvSpPr>
          <p:cNvPr id="43" name="Line 39"/>
          <p:cNvSpPr>
            <a:spLocks noChangeShapeType="1"/>
          </p:cNvSpPr>
          <p:nvPr/>
        </p:nvSpPr>
        <p:spPr bwMode="auto">
          <a:xfrm>
            <a:off x="746125" y="4489450"/>
            <a:ext cx="990600" cy="0"/>
          </a:xfrm>
          <a:prstGeom prst="line">
            <a:avLst/>
          </a:prstGeom>
          <a:noFill/>
          <a:ln w="28575">
            <a:solidFill>
              <a:srgbClr val="000000"/>
            </a:solidFill>
            <a:round/>
            <a:headEnd/>
            <a:tailEnd/>
          </a:ln>
        </p:spPr>
        <p:txBody>
          <a:bodyPr/>
          <a:lstStyle/>
          <a:p>
            <a:endParaRPr lang="en-US"/>
          </a:p>
        </p:txBody>
      </p:sp>
      <p:sp>
        <p:nvSpPr>
          <p:cNvPr id="44" name="Freeform 40"/>
          <p:cNvSpPr>
            <a:spLocks/>
          </p:cNvSpPr>
          <p:nvPr/>
        </p:nvSpPr>
        <p:spPr bwMode="auto">
          <a:xfrm>
            <a:off x="6426200" y="4373563"/>
            <a:ext cx="579438" cy="890587"/>
          </a:xfrm>
          <a:custGeom>
            <a:avLst/>
            <a:gdLst>
              <a:gd name="T0" fmla="*/ 31 w 322"/>
              <a:gd name="T1" fmla="*/ 120 h 483"/>
              <a:gd name="T2" fmla="*/ 0 w 322"/>
              <a:gd name="T3" fmla="*/ 183 h 483"/>
              <a:gd name="T4" fmla="*/ 0 60000 65536"/>
              <a:gd name="T5" fmla="*/ 0 60000 65536"/>
              <a:gd name="T6" fmla="*/ 0 w 322"/>
              <a:gd name="T7" fmla="*/ 0 h 483"/>
              <a:gd name="T8" fmla="*/ 322 w 322"/>
              <a:gd name="T9" fmla="*/ 483 h 483"/>
            </a:gdLst>
            <a:ahLst/>
            <a:cxnLst>
              <a:cxn ang="T4">
                <a:pos x="T0" y="T1"/>
              </a:cxn>
              <a:cxn ang="T5">
                <a:pos x="T2" y="T3"/>
              </a:cxn>
            </a:cxnLst>
            <a:rect l="T6" t="T7" r="T8" b="T9"/>
            <a:pathLst>
              <a:path w="322" h="483">
                <a:moveTo>
                  <a:pt x="31" y="120"/>
                </a:moveTo>
                <a:cubicBezTo>
                  <a:pt x="322" y="0"/>
                  <a:pt x="64" y="483"/>
                  <a:pt x="0" y="183"/>
                </a:cubicBezTo>
              </a:path>
            </a:pathLst>
          </a:custGeom>
          <a:noFill/>
          <a:ln w="19050">
            <a:solidFill>
              <a:srgbClr val="000000"/>
            </a:solidFill>
            <a:round/>
            <a:headEnd/>
            <a:tailEnd type="triangle" w="med" len="med"/>
          </a:ln>
        </p:spPr>
        <p:txBody>
          <a:bodyPr/>
          <a:lstStyle/>
          <a:p>
            <a:endParaRPr lang="en-US"/>
          </a:p>
        </p:txBody>
      </p:sp>
      <p:grpSp>
        <p:nvGrpSpPr>
          <p:cNvPr id="4" name="Group 42"/>
          <p:cNvGrpSpPr>
            <a:grpSpLocks/>
          </p:cNvGrpSpPr>
          <p:nvPr/>
        </p:nvGrpSpPr>
        <p:grpSpPr bwMode="auto">
          <a:xfrm>
            <a:off x="2419350" y="2135188"/>
            <a:ext cx="1189038" cy="850900"/>
            <a:chOff x="4090" y="3230"/>
            <a:chExt cx="749" cy="536"/>
          </a:xfrm>
        </p:grpSpPr>
        <p:sp>
          <p:nvSpPr>
            <p:cNvPr id="47" name="Oval 43"/>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p>
              <a:endParaRPr lang="en-US"/>
            </a:p>
          </p:txBody>
        </p:sp>
        <p:sp>
          <p:nvSpPr>
            <p:cNvPr id="48" name="Text Box 44"/>
            <p:cNvSpPr txBox="1">
              <a:spLocks noChangeArrowheads="1"/>
            </p:cNvSpPr>
            <p:nvPr/>
          </p:nvSpPr>
          <p:spPr bwMode="auto">
            <a:xfrm>
              <a:off x="4090" y="3270"/>
              <a:ext cx="749" cy="384"/>
            </a:xfrm>
            <a:prstGeom prst="rect">
              <a:avLst/>
            </a:prstGeom>
            <a:noFill/>
            <a:ln w="9525">
              <a:noFill/>
              <a:miter lim="800000"/>
              <a:headEnd/>
              <a:tailEnd/>
            </a:ln>
          </p:spPr>
          <p:txBody>
            <a:bodyPr/>
            <a:lstStyle/>
            <a:p>
              <a:r>
                <a:rPr lang="en-US" sz="1400" dirty="0">
                  <a:latin typeface="Arial" pitchFamily="34" charset="0"/>
                </a:rPr>
                <a:t>Wait for </a:t>
              </a:r>
            </a:p>
            <a:p>
              <a:r>
                <a:rPr lang="en-US" sz="1400" dirty="0">
                  <a:latin typeface="Arial" pitchFamily="34" charset="0"/>
                </a:rPr>
                <a:t>call 0from above</a:t>
              </a:r>
              <a:endParaRPr lang="en-US" sz="1400" dirty="0">
                <a:latin typeface="Times New Roman" pitchFamily="18" charset="0"/>
              </a:endParaRPr>
            </a:p>
          </p:txBody>
        </p:sp>
      </p:grpSp>
      <p:grpSp>
        <p:nvGrpSpPr>
          <p:cNvPr id="5" name="Group 46"/>
          <p:cNvGrpSpPr>
            <a:grpSpLocks/>
          </p:cNvGrpSpPr>
          <p:nvPr/>
        </p:nvGrpSpPr>
        <p:grpSpPr bwMode="auto">
          <a:xfrm>
            <a:off x="2630488" y="3989388"/>
            <a:ext cx="889000" cy="865187"/>
            <a:chOff x="445" y="1273"/>
            <a:chExt cx="560" cy="545"/>
          </a:xfrm>
        </p:grpSpPr>
        <p:sp>
          <p:nvSpPr>
            <p:cNvPr id="51" name="Oval 47"/>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p>
              <a:endParaRPr lang="en-US"/>
            </a:p>
          </p:txBody>
        </p:sp>
        <p:sp>
          <p:nvSpPr>
            <p:cNvPr id="52" name="Text Box 48"/>
            <p:cNvSpPr txBox="1">
              <a:spLocks noChangeArrowheads="1"/>
            </p:cNvSpPr>
            <p:nvPr/>
          </p:nvSpPr>
          <p:spPr bwMode="auto">
            <a:xfrm>
              <a:off x="499" y="1309"/>
              <a:ext cx="450" cy="282"/>
            </a:xfrm>
            <a:prstGeom prst="rect">
              <a:avLst/>
            </a:prstGeom>
            <a:noFill/>
            <a:ln w="9525">
              <a:noFill/>
              <a:miter lim="800000"/>
              <a:headEnd/>
              <a:tailEnd/>
            </a:ln>
          </p:spPr>
          <p:txBody>
            <a:bodyPr/>
            <a:lstStyle/>
            <a:p>
              <a:r>
                <a:rPr lang="en-US" sz="1400">
                  <a:latin typeface="Arial" pitchFamily="34" charset="0"/>
                </a:rPr>
                <a:t>Wait for ACK1</a:t>
              </a:r>
              <a:endParaRPr lang="en-US" sz="1400" dirty="0">
                <a:latin typeface="Times New Roman" pitchFamily="18" charset="0"/>
              </a:endParaRPr>
            </a:p>
          </p:txBody>
        </p:sp>
      </p:grpSp>
      <p:sp>
        <p:nvSpPr>
          <p:cNvPr id="54" name="Text Box 50"/>
          <p:cNvSpPr txBox="1">
            <a:spLocks noChangeArrowheads="1"/>
          </p:cNvSpPr>
          <p:nvPr/>
        </p:nvSpPr>
        <p:spPr bwMode="auto">
          <a:xfrm>
            <a:off x="7224713" y="4852988"/>
            <a:ext cx="323850" cy="336550"/>
          </a:xfrm>
          <a:prstGeom prst="rect">
            <a:avLst/>
          </a:prstGeom>
          <a:noFill/>
          <a:ln w="9525">
            <a:noFill/>
            <a:miter lim="800000"/>
            <a:headEnd/>
            <a:tailEnd/>
          </a:ln>
        </p:spPr>
        <p:txBody>
          <a:bodyPr wrap="none">
            <a:spAutoFit/>
          </a:bodyPr>
          <a:lstStyle/>
          <a:p>
            <a:r>
              <a:rPr lang="en-US" dirty="0">
                <a:latin typeface="Symbol" pitchFamily="18" charset="2"/>
              </a:rPr>
              <a:t>L</a:t>
            </a:r>
          </a:p>
        </p:txBody>
      </p:sp>
      <p:sp>
        <p:nvSpPr>
          <p:cNvPr id="55" name="Text Box 51"/>
          <p:cNvSpPr txBox="1">
            <a:spLocks noChangeArrowheads="1"/>
          </p:cNvSpPr>
          <p:nvPr/>
        </p:nvSpPr>
        <p:spPr bwMode="auto">
          <a:xfrm>
            <a:off x="6757988" y="4603750"/>
            <a:ext cx="1428750"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a:t>
            </a:r>
            <a:endParaRPr lang="en-US" sz="1400" dirty="0">
              <a:latin typeface="Times New Roman" pitchFamily="18" charset="0"/>
            </a:endParaRPr>
          </a:p>
        </p:txBody>
      </p:sp>
      <p:sp>
        <p:nvSpPr>
          <p:cNvPr id="56" name="Line 52"/>
          <p:cNvSpPr>
            <a:spLocks noChangeShapeType="1"/>
          </p:cNvSpPr>
          <p:nvPr/>
        </p:nvSpPr>
        <p:spPr bwMode="auto">
          <a:xfrm>
            <a:off x="6845300" y="4889500"/>
            <a:ext cx="1101725" cy="0"/>
          </a:xfrm>
          <a:prstGeom prst="line">
            <a:avLst/>
          </a:prstGeom>
          <a:noFill/>
          <a:ln w="28575">
            <a:solidFill>
              <a:srgbClr val="000000"/>
            </a:solidFill>
            <a:round/>
            <a:headEnd/>
            <a:tailEnd/>
          </a:ln>
        </p:spPr>
        <p:txBody>
          <a:bodyPr/>
          <a:lstStyle/>
          <a:p>
            <a:endParaRPr lang="en-US"/>
          </a:p>
        </p:txBody>
      </p:sp>
      <p:sp>
        <p:nvSpPr>
          <p:cNvPr id="58" name="Text Box 37"/>
          <p:cNvSpPr txBox="1">
            <a:spLocks noChangeArrowheads="1"/>
          </p:cNvSpPr>
          <p:nvPr/>
        </p:nvSpPr>
        <p:spPr bwMode="auto">
          <a:xfrm>
            <a:off x="1300162" y="5819775"/>
            <a:ext cx="1366838" cy="428625"/>
          </a:xfrm>
          <a:prstGeom prst="rect">
            <a:avLst/>
          </a:prstGeom>
          <a:noFill/>
          <a:ln w="9525">
            <a:noFill/>
            <a:miter lim="800000"/>
            <a:headEnd/>
            <a:tailEnd/>
          </a:ln>
        </p:spPr>
        <p:txBody>
          <a:bodyPr/>
          <a:lstStyle/>
          <a:p>
            <a:pPr algn="ctr"/>
            <a:r>
              <a:rPr lang="en-US" sz="1400" dirty="0">
                <a:latin typeface="Symbol" pitchFamily="18" charset="2"/>
              </a:rPr>
              <a:t>L</a:t>
            </a:r>
          </a:p>
        </p:txBody>
      </p:sp>
      <p:sp>
        <p:nvSpPr>
          <p:cNvPr id="59" name="Text Box 50"/>
          <p:cNvSpPr txBox="1">
            <a:spLocks noChangeArrowheads="1"/>
          </p:cNvSpPr>
          <p:nvPr/>
        </p:nvSpPr>
        <p:spPr bwMode="auto">
          <a:xfrm>
            <a:off x="7086600" y="1676400"/>
            <a:ext cx="323850" cy="336550"/>
          </a:xfrm>
          <a:prstGeom prst="rect">
            <a:avLst/>
          </a:prstGeom>
          <a:noFill/>
          <a:ln w="9525">
            <a:noFill/>
            <a:miter lim="800000"/>
            <a:headEnd/>
            <a:tailEnd/>
          </a:ln>
        </p:spPr>
        <p:txBody>
          <a:bodyPr wrap="none">
            <a:spAutoFit/>
          </a:bodyPr>
          <a:lstStyle/>
          <a:p>
            <a:r>
              <a:rPr lang="en-US" dirty="0">
                <a:latin typeface="Symbol" pitchFamily="18" charset="2"/>
              </a:rPr>
              <a:t>L</a:t>
            </a:r>
          </a:p>
        </p:txBody>
      </p:sp>
      <p:sp>
        <p:nvSpPr>
          <p:cNvPr id="53" name="Slide Number Placeholder 52"/>
          <p:cNvSpPr>
            <a:spLocks noGrp="1"/>
          </p:cNvSpPr>
          <p:nvPr>
            <p:ph type="sldNum" sz="quarter" idx="12"/>
          </p:nvPr>
        </p:nvSpPr>
        <p:spPr/>
        <p:txBody>
          <a:bodyPr/>
          <a:lstStyle/>
          <a:p>
            <a:fld id="{4810A696-75C0-4E1D-A482-26D5420205C7}" type="slidenum">
              <a:rPr lang="en-US" smtClean="0"/>
              <a:pPr/>
              <a:t>38</a:t>
            </a:fld>
            <a:endParaRPr lang="en-US"/>
          </a:p>
        </p:txBody>
      </p:sp>
      <p:sp>
        <p:nvSpPr>
          <p:cNvPr id="57" name="Footer Placeholder 5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par>
                                <p:cTn id="27" presetID="9"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dissolve">
                                      <p:cBhvr>
                                        <p:cTn id="45" dur="500"/>
                                        <p:tgtEl>
                                          <p:spTgt spid="5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dissolve">
                                      <p:cBhvr>
                                        <p:cTn id="50" dur="500"/>
                                        <p:tgtEl>
                                          <p:spTgt spid="3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dissolve">
                                      <p:cBhvr>
                                        <p:cTn id="53" dur="500"/>
                                        <p:tgtEl>
                                          <p:spTgt spid="3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dissolve">
                                      <p:cBhvr>
                                        <p:cTn id="56" dur="500"/>
                                        <p:tgtEl>
                                          <p:spTgt spid="38"/>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dissolve">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dissolve">
                                      <p:cBhvr>
                                        <p:cTn id="66" dur="500"/>
                                        <p:tgtEl>
                                          <p:spTgt spid="2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dissolv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dissolve">
                                      <p:cBhvr>
                                        <p:cTn id="77" dur="500"/>
                                        <p:tgtEl>
                                          <p:spTgt spid="23"/>
                                        </p:tgtEl>
                                      </p:cBhvr>
                                    </p:animEffect>
                                  </p:childTnLst>
                                </p:cTn>
                              </p:par>
                              <p:par>
                                <p:cTn id="78" presetID="9" presetClass="entr" presetSubtype="0" fill="hold" nodeType="with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dissolve">
                                      <p:cBhvr>
                                        <p:cTn id="80" dur="500"/>
                                        <p:tgtEl>
                                          <p:spTgt spid="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dissolve">
                                      <p:cBhvr>
                                        <p:cTn id="85" dur="500"/>
                                        <p:tgtEl>
                                          <p:spTgt spid="5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dissolve">
                                      <p:cBhvr>
                                        <p:cTn id="88" dur="500"/>
                                        <p:tgtEl>
                                          <p:spTgt spid="56"/>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animEffect transition="in" filter="dissolve">
                                      <p:cBhvr>
                                        <p:cTn id="91" dur="500"/>
                                        <p:tgtEl>
                                          <p:spTgt spid="55"/>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dissolve">
                                      <p:cBhvr>
                                        <p:cTn id="96" dur="500"/>
                                        <p:tgtEl>
                                          <p:spTgt spid="4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dissolve">
                                      <p:cBhvr>
                                        <p:cTn id="101" dur="500"/>
                                        <p:tgtEl>
                                          <p:spTgt spid="2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dissolve">
                                      <p:cBhvr>
                                        <p:cTn id="104" dur="500"/>
                                        <p:tgtEl>
                                          <p:spTgt spid="26"/>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dissolve">
                                      <p:cBhvr>
                                        <p:cTn id="107" dur="500"/>
                                        <p:tgtEl>
                                          <p:spTgt spid="24"/>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dissolve">
                                      <p:cBhvr>
                                        <p:cTn id="112" dur="500"/>
                                        <p:tgtEl>
                                          <p:spTgt spid="22"/>
                                        </p:tgtEl>
                                      </p:cBhvr>
                                    </p:animEffect>
                                  </p:childTnLst>
                                </p:cTn>
                              </p:par>
                              <p:par>
                                <p:cTn id="113" presetID="9" presetClass="entr" presetSubtype="0" fill="hold" nodeType="withEffect">
                                  <p:stCondLst>
                                    <p:cond delay="0"/>
                                  </p:stCondLst>
                                  <p:childTnLst>
                                    <p:set>
                                      <p:cBhvr>
                                        <p:cTn id="114" dur="1" fill="hold">
                                          <p:stCondLst>
                                            <p:cond delay="0"/>
                                          </p:stCondLst>
                                        </p:cTn>
                                        <p:tgtEl>
                                          <p:spTgt spid="5"/>
                                        </p:tgtEl>
                                        <p:attrNameLst>
                                          <p:attrName>style.visibility</p:attrName>
                                        </p:attrNameLst>
                                      </p:cBhvr>
                                      <p:to>
                                        <p:strVal val="visible"/>
                                      </p:to>
                                    </p:set>
                                    <p:animEffect transition="in" filter="dissolve">
                                      <p:cBhvr>
                                        <p:cTn id="115" dur="500"/>
                                        <p:tgtEl>
                                          <p:spTgt spid="5"/>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dissolve">
                                      <p:cBhvr>
                                        <p:cTn id="120" dur="500"/>
                                        <p:tgtEl>
                                          <p:spTgt spid="29"/>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30"/>
                                        </p:tgtEl>
                                        <p:attrNameLst>
                                          <p:attrName>style.visibility</p:attrName>
                                        </p:attrNameLst>
                                      </p:cBhvr>
                                      <p:to>
                                        <p:strVal val="visible"/>
                                      </p:to>
                                    </p:set>
                                    <p:animEffect transition="in" filter="dissolve">
                                      <p:cBhvr>
                                        <p:cTn id="123" dur="500"/>
                                        <p:tgtEl>
                                          <p:spTgt spid="30"/>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58"/>
                                        </p:tgtEl>
                                        <p:attrNameLst>
                                          <p:attrName>style.visibility</p:attrName>
                                        </p:attrNameLst>
                                      </p:cBhvr>
                                      <p:to>
                                        <p:strVal val="visible"/>
                                      </p:to>
                                    </p:set>
                                    <p:animEffect transition="in" filter="dissolve">
                                      <p:cBhvr>
                                        <p:cTn id="128" dur="500"/>
                                        <p:tgtEl>
                                          <p:spTgt spid="58"/>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dissolve">
                                      <p:cBhvr>
                                        <p:cTn id="133" dur="500"/>
                                        <p:tgtEl>
                                          <p:spTgt spid="39"/>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42"/>
                                        </p:tgtEl>
                                        <p:attrNameLst>
                                          <p:attrName>style.visibility</p:attrName>
                                        </p:attrNameLst>
                                      </p:cBhvr>
                                      <p:to>
                                        <p:strVal val="visible"/>
                                      </p:to>
                                    </p:set>
                                    <p:animEffect transition="in" filter="dissolve">
                                      <p:cBhvr>
                                        <p:cTn id="138" dur="500"/>
                                        <p:tgtEl>
                                          <p:spTgt spid="42"/>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3"/>
                                        </p:tgtEl>
                                        <p:attrNameLst>
                                          <p:attrName>style.visibility</p:attrName>
                                        </p:attrNameLst>
                                      </p:cBhvr>
                                      <p:to>
                                        <p:strVal val="visible"/>
                                      </p:to>
                                    </p:set>
                                    <p:animEffect transition="in" filter="dissolve">
                                      <p:cBhvr>
                                        <p:cTn id="141" dur="500"/>
                                        <p:tgtEl>
                                          <p:spTgt spid="43"/>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1"/>
                                        </p:tgtEl>
                                        <p:attrNameLst>
                                          <p:attrName>style.visibility</p:attrName>
                                        </p:attrNameLst>
                                      </p:cBhvr>
                                      <p:to>
                                        <p:strVal val="visible"/>
                                      </p:to>
                                    </p:set>
                                    <p:animEffect transition="in" filter="dissolve">
                                      <p:cBhvr>
                                        <p:cTn id="144" dur="500"/>
                                        <p:tgtEl>
                                          <p:spTgt spid="41"/>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40"/>
                                        </p:tgtEl>
                                        <p:attrNameLst>
                                          <p:attrName>style.visibility</p:attrName>
                                        </p:attrNameLst>
                                      </p:cBhvr>
                                      <p:to>
                                        <p:strVal val="visible"/>
                                      </p:to>
                                    </p:set>
                                    <p:animEffect transition="in" filter="dissolve">
                                      <p:cBhvr>
                                        <p:cTn id="149" dur="500"/>
                                        <p:tgtEl>
                                          <p:spTgt spid="4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dissolve">
                                      <p:cBhvr>
                                        <p:cTn id="154" dur="500"/>
                                        <p:tgtEl>
                                          <p:spTgt spid="31"/>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Effect transition="in" filter="dissolve">
                                      <p:cBhvr>
                                        <p:cTn id="157" dur="500"/>
                                        <p:tgtEl>
                                          <p:spTgt spid="32"/>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34"/>
                                        </p:tgtEl>
                                        <p:attrNameLst>
                                          <p:attrName>style.visibility</p:attrName>
                                        </p:attrNameLst>
                                      </p:cBhvr>
                                      <p:to>
                                        <p:strVal val="visible"/>
                                      </p:to>
                                    </p:set>
                                    <p:animEffect transition="in" filter="dissolve">
                                      <p:cBhvr>
                                        <p:cTn id="160" dur="500"/>
                                        <p:tgtEl>
                                          <p:spTgt spid="34"/>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1"/>
                                        </p:tgtEl>
                                        <p:attrNameLst>
                                          <p:attrName>style.visibility</p:attrName>
                                        </p:attrNameLst>
                                      </p:cBhvr>
                                      <p:to>
                                        <p:strVal val="visible"/>
                                      </p:to>
                                    </p:set>
                                    <p:animEffect transition="in" filter="dissolve">
                                      <p:cBhvr>
                                        <p:cTn id="1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4" grpId="0" animBg="1"/>
      <p:bldP spid="15" grpId="0" animBg="1"/>
      <p:bldP spid="16" grpId="0"/>
      <p:bldP spid="17" grpId="0" animBg="1"/>
      <p:bldP spid="21" grpId="0" animBg="1"/>
      <p:bldP spid="22" grpId="0" animBg="1"/>
      <p:bldP spid="23" grpId="0" animBg="1"/>
      <p:bldP spid="24" grpId="0"/>
      <p:bldP spid="25" grpId="0"/>
      <p:bldP spid="26" grpId="0" animBg="1"/>
      <p:bldP spid="27" grpId="0"/>
      <p:bldP spid="28" grpId="0" animBg="1"/>
      <p:bldP spid="29" grpId="0"/>
      <p:bldP spid="30" grpId="0" animBg="1"/>
      <p:bldP spid="31" grpId="0"/>
      <p:bldP spid="32" grpId="0" animBg="1"/>
      <p:bldP spid="33" grpId="0"/>
      <p:bldP spid="34" grpId="0"/>
      <p:bldP spid="35" grpId="0" animBg="1"/>
      <p:bldP spid="36" grpId="0"/>
      <p:bldP spid="37" grpId="0"/>
      <p:bldP spid="38" grpId="0" animBg="1"/>
      <p:bldP spid="39" grpId="0" animBg="1"/>
      <p:bldP spid="40" grpId="0" animBg="1"/>
      <p:bldP spid="41" grpId="0"/>
      <p:bldP spid="42" grpId="0"/>
      <p:bldP spid="43" grpId="0" animBg="1"/>
      <p:bldP spid="44" grpId="0" animBg="1"/>
      <p:bldP spid="54" grpId="0"/>
      <p:bldP spid="55" grpId="0"/>
      <p:bldP spid="56" grpId="0" animBg="1"/>
      <p:bldP spid="58" grpId="0"/>
      <p:bldP spid="5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z="3200"/>
              <a:t>Rdt3.0 - 3</a:t>
            </a:r>
          </a:p>
        </p:txBody>
      </p:sp>
      <p:pic>
        <p:nvPicPr>
          <p:cNvPr id="77827" name="Picture 3" descr="4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7650" y="1833563"/>
            <a:ext cx="8362950" cy="456723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39</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dissolve">
                                      <p:cBhvr>
                                        <p:cTn id="7"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96200" cy="639762"/>
          </a:xfrm>
        </p:spPr>
        <p:txBody>
          <a:bodyPr>
            <a:normAutofit fontScale="90000"/>
          </a:bodyPr>
          <a:lstStyle/>
          <a:p>
            <a:r>
              <a:rPr lang="en-US" dirty="0" err="1"/>
              <a:t>Nhắc</a:t>
            </a:r>
            <a:r>
              <a:rPr lang="en-US" dirty="0"/>
              <a:t> </a:t>
            </a:r>
            <a:r>
              <a:rPr lang="en-US" dirty="0" err="1"/>
              <a:t>lại</a:t>
            </a:r>
            <a:endParaRPr lang="en-US" dirty="0"/>
          </a:p>
        </p:txBody>
      </p:sp>
      <p:sp>
        <p:nvSpPr>
          <p:cNvPr id="8" name="Freeform 3"/>
          <p:cNvSpPr>
            <a:spLocks/>
          </p:cNvSpPr>
          <p:nvPr/>
        </p:nvSpPr>
        <p:spPr bwMode="auto">
          <a:xfrm>
            <a:off x="7299325" y="2919413"/>
            <a:ext cx="638175" cy="852487"/>
          </a:xfrm>
          <a:custGeom>
            <a:avLst/>
            <a:gdLst/>
            <a:ahLst/>
            <a:cxnLst>
              <a:cxn ang="0">
                <a:pos x="402" y="363"/>
              </a:cxn>
              <a:cxn ang="0">
                <a:pos x="28" y="0"/>
              </a:cxn>
              <a:cxn ang="0">
                <a:pos x="0" y="470"/>
              </a:cxn>
              <a:cxn ang="0">
                <a:pos x="242" y="537"/>
              </a:cxn>
              <a:cxn ang="0">
                <a:pos x="402" y="363"/>
              </a:cxn>
            </a:cxnLst>
            <a:rect l="0" t="0" r="r" b="b"/>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9" name="Text Box 8"/>
          <p:cNvSpPr txBox="1">
            <a:spLocks noChangeArrowheads="1"/>
          </p:cNvSpPr>
          <p:nvPr/>
        </p:nvSpPr>
        <p:spPr bwMode="auto">
          <a:xfrm>
            <a:off x="2886075" y="896938"/>
            <a:ext cx="877163" cy="369332"/>
          </a:xfrm>
          <a:prstGeom prst="rect">
            <a:avLst/>
          </a:prstGeom>
          <a:noFill/>
          <a:ln w="9525">
            <a:noFill/>
            <a:miter lim="800000"/>
            <a:headEnd/>
            <a:tailEnd/>
          </a:ln>
          <a:effectLst/>
        </p:spPr>
        <p:txBody>
          <a:bodyPr wrap="none">
            <a:spAutoFit/>
          </a:bodyPr>
          <a:lstStyle/>
          <a:p>
            <a:r>
              <a:rPr lang="en-US">
                <a:solidFill>
                  <a:schemeClr val="accent2"/>
                </a:solidFill>
                <a:latin typeface="Arial" pitchFamily="34" charset="0"/>
              </a:rPr>
              <a:t>source</a:t>
            </a:r>
          </a:p>
        </p:txBody>
      </p:sp>
      <p:graphicFrame>
        <p:nvGraphicFramePr>
          <p:cNvPr id="10" name="Object 9"/>
          <p:cNvGraphicFramePr>
            <a:graphicFrameLocks noChangeAspect="1"/>
          </p:cNvGraphicFramePr>
          <p:nvPr/>
        </p:nvGraphicFramePr>
        <p:xfrm>
          <a:off x="4268787" y="1874838"/>
          <a:ext cx="646113" cy="53340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8787" y="1874838"/>
                        <a:ext cx="646113" cy="533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Freeform 10"/>
          <p:cNvSpPr>
            <a:spLocks/>
          </p:cNvSpPr>
          <p:nvPr/>
        </p:nvSpPr>
        <p:spPr bwMode="auto">
          <a:xfrm>
            <a:off x="4038600" y="1327150"/>
            <a:ext cx="360362" cy="1577975"/>
          </a:xfrm>
          <a:custGeom>
            <a:avLst/>
            <a:gdLst/>
            <a:ahLst/>
            <a:cxnLst>
              <a:cxn ang="0">
                <a:pos x="254" y="466"/>
              </a:cxn>
              <a:cxn ang="0">
                <a:pos x="0" y="0"/>
              </a:cxn>
              <a:cxn ang="0">
                <a:pos x="0" y="1186"/>
              </a:cxn>
              <a:cxn ang="0">
                <a:pos x="267" y="652"/>
              </a:cxn>
              <a:cxn ang="0">
                <a:pos x="254" y="466"/>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grpSp>
        <p:nvGrpSpPr>
          <p:cNvPr id="4" name="Group 152"/>
          <p:cNvGrpSpPr/>
          <p:nvPr/>
        </p:nvGrpSpPr>
        <p:grpSpPr>
          <a:xfrm>
            <a:off x="7634288" y="3532188"/>
            <a:ext cx="976312" cy="277812"/>
            <a:chOff x="7658100" y="3500438"/>
            <a:chExt cx="976312" cy="277812"/>
          </a:xfrm>
        </p:grpSpPr>
        <p:sp>
          <p:nvSpPr>
            <p:cNvPr id="13" name="Freeform 12"/>
            <p:cNvSpPr>
              <a:spLocks/>
            </p:cNvSpPr>
            <p:nvPr/>
          </p:nvSpPr>
          <p:spPr bwMode="auto">
            <a:xfrm>
              <a:off x="7658100" y="3619500"/>
              <a:ext cx="946727" cy="158750"/>
            </a:xfrm>
            <a:custGeom>
              <a:avLst/>
              <a:gdLst/>
              <a:ahLst/>
              <a:cxnLst>
                <a:cxn ang="0">
                  <a:pos x="179" y="0"/>
                </a:cxn>
                <a:cxn ang="0">
                  <a:pos x="672" y="0"/>
                </a:cxn>
                <a:cxn ang="0">
                  <a:pos x="508" y="164"/>
                </a:cxn>
                <a:cxn ang="0">
                  <a:pos x="0" y="164"/>
                </a:cxn>
                <a:cxn ang="0">
                  <a:pos x="179" y="0"/>
                </a:cxn>
              </a:cxnLst>
              <a:rect l="0" t="0" r="r" b="b"/>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a:effectLst/>
          </p:spPr>
          <p:txBody>
            <a:bodyPr/>
            <a:lstStyle/>
            <a:p>
              <a:endParaRPr lang="en-US"/>
            </a:p>
          </p:txBody>
        </p:sp>
        <p:sp>
          <p:nvSpPr>
            <p:cNvPr id="14" name="Freeform 13"/>
            <p:cNvSpPr>
              <a:spLocks/>
            </p:cNvSpPr>
            <p:nvPr/>
          </p:nvSpPr>
          <p:spPr bwMode="auto">
            <a:xfrm>
              <a:off x="7679232" y="3500438"/>
              <a:ext cx="927003" cy="272004"/>
            </a:xfrm>
            <a:custGeom>
              <a:avLst/>
              <a:gdLst/>
              <a:ahLst/>
              <a:cxnLst>
                <a:cxn ang="0">
                  <a:pos x="0" y="281"/>
                </a:cxn>
                <a:cxn ang="0">
                  <a:pos x="13" y="150"/>
                </a:cxn>
                <a:cxn ang="0">
                  <a:pos x="658" y="0"/>
                </a:cxn>
                <a:cxn ang="0">
                  <a:pos x="658" y="130"/>
                </a:cxn>
                <a:cxn ang="0">
                  <a:pos x="0" y="281"/>
                </a:cxn>
              </a:cxnLst>
              <a:rect l="0" t="0" r="r" b="b"/>
              <a:pathLst>
                <a:path w="658" h="281">
                  <a:moveTo>
                    <a:pt x="0" y="281"/>
                  </a:moveTo>
                  <a:lnTo>
                    <a:pt x="13" y="150"/>
                  </a:lnTo>
                  <a:lnTo>
                    <a:pt x="658" y="0"/>
                  </a:lnTo>
                  <a:lnTo>
                    <a:pt x="658" y="130"/>
                  </a:lnTo>
                  <a:lnTo>
                    <a:pt x="0" y="281"/>
                  </a:lnTo>
                  <a:close/>
                </a:path>
              </a:pathLst>
            </a:custGeom>
            <a:solidFill>
              <a:schemeClr val="hlink"/>
            </a:solidFill>
            <a:ln w="9525">
              <a:noFill/>
              <a:round/>
              <a:headEnd/>
              <a:tailEnd/>
            </a:ln>
            <a:effectLst/>
          </p:spPr>
          <p:txBody>
            <a:bodyPr/>
            <a:lstStyle/>
            <a:p>
              <a:endParaRPr lang="en-US"/>
            </a:p>
          </p:txBody>
        </p:sp>
        <p:sp>
          <p:nvSpPr>
            <p:cNvPr id="15" name="Freeform 14"/>
            <p:cNvSpPr>
              <a:spLocks/>
            </p:cNvSpPr>
            <p:nvPr/>
          </p:nvSpPr>
          <p:spPr bwMode="auto">
            <a:xfrm>
              <a:off x="7687685" y="3500438"/>
              <a:ext cx="946727" cy="158750"/>
            </a:xfrm>
            <a:custGeom>
              <a:avLst/>
              <a:gdLst/>
              <a:ahLst/>
              <a:cxnLst>
                <a:cxn ang="0">
                  <a:pos x="179" y="0"/>
                </a:cxn>
                <a:cxn ang="0">
                  <a:pos x="672" y="0"/>
                </a:cxn>
                <a:cxn ang="0">
                  <a:pos x="508" y="164"/>
                </a:cxn>
                <a:cxn ang="0">
                  <a:pos x="0" y="164"/>
                </a:cxn>
                <a:cxn ang="0">
                  <a:pos x="179" y="0"/>
                </a:cxn>
              </a:cxnLst>
              <a:rect l="0" t="0" r="r" b="b"/>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a:effectLst/>
          </p:spPr>
          <p:txBody>
            <a:bodyPr/>
            <a:lstStyle/>
            <a:p>
              <a:endParaRPr lang="en-US"/>
            </a:p>
          </p:txBody>
        </p:sp>
        <p:grpSp>
          <p:nvGrpSpPr>
            <p:cNvPr id="5" name="Group 15"/>
            <p:cNvGrpSpPr>
              <a:grpSpLocks/>
            </p:cNvGrpSpPr>
            <p:nvPr/>
          </p:nvGrpSpPr>
          <p:grpSpPr bwMode="auto">
            <a:xfrm>
              <a:off x="7975084" y="3562737"/>
              <a:ext cx="335299" cy="94863"/>
              <a:chOff x="2848" y="848"/>
              <a:chExt cx="140" cy="98"/>
            </a:xfrm>
          </p:grpSpPr>
          <p:sp>
            <p:nvSpPr>
              <p:cNvPr id="21" name="Line 1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2" name="Line 1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3" name="Line 1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6" name="Group 19"/>
            <p:cNvGrpSpPr>
              <a:grpSpLocks/>
            </p:cNvGrpSpPr>
            <p:nvPr/>
          </p:nvGrpSpPr>
          <p:grpSpPr bwMode="auto">
            <a:xfrm flipV="1">
              <a:off x="7994808" y="3568197"/>
              <a:ext cx="335299" cy="94863"/>
              <a:chOff x="2848" y="848"/>
              <a:chExt cx="140" cy="98"/>
            </a:xfrm>
          </p:grpSpPr>
          <p:sp>
            <p:nvSpPr>
              <p:cNvPr id="18" name="Line 2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9" name="Line 2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0" name="Line 2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24" name="Rectangle 23"/>
          <p:cNvSpPr>
            <a:spLocks noChangeArrowheads="1"/>
          </p:cNvSpPr>
          <p:nvPr/>
        </p:nvSpPr>
        <p:spPr bwMode="auto">
          <a:xfrm>
            <a:off x="2814637" y="1333500"/>
            <a:ext cx="1296988" cy="1546225"/>
          </a:xfrm>
          <a:prstGeom prst="rect">
            <a:avLst/>
          </a:prstGeom>
          <a:solidFill>
            <a:schemeClr val="accent2"/>
          </a:solidFill>
          <a:ln w="9525">
            <a:noFill/>
            <a:miter lim="800000"/>
            <a:headEnd/>
            <a:tailEnd/>
          </a:ln>
          <a:effectLst/>
        </p:spPr>
        <p:txBody>
          <a:bodyPr wrap="none" anchor="ctr"/>
          <a:lstStyle/>
          <a:p>
            <a:endParaRPr lang="en-US"/>
          </a:p>
        </p:txBody>
      </p:sp>
      <p:sp>
        <p:nvSpPr>
          <p:cNvPr id="25" name="Rectangle 24"/>
          <p:cNvSpPr>
            <a:spLocks noChangeArrowheads="1"/>
          </p:cNvSpPr>
          <p:nvPr/>
        </p:nvSpPr>
        <p:spPr bwMode="auto">
          <a:xfrm>
            <a:off x="2767012" y="1404938"/>
            <a:ext cx="1273175" cy="1536700"/>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26" name="Line 25"/>
          <p:cNvSpPr>
            <a:spLocks noChangeShapeType="1"/>
          </p:cNvSpPr>
          <p:nvPr/>
        </p:nvSpPr>
        <p:spPr bwMode="auto">
          <a:xfrm>
            <a:off x="2767012" y="1722438"/>
            <a:ext cx="1263650" cy="3175"/>
          </a:xfrm>
          <a:prstGeom prst="line">
            <a:avLst/>
          </a:prstGeom>
          <a:noFill/>
          <a:ln w="28575">
            <a:solidFill>
              <a:schemeClr val="tx1"/>
            </a:solidFill>
            <a:round/>
            <a:headEnd/>
            <a:tailEnd/>
          </a:ln>
          <a:effectLst/>
        </p:spPr>
        <p:txBody>
          <a:bodyPr wrap="none" anchor="ctr"/>
          <a:lstStyle/>
          <a:p>
            <a:endParaRPr lang="en-US"/>
          </a:p>
        </p:txBody>
      </p:sp>
      <p:sp>
        <p:nvSpPr>
          <p:cNvPr id="27" name="Text Box 26"/>
          <p:cNvSpPr txBox="1">
            <a:spLocks noChangeArrowheads="1"/>
          </p:cNvSpPr>
          <p:nvPr/>
        </p:nvSpPr>
        <p:spPr bwMode="auto">
          <a:xfrm>
            <a:off x="2724150" y="1371600"/>
            <a:ext cx="1317625" cy="1600200"/>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application</a:t>
            </a:r>
          </a:p>
          <a:p>
            <a:pPr algn="ctr">
              <a:lnSpc>
                <a:spcPct val="110000"/>
              </a:lnSpc>
            </a:pPr>
            <a:r>
              <a:rPr lang="en-US" sz="1800">
                <a:latin typeface="Arial" pitchFamily="34" charset="0"/>
              </a:rPr>
              <a:t>transport</a:t>
            </a:r>
          </a:p>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28" name="Line 27"/>
          <p:cNvSpPr>
            <a:spLocks noChangeShapeType="1"/>
          </p:cNvSpPr>
          <p:nvPr/>
        </p:nvSpPr>
        <p:spPr bwMode="auto">
          <a:xfrm>
            <a:off x="2774950" y="2043113"/>
            <a:ext cx="1263650" cy="3175"/>
          </a:xfrm>
          <a:prstGeom prst="line">
            <a:avLst/>
          </a:prstGeom>
          <a:noFill/>
          <a:ln w="28575">
            <a:solidFill>
              <a:schemeClr val="tx1"/>
            </a:solidFill>
            <a:round/>
            <a:headEnd/>
            <a:tailEnd/>
          </a:ln>
          <a:effectLst/>
        </p:spPr>
        <p:txBody>
          <a:bodyPr wrap="none" anchor="ctr"/>
          <a:lstStyle/>
          <a:p>
            <a:endParaRPr lang="en-US"/>
          </a:p>
        </p:txBody>
      </p:sp>
      <p:sp>
        <p:nvSpPr>
          <p:cNvPr id="29" name="Line 28"/>
          <p:cNvSpPr>
            <a:spLocks noChangeShapeType="1"/>
          </p:cNvSpPr>
          <p:nvPr/>
        </p:nvSpPr>
        <p:spPr bwMode="auto">
          <a:xfrm>
            <a:off x="2779712" y="2324100"/>
            <a:ext cx="1263650" cy="3175"/>
          </a:xfrm>
          <a:prstGeom prst="line">
            <a:avLst/>
          </a:prstGeom>
          <a:noFill/>
          <a:ln w="28575">
            <a:solidFill>
              <a:schemeClr val="tx1"/>
            </a:solidFill>
            <a:round/>
            <a:headEnd/>
            <a:tailEnd/>
          </a:ln>
          <a:effectLst/>
        </p:spPr>
        <p:txBody>
          <a:bodyPr wrap="none" anchor="ctr"/>
          <a:lstStyle/>
          <a:p>
            <a:endParaRPr lang="en-US"/>
          </a:p>
        </p:txBody>
      </p:sp>
      <p:sp>
        <p:nvSpPr>
          <p:cNvPr id="30" name="Line 29"/>
          <p:cNvSpPr>
            <a:spLocks noChangeShapeType="1"/>
          </p:cNvSpPr>
          <p:nvPr/>
        </p:nvSpPr>
        <p:spPr bwMode="auto">
          <a:xfrm>
            <a:off x="2779712" y="2600325"/>
            <a:ext cx="1263650" cy="3175"/>
          </a:xfrm>
          <a:prstGeom prst="line">
            <a:avLst/>
          </a:prstGeom>
          <a:noFill/>
          <a:ln w="28575">
            <a:solidFill>
              <a:schemeClr val="tx1"/>
            </a:solidFill>
            <a:round/>
            <a:headEnd/>
            <a:tailEnd/>
          </a:ln>
          <a:effectLst/>
        </p:spPr>
        <p:txBody>
          <a:bodyPr wrap="none" anchor="ctr"/>
          <a:lstStyle/>
          <a:p>
            <a:endParaRPr lang="en-US"/>
          </a:p>
        </p:txBody>
      </p:sp>
      <p:grpSp>
        <p:nvGrpSpPr>
          <p:cNvPr id="12" name="Group 39"/>
          <p:cNvGrpSpPr>
            <a:grpSpLocks/>
          </p:cNvGrpSpPr>
          <p:nvPr/>
        </p:nvGrpSpPr>
        <p:grpSpPr bwMode="auto">
          <a:xfrm>
            <a:off x="1389062" y="2041525"/>
            <a:ext cx="1208088" cy="303213"/>
            <a:chOff x="501" y="1990"/>
            <a:chExt cx="761" cy="191"/>
          </a:xfrm>
        </p:grpSpPr>
        <p:sp>
          <p:nvSpPr>
            <p:cNvPr id="32" name="Rectangle 40"/>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3" name="Rectangle 41"/>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34" name="Rectangle 42"/>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35" name="Rectangle 43"/>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36" name="Line 44"/>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37" name="Line 45"/>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sp>
        <p:nvSpPr>
          <p:cNvPr id="38" name="Text Box 5"/>
          <p:cNvSpPr txBox="1">
            <a:spLocks noChangeArrowheads="1"/>
          </p:cNvSpPr>
          <p:nvPr/>
        </p:nvSpPr>
        <p:spPr bwMode="auto">
          <a:xfrm>
            <a:off x="565150" y="1670050"/>
            <a:ext cx="971550" cy="336550"/>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segment</a:t>
            </a:r>
            <a:endParaRPr lang="en-US" sz="1600">
              <a:solidFill>
                <a:schemeClr val="accent2"/>
              </a:solidFill>
              <a:latin typeface="Arial" pitchFamily="34" charset="0"/>
            </a:endParaRPr>
          </a:p>
        </p:txBody>
      </p:sp>
      <p:grpSp>
        <p:nvGrpSpPr>
          <p:cNvPr id="16" name="Group 178"/>
          <p:cNvGrpSpPr>
            <a:grpSpLocks/>
          </p:cNvGrpSpPr>
          <p:nvPr/>
        </p:nvGrpSpPr>
        <p:grpSpPr bwMode="auto">
          <a:xfrm>
            <a:off x="1703387" y="1706563"/>
            <a:ext cx="301625" cy="292100"/>
            <a:chOff x="1962" y="2058"/>
            <a:chExt cx="190" cy="184"/>
          </a:xfrm>
        </p:grpSpPr>
        <p:sp>
          <p:nvSpPr>
            <p:cNvPr id="40" name="Rectangle 47"/>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1" name="Rectangle 48"/>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grpSp>
      <p:sp>
        <p:nvSpPr>
          <p:cNvPr id="42" name="Text Box 4"/>
          <p:cNvSpPr txBox="1">
            <a:spLocks noChangeArrowheads="1"/>
          </p:cNvSpPr>
          <p:nvPr/>
        </p:nvSpPr>
        <p:spPr bwMode="auto">
          <a:xfrm>
            <a:off x="365125" y="2009775"/>
            <a:ext cx="788999" cy="338554"/>
          </a:xfrm>
          <a:prstGeom prst="rect">
            <a:avLst/>
          </a:prstGeom>
          <a:noFill/>
          <a:ln w="9525">
            <a:noFill/>
            <a:miter lim="800000"/>
            <a:headEnd/>
            <a:tailEnd/>
          </a:ln>
          <a:effectLst/>
        </p:spPr>
        <p:txBody>
          <a:bodyPr wrap="none">
            <a:spAutoFit/>
          </a:bodyPr>
          <a:lstStyle/>
          <a:p>
            <a:r>
              <a:rPr lang="en-US" sz="1600" dirty="0">
                <a:solidFill>
                  <a:srgbClr val="FF0000"/>
                </a:solidFill>
                <a:latin typeface="Arial" pitchFamily="34" charset="0"/>
              </a:rPr>
              <a:t>packet</a:t>
            </a:r>
            <a:endParaRPr lang="en-US" sz="1600" dirty="0">
              <a:solidFill>
                <a:schemeClr val="accent2"/>
              </a:solidFill>
              <a:latin typeface="Arial" pitchFamily="34" charset="0"/>
            </a:endParaRPr>
          </a:p>
        </p:txBody>
      </p:sp>
      <p:sp>
        <p:nvSpPr>
          <p:cNvPr id="43" name="Text Box 54"/>
          <p:cNvSpPr txBox="1">
            <a:spLocks noChangeArrowheads="1"/>
          </p:cNvSpPr>
          <p:nvPr/>
        </p:nvSpPr>
        <p:spPr bwMode="auto">
          <a:xfrm>
            <a:off x="1717675" y="4830763"/>
            <a:ext cx="1425390" cy="400110"/>
          </a:xfrm>
          <a:prstGeom prst="rect">
            <a:avLst/>
          </a:prstGeom>
          <a:noFill/>
          <a:ln w="9525">
            <a:noFill/>
            <a:miter lim="800000"/>
            <a:headEnd/>
            <a:tailEnd/>
          </a:ln>
          <a:effectLst/>
        </p:spPr>
        <p:txBody>
          <a:bodyPr wrap="none">
            <a:spAutoFit/>
          </a:bodyPr>
          <a:lstStyle/>
          <a:p>
            <a:r>
              <a:rPr lang="en-US" sz="2000">
                <a:solidFill>
                  <a:schemeClr val="accent2"/>
                </a:solidFill>
                <a:latin typeface="Arial" pitchFamily="34" charset="0"/>
              </a:rPr>
              <a:t>destination</a:t>
            </a:r>
          </a:p>
        </p:txBody>
      </p:sp>
      <p:graphicFrame>
        <p:nvGraphicFramePr>
          <p:cNvPr id="44" name="Object 55"/>
          <p:cNvGraphicFramePr>
            <a:graphicFrameLocks noChangeAspect="1"/>
          </p:cNvGraphicFramePr>
          <p:nvPr/>
        </p:nvGraphicFramePr>
        <p:xfrm>
          <a:off x="3379787" y="5761038"/>
          <a:ext cx="646113" cy="5334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787" y="5761038"/>
                        <a:ext cx="646113" cy="533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5" name="Freeform 56"/>
          <p:cNvSpPr>
            <a:spLocks/>
          </p:cNvSpPr>
          <p:nvPr/>
        </p:nvSpPr>
        <p:spPr bwMode="auto">
          <a:xfrm>
            <a:off x="3149600" y="5213350"/>
            <a:ext cx="360362" cy="1577975"/>
          </a:xfrm>
          <a:custGeom>
            <a:avLst/>
            <a:gdLst/>
            <a:ahLst/>
            <a:cxnLst>
              <a:cxn ang="0">
                <a:pos x="254" y="466"/>
              </a:cxn>
              <a:cxn ang="0">
                <a:pos x="0" y="0"/>
              </a:cxn>
              <a:cxn ang="0">
                <a:pos x="0" y="1186"/>
              </a:cxn>
              <a:cxn ang="0">
                <a:pos x="267" y="652"/>
              </a:cxn>
              <a:cxn ang="0">
                <a:pos x="254" y="466"/>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46" name="Rectangle 57"/>
          <p:cNvSpPr>
            <a:spLocks noChangeArrowheads="1"/>
          </p:cNvSpPr>
          <p:nvPr/>
        </p:nvSpPr>
        <p:spPr bwMode="auto">
          <a:xfrm>
            <a:off x="1925637" y="5219700"/>
            <a:ext cx="1296988" cy="1546225"/>
          </a:xfrm>
          <a:prstGeom prst="rect">
            <a:avLst/>
          </a:prstGeom>
          <a:solidFill>
            <a:schemeClr val="accent2"/>
          </a:solidFill>
          <a:ln w="9525">
            <a:noFill/>
            <a:miter lim="800000"/>
            <a:headEnd/>
            <a:tailEnd/>
          </a:ln>
          <a:effectLst/>
        </p:spPr>
        <p:txBody>
          <a:bodyPr wrap="none" anchor="ctr"/>
          <a:lstStyle/>
          <a:p>
            <a:endParaRPr lang="en-US"/>
          </a:p>
        </p:txBody>
      </p:sp>
      <p:sp>
        <p:nvSpPr>
          <p:cNvPr id="47" name="Rectangle 58"/>
          <p:cNvSpPr>
            <a:spLocks noChangeArrowheads="1"/>
          </p:cNvSpPr>
          <p:nvPr/>
        </p:nvSpPr>
        <p:spPr bwMode="auto">
          <a:xfrm>
            <a:off x="1878012" y="5291138"/>
            <a:ext cx="1273175" cy="1536700"/>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48" name="Line 59"/>
          <p:cNvSpPr>
            <a:spLocks noChangeShapeType="1"/>
          </p:cNvSpPr>
          <p:nvPr/>
        </p:nvSpPr>
        <p:spPr bwMode="auto">
          <a:xfrm>
            <a:off x="1878012" y="5608638"/>
            <a:ext cx="1263650" cy="3175"/>
          </a:xfrm>
          <a:prstGeom prst="line">
            <a:avLst/>
          </a:prstGeom>
          <a:noFill/>
          <a:ln w="28575">
            <a:solidFill>
              <a:schemeClr val="tx1"/>
            </a:solidFill>
            <a:round/>
            <a:headEnd/>
            <a:tailEnd/>
          </a:ln>
          <a:effectLst/>
        </p:spPr>
        <p:txBody>
          <a:bodyPr wrap="none" anchor="ctr"/>
          <a:lstStyle/>
          <a:p>
            <a:endParaRPr lang="en-US"/>
          </a:p>
        </p:txBody>
      </p:sp>
      <p:sp>
        <p:nvSpPr>
          <p:cNvPr id="49" name="Text Box 60"/>
          <p:cNvSpPr txBox="1">
            <a:spLocks noChangeArrowheads="1"/>
          </p:cNvSpPr>
          <p:nvPr/>
        </p:nvSpPr>
        <p:spPr bwMode="auto">
          <a:xfrm>
            <a:off x="1835150" y="5257800"/>
            <a:ext cx="1317625" cy="1600200"/>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application</a:t>
            </a:r>
          </a:p>
          <a:p>
            <a:pPr algn="ctr">
              <a:lnSpc>
                <a:spcPct val="110000"/>
              </a:lnSpc>
            </a:pPr>
            <a:r>
              <a:rPr lang="en-US" sz="1800">
                <a:latin typeface="Arial" pitchFamily="34" charset="0"/>
              </a:rPr>
              <a:t>transport</a:t>
            </a:r>
          </a:p>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50" name="Line 61"/>
          <p:cNvSpPr>
            <a:spLocks noChangeShapeType="1"/>
          </p:cNvSpPr>
          <p:nvPr/>
        </p:nvSpPr>
        <p:spPr bwMode="auto">
          <a:xfrm>
            <a:off x="1885950" y="5929313"/>
            <a:ext cx="1263650" cy="3175"/>
          </a:xfrm>
          <a:prstGeom prst="line">
            <a:avLst/>
          </a:prstGeom>
          <a:noFill/>
          <a:ln w="28575">
            <a:solidFill>
              <a:schemeClr val="tx1"/>
            </a:solidFill>
            <a:round/>
            <a:headEnd/>
            <a:tailEnd/>
          </a:ln>
          <a:effectLst/>
        </p:spPr>
        <p:txBody>
          <a:bodyPr wrap="none" anchor="ctr"/>
          <a:lstStyle/>
          <a:p>
            <a:endParaRPr lang="en-US"/>
          </a:p>
        </p:txBody>
      </p:sp>
      <p:sp>
        <p:nvSpPr>
          <p:cNvPr id="51" name="Line 62"/>
          <p:cNvSpPr>
            <a:spLocks noChangeShapeType="1"/>
          </p:cNvSpPr>
          <p:nvPr/>
        </p:nvSpPr>
        <p:spPr bwMode="auto">
          <a:xfrm>
            <a:off x="1890712" y="6210300"/>
            <a:ext cx="1263650" cy="3175"/>
          </a:xfrm>
          <a:prstGeom prst="line">
            <a:avLst/>
          </a:prstGeom>
          <a:noFill/>
          <a:ln w="28575">
            <a:solidFill>
              <a:schemeClr val="tx1"/>
            </a:solidFill>
            <a:round/>
            <a:headEnd/>
            <a:tailEnd/>
          </a:ln>
          <a:effectLst/>
        </p:spPr>
        <p:txBody>
          <a:bodyPr wrap="none" anchor="ctr"/>
          <a:lstStyle/>
          <a:p>
            <a:endParaRPr lang="en-US"/>
          </a:p>
        </p:txBody>
      </p:sp>
      <p:sp>
        <p:nvSpPr>
          <p:cNvPr id="52" name="Line 63"/>
          <p:cNvSpPr>
            <a:spLocks noChangeShapeType="1"/>
          </p:cNvSpPr>
          <p:nvPr/>
        </p:nvSpPr>
        <p:spPr bwMode="auto">
          <a:xfrm>
            <a:off x="1890712" y="6486525"/>
            <a:ext cx="1263650" cy="3175"/>
          </a:xfrm>
          <a:prstGeom prst="line">
            <a:avLst/>
          </a:prstGeom>
          <a:noFill/>
          <a:ln w="28575">
            <a:solidFill>
              <a:schemeClr val="tx1"/>
            </a:solidFill>
            <a:round/>
            <a:headEnd/>
            <a:tailEnd/>
          </a:ln>
          <a:effectLst/>
        </p:spPr>
        <p:txBody>
          <a:bodyPr wrap="none" anchor="ctr"/>
          <a:lstStyle/>
          <a:p>
            <a:endParaRPr lang="en-US"/>
          </a:p>
        </p:txBody>
      </p:sp>
      <p:grpSp>
        <p:nvGrpSpPr>
          <p:cNvPr id="17" name="Group 73"/>
          <p:cNvGrpSpPr>
            <a:grpSpLocks/>
          </p:cNvGrpSpPr>
          <p:nvPr/>
        </p:nvGrpSpPr>
        <p:grpSpPr bwMode="auto">
          <a:xfrm>
            <a:off x="590550" y="5902325"/>
            <a:ext cx="1208087" cy="303213"/>
            <a:chOff x="501" y="1990"/>
            <a:chExt cx="761" cy="191"/>
          </a:xfrm>
        </p:grpSpPr>
        <p:sp>
          <p:nvSpPr>
            <p:cNvPr id="63" name="Rectangle 74"/>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4" name="Rectangle 75"/>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65" name="Rectangle 76"/>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66" name="Rectangle 77"/>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67" name="Line 78"/>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68" name="Line 79"/>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31" name="Group 80"/>
          <p:cNvGrpSpPr>
            <a:grpSpLocks/>
          </p:cNvGrpSpPr>
          <p:nvPr/>
        </p:nvGrpSpPr>
        <p:grpSpPr bwMode="auto">
          <a:xfrm>
            <a:off x="893762" y="5594350"/>
            <a:ext cx="890588" cy="303213"/>
            <a:chOff x="645" y="1734"/>
            <a:chExt cx="561" cy="191"/>
          </a:xfrm>
        </p:grpSpPr>
        <p:sp>
          <p:nvSpPr>
            <p:cNvPr id="70" name="Rectangle 81"/>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1" name="Rectangle 82"/>
            <p:cNvSpPr>
              <a:spLocks noChangeArrowheads="1"/>
            </p:cNvSpPr>
            <p:nvPr/>
          </p:nvSpPr>
          <p:spPr bwMode="auto">
            <a:xfrm>
              <a:off x="648" y="1734"/>
              <a:ext cx="187" cy="184"/>
            </a:xfrm>
            <a:prstGeom prst="rect">
              <a:avLst/>
            </a:prstGeom>
            <a:noFill/>
            <a:ln w="19050">
              <a:noFill/>
              <a:miter lim="800000"/>
              <a:headEnd/>
              <a:tailEnd/>
            </a:ln>
            <a:effectLst/>
          </p:spPr>
          <p:txBody>
            <a:bodyPr wrap="none" anchor="ctr"/>
            <a:lstStyle/>
            <a:p>
              <a:pPr algn="ctr"/>
              <a:r>
                <a:rPr lang="en-US" sz="1400" dirty="0">
                  <a:latin typeface="Arial" pitchFamily="34" charset="0"/>
                </a:rPr>
                <a:t>H</a:t>
              </a:r>
              <a:r>
                <a:rPr lang="en-US" sz="1800" baseline="-25000" dirty="0">
                  <a:latin typeface="Arial" pitchFamily="34" charset="0"/>
                </a:rPr>
                <a:t>t</a:t>
              </a:r>
            </a:p>
          </p:txBody>
        </p:sp>
        <p:sp>
          <p:nvSpPr>
            <p:cNvPr id="72" name="Rectangle 83"/>
            <p:cNvSpPr>
              <a:spLocks noChangeArrowheads="1"/>
            </p:cNvSpPr>
            <p:nvPr/>
          </p:nvSpPr>
          <p:spPr bwMode="auto">
            <a:xfrm>
              <a:off x="778" y="173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73" name="Line 84"/>
            <p:cNvSpPr>
              <a:spLocks noChangeShapeType="1"/>
            </p:cNvSpPr>
            <p:nvPr/>
          </p:nvSpPr>
          <p:spPr bwMode="auto">
            <a:xfrm>
              <a:off x="824" y="1754"/>
              <a:ext cx="0" cy="156"/>
            </a:xfrm>
            <a:prstGeom prst="line">
              <a:avLst/>
            </a:prstGeom>
            <a:noFill/>
            <a:ln w="9525">
              <a:solidFill>
                <a:schemeClr val="tx1"/>
              </a:solidFill>
              <a:round/>
              <a:headEnd/>
              <a:tailEnd/>
            </a:ln>
            <a:effectLst/>
          </p:spPr>
          <p:txBody>
            <a:bodyPr/>
            <a:lstStyle/>
            <a:p>
              <a:endParaRPr lang="en-US"/>
            </a:p>
          </p:txBody>
        </p:sp>
      </p:grpSp>
      <p:grpSp>
        <p:nvGrpSpPr>
          <p:cNvPr id="39" name="Group 85"/>
          <p:cNvGrpSpPr>
            <a:grpSpLocks/>
          </p:cNvGrpSpPr>
          <p:nvPr/>
        </p:nvGrpSpPr>
        <p:grpSpPr bwMode="auto">
          <a:xfrm>
            <a:off x="1100137" y="5283200"/>
            <a:ext cx="679450" cy="301625"/>
            <a:chOff x="780" y="1553"/>
            <a:chExt cx="428" cy="190"/>
          </a:xfrm>
        </p:grpSpPr>
        <p:sp>
          <p:nvSpPr>
            <p:cNvPr id="75" name="Rectangle 8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6" name="Rectangle 87"/>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dirty="0">
                  <a:latin typeface="Arial" pitchFamily="34" charset="0"/>
                </a:rPr>
                <a:t>M</a:t>
              </a:r>
              <a:endParaRPr lang="en-US" sz="1400" dirty="0"/>
            </a:p>
          </p:txBody>
        </p:sp>
      </p:grpSp>
      <p:grpSp>
        <p:nvGrpSpPr>
          <p:cNvPr id="53" name="Group 88"/>
          <p:cNvGrpSpPr>
            <a:grpSpLocks/>
          </p:cNvGrpSpPr>
          <p:nvPr/>
        </p:nvGrpSpPr>
        <p:grpSpPr bwMode="auto">
          <a:xfrm>
            <a:off x="5824537" y="4837113"/>
            <a:ext cx="1387475" cy="1035050"/>
            <a:chOff x="3601" y="168"/>
            <a:chExt cx="874" cy="652"/>
          </a:xfrm>
        </p:grpSpPr>
        <p:sp>
          <p:nvSpPr>
            <p:cNvPr id="78" name="Rectangle 89"/>
            <p:cNvSpPr>
              <a:spLocks noChangeArrowheads="1"/>
            </p:cNvSpPr>
            <p:nvPr/>
          </p:nvSpPr>
          <p:spPr bwMode="auto">
            <a:xfrm>
              <a:off x="3658" y="168"/>
              <a:ext cx="817" cy="596"/>
            </a:xfrm>
            <a:prstGeom prst="rect">
              <a:avLst/>
            </a:prstGeom>
            <a:solidFill>
              <a:schemeClr val="accent2"/>
            </a:solidFill>
            <a:ln w="9525">
              <a:noFill/>
              <a:miter lim="800000"/>
              <a:headEnd/>
              <a:tailEnd/>
            </a:ln>
            <a:effectLst/>
          </p:spPr>
          <p:txBody>
            <a:bodyPr wrap="none" anchor="ctr"/>
            <a:lstStyle/>
            <a:p>
              <a:endParaRPr lang="en-US"/>
            </a:p>
          </p:txBody>
        </p:sp>
        <p:sp>
          <p:nvSpPr>
            <p:cNvPr id="79"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80" name="Line 91"/>
            <p:cNvSpPr>
              <a:spLocks noChangeShapeType="1"/>
            </p:cNvSpPr>
            <p:nvPr/>
          </p:nvSpPr>
          <p:spPr bwMode="auto">
            <a:xfrm>
              <a:off x="3628" y="413"/>
              <a:ext cx="796" cy="2"/>
            </a:xfrm>
            <a:prstGeom prst="line">
              <a:avLst/>
            </a:prstGeom>
            <a:noFill/>
            <a:ln w="28575">
              <a:solidFill>
                <a:schemeClr val="tx1"/>
              </a:solidFill>
              <a:round/>
              <a:headEnd/>
              <a:tailEnd/>
            </a:ln>
            <a:effectLst/>
          </p:spPr>
          <p:txBody>
            <a:bodyPr wrap="none" anchor="ctr"/>
            <a:lstStyle/>
            <a:p>
              <a:endParaRPr lang="en-US"/>
            </a:p>
          </p:txBody>
        </p:sp>
        <p:sp>
          <p:nvSpPr>
            <p:cNvPr id="81" name="Text Box 92"/>
            <p:cNvSpPr txBox="1">
              <a:spLocks noChangeArrowheads="1"/>
            </p:cNvSpPr>
            <p:nvPr/>
          </p:nvSpPr>
          <p:spPr bwMode="auto">
            <a:xfrm>
              <a:off x="3601" y="192"/>
              <a:ext cx="830" cy="628"/>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82" name="Line 93"/>
            <p:cNvSpPr>
              <a:spLocks noChangeShapeType="1"/>
            </p:cNvSpPr>
            <p:nvPr/>
          </p:nvSpPr>
          <p:spPr bwMode="auto">
            <a:xfrm>
              <a:off x="3633" y="615"/>
              <a:ext cx="796" cy="2"/>
            </a:xfrm>
            <a:prstGeom prst="line">
              <a:avLst/>
            </a:prstGeom>
            <a:noFill/>
            <a:ln w="28575">
              <a:solidFill>
                <a:schemeClr val="tx1"/>
              </a:solidFill>
              <a:round/>
              <a:headEnd/>
              <a:tailEnd/>
            </a:ln>
            <a:effectLst/>
          </p:spPr>
          <p:txBody>
            <a:bodyPr wrap="none" anchor="ctr"/>
            <a:lstStyle/>
            <a:p>
              <a:endParaRPr lang="en-US"/>
            </a:p>
          </p:txBody>
        </p:sp>
      </p:grpSp>
      <p:grpSp>
        <p:nvGrpSpPr>
          <p:cNvPr id="54" name="Group 94"/>
          <p:cNvGrpSpPr>
            <a:grpSpLocks/>
          </p:cNvGrpSpPr>
          <p:nvPr/>
        </p:nvGrpSpPr>
        <p:grpSpPr bwMode="auto">
          <a:xfrm>
            <a:off x="5991225" y="2944813"/>
            <a:ext cx="1387475" cy="733425"/>
            <a:chOff x="4696" y="597"/>
            <a:chExt cx="874" cy="462"/>
          </a:xfrm>
        </p:grpSpPr>
        <p:sp>
          <p:nvSpPr>
            <p:cNvPr id="84" name="Rectangle 95"/>
            <p:cNvSpPr>
              <a:spLocks noChangeArrowheads="1"/>
            </p:cNvSpPr>
            <p:nvPr/>
          </p:nvSpPr>
          <p:spPr bwMode="auto">
            <a:xfrm>
              <a:off x="4753" y="597"/>
              <a:ext cx="817" cy="416"/>
            </a:xfrm>
            <a:prstGeom prst="rect">
              <a:avLst/>
            </a:prstGeom>
            <a:solidFill>
              <a:schemeClr val="accent2"/>
            </a:solidFill>
            <a:ln w="9525">
              <a:noFill/>
              <a:miter lim="800000"/>
              <a:headEnd/>
              <a:tailEnd/>
            </a:ln>
            <a:effectLst/>
          </p:spPr>
          <p:txBody>
            <a:bodyPr wrap="none" anchor="ctr"/>
            <a:lstStyle/>
            <a:p>
              <a:endParaRPr lang="en-US"/>
            </a:p>
          </p:txBody>
        </p:sp>
        <p:sp>
          <p:nvSpPr>
            <p:cNvPr id="85"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86" name="Line 97"/>
            <p:cNvSpPr>
              <a:spLocks noChangeShapeType="1"/>
            </p:cNvSpPr>
            <p:nvPr/>
          </p:nvSpPr>
          <p:spPr bwMode="auto">
            <a:xfrm>
              <a:off x="4723" y="842"/>
              <a:ext cx="796" cy="2"/>
            </a:xfrm>
            <a:prstGeom prst="line">
              <a:avLst/>
            </a:prstGeom>
            <a:noFill/>
            <a:ln w="28575">
              <a:solidFill>
                <a:schemeClr val="tx1"/>
              </a:solidFill>
              <a:round/>
              <a:headEnd/>
              <a:tailEnd/>
            </a:ln>
            <a:effectLst/>
          </p:spPr>
          <p:txBody>
            <a:bodyPr wrap="none" anchor="ctr"/>
            <a:lstStyle/>
            <a:p>
              <a:endParaRPr lang="en-US"/>
            </a:p>
          </p:txBody>
        </p:sp>
        <p:sp>
          <p:nvSpPr>
            <p:cNvPr id="87" name="Text Box 98"/>
            <p:cNvSpPr txBox="1">
              <a:spLocks noChangeArrowheads="1"/>
            </p:cNvSpPr>
            <p:nvPr/>
          </p:nvSpPr>
          <p:spPr bwMode="auto">
            <a:xfrm>
              <a:off x="4696" y="621"/>
              <a:ext cx="830" cy="438"/>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grpSp>
      <p:sp>
        <p:nvSpPr>
          <p:cNvPr id="88" name="Freeform 99"/>
          <p:cNvSpPr>
            <a:spLocks/>
          </p:cNvSpPr>
          <p:nvPr/>
        </p:nvSpPr>
        <p:spPr bwMode="auto">
          <a:xfrm>
            <a:off x="7148512" y="4829175"/>
            <a:ext cx="655638" cy="1135063"/>
          </a:xfrm>
          <a:custGeom>
            <a:avLst/>
            <a:gdLst/>
            <a:ahLst/>
            <a:cxnLst>
              <a:cxn ang="0">
                <a:pos x="413" y="570"/>
              </a:cxn>
              <a:cxn ang="0">
                <a:pos x="9" y="0"/>
              </a:cxn>
              <a:cxn ang="0">
                <a:pos x="0" y="604"/>
              </a:cxn>
              <a:cxn ang="0">
                <a:pos x="397" y="715"/>
              </a:cxn>
              <a:cxn ang="0">
                <a:pos x="413" y="570"/>
              </a:cxn>
            </a:cxnLst>
            <a:rect l="0" t="0" r="r" b="b"/>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90" name="Oval 101"/>
          <p:cNvSpPr>
            <a:spLocks noChangeArrowheads="1"/>
          </p:cNvSpPr>
          <p:nvPr/>
        </p:nvSpPr>
        <p:spPr bwMode="auto">
          <a:xfrm>
            <a:off x="7621627" y="5755767"/>
            <a:ext cx="760373" cy="240220"/>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1" name="Line 102"/>
          <p:cNvSpPr>
            <a:spLocks noChangeShapeType="1"/>
          </p:cNvSpPr>
          <p:nvPr/>
        </p:nvSpPr>
        <p:spPr bwMode="auto">
          <a:xfrm>
            <a:off x="7621627" y="5735955"/>
            <a:ext cx="0" cy="148590"/>
          </a:xfrm>
          <a:prstGeom prst="line">
            <a:avLst/>
          </a:prstGeom>
          <a:noFill/>
          <a:ln w="12700">
            <a:solidFill>
              <a:schemeClr val="tx1"/>
            </a:solidFill>
            <a:round/>
            <a:headEnd/>
            <a:tailEnd/>
          </a:ln>
          <a:effectLst/>
        </p:spPr>
        <p:txBody>
          <a:bodyPr wrap="none" anchor="ctr"/>
          <a:lstStyle/>
          <a:p>
            <a:endParaRPr lang="en-US"/>
          </a:p>
        </p:txBody>
      </p:sp>
      <p:sp>
        <p:nvSpPr>
          <p:cNvPr id="92" name="Line 103"/>
          <p:cNvSpPr>
            <a:spLocks noChangeShapeType="1"/>
          </p:cNvSpPr>
          <p:nvPr/>
        </p:nvSpPr>
        <p:spPr bwMode="auto">
          <a:xfrm>
            <a:off x="8382000" y="5735955"/>
            <a:ext cx="0" cy="148590"/>
          </a:xfrm>
          <a:prstGeom prst="line">
            <a:avLst/>
          </a:prstGeom>
          <a:noFill/>
          <a:ln w="12700">
            <a:solidFill>
              <a:schemeClr val="tx1"/>
            </a:solidFill>
            <a:round/>
            <a:headEnd/>
            <a:tailEnd/>
          </a:ln>
          <a:effectLst/>
        </p:spPr>
        <p:txBody>
          <a:bodyPr wrap="none" anchor="ctr"/>
          <a:lstStyle/>
          <a:p>
            <a:endParaRPr lang="en-US"/>
          </a:p>
        </p:txBody>
      </p:sp>
      <p:sp>
        <p:nvSpPr>
          <p:cNvPr id="93" name="Rectangle 104"/>
          <p:cNvSpPr>
            <a:spLocks noChangeArrowheads="1"/>
          </p:cNvSpPr>
          <p:nvPr/>
        </p:nvSpPr>
        <p:spPr bwMode="auto">
          <a:xfrm>
            <a:off x="7621627" y="5735955"/>
            <a:ext cx="753984" cy="146113"/>
          </a:xfrm>
          <a:prstGeom prst="rect">
            <a:avLst/>
          </a:prstGeom>
          <a:solidFill>
            <a:schemeClr val="hlink"/>
          </a:solidFill>
          <a:ln w="12700">
            <a:noFill/>
            <a:miter lim="800000"/>
            <a:headEnd/>
            <a:tailEnd/>
          </a:ln>
          <a:effectLst/>
        </p:spPr>
        <p:txBody>
          <a:bodyPr wrap="none" anchor="ctr"/>
          <a:lstStyle/>
          <a:p>
            <a:pPr algn="ctr"/>
            <a:endParaRPr lang="en-US"/>
          </a:p>
        </p:txBody>
      </p:sp>
      <p:sp>
        <p:nvSpPr>
          <p:cNvPr id="94" name="Oval 105"/>
          <p:cNvSpPr>
            <a:spLocks noChangeArrowheads="1"/>
          </p:cNvSpPr>
          <p:nvPr/>
        </p:nvSpPr>
        <p:spPr bwMode="auto">
          <a:xfrm>
            <a:off x="7615237" y="5562600"/>
            <a:ext cx="760373" cy="279844"/>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5" name="Group 106"/>
          <p:cNvGrpSpPr>
            <a:grpSpLocks/>
          </p:cNvGrpSpPr>
          <p:nvPr/>
        </p:nvGrpSpPr>
        <p:grpSpPr bwMode="auto">
          <a:xfrm>
            <a:off x="7843837" y="5669852"/>
            <a:ext cx="374862" cy="121348"/>
            <a:chOff x="2848" y="848"/>
            <a:chExt cx="140" cy="98"/>
          </a:xfrm>
        </p:grpSpPr>
        <p:sp>
          <p:nvSpPr>
            <p:cNvPr id="100" name="Line 10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01" name="Line 10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02" name="Line 10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6" name="Group 110"/>
          <p:cNvGrpSpPr>
            <a:grpSpLocks/>
          </p:cNvGrpSpPr>
          <p:nvPr/>
        </p:nvGrpSpPr>
        <p:grpSpPr bwMode="auto">
          <a:xfrm flipV="1">
            <a:off x="7843837" y="5641467"/>
            <a:ext cx="374862" cy="178498"/>
            <a:chOff x="2848" y="848"/>
            <a:chExt cx="140" cy="104"/>
          </a:xfrm>
        </p:grpSpPr>
        <p:sp>
          <p:nvSpPr>
            <p:cNvPr id="97" name="Line 11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98" name="Line 11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99" name="Line 113"/>
            <p:cNvSpPr>
              <a:spLocks noChangeShapeType="1"/>
            </p:cNvSpPr>
            <p:nvPr/>
          </p:nvSpPr>
          <p:spPr bwMode="auto">
            <a:xfrm>
              <a:off x="2894" y="857"/>
              <a:ext cx="52" cy="95"/>
            </a:xfrm>
            <a:prstGeom prst="line">
              <a:avLst/>
            </a:prstGeom>
            <a:noFill/>
            <a:ln w="28575">
              <a:solidFill>
                <a:schemeClr val="tx1"/>
              </a:solidFill>
              <a:round/>
              <a:headEnd/>
              <a:tailEnd/>
            </a:ln>
            <a:effectLst/>
          </p:spPr>
          <p:txBody>
            <a:bodyPr wrap="none" anchor="ctr"/>
            <a:lstStyle/>
            <a:p>
              <a:endParaRPr lang="en-US"/>
            </a:p>
          </p:txBody>
        </p:sp>
      </p:grpSp>
      <p:sp>
        <p:nvSpPr>
          <p:cNvPr id="103" name="Freeform 114"/>
          <p:cNvSpPr>
            <a:spLocks/>
          </p:cNvSpPr>
          <p:nvPr/>
        </p:nvSpPr>
        <p:spPr bwMode="auto">
          <a:xfrm>
            <a:off x="1998662" y="1206500"/>
            <a:ext cx="5264150" cy="5494338"/>
          </a:xfrm>
          <a:custGeom>
            <a:avLst/>
            <a:gdLst/>
            <a:ahLst/>
            <a:cxnLst>
              <a:cxn ang="0">
                <a:pos x="872" y="0"/>
              </a:cxn>
              <a:cxn ang="0">
                <a:pos x="878" y="1481"/>
              </a:cxn>
              <a:cxn ang="0">
                <a:pos x="2612" y="1481"/>
              </a:cxn>
              <a:cxn ang="0">
                <a:pos x="2612" y="1179"/>
              </a:cxn>
              <a:cxn ang="0">
                <a:pos x="3294" y="1179"/>
              </a:cxn>
              <a:cxn ang="0">
                <a:pos x="3316" y="3131"/>
              </a:cxn>
              <a:cxn ang="0">
                <a:pos x="3148" y="2986"/>
              </a:cxn>
              <a:cxn ang="0">
                <a:pos x="3143" y="2387"/>
              </a:cxn>
              <a:cxn ang="0">
                <a:pos x="2505" y="2387"/>
              </a:cxn>
              <a:cxn ang="0">
                <a:pos x="2505" y="3070"/>
              </a:cxn>
              <a:cxn ang="0">
                <a:pos x="1057" y="3461"/>
              </a:cxn>
              <a:cxn ang="0">
                <a:pos x="0" y="3461"/>
              </a:cxn>
              <a:cxn ang="0">
                <a:pos x="0" y="2505"/>
              </a:cxn>
            </a:cxnLst>
            <a:rect l="0" t="0" r="r" b="b"/>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cmpd="sng">
            <a:solidFill>
              <a:srgbClr val="FF0000"/>
            </a:solidFill>
            <a:round/>
            <a:headEnd type="none" w="med" len="med"/>
            <a:tailEnd type="triangle" w="med" len="med"/>
          </a:ln>
          <a:effectLst/>
        </p:spPr>
        <p:txBody>
          <a:bodyPr wrap="none" anchor="ctr"/>
          <a:lstStyle/>
          <a:p>
            <a:endParaRPr lang="en-US"/>
          </a:p>
        </p:txBody>
      </p:sp>
      <p:grpSp>
        <p:nvGrpSpPr>
          <p:cNvPr id="57" name="Group 115"/>
          <p:cNvGrpSpPr>
            <a:grpSpLocks/>
          </p:cNvGrpSpPr>
          <p:nvPr/>
        </p:nvGrpSpPr>
        <p:grpSpPr bwMode="auto">
          <a:xfrm>
            <a:off x="4408487" y="5219700"/>
            <a:ext cx="1479550" cy="303213"/>
            <a:chOff x="332" y="2224"/>
            <a:chExt cx="932" cy="191"/>
          </a:xfrm>
        </p:grpSpPr>
        <p:sp>
          <p:nvSpPr>
            <p:cNvPr id="105" name="Rectangle 116"/>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06" name="Rectangle 117"/>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07" name="Rectangle 118"/>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dirty="0" err="1">
                  <a:latin typeface="Arial" pitchFamily="34" charset="0"/>
                </a:rPr>
                <a:t>H</a:t>
              </a:r>
              <a:r>
                <a:rPr lang="en-US" sz="1800" baseline="-25000" dirty="0" err="1">
                  <a:latin typeface="Arial" pitchFamily="34" charset="0"/>
                </a:rPr>
                <a:t>n</a:t>
              </a:r>
              <a:endParaRPr lang="en-US" sz="1800" baseline="-25000" dirty="0">
                <a:latin typeface="Arial" pitchFamily="34" charset="0"/>
              </a:endParaRPr>
            </a:p>
          </p:txBody>
        </p:sp>
        <p:sp>
          <p:nvSpPr>
            <p:cNvPr id="108" name="Rectangle 119"/>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dirty="0">
                  <a:latin typeface="Arial" pitchFamily="34" charset="0"/>
                </a:rPr>
                <a:t>H</a:t>
              </a:r>
              <a:r>
                <a:rPr lang="en-US" sz="1800" baseline="-25000" dirty="0">
                  <a:latin typeface="Arial" pitchFamily="34" charset="0"/>
                </a:rPr>
                <a:t>l</a:t>
              </a:r>
            </a:p>
          </p:txBody>
        </p:sp>
        <p:sp>
          <p:nvSpPr>
            <p:cNvPr id="109" name="Rectangle 120"/>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10" name="Line 121"/>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11" name="Line 122"/>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12" name="Line 123"/>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grpSp>
        <p:nvGrpSpPr>
          <p:cNvPr id="58" name="Group 124"/>
          <p:cNvGrpSpPr>
            <a:grpSpLocks/>
          </p:cNvGrpSpPr>
          <p:nvPr/>
        </p:nvGrpSpPr>
        <p:grpSpPr bwMode="auto">
          <a:xfrm>
            <a:off x="4667250" y="4913313"/>
            <a:ext cx="1208087" cy="303212"/>
            <a:chOff x="501" y="1990"/>
            <a:chExt cx="761" cy="191"/>
          </a:xfrm>
        </p:grpSpPr>
        <p:sp>
          <p:nvSpPr>
            <p:cNvPr id="114" name="Rectangle 125"/>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5" name="Rectangle 126"/>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16" name="Rectangle 127"/>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dirty="0" err="1">
                  <a:latin typeface="Arial" pitchFamily="34" charset="0"/>
                </a:rPr>
                <a:t>H</a:t>
              </a:r>
              <a:r>
                <a:rPr lang="en-US" sz="1800" baseline="-25000" dirty="0" err="1">
                  <a:latin typeface="Arial" pitchFamily="34" charset="0"/>
                </a:rPr>
                <a:t>n</a:t>
              </a:r>
              <a:endParaRPr lang="en-US" sz="1800" baseline="-25000" dirty="0">
                <a:latin typeface="Arial" pitchFamily="34" charset="0"/>
              </a:endParaRPr>
            </a:p>
          </p:txBody>
        </p:sp>
        <p:sp>
          <p:nvSpPr>
            <p:cNvPr id="117" name="Rectangle 128"/>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18" name="Line 129"/>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19" name="Line 130"/>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59" name="Group 140"/>
          <p:cNvGrpSpPr>
            <a:grpSpLocks/>
          </p:cNvGrpSpPr>
          <p:nvPr/>
        </p:nvGrpSpPr>
        <p:grpSpPr bwMode="auto">
          <a:xfrm>
            <a:off x="7439025" y="5280025"/>
            <a:ext cx="1208087" cy="303213"/>
            <a:chOff x="501" y="1990"/>
            <a:chExt cx="761" cy="191"/>
          </a:xfrm>
        </p:grpSpPr>
        <p:sp>
          <p:nvSpPr>
            <p:cNvPr id="121" name="Rectangle 141"/>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2" name="Rectangle 142"/>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23" name="Rectangle 143"/>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124" name="Rectangle 144"/>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25" name="Line 145"/>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26" name="Line 146"/>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60" name="Group 156"/>
          <p:cNvGrpSpPr>
            <a:grpSpLocks/>
          </p:cNvGrpSpPr>
          <p:nvPr/>
        </p:nvGrpSpPr>
        <p:grpSpPr bwMode="auto">
          <a:xfrm>
            <a:off x="1108075" y="2338388"/>
            <a:ext cx="1479550" cy="303212"/>
            <a:chOff x="332" y="2224"/>
            <a:chExt cx="932" cy="191"/>
          </a:xfrm>
        </p:grpSpPr>
        <p:sp>
          <p:nvSpPr>
            <p:cNvPr id="128" name="Rectangle 157"/>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9" name="Rectangle 158"/>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30" name="Rectangle 159"/>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131" name="Rectangle 160"/>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l</a:t>
              </a:r>
            </a:p>
          </p:txBody>
        </p:sp>
        <p:sp>
          <p:nvSpPr>
            <p:cNvPr id="132" name="Rectangle 161"/>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33" name="Line 162"/>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34" name="Line 163"/>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35" name="Line 164"/>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sp>
        <p:nvSpPr>
          <p:cNvPr id="136" name="Text Box 166"/>
          <p:cNvSpPr txBox="1">
            <a:spLocks noChangeArrowheads="1"/>
          </p:cNvSpPr>
          <p:nvPr/>
        </p:nvSpPr>
        <p:spPr bwMode="auto">
          <a:xfrm>
            <a:off x="8091487" y="6084888"/>
            <a:ext cx="879475" cy="366712"/>
          </a:xfrm>
          <a:prstGeom prst="rect">
            <a:avLst/>
          </a:prstGeom>
          <a:noFill/>
          <a:ln w="9525">
            <a:noFill/>
            <a:miter lim="800000"/>
            <a:headEnd/>
            <a:tailEnd/>
          </a:ln>
          <a:effectLst/>
        </p:spPr>
        <p:txBody>
          <a:bodyPr wrap="none">
            <a:spAutoFit/>
          </a:bodyPr>
          <a:lstStyle/>
          <a:p>
            <a:pPr eaLnBrk="1" hangingPunct="1"/>
            <a:r>
              <a:rPr lang="en-US" sz="1800" b="1">
                <a:latin typeface="Arial" pitchFamily="34" charset="0"/>
              </a:rPr>
              <a:t>router</a:t>
            </a:r>
          </a:p>
        </p:txBody>
      </p:sp>
      <p:sp>
        <p:nvSpPr>
          <p:cNvPr id="137" name="Text Box 167"/>
          <p:cNvSpPr txBox="1">
            <a:spLocks noChangeArrowheads="1"/>
          </p:cNvSpPr>
          <p:nvPr/>
        </p:nvSpPr>
        <p:spPr bwMode="auto">
          <a:xfrm>
            <a:off x="8105775" y="3771900"/>
            <a:ext cx="902811" cy="369332"/>
          </a:xfrm>
          <a:prstGeom prst="rect">
            <a:avLst/>
          </a:prstGeom>
          <a:noFill/>
          <a:ln w="9525">
            <a:noFill/>
            <a:miter lim="800000"/>
            <a:headEnd/>
            <a:tailEnd/>
          </a:ln>
          <a:effectLst/>
        </p:spPr>
        <p:txBody>
          <a:bodyPr wrap="none">
            <a:spAutoFit/>
          </a:bodyPr>
          <a:lstStyle/>
          <a:p>
            <a:pPr eaLnBrk="1" hangingPunct="1"/>
            <a:r>
              <a:rPr lang="en-US" sz="1800" b="1">
                <a:latin typeface="Arial" pitchFamily="34" charset="0"/>
              </a:rPr>
              <a:t>switch</a:t>
            </a:r>
          </a:p>
        </p:txBody>
      </p:sp>
      <p:sp>
        <p:nvSpPr>
          <p:cNvPr id="138" name="Text Box 174"/>
          <p:cNvSpPr txBox="1">
            <a:spLocks noChangeArrowheads="1"/>
          </p:cNvSpPr>
          <p:nvPr/>
        </p:nvSpPr>
        <p:spPr bwMode="auto">
          <a:xfrm>
            <a:off x="873125" y="1365250"/>
            <a:ext cx="1016625" cy="338554"/>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message</a:t>
            </a:r>
            <a:endParaRPr lang="en-US" sz="1600">
              <a:solidFill>
                <a:schemeClr val="accent2"/>
              </a:solidFill>
              <a:latin typeface="Arial" pitchFamily="34" charset="0"/>
            </a:endParaRPr>
          </a:p>
        </p:txBody>
      </p:sp>
      <p:grpSp>
        <p:nvGrpSpPr>
          <p:cNvPr id="61" name="Group 175"/>
          <p:cNvGrpSpPr>
            <a:grpSpLocks/>
          </p:cNvGrpSpPr>
          <p:nvPr/>
        </p:nvGrpSpPr>
        <p:grpSpPr bwMode="auto">
          <a:xfrm>
            <a:off x="1933575" y="1392238"/>
            <a:ext cx="679450" cy="301625"/>
            <a:chOff x="780" y="1553"/>
            <a:chExt cx="428" cy="190"/>
          </a:xfrm>
        </p:grpSpPr>
        <p:sp>
          <p:nvSpPr>
            <p:cNvPr id="140"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1" name="Rectangle 177"/>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grpSp>
      <p:grpSp>
        <p:nvGrpSpPr>
          <p:cNvPr id="62" name="Group 185"/>
          <p:cNvGrpSpPr>
            <a:grpSpLocks/>
          </p:cNvGrpSpPr>
          <p:nvPr/>
        </p:nvGrpSpPr>
        <p:grpSpPr bwMode="auto">
          <a:xfrm>
            <a:off x="1698625" y="1712913"/>
            <a:ext cx="903287" cy="301625"/>
            <a:chOff x="1851" y="2046"/>
            <a:chExt cx="569" cy="190"/>
          </a:xfrm>
        </p:grpSpPr>
        <p:grpSp>
          <p:nvGrpSpPr>
            <p:cNvPr id="69" name="Group 179"/>
            <p:cNvGrpSpPr>
              <a:grpSpLocks/>
            </p:cNvGrpSpPr>
            <p:nvPr/>
          </p:nvGrpSpPr>
          <p:grpSpPr bwMode="auto">
            <a:xfrm>
              <a:off x="1851" y="2047"/>
              <a:ext cx="190" cy="184"/>
              <a:chOff x="1962" y="2058"/>
              <a:chExt cx="190" cy="184"/>
            </a:xfrm>
          </p:grpSpPr>
          <p:sp>
            <p:nvSpPr>
              <p:cNvPr id="147" name="Rectangle 180"/>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8" name="Rectangle 181"/>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grpSp>
        <p:grpSp>
          <p:nvGrpSpPr>
            <p:cNvPr id="74" name="Group 182"/>
            <p:cNvGrpSpPr>
              <a:grpSpLocks/>
            </p:cNvGrpSpPr>
            <p:nvPr/>
          </p:nvGrpSpPr>
          <p:grpSpPr bwMode="auto">
            <a:xfrm>
              <a:off x="1992" y="2046"/>
              <a:ext cx="428" cy="190"/>
              <a:chOff x="780" y="1553"/>
              <a:chExt cx="428" cy="190"/>
            </a:xfrm>
          </p:grpSpPr>
          <p:sp>
            <p:nvSpPr>
              <p:cNvPr id="145" name="Rectangle 183"/>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6" name="Rectangle 184"/>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grpSp>
      </p:grpSp>
      <p:grpSp>
        <p:nvGrpSpPr>
          <p:cNvPr id="77" name="Group 187"/>
          <p:cNvGrpSpPr>
            <a:grpSpLocks/>
          </p:cNvGrpSpPr>
          <p:nvPr/>
        </p:nvGrpSpPr>
        <p:grpSpPr bwMode="auto">
          <a:xfrm>
            <a:off x="1404937" y="2036763"/>
            <a:ext cx="301625" cy="292100"/>
            <a:chOff x="1962" y="2058"/>
            <a:chExt cx="190" cy="184"/>
          </a:xfrm>
        </p:grpSpPr>
        <p:sp>
          <p:nvSpPr>
            <p:cNvPr id="150" name="Rectangle 188"/>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51" name="Rectangle 189"/>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grpSp>
      <p:sp>
        <p:nvSpPr>
          <p:cNvPr id="152" name="Text Box 7"/>
          <p:cNvSpPr txBox="1">
            <a:spLocks noChangeArrowheads="1"/>
          </p:cNvSpPr>
          <p:nvPr/>
        </p:nvSpPr>
        <p:spPr bwMode="auto">
          <a:xfrm>
            <a:off x="327025" y="2316163"/>
            <a:ext cx="710451" cy="338554"/>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frame</a:t>
            </a:r>
            <a:endParaRPr lang="en-US" sz="1600">
              <a:solidFill>
                <a:schemeClr val="accent2"/>
              </a:solidFill>
              <a:latin typeface="Arial" pitchFamily="34" charset="0"/>
            </a:endParaRPr>
          </a:p>
        </p:txBody>
      </p:sp>
      <p:sp>
        <p:nvSpPr>
          <p:cNvPr id="142" name="Slide Number Placeholder 141"/>
          <p:cNvSpPr>
            <a:spLocks noGrp="1"/>
          </p:cNvSpPr>
          <p:nvPr>
            <p:ph type="sldNum" sz="quarter" idx="12"/>
          </p:nvPr>
        </p:nvSpPr>
        <p:spPr/>
        <p:txBody>
          <a:bodyPr/>
          <a:lstStyle/>
          <a:p>
            <a:fld id="{4810A696-75C0-4E1D-A482-26D5420205C7}" type="slidenum">
              <a:rPr lang="en-US" smtClean="0"/>
              <a:pPr/>
              <a:t>4</a:t>
            </a:fld>
            <a:endParaRPr lang="en-US"/>
          </a:p>
        </p:txBody>
      </p:sp>
      <p:sp>
        <p:nvSpPr>
          <p:cNvPr id="143" name="Footer Placeholder 14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0.0037 L -4.72222E-6 0.04584 " pathEditMode="relative" rAng="0" ptsTypes="AA">
                                      <p:cBhvr>
                                        <p:cTn id="6" dur="2000" fill="hold"/>
                                        <p:tgtEl>
                                          <p:spTgt spid="61"/>
                                        </p:tgtEl>
                                        <p:attrNameLst>
                                          <p:attrName>ppt_x</p:attrName>
                                          <p:attrName>ppt_y</p:attrName>
                                        </p:attrNameLst>
                                      </p:cBhvr>
                                      <p:rCtr x="0" y="25"/>
                                    </p:animMotion>
                                  </p:childTnLst>
                                </p:cTn>
                              </p:par>
                              <p:par>
                                <p:cTn id="7" presetID="10" presetClass="exit" presetSubtype="0" fill="hold" grpId="0" nodeType="withEffect">
                                  <p:stCondLst>
                                    <p:cond delay="0"/>
                                  </p:stCondLst>
                                  <p:childTnLst>
                                    <p:animEffect transition="out" filter="fade">
                                      <p:cBhvr>
                                        <p:cTn id="8" dur="2000"/>
                                        <p:tgtEl>
                                          <p:spTgt spid="138"/>
                                        </p:tgtEl>
                                      </p:cBhvr>
                                    </p:animEffect>
                                    <p:set>
                                      <p:cBhvr>
                                        <p:cTn id="9" dur="1" fill="hold">
                                          <p:stCondLst>
                                            <p:cond delay="1999"/>
                                          </p:stCondLst>
                                        </p:cTn>
                                        <p:tgtEl>
                                          <p:spTgt spid="13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61"/>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38"/>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par>
                          <p:cTn id="26" fill="hold">
                            <p:stCondLst>
                              <p:cond delay="0"/>
                            </p:stCondLst>
                            <p:childTnLst>
                              <p:par>
                                <p:cTn id="27" presetID="42" presetClass="path" presetSubtype="0" accel="50000" decel="50000" fill="hold" nodeType="afterEffect">
                                  <p:stCondLst>
                                    <p:cond delay="0"/>
                                  </p:stCondLst>
                                  <p:childTnLst>
                                    <p:animMotion origin="layout" path="M -3.05556E-6 -0.00926 L -3.05556E-6 0.04792 " pathEditMode="relative" rAng="0" ptsTypes="AA">
                                      <p:cBhvr>
                                        <p:cTn id="28" dur="2000" fill="hold"/>
                                        <p:tgtEl>
                                          <p:spTgt spid="62"/>
                                        </p:tgtEl>
                                        <p:attrNameLst>
                                          <p:attrName>ppt_x</p:attrName>
                                          <p:attrName>ppt_y</p:attrName>
                                        </p:attrNameLst>
                                      </p:cBhvr>
                                      <p:rCtr x="0" y="28"/>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6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3.05556E-6 2.22222E-6 L -3.05556E-6 0.04213 " pathEditMode="relative" rAng="0" ptsTypes="AA">
                                      <p:cBhvr>
                                        <p:cTn id="46" dur="2000" fill="hold"/>
                                        <p:tgtEl>
                                          <p:spTgt spid="12"/>
                                        </p:tgtEl>
                                        <p:attrNameLst>
                                          <p:attrName>ppt_x</p:attrName>
                                          <p:attrName>ppt_y</p:attrName>
                                        </p:attrNameLst>
                                      </p:cBhvr>
                                      <p:rCtr x="0" y="21"/>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52"/>
                                        </p:tgtEl>
                                        <p:attrNameLst>
                                          <p:attrName>style.visibility</p:attrName>
                                        </p:attrNameLst>
                                      </p:cBhvr>
                                      <p:to>
                                        <p:strVal val="hidden"/>
                                      </p:to>
                                    </p:set>
                                  </p:childTnLst>
                                </p:cTn>
                              </p:par>
                            </p:childTnLst>
                          </p:cTn>
                        </p:par>
                        <p:par>
                          <p:cTn id="59" fill="hold">
                            <p:stCondLst>
                              <p:cond delay="0"/>
                            </p:stCondLst>
                            <p:childTnLst>
                              <p:par>
                                <p:cTn id="60" presetID="0" presetClass="path" presetSubtype="0" accel="50000" decel="50000" fill="hold" nodeType="afterEffect">
                                  <p:stCondLst>
                                    <p:cond delay="0"/>
                                  </p:stCondLst>
                                  <p:childTnLst>
                                    <p:animMotion origin="layout" path="M 3.05556E-6 -4.81481E-6 L 3.05556E-6 0.13889 L 0.40295 0.13889 L 0.40295 0.09885 L 0.57152 0.10093 L 0.57152 0.57709 L 0.66371 0.50857 L 0.66371 0.42848 " pathEditMode="relative" rAng="0" ptsTypes="AAAAAAAA">
                                      <p:cBhvr>
                                        <p:cTn id="61" dur="3000" fill="hold"/>
                                        <p:tgtEl>
                                          <p:spTgt spid="60"/>
                                        </p:tgtEl>
                                        <p:attrNameLst>
                                          <p:attrName>ppt_x</p:attrName>
                                          <p:attrName>ppt_y</p:attrName>
                                        </p:attrNameLst>
                                      </p:cBhvr>
                                      <p:rCtr x="332" y="288"/>
                                    </p:animMotion>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60"/>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5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64" presetClass="path" presetSubtype="0" accel="50000" decel="50000" fill="hold" nodeType="clickEffect">
                                  <p:stCondLst>
                                    <p:cond delay="0"/>
                                  </p:stCondLst>
                                  <p:childTnLst>
                                    <p:animMotion origin="layout" path="M 0.00156 -0.00046 L 0.00156 -0.04815 " pathEditMode="relative" rAng="0" ptsTypes="AA">
                                      <p:cBhvr>
                                        <p:cTn id="71" dur="2000" fill="hold"/>
                                        <p:tgtEl>
                                          <p:spTgt spid="59"/>
                                        </p:tgtEl>
                                        <p:attrNameLst>
                                          <p:attrName>ppt_x</p:attrName>
                                          <p:attrName>ppt_y</p:attrName>
                                        </p:attrNameLst>
                                      </p:cBhvr>
                                      <p:rCtr x="0" y="-24"/>
                                    </p:animMotion>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blinds(horizontal)">
                                      <p:cBhvr>
                                        <p:cTn id="76" dur="500"/>
                                        <p:tgtEl>
                                          <p:spTgt spid="58"/>
                                        </p:tgtEl>
                                      </p:cBhvr>
                                    </p:animEffect>
                                  </p:childTnLst>
                                </p:cTn>
                              </p:par>
                              <p:par>
                                <p:cTn id="77" presetID="1" presetClass="exit" presetSubtype="0" fill="hold" nodeType="withEffect">
                                  <p:stCondLst>
                                    <p:cond delay="0"/>
                                  </p:stCondLst>
                                  <p:childTnLst>
                                    <p:set>
                                      <p:cBhvr>
                                        <p:cTn id="78" dur="1" fill="hold">
                                          <p:stCondLst>
                                            <p:cond delay="0"/>
                                          </p:stCondLst>
                                        </p:cTn>
                                        <p:tgtEl>
                                          <p:spTgt spid="5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0.00139 -2.25434E-6 L 1.11111E-6 0.03931 " pathEditMode="relative" rAng="0" ptsTypes="AA">
                                      <p:cBhvr>
                                        <p:cTn id="82" dur="2000" fill="hold"/>
                                        <p:tgtEl>
                                          <p:spTgt spid="58"/>
                                        </p:tgtEl>
                                        <p:attrNameLst>
                                          <p:attrName>ppt_x</p:attrName>
                                          <p:attrName>ppt_y</p:attrName>
                                        </p:attrNameLst>
                                      </p:cBhvr>
                                      <p:rCtr x="-1" y="20"/>
                                    </p:animMotion>
                                  </p:childTnLst>
                                </p:cTn>
                              </p:par>
                            </p:childTnLst>
                          </p:cTn>
                        </p:par>
                        <p:par>
                          <p:cTn id="83" fill="hold">
                            <p:stCondLst>
                              <p:cond delay="2000"/>
                            </p:stCondLst>
                            <p:childTnLst>
                              <p:par>
                                <p:cTn id="84" presetID="1" presetClass="entr" presetSubtype="0" fill="hold" nodeType="afterEffect">
                                  <p:stCondLst>
                                    <p:cond delay="0"/>
                                  </p:stCondLst>
                                  <p:childTnLst>
                                    <p:set>
                                      <p:cBhvr>
                                        <p:cTn id="85" dur="1" fill="hold">
                                          <p:stCondLst>
                                            <p:cond delay="0"/>
                                          </p:stCondLst>
                                        </p:cTn>
                                        <p:tgtEl>
                                          <p:spTgt spid="57"/>
                                        </p:tgtEl>
                                        <p:attrNameLst>
                                          <p:attrName>style.visibility</p:attrName>
                                        </p:attrNameLst>
                                      </p:cBhvr>
                                      <p:to>
                                        <p:strVal val="visible"/>
                                      </p:to>
                                    </p:set>
                                  </p:childTnLst>
                                </p:cTn>
                              </p:par>
                              <p:par>
                                <p:cTn id="86" presetID="1" presetClass="exit" presetSubtype="0" fill="hold" nodeType="withEffect">
                                  <p:stCondLst>
                                    <p:cond delay="0"/>
                                  </p:stCondLst>
                                  <p:childTnLst>
                                    <p:set>
                                      <p:cBhvr>
                                        <p:cTn id="87" dur="1" fill="hold">
                                          <p:stCondLst>
                                            <p:cond delay="0"/>
                                          </p:stCondLst>
                                        </p:cTn>
                                        <p:tgtEl>
                                          <p:spTgt spid="5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nodeType="clickEffect">
                                  <p:stCondLst>
                                    <p:cond delay="0"/>
                                  </p:stCondLst>
                                  <p:childTnLst>
                                    <p:animMotion origin="layout" path="M 1.94444E-6 -1.56069E-6 C -0.00052 0.03422 -0.00156 0.06844 -0.00156 0.10266 C -0.00156 0.10566 1.94444E-6 0.10821 1.94444E-6 0.11121 C 1.94444E-6 0.11884 -0.00347 0.12786 1.94444E-6 0.11792 L -0.16875 0.17896 L -0.43281 0.18335 L -0.43438 0.13757 " pathEditMode="relative" ptsTypes="fffAAAA">
                                      <p:cBhvr>
                                        <p:cTn id="91" dur="2000" fill="hold"/>
                                        <p:tgtEl>
                                          <p:spTgt spid="57"/>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64" presetClass="path" presetSubtype="0" accel="50000" decel="50000" fill="hold" nodeType="clickEffect">
                                  <p:stCondLst>
                                    <p:cond delay="0"/>
                                  </p:stCondLst>
                                  <p:childTnLst>
                                    <p:animMotion origin="layout" path="M -0.43437 0.13758 L -0.43802 0.10428 " pathEditMode="relative" rAng="0" ptsTypes="AA">
                                      <p:cBhvr>
                                        <p:cTn id="95" dur="2000" fill="hold"/>
                                        <p:tgtEl>
                                          <p:spTgt spid="57"/>
                                        </p:tgtEl>
                                        <p:attrNameLst>
                                          <p:attrName>ppt_x</p:attrName>
                                          <p:attrName>ppt_y</p:attrName>
                                        </p:attrNameLst>
                                      </p:cBhvr>
                                      <p:rCtr x="-2" y="-17"/>
                                    </p:animMotion>
                                  </p:childTnLst>
                                </p:cTn>
                              </p:par>
                            </p:childTnLst>
                          </p:cTn>
                        </p:par>
                        <p:par>
                          <p:cTn id="96" fill="hold">
                            <p:stCondLst>
                              <p:cond delay="2000"/>
                            </p:stCondLst>
                            <p:childTnLst>
                              <p:par>
                                <p:cTn id="97" presetID="1" presetClass="entr" presetSubtype="0" fill="hold" nodeType="after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5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64" presetClass="path" presetSubtype="0" accel="50000" decel="50000" fill="hold" nodeType="clickEffect">
                                  <p:stCondLst>
                                    <p:cond delay="0"/>
                                  </p:stCondLst>
                                  <p:childTnLst>
                                    <p:animMotion origin="layout" path="M -0.00191 0.00624 L 0.00086 -0.04301 " pathEditMode="relative" rAng="0" ptsTypes="AA">
                                      <p:cBhvr>
                                        <p:cTn id="104" dur="2000" fill="hold"/>
                                        <p:tgtEl>
                                          <p:spTgt spid="17"/>
                                        </p:tgtEl>
                                        <p:attrNameLst>
                                          <p:attrName>ppt_x</p:attrName>
                                          <p:attrName>ppt_y</p:attrName>
                                        </p:attrNameLst>
                                      </p:cBhvr>
                                      <p:rCtr x="1" y="-25"/>
                                    </p:animMotion>
                                  </p:childTnLst>
                                </p:cTn>
                              </p:par>
                            </p:childTnLst>
                          </p:cTn>
                        </p:par>
                        <p:par>
                          <p:cTn id="105" fill="hold">
                            <p:stCondLst>
                              <p:cond delay="2000"/>
                            </p:stCondLst>
                            <p:childTnLst>
                              <p:par>
                                <p:cTn id="106" presetID="1" presetClass="entr" presetSubtype="0" fill="hold" nodeType="afterEffect">
                                  <p:stCondLst>
                                    <p:cond delay="0"/>
                                  </p:stCondLst>
                                  <p:childTnLst>
                                    <p:set>
                                      <p:cBhvr>
                                        <p:cTn id="107" dur="1" fill="hold">
                                          <p:stCondLst>
                                            <p:cond delay="0"/>
                                          </p:stCondLst>
                                        </p:cTn>
                                        <p:tgtEl>
                                          <p:spTgt spid="31"/>
                                        </p:tgtEl>
                                        <p:attrNameLst>
                                          <p:attrName>style.visibility</p:attrName>
                                        </p:attrNameLst>
                                      </p:cBhvr>
                                      <p:to>
                                        <p:strVal val="visible"/>
                                      </p:to>
                                    </p:set>
                                  </p:childTnLst>
                                </p:cTn>
                              </p:par>
                              <p:par>
                                <p:cTn id="108" presetID="1" presetClass="exit" presetSubtype="0" fill="hold" nodeType="withEffect">
                                  <p:stCondLst>
                                    <p:cond delay="0"/>
                                  </p:stCondLst>
                                  <p:childTnLst>
                                    <p:set>
                                      <p:cBhvr>
                                        <p:cTn id="109" dur="1" fill="hold">
                                          <p:stCondLst>
                                            <p:cond delay="0"/>
                                          </p:stCondLst>
                                        </p:cTn>
                                        <p:tgtEl>
                                          <p:spTgt spid="17"/>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64" presetClass="path" presetSubtype="0" accel="50000" decel="50000" fill="hold" nodeType="clickEffect">
                                  <p:stCondLst>
                                    <p:cond delay="0"/>
                                  </p:stCondLst>
                                  <p:childTnLst>
                                    <p:animMotion origin="layout" path="M -0.01302 0.00671 L -0.01302 -0.05318 " pathEditMode="relative" rAng="0" ptsTypes="AA">
                                      <p:cBhvr>
                                        <p:cTn id="113" dur="2000" fill="hold"/>
                                        <p:tgtEl>
                                          <p:spTgt spid="31"/>
                                        </p:tgtEl>
                                        <p:attrNameLst>
                                          <p:attrName>ppt_x</p:attrName>
                                          <p:attrName>ppt_y</p:attrName>
                                        </p:attrNameLst>
                                      </p:cBhvr>
                                      <p:rCtr x="0" y="-30"/>
                                    </p:animMotion>
                                  </p:childTnLst>
                                </p:cTn>
                              </p:par>
                            </p:childTnLst>
                          </p:cTn>
                        </p:par>
                        <p:par>
                          <p:cTn id="114" fill="hold">
                            <p:stCondLst>
                              <p:cond delay="2000"/>
                            </p:stCondLst>
                            <p:childTnLst>
                              <p:par>
                                <p:cTn id="115" presetID="1" presetClass="entr" presetSubtype="0" fill="hold" nodeType="afterEffect">
                                  <p:stCondLst>
                                    <p:cond delay="0"/>
                                  </p:stCondLst>
                                  <p:childTnLst>
                                    <p:set>
                                      <p:cBhvr>
                                        <p:cTn id="116" dur="1" fill="hold">
                                          <p:stCondLst>
                                            <p:cond delay="0"/>
                                          </p:stCondLst>
                                        </p:cTn>
                                        <p:tgtEl>
                                          <p:spTgt spid="39"/>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42" grpId="0"/>
      <p:bldP spid="42" grpId="1"/>
      <p:bldP spid="138" grpId="0"/>
      <p:bldP spid="152" grpId="0"/>
      <p:bldP spid="152"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sz="3200"/>
              <a:t>Rdt3.0 - 4</a:t>
            </a:r>
          </a:p>
        </p:txBody>
      </p:sp>
      <p:pic>
        <p:nvPicPr>
          <p:cNvPr id="78851" name="Picture 3" descr="4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04800" y="1600200"/>
            <a:ext cx="8372475" cy="451961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40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dissolve">
                                      <p:cBhvr>
                                        <p:cTn id="7" dur="500"/>
                                        <p:tgtEl>
                                          <p:spTgt spid="7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sz="3200" dirty="0"/>
              <a:t>Rdt3.0 </a:t>
            </a:r>
            <a:r>
              <a:rPr lang="en-US" sz="3200" dirty="0" err="1"/>
              <a:t>dừng</a:t>
            </a:r>
            <a:r>
              <a:rPr lang="en-US" sz="3200" dirty="0"/>
              <a:t> </a:t>
            </a:r>
            <a:r>
              <a:rPr lang="en-US" sz="3200" dirty="0" err="1"/>
              <a:t>và</a:t>
            </a:r>
            <a:r>
              <a:rPr lang="en-US" sz="3200" dirty="0"/>
              <a:t> </a:t>
            </a:r>
            <a:r>
              <a:rPr lang="en-US" sz="3200" dirty="0" err="1"/>
              <a:t>đợi</a:t>
            </a:r>
            <a:r>
              <a:rPr lang="en-US" sz="3200" dirty="0"/>
              <a:t> - 5</a:t>
            </a:r>
          </a:p>
        </p:txBody>
      </p:sp>
      <p:pic>
        <p:nvPicPr>
          <p:cNvPr id="79875" name="Picture 3"/>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762000" y="1828800"/>
            <a:ext cx="7551738" cy="3124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41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dissolve">
                                      <p:cBhvr>
                                        <p:cTn id="7"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sz="3200"/>
              <a:t>Rdt3.0 – Hiệu quả - 6</a:t>
            </a:r>
          </a:p>
        </p:txBody>
      </p:sp>
      <p:sp>
        <p:nvSpPr>
          <p:cNvPr id="80899" name="Rectangle 3"/>
          <p:cNvSpPr>
            <a:spLocks noGrp="1" noChangeArrowheads="1"/>
          </p:cNvSpPr>
          <p:nvPr>
            <p:ph sz="quarter" idx="1"/>
          </p:nvPr>
        </p:nvSpPr>
        <p:spPr>
          <a:xfrm>
            <a:off x="304800" y="1143000"/>
            <a:ext cx="8382000" cy="1133475"/>
          </a:xfrm>
        </p:spPr>
        <p:txBody>
          <a:bodyPr/>
          <a:lstStyle/>
          <a:p>
            <a:pPr eaLnBrk="1" hangingPunct="1"/>
            <a:r>
              <a:rPr lang="en-US" sz="2400" dirty="0"/>
              <a:t>Rdt3.0 </a:t>
            </a:r>
            <a:r>
              <a:rPr lang="en-US" sz="2400" dirty="0" err="1"/>
              <a:t>làm</a:t>
            </a:r>
            <a:r>
              <a:rPr lang="en-US" sz="2400" dirty="0"/>
              <a:t> </a:t>
            </a:r>
            <a:r>
              <a:rPr lang="en-US" sz="2400" dirty="0" err="1"/>
              <a:t>việc</a:t>
            </a:r>
            <a:r>
              <a:rPr lang="en-US" sz="2400" dirty="0"/>
              <a:t>, </a:t>
            </a:r>
            <a:r>
              <a:rPr lang="en-US" sz="2400" dirty="0" err="1"/>
              <a:t>nhưng</a:t>
            </a:r>
            <a:r>
              <a:rPr lang="en-US" sz="2400" dirty="0"/>
              <a:t> </a:t>
            </a:r>
            <a:r>
              <a:rPr lang="en-US" sz="2400" dirty="0" err="1"/>
              <a:t>không</a:t>
            </a:r>
            <a:r>
              <a:rPr lang="en-US" sz="2400" dirty="0"/>
              <a:t> </a:t>
            </a:r>
            <a:r>
              <a:rPr lang="en-US" sz="2400" dirty="0" err="1"/>
              <a:t>hiệu</a:t>
            </a:r>
            <a:r>
              <a:rPr lang="en-US" sz="2400" dirty="0"/>
              <a:t> </a:t>
            </a:r>
            <a:r>
              <a:rPr lang="en-US" sz="2400" dirty="0" err="1"/>
              <a:t>quả</a:t>
            </a:r>
            <a:endParaRPr lang="en-US" sz="2400" dirty="0"/>
          </a:p>
          <a:p>
            <a:pPr eaLnBrk="1" hangingPunct="1"/>
            <a:r>
              <a:rPr lang="en-US" sz="2400" dirty="0" err="1"/>
              <a:t>Vd:băng</a:t>
            </a:r>
            <a:r>
              <a:rPr lang="en-US" sz="2400" dirty="0"/>
              <a:t> </a:t>
            </a:r>
            <a:r>
              <a:rPr lang="en-US" sz="2400" dirty="0" err="1"/>
              <a:t>thông</a:t>
            </a:r>
            <a:r>
              <a:rPr lang="en-US" sz="2400" dirty="0"/>
              <a:t> 1Gbps, 15ms end2end delay, </a:t>
            </a:r>
            <a:r>
              <a:rPr lang="en-US" sz="2400" dirty="0" err="1"/>
              <a:t>gói</a:t>
            </a:r>
            <a:r>
              <a:rPr lang="en-US" sz="2400" dirty="0"/>
              <a:t> tin 8Kb </a:t>
            </a:r>
          </a:p>
          <a:p>
            <a:pPr eaLnBrk="1" hangingPunct="1"/>
            <a:endParaRPr lang="en-US" sz="2400" dirty="0"/>
          </a:p>
        </p:txBody>
      </p:sp>
      <p:pic>
        <p:nvPicPr>
          <p:cNvPr id="80900" name="Picture 4" descr="44"/>
          <p:cNvPicPr>
            <a:picLocks noChangeAspect="1" noChangeArrowheads="1"/>
          </p:cNvPicPr>
          <p:nvPr/>
        </p:nvPicPr>
        <p:blipFill>
          <a:blip r:embed="rId2" cstate="print"/>
          <a:srcRect/>
          <a:stretch>
            <a:fillRect/>
          </a:stretch>
        </p:blipFill>
        <p:spPr bwMode="auto">
          <a:xfrm>
            <a:off x="838200" y="2981325"/>
            <a:ext cx="7772400" cy="1666875"/>
          </a:xfrm>
          <a:prstGeom prst="rect">
            <a:avLst/>
          </a:prstGeom>
          <a:noFill/>
          <a:ln w="9525">
            <a:noFill/>
            <a:miter lim="800000"/>
            <a:headEnd/>
            <a:tailEnd/>
          </a:ln>
        </p:spPr>
      </p:pic>
      <p:sp>
        <p:nvSpPr>
          <p:cNvPr id="80901" name="Rectangle 5"/>
          <p:cNvSpPr>
            <a:spLocks noChangeArrowheads="1"/>
          </p:cNvSpPr>
          <p:nvPr/>
        </p:nvSpPr>
        <p:spPr bwMode="auto">
          <a:xfrm>
            <a:off x="457200" y="4800600"/>
            <a:ext cx="8305800" cy="1524000"/>
          </a:xfrm>
          <a:prstGeom prst="rect">
            <a:avLst/>
          </a:prstGeom>
          <a:noFill/>
          <a:ln w="9525">
            <a:noFill/>
            <a:miter lim="800000"/>
            <a:headEnd/>
            <a:tailEnd/>
          </a:ln>
        </p:spPr>
        <p:txBody>
          <a:bodyPr/>
          <a:lstStyle/>
          <a:p>
            <a:pPr marL="342900" indent="-342900">
              <a:spcBef>
                <a:spcPct val="20000"/>
              </a:spcBef>
              <a:buFontTx/>
              <a:buChar char="•"/>
            </a:pPr>
            <a:r>
              <a:rPr lang="en-US" sz="2400" dirty="0" err="1">
                <a:latin typeface="Arial" pitchFamily="34" charset="0"/>
              </a:rPr>
              <a:t>U</a:t>
            </a:r>
            <a:r>
              <a:rPr lang="en-US" b="1" baseline="-25000" dirty="0" err="1">
                <a:latin typeface="Arial" pitchFamily="34" charset="0"/>
              </a:rPr>
              <a:t>sender</a:t>
            </a:r>
            <a:r>
              <a:rPr lang="en-US" dirty="0">
                <a:latin typeface="Arial" pitchFamily="34" charset="0"/>
              </a:rPr>
              <a:t> </a:t>
            </a:r>
            <a:r>
              <a:rPr lang="en-US" sz="2400" dirty="0">
                <a:latin typeface="Arial" pitchFamily="34" charset="0"/>
              </a:rPr>
              <a:t>: </a:t>
            </a:r>
            <a:r>
              <a:rPr lang="en-US" sz="2400" dirty="0" err="1">
                <a:latin typeface="Arial" pitchFamily="34" charset="0"/>
              </a:rPr>
              <a:t>tỉ</a:t>
            </a:r>
            <a:r>
              <a:rPr lang="en-US" sz="2400" dirty="0">
                <a:latin typeface="Arial" pitchFamily="34" charset="0"/>
              </a:rPr>
              <a:t> </a:t>
            </a:r>
            <a:r>
              <a:rPr lang="en-US" sz="2400" dirty="0" err="1">
                <a:latin typeface="Arial" pitchFamily="34" charset="0"/>
              </a:rPr>
              <a:t>lệ</a:t>
            </a:r>
            <a:r>
              <a:rPr lang="en-US" sz="2400" dirty="0">
                <a:latin typeface="Arial" pitchFamily="34" charset="0"/>
              </a:rPr>
              <a:t> </a:t>
            </a:r>
            <a:r>
              <a:rPr lang="en-US" sz="2400" dirty="0" err="1">
                <a:latin typeface="Arial" pitchFamily="34" charset="0"/>
              </a:rPr>
              <a:t>thời</a:t>
            </a:r>
            <a:r>
              <a:rPr lang="en-US" sz="2400" dirty="0">
                <a:latin typeface="Arial" pitchFamily="34" charset="0"/>
              </a:rPr>
              <a:t> </a:t>
            </a:r>
            <a:r>
              <a:rPr lang="en-US" sz="2400" dirty="0" err="1">
                <a:latin typeface="Arial" pitchFamily="34" charset="0"/>
              </a:rPr>
              <a:t>gian</a:t>
            </a:r>
            <a:r>
              <a:rPr lang="en-US" sz="2400" dirty="0">
                <a:latin typeface="Arial" pitchFamily="34" charset="0"/>
              </a:rPr>
              <a:t> </a:t>
            </a:r>
            <a:r>
              <a:rPr lang="en-US" sz="2400" dirty="0" err="1">
                <a:latin typeface="Arial" pitchFamily="34" charset="0"/>
              </a:rPr>
              <a:t>bên</a:t>
            </a:r>
            <a:r>
              <a:rPr lang="en-US" sz="2400" dirty="0">
                <a:latin typeface="Arial" pitchFamily="34" charset="0"/>
              </a:rPr>
              <a:t> </a:t>
            </a:r>
            <a:r>
              <a:rPr lang="en-US" sz="2400" dirty="0" err="1">
                <a:latin typeface="Arial" pitchFamily="34" charset="0"/>
              </a:rPr>
              <a:t>gửi</a:t>
            </a:r>
            <a:r>
              <a:rPr lang="en-US" sz="2400" dirty="0">
                <a:latin typeface="Arial" pitchFamily="34" charset="0"/>
              </a:rPr>
              <a:t> </a:t>
            </a:r>
            <a:r>
              <a:rPr lang="en-US" sz="2400" dirty="0" err="1">
                <a:latin typeface="Arial" pitchFamily="34" charset="0"/>
              </a:rPr>
              <a:t>gửi</a:t>
            </a:r>
            <a:r>
              <a:rPr lang="en-US" sz="2400" dirty="0">
                <a:latin typeface="Arial" pitchFamily="34" charset="0"/>
              </a:rPr>
              <a:t> </a:t>
            </a:r>
            <a:r>
              <a:rPr lang="en-US" sz="2400" dirty="0" err="1">
                <a:latin typeface="Arial" pitchFamily="34" charset="0"/>
              </a:rPr>
              <a:t>gói</a:t>
            </a:r>
            <a:r>
              <a:rPr lang="en-US" sz="2400" dirty="0">
                <a:latin typeface="Arial" pitchFamily="34" charset="0"/>
              </a:rPr>
              <a:t> tin</a:t>
            </a:r>
            <a:endParaRPr lang="en-US" dirty="0">
              <a:latin typeface="Arial" pitchFamily="34" charset="0"/>
            </a:endParaRPr>
          </a:p>
          <a:p>
            <a:pPr marL="342900" indent="-342900">
              <a:spcBef>
                <a:spcPct val="20000"/>
              </a:spcBef>
              <a:buFontTx/>
              <a:buChar char="•"/>
            </a:pPr>
            <a:r>
              <a:rPr lang="en-US" sz="2400" dirty="0" err="1">
                <a:latin typeface="Arial" pitchFamily="34" charset="0"/>
              </a:rPr>
              <a:t>Nghi</a:t>
            </a:r>
            <a:r>
              <a:rPr lang="en-US" sz="2400" dirty="0">
                <a:latin typeface="Arial" pitchFamily="34" charset="0"/>
              </a:rPr>
              <a:t> </a:t>
            </a:r>
            <a:r>
              <a:rPr lang="en-US" sz="2400" dirty="0" err="1">
                <a:latin typeface="Arial" pitchFamily="34" charset="0"/>
              </a:rPr>
              <a:t>thức</a:t>
            </a:r>
            <a:r>
              <a:rPr lang="en-US" sz="2400" dirty="0">
                <a:latin typeface="Arial" pitchFamily="34" charset="0"/>
              </a:rPr>
              <a:t> </a:t>
            </a:r>
            <a:r>
              <a:rPr lang="en-US" sz="2400" dirty="0" err="1">
                <a:latin typeface="Arial" pitchFamily="34" charset="0"/>
              </a:rPr>
              <a:t>đã</a:t>
            </a:r>
            <a:r>
              <a:rPr lang="en-US" sz="2400" dirty="0">
                <a:latin typeface="Arial" pitchFamily="34" charset="0"/>
              </a:rPr>
              <a:t> </a:t>
            </a:r>
            <a:r>
              <a:rPr lang="en-US" sz="2400" dirty="0" err="1">
                <a:latin typeface="Arial" pitchFamily="34" charset="0"/>
              </a:rPr>
              <a:t>hạn</a:t>
            </a:r>
            <a:r>
              <a:rPr lang="en-US" sz="2400" dirty="0">
                <a:latin typeface="Arial" pitchFamily="34" charset="0"/>
              </a:rPr>
              <a:t> </a:t>
            </a:r>
            <a:r>
              <a:rPr lang="en-US" sz="2400" dirty="0" err="1">
                <a:latin typeface="Arial" pitchFamily="34" charset="0"/>
              </a:rPr>
              <a:t>chế</a:t>
            </a:r>
            <a:r>
              <a:rPr lang="en-US" sz="2400" dirty="0">
                <a:latin typeface="Arial" pitchFamily="34" charset="0"/>
              </a:rPr>
              <a:t> </a:t>
            </a:r>
            <a:r>
              <a:rPr lang="en-US" sz="2400" dirty="0" err="1">
                <a:latin typeface="Arial" pitchFamily="34" charset="0"/>
              </a:rPr>
              <a:t>việc</a:t>
            </a:r>
            <a:r>
              <a:rPr lang="en-US" sz="2400" dirty="0">
                <a:latin typeface="Arial" pitchFamily="34" charset="0"/>
              </a:rPr>
              <a:t> </a:t>
            </a:r>
            <a:r>
              <a:rPr lang="en-US" sz="2400" dirty="0" err="1">
                <a:latin typeface="Arial" pitchFamily="34" charset="0"/>
              </a:rPr>
              <a:t>sử</a:t>
            </a:r>
            <a:r>
              <a:rPr lang="en-US" sz="2400" dirty="0">
                <a:latin typeface="Arial" pitchFamily="34" charset="0"/>
              </a:rPr>
              <a:t> </a:t>
            </a:r>
            <a:r>
              <a:rPr lang="en-US" sz="2400" dirty="0" err="1">
                <a:latin typeface="Arial" pitchFamily="34" charset="0"/>
              </a:rPr>
              <a:t>dụng</a:t>
            </a:r>
            <a:r>
              <a:rPr lang="en-US" sz="2400" dirty="0">
                <a:latin typeface="Arial" pitchFamily="34" charset="0"/>
              </a:rPr>
              <a:t> </a:t>
            </a:r>
            <a:r>
              <a:rPr lang="en-US" sz="2400" dirty="0" err="1">
                <a:latin typeface="Arial" pitchFamily="34" charset="0"/>
              </a:rPr>
              <a:t>tài</a:t>
            </a:r>
            <a:r>
              <a:rPr lang="en-US" sz="2400" dirty="0">
                <a:latin typeface="Arial" pitchFamily="34" charset="0"/>
              </a:rPr>
              <a:t> </a:t>
            </a:r>
            <a:r>
              <a:rPr lang="en-US" sz="2400" dirty="0" err="1">
                <a:latin typeface="Arial" pitchFamily="34" charset="0"/>
              </a:rPr>
              <a:t>nguyên</a:t>
            </a:r>
            <a:r>
              <a:rPr lang="en-US" sz="2400" dirty="0">
                <a:latin typeface="Arial" pitchFamily="34" charset="0"/>
              </a:rPr>
              <a:t> </a:t>
            </a:r>
            <a:r>
              <a:rPr lang="en-US" sz="2400" dirty="0" err="1">
                <a:latin typeface="Arial" pitchFamily="34" charset="0"/>
              </a:rPr>
              <a:t>mạng</a:t>
            </a:r>
            <a:endParaRPr lang="en-US" sz="2400" dirty="0">
              <a:latin typeface="Arial" pitchFamily="34" charset="0"/>
            </a:endParaRPr>
          </a:p>
        </p:txBody>
      </p:sp>
      <p:sp>
        <p:nvSpPr>
          <p:cNvPr id="6" name="Slide Number Placeholder 5"/>
          <p:cNvSpPr>
            <a:spLocks noGrp="1"/>
          </p:cNvSpPr>
          <p:nvPr>
            <p:ph type="sldNum" sz="quarter" idx="12"/>
          </p:nvPr>
        </p:nvSpPr>
        <p:spPr/>
        <p:txBody>
          <a:bodyPr/>
          <a:lstStyle/>
          <a:p>
            <a:fld id="{4810A696-75C0-4E1D-A482-26D5420205C7}" type="slidenum">
              <a:rPr lang="en-US" smtClean="0"/>
              <a:pPr/>
              <a:t>42</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blinds(horizontal)">
                                      <p:cBhvr>
                                        <p:cTn id="7" dur="500"/>
                                        <p:tgtEl>
                                          <p:spTgt spid="8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blinds(horizontal)">
                                      <p:cBhvr>
                                        <p:cTn id="12" dur="500"/>
                                        <p:tgtEl>
                                          <p:spTgt spid="80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0900"/>
                                        </p:tgtEl>
                                        <p:attrNameLst>
                                          <p:attrName>style.visibility</p:attrName>
                                        </p:attrNameLst>
                                      </p:cBhvr>
                                      <p:to>
                                        <p:strVal val="visible"/>
                                      </p:to>
                                    </p:set>
                                    <p:animEffect transition="in" filter="dissolve">
                                      <p:cBhvr>
                                        <p:cTn id="17" dur="500"/>
                                        <p:tgtEl>
                                          <p:spTgt spid="809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901">
                                            <p:txEl>
                                              <p:pRg st="0" end="0"/>
                                            </p:txEl>
                                          </p:spTgt>
                                        </p:tgtEl>
                                        <p:attrNameLst>
                                          <p:attrName>style.visibility</p:attrName>
                                        </p:attrNameLst>
                                      </p:cBhvr>
                                      <p:to>
                                        <p:strVal val="visible"/>
                                      </p:to>
                                    </p:set>
                                    <p:animEffect transition="in" filter="blinds(horizontal)">
                                      <p:cBhvr>
                                        <p:cTn id="22" dur="500"/>
                                        <p:tgtEl>
                                          <p:spTgt spid="8090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901">
                                            <p:txEl>
                                              <p:pRg st="1" end="1"/>
                                            </p:txEl>
                                          </p:spTgt>
                                        </p:tgtEl>
                                        <p:attrNameLst>
                                          <p:attrName>style.visibility</p:attrName>
                                        </p:attrNameLst>
                                      </p:cBhvr>
                                      <p:to>
                                        <p:strVal val="visible"/>
                                      </p:to>
                                    </p:set>
                                    <p:animEffect transition="in" filter="blinds(horizontal)">
                                      <p:cBhvr>
                                        <p:cTn id="27" dur="500"/>
                                        <p:tgtEl>
                                          <p:spTgt spid="809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t>Nghi thức pipeline - 1</a:t>
            </a:r>
          </a:p>
        </p:txBody>
      </p:sp>
      <p:sp>
        <p:nvSpPr>
          <p:cNvPr id="81923" name="Rectangle 3"/>
          <p:cNvSpPr>
            <a:spLocks noGrp="1" noChangeArrowheads="1"/>
          </p:cNvSpPr>
          <p:nvPr>
            <p:ph sz="quarter" idx="1"/>
          </p:nvPr>
        </p:nvSpPr>
        <p:spPr>
          <a:xfrm>
            <a:off x="304800" y="1143000"/>
            <a:ext cx="8382000" cy="2054225"/>
          </a:xfrm>
        </p:spPr>
        <p:txBody>
          <a:bodyPr/>
          <a:lstStyle/>
          <a:p>
            <a:pPr eaLnBrk="1" hangingPunct="1">
              <a:lnSpc>
                <a:spcPct val="80000"/>
              </a:lnSpc>
            </a:pPr>
            <a:r>
              <a:rPr lang="en-US" sz="2400" dirty="0"/>
              <a:t>Pipelining: </a:t>
            </a:r>
            <a:r>
              <a:rPr lang="en-US" sz="2400" dirty="0" err="1"/>
              <a:t>bên</a:t>
            </a:r>
            <a:r>
              <a:rPr lang="en-US" sz="2400" dirty="0"/>
              <a:t> </a:t>
            </a:r>
            <a:r>
              <a:rPr lang="en-US" sz="2400" dirty="0" err="1"/>
              <a:t>gửi</a:t>
            </a:r>
            <a:r>
              <a:rPr lang="en-US" sz="2400" dirty="0"/>
              <a:t> </a:t>
            </a:r>
            <a:r>
              <a:rPr lang="en-US" sz="2400" dirty="0" err="1"/>
              <a:t>cho</a:t>
            </a:r>
            <a:r>
              <a:rPr lang="en-US" sz="2400" dirty="0"/>
              <a:t> </a:t>
            </a:r>
            <a:r>
              <a:rPr lang="en-US" sz="2400" dirty="0" err="1"/>
              <a:t>phép</a:t>
            </a:r>
            <a:r>
              <a:rPr lang="en-US" sz="2400" dirty="0"/>
              <a:t> </a:t>
            </a:r>
            <a:r>
              <a:rPr lang="en-US" sz="2400" dirty="0" err="1"/>
              <a:t>gửi</a:t>
            </a:r>
            <a:r>
              <a:rPr lang="en-US" sz="2400" dirty="0"/>
              <a:t> </a:t>
            </a:r>
            <a:r>
              <a:rPr lang="en-US" sz="2400" dirty="0" err="1"/>
              <a:t>nhiều</a:t>
            </a:r>
            <a:r>
              <a:rPr lang="en-US" sz="2400" dirty="0"/>
              <a:t> </a:t>
            </a:r>
            <a:r>
              <a:rPr lang="en-US" sz="2400" dirty="0" err="1"/>
              <a:t>gói</a:t>
            </a:r>
            <a:r>
              <a:rPr lang="en-US" sz="2400" dirty="0"/>
              <a:t> tin </a:t>
            </a:r>
            <a:r>
              <a:rPr lang="en-US" sz="2400" dirty="0" err="1"/>
              <a:t>khi</a:t>
            </a:r>
            <a:r>
              <a:rPr lang="en-US" sz="2400" dirty="0"/>
              <a:t> </a:t>
            </a:r>
            <a:r>
              <a:rPr lang="en-US" sz="2400" dirty="0" err="1"/>
              <a:t>chưa</a:t>
            </a:r>
            <a:r>
              <a:rPr lang="en-US" sz="2400" dirty="0"/>
              <a:t> </a:t>
            </a:r>
            <a:r>
              <a:rPr lang="en-US" sz="2400" dirty="0" err="1"/>
              <a:t>được</a:t>
            </a:r>
            <a:r>
              <a:rPr lang="en-US" sz="2400" dirty="0"/>
              <a:t> </a:t>
            </a:r>
            <a:r>
              <a:rPr lang="en-US" sz="2400" dirty="0" err="1"/>
              <a:t>báo</a:t>
            </a:r>
            <a:r>
              <a:rPr lang="en-US" sz="2400" dirty="0"/>
              <a:t> </a:t>
            </a:r>
            <a:r>
              <a:rPr lang="en-US" sz="2400" dirty="0" err="1"/>
              <a:t>nhận</a:t>
            </a:r>
            <a:r>
              <a:rPr lang="en-US" sz="2400" dirty="0"/>
              <a:t> (ACK)</a:t>
            </a:r>
          </a:p>
          <a:p>
            <a:pPr lvl="1" eaLnBrk="1" hangingPunct="1">
              <a:lnSpc>
                <a:spcPct val="80000"/>
              </a:lnSpc>
            </a:pPr>
            <a:r>
              <a:rPr lang="en-US" sz="2000" dirty="0" err="1"/>
              <a:t>Gói</a:t>
            </a:r>
            <a:r>
              <a:rPr lang="en-US" sz="2000" dirty="0"/>
              <a:t> tin: </a:t>
            </a:r>
            <a:r>
              <a:rPr lang="en-US" sz="2000" dirty="0" err="1"/>
              <a:t>sắp</a:t>
            </a:r>
            <a:r>
              <a:rPr lang="en-US" sz="2000" dirty="0"/>
              <a:t> </a:t>
            </a:r>
            <a:r>
              <a:rPr lang="en-US" sz="2000" dirty="0" err="1"/>
              <a:t>theo</a:t>
            </a:r>
            <a:r>
              <a:rPr lang="en-US" sz="2000" dirty="0"/>
              <a:t> </a:t>
            </a:r>
            <a:r>
              <a:rPr lang="en-US" sz="2000" dirty="0" err="1"/>
              <a:t>thứ</a:t>
            </a:r>
            <a:r>
              <a:rPr lang="en-US" sz="2000" dirty="0"/>
              <a:t> </a:t>
            </a:r>
            <a:r>
              <a:rPr lang="en-US" sz="2000" dirty="0" err="1"/>
              <a:t>tự</a:t>
            </a:r>
            <a:r>
              <a:rPr lang="en-US" sz="2000" dirty="0"/>
              <a:t> </a:t>
            </a:r>
            <a:r>
              <a:rPr lang="en-US" sz="2000" dirty="0" err="1"/>
              <a:t>tăng</a:t>
            </a:r>
            <a:r>
              <a:rPr lang="en-US" sz="2000" dirty="0"/>
              <a:t> </a:t>
            </a:r>
            <a:r>
              <a:rPr lang="en-US" sz="2000" dirty="0" err="1"/>
              <a:t>dần</a:t>
            </a:r>
            <a:endParaRPr lang="en-US" sz="2000" dirty="0"/>
          </a:p>
          <a:p>
            <a:pPr lvl="1" eaLnBrk="1" hangingPunct="1">
              <a:lnSpc>
                <a:spcPct val="80000"/>
              </a:lnSpc>
            </a:pPr>
            <a:r>
              <a:rPr lang="en-US" sz="2000" dirty="0" err="1"/>
              <a:t>Dùng</a:t>
            </a:r>
            <a:r>
              <a:rPr lang="en-US" sz="2000" dirty="0"/>
              <a:t> </a:t>
            </a:r>
            <a:r>
              <a:rPr lang="en-US" sz="2000" dirty="0" err="1"/>
              <a:t>bộ</a:t>
            </a:r>
            <a:r>
              <a:rPr lang="en-US" sz="2000" dirty="0"/>
              <a:t> </a:t>
            </a:r>
            <a:r>
              <a:rPr lang="en-US" sz="2000" dirty="0" err="1"/>
              <a:t>đệm</a:t>
            </a:r>
            <a:r>
              <a:rPr lang="en-US" sz="2000" dirty="0"/>
              <a:t> ở </a:t>
            </a:r>
            <a:r>
              <a:rPr lang="en-US" sz="2000" dirty="0" err="1"/>
              <a:t>bên</a:t>
            </a:r>
            <a:r>
              <a:rPr lang="en-US" sz="2000" dirty="0"/>
              <a:t> </a:t>
            </a:r>
            <a:r>
              <a:rPr lang="en-US" sz="2000" dirty="0" err="1"/>
              <a:t>gửi</a:t>
            </a:r>
            <a:r>
              <a:rPr lang="en-US" sz="2000" dirty="0"/>
              <a:t> </a:t>
            </a:r>
            <a:r>
              <a:rPr lang="en-US" sz="2000" dirty="0" err="1"/>
              <a:t>hoặc</a:t>
            </a:r>
            <a:r>
              <a:rPr lang="en-US" sz="2000" dirty="0"/>
              <a:t>/</a:t>
            </a:r>
            <a:r>
              <a:rPr lang="en-US" sz="2000" dirty="0" err="1"/>
              <a:t>và</a:t>
            </a:r>
            <a:r>
              <a:rPr lang="en-US" sz="2000" dirty="0"/>
              <a:t> </a:t>
            </a:r>
            <a:r>
              <a:rPr lang="en-US" sz="2000" dirty="0" err="1"/>
              <a:t>bên</a:t>
            </a:r>
            <a:r>
              <a:rPr lang="en-US" sz="2000" dirty="0"/>
              <a:t> </a:t>
            </a:r>
            <a:r>
              <a:rPr lang="en-US" sz="2000" dirty="0" err="1"/>
              <a:t>nhận</a:t>
            </a:r>
            <a:r>
              <a:rPr lang="en-US" sz="2000" dirty="0"/>
              <a:t>: “Sliding window”</a:t>
            </a:r>
          </a:p>
        </p:txBody>
      </p:sp>
      <p:sp>
        <p:nvSpPr>
          <p:cNvPr id="81924" name="Rectangle 4"/>
          <p:cNvSpPr>
            <a:spLocks noChangeArrowheads="1"/>
          </p:cNvSpPr>
          <p:nvPr/>
        </p:nvSpPr>
        <p:spPr bwMode="auto">
          <a:xfrm>
            <a:off x="533400" y="5486400"/>
            <a:ext cx="8229600" cy="9906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400" dirty="0" err="1">
                <a:latin typeface="Arial" pitchFamily="34" charset="0"/>
              </a:rPr>
              <a:t>Có</a:t>
            </a:r>
            <a:r>
              <a:rPr lang="en-US" sz="2400" dirty="0">
                <a:latin typeface="Arial" pitchFamily="34" charset="0"/>
              </a:rPr>
              <a:t> </a:t>
            </a:r>
            <a:r>
              <a:rPr lang="en-US" sz="2400" dirty="0" err="1">
                <a:latin typeface="Arial" pitchFamily="34" charset="0"/>
              </a:rPr>
              <a:t>hai</a:t>
            </a:r>
            <a:r>
              <a:rPr lang="en-US" sz="2400" dirty="0">
                <a:latin typeface="Arial" pitchFamily="34" charset="0"/>
              </a:rPr>
              <a:t> </a:t>
            </a:r>
            <a:r>
              <a:rPr lang="en-US" sz="2400" dirty="0" err="1">
                <a:latin typeface="Arial" pitchFamily="34" charset="0"/>
              </a:rPr>
              <a:t>giải</a:t>
            </a:r>
            <a:r>
              <a:rPr lang="en-US" sz="2400" dirty="0">
                <a:latin typeface="Arial" pitchFamily="34" charset="0"/>
              </a:rPr>
              <a:t> </a:t>
            </a:r>
            <a:r>
              <a:rPr lang="en-US" sz="2400" dirty="0" err="1">
                <a:latin typeface="Arial" pitchFamily="34" charset="0"/>
              </a:rPr>
              <a:t>pháp</a:t>
            </a:r>
            <a:r>
              <a:rPr lang="en-US" sz="2400" dirty="0">
                <a:latin typeface="Arial" pitchFamily="34" charset="0"/>
              </a:rPr>
              <a:t> </a:t>
            </a:r>
            <a:r>
              <a:rPr lang="en-US" sz="2400" dirty="0" err="1">
                <a:latin typeface="Arial" pitchFamily="34" charset="0"/>
              </a:rPr>
              <a:t>chính</a:t>
            </a:r>
            <a:r>
              <a:rPr lang="en-US" sz="2400" dirty="0">
                <a:latin typeface="Arial" pitchFamily="34" charset="0"/>
              </a:rPr>
              <a:t> </a:t>
            </a:r>
            <a:r>
              <a:rPr lang="en-US" sz="2400" dirty="0" err="1">
                <a:latin typeface="Arial" pitchFamily="34" charset="0"/>
              </a:rPr>
              <a:t>của</a:t>
            </a:r>
            <a:r>
              <a:rPr lang="en-US" sz="2400" dirty="0">
                <a:latin typeface="Arial" pitchFamily="34" charset="0"/>
              </a:rPr>
              <a:t> </a:t>
            </a:r>
            <a:r>
              <a:rPr lang="en-US" sz="2400" dirty="0" err="1">
                <a:latin typeface="Arial" pitchFamily="34" charset="0"/>
              </a:rPr>
              <a:t>nghi</a:t>
            </a:r>
            <a:r>
              <a:rPr lang="en-US" sz="2400" dirty="0">
                <a:latin typeface="Arial" pitchFamily="34" charset="0"/>
              </a:rPr>
              <a:t> </a:t>
            </a:r>
            <a:r>
              <a:rPr lang="en-US" sz="2400" dirty="0" err="1">
                <a:latin typeface="Arial" pitchFamily="34" charset="0"/>
              </a:rPr>
              <a:t>thức</a:t>
            </a:r>
            <a:r>
              <a:rPr lang="en-US" sz="2400" dirty="0">
                <a:latin typeface="Arial" pitchFamily="34" charset="0"/>
              </a:rPr>
              <a:t> pipeline: </a:t>
            </a:r>
          </a:p>
          <a:p>
            <a:pPr marL="742950" lvl="1" indent="-285750">
              <a:lnSpc>
                <a:spcPct val="90000"/>
              </a:lnSpc>
              <a:spcBef>
                <a:spcPct val="20000"/>
              </a:spcBef>
              <a:buFontTx/>
              <a:buChar char="–"/>
            </a:pPr>
            <a:r>
              <a:rPr lang="en-US" sz="2000" dirty="0">
                <a:latin typeface="Arial" pitchFamily="34" charset="0"/>
              </a:rPr>
              <a:t>go-Back-N</a:t>
            </a:r>
          </a:p>
          <a:p>
            <a:pPr marL="742950" lvl="1" indent="-285750">
              <a:lnSpc>
                <a:spcPct val="90000"/>
              </a:lnSpc>
              <a:spcBef>
                <a:spcPct val="20000"/>
              </a:spcBef>
              <a:buFontTx/>
              <a:buChar char="–"/>
            </a:pPr>
            <a:r>
              <a:rPr lang="en-US" sz="2000" dirty="0" err="1">
                <a:latin typeface="Arial" pitchFamily="34" charset="0"/>
              </a:rPr>
              <a:t>gửi</a:t>
            </a:r>
            <a:r>
              <a:rPr lang="en-US" sz="2000" dirty="0">
                <a:latin typeface="Arial" pitchFamily="34" charset="0"/>
              </a:rPr>
              <a:t> </a:t>
            </a:r>
            <a:r>
              <a:rPr lang="en-US" sz="2000" dirty="0" err="1">
                <a:latin typeface="Arial" pitchFamily="34" charset="0"/>
              </a:rPr>
              <a:t>lại</a:t>
            </a:r>
            <a:r>
              <a:rPr lang="en-US" sz="2000" dirty="0">
                <a:latin typeface="Arial" pitchFamily="34" charset="0"/>
              </a:rPr>
              <a:t> </a:t>
            </a:r>
            <a:r>
              <a:rPr lang="en-US" sz="2000" dirty="0" err="1">
                <a:latin typeface="Arial" pitchFamily="34" charset="0"/>
              </a:rPr>
              <a:t>có</a:t>
            </a:r>
            <a:r>
              <a:rPr lang="en-US" sz="2000" dirty="0">
                <a:latin typeface="Arial" pitchFamily="34" charset="0"/>
              </a:rPr>
              <a:t> </a:t>
            </a:r>
            <a:r>
              <a:rPr lang="en-US" sz="2000" dirty="0" err="1">
                <a:latin typeface="Arial" pitchFamily="34" charset="0"/>
              </a:rPr>
              <a:t>chọn</a:t>
            </a:r>
            <a:r>
              <a:rPr lang="en-US" sz="2000" dirty="0">
                <a:latin typeface="Arial" pitchFamily="34" charset="0"/>
              </a:rPr>
              <a:t>.</a:t>
            </a:r>
          </a:p>
        </p:txBody>
      </p:sp>
      <p:pic>
        <p:nvPicPr>
          <p:cNvPr id="81925" name="Picture 5" descr="4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2895600"/>
            <a:ext cx="5715000" cy="22288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4810A696-75C0-4E1D-A482-26D5420205C7}" type="slidenum">
              <a:rPr lang="en-US" smtClean="0"/>
              <a:pPr/>
              <a:t>43</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blinds(horizontal)">
                                      <p:cBhvr>
                                        <p:cTn id="7" dur="500"/>
                                        <p:tgtEl>
                                          <p:spTgt spid="81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blinds(horizontal)">
                                      <p:cBhvr>
                                        <p:cTn id="12" dur="500"/>
                                        <p:tgtEl>
                                          <p:spTgt spid="81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animEffect transition="in" filter="blinds(horizontal)">
                                      <p:cBhvr>
                                        <p:cTn id="17" dur="500"/>
                                        <p:tgtEl>
                                          <p:spTgt spid="81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1925"/>
                                        </p:tgtEl>
                                        <p:attrNameLst>
                                          <p:attrName>style.visibility</p:attrName>
                                        </p:attrNameLst>
                                      </p:cBhvr>
                                      <p:to>
                                        <p:strVal val="visible"/>
                                      </p:to>
                                    </p:set>
                                    <p:animEffect transition="in" filter="dissolve">
                                      <p:cBhvr>
                                        <p:cTn id="22" dur="500"/>
                                        <p:tgtEl>
                                          <p:spTgt spid="819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1924">
                                            <p:txEl>
                                              <p:pRg st="0" end="0"/>
                                            </p:txEl>
                                          </p:spTgt>
                                        </p:tgtEl>
                                        <p:attrNameLst>
                                          <p:attrName>style.visibility</p:attrName>
                                        </p:attrNameLst>
                                      </p:cBhvr>
                                      <p:to>
                                        <p:strVal val="visible"/>
                                      </p:to>
                                    </p:set>
                                    <p:animEffect transition="in" filter="blinds(horizontal)">
                                      <p:cBhvr>
                                        <p:cTn id="27" dur="500"/>
                                        <p:tgtEl>
                                          <p:spTgt spid="81924">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1924">
                                            <p:txEl>
                                              <p:pRg st="1" end="1"/>
                                            </p:txEl>
                                          </p:spTgt>
                                        </p:tgtEl>
                                        <p:attrNameLst>
                                          <p:attrName>style.visibility</p:attrName>
                                        </p:attrNameLst>
                                      </p:cBhvr>
                                      <p:to>
                                        <p:strVal val="visible"/>
                                      </p:to>
                                    </p:set>
                                    <p:animEffect transition="in" filter="blinds(horizontal)">
                                      <p:cBhvr>
                                        <p:cTn id="30" dur="500"/>
                                        <p:tgtEl>
                                          <p:spTgt spid="81924">
                                            <p:txEl>
                                              <p:pRg st="1" end="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1924">
                                            <p:txEl>
                                              <p:pRg st="2" end="2"/>
                                            </p:txEl>
                                          </p:spTgt>
                                        </p:tgtEl>
                                        <p:attrNameLst>
                                          <p:attrName>style.visibility</p:attrName>
                                        </p:attrNameLst>
                                      </p:cBhvr>
                                      <p:to>
                                        <p:strVal val="visible"/>
                                      </p:to>
                                    </p:set>
                                    <p:animEffect transition="in" filter="blinds(horizontal)">
                                      <p:cBhvr>
                                        <p:cTn id="33" dur="500"/>
                                        <p:tgtEl>
                                          <p:spTgt spid="819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z="3200"/>
              <a:t>Nghi thức pipeline - 2</a:t>
            </a:r>
          </a:p>
        </p:txBody>
      </p:sp>
      <p:pic>
        <p:nvPicPr>
          <p:cNvPr id="82947" name="Picture 3"/>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1030288" y="1628775"/>
            <a:ext cx="7085012" cy="3600450"/>
          </a:xfrm>
          <a:prstGeom prst="rect">
            <a:avLst/>
          </a:prstGeom>
          <a:noFill/>
          <a:ln w="9525">
            <a:noFill/>
            <a:miter lim="800000"/>
            <a:headEnd/>
            <a:tailEnd/>
          </a:ln>
        </p:spPr>
      </p:pic>
      <p:pic>
        <p:nvPicPr>
          <p:cNvPr id="82948" name="Picture 4"/>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a:off x="1828800" y="5410200"/>
            <a:ext cx="5495925" cy="1000125"/>
          </a:xfrm>
          <a:prstGeom prst="rect">
            <a:avLst/>
          </a:prstGeom>
          <a:noFill/>
          <a:ln w="9525">
            <a:noFill/>
            <a:miter lim="800000"/>
            <a:headEnd/>
            <a:tailEnd/>
          </a:ln>
        </p:spPr>
      </p:pic>
      <p:sp>
        <p:nvSpPr>
          <p:cNvPr id="82949" name="AutoShape 5"/>
          <p:cNvSpPr>
            <a:spLocks noChangeArrowheads="1"/>
          </p:cNvSpPr>
          <p:nvPr/>
        </p:nvSpPr>
        <p:spPr bwMode="auto">
          <a:xfrm>
            <a:off x="4876800" y="3810000"/>
            <a:ext cx="3581400" cy="2133600"/>
          </a:xfrm>
          <a:prstGeom prst="irregularSeal1">
            <a:avLst/>
          </a:prstGeom>
          <a:gradFill rotWithShape="1">
            <a:gsLst>
              <a:gs pos="0">
                <a:srgbClr val="766A48"/>
              </a:gs>
              <a:gs pos="50000">
                <a:srgbClr val="FFE59B"/>
              </a:gs>
              <a:gs pos="100000">
                <a:srgbClr val="766A48"/>
              </a:gs>
            </a:gsLst>
            <a:lin ang="2700000" scaled="1"/>
          </a:gradFill>
          <a:ln w="9525">
            <a:solidFill>
              <a:schemeClr val="tx1"/>
            </a:solidFill>
            <a:miter lim="800000"/>
            <a:headEnd/>
            <a:tailEnd/>
          </a:ln>
        </p:spPr>
        <p:txBody>
          <a:bodyPr wrap="none" anchor="ctr"/>
          <a:lstStyle/>
          <a:p>
            <a:pPr algn="ctr" eaLnBrk="0" hangingPunct="0"/>
            <a:r>
              <a:rPr lang="en-US" b="1">
                <a:solidFill>
                  <a:srgbClr val="FF3300"/>
                </a:solidFill>
                <a:latin typeface="Arial" pitchFamily="34" charset="0"/>
              </a:rPr>
              <a:t>Tăng hiệu quả sử </a:t>
            </a:r>
          </a:p>
          <a:p>
            <a:pPr algn="ctr" eaLnBrk="0" hangingPunct="0"/>
            <a:r>
              <a:rPr lang="en-US" b="1">
                <a:solidFill>
                  <a:srgbClr val="FF3300"/>
                </a:solidFill>
                <a:latin typeface="Arial" pitchFamily="34" charset="0"/>
              </a:rPr>
              <a:t>dụng lên 3 lần</a:t>
            </a:r>
          </a:p>
        </p:txBody>
      </p:sp>
      <p:sp>
        <p:nvSpPr>
          <p:cNvPr id="6" name="Slide Number Placeholder 5"/>
          <p:cNvSpPr>
            <a:spLocks noGrp="1"/>
          </p:cNvSpPr>
          <p:nvPr>
            <p:ph type="sldNum" sz="quarter" idx="12"/>
          </p:nvPr>
        </p:nvSpPr>
        <p:spPr/>
        <p:txBody>
          <a:bodyPr/>
          <a:lstStyle/>
          <a:p>
            <a:fld id="{4810A696-75C0-4E1D-A482-26D5420205C7}" type="slidenum">
              <a:rPr lang="en-US" smtClean="0"/>
              <a:pPr/>
              <a:t>44</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dissolve">
                                      <p:cBhvr>
                                        <p:cTn id="7" dur="500"/>
                                        <p:tgtEl>
                                          <p:spTgt spid="829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948"/>
                                        </p:tgtEl>
                                        <p:attrNameLst>
                                          <p:attrName>style.visibility</p:attrName>
                                        </p:attrNameLst>
                                      </p:cBhvr>
                                      <p:to>
                                        <p:strVal val="visible"/>
                                      </p:to>
                                    </p:set>
                                    <p:animEffect transition="in" filter="blinds(horizontal)">
                                      <p:cBhvr>
                                        <p:cTn id="12" dur="500"/>
                                        <p:tgtEl>
                                          <p:spTgt spid="829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949"/>
                                        </p:tgtEl>
                                        <p:attrNameLst>
                                          <p:attrName>style.visibility</p:attrName>
                                        </p:attrNameLst>
                                      </p:cBhvr>
                                      <p:to>
                                        <p:strVal val="visible"/>
                                      </p:to>
                                    </p:set>
                                    <p:animEffect transition="in" filter="dissolve">
                                      <p:cBhvr>
                                        <p:cTn id="17"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z="3200" dirty="0"/>
              <a:t>Go-Back-N – 1</a:t>
            </a:r>
          </a:p>
        </p:txBody>
      </p:sp>
      <p:sp>
        <p:nvSpPr>
          <p:cNvPr id="83971" name="Rectangle 3"/>
          <p:cNvSpPr>
            <a:spLocks noGrp="1" noChangeArrowheads="1"/>
          </p:cNvSpPr>
          <p:nvPr>
            <p:ph sz="quarter" idx="1"/>
          </p:nvPr>
        </p:nvSpPr>
        <p:spPr>
          <a:xfrm>
            <a:off x="457200" y="1371600"/>
            <a:ext cx="8229600" cy="1981200"/>
          </a:xfrm>
        </p:spPr>
        <p:txBody>
          <a:bodyPr/>
          <a:lstStyle/>
          <a:p>
            <a:pPr eaLnBrk="1" hangingPunct="1"/>
            <a:r>
              <a:rPr lang="en-US" sz="2800" dirty="0" err="1"/>
              <a:t>Số</a:t>
            </a:r>
            <a:r>
              <a:rPr lang="en-US" sz="2800" dirty="0"/>
              <a:t> </a:t>
            </a:r>
            <a:r>
              <a:rPr lang="en-US" sz="2800" dirty="0" err="1"/>
              <a:t>thứ</a:t>
            </a:r>
            <a:r>
              <a:rPr lang="en-US" sz="2800" dirty="0"/>
              <a:t> </a:t>
            </a:r>
            <a:r>
              <a:rPr lang="en-US" sz="2800" dirty="0" err="1"/>
              <a:t>tự</a:t>
            </a:r>
            <a:r>
              <a:rPr lang="en-US" sz="2800" dirty="0"/>
              <a:t>:  k-bit</a:t>
            </a:r>
          </a:p>
          <a:p>
            <a:pPr eaLnBrk="1" hangingPunct="1"/>
            <a:r>
              <a:rPr lang="en-US" sz="2800" dirty="0"/>
              <a:t>“window” = N </a:t>
            </a:r>
            <a:r>
              <a:rPr lang="en-US" sz="2800" dirty="0">
                <a:sym typeface="Wingdings" pitchFamily="2" charset="2"/>
              </a:rPr>
              <a:t></a:t>
            </a:r>
            <a:r>
              <a:rPr lang="en-US" sz="2800" dirty="0"/>
              <a:t> </a:t>
            </a:r>
            <a:r>
              <a:rPr lang="en-US" sz="2800" dirty="0" err="1"/>
              <a:t>số</a:t>
            </a:r>
            <a:r>
              <a:rPr lang="en-US" sz="2800" dirty="0"/>
              <a:t> </a:t>
            </a:r>
            <a:r>
              <a:rPr lang="en-US" sz="2800" dirty="0" err="1"/>
              <a:t>gói</a:t>
            </a:r>
            <a:r>
              <a:rPr lang="en-US" sz="2800" dirty="0"/>
              <a:t> tin </a:t>
            </a:r>
            <a:r>
              <a:rPr lang="en-US" sz="2800" dirty="0" err="1"/>
              <a:t>được</a:t>
            </a:r>
            <a:r>
              <a:rPr lang="en-US" sz="2800" dirty="0"/>
              <a:t> </a:t>
            </a:r>
            <a:r>
              <a:rPr lang="en-US" sz="2800" dirty="0" err="1"/>
              <a:t>gởi</a:t>
            </a:r>
            <a:r>
              <a:rPr lang="en-US" sz="2800" dirty="0"/>
              <a:t> </a:t>
            </a:r>
            <a:r>
              <a:rPr lang="en-US" sz="2800" dirty="0" err="1"/>
              <a:t>liên</a:t>
            </a:r>
            <a:r>
              <a:rPr lang="en-US" sz="2800" dirty="0"/>
              <a:t> </a:t>
            </a:r>
            <a:r>
              <a:rPr lang="en-US" sz="2800" dirty="0" err="1"/>
              <a:t>tục</a:t>
            </a:r>
            <a:r>
              <a:rPr lang="en-US" sz="2800" dirty="0"/>
              <a:t> </a:t>
            </a:r>
            <a:r>
              <a:rPr lang="en-US" sz="2800" dirty="0" err="1"/>
              <a:t>không</a:t>
            </a:r>
            <a:r>
              <a:rPr lang="en-US" sz="2800" dirty="0"/>
              <a:t> ACK </a:t>
            </a:r>
          </a:p>
          <a:p>
            <a:pPr eaLnBrk="1" hangingPunct="1">
              <a:buFontTx/>
              <a:buNone/>
            </a:pPr>
            <a:r>
              <a:rPr lang="en-US" sz="2800" dirty="0"/>
              <a:t> </a:t>
            </a:r>
          </a:p>
        </p:txBody>
      </p:sp>
      <p:pic>
        <p:nvPicPr>
          <p:cNvPr id="83972" name="Picture 4" descr="4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38175" y="2895600"/>
            <a:ext cx="7896225" cy="1666875"/>
          </a:xfrm>
          <a:prstGeom prst="rect">
            <a:avLst/>
          </a:prstGeom>
          <a:noFill/>
          <a:ln w="9525">
            <a:noFill/>
            <a:miter lim="800000"/>
            <a:headEnd/>
            <a:tailEnd/>
          </a:ln>
        </p:spPr>
      </p:pic>
      <p:sp>
        <p:nvSpPr>
          <p:cNvPr id="83973" name="Rectangle 5"/>
          <p:cNvSpPr>
            <a:spLocks noChangeArrowheads="1"/>
          </p:cNvSpPr>
          <p:nvPr/>
        </p:nvSpPr>
        <p:spPr bwMode="auto">
          <a:xfrm>
            <a:off x="609600" y="4648200"/>
            <a:ext cx="8229600" cy="16764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400" dirty="0">
                <a:latin typeface="Arial" pitchFamily="34" charset="0"/>
              </a:rPr>
              <a:t>ACK(</a:t>
            </a:r>
            <a:r>
              <a:rPr lang="en-US" sz="2400" dirty="0" err="1">
                <a:latin typeface="Arial" pitchFamily="34" charset="0"/>
              </a:rPr>
              <a:t>seq</a:t>
            </a:r>
            <a:r>
              <a:rPr lang="en-US" sz="2400" dirty="0">
                <a:latin typeface="Arial" pitchFamily="34" charset="0"/>
              </a:rPr>
              <a:t>#): </a:t>
            </a:r>
            <a:r>
              <a:rPr lang="en-US" sz="2400" dirty="0" err="1">
                <a:latin typeface="Arial" pitchFamily="34" charset="0"/>
              </a:rPr>
              <a:t>nhận</a:t>
            </a:r>
            <a:r>
              <a:rPr lang="en-US" sz="2400" dirty="0">
                <a:latin typeface="Arial" pitchFamily="34" charset="0"/>
              </a:rPr>
              <a:t> </a:t>
            </a:r>
            <a:r>
              <a:rPr lang="en-US" sz="2400" dirty="0" err="1">
                <a:latin typeface="Arial" pitchFamily="34" charset="0"/>
              </a:rPr>
              <a:t>đúng</a:t>
            </a:r>
            <a:r>
              <a:rPr lang="en-US" sz="2400" dirty="0">
                <a:latin typeface="Arial" pitchFamily="34" charset="0"/>
              </a:rPr>
              <a:t> </a:t>
            </a:r>
            <a:r>
              <a:rPr lang="en-US" sz="2400" dirty="0" err="1">
                <a:latin typeface="Arial" pitchFamily="34" charset="0"/>
              </a:rPr>
              <a:t>đến</a:t>
            </a:r>
            <a:r>
              <a:rPr lang="en-US" sz="2400" dirty="0">
                <a:latin typeface="Arial" pitchFamily="34" charset="0"/>
              </a:rPr>
              <a:t> </a:t>
            </a:r>
            <a:r>
              <a:rPr lang="en-US" sz="2400" dirty="0" err="1">
                <a:latin typeface="Arial" pitchFamily="34" charset="0"/>
              </a:rPr>
              <a:t>seq</a:t>
            </a:r>
            <a:r>
              <a:rPr lang="en-US" sz="2400" dirty="0">
                <a:latin typeface="Arial" pitchFamily="34" charset="0"/>
              </a:rPr>
              <a:t># </a:t>
            </a:r>
          </a:p>
        </p:txBody>
      </p:sp>
      <p:sp>
        <p:nvSpPr>
          <p:cNvPr id="6" name="Slide Number Placeholder 5"/>
          <p:cNvSpPr>
            <a:spLocks noGrp="1"/>
          </p:cNvSpPr>
          <p:nvPr>
            <p:ph type="sldNum" sz="quarter" idx="12"/>
          </p:nvPr>
        </p:nvSpPr>
        <p:spPr/>
        <p:txBody>
          <a:bodyPr/>
          <a:lstStyle/>
          <a:p>
            <a:fld id="{4810A696-75C0-4E1D-A482-26D5420205C7}" type="slidenum">
              <a:rPr lang="en-US" smtClean="0"/>
              <a:pPr/>
              <a:t>45</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linds(horizontal)">
                                      <p:cBhvr>
                                        <p:cTn id="7" dur="5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blinds(horizontal)">
                                      <p:cBhvr>
                                        <p:cTn id="12" dur="500"/>
                                        <p:tgtEl>
                                          <p:spTgt spid="83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dissolve">
                                      <p:cBhvr>
                                        <p:cTn id="17" dur="500"/>
                                        <p:tgtEl>
                                          <p:spTgt spid="839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3973">
                                            <p:txEl>
                                              <p:pRg st="0" end="0"/>
                                            </p:txEl>
                                          </p:spTgt>
                                        </p:tgtEl>
                                        <p:attrNameLst>
                                          <p:attrName>style.visibility</p:attrName>
                                        </p:attrNameLst>
                                      </p:cBhvr>
                                      <p:to>
                                        <p:strVal val="visible"/>
                                      </p:to>
                                    </p:set>
                                    <p:animEffect transition="in" filter="blinds(horizontal)">
                                      <p:cBhvr>
                                        <p:cTn id="22" dur="500"/>
                                        <p:tgtEl>
                                          <p:spTgt spid="83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sz="3200"/>
              <a:t>Go-Back-N: bên nhận - 2</a:t>
            </a:r>
          </a:p>
        </p:txBody>
      </p:sp>
      <p:sp>
        <p:nvSpPr>
          <p:cNvPr id="84995" name="Rectangle 3"/>
          <p:cNvSpPr>
            <a:spLocks noGrp="1" noChangeArrowheads="1"/>
          </p:cNvSpPr>
          <p:nvPr>
            <p:ph sz="quarter" idx="1"/>
          </p:nvPr>
        </p:nvSpPr>
        <p:spPr/>
        <p:txBody>
          <a:bodyPr/>
          <a:lstStyle/>
          <a:p>
            <a:pPr eaLnBrk="1" hangingPunct="1"/>
            <a:r>
              <a:rPr lang="en-US" sz="2400" dirty="0" err="1"/>
              <a:t>Bên</a:t>
            </a:r>
            <a:r>
              <a:rPr lang="en-US" sz="2400" dirty="0"/>
              <a:t> </a:t>
            </a:r>
            <a:r>
              <a:rPr lang="en-US" sz="2400" dirty="0" err="1"/>
              <a:t>gởi</a:t>
            </a:r>
            <a:r>
              <a:rPr lang="en-US" sz="2400" dirty="0"/>
              <a:t>:</a:t>
            </a:r>
          </a:p>
          <a:p>
            <a:pPr lvl="1"/>
            <a:r>
              <a:rPr lang="en-US" sz="2000" dirty="0" err="1">
                <a:latin typeface="Arial" pitchFamily="34" charset="0"/>
              </a:rPr>
              <a:t>Sử</a:t>
            </a:r>
            <a:r>
              <a:rPr lang="en-US" sz="2000" dirty="0">
                <a:latin typeface="Arial" pitchFamily="34" charset="0"/>
              </a:rPr>
              <a:t> </a:t>
            </a:r>
            <a:r>
              <a:rPr lang="en-US" sz="2000" dirty="0" err="1">
                <a:latin typeface="Arial" pitchFamily="34" charset="0"/>
              </a:rPr>
              <a:t>dụng</a:t>
            </a:r>
            <a:r>
              <a:rPr lang="en-US" sz="2000" dirty="0">
                <a:latin typeface="Arial" pitchFamily="34" charset="0"/>
              </a:rPr>
              <a:t> buffer (“window - N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để</a:t>
            </a:r>
            <a:r>
              <a:rPr lang="en-US" sz="2000" dirty="0">
                <a:latin typeface="Arial" pitchFamily="34" charset="0"/>
              </a:rPr>
              <a:t> </a:t>
            </a:r>
            <a:r>
              <a:rPr lang="en-US" sz="2000" dirty="0" err="1">
                <a:latin typeface="Arial" pitchFamily="34" charset="0"/>
              </a:rPr>
              <a:t>lưu</a:t>
            </a:r>
            <a:r>
              <a:rPr lang="en-US" sz="2000" dirty="0">
                <a:latin typeface="Arial" pitchFamily="34" charset="0"/>
              </a:rPr>
              <a:t> </a:t>
            </a:r>
            <a:r>
              <a:rPr lang="en-US" sz="2000" dirty="0" err="1">
                <a:latin typeface="Arial" pitchFamily="34" charset="0"/>
              </a:rPr>
              <a:t>các</a:t>
            </a:r>
            <a:r>
              <a:rPr lang="en-US" sz="2000" dirty="0">
                <a:latin typeface="Arial" pitchFamily="34" charset="0"/>
              </a:rPr>
              <a:t>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đã</a:t>
            </a:r>
            <a:r>
              <a:rPr lang="en-US" sz="2000" dirty="0">
                <a:latin typeface="Arial" pitchFamily="34" charset="0"/>
              </a:rPr>
              <a:t> </a:t>
            </a:r>
            <a:r>
              <a:rPr lang="en-US" sz="2000" dirty="0" err="1">
                <a:latin typeface="Arial" pitchFamily="34" charset="0"/>
              </a:rPr>
              <a:t>gởi</a:t>
            </a:r>
            <a:r>
              <a:rPr lang="en-US" sz="2000" dirty="0">
                <a:latin typeface="Arial" pitchFamily="34" charset="0"/>
              </a:rPr>
              <a:t> </a:t>
            </a:r>
            <a:r>
              <a:rPr lang="en-US" sz="2000" dirty="0" err="1">
                <a:latin typeface="Arial" pitchFamily="34" charset="0"/>
              </a:rPr>
              <a:t>nhưng</a:t>
            </a:r>
            <a:r>
              <a:rPr lang="en-US" sz="2000" dirty="0">
                <a:latin typeface="Arial" pitchFamily="34" charset="0"/>
              </a:rPr>
              <a:t> </a:t>
            </a:r>
            <a:r>
              <a:rPr lang="en-US" sz="2000" dirty="0" err="1">
                <a:latin typeface="Arial" pitchFamily="34" charset="0"/>
              </a:rPr>
              <a:t>chưa</a:t>
            </a:r>
            <a:r>
              <a:rPr lang="en-US" sz="2000" dirty="0">
                <a:latin typeface="Arial" pitchFamily="34" charset="0"/>
              </a:rPr>
              <a:t> </a:t>
            </a:r>
            <a:r>
              <a:rPr lang="en-US" sz="2000" dirty="0" err="1">
                <a:latin typeface="Arial" pitchFamily="34" charset="0"/>
              </a:rPr>
              <a:t>nhận</a:t>
            </a:r>
            <a:r>
              <a:rPr lang="en-US" sz="2000" dirty="0">
                <a:latin typeface="Arial" pitchFamily="34" charset="0"/>
              </a:rPr>
              <a:t> </a:t>
            </a:r>
            <a:r>
              <a:rPr lang="en-US" sz="2000" dirty="0" err="1">
                <a:latin typeface="Arial" pitchFamily="34" charset="0"/>
              </a:rPr>
              <a:t>được</a:t>
            </a:r>
            <a:r>
              <a:rPr lang="en-US" sz="2000" dirty="0">
                <a:latin typeface="Arial" pitchFamily="34" charset="0"/>
              </a:rPr>
              <a:t> ACK</a:t>
            </a:r>
          </a:p>
          <a:p>
            <a:pPr lvl="1"/>
            <a:r>
              <a:rPr lang="en-US" sz="2000" dirty="0" err="1">
                <a:latin typeface="Arial" pitchFamily="34" charset="0"/>
              </a:rPr>
              <a:t>Gởi</a:t>
            </a:r>
            <a:r>
              <a:rPr lang="en-US" sz="2000" dirty="0">
                <a:latin typeface="Arial" pitchFamily="34" charset="0"/>
              </a:rPr>
              <a:t> </a:t>
            </a:r>
            <a:r>
              <a:rPr lang="en-US" sz="2000" dirty="0" err="1">
                <a:latin typeface="Arial" pitchFamily="34" charset="0"/>
              </a:rPr>
              <a:t>nếu</a:t>
            </a:r>
            <a:r>
              <a:rPr lang="en-US" sz="2000" dirty="0">
                <a:latin typeface="Arial" pitchFamily="34" charset="0"/>
              </a:rPr>
              <a:t>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có</a:t>
            </a:r>
            <a:r>
              <a:rPr lang="en-US" sz="2000" dirty="0">
                <a:latin typeface="Arial" pitchFamily="34" charset="0"/>
              </a:rPr>
              <a:t> </a:t>
            </a:r>
            <a:r>
              <a:rPr lang="en-US" sz="2000" dirty="0" err="1">
                <a:latin typeface="Arial" pitchFamily="34" charset="0"/>
              </a:rPr>
              <a:t>thể</a:t>
            </a:r>
            <a:r>
              <a:rPr lang="en-US" sz="2000" dirty="0">
                <a:latin typeface="Arial" pitchFamily="34" charset="0"/>
              </a:rPr>
              <a:t> </a:t>
            </a:r>
            <a:r>
              <a:rPr lang="en-US" sz="2000" dirty="0" err="1">
                <a:latin typeface="Arial" pitchFamily="34" charset="0"/>
              </a:rPr>
              <a:t>đưa</a:t>
            </a:r>
            <a:r>
              <a:rPr lang="en-US" sz="2000" dirty="0">
                <a:latin typeface="Arial" pitchFamily="34" charset="0"/>
              </a:rPr>
              <a:t> </a:t>
            </a:r>
            <a:r>
              <a:rPr lang="en-US" sz="2000" dirty="0" err="1">
                <a:latin typeface="Arial" pitchFamily="34" charset="0"/>
              </a:rPr>
              <a:t>vào</a:t>
            </a:r>
            <a:r>
              <a:rPr lang="en-US" sz="2000" dirty="0">
                <a:latin typeface="Arial" pitchFamily="34" charset="0"/>
              </a:rPr>
              <a:t> “window”</a:t>
            </a:r>
          </a:p>
          <a:p>
            <a:pPr lvl="1"/>
            <a:r>
              <a:rPr lang="en-US" sz="2000" dirty="0" err="1">
                <a:latin typeface="Arial" pitchFamily="34" charset="0"/>
              </a:rPr>
              <a:t>Thiết</a:t>
            </a:r>
            <a:r>
              <a:rPr lang="en-US" sz="2000" dirty="0">
                <a:latin typeface="Arial" pitchFamily="34" charset="0"/>
              </a:rPr>
              <a:t> </a:t>
            </a:r>
            <a:r>
              <a:rPr lang="en-US" sz="2000" dirty="0" err="1">
                <a:latin typeface="Arial" pitchFamily="34" charset="0"/>
              </a:rPr>
              <a:t>lập</a:t>
            </a:r>
            <a:r>
              <a:rPr lang="en-US" sz="2000" dirty="0">
                <a:latin typeface="Arial" pitchFamily="34" charset="0"/>
              </a:rPr>
              <a:t> </a:t>
            </a:r>
            <a:r>
              <a:rPr lang="en-US" sz="2000" dirty="0" err="1">
                <a:latin typeface="Arial" pitchFamily="34" charset="0"/>
              </a:rPr>
              <a:t>đồng</a:t>
            </a:r>
            <a:r>
              <a:rPr lang="en-US" sz="2000" dirty="0">
                <a:latin typeface="Arial" pitchFamily="34" charset="0"/>
              </a:rPr>
              <a:t> </a:t>
            </a:r>
            <a:r>
              <a:rPr lang="en-US" sz="2000" dirty="0" err="1">
                <a:latin typeface="Arial" pitchFamily="34" charset="0"/>
              </a:rPr>
              <a:t>hồ</a:t>
            </a:r>
            <a:r>
              <a:rPr lang="en-US" sz="2000" dirty="0">
                <a:latin typeface="Arial" pitchFamily="34" charset="0"/>
              </a:rPr>
              <a:t> </a:t>
            </a:r>
            <a:r>
              <a:rPr lang="en-US" sz="2000" dirty="0" err="1">
                <a:latin typeface="Arial" pitchFamily="34" charset="0"/>
              </a:rPr>
              <a:t>cho</a:t>
            </a:r>
            <a:r>
              <a:rPr lang="en-US" sz="2000" dirty="0">
                <a:latin typeface="Arial" pitchFamily="34" charset="0"/>
              </a:rPr>
              <a:t>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cũ</a:t>
            </a:r>
            <a:r>
              <a:rPr lang="en-US" sz="2000" dirty="0">
                <a:latin typeface="Arial" pitchFamily="34" charset="0"/>
              </a:rPr>
              <a:t> </a:t>
            </a:r>
            <a:r>
              <a:rPr lang="en-US" sz="2000" dirty="0" err="1">
                <a:latin typeface="Arial" pitchFamily="34" charset="0"/>
              </a:rPr>
              <a:t>nhất</a:t>
            </a:r>
            <a:r>
              <a:rPr lang="en-US" sz="2000" dirty="0">
                <a:latin typeface="Arial" pitchFamily="34" charset="0"/>
              </a:rPr>
              <a:t> (</a:t>
            </a:r>
            <a:r>
              <a:rPr lang="en-US" sz="2000" dirty="0" err="1">
                <a:latin typeface="Arial" pitchFamily="34" charset="0"/>
              </a:rPr>
              <a:t>gói</a:t>
            </a:r>
            <a:r>
              <a:rPr lang="en-US" sz="2000" dirty="0">
                <a:latin typeface="Arial" pitchFamily="34" charset="0"/>
              </a:rPr>
              <a:t> tin ở </a:t>
            </a:r>
            <a:r>
              <a:rPr lang="en-US" sz="2000" dirty="0" err="1">
                <a:latin typeface="Arial" pitchFamily="34" charset="0"/>
              </a:rPr>
              <a:t>đầu</a:t>
            </a:r>
            <a:r>
              <a:rPr lang="en-US" sz="2000" dirty="0">
                <a:latin typeface="Arial" pitchFamily="34" charset="0"/>
              </a:rPr>
              <a:t> “window”)</a:t>
            </a:r>
          </a:p>
          <a:p>
            <a:pPr lvl="1"/>
            <a:r>
              <a:rPr lang="en-US" sz="2000" dirty="0">
                <a:latin typeface="Arial" pitchFamily="34" charset="0"/>
              </a:rPr>
              <a:t>Timeout: </a:t>
            </a:r>
            <a:r>
              <a:rPr lang="en-US" sz="2000" dirty="0" err="1">
                <a:latin typeface="Arial" pitchFamily="34" charset="0"/>
              </a:rPr>
              <a:t>gửi</a:t>
            </a:r>
            <a:r>
              <a:rPr lang="en-US" sz="2000" dirty="0">
                <a:latin typeface="Arial" pitchFamily="34" charset="0"/>
              </a:rPr>
              <a:t> </a:t>
            </a:r>
            <a:r>
              <a:rPr lang="en-US" sz="2000" dirty="0" err="1">
                <a:latin typeface="Arial" pitchFamily="34" charset="0"/>
              </a:rPr>
              <a:t>lại</a:t>
            </a:r>
            <a:r>
              <a:rPr lang="en-US" sz="2000" dirty="0">
                <a:latin typeface="Arial" pitchFamily="34" charset="0"/>
              </a:rPr>
              <a:t> </a:t>
            </a:r>
            <a:r>
              <a:rPr lang="en-US" sz="2000" dirty="0" err="1">
                <a:latin typeface="Arial" pitchFamily="34" charset="0"/>
              </a:rPr>
              <a:t>tất</a:t>
            </a:r>
            <a:r>
              <a:rPr lang="en-US" sz="2000" dirty="0">
                <a:latin typeface="Arial" pitchFamily="34" charset="0"/>
              </a:rPr>
              <a:t> </a:t>
            </a:r>
            <a:r>
              <a:rPr lang="en-US" sz="2000" dirty="0" err="1">
                <a:latin typeface="Arial" pitchFamily="34" charset="0"/>
              </a:rPr>
              <a:t>cả</a:t>
            </a:r>
            <a:r>
              <a:rPr lang="en-US" sz="2000" dirty="0">
                <a:latin typeface="Arial" pitchFamily="34" charset="0"/>
              </a:rPr>
              <a:t> </a:t>
            </a:r>
            <a:r>
              <a:rPr lang="en-US" sz="2000" dirty="0" err="1">
                <a:latin typeface="Arial" pitchFamily="34" charset="0"/>
              </a:rPr>
              <a:t>các</a:t>
            </a:r>
            <a:r>
              <a:rPr lang="en-US" sz="2000" dirty="0">
                <a:latin typeface="Arial" pitchFamily="34" charset="0"/>
              </a:rPr>
              <a:t>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chưa</a:t>
            </a:r>
            <a:r>
              <a:rPr lang="en-US" sz="2000" dirty="0">
                <a:latin typeface="Arial" pitchFamily="34" charset="0"/>
              </a:rPr>
              <a:t> ACK </a:t>
            </a:r>
            <a:r>
              <a:rPr lang="en-US" sz="2000" dirty="0" err="1">
                <a:latin typeface="Arial" pitchFamily="34" charset="0"/>
              </a:rPr>
              <a:t>trong</a:t>
            </a:r>
            <a:r>
              <a:rPr lang="en-US" sz="2000" dirty="0">
                <a:latin typeface="Arial" pitchFamily="34" charset="0"/>
              </a:rPr>
              <a:t> window</a:t>
            </a:r>
            <a:endParaRPr lang="en-US" sz="2100" dirty="0"/>
          </a:p>
          <a:p>
            <a:pPr eaLnBrk="1" hangingPunct="1"/>
            <a:r>
              <a:rPr lang="en-US" sz="2400" dirty="0" err="1"/>
              <a:t>Bên</a:t>
            </a:r>
            <a:r>
              <a:rPr lang="en-US" sz="2400" dirty="0"/>
              <a:t> </a:t>
            </a:r>
            <a:r>
              <a:rPr lang="en-US" sz="2400" dirty="0" err="1"/>
              <a:t>nhận</a:t>
            </a:r>
            <a:r>
              <a:rPr lang="en-US" sz="2400" dirty="0"/>
              <a:t>:</a:t>
            </a:r>
          </a:p>
          <a:p>
            <a:pPr lvl="1"/>
            <a:r>
              <a:rPr lang="en-US" sz="2000" dirty="0" err="1"/>
              <a:t>Chỉ</a:t>
            </a:r>
            <a:r>
              <a:rPr lang="en-US" sz="2000" dirty="0"/>
              <a:t> </a:t>
            </a:r>
            <a:r>
              <a:rPr lang="en-US" sz="2000" dirty="0" err="1"/>
              <a:t>gửi</a:t>
            </a:r>
            <a:r>
              <a:rPr lang="en-US" sz="2000" dirty="0"/>
              <a:t> ACK </a:t>
            </a:r>
            <a:r>
              <a:rPr lang="en-US" sz="2000" dirty="0" err="1"/>
              <a:t>cho</a:t>
            </a:r>
            <a:r>
              <a:rPr lang="en-US" sz="2000" dirty="0"/>
              <a:t> </a:t>
            </a:r>
            <a:r>
              <a:rPr lang="en-US" sz="2000" dirty="0" err="1"/>
              <a:t>gói</a:t>
            </a:r>
            <a:r>
              <a:rPr lang="en-US" sz="2000" dirty="0"/>
              <a:t> tin </a:t>
            </a:r>
            <a:r>
              <a:rPr lang="en-US" sz="2000" dirty="0" err="1"/>
              <a:t>đã</a:t>
            </a:r>
            <a:r>
              <a:rPr lang="en-US" sz="2000" dirty="0"/>
              <a:t> </a:t>
            </a:r>
            <a:r>
              <a:rPr lang="en-US" sz="2000" dirty="0" err="1"/>
              <a:t>nhận</a:t>
            </a:r>
            <a:r>
              <a:rPr lang="en-US" sz="2000" dirty="0"/>
              <a:t> </a:t>
            </a:r>
            <a:r>
              <a:rPr lang="en-US" sz="2000" dirty="0" err="1"/>
              <a:t>đúng</a:t>
            </a:r>
            <a:r>
              <a:rPr lang="en-US" sz="2000" dirty="0"/>
              <a:t> </a:t>
            </a:r>
            <a:r>
              <a:rPr lang="en-US" sz="2000" dirty="0" err="1"/>
              <a:t>với</a:t>
            </a:r>
            <a:r>
              <a:rPr lang="en-US" sz="2000" dirty="0"/>
              <a:t> </a:t>
            </a:r>
            <a:r>
              <a:rPr lang="en-US" sz="2000" dirty="0" err="1"/>
              <a:t>số</a:t>
            </a:r>
            <a:r>
              <a:rPr lang="en-US" sz="2000" dirty="0"/>
              <a:t> </a:t>
            </a:r>
            <a:r>
              <a:rPr lang="en-US" sz="2000" dirty="0" err="1"/>
              <a:t>thứ</a:t>
            </a:r>
            <a:r>
              <a:rPr lang="en-US" sz="2000" dirty="0"/>
              <a:t> </a:t>
            </a:r>
            <a:r>
              <a:rPr lang="en-US" sz="2000" dirty="0" err="1"/>
              <a:t>tự</a:t>
            </a:r>
            <a:r>
              <a:rPr lang="en-US" sz="2000" dirty="0"/>
              <a:t> </a:t>
            </a:r>
            <a:r>
              <a:rPr lang="en-US" sz="2000" dirty="0" err="1"/>
              <a:t>cao</a:t>
            </a:r>
            <a:r>
              <a:rPr lang="en-US" sz="2000" dirty="0"/>
              <a:t> </a:t>
            </a:r>
            <a:r>
              <a:rPr lang="en-US" sz="2000" dirty="0" err="1"/>
              <a:t>nhất</a:t>
            </a:r>
            <a:endParaRPr lang="en-US" sz="2000" dirty="0"/>
          </a:p>
          <a:p>
            <a:pPr lvl="2"/>
            <a:r>
              <a:rPr lang="en-US" sz="1700" dirty="0" err="1"/>
              <a:t>Có</a:t>
            </a:r>
            <a:r>
              <a:rPr lang="en-US" sz="1700" dirty="0"/>
              <a:t> </a:t>
            </a:r>
            <a:r>
              <a:rPr lang="en-US" sz="1700" dirty="0" err="1"/>
              <a:t>thể</a:t>
            </a:r>
            <a:r>
              <a:rPr lang="en-US" sz="1700" dirty="0"/>
              <a:t> </a:t>
            </a:r>
            <a:r>
              <a:rPr lang="en-US" sz="1700" dirty="0" err="1"/>
              <a:t>phát</a:t>
            </a:r>
            <a:r>
              <a:rPr lang="en-US" sz="1700" dirty="0"/>
              <a:t> </a:t>
            </a:r>
            <a:r>
              <a:rPr lang="en-US" sz="1700" dirty="0" err="1"/>
              <a:t>sinh</a:t>
            </a:r>
            <a:r>
              <a:rPr lang="en-US" sz="1700" dirty="0"/>
              <a:t> </a:t>
            </a:r>
            <a:r>
              <a:rPr lang="en-US" sz="1700" dirty="0" err="1"/>
              <a:t>trùng</a:t>
            </a:r>
            <a:r>
              <a:rPr lang="en-US" sz="1700" dirty="0"/>
              <a:t> ACK</a:t>
            </a:r>
          </a:p>
          <a:p>
            <a:pPr lvl="1" eaLnBrk="1" hangingPunct="1"/>
            <a:r>
              <a:rPr lang="en-US" sz="2000" dirty="0" err="1"/>
              <a:t>Chỉ</a:t>
            </a:r>
            <a:r>
              <a:rPr lang="en-US" sz="2000" dirty="0"/>
              <a:t> </a:t>
            </a:r>
            <a:r>
              <a:rPr lang="en-US" sz="2000" dirty="0" err="1"/>
              <a:t>cần</a:t>
            </a:r>
            <a:r>
              <a:rPr lang="en-US" sz="2000" dirty="0"/>
              <a:t> </a:t>
            </a:r>
            <a:r>
              <a:rPr lang="en-US" sz="2000" dirty="0" err="1"/>
              <a:t>nhớ</a:t>
            </a:r>
            <a:r>
              <a:rPr lang="en-US" sz="2000" dirty="0"/>
              <a:t> </a:t>
            </a:r>
            <a:r>
              <a:rPr lang="en-US" sz="2000" dirty="0" err="1"/>
              <a:t>số</a:t>
            </a:r>
            <a:r>
              <a:rPr lang="en-US" sz="2000" dirty="0"/>
              <a:t> </a:t>
            </a:r>
            <a:r>
              <a:rPr lang="en-US" sz="2000" dirty="0" err="1"/>
              <a:t>thứ</a:t>
            </a:r>
            <a:r>
              <a:rPr lang="en-US" sz="2000" dirty="0"/>
              <a:t> </a:t>
            </a:r>
            <a:r>
              <a:rPr lang="en-US" sz="2000" dirty="0" err="1"/>
              <a:t>tự</a:t>
            </a:r>
            <a:r>
              <a:rPr lang="en-US" sz="2000" dirty="0"/>
              <a:t> </a:t>
            </a:r>
            <a:r>
              <a:rPr lang="en-US" sz="2000" dirty="0" err="1"/>
              <a:t>đang</a:t>
            </a:r>
            <a:r>
              <a:rPr lang="en-US" sz="2000" dirty="0"/>
              <a:t> </a:t>
            </a:r>
            <a:r>
              <a:rPr lang="en-US" sz="2000" dirty="0" err="1"/>
              <a:t>đợi</a:t>
            </a:r>
            <a:endParaRPr lang="en-US" sz="2000" dirty="0"/>
          </a:p>
          <a:p>
            <a:pPr lvl="1"/>
            <a:r>
              <a:rPr lang="en-US" sz="2000" dirty="0" err="1"/>
              <a:t>Gói</a:t>
            </a:r>
            <a:r>
              <a:rPr lang="en-US" sz="2000" dirty="0"/>
              <a:t> tin </a:t>
            </a:r>
            <a:r>
              <a:rPr lang="en-US" sz="2000" dirty="0" err="1"/>
              <a:t>không</a:t>
            </a:r>
            <a:r>
              <a:rPr lang="en-US" sz="2000" dirty="0"/>
              <a:t> </a:t>
            </a:r>
            <a:r>
              <a:rPr lang="en-US" sz="2000" dirty="0" err="1"/>
              <a:t>theo</a:t>
            </a:r>
            <a:r>
              <a:rPr lang="en-US" sz="2000" dirty="0"/>
              <a:t> </a:t>
            </a:r>
            <a:r>
              <a:rPr lang="en-US" sz="2000" dirty="0" err="1"/>
              <a:t>thứ</a:t>
            </a:r>
            <a:r>
              <a:rPr lang="en-US" sz="2000" dirty="0"/>
              <a:t> </a:t>
            </a:r>
            <a:r>
              <a:rPr lang="en-US" sz="2000" dirty="0" err="1"/>
              <a:t>tự</a:t>
            </a:r>
            <a:r>
              <a:rPr lang="en-US" sz="2000" dirty="0"/>
              <a:t>:</a:t>
            </a:r>
          </a:p>
          <a:p>
            <a:pPr lvl="2"/>
            <a:r>
              <a:rPr lang="en-US" sz="1700" dirty="0" err="1"/>
              <a:t>Loại</a:t>
            </a:r>
            <a:r>
              <a:rPr lang="en-US" sz="1700" dirty="0"/>
              <a:t> </a:t>
            </a:r>
            <a:r>
              <a:rPr lang="en-US" sz="1700" dirty="0" err="1"/>
              <a:t>bỏ</a:t>
            </a:r>
            <a:r>
              <a:rPr lang="en-US" sz="1700" dirty="0"/>
              <a:t>: </a:t>
            </a:r>
            <a:r>
              <a:rPr lang="en-US" sz="1700" dirty="0" err="1"/>
              <a:t>không</a:t>
            </a:r>
            <a:r>
              <a:rPr lang="en-US" sz="1700" dirty="0"/>
              <a:t> </a:t>
            </a:r>
            <a:r>
              <a:rPr lang="en-US" sz="1700" dirty="0" err="1"/>
              <a:t>có</a:t>
            </a:r>
            <a:r>
              <a:rPr lang="en-US" sz="1700" dirty="0"/>
              <a:t> </a:t>
            </a:r>
            <a:r>
              <a:rPr lang="en-US" sz="1700" dirty="0" err="1"/>
              <a:t>bộ</a:t>
            </a:r>
            <a:r>
              <a:rPr lang="en-US" sz="1700" dirty="0"/>
              <a:t> </a:t>
            </a:r>
            <a:r>
              <a:rPr lang="en-US" sz="1700" dirty="0" err="1"/>
              <a:t>đệm</a:t>
            </a:r>
            <a:endParaRPr lang="en-US" sz="1700" dirty="0"/>
          </a:p>
          <a:p>
            <a:pPr lvl="2"/>
            <a:r>
              <a:rPr lang="en-US" sz="1700" dirty="0" err="1"/>
              <a:t>Gửi</a:t>
            </a:r>
            <a:r>
              <a:rPr lang="en-US" sz="1700" dirty="0"/>
              <a:t> </a:t>
            </a:r>
            <a:r>
              <a:rPr lang="en-US" sz="1700" dirty="0" err="1"/>
              <a:t>lại</a:t>
            </a:r>
            <a:r>
              <a:rPr lang="en-US" sz="1700" dirty="0"/>
              <a:t> ACK </a:t>
            </a:r>
            <a:r>
              <a:rPr lang="en-US" sz="1700" dirty="0" err="1"/>
              <a:t>với</a:t>
            </a:r>
            <a:r>
              <a:rPr lang="en-US" sz="1700" dirty="0"/>
              <a:t> </a:t>
            </a:r>
            <a:r>
              <a:rPr lang="en-US" sz="1700" dirty="0" err="1"/>
              <a:t>số</a:t>
            </a:r>
            <a:r>
              <a:rPr lang="en-US" sz="1700" dirty="0"/>
              <a:t> </a:t>
            </a:r>
            <a:r>
              <a:rPr lang="en-US" sz="1700" dirty="0" err="1"/>
              <a:t>thứ</a:t>
            </a:r>
            <a:r>
              <a:rPr lang="en-US" sz="1700" dirty="0"/>
              <a:t> </a:t>
            </a:r>
            <a:r>
              <a:rPr lang="en-US" sz="1700" dirty="0" err="1"/>
              <a:t>tự</a:t>
            </a:r>
            <a:r>
              <a:rPr lang="en-US" sz="1700" dirty="0"/>
              <a:t> </a:t>
            </a:r>
            <a:r>
              <a:rPr lang="en-US" sz="1700" dirty="0" err="1"/>
              <a:t>lớn</a:t>
            </a:r>
            <a:r>
              <a:rPr lang="en-US" sz="1700" dirty="0"/>
              <a:t> </a:t>
            </a:r>
            <a:r>
              <a:rPr lang="en-US" sz="1700" dirty="0" err="1"/>
              <a:t>nhất</a:t>
            </a:r>
            <a:endParaRPr lang="en-US" sz="17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blinds(horizontal)">
                                      <p:cBhvr>
                                        <p:cTn id="7" dur="500"/>
                                        <p:tgtEl>
                                          <p:spTgt spid="849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4995">
                                            <p:txEl>
                                              <p:pRg st="1" end="1"/>
                                            </p:txEl>
                                          </p:spTgt>
                                        </p:tgtEl>
                                        <p:attrNameLst>
                                          <p:attrName>style.visibility</p:attrName>
                                        </p:attrNameLst>
                                      </p:cBhvr>
                                      <p:to>
                                        <p:strVal val="visible"/>
                                      </p:to>
                                    </p:set>
                                    <p:animEffect transition="in" filter="blinds(horizontal)">
                                      <p:cBhvr>
                                        <p:cTn id="10" dur="500"/>
                                        <p:tgtEl>
                                          <p:spTgt spid="8499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animEffect transition="in" filter="blinds(horizontal)">
                                      <p:cBhvr>
                                        <p:cTn id="13" dur="500"/>
                                        <p:tgtEl>
                                          <p:spTgt spid="8499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4995">
                                            <p:txEl>
                                              <p:pRg st="3" end="3"/>
                                            </p:txEl>
                                          </p:spTgt>
                                        </p:tgtEl>
                                        <p:attrNameLst>
                                          <p:attrName>style.visibility</p:attrName>
                                        </p:attrNameLst>
                                      </p:cBhvr>
                                      <p:to>
                                        <p:strVal val="visible"/>
                                      </p:to>
                                    </p:set>
                                    <p:animEffect transition="in" filter="blinds(horizontal)">
                                      <p:cBhvr>
                                        <p:cTn id="16" dur="500"/>
                                        <p:tgtEl>
                                          <p:spTgt spid="8499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4995">
                                            <p:txEl>
                                              <p:pRg st="4" end="4"/>
                                            </p:txEl>
                                          </p:spTgt>
                                        </p:tgtEl>
                                        <p:attrNameLst>
                                          <p:attrName>style.visibility</p:attrName>
                                        </p:attrNameLst>
                                      </p:cBhvr>
                                      <p:to>
                                        <p:strVal val="visible"/>
                                      </p:to>
                                    </p:set>
                                    <p:animEffect transition="in" filter="blinds(horizontal)">
                                      <p:cBhvr>
                                        <p:cTn id="19" dur="500"/>
                                        <p:tgtEl>
                                          <p:spTgt spid="8499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4995">
                                            <p:txEl>
                                              <p:pRg st="5" end="5"/>
                                            </p:txEl>
                                          </p:spTgt>
                                        </p:tgtEl>
                                        <p:attrNameLst>
                                          <p:attrName>style.visibility</p:attrName>
                                        </p:attrNameLst>
                                      </p:cBhvr>
                                      <p:to>
                                        <p:strVal val="visible"/>
                                      </p:to>
                                    </p:set>
                                    <p:animEffect transition="in" filter="blinds(horizontal)">
                                      <p:cBhvr>
                                        <p:cTn id="24" dur="500"/>
                                        <p:tgtEl>
                                          <p:spTgt spid="84995">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4995">
                                            <p:txEl>
                                              <p:pRg st="6" end="6"/>
                                            </p:txEl>
                                          </p:spTgt>
                                        </p:tgtEl>
                                        <p:attrNameLst>
                                          <p:attrName>style.visibility</p:attrName>
                                        </p:attrNameLst>
                                      </p:cBhvr>
                                      <p:to>
                                        <p:strVal val="visible"/>
                                      </p:to>
                                    </p:set>
                                    <p:animEffect transition="in" filter="blinds(horizontal)">
                                      <p:cBhvr>
                                        <p:cTn id="27" dur="500"/>
                                        <p:tgtEl>
                                          <p:spTgt spid="84995">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4995">
                                            <p:txEl>
                                              <p:pRg st="7" end="7"/>
                                            </p:txEl>
                                          </p:spTgt>
                                        </p:tgtEl>
                                        <p:attrNameLst>
                                          <p:attrName>style.visibility</p:attrName>
                                        </p:attrNameLst>
                                      </p:cBhvr>
                                      <p:to>
                                        <p:strVal val="visible"/>
                                      </p:to>
                                    </p:set>
                                    <p:animEffect transition="in" filter="blinds(horizontal)">
                                      <p:cBhvr>
                                        <p:cTn id="30" dur="500"/>
                                        <p:tgtEl>
                                          <p:spTgt spid="84995">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4995">
                                            <p:txEl>
                                              <p:pRg st="8" end="8"/>
                                            </p:txEl>
                                          </p:spTgt>
                                        </p:tgtEl>
                                        <p:attrNameLst>
                                          <p:attrName>style.visibility</p:attrName>
                                        </p:attrNameLst>
                                      </p:cBhvr>
                                      <p:to>
                                        <p:strVal val="visible"/>
                                      </p:to>
                                    </p:set>
                                    <p:animEffect transition="in" filter="blinds(horizontal)">
                                      <p:cBhvr>
                                        <p:cTn id="33" dur="500"/>
                                        <p:tgtEl>
                                          <p:spTgt spid="84995">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4995">
                                            <p:txEl>
                                              <p:pRg st="9" end="9"/>
                                            </p:txEl>
                                          </p:spTgt>
                                        </p:tgtEl>
                                        <p:attrNameLst>
                                          <p:attrName>style.visibility</p:attrName>
                                        </p:attrNameLst>
                                      </p:cBhvr>
                                      <p:to>
                                        <p:strVal val="visible"/>
                                      </p:to>
                                    </p:set>
                                    <p:animEffect transition="in" filter="blinds(horizontal)">
                                      <p:cBhvr>
                                        <p:cTn id="36" dur="500"/>
                                        <p:tgtEl>
                                          <p:spTgt spid="84995">
                                            <p:txEl>
                                              <p:pRg st="9" end="9"/>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4995">
                                            <p:txEl>
                                              <p:pRg st="10" end="10"/>
                                            </p:txEl>
                                          </p:spTgt>
                                        </p:tgtEl>
                                        <p:attrNameLst>
                                          <p:attrName>style.visibility</p:attrName>
                                        </p:attrNameLst>
                                      </p:cBhvr>
                                      <p:to>
                                        <p:strVal val="visible"/>
                                      </p:to>
                                    </p:set>
                                    <p:animEffect transition="in" filter="blinds(horizontal)">
                                      <p:cBhvr>
                                        <p:cTn id="39" dur="500"/>
                                        <p:tgtEl>
                                          <p:spTgt spid="84995">
                                            <p:txEl>
                                              <p:pRg st="10" end="10"/>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4995">
                                            <p:txEl>
                                              <p:pRg st="11" end="11"/>
                                            </p:txEl>
                                          </p:spTgt>
                                        </p:tgtEl>
                                        <p:attrNameLst>
                                          <p:attrName>style.visibility</p:attrName>
                                        </p:attrNameLst>
                                      </p:cBhvr>
                                      <p:to>
                                        <p:strVal val="visible"/>
                                      </p:to>
                                    </p:set>
                                    <p:animEffect transition="in" filter="blinds(horizontal)">
                                      <p:cBhvr>
                                        <p:cTn id="42" dur="500"/>
                                        <p:tgtEl>
                                          <p:spTgt spid="849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noFill/>
        </p:spPr>
        <p:txBody>
          <a:bodyPr/>
          <a:lstStyle/>
          <a:p>
            <a:pPr eaLnBrk="1" hangingPunct="1"/>
            <a:r>
              <a:rPr lang="en-US" sz="3200" dirty="0"/>
              <a:t>Go-Back-N – </a:t>
            </a:r>
            <a:r>
              <a:rPr lang="en-US" sz="3200" dirty="0" err="1"/>
              <a:t>ví</a:t>
            </a:r>
            <a:r>
              <a:rPr lang="en-US" sz="3200" dirty="0"/>
              <a:t> </a:t>
            </a:r>
            <a:r>
              <a:rPr lang="en-US" sz="3200" dirty="0" err="1"/>
              <a:t>dụ</a:t>
            </a:r>
            <a:r>
              <a:rPr lang="en-US" sz="3200" dirty="0"/>
              <a:t> - 3</a:t>
            </a:r>
          </a:p>
        </p:txBody>
      </p:sp>
      <p:pic>
        <p:nvPicPr>
          <p:cNvPr id="86018" name="Picture 2" descr="4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24000" y="1162050"/>
            <a:ext cx="5905500" cy="5543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47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dissolve">
                                      <p:cBhvr>
                                        <p:cTn id="7" dur="500"/>
                                        <p:tgtEl>
                                          <p:spTgt spid="86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sz="3200"/>
              <a:t>Gửi lại có chọn - 1</a:t>
            </a:r>
          </a:p>
        </p:txBody>
      </p:sp>
      <p:sp>
        <p:nvSpPr>
          <p:cNvPr id="87043" name="Rectangle 3"/>
          <p:cNvSpPr>
            <a:spLocks noGrp="1" noChangeArrowheads="1"/>
          </p:cNvSpPr>
          <p:nvPr>
            <p:ph sz="quarter" idx="1"/>
          </p:nvPr>
        </p:nvSpPr>
        <p:spPr/>
        <p:txBody>
          <a:bodyPr/>
          <a:lstStyle/>
          <a:p>
            <a:r>
              <a:rPr lang="en-US" dirty="0" err="1"/>
              <a:t>Bên</a:t>
            </a:r>
            <a:r>
              <a:rPr lang="en-US" dirty="0"/>
              <a:t> </a:t>
            </a:r>
            <a:r>
              <a:rPr lang="en-US" dirty="0" err="1"/>
              <a:t>nhận</a:t>
            </a:r>
            <a:r>
              <a:rPr lang="en-US" dirty="0"/>
              <a:t>:</a:t>
            </a:r>
            <a:endParaRPr lang="en-US" sz="2400" dirty="0"/>
          </a:p>
          <a:p>
            <a:pPr lvl="1"/>
            <a:r>
              <a:rPr lang="en-US" sz="2000" dirty="0" err="1"/>
              <a:t>Báo</a:t>
            </a:r>
            <a:r>
              <a:rPr lang="en-US" sz="2000" dirty="0"/>
              <a:t> </a:t>
            </a:r>
            <a:r>
              <a:rPr lang="en-US" sz="2000" dirty="0" err="1"/>
              <a:t>nhận</a:t>
            </a:r>
            <a:r>
              <a:rPr lang="en-US" sz="2000" dirty="0"/>
              <a:t> </a:t>
            </a:r>
            <a:r>
              <a:rPr lang="en-US" sz="2000" dirty="0" err="1"/>
              <a:t>riêng</a:t>
            </a:r>
            <a:r>
              <a:rPr lang="en-US" sz="2000" dirty="0"/>
              <a:t> </a:t>
            </a:r>
            <a:r>
              <a:rPr lang="en-US" sz="2000" dirty="0" err="1"/>
              <a:t>lẻ</a:t>
            </a:r>
            <a:r>
              <a:rPr lang="en-US" sz="2000" dirty="0"/>
              <a:t> </a:t>
            </a:r>
            <a:r>
              <a:rPr lang="en-US" sz="2000" dirty="0" err="1"/>
              <a:t>từng</a:t>
            </a:r>
            <a:r>
              <a:rPr lang="en-US" sz="2000" dirty="0"/>
              <a:t> </a:t>
            </a:r>
            <a:r>
              <a:rPr lang="en-US" sz="2000" dirty="0" err="1"/>
              <a:t>gói</a:t>
            </a:r>
            <a:r>
              <a:rPr lang="en-US" sz="2000" dirty="0"/>
              <a:t> tin </a:t>
            </a:r>
            <a:r>
              <a:rPr lang="en-US" sz="2000" dirty="0" err="1"/>
              <a:t>nhận</a:t>
            </a:r>
            <a:r>
              <a:rPr lang="en-US" sz="2000" dirty="0"/>
              <a:t> </a:t>
            </a:r>
            <a:r>
              <a:rPr lang="en-US" sz="2000" dirty="0" err="1"/>
              <a:t>đúng</a:t>
            </a:r>
            <a:endParaRPr lang="en-US" sz="2000" dirty="0"/>
          </a:p>
          <a:p>
            <a:pPr lvl="2"/>
            <a:r>
              <a:rPr lang="en-US" sz="1700" dirty="0"/>
              <a:t>ACK(</a:t>
            </a:r>
            <a:r>
              <a:rPr lang="en-US" sz="1700" dirty="0" err="1"/>
              <a:t>seq</a:t>
            </a:r>
            <a:r>
              <a:rPr lang="en-US" sz="1700" dirty="0"/>
              <a:t>#): </a:t>
            </a:r>
            <a:r>
              <a:rPr lang="en-US" sz="1700" dirty="0" err="1"/>
              <a:t>đã</a:t>
            </a:r>
            <a:r>
              <a:rPr lang="en-US" sz="1700" dirty="0"/>
              <a:t> </a:t>
            </a:r>
            <a:r>
              <a:rPr lang="en-US" sz="1700" dirty="0" err="1"/>
              <a:t>nhận</a:t>
            </a:r>
            <a:r>
              <a:rPr lang="en-US" sz="1700" dirty="0"/>
              <a:t> </a:t>
            </a:r>
            <a:r>
              <a:rPr lang="en-US" sz="1700" dirty="0" err="1"/>
              <a:t>đúng</a:t>
            </a:r>
            <a:r>
              <a:rPr lang="en-US" sz="1700" dirty="0"/>
              <a:t> </a:t>
            </a:r>
            <a:r>
              <a:rPr lang="en-US" sz="1700" dirty="0" err="1"/>
              <a:t>gói</a:t>
            </a:r>
            <a:r>
              <a:rPr lang="en-US" sz="1700" dirty="0"/>
              <a:t> tin </a:t>
            </a:r>
            <a:r>
              <a:rPr lang="en-US" sz="1700" dirty="0" err="1"/>
              <a:t>seq</a:t>
            </a:r>
            <a:r>
              <a:rPr lang="en-US" sz="1700" dirty="0"/>
              <a:t>#</a:t>
            </a:r>
          </a:p>
          <a:p>
            <a:pPr lvl="1"/>
            <a:r>
              <a:rPr lang="en-US" sz="2000" dirty="0" err="1"/>
              <a:t>dùng</a:t>
            </a:r>
            <a:r>
              <a:rPr lang="en-US" sz="2000" dirty="0"/>
              <a:t> </a:t>
            </a:r>
            <a:r>
              <a:rPr lang="en-US" sz="2000" dirty="0" err="1"/>
              <a:t>bộ</a:t>
            </a:r>
            <a:r>
              <a:rPr lang="en-US" sz="2000" dirty="0"/>
              <a:t> </a:t>
            </a:r>
            <a:r>
              <a:rPr lang="en-US" sz="2000" dirty="0" err="1"/>
              <a:t>đệm</a:t>
            </a:r>
            <a:r>
              <a:rPr lang="en-US" sz="2000" dirty="0"/>
              <a:t> </a:t>
            </a:r>
            <a:r>
              <a:rPr lang="en-US" sz="2000" dirty="0" err="1"/>
              <a:t>để</a:t>
            </a:r>
            <a:r>
              <a:rPr lang="en-US" sz="2000" dirty="0"/>
              <a:t> </a:t>
            </a:r>
            <a:r>
              <a:rPr lang="en-US" sz="2000" dirty="0" err="1"/>
              <a:t>lưu</a:t>
            </a:r>
            <a:r>
              <a:rPr lang="en-US" sz="2000" dirty="0"/>
              <a:t> </a:t>
            </a:r>
            <a:r>
              <a:rPr lang="en-US" sz="2000" dirty="0" err="1"/>
              <a:t>các</a:t>
            </a:r>
            <a:r>
              <a:rPr lang="en-US" sz="2000" dirty="0"/>
              <a:t> </a:t>
            </a:r>
            <a:r>
              <a:rPr lang="en-US" sz="2000" dirty="0" err="1"/>
              <a:t>gói</a:t>
            </a:r>
            <a:r>
              <a:rPr lang="en-US" sz="2000" dirty="0"/>
              <a:t> tin </a:t>
            </a:r>
            <a:r>
              <a:rPr lang="en-US" sz="2000" dirty="0" err="1"/>
              <a:t>không</a:t>
            </a:r>
            <a:r>
              <a:rPr lang="en-US" sz="2000" dirty="0"/>
              <a:t> </a:t>
            </a:r>
            <a:r>
              <a:rPr lang="en-US" sz="2000" dirty="0" err="1"/>
              <a:t>đúng</a:t>
            </a:r>
            <a:r>
              <a:rPr lang="en-US" sz="2000" dirty="0"/>
              <a:t> </a:t>
            </a:r>
            <a:r>
              <a:rPr lang="en-US" sz="2000" dirty="0" err="1"/>
              <a:t>thứ</a:t>
            </a:r>
            <a:r>
              <a:rPr lang="en-US" sz="2000" dirty="0"/>
              <a:t> </a:t>
            </a:r>
            <a:r>
              <a:rPr lang="en-US" sz="2000" dirty="0" err="1"/>
              <a:t>tự</a:t>
            </a:r>
            <a:endParaRPr lang="en-US" sz="2000" dirty="0"/>
          </a:p>
          <a:p>
            <a:pPr lvl="1"/>
            <a:r>
              <a:rPr lang="en-US" sz="2000" dirty="0" err="1"/>
              <a:t>Nhận</a:t>
            </a:r>
            <a:r>
              <a:rPr lang="en-US" sz="2000" dirty="0"/>
              <a:t> 1 </a:t>
            </a:r>
            <a:r>
              <a:rPr lang="en-US" sz="2000" dirty="0" err="1"/>
              <a:t>gói</a:t>
            </a:r>
            <a:r>
              <a:rPr lang="en-US" sz="2000" dirty="0"/>
              <a:t> tin </a:t>
            </a:r>
            <a:r>
              <a:rPr lang="en-US" sz="2000" dirty="0" err="1"/>
              <a:t>không</a:t>
            </a:r>
            <a:r>
              <a:rPr lang="en-US" sz="2000" dirty="0"/>
              <a:t> </a:t>
            </a:r>
            <a:r>
              <a:rPr lang="en-US" sz="2000" dirty="0" err="1"/>
              <a:t>đúng</a:t>
            </a:r>
            <a:r>
              <a:rPr lang="en-US" sz="2000" dirty="0"/>
              <a:t> </a:t>
            </a:r>
            <a:r>
              <a:rPr lang="en-US" sz="2000" dirty="0" err="1"/>
              <a:t>thứ</a:t>
            </a:r>
            <a:r>
              <a:rPr lang="en-US" sz="2000" dirty="0"/>
              <a:t> </a:t>
            </a:r>
            <a:r>
              <a:rPr lang="en-US" sz="2000" dirty="0" err="1"/>
              <a:t>tự</a:t>
            </a:r>
            <a:endParaRPr lang="en-US" sz="2000" dirty="0"/>
          </a:p>
          <a:p>
            <a:pPr lvl="2"/>
            <a:r>
              <a:rPr lang="en-US" sz="1700" dirty="0" err="1"/>
              <a:t>Đưa</a:t>
            </a:r>
            <a:r>
              <a:rPr lang="en-US" sz="1700" dirty="0"/>
              <a:t> </a:t>
            </a:r>
            <a:r>
              <a:rPr lang="en-US" sz="1700" dirty="0" err="1"/>
              <a:t>vào</a:t>
            </a:r>
            <a:r>
              <a:rPr lang="en-US" sz="1700" dirty="0"/>
              <a:t> </a:t>
            </a:r>
            <a:r>
              <a:rPr lang="en-US" sz="1700" dirty="0" err="1"/>
              <a:t>bộ</a:t>
            </a:r>
            <a:r>
              <a:rPr lang="en-US" sz="1700" dirty="0"/>
              <a:t> </a:t>
            </a:r>
            <a:r>
              <a:rPr lang="en-US" sz="1700" dirty="0" err="1"/>
              <a:t>đệm</a:t>
            </a:r>
            <a:r>
              <a:rPr lang="en-US" sz="1700" dirty="0"/>
              <a:t> </a:t>
            </a:r>
            <a:r>
              <a:rPr lang="en-US" sz="1700" dirty="0" err="1"/>
              <a:t>nếu</a:t>
            </a:r>
            <a:r>
              <a:rPr lang="en-US" sz="1700" dirty="0"/>
              <a:t> </a:t>
            </a:r>
            <a:r>
              <a:rPr lang="en-US" sz="1700" dirty="0" err="1"/>
              <a:t>còn</a:t>
            </a:r>
            <a:r>
              <a:rPr lang="en-US" sz="1700" dirty="0"/>
              <a:t> </a:t>
            </a:r>
            <a:r>
              <a:rPr lang="en-US" sz="1700" dirty="0" err="1"/>
              <a:t>chỗ</a:t>
            </a:r>
            <a:endParaRPr lang="en-US" sz="1700" dirty="0"/>
          </a:p>
          <a:p>
            <a:pPr lvl="2"/>
            <a:r>
              <a:rPr lang="en-US" sz="1700" dirty="0" err="1"/>
              <a:t>Hủy</a:t>
            </a:r>
            <a:r>
              <a:rPr lang="en-US" sz="1700" dirty="0"/>
              <a:t> </a:t>
            </a:r>
            <a:r>
              <a:rPr lang="en-US" sz="1700" dirty="0" err="1"/>
              <a:t>gói</a:t>
            </a:r>
            <a:r>
              <a:rPr lang="en-US" sz="1700" dirty="0"/>
              <a:t> tin</a:t>
            </a:r>
          </a:p>
          <a:p>
            <a:pPr eaLnBrk="1" hangingPunct="1"/>
            <a:r>
              <a:rPr lang="en-US" sz="2400" dirty="0" err="1"/>
              <a:t>Bên</a:t>
            </a:r>
            <a:r>
              <a:rPr lang="en-US" sz="2400" dirty="0"/>
              <a:t> </a:t>
            </a:r>
            <a:r>
              <a:rPr lang="en-US" sz="2400" dirty="0" err="1"/>
              <a:t>gởi</a:t>
            </a:r>
            <a:r>
              <a:rPr lang="en-US" sz="2400" dirty="0"/>
              <a:t>:</a:t>
            </a:r>
          </a:p>
          <a:p>
            <a:pPr lvl="1"/>
            <a:r>
              <a:rPr lang="en-US" sz="2000" dirty="0" err="1"/>
              <a:t>Có</a:t>
            </a:r>
            <a:r>
              <a:rPr lang="en-US" sz="2000" dirty="0"/>
              <a:t> </a:t>
            </a:r>
            <a:r>
              <a:rPr lang="en-US" sz="2000" dirty="0" err="1"/>
              <a:t>đồng</a:t>
            </a:r>
            <a:r>
              <a:rPr lang="en-US" sz="2000" dirty="0"/>
              <a:t> </a:t>
            </a:r>
            <a:r>
              <a:rPr lang="en-US" sz="2000" dirty="0" err="1"/>
              <a:t>hồ</a:t>
            </a:r>
            <a:r>
              <a:rPr lang="en-US" sz="2000" dirty="0"/>
              <a:t> </a:t>
            </a:r>
            <a:r>
              <a:rPr lang="en-US" sz="2000" dirty="0" err="1"/>
              <a:t>cho</a:t>
            </a:r>
            <a:r>
              <a:rPr lang="en-US" sz="2000" dirty="0"/>
              <a:t> </a:t>
            </a:r>
            <a:r>
              <a:rPr lang="en-US" sz="2000" dirty="0" err="1"/>
              <a:t>mỗi</a:t>
            </a:r>
            <a:r>
              <a:rPr lang="en-US" sz="2000" dirty="0"/>
              <a:t> </a:t>
            </a:r>
            <a:r>
              <a:rPr lang="en-US" sz="2000" dirty="0" err="1"/>
              <a:t>gói</a:t>
            </a:r>
            <a:r>
              <a:rPr lang="en-US" sz="2000" dirty="0"/>
              <a:t> tin </a:t>
            </a:r>
            <a:r>
              <a:rPr lang="en-US" sz="2000" dirty="0" err="1"/>
              <a:t>chưa</a:t>
            </a:r>
            <a:r>
              <a:rPr lang="en-US" sz="2000" dirty="0"/>
              <a:t> </a:t>
            </a:r>
            <a:r>
              <a:rPr lang="en-US" sz="2000" dirty="0" err="1"/>
              <a:t>nhận</a:t>
            </a:r>
            <a:r>
              <a:rPr lang="en-US" sz="2000" dirty="0"/>
              <a:t> </a:t>
            </a:r>
            <a:r>
              <a:rPr lang="en-US" sz="2000" dirty="0" err="1"/>
              <a:t>đc</a:t>
            </a:r>
            <a:r>
              <a:rPr lang="en-US" sz="2000" dirty="0"/>
              <a:t> ACK</a:t>
            </a:r>
          </a:p>
          <a:p>
            <a:pPr lvl="1"/>
            <a:r>
              <a:rPr lang="en-US" sz="2000" dirty="0"/>
              <a:t>Time out: </a:t>
            </a:r>
            <a:r>
              <a:rPr lang="en-US" sz="2000" dirty="0" err="1"/>
              <a:t>chỉ</a:t>
            </a:r>
            <a:r>
              <a:rPr lang="en-US" sz="2000" dirty="0"/>
              <a:t> </a:t>
            </a:r>
            <a:r>
              <a:rPr lang="en-US" sz="2000" dirty="0" err="1"/>
              <a:t>gửi</a:t>
            </a:r>
            <a:r>
              <a:rPr lang="en-US" sz="2000" dirty="0"/>
              <a:t> </a:t>
            </a:r>
            <a:r>
              <a:rPr lang="en-US" sz="2000" dirty="0" err="1"/>
              <a:t>những</a:t>
            </a:r>
            <a:r>
              <a:rPr lang="en-US" sz="2000" dirty="0"/>
              <a:t> </a:t>
            </a:r>
            <a:r>
              <a:rPr lang="en-US" sz="2000" dirty="0" err="1"/>
              <a:t>gói</a:t>
            </a:r>
            <a:r>
              <a:rPr lang="en-US" sz="2000" dirty="0"/>
              <a:t> tin </a:t>
            </a:r>
            <a:r>
              <a:rPr lang="en-US" sz="2000" dirty="0" err="1"/>
              <a:t>không</a:t>
            </a:r>
            <a:r>
              <a:rPr lang="en-US" sz="2000" dirty="0"/>
              <a:t> </a:t>
            </a:r>
            <a:r>
              <a:rPr lang="en-US" sz="2000" dirty="0" err="1"/>
              <a:t>nhận</a:t>
            </a:r>
            <a:r>
              <a:rPr lang="en-US" sz="2000" dirty="0"/>
              <a:t> </a:t>
            </a:r>
            <a:r>
              <a:rPr lang="en-US" sz="2000" dirty="0" err="1"/>
              <a:t>được</a:t>
            </a:r>
            <a:r>
              <a:rPr lang="en-US" sz="2000" dirty="0"/>
              <a:t> ACK</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blinds(horizontal)">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blinds(horizontal)">
                                      <p:cBhvr>
                                        <p:cTn id="12" dur="500"/>
                                        <p:tgtEl>
                                          <p:spTgt spid="8704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animEffect transition="in" filter="blinds(horizontal)">
                                      <p:cBhvr>
                                        <p:cTn id="15" dur="500"/>
                                        <p:tgtEl>
                                          <p:spTgt spid="8704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7043">
                                            <p:txEl>
                                              <p:pRg st="3" end="3"/>
                                            </p:txEl>
                                          </p:spTgt>
                                        </p:tgtEl>
                                        <p:attrNameLst>
                                          <p:attrName>style.visibility</p:attrName>
                                        </p:attrNameLst>
                                      </p:cBhvr>
                                      <p:to>
                                        <p:strVal val="visible"/>
                                      </p:to>
                                    </p:set>
                                    <p:animEffect transition="in" filter="blinds(horizontal)">
                                      <p:cBhvr>
                                        <p:cTn id="20" dur="500"/>
                                        <p:tgtEl>
                                          <p:spTgt spid="8704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7043">
                                            <p:txEl>
                                              <p:pRg st="4" end="4"/>
                                            </p:txEl>
                                          </p:spTgt>
                                        </p:tgtEl>
                                        <p:attrNameLst>
                                          <p:attrName>style.visibility</p:attrName>
                                        </p:attrNameLst>
                                      </p:cBhvr>
                                      <p:to>
                                        <p:strVal val="visible"/>
                                      </p:to>
                                    </p:set>
                                    <p:animEffect transition="in" filter="blinds(horizontal)">
                                      <p:cBhvr>
                                        <p:cTn id="25" dur="500"/>
                                        <p:tgtEl>
                                          <p:spTgt spid="8704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7043">
                                            <p:txEl>
                                              <p:pRg st="5" end="5"/>
                                            </p:txEl>
                                          </p:spTgt>
                                        </p:tgtEl>
                                        <p:attrNameLst>
                                          <p:attrName>style.visibility</p:attrName>
                                        </p:attrNameLst>
                                      </p:cBhvr>
                                      <p:to>
                                        <p:strVal val="visible"/>
                                      </p:to>
                                    </p:set>
                                    <p:animEffect transition="in" filter="blinds(horizontal)">
                                      <p:cBhvr>
                                        <p:cTn id="28" dur="500"/>
                                        <p:tgtEl>
                                          <p:spTgt spid="8704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7043">
                                            <p:txEl>
                                              <p:pRg st="6" end="6"/>
                                            </p:txEl>
                                          </p:spTgt>
                                        </p:tgtEl>
                                        <p:attrNameLst>
                                          <p:attrName>style.visibility</p:attrName>
                                        </p:attrNameLst>
                                      </p:cBhvr>
                                      <p:to>
                                        <p:strVal val="visible"/>
                                      </p:to>
                                    </p:set>
                                    <p:animEffect transition="in" filter="blinds(horizontal)">
                                      <p:cBhvr>
                                        <p:cTn id="31" dur="500"/>
                                        <p:tgtEl>
                                          <p:spTgt spid="8704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7043">
                                            <p:txEl>
                                              <p:pRg st="7" end="7"/>
                                            </p:txEl>
                                          </p:spTgt>
                                        </p:tgtEl>
                                        <p:attrNameLst>
                                          <p:attrName>style.visibility</p:attrName>
                                        </p:attrNameLst>
                                      </p:cBhvr>
                                      <p:to>
                                        <p:strVal val="visible"/>
                                      </p:to>
                                    </p:set>
                                    <p:animEffect transition="in" filter="blinds(horizontal)">
                                      <p:cBhvr>
                                        <p:cTn id="36" dur="500"/>
                                        <p:tgtEl>
                                          <p:spTgt spid="87043">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7043">
                                            <p:txEl>
                                              <p:pRg st="8" end="8"/>
                                            </p:txEl>
                                          </p:spTgt>
                                        </p:tgtEl>
                                        <p:attrNameLst>
                                          <p:attrName>style.visibility</p:attrName>
                                        </p:attrNameLst>
                                      </p:cBhvr>
                                      <p:to>
                                        <p:strVal val="visible"/>
                                      </p:to>
                                    </p:set>
                                    <p:animEffect transition="in" filter="blinds(horizontal)">
                                      <p:cBhvr>
                                        <p:cTn id="39" dur="500"/>
                                        <p:tgtEl>
                                          <p:spTgt spid="87043">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7043">
                                            <p:txEl>
                                              <p:pRg st="9" end="9"/>
                                            </p:txEl>
                                          </p:spTgt>
                                        </p:tgtEl>
                                        <p:attrNameLst>
                                          <p:attrName>style.visibility</p:attrName>
                                        </p:attrNameLst>
                                      </p:cBhvr>
                                      <p:to>
                                        <p:strVal val="visible"/>
                                      </p:to>
                                    </p:set>
                                    <p:animEffect transition="in" filter="blinds(horizontal)">
                                      <p:cBhvr>
                                        <p:cTn id="42" dur="500"/>
                                        <p:tgtEl>
                                          <p:spTgt spid="870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title"/>
          </p:nvPr>
        </p:nvSpPr>
        <p:spPr/>
        <p:txBody>
          <a:bodyPr/>
          <a:lstStyle/>
          <a:p>
            <a:pPr eaLnBrk="1" hangingPunct="1"/>
            <a:r>
              <a:rPr lang="en-US" sz="3200"/>
              <a:t>Gửi lại có chọn - 2</a:t>
            </a:r>
          </a:p>
        </p:txBody>
      </p:sp>
      <p:pic>
        <p:nvPicPr>
          <p:cNvPr id="88066" name="Picture 2" descr="5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23888" y="1447800"/>
            <a:ext cx="7896225" cy="4752975"/>
          </a:xfrm>
          <a:prstGeom prst="rect">
            <a:avLst/>
          </a:prstGeom>
          <a:noFill/>
          <a:ln w="9525">
            <a:noFill/>
            <a:miter lim="800000"/>
            <a:headEnd/>
            <a:tailEnd/>
          </a:ln>
        </p:spPr>
      </p:pic>
      <p:sp>
        <p:nvSpPr>
          <p:cNvPr id="36869" name="Text Box 4"/>
          <p:cNvSpPr txBox="1">
            <a:spLocks noChangeArrowheads="1"/>
          </p:cNvSpPr>
          <p:nvPr/>
        </p:nvSpPr>
        <p:spPr bwMode="auto">
          <a:xfrm>
            <a:off x="609600" y="1447800"/>
            <a:ext cx="16002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Bắt đầu bên gửi</a:t>
            </a:r>
          </a:p>
        </p:txBody>
      </p:sp>
      <p:sp>
        <p:nvSpPr>
          <p:cNvPr id="36870" name="Text Box 5"/>
          <p:cNvSpPr txBox="1">
            <a:spLocks noChangeArrowheads="1"/>
          </p:cNvSpPr>
          <p:nvPr/>
        </p:nvSpPr>
        <p:spPr bwMode="auto">
          <a:xfrm>
            <a:off x="2209800" y="1447800"/>
            <a:ext cx="16002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Thứ tự kế tiếp</a:t>
            </a:r>
          </a:p>
        </p:txBody>
      </p:sp>
      <p:sp>
        <p:nvSpPr>
          <p:cNvPr id="36871" name="Text Box 6"/>
          <p:cNvSpPr txBox="1">
            <a:spLocks noChangeArrowheads="1"/>
          </p:cNvSpPr>
          <p:nvPr/>
        </p:nvSpPr>
        <p:spPr bwMode="auto">
          <a:xfrm>
            <a:off x="1371600" y="5562600"/>
            <a:ext cx="18288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Bắt đầu bên nhận</a:t>
            </a:r>
          </a:p>
        </p:txBody>
      </p:sp>
      <p:sp>
        <p:nvSpPr>
          <p:cNvPr id="36872" name="Text Box 7"/>
          <p:cNvSpPr txBox="1">
            <a:spLocks noChangeArrowheads="1"/>
          </p:cNvSpPr>
          <p:nvPr/>
        </p:nvSpPr>
        <p:spPr bwMode="auto">
          <a:xfrm>
            <a:off x="2667000" y="3124200"/>
            <a:ext cx="16002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Thứ tự bên gửi</a:t>
            </a:r>
          </a:p>
        </p:txBody>
      </p:sp>
      <p:sp>
        <p:nvSpPr>
          <p:cNvPr id="36873" name="Text Box 8"/>
          <p:cNvSpPr txBox="1">
            <a:spLocks noChangeArrowheads="1"/>
          </p:cNvSpPr>
          <p:nvPr/>
        </p:nvSpPr>
        <p:spPr bwMode="auto">
          <a:xfrm>
            <a:off x="2857500" y="5918200"/>
            <a:ext cx="20193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Thứ tự bên nhận</a:t>
            </a:r>
          </a:p>
        </p:txBody>
      </p:sp>
      <p:sp>
        <p:nvSpPr>
          <p:cNvPr id="36874" name="Text Box 9"/>
          <p:cNvSpPr txBox="1">
            <a:spLocks noChangeArrowheads="1"/>
          </p:cNvSpPr>
          <p:nvPr/>
        </p:nvSpPr>
        <p:spPr bwMode="auto">
          <a:xfrm>
            <a:off x="5181600" y="16002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Đã ACK</a:t>
            </a:r>
          </a:p>
        </p:txBody>
      </p:sp>
      <p:sp>
        <p:nvSpPr>
          <p:cNvPr id="36875" name="Text Box 10"/>
          <p:cNvSpPr txBox="1">
            <a:spLocks noChangeArrowheads="1"/>
          </p:cNvSpPr>
          <p:nvPr/>
        </p:nvSpPr>
        <p:spPr bwMode="auto">
          <a:xfrm>
            <a:off x="5181600" y="21336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Gửi, chưa ACK</a:t>
            </a:r>
          </a:p>
        </p:txBody>
      </p:sp>
      <p:sp>
        <p:nvSpPr>
          <p:cNvPr id="36876" name="Text Box 11"/>
          <p:cNvSpPr txBox="1">
            <a:spLocks noChangeArrowheads="1"/>
          </p:cNvSpPr>
          <p:nvPr/>
        </p:nvSpPr>
        <p:spPr bwMode="auto">
          <a:xfrm>
            <a:off x="7010400" y="16002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Chưa dùng</a:t>
            </a:r>
          </a:p>
        </p:txBody>
      </p:sp>
      <p:sp>
        <p:nvSpPr>
          <p:cNvPr id="36877" name="Text Box 12"/>
          <p:cNvSpPr txBox="1">
            <a:spLocks noChangeArrowheads="1"/>
          </p:cNvSpPr>
          <p:nvPr/>
        </p:nvSpPr>
        <p:spPr bwMode="auto">
          <a:xfrm>
            <a:off x="7010400" y="21336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không dùng đc</a:t>
            </a:r>
          </a:p>
        </p:txBody>
      </p:sp>
      <p:sp>
        <p:nvSpPr>
          <p:cNvPr id="36878" name="Text Box 13"/>
          <p:cNvSpPr txBox="1">
            <a:spLocks noChangeArrowheads="1"/>
          </p:cNvSpPr>
          <p:nvPr/>
        </p:nvSpPr>
        <p:spPr bwMode="auto">
          <a:xfrm>
            <a:off x="5181600" y="4000500"/>
            <a:ext cx="1524000" cy="52322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Sai thứ tự nhưng đã ACK</a:t>
            </a:r>
          </a:p>
        </p:txBody>
      </p:sp>
      <p:sp>
        <p:nvSpPr>
          <p:cNvPr id="36879" name="Text Box 14"/>
          <p:cNvSpPr txBox="1">
            <a:spLocks noChangeArrowheads="1"/>
          </p:cNvSpPr>
          <p:nvPr/>
        </p:nvSpPr>
        <p:spPr bwMode="auto">
          <a:xfrm>
            <a:off x="5181600" y="4587875"/>
            <a:ext cx="1524000" cy="52322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Đang đợi, chưa nhận đc</a:t>
            </a:r>
          </a:p>
        </p:txBody>
      </p:sp>
      <p:sp>
        <p:nvSpPr>
          <p:cNvPr id="36880" name="Text Box 15"/>
          <p:cNvSpPr txBox="1">
            <a:spLocks noChangeArrowheads="1"/>
          </p:cNvSpPr>
          <p:nvPr/>
        </p:nvSpPr>
        <p:spPr bwMode="auto">
          <a:xfrm>
            <a:off x="7010400" y="41148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Có thể nhận đc</a:t>
            </a:r>
          </a:p>
        </p:txBody>
      </p:sp>
      <p:sp>
        <p:nvSpPr>
          <p:cNvPr id="36881" name="Text Box 16"/>
          <p:cNvSpPr txBox="1">
            <a:spLocks noChangeArrowheads="1"/>
          </p:cNvSpPr>
          <p:nvPr/>
        </p:nvSpPr>
        <p:spPr bwMode="auto">
          <a:xfrm>
            <a:off x="7010400" y="46482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không dùng đc</a:t>
            </a:r>
          </a:p>
        </p:txBody>
      </p:sp>
      <p:sp>
        <p:nvSpPr>
          <p:cNvPr id="17" name="Slide Number Placeholder 16"/>
          <p:cNvSpPr>
            <a:spLocks noGrp="1"/>
          </p:cNvSpPr>
          <p:nvPr>
            <p:ph type="sldNum" sz="quarter" idx="12"/>
          </p:nvPr>
        </p:nvSpPr>
        <p:spPr/>
        <p:txBody>
          <a:bodyPr/>
          <a:lstStyle/>
          <a:p>
            <a:fld id="{4810A696-75C0-4E1D-A482-26D5420205C7}" type="slidenum">
              <a:rPr lang="en-US" smtClean="0"/>
              <a:pPr/>
              <a:t>49</a:t>
            </a:fld>
            <a:endParaRPr lang="en-US"/>
          </a:p>
        </p:txBody>
      </p:sp>
      <p:sp>
        <p:nvSpPr>
          <p:cNvPr id="18" name="Footer Placeholder 1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dissolve">
                                      <p:cBhvr>
                                        <p:cTn id="7" dur="500"/>
                                        <p:tgtEl>
                                          <p:spTgt spid="88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dirty="0" err="1"/>
              <a:t>tầng</a:t>
            </a:r>
            <a:r>
              <a:rPr lang="en-US" dirty="0"/>
              <a:t> </a:t>
            </a:r>
            <a:r>
              <a:rPr lang="en-US" dirty="0" err="1"/>
              <a:t>vận</a:t>
            </a:r>
            <a:r>
              <a:rPr lang="en-US" dirty="0"/>
              <a:t> </a:t>
            </a:r>
            <a:r>
              <a:rPr lang="en-US" dirty="0" err="1"/>
              <a:t>chuyển</a:t>
            </a:r>
            <a:r>
              <a:rPr lang="en-US" dirty="0"/>
              <a:t> - 1</a:t>
            </a:r>
          </a:p>
        </p:txBody>
      </p:sp>
      <p:grpSp>
        <p:nvGrpSpPr>
          <p:cNvPr id="2" name="Group 3"/>
          <p:cNvGrpSpPr>
            <a:grpSpLocks/>
          </p:cNvGrpSpPr>
          <p:nvPr/>
        </p:nvGrpSpPr>
        <p:grpSpPr bwMode="auto">
          <a:xfrm>
            <a:off x="7151688" y="3452813"/>
            <a:ext cx="1057857" cy="1212850"/>
            <a:chOff x="1446" y="2416"/>
            <a:chExt cx="828" cy="824"/>
          </a:xfrm>
        </p:grpSpPr>
        <p:sp>
          <p:nvSpPr>
            <p:cNvPr id="9273" name="Rectangle 4"/>
            <p:cNvSpPr>
              <a:spLocks noChangeArrowheads="1"/>
            </p:cNvSpPr>
            <p:nvPr/>
          </p:nvSpPr>
          <p:spPr bwMode="auto">
            <a:xfrm>
              <a:off x="1512" y="2416"/>
              <a:ext cx="762" cy="789"/>
            </a:xfrm>
            <a:prstGeom prst="rect">
              <a:avLst/>
            </a:prstGeom>
            <a:solidFill>
              <a:schemeClr val="accent2"/>
            </a:solidFill>
            <a:ln w="9525">
              <a:noFill/>
              <a:miter lim="800000"/>
              <a:headEnd/>
              <a:tailEnd/>
            </a:ln>
          </p:spPr>
          <p:txBody>
            <a:bodyPr wrap="none" anchor="ctr"/>
            <a:lstStyle/>
            <a:p>
              <a:endParaRPr lang="en-US"/>
            </a:p>
          </p:txBody>
        </p:sp>
        <p:sp>
          <p:nvSpPr>
            <p:cNvPr id="9274" name="Rectangle 5"/>
            <p:cNvSpPr>
              <a:spLocks noChangeArrowheads="1"/>
            </p:cNvSpPr>
            <p:nvPr/>
          </p:nvSpPr>
          <p:spPr bwMode="auto">
            <a:xfrm>
              <a:off x="1484" y="2451"/>
              <a:ext cx="761" cy="789"/>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9275" name="Line 6"/>
            <p:cNvSpPr>
              <a:spLocks noChangeShapeType="1"/>
            </p:cNvSpPr>
            <p:nvPr/>
          </p:nvSpPr>
          <p:spPr bwMode="auto">
            <a:xfrm flipV="1">
              <a:off x="1481" y="2617"/>
              <a:ext cx="753" cy="3"/>
            </a:xfrm>
            <a:prstGeom prst="line">
              <a:avLst/>
            </a:prstGeom>
            <a:noFill/>
            <a:ln w="28575">
              <a:solidFill>
                <a:schemeClr val="tx1"/>
              </a:solidFill>
              <a:round/>
              <a:headEnd/>
              <a:tailEnd/>
            </a:ln>
          </p:spPr>
          <p:txBody>
            <a:bodyPr wrap="none" anchor="ctr"/>
            <a:lstStyle/>
            <a:p>
              <a:endParaRPr lang="en-US"/>
            </a:p>
          </p:txBody>
        </p:sp>
        <p:sp>
          <p:nvSpPr>
            <p:cNvPr id="9276" name="Line 7"/>
            <p:cNvSpPr>
              <a:spLocks noChangeShapeType="1"/>
            </p:cNvSpPr>
            <p:nvPr/>
          </p:nvSpPr>
          <p:spPr bwMode="auto">
            <a:xfrm flipV="1">
              <a:off x="1492" y="2770"/>
              <a:ext cx="753" cy="3"/>
            </a:xfrm>
            <a:prstGeom prst="line">
              <a:avLst/>
            </a:prstGeom>
            <a:noFill/>
            <a:ln w="28575">
              <a:solidFill>
                <a:schemeClr val="tx1"/>
              </a:solidFill>
              <a:round/>
              <a:headEnd/>
              <a:tailEnd/>
            </a:ln>
          </p:spPr>
          <p:txBody>
            <a:bodyPr wrap="none" anchor="ctr"/>
            <a:lstStyle/>
            <a:p>
              <a:endParaRPr lang="en-US"/>
            </a:p>
          </p:txBody>
        </p:sp>
        <p:sp>
          <p:nvSpPr>
            <p:cNvPr id="9277" name="Line 8"/>
            <p:cNvSpPr>
              <a:spLocks noChangeShapeType="1"/>
            </p:cNvSpPr>
            <p:nvPr/>
          </p:nvSpPr>
          <p:spPr bwMode="auto">
            <a:xfrm flipV="1">
              <a:off x="1492" y="2916"/>
              <a:ext cx="753" cy="3"/>
            </a:xfrm>
            <a:prstGeom prst="line">
              <a:avLst/>
            </a:prstGeom>
            <a:noFill/>
            <a:ln w="28575">
              <a:solidFill>
                <a:schemeClr val="tx1"/>
              </a:solidFill>
              <a:round/>
              <a:headEnd/>
              <a:tailEnd/>
            </a:ln>
          </p:spPr>
          <p:txBody>
            <a:bodyPr wrap="none" anchor="ctr"/>
            <a:lstStyle/>
            <a:p>
              <a:endParaRPr lang="en-US"/>
            </a:p>
          </p:txBody>
        </p:sp>
        <p:sp>
          <p:nvSpPr>
            <p:cNvPr id="9278" name="Line 9"/>
            <p:cNvSpPr>
              <a:spLocks noChangeShapeType="1"/>
            </p:cNvSpPr>
            <p:nvPr/>
          </p:nvSpPr>
          <p:spPr bwMode="auto">
            <a:xfrm flipV="1">
              <a:off x="1478" y="3075"/>
              <a:ext cx="753" cy="3"/>
            </a:xfrm>
            <a:prstGeom prst="line">
              <a:avLst/>
            </a:prstGeom>
            <a:noFill/>
            <a:ln w="28575">
              <a:solidFill>
                <a:schemeClr val="tx1"/>
              </a:solidFill>
              <a:round/>
              <a:headEnd/>
              <a:tailEnd/>
            </a:ln>
          </p:spPr>
          <p:txBody>
            <a:bodyPr wrap="none" anchor="ctr"/>
            <a:lstStyle/>
            <a:p>
              <a:endParaRPr lang="en-US"/>
            </a:p>
          </p:txBody>
        </p:sp>
        <p:sp>
          <p:nvSpPr>
            <p:cNvPr id="9279" name="Text Box 10"/>
            <p:cNvSpPr txBox="1">
              <a:spLocks noChangeArrowheads="1"/>
            </p:cNvSpPr>
            <p:nvPr/>
          </p:nvSpPr>
          <p:spPr bwMode="auto">
            <a:xfrm>
              <a:off x="1446" y="2454"/>
              <a:ext cx="815" cy="669"/>
            </a:xfrm>
            <a:prstGeom prst="rect">
              <a:avLst/>
            </a:prstGeom>
            <a:noFill/>
            <a:ln w="9525">
              <a:noFill/>
              <a:miter lim="800000"/>
              <a:headEnd/>
              <a:tailEnd/>
            </a:ln>
          </p:spPr>
          <p:txBody>
            <a:bodyPr wrap="none">
              <a:spAutoFit/>
            </a:bodyPr>
            <a:lstStyle/>
            <a:p>
              <a:pPr algn="ctr" eaLnBrk="0" hangingPunct="0"/>
              <a:r>
                <a:rPr lang="en-US" sz="1400">
                  <a:latin typeface="Arial" pitchFamily="34" charset="0"/>
                </a:rPr>
                <a:t>application</a:t>
              </a:r>
            </a:p>
            <a:p>
              <a:pPr algn="ctr" eaLnBrk="0" hangingPunct="0"/>
              <a:r>
                <a:rPr lang="en-US" sz="1400">
                  <a:latin typeface="Arial" pitchFamily="34" charset="0"/>
                </a:rPr>
                <a:t>transport</a:t>
              </a:r>
            </a:p>
            <a:p>
              <a:pPr algn="ctr" eaLnBrk="0" hangingPunct="0"/>
              <a:r>
                <a:rPr lang="en-US" sz="1400">
                  <a:latin typeface="Arial" pitchFamily="34" charset="0"/>
                </a:rPr>
                <a:t>network</a:t>
              </a:r>
              <a:endParaRPr lang="en-US" sz="1600">
                <a:latin typeface="Arial" pitchFamily="34" charset="0"/>
              </a:endParaRPr>
            </a:p>
            <a:p>
              <a:pPr algn="ctr" eaLnBrk="0" hangingPunct="0"/>
              <a:endParaRPr lang="en-US" sz="1600">
                <a:latin typeface="Arial" pitchFamily="34" charset="0"/>
              </a:endParaRPr>
            </a:p>
          </p:txBody>
        </p:sp>
      </p:grpSp>
      <p:grpSp>
        <p:nvGrpSpPr>
          <p:cNvPr id="3" name="Group 11"/>
          <p:cNvGrpSpPr>
            <a:grpSpLocks/>
          </p:cNvGrpSpPr>
          <p:nvPr/>
        </p:nvGrpSpPr>
        <p:grpSpPr bwMode="auto">
          <a:xfrm>
            <a:off x="7107238" y="3148013"/>
            <a:ext cx="742950" cy="439737"/>
            <a:chOff x="1448" y="2290"/>
            <a:chExt cx="468" cy="277"/>
          </a:xfrm>
        </p:grpSpPr>
        <p:sp>
          <p:nvSpPr>
            <p:cNvPr id="9271" name="Freeform 12"/>
            <p:cNvSpPr>
              <a:spLocks/>
            </p:cNvSpPr>
            <p:nvPr/>
          </p:nvSpPr>
          <p:spPr bwMode="auto">
            <a:xfrm>
              <a:off x="1448" y="2290"/>
              <a:ext cx="468" cy="27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w="9525">
              <a:noFill/>
              <a:round/>
              <a:headEnd/>
              <a:tailEnd/>
            </a:ln>
          </p:spPr>
          <p:txBody>
            <a:bodyPr wrap="none" anchor="ctr"/>
            <a:lstStyle/>
            <a:p>
              <a:endParaRPr lang="en-US"/>
            </a:p>
          </p:txBody>
        </p:sp>
        <p:sp>
          <p:nvSpPr>
            <p:cNvPr id="9272" name="Rectangle 13"/>
            <p:cNvSpPr>
              <a:spLocks noChangeArrowheads="1"/>
            </p:cNvSpPr>
            <p:nvPr/>
          </p:nvSpPr>
          <p:spPr bwMode="auto">
            <a:xfrm>
              <a:off x="1550" y="2350"/>
              <a:ext cx="276" cy="124"/>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grpSp>
      <p:sp>
        <p:nvSpPr>
          <p:cNvPr id="9222" name="Text Box 14"/>
          <p:cNvSpPr txBox="1">
            <a:spLocks noChangeArrowheads="1"/>
          </p:cNvSpPr>
          <p:nvPr/>
        </p:nvSpPr>
        <p:spPr bwMode="auto">
          <a:xfrm>
            <a:off x="7753350" y="3028950"/>
            <a:ext cx="466794" cy="369332"/>
          </a:xfrm>
          <a:prstGeom prst="rect">
            <a:avLst/>
          </a:prstGeom>
          <a:noFill/>
          <a:ln w="9525">
            <a:noFill/>
            <a:miter lim="800000"/>
            <a:headEnd/>
            <a:tailEnd/>
          </a:ln>
        </p:spPr>
        <p:txBody>
          <a:bodyPr wrap="none">
            <a:spAutoFit/>
          </a:bodyPr>
          <a:lstStyle/>
          <a:p>
            <a:pPr eaLnBrk="0" hangingPunct="0"/>
            <a:r>
              <a:rPr lang="en-US" dirty="0">
                <a:solidFill>
                  <a:srgbClr val="FF0000"/>
                </a:solidFill>
                <a:latin typeface="Arial" pitchFamily="34" charset="0"/>
              </a:rPr>
              <a:t>P4</a:t>
            </a:r>
            <a:endParaRPr lang="en-US" dirty="0">
              <a:solidFill>
                <a:schemeClr val="accent2"/>
              </a:solidFill>
              <a:latin typeface="Arial" pitchFamily="34" charset="0"/>
            </a:endParaRPr>
          </a:p>
        </p:txBody>
      </p:sp>
      <p:grpSp>
        <p:nvGrpSpPr>
          <p:cNvPr id="4" name="Group 15"/>
          <p:cNvGrpSpPr>
            <a:grpSpLocks/>
          </p:cNvGrpSpPr>
          <p:nvPr/>
        </p:nvGrpSpPr>
        <p:grpSpPr bwMode="auto">
          <a:xfrm>
            <a:off x="4529138" y="2786063"/>
            <a:ext cx="1203325" cy="1308100"/>
            <a:chOff x="1461" y="2416"/>
            <a:chExt cx="813" cy="824"/>
          </a:xfrm>
        </p:grpSpPr>
        <p:sp>
          <p:nvSpPr>
            <p:cNvPr id="9264" name="Rectangle 16"/>
            <p:cNvSpPr>
              <a:spLocks noChangeArrowheads="1"/>
            </p:cNvSpPr>
            <p:nvPr/>
          </p:nvSpPr>
          <p:spPr bwMode="auto">
            <a:xfrm>
              <a:off x="1512" y="2416"/>
              <a:ext cx="762" cy="789"/>
            </a:xfrm>
            <a:prstGeom prst="rect">
              <a:avLst/>
            </a:prstGeom>
            <a:solidFill>
              <a:schemeClr val="accent2"/>
            </a:solidFill>
            <a:ln w="9525">
              <a:noFill/>
              <a:miter lim="800000"/>
              <a:headEnd/>
              <a:tailEnd/>
            </a:ln>
          </p:spPr>
          <p:txBody>
            <a:bodyPr wrap="none" anchor="ctr"/>
            <a:lstStyle/>
            <a:p>
              <a:endParaRPr lang="en-US"/>
            </a:p>
          </p:txBody>
        </p:sp>
        <p:sp>
          <p:nvSpPr>
            <p:cNvPr id="9265" name="Rectangle 17"/>
            <p:cNvSpPr>
              <a:spLocks noChangeArrowheads="1"/>
            </p:cNvSpPr>
            <p:nvPr/>
          </p:nvSpPr>
          <p:spPr bwMode="auto">
            <a:xfrm>
              <a:off x="1484" y="2451"/>
              <a:ext cx="761" cy="789"/>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9266" name="Line 18"/>
            <p:cNvSpPr>
              <a:spLocks noChangeShapeType="1"/>
            </p:cNvSpPr>
            <p:nvPr/>
          </p:nvSpPr>
          <p:spPr bwMode="auto">
            <a:xfrm flipV="1">
              <a:off x="1481" y="2617"/>
              <a:ext cx="753" cy="3"/>
            </a:xfrm>
            <a:prstGeom prst="line">
              <a:avLst/>
            </a:prstGeom>
            <a:noFill/>
            <a:ln w="28575">
              <a:solidFill>
                <a:schemeClr val="tx1"/>
              </a:solidFill>
              <a:round/>
              <a:headEnd/>
              <a:tailEnd/>
            </a:ln>
          </p:spPr>
          <p:txBody>
            <a:bodyPr wrap="none" anchor="ctr"/>
            <a:lstStyle/>
            <a:p>
              <a:endParaRPr lang="en-US"/>
            </a:p>
          </p:txBody>
        </p:sp>
        <p:sp>
          <p:nvSpPr>
            <p:cNvPr id="9267" name="Line 19"/>
            <p:cNvSpPr>
              <a:spLocks noChangeShapeType="1"/>
            </p:cNvSpPr>
            <p:nvPr/>
          </p:nvSpPr>
          <p:spPr bwMode="auto">
            <a:xfrm flipV="1">
              <a:off x="1492" y="2770"/>
              <a:ext cx="753" cy="3"/>
            </a:xfrm>
            <a:prstGeom prst="line">
              <a:avLst/>
            </a:prstGeom>
            <a:noFill/>
            <a:ln w="28575">
              <a:solidFill>
                <a:schemeClr val="tx1"/>
              </a:solidFill>
              <a:round/>
              <a:headEnd/>
              <a:tailEnd/>
            </a:ln>
          </p:spPr>
          <p:txBody>
            <a:bodyPr wrap="none" anchor="ctr"/>
            <a:lstStyle/>
            <a:p>
              <a:endParaRPr lang="en-US"/>
            </a:p>
          </p:txBody>
        </p:sp>
        <p:sp>
          <p:nvSpPr>
            <p:cNvPr id="9268" name="Line 20"/>
            <p:cNvSpPr>
              <a:spLocks noChangeShapeType="1"/>
            </p:cNvSpPr>
            <p:nvPr/>
          </p:nvSpPr>
          <p:spPr bwMode="auto">
            <a:xfrm flipV="1">
              <a:off x="1492" y="2916"/>
              <a:ext cx="753" cy="3"/>
            </a:xfrm>
            <a:prstGeom prst="line">
              <a:avLst/>
            </a:prstGeom>
            <a:noFill/>
            <a:ln w="28575">
              <a:solidFill>
                <a:schemeClr val="tx1"/>
              </a:solidFill>
              <a:round/>
              <a:headEnd/>
              <a:tailEnd/>
            </a:ln>
          </p:spPr>
          <p:txBody>
            <a:bodyPr wrap="none" anchor="ctr"/>
            <a:lstStyle/>
            <a:p>
              <a:endParaRPr lang="en-US"/>
            </a:p>
          </p:txBody>
        </p:sp>
        <p:sp>
          <p:nvSpPr>
            <p:cNvPr id="9269" name="Line 21"/>
            <p:cNvSpPr>
              <a:spLocks noChangeShapeType="1"/>
            </p:cNvSpPr>
            <p:nvPr/>
          </p:nvSpPr>
          <p:spPr bwMode="auto">
            <a:xfrm flipV="1">
              <a:off x="1478" y="3075"/>
              <a:ext cx="753" cy="3"/>
            </a:xfrm>
            <a:prstGeom prst="line">
              <a:avLst/>
            </a:prstGeom>
            <a:noFill/>
            <a:ln w="28575">
              <a:solidFill>
                <a:schemeClr val="tx1"/>
              </a:solidFill>
              <a:round/>
              <a:headEnd/>
              <a:tailEnd/>
            </a:ln>
          </p:spPr>
          <p:txBody>
            <a:bodyPr wrap="none" anchor="ctr"/>
            <a:lstStyle/>
            <a:p>
              <a:endParaRPr lang="en-US"/>
            </a:p>
          </p:txBody>
        </p:sp>
        <p:sp>
          <p:nvSpPr>
            <p:cNvPr id="9270" name="Text Box 22"/>
            <p:cNvSpPr txBox="1">
              <a:spLocks noChangeArrowheads="1"/>
            </p:cNvSpPr>
            <p:nvPr/>
          </p:nvSpPr>
          <p:spPr bwMode="auto">
            <a:xfrm>
              <a:off x="1461" y="2438"/>
              <a:ext cx="805" cy="674"/>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application</a:t>
              </a:r>
            </a:p>
            <a:p>
              <a:pPr algn="ctr" eaLnBrk="0" hangingPunct="0"/>
              <a:r>
                <a:rPr lang="en-US" sz="1600">
                  <a:latin typeface="Arial" pitchFamily="34" charset="0"/>
                </a:rPr>
                <a:t>transport</a:t>
              </a:r>
            </a:p>
            <a:p>
              <a:pPr algn="ctr" eaLnBrk="0" hangingPunct="0"/>
              <a:r>
                <a:rPr lang="en-US" sz="1600">
                  <a:latin typeface="Arial" pitchFamily="34" charset="0"/>
                </a:rPr>
                <a:t>network</a:t>
              </a:r>
            </a:p>
            <a:p>
              <a:pPr algn="ctr" eaLnBrk="0" hangingPunct="0"/>
              <a:endParaRPr lang="en-US" sz="1600">
                <a:latin typeface="Arial" pitchFamily="34" charset="0"/>
              </a:endParaRPr>
            </a:p>
          </p:txBody>
        </p:sp>
      </p:grpSp>
      <p:sp>
        <p:nvSpPr>
          <p:cNvPr id="9226" name="Rectangle 25"/>
          <p:cNvSpPr>
            <a:spLocks noChangeArrowheads="1"/>
          </p:cNvSpPr>
          <p:nvPr/>
        </p:nvSpPr>
        <p:spPr bwMode="auto">
          <a:xfrm>
            <a:off x="1517650" y="4083050"/>
            <a:ext cx="679450" cy="196850"/>
          </a:xfrm>
          <a:prstGeom prst="rect">
            <a:avLst/>
          </a:prstGeom>
          <a:solidFill>
            <a:schemeClr val="bg1"/>
          </a:solidFill>
          <a:ln w="19050">
            <a:solidFill>
              <a:schemeClr val="tx1"/>
            </a:solidFill>
            <a:miter lim="800000"/>
            <a:headEnd/>
            <a:tailEnd/>
          </a:ln>
        </p:spPr>
        <p:txBody>
          <a:bodyPr wrap="none" anchor="ctr"/>
          <a:lstStyle/>
          <a:p>
            <a:pPr algn="ctr" eaLnBrk="0" hangingPunct="0"/>
            <a:endParaRPr lang="en-US" sz="1200">
              <a:latin typeface="Times New Roman" pitchFamily="18" charset="0"/>
            </a:endParaRPr>
          </a:p>
        </p:txBody>
      </p:sp>
      <p:grpSp>
        <p:nvGrpSpPr>
          <p:cNvPr id="5" name="Group 28"/>
          <p:cNvGrpSpPr>
            <a:grpSpLocks/>
          </p:cNvGrpSpPr>
          <p:nvPr/>
        </p:nvGrpSpPr>
        <p:grpSpPr bwMode="auto">
          <a:xfrm>
            <a:off x="1219200" y="4051300"/>
            <a:ext cx="331787" cy="304800"/>
            <a:chOff x="846" y="2763"/>
            <a:chExt cx="209" cy="192"/>
          </a:xfrm>
        </p:grpSpPr>
        <p:sp>
          <p:nvSpPr>
            <p:cNvPr id="9261" name="Rectangle 29"/>
            <p:cNvSpPr>
              <a:spLocks noChangeArrowheads="1"/>
            </p:cNvSpPr>
            <p:nvPr/>
          </p:nvSpPr>
          <p:spPr bwMode="auto">
            <a:xfrm>
              <a:off x="884" y="2783"/>
              <a:ext cx="152" cy="124"/>
            </a:xfrm>
            <a:prstGeom prst="rect">
              <a:avLst/>
            </a:prstGeom>
            <a:solidFill>
              <a:schemeClr val="bg1"/>
            </a:solidFill>
            <a:ln w="19050">
              <a:solidFill>
                <a:schemeClr val="tx1"/>
              </a:solidFill>
              <a:miter lim="800000"/>
              <a:headEnd/>
              <a:tailEnd/>
            </a:ln>
          </p:spPr>
          <p:txBody>
            <a:bodyPr wrap="none" anchor="ctr"/>
            <a:lstStyle/>
            <a:p>
              <a:pPr eaLnBrk="0" hangingPunct="0"/>
              <a:endParaRPr lang="en-US" sz="1200">
                <a:latin typeface="Times New Roman" pitchFamily="18" charset="0"/>
              </a:endParaRPr>
            </a:p>
          </p:txBody>
        </p:sp>
        <p:sp>
          <p:nvSpPr>
            <p:cNvPr id="9262" name="Rectangle 30"/>
            <p:cNvSpPr>
              <a:spLocks noChangeArrowheads="1"/>
            </p:cNvSpPr>
            <p:nvPr/>
          </p:nvSpPr>
          <p:spPr bwMode="auto">
            <a:xfrm>
              <a:off x="846" y="2763"/>
              <a:ext cx="144" cy="173"/>
            </a:xfrm>
            <a:prstGeom prst="rect">
              <a:avLst/>
            </a:prstGeom>
            <a:noFill/>
            <a:ln w="9525">
              <a:noFill/>
              <a:miter lim="800000"/>
              <a:headEnd/>
              <a:tailEnd/>
            </a:ln>
          </p:spPr>
          <p:txBody>
            <a:bodyPr>
              <a:spAutoFit/>
            </a:bodyPr>
            <a:lstStyle/>
            <a:p>
              <a:pPr eaLnBrk="0" hangingPunct="0"/>
              <a:r>
                <a:rPr lang="en-US" sz="1200">
                  <a:latin typeface="Arial" pitchFamily="34" charset="0"/>
                </a:rPr>
                <a:t>H</a:t>
              </a:r>
            </a:p>
          </p:txBody>
        </p:sp>
        <p:sp>
          <p:nvSpPr>
            <p:cNvPr id="9263" name="Text Box 31"/>
            <p:cNvSpPr txBox="1">
              <a:spLocks noChangeArrowheads="1"/>
            </p:cNvSpPr>
            <p:nvPr/>
          </p:nvSpPr>
          <p:spPr bwMode="auto">
            <a:xfrm>
              <a:off x="919" y="2782"/>
              <a:ext cx="136" cy="173"/>
            </a:xfrm>
            <a:prstGeom prst="rect">
              <a:avLst/>
            </a:prstGeom>
            <a:noFill/>
            <a:ln w="9525">
              <a:noFill/>
              <a:miter lim="800000"/>
              <a:headEnd/>
              <a:tailEnd/>
            </a:ln>
          </p:spPr>
          <p:txBody>
            <a:bodyPr>
              <a:spAutoFit/>
            </a:bodyPr>
            <a:lstStyle/>
            <a:p>
              <a:pPr eaLnBrk="0" hangingPunct="0"/>
              <a:r>
                <a:rPr lang="en-US" sz="1200">
                  <a:latin typeface="Arial" pitchFamily="34" charset="0"/>
                </a:rPr>
                <a:t>n</a:t>
              </a:r>
              <a:endParaRPr lang="en-US" sz="1200" dirty="0">
                <a:latin typeface="Times New Roman" pitchFamily="18" charset="0"/>
              </a:endParaRPr>
            </a:p>
          </p:txBody>
        </p:sp>
      </p:grpSp>
      <p:sp>
        <p:nvSpPr>
          <p:cNvPr id="9230" name="Text Box 32"/>
          <p:cNvSpPr txBox="1">
            <a:spLocks noChangeArrowheads="1"/>
          </p:cNvSpPr>
          <p:nvPr/>
        </p:nvSpPr>
        <p:spPr bwMode="auto">
          <a:xfrm>
            <a:off x="1473200" y="4035425"/>
            <a:ext cx="777875" cy="274638"/>
          </a:xfrm>
          <a:prstGeom prst="rect">
            <a:avLst/>
          </a:prstGeom>
          <a:noFill/>
          <a:ln w="9525">
            <a:noFill/>
            <a:miter lim="800000"/>
            <a:headEnd/>
            <a:tailEnd/>
          </a:ln>
        </p:spPr>
        <p:txBody>
          <a:bodyPr wrap="none">
            <a:spAutoFit/>
          </a:bodyPr>
          <a:lstStyle/>
          <a:p>
            <a:pPr eaLnBrk="0" hangingPunct="0"/>
            <a:r>
              <a:rPr lang="en-US" sz="1200">
                <a:solidFill>
                  <a:srgbClr val="FF0000"/>
                </a:solidFill>
                <a:latin typeface="Arial" pitchFamily="34" charset="0"/>
              </a:rPr>
              <a:t>segment</a:t>
            </a:r>
            <a:endParaRPr lang="en-US" sz="1200">
              <a:solidFill>
                <a:schemeClr val="accent2"/>
              </a:solidFill>
              <a:latin typeface="Arial" pitchFamily="34" charset="0"/>
            </a:endParaRPr>
          </a:p>
        </p:txBody>
      </p:sp>
      <p:grpSp>
        <p:nvGrpSpPr>
          <p:cNvPr id="6" name="Group 36"/>
          <p:cNvGrpSpPr>
            <a:grpSpLocks/>
          </p:cNvGrpSpPr>
          <p:nvPr/>
        </p:nvGrpSpPr>
        <p:grpSpPr bwMode="auto">
          <a:xfrm>
            <a:off x="2300288" y="3500438"/>
            <a:ext cx="1203325" cy="1308100"/>
            <a:chOff x="1461" y="2416"/>
            <a:chExt cx="813" cy="824"/>
          </a:xfrm>
        </p:grpSpPr>
        <p:sp>
          <p:nvSpPr>
            <p:cNvPr id="9254" name="Rectangle 37"/>
            <p:cNvSpPr>
              <a:spLocks noChangeArrowheads="1"/>
            </p:cNvSpPr>
            <p:nvPr/>
          </p:nvSpPr>
          <p:spPr bwMode="auto">
            <a:xfrm>
              <a:off x="1512" y="2416"/>
              <a:ext cx="762" cy="789"/>
            </a:xfrm>
            <a:prstGeom prst="rect">
              <a:avLst/>
            </a:prstGeom>
            <a:solidFill>
              <a:schemeClr val="accent2"/>
            </a:solidFill>
            <a:ln w="9525">
              <a:noFill/>
              <a:miter lim="800000"/>
              <a:headEnd/>
              <a:tailEnd/>
            </a:ln>
          </p:spPr>
          <p:txBody>
            <a:bodyPr wrap="none" anchor="ctr"/>
            <a:lstStyle/>
            <a:p>
              <a:endParaRPr lang="en-US"/>
            </a:p>
          </p:txBody>
        </p:sp>
        <p:sp>
          <p:nvSpPr>
            <p:cNvPr id="9255" name="Rectangle 38"/>
            <p:cNvSpPr>
              <a:spLocks noChangeArrowheads="1"/>
            </p:cNvSpPr>
            <p:nvPr/>
          </p:nvSpPr>
          <p:spPr bwMode="auto">
            <a:xfrm>
              <a:off x="1484" y="2451"/>
              <a:ext cx="761" cy="789"/>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9256" name="Line 39"/>
            <p:cNvSpPr>
              <a:spLocks noChangeShapeType="1"/>
            </p:cNvSpPr>
            <p:nvPr/>
          </p:nvSpPr>
          <p:spPr bwMode="auto">
            <a:xfrm flipV="1">
              <a:off x="1481" y="2617"/>
              <a:ext cx="753" cy="3"/>
            </a:xfrm>
            <a:prstGeom prst="line">
              <a:avLst/>
            </a:prstGeom>
            <a:noFill/>
            <a:ln w="28575">
              <a:solidFill>
                <a:schemeClr val="tx1"/>
              </a:solidFill>
              <a:round/>
              <a:headEnd/>
              <a:tailEnd/>
            </a:ln>
          </p:spPr>
          <p:txBody>
            <a:bodyPr wrap="none" anchor="ctr"/>
            <a:lstStyle/>
            <a:p>
              <a:endParaRPr lang="en-US"/>
            </a:p>
          </p:txBody>
        </p:sp>
        <p:sp>
          <p:nvSpPr>
            <p:cNvPr id="9257" name="Line 40"/>
            <p:cNvSpPr>
              <a:spLocks noChangeShapeType="1"/>
            </p:cNvSpPr>
            <p:nvPr/>
          </p:nvSpPr>
          <p:spPr bwMode="auto">
            <a:xfrm flipV="1">
              <a:off x="1492" y="2770"/>
              <a:ext cx="753" cy="3"/>
            </a:xfrm>
            <a:prstGeom prst="line">
              <a:avLst/>
            </a:prstGeom>
            <a:noFill/>
            <a:ln w="28575">
              <a:solidFill>
                <a:schemeClr val="tx1"/>
              </a:solidFill>
              <a:round/>
              <a:headEnd/>
              <a:tailEnd/>
            </a:ln>
          </p:spPr>
          <p:txBody>
            <a:bodyPr wrap="none" anchor="ctr"/>
            <a:lstStyle/>
            <a:p>
              <a:endParaRPr lang="en-US"/>
            </a:p>
          </p:txBody>
        </p:sp>
        <p:sp>
          <p:nvSpPr>
            <p:cNvPr id="9258" name="Line 41"/>
            <p:cNvSpPr>
              <a:spLocks noChangeShapeType="1"/>
            </p:cNvSpPr>
            <p:nvPr/>
          </p:nvSpPr>
          <p:spPr bwMode="auto">
            <a:xfrm flipV="1">
              <a:off x="1492" y="2916"/>
              <a:ext cx="753" cy="3"/>
            </a:xfrm>
            <a:prstGeom prst="line">
              <a:avLst/>
            </a:prstGeom>
            <a:noFill/>
            <a:ln w="28575">
              <a:solidFill>
                <a:schemeClr val="tx1"/>
              </a:solidFill>
              <a:round/>
              <a:headEnd/>
              <a:tailEnd/>
            </a:ln>
          </p:spPr>
          <p:txBody>
            <a:bodyPr wrap="none" anchor="ctr"/>
            <a:lstStyle/>
            <a:p>
              <a:endParaRPr lang="en-US"/>
            </a:p>
          </p:txBody>
        </p:sp>
        <p:sp>
          <p:nvSpPr>
            <p:cNvPr id="9259" name="Line 42"/>
            <p:cNvSpPr>
              <a:spLocks noChangeShapeType="1"/>
            </p:cNvSpPr>
            <p:nvPr/>
          </p:nvSpPr>
          <p:spPr bwMode="auto">
            <a:xfrm flipV="1">
              <a:off x="1478" y="3075"/>
              <a:ext cx="753" cy="3"/>
            </a:xfrm>
            <a:prstGeom prst="line">
              <a:avLst/>
            </a:prstGeom>
            <a:noFill/>
            <a:ln w="28575">
              <a:solidFill>
                <a:schemeClr val="tx1"/>
              </a:solidFill>
              <a:round/>
              <a:headEnd/>
              <a:tailEnd/>
            </a:ln>
          </p:spPr>
          <p:txBody>
            <a:bodyPr wrap="none" anchor="ctr"/>
            <a:lstStyle/>
            <a:p>
              <a:endParaRPr lang="en-US"/>
            </a:p>
          </p:txBody>
        </p:sp>
        <p:sp>
          <p:nvSpPr>
            <p:cNvPr id="9260" name="Text Box 43"/>
            <p:cNvSpPr txBox="1">
              <a:spLocks noChangeArrowheads="1"/>
            </p:cNvSpPr>
            <p:nvPr/>
          </p:nvSpPr>
          <p:spPr bwMode="auto">
            <a:xfrm>
              <a:off x="1461" y="2438"/>
              <a:ext cx="805" cy="674"/>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application</a:t>
              </a:r>
            </a:p>
            <a:p>
              <a:pPr algn="ctr" eaLnBrk="0" hangingPunct="0"/>
              <a:r>
                <a:rPr lang="en-US" sz="1600">
                  <a:latin typeface="Arial" pitchFamily="34" charset="0"/>
                </a:rPr>
                <a:t>transport</a:t>
              </a:r>
            </a:p>
            <a:p>
              <a:pPr algn="ctr" eaLnBrk="0" hangingPunct="0"/>
              <a:r>
                <a:rPr lang="en-US" sz="1600">
                  <a:latin typeface="Arial" pitchFamily="34" charset="0"/>
                </a:rPr>
                <a:t>network</a:t>
              </a:r>
            </a:p>
            <a:p>
              <a:pPr algn="ctr" eaLnBrk="0" hangingPunct="0"/>
              <a:endParaRPr lang="en-US" sz="1600">
                <a:latin typeface="Arial" pitchFamily="34" charset="0"/>
              </a:endParaRPr>
            </a:p>
          </p:txBody>
        </p:sp>
      </p:grpSp>
      <p:sp>
        <p:nvSpPr>
          <p:cNvPr id="9235" name="Text Box 44"/>
          <p:cNvSpPr txBox="1">
            <a:spLocks noChangeArrowheads="1"/>
          </p:cNvSpPr>
          <p:nvPr/>
        </p:nvSpPr>
        <p:spPr bwMode="auto">
          <a:xfrm>
            <a:off x="2428875" y="3009900"/>
            <a:ext cx="466794" cy="369332"/>
          </a:xfrm>
          <a:prstGeom prst="rect">
            <a:avLst/>
          </a:prstGeom>
          <a:noFill/>
          <a:ln w="9525">
            <a:noFill/>
            <a:miter lim="800000"/>
            <a:headEnd/>
            <a:tailEnd/>
          </a:ln>
        </p:spPr>
        <p:txBody>
          <a:bodyPr wrap="none">
            <a:spAutoFit/>
          </a:bodyPr>
          <a:lstStyle/>
          <a:p>
            <a:pPr eaLnBrk="0" hangingPunct="0"/>
            <a:r>
              <a:rPr lang="en-US" dirty="0">
                <a:solidFill>
                  <a:srgbClr val="FF0000"/>
                </a:solidFill>
                <a:latin typeface="Arial" pitchFamily="34" charset="0"/>
              </a:rPr>
              <a:t>P1</a:t>
            </a:r>
            <a:endParaRPr lang="en-US" dirty="0">
              <a:solidFill>
                <a:schemeClr val="accent2"/>
              </a:solidFill>
              <a:latin typeface="Arial" pitchFamily="34" charset="0"/>
            </a:endParaRPr>
          </a:p>
        </p:txBody>
      </p:sp>
      <p:sp>
        <p:nvSpPr>
          <p:cNvPr id="9252" name="Freeform 46"/>
          <p:cNvSpPr>
            <a:spLocks/>
          </p:cNvSpPr>
          <p:nvPr/>
        </p:nvSpPr>
        <p:spPr bwMode="auto">
          <a:xfrm>
            <a:off x="2278063" y="3300413"/>
            <a:ext cx="742950" cy="43973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w="9525">
            <a:noFill/>
            <a:round/>
            <a:headEnd/>
            <a:tailEnd/>
          </a:ln>
        </p:spPr>
        <p:txBody>
          <a:bodyPr wrap="none" anchor="ctr"/>
          <a:lstStyle/>
          <a:p>
            <a:endParaRPr lang="en-US"/>
          </a:p>
        </p:txBody>
      </p:sp>
      <p:sp>
        <p:nvSpPr>
          <p:cNvPr id="9253" name="Rectangle 47"/>
          <p:cNvSpPr>
            <a:spLocks noChangeArrowheads="1"/>
          </p:cNvSpPr>
          <p:nvPr/>
        </p:nvSpPr>
        <p:spPr bwMode="auto">
          <a:xfrm>
            <a:off x="2439988" y="3395663"/>
            <a:ext cx="438150" cy="196850"/>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sp>
        <p:nvSpPr>
          <p:cNvPr id="9250" name="Freeform 50"/>
          <p:cNvSpPr>
            <a:spLocks/>
          </p:cNvSpPr>
          <p:nvPr/>
        </p:nvSpPr>
        <p:spPr bwMode="auto">
          <a:xfrm>
            <a:off x="4230688" y="2452688"/>
            <a:ext cx="742950" cy="43973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w="9525">
            <a:noFill/>
            <a:round/>
            <a:headEnd/>
            <a:tailEnd/>
          </a:ln>
        </p:spPr>
        <p:txBody>
          <a:bodyPr wrap="none" anchor="ctr"/>
          <a:lstStyle/>
          <a:p>
            <a:endParaRPr lang="en-US"/>
          </a:p>
        </p:txBody>
      </p:sp>
      <p:sp>
        <p:nvSpPr>
          <p:cNvPr id="9251" name="Rectangle 51"/>
          <p:cNvSpPr>
            <a:spLocks noChangeArrowheads="1"/>
          </p:cNvSpPr>
          <p:nvPr/>
        </p:nvSpPr>
        <p:spPr bwMode="auto">
          <a:xfrm>
            <a:off x="4392613" y="2547938"/>
            <a:ext cx="438150" cy="196850"/>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sp>
        <p:nvSpPr>
          <p:cNvPr id="9239" name="Freeform 52"/>
          <p:cNvSpPr>
            <a:spLocks/>
          </p:cNvSpPr>
          <p:nvPr/>
        </p:nvSpPr>
        <p:spPr bwMode="auto">
          <a:xfrm>
            <a:off x="5065713" y="2813050"/>
            <a:ext cx="2428875" cy="1995488"/>
          </a:xfrm>
          <a:custGeom>
            <a:avLst/>
            <a:gdLst>
              <a:gd name="T0" fmla="*/ 2147483647 w 1530"/>
              <a:gd name="T1" fmla="*/ 2147483647 h 1257"/>
              <a:gd name="T2" fmla="*/ 2147483647 w 1530"/>
              <a:gd name="T3" fmla="*/ 2147483647 h 1257"/>
              <a:gd name="T4" fmla="*/ 0 w 1530"/>
              <a:gd name="T5" fmla="*/ 2147483647 h 1257"/>
              <a:gd name="T6" fmla="*/ 0 w 1530"/>
              <a:gd name="T7" fmla="*/ 2147483647 h 1257"/>
              <a:gd name="T8" fmla="*/ 2147483647 w 1530"/>
              <a:gd name="T9" fmla="*/ 0 h 1257"/>
              <a:gd name="T10" fmla="*/ 0 60000 65536"/>
              <a:gd name="T11" fmla="*/ 0 60000 65536"/>
              <a:gd name="T12" fmla="*/ 0 60000 65536"/>
              <a:gd name="T13" fmla="*/ 0 60000 65536"/>
              <a:gd name="T14" fmla="*/ 0 60000 65536"/>
              <a:gd name="T15" fmla="*/ 0 w 1530"/>
              <a:gd name="T16" fmla="*/ 0 h 1257"/>
              <a:gd name="T17" fmla="*/ 1530 w 1530"/>
              <a:gd name="T18" fmla="*/ 1257 h 1257"/>
            </a:gdLst>
            <a:ahLst/>
            <a:cxnLst>
              <a:cxn ang="T10">
                <a:pos x="T0" y="T1"/>
              </a:cxn>
              <a:cxn ang="T11">
                <a:pos x="T2" y="T3"/>
              </a:cxn>
              <a:cxn ang="T12">
                <a:pos x="T4" y="T5"/>
              </a:cxn>
              <a:cxn ang="T13">
                <a:pos x="T6" y="T7"/>
              </a:cxn>
              <a:cxn ang="T14">
                <a:pos x="T8" y="T9"/>
              </a:cxn>
            </a:cxnLst>
            <a:rect l="T15" t="T16" r="T17" b="T18"/>
            <a:pathLst>
              <a:path w="1530" h="1257">
                <a:moveTo>
                  <a:pt x="1525" y="458"/>
                </a:moveTo>
                <a:lnTo>
                  <a:pt x="1530" y="1257"/>
                </a:lnTo>
                <a:lnTo>
                  <a:pt x="0" y="1257"/>
                </a:lnTo>
                <a:lnTo>
                  <a:pt x="0" y="235"/>
                </a:lnTo>
                <a:lnTo>
                  <a:pt x="156" y="0"/>
                </a:lnTo>
              </a:path>
            </a:pathLst>
          </a:custGeom>
          <a:noFill/>
          <a:ln w="28575">
            <a:solidFill>
              <a:srgbClr val="FF0000"/>
            </a:solidFill>
            <a:round/>
            <a:headEnd/>
            <a:tailEnd type="triangle" w="med" len="med"/>
          </a:ln>
        </p:spPr>
        <p:txBody>
          <a:bodyPr wrap="none" anchor="ctr"/>
          <a:lstStyle/>
          <a:p>
            <a:endParaRPr lang="en-US"/>
          </a:p>
        </p:txBody>
      </p:sp>
      <p:grpSp>
        <p:nvGrpSpPr>
          <p:cNvPr id="7" name="Group 53"/>
          <p:cNvGrpSpPr>
            <a:grpSpLocks/>
          </p:cNvGrpSpPr>
          <p:nvPr/>
        </p:nvGrpSpPr>
        <p:grpSpPr bwMode="auto">
          <a:xfrm>
            <a:off x="5173663" y="2462213"/>
            <a:ext cx="742950" cy="439737"/>
            <a:chOff x="1448" y="2290"/>
            <a:chExt cx="468" cy="277"/>
          </a:xfrm>
        </p:grpSpPr>
        <p:sp>
          <p:nvSpPr>
            <p:cNvPr id="9248" name="Freeform 54"/>
            <p:cNvSpPr>
              <a:spLocks/>
            </p:cNvSpPr>
            <p:nvPr/>
          </p:nvSpPr>
          <p:spPr bwMode="auto">
            <a:xfrm>
              <a:off x="1448" y="2290"/>
              <a:ext cx="468" cy="27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w="9525">
              <a:noFill/>
              <a:round/>
              <a:headEnd/>
              <a:tailEnd/>
            </a:ln>
          </p:spPr>
          <p:txBody>
            <a:bodyPr wrap="none" anchor="ctr"/>
            <a:lstStyle/>
            <a:p>
              <a:endParaRPr lang="en-US"/>
            </a:p>
          </p:txBody>
        </p:sp>
        <p:sp>
          <p:nvSpPr>
            <p:cNvPr id="9249" name="Rectangle 55"/>
            <p:cNvSpPr>
              <a:spLocks noChangeArrowheads="1"/>
            </p:cNvSpPr>
            <p:nvPr/>
          </p:nvSpPr>
          <p:spPr bwMode="auto">
            <a:xfrm>
              <a:off x="1550" y="2350"/>
              <a:ext cx="276" cy="124"/>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grpSp>
      <p:sp>
        <p:nvSpPr>
          <p:cNvPr id="9241" name="Text Box 56"/>
          <p:cNvSpPr txBox="1">
            <a:spLocks noChangeArrowheads="1"/>
          </p:cNvSpPr>
          <p:nvPr/>
        </p:nvSpPr>
        <p:spPr bwMode="auto">
          <a:xfrm>
            <a:off x="3905250" y="2224088"/>
            <a:ext cx="466794" cy="369332"/>
          </a:xfrm>
          <a:prstGeom prst="rect">
            <a:avLst/>
          </a:prstGeom>
          <a:noFill/>
          <a:ln w="9525">
            <a:noFill/>
            <a:miter lim="800000"/>
            <a:headEnd/>
            <a:tailEnd/>
          </a:ln>
        </p:spPr>
        <p:txBody>
          <a:bodyPr wrap="none">
            <a:spAutoFit/>
          </a:bodyPr>
          <a:lstStyle/>
          <a:p>
            <a:pPr eaLnBrk="0" hangingPunct="0"/>
            <a:r>
              <a:rPr lang="en-US" dirty="0">
                <a:solidFill>
                  <a:srgbClr val="FF0000"/>
                </a:solidFill>
                <a:latin typeface="Arial" pitchFamily="34" charset="0"/>
              </a:rPr>
              <a:t>P2</a:t>
            </a:r>
            <a:endParaRPr lang="en-US" dirty="0">
              <a:solidFill>
                <a:schemeClr val="accent2"/>
              </a:solidFill>
              <a:latin typeface="Arial" pitchFamily="34" charset="0"/>
            </a:endParaRPr>
          </a:p>
        </p:txBody>
      </p:sp>
      <p:sp>
        <p:nvSpPr>
          <p:cNvPr id="9242" name="Text Box 57"/>
          <p:cNvSpPr txBox="1">
            <a:spLocks noChangeArrowheads="1"/>
          </p:cNvSpPr>
          <p:nvPr/>
        </p:nvSpPr>
        <p:spPr bwMode="auto">
          <a:xfrm>
            <a:off x="5791200" y="2295525"/>
            <a:ext cx="466794" cy="369332"/>
          </a:xfrm>
          <a:prstGeom prst="rect">
            <a:avLst/>
          </a:prstGeom>
          <a:noFill/>
          <a:ln w="9525">
            <a:noFill/>
            <a:miter lim="800000"/>
            <a:headEnd/>
            <a:tailEnd/>
          </a:ln>
        </p:spPr>
        <p:txBody>
          <a:bodyPr wrap="none">
            <a:spAutoFit/>
          </a:bodyPr>
          <a:lstStyle/>
          <a:p>
            <a:pPr eaLnBrk="0" hangingPunct="0"/>
            <a:r>
              <a:rPr lang="en-US" dirty="0">
                <a:solidFill>
                  <a:srgbClr val="FF0000"/>
                </a:solidFill>
                <a:latin typeface="Arial" pitchFamily="34" charset="0"/>
              </a:rPr>
              <a:t>P3</a:t>
            </a:r>
            <a:endParaRPr lang="en-US" dirty="0">
              <a:solidFill>
                <a:schemeClr val="accent2"/>
              </a:solidFill>
              <a:latin typeface="Arial" pitchFamily="34" charset="0"/>
            </a:endParaRPr>
          </a:p>
        </p:txBody>
      </p:sp>
      <p:grpSp>
        <p:nvGrpSpPr>
          <p:cNvPr id="8" name="Group 67"/>
          <p:cNvGrpSpPr/>
          <p:nvPr/>
        </p:nvGrpSpPr>
        <p:grpSpPr>
          <a:xfrm>
            <a:off x="1828800" y="3761601"/>
            <a:ext cx="304800" cy="276999"/>
            <a:chOff x="1676400" y="3657600"/>
            <a:chExt cx="304800" cy="276999"/>
          </a:xfrm>
        </p:grpSpPr>
        <p:sp>
          <p:nvSpPr>
            <p:cNvPr id="66" name="TextBox 65"/>
            <p:cNvSpPr txBox="1"/>
            <p:nvPr/>
          </p:nvSpPr>
          <p:spPr>
            <a:xfrm>
              <a:off x="1676400" y="3657600"/>
              <a:ext cx="304800" cy="276999"/>
            </a:xfrm>
            <a:prstGeom prst="rect">
              <a:avLst/>
            </a:prstGeom>
            <a:noFill/>
          </p:spPr>
          <p:txBody>
            <a:bodyPr wrap="square" rtlCol="0">
              <a:spAutoFit/>
            </a:bodyPr>
            <a:lstStyle/>
            <a:p>
              <a:r>
                <a:rPr lang="en-US" sz="1200" dirty="0">
                  <a:latin typeface="Arial" pitchFamily="34" charset="0"/>
                </a:rPr>
                <a:t>D</a:t>
              </a:r>
            </a:p>
          </p:txBody>
        </p:sp>
        <p:sp>
          <p:nvSpPr>
            <p:cNvPr id="67" name="Rectangle 66"/>
            <p:cNvSpPr/>
            <p:nvPr/>
          </p:nvSpPr>
          <p:spPr>
            <a:xfrm>
              <a:off x="1676400" y="37338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68"/>
          <p:cNvGrpSpPr/>
          <p:nvPr/>
        </p:nvGrpSpPr>
        <p:grpSpPr>
          <a:xfrm>
            <a:off x="1447800" y="3761601"/>
            <a:ext cx="304800" cy="276999"/>
            <a:chOff x="1676400" y="3657600"/>
            <a:chExt cx="304800" cy="276999"/>
          </a:xfrm>
        </p:grpSpPr>
        <p:sp>
          <p:nvSpPr>
            <p:cNvPr id="70" name="TextBox 69"/>
            <p:cNvSpPr txBox="1"/>
            <p:nvPr/>
          </p:nvSpPr>
          <p:spPr>
            <a:xfrm>
              <a:off x="1676400" y="3657600"/>
              <a:ext cx="304800" cy="276999"/>
            </a:xfrm>
            <a:prstGeom prst="rect">
              <a:avLst/>
            </a:prstGeom>
            <a:noFill/>
          </p:spPr>
          <p:txBody>
            <a:bodyPr wrap="square" rtlCol="0">
              <a:spAutoFit/>
            </a:bodyPr>
            <a:lstStyle/>
            <a:p>
              <a:r>
                <a:rPr lang="en-US" sz="1200" dirty="0">
                  <a:latin typeface="Arial" pitchFamily="34" charset="0"/>
                </a:rPr>
                <a:t>D</a:t>
              </a:r>
            </a:p>
          </p:txBody>
        </p:sp>
        <p:sp>
          <p:nvSpPr>
            <p:cNvPr id="71" name="Rectangle 70"/>
            <p:cNvSpPr/>
            <p:nvPr/>
          </p:nvSpPr>
          <p:spPr>
            <a:xfrm>
              <a:off x="1676400" y="37338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47"/>
          <p:cNvSpPr>
            <a:spLocks noChangeArrowheads="1"/>
          </p:cNvSpPr>
          <p:nvPr/>
        </p:nvSpPr>
        <p:spPr bwMode="auto">
          <a:xfrm>
            <a:off x="1695450" y="3581400"/>
            <a:ext cx="438150" cy="196850"/>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grpSp>
        <p:nvGrpSpPr>
          <p:cNvPr id="10" name="Group 79"/>
          <p:cNvGrpSpPr/>
          <p:nvPr/>
        </p:nvGrpSpPr>
        <p:grpSpPr>
          <a:xfrm>
            <a:off x="609600" y="3761601"/>
            <a:ext cx="533400" cy="276999"/>
            <a:chOff x="1143000" y="2590800"/>
            <a:chExt cx="533400" cy="276999"/>
          </a:xfrm>
        </p:grpSpPr>
        <p:sp>
          <p:nvSpPr>
            <p:cNvPr id="78" name="TextBox 77"/>
            <p:cNvSpPr txBox="1"/>
            <p:nvPr/>
          </p:nvSpPr>
          <p:spPr>
            <a:xfrm>
              <a:off x="1143000" y="2590800"/>
              <a:ext cx="533400" cy="276999"/>
            </a:xfrm>
            <a:prstGeom prst="rect">
              <a:avLst/>
            </a:prstGeom>
            <a:noFill/>
          </p:spPr>
          <p:txBody>
            <a:bodyPr wrap="square" rtlCol="0">
              <a:spAutoFit/>
            </a:bodyPr>
            <a:lstStyle/>
            <a:p>
              <a:r>
                <a:rPr lang="en-US" sz="1200" dirty="0">
                  <a:solidFill>
                    <a:srgbClr val="FF0000"/>
                  </a:solidFill>
                  <a:latin typeface="Arial" pitchFamily="34" charset="0"/>
                </a:rPr>
                <a:t>Ht</a:t>
              </a:r>
            </a:p>
          </p:txBody>
        </p:sp>
        <p:sp>
          <p:nvSpPr>
            <p:cNvPr id="79" name="Rectangle 78"/>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11" name="Group 80"/>
          <p:cNvGrpSpPr/>
          <p:nvPr/>
        </p:nvGrpSpPr>
        <p:grpSpPr>
          <a:xfrm>
            <a:off x="914400" y="3761601"/>
            <a:ext cx="533400" cy="276999"/>
            <a:chOff x="1143000" y="2590800"/>
            <a:chExt cx="533400" cy="276999"/>
          </a:xfrm>
        </p:grpSpPr>
        <p:sp>
          <p:nvSpPr>
            <p:cNvPr id="82" name="TextBox 81"/>
            <p:cNvSpPr txBox="1"/>
            <p:nvPr/>
          </p:nvSpPr>
          <p:spPr>
            <a:xfrm>
              <a:off x="1143000" y="2590800"/>
              <a:ext cx="533400" cy="276999"/>
            </a:xfrm>
            <a:prstGeom prst="rect">
              <a:avLst/>
            </a:prstGeom>
            <a:noFill/>
          </p:spPr>
          <p:txBody>
            <a:bodyPr wrap="square" rtlCol="0">
              <a:spAutoFit/>
            </a:bodyPr>
            <a:lstStyle/>
            <a:p>
              <a:r>
                <a:rPr lang="en-US" sz="1200" dirty="0">
                  <a:latin typeface="Arial" pitchFamily="34" charset="0"/>
                </a:rPr>
                <a:t>D</a:t>
              </a:r>
            </a:p>
          </p:txBody>
        </p:sp>
        <p:sp>
          <p:nvSpPr>
            <p:cNvPr id="83" name="Rectangle 82"/>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12" name="Group 83"/>
          <p:cNvGrpSpPr/>
          <p:nvPr/>
        </p:nvGrpSpPr>
        <p:grpSpPr>
          <a:xfrm>
            <a:off x="1524000" y="3761601"/>
            <a:ext cx="533400" cy="276999"/>
            <a:chOff x="1143000" y="2590800"/>
            <a:chExt cx="533400" cy="276999"/>
          </a:xfrm>
        </p:grpSpPr>
        <p:sp>
          <p:nvSpPr>
            <p:cNvPr id="85" name="TextBox 84"/>
            <p:cNvSpPr txBox="1"/>
            <p:nvPr/>
          </p:nvSpPr>
          <p:spPr>
            <a:xfrm>
              <a:off x="1143000" y="2590800"/>
              <a:ext cx="533400" cy="276999"/>
            </a:xfrm>
            <a:prstGeom prst="rect">
              <a:avLst/>
            </a:prstGeom>
            <a:noFill/>
          </p:spPr>
          <p:txBody>
            <a:bodyPr wrap="square" rtlCol="0">
              <a:spAutoFit/>
            </a:bodyPr>
            <a:lstStyle/>
            <a:p>
              <a:r>
                <a:rPr lang="en-US" sz="1200" dirty="0">
                  <a:solidFill>
                    <a:srgbClr val="FF0000"/>
                  </a:solidFill>
                  <a:latin typeface="Arial" pitchFamily="34" charset="0"/>
                </a:rPr>
                <a:t>Ht</a:t>
              </a:r>
            </a:p>
          </p:txBody>
        </p:sp>
        <p:sp>
          <p:nvSpPr>
            <p:cNvPr id="86" name="Rectangle 85"/>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cxnSp>
        <p:nvCxnSpPr>
          <p:cNvPr id="88" name="Straight Connector 87"/>
          <p:cNvCxnSpPr>
            <a:stCxn id="9252" idx="6"/>
          </p:cNvCxnSpPr>
          <p:nvPr/>
        </p:nvCxnSpPr>
        <p:spPr>
          <a:xfrm>
            <a:off x="2627313" y="3709988"/>
            <a:ext cx="39687" cy="1319212"/>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6" name="Straight Connector 95"/>
          <p:cNvCxnSpPr/>
          <p:nvPr/>
        </p:nvCxnSpPr>
        <p:spPr>
          <a:xfrm rot="5400000" flipH="1" flipV="1">
            <a:off x="4038600" y="4114800"/>
            <a:ext cx="1828800" cy="158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0" name="Straight Connector 89"/>
          <p:cNvCxnSpPr/>
          <p:nvPr/>
        </p:nvCxnSpPr>
        <p:spPr>
          <a:xfrm>
            <a:off x="2667000" y="5027612"/>
            <a:ext cx="2286000" cy="158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8" name="Straight Arrow Connector 97"/>
          <p:cNvCxnSpPr>
            <a:endCxn id="9250" idx="6"/>
          </p:cNvCxnSpPr>
          <p:nvPr/>
        </p:nvCxnSpPr>
        <p:spPr>
          <a:xfrm rot="10800000">
            <a:off x="4579938" y="2862264"/>
            <a:ext cx="373062" cy="338137"/>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05" name="Rectangle 25"/>
          <p:cNvSpPr>
            <a:spLocks noChangeArrowheads="1"/>
          </p:cNvSpPr>
          <p:nvPr/>
        </p:nvSpPr>
        <p:spPr bwMode="auto">
          <a:xfrm>
            <a:off x="6242050" y="3369449"/>
            <a:ext cx="679450" cy="196850"/>
          </a:xfrm>
          <a:prstGeom prst="rect">
            <a:avLst/>
          </a:prstGeom>
          <a:solidFill>
            <a:schemeClr val="bg1"/>
          </a:solidFill>
          <a:ln w="19050">
            <a:solidFill>
              <a:schemeClr val="tx1"/>
            </a:solidFill>
            <a:miter lim="800000"/>
            <a:headEnd/>
            <a:tailEnd/>
          </a:ln>
        </p:spPr>
        <p:txBody>
          <a:bodyPr wrap="none" anchor="ctr"/>
          <a:lstStyle/>
          <a:p>
            <a:pPr algn="ctr" eaLnBrk="0" hangingPunct="0"/>
            <a:endParaRPr lang="en-US" sz="1200">
              <a:latin typeface="Times New Roman" pitchFamily="18" charset="0"/>
            </a:endParaRPr>
          </a:p>
        </p:txBody>
      </p:sp>
      <p:grpSp>
        <p:nvGrpSpPr>
          <p:cNvPr id="13" name="Group 28"/>
          <p:cNvGrpSpPr>
            <a:grpSpLocks/>
          </p:cNvGrpSpPr>
          <p:nvPr/>
        </p:nvGrpSpPr>
        <p:grpSpPr bwMode="auto">
          <a:xfrm>
            <a:off x="5943600" y="3337699"/>
            <a:ext cx="331787" cy="304800"/>
            <a:chOff x="846" y="2763"/>
            <a:chExt cx="209" cy="192"/>
          </a:xfrm>
        </p:grpSpPr>
        <p:sp>
          <p:nvSpPr>
            <p:cNvPr id="107" name="Rectangle 29"/>
            <p:cNvSpPr>
              <a:spLocks noChangeArrowheads="1"/>
            </p:cNvSpPr>
            <p:nvPr/>
          </p:nvSpPr>
          <p:spPr bwMode="auto">
            <a:xfrm>
              <a:off x="884" y="2783"/>
              <a:ext cx="152" cy="124"/>
            </a:xfrm>
            <a:prstGeom prst="rect">
              <a:avLst/>
            </a:prstGeom>
            <a:solidFill>
              <a:schemeClr val="bg1"/>
            </a:solidFill>
            <a:ln w="19050">
              <a:solidFill>
                <a:schemeClr val="tx1"/>
              </a:solidFill>
              <a:miter lim="800000"/>
              <a:headEnd/>
              <a:tailEnd/>
            </a:ln>
          </p:spPr>
          <p:txBody>
            <a:bodyPr wrap="none" anchor="ctr"/>
            <a:lstStyle/>
            <a:p>
              <a:pPr eaLnBrk="0" hangingPunct="0"/>
              <a:endParaRPr lang="en-US" sz="1200">
                <a:latin typeface="Times New Roman" pitchFamily="18" charset="0"/>
              </a:endParaRPr>
            </a:p>
          </p:txBody>
        </p:sp>
        <p:sp>
          <p:nvSpPr>
            <p:cNvPr id="108" name="Rectangle 30"/>
            <p:cNvSpPr>
              <a:spLocks noChangeArrowheads="1"/>
            </p:cNvSpPr>
            <p:nvPr/>
          </p:nvSpPr>
          <p:spPr bwMode="auto">
            <a:xfrm>
              <a:off x="846" y="2763"/>
              <a:ext cx="144" cy="173"/>
            </a:xfrm>
            <a:prstGeom prst="rect">
              <a:avLst/>
            </a:prstGeom>
            <a:noFill/>
            <a:ln w="9525">
              <a:noFill/>
              <a:miter lim="800000"/>
              <a:headEnd/>
              <a:tailEnd/>
            </a:ln>
          </p:spPr>
          <p:txBody>
            <a:bodyPr>
              <a:spAutoFit/>
            </a:bodyPr>
            <a:lstStyle/>
            <a:p>
              <a:pPr eaLnBrk="0" hangingPunct="0"/>
              <a:r>
                <a:rPr lang="en-US" sz="1200">
                  <a:latin typeface="Arial" pitchFamily="34" charset="0"/>
                </a:rPr>
                <a:t>H</a:t>
              </a:r>
            </a:p>
          </p:txBody>
        </p:sp>
        <p:sp>
          <p:nvSpPr>
            <p:cNvPr id="109" name="Text Box 31"/>
            <p:cNvSpPr txBox="1">
              <a:spLocks noChangeArrowheads="1"/>
            </p:cNvSpPr>
            <p:nvPr/>
          </p:nvSpPr>
          <p:spPr bwMode="auto">
            <a:xfrm>
              <a:off x="919" y="2782"/>
              <a:ext cx="136" cy="173"/>
            </a:xfrm>
            <a:prstGeom prst="rect">
              <a:avLst/>
            </a:prstGeom>
            <a:noFill/>
            <a:ln w="9525">
              <a:noFill/>
              <a:miter lim="800000"/>
              <a:headEnd/>
              <a:tailEnd/>
            </a:ln>
          </p:spPr>
          <p:txBody>
            <a:bodyPr>
              <a:spAutoFit/>
            </a:bodyPr>
            <a:lstStyle/>
            <a:p>
              <a:pPr eaLnBrk="0" hangingPunct="0"/>
              <a:r>
                <a:rPr lang="en-US" sz="1200">
                  <a:latin typeface="Arial" pitchFamily="34" charset="0"/>
                </a:rPr>
                <a:t>n</a:t>
              </a:r>
              <a:endParaRPr lang="en-US" sz="1200" dirty="0">
                <a:latin typeface="Times New Roman" pitchFamily="18" charset="0"/>
              </a:endParaRPr>
            </a:p>
          </p:txBody>
        </p:sp>
      </p:grpSp>
      <p:sp>
        <p:nvSpPr>
          <p:cNvPr id="110" name="Text Box 32"/>
          <p:cNvSpPr txBox="1">
            <a:spLocks noChangeArrowheads="1"/>
          </p:cNvSpPr>
          <p:nvPr/>
        </p:nvSpPr>
        <p:spPr bwMode="auto">
          <a:xfrm>
            <a:off x="6197600" y="3321824"/>
            <a:ext cx="777875" cy="274638"/>
          </a:xfrm>
          <a:prstGeom prst="rect">
            <a:avLst/>
          </a:prstGeom>
          <a:noFill/>
          <a:ln w="9525">
            <a:noFill/>
            <a:miter lim="800000"/>
            <a:headEnd/>
            <a:tailEnd/>
          </a:ln>
        </p:spPr>
        <p:txBody>
          <a:bodyPr wrap="none">
            <a:spAutoFit/>
          </a:bodyPr>
          <a:lstStyle/>
          <a:p>
            <a:pPr eaLnBrk="0" hangingPunct="0"/>
            <a:r>
              <a:rPr lang="en-US" sz="1200">
                <a:solidFill>
                  <a:srgbClr val="FF0000"/>
                </a:solidFill>
                <a:latin typeface="Arial" pitchFamily="34" charset="0"/>
              </a:rPr>
              <a:t>segment</a:t>
            </a:r>
            <a:endParaRPr lang="en-US" sz="1200">
              <a:solidFill>
                <a:schemeClr val="accent2"/>
              </a:solidFill>
              <a:latin typeface="Arial" pitchFamily="34" charset="0"/>
            </a:endParaRPr>
          </a:p>
        </p:txBody>
      </p:sp>
      <p:grpSp>
        <p:nvGrpSpPr>
          <p:cNvPr id="14" name="Group 110"/>
          <p:cNvGrpSpPr/>
          <p:nvPr/>
        </p:nvGrpSpPr>
        <p:grpSpPr>
          <a:xfrm>
            <a:off x="6781800" y="3048000"/>
            <a:ext cx="304800" cy="276999"/>
            <a:chOff x="1676400" y="3657600"/>
            <a:chExt cx="304800" cy="276999"/>
          </a:xfrm>
        </p:grpSpPr>
        <p:sp>
          <p:nvSpPr>
            <p:cNvPr id="112" name="TextBox 111"/>
            <p:cNvSpPr txBox="1"/>
            <p:nvPr/>
          </p:nvSpPr>
          <p:spPr>
            <a:xfrm>
              <a:off x="1676400" y="3657600"/>
              <a:ext cx="304800" cy="276999"/>
            </a:xfrm>
            <a:prstGeom prst="rect">
              <a:avLst/>
            </a:prstGeom>
            <a:noFill/>
          </p:spPr>
          <p:txBody>
            <a:bodyPr wrap="square" rtlCol="0">
              <a:spAutoFit/>
            </a:bodyPr>
            <a:lstStyle/>
            <a:p>
              <a:r>
                <a:rPr lang="en-US" sz="1200" dirty="0">
                  <a:latin typeface="Arial" pitchFamily="34" charset="0"/>
                </a:rPr>
                <a:t>D</a:t>
              </a:r>
            </a:p>
          </p:txBody>
        </p:sp>
        <p:sp>
          <p:nvSpPr>
            <p:cNvPr id="113" name="Rectangle 112"/>
            <p:cNvSpPr/>
            <p:nvPr/>
          </p:nvSpPr>
          <p:spPr>
            <a:xfrm>
              <a:off x="1676400" y="37338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17"/>
          <p:cNvGrpSpPr/>
          <p:nvPr/>
        </p:nvGrpSpPr>
        <p:grpSpPr>
          <a:xfrm>
            <a:off x="5791200" y="3048000"/>
            <a:ext cx="533400" cy="276999"/>
            <a:chOff x="1143000" y="2590800"/>
            <a:chExt cx="533400" cy="276999"/>
          </a:xfrm>
        </p:grpSpPr>
        <p:sp>
          <p:nvSpPr>
            <p:cNvPr id="119" name="TextBox 118"/>
            <p:cNvSpPr txBox="1"/>
            <p:nvPr/>
          </p:nvSpPr>
          <p:spPr>
            <a:xfrm>
              <a:off x="1143000" y="2590800"/>
              <a:ext cx="533400" cy="276999"/>
            </a:xfrm>
            <a:prstGeom prst="rect">
              <a:avLst/>
            </a:prstGeom>
            <a:noFill/>
          </p:spPr>
          <p:txBody>
            <a:bodyPr wrap="square" rtlCol="0">
              <a:spAutoFit/>
            </a:bodyPr>
            <a:lstStyle/>
            <a:p>
              <a:r>
                <a:rPr lang="en-US" sz="1200" dirty="0">
                  <a:solidFill>
                    <a:srgbClr val="FF0000"/>
                  </a:solidFill>
                  <a:latin typeface="Arial" pitchFamily="34" charset="0"/>
                </a:rPr>
                <a:t>Ht</a:t>
              </a:r>
            </a:p>
          </p:txBody>
        </p:sp>
        <p:sp>
          <p:nvSpPr>
            <p:cNvPr id="120" name="Rectangle 119"/>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16" name="Group 120"/>
          <p:cNvGrpSpPr/>
          <p:nvPr/>
        </p:nvGrpSpPr>
        <p:grpSpPr>
          <a:xfrm>
            <a:off x="6096000" y="3048000"/>
            <a:ext cx="533400" cy="276999"/>
            <a:chOff x="1143000" y="2590800"/>
            <a:chExt cx="533400" cy="276999"/>
          </a:xfrm>
        </p:grpSpPr>
        <p:sp>
          <p:nvSpPr>
            <p:cNvPr id="122" name="TextBox 121"/>
            <p:cNvSpPr txBox="1"/>
            <p:nvPr/>
          </p:nvSpPr>
          <p:spPr>
            <a:xfrm>
              <a:off x="1143000" y="2590800"/>
              <a:ext cx="533400" cy="276999"/>
            </a:xfrm>
            <a:prstGeom prst="rect">
              <a:avLst/>
            </a:prstGeom>
            <a:noFill/>
          </p:spPr>
          <p:txBody>
            <a:bodyPr wrap="square" rtlCol="0">
              <a:spAutoFit/>
            </a:bodyPr>
            <a:lstStyle/>
            <a:p>
              <a:r>
                <a:rPr lang="en-US" sz="1200" dirty="0">
                  <a:latin typeface="Arial" pitchFamily="34" charset="0"/>
                </a:rPr>
                <a:t>D</a:t>
              </a:r>
            </a:p>
          </p:txBody>
        </p:sp>
        <p:sp>
          <p:nvSpPr>
            <p:cNvPr id="123" name="Rectangle 122"/>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cxnSp>
        <p:nvCxnSpPr>
          <p:cNvPr id="127" name="Straight Connector 126"/>
          <p:cNvCxnSpPr/>
          <p:nvPr/>
        </p:nvCxnSpPr>
        <p:spPr>
          <a:xfrm rot="5400000" flipH="1" flipV="1">
            <a:off x="4153595" y="4228405"/>
            <a:ext cx="1600200" cy="1390"/>
          </a:xfrm>
          <a:prstGeom prst="line">
            <a:avLst/>
          </a:prstGeom>
          <a:ln w="28575">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28" name="TextBox 127"/>
          <p:cNvSpPr txBox="1"/>
          <p:nvPr/>
        </p:nvSpPr>
        <p:spPr>
          <a:xfrm>
            <a:off x="6138275" y="2771001"/>
            <a:ext cx="1374094" cy="307777"/>
          </a:xfrm>
          <a:prstGeom prst="rect">
            <a:avLst/>
          </a:prstGeom>
          <a:noFill/>
        </p:spPr>
        <p:txBody>
          <a:bodyPr wrap="none" rtlCol="0">
            <a:spAutoFit/>
          </a:bodyPr>
          <a:lstStyle/>
          <a:p>
            <a:r>
              <a:rPr lang="en-US" sz="1400" dirty="0">
                <a:solidFill>
                  <a:srgbClr val="0070C0"/>
                </a:solidFill>
                <a:latin typeface="Arial" pitchFamily="34" charset="0"/>
              </a:rPr>
              <a:t>Process </a:t>
            </a:r>
            <a:r>
              <a:rPr lang="en-US" sz="1400" dirty="0" err="1">
                <a:solidFill>
                  <a:srgbClr val="0070C0"/>
                </a:solidFill>
                <a:latin typeface="Arial" pitchFamily="34" charset="0"/>
              </a:rPr>
              <a:t>nhận</a:t>
            </a:r>
            <a:r>
              <a:rPr lang="en-US" sz="1400" dirty="0">
                <a:solidFill>
                  <a:srgbClr val="0070C0"/>
                </a:solidFill>
                <a:latin typeface="Arial" pitchFamily="34" charset="0"/>
              </a:rPr>
              <a:t>?</a:t>
            </a:r>
          </a:p>
        </p:txBody>
      </p:sp>
      <p:sp>
        <p:nvSpPr>
          <p:cNvPr id="129" name="TextBox 128"/>
          <p:cNvSpPr txBox="1"/>
          <p:nvPr/>
        </p:nvSpPr>
        <p:spPr>
          <a:xfrm>
            <a:off x="228600" y="3352800"/>
            <a:ext cx="1625766" cy="307777"/>
          </a:xfrm>
          <a:prstGeom prst="rect">
            <a:avLst/>
          </a:prstGeom>
          <a:noFill/>
        </p:spPr>
        <p:txBody>
          <a:bodyPr wrap="none" rtlCol="0">
            <a:spAutoFit/>
          </a:bodyPr>
          <a:lstStyle/>
          <a:p>
            <a:r>
              <a:rPr lang="en-US" sz="1400" dirty="0" err="1">
                <a:solidFill>
                  <a:srgbClr val="0070C0"/>
                </a:solidFill>
                <a:latin typeface="Arial" pitchFamily="34" charset="0"/>
              </a:rPr>
              <a:t>Gởi</a:t>
            </a:r>
            <a:r>
              <a:rPr lang="en-US" sz="1400" dirty="0">
                <a:solidFill>
                  <a:srgbClr val="0070C0"/>
                </a:solidFill>
                <a:latin typeface="Arial" pitchFamily="34" charset="0"/>
              </a:rPr>
              <a:t> </a:t>
            </a:r>
            <a:r>
              <a:rPr lang="en-US" sz="1400" dirty="0" err="1">
                <a:solidFill>
                  <a:srgbClr val="0070C0"/>
                </a:solidFill>
                <a:latin typeface="Arial" pitchFamily="34" charset="0"/>
              </a:rPr>
              <a:t>đến</a:t>
            </a:r>
            <a:r>
              <a:rPr lang="en-US" sz="1400" dirty="0">
                <a:solidFill>
                  <a:srgbClr val="0070C0"/>
                </a:solidFill>
                <a:latin typeface="Arial" pitchFamily="34" charset="0"/>
              </a:rPr>
              <a:t> Process?</a:t>
            </a:r>
          </a:p>
        </p:txBody>
      </p:sp>
      <p:grpSp>
        <p:nvGrpSpPr>
          <p:cNvPr id="17" name="Group 129"/>
          <p:cNvGrpSpPr/>
          <p:nvPr/>
        </p:nvGrpSpPr>
        <p:grpSpPr>
          <a:xfrm>
            <a:off x="6477000" y="3048000"/>
            <a:ext cx="533400" cy="276999"/>
            <a:chOff x="1143000" y="2590800"/>
            <a:chExt cx="533400" cy="276999"/>
          </a:xfrm>
        </p:grpSpPr>
        <p:sp>
          <p:nvSpPr>
            <p:cNvPr id="131" name="TextBox 130"/>
            <p:cNvSpPr txBox="1"/>
            <p:nvPr/>
          </p:nvSpPr>
          <p:spPr>
            <a:xfrm>
              <a:off x="1143000" y="2590800"/>
              <a:ext cx="533400" cy="276999"/>
            </a:xfrm>
            <a:prstGeom prst="rect">
              <a:avLst/>
            </a:prstGeom>
            <a:noFill/>
          </p:spPr>
          <p:txBody>
            <a:bodyPr wrap="square" rtlCol="0">
              <a:spAutoFit/>
            </a:bodyPr>
            <a:lstStyle/>
            <a:p>
              <a:r>
                <a:rPr lang="en-US" sz="1200" dirty="0">
                  <a:solidFill>
                    <a:srgbClr val="FF0000"/>
                  </a:solidFill>
                  <a:latin typeface="Arial" pitchFamily="34" charset="0"/>
                </a:rPr>
                <a:t>Ht</a:t>
              </a:r>
            </a:p>
          </p:txBody>
        </p:sp>
        <p:sp>
          <p:nvSpPr>
            <p:cNvPr id="132" name="Rectangle 131"/>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sp>
        <p:nvSpPr>
          <p:cNvPr id="89" name="Slide Number Placeholder 88"/>
          <p:cNvSpPr>
            <a:spLocks noGrp="1"/>
          </p:cNvSpPr>
          <p:nvPr>
            <p:ph type="sldNum" sz="quarter" idx="12"/>
          </p:nvPr>
        </p:nvSpPr>
        <p:spPr/>
        <p:txBody>
          <a:bodyPr/>
          <a:lstStyle/>
          <a:p>
            <a:fld id="{4810A696-75C0-4E1D-A482-26D5420205C7}" type="slidenum">
              <a:rPr lang="en-US" smtClean="0"/>
              <a:pPr/>
              <a:t>5</a:t>
            </a:fld>
            <a:endParaRPr lang="en-US"/>
          </a:p>
        </p:txBody>
      </p:sp>
      <p:sp>
        <p:nvSpPr>
          <p:cNvPr id="91" name="Footer Placeholder 9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235"/>
                                        </p:tgtEl>
                                        <p:attrNameLst>
                                          <p:attrName>style.visibility</p:attrName>
                                        </p:attrNameLst>
                                      </p:cBhvr>
                                      <p:to>
                                        <p:strVal val="visible"/>
                                      </p:to>
                                    </p:set>
                                    <p:animEffect transition="in" filter="dissolve">
                                      <p:cBhvr>
                                        <p:cTn id="15" dur="500"/>
                                        <p:tgtEl>
                                          <p:spTgt spid="923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252"/>
                                        </p:tgtEl>
                                        <p:attrNameLst>
                                          <p:attrName>style.visibility</p:attrName>
                                        </p:attrNameLst>
                                      </p:cBhvr>
                                      <p:to>
                                        <p:strVal val="visible"/>
                                      </p:to>
                                    </p:set>
                                    <p:animEffect transition="in" filter="dissolve">
                                      <p:cBhvr>
                                        <p:cTn id="18" dur="500"/>
                                        <p:tgtEl>
                                          <p:spTgt spid="925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250"/>
                                        </p:tgtEl>
                                        <p:attrNameLst>
                                          <p:attrName>style.visibility</p:attrName>
                                        </p:attrNameLst>
                                      </p:cBhvr>
                                      <p:to>
                                        <p:strVal val="visible"/>
                                      </p:to>
                                    </p:set>
                                    <p:animEffect transition="in" filter="dissolve">
                                      <p:cBhvr>
                                        <p:cTn id="21" dur="500"/>
                                        <p:tgtEl>
                                          <p:spTgt spid="9250"/>
                                        </p:tgtEl>
                                      </p:cBhvr>
                                    </p:animEffect>
                                  </p:childTnLst>
                                </p:cTn>
                              </p:par>
                              <p:par>
                                <p:cTn id="22" presetID="9" presetClass="entr" presetSubtype="0" fill="hold" grpId="1" nodeType="withEffect">
                                  <p:stCondLst>
                                    <p:cond delay="0"/>
                                  </p:stCondLst>
                                  <p:childTnLst>
                                    <p:set>
                                      <p:cBhvr>
                                        <p:cTn id="23" dur="1" fill="hold">
                                          <p:stCondLst>
                                            <p:cond delay="0"/>
                                          </p:stCondLst>
                                        </p:cTn>
                                        <p:tgtEl>
                                          <p:spTgt spid="9235"/>
                                        </p:tgtEl>
                                        <p:attrNameLst>
                                          <p:attrName>style.visibility</p:attrName>
                                        </p:attrNameLst>
                                      </p:cBhvr>
                                      <p:to>
                                        <p:strVal val="visible"/>
                                      </p:to>
                                    </p:set>
                                    <p:animEffect transition="in" filter="dissolve">
                                      <p:cBhvr>
                                        <p:cTn id="24" dur="500"/>
                                        <p:tgtEl>
                                          <p:spTgt spid="923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241"/>
                                        </p:tgtEl>
                                        <p:attrNameLst>
                                          <p:attrName>style.visibility</p:attrName>
                                        </p:attrNameLst>
                                      </p:cBhvr>
                                      <p:to>
                                        <p:strVal val="visible"/>
                                      </p:to>
                                    </p:set>
                                    <p:animEffect transition="in" filter="dissolve">
                                      <p:cBhvr>
                                        <p:cTn id="27" dur="500"/>
                                        <p:tgtEl>
                                          <p:spTgt spid="92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253"/>
                                        </p:tgtEl>
                                        <p:attrNameLst>
                                          <p:attrName>style.visibility</p:attrName>
                                        </p:attrNameLst>
                                      </p:cBhvr>
                                      <p:to>
                                        <p:strVal val="visible"/>
                                      </p:to>
                                    </p:set>
                                    <p:animEffect transition="in" filter="dissolve">
                                      <p:cBhvr>
                                        <p:cTn id="32" dur="500"/>
                                        <p:tgtEl>
                                          <p:spTgt spid="925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dissolve">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lide(fromTop)">
                                      <p:cBhvr>
                                        <p:cTn id="42" dur="2000"/>
                                        <p:tgtEl>
                                          <p:spTgt spid="9"/>
                                        </p:tgtEl>
                                      </p:cBhvr>
                                    </p:animEffect>
                                  </p:childTnLst>
                                </p:cTn>
                              </p:par>
                              <p:par>
                                <p:cTn id="43" presetID="12" presetClass="entr" presetSubtype="1"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slide(fromTop)">
                                      <p:cBhvr>
                                        <p:cTn id="45" dur="2000"/>
                                        <p:tgtEl>
                                          <p:spTgt spid="8"/>
                                        </p:tgtEl>
                                      </p:cBhvr>
                                    </p:animEffect>
                                  </p:childTnLst>
                                </p:cTn>
                              </p:par>
                              <p:par>
                                <p:cTn id="46" presetID="1" presetClass="exit" presetSubtype="0" fill="hold" grpId="1" nodeType="withEffect">
                                  <p:stCondLst>
                                    <p:cond delay="0"/>
                                  </p:stCondLst>
                                  <p:childTnLst>
                                    <p:set>
                                      <p:cBhvr>
                                        <p:cTn id="47" dur="1" fill="hold">
                                          <p:stCondLst>
                                            <p:cond delay="0"/>
                                          </p:stCondLst>
                                        </p:cTn>
                                        <p:tgtEl>
                                          <p:spTgt spid="7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5" presetClass="path" presetSubtype="0" accel="50000" decel="50000" fill="hold" nodeType="clickEffect">
                                  <p:stCondLst>
                                    <p:cond delay="0"/>
                                  </p:stCondLst>
                                  <p:childTnLst>
                                    <p:animMotion origin="layout" path="M 0 -2.48555E-6 L -0.05833 -2.48555E-6 " pathEditMode="relative" rAng="0" ptsTypes="AA">
                                      <p:cBhvr>
                                        <p:cTn id="51" dur="2000" fill="hold"/>
                                        <p:tgtEl>
                                          <p:spTgt spid="9"/>
                                        </p:tgtEl>
                                        <p:attrNameLst>
                                          <p:attrName>ppt_x</p:attrName>
                                          <p:attrName>ppt_y</p:attrName>
                                        </p:attrNameLst>
                                      </p:cBhvr>
                                      <p:rCtr x="-29" y="0"/>
                                    </p:animMotion>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slide(fromTop)">
                                      <p:cBhvr>
                                        <p:cTn id="56" dur="500"/>
                                        <p:tgtEl>
                                          <p:spTgt spid="12"/>
                                        </p:tgtEl>
                                      </p:cBhvr>
                                    </p:animEffect>
                                  </p:childTnLst>
                                </p:cTn>
                              </p:par>
                              <p:par>
                                <p:cTn id="57" presetID="12" presetClass="entr" presetSubtype="1"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slide(fromTop)">
                                      <p:cBhvr>
                                        <p:cTn id="59" dur="500"/>
                                        <p:tgtEl>
                                          <p:spTgt spid="10"/>
                                        </p:tgtEl>
                                      </p:cBhvr>
                                    </p:animEffect>
                                  </p:childTnLst>
                                </p:cTn>
                              </p:par>
                              <p:par>
                                <p:cTn id="60" presetID="1"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par>
                                <p:cTn id="62" presetID="1" presetClass="exit" presetSubtype="0" fill="hold" nodeType="withEffect">
                                  <p:stCondLst>
                                    <p:cond delay="0"/>
                                  </p:stCondLst>
                                  <p:childTnLst>
                                    <p:set>
                                      <p:cBhvr>
                                        <p:cTn id="63" dur="1" fill="hold">
                                          <p:stCondLst>
                                            <p:cond delay="0"/>
                                          </p:stCondLst>
                                        </p:cTn>
                                        <p:tgtEl>
                                          <p:spTgt spid="9"/>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2" presetClass="entr" presetSubtype="1"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slide(fromTop)">
                                      <p:cBhvr>
                                        <p:cTn id="68" dur="500"/>
                                        <p:tgtEl>
                                          <p:spTgt spid="5"/>
                                        </p:tgtEl>
                                      </p:cBhvr>
                                    </p:animEffect>
                                  </p:childTnLst>
                                </p:cTn>
                              </p:par>
                              <p:par>
                                <p:cTn id="69" presetID="12" presetClass="entr" presetSubtype="1" fill="hold" grpId="0" nodeType="withEffect">
                                  <p:stCondLst>
                                    <p:cond delay="0"/>
                                  </p:stCondLst>
                                  <p:childTnLst>
                                    <p:set>
                                      <p:cBhvr>
                                        <p:cTn id="70" dur="1" fill="hold">
                                          <p:stCondLst>
                                            <p:cond delay="0"/>
                                          </p:stCondLst>
                                        </p:cTn>
                                        <p:tgtEl>
                                          <p:spTgt spid="9230"/>
                                        </p:tgtEl>
                                        <p:attrNameLst>
                                          <p:attrName>style.visibility</p:attrName>
                                        </p:attrNameLst>
                                      </p:cBhvr>
                                      <p:to>
                                        <p:strVal val="visible"/>
                                      </p:to>
                                    </p:set>
                                    <p:animEffect transition="in" filter="slide(fromTop)">
                                      <p:cBhvr>
                                        <p:cTn id="71" dur="500"/>
                                        <p:tgtEl>
                                          <p:spTgt spid="9230"/>
                                        </p:tgtEl>
                                      </p:cBhvr>
                                    </p:animEffect>
                                  </p:childTnLst>
                                </p:cTn>
                              </p:par>
                              <p:par>
                                <p:cTn id="72" presetID="12" presetClass="entr" presetSubtype="1" fill="hold" grpId="0" nodeType="withEffect">
                                  <p:stCondLst>
                                    <p:cond delay="0"/>
                                  </p:stCondLst>
                                  <p:childTnLst>
                                    <p:set>
                                      <p:cBhvr>
                                        <p:cTn id="73" dur="1" fill="hold">
                                          <p:stCondLst>
                                            <p:cond delay="0"/>
                                          </p:stCondLst>
                                        </p:cTn>
                                        <p:tgtEl>
                                          <p:spTgt spid="9226"/>
                                        </p:tgtEl>
                                        <p:attrNameLst>
                                          <p:attrName>style.visibility</p:attrName>
                                        </p:attrNameLst>
                                      </p:cBhvr>
                                      <p:to>
                                        <p:strVal val="visible"/>
                                      </p:to>
                                    </p:set>
                                    <p:animEffect transition="in" filter="slide(fromTop)">
                                      <p:cBhvr>
                                        <p:cTn id="74" dur="500"/>
                                        <p:tgtEl>
                                          <p:spTgt spid="9226"/>
                                        </p:tgtEl>
                                      </p:cBhvr>
                                    </p:animEffect>
                                  </p:childTnLst>
                                </p:cTn>
                              </p:par>
                              <p:par>
                                <p:cTn id="75" presetID="1" presetClass="exit" presetSubtype="0" fill="hold" nodeType="withEffect">
                                  <p:stCondLst>
                                    <p:cond delay="0"/>
                                  </p:stCondLst>
                                  <p:childTnLst>
                                    <p:set>
                                      <p:cBhvr>
                                        <p:cTn id="76" dur="1" fill="hold">
                                          <p:stCondLst>
                                            <p:cond delay="0"/>
                                          </p:stCondLst>
                                        </p:cTn>
                                        <p:tgtEl>
                                          <p:spTgt spid="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0"/>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1"/>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9226"/>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5"/>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9230"/>
                                        </p:tgtEl>
                                        <p:attrNameLst>
                                          <p:attrName>style.visibility</p:attrName>
                                        </p:attrNameLst>
                                      </p:cBhvr>
                                      <p:to>
                                        <p:strVal val="hidden"/>
                                      </p:to>
                                    </p:set>
                                  </p:childTnLst>
                                </p:cTn>
                              </p:par>
                            </p:childTnLst>
                          </p:cTn>
                        </p:par>
                        <p:par>
                          <p:cTn id="91" fill="hold">
                            <p:stCondLst>
                              <p:cond delay="0"/>
                            </p:stCondLst>
                            <p:childTnLst>
                              <p:par>
                                <p:cTn id="92" presetID="18" presetClass="entr" presetSubtype="12" fill="hold" nodeType="afterEffect">
                                  <p:stCondLst>
                                    <p:cond delay="0"/>
                                  </p:stCondLst>
                                  <p:childTnLst>
                                    <p:set>
                                      <p:cBhvr>
                                        <p:cTn id="93" dur="1" fill="hold">
                                          <p:stCondLst>
                                            <p:cond delay="0"/>
                                          </p:stCondLst>
                                        </p:cTn>
                                        <p:tgtEl>
                                          <p:spTgt spid="88"/>
                                        </p:tgtEl>
                                        <p:attrNameLst>
                                          <p:attrName>style.visibility</p:attrName>
                                        </p:attrNameLst>
                                      </p:cBhvr>
                                      <p:to>
                                        <p:strVal val="visible"/>
                                      </p:to>
                                    </p:set>
                                    <p:animEffect transition="in" filter="strips(downLeft)">
                                      <p:cBhvr>
                                        <p:cTn id="94" dur="500"/>
                                        <p:tgtEl>
                                          <p:spTgt spid="88"/>
                                        </p:tgtEl>
                                      </p:cBhvr>
                                    </p:animEffect>
                                  </p:childTnLst>
                                </p:cTn>
                              </p:par>
                            </p:childTnLst>
                          </p:cTn>
                        </p:par>
                        <p:par>
                          <p:cTn id="95" fill="hold">
                            <p:stCondLst>
                              <p:cond delay="500"/>
                            </p:stCondLst>
                            <p:childTnLst>
                              <p:par>
                                <p:cTn id="96" presetID="18" presetClass="entr" presetSubtype="6" fill="hold" nodeType="after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strips(downRight)">
                                      <p:cBhvr>
                                        <p:cTn id="98" dur="500"/>
                                        <p:tgtEl>
                                          <p:spTgt spid="90"/>
                                        </p:tgtEl>
                                      </p:cBhvr>
                                    </p:animEffect>
                                  </p:childTnLst>
                                </p:cTn>
                              </p:par>
                            </p:childTnLst>
                          </p:cTn>
                        </p:par>
                        <p:par>
                          <p:cTn id="99" fill="hold">
                            <p:stCondLst>
                              <p:cond delay="1000"/>
                            </p:stCondLst>
                            <p:childTnLst>
                              <p:par>
                                <p:cTn id="100" presetID="18" presetClass="entr" presetSubtype="3" fill="hold" nodeType="afterEffect">
                                  <p:stCondLst>
                                    <p:cond delay="0"/>
                                  </p:stCondLst>
                                  <p:childTnLst>
                                    <p:set>
                                      <p:cBhvr>
                                        <p:cTn id="101" dur="1" fill="hold">
                                          <p:stCondLst>
                                            <p:cond delay="0"/>
                                          </p:stCondLst>
                                        </p:cTn>
                                        <p:tgtEl>
                                          <p:spTgt spid="127"/>
                                        </p:tgtEl>
                                        <p:attrNameLst>
                                          <p:attrName>style.visibility</p:attrName>
                                        </p:attrNameLst>
                                      </p:cBhvr>
                                      <p:to>
                                        <p:strVal val="visible"/>
                                      </p:to>
                                    </p:set>
                                    <p:animEffect transition="in" filter="strips(upRight)">
                                      <p:cBhvr>
                                        <p:cTn id="102" dur="500"/>
                                        <p:tgtEl>
                                          <p:spTgt spid="127"/>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nodeType="clickEffect">
                                  <p:stCondLst>
                                    <p:cond delay="0"/>
                                  </p:stCondLst>
                                  <p:childTnLst>
                                    <p:set>
                                      <p:cBhvr>
                                        <p:cTn id="106" dur="1" fill="hold">
                                          <p:stCondLst>
                                            <p:cond delay="0"/>
                                          </p:stCondLst>
                                        </p:cTn>
                                        <p:tgtEl>
                                          <p:spTgt spid="13"/>
                                        </p:tgtEl>
                                        <p:attrNameLst>
                                          <p:attrName>style.visibility</p:attrName>
                                        </p:attrNameLst>
                                      </p:cBhvr>
                                      <p:to>
                                        <p:strVal val="visible"/>
                                      </p:to>
                                    </p:set>
                                    <p:animEffect transition="in" filter="slide(fromBottom)">
                                      <p:cBhvr>
                                        <p:cTn id="107" dur="500"/>
                                        <p:tgtEl>
                                          <p:spTgt spid="13"/>
                                        </p:tgtEl>
                                      </p:cBhvr>
                                    </p:animEffect>
                                  </p:childTnLst>
                                </p:cTn>
                              </p:par>
                              <p:par>
                                <p:cTn id="108" presetID="12" presetClass="entr" presetSubtype="4" fill="hold" grpId="0" nodeType="withEffect">
                                  <p:stCondLst>
                                    <p:cond delay="0"/>
                                  </p:stCondLst>
                                  <p:childTnLst>
                                    <p:set>
                                      <p:cBhvr>
                                        <p:cTn id="109" dur="1" fill="hold">
                                          <p:stCondLst>
                                            <p:cond delay="0"/>
                                          </p:stCondLst>
                                        </p:cTn>
                                        <p:tgtEl>
                                          <p:spTgt spid="110"/>
                                        </p:tgtEl>
                                        <p:attrNameLst>
                                          <p:attrName>style.visibility</p:attrName>
                                        </p:attrNameLst>
                                      </p:cBhvr>
                                      <p:to>
                                        <p:strVal val="visible"/>
                                      </p:to>
                                    </p:set>
                                    <p:animEffect transition="in" filter="slide(fromBottom)">
                                      <p:cBhvr>
                                        <p:cTn id="110" dur="500"/>
                                        <p:tgtEl>
                                          <p:spTgt spid="110"/>
                                        </p:tgtEl>
                                      </p:cBhvr>
                                    </p:animEffect>
                                  </p:childTnLst>
                                </p:cTn>
                              </p:par>
                              <p:par>
                                <p:cTn id="111" presetID="12" presetClass="entr" presetSubtype="4" fill="hold" grpId="0" nodeType="withEffect">
                                  <p:stCondLst>
                                    <p:cond delay="0"/>
                                  </p:stCondLst>
                                  <p:childTnLst>
                                    <p:set>
                                      <p:cBhvr>
                                        <p:cTn id="112" dur="1" fill="hold">
                                          <p:stCondLst>
                                            <p:cond delay="0"/>
                                          </p:stCondLst>
                                        </p:cTn>
                                        <p:tgtEl>
                                          <p:spTgt spid="105"/>
                                        </p:tgtEl>
                                        <p:attrNameLst>
                                          <p:attrName>style.visibility</p:attrName>
                                        </p:attrNameLst>
                                      </p:cBhvr>
                                      <p:to>
                                        <p:strVal val="visible"/>
                                      </p:to>
                                    </p:set>
                                    <p:animEffect transition="in" filter="slide(fromBottom)">
                                      <p:cBhvr>
                                        <p:cTn id="113" dur="500"/>
                                        <p:tgtEl>
                                          <p:spTgt spid="105"/>
                                        </p:tgtEl>
                                      </p:cBhvr>
                                    </p:animEffect>
                                  </p:childTnLst>
                                </p:cTn>
                              </p:par>
                            </p:childTnLst>
                          </p:cTn>
                        </p:par>
                      </p:childTnLst>
                    </p:cTn>
                  </p:par>
                  <p:par>
                    <p:cTn id="114" fill="hold">
                      <p:stCondLst>
                        <p:cond delay="indefinite"/>
                      </p:stCondLst>
                      <p:childTnLst>
                        <p:par>
                          <p:cTn id="115" fill="hold">
                            <p:stCondLst>
                              <p:cond delay="0"/>
                            </p:stCondLst>
                            <p:childTnLst>
                              <p:par>
                                <p:cTn id="116" presetID="12" presetClass="entr" presetSubtype="4" fill="hold" nodeType="clickEffect">
                                  <p:stCondLst>
                                    <p:cond delay="0"/>
                                  </p:stCondLst>
                                  <p:childTnLst>
                                    <p:set>
                                      <p:cBhvr>
                                        <p:cTn id="117" dur="1" fill="hold">
                                          <p:stCondLst>
                                            <p:cond delay="0"/>
                                          </p:stCondLst>
                                        </p:cTn>
                                        <p:tgtEl>
                                          <p:spTgt spid="14"/>
                                        </p:tgtEl>
                                        <p:attrNameLst>
                                          <p:attrName>style.visibility</p:attrName>
                                        </p:attrNameLst>
                                      </p:cBhvr>
                                      <p:to>
                                        <p:strVal val="visible"/>
                                      </p:to>
                                    </p:set>
                                    <p:animEffect transition="in" filter="slide(fromBottom)">
                                      <p:cBhvr>
                                        <p:cTn id="118" dur="500"/>
                                        <p:tgtEl>
                                          <p:spTgt spid="14"/>
                                        </p:tgtEl>
                                      </p:cBhvr>
                                    </p:animEffect>
                                  </p:childTnLst>
                                </p:cTn>
                              </p:par>
                              <p:par>
                                <p:cTn id="119" presetID="12" presetClass="entr" presetSubtype="4" fill="hold" nodeType="withEffect">
                                  <p:stCondLst>
                                    <p:cond delay="0"/>
                                  </p:stCondLst>
                                  <p:childTnLst>
                                    <p:set>
                                      <p:cBhvr>
                                        <p:cTn id="120" dur="1" fill="hold">
                                          <p:stCondLst>
                                            <p:cond delay="0"/>
                                          </p:stCondLst>
                                        </p:cTn>
                                        <p:tgtEl>
                                          <p:spTgt spid="16"/>
                                        </p:tgtEl>
                                        <p:attrNameLst>
                                          <p:attrName>style.visibility</p:attrName>
                                        </p:attrNameLst>
                                      </p:cBhvr>
                                      <p:to>
                                        <p:strVal val="visible"/>
                                      </p:to>
                                    </p:set>
                                    <p:animEffect transition="in" filter="slide(fromBottom)">
                                      <p:cBhvr>
                                        <p:cTn id="121" dur="500"/>
                                        <p:tgtEl>
                                          <p:spTgt spid="16"/>
                                        </p:tgtEl>
                                      </p:cBhvr>
                                    </p:animEffect>
                                  </p:childTnLst>
                                </p:cTn>
                              </p:par>
                              <p:par>
                                <p:cTn id="122" presetID="12" presetClass="entr" presetSubtype="4" fill="hold" nodeType="withEffect">
                                  <p:stCondLst>
                                    <p:cond delay="0"/>
                                  </p:stCondLst>
                                  <p:childTnLst>
                                    <p:set>
                                      <p:cBhvr>
                                        <p:cTn id="123" dur="1" fill="hold">
                                          <p:stCondLst>
                                            <p:cond delay="0"/>
                                          </p:stCondLst>
                                        </p:cTn>
                                        <p:tgtEl>
                                          <p:spTgt spid="17"/>
                                        </p:tgtEl>
                                        <p:attrNameLst>
                                          <p:attrName>style.visibility</p:attrName>
                                        </p:attrNameLst>
                                      </p:cBhvr>
                                      <p:to>
                                        <p:strVal val="visible"/>
                                      </p:to>
                                    </p:set>
                                    <p:animEffect transition="in" filter="slide(fromBottom)">
                                      <p:cBhvr>
                                        <p:cTn id="124" dur="500"/>
                                        <p:tgtEl>
                                          <p:spTgt spid="17"/>
                                        </p:tgtEl>
                                      </p:cBhvr>
                                    </p:animEffect>
                                  </p:childTnLst>
                                </p:cTn>
                              </p:par>
                              <p:par>
                                <p:cTn id="125" presetID="12" presetClass="entr" presetSubtype="4" fill="hold" nodeType="with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slide(fromBottom)">
                                      <p:cBhvr>
                                        <p:cTn id="127" dur="500"/>
                                        <p:tgtEl>
                                          <p:spTgt spid="15"/>
                                        </p:tgtEl>
                                      </p:cBhvr>
                                    </p:animEffect>
                                  </p:childTnLst>
                                </p:cTn>
                              </p:par>
                              <p:par>
                                <p:cTn id="128" presetID="1" presetClass="exit" presetSubtype="0" fill="hold" grpId="1" nodeType="withEffect">
                                  <p:stCondLst>
                                    <p:cond delay="0"/>
                                  </p:stCondLst>
                                  <p:childTnLst>
                                    <p:set>
                                      <p:cBhvr>
                                        <p:cTn id="129" dur="1" fill="hold">
                                          <p:stCondLst>
                                            <p:cond delay="0"/>
                                          </p:stCondLst>
                                        </p:cTn>
                                        <p:tgtEl>
                                          <p:spTgt spid="105"/>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13"/>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110"/>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nodeType="clickEffect">
                                  <p:stCondLst>
                                    <p:cond delay="0"/>
                                  </p:stCondLst>
                                  <p:childTnLst>
                                    <p:set>
                                      <p:cBhvr>
                                        <p:cTn id="137" dur="1" fill="hold">
                                          <p:stCondLst>
                                            <p:cond delay="0"/>
                                          </p:stCondLst>
                                        </p:cTn>
                                        <p:tgtEl>
                                          <p:spTgt spid="96"/>
                                        </p:tgtEl>
                                        <p:attrNameLst>
                                          <p:attrName>style.visibility</p:attrName>
                                        </p:attrNameLst>
                                      </p:cBhvr>
                                      <p:to>
                                        <p:strVal val="visible"/>
                                      </p:to>
                                    </p:set>
                                    <p:animEffect transition="in" filter="wipe(down)">
                                      <p:cBhvr>
                                        <p:cTn id="138" dur="500"/>
                                        <p:tgtEl>
                                          <p:spTgt spid="96"/>
                                        </p:tgtEl>
                                      </p:cBhvr>
                                    </p:animEffect>
                                  </p:childTnLst>
                                </p:cTn>
                              </p:par>
                            </p:childTnLst>
                          </p:cTn>
                        </p:par>
                        <p:par>
                          <p:cTn id="139" fill="hold">
                            <p:stCondLst>
                              <p:cond delay="500"/>
                            </p:stCondLst>
                            <p:childTnLst>
                              <p:par>
                                <p:cTn id="140" presetID="1" presetClass="exit" presetSubtype="0" fill="hold" nodeType="afterEffect">
                                  <p:stCondLst>
                                    <p:cond delay="0"/>
                                  </p:stCondLst>
                                  <p:childTnLst>
                                    <p:set>
                                      <p:cBhvr>
                                        <p:cTn id="141" dur="1" fill="hold">
                                          <p:stCondLst>
                                            <p:cond delay="0"/>
                                          </p:stCondLst>
                                        </p:cTn>
                                        <p:tgtEl>
                                          <p:spTgt spid="127"/>
                                        </p:tgtEl>
                                        <p:attrNameLst>
                                          <p:attrName>style.visibility</p:attrName>
                                        </p:attrNameLst>
                                      </p:cBhvr>
                                      <p:to>
                                        <p:strVal val="hidden"/>
                                      </p:to>
                                    </p:set>
                                  </p:childTnLst>
                                </p:cTn>
                              </p:par>
                              <p:par>
                                <p:cTn id="142" presetID="18" presetClass="entr" presetSubtype="3" fill="hold" nodeType="withEffect">
                                  <p:stCondLst>
                                    <p:cond delay="0"/>
                                  </p:stCondLst>
                                  <p:childTnLst>
                                    <p:set>
                                      <p:cBhvr>
                                        <p:cTn id="143" dur="1" fill="hold">
                                          <p:stCondLst>
                                            <p:cond delay="0"/>
                                          </p:stCondLst>
                                        </p:cTn>
                                        <p:tgtEl>
                                          <p:spTgt spid="98"/>
                                        </p:tgtEl>
                                        <p:attrNameLst>
                                          <p:attrName>style.visibility</p:attrName>
                                        </p:attrNameLst>
                                      </p:cBhvr>
                                      <p:to>
                                        <p:strVal val="visible"/>
                                      </p:to>
                                    </p:set>
                                    <p:animEffect transition="in" filter="strips(upRight)">
                                      <p:cBhvr>
                                        <p:cTn id="144" dur="1000"/>
                                        <p:tgtEl>
                                          <p:spTgt spid="98"/>
                                        </p:tgtEl>
                                      </p:cBhvr>
                                    </p:animEffect>
                                  </p:childTnLst>
                                </p:cTn>
                              </p:par>
                              <p:par>
                                <p:cTn id="145" presetID="1" presetClass="exit" presetSubtype="0" fill="hold" nodeType="withEffect">
                                  <p:stCondLst>
                                    <p:cond delay="0"/>
                                  </p:stCondLst>
                                  <p:childTnLst>
                                    <p:set>
                                      <p:cBhvr>
                                        <p:cTn id="146" dur="1" fill="hold">
                                          <p:stCondLst>
                                            <p:cond delay="0"/>
                                          </p:stCondLst>
                                        </p:cTn>
                                        <p:tgtEl>
                                          <p:spTgt spid="14"/>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17"/>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15"/>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16"/>
                                        </p:tgtEl>
                                        <p:attrNameLst>
                                          <p:attrName>style.visibility</p:attrName>
                                        </p:attrNameLst>
                                      </p:cBhvr>
                                      <p:to>
                                        <p:strVal val="hidden"/>
                                      </p:to>
                                    </p:set>
                                  </p:childTnLst>
                                </p:cTn>
                              </p:par>
                            </p:childTnLst>
                          </p:cTn>
                        </p:par>
                        <p:par>
                          <p:cTn id="153" fill="hold">
                            <p:stCondLst>
                              <p:cond delay="1500"/>
                            </p:stCondLst>
                            <p:childTnLst>
                              <p:par>
                                <p:cTn id="154" presetID="9" presetClass="entr" presetSubtype="0" fill="hold" grpId="0" nodeType="afterEffect">
                                  <p:stCondLst>
                                    <p:cond delay="0"/>
                                  </p:stCondLst>
                                  <p:childTnLst>
                                    <p:set>
                                      <p:cBhvr>
                                        <p:cTn id="155" dur="1" fill="hold">
                                          <p:stCondLst>
                                            <p:cond delay="0"/>
                                          </p:stCondLst>
                                        </p:cTn>
                                        <p:tgtEl>
                                          <p:spTgt spid="9251"/>
                                        </p:tgtEl>
                                        <p:attrNameLst>
                                          <p:attrName>style.visibility</p:attrName>
                                        </p:attrNameLst>
                                      </p:cBhvr>
                                      <p:to>
                                        <p:strVal val="visible"/>
                                      </p:to>
                                    </p:set>
                                    <p:animEffect transition="in" filter="dissolve">
                                      <p:cBhvr>
                                        <p:cTn id="156" dur="500"/>
                                        <p:tgtEl>
                                          <p:spTgt spid="9251"/>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nodeType="clickEffect">
                                  <p:stCondLst>
                                    <p:cond delay="0"/>
                                  </p:stCondLst>
                                  <p:childTnLst>
                                    <p:set>
                                      <p:cBhvr>
                                        <p:cTn id="160" dur="1" fill="hold">
                                          <p:stCondLst>
                                            <p:cond delay="0"/>
                                          </p:stCondLst>
                                        </p:cTn>
                                        <p:tgtEl>
                                          <p:spTgt spid="2"/>
                                        </p:tgtEl>
                                        <p:attrNameLst>
                                          <p:attrName>style.visibility</p:attrName>
                                        </p:attrNameLst>
                                      </p:cBhvr>
                                      <p:to>
                                        <p:strVal val="visible"/>
                                      </p:to>
                                    </p:set>
                                    <p:animEffect transition="in" filter="dissolve">
                                      <p:cBhvr>
                                        <p:cTn id="161" dur="500"/>
                                        <p:tgtEl>
                                          <p:spTgt spid="2"/>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3"/>
                                        </p:tgtEl>
                                        <p:attrNameLst>
                                          <p:attrName>style.visibility</p:attrName>
                                        </p:attrNameLst>
                                      </p:cBhvr>
                                      <p:to>
                                        <p:strVal val="visible"/>
                                      </p:to>
                                    </p:set>
                                    <p:animEffect transition="in" filter="dissolve">
                                      <p:cBhvr>
                                        <p:cTn id="166" dur="500"/>
                                        <p:tgtEl>
                                          <p:spTgt spid="3"/>
                                        </p:tgtEl>
                                      </p:cBhvr>
                                    </p:animEffect>
                                  </p:childTnLst>
                                </p:cTn>
                              </p:par>
                              <p:par>
                                <p:cTn id="167" presetID="9" presetClass="entr" presetSubtype="0" fill="hold" nodeType="withEffect">
                                  <p:stCondLst>
                                    <p:cond delay="0"/>
                                  </p:stCondLst>
                                  <p:childTnLst>
                                    <p:set>
                                      <p:cBhvr>
                                        <p:cTn id="168" dur="1" fill="hold">
                                          <p:stCondLst>
                                            <p:cond delay="0"/>
                                          </p:stCondLst>
                                        </p:cTn>
                                        <p:tgtEl>
                                          <p:spTgt spid="7"/>
                                        </p:tgtEl>
                                        <p:attrNameLst>
                                          <p:attrName>style.visibility</p:attrName>
                                        </p:attrNameLst>
                                      </p:cBhvr>
                                      <p:to>
                                        <p:strVal val="visible"/>
                                      </p:to>
                                    </p:set>
                                    <p:animEffect transition="in" filter="dissolve">
                                      <p:cBhvr>
                                        <p:cTn id="169" dur="500"/>
                                        <p:tgtEl>
                                          <p:spTgt spid="7"/>
                                        </p:tgtEl>
                                      </p:cBhvr>
                                    </p:animEffect>
                                  </p:childTnLst>
                                </p:cTn>
                              </p:par>
                              <p:par>
                                <p:cTn id="170" presetID="9" presetClass="entr" presetSubtype="0" fill="hold" nodeType="withEffect">
                                  <p:stCondLst>
                                    <p:cond delay="0"/>
                                  </p:stCondLst>
                                  <p:childTnLst>
                                    <p:set>
                                      <p:cBhvr>
                                        <p:cTn id="171" dur="1" fill="hold">
                                          <p:stCondLst>
                                            <p:cond delay="0"/>
                                          </p:stCondLst>
                                        </p:cTn>
                                        <p:tgtEl>
                                          <p:spTgt spid="7"/>
                                        </p:tgtEl>
                                        <p:attrNameLst>
                                          <p:attrName>style.visibility</p:attrName>
                                        </p:attrNameLst>
                                      </p:cBhvr>
                                      <p:to>
                                        <p:strVal val="visible"/>
                                      </p:to>
                                    </p:set>
                                    <p:animEffect transition="in" filter="dissolve">
                                      <p:cBhvr>
                                        <p:cTn id="172" dur="500"/>
                                        <p:tgtEl>
                                          <p:spTgt spid="7"/>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9222"/>
                                        </p:tgtEl>
                                        <p:attrNameLst>
                                          <p:attrName>style.visibility</p:attrName>
                                        </p:attrNameLst>
                                      </p:cBhvr>
                                      <p:to>
                                        <p:strVal val="visible"/>
                                      </p:to>
                                    </p:set>
                                    <p:animEffect transition="in" filter="dissolve">
                                      <p:cBhvr>
                                        <p:cTn id="175" dur="500"/>
                                        <p:tgtEl>
                                          <p:spTgt spid="9222"/>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9242"/>
                                        </p:tgtEl>
                                        <p:attrNameLst>
                                          <p:attrName>style.visibility</p:attrName>
                                        </p:attrNameLst>
                                      </p:cBhvr>
                                      <p:to>
                                        <p:strVal val="visible"/>
                                      </p:to>
                                    </p:set>
                                    <p:animEffect transition="in" filter="dissolve">
                                      <p:cBhvr>
                                        <p:cTn id="178" dur="500"/>
                                        <p:tgtEl>
                                          <p:spTgt spid="9242"/>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9239"/>
                                        </p:tgtEl>
                                        <p:attrNameLst>
                                          <p:attrName>style.visibility</p:attrName>
                                        </p:attrNameLst>
                                      </p:cBhvr>
                                      <p:to>
                                        <p:strVal val="visible"/>
                                      </p:to>
                                    </p:set>
                                    <p:animEffect transition="in" filter="dissolve">
                                      <p:cBhvr>
                                        <p:cTn id="181" dur="500"/>
                                        <p:tgtEl>
                                          <p:spTgt spid="9239"/>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nodeType="clickEffect">
                                  <p:stCondLst>
                                    <p:cond delay="0"/>
                                  </p:stCondLst>
                                  <p:childTnLst>
                                    <p:set>
                                      <p:cBhvr>
                                        <p:cTn id="185" dur="1" fill="hold">
                                          <p:stCondLst>
                                            <p:cond delay="0"/>
                                          </p:stCondLst>
                                        </p:cTn>
                                        <p:tgtEl>
                                          <p:spTgt spid="15"/>
                                        </p:tgtEl>
                                        <p:attrNameLst>
                                          <p:attrName>style.visibility</p:attrName>
                                        </p:attrNameLst>
                                      </p:cBhvr>
                                      <p:to>
                                        <p:strVal val="visible"/>
                                      </p:to>
                                    </p:set>
                                    <p:animEffect transition="in" filter="dissolve">
                                      <p:cBhvr>
                                        <p:cTn id="186" dur="500"/>
                                        <p:tgtEl>
                                          <p:spTgt spid="15"/>
                                        </p:tgtEl>
                                      </p:cBhvr>
                                    </p:animEffect>
                                  </p:childTnLst>
                                </p:cTn>
                              </p:par>
                              <p:par>
                                <p:cTn id="187" presetID="9" presetClass="entr" presetSubtype="0" fill="hold" nodeType="withEffect">
                                  <p:stCondLst>
                                    <p:cond delay="0"/>
                                  </p:stCondLst>
                                  <p:childTnLst>
                                    <p:set>
                                      <p:cBhvr>
                                        <p:cTn id="188" dur="1" fill="hold">
                                          <p:stCondLst>
                                            <p:cond delay="0"/>
                                          </p:stCondLst>
                                        </p:cTn>
                                        <p:tgtEl>
                                          <p:spTgt spid="16"/>
                                        </p:tgtEl>
                                        <p:attrNameLst>
                                          <p:attrName>style.visibility</p:attrName>
                                        </p:attrNameLst>
                                      </p:cBhvr>
                                      <p:to>
                                        <p:strVal val="visible"/>
                                      </p:to>
                                    </p:set>
                                    <p:animEffect transition="in" filter="dissolve">
                                      <p:cBhvr>
                                        <p:cTn id="189" dur="500"/>
                                        <p:tgtEl>
                                          <p:spTgt spid="16"/>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ntr" presetSubtype="10" fill="hold" grpId="0" nodeType="clickEffect">
                                  <p:stCondLst>
                                    <p:cond delay="0"/>
                                  </p:stCondLst>
                                  <p:childTnLst>
                                    <p:set>
                                      <p:cBhvr>
                                        <p:cTn id="193" dur="1" fill="hold">
                                          <p:stCondLst>
                                            <p:cond delay="0"/>
                                          </p:stCondLst>
                                        </p:cTn>
                                        <p:tgtEl>
                                          <p:spTgt spid="128"/>
                                        </p:tgtEl>
                                        <p:attrNameLst>
                                          <p:attrName>style.visibility</p:attrName>
                                        </p:attrNameLst>
                                      </p:cBhvr>
                                      <p:to>
                                        <p:strVal val="visible"/>
                                      </p:to>
                                    </p:set>
                                    <p:animEffect transition="in" filter="blinds(horizontal)">
                                      <p:cBhvr>
                                        <p:cTn id="194" dur="500"/>
                                        <p:tgtEl>
                                          <p:spTgt spid="128"/>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11"/>
                                        </p:tgtEl>
                                        <p:attrNameLst>
                                          <p:attrName>style.visibility</p:attrName>
                                        </p:attrNameLst>
                                      </p:cBhvr>
                                      <p:to>
                                        <p:strVal val="visible"/>
                                      </p:to>
                                    </p:set>
                                    <p:animEffect transition="in" filter="dissolve">
                                      <p:cBhvr>
                                        <p:cTn id="199" dur="500"/>
                                        <p:tgtEl>
                                          <p:spTgt spid="11"/>
                                        </p:tgtEl>
                                      </p:cBhvr>
                                    </p:animEffect>
                                  </p:childTnLst>
                                </p:cTn>
                              </p:par>
                              <p:par>
                                <p:cTn id="200" presetID="9" presetClass="entr" presetSubtype="0" fill="hold" nodeType="withEffect">
                                  <p:stCondLst>
                                    <p:cond delay="0"/>
                                  </p:stCondLst>
                                  <p:childTnLst>
                                    <p:set>
                                      <p:cBhvr>
                                        <p:cTn id="201" dur="1" fill="hold">
                                          <p:stCondLst>
                                            <p:cond delay="0"/>
                                          </p:stCondLst>
                                        </p:cTn>
                                        <p:tgtEl>
                                          <p:spTgt spid="10"/>
                                        </p:tgtEl>
                                        <p:attrNameLst>
                                          <p:attrName>style.visibility</p:attrName>
                                        </p:attrNameLst>
                                      </p:cBhvr>
                                      <p:to>
                                        <p:strVal val="visible"/>
                                      </p:to>
                                    </p:set>
                                    <p:animEffect transition="in" filter="dissolve">
                                      <p:cBhvr>
                                        <p:cTn id="202" dur="500"/>
                                        <p:tgtEl>
                                          <p:spTgt spid="10"/>
                                        </p:tgtEl>
                                      </p:cBhvr>
                                    </p:animEffect>
                                  </p:childTnLst>
                                </p:cTn>
                              </p:par>
                            </p:childTnLst>
                          </p:cTn>
                        </p:par>
                      </p:childTnLst>
                    </p:cTn>
                  </p:par>
                  <p:par>
                    <p:cTn id="203" fill="hold">
                      <p:stCondLst>
                        <p:cond delay="indefinite"/>
                      </p:stCondLst>
                      <p:childTnLst>
                        <p:par>
                          <p:cTn id="204" fill="hold">
                            <p:stCondLst>
                              <p:cond delay="0"/>
                            </p:stCondLst>
                            <p:childTnLst>
                              <p:par>
                                <p:cTn id="205" presetID="3" presetClass="entr" presetSubtype="10" fill="hold" grpId="0" nodeType="clickEffect">
                                  <p:stCondLst>
                                    <p:cond delay="0"/>
                                  </p:stCondLst>
                                  <p:childTnLst>
                                    <p:set>
                                      <p:cBhvr>
                                        <p:cTn id="206" dur="1" fill="hold">
                                          <p:stCondLst>
                                            <p:cond delay="0"/>
                                          </p:stCondLst>
                                        </p:cTn>
                                        <p:tgtEl>
                                          <p:spTgt spid="129"/>
                                        </p:tgtEl>
                                        <p:attrNameLst>
                                          <p:attrName>style.visibility</p:attrName>
                                        </p:attrNameLst>
                                      </p:cBhvr>
                                      <p:to>
                                        <p:strVal val="visible"/>
                                      </p:to>
                                    </p:set>
                                    <p:animEffect transition="in" filter="blinds(horizontal)">
                                      <p:cBhvr>
                                        <p:cTn id="207"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9226" grpId="0" animBg="1"/>
      <p:bldP spid="9226" grpId="1" animBg="1"/>
      <p:bldP spid="9230" grpId="0"/>
      <p:bldP spid="9230" grpId="1"/>
      <p:bldP spid="9235" grpId="0"/>
      <p:bldP spid="9235" grpId="1"/>
      <p:bldP spid="9252" grpId="0" animBg="1"/>
      <p:bldP spid="9253" grpId="0" animBg="1"/>
      <p:bldP spid="9250" grpId="0" animBg="1"/>
      <p:bldP spid="9251" grpId="0" animBg="1"/>
      <p:bldP spid="9239" grpId="0" animBg="1"/>
      <p:bldP spid="9241" grpId="0"/>
      <p:bldP spid="9242" grpId="0"/>
      <p:bldP spid="72" grpId="0" animBg="1"/>
      <p:bldP spid="72" grpId="1" animBg="1"/>
      <p:bldP spid="105" grpId="0" animBg="1"/>
      <p:bldP spid="105" grpId="1" animBg="1"/>
      <p:bldP spid="110" grpId="0"/>
      <p:bldP spid="110" grpId="1"/>
      <p:bldP spid="128" grpId="0"/>
      <p:bldP spid="12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381000" y="-228600"/>
            <a:ext cx="8229600" cy="1143000"/>
          </a:xfrm>
        </p:spPr>
        <p:txBody>
          <a:bodyPr/>
          <a:lstStyle/>
          <a:p>
            <a:pPr eaLnBrk="1" hangingPunct="1"/>
            <a:r>
              <a:rPr lang="en-US" sz="3200"/>
              <a:t>Gửi lại có chọn - 4</a:t>
            </a:r>
          </a:p>
        </p:txBody>
      </p:sp>
      <p:pic>
        <p:nvPicPr>
          <p:cNvPr id="90115" name="Picture 3" descr="5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90600" y="838200"/>
            <a:ext cx="7239000" cy="58626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50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dissolve">
                                      <p:cBhvr>
                                        <p:cTn id="7" dur="5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28600" y="122238"/>
            <a:ext cx="3651250" cy="639762"/>
          </a:xfrm>
        </p:spPr>
        <p:txBody>
          <a:bodyPr>
            <a:normAutofit fontScale="90000"/>
          </a:bodyPr>
          <a:lstStyle/>
          <a:p>
            <a:pPr eaLnBrk="1" hangingPunct="1"/>
            <a:r>
              <a:rPr lang="en-US" sz="3200"/>
              <a:t>Gửi lại có chọn - 5</a:t>
            </a:r>
          </a:p>
        </p:txBody>
      </p:sp>
      <p:sp>
        <p:nvSpPr>
          <p:cNvPr id="37892" name="Rectangle 3"/>
          <p:cNvSpPr>
            <a:spLocks noGrp="1" noChangeArrowheads="1"/>
          </p:cNvSpPr>
          <p:nvPr>
            <p:ph sz="quarter" idx="1"/>
          </p:nvPr>
        </p:nvSpPr>
        <p:spPr>
          <a:xfrm>
            <a:off x="304800" y="1143000"/>
            <a:ext cx="3724275" cy="5181600"/>
          </a:xfrm>
        </p:spPr>
        <p:txBody>
          <a:bodyPr/>
          <a:lstStyle/>
          <a:p>
            <a:pPr eaLnBrk="1" hangingPunct="1">
              <a:lnSpc>
                <a:spcPct val="90000"/>
              </a:lnSpc>
            </a:pPr>
            <a:r>
              <a:rPr lang="en-US" sz="2400" dirty="0" err="1"/>
              <a:t>Vd</a:t>
            </a:r>
            <a:r>
              <a:rPr lang="en-US" sz="2400" dirty="0"/>
              <a:t>:</a:t>
            </a:r>
          </a:p>
          <a:p>
            <a:pPr lvl="1" eaLnBrk="1" hangingPunct="1">
              <a:lnSpc>
                <a:spcPct val="90000"/>
              </a:lnSpc>
            </a:pPr>
            <a:r>
              <a:rPr lang="en-US" sz="2000" dirty="0" err="1"/>
              <a:t>Số</a:t>
            </a:r>
            <a:r>
              <a:rPr lang="en-US" sz="2000" dirty="0"/>
              <a:t> </a:t>
            </a:r>
            <a:r>
              <a:rPr lang="en-US" sz="2000" dirty="0" err="1"/>
              <a:t>thứ</a:t>
            </a:r>
            <a:r>
              <a:rPr lang="en-US" sz="2000" dirty="0"/>
              <a:t> tự:0,1,2,3</a:t>
            </a:r>
          </a:p>
          <a:p>
            <a:pPr lvl="1" eaLnBrk="1" hangingPunct="1">
              <a:lnSpc>
                <a:spcPct val="90000"/>
              </a:lnSpc>
            </a:pPr>
            <a:r>
              <a:rPr lang="en-US" sz="2000" dirty="0"/>
              <a:t>Window size: 3</a:t>
            </a:r>
          </a:p>
          <a:p>
            <a:pPr lvl="1" eaLnBrk="1" hangingPunct="1">
              <a:lnSpc>
                <a:spcPct val="90000"/>
              </a:lnSpc>
            </a:pPr>
            <a:endParaRPr lang="en-US" sz="2000" dirty="0"/>
          </a:p>
          <a:p>
            <a:pPr lvl="1" eaLnBrk="1" hangingPunct="1">
              <a:lnSpc>
                <a:spcPct val="90000"/>
              </a:lnSpc>
            </a:pPr>
            <a:endParaRPr lang="en-US" sz="2000" dirty="0"/>
          </a:p>
        </p:txBody>
      </p:sp>
      <p:pic>
        <p:nvPicPr>
          <p:cNvPr id="37893" name="Picture 6"/>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4038600" y="1524000"/>
            <a:ext cx="3743325" cy="5240338"/>
          </a:xfrm>
          <a:prstGeom prst="rect">
            <a:avLst/>
          </a:prstGeom>
          <a:noFill/>
          <a:ln w="9525">
            <a:noFill/>
            <a:miter lim="800000"/>
            <a:headEnd/>
            <a:tailEnd/>
          </a:ln>
        </p:spPr>
      </p:pic>
      <p:sp>
        <p:nvSpPr>
          <p:cNvPr id="37894" name="AutoShape 7"/>
          <p:cNvSpPr>
            <a:spLocks noChangeArrowheads="1"/>
          </p:cNvSpPr>
          <p:nvPr/>
        </p:nvSpPr>
        <p:spPr bwMode="auto">
          <a:xfrm>
            <a:off x="76200" y="2971800"/>
            <a:ext cx="4724400" cy="2362200"/>
          </a:xfrm>
          <a:prstGeom prst="irregularSeal2">
            <a:avLst/>
          </a:prstGeom>
          <a:solidFill>
            <a:schemeClr val="accent1">
              <a:alpha val="70195"/>
            </a:schemeClr>
          </a:solidFill>
          <a:ln w="9525">
            <a:solidFill>
              <a:schemeClr val="tx1"/>
            </a:solidFill>
            <a:miter lim="800000"/>
            <a:headEnd/>
            <a:tailEnd/>
          </a:ln>
        </p:spPr>
        <p:txBody>
          <a:bodyPr wrap="none" anchor="ctr"/>
          <a:lstStyle/>
          <a:p>
            <a:pPr algn="ctr"/>
            <a:r>
              <a:rPr lang="en-US" sz="2000" dirty="0" err="1">
                <a:solidFill>
                  <a:srgbClr val="990000"/>
                </a:solidFill>
                <a:latin typeface="Arial" pitchFamily="34" charset="0"/>
              </a:rPr>
              <a:t>Mối</a:t>
            </a:r>
            <a:r>
              <a:rPr lang="en-US" sz="2000" dirty="0">
                <a:solidFill>
                  <a:srgbClr val="990000"/>
                </a:solidFill>
                <a:latin typeface="Arial" pitchFamily="34" charset="0"/>
              </a:rPr>
              <a:t> </a:t>
            </a:r>
            <a:r>
              <a:rPr lang="en-US" sz="2000" dirty="0" err="1">
                <a:solidFill>
                  <a:srgbClr val="990000"/>
                </a:solidFill>
                <a:latin typeface="Arial" pitchFamily="34" charset="0"/>
              </a:rPr>
              <a:t>quan</a:t>
            </a:r>
            <a:r>
              <a:rPr lang="en-US" sz="2000" dirty="0">
                <a:solidFill>
                  <a:srgbClr val="990000"/>
                </a:solidFill>
                <a:latin typeface="Arial" pitchFamily="34" charset="0"/>
              </a:rPr>
              <a:t> </a:t>
            </a:r>
            <a:r>
              <a:rPr lang="en-US" sz="2000" dirty="0" err="1">
                <a:solidFill>
                  <a:srgbClr val="990000"/>
                </a:solidFill>
                <a:latin typeface="Arial" pitchFamily="34" charset="0"/>
              </a:rPr>
              <a:t>hệ</a:t>
            </a:r>
            <a:r>
              <a:rPr lang="en-US" sz="2000" dirty="0">
                <a:solidFill>
                  <a:srgbClr val="990000"/>
                </a:solidFill>
                <a:latin typeface="Arial" pitchFamily="34" charset="0"/>
              </a:rPr>
              <a:t> </a:t>
            </a:r>
            <a:r>
              <a:rPr lang="en-US" sz="2000" dirty="0" err="1">
                <a:solidFill>
                  <a:srgbClr val="990000"/>
                </a:solidFill>
                <a:latin typeface="Arial" pitchFamily="34" charset="0"/>
              </a:rPr>
              <a:t>giữa</a:t>
            </a:r>
            <a:r>
              <a:rPr lang="en-US" sz="2000" dirty="0">
                <a:solidFill>
                  <a:srgbClr val="990000"/>
                </a:solidFill>
                <a:latin typeface="Arial" pitchFamily="34" charset="0"/>
              </a:rPr>
              <a:t> </a:t>
            </a:r>
            <a:r>
              <a:rPr lang="en-US" sz="2000" dirty="0" err="1">
                <a:solidFill>
                  <a:srgbClr val="990000"/>
                </a:solidFill>
                <a:latin typeface="Arial" pitchFamily="34" charset="0"/>
              </a:rPr>
              <a:t>số</a:t>
            </a:r>
            <a:r>
              <a:rPr lang="en-US" sz="2000" dirty="0">
                <a:solidFill>
                  <a:srgbClr val="990000"/>
                </a:solidFill>
                <a:latin typeface="Arial" pitchFamily="34" charset="0"/>
              </a:rPr>
              <a:t> </a:t>
            </a:r>
            <a:r>
              <a:rPr lang="en-US" sz="2000" dirty="0" err="1">
                <a:solidFill>
                  <a:srgbClr val="990000"/>
                </a:solidFill>
                <a:latin typeface="Arial" pitchFamily="34" charset="0"/>
              </a:rPr>
              <a:t>thứ</a:t>
            </a:r>
            <a:endParaRPr lang="en-US" sz="2000" dirty="0">
              <a:solidFill>
                <a:srgbClr val="990000"/>
              </a:solidFill>
              <a:latin typeface="Arial" pitchFamily="34" charset="0"/>
            </a:endParaRPr>
          </a:p>
          <a:p>
            <a:pPr algn="ctr"/>
            <a:r>
              <a:rPr lang="en-US" sz="2000" dirty="0" err="1">
                <a:solidFill>
                  <a:srgbClr val="990000"/>
                </a:solidFill>
                <a:latin typeface="Arial" pitchFamily="34" charset="0"/>
              </a:rPr>
              <a:t>tự</a:t>
            </a:r>
            <a:r>
              <a:rPr lang="en-US" sz="2000" dirty="0">
                <a:solidFill>
                  <a:srgbClr val="990000"/>
                </a:solidFill>
                <a:latin typeface="Arial" pitchFamily="34" charset="0"/>
              </a:rPr>
              <a:t> </a:t>
            </a:r>
            <a:r>
              <a:rPr lang="en-US" sz="2000" dirty="0" err="1">
                <a:solidFill>
                  <a:srgbClr val="990000"/>
                </a:solidFill>
                <a:latin typeface="Arial" pitchFamily="34" charset="0"/>
              </a:rPr>
              <a:t>và</a:t>
            </a:r>
            <a:r>
              <a:rPr lang="en-US" sz="2000" dirty="0">
                <a:solidFill>
                  <a:srgbClr val="990000"/>
                </a:solidFill>
                <a:latin typeface="Arial" pitchFamily="34" charset="0"/>
              </a:rPr>
              <a:t> window size???</a:t>
            </a:r>
          </a:p>
        </p:txBody>
      </p:sp>
      <p:sp>
        <p:nvSpPr>
          <p:cNvPr id="6" name="Slide Number Placeholder 5"/>
          <p:cNvSpPr>
            <a:spLocks noGrp="1"/>
          </p:cNvSpPr>
          <p:nvPr>
            <p:ph type="sldNum" sz="quarter" idx="12"/>
          </p:nvPr>
        </p:nvSpPr>
        <p:spPr/>
        <p:txBody>
          <a:bodyPr/>
          <a:lstStyle/>
          <a:p>
            <a:fld id="{4810A696-75C0-4E1D-A482-26D5420205C7}" type="slidenum">
              <a:rPr lang="en-US" smtClean="0"/>
              <a:pPr/>
              <a:t>51</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blinds(horizontal)">
                                      <p:cBhvr>
                                        <p:cTn id="7" dur="500"/>
                                        <p:tgtEl>
                                          <p:spTgt spid="3789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892">
                                            <p:txEl>
                                              <p:pRg st="1" end="1"/>
                                            </p:txEl>
                                          </p:spTgt>
                                        </p:tgtEl>
                                        <p:attrNameLst>
                                          <p:attrName>style.visibility</p:attrName>
                                        </p:attrNameLst>
                                      </p:cBhvr>
                                      <p:to>
                                        <p:strVal val="visible"/>
                                      </p:to>
                                    </p:set>
                                    <p:animEffect transition="in" filter="blinds(horizontal)">
                                      <p:cBhvr>
                                        <p:cTn id="10" dur="500"/>
                                        <p:tgtEl>
                                          <p:spTgt spid="3789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892">
                                            <p:txEl>
                                              <p:pRg st="2" end="2"/>
                                            </p:txEl>
                                          </p:spTgt>
                                        </p:tgtEl>
                                        <p:attrNameLst>
                                          <p:attrName>style.visibility</p:attrName>
                                        </p:attrNameLst>
                                      </p:cBhvr>
                                      <p:to>
                                        <p:strVal val="visible"/>
                                      </p:to>
                                    </p:set>
                                    <p:animEffect transition="in" filter="blinds(horizontal)">
                                      <p:cBhvr>
                                        <p:cTn id="13" dur="500"/>
                                        <p:tgtEl>
                                          <p:spTgt spid="3789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7893"/>
                                        </p:tgtEl>
                                        <p:attrNameLst>
                                          <p:attrName>style.visibility</p:attrName>
                                        </p:attrNameLst>
                                      </p:cBhvr>
                                      <p:to>
                                        <p:strVal val="visible"/>
                                      </p:to>
                                    </p:set>
                                    <p:animEffect transition="in" filter="blinds(horizontal)">
                                      <p:cBhvr>
                                        <p:cTn id="18" dur="500"/>
                                        <p:tgtEl>
                                          <p:spTgt spid="3789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7894"/>
                                        </p:tgtEl>
                                        <p:attrNameLst>
                                          <p:attrName>style.visibility</p:attrName>
                                        </p:attrNameLst>
                                      </p:cBhvr>
                                      <p:to>
                                        <p:strVal val="visible"/>
                                      </p:to>
                                    </p:set>
                                    <p:animEffect transition="in" filter="dissolve">
                                      <p:cBhvr>
                                        <p:cTn id="23"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p:bldP spid="3789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a:bodyPr>
          <a:lstStyle/>
          <a:p>
            <a:pPr eaLnBrk="1" hangingPunct="1"/>
            <a:r>
              <a:rPr lang="en-US" sz="3600"/>
              <a:t>Nội dung</a:t>
            </a:r>
          </a:p>
        </p:txBody>
      </p:sp>
      <p:sp>
        <p:nvSpPr>
          <p:cNvPr id="108547" name="Rectangle 3"/>
          <p:cNvSpPr>
            <a:spLocks noGrp="1" noChangeArrowheads="1"/>
          </p:cNvSpPr>
          <p:nvPr>
            <p:ph sz="quarter" idx="1"/>
          </p:nvPr>
        </p:nvSpPr>
        <p:spPr/>
        <p:txBody>
          <a:bodyPr/>
          <a:lstStyle/>
          <a:p>
            <a:pPr eaLnBrk="1" hangingPunct="1">
              <a:defRPr/>
            </a:pPr>
            <a:r>
              <a:rPr lang="en-US" dirty="0" err="1">
                <a:solidFill>
                  <a:schemeClr val="accent3">
                    <a:lumMod val="85000"/>
                  </a:schemeClr>
                </a:solidFill>
              </a:rPr>
              <a:t>Giới</a:t>
            </a:r>
            <a:r>
              <a:rPr lang="en-US" dirty="0">
                <a:solidFill>
                  <a:schemeClr val="accent3">
                    <a:lumMod val="85000"/>
                  </a:schemeClr>
                </a:solidFill>
              </a:rPr>
              <a:t> </a:t>
            </a:r>
            <a:r>
              <a:rPr lang="en-US" dirty="0" err="1">
                <a:solidFill>
                  <a:schemeClr val="accent3">
                    <a:lumMod val="85000"/>
                  </a:schemeClr>
                </a:solidFill>
              </a:rPr>
              <a:t>thiệu</a:t>
            </a:r>
            <a:endParaRPr lang="en-US" dirty="0">
              <a:solidFill>
                <a:schemeClr val="accent3">
                  <a:lumMod val="85000"/>
                </a:schemeClr>
              </a:solidFill>
            </a:endParaRPr>
          </a:p>
          <a:p>
            <a:pPr>
              <a:defRPr/>
            </a:pPr>
            <a:r>
              <a:rPr lang="en-US" dirty="0" err="1">
                <a:solidFill>
                  <a:schemeClr val="accent3">
                    <a:lumMod val="85000"/>
                  </a:schemeClr>
                </a:solidFill>
              </a:rPr>
              <a:t>Nguyên</a:t>
            </a:r>
            <a:r>
              <a:rPr lang="en-US" dirty="0">
                <a:solidFill>
                  <a:schemeClr val="accent3">
                    <a:lumMod val="85000"/>
                  </a:schemeClr>
                </a:solidFill>
              </a:rPr>
              <a:t> </a:t>
            </a:r>
            <a:r>
              <a:rPr lang="en-US" dirty="0" err="1">
                <a:solidFill>
                  <a:schemeClr val="accent3">
                    <a:lumMod val="85000"/>
                  </a:schemeClr>
                </a:solidFill>
              </a:rPr>
              <a:t>tắc</a:t>
            </a:r>
            <a:r>
              <a:rPr lang="en-US" dirty="0">
                <a:solidFill>
                  <a:schemeClr val="accent3">
                    <a:lumMod val="85000"/>
                  </a:schemeClr>
                </a:solidFill>
              </a:rPr>
              <a:t> </a:t>
            </a:r>
            <a:r>
              <a:rPr lang="en-US" dirty="0" err="1">
                <a:solidFill>
                  <a:schemeClr val="accent3">
                    <a:lumMod val="85000"/>
                  </a:schemeClr>
                </a:solidFill>
              </a:rPr>
              <a:t>truyền</a:t>
            </a:r>
            <a:r>
              <a:rPr lang="en-US" dirty="0">
                <a:solidFill>
                  <a:schemeClr val="accent3">
                    <a:lumMod val="85000"/>
                  </a:schemeClr>
                </a:solidFill>
              </a:rPr>
              <a:t> </a:t>
            </a:r>
            <a:r>
              <a:rPr lang="en-US" dirty="0" err="1">
                <a:solidFill>
                  <a:schemeClr val="accent3">
                    <a:lumMod val="85000"/>
                  </a:schemeClr>
                </a:solidFill>
              </a:rPr>
              <a:t>dữ</a:t>
            </a:r>
            <a:r>
              <a:rPr lang="en-US" dirty="0">
                <a:solidFill>
                  <a:schemeClr val="accent3">
                    <a:lumMod val="85000"/>
                  </a:schemeClr>
                </a:solidFill>
              </a:rPr>
              <a:t> </a:t>
            </a:r>
            <a:r>
              <a:rPr lang="en-US" dirty="0" err="1">
                <a:solidFill>
                  <a:schemeClr val="accent3">
                    <a:lumMod val="85000"/>
                  </a:schemeClr>
                </a:solidFill>
              </a:rPr>
              <a:t>liệu</a:t>
            </a:r>
            <a:r>
              <a:rPr lang="en-US" dirty="0">
                <a:solidFill>
                  <a:schemeClr val="accent3">
                    <a:lumMod val="85000"/>
                  </a:schemeClr>
                </a:solidFill>
              </a:rPr>
              <a:t> </a:t>
            </a:r>
            <a:r>
              <a:rPr lang="en-US" dirty="0" err="1">
                <a:solidFill>
                  <a:schemeClr val="accent3">
                    <a:lumMod val="85000"/>
                  </a:schemeClr>
                </a:solidFill>
              </a:rPr>
              <a:t>đáng</a:t>
            </a:r>
            <a:r>
              <a:rPr lang="en-US" dirty="0">
                <a:solidFill>
                  <a:schemeClr val="accent3">
                    <a:lumMod val="85000"/>
                  </a:schemeClr>
                </a:solidFill>
              </a:rPr>
              <a:t> tin </a:t>
            </a:r>
            <a:r>
              <a:rPr lang="en-US" dirty="0" err="1">
                <a:solidFill>
                  <a:schemeClr val="accent3">
                    <a:lumMod val="85000"/>
                  </a:schemeClr>
                </a:solidFill>
              </a:rPr>
              <a:t>cậy</a:t>
            </a:r>
            <a:endParaRPr lang="en-US" dirty="0">
              <a:solidFill>
                <a:schemeClr val="accent3">
                  <a:lumMod val="85000"/>
                </a:schemeClr>
              </a:solidFill>
            </a:endParaRPr>
          </a:p>
          <a:p>
            <a:pPr eaLnBrk="1" hangingPunct="1">
              <a:defRPr/>
            </a:pPr>
            <a:r>
              <a:rPr lang="en-US" dirty="0" err="1"/>
              <a:t>Giao</a:t>
            </a:r>
            <a:r>
              <a:rPr lang="en-US" dirty="0"/>
              <a:t> </a:t>
            </a:r>
            <a:r>
              <a:rPr lang="en-US" dirty="0" err="1"/>
              <a:t>thức</a:t>
            </a:r>
            <a:r>
              <a:rPr lang="en-US" dirty="0"/>
              <a:t> TCP</a:t>
            </a:r>
          </a:p>
          <a:p>
            <a:pPr eaLnBrk="1" hangingPunct="1">
              <a:defRPr/>
            </a:pPr>
            <a:r>
              <a:rPr lang="en-US" dirty="0" err="1"/>
              <a:t>Giao</a:t>
            </a:r>
            <a:r>
              <a:rPr lang="en-US" dirty="0"/>
              <a:t> </a:t>
            </a:r>
            <a:r>
              <a:rPr lang="en-US" dirty="0" err="1"/>
              <a:t>thức</a:t>
            </a:r>
            <a:r>
              <a:rPr lang="en-US" dirty="0"/>
              <a:t> UDP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08547">
                                            <p:txEl>
                                              <p:pRg st="2" end="2"/>
                                            </p:txEl>
                                          </p:spTgt>
                                        </p:tgtEl>
                                        <p:attrNameLst>
                                          <p:attrName>style.color</p:attrName>
                                        </p:attrNameLst>
                                      </p:cBhvr>
                                      <p:to>
                                        <a:srgbClr val="33996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a:t>
            </a:r>
          </a:p>
        </p:txBody>
      </p:sp>
      <p:sp>
        <p:nvSpPr>
          <p:cNvPr id="3" name="Content Placeholder 2"/>
          <p:cNvSpPr>
            <a:spLocks noGrp="1"/>
          </p:cNvSpPr>
          <p:nvPr>
            <p:ph sz="quarter" idx="1"/>
          </p:nvPr>
        </p:nvSpPr>
        <p:spPr/>
        <p:txBody>
          <a:bodyPr/>
          <a:lstStyle/>
          <a:p>
            <a:r>
              <a:rPr lang="en-US" dirty="0" err="1"/>
              <a:t>Giới</a:t>
            </a:r>
            <a:r>
              <a:rPr lang="en-US" dirty="0"/>
              <a:t> </a:t>
            </a:r>
            <a:r>
              <a:rPr lang="en-US" dirty="0" err="1"/>
              <a:t>thiệu</a:t>
            </a:r>
            <a:endParaRPr lang="en-US" dirty="0"/>
          </a:p>
          <a:p>
            <a:r>
              <a:rPr lang="en-US" dirty="0" err="1"/>
              <a:t>Nguyên</a:t>
            </a:r>
            <a:r>
              <a:rPr lang="en-US" dirty="0"/>
              <a:t> </a:t>
            </a:r>
            <a:r>
              <a:rPr lang="en-US" dirty="0" err="1"/>
              <a:t>tắc</a:t>
            </a:r>
            <a:r>
              <a:rPr lang="en-US" dirty="0"/>
              <a:t> </a:t>
            </a:r>
            <a:r>
              <a:rPr lang="en-US" dirty="0" err="1"/>
              <a:t>hoạt</a:t>
            </a:r>
            <a:r>
              <a:rPr lang="en-US" dirty="0"/>
              <a:t> </a:t>
            </a:r>
            <a:r>
              <a:rPr lang="en-US" dirty="0" err="1"/>
              <a:t>động</a:t>
            </a:r>
            <a:endParaRPr lang="en-US" dirty="0"/>
          </a:p>
          <a:p>
            <a:r>
              <a:rPr lang="en-US" dirty="0" err="1"/>
              <a:t>Quản</a:t>
            </a:r>
            <a:r>
              <a:rPr lang="en-US" dirty="0"/>
              <a:t> </a:t>
            </a:r>
            <a:r>
              <a:rPr lang="en-US" dirty="0" err="1"/>
              <a:t>lý</a:t>
            </a:r>
            <a:r>
              <a:rPr lang="en-US" dirty="0"/>
              <a:t> </a:t>
            </a:r>
            <a:r>
              <a:rPr lang="en-US" dirty="0" err="1"/>
              <a:t>kết</a:t>
            </a:r>
            <a:r>
              <a:rPr lang="en-US" dirty="0"/>
              <a:t> </a:t>
            </a:r>
            <a:r>
              <a:rPr lang="en-US" dirty="0" err="1"/>
              <a:t>nối</a:t>
            </a:r>
            <a:endParaRPr lang="en-US" dirty="0"/>
          </a:p>
          <a:p>
            <a:r>
              <a:rPr lang="en-US" dirty="0" err="1"/>
              <a:t>Điều</a:t>
            </a:r>
            <a:r>
              <a:rPr lang="en-US" dirty="0"/>
              <a:t> </a:t>
            </a:r>
            <a:r>
              <a:rPr lang="en-US" dirty="0" err="1"/>
              <a:t>khiển</a:t>
            </a:r>
            <a:r>
              <a:rPr lang="en-US" dirty="0"/>
              <a:t> </a:t>
            </a:r>
            <a:r>
              <a:rPr lang="en-US" dirty="0" err="1"/>
              <a:t>luồng</a:t>
            </a:r>
            <a:endParaRPr lang="en-US" dirty="0"/>
          </a:p>
          <a:p>
            <a:r>
              <a:rPr lang="en-US" dirty="0" err="1"/>
              <a:t>Điều</a:t>
            </a:r>
            <a:r>
              <a:rPr lang="en-US" dirty="0"/>
              <a:t> </a:t>
            </a:r>
            <a:r>
              <a:rPr lang="en-US" dirty="0" err="1"/>
              <a:t>khiển</a:t>
            </a:r>
            <a:r>
              <a:rPr lang="en-US" dirty="0"/>
              <a:t> </a:t>
            </a:r>
            <a:r>
              <a:rPr lang="en-US" dirty="0" err="1"/>
              <a:t>tắt</a:t>
            </a:r>
            <a:r>
              <a:rPr lang="en-US" dirty="0"/>
              <a:t> </a:t>
            </a:r>
            <a:r>
              <a:rPr lang="en-US" dirty="0" err="1"/>
              <a:t>nghẽn</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normAutofit/>
          </a:bodyPr>
          <a:lstStyle/>
          <a:p>
            <a:pPr eaLnBrk="1" hangingPunct="1"/>
            <a:r>
              <a:rPr lang="en-US" sz="3600" dirty="0"/>
              <a:t>TCP – </a:t>
            </a:r>
            <a:r>
              <a:rPr lang="en-US" sz="3600" dirty="0" err="1"/>
              <a:t>giới</a:t>
            </a:r>
            <a:r>
              <a:rPr lang="en-US" sz="3600" dirty="0"/>
              <a:t> </a:t>
            </a:r>
            <a:r>
              <a:rPr lang="en-US" sz="3600" dirty="0" err="1"/>
              <a:t>thiệu</a:t>
            </a:r>
            <a:r>
              <a:rPr lang="en-US" sz="3600" dirty="0"/>
              <a:t> - 1</a:t>
            </a:r>
          </a:p>
        </p:txBody>
      </p:sp>
      <p:sp>
        <p:nvSpPr>
          <p:cNvPr id="92163" name="Rectangle 3"/>
          <p:cNvSpPr>
            <a:spLocks noGrp="1" noChangeArrowheads="1"/>
          </p:cNvSpPr>
          <p:nvPr>
            <p:ph sz="quarter" idx="1"/>
          </p:nvPr>
        </p:nvSpPr>
        <p:spPr/>
        <p:txBody>
          <a:bodyPr>
            <a:normAutofit fontScale="92500"/>
          </a:bodyPr>
          <a:lstStyle/>
          <a:p>
            <a:pPr eaLnBrk="1" hangingPunct="1">
              <a:lnSpc>
                <a:spcPct val="150000"/>
              </a:lnSpc>
            </a:pPr>
            <a:r>
              <a:rPr lang="en-US" sz="2800" dirty="0"/>
              <a:t>TCP = Transport Control Protocol</a:t>
            </a:r>
          </a:p>
          <a:p>
            <a:pPr lvl="1" eaLnBrk="1" hangingPunct="1">
              <a:lnSpc>
                <a:spcPct val="150000"/>
              </a:lnSpc>
            </a:pPr>
            <a:r>
              <a:rPr lang="en-US" sz="2400" dirty="0" err="1"/>
              <a:t>rfc</a:t>
            </a:r>
            <a:r>
              <a:rPr lang="en-US" sz="2400" dirty="0"/>
              <a:t>: 793,1122,1323,2018,2581</a:t>
            </a:r>
          </a:p>
          <a:p>
            <a:pPr lvl="1" eaLnBrk="1" hangingPunct="1">
              <a:lnSpc>
                <a:spcPct val="150000"/>
              </a:lnSpc>
            </a:pPr>
            <a:r>
              <a:rPr lang="en-US" sz="2400" dirty="0"/>
              <a:t>Point – to – point</a:t>
            </a:r>
          </a:p>
          <a:p>
            <a:pPr lvl="2">
              <a:lnSpc>
                <a:spcPct val="150000"/>
              </a:lnSpc>
            </a:pPr>
            <a:r>
              <a:rPr lang="en-US" dirty="0"/>
              <a:t>1 </a:t>
            </a:r>
            <a:r>
              <a:rPr lang="en-US" dirty="0" err="1"/>
              <a:t>người</a:t>
            </a:r>
            <a:r>
              <a:rPr lang="en-US" dirty="0"/>
              <a:t> </a:t>
            </a:r>
            <a:r>
              <a:rPr lang="en-US" dirty="0" err="1"/>
              <a:t>gởi</a:t>
            </a:r>
            <a:r>
              <a:rPr lang="en-US" dirty="0"/>
              <a:t> </a:t>
            </a:r>
            <a:r>
              <a:rPr lang="en-US" dirty="0" err="1"/>
              <a:t>và</a:t>
            </a:r>
            <a:r>
              <a:rPr lang="en-US" dirty="0"/>
              <a:t> 1 </a:t>
            </a:r>
            <a:r>
              <a:rPr lang="en-US" dirty="0" err="1"/>
              <a:t>người</a:t>
            </a:r>
            <a:r>
              <a:rPr lang="en-US" dirty="0"/>
              <a:t> </a:t>
            </a:r>
            <a:r>
              <a:rPr lang="en-US" dirty="0" err="1"/>
              <a:t>nhận</a:t>
            </a:r>
            <a:endParaRPr lang="en-US" dirty="0"/>
          </a:p>
          <a:p>
            <a:pPr lvl="1" eaLnBrk="1" hangingPunct="1">
              <a:lnSpc>
                <a:spcPct val="150000"/>
              </a:lnSpc>
            </a:pPr>
            <a:r>
              <a:rPr lang="en-US" sz="2400" dirty="0"/>
              <a:t>Full-duplex </a:t>
            </a:r>
          </a:p>
          <a:p>
            <a:pPr lvl="2" eaLnBrk="1" hangingPunct="1">
              <a:lnSpc>
                <a:spcPct val="150000"/>
              </a:lnSpc>
            </a:pPr>
            <a:r>
              <a:rPr lang="en-US" sz="2000" dirty="0" err="1"/>
              <a:t>Dữ</a:t>
            </a:r>
            <a:r>
              <a:rPr lang="en-US" sz="2000" dirty="0"/>
              <a:t> </a:t>
            </a:r>
            <a:r>
              <a:rPr lang="en-US" sz="2000" dirty="0" err="1"/>
              <a:t>liệu</a:t>
            </a:r>
            <a:r>
              <a:rPr lang="en-US" sz="2000" dirty="0"/>
              <a:t> </a:t>
            </a:r>
            <a:r>
              <a:rPr lang="en-US" sz="2000" dirty="0" err="1"/>
              <a:t>truyền</a:t>
            </a:r>
            <a:r>
              <a:rPr lang="en-US" sz="2000" dirty="0"/>
              <a:t> 2 </a:t>
            </a:r>
            <a:r>
              <a:rPr lang="en-US" sz="2000" dirty="0" err="1"/>
              <a:t>chiều</a:t>
            </a:r>
            <a:r>
              <a:rPr lang="en-US" sz="2000" dirty="0"/>
              <a:t> </a:t>
            </a:r>
            <a:r>
              <a:rPr lang="en-US" sz="2000" dirty="0" err="1"/>
              <a:t>trên</a:t>
            </a:r>
            <a:r>
              <a:rPr lang="en-US" sz="2000" dirty="0"/>
              <a:t> </a:t>
            </a:r>
            <a:r>
              <a:rPr lang="en-US" sz="2000" dirty="0" err="1"/>
              <a:t>cùng</a:t>
            </a:r>
            <a:r>
              <a:rPr lang="en-US" sz="2000" dirty="0"/>
              <a:t> </a:t>
            </a:r>
            <a:r>
              <a:rPr lang="en-US" sz="2000" dirty="0" err="1"/>
              <a:t>kết</a:t>
            </a:r>
            <a:r>
              <a:rPr lang="en-US" sz="2000" dirty="0"/>
              <a:t> </a:t>
            </a:r>
            <a:r>
              <a:rPr lang="en-US" sz="2000" dirty="0" err="1"/>
              <a:t>nối</a:t>
            </a:r>
            <a:endParaRPr lang="en-US" sz="2000" dirty="0"/>
          </a:p>
          <a:p>
            <a:pPr lvl="2" eaLnBrk="1" hangingPunct="1">
              <a:lnSpc>
                <a:spcPct val="150000"/>
              </a:lnSpc>
            </a:pPr>
            <a:r>
              <a:rPr lang="en-US" sz="2000" dirty="0"/>
              <a:t>MSS: maximum segment size</a:t>
            </a:r>
          </a:p>
          <a:p>
            <a:pPr lvl="1" eaLnBrk="1" hangingPunct="1">
              <a:lnSpc>
                <a:spcPct val="150000"/>
              </a:lnSpc>
            </a:pPr>
            <a:r>
              <a:rPr lang="en-US" sz="2400" dirty="0" err="1"/>
              <a:t>Hướng</a:t>
            </a:r>
            <a:r>
              <a:rPr lang="en-US" sz="2400" dirty="0"/>
              <a:t> </a:t>
            </a:r>
            <a:r>
              <a:rPr lang="en-US" sz="2400" dirty="0" err="1"/>
              <a:t>kết</a:t>
            </a:r>
            <a:r>
              <a:rPr lang="en-US" sz="2400" dirty="0"/>
              <a:t> </a:t>
            </a:r>
            <a:r>
              <a:rPr lang="en-US" sz="2400" dirty="0" err="1"/>
              <a:t>nối</a:t>
            </a:r>
            <a:endParaRPr lang="en-US" sz="2400" dirty="0"/>
          </a:p>
          <a:p>
            <a:pPr lvl="2" eaLnBrk="1" hangingPunct="1">
              <a:lnSpc>
                <a:spcPct val="150000"/>
              </a:lnSpc>
            </a:pPr>
            <a:r>
              <a:rPr lang="en-US" sz="2000" dirty="0"/>
              <a:t>Handshaking (</a:t>
            </a:r>
            <a:r>
              <a:rPr lang="en-US" sz="2000" dirty="0" err="1"/>
              <a:t>tạo</a:t>
            </a:r>
            <a:r>
              <a:rPr lang="en-US" sz="2000" dirty="0"/>
              <a:t> </a:t>
            </a:r>
            <a:r>
              <a:rPr lang="en-US" sz="2000" dirty="0" err="1"/>
              <a:t>kết</a:t>
            </a:r>
            <a:r>
              <a:rPr lang="en-US" sz="2000" dirty="0"/>
              <a:t> </a:t>
            </a:r>
            <a:r>
              <a:rPr lang="en-US" sz="2000" dirty="0" err="1"/>
              <a:t>nối</a:t>
            </a:r>
            <a:r>
              <a:rPr lang="en-US" sz="2000" dirty="0"/>
              <a:t> 3 </a:t>
            </a:r>
            <a:r>
              <a:rPr lang="en-US" sz="2000" dirty="0" err="1"/>
              <a:t>bước</a:t>
            </a:r>
            <a:r>
              <a:rPr lang="en-US" sz="2000" dirty="0"/>
              <a:t>) </a:t>
            </a:r>
            <a:r>
              <a:rPr lang="en-US" sz="2000" dirty="0" err="1"/>
              <a:t>trước</a:t>
            </a:r>
            <a:r>
              <a:rPr lang="en-US" sz="2000" dirty="0"/>
              <a:t> </a:t>
            </a:r>
            <a:r>
              <a:rPr lang="en-US" sz="2000" dirty="0" err="1"/>
              <a:t>khi</a:t>
            </a:r>
            <a:r>
              <a:rPr lang="en-US" sz="2000" dirty="0"/>
              <a:t> </a:t>
            </a:r>
            <a:r>
              <a:rPr lang="en-US" sz="2000" dirty="0" err="1"/>
              <a:t>gửi</a:t>
            </a:r>
            <a:r>
              <a:rPr lang="en-US" sz="2000" dirty="0"/>
              <a:t> </a:t>
            </a:r>
            <a:r>
              <a:rPr lang="en-US" sz="2000" dirty="0" err="1"/>
              <a:t>dữ</a:t>
            </a:r>
            <a:r>
              <a:rPr lang="en-US" sz="2000" dirty="0"/>
              <a:t> </a:t>
            </a:r>
            <a:r>
              <a:rPr lang="en-US" sz="2000" dirty="0" err="1"/>
              <a:t>liệu</a:t>
            </a:r>
            <a:endParaRPr lang="en-US" sz="20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blinds(horizontal)">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blinds(horizontal)">
                                      <p:cBhvr>
                                        <p:cTn id="12" dur="500"/>
                                        <p:tgtEl>
                                          <p:spTgt spid="92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blinds(horizontal)">
                                      <p:cBhvr>
                                        <p:cTn id="17" dur="500"/>
                                        <p:tgtEl>
                                          <p:spTgt spid="9216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92163">
                                            <p:txEl>
                                              <p:pRg st="3" end="3"/>
                                            </p:txEl>
                                          </p:spTgt>
                                        </p:tgtEl>
                                        <p:attrNameLst>
                                          <p:attrName>style.visibility</p:attrName>
                                        </p:attrNameLst>
                                      </p:cBhvr>
                                      <p:to>
                                        <p:strVal val="visible"/>
                                      </p:to>
                                    </p:set>
                                    <p:animEffect transition="in" filter="blinds(horizontal)">
                                      <p:cBhvr>
                                        <p:cTn id="20" dur="500"/>
                                        <p:tgtEl>
                                          <p:spTgt spid="9216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2163">
                                            <p:txEl>
                                              <p:pRg st="4" end="4"/>
                                            </p:txEl>
                                          </p:spTgt>
                                        </p:tgtEl>
                                        <p:attrNameLst>
                                          <p:attrName>style.visibility</p:attrName>
                                        </p:attrNameLst>
                                      </p:cBhvr>
                                      <p:to>
                                        <p:strVal val="visible"/>
                                      </p:to>
                                    </p:set>
                                    <p:animEffect transition="in" filter="blinds(horizontal)">
                                      <p:cBhvr>
                                        <p:cTn id="23" dur="500"/>
                                        <p:tgtEl>
                                          <p:spTgt spid="9216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2163">
                                            <p:txEl>
                                              <p:pRg st="5" end="5"/>
                                            </p:txEl>
                                          </p:spTgt>
                                        </p:tgtEl>
                                        <p:attrNameLst>
                                          <p:attrName>style.visibility</p:attrName>
                                        </p:attrNameLst>
                                      </p:cBhvr>
                                      <p:to>
                                        <p:strVal val="visible"/>
                                      </p:to>
                                    </p:set>
                                    <p:animEffect transition="in" filter="blinds(horizontal)">
                                      <p:cBhvr>
                                        <p:cTn id="26" dur="500"/>
                                        <p:tgtEl>
                                          <p:spTgt spid="9216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2163">
                                            <p:txEl>
                                              <p:pRg st="6" end="6"/>
                                            </p:txEl>
                                          </p:spTgt>
                                        </p:tgtEl>
                                        <p:attrNameLst>
                                          <p:attrName>style.visibility</p:attrName>
                                        </p:attrNameLst>
                                      </p:cBhvr>
                                      <p:to>
                                        <p:strVal val="visible"/>
                                      </p:to>
                                    </p:set>
                                    <p:animEffect transition="in" filter="blinds(horizontal)">
                                      <p:cBhvr>
                                        <p:cTn id="29" dur="500"/>
                                        <p:tgtEl>
                                          <p:spTgt spid="9216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2163">
                                            <p:txEl>
                                              <p:pRg st="7" end="7"/>
                                            </p:txEl>
                                          </p:spTgt>
                                        </p:tgtEl>
                                        <p:attrNameLst>
                                          <p:attrName>style.visibility</p:attrName>
                                        </p:attrNameLst>
                                      </p:cBhvr>
                                      <p:to>
                                        <p:strVal val="visible"/>
                                      </p:to>
                                    </p:set>
                                    <p:animEffect transition="in" filter="blinds(horizontal)">
                                      <p:cBhvr>
                                        <p:cTn id="34" dur="500"/>
                                        <p:tgtEl>
                                          <p:spTgt spid="9216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2163">
                                            <p:txEl>
                                              <p:pRg st="8" end="8"/>
                                            </p:txEl>
                                          </p:spTgt>
                                        </p:tgtEl>
                                        <p:attrNameLst>
                                          <p:attrName>style.visibility</p:attrName>
                                        </p:attrNameLst>
                                      </p:cBhvr>
                                      <p:to>
                                        <p:strVal val="visible"/>
                                      </p:to>
                                    </p:set>
                                    <p:animEffect transition="in" filter="blinds(horizontal)">
                                      <p:cBhvr>
                                        <p:cTn id="37" dur="500"/>
                                        <p:tgtEl>
                                          <p:spTgt spid="921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normAutofit/>
          </a:bodyPr>
          <a:lstStyle/>
          <a:p>
            <a:r>
              <a:rPr lang="en-US" sz="3600" dirty="0"/>
              <a:t>TCP - </a:t>
            </a:r>
            <a:r>
              <a:rPr lang="en-US" sz="3600" dirty="0" err="1"/>
              <a:t>giới</a:t>
            </a:r>
            <a:r>
              <a:rPr lang="en-US" sz="3600" dirty="0"/>
              <a:t> </a:t>
            </a:r>
            <a:r>
              <a:rPr lang="en-US" sz="3600" dirty="0" err="1"/>
              <a:t>thiệu</a:t>
            </a:r>
            <a:r>
              <a:rPr lang="en-US" sz="3600" dirty="0"/>
              <a:t> - 2</a:t>
            </a:r>
          </a:p>
        </p:txBody>
      </p:sp>
      <p:sp>
        <p:nvSpPr>
          <p:cNvPr id="92163" name="Rectangle 3"/>
          <p:cNvSpPr>
            <a:spLocks noGrp="1" noChangeArrowheads="1"/>
          </p:cNvSpPr>
          <p:nvPr>
            <p:ph sz="quarter" idx="1"/>
          </p:nvPr>
        </p:nvSpPr>
        <p:spPr/>
        <p:txBody>
          <a:bodyPr>
            <a:normAutofit fontScale="85000" lnSpcReduction="10000"/>
          </a:bodyPr>
          <a:lstStyle/>
          <a:p>
            <a:pPr eaLnBrk="1" hangingPunct="1">
              <a:lnSpc>
                <a:spcPct val="150000"/>
              </a:lnSpc>
            </a:pPr>
            <a:r>
              <a:rPr lang="en-US" sz="2800" dirty="0"/>
              <a:t>TCP = Transport Control Protocol</a:t>
            </a:r>
          </a:p>
          <a:p>
            <a:pPr lvl="1" eaLnBrk="1" hangingPunct="1">
              <a:lnSpc>
                <a:spcPct val="150000"/>
              </a:lnSpc>
            </a:pPr>
            <a:r>
              <a:rPr lang="en-US" sz="2400" dirty="0"/>
              <a:t>TCP </a:t>
            </a:r>
            <a:r>
              <a:rPr lang="en-US" sz="2400" dirty="0" err="1"/>
              <a:t>cung</a:t>
            </a:r>
            <a:r>
              <a:rPr lang="en-US" sz="2400" dirty="0"/>
              <a:t> </a:t>
            </a:r>
            <a:r>
              <a:rPr lang="en-US" sz="2400" dirty="0" err="1"/>
              <a:t>cấp</a:t>
            </a:r>
            <a:r>
              <a:rPr lang="en-US" sz="2400" dirty="0"/>
              <a:t> </a:t>
            </a:r>
            <a:r>
              <a:rPr lang="en-US" sz="2400" dirty="0" err="1"/>
              <a:t>kết</a:t>
            </a:r>
            <a:r>
              <a:rPr lang="en-US" sz="2400" dirty="0"/>
              <a:t> </a:t>
            </a:r>
            <a:r>
              <a:rPr lang="en-US" sz="2400" dirty="0" err="1"/>
              <a:t>nối</a:t>
            </a:r>
            <a:r>
              <a:rPr lang="en-US" sz="2400" dirty="0"/>
              <a:t> </a:t>
            </a:r>
            <a:r>
              <a:rPr lang="en-US" sz="2400" dirty="0" err="1"/>
              <a:t>theo</a:t>
            </a:r>
            <a:r>
              <a:rPr lang="en-US" sz="2400" dirty="0"/>
              <a:t> </a:t>
            </a:r>
            <a:r>
              <a:rPr lang="en-US" sz="2400" dirty="0" err="1"/>
              <a:t>kiểu</a:t>
            </a:r>
            <a:r>
              <a:rPr lang="en-US" sz="2400" dirty="0"/>
              <a:t> </a:t>
            </a:r>
            <a:r>
              <a:rPr lang="en-US" sz="2400" dirty="0" err="1"/>
              <a:t>dòng</a:t>
            </a:r>
            <a:r>
              <a:rPr lang="en-US" sz="2400" dirty="0"/>
              <a:t> (</a:t>
            </a:r>
            <a:r>
              <a:rPr lang="en-US" sz="2400" dirty="0">
                <a:solidFill>
                  <a:srgbClr val="009900"/>
                </a:solidFill>
              </a:rPr>
              <a:t>stream-of-bytes</a:t>
            </a:r>
            <a:r>
              <a:rPr lang="en-US" sz="2400" dirty="0"/>
              <a:t>)</a:t>
            </a:r>
          </a:p>
          <a:p>
            <a:pPr lvl="2">
              <a:lnSpc>
                <a:spcPct val="150000"/>
              </a:lnSpc>
            </a:pPr>
            <a:r>
              <a:rPr lang="en-US" dirty="0" err="1"/>
              <a:t>Không</a:t>
            </a:r>
            <a:r>
              <a:rPr lang="en-US" dirty="0"/>
              <a:t> </a:t>
            </a:r>
            <a:r>
              <a:rPr lang="en-US" dirty="0" err="1"/>
              <a:t>có</a:t>
            </a:r>
            <a:r>
              <a:rPr lang="en-US" dirty="0"/>
              <a:t> </a:t>
            </a:r>
            <a:r>
              <a:rPr lang="en-US" dirty="0" err="1"/>
              <a:t>ranh</a:t>
            </a:r>
            <a:r>
              <a:rPr lang="en-US" dirty="0"/>
              <a:t> </a:t>
            </a:r>
            <a:r>
              <a:rPr lang="en-US" dirty="0" err="1"/>
              <a:t>giới</a:t>
            </a:r>
            <a:r>
              <a:rPr lang="en-US" dirty="0"/>
              <a:t> </a:t>
            </a:r>
            <a:r>
              <a:rPr lang="en-US" dirty="0" err="1"/>
              <a:t>giữa</a:t>
            </a:r>
            <a:r>
              <a:rPr lang="en-US" dirty="0"/>
              <a:t> </a:t>
            </a:r>
            <a:r>
              <a:rPr lang="en-US" dirty="0" err="1"/>
              <a:t>các</a:t>
            </a:r>
            <a:r>
              <a:rPr lang="en-US" dirty="0"/>
              <a:t> </a:t>
            </a:r>
            <a:r>
              <a:rPr lang="en-US" dirty="0" err="1"/>
              <a:t>gói</a:t>
            </a:r>
            <a:r>
              <a:rPr lang="en-US" dirty="0"/>
              <a:t> tin</a:t>
            </a:r>
          </a:p>
          <a:p>
            <a:pPr lvl="2">
              <a:lnSpc>
                <a:spcPct val="150000"/>
              </a:lnSpc>
            </a:pPr>
            <a:r>
              <a:rPr lang="en-US" dirty="0" err="1"/>
              <a:t>Sử</a:t>
            </a:r>
            <a:r>
              <a:rPr lang="en-US" dirty="0"/>
              <a:t> </a:t>
            </a:r>
            <a:r>
              <a:rPr lang="en-US" dirty="0" err="1"/>
              <a:t>dụng</a:t>
            </a:r>
            <a:r>
              <a:rPr lang="en-US" dirty="0"/>
              <a:t> buffer </a:t>
            </a:r>
            <a:r>
              <a:rPr lang="en-US" dirty="0" err="1"/>
              <a:t>gởi</a:t>
            </a:r>
            <a:r>
              <a:rPr lang="en-US" dirty="0"/>
              <a:t> </a:t>
            </a:r>
            <a:r>
              <a:rPr lang="en-US" dirty="0" err="1"/>
              <a:t>và</a:t>
            </a:r>
            <a:r>
              <a:rPr lang="en-US" dirty="0"/>
              <a:t> </a:t>
            </a:r>
            <a:r>
              <a:rPr lang="en-US" dirty="0" err="1"/>
              <a:t>nhận</a:t>
            </a:r>
            <a:endParaRPr lang="en-US" dirty="0"/>
          </a:p>
          <a:p>
            <a:pPr lvl="1" eaLnBrk="1" hangingPunct="1">
              <a:lnSpc>
                <a:spcPct val="150000"/>
              </a:lnSpc>
            </a:pPr>
            <a:endParaRPr lang="en-US" sz="2400" dirty="0"/>
          </a:p>
          <a:p>
            <a:pPr lvl="1" eaLnBrk="1" hangingPunct="1">
              <a:lnSpc>
                <a:spcPct val="150000"/>
              </a:lnSpc>
            </a:pPr>
            <a:endParaRPr lang="en-US" sz="2400" dirty="0"/>
          </a:p>
          <a:p>
            <a:pPr lvl="1" eaLnBrk="1" hangingPunct="1">
              <a:lnSpc>
                <a:spcPct val="150000"/>
              </a:lnSpc>
            </a:pPr>
            <a:r>
              <a:rPr lang="en-US" sz="2400" dirty="0"/>
              <a:t>Tin </a:t>
            </a:r>
            <a:r>
              <a:rPr lang="en-US" sz="2400" dirty="0" err="1"/>
              <a:t>cậy</a:t>
            </a:r>
            <a:r>
              <a:rPr lang="en-US" sz="2400" dirty="0"/>
              <a:t>, </a:t>
            </a:r>
            <a:r>
              <a:rPr lang="en-US" sz="2400" dirty="0" err="1"/>
              <a:t>theo</a:t>
            </a:r>
            <a:r>
              <a:rPr lang="en-US" sz="2400" dirty="0"/>
              <a:t> </a:t>
            </a:r>
            <a:r>
              <a:rPr lang="en-US" sz="2400" dirty="0" err="1"/>
              <a:t>thứ</a:t>
            </a:r>
            <a:r>
              <a:rPr lang="en-US" sz="2400" dirty="0"/>
              <a:t> </a:t>
            </a:r>
            <a:r>
              <a:rPr lang="en-US" sz="2400" dirty="0" err="1"/>
              <a:t>tự</a:t>
            </a:r>
            <a:endParaRPr lang="en-US" sz="2400" dirty="0"/>
          </a:p>
          <a:p>
            <a:pPr lvl="1" eaLnBrk="1" hangingPunct="1">
              <a:lnSpc>
                <a:spcPct val="150000"/>
              </a:lnSpc>
            </a:pPr>
            <a:r>
              <a:rPr lang="en-US" sz="2400" dirty="0"/>
              <a:t>Pipeline</a:t>
            </a:r>
          </a:p>
          <a:p>
            <a:pPr lvl="1">
              <a:lnSpc>
                <a:spcPct val="150000"/>
              </a:lnSpc>
            </a:pPr>
            <a:r>
              <a:rPr lang="en-US" dirty="0" err="1"/>
              <a:t>Kiểm</a:t>
            </a:r>
            <a:r>
              <a:rPr lang="en-US" dirty="0"/>
              <a:t> </a:t>
            </a:r>
            <a:r>
              <a:rPr lang="en-US" dirty="0" err="1"/>
              <a:t>soát</a:t>
            </a:r>
            <a:r>
              <a:rPr lang="en-US" dirty="0"/>
              <a:t> </a:t>
            </a:r>
            <a:r>
              <a:rPr lang="en-US" dirty="0" err="1"/>
              <a:t>luồng</a:t>
            </a:r>
            <a:endParaRPr lang="en-US" dirty="0"/>
          </a:p>
          <a:p>
            <a:pPr lvl="1">
              <a:lnSpc>
                <a:spcPct val="150000"/>
              </a:lnSpc>
            </a:pPr>
            <a:r>
              <a:rPr lang="en-US" dirty="0" err="1"/>
              <a:t>Kiểm</a:t>
            </a:r>
            <a:r>
              <a:rPr lang="en-US" dirty="0"/>
              <a:t> </a:t>
            </a:r>
            <a:r>
              <a:rPr lang="en-US" dirty="0" err="1"/>
              <a:t>soát</a:t>
            </a:r>
            <a:r>
              <a:rPr lang="en-US" dirty="0"/>
              <a:t> </a:t>
            </a:r>
            <a:r>
              <a:rPr lang="en-US" dirty="0" err="1"/>
              <a:t>tắt</a:t>
            </a:r>
            <a:r>
              <a:rPr lang="en-US" dirty="0"/>
              <a:t> </a:t>
            </a:r>
            <a:r>
              <a:rPr lang="en-US" dirty="0" err="1"/>
              <a:t>nghẽn</a:t>
            </a:r>
            <a:endParaRPr lang="en-US" dirty="0"/>
          </a:p>
        </p:txBody>
      </p:sp>
      <p:graphicFrame>
        <p:nvGraphicFramePr>
          <p:cNvPr id="96257" name="Object 1"/>
          <p:cNvGraphicFramePr>
            <a:graphicFrameLocks noChangeAspect="1"/>
          </p:cNvGraphicFramePr>
          <p:nvPr/>
        </p:nvGraphicFramePr>
        <p:xfrm>
          <a:off x="1136649" y="3243263"/>
          <a:ext cx="6026151" cy="1023937"/>
        </p:xfrm>
        <a:graphic>
          <a:graphicData uri="http://schemas.openxmlformats.org/presentationml/2006/ole">
            <mc:AlternateContent xmlns:mc="http://schemas.openxmlformats.org/markup-compatibility/2006">
              <mc:Choice xmlns:v="urn:schemas-microsoft-com:vml" Requires="v">
                <p:oleObj name="Visio" r:id="rId3" imgW="6612725" imgH="1133451" progId="Visio.Drawing.11">
                  <p:embed/>
                </p:oleObj>
              </mc:Choice>
              <mc:Fallback>
                <p:oleObj name="Visio" r:id="rId3" imgW="6612725" imgH="113345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49" y="3243263"/>
                        <a:ext cx="6026151" cy="102393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55</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blinds(horizontal)">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blinds(horizontal)">
                                      <p:cBhvr>
                                        <p:cTn id="12" dur="500"/>
                                        <p:tgtEl>
                                          <p:spTgt spid="9216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animEffect transition="in" filter="blinds(horizontal)">
                                      <p:cBhvr>
                                        <p:cTn id="15" dur="500"/>
                                        <p:tgtEl>
                                          <p:spTgt spid="921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2163">
                                            <p:txEl>
                                              <p:pRg st="3" end="3"/>
                                            </p:txEl>
                                          </p:spTgt>
                                        </p:tgtEl>
                                        <p:attrNameLst>
                                          <p:attrName>style.visibility</p:attrName>
                                        </p:attrNameLst>
                                      </p:cBhvr>
                                      <p:to>
                                        <p:strVal val="visible"/>
                                      </p:to>
                                    </p:set>
                                    <p:animEffect transition="in" filter="blinds(horizontal)">
                                      <p:cBhvr>
                                        <p:cTn id="20" dur="500"/>
                                        <p:tgtEl>
                                          <p:spTgt spid="9216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96257"/>
                                        </p:tgtEl>
                                        <p:attrNameLst>
                                          <p:attrName>style.visibility</p:attrName>
                                        </p:attrNameLst>
                                      </p:cBhvr>
                                      <p:to>
                                        <p:strVal val="visible"/>
                                      </p:to>
                                    </p:set>
                                    <p:animEffect transition="in" filter="dissolve">
                                      <p:cBhvr>
                                        <p:cTn id="23" dur="500"/>
                                        <p:tgtEl>
                                          <p:spTgt spid="9625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2163">
                                            <p:txEl>
                                              <p:pRg st="6" end="6"/>
                                            </p:txEl>
                                          </p:spTgt>
                                        </p:tgtEl>
                                        <p:attrNameLst>
                                          <p:attrName>style.visibility</p:attrName>
                                        </p:attrNameLst>
                                      </p:cBhvr>
                                      <p:to>
                                        <p:strVal val="visible"/>
                                      </p:to>
                                    </p:set>
                                    <p:animEffect transition="in" filter="blinds(horizontal)">
                                      <p:cBhvr>
                                        <p:cTn id="28" dur="500"/>
                                        <p:tgtEl>
                                          <p:spTgt spid="9216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2163">
                                            <p:txEl>
                                              <p:pRg st="7" end="7"/>
                                            </p:txEl>
                                          </p:spTgt>
                                        </p:tgtEl>
                                        <p:attrNameLst>
                                          <p:attrName>style.visibility</p:attrName>
                                        </p:attrNameLst>
                                      </p:cBhvr>
                                      <p:to>
                                        <p:strVal val="visible"/>
                                      </p:to>
                                    </p:set>
                                    <p:animEffect transition="in" filter="blinds(horizontal)">
                                      <p:cBhvr>
                                        <p:cTn id="33" dur="500"/>
                                        <p:tgtEl>
                                          <p:spTgt spid="9216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2163">
                                            <p:txEl>
                                              <p:pRg st="8" end="8"/>
                                            </p:txEl>
                                          </p:spTgt>
                                        </p:tgtEl>
                                        <p:attrNameLst>
                                          <p:attrName>style.visibility</p:attrName>
                                        </p:attrNameLst>
                                      </p:cBhvr>
                                      <p:to>
                                        <p:strVal val="visible"/>
                                      </p:to>
                                    </p:set>
                                    <p:animEffect transition="in" filter="blinds(horizontal)">
                                      <p:cBhvr>
                                        <p:cTn id="38" dur="500"/>
                                        <p:tgtEl>
                                          <p:spTgt spid="9216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2163">
                                            <p:txEl>
                                              <p:pRg st="9" end="9"/>
                                            </p:txEl>
                                          </p:spTgt>
                                        </p:tgtEl>
                                        <p:attrNameLst>
                                          <p:attrName>style.visibility</p:attrName>
                                        </p:attrNameLst>
                                      </p:cBhvr>
                                      <p:to>
                                        <p:strVal val="visible"/>
                                      </p:to>
                                    </p:set>
                                    <p:animEffect transition="in" filter="blinds(horizontal)">
                                      <p:cBhvr>
                                        <p:cTn id="43" dur="500"/>
                                        <p:tgtEl>
                                          <p:spTgt spid="921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dirty="0"/>
              <a:t>TCP – </a:t>
            </a:r>
            <a:r>
              <a:rPr lang="en-US" dirty="0" err="1"/>
              <a:t>cấu</a:t>
            </a:r>
            <a:r>
              <a:rPr lang="en-US" dirty="0"/>
              <a:t> </a:t>
            </a:r>
            <a:r>
              <a:rPr lang="en-US" dirty="0" err="1"/>
              <a:t>trúc</a:t>
            </a:r>
            <a:r>
              <a:rPr lang="en-US" dirty="0"/>
              <a:t> </a:t>
            </a:r>
            <a:r>
              <a:rPr lang="en-US" dirty="0" err="1"/>
              <a:t>gói</a:t>
            </a:r>
            <a:r>
              <a:rPr lang="en-US" dirty="0"/>
              <a:t> tin</a:t>
            </a:r>
          </a:p>
        </p:txBody>
      </p:sp>
      <p:sp>
        <p:nvSpPr>
          <p:cNvPr id="93187" name="Rectangle 3"/>
          <p:cNvSpPr>
            <a:spLocks noChangeArrowheads="1"/>
          </p:cNvSpPr>
          <p:nvPr/>
        </p:nvSpPr>
        <p:spPr bwMode="auto">
          <a:xfrm>
            <a:off x="2890838" y="1481138"/>
            <a:ext cx="3951287" cy="4824412"/>
          </a:xfrm>
          <a:prstGeom prst="rect">
            <a:avLst/>
          </a:prstGeom>
          <a:solidFill>
            <a:schemeClr val="accent2"/>
          </a:solidFill>
          <a:ln w="19050">
            <a:noFill/>
            <a:miter lim="800000"/>
            <a:headEnd/>
            <a:tailEnd/>
          </a:ln>
        </p:spPr>
        <p:txBody>
          <a:bodyPr wrap="none" anchor="ctr"/>
          <a:lstStyle/>
          <a:p>
            <a:endParaRPr lang="en-US"/>
          </a:p>
        </p:txBody>
      </p:sp>
      <p:sp>
        <p:nvSpPr>
          <p:cNvPr id="93188" name="Rectangle 4"/>
          <p:cNvSpPr>
            <a:spLocks noChangeArrowheads="1"/>
          </p:cNvSpPr>
          <p:nvPr/>
        </p:nvSpPr>
        <p:spPr bwMode="auto">
          <a:xfrm>
            <a:off x="2805113" y="1597025"/>
            <a:ext cx="3951287" cy="4805363"/>
          </a:xfrm>
          <a:prstGeom prst="rect">
            <a:avLst/>
          </a:prstGeom>
          <a:solidFill>
            <a:schemeClr val="bg1"/>
          </a:solidFill>
          <a:ln w="19050">
            <a:solidFill>
              <a:schemeClr val="tx1"/>
            </a:solidFill>
            <a:miter lim="800000"/>
            <a:headEnd/>
            <a:tailEnd/>
          </a:ln>
        </p:spPr>
        <p:txBody>
          <a:bodyPr wrap="none" anchor="ctr"/>
          <a:lstStyle/>
          <a:p>
            <a:endParaRPr lang="en-US" sz="2400" b="1"/>
          </a:p>
        </p:txBody>
      </p:sp>
      <p:sp>
        <p:nvSpPr>
          <p:cNvPr id="93189" name="Text Box 5"/>
          <p:cNvSpPr txBox="1">
            <a:spLocks noChangeArrowheads="1"/>
          </p:cNvSpPr>
          <p:nvPr/>
        </p:nvSpPr>
        <p:spPr bwMode="auto">
          <a:xfrm>
            <a:off x="2886075" y="1555750"/>
            <a:ext cx="1792288" cy="396875"/>
          </a:xfrm>
          <a:prstGeom prst="rect">
            <a:avLst/>
          </a:prstGeom>
          <a:noFill/>
          <a:ln w="9525">
            <a:noFill/>
            <a:miter lim="800000"/>
            <a:headEnd/>
            <a:tailEnd/>
          </a:ln>
        </p:spPr>
        <p:txBody>
          <a:bodyPr wrap="none">
            <a:spAutoFit/>
          </a:bodyPr>
          <a:lstStyle/>
          <a:p>
            <a:r>
              <a:rPr lang="en-US" sz="2000" b="1"/>
              <a:t>source port #</a:t>
            </a:r>
            <a:endParaRPr lang="en-US" sz="2400" b="1"/>
          </a:p>
        </p:txBody>
      </p:sp>
      <p:sp>
        <p:nvSpPr>
          <p:cNvPr id="93190" name="Text Box 6"/>
          <p:cNvSpPr txBox="1">
            <a:spLocks noChangeArrowheads="1"/>
          </p:cNvSpPr>
          <p:nvPr/>
        </p:nvSpPr>
        <p:spPr bwMode="auto">
          <a:xfrm>
            <a:off x="5000625" y="1560513"/>
            <a:ext cx="1481138" cy="396875"/>
          </a:xfrm>
          <a:prstGeom prst="rect">
            <a:avLst/>
          </a:prstGeom>
          <a:noFill/>
          <a:ln w="9525">
            <a:noFill/>
            <a:miter lim="800000"/>
            <a:headEnd/>
            <a:tailEnd/>
          </a:ln>
        </p:spPr>
        <p:txBody>
          <a:bodyPr wrap="none">
            <a:spAutoFit/>
          </a:bodyPr>
          <a:lstStyle/>
          <a:p>
            <a:r>
              <a:rPr lang="en-US" sz="2000" b="1"/>
              <a:t>dest port #</a:t>
            </a:r>
            <a:endParaRPr lang="en-US" b="1"/>
          </a:p>
        </p:txBody>
      </p:sp>
      <p:sp>
        <p:nvSpPr>
          <p:cNvPr id="93191" name="Line 7"/>
          <p:cNvSpPr>
            <a:spLocks noChangeShapeType="1"/>
          </p:cNvSpPr>
          <p:nvPr/>
        </p:nvSpPr>
        <p:spPr bwMode="auto">
          <a:xfrm>
            <a:off x="2808288" y="1971675"/>
            <a:ext cx="3946525" cy="4763"/>
          </a:xfrm>
          <a:prstGeom prst="line">
            <a:avLst/>
          </a:prstGeom>
          <a:noFill/>
          <a:ln w="19050">
            <a:solidFill>
              <a:schemeClr val="tx1"/>
            </a:solidFill>
            <a:round/>
            <a:headEnd/>
            <a:tailEnd/>
          </a:ln>
        </p:spPr>
        <p:txBody>
          <a:bodyPr wrap="none" anchor="ctr"/>
          <a:lstStyle/>
          <a:p>
            <a:endParaRPr lang="en-US"/>
          </a:p>
        </p:txBody>
      </p:sp>
      <p:sp>
        <p:nvSpPr>
          <p:cNvPr id="93192" name="Line 8"/>
          <p:cNvSpPr>
            <a:spLocks noChangeShapeType="1"/>
          </p:cNvSpPr>
          <p:nvPr/>
        </p:nvSpPr>
        <p:spPr bwMode="auto">
          <a:xfrm flipV="1">
            <a:off x="2801938" y="2351088"/>
            <a:ext cx="3951287" cy="0"/>
          </a:xfrm>
          <a:prstGeom prst="line">
            <a:avLst/>
          </a:prstGeom>
          <a:noFill/>
          <a:ln w="19050">
            <a:solidFill>
              <a:schemeClr val="tx1"/>
            </a:solidFill>
            <a:round/>
            <a:headEnd/>
            <a:tailEnd/>
          </a:ln>
        </p:spPr>
        <p:txBody>
          <a:bodyPr wrap="none" anchor="ctr"/>
          <a:lstStyle/>
          <a:p>
            <a:endParaRPr lang="en-US"/>
          </a:p>
        </p:txBody>
      </p:sp>
      <p:sp>
        <p:nvSpPr>
          <p:cNvPr id="93193" name="Line 9"/>
          <p:cNvSpPr>
            <a:spLocks noChangeShapeType="1"/>
          </p:cNvSpPr>
          <p:nvPr/>
        </p:nvSpPr>
        <p:spPr bwMode="auto">
          <a:xfrm flipV="1">
            <a:off x="4748213" y="1597025"/>
            <a:ext cx="0" cy="392113"/>
          </a:xfrm>
          <a:prstGeom prst="line">
            <a:avLst/>
          </a:prstGeom>
          <a:noFill/>
          <a:ln w="19050">
            <a:solidFill>
              <a:schemeClr val="tx1"/>
            </a:solidFill>
            <a:round/>
            <a:headEnd/>
            <a:tailEnd/>
          </a:ln>
        </p:spPr>
        <p:txBody>
          <a:bodyPr wrap="none" anchor="ctr"/>
          <a:lstStyle/>
          <a:p>
            <a:endParaRPr lang="en-US"/>
          </a:p>
        </p:txBody>
      </p:sp>
      <p:sp>
        <p:nvSpPr>
          <p:cNvPr id="93194" name="Text Box 10"/>
          <p:cNvSpPr txBox="1">
            <a:spLocks noChangeArrowheads="1"/>
          </p:cNvSpPr>
          <p:nvPr/>
        </p:nvSpPr>
        <p:spPr bwMode="auto">
          <a:xfrm>
            <a:off x="4265613" y="1066800"/>
            <a:ext cx="908050" cy="366713"/>
          </a:xfrm>
          <a:prstGeom prst="rect">
            <a:avLst/>
          </a:prstGeom>
          <a:noFill/>
          <a:ln w="9525">
            <a:noFill/>
            <a:miter lim="800000"/>
            <a:headEnd/>
            <a:tailEnd/>
          </a:ln>
        </p:spPr>
        <p:txBody>
          <a:bodyPr wrap="none">
            <a:spAutoFit/>
          </a:bodyPr>
          <a:lstStyle/>
          <a:p>
            <a:r>
              <a:rPr lang="en-US" b="1"/>
              <a:t>32 bits</a:t>
            </a:r>
            <a:endParaRPr lang="en-US" sz="2400" b="1"/>
          </a:p>
        </p:txBody>
      </p:sp>
      <p:sp>
        <p:nvSpPr>
          <p:cNvPr id="93195" name="Line 11"/>
          <p:cNvSpPr>
            <a:spLocks noChangeShapeType="1"/>
          </p:cNvSpPr>
          <p:nvPr/>
        </p:nvSpPr>
        <p:spPr bwMode="auto">
          <a:xfrm>
            <a:off x="5291138" y="1312863"/>
            <a:ext cx="1427162" cy="4762"/>
          </a:xfrm>
          <a:prstGeom prst="line">
            <a:avLst/>
          </a:prstGeom>
          <a:noFill/>
          <a:ln w="19050">
            <a:solidFill>
              <a:schemeClr val="tx1"/>
            </a:solidFill>
            <a:round/>
            <a:headEnd/>
            <a:tailEnd type="triangle" w="med" len="med"/>
          </a:ln>
        </p:spPr>
        <p:txBody>
          <a:bodyPr wrap="none" anchor="ctr"/>
          <a:lstStyle/>
          <a:p>
            <a:endParaRPr lang="en-US"/>
          </a:p>
        </p:txBody>
      </p:sp>
      <p:sp>
        <p:nvSpPr>
          <p:cNvPr id="93196" name="Line 12"/>
          <p:cNvSpPr>
            <a:spLocks noChangeShapeType="1"/>
          </p:cNvSpPr>
          <p:nvPr/>
        </p:nvSpPr>
        <p:spPr bwMode="auto">
          <a:xfrm rot="10800000">
            <a:off x="2782888" y="1323975"/>
            <a:ext cx="1341437" cy="0"/>
          </a:xfrm>
          <a:prstGeom prst="line">
            <a:avLst/>
          </a:prstGeom>
          <a:noFill/>
          <a:ln w="19050">
            <a:solidFill>
              <a:schemeClr val="tx1"/>
            </a:solidFill>
            <a:round/>
            <a:headEnd/>
            <a:tailEnd type="triangle" w="med" len="med"/>
          </a:ln>
        </p:spPr>
        <p:txBody>
          <a:bodyPr wrap="none" anchor="ctr"/>
          <a:lstStyle/>
          <a:p>
            <a:endParaRPr lang="en-US"/>
          </a:p>
        </p:txBody>
      </p:sp>
      <p:sp>
        <p:nvSpPr>
          <p:cNvPr id="93197" name="Text Box 13"/>
          <p:cNvSpPr txBox="1">
            <a:spLocks noChangeArrowheads="1"/>
          </p:cNvSpPr>
          <p:nvPr/>
        </p:nvSpPr>
        <p:spPr bwMode="auto">
          <a:xfrm>
            <a:off x="3789363" y="4535488"/>
            <a:ext cx="2143125" cy="1006475"/>
          </a:xfrm>
          <a:prstGeom prst="rect">
            <a:avLst/>
          </a:prstGeom>
          <a:noFill/>
          <a:ln w="9525">
            <a:noFill/>
            <a:miter lim="800000"/>
            <a:headEnd/>
            <a:tailEnd/>
          </a:ln>
        </p:spPr>
        <p:txBody>
          <a:bodyPr wrap="none">
            <a:spAutoFit/>
          </a:bodyPr>
          <a:lstStyle/>
          <a:p>
            <a:r>
              <a:rPr lang="en-US" sz="2000" b="1"/>
              <a:t>application</a:t>
            </a:r>
          </a:p>
          <a:p>
            <a:r>
              <a:rPr lang="en-US" sz="2000" b="1"/>
              <a:t>data </a:t>
            </a:r>
          </a:p>
          <a:p>
            <a:r>
              <a:rPr lang="en-US" sz="2000" b="1"/>
              <a:t>(variable length)</a:t>
            </a:r>
            <a:endParaRPr lang="en-US" sz="2400" b="1"/>
          </a:p>
        </p:txBody>
      </p:sp>
      <p:sp>
        <p:nvSpPr>
          <p:cNvPr id="93198" name="Text Box 14"/>
          <p:cNvSpPr txBox="1">
            <a:spLocks noChangeArrowheads="1"/>
          </p:cNvSpPr>
          <p:nvPr/>
        </p:nvSpPr>
        <p:spPr bwMode="auto">
          <a:xfrm>
            <a:off x="3438525" y="1951038"/>
            <a:ext cx="2486025" cy="396875"/>
          </a:xfrm>
          <a:prstGeom prst="rect">
            <a:avLst/>
          </a:prstGeom>
          <a:noFill/>
          <a:ln w="9525">
            <a:noFill/>
            <a:miter lim="800000"/>
            <a:headEnd/>
            <a:tailEnd/>
          </a:ln>
        </p:spPr>
        <p:txBody>
          <a:bodyPr>
            <a:spAutoFit/>
          </a:bodyPr>
          <a:lstStyle/>
          <a:p>
            <a:r>
              <a:rPr lang="en-US" sz="2000" b="1"/>
              <a:t>sequence number</a:t>
            </a:r>
            <a:endParaRPr lang="en-US" sz="2400" b="1"/>
          </a:p>
        </p:txBody>
      </p:sp>
      <p:sp>
        <p:nvSpPr>
          <p:cNvPr id="93199" name="Line 15"/>
          <p:cNvSpPr>
            <a:spLocks noChangeShapeType="1"/>
          </p:cNvSpPr>
          <p:nvPr/>
        </p:nvSpPr>
        <p:spPr bwMode="auto">
          <a:xfrm flipV="1">
            <a:off x="2811463" y="2732088"/>
            <a:ext cx="3951287" cy="0"/>
          </a:xfrm>
          <a:prstGeom prst="line">
            <a:avLst/>
          </a:prstGeom>
          <a:noFill/>
          <a:ln w="19050">
            <a:solidFill>
              <a:schemeClr val="tx1"/>
            </a:solidFill>
            <a:round/>
            <a:headEnd/>
            <a:tailEnd/>
          </a:ln>
        </p:spPr>
        <p:txBody>
          <a:bodyPr wrap="none" anchor="ctr"/>
          <a:lstStyle/>
          <a:p>
            <a:endParaRPr lang="en-US"/>
          </a:p>
        </p:txBody>
      </p:sp>
      <p:sp>
        <p:nvSpPr>
          <p:cNvPr id="93200" name="Text Box 16"/>
          <p:cNvSpPr txBox="1">
            <a:spLocks noChangeArrowheads="1"/>
          </p:cNvSpPr>
          <p:nvPr/>
        </p:nvSpPr>
        <p:spPr bwMode="auto">
          <a:xfrm>
            <a:off x="3038475" y="2351088"/>
            <a:ext cx="3409950" cy="396875"/>
          </a:xfrm>
          <a:prstGeom prst="rect">
            <a:avLst/>
          </a:prstGeom>
          <a:noFill/>
          <a:ln w="9525">
            <a:noFill/>
            <a:miter lim="800000"/>
            <a:headEnd/>
            <a:tailEnd/>
          </a:ln>
        </p:spPr>
        <p:txBody>
          <a:bodyPr>
            <a:spAutoFit/>
          </a:bodyPr>
          <a:lstStyle/>
          <a:p>
            <a:r>
              <a:rPr lang="en-US" sz="2000" b="1"/>
              <a:t>acknowledgement number</a:t>
            </a:r>
          </a:p>
        </p:txBody>
      </p:sp>
      <p:sp>
        <p:nvSpPr>
          <p:cNvPr id="93201" name="Line 17"/>
          <p:cNvSpPr>
            <a:spLocks noChangeShapeType="1"/>
          </p:cNvSpPr>
          <p:nvPr/>
        </p:nvSpPr>
        <p:spPr bwMode="auto">
          <a:xfrm flipV="1">
            <a:off x="2806700" y="3127375"/>
            <a:ext cx="3951288" cy="0"/>
          </a:xfrm>
          <a:prstGeom prst="line">
            <a:avLst/>
          </a:prstGeom>
          <a:noFill/>
          <a:ln w="19050">
            <a:solidFill>
              <a:schemeClr val="tx1"/>
            </a:solidFill>
            <a:round/>
            <a:headEnd/>
            <a:tailEnd/>
          </a:ln>
        </p:spPr>
        <p:txBody>
          <a:bodyPr wrap="none" anchor="ctr"/>
          <a:lstStyle/>
          <a:p>
            <a:endParaRPr lang="en-US"/>
          </a:p>
        </p:txBody>
      </p:sp>
      <p:sp>
        <p:nvSpPr>
          <p:cNvPr id="93202" name="Line 18"/>
          <p:cNvSpPr>
            <a:spLocks noChangeShapeType="1"/>
          </p:cNvSpPr>
          <p:nvPr/>
        </p:nvSpPr>
        <p:spPr bwMode="auto">
          <a:xfrm flipV="1">
            <a:off x="2801938" y="3517900"/>
            <a:ext cx="3951287" cy="0"/>
          </a:xfrm>
          <a:prstGeom prst="line">
            <a:avLst/>
          </a:prstGeom>
          <a:noFill/>
          <a:ln w="19050">
            <a:solidFill>
              <a:schemeClr val="tx1"/>
            </a:solidFill>
            <a:round/>
            <a:headEnd/>
            <a:tailEnd/>
          </a:ln>
        </p:spPr>
        <p:txBody>
          <a:bodyPr wrap="none" anchor="ctr"/>
          <a:lstStyle/>
          <a:p>
            <a:endParaRPr lang="en-US"/>
          </a:p>
        </p:txBody>
      </p:sp>
      <p:sp>
        <p:nvSpPr>
          <p:cNvPr id="93203" name="Line 19"/>
          <p:cNvSpPr>
            <a:spLocks noChangeShapeType="1"/>
          </p:cNvSpPr>
          <p:nvPr/>
        </p:nvSpPr>
        <p:spPr bwMode="auto">
          <a:xfrm flipV="1">
            <a:off x="2801938" y="4079875"/>
            <a:ext cx="3951287" cy="0"/>
          </a:xfrm>
          <a:prstGeom prst="line">
            <a:avLst/>
          </a:prstGeom>
          <a:noFill/>
          <a:ln w="19050">
            <a:solidFill>
              <a:schemeClr val="tx1"/>
            </a:solidFill>
            <a:round/>
            <a:headEnd/>
            <a:tailEnd/>
          </a:ln>
        </p:spPr>
        <p:txBody>
          <a:bodyPr wrap="none" anchor="ctr"/>
          <a:lstStyle/>
          <a:p>
            <a:endParaRPr lang="en-US"/>
          </a:p>
        </p:txBody>
      </p:sp>
      <p:sp>
        <p:nvSpPr>
          <p:cNvPr id="93204" name="Line 20"/>
          <p:cNvSpPr>
            <a:spLocks noChangeShapeType="1"/>
          </p:cNvSpPr>
          <p:nvPr/>
        </p:nvSpPr>
        <p:spPr bwMode="auto">
          <a:xfrm flipH="1" flipV="1">
            <a:off x="4762500" y="2735263"/>
            <a:ext cx="4763" cy="777875"/>
          </a:xfrm>
          <a:prstGeom prst="line">
            <a:avLst/>
          </a:prstGeom>
          <a:noFill/>
          <a:ln w="19050">
            <a:solidFill>
              <a:schemeClr val="tx1"/>
            </a:solidFill>
            <a:round/>
            <a:headEnd/>
            <a:tailEnd/>
          </a:ln>
        </p:spPr>
        <p:txBody>
          <a:bodyPr wrap="none" anchor="ctr"/>
          <a:lstStyle/>
          <a:p>
            <a:endParaRPr lang="en-US"/>
          </a:p>
        </p:txBody>
      </p:sp>
      <p:sp>
        <p:nvSpPr>
          <p:cNvPr id="93205" name="Text Box 21"/>
          <p:cNvSpPr txBox="1">
            <a:spLocks noChangeArrowheads="1"/>
          </p:cNvSpPr>
          <p:nvPr/>
        </p:nvSpPr>
        <p:spPr bwMode="auto">
          <a:xfrm>
            <a:off x="4732338" y="2738438"/>
            <a:ext cx="2012950" cy="366712"/>
          </a:xfrm>
          <a:prstGeom prst="rect">
            <a:avLst/>
          </a:prstGeom>
          <a:noFill/>
          <a:ln w="9525">
            <a:noFill/>
            <a:miter lim="800000"/>
            <a:headEnd/>
            <a:tailEnd/>
          </a:ln>
        </p:spPr>
        <p:txBody>
          <a:bodyPr wrap="none">
            <a:spAutoFit/>
          </a:bodyPr>
          <a:lstStyle/>
          <a:p>
            <a:r>
              <a:rPr lang="en-US" b="1"/>
              <a:t>rcvr window size</a:t>
            </a:r>
          </a:p>
        </p:txBody>
      </p:sp>
      <p:sp>
        <p:nvSpPr>
          <p:cNvPr id="93206" name="Text Box 22"/>
          <p:cNvSpPr txBox="1">
            <a:spLocks noChangeArrowheads="1"/>
          </p:cNvSpPr>
          <p:nvPr/>
        </p:nvSpPr>
        <p:spPr bwMode="auto">
          <a:xfrm>
            <a:off x="4902200" y="3133725"/>
            <a:ext cx="1797050" cy="366713"/>
          </a:xfrm>
          <a:prstGeom prst="rect">
            <a:avLst/>
          </a:prstGeom>
          <a:noFill/>
          <a:ln w="9525">
            <a:noFill/>
            <a:miter lim="800000"/>
            <a:headEnd/>
            <a:tailEnd/>
          </a:ln>
        </p:spPr>
        <p:txBody>
          <a:bodyPr wrap="none">
            <a:spAutoFit/>
          </a:bodyPr>
          <a:lstStyle/>
          <a:p>
            <a:r>
              <a:rPr lang="en-US" b="1"/>
              <a:t>ptr urgent data</a:t>
            </a:r>
          </a:p>
        </p:txBody>
      </p:sp>
      <p:sp>
        <p:nvSpPr>
          <p:cNvPr id="93207" name="Text Box 23"/>
          <p:cNvSpPr txBox="1">
            <a:spLocks noChangeArrowheads="1"/>
          </p:cNvSpPr>
          <p:nvPr/>
        </p:nvSpPr>
        <p:spPr bwMode="auto">
          <a:xfrm>
            <a:off x="3128963" y="3114675"/>
            <a:ext cx="1301750" cy="366713"/>
          </a:xfrm>
          <a:prstGeom prst="rect">
            <a:avLst/>
          </a:prstGeom>
          <a:noFill/>
          <a:ln w="9525">
            <a:noFill/>
            <a:miter lim="800000"/>
            <a:headEnd/>
            <a:tailEnd/>
          </a:ln>
        </p:spPr>
        <p:txBody>
          <a:bodyPr wrap="none">
            <a:spAutoFit/>
          </a:bodyPr>
          <a:lstStyle/>
          <a:p>
            <a:r>
              <a:rPr lang="en-US" b="1"/>
              <a:t>checksum</a:t>
            </a:r>
          </a:p>
        </p:txBody>
      </p:sp>
      <p:sp>
        <p:nvSpPr>
          <p:cNvPr id="93208" name="Text Box 24"/>
          <p:cNvSpPr txBox="1">
            <a:spLocks noChangeArrowheads="1"/>
          </p:cNvSpPr>
          <p:nvPr/>
        </p:nvSpPr>
        <p:spPr bwMode="auto">
          <a:xfrm>
            <a:off x="4525963" y="2767013"/>
            <a:ext cx="307975" cy="336550"/>
          </a:xfrm>
          <a:prstGeom prst="rect">
            <a:avLst/>
          </a:prstGeom>
          <a:noFill/>
          <a:ln w="9525">
            <a:noFill/>
            <a:miter lim="800000"/>
            <a:headEnd/>
            <a:tailEnd/>
          </a:ln>
        </p:spPr>
        <p:txBody>
          <a:bodyPr wrap="none">
            <a:spAutoFit/>
          </a:bodyPr>
          <a:lstStyle/>
          <a:p>
            <a:r>
              <a:rPr lang="en-US" sz="1600" b="1"/>
              <a:t>F</a:t>
            </a:r>
            <a:endParaRPr lang="en-US" sz="2400" b="1"/>
          </a:p>
        </p:txBody>
      </p:sp>
      <p:sp>
        <p:nvSpPr>
          <p:cNvPr id="93209" name="Line 25"/>
          <p:cNvSpPr>
            <a:spLocks noChangeShapeType="1"/>
          </p:cNvSpPr>
          <p:nvPr/>
        </p:nvSpPr>
        <p:spPr bwMode="auto">
          <a:xfrm flipV="1">
            <a:off x="4605338" y="2725738"/>
            <a:ext cx="0" cy="392112"/>
          </a:xfrm>
          <a:prstGeom prst="line">
            <a:avLst/>
          </a:prstGeom>
          <a:noFill/>
          <a:ln w="19050">
            <a:solidFill>
              <a:schemeClr val="tx1"/>
            </a:solidFill>
            <a:round/>
            <a:headEnd/>
            <a:tailEnd/>
          </a:ln>
        </p:spPr>
        <p:txBody>
          <a:bodyPr wrap="none" anchor="ctr"/>
          <a:lstStyle/>
          <a:p>
            <a:endParaRPr lang="en-US"/>
          </a:p>
        </p:txBody>
      </p:sp>
      <p:sp>
        <p:nvSpPr>
          <p:cNvPr id="93210" name="Line 26"/>
          <p:cNvSpPr>
            <a:spLocks noChangeShapeType="1"/>
          </p:cNvSpPr>
          <p:nvPr/>
        </p:nvSpPr>
        <p:spPr bwMode="auto">
          <a:xfrm flipV="1">
            <a:off x="4443413" y="2730500"/>
            <a:ext cx="0" cy="392113"/>
          </a:xfrm>
          <a:prstGeom prst="line">
            <a:avLst/>
          </a:prstGeom>
          <a:noFill/>
          <a:ln w="19050">
            <a:solidFill>
              <a:schemeClr val="tx1"/>
            </a:solidFill>
            <a:round/>
            <a:headEnd/>
            <a:tailEnd/>
          </a:ln>
        </p:spPr>
        <p:txBody>
          <a:bodyPr wrap="none" anchor="ctr"/>
          <a:lstStyle/>
          <a:p>
            <a:endParaRPr lang="en-US"/>
          </a:p>
        </p:txBody>
      </p:sp>
      <p:sp>
        <p:nvSpPr>
          <p:cNvPr id="93211" name="Line 27"/>
          <p:cNvSpPr>
            <a:spLocks noChangeShapeType="1"/>
          </p:cNvSpPr>
          <p:nvPr/>
        </p:nvSpPr>
        <p:spPr bwMode="auto">
          <a:xfrm flipV="1">
            <a:off x="4276725" y="2730500"/>
            <a:ext cx="0" cy="392113"/>
          </a:xfrm>
          <a:prstGeom prst="line">
            <a:avLst/>
          </a:prstGeom>
          <a:noFill/>
          <a:ln w="19050">
            <a:solidFill>
              <a:schemeClr val="tx1"/>
            </a:solidFill>
            <a:round/>
            <a:headEnd/>
            <a:tailEnd/>
          </a:ln>
        </p:spPr>
        <p:txBody>
          <a:bodyPr wrap="none" anchor="ctr"/>
          <a:lstStyle/>
          <a:p>
            <a:endParaRPr lang="en-US"/>
          </a:p>
        </p:txBody>
      </p:sp>
      <p:sp>
        <p:nvSpPr>
          <p:cNvPr id="93212" name="Line 28"/>
          <p:cNvSpPr>
            <a:spLocks noChangeShapeType="1"/>
          </p:cNvSpPr>
          <p:nvPr/>
        </p:nvSpPr>
        <p:spPr bwMode="auto">
          <a:xfrm flipV="1">
            <a:off x="4114800" y="2735263"/>
            <a:ext cx="0" cy="392112"/>
          </a:xfrm>
          <a:prstGeom prst="line">
            <a:avLst/>
          </a:prstGeom>
          <a:noFill/>
          <a:ln w="19050">
            <a:solidFill>
              <a:schemeClr val="tx1"/>
            </a:solidFill>
            <a:round/>
            <a:headEnd/>
            <a:tailEnd/>
          </a:ln>
        </p:spPr>
        <p:txBody>
          <a:bodyPr wrap="none" anchor="ctr"/>
          <a:lstStyle/>
          <a:p>
            <a:endParaRPr lang="en-US"/>
          </a:p>
        </p:txBody>
      </p:sp>
      <p:sp>
        <p:nvSpPr>
          <p:cNvPr id="93213" name="Line 29"/>
          <p:cNvSpPr>
            <a:spLocks noChangeShapeType="1"/>
          </p:cNvSpPr>
          <p:nvPr/>
        </p:nvSpPr>
        <p:spPr bwMode="auto">
          <a:xfrm flipV="1">
            <a:off x="3957638" y="2730500"/>
            <a:ext cx="0" cy="392113"/>
          </a:xfrm>
          <a:prstGeom prst="line">
            <a:avLst/>
          </a:prstGeom>
          <a:noFill/>
          <a:ln w="19050">
            <a:solidFill>
              <a:schemeClr val="tx1"/>
            </a:solidFill>
            <a:round/>
            <a:headEnd/>
            <a:tailEnd/>
          </a:ln>
        </p:spPr>
        <p:txBody>
          <a:bodyPr wrap="none" anchor="ctr"/>
          <a:lstStyle/>
          <a:p>
            <a:endParaRPr lang="en-US"/>
          </a:p>
        </p:txBody>
      </p:sp>
      <p:sp>
        <p:nvSpPr>
          <p:cNvPr id="93214" name="Line 30"/>
          <p:cNvSpPr>
            <a:spLocks noChangeShapeType="1"/>
          </p:cNvSpPr>
          <p:nvPr/>
        </p:nvSpPr>
        <p:spPr bwMode="auto">
          <a:xfrm flipV="1">
            <a:off x="3786188" y="2740025"/>
            <a:ext cx="0" cy="392113"/>
          </a:xfrm>
          <a:prstGeom prst="line">
            <a:avLst/>
          </a:prstGeom>
          <a:noFill/>
          <a:ln w="19050">
            <a:solidFill>
              <a:schemeClr val="tx1"/>
            </a:solidFill>
            <a:round/>
            <a:headEnd/>
            <a:tailEnd/>
          </a:ln>
        </p:spPr>
        <p:txBody>
          <a:bodyPr wrap="none" anchor="ctr"/>
          <a:lstStyle/>
          <a:p>
            <a:endParaRPr lang="en-US"/>
          </a:p>
        </p:txBody>
      </p:sp>
      <p:sp>
        <p:nvSpPr>
          <p:cNvPr id="93215" name="Text Box 31"/>
          <p:cNvSpPr txBox="1">
            <a:spLocks noChangeArrowheads="1"/>
          </p:cNvSpPr>
          <p:nvPr/>
        </p:nvSpPr>
        <p:spPr bwMode="auto">
          <a:xfrm>
            <a:off x="4359275" y="2762250"/>
            <a:ext cx="319088" cy="336550"/>
          </a:xfrm>
          <a:prstGeom prst="rect">
            <a:avLst/>
          </a:prstGeom>
          <a:noFill/>
          <a:ln w="9525">
            <a:noFill/>
            <a:miter lim="800000"/>
            <a:headEnd/>
            <a:tailEnd/>
          </a:ln>
        </p:spPr>
        <p:txBody>
          <a:bodyPr wrap="none">
            <a:spAutoFit/>
          </a:bodyPr>
          <a:lstStyle/>
          <a:p>
            <a:r>
              <a:rPr lang="en-US" sz="1600" b="1"/>
              <a:t>S</a:t>
            </a:r>
            <a:endParaRPr lang="en-US" sz="2400" b="1"/>
          </a:p>
        </p:txBody>
      </p:sp>
      <p:sp>
        <p:nvSpPr>
          <p:cNvPr id="93216" name="Text Box 32"/>
          <p:cNvSpPr txBox="1">
            <a:spLocks noChangeArrowheads="1"/>
          </p:cNvSpPr>
          <p:nvPr/>
        </p:nvSpPr>
        <p:spPr bwMode="auto">
          <a:xfrm>
            <a:off x="4186238" y="2762250"/>
            <a:ext cx="330200" cy="336550"/>
          </a:xfrm>
          <a:prstGeom prst="rect">
            <a:avLst/>
          </a:prstGeom>
          <a:noFill/>
          <a:ln w="9525">
            <a:noFill/>
            <a:miter lim="800000"/>
            <a:headEnd/>
            <a:tailEnd/>
          </a:ln>
        </p:spPr>
        <p:txBody>
          <a:bodyPr wrap="none">
            <a:spAutoFit/>
          </a:bodyPr>
          <a:lstStyle/>
          <a:p>
            <a:r>
              <a:rPr lang="en-US" sz="1600" b="1"/>
              <a:t>R</a:t>
            </a:r>
            <a:endParaRPr lang="en-US" sz="2400" b="1"/>
          </a:p>
        </p:txBody>
      </p:sp>
      <p:sp>
        <p:nvSpPr>
          <p:cNvPr id="93217" name="Text Box 33"/>
          <p:cNvSpPr txBox="1">
            <a:spLocks noChangeArrowheads="1"/>
          </p:cNvSpPr>
          <p:nvPr/>
        </p:nvSpPr>
        <p:spPr bwMode="auto">
          <a:xfrm>
            <a:off x="4024313" y="2757488"/>
            <a:ext cx="319087" cy="336550"/>
          </a:xfrm>
          <a:prstGeom prst="rect">
            <a:avLst/>
          </a:prstGeom>
          <a:noFill/>
          <a:ln w="9525">
            <a:noFill/>
            <a:miter lim="800000"/>
            <a:headEnd/>
            <a:tailEnd/>
          </a:ln>
        </p:spPr>
        <p:txBody>
          <a:bodyPr wrap="none">
            <a:spAutoFit/>
          </a:bodyPr>
          <a:lstStyle/>
          <a:p>
            <a:r>
              <a:rPr lang="en-US" sz="1600" b="1"/>
              <a:t>P</a:t>
            </a:r>
            <a:endParaRPr lang="en-US" sz="2400" b="1"/>
          </a:p>
        </p:txBody>
      </p:sp>
      <p:sp>
        <p:nvSpPr>
          <p:cNvPr id="93218" name="Text Box 34"/>
          <p:cNvSpPr txBox="1">
            <a:spLocks noChangeArrowheads="1"/>
          </p:cNvSpPr>
          <p:nvPr/>
        </p:nvSpPr>
        <p:spPr bwMode="auto">
          <a:xfrm>
            <a:off x="3867150" y="2757488"/>
            <a:ext cx="330200" cy="336550"/>
          </a:xfrm>
          <a:prstGeom prst="rect">
            <a:avLst/>
          </a:prstGeom>
          <a:noFill/>
          <a:ln w="9525">
            <a:noFill/>
            <a:miter lim="800000"/>
            <a:headEnd/>
            <a:tailEnd/>
          </a:ln>
        </p:spPr>
        <p:txBody>
          <a:bodyPr wrap="none">
            <a:spAutoFit/>
          </a:bodyPr>
          <a:lstStyle/>
          <a:p>
            <a:r>
              <a:rPr lang="en-US" sz="1600" b="1"/>
              <a:t>A</a:t>
            </a:r>
            <a:endParaRPr lang="en-US" sz="2400" b="1"/>
          </a:p>
        </p:txBody>
      </p:sp>
      <p:sp>
        <p:nvSpPr>
          <p:cNvPr id="93219" name="Text Box 35"/>
          <p:cNvSpPr txBox="1">
            <a:spLocks noChangeArrowheads="1"/>
          </p:cNvSpPr>
          <p:nvPr/>
        </p:nvSpPr>
        <p:spPr bwMode="auto">
          <a:xfrm>
            <a:off x="3705225" y="2757488"/>
            <a:ext cx="330200" cy="336550"/>
          </a:xfrm>
          <a:prstGeom prst="rect">
            <a:avLst/>
          </a:prstGeom>
          <a:noFill/>
          <a:ln w="9525">
            <a:noFill/>
            <a:miter lim="800000"/>
            <a:headEnd/>
            <a:tailEnd/>
          </a:ln>
        </p:spPr>
        <p:txBody>
          <a:bodyPr wrap="none">
            <a:spAutoFit/>
          </a:bodyPr>
          <a:lstStyle/>
          <a:p>
            <a:r>
              <a:rPr lang="en-US" sz="1600" b="1"/>
              <a:t>U</a:t>
            </a:r>
            <a:endParaRPr lang="en-US" sz="2400" b="1"/>
          </a:p>
        </p:txBody>
      </p:sp>
      <p:sp>
        <p:nvSpPr>
          <p:cNvPr id="93220" name="Text Box 36"/>
          <p:cNvSpPr txBox="1">
            <a:spLocks noChangeArrowheads="1"/>
          </p:cNvSpPr>
          <p:nvPr/>
        </p:nvSpPr>
        <p:spPr bwMode="auto">
          <a:xfrm>
            <a:off x="2743200" y="2665413"/>
            <a:ext cx="596900" cy="517525"/>
          </a:xfrm>
          <a:prstGeom prst="rect">
            <a:avLst/>
          </a:prstGeom>
          <a:noFill/>
          <a:ln w="9525">
            <a:noFill/>
            <a:miter lim="800000"/>
            <a:headEnd/>
            <a:tailEnd/>
          </a:ln>
        </p:spPr>
        <p:txBody>
          <a:bodyPr wrap="none">
            <a:spAutoFit/>
          </a:bodyPr>
          <a:lstStyle/>
          <a:p>
            <a:r>
              <a:rPr lang="en-US" sz="1400" b="1"/>
              <a:t>head</a:t>
            </a:r>
          </a:p>
          <a:p>
            <a:r>
              <a:rPr lang="en-US" sz="1400" b="1"/>
              <a:t>len</a:t>
            </a:r>
            <a:endParaRPr lang="en-US" b="1"/>
          </a:p>
        </p:txBody>
      </p:sp>
      <p:sp>
        <p:nvSpPr>
          <p:cNvPr id="93221" name="Text Box 37"/>
          <p:cNvSpPr txBox="1">
            <a:spLocks noChangeArrowheads="1"/>
          </p:cNvSpPr>
          <p:nvPr/>
        </p:nvSpPr>
        <p:spPr bwMode="auto">
          <a:xfrm>
            <a:off x="3217863" y="2665413"/>
            <a:ext cx="596900" cy="517525"/>
          </a:xfrm>
          <a:prstGeom prst="rect">
            <a:avLst/>
          </a:prstGeom>
          <a:noFill/>
          <a:ln w="9525">
            <a:noFill/>
            <a:miter lim="800000"/>
            <a:headEnd/>
            <a:tailEnd/>
          </a:ln>
        </p:spPr>
        <p:txBody>
          <a:bodyPr wrap="none">
            <a:spAutoFit/>
          </a:bodyPr>
          <a:lstStyle/>
          <a:p>
            <a:r>
              <a:rPr lang="en-US" sz="1400" b="1"/>
              <a:t>not</a:t>
            </a:r>
          </a:p>
          <a:p>
            <a:r>
              <a:rPr lang="en-US" sz="1400" b="1"/>
              <a:t>used</a:t>
            </a:r>
            <a:endParaRPr lang="en-US" b="1"/>
          </a:p>
        </p:txBody>
      </p:sp>
      <p:sp>
        <p:nvSpPr>
          <p:cNvPr id="93222" name="Line 38"/>
          <p:cNvSpPr>
            <a:spLocks noChangeShapeType="1"/>
          </p:cNvSpPr>
          <p:nvPr/>
        </p:nvSpPr>
        <p:spPr bwMode="auto">
          <a:xfrm flipV="1">
            <a:off x="3281363" y="2730500"/>
            <a:ext cx="0" cy="392113"/>
          </a:xfrm>
          <a:prstGeom prst="line">
            <a:avLst/>
          </a:prstGeom>
          <a:noFill/>
          <a:ln w="19050">
            <a:solidFill>
              <a:schemeClr val="tx1"/>
            </a:solidFill>
            <a:round/>
            <a:headEnd/>
            <a:tailEnd/>
          </a:ln>
        </p:spPr>
        <p:txBody>
          <a:bodyPr wrap="none" anchor="ctr"/>
          <a:lstStyle/>
          <a:p>
            <a:endParaRPr lang="en-US"/>
          </a:p>
        </p:txBody>
      </p:sp>
      <p:sp>
        <p:nvSpPr>
          <p:cNvPr id="93223" name="Text Box 39"/>
          <p:cNvSpPr txBox="1">
            <a:spLocks noChangeArrowheads="1"/>
          </p:cNvSpPr>
          <p:nvPr/>
        </p:nvSpPr>
        <p:spPr bwMode="auto">
          <a:xfrm>
            <a:off x="3173413" y="3616325"/>
            <a:ext cx="3171825" cy="396875"/>
          </a:xfrm>
          <a:prstGeom prst="rect">
            <a:avLst/>
          </a:prstGeom>
          <a:noFill/>
          <a:ln w="9525">
            <a:noFill/>
            <a:miter lim="800000"/>
            <a:headEnd/>
            <a:tailEnd/>
          </a:ln>
        </p:spPr>
        <p:txBody>
          <a:bodyPr wrap="none">
            <a:spAutoFit/>
          </a:bodyPr>
          <a:lstStyle/>
          <a:p>
            <a:r>
              <a:rPr lang="en-US" sz="2000" b="1"/>
              <a:t>Options (variable length)</a:t>
            </a:r>
            <a:endParaRPr lang="en-US" sz="2400" b="1"/>
          </a:p>
        </p:txBody>
      </p:sp>
      <p:sp>
        <p:nvSpPr>
          <p:cNvPr id="93224" name="Text Box 40"/>
          <p:cNvSpPr txBox="1">
            <a:spLocks noChangeArrowheads="1"/>
          </p:cNvSpPr>
          <p:nvPr/>
        </p:nvSpPr>
        <p:spPr bwMode="auto">
          <a:xfrm>
            <a:off x="112713" y="1390650"/>
            <a:ext cx="2355850" cy="641350"/>
          </a:xfrm>
          <a:prstGeom prst="rect">
            <a:avLst/>
          </a:prstGeom>
          <a:noFill/>
          <a:ln w="9525">
            <a:noFill/>
            <a:miter lim="800000"/>
            <a:headEnd/>
            <a:tailEnd/>
          </a:ln>
        </p:spPr>
        <p:txBody>
          <a:bodyPr wrap="none">
            <a:spAutoFit/>
          </a:bodyPr>
          <a:lstStyle/>
          <a:p>
            <a:r>
              <a:rPr lang="en-US" b="1"/>
              <a:t>URG: urgent data </a:t>
            </a:r>
          </a:p>
          <a:p>
            <a:r>
              <a:rPr lang="en-US" b="1"/>
              <a:t>(generally not used)</a:t>
            </a:r>
            <a:endParaRPr lang="en-US" sz="1000" b="1"/>
          </a:p>
        </p:txBody>
      </p:sp>
      <p:sp>
        <p:nvSpPr>
          <p:cNvPr id="93225" name="Text Box 41"/>
          <p:cNvSpPr txBox="1">
            <a:spLocks noChangeArrowheads="1"/>
          </p:cNvSpPr>
          <p:nvPr/>
        </p:nvSpPr>
        <p:spPr bwMode="auto">
          <a:xfrm>
            <a:off x="915988" y="2114550"/>
            <a:ext cx="1504950" cy="641350"/>
          </a:xfrm>
          <a:prstGeom prst="rect">
            <a:avLst/>
          </a:prstGeom>
          <a:noFill/>
          <a:ln w="9525">
            <a:noFill/>
            <a:miter lim="800000"/>
            <a:headEnd/>
            <a:tailEnd/>
          </a:ln>
        </p:spPr>
        <p:txBody>
          <a:bodyPr wrap="none">
            <a:spAutoFit/>
          </a:bodyPr>
          <a:lstStyle/>
          <a:p>
            <a:r>
              <a:rPr lang="en-US" b="1"/>
              <a:t>ACK: ACK #</a:t>
            </a:r>
          </a:p>
          <a:p>
            <a:r>
              <a:rPr lang="en-US" b="1"/>
              <a:t>valid</a:t>
            </a:r>
            <a:endParaRPr lang="en-US" sz="1000" b="1"/>
          </a:p>
        </p:txBody>
      </p:sp>
      <p:sp>
        <p:nvSpPr>
          <p:cNvPr id="93226" name="Text Box 42"/>
          <p:cNvSpPr txBox="1">
            <a:spLocks noChangeArrowheads="1"/>
          </p:cNvSpPr>
          <p:nvPr/>
        </p:nvSpPr>
        <p:spPr bwMode="auto">
          <a:xfrm>
            <a:off x="46038" y="2790825"/>
            <a:ext cx="2393950" cy="641350"/>
          </a:xfrm>
          <a:prstGeom prst="rect">
            <a:avLst/>
          </a:prstGeom>
          <a:noFill/>
          <a:ln w="9525">
            <a:noFill/>
            <a:miter lim="800000"/>
            <a:headEnd/>
            <a:tailEnd/>
          </a:ln>
        </p:spPr>
        <p:txBody>
          <a:bodyPr wrap="none">
            <a:spAutoFit/>
          </a:bodyPr>
          <a:lstStyle/>
          <a:p>
            <a:r>
              <a:rPr lang="en-US" b="1"/>
              <a:t>PSH: push data now</a:t>
            </a:r>
          </a:p>
          <a:p>
            <a:r>
              <a:rPr lang="en-US" b="1"/>
              <a:t>(generally not used)</a:t>
            </a:r>
          </a:p>
        </p:txBody>
      </p:sp>
      <p:sp>
        <p:nvSpPr>
          <p:cNvPr id="93227" name="Text Box 43"/>
          <p:cNvSpPr txBox="1">
            <a:spLocks noChangeArrowheads="1"/>
          </p:cNvSpPr>
          <p:nvPr/>
        </p:nvSpPr>
        <p:spPr bwMode="auto">
          <a:xfrm>
            <a:off x="395288" y="3590925"/>
            <a:ext cx="2063750" cy="1190625"/>
          </a:xfrm>
          <a:prstGeom prst="rect">
            <a:avLst/>
          </a:prstGeom>
          <a:noFill/>
          <a:ln w="9525">
            <a:noFill/>
            <a:miter lim="800000"/>
            <a:headEnd/>
            <a:tailEnd/>
          </a:ln>
        </p:spPr>
        <p:txBody>
          <a:bodyPr wrap="none">
            <a:spAutoFit/>
          </a:bodyPr>
          <a:lstStyle/>
          <a:p>
            <a:r>
              <a:rPr lang="en-US" b="1"/>
              <a:t>RST, SYN, FIN:</a:t>
            </a:r>
          </a:p>
          <a:p>
            <a:r>
              <a:rPr lang="en-US" b="1"/>
              <a:t>connection estab</a:t>
            </a:r>
          </a:p>
          <a:p>
            <a:r>
              <a:rPr lang="en-US" b="1"/>
              <a:t>(setup, teardown</a:t>
            </a:r>
          </a:p>
          <a:p>
            <a:r>
              <a:rPr lang="en-US" b="1"/>
              <a:t>commands)</a:t>
            </a:r>
          </a:p>
        </p:txBody>
      </p:sp>
      <p:sp>
        <p:nvSpPr>
          <p:cNvPr id="93228" name="Line 44"/>
          <p:cNvSpPr>
            <a:spLocks noChangeShapeType="1"/>
          </p:cNvSpPr>
          <p:nvPr/>
        </p:nvSpPr>
        <p:spPr bwMode="auto">
          <a:xfrm>
            <a:off x="2374900" y="1763713"/>
            <a:ext cx="1495425" cy="962025"/>
          </a:xfrm>
          <a:prstGeom prst="line">
            <a:avLst/>
          </a:prstGeom>
          <a:noFill/>
          <a:ln w="19050">
            <a:solidFill>
              <a:srgbClr val="FF0000"/>
            </a:solidFill>
            <a:round/>
            <a:headEnd/>
            <a:tailEnd/>
          </a:ln>
        </p:spPr>
        <p:txBody>
          <a:bodyPr wrap="none" anchor="ctr"/>
          <a:lstStyle/>
          <a:p>
            <a:endParaRPr lang="en-US"/>
          </a:p>
        </p:txBody>
      </p:sp>
      <p:sp>
        <p:nvSpPr>
          <p:cNvPr id="93229" name="Line 45"/>
          <p:cNvSpPr>
            <a:spLocks noChangeShapeType="1"/>
          </p:cNvSpPr>
          <p:nvPr/>
        </p:nvSpPr>
        <p:spPr bwMode="auto">
          <a:xfrm>
            <a:off x="2346325" y="2439988"/>
            <a:ext cx="1647825" cy="352425"/>
          </a:xfrm>
          <a:prstGeom prst="line">
            <a:avLst/>
          </a:prstGeom>
          <a:noFill/>
          <a:ln w="19050">
            <a:solidFill>
              <a:srgbClr val="FF0000"/>
            </a:solidFill>
            <a:round/>
            <a:headEnd/>
            <a:tailEnd/>
          </a:ln>
        </p:spPr>
        <p:txBody>
          <a:bodyPr wrap="none" anchor="ctr"/>
          <a:lstStyle/>
          <a:p>
            <a:endParaRPr lang="en-US"/>
          </a:p>
        </p:txBody>
      </p:sp>
      <p:sp>
        <p:nvSpPr>
          <p:cNvPr id="93230" name="Line 46"/>
          <p:cNvSpPr>
            <a:spLocks noChangeShapeType="1"/>
          </p:cNvSpPr>
          <p:nvPr/>
        </p:nvSpPr>
        <p:spPr bwMode="auto">
          <a:xfrm flipV="1">
            <a:off x="2355850" y="2792413"/>
            <a:ext cx="1838325" cy="457200"/>
          </a:xfrm>
          <a:prstGeom prst="line">
            <a:avLst/>
          </a:prstGeom>
          <a:noFill/>
          <a:ln w="19050">
            <a:solidFill>
              <a:srgbClr val="FF0000"/>
            </a:solidFill>
            <a:round/>
            <a:headEnd/>
            <a:tailEnd/>
          </a:ln>
        </p:spPr>
        <p:txBody>
          <a:bodyPr wrap="none" anchor="ctr"/>
          <a:lstStyle/>
          <a:p>
            <a:endParaRPr lang="en-US"/>
          </a:p>
        </p:txBody>
      </p:sp>
      <p:sp>
        <p:nvSpPr>
          <p:cNvPr id="93231" name="Freeform 47"/>
          <p:cNvSpPr>
            <a:spLocks/>
          </p:cNvSpPr>
          <p:nvPr/>
        </p:nvSpPr>
        <p:spPr bwMode="auto">
          <a:xfrm>
            <a:off x="2393950" y="3068638"/>
            <a:ext cx="2314575" cy="704850"/>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T9" fmla="*/ 0 w 1458"/>
              <a:gd name="T10" fmla="*/ 0 h 444"/>
              <a:gd name="T11" fmla="*/ 1458 w 1458"/>
              <a:gd name="T12" fmla="*/ 444 h 444"/>
            </a:gdLst>
            <a:ahLst/>
            <a:cxnLst>
              <a:cxn ang="T6">
                <a:pos x="T0" y="T1"/>
              </a:cxn>
              <a:cxn ang="T7">
                <a:pos x="T2" y="T3"/>
              </a:cxn>
              <a:cxn ang="T8">
                <a:pos x="T4" y="T5"/>
              </a:cxn>
            </a:cxnLst>
            <a:rect l="T9" t="T10" r="T11" b="T12"/>
            <a:pathLst>
              <a:path w="1458" h="444">
                <a:moveTo>
                  <a:pt x="0" y="444"/>
                </a:moveTo>
                <a:lnTo>
                  <a:pt x="1248" y="0"/>
                </a:lnTo>
                <a:lnTo>
                  <a:pt x="1458" y="6"/>
                </a:lnTo>
              </a:path>
            </a:pathLst>
          </a:custGeom>
          <a:noFill/>
          <a:ln w="19050">
            <a:solidFill>
              <a:srgbClr val="FF0000"/>
            </a:solidFill>
            <a:round/>
            <a:headEnd/>
            <a:tailEnd/>
          </a:ln>
        </p:spPr>
        <p:txBody>
          <a:bodyPr wrap="none" anchor="ctr"/>
          <a:lstStyle/>
          <a:p>
            <a:endParaRPr lang="en-US"/>
          </a:p>
        </p:txBody>
      </p:sp>
      <p:sp>
        <p:nvSpPr>
          <p:cNvPr id="93232" name="Text Box 48"/>
          <p:cNvSpPr txBox="1">
            <a:spLocks noChangeArrowheads="1"/>
          </p:cNvSpPr>
          <p:nvPr/>
        </p:nvSpPr>
        <p:spPr bwMode="auto">
          <a:xfrm>
            <a:off x="7442200" y="2971800"/>
            <a:ext cx="1390650" cy="915988"/>
          </a:xfrm>
          <a:prstGeom prst="rect">
            <a:avLst/>
          </a:prstGeom>
          <a:noFill/>
          <a:ln w="9525">
            <a:noFill/>
            <a:miter lim="800000"/>
            <a:headEnd/>
            <a:tailEnd/>
          </a:ln>
        </p:spPr>
        <p:txBody>
          <a:bodyPr wrap="none">
            <a:spAutoFit/>
          </a:bodyPr>
          <a:lstStyle/>
          <a:p>
            <a:r>
              <a:rPr lang="en-US" b="1"/>
              <a:t># bytes </a:t>
            </a:r>
          </a:p>
          <a:p>
            <a:r>
              <a:rPr lang="en-US" b="1"/>
              <a:t>rcvr willing</a:t>
            </a:r>
          </a:p>
          <a:p>
            <a:r>
              <a:rPr lang="en-US" b="1"/>
              <a:t>to accept</a:t>
            </a:r>
          </a:p>
        </p:txBody>
      </p:sp>
      <p:sp>
        <p:nvSpPr>
          <p:cNvPr id="93233" name="Line 49"/>
          <p:cNvSpPr>
            <a:spLocks noChangeShapeType="1"/>
          </p:cNvSpPr>
          <p:nvPr/>
        </p:nvSpPr>
        <p:spPr bwMode="auto">
          <a:xfrm flipH="1" flipV="1">
            <a:off x="6689725" y="2982913"/>
            <a:ext cx="809625" cy="466725"/>
          </a:xfrm>
          <a:prstGeom prst="line">
            <a:avLst/>
          </a:prstGeom>
          <a:noFill/>
          <a:ln w="19050">
            <a:solidFill>
              <a:srgbClr val="FF0000"/>
            </a:solidFill>
            <a:round/>
            <a:headEnd/>
            <a:tailEnd/>
          </a:ln>
        </p:spPr>
        <p:txBody>
          <a:bodyPr wrap="none" anchor="ctr"/>
          <a:lstStyle/>
          <a:p>
            <a:endParaRPr lang="en-US"/>
          </a:p>
        </p:txBody>
      </p:sp>
      <p:sp>
        <p:nvSpPr>
          <p:cNvPr id="50" name="Slide Number Placeholder 49"/>
          <p:cNvSpPr>
            <a:spLocks noGrp="1"/>
          </p:cNvSpPr>
          <p:nvPr>
            <p:ph type="sldNum" sz="quarter" idx="12"/>
          </p:nvPr>
        </p:nvSpPr>
        <p:spPr/>
        <p:txBody>
          <a:bodyPr/>
          <a:lstStyle/>
          <a:p>
            <a:fld id="{4810A696-75C0-4E1D-A482-26D5420205C7}" type="slidenum">
              <a:rPr lang="en-US" smtClean="0"/>
              <a:pPr/>
              <a:t>56</a:t>
            </a:fld>
            <a:endParaRPr lang="en-US"/>
          </a:p>
        </p:txBody>
      </p:sp>
      <p:sp>
        <p:nvSpPr>
          <p:cNvPr id="51" name="Footer Placeholder 5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dissolve">
                                      <p:cBhvr>
                                        <p:cTn id="7" dur="500"/>
                                        <p:tgtEl>
                                          <p:spTgt spid="9318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3188"/>
                                        </p:tgtEl>
                                        <p:attrNameLst>
                                          <p:attrName>style.visibility</p:attrName>
                                        </p:attrNameLst>
                                      </p:cBhvr>
                                      <p:to>
                                        <p:strVal val="visible"/>
                                      </p:to>
                                    </p:set>
                                    <p:animEffect transition="in" filter="dissolve">
                                      <p:cBhvr>
                                        <p:cTn id="10" dur="500"/>
                                        <p:tgtEl>
                                          <p:spTgt spid="93188"/>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93189"/>
                                        </p:tgtEl>
                                        <p:attrNameLst>
                                          <p:attrName>style.visibility</p:attrName>
                                        </p:attrNameLst>
                                      </p:cBhvr>
                                      <p:to>
                                        <p:strVal val="visible"/>
                                      </p:to>
                                    </p:set>
                                    <p:animEffect transition="in" filter="dissolve">
                                      <p:cBhvr>
                                        <p:cTn id="13" dur="500"/>
                                        <p:tgtEl>
                                          <p:spTgt spid="93189"/>
                                        </p:tgtEl>
                                      </p:cBhvr>
                                    </p:animEffect>
                                  </p:childTnLst>
                                </p:cTn>
                              </p:par>
                              <p:par>
                                <p:cTn id="14" presetID="9" presetClass="entr" presetSubtype="0" fill="hold" grpId="1" nodeType="withEffect">
                                  <p:stCondLst>
                                    <p:cond delay="0"/>
                                  </p:stCondLst>
                                  <p:childTnLst>
                                    <p:set>
                                      <p:cBhvr>
                                        <p:cTn id="15" dur="1" fill="hold">
                                          <p:stCondLst>
                                            <p:cond delay="0"/>
                                          </p:stCondLst>
                                        </p:cTn>
                                        <p:tgtEl>
                                          <p:spTgt spid="93218"/>
                                        </p:tgtEl>
                                        <p:attrNameLst>
                                          <p:attrName>style.visibility</p:attrName>
                                        </p:attrNameLst>
                                      </p:cBhvr>
                                      <p:to>
                                        <p:strVal val="visible"/>
                                      </p:to>
                                    </p:set>
                                    <p:animEffect transition="in" filter="dissolve">
                                      <p:cBhvr>
                                        <p:cTn id="16" dur="500"/>
                                        <p:tgtEl>
                                          <p:spTgt spid="93218"/>
                                        </p:tgtEl>
                                      </p:cBhvr>
                                    </p:animEffect>
                                  </p:childTnLst>
                                </p:cTn>
                              </p:par>
                              <p:par>
                                <p:cTn id="17" presetID="9" presetClass="entr" presetSubtype="0" fill="hold" grpId="1" nodeType="withEffect">
                                  <p:stCondLst>
                                    <p:cond delay="0"/>
                                  </p:stCondLst>
                                  <p:childTnLst>
                                    <p:set>
                                      <p:cBhvr>
                                        <p:cTn id="18" dur="1" fill="hold">
                                          <p:stCondLst>
                                            <p:cond delay="0"/>
                                          </p:stCondLst>
                                        </p:cTn>
                                        <p:tgtEl>
                                          <p:spTgt spid="93190"/>
                                        </p:tgtEl>
                                        <p:attrNameLst>
                                          <p:attrName>style.visibility</p:attrName>
                                        </p:attrNameLst>
                                      </p:cBhvr>
                                      <p:to>
                                        <p:strVal val="visible"/>
                                      </p:to>
                                    </p:set>
                                    <p:animEffect transition="in" filter="dissolve">
                                      <p:cBhvr>
                                        <p:cTn id="19" dur="500"/>
                                        <p:tgtEl>
                                          <p:spTgt spid="9319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3191"/>
                                        </p:tgtEl>
                                        <p:attrNameLst>
                                          <p:attrName>style.visibility</p:attrName>
                                        </p:attrNameLst>
                                      </p:cBhvr>
                                      <p:to>
                                        <p:strVal val="visible"/>
                                      </p:to>
                                    </p:set>
                                    <p:animEffect transition="in" filter="dissolve">
                                      <p:cBhvr>
                                        <p:cTn id="22" dur="500"/>
                                        <p:tgtEl>
                                          <p:spTgt spid="9319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3192"/>
                                        </p:tgtEl>
                                        <p:attrNameLst>
                                          <p:attrName>style.visibility</p:attrName>
                                        </p:attrNameLst>
                                      </p:cBhvr>
                                      <p:to>
                                        <p:strVal val="visible"/>
                                      </p:to>
                                    </p:set>
                                    <p:animEffect transition="in" filter="dissolve">
                                      <p:cBhvr>
                                        <p:cTn id="25" dur="500"/>
                                        <p:tgtEl>
                                          <p:spTgt spid="9319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3193"/>
                                        </p:tgtEl>
                                        <p:attrNameLst>
                                          <p:attrName>style.visibility</p:attrName>
                                        </p:attrNameLst>
                                      </p:cBhvr>
                                      <p:to>
                                        <p:strVal val="visible"/>
                                      </p:to>
                                    </p:set>
                                    <p:animEffect transition="in" filter="dissolve">
                                      <p:cBhvr>
                                        <p:cTn id="28" dur="500"/>
                                        <p:tgtEl>
                                          <p:spTgt spid="9319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93194"/>
                                        </p:tgtEl>
                                        <p:attrNameLst>
                                          <p:attrName>style.visibility</p:attrName>
                                        </p:attrNameLst>
                                      </p:cBhvr>
                                      <p:to>
                                        <p:strVal val="visible"/>
                                      </p:to>
                                    </p:set>
                                    <p:animEffect transition="in" filter="dissolve">
                                      <p:cBhvr>
                                        <p:cTn id="31" dur="500"/>
                                        <p:tgtEl>
                                          <p:spTgt spid="9319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3195"/>
                                        </p:tgtEl>
                                        <p:attrNameLst>
                                          <p:attrName>style.visibility</p:attrName>
                                        </p:attrNameLst>
                                      </p:cBhvr>
                                      <p:to>
                                        <p:strVal val="visible"/>
                                      </p:to>
                                    </p:set>
                                    <p:animEffect transition="in" filter="dissolve">
                                      <p:cBhvr>
                                        <p:cTn id="34" dur="500"/>
                                        <p:tgtEl>
                                          <p:spTgt spid="9319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93196"/>
                                        </p:tgtEl>
                                        <p:attrNameLst>
                                          <p:attrName>style.visibility</p:attrName>
                                        </p:attrNameLst>
                                      </p:cBhvr>
                                      <p:to>
                                        <p:strVal val="visible"/>
                                      </p:to>
                                    </p:set>
                                    <p:animEffect transition="in" filter="dissolve">
                                      <p:cBhvr>
                                        <p:cTn id="37" dur="500"/>
                                        <p:tgtEl>
                                          <p:spTgt spid="9319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93197"/>
                                        </p:tgtEl>
                                        <p:attrNameLst>
                                          <p:attrName>style.visibility</p:attrName>
                                        </p:attrNameLst>
                                      </p:cBhvr>
                                      <p:to>
                                        <p:strVal val="visible"/>
                                      </p:to>
                                    </p:set>
                                    <p:animEffect transition="in" filter="dissolve">
                                      <p:cBhvr>
                                        <p:cTn id="40" dur="500"/>
                                        <p:tgtEl>
                                          <p:spTgt spid="93197"/>
                                        </p:tgtEl>
                                      </p:cBhvr>
                                    </p:animEffect>
                                  </p:childTnLst>
                                </p:cTn>
                              </p:par>
                              <p:par>
                                <p:cTn id="41" presetID="9" presetClass="entr" presetSubtype="0" fill="hold" grpId="1" nodeType="withEffect">
                                  <p:stCondLst>
                                    <p:cond delay="0"/>
                                  </p:stCondLst>
                                  <p:childTnLst>
                                    <p:set>
                                      <p:cBhvr>
                                        <p:cTn id="42" dur="1" fill="hold">
                                          <p:stCondLst>
                                            <p:cond delay="0"/>
                                          </p:stCondLst>
                                        </p:cTn>
                                        <p:tgtEl>
                                          <p:spTgt spid="93198"/>
                                        </p:tgtEl>
                                        <p:attrNameLst>
                                          <p:attrName>style.visibility</p:attrName>
                                        </p:attrNameLst>
                                      </p:cBhvr>
                                      <p:to>
                                        <p:strVal val="visible"/>
                                      </p:to>
                                    </p:set>
                                    <p:animEffect transition="in" filter="dissolve">
                                      <p:cBhvr>
                                        <p:cTn id="43" dur="500"/>
                                        <p:tgtEl>
                                          <p:spTgt spid="9319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93199"/>
                                        </p:tgtEl>
                                        <p:attrNameLst>
                                          <p:attrName>style.visibility</p:attrName>
                                        </p:attrNameLst>
                                      </p:cBhvr>
                                      <p:to>
                                        <p:strVal val="visible"/>
                                      </p:to>
                                    </p:set>
                                    <p:animEffect transition="in" filter="dissolve">
                                      <p:cBhvr>
                                        <p:cTn id="46" dur="500"/>
                                        <p:tgtEl>
                                          <p:spTgt spid="93199"/>
                                        </p:tgtEl>
                                      </p:cBhvr>
                                    </p:animEffect>
                                  </p:childTnLst>
                                </p:cTn>
                              </p:par>
                              <p:par>
                                <p:cTn id="47" presetID="9" presetClass="entr" presetSubtype="0" fill="hold" grpId="1" nodeType="withEffect">
                                  <p:stCondLst>
                                    <p:cond delay="0"/>
                                  </p:stCondLst>
                                  <p:childTnLst>
                                    <p:set>
                                      <p:cBhvr>
                                        <p:cTn id="48" dur="1" fill="hold">
                                          <p:stCondLst>
                                            <p:cond delay="0"/>
                                          </p:stCondLst>
                                        </p:cTn>
                                        <p:tgtEl>
                                          <p:spTgt spid="93200"/>
                                        </p:tgtEl>
                                        <p:attrNameLst>
                                          <p:attrName>style.visibility</p:attrName>
                                        </p:attrNameLst>
                                      </p:cBhvr>
                                      <p:to>
                                        <p:strVal val="visible"/>
                                      </p:to>
                                    </p:set>
                                    <p:animEffect transition="in" filter="dissolve">
                                      <p:cBhvr>
                                        <p:cTn id="49" dur="500"/>
                                        <p:tgtEl>
                                          <p:spTgt spid="9320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3201"/>
                                        </p:tgtEl>
                                        <p:attrNameLst>
                                          <p:attrName>style.visibility</p:attrName>
                                        </p:attrNameLst>
                                      </p:cBhvr>
                                      <p:to>
                                        <p:strVal val="visible"/>
                                      </p:to>
                                    </p:set>
                                    <p:animEffect transition="in" filter="dissolve">
                                      <p:cBhvr>
                                        <p:cTn id="52" dur="500"/>
                                        <p:tgtEl>
                                          <p:spTgt spid="9320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93202"/>
                                        </p:tgtEl>
                                        <p:attrNameLst>
                                          <p:attrName>style.visibility</p:attrName>
                                        </p:attrNameLst>
                                      </p:cBhvr>
                                      <p:to>
                                        <p:strVal val="visible"/>
                                      </p:to>
                                    </p:set>
                                    <p:animEffect transition="in" filter="dissolve">
                                      <p:cBhvr>
                                        <p:cTn id="55" dur="500"/>
                                        <p:tgtEl>
                                          <p:spTgt spid="9320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93203"/>
                                        </p:tgtEl>
                                        <p:attrNameLst>
                                          <p:attrName>style.visibility</p:attrName>
                                        </p:attrNameLst>
                                      </p:cBhvr>
                                      <p:to>
                                        <p:strVal val="visible"/>
                                      </p:to>
                                    </p:set>
                                    <p:animEffect transition="in" filter="dissolve">
                                      <p:cBhvr>
                                        <p:cTn id="58" dur="500"/>
                                        <p:tgtEl>
                                          <p:spTgt spid="9320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93204"/>
                                        </p:tgtEl>
                                        <p:attrNameLst>
                                          <p:attrName>style.visibility</p:attrName>
                                        </p:attrNameLst>
                                      </p:cBhvr>
                                      <p:to>
                                        <p:strVal val="visible"/>
                                      </p:to>
                                    </p:set>
                                    <p:animEffect transition="in" filter="dissolve">
                                      <p:cBhvr>
                                        <p:cTn id="61" dur="500"/>
                                        <p:tgtEl>
                                          <p:spTgt spid="9320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93205"/>
                                        </p:tgtEl>
                                        <p:attrNameLst>
                                          <p:attrName>style.visibility</p:attrName>
                                        </p:attrNameLst>
                                      </p:cBhvr>
                                      <p:to>
                                        <p:strVal val="visible"/>
                                      </p:to>
                                    </p:set>
                                    <p:animEffect transition="in" filter="dissolve">
                                      <p:cBhvr>
                                        <p:cTn id="64" dur="500"/>
                                        <p:tgtEl>
                                          <p:spTgt spid="9320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93206"/>
                                        </p:tgtEl>
                                        <p:attrNameLst>
                                          <p:attrName>style.visibility</p:attrName>
                                        </p:attrNameLst>
                                      </p:cBhvr>
                                      <p:to>
                                        <p:strVal val="visible"/>
                                      </p:to>
                                    </p:set>
                                    <p:animEffect transition="in" filter="dissolve">
                                      <p:cBhvr>
                                        <p:cTn id="67" dur="500"/>
                                        <p:tgtEl>
                                          <p:spTgt spid="9320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3207"/>
                                        </p:tgtEl>
                                        <p:attrNameLst>
                                          <p:attrName>style.visibility</p:attrName>
                                        </p:attrNameLst>
                                      </p:cBhvr>
                                      <p:to>
                                        <p:strVal val="visible"/>
                                      </p:to>
                                    </p:set>
                                    <p:animEffect transition="in" filter="dissolve">
                                      <p:cBhvr>
                                        <p:cTn id="70" dur="500"/>
                                        <p:tgtEl>
                                          <p:spTgt spid="9320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3208"/>
                                        </p:tgtEl>
                                        <p:attrNameLst>
                                          <p:attrName>style.visibility</p:attrName>
                                        </p:attrNameLst>
                                      </p:cBhvr>
                                      <p:to>
                                        <p:strVal val="visible"/>
                                      </p:to>
                                    </p:set>
                                    <p:animEffect transition="in" filter="dissolve">
                                      <p:cBhvr>
                                        <p:cTn id="73" dur="500"/>
                                        <p:tgtEl>
                                          <p:spTgt spid="9320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3209"/>
                                        </p:tgtEl>
                                        <p:attrNameLst>
                                          <p:attrName>style.visibility</p:attrName>
                                        </p:attrNameLst>
                                      </p:cBhvr>
                                      <p:to>
                                        <p:strVal val="visible"/>
                                      </p:to>
                                    </p:set>
                                    <p:animEffect transition="in" filter="dissolve">
                                      <p:cBhvr>
                                        <p:cTn id="76" dur="500"/>
                                        <p:tgtEl>
                                          <p:spTgt spid="9320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93210"/>
                                        </p:tgtEl>
                                        <p:attrNameLst>
                                          <p:attrName>style.visibility</p:attrName>
                                        </p:attrNameLst>
                                      </p:cBhvr>
                                      <p:to>
                                        <p:strVal val="visible"/>
                                      </p:to>
                                    </p:set>
                                    <p:animEffect transition="in" filter="dissolve">
                                      <p:cBhvr>
                                        <p:cTn id="79" dur="500"/>
                                        <p:tgtEl>
                                          <p:spTgt spid="9321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93211"/>
                                        </p:tgtEl>
                                        <p:attrNameLst>
                                          <p:attrName>style.visibility</p:attrName>
                                        </p:attrNameLst>
                                      </p:cBhvr>
                                      <p:to>
                                        <p:strVal val="visible"/>
                                      </p:to>
                                    </p:set>
                                    <p:animEffect transition="in" filter="dissolve">
                                      <p:cBhvr>
                                        <p:cTn id="82" dur="500"/>
                                        <p:tgtEl>
                                          <p:spTgt spid="9321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93212"/>
                                        </p:tgtEl>
                                        <p:attrNameLst>
                                          <p:attrName>style.visibility</p:attrName>
                                        </p:attrNameLst>
                                      </p:cBhvr>
                                      <p:to>
                                        <p:strVal val="visible"/>
                                      </p:to>
                                    </p:set>
                                    <p:animEffect transition="in" filter="dissolve">
                                      <p:cBhvr>
                                        <p:cTn id="85" dur="500"/>
                                        <p:tgtEl>
                                          <p:spTgt spid="9321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93213"/>
                                        </p:tgtEl>
                                        <p:attrNameLst>
                                          <p:attrName>style.visibility</p:attrName>
                                        </p:attrNameLst>
                                      </p:cBhvr>
                                      <p:to>
                                        <p:strVal val="visible"/>
                                      </p:to>
                                    </p:set>
                                    <p:animEffect transition="in" filter="dissolve">
                                      <p:cBhvr>
                                        <p:cTn id="88" dur="500"/>
                                        <p:tgtEl>
                                          <p:spTgt spid="9321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93214"/>
                                        </p:tgtEl>
                                        <p:attrNameLst>
                                          <p:attrName>style.visibility</p:attrName>
                                        </p:attrNameLst>
                                      </p:cBhvr>
                                      <p:to>
                                        <p:strVal val="visible"/>
                                      </p:to>
                                    </p:set>
                                    <p:animEffect transition="in" filter="dissolve">
                                      <p:cBhvr>
                                        <p:cTn id="91" dur="500"/>
                                        <p:tgtEl>
                                          <p:spTgt spid="93214"/>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93215"/>
                                        </p:tgtEl>
                                        <p:attrNameLst>
                                          <p:attrName>style.visibility</p:attrName>
                                        </p:attrNameLst>
                                      </p:cBhvr>
                                      <p:to>
                                        <p:strVal val="visible"/>
                                      </p:to>
                                    </p:set>
                                    <p:animEffect transition="in" filter="dissolve">
                                      <p:cBhvr>
                                        <p:cTn id="94" dur="500"/>
                                        <p:tgtEl>
                                          <p:spTgt spid="9321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93216"/>
                                        </p:tgtEl>
                                        <p:attrNameLst>
                                          <p:attrName>style.visibility</p:attrName>
                                        </p:attrNameLst>
                                      </p:cBhvr>
                                      <p:to>
                                        <p:strVal val="visible"/>
                                      </p:to>
                                    </p:set>
                                    <p:animEffect transition="in" filter="dissolve">
                                      <p:cBhvr>
                                        <p:cTn id="97" dur="500"/>
                                        <p:tgtEl>
                                          <p:spTgt spid="93216"/>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93217"/>
                                        </p:tgtEl>
                                        <p:attrNameLst>
                                          <p:attrName>style.visibility</p:attrName>
                                        </p:attrNameLst>
                                      </p:cBhvr>
                                      <p:to>
                                        <p:strVal val="visible"/>
                                      </p:to>
                                    </p:set>
                                    <p:animEffect transition="in" filter="dissolve">
                                      <p:cBhvr>
                                        <p:cTn id="100" dur="500"/>
                                        <p:tgtEl>
                                          <p:spTgt spid="93217"/>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93219"/>
                                        </p:tgtEl>
                                        <p:attrNameLst>
                                          <p:attrName>style.visibility</p:attrName>
                                        </p:attrNameLst>
                                      </p:cBhvr>
                                      <p:to>
                                        <p:strVal val="visible"/>
                                      </p:to>
                                    </p:set>
                                    <p:animEffect transition="in" filter="dissolve">
                                      <p:cBhvr>
                                        <p:cTn id="103" dur="500"/>
                                        <p:tgtEl>
                                          <p:spTgt spid="93219"/>
                                        </p:tgtEl>
                                      </p:cBhvr>
                                    </p:animEffect>
                                  </p:childTnLst>
                                </p:cTn>
                              </p:par>
                              <p:par>
                                <p:cTn id="104" presetID="9" presetClass="entr" presetSubtype="0" fill="hold" grpId="1" nodeType="withEffect">
                                  <p:stCondLst>
                                    <p:cond delay="0"/>
                                  </p:stCondLst>
                                  <p:childTnLst>
                                    <p:set>
                                      <p:cBhvr>
                                        <p:cTn id="105" dur="1" fill="hold">
                                          <p:stCondLst>
                                            <p:cond delay="0"/>
                                          </p:stCondLst>
                                        </p:cTn>
                                        <p:tgtEl>
                                          <p:spTgt spid="93220"/>
                                        </p:tgtEl>
                                        <p:attrNameLst>
                                          <p:attrName>style.visibility</p:attrName>
                                        </p:attrNameLst>
                                      </p:cBhvr>
                                      <p:to>
                                        <p:strVal val="visible"/>
                                      </p:to>
                                    </p:set>
                                    <p:animEffect transition="in" filter="dissolve">
                                      <p:cBhvr>
                                        <p:cTn id="106" dur="500"/>
                                        <p:tgtEl>
                                          <p:spTgt spid="9322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93221"/>
                                        </p:tgtEl>
                                        <p:attrNameLst>
                                          <p:attrName>style.visibility</p:attrName>
                                        </p:attrNameLst>
                                      </p:cBhvr>
                                      <p:to>
                                        <p:strVal val="visible"/>
                                      </p:to>
                                    </p:set>
                                    <p:animEffect transition="in" filter="dissolve">
                                      <p:cBhvr>
                                        <p:cTn id="109" dur="500"/>
                                        <p:tgtEl>
                                          <p:spTgt spid="9322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93222"/>
                                        </p:tgtEl>
                                        <p:attrNameLst>
                                          <p:attrName>style.visibility</p:attrName>
                                        </p:attrNameLst>
                                      </p:cBhvr>
                                      <p:to>
                                        <p:strVal val="visible"/>
                                      </p:to>
                                    </p:set>
                                    <p:animEffect transition="in" filter="dissolve">
                                      <p:cBhvr>
                                        <p:cTn id="112" dur="500"/>
                                        <p:tgtEl>
                                          <p:spTgt spid="9322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3223"/>
                                        </p:tgtEl>
                                        <p:attrNameLst>
                                          <p:attrName>style.visibility</p:attrName>
                                        </p:attrNameLst>
                                      </p:cBhvr>
                                      <p:to>
                                        <p:strVal val="visible"/>
                                      </p:to>
                                    </p:set>
                                    <p:animEffect transition="in" filter="dissolve">
                                      <p:cBhvr>
                                        <p:cTn id="115" dur="500"/>
                                        <p:tgtEl>
                                          <p:spTgt spid="93223"/>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mph" presetSubtype="2" fill="hold" grpId="0" nodeType="clickEffect">
                                  <p:stCondLst>
                                    <p:cond delay="0"/>
                                  </p:stCondLst>
                                  <p:childTnLst>
                                    <p:animClr clrSpc="rgb" dir="cw">
                                      <p:cBhvr override="childStyle">
                                        <p:cTn id="119" dur="500" fill="hold"/>
                                        <p:tgtEl>
                                          <p:spTgt spid="93189"/>
                                        </p:tgtEl>
                                        <p:attrNameLst>
                                          <p:attrName>style.color</p:attrName>
                                        </p:attrNameLst>
                                      </p:cBhvr>
                                      <p:to>
                                        <a:srgbClr val="D76749"/>
                                      </p:to>
                                    </p:animClr>
                                  </p:childTnLst>
                                </p:cTn>
                              </p:par>
                              <p:par>
                                <p:cTn id="120" presetID="3" presetClass="emph" presetSubtype="2" fill="hold" grpId="0" nodeType="withEffect">
                                  <p:stCondLst>
                                    <p:cond delay="0"/>
                                  </p:stCondLst>
                                  <p:childTnLst>
                                    <p:animClr clrSpc="rgb" dir="cw">
                                      <p:cBhvr override="childStyle">
                                        <p:cTn id="121" dur="500" fill="hold"/>
                                        <p:tgtEl>
                                          <p:spTgt spid="93190"/>
                                        </p:tgtEl>
                                        <p:attrNameLst>
                                          <p:attrName>style.color</p:attrName>
                                        </p:attrNameLst>
                                      </p:cBhvr>
                                      <p:to>
                                        <a:srgbClr val="D76749"/>
                                      </p:to>
                                    </p:animClr>
                                  </p:childTnLst>
                                </p:cTn>
                              </p:par>
                            </p:childTnLst>
                          </p:cTn>
                        </p:par>
                      </p:childTnLst>
                    </p:cTn>
                  </p:par>
                  <p:par>
                    <p:cTn id="122" fill="hold">
                      <p:stCondLst>
                        <p:cond delay="indefinite"/>
                      </p:stCondLst>
                      <p:childTnLst>
                        <p:par>
                          <p:cTn id="123" fill="hold">
                            <p:stCondLst>
                              <p:cond delay="0"/>
                            </p:stCondLst>
                            <p:childTnLst>
                              <p:par>
                                <p:cTn id="124" presetID="3" presetClass="emph" presetSubtype="2" fill="hold" grpId="0" nodeType="clickEffect">
                                  <p:stCondLst>
                                    <p:cond delay="0"/>
                                  </p:stCondLst>
                                  <p:childTnLst>
                                    <p:animClr clrSpc="rgb" dir="cw">
                                      <p:cBhvr override="childStyle">
                                        <p:cTn id="125" dur="500" fill="hold"/>
                                        <p:tgtEl>
                                          <p:spTgt spid="93198"/>
                                        </p:tgtEl>
                                        <p:attrNameLst>
                                          <p:attrName>style.color</p:attrName>
                                        </p:attrNameLst>
                                      </p:cBhvr>
                                      <p:to>
                                        <a:srgbClr val="D76749"/>
                                      </p:to>
                                    </p:animClr>
                                  </p:childTnLst>
                                </p:cTn>
                              </p:par>
                            </p:childTnLst>
                          </p:cTn>
                        </p:par>
                      </p:childTnLst>
                    </p:cTn>
                  </p:par>
                  <p:par>
                    <p:cTn id="126" fill="hold">
                      <p:stCondLst>
                        <p:cond delay="indefinite"/>
                      </p:stCondLst>
                      <p:childTnLst>
                        <p:par>
                          <p:cTn id="127" fill="hold">
                            <p:stCondLst>
                              <p:cond delay="0"/>
                            </p:stCondLst>
                            <p:childTnLst>
                              <p:par>
                                <p:cTn id="128" presetID="3" presetClass="emph" presetSubtype="2" fill="hold" grpId="0" nodeType="clickEffect">
                                  <p:stCondLst>
                                    <p:cond delay="0"/>
                                  </p:stCondLst>
                                  <p:childTnLst>
                                    <p:animClr clrSpc="rgb" dir="cw">
                                      <p:cBhvr override="childStyle">
                                        <p:cTn id="129" dur="500" fill="hold"/>
                                        <p:tgtEl>
                                          <p:spTgt spid="93200"/>
                                        </p:tgtEl>
                                        <p:attrNameLst>
                                          <p:attrName>style.color</p:attrName>
                                        </p:attrNameLst>
                                      </p:cBhvr>
                                      <p:to>
                                        <a:srgbClr val="D76749"/>
                                      </p:to>
                                    </p:animClr>
                                  </p:childTnLst>
                                </p:cTn>
                              </p:par>
                            </p:childTnLst>
                          </p:cTn>
                        </p:par>
                      </p:childTnLst>
                    </p:cTn>
                  </p:par>
                  <p:par>
                    <p:cTn id="130" fill="hold">
                      <p:stCondLst>
                        <p:cond delay="indefinite"/>
                      </p:stCondLst>
                      <p:childTnLst>
                        <p:par>
                          <p:cTn id="131" fill="hold">
                            <p:stCondLst>
                              <p:cond delay="0"/>
                            </p:stCondLst>
                            <p:childTnLst>
                              <p:par>
                                <p:cTn id="132" presetID="3" presetClass="emph" presetSubtype="2" fill="hold" grpId="0" nodeType="clickEffect">
                                  <p:stCondLst>
                                    <p:cond delay="0"/>
                                  </p:stCondLst>
                                  <p:childTnLst>
                                    <p:animClr clrSpc="rgb" dir="cw">
                                      <p:cBhvr override="childStyle">
                                        <p:cTn id="133" dur="500" fill="hold"/>
                                        <p:tgtEl>
                                          <p:spTgt spid="93220"/>
                                        </p:tgtEl>
                                        <p:attrNameLst>
                                          <p:attrName>style.color</p:attrName>
                                        </p:attrNameLst>
                                      </p:cBhvr>
                                      <p:to>
                                        <a:srgbClr val="D76749"/>
                                      </p:to>
                                    </p:animClr>
                                  </p:childTnLst>
                                </p:cTn>
                              </p:par>
                            </p:childTnLst>
                          </p:cTn>
                        </p:par>
                      </p:childTnLst>
                    </p:cTn>
                  </p:par>
                  <p:par>
                    <p:cTn id="134" fill="hold">
                      <p:stCondLst>
                        <p:cond delay="indefinite"/>
                      </p:stCondLst>
                      <p:childTnLst>
                        <p:par>
                          <p:cTn id="135" fill="hold">
                            <p:stCondLst>
                              <p:cond delay="0"/>
                            </p:stCondLst>
                            <p:childTnLst>
                              <p:par>
                                <p:cTn id="136" presetID="3" presetClass="emph" presetSubtype="2" fill="hold" grpId="1" nodeType="clickEffect">
                                  <p:stCondLst>
                                    <p:cond delay="0"/>
                                  </p:stCondLst>
                                  <p:childTnLst>
                                    <p:animClr clrSpc="rgb" dir="cw">
                                      <p:cBhvr override="childStyle">
                                        <p:cTn id="137" dur="500" fill="hold"/>
                                        <p:tgtEl>
                                          <p:spTgt spid="93219"/>
                                        </p:tgtEl>
                                        <p:attrNameLst>
                                          <p:attrName>style.color</p:attrName>
                                        </p:attrNameLst>
                                      </p:cBhvr>
                                      <p:to>
                                        <a:srgbClr val="D76749"/>
                                      </p:to>
                                    </p:animClr>
                                  </p:childTnLst>
                                </p:cTn>
                              </p:par>
                              <p:par>
                                <p:cTn id="138" presetID="3" presetClass="entr" presetSubtype="10" fill="hold" grpId="0" nodeType="withEffect">
                                  <p:stCondLst>
                                    <p:cond delay="0"/>
                                  </p:stCondLst>
                                  <p:childTnLst>
                                    <p:set>
                                      <p:cBhvr>
                                        <p:cTn id="139" dur="1" fill="hold">
                                          <p:stCondLst>
                                            <p:cond delay="0"/>
                                          </p:stCondLst>
                                        </p:cTn>
                                        <p:tgtEl>
                                          <p:spTgt spid="93224"/>
                                        </p:tgtEl>
                                        <p:attrNameLst>
                                          <p:attrName>style.visibility</p:attrName>
                                        </p:attrNameLst>
                                      </p:cBhvr>
                                      <p:to>
                                        <p:strVal val="visible"/>
                                      </p:to>
                                    </p:set>
                                    <p:animEffect transition="in" filter="blinds(horizontal)">
                                      <p:cBhvr>
                                        <p:cTn id="140" dur="500"/>
                                        <p:tgtEl>
                                          <p:spTgt spid="93224"/>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93228"/>
                                        </p:tgtEl>
                                        <p:attrNameLst>
                                          <p:attrName>style.visibility</p:attrName>
                                        </p:attrNameLst>
                                      </p:cBhvr>
                                      <p:to>
                                        <p:strVal val="visible"/>
                                      </p:to>
                                    </p:set>
                                    <p:animEffect transition="in" filter="blinds(horizontal)">
                                      <p:cBhvr>
                                        <p:cTn id="143" dur="500"/>
                                        <p:tgtEl>
                                          <p:spTgt spid="9322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mph" presetSubtype="2" fill="hold" grpId="0" nodeType="clickEffect">
                                  <p:stCondLst>
                                    <p:cond delay="0"/>
                                  </p:stCondLst>
                                  <p:childTnLst>
                                    <p:animClr clrSpc="rgb" dir="cw">
                                      <p:cBhvr override="childStyle">
                                        <p:cTn id="147" dur="500" fill="hold"/>
                                        <p:tgtEl>
                                          <p:spTgt spid="93218"/>
                                        </p:tgtEl>
                                        <p:attrNameLst>
                                          <p:attrName>style.color</p:attrName>
                                        </p:attrNameLst>
                                      </p:cBhvr>
                                      <p:to>
                                        <a:srgbClr val="D76749"/>
                                      </p:to>
                                    </p:animClr>
                                  </p:childTnLst>
                                </p:cTn>
                              </p:par>
                              <p:par>
                                <p:cTn id="148" presetID="3" presetClass="entr" presetSubtype="10" fill="hold" grpId="0" nodeType="withEffect">
                                  <p:stCondLst>
                                    <p:cond delay="0"/>
                                  </p:stCondLst>
                                  <p:childTnLst>
                                    <p:set>
                                      <p:cBhvr>
                                        <p:cTn id="149" dur="1" fill="hold">
                                          <p:stCondLst>
                                            <p:cond delay="0"/>
                                          </p:stCondLst>
                                        </p:cTn>
                                        <p:tgtEl>
                                          <p:spTgt spid="93225"/>
                                        </p:tgtEl>
                                        <p:attrNameLst>
                                          <p:attrName>style.visibility</p:attrName>
                                        </p:attrNameLst>
                                      </p:cBhvr>
                                      <p:to>
                                        <p:strVal val="visible"/>
                                      </p:to>
                                    </p:set>
                                    <p:animEffect transition="in" filter="blinds(horizontal)">
                                      <p:cBhvr>
                                        <p:cTn id="150" dur="500"/>
                                        <p:tgtEl>
                                          <p:spTgt spid="93225"/>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93229"/>
                                        </p:tgtEl>
                                        <p:attrNameLst>
                                          <p:attrName>style.visibility</p:attrName>
                                        </p:attrNameLst>
                                      </p:cBhvr>
                                      <p:to>
                                        <p:strVal val="visible"/>
                                      </p:to>
                                    </p:set>
                                    <p:animEffect transition="in" filter="blinds(horizontal)">
                                      <p:cBhvr>
                                        <p:cTn id="153" dur="500"/>
                                        <p:tgtEl>
                                          <p:spTgt spid="93229"/>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mph" presetSubtype="2" fill="hold" grpId="1" nodeType="clickEffect">
                                  <p:stCondLst>
                                    <p:cond delay="0"/>
                                  </p:stCondLst>
                                  <p:childTnLst>
                                    <p:animClr clrSpc="rgb" dir="cw">
                                      <p:cBhvr override="childStyle">
                                        <p:cTn id="157" dur="500" fill="hold"/>
                                        <p:tgtEl>
                                          <p:spTgt spid="93217"/>
                                        </p:tgtEl>
                                        <p:attrNameLst>
                                          <p:attrName>style.color</p:attrName>
                                        </p:attrNameLst>
                                      </p:cBhvr>
                                      <p:to>
                                        <a:srgbClr val="D76749"/>
                                      </p:to>
                                    </p:animClr>
                                  </p:childTnLst>
                                </p:cTn>
                              </p:par>
                              <p:par>
                                <p:cTn id="158" presetID="3" presetClass="entr" presetSubtype="10" fill="hold" grpId="0" nodeType="withEffect">
                                  <p:stCondLst>
                                    <p:cond delay="0"/>
                                  </p:stCondLst>
                                  <p:childTnLst>
                                    <p:set>
                                      <p:cBhvr>
                                        <p:cTn id="159" dur="1" fill="hold">
                                          <p:stCondLst>
                                            <p:cond delay="0"/>
                                          </p:stCondLst>
                                        </p:cTn>
                                        <p:tgtEl>
                                          <p:spTgt spid="93226"/>
                                        </p:tgtEl>
                                        <p:attrNameLst>
                                          <p:attrName>style.visibility</p:attrName>
                                        </p:attrNameLst>
                                      </p:cBhvr>
                                      <p:to>
                                        <p:strVal val="visible"/>
                                      </p:to>
                                    </p:set>
                                    <p:animEffect transition="in" filter="blinds(horizontal)">
                                      <p:cBhvr>
                                        <p:cTn id="160" dur="500"/>
                                        <p:tgtEl>
                                          <p:spTgt spid="93226"/>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93230"/>
                                        </p:tgtEl>
                                        <p:attrNameLst>
                                          <p:attrName>style.visibility</p:attrName>
                                        </p:attrNameLst>
                                      </p:cBhvr>
                                      <p:to>
                                        <p:strVal val="visible"/>
                                      </p:to>
                                    </p:set>
                                    <p:animEffect transition="in" filter="blinds(horizontal)">
                                      <p:cBhvr>
                                        <p:cTn id="163" dur="500"/>
                                        <p:tgtEl>
                                          <p:spTgt spid="93230"/>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mph" presetSubtype="2" fill="hold" grpId="1" nodeType="clickEffect">
                                  <p:stCondLst>
                                    <p:cond delay="0"/>
                                  </p:stCondLst>
                                  <p:childTnLst>
                                    <p:animClr clrSpc="rgb" dir="cw">
                                      <p:cBhvr override="childStyle">
                                        <p:cTn id="167" dur="500" fill="hold"/>
                                        <p:tgtEl>
                                          <p:spTgt spid="93216"/>
                                        </p:tgtEl>
                                        <p:attrNameLst>
                                          <p:attrName>style.color</p:attrName>
                                        </p:attrNameLst>
                                      </p:cBhvr>
                                      <p:to>
                                        <a:srgbClr val="D76749"/>
                                      </p:to>
                                    </p:animClr>
                                  </p:childTnLst>
                                </p:cTn>
                              </p:par>
                              <p:par>
                                <p:cTn id="168" presetID="3" presetClass="emph" presetSubtype="2" fill="hold" grpId="1" nodeType="withEffect">
                                  <p:stCondLst>
                                    <p:cond delay="0"/>
                                  </p:stCondLst>
                                  <p:childTnLst>
                                    <p:animClr clrSpc="rgb" dir="cw">
                                      <p:cBhvr override="childStyle">
                                        <p:cTn id="169" dur="500" fill="hold"/>
                                        <p:tgtEl>
                                          <p:spTgt spid="93215"/>
                                        </p:tgtEl>
                                        <p:attrNameLst>
                                          <p:attrName>style.color</p:attrName>
                                        </p:attrNameLst>
                                      </p:cBhvr>
                                      <p:to>
                                        <a:srgbClr val="D76749"/>
                                      </p:to>
                                    </p:animClr>
                                  </p:childTnLst>
                                </p:cTn>
                              </p:par>
                              <p:par>
                                <p:cTn id="170" presetID="3" presetClass="emph" presetSubtype="2" fill="hold" grpId="1" nodeType="withEffect">
                                  <p:stCondLst>
                                    <p:cond delay="0"/>
                                  </p:stCondLst>
                                  <p:childTnLst>
                                    <p:animClr clrSpc="rgb" dir="cw">
                                      <p:cBhvr override="childStyle">
                                        <p:cTn id="171" dur="500" fill="hold"/>
                                        <p:tgtEl>
                                          <p:spTgt spid="93208"/>
                                        </p:tgtEl>
                                        <p:attrNameLst>
                                          <p:attrName>style.color</p:attrName>
                                        </p:attrNameLst>
                                      </p:cBhvr>
                                      <p:to>
                                        <a:srgbClr val="D76749"/>
                                      </p:to>
                                    </p:animClr>
                                  </p:childTnLst>
                                </p:cTn>
                              </p:par>
                              <p:par>
                                <p:cTn id="172" presetID="3" presetClass="entr" presetSubtype="10" fill="hold" grpId="0" nodeType="withEffect">
                                  <p:stCondLst>
                                    <p:cond delay="0"/>
                                  </p:stCondLst>
                                  <p:childTnLst>
                                    <p:set>
                                      <p:cBhvr>
                                        <p:cTn id="173" dur="1" fill="hold">
                                          <p:stCondLst>
                                            <p:cond delay="0"/>
                                          </p:stCondLst>
                                        </p:cTn>
                                        <p:tgtEl>
                                          <p:spTgt spid="93227"/>
                                        </p:tgtEl>
                                        <p:attrNameLst>
                                          <p:attrName>style.visibility</p:attrName>
                                        </p:attrNameLst>
                                      </p:cBhvr>
                                      <p:to>
                                        <p:strVal val="visible"/>
                                      </p:to>
                                    </p:set>
                                    <p:animEffect transition="in" filter="blinds(horizontal)">
                                      <p:cBhvr>
                                        <p:cTn id="174" dur="500"/>
                                        <p:tgtEl>
                                          <p:spTgt spid="93227"/>
                                        </p:tgtEl>
                                      </p:cBhvr>
                                    </p:animEffect>
                                  </p:childTnLst>
                                </p:cTn>
                              </p:par>
                              <p:par>
                                <p:cTn id="175" presetID="3" presetClass="entr" presetSubtype="10" fill="hold" grpId="0" nodeType="withEffect">
                                  <p:stCondLst>
                                    <p:cond delay="0"/>
                                  </p:stCondLst>
                                  <p:childTnLst>
                                    <p:set>
                                      <p:cBhvr>
                                        <p:cTn id="176" dur="1" fill="hold">
                                          <p:stCondLst>
                                            <p:cond delay="0"/>
                                          </p:stCondLst>
                                        </p:cTn>
                                        <p:tgtEl>
                                          <p:spTgt spid="93231"/>
                                        </p:tgtEl>
                                        <p:attrNameLst>
                                          <p:attrName>style.visibility</p:attrName>
                                        </p:attrNameLst>
                                      </p:cBhvr>
                                      <p:to>
                                        <p:strVal val="visible"/>
                                      </p:to>
                                    </p:set>
                                    <p:animEffect transition="in" filter="blinds(horizontal)">
                                      <p:cBhvr>
                                        <p:cTn id="177" dur="500"/>
                                        <p:tgtEl>
                                          <p:spTgt spid="93231"/>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mph" presetSubtype="2" fill="hold" grpId="1" nodeType="clickEffect">
                                  <p:stCondLst>
                                    <p:cond delay="0"/>
                                  </p:stCondLst>
                                  <p:childTnLst>
                                    <p:animClr clrSpc="rgb" dir="cw">
                                      <p:cBhvr override="childStyle">
                                        <p:cTn id="181" dur="2000" fill="hold"/>
                                        <p:tgtEl>
                                          <p:spTgt spid="93205"/>
                                        </p:tgtEl>
                                        <p:attrNameLst>
                                          <p:attrName>style.color</p:attrName>
                                        </p:attrNameLst>
                                      </p:cBhvr>
                                      <p:to>
                                        <a:srgbClr val="D76749"/>
                                      </p:to>
                                    </p:animClr>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1" fill="hold">
                                          <p:stCondLst>
                                            <p:cond delay="0"/>
                                          </p:stCondLst>
                                        </p:cTn>
                                        <p:tgtEl>
                                          <p:spTgt spid="93233"/>
                                        </p:tgtEl>
                                        <p:attrNameLst>
                                          <p:attrName>style.visibility</p:attrName>
                                        </p:attrNameLst>
                                      </p:cBhvr>
                                      <p:to>
                                        <p:strVal val="visible"/>
                                      </p:to>
                                    </p:set>
                                    <p:animEffect transition="in" filter="blinds(horizontal)">
                                      <p:cBhvr>
                                        <p:cTn id="186" dur="500"/>
                                        <p:tgtEl>
                                          <p:spTgt spid="93233"/>
                                        </p:tgtEl>
                                      </p:cBhvr>
                                    </p:animEffect>
                                  </p:childTnLst>
                                </p:cTn>
                              </p:par>
                              <p:par>
                                <p:cTn id="187" presetID="3" presetClass="entr" presetSubtype="10" fill="hold" grpId="0" nodeType="withEffect">
                                  <p:stCondLst>
                                    <p:cond delay="0"/>
                                  </p:stCondLst>
                                  <p:childTnLst>
                                    <p:set>
                                      <p:cBhvr>
                                        <p:cTn id="188" dur="1" fill="hold">
                                          <p:stCondLst>
                                            <p:cond delay="0"/>
                                          </p:stCondLst>
                                        </p:cTn>
                                        <p:tgtEl>
                                          <p:spTgt spid="93232"/>
                                        </p:tgtEl>
                                        <p:attrNameLst>
                                          <p:attrName>style.visibility</p:attrName>
                                        </p:attrNameLst>
                                      </p:cBhvr>
                                      <p:to>
                                        <p:strVal val="visible"/>
                                      </p:to>
                                    </p:set>
                                    <p:animEffect transition="in" filter="blinds(horizontal)">
                                      <p:cBhvr>
                                        <p:cTn id="189" dur="500"/>
                                        <p:tgtEl>
                                          <p:spTgt spid="93232"/>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mph" presetSubtype="2" fill="hold" grpId="1" nodeType="clickEffect">
                                  <p:stCondLst>
                                    <p:cond delay="0"/>
                                  </p:stCondLst>
                                  <p:childTnLst>
                                    <p:animClr clrSpc="rgb" dir="cw">
                                      <p:cBhvr override="childStyle">
                                        <p:cTn id="193" dur="500" fill="hold"/>
                                        <p:tgtEl>
                                          <p:spTgt spid="93207"/>
                                        </p:tgtEl>
                                        <p:attrNameLst>
                                          <p:attrName>style.color</p:attrName>
                                        </p:attrNameLst>
                                      </p:cBhvr>
                                      <p:to>
                                        <a:srgbClr val="D76749"/>
                                      </p:to>
                                    </p:animClr>
                                  </p:childTnLst>
                                </p:cTn>
                              </p:par>
                            </p:childTnLst>
                          </p:cTn>
                        </p:par>
                      </p:childTnLst>
                    </p:cTn>
                  </p:par>
                  <p:par>
                    <p:cTn id="194" fill="hold">
                      <p:stCondLst>
                        <p:cond delay="indefinite"/>
                      </p:stCondLst>
                      <p:childTnLst>
                        <p:par>
                          <p:cTn id="195" fill="hold">
                            <p:stCondLst>
                              <p:cond delay="0"/>
                            </p:stCondLst>
                            <p:childTnLst>
                              <p:par>
                                <p:cTn id="196" presetID="3" presetClass="emph" presetSubtype="2" fill="hold" grpId="1" nodeType="clickEffect">
                                  <p:stCondLst>
                                    <p:cond delay="0"/>
                                  </p:stCondLst>
                                  <p:childTnLst>
                                    <p:animClr clrSpc="rgb" dir="cw">
                                      <p:cBhvr override="childStyle">
                                        <p:cTn id="197" dur="500" fill="hold"/>
                                        <p:tgtEl>
                                          <p:spTgt spid="93206"/>
                                        </p:tgtEl>
                                        <p:attrNameLst>
                                          <p:attrName>style.color</p:attrName>
                                        </p:attrNameLst>
                                      </p:cBhvr>
                                      <p:to>
                                        <a:srgbClr val="D76749"/>
                                      </p:to>
                                    </p:animClr>
                                  </p:childTnLst>
                                </p:cTn>
                              </p:par>
                            </p:childTnLst>
                          </p:cTn>
                        </p:par>
                      </p:childTnLst>
                    </p:cTn>
                  </p:par>
                  <p:par>
                    <p:cTn id="198" fill="hold">
                      <p:stCondLst>
                        <p:cond delay="indefinite"/>
                      </p:stCondLst>
                      <p:childTnLst>
                        <p:par>
                          <p:cTn id="199" fill="hold">
                            <p:stCondLst>
                              <p:cond delay="0"/>
                            </p:stCondLst>
                            <p:childTnLst>
                              <p:par>
                                <p:cTn id="200" presetID="3" presetClass="emph" presetSubtype="2" fill="hold" grpId="1" nodeType="clickEffect">
                                  <p:stCondLst>
                                    <p:cond delay="0"/>
                                  </p:stCondLst>
                                  <p:childTnLst>
                                    <p:animClr clrSpc="rgb" dir="cw">
                                      <p:cBhvr override="childStyle">
                                        <p:cTn id="201" dur="500" fill="hold"/>
                                        <p:tgtEl>
                                          <p:spTgt spid="93223"/>
                                        </p:tgtEl>
                                        <p:attrNameLst>
                                          <p:attrName>style.color</p:attrName>
                                        </p:attrNameLst>
                                      </p:cBhvr>
                                      <p:to>
                                        <a:srgbClr val="D76749"/>
                                      </p:to>
                                    </p:animClr>
                                  </p:childTnLst>
                                </p:cTn>
                              </p:par>
                            </p:childTnLst>
                          </p:cTn>
                        </p:par>
                      </p:childTnLst>
                    </p:cTn>
                  </p:par>
                  <p:par>
                    <p:cTn id="202" fill="hold">
                      <p:stCondLst>
                        <p:cond delay="indefinite"/>
                      </p:stCondLst>
                      <p:childTnLst>
                        <p:par>
                          <p:cTn id="203" fill="hold">
                            <p:stCondLst>
                              <p:cond delay="0"/>
                            </p:stCondLst>
                            <p:childTnLst>
                              <p:par>
                                <p:cTn id="204" presetID="3" presetClass="emph" presetSubtype="2" fill="hold" grpId="1" nodeType="clickEffect">
                                  <p:stCondLst>
                                    <p:cond delay="0"/>
                                  </p:stCondLst>
                                  <p:childTnLst>
                                    <p:animClr clrSpc="rgb" dir="cw">
                                      <p:cBhvr override="childStyle">
                                        <p:cTn id="205" dur="500" fill="hold"/>
                                        <p:tgtEl>
                                          <p:spTgt spid="93197"/>
                                        </p:tgtEl>
                                        <p:attrNameLst>
                                          <p:attrName>style.color</p:attrName>
                                        </p:attrNameLst>
                                      </p:cBhvr>
                                      <p:to>
                                        <a:srgbClr val="D7674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nimBg="1"/>
      <p:bldP spid="93188" grpId="0" animBg="1"/>
      <p:bldP spid="93189" grpId="0"/>
      <p:bldP spid="93189" grpId="1"/>
      <p:bldP spid="93190" grpId="0"/>
      <p:bldP spid="93190" grpId="1"/>
      <p:bldP spid="93191" grpId="0" animBg="1"/>
      <p:bldP spid="93192" grpId="0" animBg="1"/>
      <p:bldP spid="93193" grpId="0" animBg="1"/>
      <p:bldP spid="93194" grpId="0"/>
      <p:bldP spid="93195" grpId="0" animBg="1"/>
      <p:bldP spid="93196" grpId="0" animBg="1"/>
      <p:bldP spid="93197" grpId="0"/>
      <p:bldP spid="93197" grpId="1"/>
      <p:bldP spid="93198" grpId="0"/>
      <p:bldP spid="93198" grpId="1"/>
      <p:bldP spid="93199" grpId="0" animBg="1"/>
      <p:bldP spid="93200" grpId="0"/>
      <p:bldP spid="93200" grpId="1"/>
      <p:bldP spid="93201" grpId="0" animBg="1"/>
      <p:bldP spid="93202" grpId="0" animBg="1"/>
      <p:bldP spid="93203" grpId="0" animBg="1"/>
      <p:bldP spid="93204" grpId="0" animBg="1"/>
      <p:bldP spid="93205" grpId="0"/>
      <p:bldP spid="93205" grpId="1"/>
      <p:bldP spid="93206" grpId="0"/>
      <p:bldP spid="93206" grpId="1"/>
      <p:bldP spid="93207" grpId="0"/>
      <p:bldP spid="93207" grpId="1"/>
      <p:bldP spid="93208" grpId="0"/>
      <p:bldP spid="93208" grpId="1"/>
      <p:bldP spid="93209" grpId="0" animBg="1"/>
      <p:bldP spid="93210" grpId="0" animBg="1"/>
      <p:bldP spid="93211" grpId="0" animBg="1"/>
      <p:bldP spid="93212" grpId="0" animBg="1"/>
      <p:bldP spid="93213" grpId="0" animBg="1"/>
      <p:bldP spid="93214" grpId="0" animBg="1"/>
      <p:bldP spid="93215" grpId="0"/>
      <p:bldP spid="93215" grpId="1"/>
      <p:bldP spid="93216" grpId="0"/>
      <p:bldP spid="93216" grpId="1"/>
      <p:bldP spid="93217" grpId="0"/>
      <p:bldP spid="93217" grpId="1"/>
      <p:bldP spid="93218" grpId="0"/>
      <p:bldP spid="93218" grpId="1"/>
      <p:bldP spid="93219" grpId="0"/>
      <p:bldP spid="93219" grpId="1"/>
      <p:bldP spid="93220" grpId="0"/>
      <p:bldP spid="93220" grpId="1"/>
      <p:bldP spid="93221" grpId="0"/>
      <p:bldP spid="93222" grpId="0" animBg="1"/>
      <p:bldP spid="93223" grpId="0"/>
      <p:bldP spid="93223" grpId="1"/>
      <p:bldP spid="93224" grpId="0"/>
      <p:bldP spid="93225" grpId="0"/>
      <p:bldP spid="93226" grpId="0"/>
      <p:bldP spid="93227" grpId="0"/>
      <p:bldP spid="93228" grpId="0" animBg="1"/>
      <p:bldP spid="93229" grpId="0" animBg="1"/>
      <p:bldP spid="93230" grpId="0" animBg="1"/>
      <p:bldP spid="93231" grpId="0" animBg="1"/>
      <p:bldP spid="93232" grpId="0"/>
      <p:bldP spid="9323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dirty="0"/>
              <a:t>TCP – </a:t>
            </a:r>
            <a:r>
              <a:rPr lang="en-US" dirty="0" err="1"/>
              <a:t>định</a:t>
            </a:r>
            <a:r>
              <a:rPr lang="en-US" dirty="0"/>
              <a:t> </a:t>
            </a:r>
            <a:r>
              <a:rPr lang="en-US" dirty="0" err="1"/>
              <a:t>nghĩa</a:t>
            </a:r>
            <a:r>
              <a:rPr lang="en-US" dirty="0"/>
              <a:t> </a:t>
            </a:r>
            <a:r>
              <a:rPr lang="en-US" dirty="0" err="1"/>
              <a:t>các</a:t>
            </a:r>
            <a:r>
              <a:rPr lang="en-US" dirty="0"/>
              <a:t> </a:t>
            </a:r>
            <a:r>
              <a:rPr lang="en-US" dirty="0" err="1"/>
              <a:t>trường</a:t>
            </a:r>
            <a:r>
              <a:rPr lang="en-US" dirty="0"/>
              <a:t> - 1</a:t>
            </a:r>
          </a:p>
        </p:txBody>
      </p:sp>
      <p:sp>
        <p:nvSpPr>
          <p:cNvPr id="44036" name="Rectangle 3"/>
          <p:cNvSpPr>
            <a:spLocks noGrp="1" noChangeArrowheads="1"/>
          </p:cNvSpPr>
          <p:nvPr>
            <p:ph sz="quarter" idx="1"/>
          </p:nvPr>
        </p:nvSpPr>
        <p:spPr/>
        <p:txBody>
          <a:bodyPr/>
          <a:lstStyle/>
          <a:p>
            <a:pPr eaLnBrk="1" hangingPunct="1"/>
            <a:r>
              <a:rPr lang="en-US" sz="2800" dirty="0"/>
              <a:t>Source &amp; destination port</a:t>
            </a:r>
          </a:p>
          <a:p>
            <a:pPr lvl="1" eaLnBrk="1" hangingPunct="1"/>
            <a:r>
              <a:rPr lang="en-US" sz="2400" dirty="0"/>
              <a:t>Port </a:t>
            </a:r>
            <a:r>
              <a:rPr lang="en-US" sz="2400" dirty="0" err="1"/>
              <a:t>của</a:t>
            </a:r>
            <a:r>
              <a:rPr lang="en-US" sz="2400" dirty="0"/>
              <a:t> </a:t>
            </a:r>
            <a:r>
              <a:rPr lang="en-US" sz="2400" dirty="0" err="1"/>
              <a:t>nơi</a:t>
            </a:r>
            <a:r>
              <a:rPr lang="en-US" sz="2400" dirty="0"/>
              <a:t> </a:t>
            </a:r>
            <a:r>
              <a:rPr lang="en-US" sz="2400" dirty="0" err="1"/>
              <a:t>gởi</a:t>
            </a:r>
            <a:r>
              <a:rPr lang="en-US" sz="2400" dirty="0"/>
              <a:t> </a:t>
            </a:r>
            <a:r>
              <a:rPr lang="en-US" sz="2400" dirty="0" err="1"/>
              <a:t>và</a:t>
            </a:r>
            <a:r>
              <a:rPr lang="en-US" sz="2400" dirty="0"/>
              <a:t> </a:t>
            </a:r>
            <a:r>
              <a:rPr lang="en-US" sz="2400" dirty="0" err="1"/>
              <a:t>nơi</a:t>
            </a:r>
            <a:r>
              <a:rPr lang="en-US" sz="2400" dirty="0"/>
              <a:t> </a:t>
            </a:r>
            <a:r>
              <a:rPr lang="en-US" sz="2400" dirty="0" err="1"/>
              <a:t>nhận</a:t>
            </a:r>
            <a:endParaRPr lang="en-US" sz="2400" dirty="0"/>
          </a:p>
          <a:p>
            <a:pPr eaLnBrk="1" hangingPunct="1"/>
            <a:r>
              <a:rPr lang="en-US" sz="2800" dirty="0"/>
              <a:t>Sequence number</a:t>
            </a:r>
          </a:p>
          <a:p>
            <a:pPr lvl="1" eaLnBrk="1" hangingPunct="1"/>
            <a:r>
              <a:rPr lang="en-US" sz="2400" dirty="0" err="1"/>
              <a:t>Số</a:t>
            </a:r>
            <a:r>
              <a:rPr lang="en-US" sz="2400" dirty="0"/>
              <a:t> </a:t>
            </a:r>
            <a:r>
              <a:rPr lang="en-US" sz="2400" dirty="0" err="1"/>
              <a:t>thứ</a:t>
            </a:r>
            <a:r>
              <a:rPr lang="en-US" sz="2400" dirty="0"/>
              <a:t> </a:t>
            </a:r>
            <a:r>
              <a:rPr lang="en-US" sz="2400" dirty="0" err="1"/>
              <a:t>tự</a:t>
            </a:r>
            <a:r>
              <a:rPr lang="en-US" sz="2400" dirty="0"/>
              <a:t> </a:t>
            </a:r>
            <a:r>
              <a:rPr lang="en-US" sz="2400" dirty="0" err="1"/>
              <a:t>của</a:t>
            </a:r>
            <a:r>
              <a:rPr lang="en-US" sz="2400" dirty="0"/>
              <a:t> byte </a:t>
            </a:r>
            <a:r>
              <a:rPr lang="en-US" sz="2400" dirty="0" err="1"/>
              <a:t>đầu</a:t>
            </a:r>
            <a:r>
              <a:rPr lang="en-US" sz="2400" dirty="0"/>
              <a:t> </a:t>
            </a:r>
            <a:r>
              <a:rPr lang="en-US" sz="2400" dirty="0" err="1"/>
              <a:t>tiên</a:t>
            </a:r>
            <a:r>
              <a:rPr lang="en-US" sz="2400" dirty="0"/>
              <a:t> </a:t>
            </a:r>
            <a:r>
              <a:rPr lang="en-US" sz="2400" dirty="0" err="1"/>
              <a:t>trong</a:t>
            </a:r>
            <a:r>
              <a:rPr lang="en-US" sz="2400" dirty="0"/>
              <a:t> </a:t>
            </a:r>
            <a:r>
              <a:rPr lang="en-US" sz="2400" dirty="0" err="1"/>
              <a:t>phần</a:t>
            </a:r>
            <a:r>
              <a:rPr lang="en-US" sz="2400" dirty="0"/>
              <a:t> data </a:t>
            </a:r>
            <a:r>
              <a:rPr lang="en-US" sz="2400" dirty="0" err="1"/>
              <a:t>của</a:t>
            </a:r>
            <a:r>
              <a:rPr lang="en-US" sz="2400" dirty="0"/>
              <a:t> </a:t>
            </a:r>
            <a:r>
              <a:rPr lang="en-US" sz="2400" dirty="0" err="1"/>
              <a:t>gói</a:t>
            </a:r>
            <a:r>
              <a:rPr lang="en-US" sz="2400" dirty="0"/>
              <a:t> tin</a:t>
            </a:r>
          </a:p>
          <a:p>
            <a:pPr eaLnBrk="1" hangingPunct="1"/>
            <a:r>
              <a:rPr lang="en-US" sz="2800" dirty="0"/>
              <a:t>Acknowledgment number</a:t>
            </a:r>
          </a:p>
          <a:p>
            <a:pPr lvl="1" eaLnBrk="1" hangingPunct="1"/>
            <a:r>
              <a:rPr lang="en-US" sz="2400" dirty="0" err="1"/>
              <a:t>Số</a:t>
            </a:r>
            <a:r>
              <a:rPr lang="en-US" sz="2400" dirty="0"/>
              <a:t> </a:t>
            </a:r>
            <a:r>
              <a:rPr lang="en-US" sz="2400" dirty="0" err="1"/>
              <a:t>thứ</a:t>
            </a:r>
            <a:r>
              <a:rPr lang="en-US" sz="2400" dirty="0"/>
              <a:t> </a:t>
            </a:r>
            <a:r>
              <a:rPr lang="en-US" sz="2400" dirty="0" err="1"/>
              <a:t>tự</a:t>
            </a:r>
            <a:r>
              <a:rPr lang="en-US" sz="2400" dirty="0"/>
              <a:t> </a:t>
            </a:r>
            <a:r>
              <a:rPr lang="en-US" sz="2400" dirty="0" err="1"/>
              <a:t>của</a:t>
            </a:r>
            <a:r>
              <a:rPr lang="en-US" sz="2400" dirty="0"/>
              <a:t> byte </a:t>
            </a:r>
            <a:r>
              <a:rPr lang="en-US" sz="2400" dirty="0" err="1"/>
              <a:t>đang</a:t>
            </a:r>
            <a:r>
              <a:rPr lang="en-US" sz="2400" dirty="0"/>
              <a:t> </a:t>
            </a:r>
            <a:r>
              <a:rPr lang="en-US" sz="2400" dirty="0" err="1"/>
              <a:t>mong</a:t>
            </a:r>
            <a:r>
              <a:rPr lang="en-US" sz="2400" dirty="0"/>
              <a:t> </a:t>
            </a:r>
            <a:r>
              <a:rPr lang="en-US" sz="2400" dirty="0" err="1"/>
              <a:t>chờ</a:t>
            </a:r>
            <a:r>
              <a:rPr lang="en-US" sz="2400" dirty="0"/>
              <a:t> </a:t>
            </a:r>
            <a:r>
              <a:rPr lang="en-US" sz="2400" dirty="0" err="1"/>
              <a:t>nhận</a:t>
            </a:r>
            <a:r>
              <a:rPr lang="en-US" sz="2400" dirty="0"/>
              <a:t> </a:t>
            </a:r>
            <a:r>
              <a:rPr lang="en-US" sz="2400" dirty="0" err="1"/>
              <a:t>tiếp</a:t>
            </a:r>
            <a:r>
              <a:rPr lang="en-US" sz="2400" dirty="0"/>
              <a:t> </a:t>
            </a:r>
            <a:r>
              <a:rPr lang="en-US" sz="2400" dirty="0" err="1"/>
              <a:t>theo</a:t>
            </a:r>
            <a:endParaRPr lang="en-US" sz="2400" dirty="0"/>
          </a:p>
          <a:p>
            <a:pPr eaLnBrk="1" hangingPunct="1"/>
            <a:r>
              <a:rPr lang="en-US" sz="2800" dirty="0"/>
              <a:t>Window size</a:t>
            </a:r>
          </a:p>
          <a:p>
            <a:pPr lvl="1" eaLnBrk="1" hangingPunct="1"/>
            <a:r>
              <a:rPr lang="en-US" sz="2400" dirty="0" err="1"/>
              <a:t>Thông</a:t>
            </a:r>
            <a:r>
              <a:rPr lang="en-US" sz="2400" dirty="0"/>
              <a:t> </a:t>
            </a:r>
            <a:r>
              <a:rPr lang="en-US" sz="2400" dirty="0" err="1"/>
              <a:t>báo</a:t>
            </a:r>
            <a:r>
              <a:rPr lang="en-US" sz="2400" dirty="0"/>
              <a:t> </a:t>
            </a:r>
            <a:r>
              <a:rPr lang="en-US" sz="2400" dirty="0" err="1"/>
              <a:t>có</a:t>
            </a:r>
            <a:r>
              <a:rPr lang="en-US" sz="2400" dirty="0"/>
              <a:t> </a:t>
            </a:r>
            <a:r>
              <a:rPr lang="en-US" sz="2400" dirty="0" err="1"/>
              <a:t>thể</a:t>
            </a:r>
            <a:r>
              <a:rPr lang="en-US" sz="2400" dirty="0"/>
              <a:t> </a:t>
            </a:r>
            <a:r>
              <a:rPr lang="en-US" sz="2400" dirty="0" err="1"/>
              <a:t>nhận</a:t>
            </a:r>
            <a:r>
              <a:rPr lang="en-US" sz="2400" dirty="0"/>
              <a:t> </a:t>
            </a:r>
            <a:r>
              <a:rPr lang="en-US" sz="2400" dirty="0" err="1"/>
              <a:t>bao</a:t>
            </a:r>
            <a:r>
              <a:rPr lang="en-US" sz="2400" dirty="0"/>
              <a:t> </a:t>
            </a:r>
            <a:r>
              <a:rPr lang="en-US" sz="2400" dirty="0" err="1"/>
              <a:t>nhiêu</a:t>
            </a:r>
            <a:r>
              <a:rPr lang="en-US" sz="2400" dirty="0"/>
              <a:t> byte </a:t>
            </a:r>
            <a:r>
              <a:rPr lang="en-US" sz="2400" dirty="0" err="1"/>
              <a:t>sau</a:t>
            </a:r>
            <a:r>
              <a:rPr lang="en-US" sz="2400" dirty="0"/>
              <a:t> byte </a:t>
            </a:r>
            <a:r>
              <a:rPr lang="en-US" sz="2400" dirty="0" err="1"/>
              <a:t>cuối</a:t>
            </a:r>
            <a:r>
              <a:rPr lang="en-US" sz="2400" dirty="0"/>
              <a:t> </a:t>
            </a:r>
            <a:r>
              <a:rPr lang="en-US" sz="2400" dirty="0" err="1"/>
              <a:t>cùng</a:t>
            </a:r>
            <a:r>
              <a:rPr lang="en-US" sz="2400" dirty="0"/>
              <a:t> </a:t>
            </a:r>
            <a:r>
              <a:rPr lang="en-US" sz="2400" dirty="0" err="1"/>
              <a:t>được</a:t>
            </a:r>
            <a:r>
              <a:rPr lang="en-US" sz="2400" dirty="0"/>
              <a:t> </a:t>
            </a:r>
            <a:r>
              <a:rPr lang="en-US" sz="2400" dirty="0" err="1"/>
              <a:t>xác</a:t>
            </a:r>
            <a:r>
              <a:rPr lang="en-US" sz="2400" dirty="0"/>
              <a:t> </a:t>
            </a:r>
            <a:r>
              <a:rPr lang="en-US" sz="2400" dirty="0" err="1"/>
              <a:t>nhận</a:t>
            </a:r>
            <a:r>
              <a:rPr lang="en-US" sz="2400" dirty="0"/>
              <a:t> </a:t>
            </a:r>
            <a:r>
              <a:rPr lang="en-US" sz="2400" dirty="0" err="1"/>
              <a:t>đã</a:t>
            </a:r>
            <a:r>
              <a:rPr lang="en-US" sz="2400" dirty="0"/>
              <a:t> </a:t>
            </a:r>
            <a:r>
              <a:rPr lang="en-US" sz="2400" dirty="0" err="1"/>
              <a:t>nhận</a:t>
            </a:r>
            <a:endParaRPr lang="en-US" sz="24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dirty="0"/>
              <a:t>TCP – </a:t>
            </a:r>
            <a:r>
              <a:rPr lang="en-US" dirty="0" err="1"/>
              <a:t>định</a:t>
            </a:r>
            <a:r>
              <a:rPr lang="en-US" dirty="0"/>
              <a:t> </a:t>
            </a:r>
            <a:r>
              <a:rPr lang="en-US" dirty="0" err="1"/>
              <a:t>nghĩa</a:t>
            </a:r>
            <a:r>
              <a:rPr lang="en-US" dirty="0"/>
              <a:t> </a:t>
            </a:r>
            <a:r>
              <a:rPr lang="en-US" dirty="0" err="1"/>
              <a:t>các</a:t>
            </a:r>
            <a:r>
              <a:rPr lang="en-US" dirty="0"/>
              <a:t> </a:t>
            </a:r>
            <a:r>
              <a:rPr lang="en-US" dirty="0" err="1"/>
              <a:t>trường</a:t>
            </a:r>
            <a:r>
              <a:rPr lang="en-US" dirty="0"/>
              <a:t> - 2</a:t>
            </a:r>
          </a:p>
        </p:txBody>
      </p:sp>
      <p:sp>
        <p:nvSpPr>
          <p:cNvPr id="45060" name="Rectangle 3"/>
          <p:cNvSpPr>
            <a:spLocks noGrp="1" noChangeArrowheads="1"/>
          </p:cNvSpPr>
          <p:nvPr>
            <p:ph sz="quarter" idx="1"/>
          </p:nvPr>
        </p:nvSpPr>
        <p:spPr/>
        <p:txBody>
          <a:bodyPr/>
          <a:lstStyle/>
          <a:p>
            <a:pPr eaLnBrk="1" hangingPunct="1">
              <a:lnSpc>
                <a:spcPct val="90000"/>
              </a:lnSpc>
            </a:pPr>
            <a:r>
              <a:rPr lang="en-US" sz="2400" dirty="0"/>
              <a:t>Checksum</a:t>
            </a:r>
          </a:p>
          <a:p>
            <a:pPr lvl="1" eaLnBrk="1" hangingPunct="1">
              <a:lnSpc>
                <a:spcPct val="90000"/>
              </a:lnSpc>
            </a:pPr>
            <a:r>
              <a:rPr lang="en-US" sz="2000" dirty="0"/>
              <a:t>Checksum TCP header</a:t>
            </a:r>
          </a:p>
          <a:p>
            <a:pPr eaLnBrk="1" hangingPunct="1">
              <a:lnSpc>
                <a:spcPct val="90000"/>
              </a:lnSpc>
            </a:pPr>
            <a:r>
              <a:rPr lang="en-US" sz="2400" dirty="0"/>
              <a:t>Urgent pointer</a:t>
            </a:r>
          </a:p>
          <a:p>
            <a:pPr lvl="1" eaLnBrk="1" hangingPunct="1">
              <a:lnSpc>
                <a:spcPct val="90000"/>
              </a:lnSpc>
            </a:pPr>
            <a:r>
              <a:rPr lang="en-US" sz="2000" dirty="0" err="1"/>
              <a:t>Chỉ</a:t>
            </a:r>
            <a:r>
              <a:rPr lang="en-US" sz="2000" dirty="0"/>
              <a:t> </a:t>
            </a:r>
            <a:r>
              <a:rPr lang="en-US" sz="2000" dirty="0" err="1"/>
              <a:t>đến</a:t>
            </a:r>
            <a:r>
              <a:rPr lang="en-US" sz="2000" dirty="0"/>
              <a:t> </a:t>
            </a:r>
            <a:r>
              <a:rPr lang="en-US" sz="2000" dirty="0" err="1"/>
              <a:t>dữ</a:t>
            </a:r>
            <a:r>
              <a:rPr lang="en-US" sz="2000" dirty="0"/>
              <a:t> </a:t>
            </a:r>
            <a:r>
              <a:rPr lang="en-US" sz="2000" dirty="0" err="1"/>
              <a:t>liệu</a:t>
            </a:r>
            <a:r>
              <a:rPr lang="en-US" sz="2000" dirty="0"/>
              <a:t> </a:t>
            </a:r>
            <a:r>
              <a:rPr lang="en-US" sz="2000" dirty="0" err="1"/>
              <a:t>khẩn</a:t>
            </a:r>
            <a:r>
              <a:rPr lang="en-US" sz="2000" dirty="0"/>
              <a:t> </a:t>
            </a:r>
            <a:r>
              <a:rPr lang="en-US" sz="2000" dirty="0" err="1"/>
              <a:t>trong</a:t>
            </a:r>
            <a:r>
              <a:rPr lang="en-US" sz="2000" dirty="0"/>
              <a:t> </a:t>
            </a:r>
            <a:r>
              <a:rPr lang="en-US" sz="2000" dirty="0" err="1"/>
              <a:t>trường</a:t>
            </a:r>
            <a:r>
              <a:rPr lang="en-US" sz="2000" dirty="0"/>
              <a:t> </a:t>
            </a:r>
            <a:r>
              <a:rPr lang="en-US" sz="2000" dirty="0" err="1"/>
              <a:t>dữ</a:t>
            </a:r>
            <a:r>
              <a:rPr lang="en-US" sz="2000" dirty="0"/>
              <a:t> </a:t>
            </a:r>
            <a:r>
              <a:rPr lang="en-US" sz="2000" dirty="0" err="1"/>
              <a:t>liệu</a:t>
            </a:r>
            <a:endParaRPr lang="en-US" sz="2000" dirty="0"/>
          </a:p>
          <a:p>
            <a:pPr eaLnBrk="1" hangingPunct="1">
              <a:lnSpc>
                <a:spcPct val="90000"/>
              </a:lnSpc>
            </a:pPr>
            <a:r>
              <a:rPr lang="en-US" sz="2400" dirty="0" err="1"/>
              <a:t>Cờ</a:t>
            </a:r>
            <a:r>
              <a:rPr lang="en-US" sz="2400" dirty="0"/>
              <a:t>:</a:t>
            </a:r>
          </a:p>
          <a:p>
            <a:pPr lvl="1" eaLnBrk="1" hangingPunct="1">
              <a:lnSpc>
                <a:spcPct val="90000"/>
              </a:lnSpc>
            </a:pPr>
            <a:r>
              <a:rPr lang="en-US" sz="2000" dirty="0"/>
              <a:t>URG = </a:t>
            </a:r>
            <a:r>
              <a:rPr lang="en-US" sz="2000" dirty="0" err="1"/>
              <a:t>trường</a:t>
            </a:r>
            <a:r>
              <a:rPr lang="en-US" sz="2000" dirty="0"/>
              <a:t> urgent pointer valid</a:t>
            </a:r>
          </a:p>
          <a:p>
            <a:pPr lvl="1" eaLnBrk="1" hangingPunct="1">
              <a:lnSpc>
                <a:spcPct val="90000"/>
              </a:lnSpc>
            </a:pPr>
            <a:r>
              <a:rPr lang="en-US" sz="2000" dirty="0"/>
              <a:t>ACK = </a:t>
            </a:r>
            <a:r>
              <a:rPr lang="en-US" sz="2000" dirty="0" err="1"/>
              <a:t>trường</a:t>
            </a:r>
            <a:r>
              <a:rPr lang="en-US" sz="2000" dirty="0"/>
              <a:t> Acknowledge number valid</a:t>
            </a:r>
          </a:p>
          <a:p>
            <a:pPr lvl="1" eaLnBrk="1" hangingPunct="1">
              <a:lnSpc>
                <a:spcPct val="90000"/>
              </a:lnSpc>
            </a:pPr>
            <a:r>
              <a:rPr lang="en-US" sz="2000" dirty="0"/>
              <a:t>PSH = </a:t>
            </a:r>
            <a:r>
              <a:rPr lang="en-US" sz="2000" dirty="0" err="1"/>
              <a:t>dữ</a:t>
            </a:r>
            <a:r>
              <a:rPr lang="en-US" sz="2000" dirty="0"/>
              <a:t> </a:t>
            </a:r>
            <a:r>
              <a:rPr lang="en-US" sz="2000" dirty="0" err="1"/>
              <a:t>liệu</a:t>
            </a:r>
            <a:r>
              <a:rPr lang="en-US" sz="2000" dirty="0"/>
              <a:t> </a:t>
            </a:r>
            <a:r>
              <a:rPr lang="en-US" sz="2000" dirty="0" err="1"/>
              <a:t>cần</a:t>
            </a:r>
            <a:r>
              <a:rPr lang="en-US" sz="2000" dirty="0"/>
              <a:t> </a:t>
            </a:r>
            <a:r>
              <a:rPr lang="en-US" sz="2000" dirty="0" err="1"/>
              <a:t>phân</a:t>
            </a:r>
            <a:r>
              <a:rPr lang="en-US" sz="2000" dirty="0"/>
              <a:t> </a:t>
            </a:r>
            <a:r>
              <a:rPr lang="en-US" sz="2000" dirty="0" err="1"/>
              <a:t>phối</a:t>
            </a:r>
            <a:r>
              <a:rPr lang="en-US" sz="2000" dirty="0"/>
              <a:t> </a:t>
            </a:r>
            <a:r>
              <a:rPr lang="en-US" sz="2000" dirty="0" err="1"/>
              <a:t>ngay</a:t>
            </a:r>
            <a:endParaRPr lang="en-US" sz="2000" dirty="0"/>
          </a:p>
          <a:p>
            <a:pPr lvl="1" eaLnBrk="1" hangingPunct="1">
              <a:lnSpc>
                <a:spcPct val="90000"/>
              </a:lnSpc>
            </a:pPr>
            <a:r>
              <a:rPr lang="en-US" sz="2000" dirty="0"/>
              <a:t>RST = </a:t>
            </a:r>
            <a:r>
              <a:rPr lang="en-US" sz="2000" dirty="0" err="1"/>
              <a:t>chỉ</a:t>
            </a:r>
            <a:r>
              <a:rPr lang="en-US" sz="2000" dirty="0"/>
              <a:t> </a:t>
            </a:r>
            <a:r>
              <a:rPr lang="en-US" sz="2000" dirty="0" err="1"/>
              <a:t>định</a:t>
            </a:r>
            <a:r>
              <a:rPr lang="en-US" sz="2000" dirty="0"/>
              <a:t> </a:t>
            </a:r>
            <a:r>
              <a:rPr lang="en-US" sz="2000" dirty="0" err="1"/>
              <a:t>nối</a:t>
            </a:r>
            <a:r>
              <a:rPr lang="en-US" sz="2000" dirty="0"/>
              <a:t> </a:t>
            </a:r>
            <a:r>
              <a:rPr lang="en-US" sz="2000" dirty="0" err="1"/>
              <a:t>kết</a:t>
            </a:r>
            <a:r>
              <a:rPr lang="en-US" sz="2000" dirty="0"/>
              <a:t> </a:t>
            </a:r>
            <a:r>
              <a:rPr lang="en-US" sz="2000" dirty="0" err="1"/>
              <a:t>cần</a:t>
            </a:r>
            <a:r>
              <a:rPr lang="en-US" sz="2000" dirty="0"/>
              <a:t> </a:t>
            </a:r>
            <a:r>
              <a:rPr lang="en-US" sz="2000" dirty="0" err="1"/>
              <a:t>thiết</a:t>
            </a:r>
            <a:r>
              <a:rPr lang="en-US" sz="2000" dirty="0"/>
              <a:t> </a:t>
            </a:r>
            <a:r>
              <a:rPr lang="en-US" sz="2000" dirty="0" err="1"/>
              <a:t>lập</a:t>
            </a:r>
            <a:r>
              <a:rPr lang="en-US" sz="2000" dirty="0"/>
              <a:t> </a:t>
            </a:r>
            <a:r>
              <a:rPr lang="en-US" sz="2000" dirty="0" err="1"/>
              <a:t>lại</a:t>
            </a:r>
            <a:r>
              <a:rPr lang="en-US" sz="2000" dirty="0"/>
              <a:t> (reset)</a:t>
            </a:r>
          </a:p>
          <a:p>
            <a:pPr lvl="1" eaLnBrk="1" hangingPunct="1">
              <a:lnSpc>
                <a:spcPct val="90000"/>
              </a:lnSpc>
            </a:pPr>
            <a:r>
              <a:rPr lang="en-US" sz="2000" dirty="0"/>
              <a:t>SYN = </a:t>
            </a:r>
            <a:r>
              <a:rPr lang="en-US" sz="2000" dirty="0" err="1"/>
              <a:t>sử</a:t>
            </a:r>
            <a:r>
              <a:rPr lang="en-US" sz="2000" dirty="0"/>
              <a:t> </a:t>
            </a:r>
            <a:r>
              <a:rPr lang="en-US" sz="2000" dirty="0" err="1"/>
              <a:t>dụng</a:t>
            </a:r>
            <a:r>
              <a:rPr lang="en-US" sz="2000" dirty="0"/>
              <a:t> </a:t>
            </a:r>
            <a:r>
              <a:rPr lang="en-US" sz="2000" dirty="0" err="1"/>
              <a:t>để</a:t>
            </a:r>
            <a:r>
              <a:rPr lang="en-US" sz="2000" dirty="0"/>
              <a:t> </a:t>
            </a:r>
            <a:r>
              <a:rPr lang="en-US" sz="2000" dirty="0" err="1"/>
              <a:t>thiết</a:t>
            </a:r>
            <a:r>
              <a:rPr lang="en-US" sz="2000" dirty="0"/>
              <a:t> </a:t>
            </a:r>
            <a:r>
              <a:rPr lang="en-US" sz="2000" dirty="0" err="1"/>
              <a:t>lập</a:t>
            </a:r>
            <a:r>
              <a:rPr lang="en-US" sz="2000" dirty="0"/>
              <a:t> </a:t>
            </a:r>
            <a:r>
              <a:rPr lang="en-US" sz="2000" dirty="0" err="1"/>
              <a:t>kết</a:t>
            </a:r>
            <a:r>
              <a:rPr lang="en-US" sz="2000" dirty="0"/>
              <a:t> </a:t>
            </a:r>
            <a:r>
              <a:rPr lang="en-US" sz="2000" dirty="0" err="1"/>
              <a:t>nối</a:t>
            </a:r>
            <a:endParaRPr lang="en-US" sz="2000" dirty="0"/>
          </a:p>
          <a:p>
            <a:pPr lvl="1" eaLnBrk="1" hangingPunct="1">
              <a:lnSpc>
                <a:spcPct val="90000"/>
              </a:lnSpc>
            </a:pPr>
            <a:r>
              <a:rPr lang="en-US" sz="2000" dirty="0"/>
              <a:t>FIN = </a:t>
            </a:r>
            <a:r>
              <a:rPr lang="en-US" sz="2000" dirty="0" err="1"/>
              <a:t>sử</a:t>
            </a:r>
            <a:r>
              <a:rPr lang="en-US" sz="2000" dirty="0"/>
              <a:t> </a:t>
            </a:r>
            <a:r>
              <a:rPr lang="en-US" sz="2000" dirty="0" err="1"/>
              <a:t>dụng</a:t>
            </a:r>
            <a:r>
              <a:rPr lang="en-US" sz="2000" dirty="0"/>
              <a:t> </a:t>
            </a:r>
            <a:r>
              <a:rPr lang="en-US" sz="2000" dirty="0" err="1"/>
              <a:t>để</a:t>
            </a:r>
            <a:r>
              <a:rPr lang="en-US" sz="2000" dirty="0"/>
              <a:t> </a:t>
            </a:r>
            <a:r>
              <a:rPr lang="en-US" sz="2000" dirty="0" err="1"/>
              <a:t>đóng</a:t>
            </a:r>
            <a:r>
              <a:rPr lang="en-US" sz="2000" dirty="0"/>
              <a:t> </a:t>
            </a:r>
            <a:r>
              <a:rPr lang="en-US" sz="2000" dirty="0" err="1"/>
              <a:t>kết</a:t>
            </a:r>
            <a:r>
              <a:rPr lang="en-US" sz="2000" dirty="0"/>
              <a:t> </a:t>
            </a:r>
            <a:r>
              <a:rPr lang="en-US" sz="2000" dirty="0" err="1"/>
              <a:t>nối</a:t>
            </a:r>
            <a:endParaRPr lang="en-US" sz="20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dirty="0"/>
              <a:t>TCP – </a:t>
            </a:r>
            <a:r>
              <a:rPr lang="en-US" dirty="0" err="1"/>
              <a:t>ví</a:t>
            </a:r>
            <a:r>
              <a:rPr lang="en-US" dirty="0"/>
              <a:t> </a:t>
            </a:r>
            <a:r>
              <a:rPr lang="en-US" dirty="0" err="1"/>
              <a:t>dụ</a:t>
            </a:r>
            <a:endParaRPr lang="en-US" dirty="0"/>
          </a:p>
        </p:txBody>
      </p:sp>
      <p:sp>
        <p:nvSpPr>
          <p:cNvPr id="96259" name="Line 3"/>
          <p:cNvSpPr>
            <a:spLocks noChangeShapeType="1"/>
          </p:cNvSpPr>
          <p:nvPr/>
        </p:nvSpPr>
        <p:spPr bwMode="auto">
          <a:xfrm>
            <a:off x="4714875" y="4459288"/>
            <a:ext cx="2790825" cy="561975"/>
          </a:xfrm>
          <a:prstGeom prst="line">
            <a:avLst/>
          </a:prstGeom>
          <a:noFill/>
          <a:ln w="28575">
            <a:solidFill>
              <a:srgbClr val="A50021"/>
            </a:solidFill>
            <a:round/>
            <a:headEnd/>
            <a:tailEnd type="triangle" w="med" len="med"/>
          </a:ln>
        </p:spPr>
        <p:txBody>
          <a:bodyPr wrap="none" anchor="ctr"/>
          <a:lstStyle/>
          <a:p>
            <a:endParaRPr lang="en-US"/>
          </a:p>
        </p:txBody>
      </p:sp>
      <p:sp>
        <p:nvSpPr>
          <p:cNvPr id="96260" name="Line 4"/>
          <p:cNvSpPr>
            <a:spLocks noChangeShapeType="1"/>
          </p:cNvSpPr>
          <p:nvPr/>
        </p:nvSpPr>
        <p:spPr bwMode="auto">
          <a:xfrm>
            <a:off x="4638675" y="2011363"/>
            <a:ext cx="2619375" cy="571500"/>
          </a:xfrm>
          <a:prstGeom prst="line">
            <a:avLst/>
          </a:prstGeom>
          <a:noFill/>
          <a:ln w="28575">
            <a:solidFill>
              <a:srgbClr val="A50021"/>
            </a:solidFill>
            <a:round/>
            <a:headEnd/>
            <a:tailEnd type="triangle" w="med" len="med"/>
          </a:ln>
        </p:spPr>
        <p:txBody>
          <a:bodyPr wrap="none" anchor="ctr"/>
          <a:lstStyle/>
          <a:p>
            <a:endParaRPr lang="en-US"/>
          </a:p>
        </p:txBody>
      </p:sp>
      <p:graphicFrame>
        <p:nvGraphicFramePr>
          <p:cNvPr id="96261" name="Object 5"/>
          <p:cNvGraphicFramePr>
            <a:graphicFrameLocks noChangeAspect="1"/>
          </p:cNvGraphicFramePr>
          <p:nvPr/>
        </p:nvGraphicFramePr>
        <p:xfrm>
          <a:off x="3876675" y="1181100"/>
          <a:ext cx="606425" cy="481013"/>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675" y="1181100"/>
                        <a:ext cx="606425" cy="4810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6262" name="Object 6"/>
          <p:cNvGraphicFramePr>
            <a:graphicFrameLocks noChangeAspect="1"/>
          </p:cNvGraphicFramePr>
          <p:nvPr/>
        </p:nvGraphicFramePr>
        <p:xfrm>
          <a:off x="7400925" y="1095375"/>
          <a:ext cx="606425" cy="481013"/>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0925" y="1095375"/>
                        <a:ext cx="606425" cy="4810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6263" name="Text Box 7"/>
          <p:cNvSpPr txBox="1">
            <a:spLocks noChangeArrowheads="1"/>
          </p:cNvSpPr>
          <p:nvPr/>
        </p:nvSpPr>
        <p:spPr bwMode="auto">
          <a:xfrm>
            <a:off x="4525962" y="1233488"/>
            <a:ext cx="864404" cy="369332"/>
          </a:xfrm>
          <a:prstGeom prst="rect">
            <a:avLst/>
          </a:prstGeom>
          <a:noFill/>
          <a:ln w="9525">
            <a:noFill/>
            <a:miter lim="800000"/>
            <a:headEnd/>
            <a:tailEnd/>
          </a:ln>
        </p:spPr>
        <p:txBody>
          <a:bodyPr wrap="none">
            <a:spAutoFit/>
          </a:bodyPr>
          <a:lstStyle/>
          <a:p>
            <a:pPr algn="ctr" eaLnBrk="0" hangingPunct="0"/>
            <a:r>
              <a:rPr lang="en-US">
                <a:latin typeface="Arial" pitchFamily="34" charset="0"/>
              </a:rPr>
              <a:t>Host A</a:t>
            </a:r>
            <a:endParaRPr lang="en-US" sz="1000" dirty="0">
              <a:latin typeface="Times New Roman" pitchFamily="18" charset="0"/>
            </a:endParaRPr>
          </a:p>
        </p:txBody>
      </p:sp>
      <p:sp>
        <p:nvSpPr>
          <p:cNvPr id="96264" name="Text Box 8"/>
          <p:cNvSpPr txBox="1">
            <a:spLocks noChangeArrowheads="1"/>
          </p:cNvSpPr>
          <p:nvPr/>
        </p:nvSpPr>
        <p:spPr bwMode="auto">
          <a:xfrm>
            <a:off x="6518275" y="1223963"/>
            <a:ext cx="877163" cy="369332"/>
          </a:xfrm>
          <a:prstGeom prst="rect">
            <a:avLst/>
          </a:prstGeom>
          <a:noFill/>
          <a:ln w="9525">
            <a:noFill/>
            <a:miter lim="800000"/>
            <a:headEnd/>
            <a:tailEnd/>
          </a:ln>
        </p:spPr>
        <p:txBody>
          <a:bodyPr wrap="none">
            <a:spAutoFit/>
          </a:bodyPr>
          <a:lstStyle/>
          <a:p>
            <a:pPr algn="ctr" eaLnBrk="0" hangingPunct="0"/>
            <a:r>
              <a:rPr lang="en-US">
                <a:latin typeface="Arial" pitchFamily="34" charset="0"/>
              </a:rPr>
              <a:t>Host B</a:t>
            </a:r>
            <a:endParaRPr lang="en-US" sz="1000" dirty="0">
              <a:latin typeface="Times New Roman" pitchFamily="18" charset="0"/>
            </a:endParaRPr>
          </a:p>
        </p:txBody>
      </p:sp>
      <p:sp>
        <p:nvSpPr>
          <p:cNvPr id="96265" name="Text Box 9"/>
          <p:cNvSpPr txBox="1">
            <a:spLocks noChangeArrowheads="1"/>
          </p:cNvSpPr>
          <p:nvPr/>
        </p:nvSpPr>
        <p:spPr bwMode="auto">
          <a:xfrm rot="706751">
            <a:off x="4724400" y="1993900"/>
            <a:ext cx="2417762" cy="304800"/>
          </a:xfrm>
          <a:prstGeom prst="rect">
            <a:avLst/>
          </a:prstGeom>
          <a:noFill/>
          <a:ln w="9525">
            <a:noFill/>
            <a:miter lim="800000"/>
            <a:headEnd/>
            <a:tailEnd/>
          </a:ln>
        </p:spPr>
        <p:txBody>
          <a:bodyPr wrap="none">
            <a:spAutoFit/>
          </a:bodyPr>
          <a:lstStyle/>
          <a:p>
            <a:pPr algn="ctr" eaLnBrk="0" hangingPunct="0"/>
            <a:r>
              <a:rPr lang="en-US" sz="1400"/>
              <a:t>Seq=42, ACK=79, data = ‘C’</a:t>
            </a:r>
            <a:endParaRPr lang="en-US" sz="1000" dirty="0">
              <a:latin typeface="Times New Roman" pitchFamily="18" charset="0"/>
            </a:endParaRPr>
          </a:p>
        </p:txBody>
      </p:sp>
      <p:sp>
        <p:nvSpPr>
          <p:cNvPr id="96266" name="Text Box 10"/>
          <p:cNvSpPr txBox="1">
            <a:spLocks noChangeArrowheads="1"/>
          </p:cNvSpPr>
          <p:nvPr/>
        </p:nvSpPr>
        <p:spPr bwMode="auto">
          <a:xfrm rot="-844223">
            <a:off x="4779962" y="3051175"/>
            <a:ext cx="2417763" cy="304800"/>
          </a:xfrm>
          <a:prstGeom prst="rect">
            <a:avLst/>
          </a:prstGeom>
          <a:noFill/>
          <a:ln w="9525">
            <a:noFill/>
            <a:miter lim="800000"/>
            <a:headEnd/>
            <a:tailEnd/>
          </a:ln>
        </p:spPr>
        <p:txBody>
          <a:bodyPr wrap="none">
            <a:spAutoFit/>
          </a:bodyPr>
          <a:lstStyle/>
          <a:p>
            <a:pPr algn="ctr" eaLnBrk="0" hangingPunct="0"/>
            <a:r>
              <a:rPr lang="en-US" sz="1400"/>
              <a:t>Seq=79, ACK=43, data = ‘C’</a:t>
            </a:r>
            <a:endParaRPr lang="en-US" sz="1000" dirty="0">
              <a:latin typeface="Times New Roman" pitchFamily="18" charset="0"/>
            </a:endParaRPr>
          </a:p>
        </p:txBody>
      </p:sp>
      <p:sp>
        <p:nvSpPr>
          <p:cNvPr id="96267" name="Text Box 11"/>
          <p:cNvSpPr txBox="1">
            <a:spLocks noChangeArrowheads="1"/>
          </p:cNvSpPr>
          <p:nvPr/>
        </p:nvSpPr>
        <p:spPr bwMode="auto">
          <a:xfrm rot="683987">
            <a:off x="4841875" y="4292600"/>
            <a:ext cx="1565275" cy="304800"/>
          </a:xfrm>
          <a:prstGeom prst="rect">
            <a:avLst/>
          </a:prstGeom>
          <a:noFill/>
          <a:ln w="9525">
            <a:noFill/>
            <a:miter lim="800000"/>
            <a:headEnd/>
            <a:tailEnd/>
          </a:ln>
        </p:spPr>
        <p:txBody>
          <a:bodyPr wrap="none">
            <a:spAutoFit/>
          </a:bodyPr>
          <a:lstStyle/>
          <a:p>
            <a:pPr eaLnBrk="0" hangingPunct="0"/>
            <a:r>
              <a:rPr lang="en-US" sz="1400"/>
              <a:t>Seq=43, ACK=80</a:t>
            </a:r>
            <a:endParaRPr lang="en-US" sz="1000" dirty="0">
              <a:latin typeface="Times New Roman" pitchFamily="18" charset="0"/>
            </a:endParaRPr>
          </a:p>
        </p:txBody>
      </p:sp>
      <p:sp>
        <p:nvSpPr>
          <p:cNvPr id="96268" name="Text Box 12"/>
          <p:cNvSpPr txBox="1">
            <a:spLocks noChangeArrowheads="1"/>
          </p:cNvSpPr>
          <p:nvPr/>
        </p:nvSpPr>
        <p:spPr bwMode="auto">
          <a:xfrm>
            <a:off x="3765550" y="1704975"/>
            <a:ext cx="675185" cy="830997"/>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User</a:t>
            </a:r>
          </a:p>
          <a:p>
            <a:pPr algn="ctr" eaLnBrk="0" hangingPunct="0"/>
            <a:r>
              <a:rPr lang="en-US" sz="1600">
                <a:latin typeface="Arial" pitchFamily="34" charset="0"/>
              </a:rPr>
              <a:t>types</a:t>
            </a:r>
          </a:p>
          <a:p>
            <a:pPr algn="ctr" eaLnBrk="0" hangingPunct="0"/>
            <a:r>
              <a:rPr lang="en-US" sz="1600">
                <a:latin typeface="Arial" pitchFamily="34" charset="0"/>
              </a:rPr>
              <a:t>‘C’</a:t>
            </a:r>
            <a:endParaRPr lang="en-US" sz="1000" dirty="0">
              <a:latin typeface="Times New Roman" pitchFamily="18" charset="0"/>
            </a:endParaRPr>
          </a:p>
        </p:txBody>
      </p:sp>
      <p:sp>
        <p:nvSpPr>
          <p:cNvPr id="96269" name="Text Box 13"/>
          <p:cNvSpPr txBox="1">
            <a:spLocks noChangeArrowheads="1"/>
          </p:cNvSpPr>
          <p:nvPr/>
        </p:nvSpPr>
        <p:spPr bwMode="auto">
          <a:xfrm>
            <a:off x="3543300" y="3819525"/>
            <a:ext cx="1155700" cy="1069975"/>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host ACKs</a:t>
            </a:r>
          </a:p>
          <a:p>
            <a:pPr algn="ctr" eaLnBrk="0" hangingPunct="0"/>
            <a:r>
              <a:rPr lang="en-US" sz="1600">
                <a:latin typeface="Arial" pitchFamily="34" charset="0"/>
              </a:rPr>
              <a:t>receipt </a:t>
            </a:r>
          </a:p>
          <a:p>
            <a:pPr algn="ctr" eaLnBrk="0" hangingPunct="0"/>
            <a:r>
              <a:rPr lang="en-US" sz="1600">
                <a:latin typeface="Arial" pitchFamily="34" charset="0"/>
              </a:rPr>
              <a:t>of echoed</a:t>
            </a:r>
          </a:p>
          <a:p>
            <a:pPr algn="ctr" eaLnBrk="0" hangingPunct="0"/>
            <a:r>
              <a:rPr lang="en-US" sz="1600">
                <a:latin typeface="Arial" pitchFamily="34" charset="0"/>
              </a:rPr>
              <a:t>‘C’</a:t>
            </a:r>
            <a:endParaRPr lang="en-US" sz="1000" dirty="0">
              <a:latin typeface="Times New Roman" pitchFamily="18" charset="0"/>
            </a:endParaRPr>
          </a:p>
        </p:txBody>
      </p:sp>
      <p:sp>
        <p:nvSpPr>
          <p:cNvPr id="96270" name="Text Box 14"/>
          <p:cNvSpPr txBox="1">
            <a:spLocks noChangeArrowheads="1"/>
          </p:cNvSpPr>
          <p:nvPr/>
        </p:nvSpPr>
        <p:spPr bwMode="auto">
          <a:xfrm>
            <a:off x="7239000" y="2362200"/>
            <a:ext cx="1197764" cy="1077218"/>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host ACKs</a:t>
            </a:r>
          </a:p>
          <a:p>
            <a:pPr algn="ctr" eaLnBrk="0" hangingPunct="0"/>
            <a:r>
              <a:rPr lang="en-US" sz="1600">
                <a:latin typeface="Arial" pitchFamily="34" charset="0"/>
              </a:rPr>
              <a:t>receipt of</a:t>
            </a:r>
          </a:p>
          <a:p>
            <a:pPr algn="ctr" eaLnBrk="0" hangingPunct="0"/>
            <a:r>
              <a:rPr lang="en-US" sz="1600">
                <a:latin typeface="Arial" pitchFamily="34" charset="0"/>
              </a:rPr>
              <a:t>‘C’, echoes</a:t>
            </a:r>
          </a:p>
          <a:p>
            <a:pPr algn="ctr" eaLnBrk="0" hangingPunct="0"/>
            <a:r>
              <a:rPr lang="en-US" sz="1600">
                <a:latin typeface="Arial" pitchFamily="34" charset="0"/>
              </a:rPr>
              <a:t>back ‘C’</a:t>
            </a:r>
            <a:endParaRPr lang="en-US" sz="1000" dirty="0">
              <a:latin typeface="Times New Roman" pitchFamily="18" charset="0"/>
            </a:endParaRPr>
          </a:p>
        </p:txBody>
      </p:sp>
      <p:sp>
        <p:nvSpPr>
          <p:cNvPr id="96271" name="Line 15"/>
          <p:cNvSpPr>
            <a:spLocks noChangeShapeType="1"/>
          </p:cNvSpPr>
          <p:nvPr/>
        </p:nvSpPr>
        <p:spPr bwMode="auto">
          <a:xfrm flipH="1">
            <a:off x="4629150" y="2973388"/>
            <a:ext cx="2609850" cy="800100"/>
          </a:xfrm>
          <a:prstGeom prst="line">
            <a:avLst/>
          </a:prstGeom>
          <a:noFill/>
          <a:ln w="28575">
            <a:solidFill>
              <a:srgbClr val="A50021"/>
            </a:solidFill>
            <a:round/>
            <a:headEnd/>
            <a:tailEnd type="triangle" w="med" len="med"/>
          </a:ln>
        </p:spPr>
        <p:txBody>
          <a:bodyPr wrap="none" anchor="ctr"/>
          <a:lstStyle/>
          <a:p>
            <a:endParaRPr lang="en-US"/>
          </a:p>
        </p:txBody>
      </p:sp>
      <p:sp>
        <p:nvSpPr>
          <p:cNvPr id="96273" name="Text Box 17"/>
          <p:cNvSpPr txBox="1">
            <a:spLocks noChangeArrowheads="1"/>
          </p:cNvSpPr>
          <p:nvPr/>
        </p:nvSpPr>
        <p:spPr bwMode="auto">
          <a:xfrm>
            <a:off x="4746625" y="5495925"/>
            <a:ext cx="3164648" cy="461665"/>
          </a:xfrm>
          <a:prstGeom prst="rect">
            <a:avLst/>
          </a:prstGeom>
          <a:noFill/>
          <a:ln w="9525">
            <a:noFill/>
            <a:miter lim="800000"/>
            <a:headEnd/>
            <a:tailEnd/>
          </a:ln>
        </p:spPr>
        <p:txBody>
          <a:bodyPr wrap="none">
            <a:spAutoFit/>
          </a:bodyPr>
          <a:lstStyle/>
          <a:p>
            <a:pPr algn="ctr" eaLnBrk="0" hangingPunct="0"/>
            <a:r>
              <a:rPr lang="en-US" sz="2400" u="sng">
                <a:latin typeface="Arial" pitchFamily="34" charset="0"/>
              </a:rPr>
              <a:t>simple telnet scenario</a:t>
            </a:r>
            <a:endParaRPr lang="en-US" sz="2400" u="sng" dirty="0">
              <a:latin typeface="Times New Roman" pitchFamily="18" charset="0"/>
            </a:endParaRPr>
          </a:p>
        </p:txBody>
      </p:sp>
      <p:sp>
        <p:nvSpPr>
          <p:cNvPr id="20" name="TextBox 19"/>
          <p:cNvSpPr txBox="1"/>
          <p:nvPr/>
        </p:nvSpPr>
        <p:spPr>
          <a:xfrm>
            <a:off x="457200" y="1600200"/>
            <a:ext cx="2590800" cy="1338828"/>
          </a:xfrm>
          <a:prstGeom prst="rect">
            <a:avLst/>
          </a:prstGeom>
          <a:noFill/>
        </p:spPr>
        <p:txBody>
          <a:bodyPr wrap="square" rtlCol="0">
            <a:spAutoFit/>
          </a:bodyPr>
          <a:lstStyle/>
          <a:p>
            <a:pPr>
              <a:lnSpc>
                <a:spcPct val="150000"/>
              </a:lnSpc>
            </a:pPr>
            <a:r>
              <a:rPr lang="en-US" dirty="0" err="1">
                <a:solidFill>
                  <a:srgbClr val="FF0000"/>
                </a:solidFill>
              </a:rPr>
              <a:t>Seq</a:t>
            </a:r>
            <a:r>
              <a:rPr lang="en-US" dirty="0">
                <a:solidFill>
                  <a:srgbClr val="FF0000"/>
                </a:solidFill>
              </a:rPr>
              <a:t>: </a:t>
            </a:r>
            <a:r>
              <a:rPr lang="en-US" dirty="0" err="1"/>
              <a:t>số</a:t>
            </a:r>
            <a:r>
              <a:rPr lang="en-US" dirty="0"/>
              <a:t> </a:t>
            </a:r>
            <a:r>
              <a:rPr lang="en-US" dirty="0" err="1"/>
              <a:t>thứ</a:t>
            </a:r>
            <a:r>
              <a:rPr lang="en-US" dirty="0"/>
              <a:t> </a:t>
            </a:r>
            <a:r>
              <a:rPr lang="en-US" dirty="0" err="1"/>
              <a:t>tự</a:t>
            </a:r>
            <a:r>
              <a:rPr lang="en-US" dirty="0"/>
              <a:t> </a:t>
            </a:r>
            <a:r>
              <a:rPr lang="en-US" dirty="0" err="1"/>
              <a:t>của</a:t>
            </a:r>
            <a:r>
              <a:rPr lang="en-US" dirty="0"/>
              <a:t> byte </a:t>
            </a:r>
            <a:r>
              <a:rPr lang="en-US" dirty="0" err="1"/>
              <a:t>đầu</a:t>
            </a:r>
            <a:r>
              <a:rPr lang="en-US" dirty="0"/>
              <a:t> </a:t>
            </a:r>
            <a:r>
              <a:rPr lang="en-US" dirty="0" err="1"/>
              <a:t>tiên</a:t>
            </a:r>
            <a:r>
              <a:rPr lang="en-US" dirty="0"/>
              <a:t> </a:t>
            </a:r>
            <a:r>
              <a:rPr lang="en-US" dirty="0" err="1"/>
              <a:t>trong</a:t>
            </a:r>
            <a:r>
              <a:rPr lang="en-US" dirty="0"/>
              <a:t> </a:t>
            </a:r>
            <a:r>
              <a:rPr lang="en-US" dirty="0" err="1"/>
              <a:t>vùng</a:t>
            </a:r>
            <a:r>
              <a:rPr lang="en-US" dirty="0"/>
              <a:t> data</a:t>
            </a:r>
          </a:p>
        </p:txBody>
      </p:sp>
      <p:sp>
        <p:nvSpPr>
          <p:cNvPr id="21" name="TextBox 20"/>
          <p:cNvSpPr txBox="1"/>
          <p:nvPr/>
        </p:nvSpPr>
        <p:spPr>
          <a:xfrm>
            <a:off x="609600" y="3810000"/>
            <a:ext cx="2590800" cy="923330"/>
          </a:xfrm>
          <a:prstGeom prst="rect">
            <a:avLst/>
          </a:prstGeom>
          <a:noFill/>
        </p:spPr>
        <p:txBody>
          <a:bodyPr wrap="square" rtlCol="0">
            <a:spAutoFit/>
          </a:bodyPr>
          <a:lstStyle/>
          <a:p>
            <a:pPr>
              <a:lnSpc>
                <a:spcPct val="150000"/>
              </a:lnSpc>
            </a:pPr>
            <a:r>
              <a:rPr lang="en-US" dirty="0">
                <a:solidFill>
                  <a:srgbClr val="FF0000"/>
                </a:solidFill>
              </a:rPr>
              <a:t>ACK: </a:t>
            </a:r>
            <a:r>
              <a:rPr lang="en-US" dirty="0" err="1"/>
              <a:t>số</a:t>
            </a:r>
            <a:r>
              <a:rPr lang="en-US" dirty="0"/>
              <a:t> </a:t>
            </a:r>
            <a:r>
              <a:rPr lang="en-US" dirty="0" err="1"/>
              <a:t>thứ</a:t>
            </a:r>
            <a:r>
              <a:rPr lang="en-US" dirty="0"/>
              <a:t> </a:t>
            </a:r>
            <a:r>
              <a:rPr lang="en-US" dirty="0" err="1"/>
              <a:t>tự</a:t>
            </a:r>
            <a:r>
              <a:rPr lang="en-US" dirty="0"/>
              <a:t> </a:t>
            </a:r>
            <a:r>
              <a:rPr lang="en-US" dirty="0" err="1"/>
              <a:t>của</a:t>
            </a:r>
            <a:r>
              <a:rPr lang="en-US" dirty="0"/>
              <a:t> byte </a:t>
            </a:r>
            <a:r>
              <a:rPr lang="en-US" dirty="0" err="1"/>
              <a:t>chờ</a:t>
            </a:r>
            <a:r>
              <a:rPr lang="en-US" dirty="0"/>
              <a:t> </a:t>
            </a:r>
            <a:r>
              <a:rPr lang="en-US" dirty="0" err="1"/>
              <a:t>nhận</a:t>
            </a:r>
            <a:r>
              <a:rPr lang="en-US" dirty="0"/>
              <a:t> </a:t>
            </a:r>
            <a:r>
              <a:rPr lang="en-US" dirty="0" err="1"/>
              <a:t>tiếp</a:t>
            </a:r>
            <a:r>
              <a:rPr lang="en-US" dirty="0"/>
              <a:t> </a:t>
            </a:r>
            <a:r>
              <a:rPr lang="en-US" dirty="0" err="1"/>
              <a:t>theo</a:t>
            </a:r>
            <a:endParaRPr lang="en-US" dirty="0"/>
          </a:p>
        </p:txBody>
      </p:sp>
      <p:sp>
        <p:nvSpPr>
          <p:cNvPr id="19" name="Slide Number Placeholder 18"/>
          <p:cNvSpPr>
            <a:spLocks noGrp="1"/>
          </p:cNvSpPr>
          <p:nvPr>
            <p:ph type="sldNum" sz="quarter" idx="12"/>
          </p:nvPr>
        </p:nvSpPr>
        <p:spPr/>
        <p:txBody>
          <a:bodyPr/>
          <a:lstStyle/>
          <a:p>
            <a:fld id="{4810A696-75C0-4E1D-A482-26D5420205C7}" type="slidenum">
              <a:rPr lang="en-US" smtClean="0"/>
              <a:pPr/>
              <a:t>59</a:t>
            </a:fld>
            <a:endParaRPr lang="en-US"/>
          </a:p>
        </p:txBody>
      </p:sp>
      <p:sp>
        <p:nvSpPr>
          <p:cNvPr id="22" name="Footer Placeholder 2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6261"/>
                                        </p:tgtEl>
                                        <p:attrNameLst>
                                          <p:attrName>style.visibility</p:attrName>
                                        </p:attrNameLst>
                                      </p:cBhvr>
                                      <p:to>
                                        <p:strVal val="visible"/>
                                      </p:to>
                                    </p:set>
                                    <p:animEffect transition="in" filter="dissolve">
                                      <p:cBhvr>
                                        <p:cTn id="17" dur="500"/>
                                        <p:tgtEl>
                                          <p:spTgt spid="9626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6263"/>
                                        </p:tgtEl>
                                        <p:attrNameLst>
                                          <p:attrName>style.visibility</p:attrName>
                                        </p:attrNameLst>
                                      </p:cBhvr>
                                      <p:to>
                                        <p:strVal val="visible"/>
                                      </p:to>
                                    </p:set>
                                    <p:animEffect transition="in" filter="dissolve">
                                      <p:cBhvr>
                                        <p:cTn id="20" dur="500"/>
                                        <p:tgtEl>
                                          <p:spTgt spid="96263"/>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6264"/>
                                        </p:tgtEl>
                                        <p:attrNameLst>
                                          <p:attrName>style.visibility</p:attrName>
                                        </p:attrNameLst>
                                      </p:cBhvr>
                                      <p:to>
                                        <p:strVal val="visible"/>
                                      </p:to>
                                    </p:set>
                                    <p:animEffect transition="in" filter="dissolve">
                                      <p:cBhvr>
                                        <p:cTn id="23" dur="500"/>
                                        <p:tgtEl>
                                          <p:spTgt spid="96264"/>
                                        </p:tgtEl>
                                      </p:cBhvr>
                                    </p:animEffect>
                                  </p:childTnLst>
                                </p:cTn>
                              </p:par>
                              <p:par>
                                <p:cTn id="24" presetID="9" presetClass="entr" presetSubtype="0" fill="hold" nodeType="withEffect">
                                  <p:stCondLst>
                                    <p:cond delay="0"/>
                                  </p:stCondLst>
                                  <p:childTnLst>
                                    <p:set>
                                      <p:cBhvr>
                                        <p:cTn id="25" dur="1" fill="hold">
                                          <p:stCondLst>
                                            <p:cond delay="0"/>
                                          </p:stCondLst>
                                        </p:cTn>
                                        <p:tgtEl>
                                          <p:spTgt spid="96262"/>
                                        </p:tgtEl>
                                        <p:attrNameLst>
                                          <p:attrName>style.visibility</p:attrName>
                                        </p:attrNameLst>
                                      </p:cBhvr>
                                      <p:to>
                                        <p:strVal val="visible"/>
                                      </p:to>
                                    </p:set>
                                    <p:animEffect transition="in" filter="dissolve">
                                      <p:cBhvr>
                                        <p:cTn id="26" dur="500"/>
                                        <p:tgtEl>
                                          <p:spTgt spid="9626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6273"/>
                                        </p:tgtEl>
                                        <p:attrNameLst>
                                          <p:attrName>style.visibility</p:attrName>
                                        </p:attrNameLst>
                                      </p:cBhvr>
                                      <p:to>
                                        <p:strVal val="visible"/>
                                      </p:to>
                                    </p:set>
                                    <p:animEffect transition="in" filter="dissolve">
                                      <p:cBhvr>
                                        <p:cTn id="31" dur="500"/>
                                        <p:tgtEl>
                                          <p:spTgt spid="9627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96268"/>
                                        </p:tgtEl>
                                        <p:attrNameLst>
                                          <p:attrName>style.visibility</p:attrName>
                                        </p:attrNameLst>
                                      </p:cBhvr>
                                      <p:to>
                                        <p:strVal val="visible"/>
                                      </p:to>
                                    </p:set>
                                    <p:animEffect transition="in" filter="dissolve">
                                      <p:cBhvr>
                                        <p:cTn id="36" dur="500"/>
                                        <p:tgtEl>
                                          <p:spTgt spid="9626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6265"/>
                                        </p:tgtEl>
                                        <p:attrNameLst>
                                          <p:attrName>style.visibility</p:attrName>
                                        </p:attrNameLst>
                                      </p:cBhvr>
                                      <p:to>
                                        <p:strVal val="visible"/>
                                      </p:to>
                                    </p:set>
                                    <p:animEffect transition="in" filter="dissolve">
                                      <p:cBhvr>
                                        <p:cTn id="41" dur="500"/>
                                        <p:tgtEl>
                                          <p:spTgt spid="9626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96260"/>
                                        </p:tgtEl>
                                        <p:attrNameLst>
                                          <p:attrName>style.visibility</p:attrName>
                                        </p:attrNameLst>
                                      </p:cBhvr>
                                      <p:to>
                                        <p:strVal val="visible"/>
                                      </p:to>
                                    </p:set>
                                    <p:animEffect transition="in" filter="dissolve">
                                      <p:cBhvr>
                                        <p:cTn id="44" dur="500"/>
                                        <p:tgtEl>
                                          <p:spTgt spid="96260"/>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96270"/>
                                        </p:tgtEl>
                                        <p:attrNameLst>
                                          <p:attrName>style.visibility</p:attrName>
                                        </p:attrNameLst>
                                      </p:cBhvr>
                                      <p:to>
                                        <p:strVal val="visible"/>
                                      </p:to>
                                    </p:set>
                                    <p:animEffect transition="in" filter="dissolve">
                                      <p:cBhvr>
                                        <p:cTn id="49" dur="500"/>
                                        <p:tgtEl>
                                          <p:spTgt spid="9627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96266"/>
                                        </p:tgtEl>
                                        <p:attrNameLst>
                                          <p:attrName>style.visibility</p:attrName>
                                        </p:attrNameLst>
                                      </p:cBhvr>
                                      <p:to>
                                        <p:strVal val="visible"/>
                                      </p:to>
                                    </p:set>
                                    <p:animEffect transition="in" filter="dissolve">
                                      <p:cBhvr>
                                        <p:cTn id="54" dur="500"/>
                                        <p:tgtEl>
                                          <p:spTgt spid="96266"/>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96271"/>
                                        </p:tgtEl>
                                        <p:attrNameLst>
                                          <p:attrName>style.visibility</p:attrName>
                                        </p:attrNameLst>
                                      </p:cBhvr>
                                      <p:to>
                                        <p:strVal val="visible"/>
                                      </p:to>
                                    </p:set>
                                    <p:animEffect transition="in" filter="dissolve">
                                      <p:cBhvr>
                                        <p:cTn id="57" dur="500"/>
                                        <p:tgtEl>
                                          <p:spTgt spid="9627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6269"/>
                                        </p:tgtEl>
                                        <p:attrNameLst>
                                          <p:attrName>style.visibility</p:attrName>
                                        </p:attrNameLst>
                                      </p:cBhvr>
                                      <p:to>
                                        <p:strVal val="visible"/>
                                      </p:to>
                                    </p:set>
                                    <p:animEffect transition="in" filter="dissolve">
                                      <p:cBhvr>
                                        <p:cTn id="62" dur="500"/>
                                        <p:tgtEl>
                                          <p:spTgt spid="9626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6267"/>
                                        </p:tgtEl>
                                        <p:attrNameLst>
                                          <p:attrName>style.visibility</p:attrName>
                                        </p:attrNameLst>
                                      </p:cBhvr>
                                      <p:to>
                                        <p:strVal val="visible"/>
                                      </p:to>
                                    </p:set>
                                    <p:animEffect transition="in" filter="dissolve">
                                      <p:cBhvr>
                                        <p:cTn id="67" dur="500"/>
                                        <p:tgtEl>
                                          <p:spTgt spid="9626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6259"/>
                                        </p:tgtEl>
                                        <p:attrNameLst>
                                          <p:attrName>style.visibility</p:attrName>
                                        </p:attrNameLst>
                                      </p:cBhvr>
                                      <p:to>
                                        <p:strVal val="visible"/>
                                      </p:to>
                                    </p:set>
                                    <p:animEffect transition="in" filter="dissolve">
                                      <p:cBhvr>
                                        <p:cTn id="70" dur="500"/>
                                        <p:tgtEl>
                                          <p:spTgt spid="96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nimBg="1"/>
      <p:bldP spid="96260" grpId="0" animBg="1"/>
      <p:bldP spid="96263" grpId="0"/>
      <p:bldP spid="96264" grpId="0"/>
      <p:bldP spid="96265" grpId="0"/>
      <p:bldP spid="96266" grpId="0"/>
      <p:bldP spid="96267" grpId="0"/>
      <p:bldP spid="96268" grpId="0"/>
      <p:bldP spid="96269" grpId="0"/>
      <p:bldP spid="96270" grpId="0"/>
      <p:bldP spid="96271" grpId="0" animBg="1"/>
      <p:bldP spid="96273"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tầng</a:t>
            </a:r>
            <a:r>
              <a:rPr lang="en-US" dirty="0"/>
              <a:t> </a:t>
            </a:r>
            <a:r>
              <a:rPr lang="en-US" dirty="0" err="1"/>
              <a:t>vận</a:t>
            </a:r>
            <a:r>
              <a:rPr lang="en-US" dirty="0"/>
              <a:t> </a:t>
            </a:r>
            <a:r>
              <a:rPr lang="en-US" dirty="0" err="1"/>
              <a:t>chuyển</a:t>
            </a:r>
            <a:r>
              <a:rPr lang="en-US" dirty="0"/>
              <a:t> - 2</a:t>
            </a:r>
          </a:p>
        </p:txBody>
      </p:sp>
      <p:sp>
        <p:nvSpPr>
          <p:cNvPr id="3" name="Content Placeholder 2"/>
          <p:cNvSpPr>
            <a:spLocks noGrp="1"/>
          </p:cNvSpPr>
          <p:nvPr>
            <p:ph sz="quarter" idx="1"/>
          </p:nvPr>
        </p:nvSpPr>
        <p:spPr/>
        <p:txBody>
          <a:bodyPr>
            <a:normAutofit fontScale="92500"/>
          </a:bodyPr>
          <a:lstStyle/>
          <a:p>
            <a:r>
              <a:rPr lang="en-US" dirty="0" err="1"/>
              <a:t>Thực</a:t>
            </a:r>
            <a:r>
              <a:rPr lang="en-US" dirty="0"/>
              <a:t> </a:t>
            </a:r>
            <a:r>
              <a:rPr lang="en-US" dirty="0" err="1"/>
              <a:t>thi</a:t>
            </a:r>
            <a:r>
              <a:rPr lang="en-US" dirty="0"/>
              <a:t> ở end-system</a:t>
            </a:r>
          </a:p>
          <a:p>
            <a:r>
              <a:rPr lang="en-US" dirty="0" err="1"/>
              <a:t>Bên</a:t>
            </a:r>
            <a:r>
              <a:rPr lang="en-US" dirty="0"/>
              <a:t> </a:t>
            </a:r>
            <a:r>
              <a:rPr lang="en-US" dirty="0" err="1"/>
              <a:t>gởi</a:t>
            </a:r>
            <a:r>
              <a:rPr lang="en-US" dirty="0"/>
              <a:t>: </a:t>
            </a:r>
            <a:r>
              <a:rPr lang="en-US" dirty="0" err="1"/>
              <a:t>thực</a:t>
            </a:r>
            <a:r>
              <a:rPr lang="en-US" dirty="0"/>
              <a:t> </a:t>
            </a:r>
            <a:r>
              <a:rPr lang="en-US" dirty="0" err="1"/>
              <a:t>hiện</a:t>
            </a:r>
            <a:r>
              <a:rPr lang="en-US" dirty="0"/>
              <a:t> </a:t>
            </a:r>
            <a:r>
              <a:rPr lang="en-US" dirty="0" err="1">
                <a:solidFill>
                  <a:srgbClr val="FF0000"/>
                </a:solidFill>
              </a:rPr>
              <a:t>Dồn</a:t>
            </a:r>
            <a:r>
              <a:rPr lang="en-US" dirty="0">
                <a:solidFill>
                  <a:srgbClr val="FF0000"/>
                </a:solidFill>
              </a:rPr>
              <a:t> </a:t>
            </a:r>
            <a:r>
              <a:rPr lang="en-US" dirty="0" err="1">
                <a:solidFill>
                  <a:srgbClr val="FF0000"/>
                </a:solidFill>
              </a:rPr>
              <a:t>kênh</a:t>
            </a:r>
            <a:endParaRPr lang="en-US" dirty="0">
              <a:solidFill>
                <a:srgbClr val="FF0000"/>
              </a:solidFill>
            </a:endParaRPr>
          </a:p>
          <a:p>
            <a:pPr lvl="1"/>
            <a:r>
              <a:rPr lang="en-US" dirty="0" err="1"/>
              <a:t>Nhận</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tầng</a:t>
            </a:r>
            <a:r>
              <a:rPr lang="en-US" dirty="0"/>
              <a:t> </a:t>
            </a:r>
            <a:r>
              <a:rPr lang="en-US" dirty="0" err="1"/>
              <a:t>ứng</a:t>
            </a:r>
            <a:r>
              <a:rPr lang="en-US" dirty="0"/>
              <a:t> </a:t>
            </a:r>
            <a:r>
              <a:rPr lang="en-US" dirty="0" err="1"/>
              <a:t>dụng</a:t>
            </a:r>
            <a:r>
              <a:rPr lang="en-US" dirty="0"/>
              <a:t> (</a:t>
            </a:r>
            <a:r>
              <a:rPr lang="en-US" dirty="0" err="1"/>
              <a:t>từ</a:t>
            </a:r>
            <a:r>
              <a:rPr lang="en-US" dirty="0"/>
              <a:t> </a:t>
            </a:r>
            <a:r>
              <a:rPr lang="en-US" dirty="0" err="1"/>
              <a:t>các</a:t>
            </a:r>
            <a:r>
              <a:rPr lang="en-US" dirty="0"/>
              <a:t> socket)</a:t>
            </a:r>
          </a:p>
          <a:p>
            <a:pPr lvl="1"/>
            <a:r>
              <a:rPr lang="en-US" dirty="0" err="1"/>
              <a:t>Phân</a:t>
            </a:r>
            <a:r>
              <a:rPr lang="en-US" dirty="0"/>
              <a:t> </a:t>
            </a:r>
            <a:r>
              <a:rPr lang="en-US" dirty="0" err="1"/>
              <a:t>đoạn</a:t>
            </a:r>
            <a:r>
              <a:rPr lang="en-US" dirty="0"/>
              <a:t> </a:t>
            </a:r>
            <a:r>
              <a:rPr lang="en-US" dirty="0" err="1"/>
              <a:t>thông</a:t>
            </a:r>
            <a:r>
              <a:rPr lang="en-US" dirty="0"/>
              <a:t> </a:t>
            </a:r>
            <a:r>
              <a:rPr lang="en-US" dirty="0" err="1"/>
              <a:t>điệp</a:t>
            </a:r>
            <a:r>
              <a:rPr lang="en-US" dirty="0"/>
              <a:t> ở </a:t>
            </a:r>
            <a:r>
              <a:rPr lang="en-US" dirty="0" err="1"/>
              <a:t>tầng</a:t>
            </a:r>
            <a:r>
              <a:rPr lang="en-US" dirty="0"/>
              <a:t> </a:t>
            </a:r>
            <a:r>
              <a:rPr lang="en-US" dirty="0" err="1"/>
              <a:t>ứng</a:t>
            </a:r>
            <a:r>
              <a:rPr lang="en-US" dirty="0"/>
              <a:t> </a:t>
            </a:r>
            <a:r>
              <a:rPr lang="en-US" dirty="0" err="1"/>
              <a:t>dụng</a:t>
            </a:r>
            <a:r>
              <a:rPr lang="en-US" dirty="0"/>
              <a:t> </a:t>
            </a:r>
            <a:r>
              <a:rPr lang="en-US" dirty="0" err="1"/>
              <a:t>thành</a:t>
            </a:r>
            <a:r>
              <a:rPr lang="en-US" dirty="0"/>
              <a:t> </a:t>
            </a:r>
            <a:r>
              <a:rPr lang="en-US" dirty="0" err="1"/>
              <a:t>các</a:t>
            </a:r>
            <a:r>
              <a:rPr lang="en-US" dirty="0"/>
              <a:t> </a:t>
            </a:r>
            <a:r>
              <a:rPr lang="en-US" b="1" dirty="0">
                <a:solidFill>
                  <a:srgbClr val="FF0000"/>
                </a:solidFill>
              </a:rPr>
              <a:t>segment</a:t>
            </a:r>
          </a:p>
          <a:p>
            <a:pPr lvl="1"/>
            <a:r>
              <a:rPr lang="en-US" dirty="0" err="1"/>
              <a:t>Dán</a:t>
            </a:r>
            <a:r>
              <a:rPr lang="en-US" dirty="0"/>
              <a:t> </a:t>
            </a:r>
            <a:r>
              <a:rPr lang="en-US" dirty="0" err="1"/>
              <a:t>nhãn</a:t>
            </a:r>
            <a:r>
              <a:rPr lang="en-US" dirty="0"/>
              <a:t> </a:t>
            </a:r>
            <a:r>
              <a:rPr lang="en-US" dirty="0" err="1"/>
              <a:t>dữ</a:t>
            </a:r>
            <a:r>
              <a:rPr lang="en-US" dirty="0"/>
              <a:t> </a:t>
            </a:r>
            <a:r>
              <a:rPr lang="en-US" dirty="0" err="1"/>
              <a:t>liệu</a:t>
            </a:r>
            <a:r>
              <a:rPr lang="en-US" dirty="0"/>
              <a:t>: </a:t>
            </a:r>
            <a:r>
              <a:rPr lang="en-US" dirty="0" err="1"/>
              <a:t>đóng</a:t>
            </a:r>
            <a:r>
              <a:rPr lang="en-US" dirty="0"/>
              <a:t> </a:t>
            </a:r>
            <a:r>
              <a:rPr lang="en-US" dirty="0" err="1"/>
              <a:t>gói</a:t>
            </a:r>
            <a:r>
              <a:rPr lang="en-US" dirty="0"/>
              <a:t> </a:t>
            </a:r>
            <a:r>
              <a:rPr lang="en-US" dirty="0" err="1"/>
              <a:t>theo</a:t>
            </a:r>
            <a:r>
              <a:rPr lang="en-US" dirty="0"/>
              <a:t> </a:t>
            </a:r>
            <a:r>
              <a:rPr lang="en-US" dirty="0" err="1"/>
              <a:t>giao</a:t>
            </a:r>
            <a:r>
              <a:rPr lang="en-US" dirty="0"/>
              <a:t> </a:t>
            </a:r>
            <a:r>
              <a:rPr lang="en-US" dirty="0" err="1"/>
              <a:t>thức</a:t>
            </a:r>
            <a:r>
              <a:rPr lang="en-US" dirty="0"/>
              <a:t> </a:t>
            </a:r>
            <a:r>
              <a:rPr lang="en-US" dirty="0" err="1"/>
              <a:t>tại</a:t>
            </a:r>
            <a:r>
              <a:rPr lang="en-US" dirty="0"/>
              <a:t> </a:t>
            </a:r>
            <a:r>
              <a:rPr lang="en-US" dirty="0" err="1"/>
              <a:t>tầng</a:t>
            </a:r>
            <a:r>
              <a:rPr lang="en-US" dirty="0"/>
              <a:t> Transport</a:t>
            </a:r>
          </a:p>
          <a:p>
            <a:pPr lvl="1"/>
            <a:r>
              <a:rPr lang="en-US" dirty="0" err="1"/>
              <a:t>Chuyển</a:t>
            </a:r>
            <a:r>
              <a:rPr lang="en-US" dirty="0"/>
              <a:t> </a:t>
            </a:r>
            <a:r>
              <a:rPr lang="en-US" dirty="0" err="1"/>
              <a:t>các</a:t>
            </a:r>
            <a:r>
              <a:rPr lang="en-US" dirty="0"/>
              <a:t> segment </a:t>
            </a:r>
            <a:r>
              <a:rPr lang="en-US" dirty="0" err="1"/>
              <a:t>xuống</a:t>
            </a:r>
            <a:r>
              <a:rPr lang="en-US" dirty="0"/>
              <a:t> </a:t>
            </a:r>
            <a:r>
              <a:rPr lang="en-US" dirty="0" err="1"/>
              <a:t>tầng</a:t>
            </a:r>
            <a:r>
              <a:rPr lang="en-US" dirty="0"/>
              <a:t> </a:t>
            </a:r>
            <a:r>
              <a:rPr lang="en-US" dirty="0" err="1"/>
              <a:t>mạng</a:t>
            </a:r>
            <a:r>
              <a:rPr lang="en-US" dirty="0"/>
              <a:t> (network layer)</a:t>
            </a:r>
          </a:p>
          <a:p>
            <a:r>
              <a:rPr lang="en-US" dirty="0" err="1"/>
              <a:t>Bên</a:t>
            </a:r>
            <a:r>
              <a:rPr lang="en-US" dirty="0"/>
              <a:t> </a:t>
            </a:r>
            <a:r>
              <a:rPr lang="en-US" dirty="0" err="1"/>
              <a:t>nhận</a:t>
            </a:r>
            <a:r>
              <a:rPr lang="en-US" dirty="0"/>
              <a:t>: </a:t>
            </a:r>
            <a:r>
              <a:rPr lang="en-US" dirty="0" err="1"/>
              <a:t>thực</a:t>
            </a:r>
            <a:r>
              <a:rPr lang="en-US" dirty="0"/>
              <a:t> </a:t>
            </a:r>
            <a:r>
              <a:rPr lang="en-US" dirty="0" err="1"/>
              <a:t>hiện</a:t>
            </a:r>
            <a:r>
              <a:rPr lang="en-US" dirty="0"/>
              <a:t> </a:t>
            </a:r>
            <a:r>
              <a:rPr lang="en-US" dirty="0" err="1">
                <a:solidFill>
                  <a:srgbClr val="FF0000"/>
                </a:solidFill>
              </a:rPr>
              <a:t>Phân</a:t>
            </a:r>
            <a:r>
              <a:rPr lang="en-US" dirty="0">
                <a:solidFill>
                  <a:srgbClr val="FF0000"/>
                </a:solidFill>
              </a:rPr>
              <a:t> </a:t>
            </a:r>
            <a:r>
              <a:rPr lang="en-US" dirty="0" err="1">
                <a:solidFill>
                  <a:srgbClr val="FF0000"/>
                </a:solidFill>
              </a:rPr>
              <a:t>kênh</a:t>
            </a:r>
            <a:endParaRPr lang="en-US" dirty="0">
              <a:solidFill>
                <a:srgbClr val="FF0000"/>
              </a:solidFill>
            </a:endParaRPr>
          </a:p>
          <a:p>
            <a:pPr lvl="1"/>
            <a:r>
              <a:rPr lang="en-US" dirty="0" err="1"/>
              <a:t>Nhận</a:t>
            </a:r>
            <a:r>
              <a:rPr lang="en-US" dirty="0"/>
              <a:t> </a:t>
            </a:r>
            <a:r>
              <a:rPr lang="en-US" dirty="0" err="1"/>
              <a:t>các</a:t>
            </a:r>
            <a:r>
              <a:rPr lang="en-US" dirty="0"/>
              <a:t> segment </a:t>
            </a:r>
            <a:r>
              <a:rPr lang="en-US" dirty="0" err="1"/>
              <a:t>từ</a:t>
            </a:r>
            <a:r>
              <a:rPr lang="en-US" dirty="0"/>
              <a:t> </a:t>
            </a:r>
            <a:r>
              <a:rPr lang="en-US" dirty="0" err="1"/>
              <a:t>tầng</a:t>
            </a:r>
            <a:r>
              <a:rPr lang="en-US" dirty="0"/>
              <a:t> </a:t>
            </a:r>
            <a:r>
              <a:rPr lang="en-US" dirty="0" err="1"/>
              <a:t>mạng</a:t>
            </a:r>
            <a:endParaRPr lang="en-US" dirty="0"/>
          </a:p>
          <a:p>
            <a:pPr lvl="1"/>
            <a:r>
              <a:rPr lang="en-US" dirty="0" err="1"/>
              <a:t>Phân</a:t>
            </a:r>
            <a:r>
              <a:rPr lang="en-US" dirty="0"/>
              <a:t> </a:t>
            </a:r>
            <a:r>
              <a:rPr lang="en-US" dirty="0" err="1"/>
              <a:t>rã</a:t>
            </a:r>
            <a:r>
              <a:rPr lang="en-US" dirty="0"/>
              <a:t> </a:t>
            </a:r>
            <a:r>
              <a:rPr lang="en-US" dirty="0" err="1"/>
              <a:t>các</a:t>
            </a:r>
            <a:r>
              <a:rPr lang="en-US" dirty="0"/>
              <a:t> segment </a:t>
            </a:r>
            <a:r>
              <a:rPr lang="en-US" dirty="0" err="1"/>
              <a:t>thành</a:t>
            </a:r>
            <a:r>
              <a:rPr lang="en-US" dirty="0"/>
              <a:t> </a:t>
            </a:r>
            <a:r>
              <a:rPr lang="en-US" dirty="0" err="1"/>
              <a:t>thông</a:t>
            </a:r>
            <a:r>
              <a:rPr lang="en-US" dirty="0"/>
              <a:t> </a:t>
            </a:r>
            <a:r>
              <a:rPr lang="en-US" dirty="0" err="1"/>
              <a:t>điệp</a:t>
            </a:r>
            <a:r>
              <a:rPr lang="en-US" dirty="0"/>
              <a:t> </a:t>
            </a:r>
            <a:r>
              <a:rPr lang="en-US" dirty="0" err="1"/>
              <a:t>tầng</a:t>
            </a:r>
            <a:r>
              <a:rPr lang="en-US" dirty="0"/>
              <a:t> </a:t>
            </a:r>
            <a:r>
              <a:rPr lang="en-US" dirty="0" err="1"/>
              <a:t>ứng</a:t>
            </a:r>
            <a:r>
              <a:rPr lang="en-US" dirty="0"/>
              <a:t> </a:t>
            </a:r>
            <a:r>
              <a:rPr lang="en-US" dirty="0" err="1"/>
              <a:t>dụng</a:t>
            </a:r>
            <a:endParaRPr lang="en-US" dirty="0"/>
          </a:p>
          <a:p>
            <a:pPr lvl="1"/>
            <a:r>
              <a:rPr lang="en-US" dirty="0" err="1"/>
              <a:t>Chuyển</a:t>
            </a:r>
            <a:r>
              <a:rPr lang="en-US" dirty="0"/>
              <a:t> </a:t>
            </a:r>
            <a:r>
              <a:rPr lang="en-US" dirty="0" err="1"/>
              <a:t>thông</a:t>
            </a:r>
            <a:r>
              <a:rPr lang="en-US" dirty="0"/>
              <a:t> </a:t>
            </a:r>
            <a:r>
              <a:rPr lang="en-US" dirty="0" err="1"/>
              <a:t>điệp</a:t>
            </a:r>
            <a:r>
              <a:rPr lang="en-US" dirty="0"/>
              <a:t> </a:t>
            </a:r>
            <a:r>
              <a:rPr lang="en-US" dirty="0" err="1"/>
              <a:t>lên</a:t>
            </a:r>
            <a:r>
              <a:rPr lang="en-US" dirty="0"/>
              <a:t> </a:t>
            </a:r>
            <a:r>
              <a:rPr lang="en-US" dirty="0" err="1"/>
              <a:t>tầng</a:t>
            </a:r>
            <a:r>
              <a:rPr lang="en-US" dirty="0"/>
              <a:t> </a:t>
            </a:r>
            <a:r>
              <a:rPr lang="en-US" dirty="0" err="1"/>
              <a:t>ứng</a:t>
            </a:r>
            <a:r>
              <a:rPr lang="en-US" dirty="0"/>
              <a:t> </a:t>
            </a:r>
            <a:r>
              <a:rPr lang="en-US" dirty="0" err="1"/>
              <a:t>dụng</a:t>
            </a:r>
            <a:r>
              <a:rPr lang="en-US" dirty="0"/>
              <a:t> (</a:t>
            </a:r>
            <a:r>
              <a:rPr lang="en-US" dirty="0" err="1"/>
              <a:t>đến</a:t>
            </a:r>
            <a:r>
              <a:rPr lang="en-US" dirty="0"/>
              <a:t> socket </a:t>
            </a:r>
            <a:r>
              <a:rPr lang="en-US" dirty="0" err="1"/>
              <a:t>tương</a:t>
            </a:r>
            <a:r>
              <a:rPr lang="en-US" dirty="0"/>
              <a:t> </a:t>
            </a:r>
            <a:r>
              <a:rPr lang="en-US" dirty="0" err="1"/>
              <a:t>ứng</a:t>
            </a:r>
            <a:r>
              <a:rPr lang="en-US" dirty="0"/>
              <a:t>)</a:t>
            </a:r>
          </a:p>
          <a:p>
            <a:pPr>
              <a:buNone/>
            </a:pP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TCP – TRUYỀN DỮ LIỆU ĐÁNG TIN CẬY</a:t>
            </a:r>
          </a:p>
        </p:txBody>
      </p:sp>
      <p:sp>
        <p:nvSpPr>
          <p:cNvPr id="3" name="Content Placeholder 2"/>
          <p:cNvSpPr>
            <a:spLocks noGrp="1"/>
          </p:cNvSpPr>
          <p:nvPr>
            <p:ph sz="quarter" idx="1"/>
          </p:nvPr>
        </p:nvSpPr>
        <p:spPr/>
        <p:txBody>
          <a:bodyPr/>
          <a:lstStyle/>
          <a:p>
            <a:r>
              <a:rPr lang="en-US" dirty="0" err="1"/>
              <a:t>Nguyên</a:t>
            </a:r>
            <a:r>
              <a:rPr lang="en-US" dirty="0"/>
              <a:t> </a:t>
            </a:r>
            <a:r>
              <a:rPr lang="en-US" dirty="0" err="1"/>
              <a:t>tắc</a:t>
            </a:r>
            <a:r>
              <a:rPr lang="en-US" dirty="0"/>
              <a:t>: </a:t>
            </a:r>
            <a:r>
              <a:rPr lang="en-US" dirty="0" err="1"/>
              <a:t>dùng</a:t>
            </a:r>
            <a:r>
              <a:rPr lang="en-US" dirty="0"/>
              <a:t> pipeline</a:t>
            </a:r>
          </a:p>
          <a:p>
            <a:pPr lvl="1"/>
            <a:r>
              <a:rPr lang="en-US" dirty="0" err="1"/>
              <a:t>Bên</a:t>
            </a:r>
            <a:r>
              <a:rPr lang="en-US" dirty="0"/>
              <a:t> </a:t>
            </a:r>
            <a:r>
              <a:rPr lang="en-US" dirty="0" err="1"/>
              <a:t>gỏi</a:t>
            </a:r>
            <a:r>
              <a:rPr lang="en-US" dirty="0"/>
              <a:t> </a:t>
            </a:r>
            <a:r>
              <a:rPr lang="en-US" dirty="0" err="1"/>
              <a:t>đính</a:t>
            </a:r>
            <a:r>
              <a:rPr lang="en-US" dirty="0"/>
              <a:t> </a:t>
            </a:r>
            <a:r>
              <a:rPr lang="en-US" dirty="0" err="1"/>
              <a:t>kèm</a:t>
            </a:r>
            <a:r>
              <a:rPr lang="en-US" dirty="0"/>
              <a:t> </a:t>
            </a:r>
            <a:r>
              <a:rPr lang="en-US" dirty="0" err="1"/>
              <a:t>thông</a:t>
            </a:r>
            <a:r>
              <a:rPr lang="en-US" dirty="0"/>
              <a:t> tin </a:t>
            </a:r>
            <a:r>
              <a:rPr lang="en-US" dirty="0" err="1"/>
              <a:t>kiểm</a:t>
            </a:r>
            <a:r>
              <a:rPr lang="en-US" dirty="0"/>
              <a:t> </a:t>
            </a:r>
            <a:r>
              <a:rPr lang="en-US" dirty="0" err="1"/>
              <a:t>tra</a:t>
            </a:r>
            <a:r>
              <a:rPr lang="en-US" dirty="0"/>
              <a:t> </a:t>
            </a:r>
            <a:r>
              <a:rPr lang="en-US" dirty="0" err="1"/>
              <a:t>lỗi</a:t>
            </a:r>
            <a:r>
              <a:rPr lang="en-US" dirty="0"/>
              <a:t> </a:t>
            </a:r>
            <a:r>
              <a:rPr lang="en-US" dirty="0" err="1"/>
              <a:t>trong</a:t>
            </a:r>
            <a:r>
              <a:rPr lang="en-US" dirty="0"/>
              <a:t> </a:t>
            </a:r>
            <a:r>
              <a:rPr lang="en-US" dirty="0" err="1"/>
              <a:t>mỗi</a:t>
            </a:r>
            <a:r>
              <a:rPr lang="en-US" dirty="0"/>
              <a:t> </a:t>
            </a:r>
            <a:r>
              <a:rPr lang="en-US" dirty="0" err="1"/>
              <a:t>gói</a:t>
            </a:r>
            <a:r>
              <a:rPr lang="en-US"/>
              <a:t> tin</a:t>
            </a:r>
            <a:endParaRPr lang="en-US" dirty="0"/>
          </a:p>
          <a:p>
            <a:pPr lvl="1"/>
            <a:r>
              <a:rPr lang="en-US" dirty="0" err="1"/>
              <a:t>Sử</a:t>
            </a:r>
            <a:r>
              <a:rPr lang="en-US" dirty="0"/>
              <a:t> </a:t>
            </a:r>
            <a:r>
              <a:rPr lang="en-US" dirty="0" err="1"/>
              <a:t>dụng</a:t>
            </a:r>
            <a:r>
              <a:rPr lang="en-US" dirty="0"/>
              <a:t> ACK </a:t>
            </a:r>
            <a:r>
              <a:rPr lang="en-US" dirty="0" err="1"/>
              <a:t>để</a:t>
            </a:r>
            <a:r>
              <a:rPr lang="en-US" dirty="0"/>
              <a:t> </a:t>
            </a:r>
            <a:r>
              <a:rPr lang="en-US" dirty="0" err="1"/>
              <a:t>báo</a:t>
            </a:r>
            <a:r>
              <a:rPr lang="en-US" dirty="0"/>
              <a:t> </a:t>
            </a:r>
            <a:r>
              <a:rPr lang="en-US" dirty="0" err="1"/>
              <a:t>nhận</a:t>
            </a:r>
            <a:endParaRPr lang="en-US" dirty="0"/>
          </a:p>
          <a:p>
            <a:pPr lvl="1"/>
            <a:r>
              <a:rPr lang="en-US" dirty="0" err="1"/>
              <a:t>Thiết</a:t>
            </a:r>
            <a:r>
              <a:rPr lang="en-US" dirty="0"/>
              <a:t> </a:t>
            </a:r>
            <a:r>
              <a:rPr lang="en-US" dirty="0" err="1"/>
              <a:t>lập</a:t>
            </a:r>
            <a:r>
              <a:rPr lang="en-US" dirty="0"/>
              <a:t> </a:t>
            </a:r>
            <a:r>
              <a:rPr lang="en-US" dirty="0" err="1"/>
              <a:t>thời</a:t>
            </a:r>
            <a:r>
              <a:rPr lang="en-US" dirty="0"/>
              <a:t> </a:t>
            </a:r>
            <a:r>
              <a:rPr lang="en-US" dirty="0" err="1"/>
              <a:t>gian</a:t>
            </a:r>
            <a:r>
              <a:rPr lang="en-US" dirty="0"/>
              <a:t> timeout </a:t>
            </a:r>
            <a:r>
              <a:rPr lang="en-US" dirty="0" err="1"/>
              <a:t>khi</a:t>
            </a:r>
            <a:r>
              <a:rPr lang="en-US" dirty="0"/>
              <a:t> </a:t>
            </a:r>
            <a:r>
              <a:rPr lang="en-US" dirty="0" err="1"/>
              <a:t>cho</a:t>
            </a:r>
            <a:r>
              <a:rPr lang="en-US" dirty="0"/>
              <a:t> </a:t>
            </a:r>
            <a:r>
              <a:rPr lang="en-US" dirty="0" err="1"/>
              <a:t>gói</a:t>
            </a:r>
            <a:r>
              <a:rPr lang="en-US" dirty="0"/>
              <a:t> tin ở </a:t>
            </a:r>
            <a:r>
              <a:rPr lang="en-US" dirty="0" err="1"/>
              <a:t>đầu</a:t>
            </a:r>
            <a:r>
              <a:rPr lang="en-US" dirty="0"/>
              <a:t> buffer</a:t>
            </a:r>
          </a:p>
          <a:p>
            <a:pPr lvl="1"/>
            <a:r>
              <a:rPr lang="en-US" dirty="0" err="1"/>
              <a:t>Gởi</a:t>
            </a:r>
            <a:r>
              <a:rPr lang="en-US" dirty="0"/>
              <a:t> </a:t>
            </a:r>
            <a:r>
              <a:rPr lang="en-US" dirty="0" err="1"/>
              <a:t>lại</a:t>
            </a:r>
            <a:r>
              <a:rPr lang="en-US" dirty="0"/>
              <a:t> </a:t>
            </a:r>
            <a:r>
              <a:rPr lang="en-US" dirty="0" err="1"/>
              <a:t>toàn</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trong</a:t>
            </a:r>
            <a:r>
              <a:rPr lang="en-US" dirty="0"/>
              <a:t> buffer </a:t>
            </a:r>
            <a:r>
              <a:rPr lang="en-US" dirty="0" err="1"/>
              <a:t>khi</a:t>
            </a:r>
            <a:r>
              <a:rPr lang="en-US" dirty="0"/>
              <a:t> </a:t>
            </a:r>
            <a:r>
              <a:rPr lang="en-US" dirty="0" err="1"/>
              <a:t>hết</a:t>
            </a:r>
            <a:r>
              <a:rPr lang="en-US" dirty="0"/>
              <a:t> time out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60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 </a:t>
            </a:r>
            <a:r>
              <a:rPr lang="en-US" dirty="0" err="1"/>
              <a:t>bên</a:t>
            </a:r>
            <a:r>
              <a:rPr lang="en-US" dirty="0"/>
              <a:t> </a:t>
            </a:r>
            <a:r>
              <a:rPr lang="en-US" dirty="0" err="1"/>
              <a:t>gởi</a:t>
            </a:r>
            <a:endParaRPr lang="en-US" dirty="0"/>
          </a:p>
        </p:txBody>
      </p:sp>
      <p:sp>
        <p:nvSpPr>
          <p:cNvPr id="3" name="Content Placeholder 2"/>
          <p:cNvSpPr>
            <a:spLocks noGrp="1"/>
          </p:cNvSpPr>
          <p:nvPr>
            <p:ph sz="quarter" idx="1"/>
          </p:nvPr>
        </p:nvSpPr>
        <p:spPr/>
        <p:txBody>
          <a:bodyPr/>
          <a:lstStyle/>
          <a:p>
            <a:r>
              <a:rPr lang="en-US" dirty="0" err="1"/>
              <a:t>Nhận</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tầng</a:t>
            </a:r>
            <a:r>
              <a:rPr lang="en-US" dirty="0"/>
              <a:t> </a:t>
            </a:r>
            <a:r>
              <a:rPr lang="en-US" dirty="0" err="1"/>
              <a:t>ứng</a:t>
            </a:r>
            <a:r>
              <a:rPr lang="en-US" dirty="0"/>
              <a:t> </a:t>
            </a:r>
            <a:r>
              <a:rPr lang="en-US" dirty="0" err="1"/>
              <a:t>dụng</a:t>
            </a:r>
            <a:endParaRPr lang="en-US" dirty="0"/>
          </a:p>
          <a:p>
            <a:pPr lvl="1"/>
            <a:r>
              <a:rPr lang="en-US" dirty="0" err="1"/>
              <a:t>Tạo</a:t>
            </a:r>
            <a:r>
              <a:rPr lang="en-US" dirty="0"/>
              <a:t> </a:t>
            </a:r>
            <a:r>
              <a:rPr lang="en-US" dirty="0" err="1"/>
              <a:t>các</a:t>
            </a:r>
            <a:r>
              <a:rPr lang="en-US" dirty="0"/>
              <a:t> segment</a:t>
            </a:r>
          </a:p>
          <a:p>
            <a:pPr lvl="1"/>
            <a:r>
              <a:rPr lang="en-US" dirty="0" err="1"/>
              <a:t>Bật</a:t>
            </a:r>
            <a:r>
              <a:rPr lang="en-US" dirty="0"/>
              <a:t> </a:t>
            </a:r>
            <a:r>
              <a:rPr lang="en-US" dirty="0" err="1"/>
              <a:t>đồng</a:t>
            </a:r>
            <a:r>
              <a:rPr lang="en-US" dirty="0"/>
              <a:t> </a:t>
            </a:r>
            <a:r>
              <a:rPr lang="en-US" dirty="0" err="1"/>
              <a:t>hồ</a:t>
            </a:r>
            <a:r>
              <a:rPr lang="en-US" dirty="0"/>
              <a:t> (</a:t>
            </a:r>
            <a:r>
              <a:rPr lang="en-US" dirty="0" err="1"/>
              <a:t>nếu</a:t>
            </a:r>
            <a:r>
              <a:rPr lang="en-US" dirty="0"/>
              <a:t> </a:t>
            </a:r>
            <a:r>
              <a:rPr lang="en-US" dirty="0" err="1"/>
              <a:t>chưa</a:t>
            </a:r>
            <a:r>
              <a:rPr lang="en-US" dirty="0"/>
              <a:t> </a:t>
            </a:r>
            <a:r>
              <a:rPr lang="en-US" dirty="0" err="1"/>
              <a:t>bật</a:t>
            </a:r>
            <a:r>
              <a:rPr lang="en-US" dirty="0"/>
              <a:t>)</a:t>
            </a:r>
          </a:p>
          <a:p>
            <a:pPr lvl="1"/>
            <a:r>
              <a:rPr lang="en-US" dirty="0" err="1"/>
              <a:t>Thiết</a:t>
            </a:r>
            <a:r>
              <a:rPr lang="en-US" dirty="0"/>
              <a:t> </a:t>
            </a:r>
            <a:r>
              <a:rPr lang="en-US" dirty="0" err="1"/>
              <a:t>lập</a:t>
            </a:r>
            <a:r>
              <a:rPr lang="en-US" dirty="0"/>
              <a:t> </a:t>
            </a:r>
            <a:r>
              <a:rPr lang="en-US" dirty="0" err="1"/>
              <a:t>thời</a:t>
            </a:r>
            <a:r>
              <a:rPr lang="en-US" dirty="0"/>
              <a:t> </a:t>
            </a:r>
            <a:r>
              <a:rPr lang="en-US" dirty="0" err="1"/>
              <a:t>gian</a:t>
            </a:r>
            <a:r>
              <a:rPr lang="en-US" dirty="0"/>
              <a:t> </a:t>
            </a:r>
            <a:r>
              <a:rPr lang="en-US" dirty="0" err="1"/>
              <a:t>chờ</a:t>
            </a:r>
            <a:r>
              <a:rPr lang="en-US" dirty="0"/>
              <a:t>, timeout</a:t>
            </a:r>
          </a:p>
          <a:p>
            <a:r>
              <a:rPr lang="en-US" dirty="0" err="1"/>
              <a:t>Nhận</a:t>
            </a:r>
            <a:r>
              <a:rPr lang="en-US" dirty="0"/>
              <a:t> </a:t>
            </a:r>
            <a:r>
              <a:rPr lang="en-US" dirty="0" err="1"/>
              <a:t>gói</a:t>
            </a:r>
            <a:r>
              <a:rPr lang="en-US" dirty="0"/>
              <a:t> tin ACK</a:t>
            </a:r>
          </a:p>
          <a:p>
            <a:pPr lvl="1"/>
            <a:r>
              <a:rPr lang="en-US" dirty="0" err="1"/>
              <a:t>Nếu</a:t>
            </a:r>
            <a:r>
              <a:rPr lang="en-US" dirty="0"/>
              <a:t> </a:t>
            </a:r>
            <a:r>
              <a:rPr lang="en-US" dirty="0" err="1"/>
              <a:t>trước</a:t>
            </a:r>
            <a:r>
              <a:rPr lang="en-US" dirty="0"/>
              <a:t> </a:t>
            </a:r>
            <a:r>
              <a:rPr lang="en-US" dirty="0" err="1"/>
              <a:t>đó</a:t>
            </a:r>
            <a:r>
              <a:rPr lang="en-US" dirty="0"/>
              <a:t> </a:t>
            </a:r>
            <a:r>
              <a:rPr lang="en-US" dirty="0" err="1"/>
              <a:t>chưa</a:t>
            </a:r>
            <a:r>
              <a:rPr lang="en-US" dirty="0"/>
              <a:t> </a:t>
            </a:r>
            <a:r>
              <a:rPr lang="en-US" dirty="0" err="1"/>
              <a:t>nhận</a:t>
            </a:r>
            <a:r>
              <a:rPr lang="en-US" dirty="0"/>
              <a:t>: </a:t>
            </a:r>
            <a:r>
              <a:rPr lang="en-US" dirty="0" err="1"/>
              <a:t>trượt</a:t>
            </a:r>
            <a:r>
              <a:rPr lang="en-US" dirty="0"/>
              <a:t> “</a:t>
            </a:r>
            <a:r>
              <a:rPr lang="en-US" dirty="0" err="1"/>
              <a:t>cửa</a:t>
            </a:r>
            <a:r>
              <a:rPr lang="en-US" dirty="0"/>
              <a:t> </a:t>
            </a:r>
            <a:r>
              <a:rPr lang="en-US" dirty="0" err="1"/>
              <a:t>sổ</a:t>
            </a:r>
            <a:r>
              <a:rPr lang="en-US" dirty="0"/>
              <a:t>”</a:t>
            </a:r>
          </a:p>
          <a:p>
            <a:pPr lvl="1"/>
            <a:r>
              <a:rPr lang="en-US" dirty="0" err="1"/>
              <a:t>Thiết</a:t>
            </a:r>
            <a:r>
              <a:rPr lang="en-US" dirty="0"/>
              <a:t> </a:t>
            </a:r>
            <a:r>
              <a:rPr lang="en-US" dirty="0" err="1"/>
              <a:t>lập</a:t>
            </a:r>
            <a:r>
              <a:rPr lang="en-US" dirty="0"/>
              <a:t> </a:t>
            </a:r>
            <a:r>
              <a:rPr lang="en-US" dirty="0" err="1"/>
              <a:t>lại</a:t>
            </a:r>
            <a:r>
              <a:rPr lang="en-US" dirty="0"/>
              <a:t> </a:t>
            </a:r>
            <a:r>
              <a:rPr lang="en-US" dirty="0" err="1"/>
              <a:t>thời</a:t>
            </a:r>
            <a:r>
              <a:rPr lang="en-US" dirty="0"/>
              <a:t> </a:t>
            </a:r>
            <a:r>
              <a:rPr lang="en-US" dirty="0" err="1"/>
              <a:t>gian</a:t>
            </a:r>
            <a:r>
              <a:rPr lang="en-US" dirty="0"/>
              <a:t> </a:t>
            </a:r>
            <a:r>
              <a:rPr lang="en-US" dirty="0" err="1"/>
              <a:t>của</a:t>
            </a:r>
            <a:r>
              <a:rPr lang="en-US" dirty="0"/>
              <a:t> </a:t>
            </a:r>
            <a:r>
              <a:rPr lang="en-US" dirty="0" err="1"/>
              <a:t>đồng</a:t>
            </a:r>
            <a:r>
              <a:rPr lang="en-US" dirty="0"/>
              <a:t> </a:t>
            </a:r>
            <a:r>
              <a:rPr lang="en-US" dirty="0" err="1"/>
              <a:t>hồ</a:t>
            </a:r>
            <a:endParaRPr lang="en-US" dirty="0"/>
          </a:p>
          <a:p>
            <a:r>
              <a:rPr lang="en-US" dirty="0" err="1"/>
              <a:t>Hết</a:t>
            </a:r>
            <a:r>
              <a:rPr lang="en-US" dirty="0"/>
              <a:t> time out</a:t>
            </a:r>
          </a:p>
          <a:p>
            <a:pPr lvl="1"/>
            <a:r>
              <a:rPr lang="en-US" dirty="0" err="1"/>
              <a:t>Gởi</a:t>
            </a:r>
            <a:r>
              <a:rPr lang="en-US" dirty="0"/>
              <a:t> </a:t>
            </a:r>
            <a:r>
              <a:rPr lang="en-US" dirty="0" err="1"/>
              <a:t>lại</a:t>
            </a:r>
            <a:r>
              <a:rPr lang="en-US" dirty="0"/>
              <a:t> </a:t>
            </a:r>
            <a:r>
              <a:rPr lang="en-US" dirty="0" err="1"/>
              <a:t>dữ</a:t>
            </a:r>
            <a:r>
              <a:rPr lang="en-US" dirty="0"/>
              <a:t> </a:t>
            </a:r>
            <a:r>
              <a:rPr lang="en-US" dirty="0" err="1"/>
              <a:t>liệu</a:t>
            </a:r>
            <a:r>
              <a:rPr lang="en-US" dirty="0"/>
              <a:t> </a:t>
            </a:r>
            <a:r>
              <a:rPr lang="en-US" dirty="0" err="1"/>
              <a:t>còn</a:t>
            </a:r>
            <a:r>
              <a:rPr lang="en-US" dirty="0"/>
              <a:t> </a:t>
            </a:r>
            <a:r>
              <a:rPr lang="en-US" dirty="0" err="1"/>
              <a:t>trong</a:t>
            </a:r>
            <a:r>
              <a:rPr lang="en-US" dirty="0"/>
              <a:t> buffer</a:t>
            </a:r>
          </a:p>
          <a:p>
            <a:pPr lvl="1"/>
            <a:r>
              <a:rPr lang="en-US" dirty="0"/>
              <a:t>Reset </a:t>
            </a:r>
            <a:r>
              <a:rPr lang="en-US" dirty="0" err="1"/>
              <a:t>đồng</a:t>
            </a:r>
            <a:r>
              <a:rPr lang="en-US" dirty="0"/>
              <a:t> </a:t>
            </a:r>
            <a:r>
              <a:rPr lang="en-US" dirty="0" err="1"/>
              <a:t>hồ</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 </a:t>
            </a:r>
            <a:r>
              <a:rPr lang="en-US" dirty="0" err="1"/>
              <a:t>bên</a:t>
            </a:r>
            <a:r>
              <a:rPr lang="en-US" dirty="0"/>
              <a:t> </a:t>
            </a:r>
            <a:r>
              <a:rPr lang="en-US" dirty="0" err="1"/>
              <a:t>nhận</a:t>
            </a:r>
            <a:endParaRPr lang="en-US" dirty="0"/>
          </a:p>
        </p:txBody>
      </p:sp>
      <p:sp>
        <p:nvSpPr>
          <p:cNvPr id="3" name="Content Placeholder 2"/>
          <p:cNvSpPr>
            <a:spLocks noGrp="1"/>
          </p:cNvSpPr>
          <p:nvPr>
            <p:ph sz="quarter" idx="1"/>
          </p:nvPr>
        </p:nvSpPr>
        <p:spPr/>
        <p:txBody>
          <a:bodyPr/>
          <a:lstStyle/>
          <a:p>
            <a:r>
              <a:rPr lang="en-US" dirty="0" err="1"/>
              <a:t>Nhận</a:t>
            </a:r>
            <a:r>
              <a:rPr lang="en-US" dirty="0"/>
              <a:t> </a:t>
            </a:r>
            <a:r>
              <a:rPr lang="en-US" dirty="0" err="1"/>
              <a:t>gói</a:t>
            </a:r>
            <a:r>
              <a:rPr lang="en-US" dirty="0"/>
              <a:t> tin </a:t>
            </a:r>
            <a:r>
              <a:rPr lang="en-US" dirty="0" err="1"/>
              <a:t>đúng</a:t>
            </a:r>
            <a:r>
              <a:rPr lang="en-US" dirty="0"/>
              <a:t> </a:t>
            </a:r>
            <a:r>
              <a:rPr lang="en-US" dirty="0" err="1"/>
              <a:t>thứ</a:t>
            </a:r>
            <a:r>
              <a:rPr lang="en-US" dirty="0"/>
              <a:t> </a:t>
            </a:r>
            <a:r>
              <a:rPr lang="en-US" dirty="0" err="1"/>
              <a:t>tự</a:t>
            </a:r>
            <a:endParaRPr lang="en-US" dirty="0"/>
          </a:p>
          <a:p>
            <a:pPr lvl="1"/>
            <a:r>
              <a:rPr lang="en-US" dirty="0" err="1"/>
              <a:t>Chấp</a:t>
            </a:r>
            <a:r>
              <a:rPr lang="en-US" dirty="0"/>
              <a:t> </a:t>
            </a:r>
            <a:r>
              <a:rPr lang="en-US" dirty="0" err="1"/>
              <a:t>nhận</a:t>
            </a:r>
            <a:endParaRPr lang="en-US" dirty="0"/>
          </a:p>
          <a:p>
            <a:pPr lvl="1"/>
            <a:r>
              <a:rPr lang="en-US" dirty="0" err="1"/>
              <a:t>Gởi</a:t>
            </a:r>
            <a:r>
              <a:rPr lang="en-US" dirty="0"/>
              <a:t> ACK </a:t>
            </a:r>
            <a:r>
              <a:rPr lang="en-US" dirty="0" err="1"/>
              <a:t>về</a:t>
            </a:r>
            <a:r>
              <a:rPr lang="en-US" dirty="0"/>
              <a:t> </a:t>
            </a:r>
            <a:r>
              <a:rPr lang="en-US" dirty="0" err="1"/>
              <a:t>cho</a:t>
            </a:r>
            <a:r>
              <a:rPr lang="en-US" dirty="0"/>
              <a:t> </a:t>
            </a:r>
            <a:r>
              <a:rPr lang="en-US" dirty="0" err="1"/>
              <a:t>bên</a:t>
            </a:r>
            <a:r>
              <a:rPr lang="en-US" dirty="0"/>
              <a:t> </a:t>
            </a:r>
            <a:r>
              <a:rPr lang="en-US" dirty="0" err="1"/>
              <a:t>gởi</a:t>
            </a:r>
            <a:endParaRPr lang="en-US" dirty="0"/>
          </a:p>
          <a:p>
            <a:r>
              <a:rPr lang="en-US" dirty="0" err="1"/>
              <a:t>Nhận</a:t>
            </a:r>
            <a:r>
              <a:rPr lang="en-US" dirty="0"/>
              <a:t> </a:t>
            </a:r>
            <a:r>
              <a:rPr lang="en-US" dirty="0" err="1"/>
              <a:t>gói</a:t>
            </a:r>
            <a:r>
              <a:rPr lang="en-US" dirty="0"/>
              <a:t> tin </a:t>
            </a:r>
            <a:r>
              <a:rPr lang="en-US" dirty="0" err="1"/>
              <a:t>không</a:t>
            </a:r>
            <a:r>
              <a:rPr lang="en-US" dirty="0"/>
              <a:t> </a:t>
            </a:r>
            <a:r>
              <a:rPr lang="en-US" dirty="0" err="1"/>
              <a:t>đúng</a:t>
            </a:r>
            <a:r>
              <a:rPr lang="en-US" dirty="0"/>
              <a:t> </a:t>
            </a:r>
            <a:r>
              <a:rPr lang="en-US" dirty="0" err="1"/>
              <a:t>thứ</a:t>
            </a:r>
            <a:r>
              <a:rPr lang="en-US" dirty="0"/>
              <a:t> </a:t>
            </a:r>
            <a:r>
              <a:rPr lang="en-US" dirty="0" err="1"/>
              <a:t>tự</a:t>
            </a:r>
            <a:endParaRPr lang="en-US" dirty="0"/>
          </a:p>
          <a:p>
            <a:pPr lvl="1"/>
            <a:r>
              <a:rPr lang="en-US" dirty="0" err="1"/>
              <a:t>Phát</a:t>
            </a:r>
            <a:r>
              <a:rPr lang="en-US" dirty="0"/>
              <a:t> </a:t>
            </a:r>
            <a:r>
              <a:rPr lang="en-US" dirty="0" err="1"/>
              <a:t>hiện</a:t>
            </a:r>
            <a:r>
              <a:rPr lang="en-US" dirty="0"/>
              <a:t> “</a:t>
            </a:r>
            <a:r>
              <a:rPr lang="en-US" dirty="0" err="1"/>
              <a:t>khoảng</a:t>
            </a:r>
            <a:r>
              <a:rPr lang="en-US" dirty="0"/>
              <a:t> </a:t>
            </a:r>
            <a:r>
              <a:rPr lang="en-US" dirty="0" err="1"/>
              <a:t>trống</a:t>
            </a:r>
            <a:r>
              <a:rPr lang="en-US" dirty="0"/>
              <a:t> </a:t>
            </a:r>
            <a:r>
              <a:rPr lang="en-US" dirty="0" err="1"/>
              <a:t>dữ</a:t>
            </a:r>
            <a:r>
              <a:rPr lang="en-US" dirty="0"/>
              <a:t> </a:t>
            </a:r>
            <a:r>
              <a:rPr lang="en-US" dirty="0" err="1"/>
              <a:t>liệu</a:t>
            </a:r>
            <a:r>
              <a:rPr lang="en-US" dirty="0"/>
              <a:t> (GAP)”</a:t>
            </a:r>
          </a:p>
          <a:p>
            <a:pPr lvl="1"/>
            <a:r>
              <a:rPr lang="en-US" dirty="0" err="1"/>
              <a:t>Gởi</a:t>
            </a:r>
            <a:r>
              <a:rPr lang="en-US" dirty="0"/>
              <a:t> ACK </a:t>
            </a:r>
            <a:r>
              <a:rPr lang="en-US" dirty="0" err="1"/>
              <a:t>trùng</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 </a:t>
            </a:r>
            <a:r>
              <a:rPr lang="en-US" dirty="0" err="1"/>
              <a:t>ví</a:t>
            </a:r>
            <a:r>
              <a:rPr lang="en-US" dirty="0"/>
              <a:t> </a:t>
            </a:r>
            <a:r>
              <a:rPr lang="en-US" dirty="0" err="1"/>
              <a:t>dụ</a:t>
            </a:r>
            <a:endParaRPr lang="en-US" dirty="0"/>
          </a:p>
        </p:txBody>
      </p:sp>
      <p:sp>
        <p:nvSpPr>
          <p:cNvPr id="7" name="Line 2"/>
          <p:cNvSpPr>
            <a:spLocks noChangeShapeType="1"/>
          </p:cNvSpPr>
          <p:nvPr/>
        </p:nvSpPr>
        <p:spPr bwMode="auto">
          <a:xfrm flipH="1">
            <a:off x="5810250" y="3143250"/>
            <a:ext cx="2476500" cy="110490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8" name="Line 5"/>
          <p:cNvSpPr>
            <a:spLocks noChangeShapeType="1"/>
          </p:cNvSpPr>
          <p:nvPr/>
        </p:nvSpPr>
        <p:spPr bwMode="auto">
          <a:xfrm flipH="1">
            <a:off x="5781675" y="2733675"/>
            <a:ext cx="2543175" cy="1381125"/>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9" name="Rectangle 6"/>
          <p:cNvSpPr>
            <a:spLocks noChangeArrowheads="1"/>
          </p:cNvSpPr>
          <p:nvPr/>
        </p:nvSpPr>
        <p:spPr bwMode="auto">
          <a:xfrm rot="728579">
            <a:off x="6075363" y="3814763"/>
            <a:ext cx="1817687" cy="284162"/>
          </a:xfrm>
          <a:prstGeom prst="rect">
            <a:avLst/>
          </a:prstGeom>
          <a:solidFill>
            <a:schemeClr val="bg1"/>
          </a:solidFill>
          <a:ln w="9525">
            <a:noFill/>
            <a:miter lim="800000"/>
            <a:headEnd/>
            <a:tailEnd/>
          </a:ln>
          <a:effectLst/>
        </p:spPr>
        <p:txBody>
          <a:bodyPr wrap="none" anchor="ctr"/>
          <a:lstStyle/>
          <a:p>
            <a:endParaRPr lang="en-US"/>
          </a:p>
        </p:txBody>
      </p:sp>
      <p:sp>
        <p:nvSpPr>
          <p:cNvPr id="10" name="Line 33"/>
          <p:cNvSpPr>
            <a:spLocks noChangeShapeType="1"/>
          </p:cNvSpPr>
          <p:nvPr/>
        </p:nvSpPr>
        <p:spPr bwMode="auto">
          <a:xfrm>
            <a:off x="5800725" y="2009775"/>
            <a:ext cx="2533650" cy="590550"/>
          </a:xfrm>
          <a:prstGeom prst="line">
            <a:avLst/>
          </a:prstGeom>
          <a:noFill/>
          <a:ln w="28575">
            <a:solidFill>
              <a:schemeClr val="accent2"/>
            </a:solidFill>
            <a:round/>
            <a:headEnd/>
            <a:tailEnd type="triangle" w="med" len="med"/>
          </a:ln>
          <a:effectLst/>
        </p:spPr>
        <p:txBody>
          <a:bodyPr wrap="none" anchor="ctr"/>
          <a:lstStyle/>
          <a:p>
            <a:endParaRPr lang="en-US"/>
          </a:p>
        </p:txBody>
      </p:sp>
      <p:graphicFrame>
        <p:nvGraphicFramePr>
          <p:cNvPr id="11" name="Object 34"/>
          <p:cNvGraphicFramePr>
            <a:graphicFrameLocks noChangeAspect="1"/>
          </p:cNvGraphicFramePr>
          <p:nvPr/>
        </p:nvGraphicFramePr>
        <p:xfrm>
          <a:off x="5387975" y="1341438"/>
          <a:ext cx="485775" cy="385762"/>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7975" y="1341438"/>
                        <a:ext cx="485775" cy="38576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 name="Text Box 35"/>
          <p:cNvSpPr txBox="1">
            <a:spLocks noChangeArrowheads="1"/>
          </p:cNvSpPr>
          <p:nvPr/>
        </p:nvSpPr>
        <p:spPr bwMode="auto">
          <a:xfrm>
            <a:off x="5797550" y="1341438"/>
            <a:ext cx="849313" cy="336550"/>
          </a:xfrm>
          <a:prstGeom prst="rect">
            <a:avLst/>
          </a:prstGeom>
          <a:noFill/>
          <a:ln w="9525">
            <a:noFill/>
            <a:miter lim="800000"/>
            <a:headEnd/>
            <a:tailEnd/>
          </a:ln>
          <a:effectLst/>
        </p:spPr>
        <p:txBody>
          <a:bodyPr wrap="none">
            <a:spAutoFit/>
          </a:bodyPr>
          <a:lstStyle/>
          <a:p>
            <a:r>
              <a:rPr lang="en-US"/>
              <a:t>Host A</a:t>
            </a:r>
            <a:endParaRPr lang="en-US" sz="1000">
              <a:latin typeface="Times New Roman" pitchFamily="18" charset="0"/>
            </a:endParaRPr>
          </a:p>
        </p:txBody>
      </p:sp>
      <p:sp>
        <p:nvSpPr>
          <p:cNvPr id="13" name="Text Box 36"/>
          <p:cNvSpPr txBox="1">
            <a:spLocks noChangeArrowheads="1"/>
          </p:cNvSpPr>
          <p:nvPr/>
        </p:nvSpPr>
        <p:spPr bwMode="auto">
          <a:xfrm rot="808459">
            <a:off x="5986463" y="2420938"/>
            <a:ext cx="2060575" cy="304800"/>
          </a:xfrm>
          <a:prstGeom prst="rect">
            <a:avLst/>
          </a:prstGeom>
          <a:noFill/>
          <a:ln w="9525">
            <a:noFill/>
            <a:miter lim="800000"/>
            <a:headEnd/>
            <a:tailEnd/>
          </a:ln>
          <a:effectLst/>
        </p:spPr>
        <p:txBody>
          <a:bodyPr wrap="none">
            <a:spAutoFit/>
          </a:bodyPr>
          <a:lstStyle/>
          <a:p>
            <a:r>
              <a:rPr lang="en-US" sz="1400">
                <a:latin typeface="Arial" charset="0"/>
              </a:rPr>
              <a:t>Seq=100, 20 bytes data</a:t>
            </a:r>
            <a:endParaRPr lang="en-US" sz="1000">
              <a:latin typeface="Times New Roman" pitchFamily="18" charset="0"/>
            </a:endParaRPr>
          </a:p>
        </p:txBody>
      </p:sp>
      <p:sp>
        <p:nvSpPr>
          <p:cNvPr id="14" name="Text Box 37"/>
          <p:cNvSpPr txBox="1">
            <a:spLocks noChangeArrowheads="1"/>
          </p:cNvSpPr>
          <p:nvPr/>
        </p:nvSpPr>
        <p:spPr bwMode="auto">
          <a:xfrm rot="19829916">
            <a:off x="6743700" y="3068638"/>
            <a:ext cx="949325" cy="304800"/>
          </a:xfrm>
          <a:prstGeom prst="rect">
            <a:avLst/>
          </a:prstGeom>
          <a:noFill/>
          <a:ln w="9525">
            <a:noFill/>
            <a:miter lim="800000"/>
            <a:headEnd/>
            <a:tailEnd/>
          </a:ln>
          <a:effectLst/>
        </p:spPr>
        <p:txBody>
          <a:bodyPr wrap="none">
            <a:spAutoFit/>
          </a:bodyPr>
          <a:lstStyle/>
          <a:p>
            <a:r>
              <a:rPr lang="en-US" sz="1400">
                <a:latin typeface="Arial" charset="0"/>
              </a:rPr>
              <a:t>ACK=100</a:t>
            </a:r>
            <a:endParaRPr lang="en-US" sz="1000">
              <a:latin typeface="Times New Roman" pitchFamily="18" charset="0"/>
            </a:endParaRPr>
          </a:p>
        </p:txBody>
      </p:sp>
      <p:grpSp>
        <p:nvGrpSpPr>
          <p:cNvPr id="3" name="Group 39"/>
          <p:cNvGrpSpPr>
            <a:grpSpLocks/>
          </p:cNvGrpSpPr>
          <p:nvPr/>
        </p:nvGrpSpPr>
        <p:grpSpPr bwMode="auto">
          <a:xfrm>
            <a:off x="5410200" y="5943600"/>
            <a:ext cx="658813" cy="366713"/>
            <a:chOff x="3304" y="3530"/>
            <a:chExt cx="415" cy="231"/>
          </a:xfrm>
        </p:grpSpPr>
        <p:sp>
          <p:nvSpPr>
            <p:cNvPr id="16" name="Rectangle 40"/>
            <p:cNvSpPr>
              <a:spLocks noChangeArrowheads="1"/>
            </p:cNvSpPr>
            <p:nvPr/>
          </p:nvSpPr>
          <p:spPr bwMode="auto">
            <a:xfrm>
              <a:off x="3342" y="3576"/>
              <a:ext cx="324" cy="156"/>
            </a:xfrm>
            <a:prstGeom prst="rect">
              <a:avLst/>
            </a:prstGeom>
            <a:solidFill>
              <a:schemeClr val="bg1"/>
            </a:solidFill>
            <a:ln w="9525">
              <a:noFill/>
              <a:miter lim="800000"/>
              <a:headEnd/>
              <a:tailEnd/>
            </a:ln>
            <a:effectLst/>
          </p:spPr>
          <p:txBody>
            <a:bodyPr wrap="none" anchor="ctr"/>
            <a:lstStyle/>
            <a:p>
              <a:endParaRPr lang="en-US"/>
            </a:p>
          </p:txBody>
        </p:sp>
        <p:sp>
          <p:nvSpPr>
            <p:cNvPr id="17" name="Text Box 41"/>
            <p:cNvSpPr txBox="1">
              <a:spLocks noChangeArrowheads="1"/>
            </p:cNvSpPr>
            <p:nvPr/>
          </p:nvSpPr>
          <p:spPr bwMode="auto">
            <a:xfrm>
              <a:off x="3304" y="3530"/>
              <a:ext cx="415" cy="231"/>
            </a:xfrm>
            <a:prstGeom prst="rect">
              <a:avLst/>
            </a:prstGeom>
            <a:noFill/>
            <a:ln w="9525">
              <a:noFill/>
              <a:miter lim="800000"/>
              <a:headEnd/>
              <a:tailEnd/>
            </a:ln>
            <a:effectLst/>
          </p:spPr>
          <p:txBody>
            <a:bodyPr wrap="none">
              <a:spAutoFit/>
            </a:bodyPr>
            <a:lstStyle/>
            <a:p>
              <a:r>
                <a:rPr lang="en-US" sz="1800">
                  <a:solidFill>
                    <a:srgbClr val="FF0000"/>
                  </a:solidFill>
                </a:rPr>
                <a:t>time</a:t>
              </a:r>
              <a:endParaRPr lang="en-US" sz="1000">
                <a:latin typeface="Times New Roman" pitchFamily="18" charset="0"/>
              </a:endParaRPr>
            </a:p>
          </p:txBody>
        </p:sp>
      </p:grpSp>
      <p:sp>
        <p:nvSpPr>
          <p:cNvPr id="18" name="Text Box 42"/>
          <p:cNvSpPr txBox="1">
            <a:spLocks noChangeArrowheads="1"/>
          </p:cNvSpPr>
          <p:nvPr/>
        </p:nvSpPr>
        <p:spPr bwMode="auto">
          <a:xfrm>
            <a:off x="6432550" y="5715000"/>
            <a:ext cx="2189163" cy="366713"/>
          </a:xfrm>
          <a:prstGeom prst="rect">
            <a:avLst/>
          </a:prstGeom>
          <a:noFill/>
          <a:ln w="9525">
            <a:noFill/>
            <a:miter lim="800000"/>
            <a:headEnd/>
            <a:tailEnd/>
          </a:ln>
          <a:effectLst/>
        </p:spPr>
        <p:txBody>
          <a:bodyPr wrap="none">
            <a:spAutoFit/>
          </a:bodyPr>
          <a:lstStyle/>
          <a:p>
            <a:r>
              <a:rPr lang="en-US" sz="1800"/>
              <a:t>premature timeout</a:t>
            </a:r>
            <a:endParaRPr lang="en-US" sz="1000">
              <a:latin typeface="Times New Roman" pitchFamily="18" charset="0"/>
            </a:endParaRPr>
          </a:p>
        </p:txBody>
      </p:sp>
      <p:graphicFrame>
        <p:nvGraphicFramePr>
          <p:cNvPr id="19" name="Object 43"/>
          <p:cNvGraphicFramePr>
            <a:graphicFrameLocks noChangeAspect="1"/>
          </p:cNvGraphicFramePr>
          <p:nvPr/>
        </p:nvGraphicFramePr>
        <p:xfrm>
          <a:off x="8045450" y="1350963"/>
          <a:ext cx="485775" cy="385762"/>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5450" y="1350963"/>
                        <a:ext cx="485775" cy="38576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Text Box 44"/>
          <p:cNvSpPr txBox="1">
            <a:spLocks noChangeArrowheads="1"/>
          </p:cNvSpPr>
          <p:nvPr/>
        </p:nvSpPr>
        <p:spPr bwMode="auto">
          <a:xfrm>
            <a:off x="7321550" y="1360488"/>
            <a:ext cx="828675" cy="336550"/>
          </a:xfrm>
          <a:prstGeom prst="rect">
            <a:avLst/>
          </a:prstGeom>
          <a:noFill/>
          <a:ln w="9525">
            <a:noFill/>
            <a:miter lim="800000"/>
            <a:headEnd/>
            <a:tailEnd/>
          </a:ln>
          <a:effectLst/>
        </p:spPr>
        <p:txBody>
          <a:bodyPr wrap="none">
            <a:spAutoFit/>
          </a:bodyPr>
          <a:lstStyle/>
          <a:p>
            <a:r>
              <a:rPr lang="en-US"/>
              <a:t>Host B</a:t>
            </a:r>
            <a:endParaRPr lang="en-US" sz="1000">
              <a:latin typeface="Times New Roman" pitchFamily="18" charset="0"/>
            </a:endParaRPr>
          </a:p>
        </p:txBody>
      </p:sp>
      <p:sp>
        <p:nvSpPr>
          <p:cNvPr id="21" name="Line 45"/>
          <p:cNvSpPr>
            <a:spLocks noChangeShapeType="1"/>
          </p:cNvSpPr>
          <p:nvPr/>
        </p:nvSpPr>
        <p:spPr bwMode="auto">
          <a:xfrm>
            <a:off x="5800725" y="3876675"/>
            <a:ext cx="2533650" cy="59055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22" name="Text Box 46"/>
          <p:cNvSpPr txBox="1">
            <a:spLocks noChangeArrowheads="1"/>
          </p:cNvSpPr>
          <p:nvPr/>
        </p:nvSpPr>
        <p:spPr bwMode="auto">
          <a:xfrm rot="706751">
            <a:off x="6069013" y="3792538"/>
            <a:ext cx="1863725" cy="304800"/>
          </a:xfrm>
          <a:prstGeom prst="rect">
            <a:avLst/>
          </a:prstGeom>
          <a:noFill/>
          <a:ln w="9525">
            <a:noFill/>
            <a:miter lim="800000"/>
            <a:headEnd/>
            <a:tailEnd/>
          </a:ln>
          <a:effectLst/>
        </p:spPr>
        <p:txBody>
          <a:bodyPr wrap="none">
            <a:spAutoFit/>
          </a:bodyPr>
          <a:lstStyle/>
          <a:p>
            <a:r>
              <a:rPr lang="en-US" sz="1400">
                <a:latin typeface="Arial" charset="0"/>
              </a:rPr>
              <a:t>Seq=92, 8 bytes data</a:t>
            </a:r>
            <a:endParaRPr lang="en-US" sz="1000">
              <a:latin typeface="Times New Roman" pitchFamily="18" charset="0"/>
            </a:endParaRPr>
          </a:p>
        </p:txBody>
      </p:sp>
      <p:sp>
        <p:nvSpPr>
          <p:cNvPr id="23" name="Line 47"/>
          <p:cNvSpPr>
            <a:spLocks noChangeShapeType="1"/>
          </p:cNvSpPr>
          <p:nvPr/>
        </p:nvSpPr>
        <p:spPr bwMode="auto">
          <a:xfrm>
            <a:off x="5791200" y="1905000"/>
            <a:ext cx="0" cy="40767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4" name="Line 48"/>
          <p:cNvSpPr>
            <a:spLocks noChangeShapeType="1"/>
          </p:cNvSpPr>
          <p:nvPr/>
        </p:nvSpPr>
        <p:spPr bwMode="auto">
          <a:xfrm>
            <a:off x="8305800" y="1790700"/>
            <a:ext cx="0" cy="3848100"/>
          </a:xfrm>
          <a:prstGeom prst="line">
            <a:avLst/>
          </a:prstGeom>
          <a:noFill/>
          <a:ln w="9525">
            <a:solidFill>
              <a:schemeClr val="tx1"/>
            </a:solidFill>
            <a:round/>
            <a:headEnd/>
            <a:tailEnd/>
          </a:ln>
          <a:effectLst/>
        </p:spPr>
        <p:txBody>
          <a:bodyPr wrap="none" anchor="ctr"/>
          <a:lstStyle/>
          <a:p>
            <a:endParaRPr lang="en-US"/>
          </a:p>
        </p:txBody>
      </p:sp>
      <p:sp>
        <p:nvSpPr>
          <p:cNvPr id="25" name="Text Box 49"/>
          <p:cNvSpPr txBox="1">
            <a:spLocks noChangeArrowheads="1"/>
          </p:cNvSpPr>
          <p:nvPr/>
        </p:nvSpPr>
        <p:spPr bwMode="auto">
          <a:xfrm rot="20261895">
            <a:off x="7105650" y="3179763"/>
            <a:ext cx="966788" cy="304800"/>
          </a:xfrm>
          <a:prstGeom prst="rect">
            <a:avLst/>
          </a:prstGeom>
          <a:noFill/>
          <a:ln w="9525">
            <a:noFill/>
            <a:miter lim="800000"/>
            <a:headEnd/>
            <a:tailEnd/>
          </a:ln>
          <a:effectLst/>
        </p:spPr>
        <p:txBody>
          <a:bodyPr>
            <a:spAutoFit/>
          </a:bodyPr>
          <a:lstStyle/>
          <a:p>
            <a:r>
              <a:rPr lang="en-US" sz="1400">
                <a:latin typeface="Arial" charset="0"/>
              </a:rPr>
              <a:t>ACK=120</a:t>
            </a:r>
            <a:endParaRPr lang="en-US" sz="1000">
              <a:latin typeface="Times New Roman" pitchFamily="18" charset="0"/>
            </a:endParaRPr>
          </a:p>
        </p:txBody>
      </p:sp>
      <p:sp>
        <p:nvSpPr>
          <p:cNvPr id="26" name="Line 52"/>
          <p:cNvSpPr>
            <a:spLocks noChangeShapeType="1"/>
          </p:cNvSpPr>
          <p:nvPr/>
        </p:nvSpPr>
        <p:spPr bwMode="auto">
          <a:xfrm>
            <a:off x="5788025" y="2362200"/>
            <a:ext cx="2508250" cy="62865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27" name="Text Box 53"/>
          <p:cNvSpPr txBox="1">
            <a:spLocks noChangeArrowheads="1"/>
          </p:cNvSpPr>
          <p:nvPr/>
        </p:nvSpPr>
        <p:spPr bwMode="auto">
          <a:xfrm rot="706751">
            <a:off x="6097588" y="2011363"/>
            <a:ext cx="1863725" cy="304800"/>
          </a:xfrm>
          <a:prstGeom prst="rect">
            <a:avLst/>
          </a:prstGeom>
          <a:noFill/>
          <a:ln w="9525">
            <a:noFill/>
            <a:miter lim="800000"/>
            <a:headEnd/>
            <a:tailEnd/>
          </a:ln>
          <a:effectLst/>
        </p:spPr>
        <p:txBody>
          <a:bodyPr wrap="none">
            <a:spAutoFit/>
          </a:bodyPr>
          <a:lstStyle/>
          <a:p>
            <a:r>
              <a:rPr lang="en-US" sz="1400">
                <a:latin typeface="Arial" charset="0"/>
              </a:rPr>
              <a:t>Seq=92, 8 bytes data</a:t>
            </a:r>
            <a:endParaRPr lang="en-US" sz="1000">
              <a:latin typeface="Times New Roman" pitchFamily="18" charset="0"/>
            </a:endParaRPr>
          </a:p>
        </p:txBody>
      </p:sp>
      <p:grpSp>
        <p:nvGrpSpPr>
          <p:cNvPr id="4" name="Group 63"/>
          <p:cNvGrpSpPr>
            <a:grpSpLocks/>
          </p:cNvGrpSpPr>
          <p:nvPr/>
        </p:nvGrpSpPr>
        <p:grpSpPr bwMode="auto">
          <a:xfrm>
            <a:off x="5468938" y="2016125"/>
            <a:ext cx="325437" cy="1860550"/>
            <a:chOff x="3445" y="1270"/>
            <a:chExt cx="205" cy="1172"/>
          </a:xfrm>
        </p:grpSpPr>
        <p:sp>
          <p:nvSpPr>
            <p:cNvPr id="29" name="Rectangle 4"/>
            <p:cNvSpPr>
              <a:spLocks noChangeArrowheads="1"/>
            </p:cNvSpPr>
            <p:nvPr/>
          </p:nvSpPr>
          <p:spPr bwMode="auto">
            <a:xfrm>
              <a:off x="3494" y="1432"/>
              <a:ext cx="128" cy="832"/>
            </a:xfrm>
            <a:prstGeom prst="rect">
              <a:avLst/>
            </a:prstGeom>
            <a:solidFill>
              <a:schemeClr val="bg1"/>
            </a:solidFill>
            <a:ln w="9525">
              <a:noFill/>
              <a:miter lim="800000"/>
              <a:headEnd/>
              <a:tailEnd/>
            </a:ln>
            <a:effectLst/>
          </p:spPr>
          <p:txBody>
            <a:bodyPr wrap="none" anchor="ctr"/>
            <a:lstStyle/>
            <a:p>
              <a:endParaRPr lang="en-US"/>
            </a:p>
          </p:txBody>
        </p:sp>
        <p:sp>
          <p:nvSpPr>
            <p:cNvPr id="30" name="Text Box 38"/>
            <p:cNvSpPr txBox="1">
              <a:spLocks noChangeArrowheads="1"/>
            </p:cNvSpPr>
            <p:nvPr/>
          </p:nvSpPr>
          <p:spPr bwMode="auto">
            <a:xfrm rot="-5400000">
              <a:off x="3070" y="1755"/>
              <a:ext cx="941" cy="192"/>
            </a:xfrm>
            <a:prstGeom prst="rect">
              <a:avLst/>
            </a:prstGeom>
            <a:noFill/>
            <a:ln w="9525">
              <a:noFill/>
              <a:miter lim="800000"/>
              <a:headEnd/>
              <a:tailEnd/>
            </a:ln>
            <a:effectLst/>
          </p:spPr>
          <p:txBody>
            <a:bodyPr wrap="none">
              <a:spAutoFit/>
            </a:bodyPr>
            <a:lstStyle/>
            <a:p>
              <a:r>
                <a:rPr lang="en-US" sz="1400"/>
                <a:t>Seq=92 timeout</a:t>
              </a:r>
              <a:endParaRPr lang="en-US" sz="1000">
                <a:latin typeface="Times New Roman" pitchFamily="18" charset="0"/>
              </a:endParaRPr>
            </a:p>
          </p:txBody>
        </p:sp>
        <p:sp>
          <p:nvSpPr>
            <p:cNvPr id="31" name="Line 50"/>
            <p:cNvSpPr>
              <a:spLocks noChangeShapeType="1"/>
            </p:cNvSpPr>
            <p:nvPr/>
          </p:nvSpPr>
          <p:spPr bwMode="auto">
            <a:xfrm flipV="1">
              <a:off x="3552" y="1270"/>
              <a:ext cx="4" cy="154"/>
            </a:xfrm>
            <a:prstGeom prst="line">
              <a:avLst/>
            </a:prstGeom>
            <a:noFill/>
            <a:ln w="19050">
              <a:solidFill>
                <a:schemeClr val="tx1"/>
              </a:solidFill>
              <a:round/>
              <a:headEnd/>
              <a:tailEnd type="triangle" w="med" len="med"/>
            </a:ln>
            <a:effectLst/>
          </p:spPr>
          <p:txBody>
            <a:bodyPr wrap="none" anchor="ctr"/>
            <a:lstStyle/>
            <a:p>
              <a:endParaRPr lang="en-US"/>
            </a:p>
          </p:txBody>
        </p:sp>
        <p:sp>
          <p:nvSpPr>
            <p:cNvPr id="32" name="Line 51"/>
            <p:cNvSpPr>
              <a:spLocks noChangeShapeType="1"/>
            </p:cNvSpPr>
            <p:nvPr/>
          </p:nvSpPr>
          <p:spPr bwMode="auto">
            <a:xfrm flipH="1">
              <a:off x="3546" y="2296"/>
              <a:ext cx="0" cy="140"/>
            </a:xfrm>
            <a:prstGeom prst="line">
              <a:avLst/>
            </a:prstGeom>
            <a:noFill/>
            <a:ln w="19050">
              <a:solidFill>
                <a:schemeClr val="tx1"/>
              </a:solidFill>
              <a:round/>
              <a:headEnd/>
              <a:tailEnd type="triangle" w="med" len="med"/>
            </a:ln>
            <a:effectLst/>
          </p:spPr>
          <p:txBody>
            <a:bodyPr wrap="none" anchor="ctr"/>
            <a:lstStyle/>
            <a:p>
              <a:endParaRPr lang="en-US"/>
            </a:p>
          </p:txBody>
        </p:sp>
        <p:sp>
          <p:nvSpPr>
            <p:cNvPr id="33" name="Line 54"/>
            <p:cNvSpPr>
              <a:spLocks noChangeShapeType="1"/>
            </p:cNvSpPr>
            <p:nvPr/>
          </p:nvSpPr>
          <p:spPr bwMode="auto">
            <a:xfrm flipH="1">
              <a:off x="3536" y="2442"/>
              <a:ext cx="114" cy="0"/>
            </a:xfrm>
            <a:prstGeom prst="line">
              <a:avLst/>
            </a:prstGeom>
            <a:noFill/>
            <a:ln w="19050">
              <a:solidFill>
                <a:schemeClr val="tx1"/>
              </a:solidFill>
              <a:round/>
              <a:headEnd/>
              <a:tailEnd/>
            </a:ln>
            <a:effectLst/>
          </p:spPr>
          <p:txBody>
            <a:bodyPr wrap="none" anchor="ctr"/>
            <a:lstStyle/>
            <a:p>
              <a:endParaRPr lang="en-US"/>
            </a:p>
          </p:txBody>
        </p:sp>
        <p:sp>
          <p:nvSpPr>
            <p:cNvPr id="34" name="Line 55"/>
            <p:cNvSpPr>
              <a:spLocks noChangeShapeType="1"/>
            </p:cNvSpPr>
            <p:nvPr/>
          </p:nvSpPr>
          <p:spPr bwMode="auto">
            <a:xfrm flipH="1">
              <a:off x="3524" y="1270"/>
              <a:ext cx="114" cy="0"/>
            </a:xfrm>
            <a:prstGeom prst="line">
              <a:avLst/>
            </a:prstGeom>
            <a:noFill/>
            <a:ln w="19050">
              <a:solidFill>
                <a:schemeClr val="tx1"/>
              </a:solidFill>
              <a:round/>
              <a:headEnd/>
              <a:tailEnd/>
            </a:ln>
            <a:effectLst/>
          </p:spPr>
          <p:txBody>
            <a:bodyPr wrap="none" anchor="ctr"/>
            <a:lstStyle/>
            <a:p>
              <a:endParaRPr lang="en-US"/>
            </a:p>
          </p:txBody>
        </p:sp>
      </p:grpSp>
      <p:sp>
        <p:nvSpPr>
          <p:cNvPr id="35" name="Line 60"/>
          <p:cNvSpPr>
            <a:spLocks noChangeShapeType="1"/>
          </p:cNvSpPr>
          <p:nvPr/>
        </p:nvSpPr>
        <p:spPr bwMode="auto">
          <a:xfrm flipH="1">
            <a:off x="5816600" y="4521200"/>
            <a:ext cx="2476500" cy="110490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36" name="Text Box 61"/>
          <p:cNvSpPr txBox="1">
            <a:spLocks noChangeArrowheads="1"/>
          </p:cNvSpPr>
          <p:nvPr/>
        </p:nvSpPr>
        <p:spPr bwMode="auto">
          <a:xfrm rot="20261895">
            <a:off x="6921500" y="4608513"/>
            <a:ext cx="966788" cy="304800"/>
          </a:xfrm>
          <a:prstGeom prst="rect">
            <a:avLst/>
          </a:prstGeom>
          <a:noFill/>
          <a:ln w="9525">
            <a:noFill/>
            <a:miter lim="800000"/>
            <a:headEnd/>
            <a:tailEnd/>
          </a:ln>
          <a:effectLst/>
        </p:spPr>
        <p:txBody>
          <a:bodyPr>
            <a:spAutoFit/>
          </a:bodyPr>
          <a:lstStyle/>
          <a:p>
            <a:r>
              <a:rPr lang="en-US" sz="1400">
                <a:latin typeface="Arial" charset="0"/>
              </a:rPr>
              <a:t>ACK=120</a:t>
            </a:r>
            <a:endParaRPr lang="en-US" sz="1000">
              <a:latin typeface="Times New Roman" pitchFamily="18" charset="0"/>
            </a:endParaRPr>
          </a:p>
        </p:txBody>
      </p:sp>
      <p:grpSp>
        <p:nvGrpSpPr>
          <p:cNvPr id="5" name="Group 72"/>
          <p:cNvGrpSpPr>
            <a:grpSpLocks/>
          </p:cNvGrpSpPr>
          <p:nvPr/>
        </p:nvGrpSpPr>
        <p:grpSpPr bwMode="auto">
          <a:xfrm>
            <a:off x="838200" y="1371600"/>
            <a:ext cx="3143250" cy="5226050"/>
            <a:chOff x="316" y="875"/>
            <a:chExt cx="1980" cy="3292"/>
          </a:xfrm>
        </p:grpSpPr>
        <p:sp>
          <p:nvSpPr>
            <p:cNvPr id="38" name="Line 9"/>
            <p:cNvSpPr>
              <a:spLocks noChangeShapeType="1"/>
            </p:cNvSpPr>
            <p:nvPr/>
          </p:nvSpPr>
          <p:spPr bwMode="auto">
            <a:xfrm flipH="1">
              <a:off x="1170" y="1752"/>
              <a:ext cx="996" cy="306"/>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39" name="Line 10"/>
            <p:cNvSpPr>
              <a:spLocks noChangeShapeType="1"/>
            </p:cNvSpPr>
            <p:nvPr/>
          </p:nvSpPr>
          <p:spPr bwMode="auto">
            <a:xfrm>
              <a:off x="576" y="1296"/>
              <a:ext cx="1596" cy="372"/>
            </a:xfrm>
            <a:prstGeom prst="line">
              <a:avLst/>
            </a:prstGeom>
            <a:noFill/>
            <a:ln w="28575">
              <a:solidFill>
                <a:schemeClr val="accent2"/>
              </a:solidFill>
              <a:round/>
              <a:headEnd/>
              <a:tailEnd type="triangle" w="med" len="med"/>
            </a:ln>
            <a:effectLst/>
          </p:spPr>
          <p:txBody>
            <a:bodyPr wrap="none" anchor="ctr"/>
            <a:lstStyle/>
            <a:p>
              <a:endParaRPr lang="en-US"/>
            </a:p>
          </p:txBody>
        </p:sp>
        <p:graphicFrame>
          <p:nvGraphicFramePr>
            <p:cNvPr id="40" name="Object 11"/>
            <p:cNvGraphicFramePr>
              <a:graphicFrameLocks noChangeAspect="1"/>
            </p:cNvGraphicFramePr>
            <p:nvPr/>
          </p:nvGraphicFramePr>
          <p:xfrm>
            <a:off x="316" y="875"/>
            <a:ext cx="306" cy="243"/>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 y="875"/>
                          <a:ext cx="306" cy="24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1" name="Text Box 12"/>
            <p:cNvSpPr txBox="1">
              <a:spLocks noChangeArrowheads="1"/>
            </p:cNvSpPr>
            <p:nvPr/>
          </p:nvSpPr>
          <p:spPr bwMode="auto">
            <a:xfrm>
              <a:off x="574" y="875"/>
              <a:ext cx="535" cy="212"/>
            </a:xfrm>
            <a:prstGeom prst="rect">
              <a:avLst/>
            </a:prstGeom>
            <a:noFill/>
            <a:ln w="9525">
              <a:noFill/>
              <a:miter lim="800000"/>
              <a:headEnd/>
              <a:tailEnd/>
            </a:ln>
            <a:effectLst/>
          </p:spPr>
          <p:txBody>
            <a:bodyPr wrap="none">
              <a:spAutoFit/>
            </a:bodyPr>
            <a:lstStyle/>
            <a:p>
              <a:r>
                <a:rPr lang="en-US"/>
                <a:t>Host A</a:t>
              </a:r>
              <a:endParaRPr lang="en-US" sz="1000">
                <a:latin typeface="Times New Roman" pitchFamily="18" charset="0"/>
              </a:endParaRPr>
            </a:p>
          </p:txBody>
        </p:sp>
        <p:sp>
          <p:nvSpPr>
            <p:cNvPr id="42" name="Text Box 13"/>
            <p:cNvSpPr txBox="1">
              <a:spLocks noChangeArrowheads="1"/>
            </p:cNvSpPr>
            <p:nvPr/>
          </p:nvSpPr>
          <p:spPr bwMode="auto">
            <a:xfrm rot="706751">
              <a:off x="817" y="1303"/>
              <a:ext cx="1174" cy="192"/>
            </a:xfrm>
            <a:prstGeom prst="rect">
              <a:avLst/>
            </a:prstGeom>
            <a:noFill/>
            <a:ln w="9525">
              <a:noFill/>
              <a:miter lim="800000"/>
              <a:headEnd/>
              <a:tailEnd/>
            </a:ln>
            <a:effectLst/>
          </p:spPr>
          <p:txBody>
            <a:bodyPr wrap="none">
              <a:spAutoFit/>
            </a:bodyPr>
            <a:lstStyle/>
            <a:p>
              <a:r>
                <a:rPr lang="en-US" sz="1400">
                  <a:latin typeface="Arial" charset="0"/>
                </a:rPr>
                <a:t>Seq=92, 8 bytes data</a:t>
              </a:r>
              <a:endParaRPr lang="en-US" sz="1000">
                <a:latin typeface="Times New Roman" pitchFamily="18" charset="0"/>
              </a:endParaRPr>
            </a:p>
          </p:txBody>
        </p:sp>
        <p:sp>
          <p:nvSpPr>
            <p:cNvPr id="43" name="Text Box 14"/>
            <p:cNvSpPr txBox="1">
              <a:spLocks noChangeArrowheads="1"/>
            </p:cNvSpPr>
            <p:nvPr/>
          </p:nvSpPr>
          <p:spPr bwMode="auto">
            <a:xfrm rot="-982672">
              <a:off x="1374" y="1735"/>
              <a:ext cx="598" cy="192"/>
            </a:xfrm>
            <a:prstGeom prst="rect">
              <a:avLst/>
            </a:prstGeom>
            <a:noFill/>
            <a:ln w="9525">
              <a:noFill/>
              <a:miter lim="800000"/>
              <a:headEnd/>
              <a:tailEnd/>
            </a:ln>
            <a:effectLst/>
          </p:spPr>
          <p:txBody>
            <a:bodyPr wrap="none">
              <a:spAutoFit/>
            </a:bodyPr>
            <a:lstStyle/>
            <a:p>
              <a:r>
                <a:rPr lang="en-US" sz="1400">
                  <a:latin typeface="Arial" charset="0"/>
                </a:rPr>
                <a:t>ACK=100</a:t>
              </a:r>
              <a:endParaRPr lang="en-US" sz="1000">
                <a:latin typeface="Times New Roman" pitchFamily="18" charset="0"/>
              </a:endParaRPr>
            </a:p>
          </p:txBody>
        </p:sp>
        <p:sp>
          <p:nvSpPr>
            <p:cNvPr id="44" name="Text Box 15"/>
            <p:cNvSpPr txBox="1">
              <a:spLocks noChangeArrowheads="1"/>
            </p:cNvSpPr>
            <p:nvPr/>
          </p:nvSpPr>
          <p:spPr bwMode="auto">
            <a:xfrm>
              <a:off x="945" y="2090"/>
              <a:ext cx="371" cy="231"/>
            </a:xfrm>
            <a:prstGeom prst="rect">
              <a:avLst/>
            </a:prstGeom>
            <a:noFill/>
            <a:ln w="9525">
              <a:noFill/>
              <a:miter lim="800000"/>
              <a:headEnd/>
              <a:tailEnd/>
            </a:ln>
            <a:effectLst/>
          </p:spPr>
          <p:txBody>
            <a:bodyPr wrap="none">
              <a:spAutoFit/>
            </a:bodyPr>
            <a:lstStyle/>
            <a:p>
              <a:r>
                <a:rPr lang="en-US" sz="1800">
                  <a:solidFill>
                    <a:srgbClr val="FF0000"/>
                  </a:solidFill>
                </a:rPr>
                <a:t>loss</a:t>
              </a:r>
              <a:endParaRPr lang="en-US" sz="1000">
                <a:latin typeface="Times New Roman" pitchFamily="18" charset="0"/>
              </a:endParaRPr>
            </a:p>
          </p:txBody>
        </p:sp>
        <p:sp>
          <p:nvSpPr>
            <p:cNvPr id="45" name="Text Box 16"/>
            <p:cNvSpPr txBox="1">
              <a:spLocks noChangeArrowheads="1"/>
            </p:cNvSpPr>
            <p:nvPr/>
          </p:nvSpPr>
          <p:spPr bwMode="auto">
            <a:xfrm rot="-5400000">
              <a:off x="162" y="1805"/>
              <a:ext cx="575" cy="212"/>
            </a:xfrm>
            <a:prstGeom prst="rect">
              <a:avLst/>
            </a:prstGeom>
            <a:noFill/>
            <a:ln w="9525">
              <a:noFill/>
              <a:miter lim="800000"/>
              <a:headEnd/>
              <a:tailEnd/>
            </a:ln>
            <a:effectLst/>
          </p:spPr>
          <p:txBody>
            <a:bodyPr wrap="none">
              <a:spAutoFit/>
            </a:bodyPr>
            <a:lstStyle/>
            <a:p>
              <a:r>
                <a:rPr lang="en-US"/>
                <a:t>timeout</a:t>
              </a:r>
              <a:endParaRPr lang="en-US" sz="1000">
                <a:latin typeface="Times New Roman" pitchFamily="18" charset="0"/>
              </a:endParaRPr>
            </a:p>
          </p:txBody>
        </p:sp>
        <p:sp>
          <p:nvSpPr>
            <p:cNvPr id="46" name="Text Box 21"/>
            <p:cNvSpPr txBox="1">
              <a:spLocks noChangeArrowheads="1"/>
            </p:cNvSpPr>
            <p:nvPr/>
          </p:nvSpPr>
          <p:spPr bwMode="auto">
            <a:xfrm>
              <a:off x="768" y="3936"/>
              <a:ext cx="1292" cy="231"/>
            </a:xfrm>
            <a:prstGeom prst="rect">
              <a:avLst/>
            </a:prstGeom>
            <a:noFill/>
            <a:ln w="9525">
              <a:noFill/>
              <a:miter lim="800000"/>
              <a:headEnd/>
              <a:tailEnd/>
            </a:ln>
            <a:effectLst/>
          </p:spPr>
          <p:txBody>
            <a:bodyPr wrap="none">
              <a:spAutoFit/>
            </a:bodyPr>
            <a:lstStyle/>
            <a:p>
              <a:r>
                <a:rPr lang="en-US" sz="1800"/>
                <a:t>lost ACK scenario</a:t>
              </a:r>
              <a:endParaRPr lang="en-US" sz="1000">
                <a:latin typeface="Times New Roman" pitchFamily="18" charset="0"/>
              </a:endParaRPr>
            </a:p>
          </p:txBody>
        </p:sp>
        <p:graphicFrame>
          <p:nvGraphicFramePr>
            <p:cNvPr id="47" name="Object 22"/>
            <p:cNvGraphicFramePr>
              <a:graphicFrameLocks noChangeAspect="1"/>
            </p:cNvGraphicFramePr>
            <p:nvPr/>
          </p:nvGraphicFramePr>
          <p:xfrm>
            <a:off x="1990" y="881"/>
            <a:ext cx="306" cy="243"/>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 y="881"/>
                          <a:ext cx="306" cy="24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8" name="Text Box 23"/>
            <p:cNvSpPr txBox="1">
              <a:spLocks noChangeArrowheads="1"/>
            </p:cNvSpPr>
            <p:nvPr/>
          </p:nvSpPr>
          <p:spPr bwMode="auto">
            <a:xfrm>
              <a:off x="1534" y="887"/>
              <a:ext cx="522" cy="212"/>
            </a:xfrm>
            <a:prstGeom prst="rect">
              <a:avLst/>
            </a:prstGeom>
            <a:noFill/>
            <a:ln w="9525">
              <a:noFill/>
              <a:miter lim="800000"/>
              <a:headEnd/>
              <a:tailEnd/>
            </a:ln>
            <a:effectLst/>
          </p:spPr>
          <p:txBody>
            <a:bodyPr wrap="none">
              <a:spAutoFit/>
            </a:bodyPr>
            <a:lstStyle/>
            <a:p>
              <a:r>
                <a:rPr lang="en-US"/>
                <a:t>Host B</a:t>
              </a:r>
              <a:endParaRPr lang="en-US" sz="1000">
                <a:latin typeface="Times New Roman" pitchFamily="18" charset="0"/>
              </a:endParaRPr>
            </a:p>
          </p:txBody>
        </p:sp>
        <p:sp>
          <p:nvSpPr>
            <p:cNvPr id="49" name="Text Box 24"/>
            <p:cNvSpPr txBox="1">
              <a:spLocks noChangeArrowheads="1"/>
            </p:cNvSpPr>
            <p:nvPr/>
          </p:nvSpPr>
          <p:spPr bwMode="auto">
            <a:xfrm>
              <a:off x="1012" y="1915"/>
              <a:ext cx="244" cy="288"/>
            </a:xfrm>
            <a:prstGeom prst="rect">
              <a:avLst/>
            </a:prstGeom>
            <a:noFill/>
            <a:ln w="9525">
              <a:noFill/>
              <a:miter lim="800000"/>
              <a:headEnd/>
              <a:tailEnd/>
            </a:ln>
            <a:effectLst/>
          </p:spPr>
          <p:txBody>
            <a:bodyPr wrap="none">
              <a:spAutoFit/>
            </a:bodyPr>
            <a:lstStyle/>
            <a:p>
              <a:r>
                <a:rPr lang="en-US" sz="2400">
                  <a:solidFill>
                    <a:srgbClr val="FF0000"/>
                  </a:solidFill>
                  <a:latin typeface="Arial" charset="0"/>
                </a:rPr>
                <a:t>X</a:t>
              </a:r>
              <a:endParaRPr lang="en-US" sz="1000">
                <a:latin typeface="Times New Roman" pitchFamily="18" charset="0"/>
              </a:endParaRPr>
            </a:p>
          </p:txBody>
        </p:sp>
        <p:sp>
          <p:nvSpPr>
            <p:cNvPr id="50" name="Line 25"/>
            <p:cNvSpPr>
              <a:spLocks noChangeShapeType="1"/>
            </p:cNvSpPr>
            <p:nvPr/>
          </p:nvSpPr>
          <p:spPr bwMode="auto">
            <a:xfrm>
              <a:off x="576" y="2472"/>
              <a:ext cx="1596" cy="372"/>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51" name="Text Box 26"/>
            <p:cNvSpPr txBox="1">
              <a:spLocks noChangeArrowheads="1"/>
            </p:cNvSpPr>
            <p:nvPr/>
          </p:nvSpPr>
          <p:spPr bwMode="auto">
            <a:xfrm rot="706751">
              <a:off x="763" y="2437"/>
              <a:ext cx="1174" cy="192"/>
            </a:xfrm>
            <a:prstGeom prst="rect">
              <a:avLst/>
            </a:prstGeom>
            <a:noFill/>
            <a:ln w="9525">
              <a:noFill/>
              <a:miter lim="800000"/>
              <a:headEnd/>
              <a:tailEnd/>
            </a:ln>
            <a:effectLst/>
          </p:spPr>
          <p:txBody>
            <a:bodyPr wrap="none">
              <a:spAutoFit/>
            </a:bodyPr>
            <a:lstStyle/>
            <a:p>
              <a:r>
                <a:rPr lang="en-US" sz="1400">
                  <a:latin typeface="Arial" charset="0"/>
                </a:rPr>
                <a:t>Seq=92, 8 bytes data</a:t>
              </a:r>
              <a:endParaRPr lang="en-US" sz="1000">
                <a:latin typeface="Times New Roman" pitchFamily="18" charset="0"/>
              </a:endParaRPr>
            </a:p>
          </p:txBody>
        </p:sp>
        <p:sp>
          <p:nvSpPr>
            <p:cNvPr id="52" name="Line 27"/>
            <p:cNvSpPr>
              <a:spLocks noChangeShapeType="1"/>
            </p:cNvSpPr>
            <p:nvPr/>
          </p:nvSpPr>
          <p:spPr bwMode="auto">
            <a:xfrm>
              <a:off x="570" y="1158"/>
              <a:ext cx="6" cy="2682"/>
            </a:xfrm>
            <a:prstGeom prst="line">
              <a:avLst/>
            </a:prstGeom>
            <a:noFill/>
            <a:ln w="9525">
              <a:solidFill>
                <a:schemeClr val="tx1"/>
              </a:solidFill>
              <a:round/>
              <a:headEnd/>
              <a:tailEnd type="triangle" w="med" len="med"/>
            </a:ln>
            <a:effectLst/>
          </p:spPr>
          <p:txBody>
            <a:bodyPr wrap="none" anchor="ctr"/>
            <a:lstStyle/>
            <a:p>
              <a:endParaRPr lang="en-US"/>
            </a:p>
          </p:txBody>
        </p:sp>
        <p:sp>
          <p:nvSpPr>
            <p:cNvPr id="53" name="Line 28"/>
            <p:cNvSpPr>
              <a:spLocks noChangeShapeType="1"/>
            </p:cNvSpPr>
            <p:nvPr/>
          </p:nvSpPr>
          <p:spPr bwMode="auto">
            <a:xfrm>
              <a:off x="2154" y="1158"/>
              <a:ext cx="6" cy="2682"/>
            </a:xfrm>
            <a:prstGeom prst="line">
              <a:avLst/>
            </a:prstGeom>
            <a:noFill/>
            <a:ln w="9525">
              <a:solidFill>
                <a:schemeClr val="tx1"/>
              </a:solidFill>
              <a:round/>
              <a:headEnd/>
              <a:tailEnd type="triangle" w="med" len="med"/>
            </a:ln>
            <a:effectLst/>
          </p:spPr>
          <p:txBody>
            <a:bodyPr wrap="none" anchor="ctr"/>
            <a:lstStyle/>
            <a:p>
              <a:endParaRPr lang="en-US"/>
            </a:p>
          </p:txBody>
        </p:sp>
        <p:sp>
          <p:nvSpPr>
            <p:cNvPr id="54" name="Line 29"/>
            <p:cNvSpPr>
              <a:spLocks noChangeShapeType="1"/>
            </p:cNvSpPr>
            <p:nvPr/>
          </p:nvSpPr>
          <p:spPr bwMode="auto">
            <a:xfrm flipH="1">
              <a:off x="582" y="2964"/>
              <a:ext cx="1572" cy="474"/>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55" name="Text Box 30"/>
            <p:cNvSpPr txBox="1">
              <a:spLocks noChangeArrowheads="1"/>
            </p:cNvSpPr>
            <p:nvPr/>
          </p:nvSpPr>
          <p:spPr bwMode="auto">
            <a:xfrm rot="-926867">
              <a:off x="1092" y="3017"/>
              <a:ext cx="609" cy="192"/>
            </a:xfrm>
            <a:prstGeom prst="rect">
              <a:avLst/>
            </a:prstGeom>
            <a:noFill/>
            <a:ln w="9525">
              <a:noFill/>
              <a:miter lim="800000"/>
              <a:headEnd/>
              <a:tailEnd/>
            </a:ln>
            <a:effectLst/>
          </p:spPr>
          <p:txBody>
            <a:bodyPr>
              <a:spAutoFit/>
            </a:bodyPr>
            <a:lstStyle/>
            <a:p>
              <a:r>
                <a:rPr lang="en-US" sz="1400">
                  <a:latin typeface="Arial" charset="0"/>
                </a:rPr>
                <a:t>ACK=100</a:t>
              </a:r>
              <a:endParaRPr lang="en-US" sz="1000">
                <a:latin typeface="Times New Roman" pitchFamily="18" charset="0"/>
              </a:endParaRPr>
            </a:p>
          </p:txBody>
        </p:sp>
        <p:sp>
          <p:nvSpPr>
            <p:cNvPr id="56" name="Line 31"/>
            <p:cNvSpPr>
              <a:spLocks noChangeShapeType="1"/>
            </p:cNvSpPr>
            <p:nvPr/>
          </p:nvSpPr>
          <p:spPr bwMode="auto">
            <a:xfrm flipV="1">
              <a:off x="462" y="1284"/>
              <a:ext cx="0" cy="378"/>
            </a:xfrm>
            <a:prstGeom prst="line">
              <a:avLst/>
            </a:prstGeom>
            <a:noFill/>
            <a:ln w="19050">
              <a:solidFill>
                <a:schemeClr val="tx1"/>
              </a:solidFill>
              <a:round/>
              <a:headEnd/>
              <a:tailEnd type="triangle" w="med" len="med"/>
            </a:ln>
            <a:effectLst/>
          </p:spPr>
          <p:txBody>
            <a:bodyPr wrap="none" anchor="ctr"/>
            <a:lstStyle/>
            <a:p>
              <a:endParaRPr lang="en-US"/>
            </a:p>
          </p:txBody>
        </p:sp>
        <p:sp>
          <p:nvSpPr>
            <p:cNvPr id="57" name="Line 32"/>
            <p:cNvSpPr>
              <a:spLocks noChangeShapeType="1"/>
            </p:cNvSpPr>
            <p:nvPr/>
          </p:nvSpPr>
          <p:spPr bwMode="auto">
            <a:xfrm flipH="1">
              <a:off x="468" y="2166"/>
              <a:ext cx="0" cy="300"/>
            </a:xfrm>
            <a:prstGeom prst="line">
              <a:avLst/>
            </a:prstGeom>
            <a:noFill/>
            <a:ln w="19050">
              <a:solidFill>
                <a:schemeClr val="tx1"/>
              </a:solidFill>
              <a:round/>
              <a:headEnd/>
              <a:tailEnd type="triangle" w="med" len="med"/>
            </a:ln>
            <a:effectLst/>
          </p:spPr>
          <p:txBody>
            <a:bodyPr wrap="none" anchor="ctr"/>
            <a:lstStyle/>
            <a:p>
              <a:endParaRPr lang="en-US"/>
            </a:p>
          </p:txBody>
        </p:sp>
        <p:sp>
          <p:nvSpPr>
            <p:cNvPr id="58" name="Text Box 62"/>
            <p:cNvSpPr txBox="1">
              <a:spLocks noChangeArrowheads="1"/>
            </p:cNvSpPr>
            <p:nvPr/>
          </p:nvSpPr>
          <p:spPr bwMode="auto">
            <a:xfrm>
              <a:off x="367" y="3825"/>
              <a:ext cx="415" cy="231"/>
            </a:xfrm>
            <a:prstGeom prst="rect">
              <a:avLst/>
            </a:prstGeom>
            <a:noFill/>
            <a:ln w="9525">
              <a:noFill/>
              <a:miter lim="800000"/>
              <a:headEnd/>
              <a:tailEnd/>
            </a:ln>
            <a:effectLst/>
          </p:spPr>
          <p:txBody>
            <a:bodyPr wrap="none">
              <a:spAutoFit/>
            </a:bodyPr>
            <a:lstStyle/>
            <a:p>
              <a:r>
                <a:rPr lang="en-US" sz="1800">
                  <a:solidFill>
                    <a:srgbClr val="FF0000"/>
                  </a:solidFill>
                </a:rPr>
                <a:t>time</a:t>
              </a:r>
              <a:endParaRPr lang="en-US">
                <a:solidFill>
                  <a:srgbClr val="FF0000"/>
                </a:solidFill>
              </a:endParaRPr>
            </a:p>
          </p:txBody>
        </p:sp>
      </p:grpSp>
      <p:sp>
        <p:nvSpPr>
          <p:cNvPr id="59" name="Rectangle 65"/>
          <p:cNvSpPr>
            <a:spLocks noChangeArrowheads="1"/>
          </p:cNvSpPr>
          <p:nvPr/>
        </p:nvSpPr>
        <p:spPr bwMode="auto">
          <a:xfrm>
            <a:off x="5564188" y="4143375"/>
            <a:ext cx="203200" cy="1320800"/>
          </a:xfrm>
          <a:prstGeom prst="rect">
            <a:avLst/>
          </a:prstGeom>
          <a:solidFill>
            <a:schemeClr val="bg1"/>
          </a:solidFill>
          <a:ln w="9525">
            <a:noFill/>
            <a:miter lim="800000"/>
            <a:headEnd/>
            <a:tailEnd/>
          </a:ln>
          <a:effectLst/>
        </p:spPr>
        <p:txBody>
          <a:bodyPr wrap="none" anchor="ctr"/>
          <a:lstStyle/>
          <a:p>
            <a:endParaRPr lang="en-US"/>
          </a:p>
        </p:txBody>
      </p:sp>
      <p:sp>
        <p:nvSpPr>
          <p:cNvPr id="60" name="Text Box 66"/>
          <p:cNvSpPr txBox="1">
            <a:spLocks noChangeArrowheads="1"/>
          </p:cNvSpPr>
          <p:nvPr/>
        </p:nvSpPr>
        <p:spPr bwMode="auto">
          <a:xfrm rot="16200000">
            <a:off x="4891881" y="4655344"/>
            <a:ext cx="1493838" cy="304800"/>
          </a:xfrm>
          <a:prstGeom prst="rect">
            <a:avLst/>
          </a:prstGeom>
          <a:noFill/>
          <a:ln w="9525">
            <a:noFill/>
            <a:miter lim="800000"/>
            <a:headEnd/>
            <a:tailEnd/>
          </a:ln>
          <a:effectLst/>
        </p:spPr>
        <p:txBody>
          <a:bodyPr wrap="none">
            <a:spAutoFit/>
          </a:bodyPr>
          <a:lstStyle/>
          <a:p>
            <a:r>
              <a:rPr lang="en-US" sz="1400"/>
              <a:t>Seq=92 timeout</a:t>
            </a:r>
            <a:endParaRPr lang="en-US" sz="1000">
              <a:latin typeface="Times New Roman" pitchFamily="18" charset="0"/>
            </a:endParaRPr>
          </a:p>
        </p:txBody>
      </p:sp>
      <p:sp>
        <p:nvSpPr>
          <p:cNvPr id="61" name="Line 67"/>
          <p:cNvSpPr>
            <a:spLocks noChangeShapeType="1"/>
          </p:cNvSpPr>
          <p:nvPr/>
        </p:nvSpPr>
        <p:spPr bwMode="auto">
          <a:xfrm flipV="1">
            <a:off x="5656263" y="3886200"/>
            <a:ext cx="6350" cy="244475"/>
          </a:xfrm>
          <a:prstGeom prst="line">
            <a:avLst/>
          </a:prstGeom>
          <a:noFill/>
          <a:ln w="19050">
            <a:solidFill>
              <a:schemeClr val="tx1"/>
            </a:solidFill>
            <a:round/>
            <a:headEnd/>
            <a:tailEnd type="triangle" w="med" len="med"/>
          </a:ln>
          <a:effectLst/>
        </p:spPr>
        <p:txBody>
          <a:bodyPr wrap="none" anchor="ctr"/>
          <a:lstStyle/>
          <a:p>
            <a:endParaRPr lang="en-US"/>
          </a:p>
        </p:txBody>
      </p:sp>
      <p:sp>
        <p:nvSpPr>
          <p:cNvPr id="62" name="Line 68"/>
          <p:cNvSpPr>
            <a:spLocks noChangeShapeType="1"/>
          </p:cNvSpPr>
          <p:nvPr/>
        </p:nvSpPr>
        <p:spPr bwMode="auto">
          <a:xfrm flipH="1">
            <a:off x="5638800" y="5562600"/>
            <a:ext cx="0" cy="222250"/>
          </a:xfrm>
          <a:prstGeom prst="line">
            <a:avLst/>
          </a:prstGeom>
          <a:noFill/>
          <a:ln w="19050">
            <a:solidFill>
              <a:schemeClr val="tx1"/>
            </a:solidFill>
            <a:round/>
            <a:headEnd/>
            <a:tailEnd type="triangle" w="med" len="med"/>
          </a:ln>
          <a:effectLst/>
        </p:spPr>
        <p:txBody>
          <a:bodyPr wrap="none" anchor="ctr"/>
          <a:lstStyle/>
          <a:p>
            <a:endParaRPr lang="en-US"/>
          </a:p>
        </p:txBody>
      </p:sp>
      <p:sp>
        <p:nvSpPr>
          <p:cNvPr id="63" name="Line 69"/>
          <p:cNvSpPr>
            <a:spLocks noChangeShapeType="1"/>
          </p:cNvSpPr>
          <p:nvPr/>
        </p:nvSpPr>
        <p:spPr bwMode="auto">
          <a:xfrm flipH="1">
            <a:off x="5562600" y="5791200"/>
            <a:ext cx="180975" cy="0"/>
          </a:xfrm>
          <a:prstGeom prst="line">
            <a:avLst/>
          </a:prstGeom>
          <a:noFill/>
          <a:ln w="19050">
            <a:solidFill>
              <a:schemeClr val="tx1"/>
            </a:solidFill>
            <a:round/>
            <a:headEnd/>
            <a:tailEnd/>
          </a:ln>
          <a:effectLst/>
        </p:spPr>
        <p:txBody>
          <a:bodyPr wrap="none" anchor="ctr"/>
          <a:lstStyle/>
          <a:p>
            <a:endParaRPr lang="en-US"/>
          </a:p>
        </p:txBody>
      </p:sp>
      <p:sp>
        <p:nvSpPr>
          <p:cNvPr id="64" name="Line 70"/>
          <p:cNvSpPr>
            <a:spLocks noChangeShapeType="1"/>
          </p:cNvSpPr>
          <p:nvPr/>
        </p:nvSpPr>
        <p:spPr bwMode="auto">
          <a:xfrm flipH="1">
            <a:off x="5611813" y="3886200"/>
            <a:ext cx="180975" cy="0"/>
          </a:xfrm>
          <a:prstGeom prst="line">
            <a:avLst/>
          </a:prstGeom>
          <a:noFill/>
          <a:ln w="19050">
            <a:solidFill>
              <a:schemeClr val="tx1"/>
            </a:solidFill>
            <a:round/>
            <a:headEnd/>
            <a:tailEnd/>
          </a:ln>
          <a:effectLst/>
        </p:spPr>
        <p:txBody>
          <a:bodyPr wrap="none" anchor="ctr"/>
          <a:lstStyle/>
          <a:p>
            <a:endParaRPr lang="en-US"/>
          </a:p>
        </p:txBody>
      </p:sp>
      <p:sp>
        <p:nvSpPr>
          <p:cNvPr id="65" name="Text Box 73"/>
          <p:cNvSpPr txBox="1">
            <a:spLocks noChangeArrowheads="1"/>
          </p:cNvSpPr>
          <p:nvPr/>
        </p:nvSpPr>
        <p:spPr bwMode="auto">
          <a:xfrm>
            <a:off x="4416425" y="4267200"/>
            <a:ext cx="1104900" cy="581025"/>
          </a:xfrm>
          <a:prstGeom prst="rect">
            <a:avLst/>
          </a:prstGeom>
          <a:noFill/>
          <a:ln w="9525">
            <a:noFill/>
            <a:miter lim="800000"/>
            <a:headEnd/>
            <a:tailEnd/>
          </a:ln>
          <a:effectLst/>
        </p:spPr>
        <p:txBody>
          <a:bodyPr wrap="none">
            <a:spAutoFit/>
          </a:bodyPr>
          <a:lstStyle/>
          <a:p>
            <a:r>
              <a:rPr lang="en-US"/>
              <a:t>SendBase</a:t>
            </a:r>
          </a:p>
          <a:p>
            <a:r>
              <a:rPr lang="en-US"/>
              <a:t>= 120</a:t>
            </a:r>
          </a:p>
        </p:txBody>
      </p:sp>
      <p:sp>
        <p:nvSpPr>
          <p:cNvPr id="66" name="Text Box 74"/>
          <p:cNvSpPr txBox="1">
            <a:spLocks noChangeArrowheads="1"/>
          </p:cNvSpPr>
          <p:nvPr/>
        </p:nvSpPr>
        <p:spPr bwMode="auto">
          <a:xfrm>
            <a:off x="4416425" y="5410200"/>
            <a:ext cx="1104900" cy="581025"/>
          </a:xfrm>
          <a:prstGeom prst="rect">
            <a:avLst/>
          </a:prstGeom>
          <a:noFill/>
          <a:ln w="9525">
            <a:noFill/>
            <a:miter lim="800000"/>
            <a:headEnd/>
            <a:tailEnd/>
          </a:ln>
          <a:effectLst/>
        </p:spPr>
        <p:txBody>
          <a:bodyPr wrap="none">
            <a:spAutoFit/>
          </a:bodyPr>
          <a:lstStyle/>
          <a:p>
            <a:r>
              <a:rPr lang="en-US"/>
              <a:t>SendBase</a:t>
            </a:r>
          </a:p>
          <a:p>
            <a:r>
              <a:rPr lang="en-US"/>
              <a:t>= 120</a:t>
            </a:r>
          </a:p>
        </p:txBody>
      </p:sp>
      <p:sp>
        <p:nvSpPr>
          <p:cNvPr id="67" name="Text Box 75"/>
          <p:cNvSpPr txBox="1">
            <a:spLocks noChangeArrowheads="1"/>
          </p:cNvSpPr>
          <p:nvPr/>
        </p:nvSpPr>
        <p:spPr bwMode="auto">
          <a:xfrm>
            <a:off x="4343400" y="3810000"/>
            <a:ext cx="1096963" cy="581025"/>
          </a:xfrm>
          <a:prstGeom prst="rect">
            <a:avLst/>
          </a:prstGeom>
          <a:noFill/>
          <a:ln w="9525">
            <a:noFill/>
            <a:miter lim="800000"/>
            <a:headEnd/>
            <a:tailEnd/>
          </a:ln>
          <a:effectLst/>
        </p:spPr>
        <p:txBody>
          <a:bodyPr wrap="none">
            <a:spAutoFit/>
          </a:bodyPr>
          <a:lstStyle/>
          <a:p>
            <a:r>
              <a:rPr lang="en-US"/>
              <a:t>Sendbase</a:t>
            </a:r>
          </a:p>
          <a:p>
            <a:r>
              <a:rPr lang="en-US"/>
              <a:t>= 100</a:t>
            </a:r>
          </a:p>
        </p:txBody>
      </p:sp>
      <p:sp>
        <p:nvSpPr>
          <p:cNvPr id="68" name="Slide Number Placeholder 67"/>
          <p:cNvSpPr>
            <a:spLocks noGrp="1"/>
          </p:cNvSpPr>
          <p:nvPr>
            <p:ph type="sldNum" sz="quarter" idx="12"/>
          </p:nvPr>
        </p:nvSpPr>
        <p:spPr/>
        <p:txBody>
          <a:bodyPr/>
          <a:lstStyle/>
          <a:p>
            <a:fld id="{4810A696-75C0-4E1D-A482-26D5420205C7}" type="slidenum">
              <a:rPr lang="en-US" smtClean="0"/>
              <a:pPr/>
              <a:t>63</a:t>
            </a:fld>
            <a:endParaRPr lang="en-US"/>
          </a:p>
        </p:txBody>
      </p:sp>
      <p:sp>
        <p:nvSpPr>
          <p:cNvPr id="69" name="Footer Placeholder 68"/>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228600" y="76200"/>
            <a:ext cx="8747184" cy="1143000"/>
          </a:xfrm>
        </p:spPr>
        <p:txBody>
          <a:bodyPr/>
          <a:lstStyle/>
          <a:p>
            <a:pPr eaLnBrk="1" hangingPunct="1"/>
            <a:r>
              <a:rPr lang="en-US" dirty="0"/>
              <a:t>TCP – </a:t>
            </a:r>
            <a:r>
              <a:rPr lang="en-US" dirty="0" err="1"/>
              <a:t>thiết</a:t>
            </a:r>
            <a:r>
              <a:rPr lang="en-US" dirty="0"/>
              <a:t> </a:t>
            </a:r>
            <a:r>
              <a:rPr lang="en-US" dirty="0" err="1"/>
              <a:t>lập</a:t>
            </a:r>
            <a:r>
              <a:rPr lang="en-US" dirty="0"/>
              <a:t> </a:t>
            </a:r>
            <a:r>
              <a:rPr lang="en-US" dirty="0" err="1"/>
              <a:t>kết</a:t>
            </a:r>
            <a:r>
              <a:rPr lang="en-US" dirty="0"/>
              <a:t> </a:t>
            </a:r>
            <a:r>
              <a:rPr lang="en-US" dirty="0" err="1"/>
              <a:t>nối</a:t>
            </a:r>
            <a:endParaRPr lang="en-US" dirty="0"/>
          </a:p>
        </p:txBody>
      </p:sp>
      <p:sp>
        <p:nvSpPr>
          <p:cNvPr id="97283" name="Rectangle 3"/>
          <p:cNvSpPr>
            <a:spLocks noGrp="1" noChangeArrowheads="1"/>
          </p:cNvSpPr>
          <p:nvPr>
            <p:ph sz="quarter" idx="1"/>
          </p:nvPr>
        </p:nvSpPr>
        <p:spPr>
          <a:xfrm>
            <a:off x="152400" y="1143000"/>
            <a:ext cx="8610600" cy="5181600"/>
          </a:xfrm>
        </p:spPr>
        <p:txBody>
          <a:bodyPr/>
          <a:lstStyle/>
          <a:p>
            <a:pPr eaLnBrk="1" hangingPunct="1"/>
            <a:r>
              <a:rPr lang="en-US" sz="3000" dirty="0" err="1"/>
              <a:t>Thực</a:t>
            </a:r>
            <a:r>
              <a:rPr lang="en-US" sz="3000" dirty="0"/>
              <a:t> </a:t>
            </a:r>
            <a:r>
              <a:rPr lang="en-US" sz="3000" dirty="0" err="1"/>
              <a:t>hiện</a:t>
            </a:r>
            <a:r>
              <a:rPr lang="en-US" sz="3000" dirty="0"/>
              <a:t> </a:t>
            </a:r>
            <a:r>
              <a:rPr lang="en-US" sz="3000" dirty="0" err="1"/>
              <a:t>thao</a:t>
            </a:r>
            <a:r>
              <a:rPr lang="en-US" sz="3000" dirty="0"/>
              <a:t> </a:t>
            </a:r>
            <a:r>
              <a:rPr lang="en-US" sz="3000" dirty="0" err="1"/>
              <a:t>tác</a:t>
            </a:r>
            <a:r>
              <a:rPr lang="en-US" sz="3000" dirty="0"/>
              <a:t> </a:t>
            </a:r>
            <a:r>
              <a:rPr lang="en-US" sz="3000" dirty="0" err="1"/>
              <a:t>bắt</a:t>
            </a:r>
            <a:r>
              <a:rPr lang="en-US" sz="3000" dirty="0"/>
              <a:t> </a:t>
            </a:r>
            <a:r>
              <a:rPr lang="en-US" sz="3000" dirty="0" err="1"/>
              <a:t>tay</a:t>
            </a:r>
            <a:r>
              <a:rPr lang="en-US" sz="3000" dirty="0"/>
              <a:t> 3 </a:t>
            </a:r>
            <a:r>
              <a:rPr lang="en-US" sz="3000" dirty="0" err="1"/>
              <a:t>lần</a:t>
            </a:r>
            <a:r>
              <a:rPr lang="en-US" sz="3000" dirty="0"/>
              <a:t> (Three way handshake)</a:t>
            </a:r>
          </a:p>
        </p:txBody>
      </p:sp>
      <p:sp>
        <p:nvSpPr>
          <p:cNvPr id="97294" name="Rectangle 14"/>
          <p:cNvSpPr>
            <a:spLocks noChangeArrowheads="1"/>
          </p:cNvSpPr>
          <p:nvPr/>
        </p:nvSpPr>
        <p:spPr bwMode="auto">
          <a:xfrm>
            <a:off x="860425" y="2755900"/>
            <a:ext cx="520700" cy="2959100"/>
          </a:xfrm>
          <a:prstGeom prst="rect">
            <a:avLst/>
          </a:prstGeom>
          <a:solidFill>
            <a:srgbClr val="CAEEDC"/>
          </a:solidFill>
          <a:ln w="12700">
            <a:solidFill>
              <a:schemeClr val="tx1"/>
            </a:solidFill>
            <a:miter lim="800000"/>
            <a:headEnd/>
            <a:tailEnd/>
          </a:ln>
        </p:spPr>
        <p:txBody>
          <a:bodyPr wrap="none" anchor="ctr"/>
          <a:lstStyle/>
          <a:p>
            <a:endParaRPr lang="en-US"/>
          </a:p>
        </p:txBody>
      </p:sp>
      <p:sp>
        <p:nvSpPr>
          <p:cNvPr id="97295" name="Rectangle 15"/>
          <p:cNvSpPr>
            <a:spLocks noChangeArrowheads="1"/>
          </p:cNvSpPr>
          <p:nvPr/>
        </p:nvSpPr>
        <p:spPr bwMode="auto">
          <a:xfrm>
            <a:off x="5575300" y="2755900"/>
            <a:ext cx="520700" cy="2959100"/>
          </a:xfrm>
          <a:prstGeom prst="rect">
            <a:avLst/>
          </a:prstGeom>
          <a:solidFill>
            <a:srgbClr val="CAEEDC"/>
          </a:solidFill>
          <a:ln w="12700">
            <a:solidFill>
              <a:schemeClr val="tx1"/>
            </a:solidFill>
            <a:miter lim="800000"/>
            <a:headEnd/>
            <a:tailEnd/>
          </a:ln>
        </p:spPr>
        <p:txBody>
          <a:bodyPr wrap="none" anchor="ctr"/>
          <a:lstStyle/>
          <a:p>
            <a:endParaRPr lang="en-US"/>
          </a:p>
        </p:txBody>
      </p:sp>
      <p:sp>
        <p:nvSpPr>
          <p:cNvPr id="97296" name="Line 16"/>
          <p:cNvSpPr>
            <a:spLocks noChangeShapeType="1"/>
          </p:cNvSpPr>
          <p:nvPr/>
        </p:nvSpPr>
        <p:spPr bwMode="auto">
          <a:xfrm>
            <a:off x="1387475" y="2901950"/>
            <a:ext cx="4191000" cy="533400"/>
          </a:xfrm>
          <a:prstGeom prst="line">
            <a:avLst/>
          </a:prstGeom>
          <a:noFill/>
          <a:ln w="28575">
            <a:solidFill>
              <a:srgbClr val="009900"/>
            </a:solidFill>
            <a:round/>
            <a:headEnd type="none" w="sm" len="sm"/>
            <a:tailEnd type="stealth" w="med" len="lg"/>
          </a:ln>
        </p:spPr>
        <p:txBody>
          <a:bodyPr wrap="none" anchor="ctr"/>
          <a:lstStyle/>
          <a:p>
            <a:endParaRPr lang="en-US"/>
          </a:p>
        </p:txBody>
      </p:sp>
      <p:sp>
        <p:nvSpPr>
          <p:cNvPr id="97297" name="Line 17"/>
          <p:cNvSpPr>
            <a:spLocks noChangeShapeType="1"/>
          </p:cNvSpPr>
          <p:nvPr/>
        </p:nvSpPr>
        <p:spPr bwMode="auto">
          <a:xfrm flipH="1">
            <a:off x="1387475" y="3663950"/>
            <a:ext cx="4191000" cy="685800"/>
          </a:xfrm>
          <a:prstGeom prst="line">
            <a:avLst/>
          </a:prstGeom>
          <a:noFill/>
          <a:ln w="28575">
            <a:solidFill>
              <a:srgbClr val="009900"/>
            </a:solidFill>
            <a:round/>
            <a:headEnd type="none" w="sm" len="sm"/>
            <a:tailEnd type="stealth" w="med" len="lg"/>
          </a:ln>
        </p:spPr>
        <p:txBody>
          <a:bodyPr wrap="none" anchor="ctr"/>
          <a:lstStyle/>
          <a:p>
            <a:endParaRPr lang="en-US"/>
          </a:p>
        </p:txBody>
      </p:sp>
      <p:sp>
        <p:nvSpPr>
          <p:cNvPr id="97298" name="Line 18"/>
          <p:cNvSpPr>
            <a:spLocks noChangeShapeType="1"/>
          </p:cNvSpPr>
          <p:nvPr/>
        </p:nvSpPr>
        <p:spPr bwMode="auto">
          <a:xfrm>
            <a:off x="1387475" y="4502150"/>
            <a:ext cx="4191000" cy="762000"/>
          </a:xfrm>
          <a:prstGeom prst="line">
            <a:avLst/>
          </a:prstGeom>
          <a:noFill/>
          <a:ln w="28575">
            <a:solidFill>
              <a:srgbClr val="009900"/>
            </a:solidFill>
            <a:round/>
            <a:headEnd type="none" w="sm" len="sm"/>
            <a:tailEnd type="stealth" w="med" len="lg"/>
          </a:ln>
        </p:spPr>
        <p:txBody>
          <a:bodyPr wrap="none" anchor="ctr"/>
          <a:lstStyle/>
          <a:p>
            <a:endParaRPr lang="en-US"/>
          </a:p>
        </p:txBody>
      </p:sp>
      <p:sp>
        <p:nvSpPr>
          <p:cNvPr id="97299" name="Rectangle 19"/>
          <p:cNvSpPr>
            <a:spLocks noChangeArrowheads="1"/>
          </p:cNvSpPr>
          <p:nvPr/>
        </p:nvSpPr>
        <p:spPr bwMode="auto">
          <a:xfrm rot="480000">
            <a:off x="2860675" y="2913063"/>
            <a:ext cx="1420813"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SYN (seq=x)</a:t>
            </a:r>
          </a:p>
        </p:txBody>
      </p:sp>
      <p:sp>
        <p:nvSpPr>
          <p:cNvPr id="97300" name="Rectangle 20"/>
          <p:cNvSpPr>
            <a:spLocks noChangeArrowheads="1"/>
          </p:cNvSpPr>
          <p:nvPr/>
        </p:nvSpPr>
        <p:spPr bwMode="auto">
          <a:xfrm rot="-540000">
            <a:off x="2054225" y="3616325"/>
            <a:ext cx="3057525"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SYN, ACK (seq=y, ACK=x+1)</a:t>
            </a:r>
          </a:p>
        </p:txBody>
      </p:sp>
      <p:sp>
        <p:nvSpPr>
          <p:cNvPr id="97301" name="Rectangle 21"/>
          <p:cNvSpPr>
            <a:spLocks noChangeArrowheads="1"/>
          </p:cNvSpPr>
          <p:nvPr/>
        </p:nvSpPr>
        <p:spPr bwMode="auto">
          <a:xfrm rot="600000">
            <a:off x="2357438" y="4618038"/>
            <a:ext cx="2692400"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ACK (seq=x+1, ACK=y+1)</a:t>
            </a:r>
          </a:p>
        </p:txBody>
      </p:sp>
      <p:sp>
        <p:nvSpPr>
          <p:cNvPr id="97302" name="Rectangle 22"/>
          <p:cNvSpPr>
            <a:spLocks noChangeArrowheads="1"/>
          </p:cNvSpPr>
          <p:nvPr/>
        </p:nvSpPr>
        <p:spPr bwMode="auto">
          <a:xfrm>
            <a:off x="685800" y="2443163"/>
            <a:ext cx="782650" cy="339196"/>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Máy A</a:t>
            </a:r>
          </a:p>
        </p:txBody>
      </p:sp>
      <p:sp>
        <p:nvSpPr>
          <p:cNvPr id="97303" name="Rectangle 23"/>
          <p:cNvSpPr>
            <a:spLocks noChangeArrowheads="1"/>
          </p:cNvSpPr>
          <p:nvPr/>
        </p:nvSpPr>
        <p:spPr bwMode="auto">
          <a:xfrm>
            <a:off x="5410200" y="2443163"/>
            <a:ext cx="806450"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Máy B</a:t>
            </a:r>
          </a:p>
        </p:txBody>
      </p:sp>
      <p:sp>
        <p:nvSpPr>
          <p:cNvPr id="97306" name="Text Box 26"/>
          <p:cNvSpPr txBox="1">
            <a:spLocks noChangeArrowheads="1"/>
          </p:cNvSpPr>
          <p:nvPr/>
        </p:nvSpPr>
        <p:spPr bwMode="auto">
          <a:xfrm>
            <a:off x="6096000" y="3178175"/>
            <a:ext cx="2025650" cy="366713"/>
          </a:xfrm>
          <a:prstGeom prst="rect">
            <a:avLst/>
          </a:prstGeom>
          <a:noFill/>
          <a:ln w="9525">
            <a:noFill/>
            <a:miter lim="800000"/>
            <a:headEnd/>
            <a:tailEnd/>
          </a:ln>
        </p:spPr>
        <p:txBody>
          <a:bodyPr wrap="none">
            <a:spAutoFit/>
          </a:bodyPr>
          <a:lstStyle/>
          <a:p>
            <a:r>
              <a:rPr lang="en-US" b="1" dirty="0">
                <a:solidFill>
                  <a:srgbClr val="009900"/>
                </a:solidFill>
              </a:rPr>
              <a:t>SYN_RCVD state</a:t>
            </a:r>
          </a:p>
        </p:txBody>
      </p:sp>
      <p:sp>
        <p:nvSpPr>
          <p:cNvPr id="18" name="Text Box 26"/>
          <p:cNvSpPr txBox="1">
            <a:spLocks noChangeArrowheads="1"/>
          </p:cNvSpPr>
          <p:nvPr/>
        </p:nvSpPr>
        <p:spPr bwMode="auto">
          <a:xfrm>
            <a:off x="6096000" y="5257800"/>
            <a:ext cx="2463047" cy="369332"/>
          </a:xfrm>
          <a:prstGeom prst="rect">
            <a:avLst/>
          </a:prstGeom>
          <a:noFill/>
          <a:ln w="9525">
            <a:noFill/>
            <a:miter lim="800000"/>
            <a:headEnd/>
            <a:tailEnd/>
          </a:ln>
        </p:spPr>
        <p:txBody>
          <a:bodyPr wrap="none">
            <a:spAutoFit/>
          </a:bodyPr>
          <a:lstStyle/>
          <a:p>
            <a:r>
              <a:rPr lang="en-US" b="1" dirty="0">
                <a:solidFill>
                  <a:srgbClr val="009900"/>
                </a:solidFill>
              </a:rPr>
              <a:t>ESTABLISHED state</a:t>
            </a:r>
          </a:p>
        </p:txBody>
      </p:sp>
      <p:sp>
        <p:nvSpPr>
          <p:cNvPr id="16" name="Slide Number Placeholder 15"/>
          <p:cNvSpPr>
            <a:spLocks noGrp="1"/>
          </p:cNvSpPr>
          <p:nvPr>
            <p:ph type="sldNum" sz="quarter" idx="12"/>
          </p:nvPr>
        </p:nvSpPr>
        <p:spPr/>
        <p:txBody>
          <a:bodyPr/>
          <a:lstStyle/>
          <a:p>
            <a:fld id="{4810A696-75C0-4E1D-A482-26D5420205C7}" type="slidenum">
              <a:rPr lang="en-US" smtClean="0"/>
              <a:pPr/>
              <a:t>64</a:t>
            </a:fld>
            <a:endParaRPr lang="en-US"/>
          </a:p>
        </p:txBody>
      </p:sp>
      <p:sp>
        <p:nvSpPr>
          <p:cNvPr id="17" name="Footer Placeholder 1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blinds(horizontal)">
                                      <p:cBhvr>
                                        <p:cTn id="7" dur="500"/>
                                        <p:tgtEl>
                                          <p:spTgt spid="97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7294"/>
                                        </p:tgtEl>
                                        <p:attrNameLst>
                                          <p:attrName>style.visibility</p:attrName>
                                        </p:attrNameLst>
                                      </p:cBhvr>
                                      <p:to>
                                        <p:strVal val="visible"/>
                                      </p:to>
                                    </p:set>
                                    <p:animEffect transition="in" filter="dissolve">
                                      <p:cBhvr>
                                        <p:cTn id="12" dur="500"/>
                                        <p:tgtEl>
                                          <p:spTgt spid="9729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7302"/>
                                        </p:tgtEl>
                                        <p:attrNameLst>
                                          <p:attrName>style.visibility</p:attrName>
                                        </p:attrNameLst>
                                      </p:cBhvr>
                                      <p:to>
                                        <p:strVal val="visible"/>
                                      </p:to>
                                    </p:set>
                                    <p:animEffect transition="in" filter="dissolve">
                                      <p:cBhvr>
                                        <p:cTn id="15" dur="500"/>
                                        <p:tgtEl>
                                          <p:spTgt spid="9730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7295"/>
                                        </p:tgtEl>
                                        <p:attrNameLst>
                                          <p:attrName>style.visibility</p:attrName>
                                        </p:attrNameLst>
                                      </p:cBhvr>
                                      <p:to>
                                        <p:strVal val="visible"/>
                                      </p:to>
                                    </p:set>
                                    <p:animEffect transition="in" filter="dissolve">
                                      <p:cBhvr>
                                        <p:cTn id="18" dur="500"/>
                                        <p:tgtEl>
                                          <p:spTgt spid="9729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7303"/>
                                        </p:tgtEl>
                                        <p:attrNameLst>
                                          <p:attrName>style.visibility</p:attrName>
                                        </p:attrNameLst>
                                      </p:cBhvr>
                                      <p:to>
                                        <p:strVal val="visible"/>
                                      </p:to>
                                    </p:set>
                                    <p:animEffect transition="in" filter="dissolve">
                                      <p:cBhvr>
                                        <p:cTn id="21" dur="500"/>
                                        <p:tgtEl>
                                          <p:spTgt spid="97303"/>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mph" presetSubtype="0" fill="hold" grpId="1" nodeType="clickEffect">
                                  <p:stCondLst>
                                    <p:cond delay="0"/>
                                  </p:stCondLst>
                                  <p:childTnLst>
                                    <p:animClr clrSpc="hsl" dir="cw">
                                      <p:cBhvr override="childStyle">
                                        <p:cTn id="25" dur="2000" fill="hold"/>
                                        <p:tgtEl>
                                          <p:spTgt spid="97302"/>
                                        </p:tgtEl>
                                        <p:attrNameLst>
                                          <p:attrName>style.color</p:attrName>
                                        </p:attrNameLst>
                                      </p:cBhvr>
                                      <p:by>
                                        <p:hsl h="10842353" s="0" l="0"/>
                                      </p:by>
                                    </p:animClr>
                                    <p:animClr clrSpc="hsl" dir="cw">
                                      <p:cBhvr>
                                        <p:cTn id="26" dur="2000" fill="hold"/>
                                        <p:tgtEl>
                                          <p:spTgt spid="97302"/>
                                        </p:tgtEl>
                                        <p:attrNameLst>
                                          <p:attrName>fillcolor</p:attrName>
                                        </p:attrNameLst>
                                      </p:cBhvr>
                                      <p:by>
                                        <p:hsl h="10842353" s="0" l="0"/>
                                      </p:by>
                                    </p:animClr>
                                    <p:animClr clrSpc="hsl" dir="cw">
                                      <p:cBhvr>
                                        <p:cTn id="27" dur="2000" fill="hold"/>
                                        <p:tgtEl>
                                          <p:spTgt spid="97302"/>
                                        </p:tgtEl>
                                        <p:attrNameLst>
                                          <p:attrName>stroke.color</p:attrName>
                                        </p:attrNameLst>
                                      </p:cBhvr>
                                      <p:by>
                                        <p:hsl h="10842353" s="0" l="0"/>
                                      </p:by>
                                    </p:animClr>
                                    <p:set>
                                      <p:cBhvr>
                                        <p:cTn id="28" dur="2000" fill="hold"/>
                                        <p:tgtEl>
                                          <p:spTgt spid="97302"/>
                                        </p:tgtEl>
                                        <p:attrNameLst>
                                          <p:attrName>fill.type</p:attrName>
                                        </p:attrNameLst>
                                      </p:cBhvr>
                                      <p:to>
                                        <p:strVal val="solid"/>
                                      </p:to>
                                    </p:set>
                                  </p:childTnLst>
                                </p:cTn>
                              </p:par>
                              <p:par>
                                <p:cTn id="29" presetID="23" presetClass="emph" presetSubtype="0" fill="hold" grpId="1" nodeType="withEffect">
                                  <p:stCondLst>
                                    <p:cond delay="0"/>
                                  </p:stCondLst>
                                  <p:childTnLst>
                                    <p:animClr clrSpc="hsl" dir="cw">
                                      <p:cBhvr override="childStyle">
                                        <p:cTn id="30" dur="2000" fill="hold"/>
                                        <p:tgtEl>
                                          <p:spTgt spid="97294"/>
                                        </p:tgtEl>
                                        <p:attrNameLst>
                                          <p:attrName>style.color</p:attrName>
                                        </p:attrNameLst>
                                      </p:cBhvr>
                                      <p:by>
                                        <p:hsl h="10842353" s="0" l="0"/>
                                      </p:by>
                                    </p:animClr>
                                    <p:animClr clrSpc="hsl" dir="cw">
                                      <p:cBhvr>
                                        <p:cTn id="31" dur="2000" fill="hold"/>
                                        <p:tgtEl>
                                          <p:spTgt spid="97294"/>
                                        </p:tgtEl>
                                        <p:attrNameLst>
                                          <p:attrName>fillcolor</p:attrName>
                                        </p:attrNameLst>
                                      </p:cBhvr>
                                      <p:by>
                                        <p:hsl h="10842353" s="0" l="0"/>
                                      </p:by>
                                    </p:animClr>
                                    <p:animClr clrSpc="hsl" dir="cw">
                                      <p:cBhvr>
                                        <p:cTn id="32" dur="2000" fill="hold"/>
                                        <p:tgtEl>
                                          <p:spTgt spid="97294"/>
                                        </p:tgtEl>
                                        <p:attrNameLst>
                                          <p:attrName>stroke.color</p:attrName>
                                        </p:attrNameLst>
                                      </p:cBhvr>
                                      <p:by>
                                        <p:hsl h="10842353" s="0" l="0"/>
                                      </p:by>
                                    </p:animClr>
                                    <p:set>
                                      <p:cBhvr>
                                        <p:cTn id="33" dur="2000" fill="hold"/>
                                        <p:tgtEl>
                                          <p:spTgt spid="97294"/>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7296"/>
                                        </p:tgtEl>
                                        <p:attrNameLst>
                                          <p:attrName>style.visibility</p:attrName>
                                        </p:attrNameLst>
                                      </p:cBhvr>
                                      <p:to>
                                        <p:strVal val="visible"/>
                                      </p:to>
                                    </p:set>
                                    <p:animEffect transition="in" filter="blinds(horizontal)">
                                      <p:cBhvr>
                                        <p:cTn id="38" dur="500"/>
                                        <p:tgtEl>
                                          <p:spTgt spid="9729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97299"/>
                                        </p:tgtEl>
                                        <p:attrNameLst>
                                          <p:attrName>style.visibility</p:attrName>
                                        </p:attrNameLst>
                                      </p:cBhvr>
                                      <p:to>
                                        <p:strVal val="visible"/>
                                      </p:to>
                                    </p:set>
                                    <p:animEffect transition="in" filter="blinds(horizontal)">
                                      <p:cBhvr>
                                        <p:cTn id="41" dur="500"/>
                                        <p:tgtEl>
                                          <p:spTgt spid="9729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7300"/>
                                        </p:tgtEl>
                                        <p:attrNameLst>
                                          <p:attrName>style.visibility</p:attrName>
                                        </p:attrNameLst>
                                      </p:cBhvr>
                                      <p:to>
                                        <p:strVal val="visible"/>
                                      </p:to>
                                    </p:set>
                                    <p:animEffect transition="in" filter="blinds(horizontal)">
                                      <p:cBhvr>
                                        <p:cTn id="46" dur="500"/>
                                        <p:tgtEl>
                                          <p:spTgt spid="9730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97306"/>
                                        </p:tgtEl>
                                        <p:attrNameLst>
                                          <p:attrName>style.visibility</p:attrName>
                                        </p:attrNameLst>
                                      </p:cBhvr>
                                      <p:to>
                                        <p:strVal val="visible"/>
                                      </p:to>
                                    </p:set>
                                    <p:animEffect transition="in" filter="blinds(horizontal)">
                                      <p:cBhvr>
                                        <p:cTn id="49" dur="500"/>
                                        <p:tgtEl>
                                          <p:spTgt spid="9730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97297"/>
                                        </p:tgtEl>
                                        <p:attrNameLst>
                                          <p:attrName>style.visibility</p:attrName>
                                        </p:attrNameLst>
                                      </p:cBhvr>
                                      <p:to>
                                        <p:strVal val="visible"/>
                                      </p:to>
                                    </p:set>
                                    <p:animEffect transition="in" filter="blinds(horizontal)">
                                      <p:cBhvr>
                                        <p:cTn id="52" dur="500"/>
                                        <p:tgtEl>
                                          <p:spTgt spid="9729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7298"/>
                                        </p:tgtEl>
                                        <p:attrNameLst>
                                          <p:attrName>style.visibility</p:attrName>
                                        </p:attrNameLst>
                                      </p:cBhvr>
                                      <p:to>
                                        <p:strVal val="visible"/>
                                      </p:to>
                                    </p:set>
                                    <p:animEffect transition="in" filter="blinds(horizontal)">
                                      <p:cBhvr>
                                        <p:cTn id="57" dur="500"/>
                                        <p:tgtEl>
                                          <p:spTgt spid="97298"/>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97301"/>
                                        </p:tgtEl>
                                        <p:attrNameLst>
                                          <p:attrName>style.visibility</p:attrName>
                                        </p:attrNameLst>
                                      </p:cBhvr>
                                      <p:to>
                                        <p:strVal val="visible"/>
                                      </p:to>
                                    </p:set>
                                    <p:animEffect transition="in" filter="blinds(horizontal)">
                                      <p:cBhvr>
                                        <p:cTn id="60" dur="500"/>
                                        <p:tgtEl>
                                          <p:spTgt spid="97301"/>
                                        </p:tgtEl>
                                      </p:cBhvr>
                                    </p:animEffect>
                                  </p:childTnLst>
                                </p:cTn>
                              </p:par>
                            </p:childTnLst>
                          </p:cTn>
                        </p:par>
                      </p:childTnLst>
                    </p:cTn>
                  </p:par>
                  <p:par>
                    <p:cTn id="61" fill="hold">
                      <p:stCondLst>
                        <p:cond delay="indefinite"/>
                      </p:stCondLst>
                      <p:childTnLst>
                        <p:par>
                          <p:cTn id="62" fill="hold">
                            <p:stCondLst>
                              <p:cond delay="0"/>
                            </p:stCondLst>
                            <p:childTnLst>
                              <p:par>
                                <p:cTn id="63" presetID="23" presetClass="emph" presetSubtype="0" fill="hold" grpId="1" nodeType="clickEffect">
                                  <p:stCondLst>
                                    <p:cond delay="0"/>
                                  </p:stCondLst>
                                  <p:childTnLst>
                                    <p:animClr clrSpc="hsl" dir="cw">
                                      <p:cBhvr override="childStyle">
                                        <p:cTn id="64" dur="500" fill="hold"/>
                                        <p:tgtEl>
                                          <p:spTgt spid="97306"/>
                                        </p:tgtEl>
                                        <p:attrNameLst>
                                          <p:attrName>style.color</p:attrName>
                                        </p:attrNameLst>
                                      </p:cBhvr>
                                      <p:by>
                                        <p:hsl h="10842353" s="0" l="0"/>
                                      </p:by>
                                    </p:animClr>
                                    <p:animClr clrSpc="hsl" dir="cw">
                                      <p:cBhvr>
                                        <p:cTn id="65" dur="500" fill="hold"/>
                                        <p:tgtEl>
                                          <p:spTgt spid="97306"/>
                                        </p:tgtEl>
                                        <p:attrNameLst>
                                          <p:attrName>fillcolor</p:attrName>
                                        </p:attrNameLst>
                                      </p:cBhvr>
                                      <p:by>
                                        <p:hsl h="10842353" s="0" l="0"/>
                                      </p:by>
                                    </p:animClr>
                                    <p:animClr clrSpc="hsl" dir="cw">
                                      <p:cBhvr>
                                        <p:cTn id="66" dur="500" fill="hold"/>
                                        <p:tgtEl>
                                          <p:spTgt spid="97306"/>
                                        </p:tgtEl>
                                        <p:attrNameLst>
                                          <p:attrName>stroke.color</p:attrName>
                                        </p:attrNameLst>
                                      </p:cBhvr>
                                      <p:by>
                                        <p:hsl h="10842353" s="0" l="0"/>
                                      </p:by>
                                    </p:animClr>
                                    <p:set>
                                      <p:cBhvr>
                                        <p:cTn id="67" dur="500" fill="hold"/>
                                        <p:tgtEl>
                                          <p:spTgt spid="97306"/>
                                        </p:tgtEl>
                                        <p:attrNameLst>
                                          <p:attrName>fill.type</p:attrName>
                                        </p:attrNameLst>
                                      </p:cBhvr>
                                      <p:to>
                                        <p:strVal val="solid"/>
                                      </p:to>
                                    </p:set>
                                  </p:childTnLst>
                                </p:cTn>
                              </p:par>
                              <p:par>
                                <p:cTn id="68" presetID="23" presetClass="emph" presetSubtype="0" fill="hold" grpId="1" nodeType="withEffect">
                                  <p:stCondLst>
                                    <p:cond delay="0"/>
                                  </p:stCondLst>
                                  <p:childTnLst>
                                    <p:animClr clrSpc="hsl" dir="cw">
                                      <p:cBhvr override="childStyle">
                                        <p:cTn id="69" dur="500" fill="hold"/>
                                        <p:tgtEl>
                                          <p:spTgt spid="97295"/>
                                        </p:tgtEl>
                                        <p:attrNameLst>
                                          <p:attrName>style.color</p:attrName>
                                        </p:attrNameLst>
                                      </p:cBhvr>
                                      <p:by>
                                        <p:hsl h="10842353" s="0" l="0"/>
                                      </p:by>
                                    </p:animClr>
                                    <p:animClr clrSpc="hsl" dir="cw">
                                      <p:cBhvr>
                                        <p:cTn id="70" dur="500" fill="hold"/>
                                        <p:tgtEl>
                                          <p:spTgt spid="97295"/>
                                        </p:tgtEl>
                                        <p:attrNameLst>
                                          <p:attrName>fillcolor</p:attrName>
                                        </p:attrNameLst>
                                      </p:cBhvr>
                                      <p:by>
                                        <p:hsl h="10842353" s="0" l="0"/>
                                      </p:by>
                                    </p:animClr>
                                    <p:animClr clrSpc="hsl" dir="cw">
                                      <p:cBhvr>
                                        <p:cTn id="71" dur="500" fill="hold"/>
                                        <p:tgtEl>
                                          <p:spTgt spid="97295"/>
                                        </p:tgtEl>
                                        <p:attrNameLst>
                                          <p:attrName>stroke.color</p:attrName>
                                        </p:attrNameLst>
                                      </p:cBhvr>
                                      <p:by>
                                        <p:hsl h="10842353" s="0" l="0"/>
                                      </p:by>
                                    </p:animClr>
                                    <p:set>
                                      <p:cBhvr>
                                        <p:cTn id="72" dur="500" fill="hold"/>
                                        <p:tgtEl>
                                          <p:spTgt spid="97295"/>
                                        </p:tgtEl>
                                        <p:attrNameLst>
                                          <p:attrName>fill.type</p:attrName>
                                        </p:attrNameLst>
                                      </p:cBhvr>
                                      <p:to>
                                        <p:strVal val="solid"/>
                                      </p:to>
                                    </p:set>
                                  </p:childTnLst>
                                </p:cTn>
                              </p:par>
                              <p:par>
                                <p:cTn id="73" presetID="23" presetClass="emph" presetSubtype="0" fill="hold" grpId="1" nodeType="withEffect">
                                  <p:stCondLst>
                                    <p:cond delay="0"/>
                                  </p:stCondLst>
                                  <p:childTnLst>
                                    <p:animClr clrSpc="hsl" dir="cw">
                                      <p:cBhvr override="childStyle">
                                        <p:cTn id="74" dur="500" fill="hold"/>
                                        <p:tgtEl>
                                          <p:spTgt spid="97303"/>
                                        </p:tgtEl>
                                        <p:attrNameLst>
                                          <p:attrName>style.color</p:attrName>
                                        </p:attrNameLst>
                                      </p:cBhvr>
                                      <p:by>
                                        <p:hsl h="10842353" s="0" l="0"/>
                                      </p:by>
                                    </p:animClr>
                                    <p:animClr clrSpc="hsl" dir="cw">
                                      <p:cBhvr>
                                        <p:cTn id="75" dur="500" fill="hold"/>
                                        <p:tgtEl>
                                          <p:spTgt spid="97303"/>
                                        </p:tgtEl>
                                        <p:attrNameLst>
                                          <p:attrName>fillcolor</p:attrName>
                                        </p:attrNameLst>
                                      </p:cBhvr>
                                      <p:by>
                                        <p:hsl h="10842353" s="0" l="0"/>
                                      </p:by>
                                    </p:animClr>
                                    <p:animClr clrSpc="hsl" dir="cw">
                                      <p:cBhvr>
                                        <p:cTn id="76" dur="500" fill="hold"/>
                                        <p:tgtEl>
                                          <p:spTgt spid="97303"/>
                                        </p:tgtEl>
                                        <p:attrNameLst>
                                          <p:attrName>stroke.color</p:attrName>
                                        </p:attrNameLst>
                                      </p:cBhvr>
                                      <p:by>
                                        <p:hsl h="10842353" s="0" l="0"/>
                                      </p:by>
                                    </p:animClr>
                                    <p:set>
                                      <p:cBhvr>
                                        <p:cTn id="77" dur="500" fill="hold"/>
                                        <p:tgtEl>
                                          <p:spTgt spid="97303"/>
                                        </p:tgtEl>
                                        <p:attrNameLst>
                                          <p:attrName>fill.type</p:attrName>
                                        </p:attrNameLst>
                                      </p:cBhvr>
                                      <p:to>
                                        <p:strVal val="solid"/>
                                      </p:to>
                                    </p:set>
                                  </p:childTnLst>
                                </p:cTn>
                              </p:par>
                              <p:par>
                                <p:cTn id="78" presetID="3" presetClass="entr" presetSubtype="10"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blinds(horizontal)">
                                      <p:cBhvr>
                                        <p:cTn id="80" dur="500"/>
                                        <p:tgtEl>
                                          <p:spTgt spid="18"/>
                                        </p:tgtEl>
                                      </p:cBhvr>
                                    </p:animEffect>
                                  </p:childTnLst>
                                </p:cTn>
                              </p:par>
                            </p:childTnLst>
                          </p:cTn>
                        </p:par>
                      </p:childTnLst>
                    </p:cTn>
                  </p:par>
                  <p:par>
                    <p:cTn id="81" fill="hold">
                      <p:stCondLst>
                        <p:cond delay="indefinite"/>
                      </p:stCondLst>
                      <p:childTnLst>
                        <p:par>
                          <p:cTn id="82" fill="hold">
                            <p:stCondLst>
                              <p:cond delay="0"/>
                            </p:stCondLst>
                            <p:childTnLst>
                              <p:par>
                                <p:cTn id="83" presetID="23" presetClass="emph" presetSubtype="0" fill="hold" grpId="1" nodeType="clickEffect">
                                  <p:stCondLst>
                                    <p:cond delay="0"/>
                                  </p:stCondLst>
                                  <p:childTnLst>
                                    <p:animClr clrSpc="hsl" dir="cw">
                                      <p:cBhvr override="childStyle">
                                        <p:cTn id="84" dur="500" fill="hold"/>
                                        <p:tgtEl>
                                          <p:spTgt spid="18"/>
                                        </p:tgtEl>
                                        <p:attrNameLst>
                                          <p:attrName>style.color</p:attrName>
                                        </p:attrNameLst>
                                      </p:cBhvr>
                                      <p:by>
                                        <p:hsl h="10842353" s="0" l="0"/>
                                      </p:by>
                                    </p:animClr>
                                    <p:animClr clrSpc="hsl" dir="cw">
                                      <p:cBhvr>
                                        <p:cTn id="85" dur="500" fill="hold"/>
                                        <p:tgtEl>
                                          <p:spTgt spid="18"/>
                                        </p:tgtEl>
                                        <p:attrNameLst>
                                          <p:attrName>fillcolor</p:attrName>
                                        </p:attrNameLst>
                                      </p:cBhvr>
                                      <p:by>
                                        <p:hsl h="10842353" s="0" l="0"/>
                                      </p:by>
                                    </p:animClr>
                                    <p:animClr clrSpc="hsl" dir="cw">
                                      <p:cBhvr>
                                        <p:cTn id="86" dur="500" fill="hold"/>
                                        <p:tgtEl>
                                          <p:spTgt spid="18"/>
                                        </p:tgtEl>
                                        <p:attrNameLst>
                                          <p:attrName>stroke.color</p:attrName>
                                        </p:attrNameLst>
                                      </p:cBhvr>
                                      <p:by>
                                        <p:hsl h="10842353" s="0" l="0"/>
                                      </p:by>
                                    </p:animClr>
                                    <p:set>
                                      <p:cBhvr>
                                        <p:cTn id="87" dur="500" fill="hold"/>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4" grpId="0" animBg="1"/>
      <p:bldP spid="97294" grpId="1" animBg="1"/>
      <p:bldP spid="97295" grpId="0" animBg="1"/>
      <p:bldP spid="97295" grpId="1" animBg="1"/>
      <p:bldP spid="97296" grpId="0" animBg="1"/>
      <p:bldP spid="97297" grpId="0" animBg="1"/>
      <p:bldP spid="97298" grpId="0" animBg="1"/>
      <p:bldP spid="97299" grpId="0"/>
      <p:bldP spid="97300" grpId="0"/>
      <p:bldP spid="97301" grpId="0"/>
      <p:bldP spid="97302" grpId="0"/>
      <p:bldP spid="97302" grpId="1"/>
      <p:bldP spid="97303" grpId="0"/>
      <p:bldP spid="97303" grpId="1"/>
      <p:bldP spid="97306" grpId="0"/>
      <p:bldP spid="97306" grpId="1"/>
      <p:bldP spid="18" grpId="0"/>
      <p:bldP spid="18"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r>
              <a:rPr lang="en-US" dirty="0"/>
              <a:t>TCP – </a:t>
            </a:r>
            <a:r>
              <a:rPr lang="en-US" dirty="0" err="1"/>
              <a:t>đóng</a:t>
            </a:r>
            <a:r>
              <a:rPr lang="en-US" dirty="0"/>
              <a:t> </a:t>
            </a:r>
            <a:r>
              <a:rPr lang="en-US" dirty="0" err="1"/>
              <a:t>kết</a:t>
            </a:r>
            <a:r>
              <a:rPr lang="en-US" dirty="0"/>
              <a:t> </a:t>
            </a:r>
            <a:r>
              <a:rPr lang="en-US" dirty="0" err="1"/>
              <a:t>nối</a:t>
            </a:r>
            <a:endParaRPr lang="en-US" dirty="0"/>
          </a:p>
        </p:txBody>
      </p:sp>
      <p:sp>
        <p:nvSpPr>
          <p:cNvPr id="98307" name="Rectangle 3"/>
          <p:cNvSpPr>
            <a:spLocks noGrp="1" noChangeArrowheads="1"/>
          </p:cNvSpPr>
          <p:nvPr>
            <p:ph sz="quarter" idx="1"/>
          </p:nvPr>
        </p:nvSpPr>
        <p:spPr/>
        <p:txBody>
          <a:bodyPr/>
          <a:lstStyle/>
          <a:p>
            <a:pPr eaLnBrk="1" hangingPunct="1"/>
            <a:r>
              <a:rPr lang="en-US" dirty="0" err="1"/>
              <a:t>Thực</a:t>
            </a:r>
            <a:r>
              <a:rPr lang="en-US" dirty="0"/>
              <a:t> </a:t>
            </a:r>
            <a:r>
              <a:rPr lang="en-US" dirty="0" err="1"/>
              <a:t>hiện</a:t>
            </a:r>
            <a:r>
              <a:rPr lang="en-US" dirty="0"/>
              <a:t> </a:t>
            </a:r>
            <a:r>
              <a:rPr lang="en-US" dirty="0" err="1"/>
              <a:t>thao</a:t>
            </a:r>
            <a:r>
              <a:rPr lang="en-US" dirty="0"/>
              <a:t> </a:t>
            </a:r>
            <a:r>
              <a:rPr lang="en-US" dirty="0" err="1"/>
              <a:t>tác</a:t>
            </a:r>
            <a:r>
              <a:rPr lang="en-US" dirty="0"/>
              <a:t> </a:t>
            </a:r>
            <a:r>
              <a:rPr lang="en-US" dirty="0" err="1"/>
              <a:t>bắt</a:t>
            </a:r>
            <a:r>
              <a:rPr lang="en-US" dirty="0"/>
              <a:t> </a:t>
            </a:r>
            <a:r>
              <a:rPr lang="en-US" dirty="0" err="1"/>
              <a:t>tay</a:t>
            </a:r>
            <a:r>
              <a:rPr lang="en-US" dirty="0"/>
              <a:t> 2 </a:t>
            </a:r>
            <a:r>
              <a:rPr lang="en-US" dirty="0" err="1"/>
              <a:t>lần</a:t>
            </a:r>
            <a:endParaRPr lang="en-US" dirty="0"/>
          </a:p>
        </p:txBody>
      </p:sp>
      <p:grpSp>
        <p:nvGrpSpPr>
          <p:cNvPr id="2" name="Group 4"/>
          <p:cNvGrpSpPr>
            <a:grpSpLocks/>
          </p:cNvGrpSpPr>
          <p:nvPr/>
        </p:nvGrpSpPr>
        <p:grpSpPr bwMode="auto">
          <a:xfrm>
            <a:off x="2209800" y="1828800"/>
            <a:ext cx="4305300" cy="4186238"/>
            <a:chOff x="2703" y="1088"/>
            <a:chExt cx="2712" cy="2637"/>
          </a:xfrm>
        </p:grpSpPr>
        <p:sp>
          <p:nvSpPr>
            <p:cNvPr id="3080" name="Line 5"/>
            <p:cNvSpPr>
              <a:spLocks noChangeShapeType="1"/>
            </p:cNvSpPr>
            <p:nvPr/>
          </p:nvSpPr>
          <p:spPr bwMode="auto">
            <a:xfrm>
              <a:off x="3396" y="1512"/>
              <a:ext cx="1596" cy="372"/>
            </a:xfrm>
            <a:prstGeom prst="line">
              <a:avLst/>
            </a:prstGeom>
            <a:noFill/>
            <a:ln w="28575">
              <a:solidFill>
                <a:schemeClr val="accent2"/>
              </a:solidFill>
              <a:round/>
              <a:headEnd/>
              <a:tailEnd type="triangle" w="med" len="med"/>
            </a:ln>
          </p:spPr>
          <p:txBody>
            <a:bodyPr wrap="none" anchor="ctr"/>
            <a:lstStyle/>
            <a:p>
              <a:endParaRPr lang="en-US"/>
            </a:p>
          </p:txBody>
        </p:sp>
        <p:graphicFrame>
          <p:nvGraphicFramePr>
            <p:cNvPr id="3074" name="Object 6"/>
            <p:cNvGraphicFramePr>
              <a:graphicFrameLocks noChangeAspect="1"/>
            </p:cNvGraphicFramePr>
            <p:nvPr/>
          </p:nvGraphicFramePr>
          <p:xfrm>
            <a:off x="3136" y="1091"/>
            <a:ext cx="306" cy="243"/>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 y="1091"/>
                          <a:ext cx="306" cy="24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081" name="Text Box 7"/>
            <p:cNvSpPr txBox="1">
              <a:spLocks noChangeArrowheads="1"/>
            </p:cNvSpPr>
            <p:nvPr/>
          </p:nvSpPr>
          <p:spPr bwMode="auto">
            <a:xfrm>
              <a:off x="3437" y="1088"/>
              <a:ext cx="451" cy="212"/>
            </a:xfrm>
            <a:prstGeom prst="rect">
              <a:avLst/>
            </a:prstGeom>
            <a:noFill/>
            <a:ln w="9525">
              <a:noFill/>
              <a:miter lim="800000"/>
              <a:headEnd/>
              <a:tailEnd/>
            </a:ln>
          </p:spPr>
          <p:txBody>
            <a:bodyPr wrap="none">
              <a:spAutoFit/>
            </a:bodyPr>
            <a:lstStyle/>
            <a:p>
              <a:pPr algn="ctr" eaLnBrk="0" hangingPunct="0"/>
              <a:r>
                <a:rPr lang="en-US" sz="1600" b="1"/>
                <a:t>client</a:t>
              </a:r>
              <a:endParaRPr lang="en-US" sz="1000" b="1"/>
            </a:p>
          </p:txBody>
        </p:sp>
        <p:sp>
          <p:nvSpPr>
            <p:cNvPr id="3082" name="Text Box 8"/>
            <p:cNvSpPr txBox="1">
              <a:spLocks noChangeArrowheads="1"/>
            </p:cNvSpPr>
            <p:nvPr/>
          </p:nvSpPr>
          <p:spPr bwMode="auto">
            <a:xfrm rot="706751">
              <a:off x="4083" y="1538"/>
              <a:ext cx="296" cy="192"/>
            </a:xfrm>
            <a:prstGeom prst="rect">
              <a:avLst/>
            </a:prstGeom>
            <a:noFill/>
            <a:ln w="9525">
              <a:noFill/>
              <a:miter lim="800000"/>
              <a:headEnd/>
              <a:tailEnd/>
            </a:ln>
          </p:spPr>
          <p:txBody>
            <a:bodyPr wrap="none">
              <a:spAutoFit/>
            </a:bodyPr>
            <a:lstStyle/>
            <a:p>
              <a:pPr algn="ctr" eaLnBrk="0" hangingPunct="0"/>
              <a:r>
                <a:rPr lang="en-US" sz="1400" b="1"/>
                <a:t>FIN</a:t>
              </a:r>
              <a:endParaRPr lang="en-US" sz="1000" b="1"/>
            </a:p>
          </p:txBody>
        </p:sp>
        <p:graphicFrame>
          <p:nvGraphicFramePr>
            <p:cNvPr id="3075" name="Object 9"/>
            <p:cNvGraphicFramePr>
              <a:graphicFrameLocks noChangeAspect="1"/>
            </p:cNvGraphicFramePr>
            <p:nvPr/>
          </p:nvGraphicFramePr>
          <p:xfrm>
            <a:off x="4810" y="1097"/>
            <a:ext cx="306" cy="243"/>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 y="1097"/>
                          <a:ext cx="306" cy="24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083" name="Text Box 10"/>
            <p:cNvSpPr txBox="1">
              <a:spLocks noChangeArrowheads="1"/>
            </p:cNvSpPr>
            <p:nvPr/>
          </p:nvSpPr>
          <p:spPr bwMode="auto">
            <a:xfrm>
              <a:off x="4365" y="1100"/>
              <a:ext cx="500" cy="212"/>
            </a:xfrm>
            <a:prstGeom prst="rect">
              <a:avLst/>
            </a:prstGeom>
            <a:noFill/>
            <a:ln w="9525">
              <a:noFill/>
              <a:miter lim="800000"/>
              <a:headEnd/>
              <a:tailEnd/>
            </a:ln>
          </p:spPr>
          <p:txBody>
            <a:bodyPr wrap="none">
              <a:spAutoFit/>
            </a:bodyPr>
            <a:lstStyle/>
            <a:p>
              <a:pPr algn="ctr" eaLnBrk="0" hangingPunct="0"/>
              <a:r>
                <a:rPr lang="en-US" sz="1600" b="1"/>
                <a:t>server</a:t>
              </a:r>
              <a:endParaRPr lang="en-US" sz="1000" b="1"/>
            </a:p>
          </p:txBody>
        </p:sp>
        <p:sp>
          <p:nvSpPr>
            <p:cNvPr id="3084" name="Line 11"/>
            <p:cNvSpPr>
              <a:spLocks noChangeShapeType="1"/>
            </p:cNvSpPr>
            <p:nvPr/>
          </p:nvSpPr>
          <p:spPr bwMode="auto">
            <a:xfrm>
              <a:off x="3402" y="2796"/>
              <a:ext cx="1596" cy="372"/>
            </a:xfrm>
            <a:prstGeom prst="line">
              <a:avLst/>
            </a:prstGeom>
            <a:noFill/>
            <a:ln w="28575">
              <a:solidFill>
                <a:schemeClr val="accent2"/>
              </a:solidFill>
              <a:round/>
              <a:headEnd/>
              <a:tailEnd type="triangle" w="med" len="med"/>
            </a:ln>
          </p:spPr>
          <p:txBody>
            <a:bodyPr wrap="none" anchor="ctr"/>
            <a:lstStyle/>
            <a:p>
              <a:endParaRPr lang="en-US"/>
            </a:p>
          </p:txBody>
        </p:sp>
        <p:sp>
          <p:nvSpPr>
            <p:cNvPr id="3085" name="Line 12"/>
            <p:cNvSpPr>
              <a:spLocks noChangeShapeType="1"/>
            </p:cNvSpPr>
            <p:nvPr/>
          </p:nvSpPr>
          <p:spPr bwMode="auto">
            <a:xfrm flipH="1">
              <a:off x="3294" y="2706"/>
              <a:ext cx="0" cy="846"/>
            </a:xfrm>
            <a:prstGeom prst="line">
              <a:avLst/>
            </a:prstGeom>
            <a:noFill/>
            <a:ln w="28575">
              <a:solidFill>
                <a:schemeClr val="tx1"/>
              </a:solidFill>
              <a:round/>
              <a:headEnd/>
              <a:tailEnd/>
            </a:ln>
          </p:spPr>
          <p:txBody>
            <a:bodyPr wrap="none" anchor="ctr"/>
            <a:lstStyle/>
            <a:p>
              <a:endParaRPr lang="en-US"/>
            </a:p>
          </p:txBody>
        </p:sp>
        <p:sp>
          <p:nvSpPr>
            <p:cNvPr id="3086" name="Line 13"/>
            <p:cNvSpPr>
              <a:spLocks noChangeShapeType="1"/>
            </p:cNvSpPr>
            <p:nvPr/>
          </p:nvSpPr>
          <p:spPr bwMode="auto">
            <a:xfrm flipH="1">
              <a:off x="4992" y="1368"/>
              <a:ext cx="0" cy="2148"/>
            </a:xfrm>
            <a:prstGeom prst="line">
              <a:avLst/>
            </a:prstGeom>
            <a:noFill/>
            <a:ln w="19050">
              <a:solidFill>
                <a:schemeClr val="tx1"/>
              </a:solidFill>
              <a:round/>
              <a:headEnd/>
              <a:tailEnd/>
            </a:ln>
          </p:spPr>
          <p:txBody>
            <a:bodyPr wrap="none" anchor="ctr"/>
            <a:lstStyle/>
            <a:p>
              <a:endParaRPr lang="en-US"/>
            </a:p>
          </p:txBody>
        </p:sp>
        <p:sp>
          <p:nvSpPr>
            <p:cNvPr id="3087" name="Line 14"/>
            <p:cNvSpPr>
              <a:spLocks noChangeShapeType="1"/>
            </p:cNvSpPr>
            <p:nvPr/>
          </p:nvSpPr>
          <p:spPr bwMode="auto">
            <a:xfrm flipH="1">
              <a:off x="3378" y="1974"/>
              <a:ext cx="1572" cy="474"/>
            </a:xfrm>
            <a:prstGeom prst="line">
              <a:avLst/>
            </a:prstGeom>
            <a:noFill/>
            <a:ln w="28575">
              <a:solidFill>
                <a:schemeClr val="accent2"/>
              </a:solidFill>
              <a:round/>
              <a:headEnd/>
              <a:tailEnd type="triangle" w="med" len="med"/>
            </a:ln>
          </p:spPr>
          <p:txBody>
            <a:bodyPr wrap="none" anchor="ctr"/>
            <a:lstStyle/>
            <a:p>
              <a:endParaRPr lang="en-US"/>
            </a:p>
          </p:txBody>
        </p:sp>
        <p:sp>
          <p:nvSpPr>
            <p:cNvPr id="3088" name="Text Box 15"/>
            <p:cNvSpPr txBox="1">
              <a:spLocks noChangeArrowheads="1"/>
            </p:cNvSpPr>
            <p:nvPr/>
          </p:nvSpPr>
          <p:spPr bwMode="auto">
            <a:xfrm rot="-926867">
              <a:off x="3302" y="2034"/>
              <a:ext cx="1721" cy="192"/>
            </a:xfrm>
            <a:prstGeom prst="rect">
              <a:avLst/>
            </a:prstGeom>
            <a:noFill/>
            <a:ln w="9525">
              <a:noFill/>
              <a:miter lim="800000"/>
              <a:headEnd/>
              <a:tailEnd/>
            </a:ln>
          </p:spPr>
          <p:txBody>
            <a:bodyPr>
              <a:spAutoFit/>
            </a:bodyPr>
            <a:lstStyle/>
            <a:p>
              <a:pPr algn="ctr" eaLnBrk="0" hangingPunct="0"/>
              <a:r>
                <a:rPr lang="en-US" sz="1400" b="1"/>
                <a:t>ACK</a:t>
              </a:r>
              <a:endParaRPr lang="en-US" sz="1000" b="1"/>
            </a:p>
          </p:txBody>
        </p:sp>
        <p:sp>
          <p:nvSpPr>
            <p:cNvPr id="3089" name="Text Box 16"/>
            <p:cNvSpPr txBox="1">
              <a:spLocks noChangeArrowheads="1"/>
            </p:cNvSpPr>
            <p:nvPr/>
          </p:nvSpPr>
          <p:spPr bwMode="auto">
            <a:xfrm rot="706751">
              <a:off x="4004" y="2799"/>
              <a:ext cx="359" cy="192"/>
            </a:xfrm>
            <a:prstGeom prst="rect">
              <a:avLst/>
            </a:prstGeom>
            <a:noFill/>
            <a:ln w="9525">
              <a:noFill/>
              <a:miter lim="800000"/>
              <a:headEnd/>
              <a:tailEnd/>
            </a:ln>
          </p:spPr>
          <p:txBody>
            <a:bodyPr wrap="none">
              <a:spAutoFit/>
            </a:bodyPr>
            <a:lstStyle/>
            <a:p>
              <a:pPr algn="ctr" eaLnBrk="0" hangingPunct="0"/>
              <a:r>
                <a:rPr lang="en-US" sz="1400" b="1"/>
                <a:t>ACK</a:t>
              </a:r>
            </a:p>
          </p:txBody>
        </p:sp>
        <p:sp>
          <p:nvSpPr>
            <p:cNvPr id="3090" name="Line 17"/>
            <p:cNvSpPr>
              <a:spLocks noChangeShapeType="1"/>
            </p:cNvSpPr>
            <p:nvPr/>
          </p:nvSpPr>
          <p:spPr bwMode="auto">
            <a:xfrm flipH="1">
              <a:off x="3408" y="2232"/>
              <a:ext cx="1572" cy="474"/>
            </a:xfrm>
            <a:prstGeom prst="line">
              <a:avLst/>
            </a:prstGeom>
            <a:noFill/>
            <a:ln w="28575">
              <a:solidFill>
                <a:schemeClr val="accent2"/>
              </a:solidFill>
              <a:round/>
              <a:headEnd/>
              <a:tailEnd type="triangle" w="med" len="med"/>
            </a:ln>
          </p:spPr>
          <p:txBody>
            <a:bodyPr wrap="none" anchor="ctr"/>
            <a:lstStyle/>
            <a:p>
              <a:endParaRPr lang="en-US"/>
            </a:p>
          </p:txBody>
        </p:sp>
        <p:sp>
          <p:nvSpPr>
            <p:cNvPr id="3091" name="Text Box 18"/>
            <p:cNvSpPr txBox="1">
              <a:spLocks noChangeArrowheads="1"/>
            </p:cNvSpPr>
            <p:nvPr/>
          </p:nvSpPr>
          <p:spPr bwMode="auto">
            <a:xfrm rot="-926867">
              <a:off x="3332" y="2292"/>
              <a:ext cx="1721" cy="192"/>
            </a:xfrm>
            <a:prstGeom prst="rect">
              <a:avLst/>
            </a:prstGeom>
            <a:noFill/>
            <a:ln w="9525">
              <a:noFill/>
              <a:miter lim="800000"/>
              <a:headEnd/>
              <a:tailEnd/>
            </a:ln>
          </p:spPr>
          <p:txBody>
            <a:bodyPr>
              <a:spAutoFit/>
            </a:bodyPr>
            <a:lstStyle/>
            <a:p>
              <a:pPr algn="ctr" eaLnBrk="0" hangingPunct="0"/>
              <a:r>
                <a:rPr lang="en-US" sz="1400" b="1"/>
                <a:t>FIN</a:t>
              </a:r>
              <a:endParaRPr lang="en-US" sz="1000" b="1"/>
            </a:p>
          </p:txBody>
        </p:sp>
        <p:sp>
          <p:nvSpPr>
            <p:cNvPr id="3092" name="Line 19"/>
            <p:cNvSpPr>
              <a:spLocks noChangeShapeType="1"/>
            </p:cNvSpPr>
            <p:nvPr/>
          </p:nvSpPr>
          <p:spPr bwMode="auto">
            <a:xfrm>
              <a:off x="3390" y="1464"/>
              <a:ext cx="0" cy="2106"/>
            </a:xfrm>
            <a:prstGeom prst="line">
              <a:avLst/>
            </a:prstGeom>
            <a:noFill/>
            <a:ln w="19050">
              <a:solidFill>
                <a:schemeClr val="tx1"/>
              </a:solidFill>
              <a:round/>
              <a:headEnd/>
              <a:tailEnd/>
            </a:ln>
          </p:spPr>
          <p:txBody>
            <a:bodyPr wrap="none" anchor="ctr"/>
            <a:lstStyle/>
            <a:p>
              <a:endParaRPr lang="en-US"/>
            </a:p>
          </p:txBody>
        </p:sp>
        <p:sp>
          <p:nvSpPr>
            <p:cNvPr id="3093" name="Text Box 20"/>
            <p:cNvSpPr txBox="1">
              <a:spLocks noChangeArrowheads="1"/>
            </p:cNvSpPr>
            <p:nvPr/>
          </p:nvSpPr>
          <p:spPr bwMode="auto">
            <a:xfrm>
              <a:off x="2915" y="1385"/>
              <a:ext cx="484" cy="231"/>
            </a:xfrm>
            <a:prstGeom prst="rect">
              <a:avLst/>
            </a:prstGeom>
            <a:noFill/>
            <a:ln w="9525">
              <a:noFill/>
              <a:miter lim="800000"/>
              <a:headEnd/>
              <a:tailEnd/>
            </a:ln>
          </p:spPr>
          <p:txBody>
            <a:bodyPr wrap="none">
              <a:spAutoFit/>
            </a:bodyPr>
            <a:lstStyle/>
            <a:p>
              <a:pPr algn="ctr" eaLnBrk="0" hangingPunct="0"/>
              <a:r>
                <a:rPr lang="en-US" b="1"/>
                <a:t>close</a:t>
              </a:r>
            </a:p>
          </p:txBody>
        </p:sp>
        <p:sp>
          <p:nvSpPr>
            <p:cNvPr id="3094" name="Text Box 21"/>
            <p:cNvSpPr txBox="1">
              <a:spLocks noChangeArrowheads="1"/>
            </p:cNvSpPr>
            <p:nvPr/>
          </p:nvSpPr>
          <p:spPr bwMode="auto">
            <a:xfrm>
              <a:off x="4931" y="2099"/>
              <a:ext cx="484" cy="231"/>
            </a:xfrm>
            <a:prstGeom prst="rect">
              <a:avLst/>
            </a:prstGeom>
            <a:noFill/>
            <a:ln w="9525">
              <a:noFill/>
              <a:miter lim="800000"/>
              <a:headEnd/>
              <a:tailEnd/>
            </a:ln>
          </p:spPr>
          <p:txBody>
            <a:bodyPr wrap="none">
              <a:spAutoFit/>
            </a:bodyPr>
            <a:lstStyle/>
            <a:p>
              <a:pPr algn="ctr" eaLnBrk="0" hangingPunct="0"/>
              <a:r>
                <a:rPr lang="en-US" b="1"/>
                <a:t>close</a:t>
              </a:r>
            </a:p>
          </p:txBody>
        </p:sp>
        <p:sp>
          <p:nvSpPr>
            <p:cNvPr id="3095" name="Text Box 22"/>
            <p:cNvSpPr txBox="1">
              <a:spLocks noChangeArrowheads="1"/>
            </p:cNvSpPr>
            <p:nvPr/>
          </p:nvSpPr>
          <p:spPr bwMode="auto">
            <a:xfrm>
              <a:off x="2703" y="3494"/>
              <a:ext cx="572" cy="231"/>
            </a:xfrm>
            <a:prstGeom prst="rect">
              <a:avLst/>
            </a:prstGeom>
            <a:noFill/>
            <a:ln w="9525">
              <a:noFill/>
              <a:miter lim="800000"/>
              <a:headEnd/>
              <a:tailEnd/>
            </a:ln>
          </p:spPr>
          <p:txBody>
            <a:bodyPr wrap="none">
              <a:spAutoFit/>
            </a:bodyPr>
            <a:lstStyle/>
            <a:p>
              <a:pPr algn="ctr" eaLnBrk="0" hangingPunct="0"/>
              <a:r>
                <a:rPr lang="en-US" b="1"/>
                <a:t>closed</a:t>
              </a:r>
            </a:p>
          </p:txBody>
        </p:sp>
        <p:sp>
          <p:nvSpPr>
            <p:cNvPr id="3096" name="Line 23"/>
            <p:cNvSpPr>
              <a:spLocks noChangeShapeType="1"/>
            </p:cNvSpPr>
            <p:nvPr/>
          </p:nvSpPr>
          <p:spPr bwMode="auto">
            <a:xfrm>
              <a:off x="3228" y="2694"/>
              <a:ext cx="120" cy="0"/>
            </a:xfrm>
            <a:prstGeom prst="line">
              <a:avLst/>
            </a:prstGeom>
            <a:noFill/>
            <a:ln w="28575">
              <a:solidFill>
                <a:schemeClr val="tx1"/>
              </a:solidFill>
              <a:round/>
              <a:headEnd/>
              <a:tailEnd/>
            </a:ln>
          </p:spPr>
          <p:txBody>
            <a:bodyPr wrap="none" anchor="ctr"/>
            <a:lstStyle/>
            <a:p>
              <a:endParaRPr lang="en-US"/>
            </a:p>
          </p:txBody>
        </p:sp>
        <p:sp>
          <p:nvSpPr>
            <p:cNvPr id="3097" name="Line 24"/>
            <p:cNvSpPr>
              <a:spLocks noChangeShapeType="1"/>
            </p:cNvSpPr>
            <p:nvPr/>
          </p:nvSpPr>
          <p:spPr bwMode="auto">
            <a:xfrm>
              <a:off x="3237" y="3564"/>
              <a:ext cx="120" cy="0"/>
            </a:xfrm>
            <a:prstGeom prst="line">
              <a:avLst/>
            </a:prstGeom>
            <a:noFill/>
            <a:ln w="28575">
              <a:solidFill>
                <a:schemeClr val="tx1"/>
              </a:solidFill>
              <a:round/>
              <a:headEnd/>
              <a:tailEnd/>
            </a:ln>
          </p:spPr>
          <p:txBody>
            <a:bodyPr wrap="none" anchor="ctr"/>
            <a:lstStyle/>
            <a:p>
              <a:endParaRPr lang="en-US"/>
            </a:p>
          </p:txBody>
        </p:sp>
        <p:sp>
          <p:nvSpPr>
            <p:cNvPr id="3098" name="Text Box 25"/>
            <p:cNvSpPr txBox="1">
              <a:spLocks noChangeArrowheads="1"/>
            </p:cNvSpPr>
            <p:nvPr/>
          </p:nvSpPr>
          <p:spPr bwMode="auto">
            <a:xfrm rot="-5400000">
              <a:off x="2758" y="3025"/>
              <a:ext cx="820" cy="231"/>
            </a:xfrm>
            <a:prstGeom prst="rect">
              <a:avLst/>
            </a:prstGeom>
            <a:noFill/>
            <a:ln w="9525">
              <a:noFill/>
              <a:miter lim="800000"/>
              <a:headEnd/>
              <a:tailEnd/>
            </a:ln>
          </p:spPr>
          <p:txBody>
            <a:bodyPr wrap="none">
              <a:spAutoFit/>
            </a:bodyPr>
            <a:lstStyle/>
            <a:p>
              <a:pPr algn="ctr" eaLnBrk="0" hangingPunct="0"/>
              <a:r>
                <a:rPr lang="en-US" b="1"/>
                <a:t>timed wait</a:t>
              </a:r>
            </a:p>
          </p:txBody>
        </p:sp>
      </p:grpSp>
      <p:sp>
        <p:nvSpPr>
          <p:cNvPr id="26" name="Slide Number Placeholder 25"/>
          <p:cNvSpPr>
            <a:spLocks noGrp="1"/>
          </p:cNvSpPr>
          <p:nvPr>
            <p:ph type="sldNum" sz="quarter" idx="12"/>
          </p:nvPr>
        </p:nvSpPr>
        <p:spPr/>
        <p:txBody>
          <a:bodyPr/>
          <a:lstStyle/>
          <a:p>
            <a:fld id="{4810A696-75C0-4E1D-A482-26D5420205C7}" type="slidenum">
              <a:rPr lang="en-US" smtClean="0"/>
              <a:pPr/>
              <a:t>65</a:t>
            </a:fld>
            <a:endParaRPr lang="en-US"/>
          </a:p>
        </p:txBody>
      </p:sp>
      <p:sp>
        <p:nvSpPr>
          <p:cNvPr id="27" name="Footer Placeholder 2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blinds(horizontal)">
                                      <p:cBhvr>
                                        <p:cTn id="7" dur="500"/>
                                        <p:tgtEl>
                                          <p:spTgt spid="98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sz="3200" dirty="0"/>
              <a:t>TCP – </a:t>
            </a:r>
            <a:r>
              <a:rPr lang="en-US" sz="3200" dirty="0" err="1"/>
              <a:t>quản</a:t>
            </a:r>
            <a:r>
              <a:rPr lang="en-US" sz="3200" dirty="0"/>
              <a:t> </a:t>
            </a:r>
            <a:r>
              <a:rPr lang="en-US" sz="3200" dirty="0" err="1"/>
              <a:t>lý</a:t>
            </a:r>
            <a:r>
              <a:rPr lang="en-US" sz="3200" dirty="0"/>
              <a:t> </a:t>
            </a:r>
            <a:r>
              <a:rPr lang="en-US" sz="3200" dirty="0" err="1"/>
              <a:t>kết</a:t>
            </a:r>
            <a:r>
              <a:rPr lang="en-US" sz="3200" dirty="0"/>
              <a:t> </a:t>
            </a:r>
            <a:r>
              <a:rPr lang="en-US" sz="3200" dirty="0" err="1"/>
              <a:t>nối</a:t>
            </a:r>
            <a:endParaRPr lang="en-US" sz="3200" dirty="0"/>
          </a:p>
        </p:txBody>
      </p:sp>
      <p:pic>
        <p:nvPicPr>
          <p:cNvPr id="7" name="Picture 3" descr="transClient"/>
          <p:cNvPicPr>
            <a:picLocks noChangeAspect="1" noChangeArrowheads="1"/>
          </p:cNvPicPr>
          <p:nvPr/>
        </p:nvPicPr>
        <p:blipFill>
          <a:blip r:embed="rId2" cstate="print"/>
          <a:srcRect/>
          <a:stretch>
            <a:fillRect/>
          </a:stretch>
        </p:blipFill>
        <p:spPr bwMode="auto">
          <a:xfrm>
            <a:off x="0" y="1182688"/>
            <a:ext cx="4848225" cy="2605087"/>
          </a:xfrm>
          <a:prstGeom prst="rect">
            <a:avLst/>
          </a:prstGeom>
          <a:noFill/>
          <a:ln w="9525">
            <a:noFill/>
            <a:miter lim="800000"/>
            <a:headEnd/>
            <a:tailEnd/>
          </a:ln>
        </p:spPr>
      </p:pic>
      <p:pic>
        <p:nvPicPr>
          <p:cNvPr id="8" name="Picture 4" descr="transServer2"/>
          <p:cNvPicPr>
            <a:picLocks noChangeAspect="1" noChangeArrowheads="1"/>
          </p:cNvPicPr>
          <p:nvPr/>
        </p:nvPicPr>
        <p:blipFill>
          <a:blip r:embed="rId3" cstate="print"/>
          <a:srcRect/>
          <a:stretch>
            <a:fillRect/>
          </a:stretch>
        </p:blipFill>
        <p:spPr bwMode="auto">
          <a:xfrm>
            <a:off x="3832225" y="3551238"/>
            <a:ext cx="4702175" cy="2794000"/>
          </a:xfrm>
          <a:prstGeom prst="rect">
            <a:avLst/>
          </a:prstGeom>
          <a:noFill/>
          <a:ln w="9525">
            <a:noFill/>
            <a:miter lim="800000"/>
            <a:headEnd/>
            <a:tailEnd/>
          </a:ln>
        </p:spPr>
      </p:pic>
      <p:sp>
        <p:nvSpPr>
          <p:cNvPr id="9" name="Text Box 5"/>
          <p:cNvSpPr txBox="1">
            <a:spLocks noChangeArrowheads="1"/>
          </p:cNvSpPr>
          <p:nvPr/>
        </p:nvSpPr>
        <p:spPr bwMode="auto">
          <a:xfrm>
            <a:off x="474663" y="3808413"/>
            <a:ext cx="1381125" cy="701675"/>
          </a:xfrm>
          <a:prstGeom prst="rect">
            <a:avLst/>
          </a:prstGeom>
          <a:noFill/>
          <a:ln w="9525">
            <a:noFill/>
            <a:miter lim="800000"/>
            <a:headEnd/>
            <a:tailEnd/>
          </a:ln>
        </p:spPr>
        <p:txBody>
          <a:bodyPr wrap="none">
            <a:spAutoFit/>
          </a:bodyPr>
          <a:lstStyle/>
          <a:p>
            <a:pPr algn="l"/>
            <a:r>
              <a:rPr lang="en-US" sz="2000"/>
              <a:t>TCP client</a:t>
            </a:r>
          </a:p>
          <a:p>
            <a:pPr algn="l"/>
            <a:r>
              <a:rPr lang="en-US" sz="2000"/>
              <a:t>lifecycle</a:t>
            </a:r>
            <a:endParaRPr lang="en-US" sz="1000">
              <a:latin typeface="Times New Roman" pitchFamily="18" charset="0"/>
            </a:endParaRPr>
          </a:p>
        </p:txBody>
      </p:sp>
      <p:sp>
        <p:nvSpPr>
          <p:cNvPr id="10" name="Text Box 6"/>
          <p:cNvSpPr txBox="1">
            <a:spLocks noChangeArrowheads="1"/>
          </p:cNvSpPr>
          <p:nvPr/>
        </p:nvSpPr>
        <p:spPr bwMode="auto">
          <a:xfrm>
            <a:off x="6799263" y="2722563"/>
            <a:ext cx="1489075" cy="701675"/>
          </a:xfrm>
          <a:prstGeom prst="rect">
            <a:avLst/>
          </a:prstGeom>
          <a:noFill/>
          <a:ln w="9525">
            <a:noFill/>
            <a:miter lim="800000"/>
            <a:headEnd/>
            <a:tailEnd/>
          </a:ln>
        </p:spPr>
        <p:txBody>
          <a:bodyPr wrap="none">
            <a:spAutoFit/>
          </a:bodyPr>
          <a:lstStyle/>
          <a:p>
            <a:pPr algn="l"/>
            <a:r>
              <a:rPr lang="en-US" sz="2000"/>
              <a:t>TCP server</a:t>
            </a:r>
          </a:p>
          <a:p>
            <a:pPr algn="l"/>
            <a:r>
              <a:rPr lang="en-US" sz="2000"/>
              <a:t>lifecycle</a:t>
            </a:r>
            <a:endParaRPr lang="en-US" sz="1000">
              <a:latin typeface="Times New Roman" pitchFamily="18" charset="0"/>
            </a:endParaRPr>
          </a:p>
        </p:txBody>
      </p:sp>
      <p:sp>
        <p:nvSpPr>
          <p:cNvPr id="11" name="Slide Number Placeholder 10"/>
          <p:cNvSpPr>
            <a:spLocks noGrp="1"/>
          </p:cNvSpPr>
          <p:nvPr>
            <p:ph type="sldNum" sz="quarter" idx="12"/>
          </p:nvPr>
        </p:nvSpPr>
        <p:spPr/>
        <p:txBody>
          <a:bodyPr/>
          <a:lstStyle/>
          <a:p>
            <a:fld id="{4810A696-75C0-4E1D-A482-26D5420205C7}" type="slidenum">
              <a:rPr lang="en-US" smtClean="0"/>
              <a:pPr/>
              <a:t>66</a:t>
            </a:fld>
            <a:endParaRPr lang="en-US"/>
          </a:p>
        </p:txBody>
      </p:sp>
      <p:sp>
        <p:nvSpPr>
          <p:cNvPr id="12" name="Footer Placeholder 1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sz="3200" dirty="0"/>
              <a:t>TCP - </a:t>
            </a:r>
            <a:r>
              <a:rPr lang="en-US" sz="3200" dirty="0" err="1"/>
              <a:t>Điều</a:t>
            </a:r>
            <a:r>
              <a:rPr lang="en-US" sz="3200" dirty="0"/>
              <a:t> </a:t>
            </a:r>
            <a:r>
              <a:rPr lang="en-US" sz="3200" dirty="0" err="1"/>
              <a:t>khiển</a:t>
            </a:r>
            <a:r>
              <a:rPr lang="en-US" sz="3200" dirty="0"/>
              <a:t> </a:t>
            </a:r>
            <a:r>
              <a:rPr lang="en-US" sz="3200" dirty="0" err="1"/>
              <a:t>luồng</a:t>
            </a:r>
            <a:r>
              <a:rPr lang="en-US" sz="3200" dirty="0"/>
              <a:t> - 1</a:t>
            </a:r>
          </a:p>
        </p:txBody>
      </p:sp>
      <p:sp>
        <p:nvSpPr>
          <p:cNvPr id="101379" name="Rectangle 3"/>
          <p:cNvSpPr>
            <a:spLocks noGrp="1" noChangeArrowheads="1"/>
          </p:cNvSpPr>
          <p:nvPr>
            <p:ph sz="quarter" idx="1"/>
          </p:nvPr>
        </p:nvSpPr>
        <p:spPr>
          <a:xfrm>
            <a:off x="228600" y="1295400"/>
            <a:ext cx="8534400" cy="4800600"/>
          </a:xfrm>
        </p:spPr>
        <p:txBody>
          <a:bodyPr/>
          <a:lstStyle/>
          <a:p>
            <a:pPr eaLnBrk="1" hangingPunct="1"/>
            <a:r>
              <a:rPr lang="en-US" dirty="0" err="1"/>
              <a:t>Nguyên</a:t>
            </a:r>
            <a:r>
              <a:rPr lang="en-US" dirty="0"/>
              <a:t> </a:t>
            </a:r>
            <a:r>
              <a:rPr lang="en-US" dirty="0" err="1"/>
              <a:t>nhân</a:t>
            </a:r>
            <a:r>
              <a:rPr lang="en-US" dirty="0"/>
              <a:t>:</a:t>
            </a:r>
          </a:p>
          <a:p>
            <a:pPr lvl="1"/>
            <a:r>
              <a:rPr lang="en-US" dirty="0" err="1"/>
              <a:t>Bên</a:t>
            </a:r>
            <a:r>
              <a:rPr lang="en-US" dirty="0"/>
              <a:t> </a:t>
            </a:r>
            <a:r>
              <a:rPr lang="en-US" dirty="0" err="1"/>
              <a:t>gởi</a:t>
            </a:r>
            <a:r>
              <a:rPr lang="en-US" dirty="0"/>
              <a:t> </a:t>
            </a:r>
            <a:r>
              <a:rPr lang="en-US" dirty="0" err="1"/>
              <a:t>làm</a:t>
            </a:r>
            <a:r>
              <a:rPr lang="en-US" dirty="0"/>
              <a:t> </a:t>
            </a:r>
            <a:r>
              <a:rPr lang="en-US" dirty="0" err="1"/>
              <a:t>tràn</a:t>
            </a:r>
            <a:r>
              <a:rPr lang="en-US" dirty="0"/>
              <a:t> </a:t>
            </a:r>
            <a:r>
              <a:rPr lang="en-US" dirty="0" err="1"/>
              <a:t>bộ</a:t>
            </a:r>
            <a:r>
              <a:rPr lang="en-US" dirty="0"/>
              <a:t> </a:t>
            </a:r>
            <a:r>
              <a:rPr lang="en-US" dirty="0" err="1"/>
              <a:t>đệm</a:t>
            </a:r>
            <a:r>
              <a:rPr lang="en-US" dirty="0"/>
              <a:t> </a:t>
            </a:r>
            <a:r>
              <a:rPr lang="en-US" dirty="0" err="1"/>
              <a:t>của</a:t>
            </a:r>
            <a:r>
              <a:rPr lang="en-US" dirty="0"/>
              <a:t> </a:t>
            </a:r>
            <a:r>
              <a:rPr lang="en-US" dirty="0" err="1"/>
              <a:t>bên</a:t>
            </a:r>
            <a:r>
              <a:rPr lang="en-US" dirty="0"/>
              <a:t> </a:t>
            </a:r>
            <a:r>
              <a:rPr lang="en-US" dirty="0" err="1"/>
              <a:t>nhận</a:t>
            </a:r>
            <a:r>
              <a:rPr lang="en-US" dirty="0"/>
              <a:t> </a:t>
            </a:r>
            <a:r>
              <a:rPr lang="en-US" dirty="0" err="1"/>
              <a:t>khi</a:t>
            </a:r>
            <a:r>
              <a:rPr lang="en-US" dirty="0"/>
              <a:t> </a:t>
            </a:r>
            <a:r>
              <a:rPr lang="en-US" dirty="0" err="1"/>
              <a:t>gởi</a:t>
            </a:r>
            <a:r>
              <a:rPr lang="en-US" dirty="0"/>
              <a:t> </a:t>
            </a:r>
            <a:r>
              <a:rPr lang="en-US" dirty="0" err="1"/>
              <a:t>quá</a:t>
            </a:r>
            <a:r>
              <a:rPr lang="en-US" dirty="0"/>
              <a:t> </a:t>
            </a:r>
            <a:r>
              <a:rPr lang="en-US" dirty="0" err="1"/>
              <a:t>nhiều</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gởi</a:t>
            </a:r>
            <a:r>
              <a:rPr lang="en-US" dirty="0"/>
              <a:t> </a:t>
            </a:r>
            <a:r>
              <a:rPr lang="en-US" dirty="0" err="1"/>
              <a:t>quá</a:t>
            </a:r>
            <a:r>
              <a:rPr lang="en-US" dirty="0"/>
              <a:t> </a:t>
            </a:r>
            <a:r>
              <a:rPr lang="en-US" dirty="0" err="1"/>
              <a:t>nhanh</a:t>
            </a:r>
            <a:endParaRPr lang="en-US" dirty="0"/>
          </a:p>
          <a:p>
            <a:pPr eaLnBrk="1" hangingPunct="1"/>
            <a:r>
              <a:rPr lang="en-US" dirty="0" err="1"/>
              <a:t>Sử</a:t>
            </a:r>
            <a:r>
              <a:rPr lang="en-US" dirty="0"/>
              <a:t> </a:t>
            </a:r>
            <a:r>
              <a:rPr lang="en-US" dirty="0" err="1"/>
              <a:t>dụng</a:t>
            </a:r>
            <a:r>
              <a:rPr lang="en-US" dirty="0"/>
              <a:t> </a:t>
            </a:r>
            <a:r>
              <a:rPr lang="en-US" dirty="0" err="1"/>
              <a:t>trường</a:t>
            </a:r>
            <a:r>
              <a:rPr lang="en-US" dirty="0"/>
              <a:t> “window size”</a:t>
            </a:r>
          </a:p>
          <a:p>
            <a:pPr lvl="1"/>
            <a:r>
              <a:rPr lang="en-US" dirty="0"/>
              <a:t>Window size: </a:t>
            </a:r>
            <a:r>
              <a:rPr lang="en-US" dirty="0" err="1"/>
              <a:t>lượng</a:t>
            </a:r>
            <a:r>
              <a:rPr lang="en-US" dirty="0"/>
              <a:t> DL </a:t>
            </a:r>
            <a:r>
              <a:rPr lang="en-US" dirty="0" err="1"/>
              <a:t>có</a:t>
            </a:r>
            <a:r>
              <a:rPr lang="en-US" dirty="0"/>
              <a:t> </a:t>
            </a:r>
            <a:r>
              <a:rPr lang="en-US" dirty="0" err="1"/>
              <a:t>thể</a:t>
            </a:r>
            <a:r>
              <a:rPr lang="en-US" dirty="0"/>
              <a:t> </a:t>
            </a:r>
            <a:r>
              <a:rPr lang="en-US" dirty="0" err="1"/>
              <a:t>đưa</a:t>
            </a:r>
            <a:r>
              <a:rPr lang="en-US" dirty="0"/>
              <a:t> </a:t>
            </a:r>
            <a:r>
              <a:rPr lang="en-US" dirty="0" err="1"/>
              <a:t>vào</a:t>
            </a:r>
            <a:r>
              <a:rPr lang="en-US" dirty="0"/>
              <a:t> buffer</a:t>
            </a:r>
          </a:p>
        </p:txBody>
      </p:sp>
      <p:pic>
        <p:nvPicPr>
          <p:cNvPr id="7" name="Picture 5" descr="rcvwin"/>
          <p:cNvPicPr>
            <a:picLocks noChangeAspect="1" noChangeArrowheads="1"/>
          </p:cNvPicPr>
          <p:nvPr/>
        </p:nvPicPr>
        <p:blipFill>
          <a:blip r:embed="rId2" cstate="print"/>
          <a:srcRect/>
          <a:stretch>
            <a:fillRect/>
          </a:stretch>
        </p:blipFill>
        <p:spPr bwMode="auto">
          <a:xfrm>
            <a:off x="1828800" y="3657600"/>
            <a:ext cx="4800600" cy="1752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4810A696-75C0-4E1D-A482-26D5420205C7}" type="slidenum">
              <a:rPr lang="en-US" smtClean="0"/>
              <a:pPr/>
              <a:t>67</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blinds(horizontal)">
                                      <p:cBhvr>
                                        <p:cTn id="7" dur="500"/>
                                        <p:tgtEl>
                                          <p:spTgt spid="1013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1379">
                                            <p:txEl>
                                              <p:pRg st="1" end="1"/>
                                            </p:txEl>
                                          </p:spTgt>
                                        </p:tgtEl>
                                        <p:attrNameLst>
                                          <p:attrName>style.visibility</p:attrName>
                                        </p:attrNameLst>
                                      </p:cBhvr>
                                      <p:to>
                                        <p:strVal val="visible"/>
                                      </p:to>
                                    </p:set>
                                    <p:animEffect transition="in" filter="blinds(horizontal)">
                                      <p:cBhvr>
                                        <p:cTn id="10" dur="500"/>
                                        <p:tgtEl>
                                          <p:spTgt spid="1013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animEffect transition="in" filter="blinds(horizontal)">
                                      <p:cBhvr>
                                        <p:cTn id="15" dur="500"/>
                                        <p:tgtEl>
                                          <p:spTgt spid="10137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1379">
                                            <p:txEl>
                                              <p:pRg st="3" end="3"/>
                                            </p:txEl>
                                          </p:spTgt>
                                        </p:tgtEl>
                                        <p:attrNameLst>
                                          <p:attrName>style.visibility</p:attrName>
                                        </p:attrNameLst>
                                      </p:cBhvr>
                                      <p:to>
                                        <p:strVal val="visible"/>
                                      </p:to>
                                    </p:set>
                                    <p:animEffect transition="in" filter="blinds(horizontal)">
                                      <p:cBhvr>
                                        <p:cTn id="18" dur="500"/>
                                        <p:tgtEl>
                                          <p:spTgt spid="1013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sz="3200" dirty="0"/>
              <a:t>TCP - </a:t>
            </a:r>
            <a:r>
              <a:rPr lang="en-US" sz="3200" dirty="0" err="1"/>
              <a:t>Điều</a:t>
            </a:r>
            <a:r>
              <a:rPr lang="en-US" sz="3200" dirty="0"/>
              <a:t> </a:t>
            </a:r>
            <a:r>
              <a:rPr lang="en-US" sz="3200" dirty="0" err="1"/>
              <a:t>khiển</a:t>
            </a:r>
            <a:r>
              <a:rPr lang="en-US" sz="3200" dirty="0"/>
              <a:t> </a:t>
            </a:r>
            <a:r>
              <a:rPr lang="en-US" sz="3200" dirty="0" err="1"/>
              <a:t>luồng</a:t>
            </a:r>
            <a:r>
              <a:rPr lang="en-US" sz="3200" dirty="0"/>
              <a:t> - 2</a:t>
            </a:r>
          </a:p>
        </p:txBody>
      </p:sp>
      <p:sp>
        <p:nvSpPr>
          <p:cNvPr id="102403" name="Line 3"/>
          <p:cNvSpPr>
            <a:spLocks noChangeShapeType="1"/>
          </p:cNvSpPr>
          <p:nvPr/>
        </p:nvSpPr>
        <p:spPr bwMode="auto">
          <a:xfrm>
            <a:off x="2874963" y="1752600"/>
            <a:ext cx="0" cy="4572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404" name="Line 4"/>
          <p:cNvSpPr>
            <a:spLocks noChangeShapeType="1"/>
          </p:cNvSpPr>
          <p:nvPr/>
        </p:nvSpPr>
        <p:spPr bwMode="auto">
          <a:xfrm>
            <a:off x="6151563" y="1752600"/>
            <a:ext cx="0" cy="4572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405" name="Line 5"/>
          <p:cNvSpPr>
            <a:spLocks noChangeShapeType="1"/>
          </p:cNvSpPr>
          <p:nvPr/>
        </p:nvSpPr>
        <p:spPr bwMode="auto">
          <a:xfrm>
            <a:off x="2874963" y="2133600"/>
            <a:ext cx="3276600" cy="685800"/>
          </a:xfrm>
          <a:prstGeom prst="line">
            <a:avLst/>
          </a:prstGeom>
          <a:noFill/>
          <a:ln w="12700">
            <a:solidFill>
              <a:schemeClr val="tx1"/>
            </a:solidFill>
            <a:round/>
            <a:headEnd/>
            <a:tailEnd type="triangle" w="med" len="med"/>
          </a:ln>
        </p:spPr>
        <p:txBody>
          <a:bodyPr wrap="none" anchor="ctr"/>
          <a:lstStyle/>
          <a:p>
            <a:endParaRPr lang="en-US"/>
          </a:p>
        </p:txBody>
      </p:sp>
      <p:sp>
        <p:nvSpPr>
          <p:cNvPr id="102406" name="Line 6"/>
          <p:cNvSpPr>
            <a:spLocks noChangeShapeType="1"/>
          </p:cNvSpPr>
          <p:nvPr/>
        </p:nvSpPr>
        <p:spPr bwMode="auto">
          <a:xfrm flipH="1">
            <a:off x="2874963" y="2971800"/>
            <a:ext cx="3276600" cy="152400"/>
          </a:xfrm>
          <a:prstGeom prst="line">
            <a:avLst/>
          </a:prstGeom>
          <a:noFill/>
          <a:ln w="12700">
            <a:solidFill>
              <a:schemeClr val="tx1"/>
            </a:solidFill>
            <a:round/>
            <a:headEnd/>
            <a:tailEnd type="triangle" w="med" len="med"/>
          </a:ln>
        </p:spPr>
        <p:txBody>
          <a:bodyPr wrap="none" anchor="ctr"/>
          <a:lstStyle/>
          <a:p>
            <a:endParaRPr lang="en-US"/>
          </a:p>
        </p:txBody>
      </p:sp>
      <p:sp>
        <p:nvSpPr>
          <p:cNvPr id="102407" name="Line 7"/>
          <p:cNvSpPr>
            <a:spLocks noChangeShapeType="1"/>
          </p:cNvSpPr>
          <p:nvPr/>
        </p:nvSpPr>
        <p:spPr bwMode="auto">
          <a:xfrm>
            <a:off x="2874963" y="3505200"/>
            <a:ext cx="3276600" cy="304800"/>
          </a:xfrm>
          <a:prstGeom prst="line">
            <a:avLst/>
          </a:prstGeom>
          <a:noFill/>
          <a:ln w="12700">
            <a:solidFill>
              <a:schemeClr val="tx1"/>
            </a:solidFill>
            <a:round/>
            <a:headEnd/>
            <a:tailEnd type="triangle" w="med" len="med"/>
          </a:ln>
        </p:spPr>
        <p:txBody>
          <a:bodyPr wrap="none" anchor="ctr"/>
          <a:lstStyle/>
          <a:p>
            <a:endParaRPr lang="en-US"/>
          </a:p>
        </p:txBody>
      </p:sp>
      <p:sp>
        <p:nvSpPr>
          <p:cNvPr id="102408" name="Line 8"/>
          <p:cNvSpPr>
            <a:spLocks noChangeShapeType="1"/>
          </p:cNvSpPr>
          <p:nvPr/>
        </p:nvSpPr>
        <p:spPr bwMode="auto">
          <a:xfrm flipH="1">
            <a:off x="2874963" y="3962400"/>
            <a:ext cx="3276600" cy="685800"/>
          </a:xfrm>
          <a:prstGeom prst="line">
            <a:avLst/>
          </a:prstGeom>
          <a:noFill/>
          <a:ln w="12700">
            <a:solidFill>
              <a:schemeClr val="tx1"/>
            </a:solidFill>
            <a:round/>
            <a:headEnd/>
            <a:tailEnd type="triangle" w="med" len="med"/>
          </a:ln>
        </p:spPr>
        <p:txBody>
          <a:bodyPr wrap="none" anchor="ctr"/>
          <a:lstStyle/>
          <a:p>
            <a:endParaRPr lang="en-US"/>
          </a:p>
        </p:txBody>
      </p:sp>
      <p:sp>
        <p:nvSpPr>
          <p:cNvPr id="102409" name="Line 9"/>
          <p:cNvSpPr>
            <a:spLocks noChangeShapeType="1"/>
          </p:cNvSpPr>
          <p:nvPr/>
        </p:nvSpPr>
        <p:spPr bwMode="auto">
          <a:xfrm flipH="1">
            <a:off x="2874963" y="4343400"/>
            <a:ext cx="3276600" cy="685800"/>
          </a:xfrm>
          <a:prstGeom prst="line">
            <a:avLst/>
          </a:prstGeom>
          <a:noFill/>
          <a:ln w="12700">
            <a:solidFill>
              <a:schemeClr val="tx1"/>
            </a:solidFill>
            <a:round/>
            <a:headEnd/>
            <a:tailEnd type="triangle" w="med" len="med"/>
          </a:ln>
        </p:spPr>
        <p:txBody>
          <a:bodyPr wrap="none" anchor="ctr"/>
          <a:lstStyle/>
          <a:p>
            <a:endParaRPr lang="en-US"/>
          </a:p>
        </p:txBody>
      </p:sp>
      <p:sp>
        <p:nvSpPr>
          <p:cNvPr id="102410" name="Line 10"/>
          <p:cNvSpPr>
            <a:spLocks noChangeShapeType="1"/>
          </p:cNvSpPr>
          <p:nvPr/>
        </p:nvSpPr>
        <p:spPr bwMode="auto">
          <a:xfrm>
            <a:off x="2874963" y="5486400"/>
            <a:ext cx="3276600" cy="685800"/>
          </a:xfrm>
          <a:prstGeom prst="line">
            <a:avLst/>
          </a:prstGeom>
          <a:noFill/>
          <a:ln w="12700">
            <a:solidFill>
              <a:schemeClr val="tx1"/>
            </a:solidFill>
            <a:round/>
            <a:headEnd/>
            <a:tailEnd type="triangle" w="med" len="med"/>
          </a:ln>
        </p:spPr>
        <p:txBody>
          <a:bodyPr wrap="none" anchor="ctr"/>
          <a:lstStyle/>
          <a:p>
            <a:endParaRPr lang="en-US"/>
          </a:p>
        </p:txBody>
      </p:sp>
      <p:grpSp>
        <p:nvGrpSpPr>
          <p:cNvPr id="2" name="Group 11"/>
          <p:cNvGrpSpPr>
            <a:grpSpLocks/>
          </p:cNvGrpSpPr>
          <p:nvPr/>
        </p:nvGrpSpPr>
        <p:grpSpPr bwMode="auto">
          <a:xfrm rot="716109">
            <a:off x="4010025" y="2333625"/>
            <a:ext cx="914400" cy="228600"/>
            <a:chOff x="288" y="1488"/>
            <a:chExt cx="576" cy="144"/>
          </a:xfrm>
        </p:grpSpPr>
        <p:sp>
          <p:nvSpPr>
            <p:cNvPr id="55344" name="Rectangle 12"/>
            <p:cNvSpPr>
              <a:spLocks noChangeArrowheads="1"/>
            </p:cNvSpPr>
            <p:nvPr/>
          </p:nvSpPr>
          <p:spPr bwMode="auto">
            <a:xfrm>
              <a:off x="288" y="1488"/>
              <a:ext cx="192"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2K</a:t>
              </a:r>
            </a:p>
          </p:txBody>
        </p:sp>
        <p:sp>
          <p:nvSpPr>
            <p:cNvPr id="55345" name="Rectangle 13"/>
            <p:cNvSpPr>
              <a:spLocks noChangeArrowheads="1"/>
            </p:cNvSpPr>
            <p:nvPr/>
          </p:nvSpPr>
          <p:spPr bwMode="auto">
            <a:xfrm>
              <a:off x="480" y="1488"/>
              <a:ext cx="384"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SEQ=0</a:t>
              </a:r>
            </a:p>
          </p:txBody>
        </p:sp>
      </p:grpSp>
      <p:sp>
        <p:nvSpPr>
          <p:cNvPr id="102414" name="Rectangle 14"/>
          <p:cNvSpPr>
            <a:spLocks noChangeArrowheads="1"/>
          </p:cNvSpPr>
          <p:nvPr/>
        </p:nvSpPr>
        <p:spPr bwMode="auto">
          <a:xfrm rot="-137278">
            <a:off x="3789363" y="2919413"/>
            <a:ext cx="1447800" cy="2286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ACK = 2048 WIN = 2048</a:t>
            </a:r>
          </a:p>
        </p:txBody>
      </p:sp>
      <p:grpSp>
        <p:nvGrpSpPr>
          <p:cNvPr id="3" name="Group 15"/>
          <p:cNvGrpSpPr>
            <a:grpSpLocks/>
          </p:cNvGrpSpPr>
          <p:nvPr/>
        </p:nvGrpSpPr>
        <p:grpSpPr bwMode="auto">
          <a:xfrm rot="324824">
            <a:off x="3941763" y="3529013"/>
            <a:ext cx="1066800" cy="228600"/>
            <a:chOff x="288" y="2160"/>
            <a:chExt cx="672" cy="144"/>
          </a:xfrm>
        </p:grpSpPr>
        <p:sp>
          <p:nvSpPr>
            <p:cNvPr id="55342" name="Rectangle 16"/>
            <p:cNvSpPr>
              <a:spLocks noChangeArrowheads="1"/>
            </p:cNvSpPr>
            <p:nvPr/>
          </p:nvSpPr>
          <p:spPr bwMode="auto">
            <a:xfrm>
              <a:off x="288" y="2160"/>
              <a:ext cx="192"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2K</a:t>
              </a:r>
            </a:p>
          </p:txBody>
        </p:sp>
        <p:sp>
          <p:nvSpPr>
            <p:cNvPr id="55343" name="Rectangle 17"/>
            <p:cNvSpPr>
              <a:spLocks noChangeArrowheads="1"/>
            </p:cNvSpPr>
            <p:nvPr/>
          </p:nvSpPr>
          <p:spPr bwMode="auto">
            <a:xfrm>
              <a:off x="480" y="2160"/>
              <a:ext cx="480"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SEQ=2048</a:t>
              </a:r>
            </a:p>
          </p:txBody>
        </p:sp>
      </p:grpSp>
      <p:sp>
        <p:nvSpPr>
          <p:cNvPr id="102418" name="Rectangle 18"/>
          <p:cNvSpPr>
            <a:spLocks noChangeArrowheads="1"/>
          </p:cNvSpPr>
          <p:nvPr/>
        </p:nvSpPr>
        <p:spPr bwMode="auto">
          <a:xfrm rot="-695005">
            <a:off x="3713163" y="4191000"/>
            <a:ext cx="1447800" cy="2286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ACK = 4096 WIN = 0</a:t>
            </a:r>
          </a:p>
        </p:txBody>
      </p:sp>
      <p:sp>
        <p:nvSpPr>
          <p:cNvPr id="102419" name="Rectangle 19"/>
          <p:cNvSpPr>
            <a:spLocks noChangeArrowheads="1"/>
          </p:cNvSpPr>
          <p:nvPr/>
        </p:nvSpPr>
        <p:spPr bwMode="auto">
          <a:xfrm rot="-728700">
            <a:off x="3789363" y="4572000"/>
            <a:ext cx="1447800" cy="2286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ACK = 4096 WIN = 2048</a:t>
            </a:r>
          </a:p>
        </p:txBody>
      </p:sp>
      <p:grpSp>
        <p:nvGrpSpPr>
          <p:cNvPr id="4" name="Group 20"/>
          <p:cNvGrpSpPr>
            <a:grpSpLocks/>
          </p:cNvGrpSpPr>
          <p:nvPr/>
        </p:nvGrpSpPr>
        <p:grpSpPr bwMode="auto">
          <a:xfrm rot="724447">
            <a:off x="3865563" y="5691188"/>
            <a:ext cx="1066800" cy="228600"/>
            <a:chOff x="288" y="3120"/>
            <a:chExt cx="672" cy="144"/>
          </a:xfrm>
        </p:grpSpPr>
        <p:sp>
          <p:nvSpPr>
            <p:cNvPr id="55340" name="Rectangle 21"/>
            <p:cNvSpPr>
              <a:spLocks noChangeArrowheads="1"/>
            </p:cNvSpPr>
            <p:nvPr/>
          </p:nvSpPr>
          <p:spPr bwMode="auto">
            <a:xfrm>
              <a:off x="288" y="3120"/>
              <a:ext cx="192"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1K</a:t>
              </a:r>
            </a:p>
          </p:txBody>
        </p:sp>
        <p:sp>
          <p:nvSpPr>
            <p:cNvPr id="55341" name="Rectangle 22"/>
            <p:cNvSpPr>
              <a:spLocks noChangeArrowheads="1"/>
            </p:cNvSpPr>
            <p:nvPr/>
          </p:nvSpPr>
          <p:spPr bwMode="auto">
            <a:xfrm>
              <a:off x="480" y="3120"/>
              <a:ext cx="480"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SEQ=4096</a:t>
              </a:r>
            </a:p>
          </p:txBody>
        </p:sp>
      </p:grpSp>
      <p:sp>
        <p:nvSpPr>
          <p:cNvPr id="102423" name="Text Box 23"/>
          <p:cNvSpPr txBox="1">
            <a:spLocks noChangeArrowheads="1"/>
          </p:cNvSpPr>
          <p:nvPr/>
        </p:nvSpPr>
        <p:spPr bwMode="auto">
          <a:xfrm>
            <a:off x="1447800" y="1558925"/>
            <a:ext cx="1079500" cy="422275"/>
          </a:xfrm>
          <a:prstGeom prst="rect">
            <a:avLst/>
          </a:prstGeom>
          <a:solidFill>
            <a:schemeClr val="bg1"/>
          </a:solidFill>
          <a:ln w="12700">
            <a:noFill/>
            <a:miter lim="800000"/>
            <a:headEnd type="none" w="sm" len="sm"/>
            <a:tailEnd type="none" w="sm" len="sm"/>
          </a:ln>
        </p:spPr>
        <p:txBody>
          <a:bodyPr>
            <a:spAutoFit/>
          </a:bodyPr>
          <a:lstStyle/>
          <a:p>
            <a:pPr eaLnBrk="0" hangingPunct="0">
              <a:lnSpc>
                <a:spcPct val="90000"/>
              </a:lnSpc>
            </a:pPr>
            <a:r>
              <a:rPr lang="en-US" sz="1200" b="1"/>
              <a:t>Ứng dụng </a:t>
            </a:r>
          </a:p>
          <a:p>
            <a:pPr eaLnBrk="0" hangingPunct="0">
              <a:lnSpc>
                <a:spcPct val="90000"/>
              </a:lnSpc>
            </a:pPr>
            <a:r>
              <a:rPr lang="en-US" sz="1200" b="1"/>
              <a:t>gửi 2K</a:t>
            </a:r>
          </a:p>
        </p:txBody>
      </p:sp>
      <p:sp>
        <p:nvSpPr>
          <p:cNvPr id="102424" name="Line 24"/>
          <p:cNvSpPr>
            <a:spLocks noChangeShapeType="1"/>
          </p:cNvSpPr>
          <p:nvPr/>
        </p:nvSpPr>
        <p:spPr bwMode="auto">
          <a:xfrm>
            <a:off x="2493963" y="1905000"/>
            <a:ext cx="381000" cy="0"/>
          </a:xfrm>
          <a:prstGeom prst="line">
            <a:avLst/>
          </a:prstGeom>
          <a:noFill/>
          <a:ln w="3175">
            <a:solidFill>
              <a:schemeClr val="tx1"/>
            </a:solidFill>
            <a:round/>
            <a:headEnd type="none" w="sm" len="sm"/>
            <a:tailEnd type="triangle" w="sm" len="sm"/>
          </a:ln>
        </p:spPr>
        <p:txBody>
          <a:bodyPr wrap="none" anchor="ctr"/>
          <a:lstStyle/>
          <a:p>
            <a:endParaRPr lang="en-US"/>
          </a:p>
        </p:txBody>
      </p:sp>
      <p:sp>
        <p:nvSpPr>
          <p:cNvPr id="102425" name="Line 25"/>
          <p:cNvSpPr>
            <a:spLocks noChangeShapeType="1"/>
          </p:cNvSpPr>
          <p:nvPr/>
        </p:nvSpPr>
        <p:spPr bwMode="auto">
          <a:xfrm>
            <a:off x="2417763" y="3429000"/>
            <a:ext cx="457200" cy="0"/>
          </a:xfrm>
          <a:prstGeom prst="line">
            <a:avLst/>
          </a:prstGeom>
          <a:noFill/>
          <a:ln w="3175">
            <a:solidFill>
              <a:schemeClr val="tx1"/>
            </a:solidFill>
            <a:round/>
            <a:headEnd type="none" w="sm" len="sm"/>
            <a:tailEnd type="triangle" w="sm" len="sm"/>
          </a:ln>
        </p:spPr>
        <p:txBody>
          <a:bodyPr wrap="none" anchor="ctr"/>
          <a:lstStyle/>
          <a:p>
            <a:endParaRPr lang="en-US"/>
          </a:p>
        </p:txBody>
      </p:sp>
      <p:sp>
        <p:nvSpPr>
          <p:cNvPr id="102426" name="Text Box 26"/>
          <p:cNvSpPr txBox="1">
            <a:spLocks noChangeArrowheads="1"/>
          </p:cNvSpPr>
          <p:nvPr/>
        </p:nvSpPr>
        <p:spPr bwMode="auto">
          <a:xfrm>
            <a:off x="1828800" y="4038600"/>
            <a:ext cx="804863" cy="422275"/>
          </a:xfrm>
          <a:prstGeom prst="rect">
            <a:avLst/>
          </a:prstGeom>
          <a:solidFill>
            <a:schemeClr val="bg1"/>
          </a:solidFill>
          <a:ln w="12700">
            <a:noFill/>
            <a:miter lim="800000"/>
            <a:headEnd type="none" w="sm" len="sm"/>
            <a:tailEnd type="none" w="sm" len="sm"/>
          </a:ln>
        </p:spPr>
        <p:txBody>
          <a:bodyPr>
            <a:spAutoFit/>
          </a:bodyPr>
          <a:lstStyle/>
          <a:p>
            <a:pPr algn="r" eaLnBrk="0" hangingPunct="0">
              <a:lnSpc>
                <a:spcPct val="90000"/>
              </a:lnSpc>
            </a:pPr>
            <a:r>
              <a:rPr lang="en-US" sz="1200" b="1"/>
              <a:t>Bên gửi</a:t>
            </a:r>
          </a:p>
          <a:p>
            <a:pPr algn="r" eaLnBrk="0" hangingPunct="0">
              <a:lnSpc>
                <a:spcPct val="90000"/>
              </a:lnSpc>
            </a:pPr>
            <a:r>
              <a:rPr lang="en-US" sz="1200" b="1"/>
              <a:t>bị khóa</a:t>
            </a:r>
          </a:p>
        </p:txBody>
      </p:sp>
      <p:sp>
        <p:nvSpPr>
          <p:cNvPr id="102427" name="Text Box 27"/>
          <p:cNvSpPr txBox="1">
            <a:spLocks noChangeArrowheads="1"/>
          </p:cNvSpPr>
          <p:nvPr/>
        </p:nvSpPr>
        <p:spPr bwMode="auto">
          <a:xfrm>
            <a:off x="1295400" y="4835525"/>
            <a:ext cx="1274763" cy="422275"/>
          </a:xfrm>
          <a:prstGeom prst="rect">
            <a:avLst/>
          </a:prstGeom>
          <a:solidFill>
            <a:schemeClr val="bg1"/>
          </a:solidFill>
          <a:ln w="12700">
            <a:noFill/>
            <a:miter lim="800000"/>
            <a:headEnd type="none" w="sm" len="sm"/>
            <a:tailEnd type="none" w="sm" len="sm"/>
          </a:ln>
        </p:spPr>
        <p:txBody>
          <a:bodyPr>
            <a:spAutoFit/>
          </a:bodyPr>
          <a:lstStyle/>
          <a:p>
            <a:pPr algn="ctr" eaLnBrk="0" hangingPunct="0">
              <a:lnSpc>
                <a:spcPct val="90000"/>
              </a:lnSpc>
            </a:pPr>
            <a:r>
              <a:rPr lang="en-US" sz="1200" b="1"/>
              <a:t>Bên gửi có thể</a:t>
            </a:r>
          </a:p>
          <a:p>
            <a:pPr algn="ctr" eaLnBrk="0" hangingPunct="0">
              <a:lnSpc>
                <a:spcPct val="90000"/>
              </a:lnSpc>
            </a:pPr>
            <a:r>
              <a:rPr lang="en-US" sz="1200" b="1"/>
              <a:t>gửi đến 2K</a:t>
            </a:r>
          </a:p>
        </p:txBody>
      </p:sp>
      <p:sp>
        <p:nvSpPr>
          <p:cNvPr id="102428" name="Line 28"/>
          <p:cNvSpPr>
            <a:spLocks noChangeShapeType="1"/>
          </p:cNvSpPr>
          <p:nvPr/>
        </p:nvSpPr>
        <p:spPr bwMode="auto">
          <a:xfrm>
            <a:off x="2493963" y="5130800"/>
            <a:ext cx="381000" cy="0"/>
          </a:xfrm>
          <a:prstGeom prst="line">
            <a:avLst/>
          </a:prstGeom>
          <a:noFill/>
          <a:ln w="3175">
            <a:solidFill>
              <a:schemeClr val="tx1"/>
            </a:solidFill>
            <a:round/>
            <a:headEnd type="none" w="sm" len="sm"/>
            <a:tailEnd type="triangle" w="sm" len="sm"/>
          </a:ln>
        </p:spPr>
        <p:txBody>
          <a:bodyPr wrap="none" anchor="ctr"/>
          <a:lstStyle/>
          <a:p>
            <a:endParaRPr lang="en-US"/>
          </a:p>
        </p:txBody>
      </p:sp>
      <p:sp>
        <p:nvSpPr>
          <p:cNvPr id="102429" name="Rectangle 29"/>
          <p:cNvSpPr>
            <a:spLocks noChangeArrowheads="1"/>
          </p:cNvSpPr>
          <p:nvPr/>
        </p:nvSpPr>
        <p:spPr bwMode="auto">
          <a:xfrm>
            <a:off x="6554788" y="2057400"/>
            <a:ext cx="762000" cy="228600"/>
          </a:xfrm>
          <a:prstGeom prst="rect">
            <a:avLst/>
          </a:prstGeom>
          <a:solidFill>
            <a:srgbClr val="CCECFF"/>
          </a:solidFill>
          <a:ln w="12700">
            <a:solidFill>
              <a:schemeClr val="tx1"/>
            </a:solidFill>
            <a:miter lim="800000"/>
            <a:headEnd type="none" w="sm" len="sm"/>
            <a:tailEnd type="none" w="sm" len="sm"/>
          </a:ln>
        </p:spPr>
        <p:txBody>
          <a:bodyPr wrap="none" anchor="ctr"/>
          <a:lstStyle/>
          <a:p>
            <a:pPr algn="ctr" eaLnBrk="0" hangingPunct="0"/>
            <a:r>
              <a:rPr lang="en-US" sz="1200"/>
              <a:t>Empty</a:t>
            </a:r>
          </a:p>
        </p:txBody>
      </p:sp>
      <p:grpSp>
        <p:nvGrpSpPr>
          <p:cNvPr id="5" name="Group 30"/>
          <p:cNvGrpSpPr>
            <a:grpSpLocks/>
          </p:cNvGrpSpPr>
          <p:nvPr/>
        </p:nvGrpSpPr>
        <p:grpSpPr bwMode="auto">
          <a:xfrm>
            <a:off x="6554788" y="2743200"/>
            <a:ext cx="762000" cy="228600"/>
            <a:chOff x="4080" y="1872"/>
            <a:chExt cx="480" cy="144"/>
          </a:xfrm>
        </p:grpSpPr>
        <p:sp>
          <p:nvSpPr>
            <p:cNvPr id="55338" name="Rectangle 31"/>
            <p:cNvSpPr>
              <a:spLocks noChangeArrowheads="1"/>
            </p:cNvSpPr>
            <p:nvPr/>
          </p:nvSpPr>
          <p:spPr bwMode="auto">
            <a:xfrm>
              <a:off x="4080" y="1872"/>
              <a:ext cx="240" cy="144"/>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2K</a:t>
              </a:r>
            </a:p>
          </p:txBody>
        </p:sp>
        <p:sp>
          <p:nvSpPr>
            <p:cNvPr id="55339" name="Rectangle 32"/>
            <p:cNvSpPr>
              <a:spLocks noChangeArrowheads="1"/>
            </p:cNvSpPr>
            <p:nvPr/>
          </p:nvSpPr>
          <p:spPr bwMode="auto">
            <a:xfrm>
              <a:off x="4320" y="1872"/>
              <a:ext cx="240" cy="144"/>
            </a:xfrm>
            <a:prstGeom prst="rect">
              <a:avLst/>
            </a:prstGeom>
            <a:solidFill>
              <a:srgbClr val="CCECFF"/>
            </a:solidFill>
            <a:ln w="12700">
              <a:solidFill>
                <a:schemeClr val="tx1"/>
              </a:solidFill>
              <a:miter lim="800000"/>
              <a:headEnd type="none" w="sm" len="sm"/>
              <a:tailEnd type="none" w="sm" len="sm"/>
            </a:ln>
          </p:spPr>
          <p:txBody>
            <a:bodyPr wrap="none" anchor="ctr"/>
            <a:lstStyle/>
            <a:p>
              <a:pPr algn="ctr" eaLnBrk="0" hangingPunct="0"/>
              <a:endParaRPr lang="en-US" sz="1200"/>
            </a:p>
          </p:txBody>
        </p:sp>
      </p:grpSp>
      <p:sp>
        <p:nvSpPr>
          <p:cNvPr id="102433" name="Rectangle 33"/>
          <p:cNvSpPr>
            <a:spLocks noChangeArrowheads="1"/>
          </p:cNvSpPr>
          <p:nvPr/>
        </p:nvSpPr>
        <p:spPr bwMode="auto">
          <a:xfrm>
            <a:off x="6554788" y="3733800"/>
            <a:ext cx="762000" cy="228600"/>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Full</a:t>
            </a:r>
          </a:p>
        </p:txBody>
      </p:sp>
      <p:grpSp>
        <p:nvGrpSpPr>
          <p:cNvPr id="6" name="Group 34"/>
          <p:cNvGrpSpPr>
            <a:grpSpLocks/>
          </p:cNvGrpSpPr>
          <p:nvPr/>
        </p:nvGrpSpPr>
        <p:grpSpPr bwMode="auto">
          <a:xfrm>
            <a:off x="6554788" y="4800600"/>
            <a:ext cx="762000" cy="228600"/>
            <a:chOff x="4080" y="3168"/>
            <a:chExt cx="480" cy="144"/>
          </a:xfrm>
        </p:grpSpPr>
        <p:sp>
          <p:nvSpPr>
            <p:cNvPr id="55336" name="Rectangle 35"/>
            <p:cNvSpPr>
              <a:spLocks noChangeArrowheads="1"/>
            </p:cNvSpPr>
            <p:nvPr/>
          </p:nvSpPr>
          <p:spPr bwMode="auto">
            <a:xfrm>
              <a:off x="4320" y="3168"/>
              <a:ext cx="240" cy="144"/>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2K</a:t>
              </a:r>
            </a:p>
          </p:txBody>
        </p:sp>
        <p:sp>
          <p:nvSpPr>
            <p:cNvPr id="55337" name="Rectangle 36"/>
            <p:cNvSpPr>
              <a:spLocks noChangeArrowheads="1"/>
            </p:cNvSpPr>
            <p:nvPr/>
          </p:nvSpPr>
          <p:spPr bwMode="auto">
            <a:xfrm>
              <a:off x="4080" y="3168"/>
              <a:ext cx="240" cy="144"/>
            </a:xfrm>
            <a:prstGeom prst="rect">
              <a:avLst/>
            </a:prstGeom>
            <a:solidFill>
              <a:srgbClr val="CCECFF"/>
            </a:solidFill>
            <a:ln w="12700">
              <a:solidFill>
                <a:schemeClr val="tx1"/>
              </a:solidFill>
              <a:miter lim="800000"/>
              <a:headEnd type="none" w="sm" len="sm"/>
              <a:tailEnd type="none" w="sm" len="sm"/>
            </a:ln>
          </p:spPr>
          <p:txBody>
            <a:bodyPr wrap="none" anchor="ctr"/>
            <a:lstStyle/>
            <a:p>
              <a:pPr algn="ctr" eaLnBrk="0" hangingPunct="0"/>
              <a:endParaRPr lang="en-US" sz="1200"/>
            </a:p>
          </p:txBody>
        </p:sp>
      </p:grpSp>
      <p:grpSp>
        <p:nvGrpSpPr>
          <p:cNvPr id="7" name="Group 37"/>
          <p:cNvGrpSpPr>
            <a:grpSpLocks/>
          </p:cNvGrpSpPr>
          <p:nvPr/>
        </p:nvGrpSpPr>
        <p:grpSpPr bwMode="auto">
          <a:xfrm>
            <a:off x="6562725" y="5791200"/>
            <a:ext cx="754063" cy="228600"/>
            <a:chOff x="4085" y="3792"/>
            <a:chExt cx="475" cy="144"/>
          </a:xfrm>
        </p:grpSpPr>
        <p:sp>
          <p:nvSpPr>
            <p:cNvPr id="55333" name="Rectangle 38"/>
            <p:cNvSpPr>
              <a:spLocks noChangeArrowheads="1"/>
            </p:cNvSpPr>
            <p:nvPr/>
          </p:nvSpPr>
          <p:spPr bwMode="auto">
            <a:xfrm>
              <a:off x="4320" y="3792"/>
              <a:ext cx="240" cy="144"/>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2K</a:t>
              </a:r>
            </a:p>
          </p:txBody>
        </p:sp>
        <p:sp>
          <p:nvSpPr>
            <p:cNvPr id="55334" name="Rectangle 39"/>
            <p:cNvSpPr>
              <a:spLocks noChangeArrowheads="1"/>
            </p:cNvSpPr>
            <p:nvPr/>
          </p:nvSpPr>
          <p:spPr bwMode="auto">
            <a:xfrm>
              <a:off x="4200" y="3792"/>
              <a:ext cx="120" cy="144"/>
            </a:xfrm>
            <a:prstGeom prst="rect">
              <a:avLst/>
            </a:prstGeom>
            <a:solidFill>
              <a:srgbClr val="CCECFF"/>
            </a:solidFill>
            <a:ln w="12700">
              <a:solidFill>
                <a:schemeClr val="tx1"/>
              </a:solidFill>
              <a:miter lim="800000"/>
              <a:headEnd type="none" w="sm" len="sm"/>
              <a:tailEnd type="none" w="sm" len="sm"/>
            </a:ln>
          </p:spPr>
          <p:txBody>
            <a:bodyPr wrap="none" anchor="ctr"/>
            <a:lstStyle/>
            <a:p>
              <a:pPr algn="ctr" eaLnBrk="0" hangingPunct="0"/>
              <a:endParaRPr lang="en-US" sz="1200"/>
            </a:p>
          </p:txBody>
        </p:sp>
        <p:sp>
          <p:nvSpPr>
            <p:cNvPr id="55335" name="Rectangle 40"/>
            <p:cNvSpPr>
              <a:spLocks noChangeArrowheads="1"/>
            </p:cNvSpPr>
            <p:nvPr/>
          </p:nvSpPr>
          <p:spPr bwMode="auto">
            <a:xfrm>
              <a:off x="4085" y="3792"/>
              <a:ext cx="120" cy="144"/>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1K</a:t>
              </a:r>
            </a:p>
          </p:txBody>
        </p:sp>
      </p:grpSp>
      <p:sp>
        <p:nvSpPr>
          <p:cNvPr id="102441" name="Line 41"/>
          <p:cNvSpPr>
            <a:spLocks noChangeShapeType="1"/>
          </p:cNvSpPr>
          <p:nvPr/>
        </p:nvSpPr>
        <p:spPr bwMode="auto">
          <a:xfrm flipH="1">
            <a:off x="6151563" y="4267200"/>
            <a:ext cx="457200" cy="0"/>
          </a:xfrm>
          <a:prstGeom prst="line">
            <a:avLst/>
          </a:prstGeom>
          <a:noFill/>
          <a:ln w="3175">
            <a:solidFill>
              <a:schemeClr val="tx1"/>
            </a:solidFill>
            <a:round/>
            <a:headEnd type="none" w="sm" len="sm"/>
            <a:tailEnd type="triangle" w="sm" len="sm"/>
          </a:ln>
        </p:spPr>
        <p:txBody>
          <a:bodyPr wrap="none" anchor="ctr"/>
          <a:lstStyle/>
          <a:p>
            <a:endParaRPr lang="en-US"/>
          </a:p>
        </p:txBody>
      </p:sp>
      <p:sp>
        <p:nvSpPr>
          <p:cNvPr id="102442" name="Text Box 42"/>
          <p:cNvSpPr txBox="1">
            <a:spLocks noChangeArrowheads="1"/>
          </p:cNvSpPr>
          <p:nvPr/>
        </p:nvSpPr>
        <p:spPr bwMode="auto">
          <a:xfrm>
            <a:off x="6438900" y="1785938"/>
            <a:ext cx="268288" cy="274637"/>
          </a:xfrm>
          <a:prstGeom prst="rect">
            <a:avLst/>
          </a:prstGeom>
          <a:noFill/>
          <a:ln w="12700">
            <a:noFill/>
            <a:miter lim="800000"/>
            <a:headEnd type="none" w="sm" len="sm"/>
            <a:tailEnd type="none" w="sm" len="sm"/>
          </a:ln>
        </p:spPr>
        <p:txBody>
          <a:bodyPr wrap="none">
            <a:spAutoFit/>
          </a:bodyPr>
          <a:lstStyle/>
          <a:p>
            <a:pPr eaLnBrk="0" hangingPunct="0"/>
            <a:r>
              <a:rPr lang="en-US" sz="1200"/>
              <a:t>0</a:t>
            </a:r>
          </a:p>
        </p:txBody>
      </p:sp>
      <p:sp>
        <p:nvSpPr>
          <p:cNvPr id="102443" name="Text Box 43"/>
          <p:cNvSpPr txBox="1">
            <a:spLocks noChangeArrowheads="1"/>
          </p:cNvSpPr>
          <p:nvPr/>
        </p:nvSpPr>
        <p:spPr bwMode="auto">
          <a:xfrm>
            <a:off x="7164388" y="1785938"/>
            <a:ext cx="369887" cy="274637"/>
          </a:xfrm>
          <a:prstGeom prst="rect">
            <a:avLst/>
          </a:prstGeom>
          <a:noFill/>
          <a:ln w="12700">
            <a:noFill/>
            <a:miter lim="800000"/>
            <a:headEnd type="none" w="sm" len="sm"/>
            <a:tailEnd type="none" w="sm" len="sm"/>
          </a:ln>
        </p:spPr>
        <p:txBody>
          <a:bodyPr wrap="none">
            <a:spAutoFit/>
          </a:bodyPr>
          <a:lstStyle/>
          <a:p>
            <a:pPr eaLnBrk="0" hangingPunct="0"/>
            <a:r>
              <a:rPr lang="en-US" sz="1200"/>
              <a:t>4K</a:t>
            </a:r>
          </a:p>
        </p:txBody>
      </p:sp>
      <p:sp>
        <p:nvSpPr>
          <p:cNvPr id="102444" name="Text Box 44"/>
          <p:cNvSpPr txBox="1">
            <a:spLocks noChangeArrowheads="1"/>
          </p:cNvSpPr>
          <p:nvPr/>
        </p:nvSpPr>
        <p:spPr bwMode="auto">
          <a:xfrm>
            <a:off x="6477000" y="1295400"/>
            <a:ext cx="906463" cy="422275"/>
          </a:xfrm>
          <a:prstGeom prst="rect">
            <a:avLst/>
          </a:prstGeom>
          <a:noFill/>
          <a:ln w="12700">
            <a:noFill/>
            <a:miter lim="800000"/>
            <a:headEnd type="none" w="sm" len="sm"/>
            <a:tailEnd type="none" w="sm" len="sm"/>
          </a:ln>
        </p:spPr>
        <p:txBody>
          <a:bodyPr wrap="none">
            <a:spAutoFit/>
          </a:bodyPr>
          <a:lstStyle/>
          <a:p>
            <a:pPr algn="ctr" eaLnBrk="0" hangingPunct="0">
              <a:lnSpc>
                <a:spcPct val="90000"/>
              </a:lnSpc>
            </a:pPr>
            <a:r>
              <a:rPr lang="en-US" sz="1200" b="1"/>
              <a:t>Bộ đệm</a:t>
            </a:r>
          </a:p>
          <a:p>
            <a:pPr algn="ctr" eaLnBrk="0" hangingPunct="0">
              <a:lnSpc>
                <a:spcPct val="90000"/>
              </a:lnSpc>
            </a:pPr>
            <a:r>
              <a:rPr lang="en-US" sz="1200" b="1"/>
              <a:t> bên nhận</a:t>
            </a:r>
          </a:p>
        </p:txBody>
      </p:sp>
      <p:sp>
        <p:nvSpPr>
          <p:cNvPr id="102445" name="Text Box 45"/>
          <p:cNvSpPr txBox="1">
            <a:spLocks noChangeArrowheads="1"/>
          </p:cNvSpPr>
          <p:nvPr/>
        </p:nvSpPr>
        <p:spPr bwMode="auto">
          <a:xfrm>
            <a:off x="5842000" y="1447800"/>
            <a:ext cx="565150" cy="257175"/>
          </a:xfrm>
          <a:prstGeom prst="rect">
            <a:avLst/>
          </a:prstGeom>
          <a:noFill/>
          <a:ln w="12700">
            <a:noFill/>
            <a:miter lim="800000"/>
            <a:headEnd type="none" w="sm" len="sm"/>
            <a:tailEnd type="none" w="sm" len="sm"/>
          </a:ln>
        </p:spPr>
        <p:txBody>
          <a:bodyPr wrap="none">
            <a:spAutoFit/>
          </a:bodyPr>
          <a:lstStyle/>
          <a:p>
            <a:pPr algn="ctr" eaLnBrk="0" hangingPunct="0">
              <a:lnSpc>
                <a:spcPct val="90000"/>
              </a:lnSpc>
            </a:pPr>
            <a:r>
              <a:rPr lang="en-US" sz="1200" b="1"/>
              <a:t>Nhận</a:t>
            </a:r>
          </a:p>
        </p:txBody>
      </p:sp>
      <p:sp>
        <p:nvSpPr>
          <p:cNvPr id="102446" name="Text Box 46"/>
          <p:cNvSpPr txBox="1">
            <a:spLocks noChangeArrowheads="1"/>
          </p:cNvSpPr>
          <p:nvPr/>
        </p:nvSpPr>
        <p:spPr bwMode="auto">
          <a:xfrm>
            <a:off x="2736850" y="1447800"/>
            <a:ext cx="457200" cy="257175"/>
          </a:xfrm>
          <a:prstGeom prst="rect">
            <a:avLst/>
          </a:prstGeom>
          <a:noFill/>
          <a:ln w="12700">
            <a:noFill/>
            <a:miter lim="800000"/>
            <a:headEnd type="none" w="sm" len="sm"/>
            <a:tailEnd type="none" w="sm" len="sm"/>
          </a:ln>
        </p:spPr>
        <p:txBody>
          <a:bodyPr wrap="none">
            <a:spAutoFit/>
          </a:bodyPr>
          <a:lstStyle/>
          <a:p>
            <a:pPr algn="ctr" eaLnBrk="0" hangingPunct="0">
              <a:lnSpc>
                <a:spcPct val="90000"/>
              </a:lnSpc>
            </a:pPr>
            <a:r>
              <a:rPr lang="en-US" sz="1200" b="1"/>
              <a:t>Gửi</a:t>
            </a:r>
          </a:p>
        </p:txBody>
      </p:sp>
      <p:sp>
        <p:nvSpPr>
          <p:cNvPr id="102447" name="AutoShape 47"/>
          <p:cNvSpPr>
            <a:spLocks/>
          </p:cNvSpPr>
          <p:nvPr/>
        </p:nvSpPr>
        <p:spPr bwMode="auto">
          <a:xfrm>
            <a:off x="2654300" y="3513138"/>
            <a:ext cx="198438" cy="1508125"/>
          </a:xfrm>
          <a:prstGeom prst="leftBrace">
            <a:avLst>
              <a:gd name="adj1" fmla="val 63333"/>
              <a:gd name="adj2" fmla="val 50000"/>
            </a:avLst>
          </a:prstGeom>
          <a:noFill/>
          <a:ln w="12700">
            <a:solidFill>
              <a:schemeClr val="tx1"/>
            </a:solidFill>
            <a:round/>
            <a:headEnd type="none" w="sm" len="sm"/>
            <a:tailEnd type="none" w="sm" len="sm"/>
          </a:ln>
        </p:spPr>
        <p:txBody>
          <a:bodyPr wrap="none" anchor="ctr"/>
          <a:lstStyle/>
          <a:p>
            <a:endParaRPr lang="en-US"/>
          </a:p>
        </p:txBody>
      </p:sp>
      <p:sp>
        <p:nvSpPr>
          <p:cNvPr id="102448" name="Text Box 48"/>
          <p:cNvSpPr txBox="1">
            <a:spLocks noChangeArrowheads="1"/>
          </p:cNvSpPr>
          <p:nvPr/>
        </p:nvSpPr>
        <p:spPr bwMode="auto">
          <a:xfrm>
            <a:off x="1447800" y="3159125"/>
            <a:ext cx="1079500" cy="422275"/>
          </a:xfrm>
          <a:prstGeom prst="rect">
            <a:avLst/>
          </a:prstGeom>
          <a:solidFill>
            <a:schemeClr val="bg1"/>
          </a:solidFill>
          <a:ln w="12700">
            <a:noFill/>
            <a:miter lim="800000"/>
            <a:headEnd type="none" w="sm" len="sm"/>
            <a:tailEnd type="none" w="sm" len="sm"/>
          </a:ln>
        </p:spPr>
        <p:txBody>
          <a:bodyPr>
            <a:spAutoFit/>
          </a:bodyPr>
          <a:lstStyle/>
          <a:p>
            <a:pPr eaLnBrk="0" hangingPunct="0">
              <a:lnSpc>
                <a:spcPct val="90000"/>
              </a:lnSpc>
            </a:pPr>
            <a:r>
              <a:rPr lang="en-US" sz="1200" b="1"/>
              <a:t>Ứng dụng </a:t>
            </a:r>
          </a:p>
          <a:p>
            <a:pPr eaLnBrk="0" hangingPunct="0">
              <a:lnSpc>
                <a:spcPct val="90000"/>
              </a:lnSpc>
            </a:pPr>
            <a:r>
              <a:rPr lang="en-US" sz="1200" b="1"/>
              <a:t>gửi 2K</a:t>
            </a:r>
          </a:p>
        </p:txBody>
      </p:sp>
      <p:sp>
        <p:nvSpPr>
          <p:cNvPr id="49" name="Slide Number Placeholder 48"/>
          <p:cNvSpPr>
            <a:spLocks noGrp="1"/>
          </p:cNvSpPr>
          <p:nvPr>
            <p:ph type="sldNum" sz="quarter" idx="12"/>
          </p:nvPr>
        </p:nvSpPr>
        <p:spPr/>
        <p:txBody>
          <a:bodyPr/>
          <a:lstStyle/>
          <a:p>
            <a:fld id="{4810A696-75C0-4E1D-A482-26D5420205C7}" type="slidenum">
              <a:rPr lang="en-US" smtClean="0"/>
              <a:pPr/>
              <a:t>68</a:t>
            </a:fld>
            <a:endParaRPr lang="en-US"/>
          </a:p>
        </p:txBody>
      </p:sp>
      <p:sp>
        <p:nvSpPr>
          <p:cNvPr id="50" name="Footer Placeholder 4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03"/>
                                        </p:tgtEl>
                                        <p:attrNameLst>
                                          <p:attrName>style.visibility</p:attrName>
                                        </p:attrNameLst>
                                      </p:cBhvr>
                                      <p:to>
                                        <p:strVal val="visible"/>
                                      </p:to>
                                    </p:set>
                                    <p:animEffect transition="in" filter="dissolve">
                                      <p:cBhvr>
                                        <p:cTn id="7" dur="500"/>
                                        <p:tgtEl>
                                          <p:spTgt spid="10240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404"/>
                                        </p:tgtEl>
                                        <p:attrNameLst>
                                          <p:attrName>style.visibility</p:attrName>
                                        </p:attrNameLst>
                                      </p:cBhvr>
                                      <p:to>
                                        <p:strVal val="visible"/>
                                      </p:to>
                                    </p:set>
                                    <p:animEffect transition="in" filter="dissolve">
                                      <p:cBhvr>
                                        <p:cTn id="10" dur="500"/>
                                        <p:tgtEl>
                                          <p:spTgt spid="10240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2405"/>
                                        </p:tgtEl>
                                        <p:attrNameLst>
                                          <p:attrName>style.visibility</p:attrName>
                                        </p:attrNameLst>
                                      </p:cBhvr>
                                      <p:to>
                                        <p:strVal val="visible"/>
                                      </p:to>
                                    </p:set>
                                    <p:animEffect transition="in" filter="dissolve">
                                      <p:cBhvr>
                                        <p:cTn id="13" dur="500"/>
                                        <p:tgtEl>
                                          <p:spTgt spid="10240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2406"/>
                                        </p:tgtEl>
                                        <p:attrNameLst>
                                          <p:attrName>style.visibility</p:attrName>
                                        </p:attrNameLst>
                                      </p:cBhvr>
                                      <p:to>
                                        <p:strVal val="visible"/>
                                      </p:to>
                                    </p:set>
                                    <p:animEffect transition="in" filter="dissolve">
                                      <p:cBhvr>
                                        <p:cTn id="16" dur="500"/>
                                        <p:tgtEl>
                                          <p:spTgt spid="10240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2407"/>
                                        </p:tgtEl>
                                        <p:attrNameLst>
                                          <p:attrName>style.visibility</p:attrName>
                                        </p:attrNameLst>
                                      </p:cBhvr>
                                      <p:to>
                                        <p:strVal val="visible"/>
                                      </p:to>
                                    </p:set>
                                    <p:animEffect transition="in" filter="dissolve">
                                      <p:cBhvr>
                                        <p:cTn id="19" dur="500"/>
                                        <p:tgtEl>
                                          <p:spTgt spid="10240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2408"/>
                                        </p:tgtEl>
                                        <p:attrNameLst>
                                          <p:attrName>style.visibility</p:attrName>
                                        </p:attrNameLst>
                                      </p:cBhvr>
                                      <p:to>
                                        <p:strVal val="visible"/>
                                      </p:to>
                                    </p:set>
                                    <p:animEffect transition="in" filter="dissolve">
                                      <p:cBhvr>
                                        <p:cTn id="22" dur="500"/>
                                        <p:tgtEl>
                                          <p:spTgt spid="10240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2409"/>
                                        </p:tgtEl>
                                        <p:attrNameLst>
                                          <p:attrName>style.visibility</p:attrName>
                                        </p:attrNameLst>
                                      </p:cBhvr>
                                      <p:to>
                                        <p:strVal val="visible"/>
                                      </p:to>
                                    </p:set>
                                    <p:animEffect transition="in" filter="dissolve">
                                      <p:cBhvr>
                                        <p:cTn id="25" dur="500"/>
                                        <p:tgtEl>
                                          <p:spTgt spid="10240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2410"/>
                                        </p:tgtEl>
                                        <p:attrNameLst>
                                          <p:attrName>style.visibility</p:attrName>
                                        </p:attrNameLst>
                                      </p:cBhvr>
                                      <p:to>
                                        <p:strVal val="visible"/>
                                      </p:to>
                                    </p:set>
                                    <p:animEffect transition="in" filter="dissolve">
                                      <p:cBhvr>
                                        <p:cTn id="28" dur="500"/>
                                        <p:tgtEl>
                                          <p:spTgt spid="102410"/>
                                        </p:tgtEl>
                                      </p:cBhvr>
                                    </p:animEffect>
                                  </p:childTnLst>
                                </p:cTn>
                              </p:par>
                              <p:par>
                                <p:cTn id="29" presetID="9"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2414"/>
                                        </p:tgtEl>
                                        <p:attrNameLst>
                                          <p:attrName>style.visibility</p:attrName>
                                        </p:attrNameLst>
                                      </p:cBhvr>
                                      <p:to>
                                        <p:strVal val="visible"/>
                                      </p:to>
                                    </p:set>
                                    <p:animEffect transition="in" filter="dissolve">
                                      <p:cBhvr>
                                        <p:cTn id="34" dur="500"/>
                                        <p:tgtEl>
                                          <p:spTgt spid="102414"/>
                                        </p:tgtEl>
                                      </p:cBhvr>
                                    </p:animEffect>
                                  </p:childTnLst>
                                </p:cTn>
                              </p:par>
                              <p:par>
                                <p:cTn id="35" presetID="9"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2418"/>
                                        </p:tgtEl>
                                        <p:attrNameLst>
                                          <p:attrName>style.visibility</p:attrName>
                                        </p:attrNameLst>
                                      </p:cBhvr>
                                      <p:to>
                                        <p:strVal val="visible"/>
                                      </p:to>
                                    </p:set>
                                    <p:animEffect transition="in" filter="dissolve">
                                      <p:cBhvr>
                                        <p:cTn id="40" dur="500"/>
                                        <p:tgtEl>
                                          <p:spTgt spid="10241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419"/>
                                        </p:tgtEl>
                                        <p:attrNameLst>
                                          <p:attrName>style.visibility</p:attrName>
                                        </p:attrNameLst>
                                      </p:cBhvr>
                                      <p:to>
                                        <p:strVal val="visible"/>
                                      </p:to>
                                    </p:set>
                                    <p:animEffect transition="in" filter="dissolve">
                                      <p:cBhvr>
                                        <p:cTn id="43" dur="500"/>
                                        <p:tgtEl>
                                          <p:spTgt spid="102419"/>
                                        </p:tgtEl>
                                      </p:cBhvr>
                                    </p:animEffect>
                                  </p:childTnLst>
                                </p:cTn>
                              </p:par>
                              <p:par>
                                <p:cTn id="44" presetID="9" presetClass="entr" presetSubtype="0"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dissolve">
                                      <p:cBhvr>
                                        <p:cTn id="46" dur="500"/>
                                        <p:tgtEl>
                                          <p:spTgt spid="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2423"/>
                                        </p:tgtEl>
                                        <p:attrNameLst>
                                          <p:attrName>style.visibility</p:attrName>
                                        </p:attrNameLst>
                                      </p:cBhvr>
                                      <p:to>
                                        <p:strVal val="visible"/>
                                      </p:to>
                                    </p:set>
                                    <p:animEffect transition="in" filter="dissolve">
                                      <p:cBhvr>
                                        <p:cTn id="49" dur="500"/>
                                        <p:tgtEl>
                                          <p:spTgt spid="10242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2424"/>
                                        </p:tgtEl>
                                        <p:attrNameLst>
                                          <p:attrName>style.visibility</p:attrName>
                                        </p:attrNameLst>
                                      </p:cBhvr>
                                      <p:to>
                                        <p:strVal val="visible"/>
                                      </p:to>
                                    </p:set>
                                    <p:animEffect transition="in" filter="dissolve">
                                      <p:cBhvr>
                                        <p:cTn id="52" dur="500"/>
                                        <p:tgtEl>
                                          <p:spTgt spid="102424"/>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2425"/>
                                        </p:tgtEl>
                                        <p:attrNameLst>
                                          <p:attrName>style.visibility</p:attrName>
                                        </p:attrNameLst>
                                      </p:cBhvr>
                                      <p:to>
                                        <p:strVal val="visible"/>
                                      </p:to>
                                    </p:set>
                                    <p:animEffect transition="in" filter="dissolve">
                                      <p:cBhvr>
                                        <p:cTn id="55" dur="500"/>
                                        <p:tgtEl>
                                          <p:spTgt spid="10242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2426"/>
                                        </p:tgtEl>
                                        <p:attrNameLst>
                                          <p:attrName>style.visibility</p:attrName>
                                        </p:attrNameLst>
                                      </p:cBhvr>
                                      <p:to>
                                        <p:strVal val="visible"/>
                                      </p:to>
                                    </p:set>
                                    <p:animEffect transition="in" filter="dissolve">
                                      <p:cBhvr>
                                        <p:cTn id="58" dur="500"/>
                                        <p:tgtEl>
                                          <p:spTgt spid="10242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2427"/>
                                        </p:tgtEl>
                                        <p:attrNameLst>
                                          <p:attrName>style.visibility</p:attrName>
                                        </p:attrNameLst>
                                      </p:cBhvr>
                                      <p:to>
                                        <p:strVal val="visible"/>
                                      </p:to>
                                    </p:set>
                                    <p:animEffect transition="in" filter="dissolve">
                                      <p:cBhvr>
                                        <p:cTn id="61" dur="500"/>
                                        <p:tgtEl>
                                          <p:spTgt spid="10242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2428"/>
                                        </p:tgtEl>
                                        <p:attrNameLst>
                                          <p:attrName>style.visibility</p:attrName>
                                        </p:attrNameLst>
                                      </p:cBhvr>
                                      <p:to>
                                        <p:strVal val="visible"/>
                                      </p:to>
                                    </p:set>
                                    <p:animEffect transition="in" filter="dissolve">
                                      <p:cBhvr>
                                        <p:cTn id="64" dur="500"/>
                                        <p:tgtEl>
                                          <p:spTgt spid="102428"/>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02429"/>
                                        </p:tgtEl>
                                        <p:attrNameLst>
                                          <p:attrName>style.visibility</p:attrName>
                                        </p:attrNameLst>
                                      </p:cBhvr>
                                      <p:to>
                                        <p:strVal val="visible"/>
                                      </p:to>
                                    </p:set>
                                    <p:animEffect transition="in" filter="dissolve">
                                      <p:cBhvr>
                                        <p:cTn id="67" dur="500"/>
                                        <p:tgtEl>
                                          <p:spTgt spid="102429"/>
                                        </p:tgtEl>
                                      </p:cBhvr>
                                    </p:animEffect>
                                  </p:childTnLst>
                                </p:cTn>
                              </p:par>
                              <p:par>
                                <p:cTn id="68" presetID="9" presetClass="entr" presetSubtype="0" fill="hold" nodeType="with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dissolve">
                                      <p:cBhvr>
                                        <p:cTn id="70" dur="500"/>
                                        <p:tgtEl>
                                          <p:spTgt spid="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02433"/>
                                        </p:tgtEl>
                                        <p:attrNameLst>
                                          <p:attrName>style.visibility</p:attrName>
                                        </p:attrNameLst>
                                      </p:cBhvr>
                                      <p:to>
                                        <p:strVal val="visible"/>
                                      </p:to>
                                    </p:set>
                                    <p:animEffect transition="in" filter="dissolve">
                                      <p:cBhvr>
                                        <p:cTn id="73" dur="500"/>
                                        <p:tgtEl>
                                          <p:spTgt spid="102433"/>
                                        </p:tgtEl>
                                      </p:cBhvr>
                                    </p:animEffect>
                                  </p:childTnLst>
                                </p:cTn>
                              </p:par>
                              <p:par>
                                <p:cTn id="74" presetID="9" presetClass="entr" presetSubtype="0"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dissolve">
                                      <p:cBhvr>
                                        <p:cTn id="76" dur="500"/>
                                        <p:tgtEl>
                                          <p:spTgt spid="6"/>
                                        </p:tgtEl>
                                      </p:cBhvr>
                                    </p:animEffect>
                                  </p:childTnLst>
                                </p:cTn>
                              </p:par>
                              <p:par>
                                <p:cTn id="77" presetID="9" presetClass="entr" presetSubtype="0" fill="hold"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dissolve">
                                      <p:cBhvr>
                                        <p:cTn id="79" dur="500"/>
                                        <p:tgtEl>
                                          <p:spTgt spid="7"/>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02441"/>
                                        </p:tgtEl>
                                        <p:attrNameLst>
                                          <p:attrName>style.visibility</p:attrName>
                                        </p:attrNameLst>
                                      </p:cBhvr>
                                      <p:to>
                                        <p:strVal val="visible"/>
                                      </p:to>
                                    </p:set>
                                    <p:animEffect transition="in" filter="dissolve">
                                      <p:cBhvr>
                                        <p:cTn id="82" dur="500"/>
                                        <p:tgtEl>
                                          <p:spTgt spid="10244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02442"/>
                                        </p:tgtEl>
                                        <p:attrNameLst>
                                          <p:attrName>style.visibility</p:attrName>
                                        </p:attrNameLst>
                                      </p:cBhvr>
                                      <p:to>
                                        <p:strVal val="visible"/>
                                      </p:to>
                                    </p:set>
                                    <p:animEffect transition="in" filter="dissolve">
                                      <p:cBhvr>
                                        <p:cTn id="85" dur="500"/>
                                        <p:tgtEl>
                                          <p:spTgt spid="10244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02443"/>
                                        </p:tgtEl>
                                        <p:attrNameLst>
                                          <p:attrName>style.visibility</p:attrName>
                                        </p:attrNameLst>
                                      </p:cBhvr>
                                      <p:to>
                                        <p:strVal val="visible"/>
                                      </p:to>
                                    </p:set>
                                    <p:animEffect transition="in" filter="dissolve">
                                      <p:cBhvr>
                                        <p:cTn id="88" dur="500"/>
                                        <p:tgtEl>
                                          <p:spTgt spid="10244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2444"/>
                                        </p:tgtEl>
                                        <p:attrNameLst>
                                          <p:attrName>style.visibility</p:attrName>
                                        </p:attrNameLst>
                                      </p:cBhvr>
                                      <p:to>
                                        <p:strVal val="visible"/>
                                      </p:to>
                                    </p:set>
                                    <p:animEffect transition="in" filter="dissolve">
                                      <p:cBhvr>
                                        <p:cTn id="91" dur="500"/>
                                        <p:tgtEl>
                                          <p:spTgt spid="102444"/>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02445"/>
                                        </p:tgtEl>
                                        <p:attrNameLst>
                                          <p:attrName>style.visibility</p:attrName>
                                        </p:attrNameLst>
                                      </p:cBhvr>
                                      <p:to>
                                        <p:strVal val="visible"/>
                                      </p:to>
                                    </p:set>
                                    <p:animEffect transition="in" filter="dissolve">
                                      <p:cBhvr>
                                        <p:cTn id="94" dur="500"/>
                                        <p:tgtEl>
                                          <p:spTgt spid="10244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02446"/>
                                        </p:tgtEl>
                                        <p:attrNameLst>
                                          <p:attrName>style.visibility</p:attrName>
                                        </p:attrNameLst>
                                      </p:cBhvr>
                                      <p:to>
                                        <p:strVal val="visible"/>
                                      </p:to>
                                    </p:set>
                                    <p:animEffect transition="in" filter="dissolve">
                                      <p:cBhvr>
                                        <p:cTn id="97" dur="500"/>
                                        <p:tgtEl>
                                          <p:spTgt spid="102446"/>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02447"/>
                                        </p:tgtEl>
                                        <p:attrNameLst>
                                          <p:attrName>style.visibility</p:attrName>
                                        </p:attrNameLst>
                                      </p:cBhvr>
                                      <p:to>
                                        <p:strVal val="visible"/>
                                      </p:to>
                                    </p:set>
                                    <p:animEffect transition="in" filter="dissolve">
                                      <p:cBhvr>
                                        <p:cTn id="100" dur="500"/>
                                        <p:tgtEl>
                                          <p:spTgt spid="102447"/>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02448"/>
                                        </p:tgtEl>
                                        <p:attrNameLst>
                                          <p:attrName>style.visibility</p:attrName>
                                        </p:attrNameLst>
                                      </p:cBhvr>
                                      <p:to>
                                        <p:strVal val="visible"/>
                                      </p:to>
                                    </p:set>
                                    <p:animEffect transition="in" filter="dissolve">
                                      <p:cBhvr>
                                        <p:cTn id="103" dur="500"/>
                                        <p:tgtEl>
                                          <p:spTgt spid="102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animBg="1"/>
      <p:bldP spid="102404" grpId="0" animBg="1"/>
      <p:bldP spid="102405" grpId="0" animBg="1"/>
      <p:bldP spid="102406" grpId="0" animBg="1"/>
      <p:bldP spid="102407" grpId="0" animBg="1"/>
      <p:bldP spid="102408" grpId="0" animBg="1"/>
      <p:bldP spid="102409" grpId="0" animBg="1"/>
      <p:bldP spid="102410" grpId="0" animBg="1"/>
      <p:bldP spid="102414" grpId="0" animBg="1"/>
      <p:bldP spid="102418" grpId="0" animBg="1"/>
      <p:bldP spid="102419" grpId="0" animBg="1"/>
      <p:bldP spid="102423" grpId="0" animBg="1"/>
      <p:bldP spid="102424" grpId="0" animBg="1"/>
      <p:bldP spid="102425" grpId="0" animBg="1"/>
      <p:bldP spid="102426" grpId="0" animBg="1"/>
      <p:bldP spid="102427" grpId="0" animBg="1"/>
      <p:bldP spid="102428" grpId="0" animBg="1"/>
      <p:bldP spid="102429" grpId="0" animBg="1"/>
      <p:bldP spid="102433" grpId="0" animBg="1"/>
      <p:bldP spid="102441" grpId="0" animBg="1"/>
      <p:bldP spid="102442" grpId="0"/>
      <p:bldP spid="102443" grpId="0"/>
      <p:bldP spid="102444" grpId="0"/>
      <p:bldP spid="102445" grpId="0"/>
      <p:bldP spid="102446" grpId="0"/>
      <p:bldP spid="102447" grpId="0" animBg="1"/>
      <p:bldP spid="10244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sz="3200" dirty="0" err="1"/>
              <a:t>Kiểm</a:t>
            </a:r>
            <a:r>
              <a:rPr lang="en-US" sz="3200" dirty="0"/>
              <a:t> </a:t>
            </a:r>
            <a:r>
              <a:rPr lang="en-US" sz="3200" dirty="0" err="1"/>
              <a:t>soát</a:t>
            </a:r>
            <a:r>
              <a:rPr lang="en-US" sz="3200" dirty="0"/>
              <a:t> </a:t>
            </a:r>
            <a:r>
              <a:rPr lang="en-US" sz="3200" dirty="0" err="1"/>
              <a:t>tắt</a:t>
            </a:r>
            <a:r>
              <a:rPr lang="en-US" sz="3200" dirty="0"/>
              <a:t> </a:t>
            </a:r>
            <a:r>
              <a:rPr lang="en-US" sz="3200" dirty="0" err="1"/>
              <a:t>nghẽn</a:t>
            </a:r>
            <a:r>
              <a:rPr lang="en-US" sz="3200" dirty="0"/>
              <a:t> - 1</a:t>
            </a:r>
          </a:p>
        </p:txBody>
      </p:sp>
      <p:sp>
        <p:nvSpPr>
          <p:cNvPr id="103427" name="Rectangle 3"/>
          <p:cNvSpPr>
            <a:spLocks noGrp="1" noChangeArrowheads="1"/>
          </p:cNvSpPr>
          <p:nvPr>
            <p:ph sz="quarter" idx="1"/>
          </p:nvPr>
        </p:nvSpPr>
        <p:spPr>
          <a:xfrm>
            <a:off x="304800" y="1371600"/>
            <a:ext cx="8686800" cy="4953000"/>
          </a:xfrm>
        </p:spPr>
        <p:txBody>
          <a:bodyPr>
            <a:normAutofit/>
          </a:bodyPr>
          <a:lstStyle/>
          <a:p>
            <a:pPr eaLnBrk="1" hangingPunct="1">
              <a:lnSpc>
                <a:spcPct val="90000"/>
              </a:lnSpc>
            </a:pPr>
            <a:r>
              <a:rPr lang="en-US" sz="2400" dirty="0" err="1"/>
              <a:t>Vấn</a:t>
            </a:r>
            <a:r>
              <a:rPr lang="en-US" sz="2400" dirty="0"/>
              <a:t> </a:t>
            </a:r>
            <a:r>
              <a:rPr lang="en-US" sz="2400" dirty="0" err="1"/>
              <a:t>đề</a:t>
            </a:r>
            <a:r>
              <a:rPr lang="en-US" sz="2400" dirty="0"/>
              <a:t>: 1 node </a:t>
            </a:r>
            <a:r>
              <a:rPr lang="en-US" sz="2400" dirty="0" err="1"/>
              <a:t>có</a:t>
            </a:r>
            <a:r>
              <a:rPr lang="en-US" sz="2400" dirty="0"/>
              <a:t> </a:t>
            </a:r>
            <a:r>
              <a:rPr lang="en-US" sz="2400" dirty="0" err="1"/>
              <a:t>thể</a:t>
            </a:r>
            <a:r>
              <a:rPr lang="en-US" sz="2400" dirty="0"/>
              <a:t> </a:t>
            </a:r>
            <a:r>
              <a:rPr lang="en-US" sz="2400" dirty="0" err="1"/>
              <a:t>nhận</a:t>
            </a:r>
            <a:r>
              <a:rPr lang="en-US" sz="2400" dirty="0"/>
              <a:t> </a:t>
            </a:r>
            <a:r>
              <a:rPr lang="en-US" sz="2400" dirty="0" err="1"/>
              <a:t>dữ</a:t>
            </a:r>
            <a:r>
              <a:rPr lang="en-US" sz="2400" dirty="0"/>
              <a:t> </a:t>
            </a:r>
            <a:r>
              <a:rPr lang="en-US" sz="2400" dirty="0" err="1"/>
              <a:t>liệu</a:t>
            </a:r>
            <a:r>
              <a:rPr lang="en-US" sz="2400" dirty="0"/>
              <a:t> </a:t>
            </a:r>
            <a:r>
              <a:rPr lang="en-US" sz="2400" dirty="0" err="1"/>
              <a:t>từ</a:t>
            </a:r>
            <a:r>
              <a:rPr lang="en-US" sz="2400" dirty="0"/>
              <a:t> </a:t>
            </a:r>
            <a:r>
              <a:rPr lang="en-US" sz="2400" dirty="0" err="1"/>
              <a:t>nhiều</a:t>
            </a:r>
            <a:r>
              <a:rPr lang="en-US" sz="2400" dirty="0"/>
              <a:t> </a:t>
            </a:r>
            <a:r>
              <a:rPr lang="en-US" sz="2400" dirty="0" err="1"/>
              <a:t>nguồn</a:t>
            </a:r>
            <a:endParaRPr lang="en-US" sz="2400" dirty="0"/>
          </a:p>
          <a:p>
            <a:pPr lvl="1">
              <a:lnSpc>
                <a:spcPct val="90000"/>
              </a:lnSpc>
            </a:pPr>
            <a:r>
              <a:rPr lang="en-US" sz="2000" dirty="0"/>
              <a:t>Buffer: </a:t>
            </a:r>
            <a:r>
              <a:rPr lang="en-US" sz="2000" dirty="0" err="1"/>
              <a:t>giới</a:t>
            </a:r>
            <a:r>
              <a:rPr lang="en-US" sz="2000" dirty="0"/>
              <a:t> </a:t>
            </a:r>
            <a:r>
              <a:rPr lang="en-US" sz="2000" dirty="0" err="1"/>
              <a:t>hạn</a:t>
            </a:r>
            <a:endParaRPr lang="en-US" sz="2000" dirty="0"/>
          </a:p>
          <a:p>
            <a:pPr lvl="1">
              <a:lnSpc>
                <a:spcPct val="90000"/>
              </a:lnSpc>
            </a:pPr>
            <a:r>
              <a:rPr lang="en-US" sz="2000" dirty="0" err="1"/>
              <a:t>gói</a:t>
            </a:r>
            <a:r>
              <a:rPr lang="en-US" sz="2000" dirty="0"/>
              <a:t> tin: </a:t>
            </a:r>
            <a:r>
              <a:rPr lang="en-US" sz="2000" dirty="0" err="1"/>
              <a:t>đến</a:t>
            </a:r>
            <a:r>
              <a:rPr lang="en-US" sz="2000" dirty="0"/>
              <a:t> ồ </a:t>
            </a:r>
            <a:r>
              <a:rPr lang="en-US" sz="2000" dirty="0" err="1"/>
              <a:t>ạt</a:t>
            </a:r>
            <a:endParaRPr lang="en-US" sz="2000" dirty="0"/>
          </a:p>
          <a:p>
            <a:pPr eaLnBrk="1" hangingPunct="1">
              <a:lnSpc>
                <a:spcPct val="90000"/>
              </a:lnSpc>
              <a:buFontTx/>
              <a:buNone/>
            </a:pPr>
            <a:r>
              <a:rPr lang="en-US" sz="2400" dirty="0">
                <a:sym typeface="Wingdings" pitchFamily="2" charset="2"/>
              </a:rPr>
              <a:t> </a:t>
            </a:r>
            <a:r>
              <a:rPr lang="en-US" sz="2400" dirty="0" err="1">
                <a:sym typeface="Wingdings" pitchFamily="2" charset="2"/>
              </a:rPr>
              <a:t>xử</a:t>
            </a:r>
            <a:r>
              <a:rPr lang="en-US" sz="2400" dirty="0">
                <a:sym typeface="Wingdings" pitchFamily="2" charset="2"/>
              </a:rPr>
              <a:t> </a:t>
            </a:r>
            <a:r>
              <a:rPr lang="en-US" sz="2400" dirty="0" err="1">
                <a:sym typeface="Wingdings" pitchFamily="2" charset="2"/>
              </a:rPr>
              <a:t>lý</a:t>
            </a:r>
            <a:r>
              <a:rPr lang="en-US" sz="2400" dirty="0">
                <a:sym typeface="Wingdings" pitchFamily="2" charset="2"/>
              </a:rPr>
              <a:t> </a:t>
            </a:r>
            <a:r>
              <a:rPr lang="en-US" sz="2400" dirty="0" err="1">
                <a:sym typeface="Wingdings" pitchFamily="2" charset="2"/>
              </a:rPr>
              <a:t>không</a:t>
            </a:r>
            <a:r>
              <a:rPr lang="en-US" sz="2400" dirty="0">
                <a:sym typeface="Wingdings" pitchFamily="2" charset="2"/>
              </a:rPr>
              <a:t> </a:t>
            </a:r>
            <a:r>
              <a:rPr lang="en-US" sz="2400" dirty="0" err="1">
                <a:sym typeface="Wingdings" pitchFamily="2" charset="2"/>
              </a:rPr>
              <a:t>kịp</a:t>
            </a:r>
            <a:r>
              <a:rPr lang="en-US" sz="2400" dirty="0">
                <a:sym typeface="Wingdings" pitchFamily="2" charset="2"/>
              </a:rPr>
              <a:t>  </a:t>
            </a:r>
            <a:r>
              <a:rPr lang="en-US" sz="2400" dirty="0" err="1">
                <a:sym typeface="Wingdings" pitchFamily="2" charset="2"/>
              </a:rPr>
              <a:t>tắt</a:t>
            </a:r>
            <a:r>
              <a:rPr lang="en-US" sz="2400" dirty="0">
                <a:sym typeface="Wingdings" pitchFamily="2" charset="2"/>
              </a:rPr>
              <a:t> </a:t>
            </a:r>
            <a:r>
              <a:rPr lang="en-US" sz="2400" dirty="0" err="1">
                <a:sym typeface="Wingdings" pitchFamily="2" charset="2"/>
              </a:rPr>
              <a:t>nghẽn</a:t>
            </a:r>
            <a:endParaRPr lang="en-US" sz="2400" dirty="0">
              <a:sym typeface="Wingdings" pitchFamily="2" charset="2"/>
            </a:endParaRPr>
          </a:p>
          <a:p>
            <a:pPr eaLnBrk="1" hangingPunct="1">
              <a:lnSpc>
                <a:spcPct val="90000"/>
              </a:lnSpc>
            </a:pPr>
            <a:r>
              <a:rPr lang="en-US" sz="2400" dirty="0" err="1">
                <a:sym typeface="Wingdings" pitchFamily="2" charset="2"/>
              </a:rPr>
              <a:t>Hiện</a:t>
            </a:r>
            <a:r>
              <a:rPr lang="en-US" sz="2400" dirty="0">
                <a:sym typeface="Wingdings" pitchFamily="2" charset="2"/>
              </a:rPr>
              <a:t> </a:t>
            </a:r>
            <a:r>
              <a:rPr lang="en-US" sz="2400" dirty="0" err="1">
                <a:sym typeface="Wingdings" pitchFamily="2" charset="2"/>
              </a:rPr>
              <a:t>tượng</a:t>
            </a:r>
            <a:r>
              <a:rPr lang="en-US" sz="2400" dirty="0">
                <a:sym typeface="Wingdings" pitchFamily="2" charset="2"/>
              </a:rPr>
              <a:t>:</a:t>
            </a:r>
          </a:p>
          <a:p>
            <a:pPr lvl="1">
              <a:lnSpc>
                <a:spcPct val="90000"/>
              </a:lnSpc>
            </a:pPr>
            <a:r>
              <a:rPr lang="en-US" sz="2000" dirty="0" err="1">
                <a:sym typeface="Wingdings" pitchFamily="2" charset="2"/>
              </a:rPr>
              <a:t>Mất</a:t>
            </a:r>
            <a:r>
              <a:rPr lang="en-US" sz="2000" dirty="0">
                <a:sym typeface="Wingdings" pitchFamily="2" charset="2"/>
              </a:rPr>
              <a:t> </a:t>
            </a:r>
            <a:r>
              <a:rPr lang="en-US" sz="2000" dirty="0" err="1">
                <a:sym typeface="Wingdings" pitchFamily="2" charset="2"/>
              </a:rPr>
              <a:t>gói</a:t>
            </a:r>
            <a:endParaRPr lang="en-US" sz="2000" dirty="0">
              <a:sym typeface="Wingdings" pitchFamily="2" charset="2"/>
            </a:endParaRPr>
          </a:p>
          <a:p>
            <a:pPr lvl="1">
              <a:lnSpc>
                <a:spcPct val="90000"/>
              </a:lnSpc>
            </a:pPr>
            <a:r>
              <a:rPr lang="en-US" sz="2000" dirty="0">
                <a:sym typeface="Wingdings" pitchFamily="2" charset="2"/>
              </a:rPr>
              <a:t>Delay </a:t>
            </a:r>
            <a:r>
              <a:rPr lang="en-US" sz="2000" dirty="0" err="1">
                <a:sym typeface="Wingdings" pitchFamily="2" charset="2"/>
              </a:rPr>
              <a:t>cao</a:t>
            </a:r>
            <a:endParaRPr lang="en-US" sz="2000" dirty="0">
              <a:sym typeface="Wingdings" pitchFamily="2" charset="2"/>
            </a:endParaRPr>
          </a:p>
          <a:p>
            <a:pPr>
              <a:lnSpc>
                <a:spcPct val="90000"/>
              </a:lnSpc>
              <a:buNone/>
            </a:pPr>
            <a:r>
              <a:rPr lang="en-US" sz="2400" dirty="0">
                <a:sym typeface="Wingdings" pitchFamily="2" charset="2"/>
              </a:rPr>
              <a:t> </a:t>
            </a:r>
            <a:r>
              <a:rPr lang="en-US" sz="2400" dirty="0" err="1">
                <a:sym typeface="Wingdings" pitchFamily="2" charset="2"/>
              </a:rPr>
              <a:t>Sử</a:t>
            </a:r>
            <a:r>
              <a:rPr lang="en-US" sz="2400" dirty="0">
                <a:sym typeface="Wingdings" pitchFamily="2" charset="2"/>
              </a:rPr>
              <a:t> </a:t>
            </a:r>
            <a:r>
              <a:rPr lang="en-US" sz="2400" dirty="0" err="1">
                <a:sym typeface="Wingdings" pitchFamily="2" charset="2"/>
              </a:rPr>
              <a:t>dụng</a:t>
            </a:r>
            <a:r>
              <a:rPr lang="en-US" sz="2400" dirty="0">
                <a:sym typeface="Wingdings" pitchFamily="2" charset="2"/>
              </a:rPr>
              <a:t> </a:t>
            </a:r>
            <a:r>
              <a:rPr lang="en-US" sz="2400" dirty="0" err="1">
                <a:sym typeface="Wingdings" pitchFamily="2" charset="2"/>
              </a:rPr>
              <a:t>đường</a:t>
            </a:r>
            <a:r>
              <a:rPr lang="en-US" sz="2400" dirty="0">
                <a:sym typeface="Wingdings" pitchFamily="2" charset="2"/>
              </a:rPr>
              <a:t> </a:t>
            </a:r>
            <a:r>
              <a:rPr lang="en-US" sz="2400" dirty="0" err="1">
                <a:sym typeface="Wingdings" pitchFamily="2" charset="2"/>
              </a:rPr>
              <a:t>truyền</a:t>
            </a:r>
            <a:r>
              <a:rPr lang="en-US" sz="2400" dirty="0">
                <a:sym typeface="Wingdings" pitchFamily="2" charset="2"/>
              </a:rPr>
              <a:t> </a:t>
            </a:r>
            <a:r>
              <a:rPr lang="en-US" sz="2400" dirty="0" err="1">
                <a:sym typeface="Wingdings" pitchFamily="2" charset="2"/>
              </a:rPr>
              <a:t>không</a:t>
            </a:r>
            <a:r>
              <a:rPr lang="en-US" sz="2400" dirty="0">
                <a:sym typeface="Wingdings" pitchFamily="2" charset="2"/>
              </a:rPr>
              <a:t> </a:t>
            </a:r>
            <a:r>
              <a:rPr lang="en-US" sz="2400" dirty="0" err="1">
                <a:sym typeface="Wingdings" pitchFamily="2" charset="2"/>
              </a:rPr>
              <a:t>hiệu</a:t>
            </a:r>
            <a:r>
              <a:rPr lang="en-US" sz="2400" dirty="0">
                <a:sym typeface="Wingdings" pitchFamily="2" charset="2"/>
              </a:rPr>
              <a:t> </a:t>
            </a:r>
            <a:r>
              <a:rPr lang="en-US" sz="2400" dirty="0" err="1">
                <a:sym typeface="Wingdings" pitchFamily="2" charset="2"/>
              </a:rPr>
              <a:t>quả</a:t>
            </a:r>
            <a:endParaRPr lang="en-US" dirty="0">
              <a:sym typeface="Wingdings" pitchFamily="2" charset="2"/>
            </a:endParaRPr>
          </a:p>
        </p:txBody>
      </p:sp>
      <p:grpSp>
        <p:nvGrpSpPr>
          <p:cNvPr id="2" name="Group 243"/>
          <p:cNvGrpSpPr>
            <a:grpSpLocks/>
          </p:cNvGrpSpPr>
          <p:nvPr/>
        </p:nvGrpSpPr>
        <p:grpSpPr bwMode="auto">
          <a:xfrm>
            <a:off x="1752600" y="4298950"/>
            <a:ext cx="5332412" cy="2559050"/>
            <a:chOff x="1448" y="2704"/>
            <a:chExt cx="3359" cy="1612"/>
          </a:xfrm>
        </p:grpSpPr>
        <p:sp>
          <p:nvSpPr>
            <p:cNvPr id="8" name="Oval 7"/>
            <p:cNvSpPr>
              <a:spLocks noChangeArrowheads="1"/>
            </p:cNvSpPr>
            <p:nvPr/>
          </p:nvSpPr>
          <p:spPr bwMode="auto">
            <a:xfrm>
              <a:off x="2871" y="3774"/>
              <a:ext cx="670" cy="148"/>
            </a:xfrm>
            <a:prstGeom prst="ellipse">
              <a:avLst/>
            </a:prstGeom>
            <a:solidFill>
              <a:srgbClr val="C0C0C0"/>
            </a:solidFill>
            <a:ln w="12700">
              <a:solidFill>
                <a:srgbClr val="808080"/>
              </a:solidFill>
              <a:round/>
              <a:headEnd/>
              <a:tailEnd/>
            </a:ln>
          </p:spPr>
          <p:txBody>
            <a:bodyPr wrap="none" anchor="ctr"/>
            <a:lstStyle/>
            <a:p>
              <a:endParaRPr lang="en-US"/>
            </a:p>
          </p:txBody>
        </p:sp>
        <p:sp>
          <p:nvSpPr>
            <p:cNvPr id="9" name="Line 8"/>
            <p:cNvSpPr>
              <a:spLocks noChangeShapeType="1"/>
            </p:cNvSpPr>
            <p:nvPr/>
          </p:nvSpPr>
          <p:spPr bwMode="auto">
            <a:xfrm>
              <a:off x="2871" y="3762"/>
              <a:ext cx="0" cy="92"/>
            </a:xfrm>
            <a:prstGeom prst="line">
              <a:avLst/>
            </a:prstGeom>
            <a:noFill/>
            <a:ln w="12700">
              <a:solidFill>
                <a:srgbClr val="000000"/>
              </a:solidFill>
              <a:round/>
              <a:headEnd/>
              <a:tailEnd/>
            </a:ln>
          </p:spPr>
          <p:txBody>
            <a:bodyPr wrap="none" anchor="ctr"/>
            <a:lstStyle/>
            <a:p>
              <a:endParaRPr lang="en-US"/>
            </a:p>
          </p:txBody>
        </p:sp>
        <p:sp>
          <p:nvSpPr>
            <p:cNvPr id="10" name="Line 9"/>
            <p:cNvSpPr>
              <a:spLocks noChangeShapeType="1"/>
            </p:cNvSpPr>
            <p:nvPr/>
          </p:nvSpPr>
          <p:spPr bwMode="auto">
            <a:xfrm>
              <a:off x="3541" y="3762"/>
              <a:ext cx="0" cy="92"/>
            </a:xfrm>
            <a:prstGeom prst="line">
              <a:avLst/>
            </a:prstGeom>
            <a:noFill/>
            <a:ln w="12700">
              <a:solidFill>
                <a:srgbClr val="808080"/>
              </a:solidFill>
              <a:round/>
              <a:headEnd/>
              <a:tailEnd/>
            </a:ln>
          </p:spPr>
          <p:txBody>
            <a:bodyPr wrap="none" anchor="ctr"/>
            <a:lstStyle/>
            <a:p>
              <a:endParaRPr lang="en-US"/>
            </a:p>
          </p:txBody>
        </p:sp>
        <p:sp>
          <p:nvSpPr>
            <p:cNvPr id="11" name="Rectangle 10"/>
            <p:cNvSpPr>
              <a:spLocks noChangeArrowheads="1"/>
            </p:cNvSpPr>
            <p:nvPr/>
          </p:nvSpPr>
          <p:spPr bwMode="auto">
            <a:xfrm>
              <a:off x="2871" y="3762"/>
              <a:ext cx="159" cy="90"/>
            </a:xfrm>
            <a:prstGeom prst="rect">
              <a:avLst/>
            </a:prstGeom>
            <a:solidFill>
              <a:srgbClr val="C0C0C0"/>
            </a:solidFill>
            <a:ln w="12700">
              <a:noFill/>
              <a:miter lim="800000"/>
              <a:headEnd/>
              <a:tailEnd/>
            </a:ln>
          </p:spPr>
          <p:txBody>
            <a:bodyPr anchor="ctr"/>
            <a:lstStyle/>
            <a:p>
              <a:pPr eaLnBrk="1" hangingPunct="1"/>
              <a:endParaRPr lang="en-US" sz="2000">
                <a:solidFill>
                  <a:schemeClr val="tx2"/>
                </a:solidFill>
              </a:endParaRPr>
            </a:p>
          </p:txBody>
        </p:sp>
        <p:sp>
          <p:nvSpPr>
            <p:cNvPr id="12" name="Rectangle 11"/>
            <p:cNvSpPr>
              <a:spLocks noChangeArrowheads="1"/>
            </p:cNvSpPr>
            <p:nvPr/>
          </p:nvSpPr>
          <p:spPr bwMode="auto">
            <a:xfrm>
              <a:off x="3338" y="3756"/>
              <a:ext cx="203" cy="90"/>
            </a:xfrm>
            <a:prstGeom prst="rect">
              <a:avLst/>
            </a:prstGeom>
            <a:solidFill>
              <a:srgbClr val="C0C0C0"/>
            </a:solidFill>
            <a:ln w="12700">
              <a:noFill/>
              <a:miter lim="800000"/>
              <a:headEnd/>
              <a:tailEnd/>
            </a:ln>
          </p:spPr>
          <p:txBody>
            <a:bodyPr anchor="ctr"/>
            <a:lstStyle/>
            <a:p>
              <a:pPr eaLnBrk="1" hangingPunct="1"/>
              <a:endParaRPr lang="en-US" sz="2000">
                <a:solidFill>
                  <a:schemeClr val="tx2"/>
                </a:solidFill>
              </a:endParaRPr>
            </a:p>
          </p:txBody>
        </p:sp>
        <p:sp>
          <p:nvSpPr>
            <p:cNvPr id="13" name="Oval 12"/>
            <p:cNvSpPr>
              <a:spLocks noChangeArrowheads="1"/>
            </p:cNvSpPr>
            <p:nvPr/>
          </p:nvSpPr>
          <p:spPr bwMode="auto">
            <a:xfrm>
              <a:off x="2864" y="3656"/>
              <a:ext cx="670" cy="172"/>
            </a:xfrm>
            <a:prstGeom prst="ellipse">
              <a:avLst/>
            </a:prstGeom>
            <a:solidFill>
              <a:srgbClr val="C0C0C0"/>
            </a:solidFill>
            <a:ln w="12700">
              <a:solidFill>
                <a:srgbClr val="808080"/>
              </a:solidFill>
              <a:round/>
              <a:headEnd/>
              <a:tailEnd/>
            </a:ln>
          </p:spPr>
          <p:txBody>
            <a:bodyPr wrap="none" anchor="ctr"/>
            <a:lstStyle/>
            <a:p>
              <a:endParaRPr lang="en-US"/>
            </a:p>
          </p:txBody>
        </p:sp>
        <p:grpSp>
          <p:nvGrpSpPr>
            <p:cNvPr id="3" name="Group 13"/>
            <p:cNvGrpSpPr>
              <a:grpSpLocks/>
            </p:cNvGrpSpPr>
            <p:nvPr/>
          </p:nvGrpSpPr>
          <p:grpSpPr bwMode="auto">
            <a:xfrm>
              <a:off x="3046" y="3667"/>
              <a:ext cx="333" cy="98"/>
              <a:chOff x="2848" y="848"/>
              <a:chExt cx="140" cy="98"/>
            </a:xfrm>
          </p:grpSpPr>
          <p:sp>
            <p:nvSpPr>
              <p:cNvPr id="241" name="Line 14"/>
              <p:cNvSpPr>
                <a:spLocks noChangeShapeType="1"/>
              </p:cNvSpPr>
              <p:nvPr/>
            </p:nvSpPr>
            <p:spPr bwMode="auto">
              <a:xfrm flipV="1">
                <a:off x="2848" y="848"/>
                <a:ext cx="50" cy="2"/>
              </a:xfrm>
              <a:prstGeom prst="line">
                <a:avLst/>
              </a:prstGeom>
              <a:noFill/>
              <a:ln w="28575">
                <a:solidFill>
                  <a:srgbClr val="808080"/>
                </a:solidFill>
                <a:round/>
                <a:headEnd/>
                <a:tailEnd/>
              </a:ln>
            </p:spPr>
            <p:txBody>
              <a:bodyPr wrap="none" anchor="ctr"/>
              <a:lstStyle/>
              <a:p>
                <a:endParaRPr lang="en-US"/>
              </a:p>
            </p:txBody>
          </p:sp>
          <p:sp>
            <p:nvSpPr>
              <p:cNvPr id="242" name="Line 15"/>
              <p:cNvSpPr>
                <a:spLocks noChangeShapeType="1"/>
              </p:cNvSpPr>
              <p:nvPr/>
            </p:nvSpPr>
            <p:spPr bwMode="auto">
              <a:xfrm>
                <a:off x="2944" y="946"/>
                <a:ext cx="44" cy="0"/>
              </a:xfrm>
              <a:prstGeom prst="line">
                <a:avLst/>
              </a:prstGeom>
              <a:noFill/>
              <a:ln w="28575">
                <a:solidFill>
                  <a:srgbClr val="808080"/>
                </a:solidFill>
                <a:round/>
                <a:headEnd/>
                <a:tailEnd/>
              </a:ln>
            </p:spPr>
            <p:txBody>
              <a:bodyPr wrap="none" anchor="ctr"/>
              <a:lstStyle/>
              <a:p>
                <a:endParaRPr lang="en-US"/>
              </a:p>
            </p:txBody>
          </p:sp>
          <p:sp>
            <p:nvSpPr>
              <p:cNvPr id="243" name="Line 16"/>
              <p:cNvSpPr>
                <a:spLocks noChangeShapeType="1"/>
              </p:cNvSpPr>
              <p:nvPr/>
            </p:nvSpPr>
            <p:spPr bwMode="auto">
              <a:xfrm>
                <a:off x="2894" y="850"/>
                <a:ext cx="52" cy="96"/>
              </a:xfrm>
              <a:prstGeom prst="line">
                <a:avLst/>
              </a:prstGeom>
              <a:noFill/>
              <a:ln w="28575">
                <a:solidFill>
                  <a:srgbClr val="808080"/>
                </a:solidFill>
                <a:round/>
                <a:headEnd/>
                <a:tailEnd/>
              </a:ln>
            </p:spPr>
            <p:txBody>
              <a:bodyPr wrap="none" anchor="ctr"/>
              <a:lstStyle/>
              <a:p>
                <a:endParaRPr lang="en-US"/>
              </a:p>
            </p:txBody>
          </p:sp>
        </p:grpSp>
        <p:grpSp>
          <p:nvGrpSpPr>
            <p:cNvPr id="4" name="Group 17"/>
            <p:cNvGrpSpPr>
              <a:grpSpLocks/>
            </p:cNvGrpSpPr>
            <p:nvPr/>
          </p:nvGrpSpPr>
          <p:grpSpPr bwMode="auto">
            <a:xfrm flipV="1">
              <a:off x="3046" y="3711"/>
              <a:ext cx="333" cy="98"/>
              <a:chOff x="2848" y="848"/>
              <a:chExt cx="140" cy="98"/>
            </a:xfrm>
          </p:grpSpPr>
          <p:sp>
            <p:nvSpPr>
              <p:cNvPr id="238" name="Line 18"/>
              <p:cNvSpPr>
                <a:spLocks noChangeShapeType="1"/>
              </p:cNvSpPr>
              <p:nvPr/>
            </p:nvSpPr>
            <p:spPr bwMode="auto">
              <a:xfrm flipV="1">
                <a:off x="2848" y="848"/>
                <a:ext cx="50" cy="2"/>
              </a:xfrm>
              <a:prstGeom prst="line">
                <a:avLst/>
              </a:prstGeom>
              <a:noFill/>
              <a:ln w="28575">
                <a:solidFill>
                  <a:srgbClr val="969696"/>
                </a:solidFill>
                <a:round/>
                <a:headEnd/>
                <a:tailEnd/>
              </a:ln>
            </p:spPr>
            <p:txBody>
              <a:bodyPr wrap="none" anchor="ctr"/>
              <a:lstStyle/>
              <a:p>
                <a:endParaRPr lang="en-US"/>
              </a:p>
            </p:txBody>
          </p:sp>
          <p:sp>
            <p:nvSpPr>
              <p:cNvPr id="239" name="Line 19"/>
              <p:cNvSpPr>
                <a:spLocks noChangeShapeType="1"/>
              </p:cNvSpPr>
              <p:nvPr/>
            </p:nvSpPr>
            <p:spPr bwMode="auto">
              <a:xfrm>
                <a:off x="2944" y="946"/>
                <a:ext cx="44" cy="0"/>
              </a:xfrm>
              <a:prstGeom prst="line">
                <a:avLst/>
              </a:prstGeom>
              <a:noFill/>
              <a:ln w="28575">
                <a:solidFill>
                  <a:srgbClr val="969696"/>
                </a:solidFill>
                <a:round/>
                <a:headEnd/>
                <a:tailEnd/>
              </a:ln>
            </p:spPr>
            <p:txBody>
              <a:bodyPr wrap="none" anchor="ctr"/>
              <a:lstStyle/>
              <a:p>
                <a:endParaRPr lang="en-US"/>
              </a:p>
            </p:txBody>
          </p:sp>
          <p:sp>
            <p:nvSpPr>
              <p:cNvPr id="240" name="Line 20"/>
              <p:cNvSpPr>
                <a:spLocks noChangeShapeType="1"/>
              </p:cNvSpPr>
              <p:nvPr/>
            </p:nvSpPr>
            <p:spPr bwMode="auto">
              <a:xfrm>
                <a:off x="2894" y="850"/>
                <a:ext cx="52" cy="96"/>
              </a:xfrm>
              <a:prstGeom prst="line">
                <a:avLst/>
              </a:prstGeom>
              <a:noFill/>
              <a:ln w="28575">
                <a:solidFill>
                  <a:srgbClr val="969696"/>
                </a:solidFill>
                <a:round/>
                <a:headEnd/>
                <a:tailEnd/>
              </a:ln>
            </p:spPr>
            <p:txBody>
              <a:bodyPr wrap="none" anchor="ctr"/>
              <a:lstStyle/>
              <a:p>
                <a:endParaRPr lang="en-US"/>
              </a:p>
            </p:txBody>
          </p:sp>
        </p:grpSp>
        <p:sp>
          <p:nvSpPr>
            <p:cNvPr id="16" name="Text Box 21"/>
            <p:cNvSpPr txBox="1">
              <a:spLocks noChangeArrowheads="1"/>
            </p:cNvSpPr>
            <p:nvPr/>
          </p:nvSpPr>
          <p:spPr bwMode="auto">
            <a:xfrm>
              <a:off x="3026" y="3250"/>
              <a:ext cx="897" cy="249"/>
            </a:xfrm>
            <a:prstGeom prst="rect">
              <a:avLst/>
            </a:prstGeom>
            <a:noFill/>
            <a:ln w="9525">
              <a:noFill/>
              <a:miter lim="800000"/>
              <a:headEnd/>
              <a:tailEnd/>
            </a:ln>
          </p:spPr>
          <p:txBody>
            <a:bodyPr/>
            <a:lstStyle/>
            <a:p>
              <a:pPr algn="r" eaLnBrk="1" hangingPunct="1"/>
              <a:r>
                <a:rPr lang="en-US" sz="1000">
                  <a:solidFill>
                    <a:schemeClr val="tx2"/>
                  </a:solidFill>
                  <a:latin typeface="Arial" pitchFamily="34" charset="0"/>
                </a:rPr>
                <a:t>unlimited shared output link buffers</a:t>
              </a:r>
              <a:endParaRPr lang="en-US" sz="2000">
                <a:solidFill>
                  <a:schemeClr val="tx2"/>
                </a:solidFill>
              </a:endParaRPr>
            </a:p>
          </p:txBody>
        </p:sp>
        <p:sp>
          <p:nvSpPr>
            <p:cNvPr id="17" name="Line 22"/>
            <p:cNvSpPr>
              <a:spLocks noChangeShapeType="1"/>
            </p:cNvSpPr>
            <p:nvPr/>
          </p:nvSpPr>
          <p:spPr bwMode="auto">
            <a:xfrm flipH="1">
              <a:off x="2168" y="3544"/>
              <a:ext cx="582" cy="546"/>
            </a:xfrm>
            <a:prstGeom prst="line">
              <a:avLst/>
            </a:prstGeom>
            <a:noFill/>
            <a:ln w="9525">
              <a:solidFill>
                <a:srgbClr val="000000"/>
              </a:solidFill>
              <a:round/>
              <a:headEnd/>
              <a:tailEnd/>
            </a:ln>
          </p:spPr>
          <p:txBody>
            <a:bodyPr/>
            <a:lstStyle/>
            <a:p>
              <a:endParaRPr lang="en-US"/>
            </a:p>
          </p:txBody>
        </p:sp>
        <p:sp>
          <p:nvSpPr>
            <p:cNvPr id="18" name="Line 23"/>
            <p:cNvSpPr>
              <a:spLocks noChangeShapeType="1"/>
            </p:cNvSpPr>
            <p:nvPr/>
          </p:nvSpPr>
          <p:spPr bwMode="auto">
            <a:xfrm flipH="1">
              <a:off x="2474" y="3544"/>
              <a:ext cx="276" cy="1"/>
            </a:xfrm>
            <a:prstGeom prst="line">
              <a:avLst/>
            </a:prstGeom>
            <a:noFill/>
            <a:ln w="9525">
              <a:solidFill>
                <a:srgbClr val="000000"/>
              </a:solidFill>
              <a:round/>
              <a:headEnd/>
              <a:tailEnd/>
            </a:ln>
          </p:spPr>
          <p:txBody>
            <a:bodyPr/>
            <a:lstStyle/>
            <a:p>
              <a:endParaRPr lang="en-US"/>
            </a:p>
          </p:txBody>
        </p:sp>
        <p:grpSp>
          <p:nvGrpSpPr>
            <p:cNvPr id="5" name="Group 24"/>
            <p:cNvGrpSpPr>
              <a:grpSpLocks/>
            </p:cNvGrpSpPr>
            <p:nvPr/>
          </p:nvGrpSpPr>
          <p:grpSpPr bwMode="auto">
            <a:xfrm>
              <a:off x="1988" y="2687"/>
              <a:ext cx="617" cy="945"/>
              <a:chOff x="12464" y="10193"/>
              <a:chExt cx="1481" cy="2276"/>
            </a:xfrm>
          </p:grpSpPr>
          <p:grpSp>
            <p:nvGrpSpPr>
              <p:cNvPr id="6" name="Group 25"/>
              <p:cNvGrpSpPr>
                <a:grpSpLocks/>
              </p:cNvGrpSpPr>
              <p:nvPr/>
            </p:nvGrpSpPr>
            <p:grpSpPr bwMode="auto">
              <a:xfrm>
                <a:off x="12464" y="11106"/>
                <a:ext cx="1481" cy="1363"/>
                <a:chOff x="5850" y="13487"/>
                <a:chExt cx="2023" cy="1840"/>
              </a:xfrm>
            </p:grpSpPr>
            <p:sp>
              <p:nvSpPr>
                <p:cNvPr id="199" name="Freeform 26"/>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en-US"/>
                </a:p>
              </p:txBody>
            </p:sp>
            <p:sp>
              <p:nvSpPr>
                <p:cNvPr id="200" name="Freeform 27"/>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en-US"/>
                </a:p>
              </p:txBody>
            </p:sp>
            <p:sp>
              <p:nvSpPr>
                <p:cNvPr id="201" name="Freeform 28"/>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en-US"/>
                </a:p>
              </p:txBody>
            </p:sp>
            <p:sp>
              <p:nvSpPr>
                <p:cNvPr id="202" name="Freeform 29"/>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en-US"/>
                </a:p>
              </p:txBody>
            </p:sp>
            <p:sp>
              <p:nvSpPr>
                <p:cNvPr id="203" name="Freeform 30"/>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en-US"/>
                </a:p>
              </p:txBody>
            </p:sp>
            <p:sp>
              <p:nvSpPr>
                <p:cNvPr id="204" name="Freeform 31"/>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en-US"/>
                </a:p>
              </p:txBody>
            </p:sp>
            <p:sp>
              <p:nvSpPr>
                <p:cNvPr id="205" name="Freeform 32"/>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en-US"/>
                </a:p>
              </p:txBody>
            </p:sp>
            <p:sp>
              <p:nvSpPr>
                <p:cNvPr id="206" name="Freeform 33"/>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en-US"/>
                </a:p>
              </p:txBody>
            </p:sp>
            <p:sp>
              <p:nvSpPr>
                <p:cNvPr id="207" name="Freeform 34"/>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en-US"/>
                </a:p>
              </p:txBody>
            </p:sp>
            <p:sp>
              <p:nvSpPr>
                <p:cNvPr id="208" name="Freeform 35"/>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en-US"/>
                </a:p>
              </p:txBody>
            </p:sp>
            <p:sp>
              <p:nvSpPr>
                <p:cNvPr id="209" name="Freeform 36"/>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en-US"/>
                </a:p>
              </p:txBody>
            </p:sp>
            <p:sp>
              <p:nvSpPr>
                <p:cNvPr id="210" name="Freeform 37"/>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en-US"/>
                </a:p>
              </p:txBody>
            </p:sp>
            <p:sp>
              <p:nvSpPr>
                <p:cNvPr id="211" name="Freeform 38"/>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en-US"/>
                </a:p>
              </p:txBody>
            </p:sp>
            <p:sp>
              <p:nvSpPr>
                <p:cNvPr id="212" name="Freeform 39"/>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en-US"/>
                </a:p>
              </p:txBody>
            </p:sp>
            <p:sp>
              <p:nvSpPr>
                <p:cNvPr id="213" name="Freeform 40"/>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en-US"/>
                </a:p>
              </p:txBody>
            </p:sp>
            <p:sp>
              <p:nvSpPr>
                <p:cNvPr id="214" name="Freeform 41"/>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en-US"/>
                </a:p>
              </p:txBody>
            </p:sp>
            <p:sp>
              <p:nvSpPr>
                <p:cNvPr id="215" name="Freeform 42"/>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en-US"/>
                </a:p>
              </p:txBody>
            </p:sp>
            <p:sp>
              <p:nvSpPr>
                <p:cNvPr id="216" name="Freeform 43"/>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en-US"/>
                </a:p>
              </p:txBody>
            </p:sp>
            <p:sp>
              <p:nvSpPr>
                <p:cNvPr id="217" name="Freeform 44"/>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en-US"/>
                </a:p>
              </p:txBody>
            </p:sp>
            <p:sp>
              <p:nvSpPr>
                <p:cNvPr id="218" name="Freeform 45"/>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en-US"/>
                </a:p>
              </p:txBody>
            </p:sp>
            <p:sp>
              <p:nvSpPr>
                <p:cNvPr id="219" name="Freeform 46"/>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en-US"/>
                </a:p>
              </p:txBody>
            </p:sp>
            <p:sp>
              <p:nvSpPr>
                <p:cNvPr id="220" name="Freeform 47"/>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en-US"/>
                </a:p>
              </p:txBody>
            </p:sp>
            <p:sp>
              <p:nvSpPr>
                <p:cNvPr id="221" name="Freeform 48"/>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en-US"/>
                </a:p>
              </p:txBody>
            </p:sp>
            <p:sp>
              <p:nvSpPr>
                <p:cNvPr id="222" name="Freeform 49"/>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en-US"/>
                </a:p>
              </p:txBody>
            </p:sp>
            <p:sp>
              <p:nvSpPr>
                <p:cNvPr id="223" name="Freeform 50"/>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en-US"/>
                </a:p>
              </p:txBody>
            </p:sp>
            <p:sp>
              <p:nvSpPr>
                <p:cNvPr id="224" name="Freeform 51"/>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en-US"/>
                </a:p>
              </p:txBody>
            </p:sp>
            <p:sp>
              <p:nvSpPr>
                <p:cNvPr id="225" name="Freeform 52"/>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en-US"/>
                </a:p>
              </p:txBody>
            </p:sp>
            <p:sp>
              <p:nvSpPr>
                <p:cNvPr id="226" name="Freeform 53"/>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en-US"/>
                </a:p>
              </p:txBody>
            </p:sp>
            <p:sp>
              <p:nvSpPr>
                <p:cNvPr id="227" name="Freeform 54"/>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en-US"/>
                </a:p>
              </p:txBody>
            </p:sp>
            <p:sp>
              <p:nvSpPr>
                <p:cNvPr id="228" name="Rectangle 55"/>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en-US"/>
                </a:p>
              </p:txBody>
            </p:sp>
            <p:sp>
              <p:nvSpPr>
                <p:cNvPr id="229" name="Freeform 56"/>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en-US"/>
                </a:p>
              </p:txBody>
            </p:sp>
            <p:sp>
              <p:nvSpPr>
                <p:cNvPr id="230" name="Freeform 57"/>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en-US"/>
                </a:p>
              </p:txBody>
            </p:sp>
            <p:sp>
              <p:nvSpPr>
                <p:cNvPr id="231" name="Freeform 58"/>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en-US"/>
                </a:p>
              </p:txBody>
            </p:sp>
            <p:sp>
              <p:nvSpPr>
                <p:cNvPr id="232" name="Freeform 59"/>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en-US"/>
                </a:p>
              </p:txBody>
            </p:sp>
            <p:sp>
              <p:nvSpPr>
                <p:cNvPr id="233" name="Freeform 60"/>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en-US"/>
                </a:p>
              </p:txBody>
            </p:sp>
            <p:sp>
              <p:nvSpPr>
                <p:cNvPr id="234" name="Freeform 61"/>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en-US"/>
                </a:p>
              </p:txBody>
            </p:sp>
            <p:sp>
              <p:nvSpPr>
                <p:cNvPr id="235" name="Freeform 62"/>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en-US"/>
                </a:p>
              </p:txBody>
            </p:sp>
            <p:sp>
              <p:nvSpPr>
                <p:cNvPr id="236" name="Freeform 63"/>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en-US"/>
                </a:p>
              </p:txBody>
            </p:sp>
            <p:sp>
              <p:nvSpPr>
                <p:cNvPr id="237" name="Freeform 64"/>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en-US"/>
                </a:p>
              </p:txBody>
            </p:sp>
          </p:grpSp>
          <p:grpSp>
            <p:nvGrpSpPr>
              <p:cNvPr id="7" name="Group 65"/>
              <p:cNvGrpSpPr>
                <a:grpSpLocks/>
              </p:cNvGrpSpPr>
              <p:nvPr/>
            </p:nvGrpSpPr>
            <p:grpSpPr bwMode="auto">
              <a:xfrm>
                <a:off x="12843" y="10667"/>
                <a:ext cx="986" cy="1369"/>
                <a:chOff x="12762" y="10336"/>
                <a:chExt cx="1027" cy="1700"/>
              </a:xfrm>
            </p:grpSpPr>
            <p:sp>
              <p:nvSpPr>
                <p:cNvPr id="193" name="Rectangle 66"/>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en-US"/>
                </a:p>
              </p:txBody>
            </p:sp>
            <p:sp>
              <p:nvSpPr>
                <p:cNvPr id="194" name="Rectangle 67"/>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en-US"/>
                </a:p>
              </p:txBody>
            </p:sp>
            <p:sp>
              <p:nvSpPr>
                <p:cNvPr id="195" name="Line 68"/>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en-US"/>
                </a:p>
              </p:txBody>
            </p:sp>
            <p:sp>
              <p:nvSpPr>
                <p:cNvPr id="196" name="Line 69"/>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en-US"/>
                </a:p>
              </p:txBody>
            </p:sp>
            <p:sp>
              <p:nvSpPr>
                <p:cNvPr id="197" name="Line 70"/>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en-US"/>
                </a:p>
              </p:txBody>
            </p:sp>
            <p:sp>
              <p:nvSpPr>
                <p:cNvPr id="198" name="Line 71"/>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en-US"/>
                </a:p>
              </p:txBody>
            </p:sp>
          </p:grpSp>
          <p:sp>
            <p:nvSpPr>
              <p:cNvPr id="192" name="Text Box 72"/>
              <p:cNvSpPr txBox="1">
                <a:spLocks noChangeArrowheads="1"/>
              </p:cNvSpPr>
              <p:nvPr/>
            </p:nvSpPr>
            <p:spPr bwMode="auto">
              <a:xfrm>
                <a:off x="12809" y="10193"/>
                <a:ext cx="958" cy="366"/>
              </a:xfrm>
              <a:prstGeom prst="rect">
                <a:avLst/>
              </a:prstGeom>
              <a:noFill/>
              <a:ln w="9525">
                <a:noFill/>
                <a:miter lim="800000"/>
                <a:headEnd/>
                <a:tailEnd/>
              </a:ln>
            </p:spPr>
            <p:txBody>
              <a:bodyPr/>
              <a:lstStyle/>
              <a:p>
                <a:pPr algn="l" eaLnBrk="1" hangingPunct="1"/>
                <a:r>
                  <a:rPr lang="en-US" sz="1000">
                    <a:solidFill>
                      <a:schemeClr val="tx2"/>
                    </a:solidFill>
                    <a:latin typeface="Arial" pitchFamily="34" charset="0"/>
                  </a:rPr>
                  <a:t>Host A</a:t>
                </a:r>
                <a:endParaRPr lang="en-US" sz="2000">
                  <a:solidFill>
                    <a:schemeClr val="tx2"/>
                  </a:solidFill>
                </a:endParaRPr>
              </a:p>
            </p:txBody>
          </p:sp>
        </p:grpSp>
        <p:sp>
          <p:nvSpPr>
            <p:cNvPr id="20" name="Text Box 73"/>
            <p:cNvSpPr txBox="1">
              <a:spLocks noChangeArrowheads="1"/>
            </p:cNvSpPr>
            <p:nvPr/>
          </p:nvSpPr>
          <p:spPr bwMode="auto">
            <a:xfrm>
              <a:off x="2540" y="2764"/>
              <a:ext cx="753" cy="231"/>
            </a:xfrm>
            <a:prstGeom prst="rect">
              <a:avLst/>
            </a:prstGeom>
            <a:noFill/>
            <a:ln w="9525">
              <a:noFill/>
              <a:miter lim="800000"/>
              <a:headEnd/>
              <a:tailEnd/>
            </a:ln>
          </p:spPr>
          <p:txBody>
            <a:bodyPr/>
            <a:lstStyle/>
            <a:p>
              <a:pPr algn="l" eaLnBrk="1" hangingPunct="1"/>
              <a:r>
                <a:rPr lang="en-US" sz="1400">
                  <a:solidFill>
                    <a:srgbClr val="FF0000"/>
                  </a:solidFill>
                  <a:latin typeface="Symbol" pitchFamily="18" charset="2"/>
                </a:rPr>
                <a:t>l</a:t>
              </a:r>
              <a:r>
                <a:rPr lang="en-US" sz="1200" baseline="-25000">
                  <a:solidFill>
                    <a:srgbClr val="FF0000"/>
                  </a:solidFill>
                  <a:latin typeface="Arial" pitchFamily="34" charset="0"/>
                </a:rPr>
                <a:t>in </a:t>
              </a:r>
              <a:r>
                <a:rPr lang="en-US" sz="1200">
                  <a:solidFill>
                    <a:srgbClr val="FF0000"/>
                  </a:solidFill>
                  <a:latin typeface="Arial" pitchFamily="34" charset="0"/>
                </a:rPr>
                <a:t>: </a:t>
              </a:r>
              <a:r>
                <a:rPr lang="en-US" sz="1000">
                  <a:solidFill>
                    <a:srgbClr val="FF0000"/>
                  </a:solidFill>
                  <a:latin typeface="Arial" pitchFamily="34" charset="0"/>
                </a:rPr>
                <a:t>original data</a:t>
              </a:r>
              <a:endParaRPr lang="en-US" sz="2000">
                <a:solidFill>
                  <a:schemeClr val="tx2"/>
                </a:solidFill>
              </a:endParaRPr>
            </a:p>
          </p:txBody>
        </p:sp>
        <p:sp>
          <p:nvSpPr>
            <p:cNvPr id="21" name="Line 74"/>
            <p:cNvSpPr>
              <a:spLocks noChangeShapeType="1"/>
            </p:cNvSpPr>
            <p:nvPr/>
          </p:nvSpPr>
          <p:spPr bwMode="auto">
            <a:xfrm flipH="1">
              <a:off x="1892" y="4084"/>
              <a:ext cx="276" cy="1"/>
            </a:xfrm>
            <a:prstGeom prst="line">
              <a:avLst/>
            </a:prstGeom>
            <a:noFill/>
            <a:ln w="9525">
              <a:solidFill>
                <a:srgbClr val="000000"/>
              </a:solidFill>
              <a:round/>
              <a:headEnd/>
              <a:tailEnd/>
            </a:ln>
          </p:spPr>
          <p:txBody>
            <a:bodyPr/>
            <a:lstStyle/>
            <a:p>
              <a:endParaRPr lang="en-US"/>
            </a:p>
          </p:txBody>
        </p:sp>
        <p:grpSp>
          <p:nvGrpSpPr>
            <p:cNvPr id="14" name="Group 75"/>
            <p:cNvGrpSpPr>
              <a:grpSpLocks/>
            </p:cNvGrpSpPr>
            <p:nvPr/>
          </p:nvGrpSpPr>
          <p:grpSpPr bwMode="auto">
            <a:xfrm>
              <a:off x="1448" y="3251"/>
              <a:ext cx="617" cy="945"/>
              <a:chOff x="12464" y="10193"/>
              <a:chExt cx="1481" cy="2276"/>
            </a:xfrm>
          </p:grpSpPr>
          <p:grpSp>
            <p:nvGrpSpPr>
              <p:cNvPr id="15" name="Group 76"/>
              <p:cNvGrpSpPr>
                <a:grpSpLocks/>
              </p:cNvGrpSpPr>
              <p:nvPr/>
            </p:nvGrpSpPr>
            <p:grpSpPr bwMode="auto">
              <a:xfrm>
                <a:off x="12464" y="11106"/>
                <a:ext cx="1481" cy="1363"/>
                <a:chOff x="5850" y="13487"/>
                <a:chExt cx="2023" cy="1840"/>
              </a:xfrm>
            </p:grpSpPr>
            <p:sp>
              <p:nvSpPr>
                <p:cNvPr id="151" name="Freeform 77"/>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en-US"/>
                </a:p>
              </p:txBody>
            </p:sp>
            <p:sp>
              <p:nvSpPr>
                <p:cNvPr id="152" name="Freeform 78"/>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en-US"/>
                </a:p>
              </p:txBody>
            </p:sp>
            <p:sp>
              <p:nvSpPr>
                <p:cNvPr id="153" name="Freeform 79"/>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en-US"/>
                </a:p>
              </p:txBody>
            </p:sp>
            <p:sp>
              <p:nvSpPr>
                <p:cNvPr id="154" name="Freeform 80"/>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en-US"/>
                </a:p>
              </p:txBody>
            </p:sp>
            <p:sp>
              <p:nvSpPr>
                <p:cNvPr id="155" name="Freeform 81"/>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en-US"/>
                </a:p>
              </p:txBody>
            </p:sp>
            <p:sp>
              <p:nvSpPr>
                <p:cNvPr id="156" name="Freeform 82"/>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en-US"/>
                </a:p>
              </p:txBody>
            </p:sp>
            <p:sp>
              <p:nvSpPr>
                <p:cNvPr id="157" name="Freeform 83"/>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en-US"/>
                </a:p>
              </p:txBody>
            </p:sp>
            <p:sp>
              <p:nvSpPr>
                <p:cNvPr id="158" name="Freeform 84"/>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en-US"/>
                </a:p>
              </p:txBody>
            </p:sp>
            <p:sp>
              <p:nvSpPr>
                <p:cNvPr id="159" name="Freeform 85"/>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en-US"/>
                </a:p>
              </p:txBody>
            </p:sp>
            <p:sp>
              <p:nvSpPr>
                <p:cNvPr id="160" name="Freeform 86"/>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en-US"/>
                </a:p>
              </p:txBody>
            </p:sp>
            <p:sp>
              <p:nvSpPr>
                <p:cNvPr id="161" name="Freeform 87"/>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en-US"/>
                </a:p>
              </p:txBody>
            </p:sp>
            <p:sp>
              <p:nvSpPr>
                <p:cNvPr id="162" name="Freeform 88"/>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en-US"/>
                </a:p>
              </p:txBody>
            </p:sp>
            <p:sp>
              <p:nvSpPr>
                <p:cNvPr id="163" name="Freeform 89"/>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en-US"/>
                </a:p>
              </p:txBody>
            </p:sp>
            <p:sp>
              <p:nvSpPr>
                <p:cNvPr id="164" name="Freeform 90"/>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en-US"/>
                </a:p>
              </p:txBody>
            </p:sp>
            <p:sp>
              <p:nvSpPr>
                <p:cNvPr id="165" name="Freeform 91"/>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en-US"/>
                </a:p>
              </p:txBody>
            </p:sp>
            <p:sp>
              <p:nvSpPr>
                <p:cNvPr id="166" name="Freeform 92"/>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en-US"/>
                </a:p>
              </p:txBody>
            </p:sp>
            <p:sp>
              <p:nvSpPr>
                <p:cNvPr id="167" name="Freeform 93"/>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en-US"/>
                </a:p>
              </p:txBody>
            </p:sp>
            <p:sp>
              <p:nvSpPr>
                <p:cNvPr id="168" name="Freeform 94"/>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en-US"/>
                </a:p>
              </p:txBody>
            </p:sp>
            <p:sp>
              <p:nvSpPr>
                <p:cNvPr id="169" name="Freeform 95"/>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en-US"/>
                </a:p>
              </p:txBody>
            </p:sp>
            <p:sp>
              <p:nvSpPr>
                <p:cNvPr id="170" name="Freeform 96"/>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en-US"/>
                </a:p>
              </p:txBody>
            </p:sp>
            <p:sp>
              <p:nvSpPr>
                <p:cNvPr id="171" name="Freeform 97"/>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en-US"/>
                </a:p>
              </p:txBody>
            </p:sp>
            <p:sp>
              <p:nvSpPr>
                <p:cNvPr id="172" name="Freeform 98"/>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en-US"/>
                </a:p>
              </p:txBody>
            </p:sp>
            <p:sp>
              <p:nvSpPr>
                <p:cNvPr id="173" name="Freeform 99"/>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en-US"/>
                </a:p>
              </p:txBody>
            </p:sp>
            <p:sp>
              <p:nvSpPr>
                <p:cNvPr id="174" name="Freeform 100"/>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en-US"/>
                </a:p>
              </p:txBody>
            </p:sp>
            <p:sp>
              <p:nvSpPr>
                <p:cNvPr id="175" name="Freeform 101"/>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en-US"/>
                </a:p>
              </p:txBody>
            </p:sp>
            <p:sp>
              <p:nvSpPr>
                <p:cNvPr id="176" name="Freeform 102"/>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en-US"/>
                </a:p>
              </p:txBody>
            </p:sp>
            <p:sp>
              <p:nvSpPr>
                <p:cNvPr id="177" name="Freeform 103"/>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en-US"/>
                </a:p>
              </p:txBody>
            </p:sp>
            <p:sp>
              <p:nvSpPr>
                <p:cNvPr id="178" name="Freeform 104"/>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en-US"/>
                </a:p>
              </p:txBody>
            </p:sp>
            <p:sp>
              <p:nvSpPr>
                <p:cNvPr id="179" name="Freeform 105"/>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en-US"/>
                </a:p>
              </p:txBody>
            </p:sp>
            <p:sp>
              <p:nvSpPr>
                <p:cNvPr id="180" name="Rectangle 106"/>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en-US"/>
                </a:p>
              </p:txBody>
            </p:sp>
            <p:sp>
              <p:nvSpPr>
                <p:cNvPr id="181" name="Freeform 107"/>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en-US"/>
                </a:p>
              </p:txBody>
            </p:sp>
            <p:sp>
              <p:nvSpPr>
                <p:cNvPr id="182" name="Freeform 108"/>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en-US"/>
                </a:p>
              </p:txBody>
            </p:sp>
            <p:sp>
              <p:nvSpPr>
                <p:cNvPr id="183" name="Freeform 109"/>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en-US"/>
                </a:p>
              </p:txBody>
            </p:sp>
            <p:sp>
              <p:nvSpPr>
                <p:cNvPr id="184" name="Freeform 110"/>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en-US"/>
                </a:p>
              </p:txBody>
            </p:sp>
            <p:sp>
              <p:nvSpPr>
                <p:cNvPr id="185" name="Freeform 111"/>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en-US"/>
                </a:p>
              </p:txBody>
            </p:sp>
            <p:sp>
              <p:nvSpPr>
                <p:cNvPr id="186" name="Freeform 112"/>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en-US"/>
                </a:p>
              </p:txBody>
            </p:sp>
            <p:sp>
              <p:nvSpPr>
                <p:cNvPr id="187" name="Freeform 113"/>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en-US"/>
                </a:p>
              </p:txBody>
            </p:sp>
            <p:sp>
              <p:nvSpPr>
                <p:cNvPr id="188" name="Freeform 114"/>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en-US"/>
                </a:p>
              </p:txBody>
            </p:sp>
            <p:sp>
              <p:nvSpPr>
                <p:cNvPr id="189" name="Freeform 115"/>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en-US"/>
                </a:p>
              </p:txBody>
            </p:sp>
          </p:grpSp>
          <p:grpSp>
            <p:nvGrpSpPr>
              <p:cNvPr id="19" name="Group 116"/>
              <p:cNvGrpSpPr>
                <a:grpSpLocks/>
              </p:cNvGrpSpPr>
              <p:nvPr/>
            </p:nvGrpSpPr>
            <p:grpSpPr bwMode="auto">
              <a:xfrm>
                <a:off x="12843" y="10667"/>
                <a:ext cx="986" cy="1369"/>
                <a:chOff x="12762" y="10336"/>
                <a:chExt cx="1027" cy="1700"/>
              </a:xfrm>
            </p:grpSpPr>
            <p:sp>
              <p:nvSpPr>
                <p:cNvPr id="145" name="Rectangle 117"/>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en-US"/>
                </a:p>
              </p:txBody>
            </p:sp>
            <p:sp>
              <p:nvSpPr>
                <p:cNvPr id="146" name="Rectangle 118"/>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en-US"/>
                </a:p>
              </p:txBody>
            </p:sp>
            <p:sp>
              <p:nvSpPr>
                <p:cNvPr id="147" name="Line 119"/>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en-US"/>
                </a:p>
              </p:txBody>
            </p:sp>
            <p:sp>
              <p:nvSpPr>
                <p:cNvPr id="148" name="Line 120"/>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en-US"/>
                </a:p>
              </p:txBody>
            </p:sp>
            <p:sp>
              <p:nvSpPr>
                <p:cNvPr id="149" name="Line 121"/>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en-US"/>
                </a:p>
              </p:txBody>
            </p:sp>
            <p:sp>
              <p:nvSpPr>
                <p:cNvPr id="150" name="Line 122"/>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en-US"/>
                </a:p>
              </p:txBody>
            </p:sp>
          </p:grpSp>
          <p:sp>
            <p:nvSpPr>
              <p:cNvPr id="144" name="Text Box 123"/>
              <p:cNvSpPr txBox="1">
                <a:spLocks noChangeArrowheads="1"/>
              </p:cNvSpPr>
              <p:nvPr/>
            </p:nvSpPr>
            <p:spPr bwMode="auto">
              <a:xfrm>
                <a:off x="12809" y="10193"/>
                <a:ext cx="958" cy="366"/>
              </a:xfrm>
              <a:prstGeom prst="rect">
                <a:avLst/>
              </a:prstGeom>
              <a:noFill/>
              <a:ln w="9525">
                <a:noFill/>
                <a:miter lim="800000"/>
                <a:headEnd/>
                <a:tailEnd/>
              </a:ln>
            </p:spPr>
            <p:txBody>
              <a:bodyPr/>
              <a:lstStyle/>
              <a:p>
                <a:pPr algn="l" eaLnBrk="1" hangingPunct="1"/>
                <a:r>
                  <a:rPr lang="en-US" sz="1000">
                    <a:solidFill>
                      <a:schemeClr val="tx2"/>
                    </a:solidFill>
                    <a:latin typeface="Arial" pitchFamily="34" charset="0"/>
                  </a:rPr>
                  <a:t>Host B</a:t>
                </a:r>
                <a:endParaRPr lang="en-US" sz="2000">
                  <a:solidFill>
                    <a:schemeClr val="tx2"/>
                  </a:solidFill>
                </a:endParaRPr>
              </a:p>
            </p:txBody>
          </p:sp>
        </p:grpSp>
        <p:sp>
          <p:nvSpPr>
            <p:cNvPr id="23" name="Line 124"/>
            <p:cNvSpPr>
              <a:spLocks noChangeShapeType="1"/>
            </p:cNvSpPr>
            <p:nvPr/>
          </p:nvSpPr>
          <p:spPr bwMode="auto">
            <a:xfrm flipH="1">
              <a:off x="2474" y="3796"/>
              <a:ext cx="384" cy="0"/>
            </a:xfrm>
            <a:prstGeom prst="line">
              <a:avLst/>
            </a:prstGeom>
            <a:noFill/>
            <a:ln w="9525">
              <a:solidFill>
                <a:srgbClr val="000000"/>
              </a:solidFill>
              <a:round/>
              <a:headEnd/>
              <a:tailEnd/>
            </a:ln>
          </p:spPr>
          <p:txBody>
            <a:bodyPr/>
            <a:lstStyle/>
            <a:p>
              <a:endParaRPr lang="en-US"/>
            </a:p>
          </p:txBody>
        </p:sp>
        <p:sp>
          <p:nvSpPr>
            <p:cNvPr id="24" name="Line 125"/>
            <p:cNvSpPr>
              <a:spLocks noChangeShapeType="1"/>
            </p:cNvSpPr>
            <p:nvPr/>
          </p:nvSpPr>
          <p:spPr bwMode="auto">
            <a:xfrm flipH="1">
              <a:off x="3494" y="3796"/>
              <a:ext cx="384" cy="0"/>
            </a:xfrm>
            <a:prstGeom prst="line">
              <a:avLst/>
            </a:prstGeom>
            <a:noFill/>
            <a:ln w="9525">
              <a:solidFill>
                <a:srgbClr val="000000"/>
              </a:solidFill>
              <a:round/>
              <a:headEnd/>
              <a:tailEnd/>
            </a:ln>
          </p:spPr>
          <p:txBody>
            <a:bodyPr/>
            <a:lstStyle/>
            <a:p>
              <a:endParaRPr lang="en-US"/>
            </a:p>
          </p:txBody>
        </p:sp>
        <p:sp>
          <p:nvSpPr>
            <p:cNvPr id="25" name="Line 126"/>
            <p:cNvSpPr>
              <a:spLocks noChangeShapeType="1"/>
            </p:cNvSpPr>
            <p:nvPr/>
          </p:nvSpPr>
          <p:spPr bwMode="auto">
            <a:xfrm flipH="1">
              <a:off x="3572" y="3544"/>
              <a:ext cx="582" cy="546"/>
            </a:xfrm>
            <a:prstGeom prst="line">
              <a:avLst/>
            </a:prstGeom>
            <a:noFill/>
            <a:ln w="9525">
              <a:solidFill>
                <a:srgbClr val="000000"/>
              </a:solidFill>
              <a:round/>
              <a:headEnd/>
              <a:tailEnd/>
            </a:ln>
          </p:spPr>
          <p:txBody>
            <a:bodyPr/>
            <a:lstStyle/>
            <a:p>
              <a:endParaRPr lang="en-US"/>
            </a:p>
          </p:txBody>
        </p:sp>
        <p:sp>
          <p:nvSpPr>
            <p:cNvPr id="26" name="Line 127"/>
            <p:cNvSpPr>
              <a:spLocks noChangeShapeType="1"/>
            </p:cNvSpPr>
            <p:nvPr/>
          </p:nvSpPr>
          <p:spPr bwMode="auto">
            <a:xfrm flipH="1">
              <a:off x="3566" y="4090"/>
              <a:ext cx="348" cy="0"/>
            </a:xfrm>
            <a:prstGeom prst="line">
              <a:avLst/>
            </a:prstGeom>
            <a:noFill/>
            <a:ln w="9525">
              <a:solidFill>
                <a:srgbClr val="000000"/>
              </a:solidFill>
              <a:round/>
              <a:headEnd/>
              <a:tailEnd/>
            </a:ln>
          </p:spPr>
          <p:txBody>
            <a:bodyPr/>
            <a:lstStyle/>
            <a:p>
              <a:endParaRPr lang="en-US"/>
            </a:p>
          </p:txBody>
        </p:sp>
        <p:sp>
          <p:nvSpPr>
            <p:cNvPr id="27" name="Line 128"/>
            <p:cNvSpPr>
              <a:spLocks noChangeShapeType="1"/>
            </p:cNvSpPr>
            <p:nvPr/>
          </p:nvSpPr>
          <p:spPr bwMode="auto">
            <a:xfrm flipH="1">
              <a:off x="4135" y="3550"/>
              <a:ext cx="277" cy="0"/>
            </a:xfrm>
            <a:prstGeom prst="line">
              <a:avLst/>
            </a:prstGeom>
            <a:noFill/>
            <a:ln w="9525">
              <a:solidFill>
                <a:srgbClr val="000000"/>
              </a:solidFill>
              <a:round/>
              <a:headEnd/>
              <a:tailEnd/>
            </a:ln>
          </p:spPr>
          <p:txBody>
            <a:bodyPr/>
            <a:lstStyle/>
            <a:p>
              <a:endParaRPr lang="en-US"/>
            </a:p>
          </p:txBody>
        </p:sp>
        <p:grpSp>
          <p:nvGrpSpPr>
            <p:cNvPr id="22" name="Group 129"/>
            <p:cNvGrpSpPr>
              <a:grpSpLocks/>
            </p:cNvGrpSpPr>
            <p:nvPr/>
          </p:nvGrpSpPr>
          <p:grpSpPr bwMode="auto">
            <a:xfrm>
              <a:off x="4190" y="3149"/>
              <a:ext cx="617" cy="568"/>
              <a:chOff x="5850" y="13487"/>
              <a:chExt cx="2023" cy="1840"/>
            </a:xfrm>
          </p:grpSpPr>
          <p:sp>
            <p:nvSpPr>
              <p:cNvPr id="103" name="Freeform 130"/>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en-US"/>
              </a:p>
            </p:txBody>
          </p:sp>
          <p:sp>
            <p:nvSpPr>
              <p:cNvPr id="104" name="Freeform 131"/>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en-US"/>
              </a:p>
            </p:txBody>
          </p:sp>
          <p:sp>
            <p:nvSpPr>
              <p:cNvPr id="105" name="Freeform 132"/>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en-US"/>
              </a:p>
            </p:txBody>
          </p:sp>
          <p:sp>
            <p:nvSpPr>
              <p:cNvPr id="106" name="Freeform 133"/>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en-US"/>
              </a:p>
            </p:txBody>
          </p:sp>
          <p:sp>
            <p:nvSpPr>
              <p:cNvPr id="107" name="Freeform 134"/>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en-US"/>
              </a:p>
            </p:txBody>
          </p:sp>
          <p:sp>
            <p:nvSpPr>
              <p:cNvPr id="108" name="Freeform 135"/>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en-US"/>
              </a:p>
            </p:txBody>
          </p:sp>
          <p:sp>
            <p:nvSpPr>
              <p:cNvPr id="109" name="Freeform 136"/>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en-US"/>
              </a:p>
            </p:txBody>
          </p:sp>
          <p:sp>
            <p:nvSpPr>
              <p:cNvPr id="110" name="Freeform 137"/>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en-US"/>
              </a:p>
            </p:txBody>
          </p:sp>
          <p:sp>
            <p:nvSpPr>
              <p:cNvPr id="111" name="Freeform 138"/>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en-US"/>
              </a:p>
            </p:txBody>
          </p:sp>
          <p:sp>
            <p:nvSpPr>
              <p:cNvPr id="112" name="Freeform 139"/>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en-US"/>
              </a:p>
            </p:txBody>
          </p:sp>
          <p:sp>
            <p:nvSpPr>
              <p:cNvPr id="113" name="Freeform 140"/>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en-US"/>
              </a:p>
            </p:txBody>
          </p:sp>
          <p:sp>
            <p:nvSpPr>
              <p:cNvPr id="114" name="Freeform 141"/>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en-US"/>
              </a:p>
            </p:txBody>
          </p:sp>
          <p:sp>
            <p:nvSpPr>
              <p:cNvPr id="115" name="Freeform 142"/>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en-US"/>
              </a:p>
            </p:txBody>
          </p:sp>
          <p:sp>
            <p:nvSpPr>
              <p:cNvPr id="116" name="Freeform 143"/>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en-US"/>
              </a:p>
            </p:txBody>
          </p:sp>
          <p:sp>
            <p:nvSpPr>
              <p:cNvPr id="117" name="Freeform 144"/>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en-US"/>
              </a:p>
            </p:txBody>
          </p:sp>
          <p:sp>
            <p:nvSpPr>
              <p:cNvPr id="118" name="Freeform 145"/>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en-US"/>
              </a:p>
            </p:txBody>
          </p:sp>
          <p:sp>
            <p:nvSpPr>
              <p:cNvPr id="119" name="Freeform 146"/>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en-US"/>
              </a:p>
            </p:txBody>
          </p:sp>
          <p:sp>
            <p:nvSpPr>
              <p:cNvPr id="120" name="Freeform 147"/>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en-US"/>
              </a:p>
            </p:txBody>
          </p:sp>
          <p:sp>
            <p:nvSpPr>
              <p:cNvPr id="121" name="Freeform 148"/>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en-US"/>
              </a:p>
            </p:txBody>
          </p:sp>
          <p:sp>
            <p:nvSpPr>
              <p:cNvPr id="122" name="Freeform 149"/>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en-US"/>
              </a:p>
            </p:txBody>
          </p:sp>
          <p:sp>
            <p:nvSpPr>
              <p:cNvPr id="123" name="Freeform 150"/>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en-US"/>
              </a:p>
            </p:txBody>
          </p:sp>
          <p:sp>
            <p:nvSpPr>
              <p:cNvPr id="124" name="Freeform 151"/>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en-US"/>
              </a:p>
            </p:txBody>
          </p:sp>
          <p:sp>
            <p:nvSpPr>
              <p:cNvPr id="125" name="Freeform 152"/>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en-US"/>
              </a:p>
            </p:txBody>
          </p:sp>
          <p:sp>
            <p:nvSpPr>
              <p:cNvPr id="126" name="Freeform 153"/>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en-US"/>
              </a:p>
            </p:txBody>
          </p:sp>
          <p:sp>
            <p:nvSpPr>
              <p:cNvPr id="127" name="Freeform 154"/>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en-US"/>
              </a:p>
            </p:txBody>
          </p:sp>
          <p:sp>
            <p:nvSpPr>
              <p:cNvPr id="128" name="Freeform 155"/>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en-US"/>
              </a:p>
            </p:txBody>
          </p:sp>
          <p:sp>
            <p:nvSpPr>
              <p:cNvPr id="129" name="Freeform 156"/>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en-US"/>
              </a:p>
            </p:txBody>
          </p:sp>
          <p:sp>
            <p:nvSpPr>
              <p:cNvPr id="130" name="Freeform 157"/>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en-US"/>
              </a:p>
            </p:txBody>
          </p:sp>
          <p:sp>
            <p:nvSpPr>
              <p:cNvPr id="131" name="Freeform 158"/>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en-US"/>
              </a:p>
            </p:txBody>
          </p:sp>
          <p:sp>
            <p:nvSpPr>
              <p:cNvPr id="132" name="Rectangle 159"/>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en-US"/>
              </a:p>
            </p:txBody>
          </p:sp>
          <p:sp>
            <p:nvSpPr>
              <p:cNvPr id="133" name="Freeform 160"/>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en-US"/>
              </a:p>
            </p:txBody>
          </p:sp>
          <p:sp>
            <p:nvSpPr>
              <p:cNvPr id="134" name="Freeform 161"/>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en-US"/>
              </a:p>
            </p:txBody>
          </p:sp>
          <p:sp>
            <p:nvSpPr>
              <p:cNvPr id="135" name="Freeform 162"/>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en-US"/>
              </a:p>
            </p:txBody>
          </p:sp>
          <p:sp>
            <p:nvSpPr>
              <p:cNvPr id="136" name="Freeform 163"/>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en-US"/>
              </a:p>
            </p:txBody>
          </p:sp>
          <p:sp>
            <p:nvSpPr>
              <p:cNvPr id="137" name="Freeform 164"/>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en-US"/>
              </a:p>
            </p:txBody>
          </p:sp>
          <p:sp>
            <p:nvSpPr>
              <p:cNvPr id="138" name="Freeform 165"/>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en-US"/>
              </a:p>
            </p:txBody>
          </p:sp>
          <p:sp>
            <p:nvSpPr>
              <p:cNvPr id="139" name="Freeform 166"/>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en-US"/>
              </a:p>
            </p:txBody>
          </p:sp>
          <p:sp>
            <p:nvSpPr>
              <p:cNvPr id="140" name="Freeform 167"/>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en-US"/>
              </a:p>
            </p:txBody>
          </p:sp>
          <p:sp>
            <p:nvSpPr>
              <p:cNvPr id="141" name="Freeform 168"/>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en-US"/>
              </a:p>
            </p:txBody>
          </p:sp>
        </p:grpSp>
        <p:grpSp>
          <p:nvGrpSpPr>
            <p:cNvPr id="28" name="Group 169"/>
            <p:cNvGrpSpPr>
              <a:grpSpLocks/>
            </p:cNvGrpSpPr>
            <p:nvPr/>
          </p:nvGrpSpPr>
          <p:grpSpPr bwMode="auto">
            <a:xfrm>
              <a:off x="4332" y="2968"/>
              <a:ext cx="410" cy="570"/>
              <a:chOff x="12762" y="10336"/>
              <a:chExt cx="1027" cy="1700"/>
            </a:xfrm>
          </p:grpSpPr>
          <p:sp>
            <p:nvSpPr>
              <p:cNvPr id="97" name="Rectangle 170"/>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en-US"/>
              </a:p>
            </p:txBody>
          </p:sp>
          <p:sp>
            <p:nvSpPr>
              <p:cNvPr id="98" name="Rectangle 171"/>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en-US"/>
              </a:p>
            </p:txBody>
          </p:sp>
          <p:sp>
            <p:nvSpPr>
              <p:cNvPr id="99" name="Line 172"/>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en-US"/>
              </a:p>
            </p:txBody>
          </p:sp>
          <p:sp>
            <p:nvSpPr>
              <p:cNvPr id="100" name="Line 173"/>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en-US"/>
              </a:p>
            </p:txBody>
          </p:sp>
          <p:sp>
            <p:nvSpPr>
              <p:cNvPr id="101" name="Line 174"/>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en-US"/>
              </a:p>
            </p:txBody>
          </p:sp>
          <p:sp>
            <p:nvSpPr>
              <p:cNvPr id="102" name="Line 175"/>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en-US"/>
              </a:p>
            </p:txBody>
          </p:sp>
        </p:grpSp>
        <p:grpSp>
          <p:nvGrpSpPr>
            <p:cNvPr id="29" name="Group 176"/>
            <p:cNvGrpSpPr>
              <a:grpSpLocks/>
            </p:cNvGrpSpPr>
            <p:nvPr/>
          </p:nvGrpSpPr>
          <p:grpSpPr bwMode="auto">
            <a:xfrm>
              <a:off x="3811" y="3748"/>
              <a:ext cx="618" cy="568"/>
              <a:chOff x="5850" y="13487"/>
              <a:chExt cx="2023" cy="1840"/>
            </a:xfrm>
          </p:grpSpPr>
          <p:sp>
            <p:nvSpPr>
              <p:cNvPr id="58" name="Freeform 177"/>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en-US"/>
              </a:p>
            </p:txBody>
          </p:sp>
          <p:sp>
            <p:nvSpPr>
              <p:cNvPr id="59" name="Freeform 178"/>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en-US"/>
              </a:p>
            </p:txBody>
          </p:sp>
          <p:sp>
            <p:nvSpPr>
              <p:cNvPr id="60" name="Freeform 179"/>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en-US"/>
              </a:p>
            </p:txBody>
          </p:sp>
          <p:sp>
            <p:nvSpPr>
              <p:cNvPr id="61" name="Freeform 180"/>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en-US"/>
              </a:p>
            </p:txBody>
          </p:sp>
          <p:sp>
            <p:nvSpPr>
              <p:cNvPr id="62" name="Freeform 181"/>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en-US"/>
              </a:p>
            </p:txBody>
          </p:sp>
          <p:sp>
            <p:nvSpPr>
              <p:cNvPr id="63" name="Freeform 182"/>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en-US"/>
              </a:p>
            </p:txBody>
          </p:sp>
          <p:sp>
            <p:nvSpPr>
              <p:cNvPr id="64" name="Freeform 183"/>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en-US"/>
              </a:p>
            </p:txBody>
          </p:sp>
          <p:sp>
            <p:nvSpPr>
              <p:cNvPr id="65" name="Freeform 184"/>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en-US"/>
              </a:p>
            </p:txBody>
          </p:sp>
          <p:sp>
            <p:nvSpPr>
              <p:cNvPr id="66" name="Freeform 185"/>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en-US"/>
              </a:p>
            </p:txBody>
          </p:sp>
          <p:sp>
            <p:nvSpPr>
              <p:cNvPr id="67" name="Freeform 186"/>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en-US"/>
              </a:p>
            </p:txBody>
          </p:sp>
          <p:sp>
            <p:nvSpPr>
              <p:cNvPr id="68" name="Freeform 187"/>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en-US"/>
              </a:p>
            </p:txBody>
          </p:sp>
          <p:sp>
            <p:nvSpPr>
              <p:cNvPr id="69" name="Freeform 188"/>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en-US"/>
              </a:p>
            </p:txBody>
          </p:sp>
          <p:sp>
            <p:nvSpPr>
              <p:cNvPr id="70" name="Freeform 189"/>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en-US"/>
              </a:p>
            </p:txBody>
          </p:sp>
          <p:sp>
            <p:nvSpPr>
              <p:cNvPr id="71" name="Freeform 190"/>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en-US"/>
              </a:p>
            </p:txBody>
          </p:sp>
          <p:sp>
            <p:nvSpPr>
              <p:cNvPr id="72" name="Freeform 191"/>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en-US"/>
              </a:p>
            </p:txBody>
          </p:sp>
          <p:sp>
            <p:nvSpPr>
              <p:cNvPr id="73" name="Freeform 192"/>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en-US"/>
              </a:p>
            </p:txBody>
          </p:sp>
          <p:sp>
            <p:nvSpPr>
              <p:cNvPr id="74" name="Freeform 193"/>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en-US"/>
              </a:p>
            </p:txBody>
          </p:sp>
          <p:sp>
            <p:nvSpPr>
              <p:cNvPr id="75" name="Freeform 194"/>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en-US"/>
              </a:p>
            </p:txBody>
          </p:sp>
          <p:sp>
            <p:nvSpPr>
              <p:cNvPr id="76" name="Freeform 195"/>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en-US"/>
              </a:p>
            </p:txBody>
          </p:sp>
          <p:sp>
            <p:nvSpPr>
              <p:cNvPr id="77" name="Freeform 196"/>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en-US"/>
              </a:p>
            </p:txBody>
          </p:sp>
          <p:sp>
            <p:nvSpPr>
              <p:cNvPr id="78" name="Freeform 197"/>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en-US"/>
              </a:p>
            </p:txBody>
          </p:sp>
          <p:sp>
            <p:nvSpPr>
              <p:cNvPr id="79" name="Freeform 198"/>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en-US"/>
              </a:p>
            </p:txBody>
          </p:sp>
          <p:sp>
            <p:nvSpPr>
              <p:cNvPr id="80" name="Freeform 199"/>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en-US"/>
              </a:p>
            </p:txBody>
          </p:sp>
          <p:sp>
            <p:nvSpPr>
              <p:cNvPr id="81" name="Freeform 200"/>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en-US"/>
              </a:p>
            </p:txBody>
          </p:sp>
          <p:sp>
            <p:nvSpPr>
              <p:cNvPr id="82" name="Freeform 201"/>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en-US"/>
              </a:p>
            </p:txBody>
          </p:sp>
          <p:sp>
            <p:nvSpPr>
              <p:cNvPr id="83" name="Freeform 202"/>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en-US"/>
              </a:p>
            </p:txBody>
          </p:sp>
          <p:sp>
            <p:nvSpPr>
              <p:cNvPr id="84" name="Freeform 203"/>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en-US"/>
              </a:p>
            </p:txBody>
          </p:sp>
          <p:sp>
            <p:nvSpPr>
              <p:cNvPr id="85" name="Freeform 204"/>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en-US"/>
              </a:p>
            </p:txBody>
          </p:sp>
          <p:sp>
            <p:nvSpPr>
              <p:cNvPr id="86" name="Freeform 205"/>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en-US"/>
              </a:p>
            </p:txBody>
          </p:sp>
          <p:sp>
            <p:nvSpPr>
              <p:cNvPr id="87" name="Rectangle 206"/>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en-US"/>
              </a:p>
            </p:txBody>
          </p:sp>
          <p:sp>
            <p:nvSpPr>
              <p:cNvPr id="88" name="Freeform 207"/>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en-US"/>
              </a:p>
            </p:txBody>
          </p:sp>
          <p:sp>
            <p:nvSpPr>
              <p:cNvPr id="89" name="Freeform 208"/>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en-US"/>
              </a:p>
            </p:txBody>
          </p:sp>
          <p:sp>
            <p:nvSpPr>
              <p:cNvPr id="90" name="Freeform 209"/>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en-US"/>
              </a:p>
            </p:txBody>
          </p:sp>
          <p:sp>
            <p:nvSpPr>
              <p:cNvPr id="91" name="Freeform 210"/>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en-US"/>
              </a:p>
            </p:txBody>
          </p:sp>
          <p:sp>
            <p:nvSpPr>
              <p:cNvPr id="92" name="Freeform 211"/>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en-US"/>
              </a:p>
            </p:txBody>
          </p:sp>
          <p:sp>
            <p:nvSpPr>
              <p:cNvPr id="93" name="Freeform 212"/>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en-US"/>
              </a:p>
            </p:txBody>
          </p:sp>
          <p:sp>
            <p:nvSpPr>
              <p:cNvPr id="94" name="Freeform 213"/>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en-US"/>
              </a:p>
            </p:txBody>
          </p:sp>
          <p:sp>
            <p:nvSpPr>
              <p:cNvPr id="95" name="Freeform 214"/>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en-US"/>
              </a:p>
            </p:txBody>
          </p:sp>
          <p:sp>
            <p:nvSpPr>
              <p:cNvPr id="96" name="Freeform 215"/>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en-US"/>
              </a:p>
            </p:txBody>
          </p:sp>
        </p:grpSp>
        <p:grpSp>
          <p:nvGrpSpPr>
            <p:cNvPr id="30" name="Group 216"/>
            <p:cNvGrpSpPr>
              <a:grpSpLocks/>
            </p:cNvGrpSpPr>
            <p:nvPr/>
          </p:nvGrpSpPr>
          <p:grpSpPr bwMode="auto">
            <a:xfrm>
              <a:off x="4092" y="3609"/>
              <a:ext cx="410" cy="571"/>
              <a:chOff x="12762" y="10336"/>
              <a:chExt cx="1027" cy="1700"/>
            </a:xfrm>
          </p:grpSpPr>
          <p:sp>
            <p:nvSpPr>
              <p:cNvPr id="52" name="Rectangle 217"/>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en-US"/>
              </a:p>
            </p:txBody>
          </p:sp>
          <p:sp>
            <p:nvSpPr>
              <p:cNvPr id="53" name="Rectangle 218"/>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en-US"/>
              </a:p>
            </p:txBody>
          </p:sp>
          <p:sp>
            <p:nvSpPr>
              <p:cNvPr id="54" name="Line 219"/>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en-US"/>
              </a:p>
            </p:txBody>
          </p:sp>
          <p:sp>
            <p:nvSpPr>
              <p:cNvPr id="55" name="Line 220"/>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en-US"/>
              </a:p>
            </p:txBody>
          </p:sp>
          <p:sp>
            <p:nvSpPr>
              <p:cNvPr id="56" name="Line 221"/>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en-US"/>
              </a:p>
            </p:txBody>
          </p:sp>
          <p:sp>
            <p:nvSpPr>
              <p:cNvPr id="57" name="Line 222"/>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en-US"/>
              </a:p>
            </p:txBody>
          </p:sp>
        </p:grpSp>
        <p:sp>
          <p:nvSpPr>
            <p:cNvPr id="32" name="Oval 223"/>
            <p:cNvSpPr>
              <a:spLocks noChangeArrowheads="1"/>
            </p:cNvSpPr>
            <p:nvPr/>
          </p:nvSpPr>
          <p:spPr bwMode="auto">
            <a:xfrm>
              <a:off x="2342" y="2938"/>
              <a:ext cx="58" cy="57"/>
            </a:xfrm>
            <a:prstGeom prst="ellipse">
              <a:avLst/>
            </a:prstGeom>
            <a:solidFill>
              <a:srgbClr val="FF0000"/>
            </a:solidFill>
            <a:ln w="9525">
              <a:solidFill>
                <a:srgbClr val="FF0000"/>
              </a:solidFill>
              <a:round/>
              <a:headEnd/>
              <a:tailEnd/>
            </a:ln>
          </p:spPr>
          <p:txBody>
            <a:bodyPr/>
            <a:lstStyle/>
            <a:p>
              <a:endParaRPr lang="en-US"/>
            </a:p>
          </p:txBody>
        </p:sp>
        <p:sp>
          <p:nvSpPr>
            <p:cNvPr id="33" name="Oval 224"/>
            <p:cNvSpPr>
              <a:spLocks noChangeArrowheads="1"/>
            </p:cNvSpPr>
            <p:nvPr/>
          </p:nvSpPr>
          <p:spPr bwMode="auto">
            <a:xfrm>
              <a:off x="1748" y="3490"/>
              <a:ext cx="58" cy="57"/>
            </a:xfrm>
            <a:prstGeom prst="ellipse">
              <a:avLst/>
            </a:prstGeom>
            <a:solidFill>
              <a:srgbClr val="FF0000"/>
            </a:solidFill>
            <a:ln w="9525">
              <a:solidFill>
                <a:srgbClr val="FF0000"/>
              </a:solidFill>
              <a:round/>
              <a:headEnd/>
              <a:tailEnd/>
            </a:ln>
          </p:spPr>
          <p:txBody>
            <a:bodyPr/>
            <a:lstStyle/>
            <a:p>
              <a:endParaRPr lang="en-US"/>
            </a:p>
          </p:txBody>
        </p:sp>
        <p:sp>
          <p:nvSpPr>
            <p:cNvPr id="34" name="Line 225"/>
            <p:cNvSpPr>
              <a:spLocks noChangeShapeType="1"/>
            </p:cNvSpPr>
            <p:nvPr/>
          </p:nvSpPr>
          <p:spPr bwMode="auto">
            <a:xfrm flipH="1">
              <a:off x="2414" y="2878"/>
              <a:ext cx="186" cy="66"/>
            </a:xfrm>
            <a:prstGeom prst="line">
              <a:avLst/>
            </a:prstGeom>
            <a:noFill/>
            <a:ln w="9525">
              <a:solidFill>
                <a:srgbClr val="000000"/>
              </a:solidFill>
              <a:round/>
              <a:headEnd/>
              <a:tailEnd type="triangle" w="med" len="med"/>
            </a:ln>
          </p:spPr>
          <p:txBody>
            <a:bodyPr/>
            <a:lstStyle/>
            <a:p>
              <a:endParaRPr lang="en-US"/>
            </a:p>
          </p:txBody>
        </p:sp>
        <p:sp>
          <p:nvSpPr>
            <p:cNvPr id="35" name="Text Box 226"/>
            <p:cNvSpPr txBox="1">
              <a:spLocks noChangeArrowheads="1"/>
            </p:cNvSpPr>
            <p:nvPr/>
          </p:nvSpPr>
          <p:spPr bwMode="auto">
            <a:xfrm>
              <a:off x="4220" y="2710"/>
              <a:ext cx="303" cy="231"/>
            </a:xfrm>
            <a:prstGeom prst="rect">
              <a:avLst/>
            </a:prstGeom>
            <a:noFill/>
            <a:ln w="9525">
              <a:noFill/>
              <a:miter lim="800000"/>
              <a:headEnd/>
              <a:tailEnd/>
            </a:ln>
          </p:spPr>
          <p:txBody>
            <a:bodyPr/>
            <a:lstStyle/>
            <a:p>
              <a:pPr algn="l" eaLnBrk="1" hangingPunct="1"/>
              <a:r>
                <a:rPr lang="en-US" sz="1400">
                  <a:solidFill>
                    <a:srgbClr val="FF0000"/>
                  </a:solidFill>
                  <a:latin typeface="Symbol" pitchFamily="18" charset="2"/>
                </a:rPr>
                <a:t>l</a:t>
              </a:r>
              <a:r>
                <a:rPr lang="en-US" sz="1200" baseline="-25000">
                  <a:solidFill>
                    <a:srgbClr val="FF0000"/>
                  </a:solidFill>
                  <a:latin typeface="Arial" pitchFamily="34" charset="0"/>
                </a:rPr>
                <a:t>out</a:t>
              </a:r>
              <a:endParaRPr lang="en-US" sz="2000">
                <a:solidFill>
                  <a:schemeClr val="tx2"/>
                </a:solidFill>
              </a:endParaRPr>
            </a:p>
          </p:txBody>
        </p:sp>
        <p:sp>
          <p:nvSpPr>
            <p:cNvPr id="36" name="Line 227"/>
            <p:cNvSpPr>
              <a:spLocks noChangeShapeType="1"/>
            </p:cNvSpPr>
            <p:nvPr/>
          </p:nvSpPr>
          <p:spPr bwMode="auto">
            <a:xfrm>
              <a:off x="4340" y="2890"/>
              <a:ext cx="126" cy="138"/>
            </a:xfrm>
            <a:prstGeom prst="line">
              <a:avLst/>
            </a:prstGeom>
            <a:noFill/>
            <a:ln w="9525">
              <a:solidFill>
                <a:srgbClr val="000000"/>
              </a:solidFill>
              <a:round/>
              <a:headEnd/>
              <a:tailEnd type="triangle" w="med" len="med"/>
            </a:ln>
          </p:spPr>
          <p:txBody>
            <a:bodyPr/>
            <a:lstStyle/>
            <a:p>
              <a:endParaRPr lang="en-US"/>
            </a:p>
          </p:txBody>
        </p:sp>
        <p:sp>
          <p:nvSpPr>
            <p:cNvPr id="37" name="Line 228"/>
            <p:cNvSpPr>
              <a:spLocks noChangeShapeType="1"/>
            </p:cNvSpPr>
            <p:nvPr/>
          </p:nvSpPr>
          <p:spPr bwMode="auto">
            <a:xfrm flipH="1">
              <a:off x="3368" y="3466"/>
              <a:ext cx="210" cy="204"/>
            </a:xfrm>
            <a:prstGeom prst="line">
              <a:avLst/>
            </a:prstGeom>
            <a:noFill/>
            <a:ln w="9525">
              <a:solidFill>
                <a:srgbClr val="000000"/>
              </a:solidFill>
              <a:round/>
              <a:headEnd/>
              <a:tailEnd type="triangle" w="med" len="med"/>
            </a:ln>
          </p:spPr>
          <p:txBody>
            <a:bodyPr/>
            <a:lstStyle/>
            <a:p>
              <a:endParaRPr lang="en-US"/>
            </a:p>
          </p:txBody>
        </p:sp>
        <p:grpSp>
          <p:nvGrpSpPr>
            <p:cNvPr id="31" name="Group 229"/>
            <p:cNvGrpSpPr>
              <a:grpSpLocks/>
            </p:cNvGrpSpPr>
            <p:nvPr/>
          </p:nvGrpSpPr>
          <p:grpSpPr bwMode="auto">
            <a:xfrm>
              <a:off x="3098" y="3712"/>
              <a:ext cx="424" cy="168"/>
              <a:chOff x="10808" y="10250"/>
              <a:chExt cx="1018" cy="403"/>
            </a:xfrm>
          </p:grpSpPr>
          <p:sp>
            <p:nvSpPr>
              <p:cNvPr id="41"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p>
                <a:endParaRPr lang="en-US"/>
              </a:p>
            </p:txBody>
          </p:sp>
          <p:sp>
            <p:nvSpPr>
              <p:cNvPr id="42" name="Freeform 231"/>
              <p:cNvSpPr>
                <a:spLocks/>
              </p:cNvSpPr>
              <p:nvPr/>
            </p:nvSpPr>
            <p:spPr bwMode="auto">
              <a:xfrm>
                <a:off x="11198" y="10272"/>
                <a:ext cx="610" cy="374"/>
              </a:xfrm>
              <a:custGeom>
                <a:avLst/>
                <a:gdLst>
                  <a:gd name="T0" fmla="*/ 0 w 855"/>
                  <a:gd name="T1" fmla="*/ 0 h 390"/>
                  <a:gd name="T2" fmla="*/ 855 w 855"/>
                  <a:gd name="T3" fmla="*/ 0 h 390"/>
                  <a:gd name="T4" fmla="*/ 855 w 855"/>
                  <a:gd name="T5" fmla="*/ 390 h 390"/>
                  <a:gd name="T6" fmla="*/ 45 w 855"/>
                  <a:gd name="T7" fmla="*/ 390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p>
                <a:endParaRPr lang="en-US"/>
              </a:p>
            </p:txBody>
          </p:sp>
          <p:sp>
            <p:nvSpPr>
              <p:cNvPr id="43"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p>
                <a:endParaRPr lang="en-US"/>
              </a:p>
            </p:txBody>
          </p:sp>
          <p:sp>
            <p:nvSpPr>
              <p:cNvPr id="44"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p>
                <a:endParaRPr lang="en-US"/>
              </a:p>
            </p:txBody>
          </p:sp>
          <p:sp>
            <p:nvSpPr>
              <p:cNvPr id="45"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p>
                <a:endParaRPr lang="en-US"/>
              </a:p>
            </p:txBody>
          </p:sp>
          <p:sp>
            <p:nvSpPr>
              <p:cNvPr id="46"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p>
                <a:endParaRPr lang="en-US"/>
              </a:p>
            </p:txBody>
          </p:sp>
          <p:sp>
            <p:nvSpPr>
              <p:cNvPr id="47"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p>
                <a:endParaRPr lang="en-US"/>
              </a:p>
            </p:txBody>
          </p:sp>
          <p:sp>
            <p:nvSpPr>
              <p:cNvPr id="48"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p>
                <a:endParaRPr lang="en-US"/>
              </a:p>
            </p:txBody>
          </p:sp>
          <p:sp>
            <p:nvSpPr>
              <p:cNvPr id="49"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p>
                <a:endParaRPr lang="en-US"/>
              </a:p>
            </p:txBody>
          </p:sp>
          <p:sp>
            <p:nvSpPr>
              <p:cNvPr id="50"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p>
                <a:endParaRPr lang="en-US"/>
              </a:p>
            </p:txBody>
          </p:sp>
          <p:sp>
            <p:nvSpPr>
              <p:cNvPr id="51"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p>
                <a:endParaRPr lang="en-US"/>
              </a:p>
            </p:txBody>
          </p:sp>
        </p:grpSp>
        <p:sp>
          <p:nvSpPr>
            <p:cNvPr id="39" name="Freeform 241"/>
            <p:cNvSpPr>
              <a:spLocks/>
            </p:cNvSpPr>
            <p:nvPr/>
          </p:nvSpPr>
          <p:spPr bwMode="auto">
            <a:xfrm>
              <a:off x="1778" y="3538"/>
              <a:ext cx="2490" cy="600"/>
            </a:xfrm>
            <a:custGeom>
              <a:avLst/>
              <a:gdLst>
                <a:gd name="T0" fmla="*/ 0 w 6225"/>
                <a:gd name="T1" fmla="*/ 0 h 1501"/>
                <a:gd name="T2" fmla="*/ 0 w 6225"/>
                <a:gd name="T3" fmla="*/ 1486 h 1501"/>
                <a:gd name="T4" fmla="*/ 1005 w 6225"/>
                <a:gd name="T5" fmla="*/ 1501 h 1501"/>
                <a:gd name="T6" fmla="*/ 1860 w 6225"/>
                <a:gd name="T7" fmla="*/ 706 h 1501"/>
                <a:gd name="T8" fmla="*/ 5085 w 6225"/>
                <a:gd name="T9" fmla="*/ 721 h 1501"/>
                <a:gd name="T10" fmla="*/ 4305 w 6225"/>
                <a:gd name="T11" fmla="*/ 1456 h 1501"/>
                <a:gd name="T12" fmla="*/ 6225 w 6225"/>
                <a:gd name="T13" fmla="*/ 1456 h 1501"/>
                <a:gd name="T14" fmla="*/ 6220 w 6225"/>
                <a:gd name="T15" fmla="*/ 391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a:solidFill>
                <a:srgbClr val="FF0000"/>
              </a:solidFill>
              <a:round/>
              <a:headEnd/>
              <a:tailEnd type="triangle" w="med" len="med"/>
            </a:ln>
          </p:spPr>
          <p:txBody>
            <a:bodyPr/>
            <a:lstStyle/>
            <a:p>
              <a:endParaRPr lang="en-US"/>
            </a:p>
          </p:txBody>
        </p:sp>
        <p:sp>
          <p:nvSpPr>
            <p:cNvPr id="40" name="Freeform 242"/>
            <p:cNvSpPr>
              <a:spLocks/>
            </p:cNvSpPr>
            <p:nvPr/>
          </p:nvSpPr>
          <p:spPr bwMode="auto">
            <a:xfrm>
              <a:off x="2372" y="2968"/>
              <a:ext cx="2160" cy="804"/>
            </a:xfrm>
            <a:custGeom>
              <a:avLst/>
              <a:gdLst>
                <a:gd name="T0" fmla="*/ 0 w 5400"/>
                <a:gd name="T1" fmla="*/ 0 h 2010"/>
                <a:gd name="T2" fmla="*/ 0 w 5400"/>
                <a:gd name="T3" fmla="*/ 1485 h 2010"/>
                <a:gd name="T4" fmla="*/ 1005 w 5400"/>
                <a:gd name="T5" fmla="*/ 1500 h 2010"/>
                <a:gd name="T6" fmla="*/ 540 w 5400"/>
                <a:gd name="T7" fmla="*/ 2010 h 2010"/>
                <a:gd name="T8" fmla="*/ 3615 w 5400"/>
                <a:gd name="T9" fmla="*/ 2010 h 2010"/>
                <a:gd name="T10" fmla="*/ 4350 w 5400"/>
                <a:gd name="T11" fmla="*/ 1275 h 2010"/>
                <a:gd name="T12" fmla="*/ 5400 w 5400"/>
                <a:gd name="T13" fmla="*/ 1290 h 2010"/>
                <a:gd name="T14" fmla="*/ 5400 w 5400"/>
                <a:gd name="T15" fmla="*/ 120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a:solidFill>
                <a:srgbClr val="FF0000"/>
              </a:solidFill>
              <a:round/>
              <a:headEnd/>
              <a:tailEnd type="triangle" w="med" len="med"/>
            </a:ln>
          </p:spPr>
          <p:txBody>
            <a:bodyPr/>
            <a:lstStyle/>
            <a:p>
              <a:endParaRPr lang="en-US"/>
            </a:p>
          </p:txBody>
        </p:sp>
      </p:grpSp>
      <p:sp>
        <p:nvSpPr>
          <p:cNvPr id="244" name="Slide Number Placeholder 243"/>
          <p:cNvSpPr>
            <a:spLocks noGrp="1"/>
          </p:cNvSpPr>
          <p:nvPr>
            <p:ph type="sldNum" sz="quarter" idx="12"/>
          </p:nvPr>
        </p:nvSpPr>
        <p:spPr/>
        <p:txBody>
          <a:bodyPr/>
          <a:lstStyle/>
          <a:p>
            <a:fld id="{4810A696-75C0-4E1D-A482-26D5420205C7}" type="slidenum">
              <a:rPr lang="en-US" smtClean="0"/>
              <a:pPr/>
              <a:t>69</a:t>
            </a:fld>
            <a:endParaRPr lang="en-US"/>
          </a:p>
        </p:txBody>
      </p:sp>
      <p:sp>
        <p:nvSpPr>
          <p:cNvPr id="245" name="Footer Placeholder 24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blinds(horizontal)">
                                      <p:cBhvr>
                                        <p:cTn id="7" dur="500"/>
                                        <p:tgtEl>
                                          <p:spTgt spid="10342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3427">
                                            <p:txEl>
                                              <p:pRg st="1" end="1"/>
                                            </p:txEl>
                                          </p:spTgt>
                                        </p:tgtEl>
                                        <p:attrNameLst>
                                          <p:attrName>style.visibility</p:attrName>
                                        </p:attrNameLst>
                                      </p:cBhvr>
                                      <p:to>
                                        <p:strVal val="visible"/>
                                      </p:to>
                                    </p:set>
                                    <p:animEffect transition="in" filter="blinds(horizontal)">
                                      <p:cBhvr>
                                        <p:cTn id="10" dur="500"/>
                                        <p:tgtEl>
                                          <p:spTgt spid="10342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animEffect transition="in" filter="blinds(horizontal)">
                                      <p:cBhvr>
                                        <p:cTn id="13" dur="500"/>
                                        <p:tgtEl>
                                          <p:spTgt spid="10342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3427">
                                            <p:txEl>
                                              <p:pRg st="3" end="3"/>
                                            </p:txEl>
                                          </p:spTgt>
                                        </p:tgtEl>
                                        <p:attrNameLst>
                                          <p:attrName>style.visibility</p:attrName>
                                        </p:attrNameLst>
                                      </p:cBhvr>
                                      <p:to>
                                        <p:strVal val="visible"/>
                                      </p:to>
                                    </p:set>
                                    <p:animEffect transition="in" filter="blinds(horizontal)">
                                      <p:cBhvr>
                                        <p:cTn id="18" dur="500"/>
                                        <p:tgtEl>
                                          <p:spTgt spid="1034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3427">
                                            <p:txEl>
                                              <p:pRg st="4" end="4"/>
                                            </p:txEl>
                                          </p:spTgt>
                                        </p:tgtEl>
                                        <p:attrNameLst>
                                          <p:attrName>style.visibility</p:attrName>
                                        </p:attrNameLst>
                                      </p:cBhvr>
                                      <p:to>
                                        <p:strVal val="visible"/>
                                      </p:to>
                                    </p:set>
                                    <p:animEffect transition="in" filter="blinds(horizontal)">
                                      <p:cBhvr>
                                        <p:cTn id="23" dur="500"/>
                                        <p:tgtEl>
                                          <p:spTgt spid="10342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3427">
                                            <p:txEl>
                                              <p:pRg st="5" end="5"/>
                                            </p:txEl>
                                          </p:spTgt>
                                        </p:tgtEl>
                                        <p:attrNameLst>
                                          <p:attrName>style.visibility</p:attrName>
                                        </p:attrNameLst>
                                      </p:cBhvr>
                                      <p:to>
                                        <p:strVal val="visible"/>
                                      </p:to>
                                    </p:set>
                                    <p:animEffect transition="in" filter="blinds(horizontal)">
                                      <p:cBhvr>
                                        <p:cTn id="26" dur="500"/>
                                        <p:tgtEl>
                                          <p:spTgt spid="103427">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3427">
                                            <p:txEl>
                                              <p:pRg st="6" end="6"/>
                                            </p:txEl>
                                          </p:spTgt>
                                        </p:tgtEl>
                                        <p:attrNameLst>
                                          <p:attrName>style.visibility</p:attrName>
                                        </p:attrNameLst>
                                      </p:cBhvr>
                                      <p:to>
                                        <p:strVal val="visible"/>
                                      </p:to>
                                    </p:set>
                                    <p:animEffect transition="in" filter="blinds(horizontal)">
                                      <p:cBhvr>
                                        <p:cTn id="29" dur="500"/>
                                        <p:tgtEl>
                                          <p:spTgt spid="10342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03427">
                                            <p:txEl>
                                              <p:pRg st="7" end="7"/>
                                            </p:txEl>
                                          </p:spTgt>
                                        </p:tgtEl>
                                        <p:attrNameLst>
                                          <p:attrName>style.visibility</p:attrName>
                                        </p:attrNameLst>
                                      </p:cBhvr>
                                      <p:to>
                                        <p:strVal val="visible"/>
                                      </p:to>
                                    </p:set>
                                    <p:animEffect transition="in" filter="blinds(horizontal)">
                                      <p:cBhvr>
                                        <p:cTn id="34" dur="500"/>
                                        <p:tgtEl>
                                          <p:spTgt spid="103427">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dissolv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tầng</a:t>
            </a:r>
            <a:r>
              <a:rPr lang="en-US" dirty="0"/>
              <a:t> </a:t>
            </a:r>
            <a:r>
              <a:rPr lang="en-US" dirty="0" err="1"/>
              <a:t>vận</a:t>
            </a:r>
            <a:r>
              <a:rPr lang="en-US" dirty="0"/>
              <a:t> </a:t>
            </a:r>
            <a:r>
              <a:rPr lang="en-US" dirty="0" err="1"/>
              <a:t>chuyển</a:t>
            </a:r>
            <a:r>
              <a:rPr lang="en-US" dirty="0"/>
              <a:t> - 3</a:t>
            </a:r>
          </a:p>
        </p:txBody>
      </p:sp>
      <p:sp>
        <p:nvSpPr>
          <p:cNvPr id="3" name="Content Placeholder 2"/>
          <p:cNvSpPr>
            <a:spLocks noGrp="1"/>
          </p:cNvSpPr>
          <p:nvPr>
            <p:ph sz="quarter" idx="1"/>
          </p:nvPr>
        </p:nvSpPr>
        <p:spPr/>
        <p:txBody>
          <a:bodyPr/>
          <a:lstStyle/>
          <a:p>
            <a:r>
              <a:rPr lang="en-US" dirty="0" err="1"/>
              <a:t>Hỗ</a:t>
            </a:r>
            <a:r>
              <a:rPr lang="en-US" dirty="0"/>
              <a:t> </a:t>
            </a:r>
            <a:r>
              <a:rPr lang="en-US" dirty="0" err="1"/>
              <a:t>trợ</a:t>
            </a:r>
            <a:endParaRPr lang="en-US" dirty="0"/>
          </a:p>
          <a:p>
            <a:pPr lvl="1"/>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pPr lvl="2"/>
            <a:r>
              <a:rPr lang="en-US" dirty="0" err="1"/>
              <a:t>Điều</a:t>
            </a:r>
            <a:r>
              <a:rPr lang="en-US" dirty="0"/>
              <a:t> </a:t>
            </a:r>
            <a:r>
              <a:rPr lang="en-US" dirty="0" err="1"/>
              <a:t>khiển</a:t>
            </a:r>
            <a:r>
              <a:rPr lang="en-US" dirty="0"/>
              <a:t> </a:t>
            </a:r>
            <a:r>
              <a:rPr lang="en-US" dirty="0" err="1"/>
              <a:t>luồng</a:t>
            </a:r>
            <a:r>
              <a:rPr lang="en-US" dirty="0"/>
              <a:t>: </a:t>
            </a:r>
            <a:r>
              <a:rPr lang="en-US" dirty="0" err="1"/>
              <a:t>cân</a:t>
            </a:r>
            <a:r>
              <a:rPr lang="en-US" dirty="0"/>
              <a:t> </a:t>
            </a:r>
            <a:r>
              <a:rPr lang="en-US" dirty="0" err="1"/>
              <a:t>bằng</a:t>
            </a:r>
            <a:r>
              <a:rPr lang="en-US" dirty="0"/>
              <a:t> </a:t>
            </a:r>
            <a:r>
              <a:rPr lang="en-US" dirty="0" err="1"/>
              <a:t>tốc</a:t>
            </a:r>
            <a:r>
              <a:rPr lang="en-US" dirty="0"/>
              <a:t> </a:t>
            </a:r>
            <a:r>
              <a:rPr lang="en-US" dirty="0" err="1"/>
              <a:t>độ</a:t>
            </a:r>
            <a:r>
              <a:rPr lang="en-US" dirty="0"/>
              <a:t> </a:t>
            </a:r>
            <a:r>
              <a:rPr lang="en-US" dirty="0" err="1"/>
              <a:t>truyền</a:t>
            </a:r>
            <a:r>
              <a:rPr lang="en-US" dirty="0"/>
              <a:t> </a:t>
            </a:r>
            <a:r>
              <a:rPr lang="en-US" dirty="0" err="1"/>
              <a:t>của</a:t>
            </a:r>
            <a:r>
              <a:rPr lang="en-US" dirty="0"/>
              <a:t> 2 </a:t>
            </a:r>
            <a:r>
              <a:rPr lang="en-US" dirty="0" err="1"/>
              <a:t>thiết</a:t>
            </a:r>
            <a:r>
              <a:rPr lang="en-US" dirty="0"/>
              <a:t> </a:t>
            </a:r>
            <a:r>
              <a:rPr lang="en-US" dirty="0" err="1"/>
              <a:t>bị</a:t>
            </a:r>
            <a:endParaRPr lang="en-US" dirty="0"/>
          </a:p>
          <a:p>
            <a:pPr lvl="2"/>
            <a:r>
              <a:rPr lang="en-US" dirty="0" err="1"/>
              <a:t>Điều</a:t>
            </a:r>
            <a:r>
              <a:rPr lang="en-US" dirty="0"/>
              <a:t> </a:t>
            </a:r>
            <a:r>
              <a:rPr lang="en-US" dirty="0" err="1"/>
              <a:t>khiển</a:t>
            </a:r>
            <a:r>
              <a:rPr lang="en-US" dirty="0"/>
              <a:t> </a:t>
            </a:r>
            <a:r>
              <a:rPr lang="en-US" dirty="0" err="1"/>
              <a:t>tắt</a:t>
            </a:r>
            <a:r>
              <a:rPr lang="en-US" dirty="0"/>
              <a:t> </a:t>
            </a:r>
            <a:r>
              <a:rPr lang="en-US" dirty="0" err="1"/>
              <a:t>nghẽn</a:t>
            </a:r>
            <a:r>
              <a:rPr lang="en-US" dirty="0"/>
              <a:t>: </a:t>
            </a:r>
            <a:r>
              <a:rPr lang="en-US" dirty="0" err="1"/>
              <a:t>giảm</a:t>
            </a:r>
            <a:r>
              <a:rPr lang="en-US" dirty="0"/>
              <a:t> </a:t>
            </a:r>
            <a:r>
              <a:rPr lang="en-US" dirty="0" err="1"/>
              <a:t>tốc</a:t>
            </a:r>
            <a:r>
              <a:rPr lang="en-US" dirty="0"/>
              <a:t> </a:t>
            </a:r>
            <a:r>
              <a:rPr lang="en-US" dirty="0" err="1"/>
              <a:t>độ</a:t>
            </a:r>
            <a:r>
              <a:rPr lang="en-US" dirty="0"/>
              <a:t> </a:t>
            </a:r>
            <a:r>
              <a:rPr lang="en-US" dirty="0" err="1"/>
              <a:t>truyền</a:t>
            </a:r>
            <a:r>
              <a:rPr lang="en-US" dirty="0"/>
              <a:t> </a:t>
            </a:r>
            <a:r>
              <a:rPr lang="en-US" dirty="0" err="1"/>
              <a:t>nếu</a:t>
            </a:r>
            <a:r>
              <a:rPr lang="en-US" dirty="0"/>
              <a:t> </a:t>
            </a:r>
            <a:r>
              <a:rPr lang="en-US" dirty="0" err="1"/>
              <a:t>nghẽn</a:t>
            </a:r>
            <a:endParaRPr lang="en-US" dirty="0"/>
          </a:p>
          <a:p>
            <a:pPr lvl="2"/>
            <a:r>
              <a:rPr lang="en-US" dirty="0" err="1"/>
              <a:t>Thiết</a:t>
            </a:r>
            <a:r>
              <a:rPr lang="en-US" dirty="0"/>
              <a:t> </a:t>
            </a:r>
            <a:r>
              <a:rPr lang="en-US" dirty="0" err="1"/>
              <a:t>lập</a:t>
            </a:r>
            <a:r>
              <a:rPr lang="en-US" dirty="0"/>
              <a:t> </a:t>
            </a:r>
            <a:r>
              <a:rPr lang="en-US" dirty="0" err="1"/>
              <a:t>và</a:t>
            </a:r>
            <a:r>
              <a:rPr lang="en-US" dirty="0"/>
              <a:t> </a:t>
            </a:r>
            <a:r>
              <a:rPr lang="en-US" dirty="0" err="1"/>
              <a:t>duy</a:t>
            </a:r>
            <a:r>
              <a:rPr lang="en-US" dirty="0"/>
              <a:t> </a:t>
            </a:r>
            <a:r>
              <a:rPr lang="en-US" dirty="0" err="1"/>
              <a:t>trì</a:t>
            </a:r>
            <a:r>
              <a:rPr lang="en-US" dirty="0"/>
              <a:t> </a:t>
            </a:r>
            <a:r>
              <a:rPr lang="en-US" dirty="0" err="1"/>
              <a:t>kết</a:t>
            </a:r>
            <a:r>
              <a:rPr lang="en-US" dirty="0"/>
              <a:t> </a:t>
            </a:r>
            <a:r>
              <a:rPr lang="en-US" dirty="0" err="1"/>
              <a:t>nối</a:t>
            </a:r>
            <a:r>
              <a:rPr lang="en-US" dirty="0"/>
              <a:t> : TCP </a:t>
            </a:r>
            <a:r>
              <a:rPr lang="en-US" dirty="0" err="1"/>
              <a:t>sd</a:t>
            </a:r>
            <a:r>
              <a:rPr lang="en-US" dirty="0"/>
              <a:t> three-way handshake </a:t>
            </a:r>
            <a:r>
              <a:rPr lang="en-US" dirty="0" err="1"/>
              <a:t>để</a:t>
            </a:r>
            <a:r>
              <a:rPr lang="en-US" dirty="0"/>
              <a:t> </a:t>
            </a:r>
            <a:r>
              <a:rPr lang="en-US" dirty="0" err="1"/>
              <a:t>thiết</a:t>
            </a:r>
            <a:r>
              <a:rPr lang="en-US" dirty="0"/>
              <a:t> </a:t>
            </a:r>
            <a:r>
              <a:rPr lang="en-US" dirty="0" err="1"/>
              <a:t>lập</a:t>
            </a:r>
            <a:r>
              <a:rPr lang="en-US" dirty="0"/>
              <a:t> </a:t>
            </a:r>
            <a:r>
              <a:rPr lang="en-US" dirty="0" err="1"/>
              <a:t>kết</a:t>
            </a:r>
            <a:r>
              <a:rPr lang="en-US" dirty="0"/>
              <a:t> </a:t>
            </a:r>
            <a:r>
              <a:rPr lang="en-US" dirty="0" err="1"/>
              <a:t>nối</a:t>
            </a:r>
            <a:r>
              <a:rPr lang="en-US" dirty="0"/>
              <a:t> </a:t>
            </a:r>
            <a:r>
              <a:rPr lang="en-US" dirty="0" err="1"/>
              <a:t>và</a:t>
            </a:r>
            <a:r>
              <a:rPr lang="en-US" dirty="0"/>
              <a:t> four-way handshake </a:t>
            </a:r>
            <a:r>
              <a:rPr lang="en-US" dirty="0" err="1"/>
              <a:t>để</a:t>
            </a:r>
            <a:r>
              <a:rPr lang="en-US" dirty="0"/>
              <a:t> </a:t>
            </a:r>
            <a:r>
              <a:rPr lang="en-US" dirty="0" err="1"/>
              <a:t>ngắt</a:t>
            </a:r>
            <a:r>
              <a:rPr lang="en-US" dirty="0"/>
              <a:t> </a:t>
            </a:r>
            <a:r>
              <a:rPr lang="en-US" dirty="0" err="1"/>
              <a:t>kết</a:t>
            </a:r>
            <a:r>
              <a:rPr lang="en-US" dirty="0"/>
              <a:t> </a:t>
            </a:r>
            <a:r>
              <a:rPr lang="en-US" dirty="0" err="1"/>
              <a:t>nối</a:t>
            </a:r>
            <a:endParaRPr lang="en-US" dirty="0"/>
          </a:p>
          <a:p>
            <a:pPr lvl="1"/>
            <a:r>
              <a:rPr lang="en-US" dirty="0" err="1"/>
              <a:t>Truyền</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đáng</a:t>
            </a:r>
            <a:r>
              <a:rPr lang="en-US" dirty="0"/>
              <a:t> tin </a:t>
            </a:r>
            <a:r>
              <a:rPr lang="en-US" dirty="0" err="1"/>
              <a:t>cậy</a:t>
            </a:r>
            <a:endParaRPr lang="en-US" dirty="0"/>
          </a:p>
          <a:p>
            <a:pPr lvl="2"/>
            <a:r>
              <a:rPr lang="en-US" dirty="0" err="1"/>
              <a:t>Nỗ</a:t>
            </a:r>
            <a:r>
              <a:rPr lang="en-US" dirty="0"/>
              <a:t> </a:t>
            </a:r>
            <a:r>
              <a:rPr lang="en-US" dirty="0" err="1"/>
              <a:t>lực</a:t>
            </a:r>
            <a:r>
              <a:rPr lang="en-US" dirty="0"/>
              <a:t> </a:t>
            </a:r>
            <a:r>
              <a:rPr lang="en-US" dirty="0" err="1"/>
              <a:t>gởi</a:t>
            </a:r>
            <a:r>
              <a:rPr lang="en-US" dirty="0"/>
              <a:t> </a:t>
            </a:r>
            <a:r>
              <a:rPr lang="en-US" dirty="0" err="1"/>
              <a:t>dữ</a:t>
            </a:r>
            <a:r>
              <a:rPr lang="en-US" dirty="0"/>
              <a:t> </a:t>
            </a:r>
            <a:r>
              <a:rPr lang="en-US" dirty="0" err="1"/>
              <a:t>liệu</a:t>
            </a:r>
            <a:r>
              <a:rPr lang="en-US" dirty="0"/>
              <a:t> </a:t>
            </a:r>
            <a:r>
              <a:rPr lang="en-US" dirty="0" err="1"/>
              <a:t>hiệu</a:t>
            </a:r>
            <a:r>
              <a:rPr lang="en-US" dirty="0"/>
              <a:t> </a:t>
            </a:r>
            <a:r>
              <a:rPr lang="en-US" dirty="0" err="1"/>
              <a:t>quả</a:t>
            </a:r>
            <a:r>
              <a:rPr lang="en-US" dirty="0"/>
              <a:t> </a:t>
            </a:r>
            <a:r>
              <a:rPr lang="en-US" dirty="0" err="1"/>
              <a:t>nhất</a:t>
            </a:r>
            <a:endParaRPr lang="en-US" dirty="0"/>
          </a:p>
          <a:p>
            <a:r>
              <a:rPr lang="en-US" dirty="0" err="1"/>
              <a:t>Không</a:t>
            </a:r>
            <a:r>
              <a:rPr lang="en-US" dirty="0"/>
              <a:t> </a:t>
            </a:r>
            <a:r>
              <a:rPr lang="en-US" dirty="0" err="1"/>
              <a:t>hỗ</a:t>
            </a:r>
            <a:r>
              <a:rPr lang="en-US" dirty="0"/>
              <a:t> </a:t>
            </a:r>
            <a:r>
              <a:rPr lang="en-US" dirty="0" err="1"/>
              <a:t>trợ</a:t>
            </a:r>
            <a:endParaRPr lang="en-US" dirty="0"/>
          </a:p>
          <a:p>
            <a:pPr lvl="1"/>
            <a:r>
              <a:rPr lang="en-US" dirty="0" err="1"/>
              <a:t>Đảm</a:t>
            </a:r>
            <a:r>
              <a:rPr lang="en-US" dirty="0"/>
              <a:t> </a:t>
            </a:r>
            <a:r>
              <a:rPr lang="en-US" dirty="0" err="1"/>
              <a:t>bảo</a:t>
            </a:r>
            <a:r>
              <a:rPr lang="en-US" dirty="0"/>
              <a:t> </a:t>
            </a:r>
            <a:r>
              <a:rPr lang="en-US" dirty="0" err="1"/>
              <a:t>thời</a:t>
            </a:r>
            <a:r>
              <a:rPr lang="en-US" dirty="0"/>
              <a:t> </a:t>
            </a:r>
            <a:r>
              <a:rPr lang="en-US" dirty="0" err="1"/>
              <a:t>gian</a:t>
            </a:r>
            <a:r>
              <a:rPr lang="en-US" dirty="0"/>
              <a:t> </a:t>
            </a:r>
            <a:r>
              <a:rPr lang="en-US" dirty="0" err="1"/>
              <a:t>trễ</a:t>
            </a:r>
            <a:endParaRPr lang="en-US" dirty="0"/>
          </a:p>
          <a:p>
            <a:pPr lvl="1"/>
            <a:r>
              <a:rPr lang="en-US" dirty="0" err="1"/>
              <a:t>Đảm</a:t>
            </a:r>
            <a:r>
              <a:rPr lang="en-US" dirty="0"/>
              <a:t> </a:t>
            </a:r>
            <a:r>
              <a:rPr lang="en-US" dirty="0" err="1"/>
              <a:t>bảo</a:t>
            </a:r>
            <a:r>
              <a:rPr lang="en-US" dirty="0"/>
              <a:t> </a:t>
            </a:r>
            <a:r>
              <a:rPr lang="en-US" dirty="0" err="1"/>
              <a:t>băng</a:t>
            </a:r>
            <a:r>
              <a:rPr lang="en-US" dirty="0"/>
              <a:t> </a:t>
            </a:r>
            <a:r>
              <a:rPr lang="en-US" dirty="0" err="1"/>
              <a:t>thông</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Kiểm</a:t>
            </a:r>
            <a:r>
              <a:rPr lang="en-US" sz="2800" dirty="0"/>
              <a:t> </a:t>
            </a:r>
            <a:r>
              <a:rPr lang="en-US" sz="2800" dirty="0" err="1"/>
              <a:t>soát</a:t>
            </a:r>
            <a:r>
              <a:rPr lang="en-US" sz="2800" dirty="0"/>
              <a:t> </a:t>
            </a:r>
            <a:r>
              <a:rPr lang="en-US" sz="2800" dirty="0" err="1"/>
              <a:t>tắt</a:t>
            </a:r>
            <a:r>
              <a:rPr lang="en-US" sz="2800" dirty="0"/>
              <a:t> </a:t>
            </a:r>
            <a:r>
              <a:rPr lang="en-US" sz="2800" dirty="0" err="1"/>
              <a:t>nghẽn</a:t>
            </a:r>
            <a:r>
              <a:rPr lang="en-US" sz="2800" dirty="0"/>
              <a:t> - 2</a:t>
            </a:r>
            <a:endParaRPr lang="en-US" dirty="0"/>
          </a:p>
        </p:txBody>
      </p:sp>
      <p:sp>
        <p:nvSpPr>
          <p:cNvPr id="3" name="Content Placeholder 2"/>
          <p:cNvSpPr>
            <a:spLocks noGrp="1"/>
          </p:cNvSpPr>
          <p:nvPr>
            <p:ph sz="quarter" idx="1"/>
          </p:nvPr>
        </p:nvSpPr>
        <p:spPr>
          <a:xfrm>
            <a:off x="457200" y="1219200"/>
            <a:ext cx="4267200" cy="5254752"/>
          </a:xfrm>
        </p:spPr>
        <p:txBody>
          <a:bodyPr>
            <a:normAutofit lnSpcReduction="10000"/>
          </a:bodyPr>
          <a:lstStyle/>
          <a:p>
            <a:pPr>
              <a:lnSpc>
                <a:spcPct val="150000"/>
              </a:lnSpc>
            </a:pPr>
            <a:r>
              <a:rPr lang="en-US" dirty="0" err="1">
                <a:sym typeface="Wingdings" pitchFamily="2" charset="2"/>
              </a:rPr>
              <a:t>Giải</a:t>
            </a:r>
            <a:r>
              <a:rPr lang="en-US" dirty="0">
                <a:sym typeface="Wingdings" pitchFamily="2" charset="2"/>
              </a:rPr>
              <a:t> </a:t>
            </a:r>
            <a:r>
              <a:rPr lang="en-US" dirty="0" err="1">
                <a:sym typeface="Wingdings" pitchFamily="2" charset="2"/>
              </a:rPr>
              <a:t>quyết</a:t>
            </a:r>
            <a:r>
              <a:rPr lang="en-US" dirty="0">
                <a:sym typeface="Wingdings" pitchFamily="2" charset="2"/>
              </a:rPr>
              <a:t> </a:t>
            </a:r>
            <a:r>
              <a:rPr lang="en-US" dirty="0" err="1">
                <a:sym typeface="Wingdings" pitchFamily="2" charset="2"/>
              </a:rPr>
              <a:t>trong</a:t>
            </a:r>
            <a:r>
              <a:rPr lang="en-US" dirty="0">
                <a:sym typeface="Wingdings" pitchFamily="2" charset="2"/>
              </a:rPr>
              <a:t> TCP:</a:t>
            </a:r>
          </a:p>
          <a:p>
            <a:pPr lvl="1">
              <a:lnSpc>
                <a:spcPct val="150000"/>
              </a:lnSpc>
            </a:pPr>
            <a:r>
              <a:rPr lang="en-US" dirty="0" err="1"/>
              <a:t>Bên</a:t>
            </a:r>
            <a:r>
              <a:rPr lang="en-US" dirty="0"/>
              <a:t> </a:t>
            </a:r>
            <a:r>
              <a:rPr lang="en-US" dirty="0" err="1"/>
              <a:t>gởi</a:t>
            </a:r>
            <a:r>
              <a:rPr lang="en-US" dirty="0"/>
              <a:t>:</a:t>
            </a:r>
          </a:p>
          <a:p>
            <a:pPr lvl="2">
              <a:lnSpc>
                <a:spcPct val="150000"/>
              </a:lnSpc>
            </a:pPr>
            <a:r>
              <a:rPr lang="en-US" dirty="0" err="1"/>
              <a:t>Thiết</a:t>
            </a:r>
            <a:r>
              <a:rPr lang="en-US" dirty="0"/>
              <a:t> </a:t>
            </a:r>
            <a:r>
              <a:rPr lang="en-US" dirty="0" err="1"/>
              <a:t>lập</a:t>
            </a:r>
            <a:r>
              <a:rPr lang="en-US" dirty="0"/>
              <a:t> </a:t>
            </a:r>
            <a:r>
              <a:rPr lang="en-US" dirty="0" err="1"/>
              <a:t>tốc</a:t>
            </a:r>
            <a:r>
              <a:rPr lang="en-US" dirty="0"/>
              <a:t> </a:t>
            </a:r>
            <a:r>
              <a:rPr lang="en-US" dirty="0" err="1"/>
              <a:t>độ</a:t>
            </a:r>
            <a:r>
              <a:rPr lang="en-US" dirty="0"/>
              <a:t> </a:t>
            </a:r>
            <a:r>
              <a:rPr lang="en-US" dirty="0" err="1"/>
              <a:t>gởi</a:t>
            </a:r>
            <a:r>
              <a:rPr lang="en-US" dirty="0"/>
              <a:t> </a:t>
            </a:r>
            <a:r>
              <a:rPr lang="en-US" dirty="0" err="1"/>
              <a:t>dựa</a:t>
            </a:r>
            <a:r>
              <a:rPr lang="en-US" dirty="0"/>
              <a:t> </a:t>
            </a:r>
            <a:r>
              <a:rPr lang="en-US" dirty="0" err="1"/>
              <a:t>trên</a:t>
            </a:r>
            <a:r>
              <a:rPr lang="en-US" dirty="0"/>
              <a:t> </a:t>
            </a:r>
            <a:r>
              <a:rPr lang="en-US" dirty="0" err="1"/>
              <a:t>phản</a:t>
            </a:r>
            <a:r>
              <a:rPr lang="en-US" dirty="0"/>
              <a:t> </a:t>
            </a:r>
            <a:r>
              <a:rPr lang="en-US" dirty="0" err="1"/>
              <a:t>hồi</a:t>
            </a:r>
            <a:r>
              <a:rPr lang="en-US" dirty="0"/>
              <a:t> </a:t>
            </a:r>
            <a:r>
              <a:rPr lang="en-US" dirty="0" err="1"/>
              <a:t>từ</a:t>
            </a:r>
            <a:r>
              <a:rPr lang="en-US" dirty="0"/>
              <a:t> </a:t>
            </a:r>
            <a:r>
              <a:rPr lang="en-US" dirty="0" err="1"/>
              <a:t>bên</a:t>
            </a:r>
            <a:r>
              <a:rPr lang="en-US" dirty="0"/>
              <a:t> </a:t>
            </a:r>
            <a:r>
              <a:rPr lang="en-US" dirty="0" err="1"/>
              <a:t>nhận</a:t>
            </a:r>
            <a:endParaRPr lang="en-US" dirty="0"/>
          </a:p>
          <a:p>
            <a:pPr lvl="3">
              <a:lnSpc>
                <a:spcPct val="150000"/>
              </a:lnSpc>
            </a:pPr>
            <a:r>
              <a:rPr lang="en-US" dirty="0" err="1"/>
              <a:t>Nhận</a:t>
            </a:r>
            <a:r>
              <a:rPr lang="en-US" dirty="0"/>
              <a:t> ACK</a:t>
            </a:r>
          </a:p>
          <a:p>
            <a:pPr lvl="3">
              <a:lnSpc>
                <a:spcPct val="150000"/>
              </a:lnSpc>
            </a:pPr>
            <a:r>
              <a:rPr lang="en-US" dirty="0" err="1"/>
              <a:t>Mất</a:t>
            </a:r>
            <a:r>
              <a:rPr lang="en-US" dirty="0"/>
              <a:t> </a:t>
            </a:r>
            <a:r>
              <a:rPr lang="en-US" dirty="0" err="1"/>
              <a:t>gói</a:t>
            </a:r>
            <a:endParaRPr lang="en-US" dirty="0"/>
          </a:p>
          <a:p>
            <a:pPr lvl="3">
              <a:lnSpc>
                <a:spcPct val="150000"/>
              </a:lnSpc>
            </a:pPr>
            <a:r>
              <a:rPr lang="en-US" dirty="0" err="1"/>
              <a:t>Độ</a:t>
            </a:r>
            <a:r>
              <a:rPr lang="en-US" dirty="0"/>
              <a:t> </a:t>
            </a:r>
            <a:r>
              <a:rPr lang="en-US" dirty="0" err="1"/>
              <a:t>trễ</a:t>
            </a:r>
            <a:r>
              <a:rPr lang="en-US" dirty="0"/>
              <a:t> </a:t>
            </a:r>
            <a:r>
              <a:rPr lang="en-US" dirty="0" err="1"/>
              <a:t>gói</a:t>
            </a:r>
            <a:r>
              <a:rPr lang="en-US" dirty="0"/>
              <a:t> tin</a:t>
            </a:r>
          </a:p>
          <a:p>
            <a:pPr lvl="1">
              <a:lnSpc>
                <a:spcPct val="150000"/>
              </a:lnSpc>
            </a:pPr>
            <a:r>
              <a:rPr lang="en-US" dirty="0" err="1"/>
              <a:t>Tốc</a:t>
            </a:r>
            <a:r>
              <a:rPr lang="en-US" dirty="0"/>
              <a:t> </a:t>
            </a:r>
            <a:r>
              <a:rPr lang="en-US" dirty="0" err="1"/>
              <a:t>độ</a:t>
            </a:r>
            <a:r>
              <a:rPr lang="en-US" dirty="0"/>
              <a:t> </a:t>
            </a:r>
            <a:r>
              <a:rPr lang="en-US" dirty="0" err="1"/>
              <a:t>gởi</a:t>
            </a:r>
            <a:r>
              <a:rPr lang="en-US" dirty="0"/>
              <a:t>: </a:t>
            </a:r>
            <a:r>
              <a:rPr lang="en-US" dirty="0" err="1"/>
              <a:t>có</a:t>
            </a:r>
            <a:r>
              <a:rPr lang="en-US" dirty="0"/>
              <a:t> 2 </a:t>
            </a:r>
            <a:r>
              <a:rPr lang="en-US" dirty="0" err="1"/>
              <a:t>pha</a:t>
            </a:r>
            <a:endParaRPr lang="en-US" dirty="0"/>
          </a:p>
          <a:p>
            <a:pPr lvl="3">
              <a:lnSpc>
                <a:spcPct val="150000"/>
              </a:lnSpc>
            </a:pPr>
            <a:r>
              <a:rPr lang="en-US" dirty="0"/>
              <a:t>Slow-Start</a:t>
            </a:r>
          </a:p>
          <a:p>
            <a:pPr lvl="3">
              <a:lnSpc>
                <a:spcPct val="150000"/>
              </a:lnSpc>
            </a:pPr>
            <a:r>
              <a:rPr lang="en-US" dirty="0"/>
              <a:t>Congestion Avoidance</a:t>
            </a:r>
          </a:p>
          <a:p>
            <a:pPr>
              <a:lnSpc>
                <a:spcPct val="150000"/>
              </a:lnSpc>
            </a:pPr>
            <a:endParaRPr lang="en-US" dirty="0"/>
          </a:p>
        </p:txBody>
      </p:sp>
      <p:sp>
        <p:nvSpPr>
          <p:cNvPr id="7" name="Line 6"/>
          <p:cNvSpPr>
            <a:spLocks noChangeShapeType="1"/>
          </p:cNvSpPr>
          <p:nvPr/>
        </p:nvSpPr>
        <p:spPr bwMode="auto">
          <a:xfrm>
            <a:off x="5622100" y="1967092"/>
            <a:ext cx="2505075" cy="352425"/>
          </a:xfrm>
          <a:prstGeom prst="line">
            <a:avLst/>
          </a:prstGeom>
          <a:noFill/>
          <a:ln w="28575">
            <a:solidFill>
              <a:schemeClr val="accent2"/>
            </a:solidFill>
            <a:round/>
            <a:headEnd/>
            <a:tailEnd type="triangle" w="med" len="med"/>
          </a:ln>
        </p:spPr>
        <p:txBody>
          <a:bodyPr wrap="none" anchor="ctr"/>
          <a:lstStyle/>
          <a:p>
            <a:endParaRPr lang="en-US"/>
          </a:p>
        </p:txBody>
      </p:sp>
      <p:graphicFrame>
        <p:nvGraphicFramePr>
          <p:cNvPr id="8" name="Object 7"/>
          <p:cNvGraphicFramePr>
            <a:graphicFrameLocks noChangeAspect="1"/>
          </p:cNvGraphicFramePr>
          <p:nvPr/>
        </p:nvGraphicFramePr>
        <p:xfrm>
          <a:off x="5214112" y="1332092"/>
          <a:ext cx="485775" cy="385763"/>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112" y="1332092"/>
                        <a:ext cx="485775" cy="3857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Text Box 8"/>
          <p:cNvSpPr txBox="1">
            <a:spLocks noChangeArrowheads="1"/>
          </p:cNvSpPr>
          <p:nvPr/>
        </p:nvSpPr>
        <p:spPr bwMode="auto">
          <a:xfrm>
            <a:off x="5623687" y="1332092"/>
            <a:ext cx="849313" cy="336550"/>
          </a:xfrm>
          <a:prstGeom prst="rect">
            <a:avLst/>
          </a:prstGeom>
          <a:noFill/>
          <a:ln w="9525">
            <a:noFill/>
            <a:miter lim="800000"/>
            <a:headEnd/>
            <a:tailEnd/>
          </a:ln>
        </p:spPr>
        <p:txBody>
          <a:bodyPr wrap="none">
            <a:spAutoFit/>
          </a:bodyPr>
          <a:lstStyle/>
          <a:p>
            <a:r>
              <a:rPr lang="en-US"/>
              <a:t>Host A</a:t>
            </a:r>
            <a:endParaRPr lang="en-US" sz="1000">
              <a:latin typeface="Times New Roman" pitchFamily="18" charset="0"/>
            </a:endParaRPr>
          </a:p>
        </p:txBody>
      </p:sp>
      <p:sp>
        <p:nvSpPr>
          <p:cNvPr id="10" name="Text Box 9"/>
          <p:cNvSpPr txBox="1">
            <a:spLocks noChangeArrowheads="1"/>
          </p:cNvSpPr>
          <p:nvPr/>
        </p:nvSpPr>
        <p:spPr bwMode="auto">
          <a:xfrm rot="408567">
            <a:off x="6628575" y="1933755"/>
            <a:ext cx="1208087" cy="304800"/>
          </a:xfrm>
          <a:prstGeom prst="rect">
            <a:avLst/>
          </a:prstGeom>
          <a:noFill/>
          <a:ln w="9525">
            <a:noFill/>
            <a:miter lim="800000"/>
            <a:headEnd/>
            <a:tailEnd/>
          </a:ln>
        </p:spPr>
        <p:txBody>
          <a:bodyPr wrap="none">
            <a:spAutoFit/>
          </a:bodyPr>
          <a:lstStyle/>
          <a:p>
            <a:r>
              <a:rPr lang="en-US" sz="1400">
                <a:latin typeface="Arial" pitchFamily="34" charset="0"/>
              </a:rPr>
              <a:t>one segment</a:t>
            </a:r>
            <a:endParaRPr lang="en-US" sz="1000">
              <a:latin typeface="Times New Roman" pitchFamily="18" charset="0"/>
            </a:endParaRPr>
          </a:p>
        </p:txBody>
      </p:sp>
      <p:sp>
        <p:nvSpPr>
          <p:cNvPr id="11" name="Text Box 10"/>
          <p:cNvSpPr txBox="1">
            <a:spLocks noChangeArrowheads="1"/>
          </p:cNvSpPr>
          <p:nvPr/>
        </p:nvSpPr>
        <p:spPr bwMode="auto">
          <a:xfrm rot="16200000">
            <a:off x="5179187" y="2171880"/>
            <a:ext cx="536575" cy="304800"/>
          </a:xfrm>
          <a:prstGeom prst="rect">
            <a:avLst/>
          </a:prstGeom>
          <a:noFill/>
          <a:ln w="9525">
            <a:noFill/>
            <a:miter lim="800000"/>
            <a:headEnd/>
            <a:tailEnd/>
          </a:ln>
        </p:spPr>
        <p:txBody>
          <a:bodyPr wrap="none">
            <a:spAutoFit/>
          </a:bodyPr>
          <a:lstStyle/>
          <a:p>
            <a:r>
              <a:rPr lang="en-US" sz="1400"/>
              <a:t>RTT</a:t>
            </a:r>
            <a:endParaRPr lang="en-US" sz="1000">
              <a:latin typeface="Times New Roman" pitchFamily="18" charset="0"/>
            </a:endParaRPr>
          </a:p>
        </p:txBody>
      </p:sp>
      <p:graphicFrame>
        <p:nvGraphicFramePr>
          <p:cNvPr id="12" name="Object 11"/>
          <p:cNvGraphicFramePr>
            <a:graphicFrameLocks noChangeAspect="1"/>
          </p:cNvGraphicFramePr>
          <p:nvPr/>
        </p:nvGraphicFramePr>
        <p:xfrm>
          <a:off x="7871587" y="1341617"/>
          <a:ext cx="485775" cy="385763"/>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1587" y="1341617"/>
                        <a:ext cx="485775" cy="3857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 name="Text Box 12"/>
          <p:cNvSpPr txBox="1">
            <a:spLocks noChangeArrowheads="1"/>
          </p:cNvSpPr>
          <p:nvPr/>
        </p:nvSpPr>
        <p:spPr bwMode="auto">
          <a:xfrm>
            <a:off x="7147687" y="1351142"/>
            <a:ext cx="828675" cy="336550"/>
          </a:xfrm>
          <a:prstGeom prst="rect">
            <a:avLst/>
          </a:prstGeom>
          <a:noFill/>
          <a:ln w="9525">
            <a:noFill/>
            <a:miter lim="800000"/>
            <a:headEnd/>
            <a:tailEnd/>
          </a:ln>
        </p:spPr>
        <p:txBody>
          <a:bodyPr wrap="none">
            <a:spAutoFit/>
          </a:bodyPr>
          <a:lstStyle/>
          <a:p>
            <a:r>
              <a:rPr lang="en-US"/>
              <a:t>Host B</a:t>
            </a:r>
            <a:endParaRPr lang="en-US" sz="1000">
              <a:latin typeface="Times New Roman" pitchFamily="18" charset="0"/>
            </a:endParaRPr>
          </a:p>
        </p:txBody>
      </p:sp>
      <p:sp>
        <p:nvSpPr>
          <p:cNvPr id="14" name="Line 13"/>
          <p:cNvSpPr>
            <a:spLocks noChangeShapeType="1"/>
          </p:cNvSpPr>
          <p:nvPr/>
        </p:nvSpPr>
        <p:spPr bwMode="auto">
          <a:xfrm>
            <a:off x="5617337" y="1781355"/>
            <a:ext cx="0" cy="3848100"/>
          </a:xfrm>
          <a:prstGeom prst="line">
            <a:avLst/>
          </a:prstGeom>
          <a:noFill/>
          <a:ln w="19050">
            <a:solidFill>
              <a:schemeClr val="tx1"/>
            </a:solidFill>
            <a:round/>
            <a:headEnd/>
            <a:tailEnd type="triangle" w="med" len="med"/>
          </a:ln>
        </p:spPr>
        <p:txBody>
          <a:bodyPr wrap="none" anchor="ctr"/>
          <a:lstStyle/>
          <a:p>
            <a:endParaRPr lang="en-US"/>
          </a:p>
        </p:txBody>
      </p:sp>
      <p:sp>
        <p:nvSpPr>
          <p:cNvPr id="15" name="Line 14"/>
          <p:cNvSpPr>
            <a:spLocks noChangeShapeType="1"/>
          </p:cNvSpPr>
          <p:nvPr/>
        </p:nvSpPr>
        <p:spPr bwMode="auto">
          <a:xfrm>
            <a:off x="8131937" y="1819455"/>
            <a:ext cx="0" cy="3848100"/>
          </a:xfrm>
          <a:prstGeom prst="line">
            <a:avLst/>
          </a:prstGeom>
          <a:noFill/>
          <a:ln w="19050">
            <a:solidFill>
              <a:schemeClr val="tx1"/>
            </a:solidFill>
            <a:round/>
            <a:headEnd/>
            <a:tailEnd type="triangle" w="med" len="med"/>
          </a:ln>
        </p:spPr>
        <p:txBody>
          <a:bodyPr wrap="none" anchor="ctr"/>
          <a:lstStyle/>
          <a:p>
            <a:endParaRPr lang="en-US"/>
          </a:p>
        </p:txBody>
      </p:sp>
      <p:sp>
        <p:nvSpPr>
          <p:cNvPr id="16" name="Line 15"/>
          <p:cNvSpPr>
            <a:spLocks noChangeShapeType="1"/>
          </p:cNvSpPr>
          <p:nvPr/>
        </p:nvSpPr>
        <p:spPr bwMode="auto">
          <a:xfrm flipH="1" flipV="1">
            <a:off x="5436362" y="1952805"/>
            <a:ext cx="4763" cy="219075"/>
          </a:xfrm>
          <a:prstGeom prst="line">
            <a:avLst/>
          </a:prstGeom>
          <a:noFill/>
          <a:ln w="19050">
            <a:solidFill>
              <a:schemeClr val="tx1"/>
            </a:solidFill>
            <a:round/>
            <a:headEnd/>
            <a:tailEnd type="triangle" w="med" len="med"/>
          </a:ln>
        </p:spPr>
        <p:txBody>
          <a:bodyPr wrap="none" anchor="ctr"/>
          <a:lstStyle/>
          <a:p>
            <a:endParaRPr lang="en-US"/>
          </a:p>
        </p:txBody>
      </p:sp>
      <p:sp>
        <p:nvSpPr>
          <p:cNvPr id="17" name="Line 16"/>
          <p:cNvSpPr>
            <a:spLocks noChangeShapeType="1"/>
          </p:cNvSpPr>
          <p:nvPr/>
        </p:nvSpPr>
        <p:spPr bwMode="auto">
          <a:xfrm>
            <a:off x="5445887" y="2514780"/>
            <a:ext cx="4763" cy="223837"/>
          </a:xfrm>
          <a:prstGeom prst="line">
            <a:avLst/>
          </a:prstGeom>
          <a:noFill/>
          <a:ln w="19050">
            <a:solidFill>
              <a:schemeClr val="tx1"/>
            </a:solidFill>
            <a:round/>
            <a:headEnd/>
            <a:tailEnd type="triangle" w="med" len="med"/>
          </a:ln>
        </p:spPr>
        <p:txBody>
          <a:bodyPr wrap="none" anchor="ctr"/>
          <a:lstStyle/>
          <a:p>
            <a:endParaRPr lang="en-US"/>
          </a:p>
        </p:txBody>
      </p:sp>
      <p:sp>
        <p:nvSpPr>
          <p:cNvPr id="18" name="Line 17"/>
          <p:cNvSpPr>
            <a:spLocks noChangeShapeType="1"/>
          </p:cNvSpPr>
          <p:nvPr/>
        </p:nvSpPr>
        <p:spPr bwMode="auto">
          <a:xfrm flipV="1">
            <a:off x="5598287" y="2371905"/>
            <a:ext cx="2505075" cy="352425"/>
          </a:xfrm>
          <a:prstGeom prst="line">
            <a:avLst/>
          </a:prstGeom>
          <a:noFill/>
          <a:ln w="28575">
            <a:solidFill>
              <a:schemeClr val="accent2"/>
            </a:solidFill>
            <a:round/>
            <a:headEnd type="triangle" w="med" len="med"/>
            <a:tailEnd/>
          </a:ln>
        </p:spPr>
        <p:txBody>
          <a:bodyPr wrap="none" anchor="ctr"/>
          <a:lstStyle/>
          <a:p>
            <a:endParaRPr lang="en-US"/>
          </a:p>
        </p:txBody>
      </p:sp>
      <p:sp>
        <p:nvSpPr>
          <p:cNvPr id="21" name="Text Box 20"/>
          <p:cNvSpPr txBox="1">
            <a:spLocks noChangeArrowheads="1"/>
          </p:cNvSpPr>
          <p:nvPr/>
        </p:nvSpPr>
        <p:spPr bwMode="auto">
          <a:xfrm>
            <a:off x="8077200" y="4579938"/>
            <a:ext cx="658812" cy="366712"/>
          </a:xfrm>
          <a:prstGeom prst="rect">
            <a:avLst/>
          </a:prstGeom>
          <a:noFill/>
          <a:ln w="9525">
            <a:noFill/>
            <a:miter lim="800000"/>
            <a:headEnd/>
            <a:tailEnd/>
          </a:ln>
        </p:spPr>
        <p:txBody>
          <a:bodyPr wrap="none">
            <a:spAutoFit/>
          </a:bodyPr>
          <a:lstStyle/>
          <a:p>
            <a:r>
              <a:rPr lang="en-US" sz="1800" dirty="0"/>
              <a:t>time</a:t>
            </a:r>
            <a:endParaRPr lang="en-US" sz="1000" dirty="0">
              <a:latin typeface="Times New Roman" pitchFamily="18" charset="0"/>
            </a:endParaRPr>
          </a:p>
        </p:txBody>
      </p:sp>
      <p:sp>
        <p:nvSpPr>
          <p:cNvPr id="22" name="Line 21"/>
          <p:cNvSpPr>
            <a:spLocks noChangeShapeType="1"/>
          </p:cNvSpPr>
          <p:nvPr/>
        </p:nvSpPr>
        <p:spPr bwMode="auto">
          <a:xfrm>
            <a:off x="5626862" y="2748142"/>
            <a:ext cx="2505075" cy="352425"/>
          </a:xfrm>
          <a:prstGeom prst="line">
            <a:avLst/>
          </a:prstGeom>
          <a:noFill/>
          <a:ln w="28575">
            <a:solidFill>
              <a:schemeClr val="accent2"/>
            </a:solidFill>
            <a:round/>
            <a:headEnd/>
            <a:tailEnd type="triangle" w="med" len="med"/>
          </a:ln>
        </p:spPr>
        <p:txBody>
          <a:bodyPr wrap="none" anchor="ctr"/>
          <a:lstStyle/>
          <a:p>
            <a:endParaRPr lang="en-US"/>
          </a:p>
        </p:txBody>
      </p:sp>
      <p:sp>
        <p:nvSpPr>
          <p:cNvPr id="23" name="Line 22"/>
          <p:cNvSpPr>
            <a:spLocks noChangeShapeType="1"/>
          </p:cNvSpPr>
          <p:nvPr/>
        </p:nvSpPr>
        <p:spPr bwMode="auto">
          <a:xfrm>
            <a:off x="5622100" y="2833867"/>
            <a:ext cx="2505075" cy="352425"/>
          </a:xfrm>
          <a:prstGeom prst="line">
            <a:avLst/>
          </a:prstGeom>
          <a:noFill/>
          <a:ln w="28575">
            <a:solidFill>
              <a:schemeClr val="accent2"/>
            </a:solidFill>
            <a:round/>
            <a:headEnd/>
            <a:tailEnd type="triangle" w="med" len="med"/>
          </a:ln>
        </p:spPr>
        <p:txBody>
          <a:bodyPr wrap="none" anchor="ctr"/>
          <a:lstStyle/>
          <a:p>
            <a:endParaRPr lang="en-US"/>
          </a:p>
        </p:txBody>
      </p:sp>
      <p:sp>
        <p:nvSpPr>
          <p:cNvPr id="24" name="Line 23"/>
          <p:cNvSpPr>
            <a:spLocks noChangeShapeType="1"/>
          </p:cNvSpPr>
          <p:nvPr/>
        </p:nvSpPr>
        <p:spPr bwMode="auto">
          <a:xfrm flipV="1">
            <a:off x="5622100" y="3357742"/>
            <a:ext cx="2528887" cy="361950"/>
          </a:xfrm>
          <a:prstGeom prst="line">
            <a:avLst/>
          </a:prstGeom>
          <a:noFill/>
          <a:ln w="28575">
            <a:solidFill>
              <a:schemeClr val="accent2"/>
            </a:solidFill>
            <a:round/>
            <a:headEnd type="triangle" w="med" len="med"/>
            <a:tailEnd/>
          </a:ln>
        </p:spPr>
        <p:txBody>
          <a:bodyPr wrap="none" anchor="ctr"/>
          <a:lstStyle/>
          <a:p>
            <a:endParaRPr lang="en-US"/>
          </a:p>
        </p:txBody>
      </p:sp>
      <p:sp>
        <p:nvSpPr>
          <p:cNvPr id="25" name="Line 24"/>
          <p:cNvSpPr>
            <a:spLocks noChangeShapeType="1"/>
          </p:cNvSpPr>
          <p:nvPr/>
        </p:nvSpPr>
        <p:spPr bwMode="auto">
          <a:xfrm flipV="1">
            <a:off x="5595112" y="3618092"/>
            <a:ext cx="2505075" cy="352425"/>
          </a:xfrm>
          <a:prstGeom prst="line">
            <a:avLst/>
          </a:prstGeom>
          <a:noFill/>
          <a:ln w="28575">
            <a:solidFill>
              <a:schemeClr val="accent2"/>
            </a:solidFill>
            <a:round/>
            <a:headEnd type="triangle" w="med" len="med"/>
            <a:tailEnd/>
          </a:ln>
        </p:spPr>
        <p:txBody>
          <a:bodyPr wrap="none" anchor="ctr"/>
          <a:lstStyle/>
          <a:p>
            <a:endParaRPr lang="en-US"/>
          </a:p>
        </p:txBody>
      </p:sp>
      <p:sp>
        <p:nvSpPr>
          <p:cNvPr id="26" name="Text Box 25"/>
          <p:cNvSpPr txBox="1">
            <a:spLocks noChangeArrowheads="1"/>
          </p:cNvSpPr>
          <p:nvPr/>
        </p:nvSpPr>
        <p:spPr bwMode="auto">
          <a:xfrm rot="408567">
            <a:off x="6626987" y="2719567"/>
            <a:ext cx="1277938" cy="304800"/>
          </a:xfrm>
          <a:prstGeom prst="rect">
            <a:avLst/>
          </a:prstGeom>
          <a:noFill/>
          <a:ln w="9525">
            <a:noFill/>
            <a:miter lim="800000"/>
            <a:headEnd/>
            <a:tailEnd/>
          </a:ln>
        </p:spPr>
        <p:txBody>
          <a:bodyPr wrap="none">
            <a:spAutoFit/>
          </a:bodyPr>
          <a:lstStyle/>
          <a:p>
            <a:r>
              <a:rPr lang="en-US" sz="1400">
                <a:latin typeface="Arial" pitchFamily="34" charset="0"/>
              </a:rPr>
              <a:t>two segments</a:t>
            </a:r>
            <a:endParaRPr lang="en-US" sz="1000">
              <a:latin typeface="Times New Roman" pitchFamily="18" charset="0"/>
            </a:endParaRPr>
          </a:p>
        </p:txBody>
      </p:sp>
      <p:sp>
        <p:nvSpPr>
          <p:cNvPr id="27" name="Text Box 26"/>
          <p:cNvSpPr txBox="1">
            <a:spLocks noChangeArrowheads="1"/>
          </p:cNvSpPr>
          <p:nvPr/>
        </p:nvSpPr>
        <p:spPr bwMode="auto">
          <a:xfrm rot="408567">
            <a:off x="6719062" y="3733980"/>
            <a:ext cx="1306513" cy="304800"/>
          </a:xfrm>
          <a:prstGeom prst="rect">
            <a:avLst/>
          </a:prstGeom>
          <a:noFill/>
          <a:ln w="9525">
            <a:noFill/>
            <a:miter lim="800000"/>
            <a:headEnd/>
            <a:tailEnd/>
          </a:ln>
        </p:spPr>
        <p:txBody>
          <a:bodyPr wrap="none">
            <a:spAutoFit/>
          </a:bodyPr>
          <a:lstStyle/>
          <a:p>
            <a:r>
              <a:rPr lang="en-US" sz="1400">
                <a:latin typeface="Arial" pitchFamily="34" charset="0"/>
              </a:rPr>
              <a:t>four segments</a:t>
            </a:r>
            <a:endParaRPr lang="en-US" sz="1000">
              <a:latin typeface="Times New Roman" pitchFamily="18" charset="0"/>
            </a:endParaRPr>
          </a:p>
        </p:txBody>
      </p:sp>
      <p:grpSp>
        <p:nvGrpSpPr>
          <p:cNvPr id="4" name="Group 27"/>
          <p:cNvGrpSpPr>
            <a:grpSpLocks/>
          </p:cNvGrpSpPr>
          <p:nvPr/>
        </p:nvGrpSpPr>
        <p:grpSpPr bwMode="auto">
          <a:xfrm>
            <a:off x="5617337" y="3753030"/>
            <a:ext cx="2519363" cy="652462"/>
            <a:chOff x="3954" y="2214"/>
            <a:chExt cx="1587" cy="411"/>
          </a:xfrm>
        </p:grpSpPr>
        <p:sp>
          <p:nvSpPr>
            <p:cNvPr id="29" name="Line 28"/>
            <p:cNvSpPr>
              <a:spLocks noChangeShapeType="1"/>
            </p:cNvSpPr>
            <p:nvPr/>
          </p:nvSpPr>
          <p:spPr bwMode="auto">
            <a:xfrm>
              <a:off x="3963" y="2214"/>
              <a:ext cx="1578" cy="222"/>
            </a:xfrm>
            <a:prstGeom prst="line">
              <a:avLst/>
            </a:prstGeom>
            <a:noFill/>
            <a:ln w="28575">
              <a:solidFill>
                <a:schemeClr val="accent2"/>
              </a:solidFill>
              <a:round/>
              <a:headEnd/>
              <a:tailEnd type="triangle" w="med" len="med"/>
            </a:ln>
          </p:spPr>
          <p:txBody>
            <a:bodyPr wrap="none" anchor="ctr"/>
            <a:lstStyle/>
            <a:p>
              <a:endParaRPr lang="en-US"/>
            </a:p>
          </p:txBody>
        </p:sp>
        <p:sp>
          <p:nvSpPr>
            <p:cNvPr id="30" name="Line 29"/>
            <p:cNvSpPr>
              <a:spLocks noChangeShapeType="1"/>
            </p:cNvSpPr>
            <p:nvPr/>
          </p:nvSpPr>
          <p:spPr bwMode="auto">
            <a:xfrm>
              <a:off x="3954" y="2274"/>
              <a:ext cx="1578" cy="222"/>
            </a:xfrm>
            <a:prstGeom prst="line">
              <a:avLst/>
            </a:prstGeom>
            <a:noFill/>
            <a:ln w="28575">
              <a:solidFill>
                <a:schemeClr val="accent2"/>
              </a:solidFill>
              <a:round/>
              <a:headEnd/>
              <a:tailEnd type="triangle" w="med" len="med"/>
            </a:ln>
          </p:spPr>
          <p:txBody>
            <a:bodyPr wrap="none" anchor="ctr"/>
            <a:lstStyle/>
            <a:p>
              <a:endParaRPr lang="en-US"/>
            </a:p>
          </p:txBody>
        </p:sp>
        <p:sp>
          <p:nvSpPr>
            <p:cNvPr id="31" name="Line 30"/>
            <p:cNvSpPr>
              <a:spLocks noChangeShapeType="1"/>
            </p:cNvSpPr>
            <p:nvPr/>
          </p:nvSpPr>
          <p:spPr bwMode="auto">
            <a:xfrm>
              <a:off x="3963" y="2340"/>
              <a:ext cx="1578" cy="222"/>
            </a:xfrm>
            <a:prstGeom prst="line">
              <a:avLst/>
            </a:prstGeom>
            <a:noFill/>
            <a:ln w="28575">
              <a:solidFill>
                <a:schemeClr val="accent2"/>
              </a:solidFill>
              <a:round/>
              <a:headEnd/>
              <a:tailEnd type="triangle" w="med" len="med"/>
            </a:ln>
          </p:spPr>
          <p:txBody>
            <a:bodyPr wrap="none" anchor="ctr"/>
            <a:lstStyle/>
            <a:p>
              <a:endParaRPr lang="en-US"/>
            </a:p>
          </p:txBody>
        </p:sp>
        <p:sp>
          <p:nvSpPr>
            <p:cNvPr id="32" name="Line 31"/>
            <p:cNvSpPr>
              <a:spLocks noChangeShapeType="1"/>
            </p:cNvSpPr>
            <p:nvPr/>
          </p:nvSpPr>
          <p:spPr bwMode="auto">
            <a:xfrm>
              <a:off x="3957" y="2403"/>
              <a:ext cx="1578" cy="222"/>
            </a:xfrm>
            <a:prstGeom prst="line">
              <a:avLst/>
            </a:prstGeom>
            <a:noFill/>
            <a:ln w="28575">
              <a:solidFill>
                <a:schemeClr val="accent2"/>
              </a:solidFill>
              <a:round/>
              <a:headEnd/>
              <a:tailEnd type="triangle" w="med" len="med"/>
            </a:ln>
          </p:spPr>
          <p:txBody>
            <a:bodyPr wrap="none" anchor="ctr"/>
            <a:lstStyle/>
            <a:p>
              <a:endParaRPr lang="en-US"/>
            </a:p>
          </p:txBody>
        </p:sp>
      </p:grpSp>
      <p:grpSp>
        <p:nvGrpSpPr>
          <p:cNvPr id="5" name="Group 32"/>
          <p:cNvGrpSpPr>
            <a:grpSpLocks/>
          </p:cNvGrpSpPr>
          <p:nvPr/>
        </p:nvGrpSpPr>
        <p:grpSpPr bwMode="auto">
          <a:xfrm flipV="1">
            <a:off x="5903087" y="4134030"/>
            <a:ext cx="2228850" cy="604837"/>
            <a:chOff x="3954" y="2214"/>
            <a:chExt cx="1587" cy="411"/>
          </a:xfrm>
        </p:grpSpPr>
        <p:sp>
          <p:nvSpPr>
            <p:cNvPr id="34" name="Line 33"/>
            <p:cNvSpPr>
              <a:spLocks noChangeShapeType="1"/>
            </p:cNvSpPr>
            <p:nvPr/>
          </p:nvSpPr>
          <p:spPr bwMode="auto">
            <a:xfrm>
              <a:off x="3963" y="2214"/>
              <a:ext cx="1578" cy="222"/>
            </a:xfrm>
            <a:prstGeom prst="line">
              <a:avLst/>
            </a:prstGeom>
            <a:noFill/>
            <a:ln w="28575">
              <a:solidFill>
                <a:schemeClr val="accent2"/>
              </a:solidFill>
              <a:round/>
              <a:headEnd type="triangle" w="med" len="med"/>
              <a:tailEnd/>
            </a:ln>
          </p:spPr>
          <p:txBody>
            <a:bodyPr wrap="none" anchor="ctr"/>
            <a:lstStyle/>
            <a:p>
              <a:endParaRPr lang="en-US"/>
            </a:p>
          </p:txBody>
        </p:sp>
        <p:sp>
          <p:nvSpPr>
            <p:cNvPr id="35" name="Line 34"/>
            <p:cNvSpPr>
              <a:spLocks noChangeShapeType="1"/>
            </p:cNvSpPr>
            <p:nvPr/>
          </p:nvSpPr>
          <p:spPr bwMode="auto">
            <a:xfrm>
              <a:off x="3954" y="2274"/>
              <a:ext cx="1578" cy="222"/>
            </a:xfrm>
            <a:prstGeom prst="line">
              <a:avLst/>
            </a:prstGeom>
            <a:noFill/>
            <a:ln w="28575">
              <a:solidFill>
                <a:schemeClr val="accent2"/>
              </a:solidFill>
              <a:round/>
              <a:headEnd type="triangle" w="med" len="med"/>
              <a:tailEnd/>
            </a:ln>
          </p:spPr>
          <p:txBody>
            <a:bodyPr wrap="none" anchor="ctr"/>
            <a:lstStyle/>
            <a:p>
              <a:endParaRPr lang="en-US"/>
            </a:p>
          </p:txBody>
        </p:sp>
        <p:sp>
          <p:nvSpPr>
            <p:cNvPr id="36" name="Line 35"/>
            <p:cNvSpPr>
              <a:spLocks noChangeShapeType="1"/>
            </p:cNvSpPr>
            <p:nvPr/>
          </p:nvSpPr>
          <p:spPr bwMode="auto">
            <a:xfrm>
              <a:off x="3963" y="2340"/>
              <a:ext cx="1578" cy="222"/>
            </a:xfrm>
            <a:prstGeom prst="line">
              <a:avLst/>
            </a:prstGeom>
            <a:noFill/>
            <a:ln w="28575">
              <a:solidFill>
                <a:schemeClr val="accent2"/>
              </a:solidFill>
              <a:round/>
              <a:headEnd type="triangle" w="med" len="med"/>
              <a:tailEnd/>
            </a:ln>
          </p:spPr>
          <p:txBody>
            <a:bodyPr wrap="none" anchor="ctr"/>
            <a:lstStyle/>
            <a:p>
              <a:endParaRPr lang="en-US"/>
            </a:p>
          </p:txBody>
        </p:sp>
        <p:sp>
          <p:nvSpPr>
            <p:cNvPr id="37" name="Line 36"/>
            <p:cNvSpPr>
              <a:spLocks noChangeShapeType="1"/>
            </p:cNvSpPr>
            <p:nvPr/>
          </p:nvSpPr>
          <p:spPr bwMode="auto">
            <a:xfrm>
              <a:off x="3957" y="2403"/>
              <a:ext cx="1578" cy="222"/>
            </a:xfrm>
            <a:prstGeom prst="line">
              <a:avLst/>
            </a:prstGeom>
            <a:noFill/>
            <a:ln w="28575">
              <a:solidFill>
                <a:schemeClr val="accent2"/>
              </a:solidFill>
              <a:round/>
              <a:headEnd type="triangle" w="med" len="med"/>
              <a:tailEnd/>
            </a:ln>
          </p:spPr>
          <p:txBody>
            <a:bodyPr wrap="none" anchor="ctr"/>
            <a:lstStyle/>
            <a:p>
              <a:endParaRPr lang="en-US"/>
            </a:p>
          </p:txBody>
        </p:sp>
      </p:grpSp>
      <p:sp>
        <p:nvSpPr>
          <p:cNvPr id="33" name="Slide Number Placeholder 32"/>
          <p:cNvSpPr>
            <a:spLocks noGrp="1"/>
          </p:cNvSpPr>
          <p:nvPr>
            <p:ph type="sldNum" sz="quarter" idx="12"/>
          </p:nvPr>
        </p:nvSpPr>
        <p:spPr/>
        <p:txBody>
          <a:bodyPr/>
          <a:lstStyle/>
          <a:p>
            <a:fld id="{4810A696-75C0-4E1D-A482-26D5420205C7}" type="slidenum">
              <a:rPr lang="en-US" smtClean="0"/>
              <a:pPr/>
              <a:t>70</a:t>
            </a:fld>
            <a:endParaRPr lang="en-US"/>
          </a:p>
        </p:txBody>
      </p:sp>
      <p:sp>
        <p:nvSpPr>
          <p:cNvPr id="38" name="Footer Placeholder 3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par>
                                <p:cTn id="37" presetID="9"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dissolve">
                                      <p:cBhvr>
                                        <p:cTn id="39" dur="500"/>
                                        <p:tgtEl>
                                          <p:spTgt spid="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dissolve">
                                      <p:cBhvr>
                                        <p:cTn id="51" dur="500"/>
                                        <p:tgtEl>
                                          <p:spTgt spid="13"/>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dissolve">
                                      <p:cBhvr>
                                        <p:cTn id="54" dur="500"/>
                                        <p:tgtEl>
                                          <p:spTgt spid="1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dissolve">
                                      <p:cBhvr>
                                        <p:cTn id="57" dur="500"/>
                                        <p:tgtEl>
                                          <p:spTgt spid="15"/>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dissolve">
                                      <p:cBhvr>
                                        <p:cTn id="63" dur="500"/>
                                        <p:tgtEl>
                                          <p:spTgt spid="17"/>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dissolve">
                                      <p:cBhvr>
                                        <p:cTn id="66" dur="500"/>
                                        <p:tgtEl>
                                          <p:spTgt spid="18"/>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dissolve">
                                      <p:cBhvr>
                                        <p:cTn id="84" dur="500"/>
                                        <p:tgtEl>
                                          <p:spTgt spid="27"/>
                                        </p:tgtEl>
                                      </p:cBhvr>
                                    </p:animEffect>
                                  </p:childTnLst>
                                </p:cTn>
                              </p:par>
                              <p:par>
                                <p:cTn id="85" presetID="9" presetClass="entr" presetSubtype="0" fill="hold" nodeType="with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dissolve">
                                      <p:cBhvr>
                                        <p:cTn id="87" dur="500"/>
                                        <p:tgtEl>
                                          <p:spTgt spid="4"/>
                                        </p:tgtEl>
                                      </p:cBhvr>
                                    </p:animEffect>
                                  </p:childTnLst>
                                </p:cTn>
                              </p:par>
                              <p:par>
                                <p:cTn id="88" presetID="9" presetClass="entr" presetSubtype="0" fill="hold" nodeType="with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dissolve">
                                      <p:cBhvr>
                                        <p:cTn id="90" dur="500"/>
                                        <p:tgtEl>
                                          <p:spTgt spid="5"/>
                                        </p:tgtEl>
                                      </p:cBhvr>
                                    </p:animEffect>
                                  </p:childTnLst>
                                </p:cTn>
                              </p:par>
                              <p:par>
                                <p:cTn id="91" presetID="9" presetClass="entr" presetSubtype="0" fill="hold" nodeType="with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dissolve">
                                      <p:cBhvr>
                                        <p:cTn id="9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9" grpId="0"/>
      <p:bldP spid="10" grpId="0"/>
      <p:bldP spid="11" grpId="0"/>
      <p:bldP spid="13" grpId="0"/>
      <p:bldP spid="14" grpId="0" animBg="1"/>
      <p:bldP spid="15" grpId="0" animBg="1"/>
      <p:bldP spid="16" grpId="0" animBg="1"/>
      <p:bldP spid="17" grpId="0" animBg="1"/>
      <p:bldP spid="18" grpId="0" animBg="1"/>
      <p:bldP spid="22" grpId="0" animBg="1"/>
      <p:bldP spid="23" grpId="0" animBg="1"/>
      <p:bldP spid="24" grpId="0" animBg="1"/>
      <p:bldP spid="25" grpId="0" animBg="1"/>
      <p:bldP spid="26" grpId="0"/>
      <p:bldP spid="2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p:cNvSpPr>
            <a:spLocks noGrp="1"/>
          </p:cNvSpPr>
          <p:nvPr>
            <p:ph sz="quarter" idx="1"/>
          </p:nvPr>
        </p:nvSpPr>
        <p:spPr/>
        <p:txBody>
          <a:bodyPr/>
          <a:lstStyle/>
          <a:p>
            <a:r>
              <a:rPr lang="en-US" dirty="0" err="1">
                <a:latin typeface="Arial" charset="0"/>
              </a:rPr>
              <a:t>Bài</a:t>
            </a:r>
            <a:r>
              <a:rPr lang="en-US" dirty="0">
                <a:latin typeface="Arial" charset="0"/>
              </a:rPr>
              <a:t> </a:t>
            </a:r>
            <a:r>
              <a:rPr lang="en-US" dirty="0" err="1">
                <a:latin typeface="Arial" charset="0"/>
              </a:rPr>
              <a:t>giảng</a:t>
            </a:r>
            <a:r>
              <a:rPr lang="en-US" dirty="0">
                <a:latin typeface="Arial" charset="0"/>
              </a:rPr>
              <a:t> </a:t>
            </a:r>
            <a:r>
              <a:rPr lang="en-US" dirty="0" err="1">
                <a:latin typeface="Arial" charset="0"/>
              </a:rPr>
              <a:t>của</a:t>
            </a:r>
            <a:r>
              <a:rPr lang="en-US" dirty="0">
                <a:latin typeface="Arial" charset="0"/>
              </a:rPr>
              <a:t> J.F Kurose and K.W. Ross </a:t>
            </a:r>
            <a:r>
              <a:rPr lang="en-US" dirty="0" err="1">
                <a:latin typeface="Arial" charset="0"/>
              </a:rPr>
              <a:t>về</a:t>
            </a:r>
            <a:r>
              <a:rPr lang="en-US" dirty="0">
                <a:latin typeface="Arial" charset="0"/>
              </a:rPr>
              <a:t> Computer Networking: A Top Down Approach</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71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err="1"/>
              <a:t>Dồn</a:t>
            </a:r>
            <a:r>
              <a:rPr lang="en-US" dirty="0"/>
              <a:t> </a:t>
            </a:r>
            <a:r>
              <a:rPr lang="en-US" dirty="0" err="1"/>
              <a:t>kênh</a:t>
            </a:r>
            <a:r>
              <a:rPr lang="en-US" dirty="0"/>
              <a:t> – </a:t>
            </a:r>
            <a:r>
              <a:rPr lang="en-US" dirty="0" err="1"/>
              <a:t>Phân</a:t>
            </a:r>
            <a:r>
              <a:rPr lang="en-US" dirty="0"/>
              <a:t> </a:t>
            </a:r>
            <a:r>
              <a:rPr lang="en-US" dirty="0" err="1"/>
              <a:t>kênh</a:t>
            </a:r>
            <a:r>
              <a:rPr lang="en-US" dirty="0"/>
              <a:t> - 1</a:t>
            </a:r>
          </a:p>
        </p:txBody>
      </p:sp>
      <p:sp>
        <p:nvSpPr>
          <p:cNvPr id="57347" name="Rectangle 3"/>
          <p:cNvSpPr>
            <a:spLocks noGrp="1" noChangeArrowheads="1"/>
          </p:cNvSpPr>
          <p:nvPr>
            <p:ph sz="quarter" idx="1"/>
          </p:nvPr>
        </p:nvSpPr>
        <p:spPr>
          <a:xfrm>
            <a:off x="457200" y="1143000"/>
            <a:ext cx="8077200" cy="4572000"/>
          </a:xfrm>
        </p:spPr>
        <p:txBody>
          <a:bodyPr>
            <a:normAutofit fontScale="92500" lnSpcReduction="10000"/>
          </a:bodyPr>
          <a:lstStyle/>
          <a:p>
            <a:pPr eaLnBrk="1" hangingPunct="1"/>
            <a:r>
              <a:rPr lang="en-US" sz="2800" dirty="0" err="1"/>
              <a:t>Dồn</a:t>
            </a:r>
            <a:r>
              <a:rPr lang="en-US" sz="2800" dirty="0"/>
              <a:t> </a:t>
            </a:r>
            <a:r>
              <a:rPr lang="en-US" sz="2800" dirty="0" err="1"/>
              <a:t>kênh</a:t>
            </a:r>
            <a:r>
              <a:rPr lang="en-US" sz="2800" dirty="0"/>
              <a:t> (Multiplexing): </a:t>
            </a:r>
          </a:p>
          <a:p>
            <a:pPr lvl="1" eaLnBrk="1" hangingPunct="1"/>
            <a:r>
              <a:rPr lang="en-US" sz="2400" dirty="0" err="1"/>
              <a:t>Thực</a:t>
            </a:r>
            <a:r>
              <a:rPr lang="en-US" sz="2400" dirty="0"/>
              <a:t> </a:t>
            </a:r>
            <a:r>
              <a:rPr lang="en-US" sz="2400" dirty="0" err="1"/>
              <a:t>hiện</a:t>
            </a:r>
            <a:r>
              <a:rPr lang="en-US" sz="2400" dirty="0"/>
              <a:t> </a:t>
            </a:r>
            <a:r>
              <a:rPr lang="en-US" sz="2400" dirty="0" err="1"/>
              <a:t>tại</a:t>
            </a:r>
            <a:r>
              <a:rPr lang="en-US" sz="2400" dirty="0"/>
              <a:t> </a:t>
            </a:r>
            <a:r>
              <a:rPr lang="en-US" sz="2400" dirty="0" err="1"/>
              <a:t>bên</a:t>
            </a:r>
            <a:r>
              <a:rPr lang="en-US" sz="2400" dirty="0"/>
              <a:t> </a:t>
            </a:r>
            <a:r>
              <a:rPr lang="en-US" sz="2400" dirty="0" err="1"/>
              <a:t>gởi</a:t>
            </a:r>
            <a:endParaRPr lang="en-US" sz="2400" dirty="0"/>
          </a:p>
          <a:p>
            <a:pPr lvl="1" eaLnBrk="1" hangingPunct="1"/>
            <a:r>
              <a:rPr lang="en-US" sz="2400" dirty="0"/>
              <a:t>Thu </a:t>
            </a:r>
            <a:r>
              <a:rPr lang="en-US" sz="2400" dirty="0" err="1"/>
              <a:t>thập</a:t>
            </a:r>
            <a:r>
              <a:rPr lang="en-US" sz="2400" dirty="0"/>
              <a:t> </a:t>
            </a:r>
            <a:r>
              <a:rPr lang="en-US" sz="2400" dirty="0" err="1"/>
              <a:t>dữ</a:t>
            </a:r>
            <a:r>
              <a:rPr lang="en-US" sz="2400" dirty="0"/>
              <a:t> </a:t>
            </a:r>
            <a:r>
              <a:rPr lang="en-US" sz="2400" dirty="0" err="1"/>
              <a:t>liệu</a:t>
            </a:r>
            <a:r>
              <a:rPr lang="en-US" sz="2400" dirty="0"/>
              <a:t> </a:t>
            </a:r>
            <a:r>
              <a:rPr lang="en-US" sz="2400" dirty="0" err="1"/>
              <a:t>từ</a:t>
            </a:r>
            <a:r>
              <a:rPr lang="en-US" sz="2400" dirty="0"/>
              <a:t> </a:t>
            </a:r>
            <a:r>
              <a:rPr lang="en-US" sz="2400" dirty="0" err="1"/>
              <a:t>các</a:t>
            </a:r>
            <a:r>
              <a:rPr lang="en-US" sz="2400" dirty="0"/>
              <a:t> socket</a:t>
            </a:r>
          </a:p>
          <a:p>
            <a:pPr lvl="1" eaLnBrk="1" hangingPunct="1"/>
            <a:r>
              <a:rPr lang="en-US" sz="2400" dirty="0" err="1"/>
              <a:t>dán</a:t>
            </a:r>
            <a:r>
              <a:rPr lang="en-US" sz="2400" dirty="0"/>
              <a:t> </a:t>
            </a:r>
            <a:r>
              <a:rPr lang="en-US" sz="2400" dirty="0" err="1"/>
              <a:t>nhãn</a:t>
            </a:r>
            <a:r>
              <a:rPr lang="en-US" sz="2400" dirty="0"/>
              <a:t> </a:t>
            </a:r>
            <a:r>
              <a:rPr lang="en-US" sz="2400" dirty="0" err="1"/>
              <a:t>dữ</a:t>
            </a:r>
            <a:r>
              <a:rPr lang="en-US" sz="2400" dirty="0"/>
              <a:t> </a:t>
            </a:r>
            <a:r>
              <a:rPr lang="en-US" sz="2400" dirty="0" err="1"/>
              <a:t>liệu</a:t>
            </a:r>
            <a:r>
              <a:rPr lang="en-US" sz="2400" dirty="0"/>
              <a:t> </a:t>
            </a:r>
            <a:r>
              <a:rPr lang="en-US" sz="2400" dirty="0" err="1"/>
              <a:t>với</a:t>
            </a:r>
            <a:r>
              <a:rPr lang="en-US" sz="2400" dirty="0"/>
              <a:t> 1 header</a:t>
            </a:r>
          </a:p>
          <a:p>
            <a:pPr eaLnBrk="1" hangingPunct="1"/>
            <a:r>
              <a:rPr lang="en-US" sz="2800" dirty="0" err="1"/>
              <a:t>Phân</a:t>
            </a:r>
            <a:r>
              <a:rPr lang="en-US" sz="2800" dirty="0"/>
              <a:t> </a:t>
            </a:r>
            <a:r>
              <a:rPr lang="en-US" sz="2800" dirty="0" err="1"/>
              <a:t>kênh</a:t>
            </a:r>
            <a:r>
              <a:rPr lang="en-US" sz="2800" dirty="0"/>
              <a:t> (</a:t>
            </a:r>
            <a:r>
              <a:rPr lang="en-US" sz="2800" dirty="0" err="1"/>
              <a:t>Demultiplexing</a:t>
            </a:r>
            <a:r>
              <a:rPr lang="en-US" sz="2800" dirty="0"/>
              <a:t>):</a:t>
            </a:r>
          </a:p>
          <a:p>
            <a:pPr lvl="1"/>
            <a:r>
              <a:rPr lang="en-US" sz="2500" dirty="0" err="1"/>
              <a:t>Thực</a:t>
            </a:r>
            <a:r>
              <a:rPr lang="en-US" sz="2500" dirty="0"/>
              <a:t> </a:t>
            </a:r>
            <a:r>
              <a:rPr lang="en-US" sz="2500" dirty="0" err="1"/>
              <a:t>hiện</a:t>
            </a:r>
            <a:r>
              <a:rPr lang="en-US" sz="2500" dirty="0"/>
              <a:t> </a:t>
            </a:r>
            <a:r>
              <a:rPr lang="en-US" sz="2500" dirty="0" err="1"/>
              <a:t>tại</a:t>
            </a:r>
            <a:r>
              <a:rPr lang="en-US" sz="2500" dirty="0"/>
              <a:t> </a:t>
            </a:r>
            <a:r>
              <a:rPr lang="en-US" sz="2500" dirty="0" err="1"/>
              <a:t>bên</a:t>
            </a:r>
            <a:r>
              <a:rPr lang="en-US" sz="2500" dirty="0"/>
              <a:t> </a:t>
            </a:r>
            <a:r>
              <a:rPr lang="en-US" sz="2500" dirty="0" err="1"/>
              <a:t>nhận</a:t>
            </a:r>
            <a:endParaRPr lang="en-US" sz="2500" dirty="0"/>
          </a:p>
          <a:p>
            <a:pPr lvl="1" eaLnBrk="1" hangingPunct="1"/>
            <a:r>
              <a:rPr lang="en-US" sz="2400" dirty="0" err="1"/>
              <a:t>phân</a:t>
            </a:r>
            <a:r>
              <a:rPr lang="en-US" sz="2400" dirty="0"/>
              <a:t> </a:t>
            </a:r>
            <a:r>
              <a:rPr lang="en-US" sz="2400" dirty="0" err="1"/>
              <a:t>phối</a:t>
            </a:r>
            <a:r>
              <a:rPr lang="en-US" sz="2400" dirty="0"/>
              <a:t> </a:t>
            </a:r>
            <a:r>
              <a:rPr lang="en-US" sz="2400" dirty="0" err="1"/>
              <a:t>các</a:t>
            </a:r>
            <a:r>
              <a:rPr lang="en-US" sz="2400" dirty="0"/>
              <a:t> segment </a:t>
            </a:r>
            <a:r>
              <a:rPr lang="en-US" sz="2400" dirty="0" err="1"/>
              <a:t>nhận</a:t>
            </a:r>
            <a:r>
              <a:rPr lang="en-US" sz="2400" dirty="0"/>
              <a:t> </a:t>
            </a:r>
            <a:r>
              <a:rPr lang="en-US" sz="2400" dirty="0" err="1"/>
              <a:t>được</a:t>
            </a:r>
            <a:r>
              <a:rPr lang="en-US" sz="2400" dirty="0"/>
              <a:t> </a:t>
            </a:r>
            <a:r>
              <a:rPr lang="en-US" sz="2400" dirty="0" err="1"/>
              <a:t>cho</a:t>
            </a:r>
            <a:r>
              <a:rPr lang="en-US" sz="2400" dirty="0"/>
              <a:t> socket </a:t>
            </a:r>
            <a:r>
              <a:rPr lang="en-US" sz="2400" dirty="0" err="1"/>
              <a:t>tương</a:t>
            </a:r>
            <a:r>
              <a:rPr lang="en-US" sz="2400" dirty="0"/>
              <a:t> </a:t>
            </a:r>
            <a:r>
              <a:rPr lang="en-US" sz="2400" dirty="0" err="1"/>
              <a:t>ứng</a:t>
            </a:r>
            <a:endParaRPr lang="en-US" sz="2400" dirty="0"/>
          </a:p>
          <a:p>
            <a:pPr eaLnBrk="1" hangingPunct="1"/>
            <a:r>
              <a:rPr lang="en-US" sz="2800" dirty="0" err="1"/>
              <a:t>Khi</a:t>
            </a:r>
            <a:r>
              <a:rPr lang="en-US" sz="2800" dirty="0"/>
              <a:t> </a:t>
            </a:r>
            <a:r>
              <a:rPr lang="en-US" sz="2800" dirty="0" err="1"/>
              <a:t>đóng</a:t>
            </a:r>
            <a:r>
              <a:rPr lang="en-US" sz="2800" dirty="0"/>
              <a:t> </a:t>
            </a:r>
            <a:r>
              <a:rPr lang="en-US" sz="2800" dirty="0" err="1"/>
              <a:t>gói</a:t>
            </a:r>
            <a:r>
              <a:rPr lang="en-US" sz="2800" dirty="0"/>
              <a:t> </a:t>
            </a:r>
            <a:r>
              <a:rPr lang="en-US" sz="2800" dirty="0" err="1"/>
              <a:t>dữ</a:t>
            </a:r>
            <a:r>
              <a:rPr lang="en-US" sz="2800" dirty="0"/>
              <a:t> </a:t>
            </a:r>
            <a:r>
              <a:rPr lang="en-US" sz="2800" dirty="0" err="1"/>
              <a:t>liệu</a:t>
            </a:r>
            <a:r>
              <a:rPr lang="en-US" sz="2800" dirty="0"/>
              <a:t> ở </a:t>
            </a:r>
            <a:r>
              <a:rPr lang="en-US" sz="2800" dirty="0" err="1"/>
              <a:t>tầng</a:t>
            </a:r>
            <a:r>
              <a:rPr lang="en-US" sz="2800" dirty="0"/>
              <a:t> transport, header </a:t>
            </a:r>
            <a:r>
              <a:rPr lang="en-US" sz="2800" dirty="0" err="1"/>
              <a:t>sẽ</a:t>
            </a:r>
            <a:r>
              <a:rPr lang="en-US" sz="2800" dirty="0"/>
              <a:t> </a:t>
            </a:r>
            <a:r>
              <a:rPr lang="en-US" sz="2800" dirty="0" err="1"/>
              <a:t>thêm</a:t>
            </a:r>
            <a:r>
              <a:rPr lang="en-US" sz="2800" dirty="0"/>
              <a:t> </a:t>
            </a:r>
            <a:r>
              <a:rPr lang="en-US" sz="2800" dirty="0" err="1"/>
              <a:t>vào</a:t>
            </a:r>
            <a:r>
              <a:rPr lang="en-US" sz="2800" dirty="0"/>
              <a:t>:</a:t>
            </a:r>
          </a:p>
          <a:p>
            <a:pPr lvl="1" eaLnBrk="1" hangingPunct="1"/>
            <a:r>
              <a:rPr lang="en-US" sz="2400" dirty="0"/>
              <a:t>Source port</a:t>
            </a:r>
          </a:p>
          <a:p>
            <a:pPr lvl="1" eaLnBrk="1" hangingPunct="1"/>
            <a:r>
              <a:rPr lang="en-US" sz="2400" dirty="0"/>
              <a:t>Destination port</a:t>
            </a:r>
          </a:p>
          <a:p>
            <a:pPr eaLnBrk="1" hangingPunct="1"/>
            <a:endParaRPr lang="en-US" sz="28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0" dur="500"/>
                                        <p:tgtEl>
                                          <p:spTgt spid="573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5" dur="500"/>
                                        <p:tgtEl>
                                          <p:spTgt spid="5734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18" dur="500"/>
                                        <p:tgtEl>
                                          <p:spTgt spid="5734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3" dur="500"/>
                                        <p:tgtEl>
                                          <p:spTgt spid="5734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26" dur="500"/>
                                        <p:tgtEl>
                                          <p:spTgt spid="5734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31" dur="500"/>
                                        <p:tgtEl>
                                          <p:spTgt spid="5734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7347">
                                            <p:txEl>
                                              <p:pRg st="7" end="7"/>
                                            </p:txEl>
                                          </p:spTgt>
                                        </p:tgtEl>
                                        <p:attrNameLst>
                                          <p:attrName>style.visibility</p:attrName>
                                        </p:attrNameLst>
                                      </p:cBhvr>
                                      <p:to>
                                        <p:strVal val="visible"/>
                                      </p:to>
                                    </p:set>
                                    <p:animEffect transition="in" filter="blinds(horizontal)">
                                      <p:cBhvr>
                                        <p:cTn id="36" dur="500"/>
                                        <p:tgtEl>
                                          <p:spTgt spid="57347">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7347">
                                            <p:txEl>
                                              <p:pRg st="8" end="8"/>
                                            </p:txEl>
                                          </p:spTgt>
                                        </p:tgtEl>
                                        <p:attrNameLst>
                                          <p:attrName>style.visibility</p:attrName>
                                        </p:attrNameLst>
                                      </p:cBhvr>
                                      <p:to>
                                        <p:strVal val="visible"/>
                                      </p:to>
                                    </p:set>
                                    <p:animEffect transition="in" filter="blinds(horizontal)">
                                      <p:cBhvr>
                                        <p:cTn id="39" dur="500"/>
                                        <p:tgtEl>
                                          <p:spTgt spid="57347">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7347">
                                            <p:txEl>
                                              <p:pRg st="9" end="9"/>
                                            </p:txEl>
                                          </p:spTgt>
                                        </p:tgtEl>
                                        <p:attrNameLst>
                                          <p:attrName>style.visibility</p:attrName>
                                        </p:attrNameLst>
                                      </p:cBhvr>
                                      <p:to>
                                        <p:strVal val="visible"/>
                                      </p:to>
                                    </p:set>
                                    <p:animEffect transition="in" filter="blinds(horizontal)">
                                      <p:cBhvr>
                                        <p:cTn id="42" dur="500"/>
                                        <p:tgtEl>
                                          <p:spTgt spid="573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Dồn</a:t>
            </a:r>
            <a:r>
              <a:rPr lang="en-US" dirty="0"/>
              <a:t> </a:t>
            </a:r>
            <a:r>
              <a:rPr lang="en-US" dirty="0" err="1"/>
              <a:t>kênh</a:t>
            </a:r>
            <a:r>
              <a:rPr lang="en-US" dirty="0"/>
              <a:t> – </a:t>
            </a:r>
            <a:r>
              <a:rPr lang="en-US" dirty="0" err="1"/>
              <a:t>Phân</a:t>
            </a:r>
            <a:r>
              <a:rPr lang="en-US" dirty="0"/>
              <a:t> </a:t>
            </a:r>
            <a:r>
              <a:rPr lang="en-US" dirty="0" err="1"/>
              <a:t>kênh</a:t>
            </a:r>
            <a:r>
              <a:rPr lang="en-US" dirty="0"/>
              <a:t> - 2</a:t>
            </a:r>
          </a:p>
        </p:txBody>
      </p:sp>
      <p:sp>
        <p:nvSpPr>
          <p:cNvPr id="3" name="Content Placeholder 2"/>
          <p:cNvSpPr>
            <a:spLocks noGrp="1"/>
          </p:cNvSpPr>
          <p:nvPr>
            <p:ph sz="quarter" idx="1"/>
          </p:nvPr>
        </p:nvSpPr>
        <p:spPr/>
        <p:txBody>
          <a:bodyPr/>
          <a:lstStyle/>
          <a:p>
            <a:endParaRPr lang="en-US"/>
          </a:p>
        </p:txBody>
      </p:sp>
      <p:sp>
        <p:nvSpPr>
          <p:cNvPr id="7" name="Rectangle 75"/>
          <p:cNvSpPr>
            <a:spLocks noChangeArrowheads="1"/>
          </p:cNvSpPr>
          <p:nvPr/>
        </p:nvSpPr>
        <p:spPr bwMode="auto">
          <a:xfrm>
            <a:off x="2606675" y="1711325"/>
            <a:ext cx="3324225" cy="3200400"/>
          </a:xfrm>
          <a:prstGeom prst="rect">
            <a:avLst/>
          </a:prstGeom>
          <a:solidFill>
            <a:schemeClr val="accent2"/>
          </a:solidFill>
          <a:ln w="19050">
            <a:noFill/>
            <a:miter lim="800000"/>
            <a:headEnd/>
            <a:tailEnd/>
          </a:ln>
        </p:spPr>
        <p:txBody>
          <a:bodyPr wrap="none" anchor="ctr"/>
          <a:lstStyle/>
          <a:p>
            <a:endParaRPr lang="en-US"/>
          </a:p>
        </p:txBody>
      </p:sp>
      <p:sp>
        <p:nvSpPr>
          <p:cNvPr id="8" name="Rectangle 65"/>
          <p:cNvSpPr>
            <a:spLocks noChangeArrowheads="1"/>
          </p:cNvSpPr>
          <p:nvPr/>
        </p:nvSpPr>
        <p:spPr bwMode="auto">
          <a:xfrm>
            <a:off x="2530475" y="1806575"/>
            <a:ext cx="3324225" cy="3200400"/>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9" name="Text Box 63"/>
          <p:cNvSpPr txBox="1">
            <a:spLocks noChangeArrowheads="1"/>
          </p:cNvSpPr>
          <p:nvPr/>
        </p:nvSpPr>
        <p:spPr bwMode="auto">
          <a:xfrm>
            <a:off x="2514600" y="1828800"/>
            <a:ext cx="1676400" cy="366713"/>
          </a:xfrm>
          <a:prstGeom prst="rect">
            <a:avLst/>
          </a:prstGeom>
          <a:noFill/>
          <a:ln w="9525">
            <a:noFill/>
            <a:miter lim="800000"/>
            <a:headEnd/>
            <a:tailEnd/>
          </a:ln>
        </p:spPr>
        <p:txBody>
          <a:bodyPr wrap="none">
            <a:spAutoFit/>
          </a:bodyPr>
          <a:lstStyle/>
          <a:p>
            <a:r>
              <a:rPr lang="en-US" sz="1800">
                <a:solidFill>
                  <a:srgbClr val="FF0000"/>
                </a:solidFill>
              </a:rPr>
              <a:t>source port #</a:t>
            </a:r>
            <a:endParaRPr lang="en-US" sz="2400">
              <a:latin typeface="Times New Roman" pitchFamily="18" charset="0"/>
            </a:endParaRPr>
          </a:p>
        </p:txBody>
      </p:sp>
      <p:sp>
        <p:nvSpPr>
          <p:cNvPr id="10" name="Text Box 64"/>
          <p:cNvSpPr txBox="1">
            <a:spLocks noChangeArrowheads="1"/>
          </p:cNvSpPr>
          <p:nvPr/>
        </p:nvSpPr>
        <p:spPr bwMode="auto">
          <a:xfrm>
            <a:off x="4294188" y="1828800"/>
            <a:ext cx="1452562" cy="366713"/>
          </a:xfrm>
          <a:prstGeom prst="rect">
            <a:avLst/>
          </a:prstGeom>
          <a:noFill/>
          <a:ln w="9525">
            <a:noFill/>
            <a:miter lim="800000"/>
            <a:headEnd/>
            <a:tailEnd/>
          </a:ln>
        </p:spPr>
        <p:txBody>
          <a:bodyPr wrap="none">
            <a:spAutoFit/>
          </a:bodyPr>
          <a:lstStyle/>
          <a:p>
            <a:r>
              <a:rPr lang="en-US" sz="1800">
                <a:solidFill>
                  <a:srgbClr val="FF0000"/>
                </a:solidFill>
              </a:rPr>
              <a:t>dest port #</a:t>
            </a:r>
            <a:endParaRPr lang="en-US" sz="2400">
              <a:solidFill>
                <a:srgbClr val="FF0000"/>
              </a:solidFill>
              <a:latin typeface="Times New Roman" pitchFamily="18" charset="0"/>
            </a:endParaRPr>
          </a:p>
        </p:txBody>
      </p:sp>
      <p:sp>
        <p:nvSpPr>
          <p:cNvPr id="11" name="Line 66"/>
          <p:cNvSpPr>
            <a:spLocks noChangeShapeType="1"/>
          </p:cNvSpPr>
          <p:nvPr/>
        </p:nvSpPr>
        <p:spPr bwMode="auto">
          <a:xfrm flipV="1">
            <a:off x="2520950" y="2206625"/>
            <a:ext cx="3328988" cy="0"/>
          </a:xfrm>
          <a:prstGeom prst="line">
            <a:avLst/>
          </a:prstGeom>
          <a:noFill/>
          <a:ln w="19050">
            <a:solidFill>
              <a:schemeClr val="tx1"/>
            </a:solidFill>
            <a:round/>
            <a:headEnd/>
            <a:tailEnd/>
          </a:ln>
        </p:spPr>
        <p:txBody>
          <a:bodyPr wrap="none" anchor="ctr"/>
          <a:lstStyle/>
          <a:p>
            <a:endParaRPr lang="en-US"/>
          </a:p>
        </p:txBody>
      </p:sp>
      <p:sp>
        <p:nvSpPr>
          <p:cNvPr id="12" name="Line 68"/>
          <p:cNvSpPr>
            <a:spLocks noChangeShapeType="1"/>
          </p:cNvSpPr>
          <p:nvPr/>
        </p:nvSpPr>
        <p:spPr bwMode="auto">
          <a:xfrm flipV="1">
            <a:off x="2530475" y="3197225"/>
            <a:ext cx="3324225" cy="0"/>
          </a:xfrm>
          <a:prstGeom prst="line">
            <a:avLst/>
          </a:prstGeom>
          <a:noFill/>
          <a:ln w="19050">
            <a:solidFill>
              <a:schemeClr val="tx1"/>
            </a:solidFill>
            <a:round/>
            <a:headEnd/>
            <a:tailEnd/>
          </a:ln>
        </p:spPr>
        <p:txBody>
          <a:bodyPr wrap="none" anchor="ctr"/>
          <a:lstStyle/>
          <a:p>
            <a:endParaRPr lang="en-US"/>
          </a:p>
        </p:txBody>
      </p:sp>
      <p:sp>
        <p:nvSpPr>
          <p:cNvPr id="13" name="Line 69"/>
          <p:cNvSpPr>
            <a:spLocks noChangeShapeType="1"/>
          </p:cNvSpPr>
          <p:nvPr/>
        </p:nvSpPr>
        <p:spPr bwMode="auto">
          <a:xfrm flipV="1">
            <a:off x="4168775" y="1806575"/>
            <a:ext cx="0" cy="395288"/>
          </a:xfrm>
          <a:prstGeom prst="line">
            <a:avLst/>
          </a:prstGeom>
          <a:noFill/>
          <a:ln w="19050">
            <a:solidFill>
              <a:schemeClr val="tx1"/>
            </a:solidFill>
            <a:round/>
            <a:headEnd/>
            <a:tailEnd/>
          </a:ln>
        </p:spPr>
        <p:txBody>
          <a:bodyPr wrap="none" anchor="ctr"/>
          <a:lstStyle/>
          <a:p>
            <a:endParaRPr lang="en-US"/>
          </a:p>
        </p:txBody>
      </p:sp>
      <p:sp>
        <p:nvSpPr>
          <p:cNvPr id="14" name="Text Box 70"/>
          <p:cNvSpPr txBox="1">
            <a:spLocks noChangeArrowheads="1"/>
          </p:cNvSpPr>
          <p:nvPr/>
        </p:nvSpPr>
        <p:spPr bwMode="auto">
          <a:xfrm>
            <a:off x="3670300" y="1376363"/>
            <a:ext cx="949325" cy="366712"/>
          </a:xfrm>
          <a:prstGeom prst="rect">
            <a:avLst/>
          </a:prstGeom>
          <a:noFill/>
          <a:ln w="9525">
            <a:noFill/>
            <a:miter lim="800000"/>
            <a:headEnd/>
            <a:tailEnd/>
          </a:ln>
        </p:spPr>
        <p:txBody>
          <a:bodyPr wrap="none">
            <a:spAutoFit/>
          </a:bodyPr>
          <a:lstStyle/>
          <a:p>
            <a:r>
              <a:rPr lang="en-US" sz="1800"/>
              <a:t>32 bits</a:t>
            </a:r>
            <a:endParaRPr lang="en-US" sz="2400">
              <a:latin typeface="Times New Roman" pitchFamily="18" charset="0"/>
            </a:endParaRPr>
          </a:p>
        </p:txBody>
      </p:sp>
      <p:sp>
        <p:nvSpPr>
          <p:cNvPr id="15" name="Line 71"/>
          <p:cNvSpPr>
            <a:spLocks noChangeShapeType="1"/>
          </p:cNvSpPr>
          <p:nvPr/>
        </p:nvSpPr>
        <p:spPr bwMode="auto">
          <a:xfrm>
            <a:off x="4625975" y="1573213"/>
            <a:ext cx="1200150" cy="4762"/>
          </a:xfrm>
          <a:prstGeom prst="line">
            <a:avLst/>
          </a:prstGeom>
          <a:noFill/>
          <a:ln w="19050">
            <a:solidFill>
              <a:schemeClr val="tx1"/>
            </a:solidFill>
            <a:round/>
            <a:headEnd/>
            <a:tailEnd type="triangle" w="med" len="med"/>
          </a:ln>
        </p:spPr>
        <p:txBody>
          <a:bodyPr wrap="none" anchor="ctr"/>
          <a:lstStyle/>
          <a:p>
            <a:endParaRPr lang="en-US"/>
          </a:p>
        </p:txBody>
      </p:sp>
      <p:sp>
        <p:nvSpPr>
          <p:cNvPr id="16" name="Line 72"/>
          <p:cNvSpPr>
            <a:spLocks noChangeShapeType="1"/>
          </p:cNvSpPr>
          <p:nvPr/>
        </p:nvSpPr>
        <p:spPr bwMode="auto">
          <a:xfrm rot="10800000">
            <a:off x="2516188" y="1582738"/>
            <a:ext cx="1128712" cy="0"/>
          </a:xfrm>
          <a:prstGeom prst="line">
            <a:avLst/>
          </a:prstGeom>
          <a:noFill/>
          <a:ln w="19050">
            <a:solidFill>
              <a:schemeClr val="tx1"/>
            </a:solidFill>
            <a:round/>
            <a:headEnd/>
            <a:tailEnd type="triangle" w="med" len="med"/>
          </a:ln>
        </p:spPr>
        <p:txBody>
          <a:bodyPr wrap="none" anchor="ctr"/>
          <a:lstStyle/>
          <a:p>
            <a:endParaRPr lang="en-US"/>
          </a:p>
        </p:txBody>
      </p:sp>
      <p:sp>
        <p:nvSpPr>
          <p:cNvPr id="17" name="Text Box 73"/>
          <p:cNvSpPr txBox="1">
            <a:spLocks noChangeArrowheads="1"/>
          </p:cNvSpPr>
          <p:nvPr/>
        </p:nvSpPr>
        <p:spPr bwMode="auto">
          <a:xfrm>
            <a:off x="3414713" y="3662363"/>
            <a:ext cx="1446212" cy="1006475"/>
          </a:xfrm>
          <a:prstGeom prst="rect">
            <a:avLst/>
          </a:prstGeom>
          <a:noFill/>
          <a:ln w="9525">
            <a:noFill/>
            <a:miter lim="800000"/>
            <a:headEnd/>
            <a:tailEnd/>
          </a:ln>
        </p:spPr>
        <p:txBody>
          <a:bodyPr wrap="none">
            <a:spAutoFit/>
          </a:bodyPr>
          <a:lstStyle/>
          <a:p>
            <a:r>
              <a:rPr lang="en-US" sz="2000"/>
              <a:t>application</a:t>
            </a:r>
          </a:p>
          <a:p>
            <a:r>
              <a:rPr lang="en-US" sz="2000"/>
              <a:t>data </a:t>
            </a:r>
          </a:p>
          <a:p>
            <a:r>
              <a:rPr lang="en-US" sz="2000"/>
              <a:t>(message)</a:t>
            </a:r>
            <a:endParaRPr lang="en-US" sz="2400">
              <a:latin typeface="Times New Roman" pitchFamily="18" charset="0"/>
            </a:endParaRPr>
          </a:p>
        </p:txBody>
      </p:sp>
      <p:sp>
        <p:nvSpPr>
          <p:cNvPr id="18" name="Text Box 74"/>
          <p:cNvSpPr txBox="1">
            <a:spLocks noChangeArrowheads="1"/>
          </p:cNvSpPr>
          <p:nvPr/>
        </p:nvSpPr>
        <p:spPr bwMode="auto">
          <a:xfrm>
            <a:off x="2932113" y="2571750"/>
            <a:ext cx="2506662" cy="396875"/>
          </a:xfrm>
          <a:prstGeom prst="rect">
            <a:avLst/>
          </a:prstGeom>
          <a:noFill/>
          <a:ln w="9525">
            <a:noFill/>
            <a:miter lim="800000"/>
            <a:headEnd/>
            <a:tailEnd/>
          </a:ln>
        </p:spPr>
        <p:txBody>
          <a:bodyPr wrap="none">
            <a:spAutoFit/>
          </a:bodyPr>
          <a:lstStyle/>
          <a:p>
            <a:r>
              <a:rPr lang="en-US" sz="2000" dirty="0"/>
              <a:t>other header fields</a:t>
            </a:r>
            <a:endParaRPr lang="en-US" sz="2400" dirty="0">
              <a:latin typeface="Times New Roman" pitchFamily="18" charset="0"/>
            </a:endParaRPr>
          </a:p>
        </p:txBody>
      </p:sp>
      <p:sp>
        <p:nvSpPr>
          <p:cNvPr id="19" name="Text Box 76"/>
          <p:cNvSpPr txBox="1">
            <a:spLocks noChangeArrowheads="1"/>
          </p:cNvSpPr>
          <p:nvPr/>
        </p:nvSpPr>
        <p:spPr bwMode="auto">
          <a:xfrm>
            <a:off x="2590800" y="5229225"/>
            <a:ext cx="3187091" cy="400110"/>
          </a:xfrm>
          <a:prstGeom prst="rect">
            <a:avLst/>
          </a:prstGeom>
          <a:noFill/>
          <a:ln w="9525">
            <a:noFill/>
            <a:miter lim="800000"/>
            <a:headEnd/>
            <a:tailEnd/>
          </a:ln>
        </p:spPr>
        <p:txBody>
          <a:bodyPr wrap="none">
            <a:spAutoFit/>
          </a:bodyPr>
          <a:lstStyle/>
          <a:p>
            <a:pPr algn="ctr"/>
            <a:r>
              <a:rPr lang="en-US" sz="2000" dirty="0" err="1"/>
              <a:t>Cấu</a:t>
            </a:r>
            <a:r>
              <a:rPr lang="en-US" sz="2000" dirty="0"/>
              <a:t> </a:t>
            </a:r>
            <a:r>
              <a:rPr lang="en-US" sz="2000" dirty="0" err="1"/>
              <a:t>trúc</a:t>
            </a:r>
            <a:r>
              <a:rPr lang="en-US" sz="2000" dirty="0"/>
              <a:t> </a:t>
            </a:r>
            <a:r>
              <a:rPr lang="en-US" sz="2000" dirty="0" err="1"/>
              <a:t>của</a:t>
            </a:r>
            <a:r>
              <a:rPr lang="en-US" sz="2000" dirty="0"/>
              <a:t> </a:t>
            </a:r>
            <a:r>
              <a:rPr lang="en-US" sz="2000" dirty="0" err="1"/>
              <a:t>một</a:t>
            </a:r>
            <a:r>
              <a:rPr lang="en-US" sz="2000" dirty="0"/>
              <a:t> segment</a:t>
            </a:r>
            <a:endParaRPr lang="en-US" sz="2400" dirty="0">
              <a:latin typeface="Times New Roman" pitchFamily="18" charset="0"/>
            </a:endParaRPr>
          </a:p>
        </p:txBody>
      </p:sp>
      <p:sp>
        <p:nvSpPr>
          <p:cNvPr id="20" name="Slide Number Placeholder 19"/>
          <p:cNvSpPr>
            <a:spLocks noGrp="1"/>
          </p:cNvSpPr>
          <p:nvPr>
            <p:ph type="sldNum" sz="quarter" idx="12"/>
          </p:nvPr>
        </p:nvSpPr>
        <p:spPr/>
        <p:txBody>
          <a:bodyPr/>
          <a:lstStyle/>
          <a:p>
            <a:fld id="{4810A696-75C0-4E1D-A482-26D5420205C7}" type="slidenum">
              <a:rPr lang="en-US" smtClean="0"/>
              <a:pPr/>
              <a:t>9</a:t>
            </a:fld>
            <a:endParaRPr lang="en-US"/>
          </a:p>
        </p:txBody>
      </p:sp>
      <p:sp>
        <p:nvSpPr>
          <p:cNvPr id="21" name="Footer Placeholder 2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animBg="1"/>
      <p:bldP spid="13" grpId="0" animBg="1"/>
      <p:bldP spid="14" grpId="0"/>
      <p:bldP spid="15" grpId="0" animBg="1"/>
      <p:bldP spid="16" grpId="0" animBg="1"/>
      <p:bldP spid="17" grpId="0"/>
      <p:bldP spid="18"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3461</TotalTime>
  <Words>6917</Words>
  <Application>Microsoft Office PowerPoint</Application>
  <PresentationFormat>On-screen Show (4:3)</PresentationFormat>
  <Paragraphs>1090</Paragraphs>
  <Slides>71</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71</vt:i4>
      </vt:variant>
    </vt:vector>
  </HeadingPairs>
  <TitlesOfParts>
    <vt:vector size="82" baseType="lpstr">
      <vt:lpstr>-apple-system</vt:lpstr>
      <vt:lpstr>Arial</vt:lpstr>
      <vt:lpstr>Calibri</vt:lpstr>
      <vt:lpstr>Symbol</vt:lpstr>
      <vt:lpstr>Tahoma</vt:lpstr>
      <vt:lpstr>Times New Roman</vt:lpstr>
      <vt:lpstr>Wingdings</vt:lpstr>
      <vt:lpstr>ZapfDingbats</vt:lpstr>
      <vt:lpstr>Office Theme</vt:lpstr>
      <vt:lpstr>Clip</vt:lpstr>
      <vt:lpstr>Visio</vt:lpstr>
      <vt:lpstr>Bài 05 Tầng vận chuyển</vt:lpstr>
      <vt:lpstr>Chức năng - 1</vt:lpstr>
      <vt:lpstr>Nội dung</vt:lpstr>
      <vt:lpstr>Nhắc lại</vt:lpstr>
      <vt:lpstr>tầng vận chuyển - 1</vt:lpstr>
      <vt:lpstr>tầng vận chuyển - 2</vt:lpstr>
      <vt:lpstr>tầng vận chuyển - 3</vt:lpstr>
      <vt:lpstr>Dồn kênh – Phân kênh - 1</vt:lpstr>
      <vt:lpstr>Dồn kênh – Phân kênh - 2</vt:lpstr>
      <vt:lpstr>Dồn kênh – Phân kênh - 3</vt:lpstr>
      <vt:lpstr>Nội dung</vt:lpstr>
      <vt:lpstr>UDP - 1</vt:lpstr>
      <vt:lpstr>UDP - 2</vt:lpstr>
      <vt:lpstr>UDP - 3</vt:lpstr>
      <vt:lpstr>UDP - 4</vt:lpstr>
      <vt:lpstr>UDP - 5</vt:lpstr>
      <vt:lpstr>Nội dung</vt:lpstr>
      <vt:lpstr>Bài toán</vt:lpstr>
      <vt:lpstr>Nguyên lý truyền dữ liệu đáng tin cậy</vt:lpstr>
      <vt:lpstr>Nội dung (RDT slide 25, Pipeline 26)</vt:lpstr>
      <vt:lpstr>Giải quyết lỗi bit</vt:lpstr>
      <vt:lpstr>Giải quyết lỗi bit</vt:lpstr>
      <vt:lpstr>Giải quyết mất gói</vt:lpstr>
      <vt:lpstr>Giải quyết mất gói</vt:lpstr>
      <vt:lpstr>Giao thức RDT</vt:lpstr>
      <vt:lpstr>Nguyên lý pipe line</vt:lpstr>
      <vt:lpstr>Rdt1.0 : đường truyền lý tưởng</vt:lpstr>
      <vt:lpstr>Rdt2.0 kênh truyền có lỗi bit - 1</vt:lpstr>
      <vt:lpstr>Rdt2.0 FSM - 2</vt:lpstr>
      <vt:lpstr>Rdt2.0 - 3</vt:lpstr>
      <vt:lpstr>Rdt2.1 bên gửi xử lí lỗi ACK/NAK</vt:lpstr>
      <vt:lpstr>Rdt2.1 bên nhận xử lí lỗi ACK/NAK</vt:lpstr>
      <vt:lpstr>Rdt2.1 thảo luận</vt:lpstr>
      <vt:lpstr>Cơ chế truyền đáng tin cậy - RDT</vt:lpstr>
      <vt:lpstr>Rdt2.2 không sử dụng NAK</vt:lpstr>
      <vt:lpstr>Rdt2.2: bên gửi và bên nhận</vt:lpstr>
      <vt:lpstr>Rdt3.0 kênh truyền có lỗi và mất - 1</vt:lpstr>
      <vt:lpstr>Rdt3.0 bên gửi - 2</vt:lpstr>
      <vt:lpstr>Rdt3.0 - 3</vt:lpstr>
      <vt:lpstr>Rdt3.0 - 4</vt:lpstr>
      <vt:lpstr>Rdt3.0 dừng và đợi - 5</vt:lpstr>
      <vt:lpstr>Rdt3.0 – Hiệu quả - 6</vt:lpstr>
      <vt:lpstr>Nghi thức pipeline - 1</vt:lpstr>
      <vt:lpstr>Nghi thức pipeline - 2</vt:lpstr>
      <vt:lpstr>Go-Back-N – 1</vt:lpstr>
      <vt:lpstr>Go-Back-N: bên nhận - 2</vt:lpstr>
      <vt:lpstr>Go-Back-N – ví dụ - 3</vt:lpstr>
      <vt:lpstr>Gửi lại có chọn - 1</vt:lpstr>
      <vt:lpstr>Gửi lại có chọn - 2</vt:lpstr>
      <vt:lpstr>Gửi lại có chọn - 4</vt:lpstr>
      <vt:lpstr>Gửi lại có chọn - 5</vt:lpstr>
      <vt:lpstr>Nội dung</vt:lpstr>
      <vt:lpstr>TCP</vt:lpstr>
      <vt:lpstr>TCP – giới thiệu - 1</vt:lpstr>
      <vt:lpstr>TCP - giới thiệu - 2</vt:lpstr>
      <vt:lpstr>TCP – cấu trúc gói tin</vt:lpstr>
      <vt:lpstr>TCP – định nghĩa các trường - 1</vt:lpstr>
      <vt:lpstr>TCP – định nghĩa các trường - 2</vt:lpstr>
      <vt:lpstr>TCP – ví dụ</vt:lpstr>
      <vt:lpstr>TCP – TRUYỀN DỮ LIỆU ĐÁNG TIN CẬY</vt:lpstr>
      <vt:lpstr>TCP – bên gởi</vt:lpstr>
      <vt:lpstr>TCP – bên nhận</vt:lpstr>
      <vt:lpstr>TCP – ví dụ</vt:lpstr>
      <vt:lpstr>TCP – thiết lập kết nối</vt:lpstr>
      <vt:lpstr>TCP – đóng kết nối</vt:lpstr>
      <vt:lpstr>TCP – quản lý kết nối</vt:lpstr>
      <vt:lpstr>TCP - Điều khiển luồng - 1</vt:lpstr>
      <vt:lpstr>TCP - Điều khiển luồng - 2</vt:lpstr>
      <vt:lpstr>Kiểm soát tắt nghẽn - 1</vt:lpstr>
      <vt:lpstr>Kiểm soát tắt nghẽn - 2</vt:lpstr>
      <vt:lpstr>Tài liệu tham khảo</vt:lpstr>
    </vt:vector>
  </TitlesOfParts>
  <Company>sedept.fit.hcmus.edu.vn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tdquang</dc:creator>
  <cp:lastModifiedBy>Long Trinh Tien</cp:lastModifiedBy>
  <cp:revision>42</cp:revision>
  <dcterms:created xsi:type="dcterms:W3CDTF">2011-10-20T15:27:09Z</dcterms:created>
  <dcterms:modified xsi:type="dcterms:W3CDTF">2024-04-07T05:40:25Z</dcterms:modified>
</cp:coreProperties>
</file>