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9" r:id="rId28"/>
    <p:sldId id="283" r:id="rId29"/>
    <p:sldId id="284" r:id="rId30"/>
    <p:sldId id="285" r:id="rId31"/>
    <p:sldId id="286" r:id="rId32"/>
    <p:sldId id="287" r:id="rId33"/>
    <p:sldId id="28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5A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71795" autoAdjust="0"/>
  </p:normalViewPr>
  <p:slideViewPr>
    <p:cSldViewPr>
      <p:cViewPr varScale="1">
        <p:scale>
          <a:sx n="48" d="100"/>
          <a:sy n="48" d="100"/>
        </p:scale>
        <p:origin x="1796" y="2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4E8B81-D35C-498F-AE70-40552E4E6CA2}" type="datetimeFigureOut">
              <a:rPr lang="en-US" smtClean="0"/>
              <a:pPr/>
              <a:t>4/12/2024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018BEB-F0D1-4696-809A-87B32D565904}" type="slidenum">
              <a:rPr lang="en-US" smtClean="0"/>
              <a:pPr/>
              <a:t>‹#›</a:t>
            </a:fld>
            <a:endParaRPr lang="en-US"/>
          </a:p>
        </p:txBody>
      </p:sp>
    </p:spTree>
    <p:extLst>
      <p:ext uri="{BB962C8B-B14F-4D97-AF65-F5344CB8AC3E}">
        <p14:creationId xmlns:p14="http://schemas.microsoft.com/office/powerpoint/2010/main" val="1583313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explainthatstuff.com/modems.html"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www.prepbytes.com/blog/computer-network/modem-in-computer-network/" TargetMode="External"/><Relationship Id="rId5" Type="http://schemas.openxmlformats.org/officeDocument/2006/relationships/hyperlink" Target="https://softwarelab.org/blog/what-is-a-modem/" TargetMode="External"/><Relationship Id="rId4" Type="http://schemas.openxmlformats.org/officeDocument/2006/relationships/hyperlink" Target="https://www.hellotech.com/blog/what-is-a-modem-what-does-it-do"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log.netwrix.com/2019/01/08/network-devices-explained/"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www.prepbytes.com/blog/computer-network/network-devices-hub-repeater-bridge-switch-router-and-gateways/" TargetMode="External"/><Relationship Id="rId5" Type="http://schemas.openxmlformats.org/officeDocument/2006/relationships/hyperlink" Target="https://www.geeksforgeeks.org/network-devices-hub-repeater-bridge-switch-router-gateways/" TargetMode="External"/><Relationship Id="rId4" Type="http://schemas.openxmlformats.org/officeDocument/2006/relationships/hyperlink" Target="https://www.howtogeek.com/892923/what-is-a-network-bridge-and-should-you-use-on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uncloud.vn/switch-la-gi"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bing.com/search?q=c%C3%A1c+m%C3%A1y+trong+c%C3%B9ng+network+c%C3%B3+d%E1%BA%A1ng+IP+th%E1%BA%BF+n%C3%A0o" TargetMode="External"/><Relationship Id="rId5" Type="http://schemas.openxmlformats.org/officeDocument/2006/relationships/hyperlink" Target="https://quantrimang.com/cong-nghe/thiet-lap-va-dinh-cau-hinh-cho-mot-mang-lan-local-area-network-20" TargetMode="External"/><Relationship Id="rId4" Type="http://schemas.openxmlformats.org/officeDocument/2006/relationships/hyperlink" Target="https://routermikrotik.com/ethernet-switch-la-gi/"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cloudfly.vn/blog/collision-domain-la-gi-phan-biet-collision-domain-va-broadcast-domain"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cloud.z.com/vn/news/collision-domain-va-broadcast-domain/"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i="0" dirty="0">
                <a:effectLst/>
                <a:highlight>
                  <a:srgbClr val="F3F3F3"/>
                </a:highlight>
                <a:latin typeface="-apple-system"/>
                <a:hlinkClick r:id="rId3"/>
              </a:rPr>
              <a:t>Modem</a:t>
            </a:r>
            <a:r>
              <a:rPr lang="vi-VN" b="0" i="0" dirty="0">
                <a:effectLst/>
                <a:highlight>
                  <a:srgbClr val="F3F3F3"/>
                </a:highlight>
                <a:latin typeface="-apple-system"/>
                <a:hlinkClick r:id="rId3"/>
              </a:rPr>
              <a:t>: Modem là một thiết bị mạng chuyển đổi dữ liệu số thành tín hiệu analog để truyền qua đường dây điện thoại và ngược lại</a:t>
            </a:r>
            <a:r>
              <a:rPr lang="vi-VN" b="0" i="0" baseline="30000" dirty="0">
                <a:effectLst/>
                <a:highlight>
                  <a:srgbClr val="F3F3F3"/>
                </a:highlight>
                <a:latin typeface="-apple-system"/>
                <a:hlinkClick r:id="rId3"/>
              </a:rPr>
              <a:t>1</a:t>
            </a:r>
            <a:r>
              <a:rPr lang="vi-VN" b="0" i="0" baseline="30000" dirty="0">
                <a:effectLst/>
                <a:highlight>
                  <a:srgbClr val="F3F3F3"/>
                </a:highlight>
                <a:latin typeface="-apple-system"/>
                <a:hlinkClick r:id="rId4"/>
              </a:rPr>
              <a:t>2</a:t>
            </a:r>
            <a:r>
              <a:rPr lang="vi-VN" b="0" i="0" baseline="30000" dirty="0">
                <a:effectLst/>
                <a:highlight>
                  <a:srgbClr val="F3F3F3"/>
                </a:highlight>
                <a:latin typeface="-apple-system"/>
                <a:hlinkClick r:id="rId5"/>
              </a:rPr>
              <a:t>3</a:t>
            </a:r>
            <a:r>
              <a:rPr lang="vi-VN" b="0" i="0" baseline="30000" dirty="0">
                <a:effectLst/>
                <a:highlight>
                  <a:srgbClr val="F3F3F3"/>
                </a:highlight>
                <a:latin typeface="-apple-system"/>
                <a:hlinkClick r:id="rId6"/>
              </a:rPr>
              <a:t>4</a:t>
            </a:r>
            <a:r>
              <a:rPr lang="vi-VN" b="0" i="0" dirty="0">
                <a:solidFill>
                  <a:srgbClr val="111111"/>
                </a:solidFill>
                <a:effectLst/>
                <a:highlight>
                  <a:srgbClr val="F3F3F3"/>
                </a:highlight>
                <a:latin typeface="-apple-system"/>
              </a:rPr>
              <a:t>. </a:t>
            </a:r>
            <a:r>
              <a:rPr lang="vi-VN" b="0" i="0" dirty="0">
                <a:effectLst/>
                <a:highlight>
                  <a:srgbClr val="F3F3F3"/>
                </a:highlight>
                <a:latin typeface="-apple-system"/>
                <a:hlinkClick r:id="rId3"/>
              </a:rPr>
              <a:t>Modem cho phép máy tính gửi tín hiệu qua đường dây điện thoại và sau đó chuyển đổi lại ở phía bên kia</a:t>
            </a:r>
            <a:endParaRPr lang="en-US" dirty="0"/>
          </a:p>
        </p:txBody>
      </p:sp>
      <p:sp>
        <p:nvSpPr>
          <p:cNvPr id="4" name="Slide Number Placeholder 3"/>
          <p:cNvSpPr>
            <a:spLocks noGrp="1"/>
          </p:cNvSpPr>
          <p:nvPr>
            <p:ph type="sldNum" sz="quarter" idx="5"/>
          </p:nvPr>
        </p:nvSpPr>
        <p:spPr/>
        <p:txBody>
          <a:bodyPr/>
          <a:lstStyle/>
          <a:p>
            <a:fld id="{18018BEB-F0D1-4696-809A-87B32D565904}" type="slidenum">
              <a:rPr lang="en-US" smtClean="0"/>
              <a:pPr/>
              <a:t>6</a:t>
            </a:fld>
            <a:endParaRPr lang="en-US"/>
          </a:p>
        </p:txBody>
      </p:sp>
    </p:spTree>
    <p:extLst>
      <p:ext uri="{BB962C8B-B14F-4D97-AF65-F5344CB8AC3E}">
        <p14:creationId xmlns:p14="http://schemas.microsoft.com/office/powerpoint/2010/main" val="4110692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Dưới đây là một số ví dụ về việc kết nối các segment mạng khác nhau bằng cách sử dụng Bridge, Switch và Router:</a:t>
            </a:r>
          </a:p>
          <a:p>
            <a:pPr>
              <a:buFont typeface="+mj-lt"/>
              <a:buAutoNum type="arabicPeriod"/>
            </a:pPr>
            <a:r>
              <a:rPr lang="vi-VN" b="1" dirty="0">
                <a:hlinkClick r:id="rId3"/>
              </a:rPr>
              <a:t>Bridge</a:t>
            </a:r>
            <a:r>
              <a:rPr lang="vi-VN" dirty="0">
                <a:hlinkClick r:id="rId3"/>
              </a:rPr>
              <a:t>: Bridge kết nối hai hoặc nhiều máy chủ hoặc segment mạng bằng cách lưu trữ hoặc chuyển tiếp các frame giữa chúng</a:t>
            </a:r>
            <a:r>
              <a:rPr lang="vi-VN" baseline="30000" dirty="0">
                <a:hlinkClick r:id="rId3"/>
              </a:rPr>
              <a:t>1</a:t>
            </a:r>
            <a:r>
              <a:rPr lang="vi-VN" dirty="0"/>
              <a:t>. </a:t>
            </a:r>
            <a:r>
              <a:rPr lang="vi-VN" dirty="0">
                <a:hlinkClick r:id="rId3"/>
              </a:rPr>
              <a:t>Bridge sử dụng địa chỉ MAC của phần cứng để chuyển tiếp các frame</a:t>
            </a:r>
            <a:r>
              <a:rPr lang="vi-VN" baseline="30000" dirty="0">
                <a:hlinkClick r:id="rId3"/>
              </a:rPr>
              <a:t>1</a:t>
            </a:r>
            <a:r>
              <a:rPr lang="vi-VN" dirty="0"/>
              <a:t>. </a:t>
            </a:r>
            <a:r>
              <a:rPr lang="vi-VN" dirty="0">
                <a:hlinkClick r:id="rId3"/>
              </a:rPr>
              <a:t>Chúng có thể chuyển tiếp hoặc chặn dữ liệu với địa chỉ MAC của các thiết bị được kết nối với mỗi segment</a:t>
            </a:r>
            <a:r>
              <a:rPr lang="vi-VN" baseline="30000" dirty="0">
                <a:hlinkClick r:id="rId3"/>
              </a:rPr>
              <a:t>1</a:t>
            </a:r>
            <a:r>
              <a:rPr lang="vi-VN" dirty="0"/>
              <a:t>. </a:t>
            </a:r>
            <a:r>
              <a:rPr lang="vi-VN" dirty="0">
                <a:hlinkClick r:id="rId3"/>
              </a:rPr>
              <a:t>Chúng cũng có thể kết nối hai LAN vật lý thành một LAN lớn hơn</a:t>
            </a:r>
            <a:r>
              <a:rPr lang="vi-VN" baseline="30000" dirty="0">
                <a:hlinkClick r:id="rId3"/>
              </a:rPr>
              <a:t>1</a:t>
            </a:r>
            <a:r>
              <a:rPr lang="vi-VN" dirty="0"/>
              <a:t>. </a:t>
            </a:r>
            <a:r>
              <a:rPr lang="vi-VN" dirty="0">
                <a:hlinkClick r:id="rId4"/>
              </a:rPr>
              <a:t>Ví dụ, một Bridge Wi-Fi có thể được sử dụng để thiết lập các điểm truy cập không dây như cái bạn thấy ở quán cà phê địa phương</a:t>
            </a:r>
            <a:r>
              <a:rPr lang="vi-VN" baseline="30000" dirty="0">
                <a:hlinkClick r:id="rId4"/>
              </a:rPr>
              <a:t>2</a:t>
            </a:r>
            <a:r>
              <a:rPr lang="vi-VN" dirty="0"/>
              <a:t>.</a:t>
            </a:r>
          </a:p>
          <a:p>
            <a:pPr>
              <a:buFont typeface="+mj-lt"/>
              <a:buAutoNum type="arabicPeriod"/>
            </a:pPr>
            <a:r>
              <a:rPr lang="vi-VN" b="1" dirty="0">
                <a:hlinkClick r:id="rId5"/>
              </a:rPr>
              <a:t>Switch</a:t>
            </a:r>
            <a:r>
              <a:rPr lang="vi-VN" dirty="0">
                <a:hlinkClick r:id="rId5"/>
              </a:rPr>
              <a:t>: Switch kết nối các máy tính trong một mạng LAN và chỉ chuyển tiếp gói tin đến cổng mà thiết bị đích được kết nối</a:t>
            </a:r>
            <a:r>
              <a:rPr lang="vi-VN" baseline="30000" dirty="0">
                <a:hlinkClick r:id="rId5"/>
              </a:rPr>
              <a:t>3</a:t>
            </a:r>
            <a:r>
              <a:rPr lang="vi-VN" baseline="30000" dirty="0">
                <a:hlinkClick r:id="rId6"/>
              </a:rPr>
              <a:t>4</a:t>
            </a:r>
            <a:r>
              <a:rPr lang="vi-VN" dirty="0"/>
              <a:t>. </a:t>
            </a:r>
            <a:r>
              <a:rPr lang="vi-VN" dirty="0">
                <a:hlinkClick r:id="rId3"/>
              </a:rPr>
              <a:t>Điều này giúp giảm lưu lượng truy cập không cần thiết trên mạng và tăng hiệu suất mạng</a:t>
            </a:r>
            <a:r>
              <a:rPr lang="vi-VN" baseline="30000" dirty="0">
                <a:hlinkClick r:id="rId5"/>
              </a:rPr>
              <a:t>3</a:t>
            </a:r>
            <a:r>
              <a:rPr lang="vi-VN" baseline="30000" dirty="0">
                <a:hlinkClick r:id="rId6"/>
              </a:rPr>
              <a:t>4</a:t>
            </a:r>
            <a:r>
              <a:rPr lang="vi-VN" dirty="0"/>
              <a:t>. </a:t>
            </a:r>
            <a:r>
              <a:rPr lang="vi-VN" dirty="0">
                <a:hlinkClick r:id="rId3"/>
              </a:rPr>
              <a:t>Ví dụ, bạn có thể sử dụng một Switch để kết nối các máy tính trong một văn phòng nhỏ, cho phép chúng chia sẻ tài nguyên như máy in hoặc bộ lưu trữ mạng</a:t>
            </a:r>
            <a:r>
              <a:rPr lang="vi-VN" baseline="30000" dirty="0">
                <a:hlinkClick r:id="rId5"/>
              </a:rPr>
              <a:t>3</a:t>
            </a:r>
            <a:r>
              <a:rPr lang="vi-VN" baseline="30000" dirty="0">
                <a:hlinkClick r:id="rId6"/>
              </a:rPr>
              <a:t>4</a:t>
            </a:r>
            <a:r>
              <a:rPr lang="vi-VN" dirty="0"/>
              <a:t>.</a:t>
            </a:r>
          </a:p>
          <a:p>
            <a:pPr>
              <a:buFont typeface="+mj-lt"/>
              <a:buAutoNum type="arabicPeriod"/>
            </a:pPr>
            <a:r>
              <a:rPr lang="vi-VN" b="1" dirty="0">
                <a:hlinkClick r:id="rId5"/>
              </a:rPr>
              <a:t>Router</a:t>
            </a:r>
            <a:r>
              <a:rPr lang="vi-VN" dirty="0">
                <a:hlinkClick r:id="rId5"/>
              </a:rPr>
              <a:t>: Router kết nối các mạng khác nhau lại với nhau, chẳng hạn như mạng LAN của bạn với Internet</a:t>
            </a:r>
            <a:r>
              <a:rPr lang="vi-VN" baseline="30000" dirty="0">
                <a:hlinkClick r:id="rId5"/>
              </a:rPr>
              <a:t>3</a:t>
            </a:r>
            <a:r>
              <a:rPr lang="vi-VN" baseline="30000" dirty="0">
                <a:hlinkClick r:id="rId6"/>
              </a:rPr>
              <a:t>4</a:t>
            </a:r>
            <a:r>
              <a:rPr lang="vi-VN" dirty="0"/>
              <a:t>. </a:t>
            </a:r>
            <a:r>
              <a:rPr lang="vi-VN" dirty="0">
                <a:hlinkClick r:id="rId3"/>
              </a:rPr>
              <a:t>Router định tuyến gói tin dựa trên địa chỉ IP</a:t>
            </a:r>
            <a:r>
              <a:rPr lang="vi-VN" baseline="30000" dirty="0">
                <a:hlinkClick r:id="rId5"/>
              </a:rPr>
              <a:t>3</a:t>
            </a:r>
            <a:r>
              <a:rPr lang="vi-VN" baseline="30000" dirty="0">
                <a:hlinkClick r:id="rId6"/>
              </a:rPr>
              <a:t>4</a:t>
            </a:r>
            <a:r>
              <a:rPr lang="vi-VN" dirty="0"/>
              <a:t>. </a:t>
            </a:r>
            <a:r>
              <a:rPr lang="vi-VN" dirty="0">
                <a:hlinkClick r:id="rId5"/>
              </a:rPr>
              <a:t>Ví dụ, bạn có thể sử dụng một Router để kết nối mạng LAN của bạn với nhà cung cấp dịch vụ Internet (ISP), cho phép các máy tính trong mạng LAN của bạn truy cập Internet</a:t>
            </a:r>
            <a:r>
              <a:rPr lang="vi-VN" baseline="30000" dirty="0">
                <a:hlinkClick r:id="rId5"/>
              </a:rPr>
              <a:t>3</a:t>
            </a:r>
            <a:r>
              <a:rPr lang="vi-VN" baseline="30000" dirty="0">
                <a:hlinkClick r:id="rId6"/>
              </a:rPr>
              <a:t>4</a:t>
            </a:r>
            <a:r>
              <a:rPr lang="vi-VN" dirty="0"/>
              <a:t>.</a:t>
            </a:r>
          </a:p>
          <a:p>
            <a:r>
              <a:rPr lang="vi-VN" dirty="0"/>
              <a:t>Hy vọng rằng các ví dụ trên đã giúp bạn hiểu rõ hơn về cách sử dụng Bridge, Switch và Router để kết nối các segment mạng khác nhau.</a:t>
            </a:r>
          </a:p>
          <a:p>
            <a:endParaRPr lang="en-US" dirty="0"/>
          </a:p>
        </p:txBody>
      </p:sp>
      <p:sp>
        <p:nvSpPr>
          <p:cNvPr id="4" name="Slide Number Placeholder 3"/>
          <p:cNvSpPr>
            <a:spLocks noGrp="1"/>
          </p:cNvSpPr>
          <p:nvPr>
            <p:ph type="sldNum" sz="quarter" idx="5"/>
          </p:nvPr>
        </p:nvSpPr>
        <p:spPr/>
        <p:txBody>
          <a:bodyPr/>
          <a:lstStyle/>
          <a:p>
            <a:fld id="{18018BEB-F0D1-4696-809A-87B32D565904}" type="slidenum">
              <a:rPr lang="en-US" smtClean="0"/>
              <a:pPr/>
              <a:t>13</a:t>
            </a:fld>
            <a:endParaRPr lang="en-US"/>
          </a:p>
        </p:txBody>
      </p:sp>
    </p:spTree>
    <p:extLst>
      <p:ext uri="{BB962C8B-B14F-4D97-AF65-F5344CB8AC3E}">
        <p14:creationId xmlns:p14="http://schemas.microsoft.com/office/powerpoint/2010/main" val="2160167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vi-VN" b="0" i="0" dirty="0">
                <a:solidFill>
                  <a:srgbClr val="0D0D0D"/>
                </a:solidFill>
                <a:effectLst/>
                <a:highlight>
                  <a:srgbClr val="FFFFFF"/>
                </a:highlight>
                <a:latin typeface="Söhne"/>
              </a:rPr>
            </a:br>
            <a:r>
              <a:rPr lang="vi-VN" b="0" i="0" dirty="0">
                <a:solidFill>
                  <a:srgbClr val="0D0D0D"/>
                </a:solidFill>
                <a:effectLst/>
                <a:highlight>
                  <a:srgbClr val="FFFFFF"/>
                </a:highlight>
                <a:latin typeface="Söhne"/>
              </a:rPr>
              <a:t>Broadcast packets là các gói tin được gửi đến tất cả các thiết bị trong một mạng con (subnet). Trong mạng, chỉ có router là thiết bị có khả năng lọc và quyết định xem liệu một gói tin broadcast cụ thể có nên được truyền đi tiếp hay không.</a:t>
            </a:r>
          </a:p>
          <a:p>
            <a:pPr algn="l"/>
            <a:r>
              <a:rPr lang="vi-VN" b="0" i="0" dirty="0">
                <a:solidFill>
                  <a:srgbClr val="0D0D0D"/>
                </a:solidFill>
                <a:effectLst/>
                <a:highlight>
                  <a:srgbClr val="FFFFFF"/>
                </a:highlight>
                <a:latin typeface="Söhne"/>
              </a:rPr>
              <a:t>Nguyên nhân chính là vì router là thiết bị chuyển mạch (switching device) hoạt động ở tầng 3 (Network Layer) của mô hình OSI, nơi quyết định về địa chỉ IP của gói tin. Router có thể được cấu hình để lọc các gói tin broadcast trước khi chúng được truyền ra một mạng con khác. Điều này giúp giảm tải cho mạng và ngăn chặn các vấn đề có thể phát sinh do broadcast storms.</a:t>
            </a:r>
          </a:p>
          <a:p>
            <a:pPr algn="l"/>
            <a:r>
              <a:rPr lang="vi-VN" b="0" i="0" dirty="0">
                <a:solidFill>
                  <a:srgbClr val="0D0D0D"/>
                </a:solidFill>
                <a:effectLst/>
                <a:highlight>
                  <a:srgbClr val="FFFFFF"/>
                </a:highlight>
                <a:latin typeface="Söhne"/>
              </a:rPr>
              <a:t>Trong khi đó, các thiết bị chuyển mạch ở tầng 2 (Data Link Layer), như switch, thường không thể lọc được broadcast packets vì chúng chỉ hoạt động dựa trên địa chỉ MAC, không quan tâm đến địa chỉ IP.</a:t>
            </a:r>
          </a:p>
          <a:p>
            <a:endParaRPr lang="en-US" dirty="0"/>
          </a:p>
        </p:txBody>
      </p:sp>
      <p:sp>
        <p:nvSpPr>
          <p:cNvPr id="4" name="Slide Number Placeholder 3"/>
          <p:cNvSpPr>
            <a:spLocks noGrp="1"/>
          </p:cNvSpPr>
          <p:nvPr>
            <p:ph type="sldNum" sz="quarter" idx="5"/>
          </p:nvPr>
        </p:nvSpPr>
        <p:spPr/>
        <p:txBody>
          <a:bodyPr/>
          <a:lstStyle/>
          <a:p>
            <a:fld id="{18018BEB-F0D1-4696-809A-87B32D565904}" type="slidenum">
              <a:rPr lang="en-US" smtClean="0"/>
              <a:pPr/>
              <a:t>14</a:t>
            </a:fld>
            <a:endParaRPr lang="en-US"/>
          </a:p>
        </p:txBody>
      </p:sp>
    </p:spTree>
    <p:extLst>
      <p:ext uri="{BB962C8B-B14F-4D97-AF65-F5344CB8AC3E}">
        <p14:creationId xmlns:p14="http://schemas.microsoft.com/office/powerpoint/2010/main" val="1532985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hlinkClick r:id="rId3"/>
              </a:rPr>
              <a:t>Switch</a:t>
            </a:r>
            <a:r>
              <a:rPr lang="vi-VN" dirty="0">
                <a:hlinkClick r:id="rId3"/>
              </a:rPr>
              <a:t> là một thiết bị mạng hoạt động ở </a:t>
            </a:r>
            <a:r>
              <a:rPr lang="vi-VN" b="1" dirty="0">
                <a:hlinkClick r:id="rId3"/>
              </a:rPr>
              <a:t>Tầng 2 (Data Link Layer)</a:t>
            </a:r>
            <a:r>
              <a:rPr lang="vi-VN" dirty="0">
                <a:hlinkClick r:id="rId3"/>
              </a:rPr>
              <a:t> trong mô hình OSI</a:t>
            </a:r>
            <a:r>
              <a:rPr lang="vi-VN" baseline="30000" dirty="0">
                <a:hlinkClick r:id="rId3"/>
              </a:rPr>
              <a:t>1</a:t>
            </a:r>
            <a:r>
              <a:rPr lang="vi-VN" baseline="30000" dirty="0">
                <a:hlinkClick r:id="rId4"/>
              </a:rPr>
              <a:t>2</a:t>
            </a:r>
            <a:r>
              <a:rPr lang="vi-VN" dirty="0"/>
              <a:t>. </a:t>
            </a:r>
            <a:r>
              <a:rPr lang="vi-VN" dirty="0">
                <a:hlinkClick r:id="rId3"/>
              </a:rPr>
              <a:t>Nó được thiết kế để kết nối các máy tính trong cùng một mạng LAN (Local Area Network) và chuyển tiếp các gói tin dữ liệu giữa các thiết bị trong mạng LAN</a:t>
            </a:r>
            <a:r>
              <a:rPr lang="vi-VN" baseline="30000" dirty="0">
                <a:hlinkClick r:id="rId3"/>
              </a:rPr>
              <a:t>1</a:t>
            </a:r>
            <a:r>
              <a:rPr lang="vi-VN" baseline="30000" dirty="0">
                <a:hlinkClick r:id="rId4"/>
              </a:rPr>
              <a:t>2</a:t>
            </a:r>
            <a:r>
              <a:rPr lang="vi-VN" dirty="0"/>
              <a:t>. </a:t>
            </a:r>
            <a:r>
              <a:rPr lang="vi-VN" dirty="0">
                <a:hlinkClick r:id="rId3"/>
              </a:rPr>
              <a:t>Switch hoạt động bằng cách nhận và xử lý các gói tin dữ liệu từ các thiết bị mạng khác, sau đó chuyển tiếp các gói tin đó đến thiết bị đích một cách nhanh chóng và hiệu quả</a:t>
            </a:r>
            <a:r>
              <a:rPr lang="vi-VN" baseline="30000" dirty="0">
                <a:hlinkClick r:id="rId3"/>
              </a:rPr>
              <a:t>1</a:t>
            </a:r>
            <a:r>
              <a:rPr lang="vi-VN" baseline="30000" dirty="0">
                <a:hlinkClick r:id="rId4"/>
              </a:rPr>
              <a:t>2</a:t>
            </a:r>
            <a:r>
              <a:rPr lang="vi-VN" dirty="0"/>
              <a:t>.</a:t>
            </a:r>
          </a:p>
          <a:p>
            <a:r>
              <a:rPr lang="vi-VN" dirty="0">
                <a:hlinkClick r:id="rId3"/>
              </a:rPr>
              <a:t>Tuy nhiên, Switch không thể kết nối các mạng LAN khác nhau nếu không sử dụng Layer 3 Switch</a:t>
            </a:r>
            <a:r>
              <a:rPr lang="vi-VN" baseline="30000" dirty="0">
                <a:hlinkClick r:id="rId3"/>
              </a:rPr>
              <a:t>1</a:t>
            </a:r>
            <a:r>
              <a:rPr lang="vi-VN" dirty="0"/>
              <a:t>. </a:t>
            </a:r>
            <a:r>
              <a:rPr lang="vi-VN" dirty="0">
                <a:hlinkClick r:id="rId3"/>
              </a:rPr>
              <a:t>Điều này là do Switch chỉ có khả năng xem địa chỉ MAC của các thiết bị trong mạng LAN, nó không có khả năng hiểu thông tin về địa chỉ IP hoặc định tuyến các gói tin giữa các mạng khác nhau</a:t>
            </a:r>
            <a:r>
              <a:rPr lang="vi-VN" baseline="30000" dirty="0">
                <a:hlinkClick r:id="rId3"/>
              </a:rPr>
              <a:t>1</a:t>
            </a:r>
            <a:r>
              <a:rPr lang="vi-VN" baseline="30000" dirty="0">
                <a:hlinkClick r:id="rId4"/>
              </a:rPr>
              <a:t>2</a:t>
            </a:r>
            <a:r>
              <a:rPr lang="vi-VN" dirty="0"/>
              <a:t>.</a:t>
            </a:r>
          </a:p>
          <a:p>
            <a:r>
              <a:rPr lang="vi-VN" dirty="0">
                <a:hlinkClick r:id="rId5"/>
              </a:rPr>
              <a:t>Về các máy tính trong cùng một mạng, chúng sẽ có cùng một phần đầu của địa chỉ IP, được gọi là </a:t>
            </a:r>
            <a:r>
              <a:rPr lang="vi-VN" b="1" dirty="0">
                <a:hlinkClick r:id="rId5"/>
              </a:rPr>
              <a:t>địa chỉ mạng (Network Address)</a:t>
            </a:r>
            <a:r>
              <a:rPr lang="vi-VN" baseline="30000" dirty="0">
                <a:hlinkClick r:id="rId5"/>
              </a:rPr>
              <a:t>3</a:t>
            </a:r>
            <a:r>
              <a:rPr lang="vi-VN" baseline="30000" dirty="0">
                <a:hlinkClick r:id="rId6"/>
              </a:rPr>
              <a:t>4</a:t>
            </a:r>
            <a:r>
              <a:rPr lang="vi-VN" dirty="0"/>
              <a:t>. </a:t>
            </a:r>
            <a:r>
              <a:rPr lang="vi-VN" dirty="0">
                <a:hlinkClick r:id="rId5"/>
              </a:rPr>
              <a:t>Địa chỉ mạng là một số duy nhất dùng để xác định một mạng</a:t>
            </a:r>
            <a:r>
              <a:rPr lang="vi-VN" baseline="30000" dirty="0">
                <a:hlinkClick r:id="rId5"/>
              </a:rPr>
              <a:t>3</a:t>
            </a:r>
            <a:r>
              <a:rPr lang="vi-VN" baseline="30000" dirty="0">
                <a:hlinkClick r:id="rId6"/>
              </a:rPr>
              <a:t>4</a:t>
            </a:r>
            <a:r>
              <a:rPr lang="vi-VN" dirty="0"/>
              <a:t>. </a:t>
            </a:r>
            <a:r>
              <a:rPr lang="vi-VN" dirty="0">
                <a:hlinkClick r:id="rId5"/>
              </a:rPr>
              <a:t>Phần còn lại của địa chỉ IP, được gọi là </a:t>
            </a:r>
            <a:r>
              <a:rPr lang="vi-VN" b="1" dirty="0">
                <a:hlinkClick r:id="rId5"/>
              </a:rPr>
              <a:t>địa chỉ máy (Node Address)</a:t>
            </a:r>
            <a:r>
              <a:rPr lang="vi-VN" dirty="0">
                <a:hlinkClick r:id="rId5"/>
              </a:rPr>
              <a:t>, là một số duy nhất được gán cho mỗi máy tính trong mạng</a:t>
            </a:r>
            <a:r>
              <a:rPr lang="vi-VN" baseline="30000" dirty="0">
                <a:hlinkClick r:id="rId5"/>
              </a:rPr>
              <a:t>3</a:t>
            </a:r>
            <a:r>
              <a:rPr lang="vi-VN" baseline="30000" dirty="0">
                <a:hlinkClick r:id="rId6"/>
              </a:rPr>
              <a:t>4</a:t>
            </a:r>
            <a:r>
              <a:rPr lang="vi-VN" dirty="0"/>
              <a:t>. </a:t>
            </a:r>
            <a:r>
              <a:rPr lang="vi-VN" dirty="0">
                <a:hlinkClick r:id="rId5"/>
              </a:rPr>
              <a:t>Ví dụ, nếu địa chỉ IP của một máy tính trong mạng là 192.168.1.50, thì “192.168.1” là địa chỉ mạng và “50” là địa chỉ máy</a:t>
            </a:r>
            <a:r>
              <a:rPr lang="vi-VN" baseline="30000" dirty="0">
                <a:hlinkClick r:id="rId5"/>
              </a:rPr>
              <a:t>3</a:t>
            </a:r>
            <a:r>
              <a:rPr lang="vi-VN" baseline="30000" dirty="0">
                <a:hlinkClick r:id="rId6"/>
              </a:rPr>
              <a:t>4</a:t>
            </a:r>
            <a:r>
              <a:rPr lang="vi-VN" dirty="0"/>
              <a:t>.</a:t>
            </a:r>
          </a:p>
          <a:p>
            <a:endParaRPr lang="en-US" dirty="0"/>
          </a:p>
        </p:txBody>
      </p:sp>
      <p:sp>
        <p:nvSpPr>
          <p:cNvPr id="4" name="Slide Number Placeholder 3"/>
          <p:cNvSpPr>
            <a:spLocks noGrp="1"/>
          </p:cNvSpPr>
          <p:nvPr>
            <p:ph type="sldNum" sz="quarter" idx="5"/>
          </p:nvPr>
        </p:nvSpPr>
        <p:spPr/>
        <p:txBody>
          <a:bodyPr/>
          <a:lstStyle/>
          <a:p>
            <a:fld id="{18018BEB-F0D1-4696-809A-87B32D565904}" type="slidenum">
              <a:rPr lang="en-US" smtClean="0"/>
              <a:pPr/>
              <a:t>18</a:t>
            </a:fld>
            <a:endParaRPr lang="en-US"/>
          </a:p>
        </p:txBody>
      </p:sp>
    </p:spTree>
    <p:extLst>
      <p:ext uri="{BB962C8B-B14F-4D97-AF65-F5344CB8AC3E}">
        <p14:creationId xmlns:p14="http://schemas.microsoft.com/office/powerpoint/2010/main" val="3635005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Mỗi</a:t>
            </a:r>
            <a:r>
              <a:rPr lang="en-US" dirty="0"/>
              <a:t> </a:t>
            </a:r>
            <a:r>
              <a:rPr lang="en-US" dirty="0" err="1"/>
              <a:t>cổng</a:t>
            </a:r>
            <a:r>
              <a:rPr lang="en-US" dirty="0"/>
              <a:t> </a:t>
            </a:r>
            <a:r>
              <a:rPr lang="en-US" dirty="0" err="1"/>
              <a:t>của</a:t>
            </a:r>
            <a:r>
              <a:rPr lang="en-US" dirty="0"/>
              <a:t> router </a:t>
            </a:r>
            <a:r>
              <a:rPr lang="en-US" dirty="0" err="1"/>
              <a:t>là</a:t>
            </a:r>
            <a:r>
              <a:rPr lang="en-US" dirty="0"/>
              <a:t> 1 network -&gt; broadcast domain</a:t>
            </a:r>
          </a:p>
          <a:p>
            <a:pPr algn="l"/>
            <a:r>
              <a:rPr lang="vi-VN" b="1" i="0" dirty="0">
                <a:solidFill>
                  <a:srgbClr val="111111"/>
                </a:solidFill>
                <a:effectLst/>
                <a:highlight>
                  <a:srgbClr val="F3F3F3"/>
                </a:highlight>
                <a:latin typeface="-apple-system"/>
                <a:hlinkClick r:id="rId3"/>
              </a:rPr>
              <a:t>Broadcast Domain</a:t>
            </a:r>
            <a:r>
              <a:rPr lang="vi-VN" b="0" i="0" dirty="0">
                <a:solidFill>
                  <a:srgbClr val="111111"/>
                </a:solidFill>
                <a:effectLst/>
                <a:highlight>
                  <a:srgbClr val="F3F3F3"/>
                </a:highlight>
                <a:latin typeface="-apple-system"/>
                <a:hlinkClick r:id="rId3"/>
              </a:rPr>
              <a:t> và </a:t>
            </a:r>
            <a:r>
              <a:rPr lang="vi-VN" b="1" i="0" dirty="0">
                <a:solidFill>
                  <a:srgbClr val="111111"/>
                </a:solidFill>
                <a:effectLst/>
                <a:highlight>
                  <a:srgbClr val="F3F3F3"/>
                </a:highlight>
                <a:latin typeface="-apple-system"/>
                <a:hlinkClick r:id="rId3"/>
              </a:rPr>
              <a:t>Collision Domain</a:t>
            </a:r>
            <a:r>
              <a:rPr lang="vi-VN" b="0" i="0" dirty="0">
                <a:solidFill>
                  <a:srgbClr val="111111"/>
                </a:solidFill>
                <a:effectLst/>
                <a:highlight>
                  <a:srgbClr val="F3F3F3"/>
                </a:highlight>
                <a:latin typeface="-apple-system"/>
                <a:hlinkClick r:id="rId3"/>
              </a:rPr>
              <a:t> là hai khái niệm quan trọng trong mạng máy tính, chúng có những đặc điểm và chức năng khác nhau</a:t>
            </a:r>
            <a:r>
              <a:rPr lang="vi-VN" b="0" i="0" baseline="30000" dirty="0">
                <a:solidFill>
                  <a:srgbClr val="111111"/>
                </a:solidFill>
                <a:effectLst/>
                <a:highlight>
                  <a:srgbClr val="F3F3F3"/>
                </a:highlight>
                <a:latin typeface="-apple-system"/>
                <a:hlinkClick r:id="rId3"/>
              </a:rPr>
              <a:t>1</a:t>
            </a:r>
            <a:r>
              <a:rPr lang="vi-VN" b="0" i="0" baseline="30000" dirty="0">
                <a:solidFill>
                  <a:srgbClr val="111111"/>
                </a:solidFill>
                <a:effectLst/>
                <a:highlight>
                  <a:srgbClr val="F3F3F3"/>
                </a:highlight>
                <a:latin typeface="-apple-system"/>
                <a:hlinkClick r:id="rId4"/>
              </a:rPr>
              <a:t>2</a:t>
            </a:r>
            <a:r>
              <a:rPr lang="vi-VN" b="0" i="0" dirty="0">
                <a:solidFill>
                  <a:srgbClr val="111111"/>
                </a:solidFill>
                <a:effectLst/>
                <a:highlight>
                  <a:srgbClr val="F3F3F3"/>
                </a:highlight>
                <a:latin typeface="-apple-system"/>
              </a:rPr>
              <a:t>:</a:t>
            </a:r>
          </a:p>
          <a:p>
            <a:pPr algn="l">
              <a:buFont typeface="+mj-lt"/>
              <a:buAutoNum type="arabicPeriod"/>
            </a:pPr>
            <a:r>
              <a:rPr lang="vi-VN" b="1" i="0" dirty="0">
                <a:solidFill>
                  <a:srgbClr val="111111"/>
                </a:solidFill>
                <a:effectLst/>
                <a:highlight>
                  <a:srgbClr val="F3F3F3"/>
                </a:highlight>
                <a:latin typeface="-apple-system"/>
                <a:hlinkClick r:id="rId3"/>
              </a:rPr>
              <a:t>Broadcast Domain</a:t>
            </a:r>
            <a:r>
              <a:rPr lang="vi-VN" b="0" i="0" dirty="0">
                <a:solidFill>
                  <a:srgbClr val="111111"/>
                </a:solidFill>
                <a:effectLst/>
                <a:highlight>
                  <a:srgbClr val="F3F3F3"/>
                </a:highlight>
                <a:latin typeface="-apple-system"/>
                <a:hlinkClick r:id="rId3"/>
              </a:rPr>
              <a:t>: Được gọi là Miền quảng bá, là một vùng mà trong đó thông tin được gửi tới tổng thể những thiết bị được liên kết lại với nhau</a:t>
            </a:r>
            <a:r>
              <a:rPr lang="vi-VN" b="0" i="0" baseline="30000" dirty="0">
                <a:solidFill>
                  <a:srgbClr val="111111"/>
                </a:solidFill>
                <a:effectLst/>
                <a:highlight>
                  <a:srgbClr val="F3F3F3"/>
                </a:highlight>
                <a:latin typeface="-apple-system"/>
                <a:hlinkClick r:id="rId3"/>
              </a:rPr>
              <a:t>1</a:t>
            </a:r>
            <a:r>
              <a:rPr lang="vi-VN" b="0" i="0" baseline="30000" dirty="0">
                <a:solidFill>
                  <a:srgbClr val="111111"/>
                </a:solidFill>
                <a:effectLst/>
                <a:highlight>
                  <a:srgbClr val="F3F3F3"/>
                </a:highlight>
                <a:latin typeface="-apple-system"/>
                <a:hlinkClick r:id="rId4"/>
              </a:rPr>
              <a:t>2</a:t>
            </a:r>
            <a:r>
              <a:rPr lang="vi-VN" b="0" i="0" dirty="0">
                <a:solidFill>
                  <a:srgbClr val="111111"/>
                </a:solidFill>
                <a:effectLst/>
                <a:highlight>
                  <a:srgbClr val="F3F3F3"/>
                </a:highlight>
                <a:latin typeface="-apple-system"/>
              </a:rPr>
              <a:t>. </a:t>
            </a:r>
            <a:r>
              <a:rPr lang="vi-VN" b="0" i="0" dirty="0">
                <a:solidFill>
                  <a:srgbClr val="111111"/>
                </a:solidFill>
                <a:effectLst/>
                <a:highlight>
                  <a:srgbClr val="F3F3F3"/>
                </a:highlight>
                <a:latin typeface="-apple-system"/>
                <a:hlinkClick r:id="rId3"/>
              </a:rPr>
              <a:t>Thiết bị số lượng giới hạn broadcast domain là những router, đồng thời chúng cũng đảm nhiệm việc tạo ra broadcast domain</a:t>
            </a:r>
            <a:r>
              <a:rPr lang="vi-VN" b="0" i="0" baseline="30000" dirty="0">
                <a:solidFill>
                  <a:srgbClr val="111111"/>
                </a:solidFill>
                <a:effectLst/>
                <a:highlight>
                  <a:srgbClr val="F3F3F3"/>
                </a:highlight>
                <a:latin typeface="-apple-system"/>
                <a:hlinkClick r:id="rId3"/>
              </a:rPr>
              <a:t>1</a:t>
            </a:r>
            <a:r>
              <a:rPr lang="vi-VN" b="0" i="0" baseline="30000" dirty="0">
                <a:solidFill>
                  <a:srgbClr val="111111"/>
                </a:solidFill>
                <a:effectLst/>
                <a:highlight>
                  <a:srgbClr val="F3F3F3"/>
                </a:highlight>
                <a:latin typeface="-apple-system"/>
                <a:hlinkClick r:id="rId4"/>
              </a:rPr>
              <a:t>2</a:t>
            </a:r>
            <a:r>
              <a:rPr lang="vi-VN" b="0" i="0" dirty="0">
                <a:solidFill>
                  <a:srgbClr val="111111"/>
                </a:solidFill>
                <a:effectLst/>
                <a:highlight>
                  <a:srgbClr val="F3F3F3"/>
                </a:highlight>
                <a:latin typeface="-apple-system"/>
              </a:rPr>
              <a:t>. </a:t>
            </a:r>
            <a:r>
              <a:rPr lang="vi-VN" b="0" i="0" dirty="0">
                <a:solidFill>
                  <a:srgbClr val="111111"/>
                </a:solidFill>
                <a:effectLst/>
                <a:highlight>
                  <a:srgbClr val="F3F3F3"/>
                </a:highlight>
                <a:latin typeface="-apple-system"/>
                <a:hlinkClick r:id="rId3"/>
              </a:rPr>
              <a:t>Mỗi interface của router là một broadcast domain và có thể nằm trong cùng một phân đoạn LAN</a:t>
            </a:r>
            <a:r>
              <a:rPr lang="vi-VN" b="0" i="0" baseline="30000" dirty="0">
                <a:solidFill>
                  <a:srgbClr val="111111"/>
                </a:solidFill>
                <a:effectLst/>
                <a:highlight>
                  <a:srgbClr val="F3F3F3"/>
                </a:highlight>
                <a:latin typeface="-apple-system"/>
                <a:hlinkClick r:id="rId3"/>
              </a:rPr>
              <a:t>1</a:t>
            </a:r>
            <a:r>
              <a:rPr lang="vi-VN" b="0" i="0" baseline="30000" dirty="0">
                <a:solidFill>
                  <a:srgbClr val="111111"/>
                </a:solidFill>
                <a:effectLst/>
                <a:highlight>
                  <a:srgbClr val="F3F3F3"/>
                </a:highlight>
                <a:latin typeface="-apple-system"/>
                <a:hlinkClick r:id="rId4"/>
              </a:rPr>
              <a:t>2</a:t>
            </a:r>
            <a:r>
              <a:rPr lang="vi-VN" b="0" i="0" dirty="0">
                <a:solidFill>
                  <a:srgbClr val="111111"/>
                </a:solidFill>
                <a:effectLst/>
                <a:highlight>
                  <a:srgbClr val="F3F3F3"/>
                </a:highlight>
                <a:latin typeface="-apple-system"/>
              </a:rPr>
              <a:t>. </a:t>
            </a:r>
            <a:r>
              <a:rPr lang="vi-VN" b="0" i="0" dirty="0">
                <a:solidFill>
                  <a:srgbClr val="111111"/>
                </a:solidFill>
                <a:effectLst/>
                <a:highlight>
                  <a:srgbClr val="F3F3F3"/>
                </a:highlight>
                <a:latin typeface="-apple-system"/>
                <a:hlinkClick r:id="rId3"/>
              </a:rPr>
              <a:t>Một broadcast domain có thể chứa nhiều collision domain khác nhau</a:t>
            </a:r>
            <a:r>
              <a:rPr lang="vi-VN" b="0" i="0" baseline="30000" dirty="0">
                <a:solidFill>
                  <a:srgbClr val="111111"/>
                </a:solidFill>
                <a:effectLst/>
                <a:highlight>
                  <a:srgbClr val="F3F3F3"/>
                </a:highlight>
                <a:latin typeface="-apple-system"/>
                <a:hlinkClick r:id="rId3"/>
              </a:rPr>
              <a:t>1</a:t>
            </a:r>
            <a:r>
              <a:rPr lang="vi-VN" b="0" i="0" baseline="30000" dirty="0">
                <a:solidFill>
                  <a:srgbClr val="111111"/>
                </a:solidFill>
                <a:effectLst/>
                <a:highlight>
                  <a:srgbClr val="F3F3F3"/>
                </a:highlight>
                <a:latin typeface="-apple-system"/>
                <a:hlinkClick r:id="rId4"/>
              </a:rPr>
              <a:t>2</a:t>
            </a:r>
            <a:r>
              <a:rPr lang="vi-VN" b="0" i="0" dirty="0">
                <a:solidFill>
                  <a:srgbClr val="111111"/>
                </a:solidFill>
                <a:effectLst/>
                <a:highlight>
                  <a:srgbClr val="F3F3F3"/>
                </a:highlight>
                <a:latin typeface="-apple-system"/>
              </a:rPr>
              <a:t>.</a:t>
            </a:r>
          </a:p>
          <a:p>
            <a:pPr algn="l">
              <a:buFont typeface="+mj-lt"/>
              <a:buAutoNum type="arabicPeriod"/>
            </a:pPr>
            <a:r>
              <a:rPr lang="vi-VN" b="1" i="0" dirty="0">
                <a:solidFill>
                  <a:srgbClr val="111111"/>
                </a:solidFill>
                <a:effectLst/>
                <a:highlight>
                  <a:srgbClr val="F3F3F3"/>
                </a:highlight>
                <a:latin typeface="-apple-system"/>
                <a:hlinkClick r:id="rId3"/>
              </a:rPr>
              <a:t>Collision Domain</a:t>
            </a:r>
            <a:r>
              <a:rPr lang="vi-VN" b="0" i="0" dirty="0">
                <a:solidFill>
                  <a:srgbClr val="111111"/>
                </a:solidFill>
                <a:effectLst/>
                <a:highlight>
                  <a:srgbClr val="F3F3F3"/>
                </a:highlight>
                <a:latin typeface="-apple-system"/>
                <a:hlinkClick r:id="rId3"/>
              </a:rPr>
              <a:t>: Được gọi là Miền xung đột, là các đoạn mạng Ethernet (hay Fast Ethernet) nằm giữa một cặp Bridge (hoặc thiết bị lớp 2 bất ngờ)</a:t>
            </a:r>
            <a:r>
              <a:rPr lang="vi-VN" b="0" i="0" baseline="30000" dirty="0">
                <a:solidFill>
                  <a:srgbClr val="111111"/>
                </a:solidFill>
                <a:effectLst/>
                <a:highlight>
                  <a:srgbClr val="F3F3F3"/>
                </a:highlight>
                <a:latin typeface="-apple-system"/>
                <a:hlinkClick r:id="rId3"/>
              </a:rPr>
              <a:t>1</a:t>
            </a:r>
            <a:r>
              <a:rPr lang="vi-VN" b="0" i="0" baseline="30000" dirty="0">
                <a:solidFill>
                  <a:srgbClr val="111111"/>
                </a:solidFill>
                <a:effectLst/>
                <a:highlight>
                  <a:srgbClr val="F3F3F3"/>
                </a:highlight>
                <a:latin typeface="-apple-system"/>
                <a:hlinkClick r:id="rId4"/>
              </a:rPr>
              <a:t>2</a:t>
            </a:r>
            <a:r>
              <a:rPr lang="vi-VN" b="0" i="0" dirty="0">
                <a:solidFill>
                  <a:srgbClr val="111111"/>
                </a:solidFill>
                <a:effectLst/>
                <a:highlight>
                  <a:srgbClr val="F3F3F3"/>
                </a:highlight>
                <a:latin typeface="-apple-system"/>
              </a:rPr>
              <a:t>. </a:t>
            </a:r>
            <a:r>
              <a:rPr lang="vi-VN" b="0" i="0" dirty="0">
                <a:solidFill>
                  <a:srgbClr val="111111"/>
                </a:solidFill>
                <a:effectLst/>
                <a:highlight>
                  <a:srgbClr val="F3F3F3"/>
                </a:highlight>
                <a:latin typeface="-apple-system"/>
                <a:hlinkClick r:id="rId3"/>
              </a:rPr>
              <a:t>Toàn bộ lưu lượng chia sẻ chung đường truyền kết nối đến thiết bị lớp 2</a:t>
            </a:r>
            <a:r>
              <a:rPr lang="vi-VN" b="0" i="0" baseline="30000" dirty="0">
                <a:solidFill>
                  <a:srgbClr val="111111"/>
                </a:solidFill>
                <a:effectLst/>
                <a:highlight>
                  <a:srgbClr val="F3F3F3"/>
                </a:highlight>
                <a:latin typeface="-apple-system"/>
                <a:hlinkClick r:id="rId3"/>
              </a:rPr>
              <a:t>1</a:t>
            </a:r>
            <a:r>
              <a:rPr lang="vi-VN" b="0" i="0" baseline="30000" dirty="0">
                <a:solidFill>
                  <a:srgbClr val="111111"/>
                </a:solidFill>
                <a:effectLst/>
                <a:highlight>
                  <a:srgbClr val="F3F3F3"/>
                </a:highlight>
                <a:latin typeface="-apple-system"/>
                <a:hlinkClick r:id="rId4"/>
              </a:rPr>
              <a:t>2</a:t>
            </a:r>
            <a:r>
              <a:rPr lang="vi-VN" b="0" i="0" dirty="0">
                <a:solidFill>
                  <a:srgbClr val="111111"/>
                </a:solidFill>
                <a:effectLst/>
                <a:highlight>
                  <a:srgbClr val="F3F3F3"/>
                </a:highlight>
                <a:latin typeface="-apple-system"/>
              </a:rPr>
              <a:t>. </a:t>
            </a:r>
            <a:r>
              <a:rPr lang="vi-VN" b="0" i="0" dirty="0">
                <a:solidFill>
                  <a:srgbClr val="111111"/>
                </a:solidFill>
                <a:effectLst/>
                <a:highlight>
                  <a:srgbClr val="F3F3F3"/>
                </a:highlight>
                <a:latin typeface="-apple-system"/>
                <a:hlinkClick r:id="rId3"/>
              </a:rPr>
              <a:t>Trong miền xung đột này, một thiết bị gửi tín hiệu đến Hub thì tất cả các thiết bị khác đều nhận được</a:t>
            </a:r>
            <a:r>
              <a:rPr lang="vi-VN" b="0" i="0" baseline="30000" dirty="0">
                <a:solidFill>
                  <a:srgbClr val="111111"/>
                </a:solidFill>
                <a:effectLst/>
                <a:highlight>
                  <a:srgbClr val="F3F3F3"/>
                </a:highlight>
                <a:latin typeface="-apple-system"/>
                <a:hlinkClick r:id="rId3"/>
              </a:rPr>
              <a:t>1</a:t>
            </a:r>
            <a:r>
              <a:rPr lang="vi-VN" b="0" i="0" baseline="30000" dirty="0">
                <a:solidFill>
                  <a:srgbClr val="111111"/>
                </a:solidFill>
                <a:effectLst/>
                <a:highlight>
                  <a:srgbClr val="F3F3F3"/>
                </a:highlight>
                <a:latin typeface="-apple-system"/>
                <a:hlinkClick r:id="rId4"/>
              </a:rPr>
              <a:t>2</a:t>
            </a:r>
            <a:r>
              <a:rPr lang="vi-VN" b="0" i="0" dirty="0">
                <a:solidFill>
                  <a:srgbClr val="111111"/>
                </a:solidFill>
                <a:effectLst/>
                <a:highlight>
                  <a:srgbClr val="F3F3F3"/>
                </a:highlight>
                <a:latin typeface="-apple-system"/>
              </a:rPr>
              <a:t>. </a:t>
            </a:r>
            <a:r>
              <a:rPr lang="vi-VN" b="0" i="0" dirty="0">
                <a:solidFill>
                  <a:srgbClr val="111111"/>
                </a:solidFill>
                <a:effectLst/>
                <a:highlight>
                  <a:srgbClr val="F3F3F3"/>
                </a:highlight>
                <a:latin typeface="-apple-system"/>
                <a:hlinkClick r:id="rId3"/>
              </a:rPr>
              <a:t>Các Bridge và Switch đảm nhiệm việc tạo ra các collision domain</a:t>
            </a:r>
            <a:endParaRPr lang="vi-VN" b="0" i="0" dirty="0">
              <a:solidFill>
                <a:srgbClr val="111111"/>
              </a:solidFill>
              <a:effectLst/>
              <a:highlight>
                <a:srgbClr val="F3F3F3"/>
              </a:highlight>
              <a:latin typeface="-apple-system"/>
            </a:endParaRPr>
          </a:p>
          <a:p>
            <a:endParaRPr lang="en-US" dirty="0"/>
          </a:p>
        </p:txBody>
      </p:sp>
      <p:sp>
        <p:nvSpPr>
          <p:cNvPr id="4" name="Slide Number Placeholder 3"/>
          <p:cNvSpPr>
            <a:spLocks noGrp="1"/>
          </p:cNvSpPr>
          <p:nvPr>
            <p:ph type="sldNum" sz="quarter" idx="5"/>
          </p:nvPr>
        </p:nvSpPr>
        <p:spPr/>
        <p:txBody>
          <a:bodyPr/>
          <a:lstStyle/>
          <a:p>
            <a:fld id="{18018BEB-F0D1-4696-809A-87B32D565904}" type="slidenum">
              <a:rPr lang="en-US" smtClean="0"/>
              <a:pPr/>
              <a:t>31</a:t>
            </a:fld>
            <a:endParaRPr lang="en-US"/>
          </a:p>
        </p:txBody>
      </p:sp>
    </p:spTree>
    <p:extLst>
      <p:ext uri="{BB962C8B-B14F-4D97-AF65-F5344CB8AC3E}">
        <p14:creationId xmlns:p14="http://schemas.microsoft.com/office/powerpoint/2010/main" val="2309449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Thi</a:t>
            </a:r>
            <a:r>
              <a:rPr lang="en-US" dirty="0"/>
              <a:t> </a:t>
            </a:r>
            <a:r>
              <a:rPr lang="en-US" dirty="0" err="1"/>
              <a:t>lý</a:t>
            </a:r>
            <a:r>
              <a:rPr lang="en-US" dirty="0"/>
              <a:t> </a:t>
            </a:r>
            <a:r>
              <a:rPr lang="en-US" dirty="0" err="1"/>
              <a:t>thuyết</a:t>
            </a:r>
            <a:r>
              <a:rPr lang="en-US" dirty="0"/>
              <a:t> : </a:t>
            </a:r>
          </a:p>
          <a:p>
            <a:r>
              <a:rPr lang="en-US" dirty="0"/>
              <a:t>1 </a:t>
            </a:r>
            <a:r>
              <a:rPr lang="en-US" dirty="0" err="1"/>
              <a:t>câu</a:t>
            </a:r>
            <a:r>
              <a:rPr lang="en-US" dirty="0"/>
              <a:t> </a:t>
            </a:r>
            <a:r>
              <a:rPr lang="en-US" dirty="0" err="1"/>
              <a:t>tầng</a:t>
            </a:r>
            <a:r>
              <a:rPr lang="en-US" dirty="0"/>
              <a:t> </a:t>
            </a:r>
            <a:r>
              <a:rPr lang="en-US" dirty="0" err="1"/>
              <a:t>vật</a:t>
            </a:r>
            <a:r>
              <a:rPr lang="en-US" dirty="0"/>
              <a:t> </a:t>
            </a:r>
            <a:r>
              <a:rPr lang="en-US" dirty="0" err="1"/>
              <a:t>lý</a:t>
            </a:r>
            <a:r>
              <a:rPr lang="en-US" dirty="0"/>
              <a:t> </a:t>
            </a:r>
            <a:r>
              <a:rPr lang="en-US" dirty="0" err="1"/>
              <a:t>và</a:t>
            </a:r>
            <a:r>
              <a:rPr lang="en-US" dirty="0"/>
              <a:t> </a:t>
            </a:r>
            <a:r>
              <a:rPr lang="en-US" dirty="0" err="1"/>
              <a:t>các</a:t>
            </a:r>
            <a:r>
              <a:rPr lang="en-US" dirty="0"/>
              <a:t> </a:t>
            </a:r>
            <a:r>
              <a:rPr lang="en-US" dirty="0" err="1"/>
              <a:t>thiết</a:t>
            </a:r>
            <a:r>
              <a:rPr lang="en-US" dirty="0"/>
              <a:t> </a:t>
            </a:r>
            <a:r>
              <a:rPr lang="en-US" dirty="0" err="1"/>
              <a:t>bị</a:t>
            </a:r>
            <a:r>
              <a:rPr lang="en-US" dirty="0"/>
              <a:t> </a:t>
            </a:r>
            <a:r>
              <a:rPr lang="en-US" dirty="0" err="1"/>
              <a:t>mạng</a:t>
            </a:r>
            <a:endParaRPr lang="en-US" dirty="0"/>
          </a:p>
          <a:p>
            <a:r>
              <a:rPr lang="en-US" dirty="0"/>
              <a:t>1 </a:t>
            </a:r>
            <a:r>
              <a:rPr lang="en-US" dirty="0" err="1"/>
              <a:t>câu</a:t>
            </a:r>
            <a:r>
              <a:rPr lang="en-US" dirty="0"/>
              <a:t> </a:t>
            </a:r>
            <a:r>
              <a:rPr lang="en-US" dirty="0" err="1"/>
              <a:t>tầng</a:t>
            </a:r>
            <a:r>
              <a:rPr lang="en-US" dirty="0"/>
              <a:t> data link </a:t>
            </a:r>
          </a:p>
          <a:p>
            <a:r>
              <a:rPr lang="en-US" dirty="0"/>
              <a:t>1 </a:t>
            </a:r>
            <a:r>
              <a:rPr lang="en-US" dirty="0" err="1"/>
              <a:t>câu</a:t>
            </a:r>
            <a:r>
              <a:rPr lang="en-US" dirty="0"/>
              <a:t> </a:t>
            </a:r>
            <a:r>
              <a:rPr lang="en-US" dirty="0" err="1"/>
              <a:t>tầng</a:t>
            </a:r>
            <a:r>
              <a:rPr lang="en-US" dirty="0"/>
              <a:t> network IP</a:t>
            </a:r>
          </a:p>
          <a:p>
            <a:r>
              <a:rPr lang="en-US" dirty="0"/>
              <a:t>1 </a:t>
            </a:r>
            <a:r>
              <a:rPr lang="en-US" dirty="0" err="1"/>
              <a:t>câu</a:t>
            </a:r>
            <a:r>
              <a:rPr lang="en-US" dirty="0"/>
              <a:t> </a:t>
            </a:r>
            <a:r>
              <a:rPr lang="en-US" dirty="0" err="1"/>
              <a:t>tầng</a:t>
            </a:r>
            <a:r>
              <a:rPr lang="en-US" dirty="0"/>
              <a:t> transport TCP</a:t>
            </a:r>
          </a:p>
          <a:p>
            <a:r>
              <a:rPr lang="en-US" dirty="0"/>
              <a:t>1 </a:t>
            </a:r>
            <a:r>
              <a:rPr lang="en-US" dirty="0" err="1"/>
              <a:t>câu</a:t>
            </a:r>
            <a:r>
              <a:rPr lang="en-US" dirty="0"/>
              <a:t> application</a:t>
            </a:r>
          </a:p>
        </p:txBody>
      </p:sp>
      <p:sp>
        <p:nvSpPr>
          <p:cNvPr id="4" name="Slide Number Placeholder 3"/>
          <p:cNvSpPr>
            <a:spLocks noGrp="1"/>
          </p:cNvSpPr>
          <p:nvPr>
            <p:ph type="sldNum" sz="quarter" idx="5"/>
          </p:nvPr>
        </p:nvSpPr>
        <p:spPr/>
        <p:txBody>
          <a:bodyPr/>
          <a:lstStyle/>
          <a:p>
            <a:fld id="{18018BEB-F0D1-4696-809A-87B32D565904}" type="slidenum">
              <a:rPr lang="en-US" smtClean="0"/>
              <a:pPr/>
              <a:t>33</a:t>
            </a:fld>
            <a:endParaRPr lang="en-US"/>
          </a:p>
        </p:txBody>
      </p:sp>
    </p:spTree>
    <p:extLst>
      <p:ext uri="{BB962C8B-B14F-4D97-AF65-F5344CB8AC3E}">
        <p14:creationId xmlns:p14="http://schemas.microsoft.com/office/powerpoint/2010/main" val="34553454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1676400"/>
            <a:ext cx="9144000" cy="1828800"/>
          </a:xfrm>
          <a:prstGeom prst="rect">
            <a:avLst/>
          </a:prstGeom>
          <a:gradFill flip="none" rotWithShape="1">
            <a:gsLst>
              <a:gs pos="0">
                <a:schemeClr val="accent1">
                  <a:lumMod val="75000"/>
                </a:schemeClr>
              </a:gs>
              <a:gs pos="100000">
                <a:schemeClr val="accent1">
                  <a:lumMod val="87000"/>
                  <a:alpha val="91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1855787"/>
            <a:ext cx="7772400" cy="1470025"/>
          </a:xfrm>
        </p:spPr>
        <p:txBody>
          <a:bodyPr/>
          <a:lstStyle>
            <a:lvl1pPr>
              <a:defRPr b="1">
                <a:solidFill>
                  <a:schemeClr val="bg1"/>
                </a:solidFill>
                <a:latin typeface="Tahoma" pitchFamily="34" charset="0"/>
                <a:ea typeface="Tahoma" pitchFamily="34" charset="0"/>
                <a:cs typeface="Tahoma"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304800" y="3657600"/>
            <a:ext cx="4191000" cy="914400"/>
          </a:xfrm>
        </p:spPr>
        <p:txBody>
          <a:bodyPr>
            <a:normAutofit/>
          </a:bodyPr>
          <a:lstStyle>
            <a:lvl1pPr marL="0" indent="0" algn="r">
              <a:buNone/>
              <a:defRPr sz="2400" b="0" baseline="0">
                <a:solidFill>
                  <a:schemeClr val="tx1"/>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a:t>Tên</a:t>
            </a:r>
            <a:r>
              <a:rPr lang="en-US" dirty="0"/>
              <a:t> </a:t>
            </a:r>
            <a:r>
              <a:rPr lang="en-US" dirty="0" err="1"/>
              <a:t>môn</a:t>
            </a:r>
            <a:r>
              <a:rPr lang="en-US" dirty="0"/>
              <a:t> </a:t>
            </a:r>
            <a:r>
              <a:rPr lang="en-US" dirty="0" err="1"/>
              <a:t>học</a:t>
            </a:r>
            <a:endParaRPr lang="en-US" dirty="0"/>
          </a:p>
          <a:p>
            <a:r>
              <a:rPr lang="en-US" dirty="0" err="1"/>
              <a:t>Tháng</a:t>
            </a:r>
            <a:r>
              <a:rPr lang="en-US" dirty="0"/>
              <a:t> 09/2011</a:t>
            </a:r>
          </a:p>
        </p:txBody>
      </p:sp>
      <p:sp>
        <p:nvSpPr>
          <p:cNvPr id="5" name="Footer Placeholder 4"/>
          <p:cNvSpPr>
            <a:spLocks noGrp="1"/>
          </p:cNvSpPr>
          <p:nvPr>
            <p:ph type="ftr" sz="quarter" idx="11"/>
          </p:nvPr>
        </p:nvSpPr>
        <p:spPr>
          <a:xfrm>
            <a:off x="4484625" y="4876800"/>
            <a:ext cx="2895600" cy="365125"/>
          </a:xfrm>
        </p:spPr>
        <p:txBody>
          <a:bodyPr/>
          <a:lstStyle>
            <a:lvl1pPr algn="l">
              <a:defRPr sz="2400" b="1">
                <a:solidFill>
                  <a:schemeClr val="tx1"/>
                </a:solidFill>
                <a:latin typeface="Tahoma" pitchFamily="34" charset="0"/>
                <a:ea typeface="Tahoma" pitchFamily="34" charset="0"/>
                <a:cs typeface="Tahoma" pitchFamily="34" charset="0"/>
              </a:defRPr>
            </a:lvl1pPr>
          </a:lstStyle>
          <a:p>
            <a:r>
              <a:rPr lang="en-US"/>
              <a:t>Khoa Công nghệ thông tin - Đại học Khoa học tự nhiên TP Hồ Chí Minh</a:t>
            </a:r>
          </a:p>
        </p:txBody>
      </p:sp>
      <p:sp>
        <p:nvSpPr>
          <p:cNvPr id="6" name="Slide Number Placeholder 5"/>
          <p:cNvSpPr>
            <a:spLocks noGrp="1"/>
          </p:cNvSpPr>
          <p:nvPr>
            <p:ph type="sldNum" sz="quarter" idx="12"/>
          </p:nvPr>
        </p:nvSpPr>
        <p:spPr>
          <a:xfrm>
            <a:off x="4484625" y="5334000"/>
            <a:ext cx="2133600" cy="365125"/>
          </a:xfrm>
        </p:spPr>
        <p:txBody>
          <a:bodyPr/>
          <a:lstStyle>
            <a:lvl1pPr algn="l">
              <a:defRPr sz="2400">
                <a:solidFill>
                  <a:schemeClr val="tx1"/>
                </a:solidFill>
                <a:latin typeface="Tahoma" pitchFamily="34" charset="0"/>
                <a:ea typeface="Tahoma" pitchFamily="34" charset="0"/>
                <a:cs typeface="Tahoma" pitchFamily="34" charset="0"/>
              </a:defRPr>
            </a:lvl1pPr>
          </a:lstStyle>
          <a:p>
            <a:r>
              <a:rPr lang="en-US"/>
              <a:t>Email</a:t>
            </a:r>
          </a:p>
        </p:txBody>
      </p:sp>
      <p:pic>
        <p:nvPicPr>
          <p:cNvPr id="2050" name="Picture 2" descr="D:\Dropbox\SS-Slides\DeCuong-CDIO\Template CDIO v4.2\Templates\Hinh anh\LogoCDI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84625" y="475445"/>
            <a:ext cx="1684740" cy="960121"/>
          </a:xfrm>
          <a:prstGeom prst="rect">
            <a:avLst/>
          </a:prstGeom>
          <a:noFill/>
          <a:extLst>
            <a:ext uri="{909E8E84-426E-40dd-AFC4-6F175D3DCCD1}">
              <a14:hiddenFill xmlns:a14="http://schemas.microsoft.com/office/drawing/2010/main" xmlns="">
                <a:solidFill>
                  <a:srgbClr val="FFFFFF"/>
                </a:solidFill>
              </a14:hiddenFill>
            </a:ext>
          </a:extLst>
        </p:spPr>
      </p:pic>
      <p:pic>
        <p:nvPicPr>
          <p:cNvPr id="2051" name="Picture 3" descr="D:\Dropbox\SS-Slides\DeCuong-CDIO\Template CDIO v4.2\Templates\Hinh anh\LogoTruong_Transparent.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71800" y="475446"/>
            <a:ext cx="1219200" cy="96012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765217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
        <p:nvSpPr>
          <p:cNvPr id="6" name="Slide Number Placeholder 5"/>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671892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
        <p:nvSpPr>
          <p:cNvPr id="6" name="Slide Number Placeholder 5"/>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1776267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ight Triangle 6"/>
          <p:cNvSpPr/>
          <p:nvPr userDrawn="1"/>
        </p:nvSpPr>
        <p:spPr>
          <a:xfrm rot="16200000">
            <a:off x="8229601" y="5943600"/>
            <a:ext cx="914401" cy="914400"/>
          </a:xfrm>
          <a:prstGeom prst="rtTriangle">
            <a:avLst/>
          </a:prstGeom>
          <a:gradFill flip="none" rotWithShape="1">
            <a:gsLst>
              <a:gs pos="0">
                <a:schemeClr val="accent1">
                  <a:lumMod val="75000"/>
                </a:schemeClr>
              </a:gs>
              <a:gs pos="68000">
                <a:schemeClr val="accent1">
                  <a:alpha val="83000"/>
                  <a:lumMod val="84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Tahoma" pitchFamily="34" charset="0"/>
              <a:ea typeface="Tahoma" pitchFamily="34" charset="0"/>
              <a:cs typeface="Tahoma" pitchFamily="34" charset="0"/>
            </a:endParaRPr>
          </a:p>
        </p:txBody>
      </p:sp>
      <p:sp>
        <p:nvSpPr>
          <p:cNvPr id="2" name="Title 1"/>
          <p:cNvSpPr>
            <a:spLocks noGrp="1"/>
          </p:cNvSpPr>
          <p:nvPr>
            <p:ph type="title"/>
          </p:nvPr>
        </p:nvSpPr>
        <p:spPr>
          <a:xfrm>
            <a:off x="228600" y="76200"/>
            <a:ext cx="8747184" cy="1143000"/>
          </a:xfrm>
        </p:spPr>
        <p:txBody>
          <a:bodyPr>
            <a:normAutofit/>
          </a:bodyPr>
          <a:lstStyle>
            <a:lvl1pPr algn="l">
              <a:defRPr sz="3600" b="1">
                <a:solidFill>
                  <a:srgbClr val="345A88"/>
                </a:solidFill>
                <a:latin typeface="Tahoma" pitchFamily="34" charset="0"/>
                <a:ea typeface="Tahoma" pitchFamily="34" charset="0"/>
                <a:cs typeface="Tahoma" pitchFamily="34" charset="0"/>
              </a:defRPr>
            </a:lvl1pPr>
          </a:lstStyle>
          <a:p>
            <a:r>
              <a:rPr lang="en-US" dirty="0"/>
              <a:t>Click to edit Master title style</a:t>
            </a:r>
          </a:p>
        </p:txBody>
      </p:sp>
      <p:sp>
        <p:nvSpPr>
          <p:cNvPr id="3" name="Content Placeholder 2"/>
          <p:cNvSpPr>
            <a:spLocks noGrp="1"/>
          </p:cNvSpPr>
          <p:nvPr>
            <p:ph idx="1"/>
          </p:nvPr>
        </p:nvSpPr>
        <p:spPr>
          <a:xfrm>
            <a:off x="228600" y="1447800"/>
            <a:ext cx="8610600" cy="4876799"/>
          </a:xfrm>
        </p:spPr>
        <p:txBody>
          <a:bodyPr/>
          <a:lstStyle>
            <a:lvl1pPr marL="342900" indent="-342900">
              <a:buFont typeface="Wingdings" pitchFamily="2" charset="2"/>
              <a:buChar char="q"/>
              <a:defRPr sz="2800">
                <a:latin typeface="Tahoma" pitchFamily="34" charset="0"/>
                <a:ea typeface="Tahoma" pitchFamily="34" charset="0"/>
                <a:cs typeface="Tahoma" pitchFamily="34" charset="0"/>
              </a:defRPr>
            </a:lvl1pPr>
            <a:lvl2pPr marL="742950" indent="-285750">
              <a:buFont typeface="Wingdings" pitchFamily="2" charset="2"/>
              <a:buChar char="§"/>
              <a:defRPr sz="24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1600">
                <a:latin typeface="Tahoma" pitchFamily="34" charset="0"/>
                <a:ea typeface="Tahoma" pitchFamily="34" charset="0"/>
                <a:cs typeface="Tahoma" pitchFamily="34" charset="0"/>
              </a:defRPr>
            </a:lvl4pPr>
            <a:lvl5pPr>
              <a:defRPr sz="1200">
                <a:latin typeface="Tahoma" pitchFamily="34" charset="0"/>
                <a:ea typeface="Tahoma" pitchFamily="34" charset="0"/>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1142999" y="6362700"/>
            <a:ext cx="6629399" cy="365125"/>
          </a:xfrm>
        </p:spPr>
        <p:txBody>
          <a:bodyPr/>
          <a:lstStyle>
            <a:lvl1pPr>
              <a:defRPr>
                <a:solidFill>
                  <a:schemeClr val="accent1">
                    <a:lumMod val="75000"/>
                  </a:schemeClr>
                </a:solidFill>
                <a:latin typeface="Tahoma" pitchFamily="34" charset="0"/>
                <a:ea typeface="Tahoma" pitchFamily="34" charset="0"/>
                <a:cs typeface="Tahoma" pitchFamily="34" charset="0"/>
              </a:defRPr>
            </a:lvl1pPr>
          </a:lstStyle>
          <a:p>
            <a:r>
              <a:rPr lang="en-US"/>
              <a:t>Khoa Công nghệ thông tin - Đại học Khoa học tự nhiên TP Hồ Chí Minh</a:t>
            </a:r>
          </a:p>
        </p:txBody>
      </p:sp>
      <p:sp>
        <p:nvSpPr>
          <p:cNvPr id="6" name="Slide Number Placeholder 5"/>
          <p:cNvSpPr>
            <a:spLocks noGrp="1"/>
          </p:cNvSpPr>
          <p:nvPr>
            <p:ph type="sldNum" sz="quarter" idx="12"/>
          </p:nvPr>
        </p:nvSpPr>
        <p:spPr>
          <a:xfrm>
            <a:off x="8651816" y="6350000"/>
            <a:ext cx="492184" cy="365125"/>
          </a:xfrm>
        </p:spPr>
        <p:txBody>
          <a:bodyPr/>
          <a:lstStyle>
            <a:lvl1pPr algn="ctr">
              <a:defRPr sz="1800">
                <a:solidFill>
                  <a:schemeClr val="bg1"/>
                </a:solidFill>
              </a:defRPr>
            </a:lvl1pPr>
          </a:lstStyle>
          <a:p>
            <a:fld id="{4810A696-75C0-4E1D-A482-26D5420205C7}" type="slidenum">
              <a:rPr lang="en-US" smtClean="0"/>
              <a:pPr/>
              <a:t>‹#›</a:t>
            </a:fld>
            <a:endParaRPr lang="en-US"/>
          </a:p>
        </p:txBody>
      </p:sp>
      <p:pic>
        <p:nvPicPr>
          <p:cNvPr id="1026" name="Picture 2" descr="D:\Dropbox\SS-Slides\DeCuong-CDIO\Template CDIO v4.2\Templates\Hinh anh\LogoCDIO_Transparent.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72399" y="304800"/>
            <a:ext cx="1203385"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1027" name="Picture 3" descr="D:\Dropbox\SS-Slides\DeCuong-CDIO\Template CDIO v4.2\Templates\Hinh anh\LogoTruong_Transparent.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4300" y="6184900"/>
            <a:ext cx="762510" cy="600477"/>
          </a:xfrm>
          <a:prstGeom prst="rect">
            <a:avLst/>
          </a:prstGeom>
          <a:noFill/>
          <a:extLst>
            <a:ext uri="{909E8E84-426E-40dd-AFC4-6F175D3DCCD1}">
              <a14:hiddenFill xmlns:a14="http://schemas.microsoft.com/office/drawing/2010/main" xmlns="">
                <a:solidFill>
                  <a:srgbClr val="FFFFFF"/>
                </a:solidFill>
              </a14:hiddenFill>
            </a:ext>
          </a:extLst>
        </p:spPr>
      </p:pic>
      <p:cxnSp>
        <p:nvCxnSpPr>
          <p:cNvPr id="9" name="Straight Arrow Connector 8"/>
          <p:cNvCxnSpPr/>
          <p:nvPr userDrawn="1"/>
        </p:nvCxnSpPr>
        <p:spPr>
          <a:xfrm>
            <a:off x="228600" y="1143000"/>
            <a:ext cx="8458200" cy="0"/>
          </a:xfrm>
          <a:prstGeom prst="straightConnector1">
            <a:avLst/>
          </a:prstGeom>
          <a:ln w="88900">
            <a:gradFill flip="none" rotWithShape="1">
              <a:gsLst>
                <a:gs pos="0">
                  <a:schemeClr val="accent1">
                    <a:lumMod val="75000"/>
                  </a:schemeClr>
                </a:gs>
                <a:gs pos="100000">
                  <a:schemeClr val="accent1">
                    <a:alpha val="64000"/>
                    <a:lumMod val="93000"/>
                  </a:schemeClr>
                </a:gs>
              </a:gsLst>
              <a:lin ang="18900000" scaled="1"/>
              <a:tileRect/>
            </a:gradFill>
            <a:tail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394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2371725"/>
            <a:ext cx="8229600" cy="1362075"/>
          </a:xfrm>
        </p:spPr>
        <p:txBody>
          <a:bodyPr anchor="ctr" anchorCtr="0"/>
          <a:lstStyle>
            <a:lvl1pPr algn="ctr">
              <a:defRPr sz="4000" b="1" cap="all">
                <a:solidFill>
                  <a:schemeClr val="accent1">
                    <a:lumMod val="75000"/>
                  </a:schemeClr>
                </a:solidFill>
                <a:latin typeface="Tahoma" pitchFamily="34" charset="0"/>
                <a:ea typeface="Tahoma" pitchFamily="34" charset="0"/>
                <a:cs typeface="Tahoma" pitchFamily="34" charset="0"/>
              </a:defRPr>
            </a:lvl1pPr>
          </a:lstStyle>
          <a:p>
            <a:r>
              <a:rPr lang="en-US"/>
              <a:t>Click to edit Master title style</a:t>
            </a:r>
          </a:p>
        </p:txBody>
      </p:sp>
      <p:cxnSp>
        <p:nvCxnSpPr>
          <p:cNvPr id="7" name="Straight Arrow Connector 6"/>
          <p:cNvCxnSpPr/>
          <p:nvPr userDrawn="1"/>
        </p:nvCxnSpPr>
        <p:spPr>
          <a:xfrm>
            <a:off x="-25400" y="3962400"/>
            <a:ext cx="6273800" cy="0"/>
          </a:xfrm>
          <a:prstGeom prst="straightConnector1">
            <a:avLst/>
          </a:prstGeom>
          <a:ln w="88900">
            <a:gradFill flip="none" rotWithShape="1">
              <a:gsLst>
                <a:gs pos="0">
                  <a:schemeClr val="accent1">
                    <a:lumMod val="75000"/>
                  </a:schemeClr>
                </a:gs>
                <a:gs pos="100000">
                  <a:schemeClr val="accent1">
                    <a:alpha val="64000"/>
                    <a:lumMod val="93000"/>
                  </a:schemeClr>
                </a:gs>
              </a:gsLst>
              <a:lin ang="18900000" scaled="1"/>
              <a:tileRect/>
            </a:gradFill>
            <a:tailEnd type="diamon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userDrawn="1"/>
        </p:nvCxnSpPr>
        <p:spPr>
          <a:xfrm flipH="1">
            <a:off x="3035300" y="2133600"/>
            <a:ext cx="6108700" cy="0"/>
          </a:xfrm>
          <a:prstGeom prst="straightConnector1">
            <a:avLst/>
          </a:prstGeom>
          <a:ln w="88900">
            <a:gradFill flip="none" rotWithShape="1">
              <a:gsLst>
                <a:gs pos="0">
                  <a:schemeClr val="accent1">
                    <a:lumMod val="75000"/>
                  </a:schemeClr>
                </a:gs>
                <a:gs pos="100000">
                  <a:schemeClr val="accent1">
                    <a:alpha val="64000"/>
                    <a:lumMod val="93000"/>
                  </a:schemeClr>
                </a:gs>
              </a:gsLst>
              <a:lin ang="18900000" scaled="1"/>
              <a:tileRect/>
            </a:gradFill>
            <a:tailEnd type="diamond"/>
          </a:ln>
        </p:spPr>
        <p:style>
          <a:lnRef idx="1">
            <a:schemeClr val="accent1"/>
          </a:lnRef>
          <a:fillRef idx="0">
            <a:schemeClr val="accent1"/>
          </a:fillRef>
          <a:effectRef idx="0">
            <a:schemeClr val="accent1"/>
          </a:effectRef>
          <a:fontRef idx="minor">
            <a:schemeClr val="tx1"/>
          </a:fontRef>
        </p:style>
      </p:cxnSp>
      <p:pic>
        <p:nvPicPr>
          <p:cNvPr id="16" name="Picture 2" descr="D:\Dropbox\SS-Slides\DeCuong-CDIO\Template CDIO v4.2\Templates\Hinh anh\LogoCDI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28800" y="609600"/>
            <a:ext cx="1684740" cy="960121"/>
          </a:xfrm>
          <a:prstGeom prst="rect">
            <a:avLst/>
          </a:prstGeom>
          <a:noFill/>
          <a:extLst>
            <a:ext uri="{909E8E84-426E-40dd-AFC4-6F175D3DCCD1}">
              <a14:hiddenFill xmlns:a14="http://schemas.microsoft.com/office/drawing/2010/main" xmlns="">
                <a:solidFill>
                  <a:srgbClr val="FFFFFF"/>
                </a:solidFill>
              </a14:hiddenFill>
            </a:ext>
          </a:extLst>
        </p:spPr>
      </p:pic>
      <p:pic>
        <p:nvPicPr>
          <p:cNvPr id="17" name="Picture 3" descr="D:\Dropbox\SS-Slides\DeCuong-CDIO\Template CDIO v4.2\Templates\Hinh anh\LogoTruong_Transparent.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1000" y="609600"/>
            <a:ext cx="1219200" cy="96012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5" descr="WinFX_WCF__03a"/>
          <p:cNvPicPr>
            <a:picLocks noChangeAspect="1" noChangeArrowheads="1"/>
          </p:cNvPicPr>
          <p:nvPr userDrawn="1"/>
        </p:nvPicPr>
        <p:blipFill>
          <a:blip r:embed="rId4">
            <a:duotone>
              <a:schemeClr val="accent1">
                <a:shade val="45000"/>
                <a:satMod val="135000"/>
              </a:schemeClr>
              <a:prstClr val="white"/>
            </a:duotone>
          </a:blip>
          <a:srcRect/>
          <a:stretch>
            <a:fillRect/>
          </a:stretch>
        </p:blipFill>
        <p:spPr bwMode="auto">
          <a:xfrm>
            <a:off x="4800600" y="3601428"/>
            <a:ext cx="4343400" cy="3256571"/>
          </a:xfrm>
          <a:prstGeom prst="rect">
            <a:avLst/>
          </a:prstGeom>
          <a:noFill/>
        </p:spPr>
      </p:pic>
    </p:spTree>
    <p:extLst>
      <p:ext uri="{BB962C8B-B14F-4D97-AF65-F5344CB8AC3E}">
        <p14:creationId xmlns:p14="http://schemas.microsoft.com/office/powerpoint/2010/main" val="3345427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ight Triangle 10"/>
          <p:cNvSpPr/>
          <p:nvPr userDrawn="1"/>
        </p:nvSpPr>
        <p:spPr>
          <a:xfrm rot="16200000">
            <a:off x="8077202" y="5791200"/>
            <a:ext cx="1066800" cy="1066799"/>
          </a:xfrm>
          <a:prstGeom prst="rtTriangle">
            <a:avLst/>
          </a:prstGeom>
          <a:gradFill flip="none" rotWithShape="1">
            <a:gsLst>
              <a:gs pos="0">
                <a:schemeClr val="accent1">
                  <a:lumMod val="75000"/>
                </a:schemeClr>
              </a:gs>
              <a:gs pos="68000">
                <a:schemeClr val="accent1">
                  <a:alpha val="83000"/>
                  <a:lumMod val="84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Tahoma" pitchFamily="34" charset="0"/>
              <a:ea typeface="Tahoma" pitchFamily="34" charset="0"/>
              <a:cs typeface="Tahoma" pitchFamily="34" charset="0"/>
            </a:endParaRPr>
          </a:p>
        </p:txBody>
      </p:sp>
      <p:sp>
        <p:nvSpPr>
          <p:cNvPr id="2" name="Title 1"/>
          <p:cNvSpPr>
            <a:spLocks noGrp="1"/>
          </p:cNvSpPr>
          <p:nvPr>
            <p:ph type="title"/>
          </p:nvPr>
        </p:nvSpPr>
        <p:spPr>
          <a:xfrm>
            <a:off x="228600" y="76200"/>
            <a:ext cx="8747184" cy="1143000"/>
          </a:xfrm>
        </p:spPr>
        <p:txBody>
          <a:bodyPr/>
          <a:lstStyle>
            <a:lvl1pPr algn="l">
              <a:defRPr b="1">
                <a:solidFill>
                  <a:schemeClr val="accent1">
                    <a:lumMod val="75000"/>
                  </a:schemeClr>
                </a:solidFill>
                <a:latin typeface="Tahoma" pitchFamily="34" charset="0"/>
                <a:ea typeface="Tahoma" pitchFamily="34" charset="0"/>
                <a:cs typeface="Tahoma" pitchFamily="34" charset="0"/>
              </a:defRPr>
            </a:lvl1pPr>
          </a:lstStyle>
          <a:p>
            <a:r>
              <a:rPr lang="en-US"/>
              <a:t>Click to edit Master title style</a:t>
            </a:r>
          </a:p>
        </p:txBody>
      </p:sp>
      <p:sp>
        <p:nvSpPr>
          <p:cNvPr id="3" name="Content Placeholder 2"/>
          <p:cNvSpPr>
            <a:spLocks noGrp="1"/>
          </p:cNvSpPr>
          <p:nvPr>
            <p:ph sz="half" idx="1"/>
          </p:nvPr>
        </p:nvSpPr>
        <p:spPr>
          <a:xfrm>
            <a:off x="241300" y="1371600"/>
            <a:ext cx="4038600" cy="4952999"/>
          </a:xfrm>
        </p:spPr>
        <p:txBody>
          <a:bodyPr/>
          <a:lstStyle>
            <a:lvl1pPr marL="342900" indent="-342900">
              <a:buFont typeface="Wingdings" pitchFamily="2" charset="2"/>
              <a:buChar char="q"/>
              <a:defRPr sz="2800">
                <a:latin typeface="Tahoma" pitchFamily="34" charset="0"/>
                <a:ea typeface="Tahoma" pitchFamily="34" charset="0"/>
                <a:cs typeface="Tahoma" pitchFamily="34" charset="0"/>
              </a:defRPr>
            </a:lvl1pPr>
            <a:lvl2pPr marL="742950" indent="-285750">
              <a:buFont typeface="Wingdings" pitchFamily="2" charset="2"/>
              <a:buChar char="§"/>
              <a:defRPr sz="24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1800">
                <a:latin typeface="Tahoma" pitchFamily="34" charset="0"/>
                <a:ea typeface="Tahoma" pitchFamily="34" charset="0"/>
                <a:cs typeface="Tahoma" pitchFamily="34" charset="0"/>
              </a:defRPr>
            </a:lvl4pPr>
            <a:lvl5pPr>
              <a:defRPr sz="1800">
                <a:latin typeface="Tahoma" pitchFamily="34" charset="0"/>
                <a:ea typeface="Tahoma" pitchFamily="34" charset="0"/>
                <a:cs typeface="Tahom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952999"/>
          </a:xfrm>
        </p:spPr>
        <p:txBody>
          <a:bodyPr/>
          <a:lstStyle>
            <a:lvl1pPr marL="342900" indent="-342900">
              <a:buFont typeface="Wingdings" pitchFamily="2" charset="2"/>
              <a:buChar char="q"/>
              <a:defRPr sz="2800">
                <a:latin typeface="Tahoma" pitchFamily="34" charset="0"/>
                <a:ea typeface="Tahoma" pitchFamily="34" charset="0"/>
                <a:cs typeface="Tahoma" pitchFamily="34" charset="0"/>
              </a:defRPr>
            </a:lvl1pPr>
            <a:lvl2pPr marL="914400" indent="-457200">
              <a:buFont typeface="Wingdings" pitchFamily="2" charset="2"/>
              <a:buChar char="§"/>
              <a:defRPr sz="24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1800">
                <a:latin typeface="Tahoma" pitchFamily="34" charset="0"/>
                <a:ea typeface="Tahoma" pitchFamily="34" charset="0"/>
                <a:cs typeface="Tahoma" pitchFamily="34" charset="0"/>
              </a:defRPr>
            </a:lvl4pPr>
            <a:lvl5pPr>
              <a:defRPr sz="1800">
                <a:latin typeface="Tahoma" pitchFamily="34" charset="0"/>
                <a:ea typeface="Tahoma" pitchFamily="34" charset="0"/>
                <a:cs typeface="Tahom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1066800" y="6356350"/>
            <a:ext cx="6858000" cy="365125"/>
          </a:xfrm>
        </p:spPr>
        <p:txBody>
          <a:bodyPr/>
          <a:lstStyle>
            <a:lvl1pPr>
              <a:defRPr>
                <a:solidFill>
                  <a:schemeClr val="accent1">
                    <a:lumMod val="75000"/>
                  </a:schemeClr>
                </a:solidFill>
                <a:latin typeface="Tahoma" pitchFamily="34" charset="0"/>
                <a:ea typeface="Tahoma" pitchFamily="34" charset="0"/>
                <a:cs typeface="Tahoma" pitchFamily="34" charset="0"/>
              </a:defRPr>
            </a:lvl1pPr>
          </a:lstStyle>
          <a:p>
            <a:r>
              <a:rPr lang="en-US"/>
              <a:t>Khoa Công nghệ thông tin - Đại học Khoa học tự nhiên TP Hồ Chí Minh</a:t>
            </a:r>
          </a:p>
        </p:txBody>
      </p:sp>
      <p:sp>
        <p:nvSpPr>
          <p:cNvPr id="7" name="Slide Number Placeholder 6"/>
          <p:cNvSpPr>
            <a:spLocks noGrp="1"/>
          </p:cNvSpPr>
          <p:nvPr>
            <p:ph type="sldNum" sz="quarter" idx="12"/>
          </p:nvPr>
        </p:nvSpPr>
        <p:spPr>
          <a:xfrm>
            <a:off x="8442384" y="6324599"/>
            <a:ext cx="533400" cy="365125"/>
          </a:xfrm>
        </p:spPr>
        <p:txBody>
          <a:bodyPr/>
          <a:lstStyle>
            <a:lvl1pPr>
              <a:defRPr>
                <a:solidFill>
                  <a:schemeClr val="bg1"/>
                </a:solidFill>
                <a:latin typeface="Tahoma" pitchFamily="34" charset="0"/>
                <a:ea typeface="Tahoma" pitchFamily="34" charset="0"/>
                <a:cs typeface="Tahoma" pitchFamily="34" charset="0"/>
              </a:defRPr>
            </a:lvl1pPr>
          </a:lstStyle>
          <a:p>
            <a:fld id="{4810A696-75C0-4E1D-A482-26D5420205C7}" type="slidenum">
              <a:rPr lang="en-US" smtClean="0"/>
              <a:pPr/>
              <a:t>‹#›</a:t>
            </a:fld>
            <a:endParaRPr lang="en-US"/>
          </a:p>
        </p:txBody>
      </p:sp>
      <p:pic>
        <p:nvPicPr>
          <p:cNvPr id="8" name="Picture 2" descr="D:\Dropbox\SS-Slides\DeCuong-CDIO\Template CDIO v4.2\Templates\Hinh anh\LogoCDIO_Transparent.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72399" y="304800"/>
            <a:ext cx="1203385"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3" descr="D:\Dropbox\SS-Slides\DeCuong-CDIO\Template CDIO v4.2\Templates\Hinh anh\LogoTruong_Transparent.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4300" y="6184900"/>
            <a:ext cx="762510" cy="600477"/>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0" name="Straight Arrow Connector 9"/>
          <p:cNvCxnSpPr/>
          <p:nvPr userDrawn="1"/>
        </p:nvCxnSpPr>
        <p:spPr>
          <a:xfrm>
            <a:off x="228600" y="1143000"/>
            <a:ext cx="8458200" cy="0"/>
          </a:xfrm>
          <a:prstGeom prst="straightConnector1">
            <a:avLst/>
          </a:prstGeom>
          <a:ln w="88900">
            <a:gradFill flip="none" rotWithShape="1">
              <a:gsLst>
                <a:gs pos="0">
                  <a:schemeClr val="accent1">
                    <a:lumMod val="75000"/>
                  </a:schemeClr>
                </a:gs>
                <a:gs pos="100000">
                  <a:schemeClr val="accent1">
                    <a:alpha val="64000"/>
                    <a:lumMod val="93000"/>
                  </a:schemeClr>
                </a:gs>
              </a:gsLst>
              <a:lin ang="18900000" scaled="1"/>
              <a:tileRect/>
            </a:gradFill>
            <a:tail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5403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Khoa Công nghệ thông tin - Đại học Khoa học tự nhiên TP Hồ Chí Minh</a:t>
            </a:r>
          </a:p>
        </p:txBody>
      </p:sp>
      <p:sp>
        <p:nvSpPr>
          <p:cNvPr id="9" name="Slide Number Placeholder 8"/>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3379944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Khoa Công nghệ thông tin - Đại học Khoa học tự nhiên TP Hồ Chí Minh</a:t>
            </a:r>
          </a:p>
        </p:txBody>
      </p:sp>
      <p:sp>
        <p:nvSpPr>
          <p:cNvPr id="5" name="Slide Number Placeholder 4"/>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45212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Khoa Công nghệ thông tin - Đại học Khoa học tự nhiên TP Hồ Chí Minh</a:t>
            </a:r>
          </a:p>
        </p:txBody>
      </p:sp>
      <p:sp>
        <p:nvSpPr>
          <p:cNvPr id="4" name="Slide Number Placeholder 3"/>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2022393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
        <p:nvSpPr>
          <p:cNvPr id="7" name="Slide Number Placeholder 6"/>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2808168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
        <p:nvSpPr>
          <p:cNvPr id="7" name="Slide Number Placeholder 6"/>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2062874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Khoa Công nghệ thông tin - Đại học Khoa học tự nhiên TP Hồ Chí Minh</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0A696-75C0-4E1D-A482-26D5420205C7}" type="slidenum">
              <a:rPr lang="en-US" smtClean="0"/>
              <a:pPr/>
              <a:t>‹#›</a:t>
            </a:fld>
            <a:endParaRPr lang="en-US"/>
          </a:p>
        </p:txBody>
      </p:sp>
    </p:spTree>
    <p:extLst>
      <p:ext uri="{BB962C8B-B14F-4D97-AF65-F5344CB8AC3E}">
        <p14:creationId xmlns:p14="http://schemas.microsoft.com/office/powerpoint/2010/main" val="4056042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1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1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20.wmf"/><Relationship Id="rId7" Type="http://schemas.openxmlformats.org/officeDocument/2006/relationships/oleObject" Target="../embeddings/oleObject5.bin"/><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image" Target="../media/image20.wmf"/><Relationship Id="rId7" Type="http://schemas.openxmlformats.org/officeDocument/2006/relationships/oleObject" Target="../embeddings/oleObject11.bin"/><Relationship Id="rId2"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oleObject" Target="../embeddings/oleObject10.bin"/><Relationship Id="rId11" Type="http://schemas.openxmlformats.org/officeDocument/2006/relationships/oleObject" Target="../embeddings/oleObject15.bin"/><Relationship Id="rId5" Type="http://schemas.openxmlformats.org/officeDocument/2006/relationships/oleObject" Target="../embeddings/oleObject9.bin"/><Relationship Id="rId10" Type="http://schemas.openxmlformats.org/officeDocument/2006/relationships/oleObject" Target="../embeddings/oleObject14.bin"/><Relationship Id="rId4" Type="http://schemas.openxmlformats.org/officeDocument/2006/relationships/oleObject" Target="../embeddings/oleObject8.bin"/><Relationship Id="rId9" Type="http://schemas.openxmlformats.org/officeDocument/2006/relationships/oleObject" Target="../embeddings/oleObject13.bin"/></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29.w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Chương</a:t>
            </a:r>
            <a:r>
              <a:rPr lang="en-US" dirty="0"/>
              <a:t> 05</a:t>
            </a:r>
            <a:br>
              <a:rPr lang="en-US" dirty="0"/>
            </a:br>
            <a:r>
              <a:rPr lang="en-US" dirty="0" err="1"/>
              <a:t>Thiết</a:t>
            </a:r>
            <a:r>
              <a:rPr lang="en-US" dirty="0"/>
              <a:t> </a:t>
            </a:r>
            <a:r>
              <a:rPr lang="en-US" dirty="0" err="1"/>
              <a:t>bị</a:t>
            </a:r>
            <a:r>
              <a:rPr lang="en-US" dirty="0"/>
              <a:t> </a:t>
            </a:r>
            <a:r>
              <a:rPr lang="en-US" dirty="0" err="1"/>
              <a:t>mạng</a:t>
            </a:r>
            <a:endParaRPr lang="en-US" dirty="0"/>
          </a:p>
        </p:txBody>
      </p:sp>
      <p:sp>
        <p:nvSpPr>
          <p:cNvPr id="3" name="Subtitle 2"/>
          <p:cNvSpPr>
            <a:spLocks noGrp="1"/>
          </p:cNvSpPr>
          <p:nvPr>
            <p:ph type="subTitle" idx="1"/>
          </p:nvPr>
        </p:nvSpPr>
        <p:spPr/>
        <p:txBody>
          <a:bodyPr/>
          <a:lstStyle/>
          <a:p>
            <a:r>
              <a:rPr lang="en-US" b="1" dirty="0">
                <a:solidFill>
                  <a:schemeClr val="accent1">
                    <a:lumMod val="75000"/>
                  </a:schemeClr>
                </a:solidFill>
              </a:rPr>
              <a:t>MẠNG </a:t>
            </a:r>
            <a:r>
              <a:rPr lang="en-US" b="1">
                <a:solidFill>
                  <a:schemeClr val="accent1">
                    <a:lumMod val="75000"/>
                  </a:schemeClr>
                </a:solidFill>
              </a:rPr>
              <a:t>MÁY TÍNH</a:t>
            </a:r>
            <a:endParaRPr lang="en-US" b="1" dirty="0">
              <a:solidFill>
                <a:schemeClr val="accent1">
                  <a:lumMod val="75000"/>
                </a:schemeClr>
              </a:solidFill>
            </a:endParaRPr>
          </a:p>
        </p:txBody>
      </p:sp>
    </p:spTree>
    <p:extLst>
      <p:ext uri="{BB962C8B-B14F-4D97-AF65-F5344CB8AC3E}">
        <p14:creationId xmlns:p14="http://schemas.microsoft.com/office/powerpoint/2010/main" val="4029167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228600" y="76200"/>
            <a:ext cx="5943600" cy="1143000"/>
          </a:xfrm>
        </p:spPr>
        <p:txBody>
          <a:bodyPr>
            <a:normAutofit fontScale="90000"/>
          </a:bodyPr>
          <a:lstStyle/>
          <a:p>
            <a:pPr eaLnBrk="1" hangingPunct="1"/>
            <a:r>
              <a:rPr lang="en-US" dirty="0"/>
              <a:t>Hub (</a:t>
            </a:r>
            <a:r>
              <a:rPr lang="en-US" dirty="0" err="1"/>
              <a:t>giống</a:t>
            </a:r>
            <a:r>
              <a:rPr lang="en-US" dirty="0"/>
              <a:t> repeater </a:t>
            </a:r>
            <a:r>
              <a:rPr lang="en-US" dirty="0" err="1"/>
              <a:t>nhưng</a:t>
            </a:r>
            <a:r>
              <a:rPr lang="en-US" dirty="0"/>
              <a:t> </a:t>
            </a:r>
            <a:r>
              <a:rPr lang="en-US" dirty="0" err="1"/>
              <a:t>là</a:t>
            </a:r>
            <a:r>
              <a:rPr lang="en-US" dirty="0"/>
              <a:t> star topology) – ko </a:t>
            </a:r>
            <a:r>
              <a:rPr lang="en-US" dirty="0" err="1"/>
              <a:t>dùng</a:t>
            </a:r>
            <a:r>
              <a:rPr lang="en-US" dirty="0"/>
              <a:t> </a:t>
            </a:r>
          </a:p>
        </p:txBody>
      </p:sp>
      <p:sp>
        <p:nvSpPr>
          <p:cNvPr id="156675" name="Rectangle 3"/>
          <p:cNvSpPr>
            <a:spLocks noGrp="1" noChangeArrowheads="1"/>
          </p:cNvSpPr>
          <p:nvPr>
            <p:ph sz="quarter" idx="1"/>
          </p:nvPr>
        </p:nvSpPr>
        <p:spPr/>
        <p:txBody>
          <a:bodyPr/>
          <a:lstStyle/>
          <a:p>
            <a:pPr eaLnBrk="1" hangingPunct="1"/>
            <a:r>
              <a:rPr lang="en-US" dirty="0" err="1">
                <a:latin typeface="Times New Roman" pitchFamily="18" charset="0"/>
              </a:rPr>
              <a:t>Là</a:t>
            </a:r>
            <a:r>
              <a:rPr lang="en-US" dirty="0"/>
              <a:t> </a:t>
            </a:r>
            <a:r>
              <a:rPr lang="en-US" dirty="0" err="1">
                <a:latin typeface="Times New Roman" pitchFamily="18" charset="0"/>
              </a:rPr>
              <a:t>thiết</a:t>
            </a:r>
            <a:r>
              <a:rPr lang="en-US" dirty="0"/>
              <a:t> </a:t>
            </a:r>
            <a:r>
              <a:rPr lang="en-US" dirty="0" err="1">
                <a:latin typeface="Times New Roman" pitchFamily="18" charset="0"/>
              </a:rPr>
              <a:t>bị</a:t>
            </a:r>
            <a:r>
              <a:rPr lang="en-US" dirty="0"/>
              <a:t> </a:t>
            </a:r>
            <a:r>
              <a:rPr lang="en-US" dirty="0" err="1">
                <a:latin typeface="Times New Roman" pitchFamily="18" charset="0"/>
              </a:rPr>
              <a:t>mạng</a:t>
            </a:r>
            <a:r>
              <a:rPr lang="en-US" dirty="0"/>
              <a:t> </a:t>
            </a:r>
            <a:r>
              <a:rPr lang="en-US" dirty="0" err="1">
                <a:latin typeface="Times New Roman" pitchFamily="18" charset="0"/>
              </a:rPr>
              <a:t>cho</a:t>
            </a:r>
            <a:r>
              <a:rPr lang="en-US" dirty="0"/>
              <a:t> </a:t>
            </a:r>
            <a:r>
              <a:rPr lang="en-US" dirty="0" err="1">
                <a:latin typeface="Times New Roman" pitchFamily="18" charset="0"/>
              </a:rPr>
              <a:t>phép</a:t>
            </a:r>
            <a:r>
              <a:rPr lang="en-US" dirty="0"/>
              <a:t> </a:t>
            </a:r>
            <a:r>
              <a:rPr lang="en-US" dirty="0" err="1">
                <a:latin typeface="Times New Roman" pitchFamily="18" charset="0"/>
              </a:rPr>
              <a:t>tập</a:t>
            </a:r>
            <a:r>
              <a:rPr lang="en-US" dirty="0"/>
              <a:t> </a:t>
            </a:r>
            <a:r>
              <a:rPr lang="en-US" dirty="0" err="1">
                <a:latin typeface="Times New Roman" pitchFamily="18" charset="0"/>
              </a:rPr>
              <a:t>kết</a:t>
            </a:r>
            <a:r>
              <a:rPr lang="en-US" dirty="0"/>
              <a:t> </a:t>
            </a:r>
            <a:r>
              <a:rPr lang="en-US" dirty="0" err="1">
                <a:latin typeface="Times New Roman" pitchFamily="18" charset="0"/>
              </a:rPr>
              <a:t>dây</a:t>
            </a:r>
            <a:r>
              <a:rPr lang="en-US" dirty="0"/>
              <a:t> </a:t>
            </a:r>
            <a:r>
              <a:rPr lang="en-US" dirty="0" err="1">
                <a:latin typeface="Times New Roman" pitchFamily="18" charset="0"/>
              </a:rPr>
              <a:t>dẫn</a:t>
            </a:r>
            <a:r>
              <a:rPr lang="en-US" dirty="0"/>
              <a:t> </a:t>
            </a:r>
            <a:r>
              <a:rPr lang="en-US" dirty="0" err="1">
                <a:latin typeface="Times New Roman" pitchFamily="18" charset="0"/>
              </a:rPr>
              <a:t>mạng</a:t>
            </a:r>
            <a:endParaRPr lang="en-US" dirty="0">
              <a:latin typeface="Times New Roman" pitchFamily="18" charset="0"/>
            </a:endParaRPr>
          </a:p>
          <a:p>
            <a:pPr eaLnBrk="1" hangingPunct="1"/>
            <a:r>
              <a:rPr lang="en-US" dirty="0" err="1">
                <a:latin typeface="Times New Roman" pitchFamily="18" charset="0"/>
              </a:rPr>
              <a:t>Tín</a:t>
            </a:r>
            <a:r>
              <a:rPr lang="en-US" dirty="0">
                <a:latin typeface="Times New Roman" pitchFamily="18" charset="0"/>
              </a:rPr>
              <a:t> </a:t>
            </a:r>
            <a:r>
              <a:rPr lang="en-US" dirty="0" err="1">
                <a:latin typeface="Times New Roman" pitchFamily="18" charset="0"/>
              </a:rPr>
              <a:t>hiệu</a:t>
            </a:r>
            <a:r>
              <a:rPr lang="en-US" dirty="0">
                <a:latin typeface="Times New Roman" pitchFamily="18" charset="0"/>
              </a:rPr>
              <a:t> </a:t>
            </a:r>
            <a:r>
              <a:rPr lang="en-US" dirty="0" err="1">
                <a:latin typeface="Times New Roman" pitchFamily="18" charset="0"/>
              </a:rPr>
              <a:t>vào</a:t>
            </a:r>
            <a:r>
              <a:rPr lang="en-US" dirty="0">
                <a:latin typeface="Times New Roman" pitchFamily="18" charset="0"/>
              </a:rPr>
              <a:t> 1 port </a:t>
            </a:r>
            <a:r>
              <a:rPr lang="en-US" dirty="0" err="1">
                <a:latin typeface="Times New Roman" pitchFamily="18" charset="0"/>
              </a:rPr>
              <a:t>của</a:t>
            </a:r>
            <a:r>
              <a:rPr lang="en-US" dirty="0">
                <a:latin typeface="Times New Roman" pitchFamily="18" charset="0"/>
              </a:rPr>
              <a:t> Hub </a:t>
            </a:r>
            <a:r>
              <a:rPr lang="en-US" dirty="0" err="1">
                <a:latin typeface="Times New Roman" pitchFamily="18" charset="0"/>
              </a:rPr>
              <a:t>sẽ</a:t>
            </a:r>
            <a:r>
              <a:rPr lang="en-US" dirty="0">
                <a:latin typeface="Times New Roman" pitchFamily="18" charset="0"/>
              </a:rPr>
              <a:t> </a:t>
            </a:r>
            <a:r>
              <a:rPr lang="en-US" dirty="0" err="1">
                <a:latin typeface="Times New Roman" pitchFamily="18" charset="0"/>
              </a:rPr>
              <a:t>được</a:t>
            </a:r>
            <a:r>
              <a:rPr lang="en-US" dirty="0">
                <a:latin typeface="Times New Roman" pitchFamily="18" charset="0"/>
              </a:rPr>
              <a:t> </a:t>
            </a:r>
            <a:r>
              <a:rPr lang="en-US" dirty="0" err="1">
                <a:latin typeface="Times New Roman" pitchFamily="18" charset="0"/>
              </a:rPr>
              <a:t>chuyển</a:t>
            </a:r>
            <a:r>
              <a:rPr lang="en-US" dirty="0">
                <a:latin typeface="Times New Roman" pitchFamily="18" charset="0"/>
              </a:rPr>
              <a:t> </a:t>
            </a:r>
            <a:r>
              <a:rPr lang="en-US" dirty="0" err="1">
                <a:latin typeface="Times New Roman" pitchFamily="18" charset="0"/>
              </a:rPr>
              <a:t>ra</a:t>
            </a:r>
            <a:r>
              <a:rPr lang="en-US" dirty="0">
                <a:latin typeface="Times New Roman" pitchFamily="18" charset="0"/>
              </a:rPr>
              <a:t> </a:t>
            </a:r>
            <a:r>
              <a:rPr lang="en-US" dirty="0" err="1">
                <a:latin typeface="Times New Roman" pitchFamily="18" charset="0"/>
              </a:rPr>
              <a:t>tất</a:t>
            </a:r>
            <a:r>
              <a:rPr lang="en-US" dirty="0">
                <a:latin typeface="Times New Roman" pitchFamily="18" charset="0"/>
              </a:rPr>
              <a:t> </a:t>
            </a:r>
            <a:r>
              <a:rPr lang="en-US" dirty="0" err="1">
                <a:latin typeface="Times New Roman" pitchFamily="18" charset="0"/>
              </a:rPr>
              <a:t>cả</a:t>
            </a:r>
            <a:r>
              <a:rPr lang="en-US" dirty="0">
                <a:latin typeface="Times New Roman" pitchFamily="18" charset="0"/>
              </a:rPr>
              <a:t> </a:t>
            </a:r>
            <a:r>
              <a:rPr lang="en-US" dirty="0" err="1">
                <a:latin typeface="Times New Roman" pitchFamily="18" charset="0"/>
              </a:rPr>
              <a:t>các</a:t>
            </a:r>
            <a:r>
              <a:rPr lang="en-US" dirty="0">
                <a:latin typeface="Times New Roman" pitchFamily="18" charset="0"/>
              </a:rPr>
              <a:t> port</a:t>
            </a:r>
          </a:p>
          <a:p>
            <a:pPr lvl="1"/>
            <a:r>
              <a:rPr lang="en-US" dirty="0" err="1"/>
              <a:t>Mỗi</a:t>
            </a:r>
            <a:r>
              <a:rPr lang="en-US" dirty="0"/>
              <a:t> port </a:t>
            </a:r>
            <a:r>
              <a:rPr lang="en-US" dirty="0" err="1"/>
              <a:t>là</a:t>
            </a:r>
            <a:r>
              <a:rPr lang="en-US" dirty="0"/>
              <a:t> 1 shared link</a:t>
            </a:r>
          </a:p>
          <a:p>
            <a:pPr lvl="1"/>
            <a:r>
              <a:rPr lang="en-US" dirty="0"/>
              <a:t>Khi </a:t>
            </a:r>
            <a:r>
              <a:rPr lang="en-US" dirty="0" err="1"/>
              <a:t>chuyển</a:t>
            </a:r>
            <a:r>
              <a:rPr lang="en-US" dirty="0"/>
              <a:t> </a:t>
            </a:r>
            <a:r>
              <a:rPr lang="en-US" dirty="0" err="1"/>
              <a:t>dữ</a:t>
            </a:r>
            <a:r>
              <a:rPr lang="en-US" dirty="0"/>
              <a:t> </a:t>
            </a:r>
            <a:r>
              <a:rPr lang="en-US" dirty="0" err="1"/>
              <a:t>liệu</a:t>
            </a:r>
            <a:r>
              <a:rPr lang="en-US" dirty="0"/>
              <a:t> </a:t>
            </a:r>
            <a:r>
              <a:rPr lang="en-US" dirty="0" err="1"/>
              <a:t>sẽ</a:t>
            </a:r>
            <a:r>
              <a:rPr lang="en-US" dirty="0"/>
              <a:t> </a:t>
            </a:r>
            <a:r>
              <a:rPr lang="en-US" dirty="0" err="1"/>
              <a:t>đi</a:t>
            </a:r>
            <a:r>
              <a:rPr lang="en-US" dirty="0"/>
              <a:t> qua </a:t>
            </a:r>
            <a:r>
              <a:rPr lang="en-US" dirty="0" err="1"/>
              <a:t>hết</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máy</a:t>
            </a:r>
            <a:r>
              <a:rPr lang="en-US" dirty="0"/>
              <a:t>, </a:t>
            </a:r>
            <a:r>
              <a:rPr lang="en-US" dirty="0" err="1"/>
              <a:t>máy</a:t>
            </a:r>
            <a:r>
              <a:rPr lang="en-US" dirty="0"/>
              <a:t> </a:t>
            </a:r>
            <a:r>
              <a:rPr lang="en-US" dirty="0" err="1"/>
              <a:t>nào</a:t>
            </a:r>
            <a:r>
              <a:rPr lang="en-US" dirty="0"/>
              <a:t> </a:t>
            </a:r>
            <a:r>
              <a:rPr lang="en-US" dirty="0" err="1"/>
              <a:t>đúng</a:t>
            </a:r>
            <a:r>
              <a:rPr lang="en-US" dirty="0"/>
              <a:t> </a:t>
            </a:r>
            <a:r>
              <a:rPr lang="en-US" dirty="0" err="1"/>
              <a:t>thì</a:t>
            </a:r>
            <a:r>
              <a:rPr lang="en-US" dirty="0"/>
              <a:t> </a:t>
            </a:r>
            <a:r>
              <a:rPr lang="en-US" dirty="0" err="1"/>
              <a:t>nhận</a:t>
            </a:r>
            <a:endParaRPr lang="en-US" dirty="0"/>
          </a:p>
          <a:p>
            <a:pPr marL="457200" lvl="1" indent="0">
              <a:buNone/>
            </a:pPr>
            <a:r>
              <a:rPr lang="en-US" dirty="0"/>
              <a:t>Ko </a:t>
            </a:r>
            <a:r>
              <a:rPr lang="en-US" dirty="0" err="1"/>
              <a:t>còn</a:t>
            </a:r>
            <a:r>
              <a:rPr lang="en-US" dirty="0"/>
              <a:t> </a:t>
            </a:r>
            <a:r>
              <a:rPr lang="en-US" dirty="0" err="1"/>
              <a:t>dùng</a:t>
            </a:r>
            <a:r>
              <a:rPr lang="en-US" dirty="0"/>
              <a:t> </a:t>
            </a:r>
            <a:r>
              <a:rPr lang="en-US" dirty="0" err="1"/>
              <a:t>nữa</a:t>
            </a:r>
            <a:r>
              <a:rPr lang="en-US" dirty="0"/>
              <a:t>, </a:t>
            </a:r>
            <a:r>
              <a:rPr lang="en-US" dirty="0" err="1"/>
              <a:t>sử</a:t>
            </a:r>
            <a:r>
              <a:rPr lang="en-US" dirty="0"/>
              <a:t> </a:t>
            </a:r>
            <a:r>
              <a:rPr lang="en-US" dirty="0" err="1"/>
              <a:t>dụng</a:t>
            </a:r>
            <a:r>
              <a:rPr lang="en-US" dirty="0"/>
              <a:t> switch </a:t>
            </a:r>
            <a:r>
              <a:rPr lang="en-US" dirty="0" err="1"/>
              <a:t>thay</a:t>
            </a:r>
            <a:r>
              <a:rPr lang="en-US" dirty="0"/>
              <a:t> </a:t>
            </a:r>
            <a:r>
              <a:rPr lang="en-US" dirty="0" err="1"/>
              <a:t>thế</a:t>
            </a:r>
            <a:r>
              <a:rPr lang="en-US" dirty="0"/>
              <a:t> (</a:t>
            </a:r>
            <a:r>
              <a:rPr lang="en-US" dirty="0" err="1"/>
              <a:t>rẻ</a:t>
            </a:r>
            <a:r>
              <a:rPr lang="en-US" dirty="0"/>
              <a:t> </a:t>
            </a:r>
            <a:r>
              <a:rPr lang="en-US" dirty="0" err="1"/>
              <a:t>hơn</a:t>
            </a:r>
            <a:r>
              <a:rPr lang="en-US" dirty="0"/>
              <a:t> </a:t>
            </a:r>
            <a:r>
              <a:rPr lang="en-US" dirty="0" err="1"/>
              <a:t>xưa</a:t>
            </a:r>
            <a:r>
              <a:rPr lang="en-US" dirty="0"/>
              <a:t>)</a:t>
            </a:r>
          </a:p>
        </p:txBody>
      </p:sp>
      <p:pic>
        <p:nvPicPr>
          <p:cNvPr id="156676"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247900" y="4421187"/>
            <a:ext cx="4572000" cy="2436813"/>
          </a:xfrm>
          <a:prstGeom prst="rect">
            <a:avLst/>
          </a:prstGeom>
          <a:noFill/>
          <a:ln w="9525">
            <a:noFill/>
            <a:miter lim="800000"/>
            <a:headEnd/>
            <a:tailEnd/>
          </a:ln>
        </p:spPr>
      </p:pic>
      <p:pic>
        <p:nvPicPr>
          <p:cNvPr id="8198"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172200" y="152400"/>
            <a:ext cx="1076325" cy="876300"/>
          </a:xfrm>
          <a:prstGeom prst="rect">
            <a:avLst/>
          </a:prstGeom>
          <a:noFill/>
          <a:ln w="9525">
            <a:noFill/>
            <a:miter lim="800000"/>
            <a:headEnd/>
            <a:tailEnd/>
          </a:ln>
        </p:spPr>
      </p:pic>
      <p:pic>
        <p:nvPicPr>
          <p:cNvPr id="8199" name="Picture 6"/>
          <p:cNvPicPr>
            <a:picLocks noChangeAspect="1" noChangeArrowheads="1"/>
          </p:cNvPicPr>
          <p:nvPr/>
        </p:nvPicPr>
        <p:blipFill>
          <a:blip r:embed="rId4" cstate="print"/>
          <a:srcRect/>
          <a:stretch>
            <a:fillRect/>
          </a:stretch>
        </p:blipFill>
        <p:spPr bwMode="auto">
          <a:xfrm>
            <a:off x="7391400" y="360363"/>
            <a:ext cx="1295400" cy="5540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Effect transition="in" filter="blinds(horizontal)">
                                      <p:cBhvr>
                                        <p:cTn id="7" dur="500"/>
                                        <p:tgtEl>
                                          <p:spTgt spid="156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6675">
                                            <p:txEl>
                                              <p:pRg st="1" end="1"/>
                                            </p:txEl>
                                          </p:spTgt>
                                        </p:tgtEl>
                                        <p:attrNameLst>
                                          <p:attrName>style.visibility</p:attrName>
                                        </p:attrNameLst>
                                      </p:cBhvr>
                                      <p:to>
                                        <p:strVal val="visible"/>
                                      </p:to>
                                    </p:set>
                                    <p:animEffect transition="in" filter="blinds(horizontal)">
                                      <p:cBhvr>
                                        <p:cTn id="12" dur="500"/>
                                        <p:tgtEl>
                                          <p:spTgt spid="156675">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6675">
                                            <p:txEl>
                                              <p:pRg st="2" end="2"/>
                                            </p:txEl>
                                          </p:spTgt>
                                        </p:tgtEl>
                                        <p:attrNameLst>
                                          <p:attrName>style.visibility</p:attrName>
                                        </p:attrNameLst>
                                      </p:cBhvr>
                                      <p:to>
                                        <p:strVal val="visible"/>
                                      </p:to>
                                    </p:set>
                                    <p:animEffect transition="in" filter="blinds(horizontal)">
                                      <p:cBhvr>
                                        <p:cTn id="15" dur="500"/>
                                        <p:tgtEl>
                                          <p:spTgt spid="156675">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56675">
                                            <p:txEl>
                                              <p:pRg st="3" end="3"/>
                                            </p:txEl>
                                          </p:spTgt>
                                        </p:tgtEl>
                                        <p:attrNameLst>
                                          <p:attrName>style.visibility</p:attrName>
                                        </p:attrNameLst>
                                      </p:cBhvr>
                                      <p:to>
                                        <p:strVal val="visible"/>
                                      </p:to>
                                    </p:set>
                                    <p:animEffect transition="in" filter="blinds(horizontal)">
                                      <p:cBhvr>
                                        <p:cTn id="18" dur="500"/>
                                        <p:tgtEl>
                                          <p:spTgt spid="156675">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56675">
                                            <p:txEl>
                                              <p:pRg st="4" end="4"/>
                                            </p:txEl>
                                          </p:spTgt>
                                        </p:tgtEl>
                                        <p:attrNameLst>
                                          <p:attrName>style.visibility</p:attrName>
                                        </p:attrNameLst>
                                      </p:cBhvr>
                                      <p:to>
                                        <p:strVal val="visible"/>
                                      </p:to>
                                    </p:set>
                                    <p:animEffect transition="in" filter="blinds(horizontal)">
                                      <p:cBhvr>
                                        <p:cTn id="21" dur="500"/>
                                        <p:tgtEl>
                                          <p:spTgt spid="15667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56676"/>
                                        </p:tgtEl>
                                        <p:attrNameLst>
                                          <p:attrName>style.visibility</p:attrName>
                                        </p:attrNameLst>
                                      </p:cBhvr>
                                      <p:to>
                                        <p:strVal val="visible"/>
                                      </p:to>
                                    </p:set>
                                    <p:animEffect transition="in" filter="dissolve">
                                      <p:cBhvr>
                                        <p:cTn id="26" dur="500"/>
                                        <p:tgtEl>
                                          <p:spTgt spid="156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Hub – minh </a:t>
            </a:r>
            <a:r>
              <a:rPr lang="en-US" dirty="0" err="1"/>
              <a:t>họa</a:t>
            </a:r>
            <a:r>
              <a:rPr lang="en-US" dirty="0"/>
              <a:t> </a:t>
            </a:r>
            <a:r>
              <a:rPr lang="en-US" dirty="0" err="1"/>
              <a:t>tín</a:t>
            </a:r>
            <a:r>
              <a:rPr lang="en-US" dirty="0"/>
              <a:t> </a:t>
            </a:r>
            <a:r>
              <a:rPr lang="en-US" dirty="0" err="1"/>
              <a:t>hiệu</a:t>
            </a:r>
            <a:r>
              <a:rPr lang="en-US" dirty="0"/>
              <a:t> </a:t>
            </a:r>
            <a:r>
              <a:rPr lang="en-US" dirty="0" err="1"/>
              <a:t>mạng</a:t>
            </a:r>
            <a:endParaRPr lang="en-US" dirty="0"/>
          </a:p>
        </p:txBody>
      </p:sp>
      <p:sp>
        <p:nvSpPr>
          <p:cNvPr id="3" name="Content Placeholder 2"/>
          <p:cNvSpPr>
            <a:spLocks noGrp="1"/>
          </p:cNvSpPr>
          <p:nvPr>
            <p:ph sz="quarter"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1600200" y="1676400"/>
            <a:ext cx="4572000" cy="3728132"/>
          </a:xfrm>
          <a:prstGeom prst="rect">
            <a:avLst/>
          </a:prstGeom>
          <a:noFill/>
          <a:ln w="9525">
            <a:noFill/>
            <a:miter lim="800000"/>
            <a:headEnd/>
            <a:tailEnd/>
          </a:ln>
        </p:spPr>
      </p:pic>
      <p:pic>
        <p:nvPicPr>
          <p:cNvPr id="8" name="Picture 6"/>
          <p:cNvPicPr>
            <a:picLocks noChangeAspect="1" noChangeArrowheads="1"/>
          </p:cNvPicPr>
          <p:nvPr/>
        </p:nvPicPr>
        <p:blipFill>
          <a:blip r:embed="rId3" cstate="print"/>
          <a:srcRect/>
          <a:stretch>
            <a:fillRect/>
          </a:stretch>
        </p:blipFill>
        <p:spPr bwMode="auto">
          <a:xfrm>
            <a:off x="7391400" y="360363"/>
            <a:ext cx="1295400" cy="5540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ssolv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dirty="0"/>
              <a:t>Hub – </a:t>
            </a:r>
            <a:r>
              <a:rPr lang="en-US" dirty="0" err="1"/>
              <a:t>phân</a:t>
            </a:r>
            <a:r>
              <a:rPr lang="en-US" dirty="0"/>
              <a:t> </a:t>
            </a:r>
            <a:r>
              <a:rPr lang="en-US" dirty="0" err="1"/>
              <a:t>loại</a:t>
            </a:r>
            <a:endParaRPr lang="en-US" dirty="0"/>
          </a:p>
        </p:txBody>
      </p:sp>
      <p:sp>
        <p:nvSpPr>
          <p:cNvPr id="157699" name="Rectangle 3"/>
          <p:cNvSpPr>
            <a:spLocks noGrp="1" noChangeArrowheads="1"/>
          </p:cNvSpPr>
          <p:nvPr>
            <p:ph sz="quarter" idx="1"/>
          </p:nvPr>
        </p:nvSpPr>
        <p:spPr/>
        <p:txBody>
          <a:bodyPr/>
          <a:lstStyle/>
          <a:p>
            <a:pPr>
              <a:lnSpc>
                <a:spcPct val="90000"/>
              </a:lnSpc>
            </a:pPr>
            <a:r>
              <a:rPr lang="en-US" sz="3000" dirty="0">
                <a:latin typeface="Times New Roman" pitchFamily="18" charset="0"/>
              </a:rPr>
              <a:t>Passive</a:t>
            </a:r>
            <a:r>
              <a:rPr lang="en-US" sz="3000" dirty="0"/>
              <a:t> </a:t>
            </a:r>
            <a:r>
              <a:rPr lang="en-US" sz="3000" dirty="0">
                <a:latin typeface="Times New Roman" pitchFamily="18" charset="0"/>
              </a:rPr>
              <a:t>hub: (</a:t>
            </a:r>
            <a:r>
              <a:rPr lang="en-US" sz="3000" dirty="0" err="1">
                <a:latin typeface="Times New Roman" pitchFamily="18" charset="0"/>
              </a:rPr>
              <a:t>tuyệt</a:t>
            </a:r>
            <a:r>
              <a:rPr lang="en-US" sz="3000" dirty="0">
                <a:latin typeface="Times New Roman" pitchFamily="18" charset="0"/>
              </a:rPr>
              <a:t> </a:t>
            </a:r>
            <a:r>
              <a:rPr lang="en-US" sz="3000" dirty="0" err="1">
                <a:latin typeface="Times New Roman" pitchFamily="18" charset="0"/>
              </a:rPr>
              <a:t>chủng</a:t>
            </a:r>
            <a:r>
              <a:rPr lang="en-US" sz="3000" dirty="0">
                <a:latin typeface="Times New Roman" pitchFamily="18" charset="0"/>
              </a:rPr>
              <a:t>)</a:t>
            </a:r>
          </a:p>
          <a:p>
            <a:pPr lvl="1">
              <a:lnSpc>
                <a:spcPct val="90000"/>
              </a:lnSpc>
            </a:pPr>
            <a:r>
              <a:rPr lang="en-US" sz="2600" dirty="0" err="1">
                <a:latin typeface="Times New Roman" pitchFamily="18" charset="0"/>
              </a:rPr>
              <a:t>Không</a:t>
            </a:r>
            <a:r>
              <a:rPr lang="en-US" sz="2600" dirty="0">
                <a:latin typeface="Times New Roman" pitchFamily="18" charset="0"/>
              </a:rPr>
              <a:t> </a:t>
            </a:r>
            <a:r>
              <a:rPr lang="en-US" sz="2600" dirty="0" err="1">
                <a:latin typeface="Times New Roman" pitchFamily="18" charset="0"/>
              </a:rPr>
              <a:t>khuyếch</a:t>
            </a:r>
            <a:r>
              <a:rPr lang="en-US" sz="2600" dirty="0">
                <a:latin typeface="Times New Roman" pitchFamily="18" charset="0"/>
              </a:rPr>
              <a:t> </a:t>
            </a:r>
            <a:r>
              <a:rPr lang="en-US" sz="2600" dirty="0" err="1">
                <a:latin typeface="Times New Roman" pitchFamily="18" charset="0"/>
              </a:rPr>
              <a:t>đại</a:t>
            </a:r>
            <a:r>
              <a:rPr lang="en-US" sz="2600" dirty="0">
                <a:latin typeface="Times New Roman" pitchFamily="18" charset="0"/>
              </a:rPr>
              <a:t> </a:t>
            </a:r>
            <a:r>
              <a:rPr lang="en-US" sz="2600" dirty="0" err="1">
                <a:latin typeface="Times New Roman" pitchFamily="18" charset="0"/>
              </a:rPr>
              <a:t>tín</a:t>
            </a:r>
            <a:r>
              <a:rPr lang="en-US" sz="2600" dirty="0">
                <a:latin typeface="Times New Roman" pitchFamily="18" charset="0"/>
              </a:rPr>
              <a:t> </a:t>
            </a:r>
            <a:r>
              <a:rPr lang="en-US" sz="2600" dirty="0" err="1">
                <a:latin typeface="Times New Roman" pitchFamily="18" charset="0"/>
              </a:rPr>
              <a:t>hiệu</a:t>
            </a:r>
            <a:endParaRPr lang="en-US" sz="2600" dirty="0">
              <a:latin typeface="Times New Roman" pitchFamily="18" charset="0"/>
            </a:endParaRPr>
          </a:p>
          <a:p>
            <a:pPr>
              <a:lnSpc>
                <a:spcPct val="90000"/>
              </a:lnSpc>
            </a:pPr>
            <a:r>
              <a:rPr lang="en-US" sz="3000" dirty="0">
                <a:latin typeface="Times New Roman" pitchFamily="18" charset="0"/>
              </a:rPr>
              <a:t>Active</a:t>
            </a:r>
            <a:r>
              <a:rPr lang="en-US" sz="3000" dirty="0"/>
              <a:t> </a:t>
            </a:r>
            <a:r>
              <a:rPr lang="en-US" sz="3000" dirty="0">
                <a:latin typeface="Times New Roman" pitchFamily="18" charset="0"/>
              </a:rPr>
              <a:t>Hub (</a:t>
            </a:r>
            <a:r>
              <a:rPr lang="en-US" sz="3000" dirty="0" err="1">
                <a:latin typeface="Times New Roman" pitchFamily="18" charset="0"/>
              </a:rPr>
              <a:t>giống</a:t>
            </a:r>
            <a:r>
              <a:rPr lang="en-US" sz="3000" dirty="0">
                <a:latin typeface="Times New Roman" pitchFamily="18" charset="0"/>
              </a:rPr>
              <a:t> repeater)</a:t>
            </a:r>
          </a:p>
          <a:p>
            <a:pPr lvl="1">
              <a:lnSpc>
                <a:spcPct val="90000"/>
              </a:lnSpc>
            </a:pPr>
            <a:r>
              <a:rPr lang="en-US" sz="2600" dirty="0" err="1">
                <a:latin typeface="Times New Roman" pitchFamily="18" charset="0"/>
              </a:rPr>
              <a:t>Khuyếch</a:t>
            </a:r>
            <a:r>
              <a:rPr lang="en-US" sz="2600" dirty="0">
                <a:latin typeface="Times New Roman" pitchFamily="18" charset="0"/>
              </a:rPr>
              <a:t> </a:t>
            </a:r>
            <a:r>
              <a:rPr lang="en-US" sz="2600" dirty="0" err="1">
                <a:latin typeface="Times New Roman" pitchFamily="18" charset="0"/>
              </a:rPr>
              <a:t>đại</a:t>
            </a:r>
            <a:r>
              <a:rPr lang="en-US" sz="2600" dirty="0">
                <a:latin typeface="Times New Roman" pitchFamily="18" charset="0"/>
              </a:rPr>
              <a:t> </a:t>
            </a:r>
            <a:r>
              <a:rPr lang="en-US" sz="2600" dirty="0" err="1">
                <a:latin typeface="Times New Roman" pitchFamily="18" charset="0"/>
              </a:rPr>
              <a:t>tín</a:t>
            </a:r>
            <a:r>
              <a:rPr lang="en-US" sz="2600" dirty="0">
                <a:latin typeface="Times New Roman" pitchFamily="18" charset="0"/>
              </a:rPr>
              <a:t> </a:t>
            </a:r>
            <a:r>
              <a:rPr lang="en-US" sz="2600" dirty="0" err="1">
                <a:latin typeface="Times New Roman" pitchFamily="18" charset="0"/>
              </a:rPr>
              <a:t>hiệu</a:t>
            </a:r>
            <a:endParaRPr lang="en-US" sz="2600" dirty="0">
              <a:latin typeface="Times New Roman" pitchFamily="18" charset="0"/>
            </a:endParaRPr>
          </a:p>
          <a:p>
            <a:pPr lvl="1">
              <a:lnSpc>
                <a:spcPct val="90000"/>
              </a:lnSpc>
            </a:pPr>
            <a:r>
              <a:rPr lang="en-US" sz="2600" dirty="0" err="1">
                <a:latin typeface="Times New Roman" pitchFamily="18" charset="0"/>
              </a:rPr>
              <a:t>Như</a:t>
            </a:r>
            <a:r>
              <a:rPr lang="en-US" sz="2600" dirty="0">
                <a:latin typeface="Times New Roman" pitchFamily="18" charset="0"/>
              </a:rPr>
              <a:t> 1 repeater </a:t>
            </a:r>
            <a:r>
              <a:rPr lang="en-US" sz="2600" dirty="0" err="1">
                <a:latin typeface="Times New Roman" pitchFamily="18" charset="0"/>
              </a:rPr>
              <a:t>nhiều</a:t>
            </a:r>
            <a:r>
              <a:rPr lang="en-US" sz="2600" dirty="0">
                <a:latin typeface="Times New Roman" pitchFamily="18" charset="0"/>
              </a:rPr>
              <a:t> </a:t>
            </a:r>
            <a:r>
              <a:rPr lang="en-US" sz="2600" dirty="0" err="1">
                <a:latin typeface="Times New Roman" pitchFamily="18" charset="0"/>
              </a:rPr>
              <a:t>cổng</a:t>
            </a:r>
            <a:endParaRPr lang="en-US" sz="2600" dirty="0">
              <a:latin typeface="Times New Roman" pitchFamily="18" charset="0"/>
            </a:endParaRPr>
          </a:p>
          <a:p>
            <a:pPr>
              <a:lnSpc>
                <a:spcPct val="90000"/>
              </a:lnSpc>
            </a:pPr>
            <a:r>
              <a:rPr lang="en-US" sz="3000" dirty="0">
                <a:latin typeface="Times New Roman" pitchFamily="18" charset="0"/>
              </a:rPr>
              <a:t>Intelligent</a:t>
            </a:r>
            <a:r>
              <a:rPr lang="en-US" sz="3000" dirty="0"/>
              <a:t> </a:t>
            </a:r>
            <a:r>
              <a:rPr lang="en-US" sz="3000" dirty="0">
                <a:latin typeface="Times New Roman" pitchFamily="18" charset="0"/>
              </a:rPr>
              <a:t>Hub (</a:t>
            </a:r>
            <a:r>
              <a:rPr lang="en-US" sz="3000" dirty="0" err="1">
                <a:latin typeface="Times New Roman" pitchFamily="18" charset="0"/>
              </a:rPr>
              <a:t>là</a:t>
            </a:r>
            <a:r>
              <a:rPr lang="en-US" sz="3000" dirty="0">
                <a:latin typeface="Times New Roman" pitchFamily="18" charset="0"/>
              </a:rPr>
              <a:t> switch)</a:t>
            </a:r>
          </a:p>
          <a:p>
            <a:pPr lvl="1">
              <a:lnSpc>
                <a:spcPct val="90000"/>
              </a:lnSpc>
            </a:pPr>
            <a:r>
              <a:rPr lang="en-US" sz="2600" dirty="0" err="1">
                <a:latin typeface="Times New Roman" pitchFamily="18" charset="0"/>
              </a:rPr>
              <a:t>Là</a:t>
            </a:r>
            <a:r>
              <a:rPr lang="en-US" sz="2600" dirty="0">
                <a:latin typeface="Times New Roman" pitchFamily="18" charset="0"/>
              </a:rPr>
              <a:t> 1 active hub</a:t>
            </a:r>
          </a:p>
          <a:p>
            <a:pPr lvl="1">
              <a:lnSpc>
                <a:spcPct val="90000"/>
              </a:lnSpc>
            </a:pPr>
            <a:r>
              <a:rPr lang="en-US" sz="2600" dirty="0" err="1">
                <a:latin typeface="Times New Roman" pitchFamily="18" charset="0"/>
              </a:rPr>
              <a:t>Chuyển</a:t>
            </a:r>
            <a:r>
              <a:rPr lang="en-US" sz="2600" dirty="0">
                <a:latin typeface="Times New Roman" pitchFamily="18" charset="0"/>
              </a:rPr>
              <a:t> </a:t>
            </a:r>
            <a:r>
              <a:rPr lang="en-US" sz="2600" dirty="0" err="1">
                <a:latin typeface="Times New Roman" pitchFamily="18" charset="0"/>
              </a:rPr>
              <a:t>mạch</a:t>
            </a:r>
            <a:r>
              <a:rPr lang="en-US" sz="2600" dirty="0">
                <a:latin typeface="Times New Roman" pitchFamily="18" charset="0"/>
              </a:rPr>
              <a:t> (switching): </a:t>
            </a:r>
            <a:r>
              <a:rPr lang="en-US" sz="2600" dirty="0" err="1">
                <a:latin typeface="Times New Roman" pitchFamily="18" charset="0"/>
              </a:rPr>
              <a:t>chuyển</a:t>
            </a:r>
            <a:r>
              <a:rPr lang="en-US" sz="2600" dirty="0">
                <a:latin typeface="Times New Roman" pitchFamily="18" charset="0"/>
              </a:rPr>
              <a:t> </a:t>
            </a:r>
            <a:r>
              <a:rPr lang="en-US" sz="2600" dirty="0" err="1">
                <a:latin typeface="Times New Roman" pitchFamily="18" charset="0"/>
              </a:rPr>
              <a:t>tín</a:t>
            </a:r>
            <a:r>
              <a:rPr lang="en-US" sz="2600" dirty="0">
                <a:latin typeface="Times New Roman" pitchFamily="18" charset="0"/>
              </a:rPr>
              <a:t> </a:t>
            </a:r>
            <a:r>
              <a:rPr lang="en-US" sz="2600" dirty="0" err="1">
                <a:latin typeface="Times New Roman" pitchFamily="18" charset="0"/>
              </a:rPr>
              <a:t>hiệu</a:t>
            </a:r>
            <a:r>
              <a:rPr lang="en-US" sz="2600" dirty="0">
                <a:latin typeface="Times New Roman" pitchFamily="18" charset="0"/>
              </a:rPr>
              <a:t> </a:t>
            </a:r>
            <a:r>
              <a:rPr lang="en-US" sz="2600" dirty="0" err="1">
                <a:latin typeface="Times New Roman" pitchFamily="18" charset="0"/>
              </a:rPr>
              <a:t>đến</a:t>
            </a:r>
            <a:r>
              <a:rPr lang="en-US" sz="2600" dirty="0">
                <a:latin typeface="Times New Roman" pitchFamily="18" charset="0"/>
              </a:rPr>
              <a:t> </a:t>
            </a:r>
            <a:r>
              <a:rPr lang="en-US" sz="2600" dirty="0" err="1">
                <a:latin typeface="Times New Roman" pitchFamily="18" charset="0"/>
              </a:rPr>
              <a:t>đúng</a:t>
            </a:r>
            <a:r>
              <a:rPr lang="en-US" sz="2600" dirty="0">
                <a:latin typeface="Times New Roman" pitchFamily="18" charset="0"/>
              </a:rPr>
              <a:t> port </a:t>
            </a:r>
            <a:r>
              <a:rPr lang="en-US" sz="2600" dirty="0" err="1">
                <a:latin typeface="Times New Roman" pitchFamily="18" charset="0"/>
              </a:rPr>
              <a:t>của</a:t>
            </a:r>
            <a:r>
              <a:rPr lang="en-US" sz="2600" dirty="0">
                <a:latin typeface="Times New Roman" pitchFamily="18" charset="0"/>
              </a:rPr>
              <a:t> </a:t>
            </a:r>
            <a:r>
              <a:rPr lang="en-US" sz="2600" dirty="0" err="1">
                <a:latin typeface="Times New Roman" pitchFamily="18" charset="0"/>
              </a:rPr>
              <a:t>máy</a:t>
            </a:r>
            <a:r>
              <a:rPr lang="en-US" sz="2600" dirty="0">
                <a:latin typeface="Times New Roman" pitchFamily="18" charset="0"/>
              </a:rPr>
              <a:t> </a:t>
            </a:r>
            <a:r>
              <a:rPr lang="en-US" sz="2600" dirty="0" err="1">
                <a:latin typeface="Times New Roman" pitchFamily="18" charset="0"/>
              </a:rPr>
              <a:t>nhận</a:t>
            </a:r>
            <a:r>
              <a:rPr lang="en-US" sz="2600" dirty="0">
                <a:latin typeface="Times New Roman" pitchFamily="18" charset="0"/>
              </a:rPr>
              <a:t> (</a:t>
            </a:r>
            <a:r>
              <a:rPr lang="en-US" sz="2600" dirty="0" err="1">
                <a:latin typeface="Times New Roman" pitchFamily="18" charset="0"/>
              </a:rPr>
              <a:t>còn</a:t>
            </a:r>
            <a:r>
              <a:rPr lang="en-US" sz="2600" dirty="0">
                <a:latin typeface="Times New Roman" pitchFamily="18" charset="0"/>
              </a:rPr>
              <a:t> repeater </a:t>
            </a:r>
            <a:r>
              <a:rPr lang="en-US" sz="2600" dirty="0" err="1">
                <a:latin typeface="Times New Roman" pitchFamily="18" charset="0"/>
              </a:rPr>
              <a:t>và</a:t>
            </a:r>
            <a:r>
              <a:rPr lang="en-US" sz="2600" dirty="0">
                <a:latin typeface="Times New Roman" pitchFamily="18" charset="0"/>
              </a:rPr>
              <a:t> hub </a:t>
            </a:r>
            <a:r>
              <a:rPr lang="en-US" sz="2600" dirty="0" err="1">
                <a:latin typeface="Times New Roman" pitchFamily="18" charset="0"/>
              </a:rPr>
              <a:t>chuyển</a:t>
            </a:r>
            <a:r>
              <a:rPr lang="en-US" sz="2600" dirty="0">
                <a:latin typeface="Times New Roman" pitchFamily="18" charset="0"/>
              </a:rPr>
              <a:t> </a:t>
            </a:r>
            <a:r>
              <a:rPr lang="en-US" sz="2600" dirty="0" err="1">
                <a:latin typeface="Times New Roman" pitchFamily="18" charset="0"/>
              </a:rPr>
              <a:t>tín</a:t>
            </a:r>
            <a:r>
              <a:rPr lang="en-US" sz="2600" dirty="0">
                <a:latin typeface="Times New Roman" pitchFamily="18" charset="0"/>
              </a:rPr>
              <a:t> </a:t>
            </a:r>
            <a:r>
              <a:rPr lang="en-US" sz="2600" dirty="0" err="1">
                <a:latin typeface="Times New Roman" pitchFamily="18" charset="0"/>
              </a:rPr>
              <a:t>hiệu</a:t>
            </a:r>
            <a:r>
              <a:rPr lang="en-US" sz="2600" dirty="0">
                <a:latin typeface="Times New Roman" pitchFamily="18" charset="0"/>
              </a:rPr>
              <a:t> </a:t>
            </a:r>
            <a:r>
              <a:rPr lang="en-US" sz="2600" dirty="0" err="1">
                <a:latin typeface="Times New Roman" pitchFamily="18" charset="0"/>
              </a:rPr>
              <a:t>tới</a:t>
            </a:r>
            <a:r>
              <a:rPr lang="en-US" sz="2600" dirty="0">
                <a:latin typeface="Times New Roman" pitchFamily="18" charset="0"/>
              </a:rPr>
              <a:t> </a:t>
            </a:r>
            <a:r>
              <a:rPr lang="en-US" sz="2600" dirty="0" err="1">
                <a:latin typeface="Times New Roman" pitchFamily="18" charset="0"/>
              </a:rPr>
              <a:t>tất</a:t>
            </a:r>
            <a:r>
              <a:rPr lang="en-US" sz="2600" dirty="0">
                <a:latin typeface="Times New Roman" pitchFamily="18" charset="0"/>
              </a:rPr>
              <a:t> </a:t>
            </a:r>
            <a:r>
              <a:rPr lang="en-US" sz="2600" dirty="0" err="1">
                <a:latin typeface="Times New Roman" pitchFamily="18" charset="0"/>
              </a:rPr>
              <a:t>cả</a:t>
            </a:r>
            <a:r>
              <a:rPr lang="en-US" sz="2600" dirty="0">
                <a:latin typeface="Times New Roman" pitchFamily="18" charset="0"/>
              </a:rPr>
              <a:t> </a:t>
            </a:r>
            <a:r>
              <a:rPr lang="en-US" sz="2600" dirty="0" err="1">
                <a:latin typeface="Times New Roman" pitchFamily="18" charset="0"/>
              </a:rPr>
              <a:t>các</a:t>
            </a:r>
            <a:r>
              <a:rPr lang="en-US" sz="2600" dirty="0">
                <a:latin typeface="Times New Roman" pitchFamily="18" charset="0"/>
              </a:rPr>
              <a:t> port)</a:t>
            </a:r>
          </a:p>
        </p:txBody>
      </p:sp>
      <p:pic>
        <p:nvPicPr>
          <p:cNvPr id="9221" name="Picture 4"/>
          <p:cNvPicPr>
            <a:picLocks noChangeAspect="1" noChangeArrowheads="1"/>
          </p:cNvPicPr>
          <p:nvPr/>
        </p:nvPicPr>
        <p:blipFill>
          <a:blip r:embed="rId2" cstate="print"/>
          <a:srcRect/>
          <a:stretch>
            <a:fillRect/>
          </a:stretch>
        </p:blipFill>
        <p:spPr bwMode="auto">
          <a:xfrm>
            <a:off x="7010400" y="381000"/>
            <a:ext cx="1295400" cy="5540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animEffect transition="in" filter="blinds(horizontal)">
                                      <p:cBhvr>
                                        <p:cTn id="7" dur="500"/>
                                        <p:tgtEl>
                                          <p:spTgt spid="15769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7699">
                                            <p:txEl>
                                              <p:pRg st="1" end="1"/>
                                            </p:txEl>
                                          </p:spTgt>
                                        </p:tgtEl>
                                        <p:attrNameLst>
                                          <p:attrName>style.visibility</p:attrName>
                                        </p:attrNameLst>
                                      </p:cBhvr>
                                      <p:to>
                                        <p:strVal val="visible"/>
                                      </p:to>
                                    </p:set>
                                    <p:animEffect transition="in" filter="blinds(horizontal)">
                                      <p:cBhvr>
                                        <p:cTn id="10" dur="500"/>
                                        <p:tgtEl>
                                          <p:spTgt spid="15769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57699">
                                            <p:txEl>
                                              <p:pRg st="2" end="2"/>
                                            </p:txEl>
                                          </p:spTgt>
                                        </p:tgtEl>
                                        <p:attrNameLst>
                                          <p:attrName>style.visibility</p:attrName>
                                        </p:attrNameLst>
                                      </p:cBhvr>
                                      <p:to>
                                        <p:strVal val="visible"/>
                                      </p:to>
                                    </p:set>
                                    <p:animEffect transition="in" filter="blinds(horizontal)">
                                      <p:cBhvr>
                                        <p:cTn id="15" dur="500"/>
                                        <p:tgtEl>
                                          <p:spTgt spid="157699">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57699">
                                            <p:txEl>
                                              <p:pRg st="3" end="3"/>
                                            </p:txEl>
                                          </p:spTgt>
                                        </p:tgtEl>
                                        <p:attrNameLst>
                                          <p:attrName>style.visibility</p:attrName>
                                        </p:attrNameLst>
                                      </p:cBhvr>
                                      <p:to>
                                        <p:strVal val="visible"/>
                                      </p:to>
                                    </p:set>
                                    <p:animEffect transition="in" filter="blinds(horizontal)">
                                      <p:cBhvr>
                                        <p:cTn id="18" dur="500"/>
                                        <p:tgtEl>
                                          <p:spTgt spid="157699">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57699">
                                            <p:txEl>
                                              <p:pRg st="4" end="4"/>
                                            </p:txEl>
                                          </p:spTgt>
                                        </p:tgtEl>
                                        <p:attrNameLst>
                                          <p:attrName>style.visibility</p:attrName>
                                        </p:attrNameLst>
                                      </p:cBhvr>
                                      <p:to>
                                        <p:strVal val="visible"/>
                                      </p:to>
                                    </p:set>
                                    <p:animEffect transition="in" filter="blinds(horizontal)">
                                      <p:cBhvr>
                                        <p:cTn id="21" dur="500"/>
                                        <p:tgtEl>
                                          <p:spTgt spid="15769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57699">
                                            <p:txEl>
                                              <p:pRg st="5" end="5"/>
                                            </p:txEl>
                                          </p:spTgt>
                                        </p:tgtEl>
                                        <p:attrNameLst>
                                          <p:attrName>style.visibility</p:attrName>
                                        </p:attrNameLst>
                                      </p:cBhvr>
                                      <p:to>
                                        <p:strVal val="visible"/>
                                      </p:to>
                                    </p:set>
                                    <p:animEffect transition="in" filter="blinds(horizontal)">
                                      <p:cBhvr>
                                        <p:cTn id="26" dur="500"/>
                                        <p:tgtEl>
                                          <p:spTgt spid="157699">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57699">
                                            <p:txEl>
                                              <p:pRg st="6" end="6"/>
                                            </p:txEl>
                                          </p:spTgt>
                                        </p:tgtEl>
                                        <p:attrNameLst>
                                          <p:attrName>style.visibility</p:attrName>
                                        </p:attrNameLst>
                                      </p:cBhvr>
                                      <p:to>
                                        <p:strVal val="visible"/>
                                      </p:to>
                                    </p:set>
                                    <p:animEffect transition="in" filter="blinds(horizontal)">
                                      <p:cBhvr>
                                        <p:cTn id="29" dur="500"/>
                                        <p:tgtEl>
                                          <p:spTgt spid="157699">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57699">
                                            <p:txEl>
                                              <p:pRg st="7" end="7"/>
                                            </p:txEl>
                                          </p:spTgt>
                                        </p:tgtEl>
                                        <p:attrNameLst>
                                          <p:attrName>style.visibility</p:attrName>
                                        </p:attrNameLst>
                                      </p:cBhvr>
                                      <p:to>
                                        <p:strVal val="visible"/>
                                      </p:to>
                                    </p:set>
                                    <p:animEffect transition="in" filter="blinds(horizontal)">
                                      <p:cBhvr>
                                        <p:cTn id="32" dur="500"/>
                                        <p:tgtEl>
                                          <p:spTgt spid="1576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Repeater &amp; hub</a:t>
            </a:r>
          </a:p>
        </p:txBody>
      </p:sp>
      <p:sp>
        <p:nvSpPr>
          <p:cNvPr id="3" name="Content Placeholder 2"/>
          <p:cNvSpPr>
            <a:spLocks noGrp="1"/>
          </p:cNvSpPr>
          <p:nvPr>
            <p:ph sz="quarter" idx="1"/>
          </p:nvPr>
        </p:nvSpPr>
        <p:spPr>
          <a:xfrm>
            <a:off x="228600" y="1447800"/>
            <a:ext cx="8610600" cy="4876799"/>
          </a:xfrm>
        </p:spPr>
        <p:txBody>
          <a:bodyPr>
            <a:normAutofit fontScale="92500" lnSpcReduction="20000"/>
          </a:bodyPr>
          <a:lstStyle/>
          <a:p>
            <a:r>
              <a:rPr lang="en-US" dirty="0" err="1"/>
              <a:t>Chức</a:t>
            </a:r>
            <a:r>
              <a:rPr lang="en-US" dirty="0"/>
              <a:t> </a:t>
            </a:r>
            <a:r>
              <a:rPr lang="en-US" dirty="0" err="1"/>
              <a:t>năng</a:t>
            </a:r>
            <a:r>
              <a:rPr lang="en-US" dirty="0"/>
              <a:t>: </a:t>
            </a:r>
            <a:r>
              <a:rPr lang="en-US" dirty="0" err="1"/>
              <a:t>Tái</a:t>
            </a:r>
            <a:r>
              <a:rPr lang="en-US" dirty="0"/>
              <a:t> </a:t>
            </a:r>
            <a:r>
              <a:rPr lang="en-US" dirty="0" err="1"/>
              <a:t>sinh</a:t>
            </a:r>
            <a:r>
              <a:rPr lang="en-US" dirty="0"/>
              <a:t> - regenerate (</a:t>
            </a:r>
            <a:r>
              <a:rPr lang="en-US" dirty="0" err="1"/>
              <a:t>khuếch</a:t>
            </a:r>
            <a:r>
              <a:rPr lang="en-US" dirty="0"/>
              <a:t> </a:t>
            </a:r>
            <a:r>
              <a:rPr lang="en-US" dirty="0" err="1"/>
              <a:t>đại</a:t>
            </a:r>
            <a:r>
              <a:rPr lang="en-US" dirty="0"/>
              <a:t>) </a:t>
            </a:r>
            <a:r>
              <a:rPr lang="en-US" dirty="0" err="1"/>
              <a:t>tín</a:t>
            </a:r>
            <a:r>
              <a:rPr lang="en-US" dirty="0"/>
              <a:t> </a:t>
            </a:r>
            <a:r>
              <a:rPr lang="en-US" dirty="0" err="1"/>
              <a:t>hiệu</a:t>
            </a:r>
            <a:r>
              <a:rPr lang="en-US" dirty="0"/>
              <a:t> </a:t>
            </a:r>
            <a:r>
              <a:rPr lang="en-US" dirty="0" err="1"/>
              <a:t>mạng</a:t>
            </a:r>
            <a:r>
              <a:rPr lang="en-US" dirty="0"/>
              <a:t> </a:t>
            </a:r>
            <a:r>
              <a:rPr lang="en-US" dirty="0" err="1"/>
              <a:t>và</a:t>
            </a:r>
            <a:r>
              <a:rPr lang="en-US" dirty="0"/>
              <a:t> </a:t>
            </a:r>
            <a:r>
              <a:rPr lang="en-US" dirty="0" err="1"/>
              <a:t>chuyển</a:t>
            </a:r>
            <a:r>
              <a:rPr lang="en-US" dirty="0"/>
              <a:t> </a:t>
            </a:r>
            <a:r>
              <a:rPr lang="en-US" dirty="0" err="1"/>
              <a:t>tín</a:t>
            </a:r>
            <a:r>
              <a:rPr lang="en-US" dirty="0"/>
              <a:t> </a:t>
            </a:r>
            <a:r>
              <a:rPr lang="en-US" dirty="0" err="1"/>
              <a:t>hiệu</a:t>
            </a:r>
            <a:r>
              <a:rPr lang="en-US" dirty="0"/>
              <a:t> </a:t>
            </a:r>
            <a:r>
              <a:rPr lang="en-US" dirty="0" err="1"/>
              <a:t>mạng</a:t>
            </a:r>
            <a:r>
              <a:rPr lang="en-US" dirty="0"/>
              <a:t> </a:t>
            </a:r>
            <a:r>
              <a:rPr lang="en-US" dirty="0" err="1"/>
              <a:t>đến</a:t>
            </a:r>
            <a:r>
              <a:rPr lang="en-US" dirty="0"/>
              <a:t> </a:t>
            </a:r>
            <a:r>
              <a:rPr lang="en-US" dirty="0" err="1"/>
              <a:t>các</a:t>
            </a:r>
            <a:r>
              <a:rPr lang="en-US" dirty="0"/>
              <a:t> segment </a:t>
            </a:r>
            <a:r>
              <a:rPr lang="en-US" dirty="0" err="1"/>
              <a:t>mạng</a:t>
            </a:r>
            <a:r>
              <a:rPr lang="en-US" dirty="0"/>
              <a:t> </a:t>
            </a:r>
            <a:r>
              <a:rPr lang="en-US" dirty="0" err="1"/>
              <a:t>còn</a:t>
            </a:r>
            <a:r>
              <a:rPr lang="en-US" dirty="0"/>
              <a:t> </a:t>
            </a:r>
            <a:r>
              <a:rPr lang="en-US" dirty="0" err="1"/>
              <a:t>lại</a:t>
            </a:r>
            <a:endParaRPr lang="en-US" dirty="0"/>
          </a:p>
          <a:p>
            <a:r>
              <a:rPr lang="en-US" dirty="0" err="1"/>
              <a:t>Đặc</a:t>
            </a:r>
            <a:r>
              <a:rPr lang="en-US" dirty="0"/>
              <a:t> </a:t>
            </a:r>
            <a:r>
              <a:rPr lang="en-US" dirty="0" err="1"/>
              <a:t>điểm</a:t>
            </a:r>
            <a:r>
              <a:rPr lang="en-US" dirty="0"/>
              <a:t>:</a:t>
            </a:r>
          </a:p>
          <a:p>
            <a:pPr lvl="1"/>
            <a:r>
              <a:rPr lang="en-US" dirty="0" err="1"/>
              <a:t>Không</a:t>
            </a:r>
            <a:r>
              <a:rPr lang="en-US" dirty="0"/>
              <a:t> </a:t>
            </a:r>
            <a:r>
              <a:rPr lang="en-US" dirty="0" err="1"/>
              <a:t>thể</a:t>
            </a:r>
            <a:r>
              <a:rPr lang="en-US" dirty="0"/>
              <a:t> </a:t>
            </a:r>
            <a:r>
              <a:rPr lang="en-US" dirty="0" err="1"/>
              <a:t>liên</a:t>
            </a:r>
            <a:r>
              <a:rPr lang="en-US" dirty="0"/>
              <a:t> </a:t>
            </a:r>
            <a:r>
              <a:rPr lang="en-US" dirty="0" err="1"/>
              <a:t>kết</a:t>
            </a:r>
            <a:r>
              <a:rPr lang="en-US" dirty="0"/>
              <a:t> </a:t>
            </a:r>
            <a:r>
              <a:rPr lang="en-US" dirty="0" err="1"/>
              <a:t>các</a:t>
            </a:r>
            <a:r>
              <a:rPr lang="en-US" dirty="0"/>
              <a:t> segment </a:t>
            </a:r>
            <a:r>
              <a:rPr lang="en-US" dirty="0" err="1"/>
              <a:t>khác</a:t>
            </a:r>
            <a:r>
              <a:rPr lang="en-US" dirty="0"/>
              <a:t> </a:t>
            </a:r>
            <a:r>
              <a:rPr lang="en-US" dirty="0" err="1"/>
              <a:t>nhau</a:t>
            </a:r>
            <a:r>
              <a:rPr lang="en-US" dirty="0"/>
              <a:t> (</a:t>
            </a:r>
            <a:r>
              <a:rPr lang="en-US" dirty="0" err="1"/>
              <a:t>tầng</a:t>
            </a:r>
            <a:r>
              <a:rPr lang="en-US" dirty="0"/>
              <a:t> </a:t>
            </a:r>
            <a:r>
              <a:rPr lang="en-US" dirty="0" err="1"/>
              <a:t>vật</a:t>
            </a:r>
            <a:r>
              <a:rPr lang="en-US" dirty="0"/>
              <a:t> </a:t>
            </a:r>
            <a:r>
              <a:rPr lang="en-US" dirty="0" err="1"/>
              <a:t>lý</a:t>
            </a:r>
            <a:r>
              <a:rPr lang="en-US" dirty="0"/>
              <a:t> -&gt; ko </a:t>
            </a:r>
            <a:r>
              <a:rPr lang="en-US" dirty="0" err="1"/>
              <a:t>thể</a:t>
            </a:r>
            <a:r>
              <a:rPr lang="en-US" dirty="0"/>
              <a:t> </a:t>
            </a:r>
            <a:r>
              <a:rPr lang="en-US" dirty="0" err="1"/>
              <a:t>kết</a:t>
            </a:r>
            <a:r>
              <a:rPr lang="en-US" dirty="0"/>
              <a:t> </a:t>
            </a:r>
            <a:r>
              <a:rPr lang="en-US" dirty="0" err="1"/>
              <a:t>nối</a:t>
            </a:r>
            <a:r>
              <a:rPr lang="en-US" dirty="0"/>
              <a:t> network do </a:t>
            </a:r>
            <a:r>
              <a:rPr lang="en-US" dirty="0" err="1"/>
              <a:t>khác</a:t>
            </a:r>
            <a:r>
              <a:rPr lang="en-US" dirty="0"/>
              <a:t> </a:t>
            </a:r>
            <a:r>
              <a:rPr lang="en-US" dirty="0" err="1"/>
              <a:t>địa</a:t>
            </a:r>
            <a:r>
              <a:rPr lang="en-US" dirty="0"/>
              <a:t> </a:t>
            </a:r>
            <a:r>
              <a:rPr lang="en-US" dirty="0" err="1"/>
              <a:t>chỉ</a:t>
            </a:r>
            <a:r>
              <a:rPr lang="en-US" dirty="0"/>
              <a:t> </a:t>
            </a:r>
            <a:r>
              <a:rPr lang="en-US" dirty="0" err="1"/>
              <a:t>đường</a:t>
            </a:r>
            <a:r>
              <a:rPr lang="en-US" dirty="0"/>
              <a:t> </a:t>
            </a:r>
            <a:r>
              <a:rPr lang="en-US" dirty="0" err="1"/>
              <a:t>mạng</a:t>
            </a:r>
            <a:r>
              <a:rPr lang="en-US" dirty="0"/>
              <a:t>)</a:t>
            </a:r>
          </a:p>
          <a:p>
            <a:pPr lvl="2"/>
            <a:r>
              <a:rPr lang="en-US" dirty="0" err="1"/>
              <a:t>Khác</a:t>
            </a:r>
            <a:r>
              <a:rPr lang="en-US" dirty="0"/>
              <a:t> </a:t>
            </a:r>
            <a:r>
              <a:rPr lang="en-US" dirty="0" err="1"/>
              <a:t>đường</a:t>
            </a:r>
            <a:r>
              <a:rPr lang="en-US" dirty="0"/>
              <a:t> </a:t>
            </a:r>
            <a:r>
              <a:rPr lang="en-US" dirty="0" err="1"/>
              <a:t>mạng</a:t>
            </a:r>
            <a:endParaRPr lang="en-US" dirty="0"/>
          </a:p>
          <a:p>
            <a:pPr lvl="2"/>
            <a:r>
              <a:rPr lang="en-US" dirty="0" err="1"/>
              <a:t>Khác</a:t>
            </a:r>
            <a:r>
              <a:rPr lang="en-US" dirty="0"/>
              <a:t> </a:t>
            </a:r>
            <a:r>
              <a:rPr lang="en-US" dirty="0" err="1"/>
              <a:t>phương</a:t>
            </a:r>
            <a:r>
              <a:rPr lang="en-US" dirty="0"/>
              <a:t> </a:t>
            </a:r>
            <a:r>
              <a:rPr lang="en-US" dirty="0" err="1"/>
              <a:t>pháp</a:t>
            </a:r>
            <a:r>
              <a:rPr lang="en-US" dirty="0"/>
              <a:t> </a:t>
            </a:r>
            <a:r>
              <a:rPr lang="en-US" dirty="0" err="1"/>
              <a:t>truy</a:t>
            </a:r>
            <a:r>
              <a:rPr lang="en-US" dirty="0"/>
              <a:t> </a:t>
            </a:r>
            <a:r>
              <a:rPr lang="en-US" dirty="0" err="1"/>
              <a:t>cập</a:t>
            </a:r>
            <a:r>
              <a:rPr lang="en-US" dirty="0"/>
              <a:t> </a:t>
            </a:r>
            <a:r>
              <a:rPr lang="en-US" dirty="0" err="1"/>
              <a:t>đường</a:t>
            </a:r>
            <a:r>
              <a:rPr lang="en-US" dirty="0"/>
              <a:t> </a:t>
            </a:r>
            <a:r>
              <a:rPr lang="en-US" dirty="0" err="1"/>
              <a:t>truyền</a:t>
            </a:r>
            <a:r>
              <a:rPr lang="en-US" dirty="0"/>
              <a:t> (ko </a:t>
            </a:r>
            <a:r>
              <a:rPr lang="en-US" dirty="0" err="1"/>
              <a:t>kết</a:t>
            </a:r>
            <a:r>
              <a:rPr lang="en-US" dirty="0"/>
              <a:t> </a:t>
            </a:r>
            <a:r>
              <a:rPr lang="en-US" dirty="0" err="1"/>
              <a:t>nối</a:t>
            </a:r>
            <a:r>
              <a:rPr lang="en-US" dirty="0"/>
              <a:t> </a:t>
            </a:r>
            <a:r>
              <a:rPr lang="en-US" dirty="0" err="1"/>
              <a:t>các</a:t>
            </a:r>
            <a:r>
              <a:rPr lang="en-US" dirty="0"/>
              <a:t> </a:t>
            </a:r>
            <a:r>
              <a:rPr lang="en-US" dirty="0" err="1"/>
              <a:t>mạng</a:t>
            </a:r>
            <a:r>
              <a:rPr lang="en-US" dirty="0"/>
              <a:t> </a:t>
            </a:r>
            <a:r>
              <a:rPr lang="en-US" dirty="0" err="1"/>
              <a:t>khác</a:t>
            </a:r>
            <a:r>
              <a:rPr lang="en-US" dirty="0"/>
              <a:t> </a:t>
            </a:r>
            <a:r>
              <a:rPr lang="en-US" dirty="0" err="1"/>
              <a:t>công</a:t>
            </a:r>
            <a:r>
              <a:rPr lang="en-US" dirty="0"/>
              <a:t> </a:t>
            </a:r>
            <a:r>
              <a:rPr lang="en-US" dirty="0" err="1"/>
              <a:t>nghệ</a:t>
            </a:r>
            <a:r>
              <a:rPr lang="en-US" dirty="0"/>
              <a:t> </a:t>
            </a:r>
            <a:r>
              <a:rPr lang="en-US" dirty="0" err="1"/>
              <a:t>mạng</a:t>
            </a:r>
            <a:r>
              <a:rPr lang="en-US" dirty="0"/>
              <a:t>: </a:t>
            </a:r>
            <a:r>
              <a:rPr lang="en-US" dirty="0" err="1"/>
              <a:t>cáp</a:t>
            </a:r>
            <a:r>
              <a:rPr lang="en-US" dirty="0"/>
              <a:t> </a:t>
            </a:r>
            <a:r>
              <a:rPr lang="en-US" dirty="0" err="1"/>
              <a:t>đồng</a:t>
            </a:r>
            <a:r>
              <a:rPr lang="en-US" dirty="0"/>
              <a:t> </a:t>
            </a:r>
            <a:r>
              <a:rPr lang="en-US" dirty="0" err="1"/>
              <a:t>không</a:t>
            </a:r>
            <a:r>
              <a:rPr lang="en-US" dirty="0"/>
              <a:t> </a:t>
            </a:r>
            <a:r>
              <a:rPr lang="en-US" dirty="0" err="1"/>
              <a:t>nối</a:t>
            </a:r>
            <a:r>
              <a:rPr lang="en-US" dirty="0"/>
              <a:t> </a:t>
            </a:r>
            <a:r>
              <a:rPr lang="en-US" dirty="0" err="1"/>
              <a:t>cáp</a:t>
            </a:r>
            <a:r>
              <a:rPr lang="en-US" dirty="0"/>
              <a:t> </a:t>
            </a:r>
            <a:r>
              <a:rPr lang="en-US" dirty="0" err="1"/>
              <a:t>quang</a:t>
            </a:r>
            <a:r>
              <a:rPr lang="en-US" dirty="0"/>
              <a:t> </a:t>
            </a:r>
            <a:r>
              <a:rPr lang="en-US" dirty="0" err="1"/>
              <a:t>được</a:t>
            </a:r>
            <a:r>
              <a:rPr lang="en-US" dirty="0"/>
              <a:t>)</a:t>
            </a:r>
          </a:p>
          <a:p>
            <a:pPr lvl="2"/>
            <a:r>
              <a:rPr lang="en-US" dirty="0" err="1"/>
              <a:t>dùng</a:t>
            </a:r>
            <a:r>
              <a:rPr lang="en-US" dirty="0"/>
              <a:t> </a:t>
            </a:r>
            <a:r>
              <a:rPr lang="en-US" dirty="0" err="1"/>
              <a:t>phương</a:t>
            </a:r>
            <a:r>
              <a:rPr lang="en-US" dirty="0"/>
              <a:t> </a:t>
            </a:r>
            <a:r>
              <a:rPr lang="en-US" dirty="0" err="1"/>
              <a:t>tiện</a:t>
            </a:r>
            <a:r>
              <a:rPr lang="en-US" dirty="0"/>
              <a:t> </a:t>
            </a:r>
            <a:r>
              <a:rPr lang="en-US" dirty="0" err="1"/>
              <a:t>truyền</a:t>
            </a:r>
            <a:r>
              <a:rPr lang="en-US" dirty="0"/>
              <a:t> </a:t>
            </a:r>
            <a:r>
              <a:rPr lang="en-US" dirty="0" err="1"/>
              <a:t>dẫn</a:t>
            </a:r>
            <a:r>
              <a:rPr lang="en-US" dirty="0"/>
              <a:t> </a:t>
            </a:r>
            <a:r>
              <a:rPr lang="en-US" dirty="0" err="1"/>
              <a:t>khác</a:t>
            </a:r>
            <a:r>
              <a:rPr lang="en-US" dirty="0"/>
              <a:t> </a:t>
            </a:r>
            <a:r>
              <a:rPr lang="en-US" dirty="0" err="1"/>
              <a:t>nhau</a:t>
            </a:r>
            <a:endParaRPr lang="en-US" dirty="0"/>
          </a:p>
          <a:p>
            <a:pPr lvl="1"/>
            <a:r>
              <a:rPr lang="en-US" dirty="0" err="1"/>
              <a:t>Không</a:t>
            </a:r>
            <a:r>
              <a:rPr lang="en-US" dirty="0"/>
              <a:t> </a:t>
            </a:r>
            <a:r>
              <a:rPr lang="en-US" dirty="0" err="1"/>
              <a:t>thể</a:t>
            </a:r>
            <a:r>
              <a:rPr lang="en-US" dirty="0"/>
              <a:t> “</a:t>
            </a:r>
            <a:r>
              <a:rPr lang="en-US" dirty="0" err="1"/>
              <a:t>nhận</a:t>
            </a:r>
            <a:r>
              <a:rPr lang="en-US" dirty="0"/>
              <a:t> </a:t>
            </a:r>
            <a:r>
              <a:rPr lang="en-US" dirty="0" err="1"/>
              <a:t>dạng</a:t>
            </a:r>
            <a:r>
              <a:rPr lang="en-US" dirty="0"/>
              <a:t>” packet (</a:t>
            </a:r>
            <a:r>
              <a:rPr lang="en-US" dirty="0" err="1"/>
              <a:t>tầng</a:t>
            </a:r>
            <a:r>
              <a:rPr lang="en-US" dirty="0"/>
              <a:t> </a:t>
            </a:r>
            <a:r>
              <a:rPr lang="en-US" dirty="0" err="1"/>
              <a:t>vật</a:t>
            </a:r>
            <a:r>
              <a:rPr lang="en-US" dirty="0"/>
              <a:t> </a:t>
            </a:r>
            <a:r>
              <a:rPr lang="en-US" dirty="0" err="1"/>
              <a:t>lý</a:t>
            </a:r>
            <a:r>
              <a:rPr lang="en-US" dirty="0"/>
              <a:t> ko </a:t>
            </a:r>
            <a:r>
              <a:rPr lang="en-US" dirty="0" err="1"/>
              <a:t>hiểu</a:t>
            </a:r>
            <a:r>
              <a:rPr lang="en-US" dirty="0"/>
              <a:t> </a:t>
            </a:r>
            <a:r>
              <a:rPr lang="en-US" dirty="0" err="1"/>
              <a:t>được</a:t>
            </a:r>
            <a:r>
              <a:rPr lang="en-US" dirty="0"/>
              <a:t> – </a:t>
            </a:r>
            <a:r>
              <a:rPr lang="en-US" dirty="0" err="1"/>
              <a:t>biệt</a:t>
            </a:r>
            <a:r>
              <a:rPr lang="en-US" dirty="0"/>
              <a:t> </a:t>
            </a:r>
            <a:r>
              <a:rPr lang="en-US" dirty="0" err="1"/>
              <a:t>lập</a:t>
            </a:r>
            <a:r>
              <a:rPr lang="en-US" dirty="0"/>
              <a:t> </a:t>
            </a:r>
            <a:r>
              <a:rPr lang="en-US" dirty="0" err="1"/>
              <a:t>với</a:t>
            </a:r>
            <a:r>
              <a:rPr lang="en-US" dirty="0"/>
              <a:t> </a:t>
            </a:r>
            <a:r>
              <a:rPr lang="en-US" dirty="0" err="1"/>
              <a:t>các</a:t>
            </a:r>
            <a:r>
              <a:rPr lang="en-US" dirty="0"/>
              <a:t> protocol)</a:t>
            </a:r>
          </a:p>
          <a:p>
            <a:pPr lvl="1"/>
            <a:r>
              <a:rPr lang="en-US" dirty="0" err="1"/>
              <a:t>Không</a:t>
            </a:r>
            <a:r>
              <a:rPr lang="en-US" dirty="0"/>
              <a:t> </a:t>
            </a:r>
            <a:r>
              <a:rPr lang="en-US" dirty="0" err="1"/>
              <a:t>cho</a:t>
            </a:r>
            <a:r>
              <a:rPr lang="en-US" dirty="0"/>
              <a:t> </a:t>
            </a:r>
            <a:r>
              <a:rPr lang="en-US" dirty="0" err="1"/>
              <a:t>phép</a:t>
            </a:r>
            <a:r>
              <a:rPr lang="en-US" dirty="0"/>
              <a:t> </a:t>
            </a:r>
            <a:r>
              <a:rPr lang="en-US" dirty="0" err="1"/>
              <a:t>giảm</a:t>
            </a:r>
            <a:r>
              <a:rPr lang="en-US" dirty="0"/>
              <a:t> </a:t>
            </a:r>
            <a:r>
              <a:rPr lang="en-US" dirty="0" err="1"/>
              <a:t>tải</a:t>
            </a:r>
            <a:r>
              <a:rPr lang="en-US" dirty="0"/>
              <a:t> </a:t>
            </a:r>
            <a:r>
              <a:rPr lang="en-US" dirty="0" err="1"/>
              <a:t>mạng</a:t>
            </a:r>
            <a:r>
              <a:rPr lang="en-US" dirty="0"/>
              <a:t> (</a:t>
            </a:r>
            <a:r>
              <a:rPr lang="en-US" dirty="0" err="1"/>
              <a:t>tạo</a:t>
            </a:r>
            <a:r>
              <a:rPr lang="en-US" dirty="0"/>
              <a:t> 1 collision domain </a:t>
            </a:r>
            <a:r>
              <a:rPr lang="en-US" dirty="0" err="1"/>
              <a:t>lớn</a:t>
            </a:r>
            <a:r>
              <a:rPr lang="en-US" dirty="0"/>
              <a:t> </a:t>
            </a:r>
            <a:r>
              <a:rPr lang="en-US" dirty="0" err="1"/>
              <a:t>hơn</a:t>
            </a:r>
            <a:r>
              <a:rPr lang="en-US" dirty="0"/>
              <a:t> -&gt; tang </a:t>
            </a:r>
            <a:r>
              <a:rPr lang="en-US" dirty="0" err="1"/>
              <a:t>gián</a:t>
            </a:r>
            <a:r>
              <a:rPr lang="en-US" dirty="0"/>
              <a:t> </a:t>
            </a:r>
            <a:r>
              <a:rPr lang="en-US" dirty="0" err="1"/>
              <a:t>đoạn</a:t>
            </a:r>
            <a:r>
              <a:rPr lang="en-US" dirty="0"/>
              <a:t> </a:t>
            </a:r>
            <a:r>
              <a:rPr lang="en-US" dirty="0" err="1"/>
              <a:t>mạng</a:t>
            </a:r>
            <a:r>
              <a:rPr lang="en-US" dirty="0"/>
              <a:t>)</a:t>
            </a:r>
          </a:p>
          <a:p>
            <a:pPr lvl="1"/>
            <a:r>
              <a:rPr lang="en-US" dirty="0"/>
              <a:t>Cho </a:t>
            </a:r>
            <a:r>
              <a:rPr lang="en-US" dirty="0" err="1"/>
              <a:t>phép</a:t>
            </a:r>
            <a:r>
              <a:rPr lang="en-US" dirty="0"/>
              <a:t> </a:t>
            </a:r>
            <a:r>
              <a:rPr lang="en-US" dirty="0" err="1"/>
              <a:t>mở</a:t>
            </a:r>
            <a:r>
              <a:rPr lang="en-US" dirty="0"/>
              <a:t> </a:t>
            </a:r>
            <a:r>
              <a:rPr lang="en-US" dirty="0" err="1"/>
              <a:t>rộng</a:t>
            </a:r>
            <a:r>
              <a:rPr lang="en-US" dirty="0"/>
              <a:t> </a:t>
            </a:r>
            <a:r>
              <a:rPr lang="en-US" dirty="0" err="1"/>
              <a:t>mạng</a:t>
            </a:r>
            <a:r>
              <a:rPr lang="en-US" dirty="0"/>
              <a:t> </a:t>
            </a:r>
            <a:r>
              <a:rPr lang="en-US" dirty="0" err="1"/>
              <a:t>dễ</a:t>
            </a:r>
            <a:r>
              <a:rPr lang="en-US" dirty="0"/>
              <a:t> </a:t>
            </a:r>
            <a:r>
              <a:rPr lang="en-US" dirty="0" err="1"/>
              <a:t>dàng</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a:t>Bridge - 1</a:t>
            </a:r>
          </a:p>
        </p:txBody>
      </p:sp>
      <p:sp>
        <p:nvSpPr>
          <p:cNvPr id="160771" name="Rectangle 3"/>
          <p:cNvSpPr>
            <a:spLocks noGrp="1" noChangeArrowheads="1"/>
          </p:cNvSpPr>
          <p:nvPr>
            <p:ph sz="quarter" idx="1"/>
          </p:nvPr>
        </p:nvSpPr>
        <p:spPr/>
        <p:txBody>
          <a:bodyPr>
            <a:normAutofit lnSpcReduction="10000"/>
          </a:bodyPr>
          <a:lstStyle/>
          <a:p>
            <a:pPr eaLnBrk="1" hangingPunct="1"/>
            <a:r>
              <a:rPr lang="en-US" dirty="0" err="1"/>
              <a:t>Là</a:t>
            </a:r>
            <a:r>
              <a:rPr lang="en-US" dirty="0"/>
              <a:t> </a:t>
            </a:r>
            <a:r>
              <a:rPr lang="en-US" dirty="0" err="1"/>
              <a:t>thiết</a:t>
            </a:r>
            <a:r>
              <a:rPr lang="en-US" dirty="0"/>
              <a:t> </a:t>
            </a:r>
            <a:r>
              <a:rPr lang="en-US" dirty="0" err="1"/>
              <a:t>bị</a:t>
            </a:r>
            <a:r>
              <a:rPr lang="en-US" dirty="0"/>
              <a:t> </a:t>
            </a:r>
            <a:r>
              <a:rPr lang="en-US" dirty="0" err="1"/>
              <a:t>mạng</a:t>
            </a:r>
            <a:r>
              <a:rPr lang="en-US" dirty="0"/>
              <a:t> </a:t>
            </a:r>
            <a:r>
              <a:rPr lang="en-US" dirty="0" err="1"/>
              <a:t>cho</a:t>
            </a:r>
            <a:r>
              <a:rPr lang="en-US" dirty="0"/>
              <a:t> </a:t>
            </a:r>
            <a:r>
              <a:rPr lang="en-US" dirty="0" err="1"/>
              <a:t>phép</a:t>
            </a:r>
            <a:r>
              <a:rPr lang="en-US" dirty="0"/>
              <a:t> </a:t>
            </a:r>
            <a:r>
              <a:rPr lang="en-US" dirty="0" err="1"/>
              <a:t>nối</a:t>
            </a:r>
            <a:r>
              <a:rPr lang="en-US" dirty="0"/>
              <a:t> </a:t>
            </a:r>
            <a:r>
              <a:rPr lang="en-US" dirty="0" err="1"/>
              <a:t>kết</a:t>
            </a:r>
            <a:r>
              <a:rPr lang="en-US" dirty="0"/>
              <a:t> </a:t>
            </a:r>
            <a:r>
              <a:rPr lang="en-US" dirty="0">
                <a:solidFill>
                  <a:srgbClr val="FF0000"/>
                </a:solidFill>
              </a:rPr>
              <a:t>2</a:t>
            </a:r>
            <a:r>
              <a:rPr lang="en-US" dirty="0"/>
              <a:t> </a:t>
            </a:r>
            <a:r>
              <a:rPr lang="en-US" dirty="0" err="1"/>
              <a:t>nhánh</a:t>
            </a:r>
            <a:r>
              <a:rPr lang="en-US" dirty="0"/>
              <a:t> </a:t>
            </a:r>
            <a:r>
              <a:rPr lang="en-US" dirty="0" err="1"/>
              <a:t>mạng</a:t>
            </a:r>
            <a:r>
              <a:rPr lang="en-US" dirty="0"/>
              <a:t> </a:t>
            </a:r>
            <a:r>
              <a:rPr lang="en-US" dirty="0" err="1"/>
              <a:t>vật</a:t>
            </a:r>
            <a:r>
              <a:rPr lang="en-US" dirty="0"/>
              <a:t> </a:t>
            </a:r>
            <a:r>
              <a:rPr lang="en-US" dirty="0" err="1"/>
              <a:t>lý</a:t>
            </a:r>
            <a:r>
              <a:rPr lang="en-US" dirty="0"/>
              <a:t> (</a:t>
            </a:r>
            <a:r>
              <a:rPr lang="en-US" dirty="0" err="1"/>
              <a:t>có</a:t>
            </a:r>
            <a:r>
              <a:rPr lang="en-US" dirty="0"/>
              <a:t> </a:t>
            </a:r>
            <a:r>
              <a:rPr lang="en-US" dirty="0" err="1"/>
              <a:t>thể</a:t>
            </a:r>
            <a:r>
              <a:rPr lang="en-US" dirty="0"/>
              <a:t> </a:t>
            </a:r>
            <a:r>
              <a:rPr lang="en-US" dirty="0" err="1"/>
              <a:t>dùng</a:t>
            </a:r>
            <a:r>
              <a:rPr lang="en-US" dirty="0"/>
              <a:t> </a:t>
            </a:r>
            <a:r>
              <a:rPr lang="en-US" dirty="0" err="1"/>
              <a:t>để</a:t>
            </a:r>
            <a:r>
              <a:rPr lang="en-US" dirty="0"/>
              <a:t> </a:t>
            </a:r>
            <a:r>
              <a:rPr lang="en-US" dirty="0" err="1"/>
              <a:t>tách</a:t>
            </a:r>
            <a:r>
              <a:rPr lang="en-US" dirty="0"/>
              <a:t> collision domain </a:t>
            </a:r>
            <a:r>
              <a:rPr lang="en-US" dirty="0" err="1"/>
              <a:t>xong</a:t>
            </a:r>
            <a:r>
              <a:rPr lang="en-US" dirty="0"/>
              <a:t> </a:t>
            </a:r>
            <a:r>
              <a:rPr lang="en-US" dirty="0" err="1"/>
              <a:t>nối</a:t>
            </a:r>
            <a:r>
              <a:rPr lang="en-US" dirty="0"/>
              <a:t> </a:t>
            </a:r>
            <a:r>
              <a:rPr lang="en-US" dirty="0" err="1"/>
              <a:t>lại</a:t>
            </a:r>
            <a:r>
              <a:rPr lang="en-US" dirty="0"/>
              <a:t> </a:t>
            </a:r>
            <a:r>
              <a:rPr lang="en-US" dirty="0" err="1"/>
              <a:t>bằng</a:t>
            </a:r>
            <a:r>
              <a:rPr lang="en-US" dirty="0"/>
              <a:t> bridge – </a:t>
            </a:r>
            <a:r>
              <a:rPr lang="en-US" dirty="0" err="1"/>
              <a:t>chức</a:t>
            </a:r>
            <a:r>
              <a:rPr lang="en-US" dirty="0"/>
              <a:t> </a:t>
            </a:r>
            <a:r>
              <a:rPr lang="en-US" dirty="0" err="1"/>
              <a:t>năng</a:t>
            </a:r>
            <a:r>
              <a:rPr lang="en-US" dirty="0"/>
              <a:t> </a:t>
            </a:r>
            <a:r>
              <a:rPr lang="en-US" dirty="0" err="1"/>
              <a:t>ngược</a:t>
            </a:r>
            <a:r>
              <a:rPr lang="en-US" dirty="0"/>
              <a:t> </a:t>
            </a:r>
            <a:r>
              <a:rPr lang="en-US" dirty="0" err="1"/>
              <a:t>với</a:t>
            </a:r>
            <a:r>
              <a:rPr lang="en-US" dirty="0"/>
              <a:t> repeater </a:t>
            </a:r>
            <a:r>
              <a:rPr lang="en-US" dirty="0" err="1"/>
              <a:t>và</a:t>
            </a:r>
            <a:r>
              <a:rPr lang="en-US" dirty="0"/>
              <a:t> hub)</a:t>
            </a:r>
          </a:p>
          <a:p>
            <a:pPr eaLnBrk="1" hangingPunct="1"/>
            <a:r>
              <a:rPr lang="en-US" dirty="0" err="1"/>
              <a:t>Chức</a:t>
            </a:r>
            <a:r>
              <a:rPr lang="en-US" dirty="0"/>
              <a:t> </a:t>
            </a:r>
            <a:r>
              <a:rPr lang="en-US" dirty="0" err="1"/>
              <a:t>năng</a:t>
            </a:r>
            <a:r>
              <a:rPr lang="en-US" dirty="0"/>
              <a:t>: </a:t>
            </a:r>
            <a:r>
              <a:rPr lang="en-US" i="1" dirty="0" err="1"/>
              <a:t>chuyển</a:t>
            </a:r>
            <a:r>
              <a:rPr lang="en-US" i="1" dirty="0"/>
              <a:t> </a:t>
            </a:r>
            <a:r>
              <a:rPr lang="en-US" i="1" dirty="0" err="1"/>
              <a:t>có</a:t>
            </a:r>
            <a:r>
              <a:rPr lang="en-US" i="1" dirty="0"/>
              <a:t> </a:t>
            </a:r>
            <a:r>
              <a:rPr lang="en-US" i="1" dirty="0" err="1"/>
              <a:t>chọn</a:t>
            </a:r>
            <a:r>
              <a:rPr lang="en-US" i="1" dirty="0"/>
              <a:t> </a:t>
            </a:r>
            <a:r>
              <a:rPr lang="en-US" i="1" dirty="0" err="1"/>
              <a:t>lọc</a:t>
            </a:r>
            <a:r>
              <a:rPr lang="en-US" dirty="0"/>
              <a:t> </a:t>
            </a:r>
            <a:r>
              <a:rPr lang="en-US" dirty="0" err="1"/>
              <a:t>các</a:t>
            </a:r>
            <a:r>
              <a:rPr lang="en-US" dirty="0"/>
              <a:t> </a:t>
            </a:r>
            <a:r>
              <a:rPr lang="en-US" dirty="0" err="1"/>
              <a:t>gói</a:t>
            </a:r>
            <a:r>
              <a:rPr lang="en-US" dirty="0"/>
              <a:t> tin </a:t>
            </a:r>
            <a:r>
              <a:rPr lang="en-US" dirty="0" err="1"/>
              <a:t>đến</a:t>
            </a:r>
            <a:r>
              <a:rPr lang="en-US" dirty="0"/>
              <a:t> </a:t>
            </a:r>
            <a:r>
              <a:rPr lang="en-US" dirty="0" err="1"/>
              <a:t>nhánh</a:t>
            </a:r>
            <a:r>
              <a:rPr lang="en-US" dirty="0"/>
              <a:t> </a:t>
            </a:r>
            <a:r>
              <a:rPr lang="en-US" dirty="0" err="1"/>
              <a:t>mạng</a:t>
            </a:r>
            <a:r>
              <a:rPr lang="en-US" dirty="0"/>
              <a:t> </a:t>
            </a:r>
            <a:r>
              <a:rPr lang="en-US" dirty="0" err="1"/>
              <a:t>chứa</a:t>
            </a:r>
            <a:r>
              <a:rPr lang="en-US" dirty="0"/>
              <a:t> </a:t>
            </a:r>
            <a:r>
              <a:rPr lang="en-US" dirty="0" err="1"/>
              <a:t>trạm</a:t>
            </a:r>
            <a:r>
              <a:rPr lang="en-US" dirty="0"/>
              <a:t> </a:t>
            </a:r>
            <a:r>
              <a:rPr lang="en-US" dirty="0" err="1"/>
              <a:t>nhận</a:t>
            </a:r>
            <a:r>
              <a:rPr lang="en-US" dirty="0"/>
              <a:t> </a:t>
            </a:r>
            <a:r>
              <a:rPr lang="en-US" dirty="0" err="1"/>
              <a:t>gói</a:t>
            </a:r>
            <a:r>
              <a:rPr lang="en-US" dirty="0"/>
              <a:t> tin.</a:t>
            </a:r>
          </a:p>
          <a:p>
            <a:pPr lvl="1" eaLnBrk="1" hangingPunct="1"/>
            <a:r>
              <a:rPr lang="en-US" dirty="0" err="1"/>
              <a:t>Duy</a:t>
            </a:r>
            <a:r>
              <a:rPr lang="en-US" dirty="0"/>
              <a:t> </a:t>
            </a:r>
            <a:r>
              <a:rPr lang="en-US" dirty="0" err="1"/>
              <a:t>trì</a:t>
            </a:r>
            <a:r>
              <a:rPr lang="en-US" dirty="0"/>
              <a:t> </a:t>
            </a:r>
            <a:r>
              <a:rPr lang="en-US" dirty="0" err="1"/>
              <a:t>bảng</a:t>
            </a:r>
            <a:r>
              <a:rPr lang="en-US" dirty="0"/>
              <a:t> </a:t>
            </a:r>
            <a:r>
              <a:rPr lang="en-US" dirty="0" err="1"/>
              <a:t>địa</a:t>
            </a:r>
            <a:r>
              <a:rPr lang="en-US" dirty="0"/>
              <a:t> </a:t>
            </a:r>
            <a:r>
              <a:rPr lang="en-US" dirty="0" err="1"/>
              <a:t>chỉ</a:t>
            </a:r>
            <a:endParaRPr lang="en-US" dirty="0"/>
          </a:p>
          <a:p>
            <a:pPr lvl="2" eaLnBrk="1" hangingPunct="1"/>
            <a:r>
              <a:rPr lang="en-US" dirty="0"/>
              <a:t>MAC – Port</a:t>
            </a:r>
          </a:p>
          <a:p>
            <a:pPr lvl="2" eaLnBrk="1" hangingPunct="1"/>
            <a:r>
              <a:rPr lang="en-US" dirty="0" err="1"/>
              <a:t>khởi</a:t>
            </a:r>
            <a:r>
              <a:rPr lang="en-US" dirty="0"/>
              <a:t> </a:t>
            </a:r>
            <a:r>
              <a:rPr lang="en-US" dirty="0" err="1"/>
              <a:t>tạo</a:t>
            </a:r>
            <a:r>
              <a:rPr lang="en-US" dirty="0"/>
              <a:t> </a:t>
            </a:r>
            <a:r>
              <a:rPr lang="en-US" dirty="0" err="1"/>
              <a:t>và</a:t>
            </a:r>
            <a:r>
              <a:rPr lang="en-US" dirty="0"/>
              <a:t> </a:t>
            </a:r>
            <a:r>
              <a:rPr lang="en-US" dirty="0" err="1"/>
              <a:t>duy</a:t>
            </a:r>
            <a:r>
              <a:rPr lang="en-US" dirty="0"/>
              <a:t> </a:t>
            </a:r>
            <a:r>
              <a:rPr lang="en-US" dirty="0" err="1"/>
              <a:t>trì</a:t>
            </a:r>
            <a:r>
              <a:rPr lang="en-US" dirty="0"/>
              <a:t> </a:t>
            </a:r>
            <a:r>
              <a:rPr lang="en-US" dirty="0" err="1"/>
              <a:t>tự</a:t>
            </a:r>
            <a:r>
              <a:rPr lang="en-US" dirty="0"/>
              <a:t> </a:t>
            </a:r>
            <a:r>
              <a:rPr lang="en-US" dirty="0" err="1"/>
              <a:t>động</a:t>
            </a:r>
            <a:r>
              <a:rPr lang="en-US" dirty="0"/>
              <a:t> </a:t>
            </a:r>
            <a:r>
              <a:rPr lang="en-US" dirty="0" err="1"/>
              <a:t>hoặc</a:t>
            </a:r>
            <a:r>
              <a:rPr lang="en-US" dirty="0"/>
              <a:t> </a:t>
            </a:r>
            <a:r>
              <a:rPr lang="en-US" dirty="0" err="1"/>
              <a:t>thủ</a:t>
            </a:r>
            <a:r>
              <a:rPr lang="en-US" dirty="0"/>
              <a:t> </a:t>
            </a:r>
            <a:r>
              <a:rPr lang="en-US" dirty="0" err="1"/>
              <a:t>công</a:t>
            </a:r>
            <a:endParaRPr lang="en-US" dirty="0"/>
          </a:p>
          <a:p>
            <a:pPr lvl="1"/>
            <a:r>
              <a:rPr lang="en-US" dirty="0" err="1"/>
              <a:t>Nếu</a:t>
            </a:r>
            <a:r>
              <a:rPr lang="en-US" dirty="0"/>
              <a:t> </a:t>
            </a:r>
            <a:r>
              <a:rPr lang="en-US" dirty="0" err="1"/>
              <a:t>trạm</a:t>
            </a:r>
            <a:r>
              <a:rPr lang="en-US" dirty="0"/>
              <a:t> </a:t>
            </a:r>
            <a:r>
              <a:rPr lang="en-US" dirty="0" err="1"/>
              <a:t>nhận</a:t>
            </a:r>
            <a:r>
              <a:rPr lang="en-US" dirty="0"/>
              <a:t> </a:t>
            </a:r>
            <a:r>
              <a:rPr lang="en-US" dirty="0" err="1"/>
              <a:t>cùng</a:t>
            </a:r>
            <a:r>
              <a:rPr lang="en-US" dirty="0"/>
              <a:t> segment </a:t>
            </a:r>
            <a:r>
              <a:rPr lang="en-US" dirty="0" err="1"/>
              <a:t>với</a:t>
            </a:r>
            <a:r>
              <a:rPr lang="en-US" dirty="0"/>
              <a:t> </a:t>
            </a:r>
            <a:r>
              <a:rPr lang="en-US" dirty="0" err="1"/>
              <a:t>trạm</a:t>
            </a:r>
            <a:r>
              <a:rPr lang="en-US" dirty="0"/>
              <a:t> </a:t>
            </a:r>
            <a:r>
              <a:rPr lang="en-US" dirty="0" err="1"/>
              <a:t>gởi</a:t>
            </a:r>
            <a:r>
              <a:rPr lang="en-US" dirty="0"/>
              <a:t>, </a:t>
            </a:r>
            <a:r>
              <a:rPr lang="en-US" dirty="0" err="1"/>
              <a:t>hủy</a:t>
            </a:r>
            <a:r>
              <a:rPr lang="en-US" dirty="0"/>
              <a:t> </a:t>
            </a:r>
            <a:r>
              <a:rPr lang="en-US" dirty="0" err="1"/>
              <a:t>gói</a:t>
            </a:r>
            <a:r>
              <a:rPr lang="en-US" dirty="0"/>
              <a:t> tin; </a:t>
            </a:r>
            <a:r>
              <a:rPr lang="en-US" dirty="0" err="1"/>
              <a:t>ngược</a:t>
            </a:r>
            <a:r>
              <a:rPr lang="en-US" dirty="0"/>
              <a:t> </a:t>
            </a:r>
            <a:r>
              <a:rPr lang="en-US" dirty="0" err="1"/>
              <a:t>lại</a:t>
            </a:r>
            <a:r>
              <a:rPr lang="en-US" dirty="0"/>
              <a:t> </a:t>
            </a:r>
            <a:r>
              <a:rPr lang="en-US" dirty="0" err="1"/>
              <a:t>chuyển</a:t>
            </a:r>
            <a:r>
              <a:rPr lang="en-US" dirty="0"/>
              <a:t> </a:t>
            </a:r>
            <a:r>
              <a:rPr lang="en-US" dirty="0" err="1"/>
              <a:t>gói</a:t>
            </a:r>
            <a:r>
              <a:rPr lang="en-US" dirty="0"/>
              <a:t> tin </a:t>
            </a:r>
            <a:r>
              <a:rPr lang="en-US" dirty="0" err="1"/>
              <a:t>đến</a:t>
            </a:r>
            <a:r>
              <a:rPr lang="en-US" dirty="0"/>
              <a:t> segment </a:t>
            </a:r>
            <a:r>
              <a:rPr lang="en-US" dirty="0" err="1"/>
              <a:t>đích</a:t>
            </a:r>
            <a:endParaRPr lang="en-US" dirty="0"/>
          </a:p>
          <a:p>
            <a:pPr lvl="1"/>
            <a:r>
              <a:rPr lang="en-US" dirty="0"/>
              <a:t>Ko </a:t>
            </a:r>
            <a:r>
              <a:rPr lang="en-US" dirty="0" err="1"/>
              <a:t>chọn</a:t>
            </a:r>
            <a:r>
              <a:rPr lang="en-US" dirty="0"/>
              <a:t> </a:t>
            </a:r>
            <a:r>
              <a:rPr lang="en-US" dirty="0" err="1"/>
              <a:t>lọc</a:t>
            </a:r>
            <a:r>
              <a:rPr lang="en-US" dirty="0"/>
              <a:t> </a:t>
            </a:r>
            <a:r>
              <a:rPr lang="en-US" dirty="0" err="1"/>
              <a:t>được</a:t>
            </a:r>
            <a:r>
              <a:rPr lang="en-US" dirty="0"/>
              <a:t> broadcast ! (</a:t>
            </a:r>
            <a:r>
              <a:rPr lang="en-US" dirty="0" err="1"/>
              <a:t>chỉ</a:t>
            </a:r>
            <a:r>
              <a:rPr lang="en-US" dirty="0"/>
              <a:t> </a:t>
            </a:r>
            <a:r>
              <a:rPr lang="en-US" dirty="0" err="1"/>
              <a:t>có</a:t>
            </a:r>
            <a:r>
              <a:rPr lang="en-US" dirty="0"/>
              <a:t> router </a:t>
            </a:r>
            <a:r>
              <a:rPr lang="en-US" dirty="0" err="1"/>
              <a:t>mới</a:t>
            </a:r>
            <a:r>
              <a:rPr lang="en-US" dirty="0"/>
              <a:t> </a:t>
            </a:r>
            <a:r>
              <a:rPr lang="en-US" dirty="0" err="1"/>
              <a:t>lọc</a:t>
            </a:r>
            <a:r>
              <a:rPr lang="en-US" dirty="0"/>
              <a:t> </a:t>
            </a:r>
            <a:r>
              <a:rPr lang="en-US" dirty="0" err="1"/>
              <a:t>đc</a:t>
            </a:r>
            <a:r>
              <a:rPr lang="en-US" dirty="0"/>
              <a:t>)</a:t>
            </a:r>
          </a:p>
        </p:txBody>
      </p:sp>
      <p:pic>
        <p:nvPicPr>
          <p:cNvPr id="12293"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772400" y="152400"/>
            <a:ext cx="914400" cy="72267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Effect transition="in" filter="blinds(horizontal)">
                                      <p:cBhvr>
                                        <p:cTn id="7" dur="500"/>
                                        <p:tgtEl>
                                          <p:spTgt spid="160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0771">
                                            <p:txEl>
                                              <p:pRg st="1" end="1"/>
                                            </p:txEl>
                                          </p:spTgt>
                                        </p:tgtEl>
                                        <p:attrNameLst>
                                          <p:attrName>style.visibility</p:attrName>
                                        </p:attrNameLst>
                                      </p:cBhvr>
                                      <p:to>
                                        <p:strVal val="visible"/>
                                      </p:to>
                                    </p:set>
                                    <p:animEffect transition="in" filter="blinds(horizontal)">
                                      <p:cBhvr>
                                        <p:cTn id="12" dur="500"/>
                                        <p:tgtEl>
                                          <p:spTgt spid="1607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0771">
                                            <p:txEl>
                                              <p:pRg st="2" end="2"/>
                                            </p:txEl>
                                          </p:spTgt>
                                        </p:tgtEl>
                                        <p:attrNameLst>
                                          <p:attrName>style.visibility</p:attrName>
                                        </p:attrNameLst>
                                      </p:cBhvr>
                                      <p:to>
                                        <p:strVal val="visible"/>
                                      </p:to>
                                    </p:set>
                                    <p:animEffect transition="in" filter="blinds(horizontal)">
                                      <p:cBhvr>
                                        <p:cTn id="17" dur="500"/>
                                        <p:tgtEl>
                                          <p:spTgt spid="160771">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60771">
                                            <p:txEl>
                                              <p:pRg st="3" end="3"/>
                                            </p:txEl>
                                          </p:spTgt>
                                        </p:tgtEl>
                                        <p:attrNameLst>
                                          <p:attrName>style.visibility</p:attrName>
                                        </p:attrNameLst>
                                      </p:cBhvr>
                                      <p:to>
                                        <p:strVal val="visible"/>
                                      </p:to>
                                    </p:set>
                                    <p:animEffect transition="in" filter="blinds(horizontal)">
                                      <p:cBhvr>
                                        <p:cTn id="20" dur="500"/>
                                        <p:tgtEl>
                                          <p:spTgt spid="16077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60771">
                                            <p:txEl>
                                              <p:pRg st="4" end="4"/>
                                            </p:txEl>
                                          </p:spTgt>
                                        </p:tgtEl>
                                        <p:attrNameLst>
                                          <p:attrName>style.visibility</p:attrName>
                                        </p:attrNameLst>
                                      </p:cBhvr>
                                      <p:to>
                                        <p:strVal val="visible"/>
                                      </p:to>
                                    </p:set>
                                    <p:animEffect transition="in" filter="blinds(horizontal)">
                                      <p:cBhvr>
                                        <p:cTn id="25" dur="500"/>
                                        <p:tgtEl>
                                          <p:spTgt spid="16077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60771">
                                            <p:txEl>
                                              <p:pRg st="5" end="5"/>
                                            </p:txEl>
                                          </p:spTgt>
                                        </p:tgtEl>
                                        <p:attrNameLst>
                                          <p:attrName>style.visibility</p:attrName>
                                        </p:attrNameLst>
                                      </p:cBhvr>
                                      <p:to>
                                        <p:strVal val="visible"/>
                                      </p:to>
                                    </p:set>
                                    <p:animEffect transition="in" filter="blinds(horizontal)">
                                      <p:cBhvr>
                                        <p:cTn id="30" dur="500"/>
                                        <p:tgtEl>
                                          <p:spTgt spid="160771">
                                            <p:txEl>
                                              <p:pRg st="5" end="5"/>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60771">
                                            <p:txEl>
                                              <p:pRg st="6" end="6"/>
                                            </p:txEl>
                                          </p:spTgt>
                                        </p:tgtEl>
                                        <p:attrNameLst>
                                          <p:attrName>style.visibility</p:attrName>
                                        </p:attrNameLst>
                                      </p:cBhvr>
                                      <p:to>
                                        <p:strVal val="visible"/>
                                      </p:to>
                                    </p:set>
                                    <p:animEffect transition="in" filter="blinds(horizontal)">
                                      <p:cBhvr>
                                        <p:cTn id="33" dur="500"/>
                                        <p:tgtEl>
                                          <p:spTgt spid="1607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dirty="0"/>
              <a:t>Bridge – minh </a:t>
            </a:r>
            <a:r>
              <a:rPr lang="en-US" dirty="0" err="1"/>
              <a:t>họa</a:t>
            </a:r>
            <a:r>
              <a:rPr lang="en-US" dirty="0"/>
              <a:t> </a:t>
            </a:r>
            <a:r>
              <a:rPr lang="en-US" dirty="0" err="1"/>
              <a:t>tín</a:t>
            </a:r>
            <a:r>
              <a:rPr lang="en-US" dirty="0"/>
              <a:t> </a:t>
            </a:r>
            <a:r>
              <a:rPr lang="en-US" dirty="0" err="1"/>
              <a:t>hiệu</a:t>
            </a:r>
            <a:r>
              <a:rPr lang="en-US" dirty="0"/>
              <a:t> </a:t>
            </a:r>
            <a:r>
              <a:rPr lang="en-US" dirty="0" err="1"/>
              <a:t>mạng</a:t>
            </a:r>
            <a:endParaRPr lang="en-US" dirty="0"/>
          </a:p>
        </p:txBody>
      </p:sp>
      <p:pic>
        <p:nvPicPr>
          <p:cNvPr id="13316"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696200" y="152400"/>
            <a:ext cx="988268" cy="781050"/>
          </a:xfrm>
          <a:prstGeom prst="rect">
            <a:avLst/>
          </a:prstGeom>
          <a:noFill/>
          <a:ln w="9525">
            <a:noFill/>
            <a:miter lim="800000"/>
            <a:headEnd/>
            <a:tailEnd/>
          </a:ln>
        </p:spPr>
      </p:pic>
      <p:sp>
        <p:nvSpPr>
          <p:cNvPr id="13317" name="Line 4"/>
          <p:cNvSpPr>
            <a:spLocks noChangeShapeType="1"/>
          </p:cNvSpPr>
          <p:nvPr/>
        </p:nvSpPr>
        <p:spPr bwMode="auto">
          <a:xfrm>
            <a:off x="4419600" y="2133600"/>
            <a:ext cx="0" cy="3810000"/>
          </a:xfrm>
          <a:prstGeom prst="line">
            <a:avLst/>
          </a:prstGeom>
          <a:noFill/>
          <a:ln w="38100">
            <a:solidFill>
              <a:schemeClr val="tx1"/>
            </a:solidFill>
            <a:round/>
            <a:headEnd/>
            <a:tailEnd/>
          </a:ln>
        </p:spPr>
        <p:txBody>
          <a:bodyPr/>
          <a:lstStyle/>
          <a:p>
            <a:endParaRPr lang="en-US" dirty="0">
              <a:latin typeface="Times New Roman" pitchFamily="18" charset="0"/>
            </a:endParaRPr>
          </a:p>
        </p:txBody>
      </p:sp>
      <p:sp>
        <p:nvSpPr>
          <p:cNvPr id="13318" name="Line 5"/>
          <p:cNvSpPr>
            <a:spLocks noChangeShapeType="1"/>
          </p:cNvSpPr>
          <p:nvPr/>
        </p:nvSpPr>
        <p:spPr bwMode="auto">
          <a:xfrm>
            <a:off x="2057400" y="2133600"/>
            <a:ext cx="5105400" cy="0"/>
          </a:xfrm>
          <a:prstGeom prst="line">
            <a:avLst/>
          </a:prstGeom>
          <a:noFill/>
          <a:ln w="38100">
            <a:solidFill>
              <a:schemeClr val="tx1"/>
            </a:solidFill>
            <a:round/>
            <a:headEnd/>
            <a:tailEnd/>
          </a:ln>
        </p:spPr>
        <p:txBody>
          <a:bodyPr/>
          <a:lstStyle/>
          <a:p>
            <a:endParaRPr lang="en-US" dirty="0">
              <a:latin typeface="Times New Roman" pitchFamily="18" charset="0"/>
            </a:endParaRPr>
          </a:p>
        </p:txBody>
      </p:sp>
      <p:sp>
        <p:nvSpPr>
          <p:cNvPr id="13319" name="Line 6"/>
          <p:cNvSpPr>
            <a:spLocks noChangeShapeType="1"/>
          </p:cNvSpPr>
          <p:nvPr/>
        </p:nvSpPr>
        <p:spPr bwMode="auto">
          <a:xfrm>
            <a:off x="2057400" y="5943600"/>
            <a:ext cx="5105400" cy="0"/>
          </a:xfrm>
          <a:prstGeom prst="line">
            <a:avLst/>
          </a:prstGeom>
          <a:noFill/>
          <a:ln w="38100">
            <a:solidFill>
              <a:schemeClr val="tx1"/>
            </a:solidFill>
            <a:round/>
            <a:headEnd/>
            <a:tailEnd/>
          </a:ln>
        </p:spPr>
        <p:txBody>
          <a:bodyPr/>
          <a:lstStyle/>
          <a:p>
            <a:endParaRPr lang="en-US" dirty="0">
              <a:latin typeface="Times New Roman" pitchFamily="18" charset="0"/>
            </a:endParaRPr>
          </a:p>
        </p:txBody>
      </p:sp>
      <p:grpSp>
        <p:nvGrpSpPr>
          <p:cNvPr id="2" name="Group 7"/>
          <p:cNvGrpSpPr>
            <a:grpSpLocks noChangeAspect="1"/>
          </p:cNvGrpSpPr>
          <p:nvPr/>
        </p:nvGrpSpPr>
        <p:grpSpPr bwMode="auto">
          <a:xfrm>
            <a:off x="1447800" y="1752600"/>
            <a:ext cx="681038" cy="666750"/>
            <a:chOff x="387" y="1730"/>
            <a:chExt cx="573" cy="518"/>
          </a:xfrm>
        </p:grpSpPr>
        <p:sp>
          <p:nvSpPr>
            <p:cNvPr id="13432" name="AutoShape 8"/>
            <p:cNvSpPr>
              <a:spLocks noChangeAspect="1" noChangeArrowheads="1" noTextEdit="1"/>
            </p:cNvSpPr>
            <p:nvPr/>
          </p:nvSpPr>
          <p:spPr bwMode="auto">
            <a:xfrm>
              <a:off x="387" y="1730"/>
              <a:ext cx="573" cy="518"/>
            </a:xfrm>
            <a:prstGeom prst="rect">
              <a:avLst/>
            </a:prstGeom>
            <a:solidFill>
              <a:srgbClr val="FF0000"/>
            </a:solidFill>
            <a:ln w="9525">
              <a:noFill/>
              <a:miter lim="800000"/>
              <a:headEnd/>
              <a:tailEnd/>
            </a:ln>
          </p:spPr>
          <p:txBody>
            <a:bodyPr/>
            <a:lstStyle/>
            <a:p>
              <a:endParaRPr lang="en-US" dirty="0">
                <a:latin typeface="Times New Roman" pitchFamily="18" charset="0"/>
              </a:endParaRPr>
            </a:p>
          </p:txBody>
        </p:sp>
        <p:sp>
          <p:nvSpPr>
            <p:cNvPr id="13433" name="Rectangle 9"/>
            <p:cNvSpPr>
              <a:spLocks noChangeArrowheads="1"/>
            </p:cNvSpPr>
            <p:nvPr/>
          </p:nvSpPr>
          <p:spPr bwMode="auto">
            <a:xfrm>
              <a:off x="390" y="2074"/>
              <a:ext cx="510" cy="94"/>
            </a:xfrm>
            <a:prstGeom prst="rect">
              <a:avLst/>
            </a:prstGeom>
            <a:solidFill>
              <a:srgbClr val="FF0000"/>
            </a:solidFill>
            <a:ln w="9525">
              <a:noFill/>
              <a:miter lim="800000"/>
              <a:headEnd/>
              <a:tailEnd/>
            </a:ln>
          </p:spPr>
          <p:txBody>
            <a:bodyPr/>
            <a:lstStyle/>
            <a:p>
              <a:endParaRPr lang="en-US" dirty="0">
                <a:latin typeface="Times New Roman" pitchFamily="18" charset="0"/>
              </a:endParaRPr>
            </a:p>
          </p:txBody>
        </p:sp>
        <p:sp>
          <p:nvSpPr>
            <p:cNvPr id="13434" name="Rectangle 10"/>
            <p:cNvSpPr>
              <a:spLocks noChangeArrowheads="1"/>
            </p:cNvSpPr>
            <p:nvPr/>
          </p:nvSpPr>
          <p:spPr bwMode="auto">
            <a:xfrm>
              <a:off x="391" y="2075"/>
              <a:ext cx="508" cy="92"/>
            </a:xfrm>
            <a:prstGeom prst="rect">
              <a:avLst/>
            </a:prstGeom>
            <a:solidFill>
              <a:srgbClr val="FF0000"/>
            </a:solidFill>
            <a:ln w="4763">
              <a:solidFill>
                <a:srgbClr val="494936"/>
              </a:solidFill>
              <a:miter lim="800000"/>
              <a:headEnd/>
              <a:tailEnd/>
            </a:ln>
          </p:spPr>
          <p:txBody>
            <a:bodyPr/>
            <a:lstStyle/>
            <a:p>
              <a:endParaRPr lang="en-US" dirty="0">
                <a:latin typeface="Times New Roman" pitchFamily="18" charset="0"/>
              </a:endParaRPr>
            </a:p>
          </p:txBody>
        </p:sp>
        <p:sp>
          <p:nvSpPr>
            <p:cNvPr id="13435" name="Freeform 11"/>
            <p:cNvSpPr>
              <a:spLocks/>
            </p:cNvSpPr>
            <p:nvPr/>
          </p:nvSpPr>
          <p:spPr bwMode="auto">
            <a:xfrm>
              <a:off x="390" y="2023"/>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 name="T10" fmla="*/ 0 60000 65536"/>
                <a:gd name="T11" fmla="*/ 0 60000 65536"/>
                <a:gd name="T12" fmla="*/ 0 60000 65536"/>
                <a:gd name="T13" fmla="*/ 0 60000 65536"/>
                <a:gd name="T14" fmla="*/ 0 60000 65536"/>
                <a:gd name="T15" fmla="*/ 0 w 564"/>
                <a:gd name="T16" fmla="*/ 0 h 51"/>
                <a:gd name="T17" fmla="*/ 564 w 564"/>
                <a:gd name="T18" fmla="*/ 51 h 51"/>
              </a:gdLst>
              <a:ahLst/>
              <a:cxnLst>
                <a:cxn ang="T10">
                  <a:pos x="T0" y="T1"/>
                </a:cxn>
                <a:cxn ang="T11">
                  <a:pos x="T2" y="T3"/>
                </a:cxn>
                <a:cxn ang="T12">
                  <a:pos x="T4" y="T5"/>
                </a:cxn>
                <a:cxn ang="T13">
                  <a:pos x="T6" y="T7"/>
                </a:cxn>
                <a:cxn ang="T14">
                  <a:pos x="T8" y="T9"/>
                </a:cxn>
              </a:cxnLst>
              <a:rect l="T15" t="T16" r="T17" b="T18"/>
              <a:pathLst>
                <a:path w="564" h="51">
                  <a:moveTo>
                    <a:pt x="0" y="51"/>
                  </a:moveTo>
                  <a:lnTo>
                    <a:pt x="54" y="0"/>
                  </a:lnTo>
                  <a:lnTo>
                    <a:pt x="564" y="0"/>
                  </a:lnTo>
                  <a:lnTo>
                    <a:pt x="510" y="51"/>
                  </a:lnTo>
                  <a:lnTo>
                    <a:pt x="0" y="51"/>
                  </a:lnTo>
                  <a:close/>
                </a:path>
              </a:pathLst>
            </a:custGeom>
            <a:solidFill>
              <a:srgbClr val="FF0000"/>
            </a:solidFill>
            <a:ln w="9525">
              <a:noFill/>
              <a:round/>
              <a:headEnd/>
              <a:tailEnd/>
            </a:ln>
          </p:spPr>
          <p:txBody>
            <a:bodyPr/>
            <a:lstStyle/>
            <a:p>
              <a:endParaRPr lang="en-US" dirty="0">
                <a:latin typeface="Times New Roman" pitchFamily="18" charset="0"/>
              </a:endParaRPr>
            </a:p>
          </p:txBody>
        </p:sp>
        <p:sp>
          <p:nvSpPr>
            <p:cNvPr id="13436" name="Freeform 12"/>
            <p:cNvSpPr>
              <a:spLocks/>
            </p:cNvSpPr>
            <p:nvPr/>
          </p:nvSpPr>
          <p:spPr bwMode="auto">
            <a:xfrm>
              <a:off x="390" y="2023"/>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 name="T10" fmla="*/ 0 60000 65536"/>
                <a:gd name="T11" fmla="*/ 0 60000 65536"/>
                <a:gd name="T12" fmla="*/ 0 60000 65536"/>
                <a:gd name="T13" fmla="*/ 0 60000 65536"/>
                <a:gd name="T14" fmla="*/ 0 60000 65536"/>
                <a:gd name="T15" fmla="*/ 0 w 564"/>
                <a:gd name="T16" fmla="*/ 0 h 51"/>
                <a:gd name="T17" fmla="*/ 564 w 564"/>
                <a:gd name="T18" fmla="*/ 51 h 51"/>
              </a:gdLst>
              <a:ahLst/>
              <a:cxnLst>
                <a:cxn ang="T10">
                  <a:pos x="T0" y="T1"/>
                </a:cxn>
                <a:cxn ang="T11">
                  <a:pos x="T2" y="T3"/>
                </a:cxn>
                <a:cxn ang="T12">
                  <a:pos x="T4" y="T5"/>
                </a:cxn>
                <a:cxn ang="T13">
                  <a:pos x="T6" y="T7"/>
                </a:cxn>
                <a:cxn ang="T14">
                  <a:pos x="T8" y="T9"/>
                </a:cxn>
              </a:cxnLst>
              <a:rect l="T15" t="T16" r="T17" b="T18"/>
              <a:pathLst>
                <a:path w="564" h="51">
                  <a:moveTo>
                    <a:pt x="0" y="51"/>
                  </a:moveTo>
                  <a:lnTo>
                    <a:pt x="54" y="0"/>
                  </a:lnTo>
                  <a:lnTo>
                    <a:pt x="564" y="0"/>
                  </a:lnTo>
                  <a:lnTo>
                    <a:pt x="510" y="51"/>
                  </a:lnTo>
                  <a:lnTo>
                    <a:pt x="0" y="51"/>
                  </a:lnTo>
                  <a:close/>
                </a:path>
              </a:pathLst>
            </a:custGeom>
            <a:solidFill>
              <a:srgbClr val="FF0000"/>
            </a:solidFill>
            <a:ln w="4763">
              <a:solidFill>
                <a:srgbClr val="494936"/>
              </a:solidFill>
              <a:round/>
              <a:headEnd/>
              <a:tailEnd/>
            </a:ln>
          </p:spPr>
          <p:txBody>
            <a:bodyPr/>
            <a:lstStyle/>
            <a:p>
              <a:endParaRPr lang="en-US" dirty="0">
                <a:latin typeface="Times New Roman" pitchFamily="18" charset="0"/>
              </a:endParaRPr>
            </a:p>
          </p:txBody>
        </p:sp>
        <p:sp>
          <p:nvSpPr>
            <p:cNvPr id="13437" name="Line 13"/>
            <p:cNvSpPr>
              <a:spLocks noChangeShapeType="1"/>
            </p:cNvSpPr>
            <p:nvPr/>
          </p:nvSpPr>
          <p:spPr bwMode="auto">
            <a:xfrm flipH="1">
              <a:off x="749" y="2117"/>
              <a:ext cx="123" cy="1"/>
            </a:xfrm>
            <a:prstGeom prst="line">
              <a:avLst/>
            </a:prstGeom>
            <a:noFill/>
            <a:ln w="14288">
              <a:solidFill>
                <a:srgbClr val="000000"/>
              </a:solidFill>
              <a:round/>
              <a:headEnd/>
              <a:tailEnd/>
            </a:ln>
          </p:spPr>
          <p:txBody>
            <a:bodyPr/>
            <a:lstStyle/>
            <a:p>
              <a:endParaRPr lang="en-US" dirty="0">
                <a:latin typeface="Times New Roman" pitchFamily="18" charset="0"/>
              </a:endParaRPr>
            </a:p>
          </p:txBody>
        </p:sp>
        <p:sp>
          <p:nvSpPr>
            <p:cNvPr id="13438" name="Freeform 14"/>
            <p:cNvSpPr>
              <a:spLocks/>
            </p:cNvSpPr>
            <p:nvPr/>
          </p:nvSpPr>
          <p:spPr bwMode="auto">
            <a:xfrm>
              <a:off x="900" y="2023"/>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 name="T10" fmla="*/ 0 60000 65536"/>
                <a:gd name="T11" fmla="*/ 0 60000 65536"/>
                <a:gd name="T12" fmla="*/ 0 60000 65536"/>
                <a:gd name="T13" fmla="*/ 0 60000 65536"/>
                <a:gd name="T14" fmla="*/ 0 60000 65536"/>
                <a:gd name="T15" fmla="*/ 0 w 54"/>
                <a:gd name="T16" fmla="*/ 0 h 145"/>
                <a:gd name="T17" fmla="*/ 54 w 54"/>
                <a:gd name="T18" fmla="*/ 145 h 145"/>
              </a:gdLst>
              <a:ahLst/>
              <a:cxnLst>
                <a:cxn ang="T10">
                  <a:pos x="T0" y="T1"/>
                </a:cxn>
                <a:cxn ang="T11">
                  <a:pos x="T2" y="T3"/>
                </a:cxn>
                <a:cxn ang="T12">
                  <a:pos x="T4" y="T5"/>
                </a:cxn>
                <a:cxn ang="T13">
                  <a:pos x="T6" y="T7"/>
                </a:cxn>
                <a:cxn ang="T14">
                  <a:pos x="T8" y="T9"/>
                </a:cxn>
              </a:cxnLst>
              <a:rect l="T15" t="T16" r="T17" b="T18"/>
              <a:pathLst>
                <a:path w="54" h="145">
                  <a:moveTo>
                    <a:pt x="0" y="145"/>
                  </a:moveTo>
                  <a:lnTo>
                    <a:pt x="54" y="91"/>
                  </a:lnTo>
                  <a:lnTo>
                    <a:pt x="54" y="0"/>
                  </a:lnTo>
                  <a:lnTo>
                    <a:pt x="0" y="51"/>
                  </a:lnTo>
                  <a:lnTo>
                    <a:pt x="0" y="145"/>
                  </a:lnTo>
                  <a:close/>
                </a:path>
              </a:pathLst>
            </a:custGeom>
            <a:solidFill>
              <a:srgbClr val="FF0000"/>
            </a:solidFill>
            <a:ln w="9525">
              <a:noFill/>
              <a:round/>
              <a:headEnd/>
              <a:tailEnd/>
            </a:ln>
          </p:spPr>
          <p:txBody>
            <a:bodyPr/>
            <a:lstStyle/>
            <a:p>
              <a:endParaRPr lang="en-US" dirty="0">
                <a:latin typeface="Times New Roman" pitchFamily="18" charset="0"/>
              </a:endParaRPr>
            </a:p>
          </p:txBody>
        </p:sp>
        <p:sp>
          <p:nvSpPr>
            <p:cNvPr id="13439" name="Freeform 15"/>
            <p:cNvSpPr>
              <a:spLocks/>
            </p:cNvSpPr>
            <p:nvPr/>
          </p:nvSpPr>
          <p:spPr bwMode="auto">
            <a:xfrm>
              <a:off x="900" y="2023"/>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 name="T10" fmla="*/ 0 60000 65536"/>
                <a:gd name="T11" fmla="*/ 0 60000 65536"/>
                <a:gd name="T12" fmla="*/ 0 60000 65536"/>
                <a:gd name="T13" fmla="*/ 0 60000 65536"/>
                <a:gd name="T14" fmla="*/ 0 60000 65536"/>
                <a:gd name="T15" fmla="*/ 0 w 54"/>
                <a:gd name="T16" fmla="*/ 0 h 145"/>
                <a:gd name="T17" fmla="*/ 54 w 54"/>
                <a:gd name="T18" fmla="*/ 145 h 145"/>
              </a:gdLst>
              <a:ahLst/>
              <a:cxnLst>
                <a:cxn ang="T10">
                  <a:pos x="T0" y="T1"/>
                </a:cxn>
                <a:cxn ang="T11">
                  <a:pos x="T2" y="T3"/>
                </a:cxn>
                <a:cxn ang="T12">
                  <a:pos x="T4" y="T5"/>
                </a:cxn>
                <a:cxn ang="T13">
                  <a:pos x="T6" y="T7"/>
                </a:cxn>
                <a:cxn ang="T14">
                  <a:pos x="T8" y="T9"/>
                </a:cxn>
              </a:cxnLst>
              <a:rect l="T15" t="T16" r="T17" b="T18"/>
              <a:pathLst>
                <a:path w="54" h="145">
                  <a:moveTo>
                    <a:pt x="0" y="145"/>
                  </a:moveTo>
                  <a:lnTo>
                    <a:pt x="54" y="91"/>
                  </a:lnTo>
                  <a:lnTo>
                    <a:pt x="54" y="0"/>
                  </a:lnTo>
                  <a:lnTo>
                    <a:pt x="0" y="51"/>
                  </a:lnTo>
                  <a:lnTo>
                    <a:pt x="0" y="145"/>
                  </a:lnTo>
                  <a:close/>
                </a:path>
              </a:pathLst>
            </a:custGeom>
            <a:solidFill>
              <a:srgbClr val="FF0000"/>
            </a:solidFill>
            <a:ln w="4763">
              <a:solidFill>
                <a:srgbClr val="494936"/>
              </a:solidFill>
              <a:round/>
              <a:headEnd/>
              <a:tailEnd/>
            </a:ln>
          </p:spPr>
          <p:txBody>
            <a:bodyPr/>
            <a:lstStyle/>
            <a:p>
              <a:endParaRPr lang="en-US" dirty="0">
                <a:latin typeface="Times New Roman" pitchFamily="18" charset="0"/>
              </a:endParaRPr>
            </a:p>
          </p:txBody>
        </p:sp>
        <p:sp>
          <p:nvSpPr>
            <p:cNvPr id="13440" name="Freeform 16"/>
            <p:cNvSpPr>
              <a:spLocks/>
            </p:cNvSpPr>
            <p:nvPr/>
          </p:nvSpPr>
          <p:spPr bwMode="auto">
            <a:xfrm>
              <a:off x="393" y="2157"/>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 name="T10" fmla="*/ 0 60000 65536"/>
                <a:gd name="T11" fmla="*/ 0 60000 65536"/>
                <a:gd name="T12" fmla="*/ 0 60000 65536"/>
                <a:gd name="T13" fmla="*/ 0 60000 65536"/>
                <a:gd name="T14" fmla="*/ 0 60000 65536"/>
                <a:gd name="T15" fmla="*/ 0 w 450"/>
                <a:gd name="T16" fmla="*/ 0 h 71"/>
                <a:gd name="T17" fmla="*/ 450 w 450"/>
                <a:gd name="T18" fmla="*/ 71 h 71"/>
              </a:gdLst>
              <a:ahLst/>
              <a:cxnLst>
                <a:cxn ang="T10">
                  <a:pos x="T0" y="T1"/>
                </a:cxn>
                <a:cxn ang="T11">
                  <a:pos x="T2" y="T3"/>
                </a:cxn>
                <a:cxn ang="T12">
                  <a:pos x="T4" y="T5"/>
                </a:cxn>
                <a:cxn ang="T13">
                  <a:pos x="T6" y="T7"/>
                </a:cxn>
                <a:cxn ang="T14">
                  <a:pos x="T8" y="T9"/>
                </a:cxn>
              </a:cxnLst>
              <a:rect l="T15" t="T16" r="T17" b="T18"/>
              <a:pathLst>
                <a:path w="450" h="71">
                  <a:moveTo>
                    <a:pt x="0" y="71"/>
                  </a:moveTo>
                  <a:lnTo>
                    <a:pt x="57" y="0"/>
                  </a:lnTo>
                  <a:lnTo>
                    <a:pt x="450" y="0"/>
                  </a:lnTo>
                  <a:lnTo>
                    <a:pt x="393" y="71"/>
                  </a:lnTo>
                  <a:lnTo>
                    <a:pt x="0" y="71"/>
                  </a:lnTo>
                  <a:close/>
                </a:path>
              </a:pathLst>
            </a:custGeom>
            <a:solidFill>
              <a:srgbClr val="FF0000"/>
            </a:solidFill>
            <a:ln w="9525">
              <a:noFill/>
              <a:round/>
              <a:headEnd/>
              <a:tailEnd/>
            </a:ln>
          </p:spPr>
          <p:txBody>
            <a:bodyPr/>
            <a:lstStyle/>
            <a:p>
              <a:endParaRPr lang="en-US" dirty="0">
                <a:latin typeface="Times New Roman" pitchFamily="18" charset="0"/>
              </a:endParaRPr>
            </a:p>
          </p:txBody>
        </p:sp>
        <p:sp>
          <p:nvSpPr>
            <p:cNvPr id="13441" name="Freeform 17"/>
            <p:cNvSpPr>
              <a:spLocks/>
            </p:cNvSpPr>
            <p:nvPr/>
          </p:nvSpPr>
          <p:spPr bwMode="auto">
            <a:xfrm>
              <a:off x="393" y="2157"/>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 name="T10" fmla="*/ 0 60000 65536"/>
                <a:gd name="T11" fmla="*/ 0 60000 65536"/>
                <a:gd name="T12" fmla="*/ 0 60000 65536"/>
                <a:gd name="T13" fmla="*/ 0 60000 65536"/>
                <a:gd name="T14" fmla="*/ 0 60000 65536"/>
                <a:gd name="T15" fmla="*/ 0 w 450"/>
                <a:gd name="T16" fmla="*/ 0 h 71"/>
                <a:gd name="T17" fmla="*/ 450 w 450"/>
                <a:gd name="T18" fmla="*/ 71 h 71"/>
              </a:gdLst>
              <a:ahLst/>
              <a:cxnLst>
                <a:cxn ang="T10">
                  <a:pos x="T0" y="T1"/>
                </a:cxn>
                <a:cxn ang="T11">
                  <a:pos x="T2" y="T3"/>
                </a:cxn>
                <a:cxn ang="T12">
                  <a:pos x="T4" y="T5"/>
                </a:cxn>
                <a:cxn ang="T13">
                  <a:pos x="T6" y="T7"/>
                </a:cxn>
                <a:cxn ang="T14">
                  <a:pos x="T8" y="T9"/>
                </a:cxn>
              </a:cxnLst>
              <a:rect l="T15" t="T16" r="T17" b="T18"/>
              <a:pathLst>
                <a:path w="450" h="71">
                  <a:moveTo>
                    <a:pt x="0" y="71"/>
                  </a:moveTo>
                  <a:lnTo>
                    <a:pt x="57" y="0"/>
                  </a:lnTo>
                  <a:lnTo>
                    <a:pt x="450" y="0"/>
                  </a:lnTo>
                  <a:lnTo>
                    <a:pt x="393" y="71"/>
                  </a:lnTo>
                  <a:lnTo>
                    <a:pt x="0" y="71"/>
                  </a:lnTo>
                  <a:close/>
                </a:path>
              </a:pathLst>
            </a:custGeom>
            <a:solidFill>
              <a:srgbClr val="FF0000"/>
            </a:solidFill>
            <a:ln w="4763">
              <a:solidFill>
                <a:srgbClr val="494936"/>
              </a:solidFill>
              <a:round/>
              <a:headEnd/>
              <a:tailEnd/>
            </a:ln>
          </p:spPr>
          <p:txBody>
            <a:bodyPr/>
            <a:lstStyle/>
            <a:p>
              <a:endParaRPr lang="en-US" dirty="0">
                <a:latin typeface="Times New Roman" pitchFamily="18" charset="0"/>
              </a:endParaRPr>
            </a:p>
          </p:txBody>
        </p:sp>
        <p:sp>
          <p:nvSpPr>
            <p:cNvPr id="13442" name="Freeform 18"/>
            <p:cNvSpPr>
              <a:spLocks/>
            </p:cNvSpPr>
            <p:nvPr/>
          </p:nvSpPr>
          <p:spPr bwMode="auto">
            <a:xfrm>
              <a:off x="786" y="2157"/>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 name="T10" fmla="*/ 0 60000 65536"/>
                <a:gd name="T11" fmla="*/ 0 60000 65536"/>
                <a:gd name="T12" fmla="*/ 0 60000 65536"/>
                <a:gd name="T13" fmla="*/ 0 60000 65536"/>
                <a:gd name="T14" fmla="*/ 0 60000 65536"/>
                <a:gd name="T15" fmla="*/ 0 w 57"/>
                <a:gd name="T16" fmla="*/ 0 h 85"/>
                <a:gd name="T17" fmla="*/ 57 w 57"/>
                <a:gd name="T18" fmla="*/ 85 h 85"/>
              </a:gdLst>
              <a:ahLst/>
              <a:cxnLst>
                <a:cxn ang="T10">
                  <a:pos x="T0" y="T1"/>
                </a:cxn>
                <a:cxn ang="T11">
                  <a:pos x="T2" y="T3"/>
                </a:cxn>
                <a:cxn ang="T12">
                  <a:pos x="T4" y="T5"/>
                </a:cxn>
                <a:cxn ang="T13">
                  <a:pos x="T6" y="T7"/>
                </a:cxn>
                <a:cxn ang="T14">
                  <a:pos x="T8" y="T9"/>
                </a:cxn>
              </a:cxnLst>
              <a:rect l="T15" t="T16" r="T17" b="T18"/>
              <a:pathLst>
                <a:path w="57" h="85">
                  <a:moveTo>
                    <a:pt x="0" y="85"/>
                  </a:moveTo>
                  <a:lnTo>
                    <a:pt x="57" y="26"/>
                  </a:lnTo>
                  <a:lnTo>
                    <a:pt x="57" y="0"/>
                  </a:lnTo>
                  <a:lnTo>
                    <a:pt x="0" y="71"/>
                  </a:lnTo>
                  <a:lnTo>
                    <a:pt x="0" y="85"/>
                  </a:lnTo>
                  <a:close/>
                </a:path>
              </a:pathLst>
            </a:custGeom>
            <a:solidFill>
              <a:srgbClr val="FF0000"/>
            </a:solidFill>
            <a:ln w="9525">
              <a:noFill/>
              <a:round/>
              <a:headEnd/>
              <a:tailEnd/>
            </a:ln>
          </p:spPr>
          <p:txBody>
            <a:bodyPr/>
            <a:lstStyle/>
            <a:p>
              <a:endParaRPr lang="en-US" dirty="0">
                <a:latin typeface="Times New Roman" pitchFamily="18" charset="0"/>
              </a:endParaRPr>
            </a:p>
          </p:txBody>
        </p:sp>
        <p:sp>
          <p:nvSpPr>
            <p:cNvPr id="13443" name="Freeform 19"/>
            <p:cNvSpPr>
              <a:spLocks/>
            </p:cNvSpPr>
            <p:nvPr/>
          </p:nvSpPr>
          <p:spPr bwMode="auto">
            <a:xfrm>
              <a:off x="786" y="2157"/>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 name="T10" fmla="*/ 0 60000 65536"/>
                <a:gd name="T11" fmla="*/ 0 60000 65536"/>
                <a:gd name="T12" fmla="*/ 0 60000 65536"/>
                <a:gd name="T13" fmla="*/ 0 60000 65536"/>
                <a:gd name="T14" fmla="*/ 0 60000 65536"/>
                <a:gd name="T15" fmla="*/ 0 w 57"/>
                <a:gd name="T16" fmla="*/ 0 h 85"/>
                <a:gd name="T17" fmla="*/ 57 w 57"/>
                <a:gd name="T18" fmla="*/ 85 h 85"/>
              </a:gdLst>
              <a:ahLst/>
              <a:cxnLst>
                <a:cxn ang="T10">
                  <a:pos x="T0" y="T1"/>
                </a:cxn>
                <a:cxn ang="T11">
                  <a:pos x="T2" y="T3"/>
                </a:cxn>
                <a:cxn ang="T12">
                  <a:pos x="T4" y="T5"/>
                </a:cxn>
                <a:cxn ang="T13">
                  <a:pos x="T6" y="T7"/>
                </a:cxn>
                <a:cxn ang="T14">
                  <a:pos x="T8" y="T9"/>
                </a:cxn>
              </a:cxnLst>
              <a:rect l="T15" t="T16" r="T17" b="T18"/>
              <a:pathLst>
                <a:path w="57" h="85">
                  <a:moveTo>
                    <a:pt x="0" y="85"/>
                  </a:moveTo>
                  <a:lnTo>
                    <a:pt x="57" y="26"/>
                  </a:lnTo>
                  <a:lnTo>
                    <a:pt x="57" y="0"/>
                  </a:lnTo>
                  <a:lnTo>
                    <a:pt x="0" y="71"/>
                  </a:lnTo>
                  <a:lnTo>
                    <a:pt x="0" y="85"/>
                  </a:lnTo>
                  <a:close/>
                </a:path>
              </a:pathLst>
            </a:custGeom>
            <a:solidFill>
              <a:srgbClr val="FF0000"/>
            </a:solidFill>
            <a:ln w="4763">
              <a:solidFill>
                <a:srgbClr val="494936"/>
              </a:solidFill>
              <a:round/>
              <a:headEnd/>
              <a:tailEnd/>
            </a:ln>
          </p:spPr>
          <p:txBody>
            <a:bodyPr/>
            <a:lstStyle/>
            <a:p>
              <a:endParaRPr lang="en-US" dirty="0">
                <a:latin typeface="Times New Roman" pitchFamily="18" charset="0"/>
              </a:endParaRPr>
            </a:p>
          </p:txBody>
        </p:sp>
        <p:sp>
          <p:nvSpPr>
            <p:cNvPr id="13444" name="Rectangle 20"/>
            <p:cNvSpPr>
              <a:spLocks noChangeArrowheads="1"/>
            </p:cNvSpPr>
            <p:nvPr/>
          </p:nvSpPr>
          <p:spPr bwMode="auto">
            <a:xfrm>
              <a:off x="393" y="2228"/>
              <a:ext cx="393" cy="14"/>
            </a:xfrm>
            <a:prstGeom prst="rect">
              <a:avLst/>
            </a:prstGeom>
            <a:solidFill>
              <a:srgbClr val="FF0000"/>
            </a:solidFill>
            <a:ln w="9525">
              <a:noFill/>
              <a:miter lim="800000"/>
              <a:headEnd/>
              <a:tailEnd/>
            </a:ln>
          </p:spPr>
          <p:txBody>
            <a:bodyPr/>
            <a:lstStyle/>
            <a:p>
              <a:endParaRPr lang="en-US" dirty="0">
                <a:latin typeface="Times New Roman" pitchFamily="18" charset="0"/>
              </a:endParaRPr>
            </a:p>
          </p:txBody>
        </p:sp>
        <p:sp>
          <p:nvSpPr>
            <p:cNvPr id="13445" name="Rectangle 21"/>
            <p:cNvSpPr>
              <a:spLocks noChangeArrowheads="1"/>
            </p:cNvSpPr>
            <p:nvPr/>
          </p:nvSpPr>
          <p:spPr bwMode="auto">
            <a:xfrm>
              <a:off x="394" y="2229"/>
              <a:ext cx="391" cy="12"/>
            </a:xfrm>
            <a:prstGeom prst="rect">
              <a:avLst/>
            </a:prstGeom>
            <a:solidFill>
              <a:srgbClr val="FF0000"/>
            </a:solidFill>
            <a:ln w="4763">
              <a:solidFill>
                <a:srgbClr val="494936"/>
              </a:solidFill>
              <a:miter lim="800000"/>
              <a:headEnd/>
              <a:tailEnd/>
            </a:ln>
          </p:spPr>
          <p:txBody>
            <a:bodyPr/>
            <a:lstStyle/>
            <a:p>
              <a:endParaRPr lang="en-US" dirty="0">
                <a:latin typeface="Times New Roman" pitchFamily="18" charset="0"/>
              </a:endParaRPr>
            </a:p>
          </p:txBody>
        </p:sp>
        <p:sp>
          <p:nvSpPr>
            <p:cNvPr id="13446" name="Freeform 22"/>
            <p:cNvSpPr>
              <a:spLocks/>
            </p:cNvSpPr>
            <p:nvPr/>
          </p:nvSpPr>
          <p:spPr bwMode="auto">
            <a:xfrm>
              <a:off x="467" y="2023"/>
              <a:ext cx="405" cy="40"/>
            </a:xfrm>
            <a:custGeom>
              <a:avLst/>
              <a:gdLst>
                <a:gd name="T0" fmla="*/ 0 w 405"/>
                <a:gd name="T1" fmla="*/ 40 h 40"/>
                <a:gd name="T2" fmla="*/ 43 w 405"/>
                <a:gd name="T3" fmla="*/ 0 h 40"/>
                <a:gd name="T4" fmla="*/ 405 w 405"/>
                <a:gd name="T5" fmla="*/ 0 h 40"/>
                <a:gd name="T6" fmla="*/ 365 w 405"/>
                <a:gd name="T7" fmla="*/ 40 h 40"/>
                <a:gd name="T8" fmla="*/ 0 w 405"/>
                <a:gd name="T9" fmla="*/ 40 h 40"/>
                <a:gd name="T10" fmla="*/ 0 60000 65536"/>
                <a:gd name="T11" fmla="*/ 0 60000 65536"/>
                <a:gd name="T12" fmla="*/ 0 60000 65536"/>
                <a:gd name="T13" fmla="*/ 0 60000 65536"/>
                <a:gd name="T14" fmla="*/ 0 60000 65536"/>
                <a:gd name="T15" fmla="*/ 0 w 405"/>
                <a:gd name="T16" fmla="*/ 0 h 40"/>
                <a:gd name="T17" fmla="*/ 405 w 405"/>
                <a:gd name="T18" fmla="*/ 40 h 40"/>
              </a:gdLst>
              <a:ahLst/>
              <a:cxnLst>
                <a:cxn ang="T10">
                  <a:pos x="T0" y="T1"/>
                </a:cxn>
                <a:cxn ang="T11">
                  <a:pos x="T2" y="T3"/>
                </a:cxn>
                <a:cxn ang="T12">
                  <a:pos x="T4" y="T5"/>
                </a:cxn>
                <a:cxn ang="T13">
                  <a:pos x="T6" y="T7"/>
                </a:cxn>
                <a:cxn ang="T14">
                  <a:pos x="T8" y="T9"/>
                </a:cxn>
              </a:cxnLst>
              <a:rect l="T15" t="T16" r="T17" b="T18"/>
              <a:pathLst>
                <a:path w="405" h="40">
                  <a:moveTo>
                    <a:pt x="0" y="40"/>
                  </a:moveTo>
                  <a:lnTo>
                    <a:pt x="43" y="0"/>
                  </a:lnTo>
                  <a:lnTo>
                    <a:pt x="405" y="0"/>
                  </a:lnTo>
                  <a:lnTo>
                    <a:pt x="365" y="40"/>
                  </a:lnTo>
                  <a:lnTo>
                    <a:pt x="0" y="40"/>
                  </a:lnTo>
                  <a:close/>
                </a:path>
              </a:pathLst>
            </a:custGeom>
            <a:solidFill>
              <a:srgbClr val="FF0000"/>
            </a:solidFill>
            <a:ln w="9525">
              <a:noFill/>
              <a:round/>
              <a:headEnd/>
              <a:tailEnd/>
            </a:ln>
          </p:spPr>
          <p:txBody>
            <a:bodyPr/>
            <a:lstStyle/>
            <a:p>
              <a:endParaRPr lang="en-US" dirty="0">
                <a:latin typeface="Times New Roman" pitchFamily="18" charset="0"/>
              </a:endParaRPr>
            </a:p>
          </p:txBody>
        </p:sp>
        <p:sp>
          <p:nvSpPr>
            <p:cNvPr id="13447" name="Freeform 23"/>
            <p:cNvSpPr>
              <a:spLocks/>
            </p:cNvSpPr>
            <p:nvPr/>
          </p:nvSpPr>
          <p:spPr bwMode="auto">
            <a:xfrm>
              <a:off x="467" y="2023"/>
              <a:ext cx="405" cy="40"/>
            </a:xfrm>
            <a:custGeom>
              <a:avLst/>
              <a:gdLst>
                <a:gd name="T0" fmla="*/ 0 w 405"/>
                <a:gd name="T1" fmla="*/ 40 h 40"/>
                <a:gd name="T2" fmla="*/ 43 w 405"/>
                <a:gd name="T3" fmla="*/ 0 h 40"/>
                <a:gd name="T4" fmla="*/ 405 w 405"/>
                <a:gd name="T5" fmla="*/ 0 h 40"/>
                <a:gd name="T6" fmla="*/ 365 w 405"/>
                <a:gd name="T7" fmla="*/ 40 h 40"/>
                <a:gd name="T8" fmla="*/ 0 w 405"/>
                <a:gd name="T9" fmla="*/ 40 h 40"/>
                <a:gd name="T10" fmla="*/ 0 60000 65536"/>
                <a:gd name="T11" fmla="*/ 0 60000 65536"/>
                <a:gd name="T12" fmla="*/ 0 60000 65536"/>
                <a:gd name="T13" fmla="*/ 0 60000 65536"/>
                <a:gd name="T14" fmla="*/ 0 60000 65536"/>
                <a:gd name="T15" fmla="*/ 0 w 405"/>
                <a:gd name="T16" fmla="*/ 0 h 40"/>
                <a:gd name="T17" fmla="*/ 405 w 405"/>
                <a:gd name="T18" fmla="*/ 40 h 40"/>
              </a:gdLst>
              <a:ahLst/>
              <a:cxnLst>
                <a:cxn ang="T10">
                  <a:pos x="T0" y="T1"/>
                </a:cxn>
                <a:cxn ang="T11">
                  <a:pos x="T2" y="T3"/>
                </a:cxn>
                <a:cxn ang="T12">
                  <a:pos x="T4" y="T5"/>
                </a:cxn>
                <a:cxn ang="T13">
                  <a:pos x="T6" y="T7"/>
                </a:cxn>
                <a:cxn ang="T14">
                  <a:pos x="T8" y="T9"/>
                </a:cxn>
              </a:cxnLst>
              <a:rect l="T15" t="T16" r="T17" b="T18"/>
              <a:pathLst>
                <a:path w="405" h="40">
                  <a:moveTo>
                    <a:pt x="0" y="40"/>
                  </a:moveTo>
                  <a:lnTo>
                    <a:pt x="43" y="0"/>
                  </a:lnTo>
                  <a:lnTo>
                    <a:pt x="405" y="0"/>
                  </a:lnTo>
                  <a:lnTo>
                    <a:pt x="365" y="40"/>
                  </a:lnTo>
                  <a:lnTo>
                    <a:pt x="0" y="40"/>
                  </a:lnTo>
                  <a:close/>
                </a:path>
              </a:pathLst>
            </a:custGeom>
            <a:solidFill>
              <a:srgbClr val="FF0000"/>
            </a:solidFill>
            <a:ln w="4763">
              <a:solidFill>
                <a:srgbClr val="000000"/>
              </a:solidFill>
              <a:round/>
              <a:headEnd/>
              <a:tailEnd/>
            </a:ln>
          </p:spPr>
          <p:txBody>
            <a:bodyPr/>
            <a:lstStyle/>
            <a:p>
              <a:endParaRPr lang="en-US" dirty="0">
                <a:latin typeface="Times New Roman" pitchFamily="18" charset="0"/>
              </a:endParaRPr>
            </a:p>
          </p:txBody>
        </p:sp>
        <p:sp>
          <p:nvSpPr>
            <p:cNvPr id="13448" name="Freeform 24"/>
            <p:cNvSpPr>
              <a:spLocks/>
            </p:cNvSpPr>
            <p:nvPr/>
          </p:nvSpPr>
          <p:spPr bwMode="auto">
            <a:xfrm>
              <a:off x="464" y="1733"/>
              <a:ext cx="402" cy="37"/>
            </a:xfrm>
            <a:custGeom>
              <a:avLst/>
              <a:gdLst>
                <a:gd name="T0" fmla="*/ 0 w 402"/>
                <a:gd name="T1" fmla="*/ 37 h 37"/>
                <a:gd name="T2" fmla="*/ 40 w 402"/>
                <a:gd name="T3" fmla="*/ 0 h 37"/>
                <a:gd name="T4" fmla="*/ 402 w 402"/>
                <a:gd name="T5" fmla="*/ 0 h 37"/>
                <a:gd name="T6" fmla="*/ 362 w 402"/>
                <a:gd name="T7" fmla="*/ 37 h 37"/>
                <a:gd name="T8" fmla="*/ 0 w 402"/>
                <a:gd name="T9" fmla="*/ 37 h 37"/>
                <a:gd name="T10" fmla="*/ 0 60000 65536"/>
                <a:gd name="T11" fmla="*/ 0 60000 65536"/>
                <a:gd name="T12" fmla="*/ 0 60000 65536"/>
                <a:gd name="T13" fmla="*/ 0 60000 65536"/>
                <a:gd name="T14" fmla="*/ 0 60000 65536"/>
                <a:gd name="T15" fmla="*/ 0 w 402"/>
                <a:gd name="T16" fmla="*/ 0 h 37"/>
                <a:gd name="T17" fmla="*/ 402 w 402"/>
                <a:gd name="T18" fmla="*/ 37 h 37"/>
              </a:gdLst>
              <a:ahLst/>
              <a:cxnLst>
                <a:cxn ang="T10">
                  <a:pos x="T0" y="T1"/>
                </a:cxn>
                <a:cxn ang="T11">
                  <a:pos x="T2" y="T3"/>
                </a:cxn>
                <a:cxn ang="T12">
                  <a:pos x="T4" y="T5"/>
                </a:cxn>
                <a:cxn ang="T13">
                  <a:pos x="T6" y="T7"/>
                </a:cxn>
                <a:cxn ang="T14">
                  <a:pos x="T8" y="T9"/>
                </a:cxn>
              </a:cxnLst>
              <a:rect l="T15" t="T16" r="T17" b="T18"/>
              <a:pathLst>
                <a:path w="402" h="37">
                  <a:moveTo>
                    <a:pt x="0" y="37"/>
                  </a:moveTo>
                  <a:lnTo>
                    <a:pt x="40" y="0"/>
                  </a:lnTo>
                  <a:lnTo>
                    <a:pt x="402" y="0"/>
                  </a:lnTo>
                  <a:lnTo>
                    <a:pt x="362" y="37"/>
                  </a:lnTo>
                  <a:lnTo>
                    <a:pt x="0" y="37"/>
                  </a:lnTo>
                  <a:close/>
                </a:path>
              </a:pathLst>
            </a:custGeom>
            <a:solidFill>
              <a:srgbClr val="FF0000"/>
            </a:solidFill>
            <a:ln w="9525">
              <a:noFill/>
              <a:round/>
              <a:headEnd/>
              <a:tailEnd/>
            </a:ln>
          </p:spPr>
          <p:txBody>
            <a:bodyPr/>
            <a:lstStyle/>
            <a:p>
              <a:endParaRPr lang="en-US" dirty="0">
                <a:latin typeface="Times New Roman" pitchFamily="18" charset="0"/>
              </a:endParaRPr>
            </a:p>
          </p:txBody>
        </p:sp>
        <p:sp>
          <p:nvSpPr>
            <p:cNvPr id="13449" name="Freeform 25"/>
            <p:cNvSpPr>
              <a:spLocks/>
            </p:cNvSpPr>
            <p:nvPr/>
          </p:nvSpPr>
          <p:spPr bwMode="auto">
            <a:xfrm>
              <a:off x="464" y="1733"/>
              <a:ext cx="402" cy="37"/>
            </a:xfrm>
            <a:custGeom>
              <a:avLst/>
              <a:gdLst>
                <a:gd name="T0" fmla="*/ 0 w 402"/>
                <a:gd name="T1" fmla="*/ 37 h 37"/>
                <a:gd name="T2" fmla="*/ 40 w 402"/>
                <a:gd name="T3" fmla="*/ 0 h 37"/>
                <a:gd name="T4" fmla="*/ 402 w 402"/>
                <a:gd name="T5" fmla="*/ 0 h 37"/>
                <a:gd name="T6" fmla="*/ 362 w 402"/>
                <a:gd name="T7" fmla="*/ 37 h 37"/>
                <a:gd name="T8" fmla="*/ 0 w 402"/>
                <a:gd name="T9" fmla="*/ 37 h 37"/>
                <a:gd name="T10" fmla="*/ 0 60000 65536"/>
                <a:gd name="T11" fmla="*/ 0 60000 65536"/>
                <a:gd name="T12" fmla="*/ 0 60000 65536"/>
                <a:gd name="T13" fmla="*/ 0 60000 65536"/>
                <a:gd name="T14" fmla="*/ 0 60000 65536"/>
                <a:gd name="T15" fmla="*/ 0 w 402"/>
                <a:gd name="T16" fmla="*/ 0 h 37"/>
                <a:gd name="T17" fmla="*/ 402 w 402"/>
                <a:gd name="T18" fmla="*/ 37 h 37"/>
              </a:gdLst>
              <a:ahLst/>
              <a:cxnLst>
                <a:cxn ang="T10">
                  <a:pos x="T0" y="T1"/>
                </a:cxn>
                <a:cxn ang="T11">
                  <a:pos x="T2" y="T3"/>
                </a:cxn>
                <a:cxn ang="T12">
                  <a:pos x="T4" y="T5"/>
                </a:cxn>
                <a:cxn ang="T13">
                  <a:pos x="T6" y="T7"/>
                </a:cxn>
                <a:cxn ang="T14">
                  <a:pos x="T8" y="T9"/>
                </a:cxn>
              </a:cxnLst>
              <a:rect l="T15" t="T16" r="T17" b="T18"/>
              <a:pathLst>
                <a:path w="402" h="37">
                  <a:moveTo>
                    <a:pt x="0" y="37"/>
                  </a:moveTo>
                  <a:lnTo>
                    <a:pt x="40" y="0"/>
                  </a:lnTo>
                  <a:lnTo>
                    <a:pt x="402" y="0"/>
                  </a:lnTo>
                  <a:lnTo>
                    <a:pt x="362" y="37"/>
                  </a:lnTo>
                  <a:lnTo>
                    <a:pt x="0" y="37"/>
                  </a:lnTo>
                  <a:close/>
                </a:path>
              </a:pathLst>
            </a:custGeom>
            <a:solidFill>
              <a:srgbClr val="FF0000"/>
            </a:solidFill>
            <a:ln w="4763">
              <a:solidFill>
                <a:srgbClr val="494936"/>
              </a:solidFill>
              <a:round/>
              <a:headEnd/>
              <a:tailEnd/>
            </a:ln>
          </p:spPr>
          <p:txBody>
            <a:bodyPr/>
            <a:lstStyle/>
            <a:p>
              <a:endParaRPr lang="en-US" dirty="0">
                <a:latin typeface="Times New Roman" pitchFamily="18" charset="0"/>
              </a:endParaRPr>
            </a:p>
          </p:txBody>
        </p:sp>
        <p:sp>
          <p:nvSpPr>
            <p:cNvPr id="13450" name="Rectangle 26"/>
            <p:cNvSpPr>
              <a:spLocks noChangeArrowheads="1"/>
            </p:cNvSpPr>
            <p:nvPr/>
          </p:nvSpPr>
          <p:spPr bwMode="auto">
            <a:xfrm>
              <a:off x="465" y="1771"/>
              <a:ext cx="363" cy="285"/>
            </a:xfrm>
            <a:prstGeom prst="rect">
              <a:avLst/>
            </a:prstGeom>
            <a:solidFill>
              <a:srgbClr val="FF0000"/>
            </a:solidFill>
            <a:ln w="4763">
              <a:solidFill>
                <a:srgbClr val="494936"/>
              </a:solidFill>
              <a:miter lim="800000"/>
              <a:headEnd/>
              <a:tailEnd/>
            </a:ln>
          </p:spPr>
          <p:txBody>
            <a:bodyPr/>
            <a:lstStyle/>
            <a:p>
              <a:endParaRPr lang="en-US" dirty="0">
                <a:latin typeface="Times New Roman" pitchFamily="18" charset="0"/>
              </a:endParaRPr>
            </a:p>
          </p:txBody>
        </p:sp>
        <p:sp>
          <p:nvSpPr>
            <p:cNvPr id="13451" name="Rectangle 27"/>
            <p:cNvSpPr>
              <a:spLocks noChangeArrowheads="1"/>
            </p:cNvSpPr>
            <p:nvPr/>
          </p:nvSpPr>
          <p:spPr bwMode="auto">
            <a:xfrm>
              <a:off x="496" y="1808"/>
              <a:ext cx="301" cy="220"/>
            </a:xfrm>
            <a:prstGeom prst="rect">
              <a:avLst/>
            </a:prstGeom>
            <a:solidFill>
              <a:srgbClr val="FF0000"/>
            </a:solidFill>
            <a:ln w="4763">
              <a:solidFill>
                <a:srgbClr val="494936"/>
              </a:solidFill>
              <a:miter lim="800000"/>
              <a:headEnd/>
              <a:tailEnd/>
            </a:ln>
          </p:spPr>
          <p:txBody>
            <a:bodyPr/>
            <a:lstStyle/>
            <a:p>
              <a:endParaRPr lang="en-US" dirty="0">
                <a:latin typeface="Times New Roman" pitchFamily="18" charset="0"/>
              </a:endParaRPr>
            </a:p>
          </p:txBody>
        </p:sp>
        <p:sp>
          <p:nvSpPr>
            <p:cNvPr id="13452" name="Freeform 28"/>
            <p:cNvSpPr>
              <a:spLocks/>
            </p:cNvSpPr>
            <p:nvPr/>
          </p:nvSpPr>
          <p:spPr bwMode="auto">
            <a:xfrm>
              <a:off x="826" y="1733"/>
              <a:ext cx="40" cy="321"/>
            </a:xfrm>
            <a:custGeom>
              <a:avLst/>
              <a:gdLst>
                <a:gd name="T0" fmla="*/ 0 w 40"/>
                <a:gd name="T1" fmla="*/ 321 h 321"/>
                <a:gd name="T2" fmla="*/ 40 w 40"/>
                <a:gd name="T3" fmla="*/ 282 h 321"/>
                <a:gd name="T4" fmla="*/ 40 w 40"/>
                <a:gd name="T5" fmla="*/ 0 h 321"/>
                <a:gd name="T6" fmla="*/ 0 w 40"/>
                <a:gd name="T7" fmla="*/ 37 h 321"/>
                <a:gd name="T8" fmla="*/ 0 w 40"/>
                <a:gd name="T9" fmla="*/ 321 h 321"/>
                <a:gd name="T10" fmla="*/ 0 60000 65536"/>
                <a:gd name="T11" fmla="*/ 0 60000 65536"/>
                <a:gd name="T12" fmla="*/ 0 60000 65536"/>
                <a:gd name="T13" fmla="*/ 0 60000 65536"/>
                <a:gd name="T14" fmla="*/ 0 60000 65536"/>
                <a:gd name="T15" fmla="*/ 0 w 40"/>
                <a:gd name="T16" fmla="*/ 0 h 321"/>
                <a:gd name="T17" fmla="*/ 40 w 40"/>
                <a:gd name="T18" fmla="*/ 321 h 321"/>
              </a:gdLst>
              <a:ahLst/>
              <a:cxnLst>
                <a:cxn ang="T10">
                  <a:pos x="T0" y="T1"/>
                </a:cxn>
                <a:cxn ang="T11">
                  <a:pos x="T2" y="T3"/>
                </a:cxn>
                <a:cxn ang="T12">
                  <a:pos x="T4" y="T5"/>
                </a:cxn>
                <a:cxn ang="T13">
                  <a:pos x="T6" y="T7"/>
                </a:cxn>
                <a:cxn ang="T14">
                  <a:pos x="T8" y="T9"/>
                </a:cxn>
              </a:cxnLst>
              <a:rect l="T15" t="T16" r="T17" b="T18"/>
              <a:pathLst>
                <a:path w="40" h="321">
                  <a:moveTo>
                    <a:pt x="0" y="321"/>
                  </a:moveTo>
                  <a:lnTo>
                    <a:pt x="40" y="282"/>
                  </a:lnTo>
                  <a:lnTo>
                    <a:pt x="40" y="0"/>
                  </a:lnTo>
                  <a:lnTo>
                    <a:pt x="0" y="37"/>
                  </a:lnTo>
                  <a:lnTo>
                    <a:pt x="0" y="321"/>
                  </a:lnTo>
                  <a:close/>
                </a:path>
              </a:pathLst>
            </a:custGeom>
            <a:solidFill>
              <a:srgbClr val="FF0000"/>
            </a:solidFill>
            <a:ln w="9525">
              <a:noFill/>
              <a:round/>
              <a:headEnd/>
              <a:tailEnd/>
            </a:ln>
          </p:spPr>
          <p:txBody>
            <a:bodyPr/>
            <a:lstStyle/>
            <a:p>
              <a:endParaRPr lang="en-US" dirty="0">
                <a:latin typeface="Times New Roman" pitchFamily="18" charset="0"/>
              </a:endParaRPr>
            </a:p>
          </p:txBody>
        </p:sp>
        <p:sp>
          <p:nvSpPr>
            <p:cNvPr id="13453" name="Freeform 29"/>
            <p:cNvSpPr>
              <a:spLocks/>
            </p:cNvSpPr>
            <p:nvPr/>
          </p:nvSpPr>
          <p:spPr bwMode="auto">
            <a:xfrm>
              <a:off x="826" y="1733"/>
              <a:ext cx="40" cy="321"/>
            </a:xfrm>
            <a:custGeom>
              <a:avLst/>
              <a:gdLst>
                <a:gd name="T0" fmla="*/ 0 w 40"/>
                <a:gd name="T1" fmla="*/ 321 h 321"/>
                <a:gd name="T2" fmla="*/ 40 w 40"/>
                <a:gd name="T3" fmla="*/ 282 h 321"/>
                <a:gd name="T4" fmla="*/ 40 w 40"/>
                <a:gd name="T5" fmla="*/ 0 h 321"/>
                <a:gd name="T6" fmla="*/ 0 w 40"/>
                <a:gd name="T7" fmla="*/ 37 h 321"/>
                <a:gd name="T8" fmla="*/ 0 w 40"/>
                <a:gd name="T9" fmla="*/ 321 h 321"/>
                <a:gd name="T10" fmla="*/ 0 60000 65536"/>
                <a:gd name="T11" fmla="*/ 0 60000 65536"/>
                <a:gd name="T12" fmla="*/ 0 60000 65536"/>
                <a:gd name="T13" fmla="*/ 0 60000 65536"/>
                <a:gd name="T14" fmla="*/ 0 60000 65536"/>
                <a:gd name="T15" fmla="*/ 0 w 40"/>
                <a:gd name="T16" fmla="*/ 0 h 321"/>
                <a:gd name="T17" fmla="*/ 40 w 40"/>
                <a:gd name="T18" fmla="*/ 321 h 321"/>
              </a:gdLst>
              <a:ahLst/>
              <a:cxnLst>
                <a:cxn ang="T10">
                  <a:pos x="T0" y="T1"/>
                </a:cxn>
                <a:cxn ang="T11">
                  <a:pos x="T2" y="T3"/>
                </a:cxn>
                <a:cxn ang="T12">
                  <a:pos x="T4" y="T5"/>
                </a:cxn>
                <a:cxn ang="T13">
                  <a:pos x="T6" y="T7"/>
                </a:cxn>
                <a:cxn ang="T14">
                  <a:pos x="T8" y="T9"/>
                </a:cxn>
              </a:cxnLst>
              <a:rect l="T15" t="T16" r="T17" b="T18"/>
              <a:pathLst>
                <a:path w="40" h="321">
                  <a:moveTo>
                    <a:pt x="0" y="321"/>
                  </a:moveTo>
                  <a:lnTo>
                    <a:pt x="40" y="282"/>
                  </a:lnTo>
                  <a:lnTo>
                    <a:pt x="40" y="0"/>
                  </a:lnTo>
                  <a:lnTo>
                    <a:pt x="0" y="37"/>
                  </a:lnTo>
                  <a:lnTo>
                    <a:pt x="0" y="321"/>
                  </a:lnTo>
                  <a:close/>
                </a:path>
              </a:pathLst>
            </a:custGeom>
            <a:solidFill>
              <a:srgbClr val="FF0000"/>
            </a:solidFill>
            <a:ln w="4763">
              <a:solidFill>
                <a:srgbClr val="494936"/>
              </a:solidFill>
              <a:round/>
              <a:headEnd/>
              <a:tailEnd/>
            </a:ln>
          </p:spPr>
          <p:txBody>
            <a:bodyPr/>
            <a:lstStyle/>
            <a:p>
              <a:endParaRPr lang="en-US" dirty="0">
                <a:latin typeface="Times New Roman" pitchFamily="18" charset="0"/>
              </a:endParaRPr>
            </a:p>
          </p:txBody>
        </p:sp>
      </p:grpSp>
      <p:grpSp>
        <p:nvGrpSpPr>
          <p:cNvPr id="3" name="Group 30"/>
          <p:cNvGrpSpPr>
            <a:grpSpLocks noChangeAspect="1"/>
          </p:cNvGrpSpPr>
          <p:nvPr/>
        </p:nvGrpSpPr>
        <p:grpSpPr bwMode="auto">
          <a:xfrm>
            <a:off x="7010400" y="1828800"/>
            <a:ext cx="681038" cy="666750"/>
            <a:chOff x="387" y="1730"/>
            <a:chExt cx="573" cy="518"/>
          </a:xfrm>
        </p:grpSpPr>
        <p:sp>
          <p:nvSpPr>
            <p:cNvPr id="13410" name="AutoShape 31"/>
            <p:cNvSpPr>
              <a:spLocks noChangeAspect="1" noChangeArrowheads="1" noTextEdit="1"/>
            </p:cNvSpPr>
            <p:nvPr/>
          </p:nvSpPr>
          <p:spPr bwMode="auto">
            <a:xfrm>
              <a:off x="387" y="1730"/>
              <a:ext cx="573" cy="518"/>
            </a:xfrm>
            <a:prstGeom prst="rect">
              <a:avLst/>
            </a:prstGeom>
            <a:noFill/>
            <a:ln w="9525">
              <a:noFill/>
              <a:miter lim="800000"/>
              <a:headEnd/>
              <a:tailEnd/>
            </a:ln>
          </p:spPr>
          <p:txBody>
            <a:bodyPr/>
            <a:lstStyle/>
            <a:p>
              <a:endParaRPr lang="en-US" dirty="0">
                <a:latin typeface="Times New Roman" pitchFamily="18" charset="0"/>
              </a:endParaRPr>
            </a:p>
          </p:txBody>
        </p:sp>
        <p:sp>
          <p:nvSpPr>
            <p:cNvPr id="13411" name="Rectangle 32"/>
            <p:cNvSpPr>
              <a:spLocks noChangeArrowheads="1"/>
            </p:cNvSpPr>
            <p:nvPr/>
          </p:nvSpPr>
          <p:spPr bwMode="auto">
            <a:xfrm>
              <a:off x="390" y="2074"/>
              <a:ext cx="510" cy="94"/>
            </a:xfrm>
            <a:prstGeom prst="rect">
              <a:avLst/>
            </a:prstGeom>
            <a:solidFill>
              <a:srgbClr val="B7B79D"/>
            </a:solidFill>
            <a:ln w="9525">
              <a:noFill/>
              <a:miter lim="800000"/>
              <a:headEnd/>
              <a:tailEnd/>
            </a:ln>
          </p:spPr>
          <p:txBody>
            <a:bodyPr/>
            <a:lstStyle/>
            <a:p>
              <a:endParaRPr lang="en-US" dirty="0">
                <a:latin typeface="Times New Roman" pitchFamily="18" charset="0"/>
              </a:endParaRPr>
            </a:p>
          </p:txBody>
        </p:sp>
        <p:sp>
          <p:nvSpPr>
            <p:cNvPr id="13412" name="Rectangle 33"/>
            <p:cNvSpPr>
              <a:spLocks noChangeArrowheads="1"/>
            </p:cNvSpPr>
            <p:nvPr/>
          </p:nvSpPr>
          <p:spPr bwMode="auto">
            <a:xfrm>
              <a:off x="391" y="2075"/>
              <a:ext cx="508" cy="92"/>
            </a:xfrm>
            <a:prstGeom prst="rect">
              <a:avLst/>
            </a:prstGeom>
            <a:solidFill>
              <a:srgbClr val="B7B79D"/>
            </a:solidFill>
            <a:ln w="4763">
              <a:solidFill>
                <a:srgbClr val="494936"/>
              </a:solidFill>
              <a:miter lim="800000"/>
              <a:headEnd/>
              <a:tailEnd/>
            </a:ln>
          </p:spPr>
          <p:txBody>
            <a:bodyPr/>
            <a:lstStyle/>
            <a:p>
              <a:endParaRPr lang="en-US" dirty="0">
                <a:latin typeface="Times New Roman" pitchFamily="18" charset="0"/>
              </a:endParaRPr>
            </a:p>
          </p:txBody>
        </p:sp>
        <p:sp>
          <p:nvSpPr>
            <p:cNvPr id="13413" name="Freeform 34"/>
            <p:cNvSpPr>
              <a:spLocks/>
            </p:cNvSpPr>
            <p:nvPr/>
          </p:nvSpPr>
          <p:spPr bwMode="auto">
            <a:xfrm>
              <a:off x="390" y="2023"/>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 name="T10" fmla="*/ 0 60000 65536"/>
                <a:gd name="T11" fmla="*/ 0 60000 65536"/>
                <a:gd name="T12" fmla="*/ 0 60000 65536"/>
                <a:gd name="T13" fmla="*/ 0 60000 65536"/>
                <a:gd name="T14" fmla="*/ 0 60000 65536"/>
                <a:gd name="T15" fmla="*/ 0 w 564"/>
                <a:gd name="T16" fmla="*/ 0 h 51"/>
                <a:gd name="T17" fmla="*/ 564 w 564"/>
                <a:gd name="T18" fmla="*/ 51 h 51"/>
              </a:gdLst>
              <a:ahLst/>
              <a:cxnLst>
                <a:cxn ang="T10">
                  <a:pos x="T0" y="T1"/>
                </a:cxn>
                <a:cxn ang="T11">
                  <a:pos x="T2" y="T3"/>
                </a:cxn>
                <a:cxn ang="T12">
                  <a:pos x="T4" y="T5"/>
                </a:cxn>
                <a:cxn ang="T13">
                  <a:pos x="T6" y="T7"/>
                </a:cxn>
                <a:cxn ang="T14">
                  <a:pos x="T8" y="T9"/>
                </a:cxn>
              </a:cxnLst>
              <a:rect l="T15" t="T16" r="T17" b="T18"/>
              <a:pathLst>
                <a:path w="564" h="51">
                  <a:moveTo>
                    <a:pt x="0" y="51"/>
                  </a:moveTo>
                  <a:lnTo>
                    <a:pt x="54" y="0"/>
                  </a:lnTo>
                  <a:lnTo>
                    <a:pt x="564" y="0"/>
                  </a:lnTo>
                  <a:lnTo>
                    <a:pt x="510" y="51"/>
                  </a:lnTo>
                  <a:lnTo>
                    <a:pt x="0" y="51"/>
                  </a:lnTo>
                  <a:close/>
                </a:path>
              </a:pathLst>
            </a:custGeom>
            <a:solidFill>
              <a:srgbClr val="C9C9B6"/>
            </a:solidFill>
            <a:ln w="9525">
              <a:noFill/>
              <a:round/>
              <a:headEnd/>
              <a:tailEnd/>
            </a:ln>
          </p:spPr>
          <p:txBody>
            <a:bodyPr/>
            <a:lstStyle/>
            <a:p>
              <a:endParaRPr lang="en-US" dirty="0">
                <a:latin typeface="Times New Roman" pitchFamily="18" charset="0"/>
              </a:endParaRPr>
            </a:p>
          </p:txBody>
        </p:sp>
        <p:sp>
          <p:nvSpPr>
            <p:cNvPr id="13414" name="Freeform 35"/>
            <p:cNvSpPr>
              <a:spLocks/>
            </p:cNvSpPr>
            <p:nvPr/>
          </p:nvSpPr>
          <p:spPr bwMode="auto">
            <a:xfrm>
              <a:off x="390" y="2023"/>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 name="T10" fmla="*/ 0 60000 65536"/>
                <a:gd name="T11" fmla="*/ 0 60000 65536"/>
                <a:gd name="T12" fmla="*/ 0 60000 65536"/>
                <a:gd name="T13" fmla="*/ 0 60000 65536"/>
                <a:gd name="T14" fmla="*/ 0 60000 65536"/>
                <a:gd name="T15" fmla="*/ 0 w 564"/>
                <a:gd name="T16" fmla="*/ 0 h 51"/>
                <a:gd name="T17" fmla="*/ 564 w 564"/>
                <a:gd name="T18" fmla="*/ 51 h 51"/>
              </a:gdLst>
              <a:ahLst/>
              <a:cxnLst>
                <a:cxn ang="T10">
                  <a:pos x="T0" y="T1"/>
                </a:cxn>
                <a:cxn ang="T11">
                  <a:pos x="T2" y="T3"/>
                </a:cxn>
                <a:cxn ang="T12">
                  <a:pos x="T4" y="T5"/>
                </a:cxn>
                <a:cxn ang="T13">
                  <a:pos x="T6" y="T7"/>
                </a:cxn>
                <a:cxn ang="T14">
                  <a:pos x="T8" y="T9"/>
                </a:cxn>
              </a:cxnLst>
              <a:rect l="T15" t="T16" r="T17" b="T18"/>
              <a:pathLst>
                <a:path w="564" h="51">
                  <a:moveTo>
                    <a:pt x="0" y="51"/>
                  </a:moveTo>
                  <a:lnTo>
                    <a:pt x="54" y="0"/>
                  </a:lnTo>
                  <a:lnTo>
                    <a:pt x="564" y="0"/>
                  </a:lnTo>
                  <a:lnTo>
                    <a:pt x="510" y="51"/>
                  </a:lnTo>
                  <a:lnTo>
                    <a:pt x="0" y="51"/>
                  </a:lnTo>
                  <a:close/>
                </a:path>
              </a:pathLst>
            </a:custGeom>
            <a:solidFill>
              <a:srgbClr val="C9C9B6"/>
            </a:solidFill>
            <a:ln w="4763">
              <a:solidFill>
                <a:srgbClr val="494936"/>
              </a:solidFill>
              <a:round/>
              <a:headEnd/>
              <a:tailEnd/>
            </a:ln>
          </p:spPr>
          <p:txBody>
            <a:bodyPr/>
            <a:lstStyle/>
            <a:p>
              <a:endParaRPr lang="en-US" dirty="0">
                <a:latin typeface="Times New Roman" pitchFamily="18" charset="0"/>
              </a:endParaRPr>
            </a:p>
          </p:txBody>
        </p:sp>
        <p:sp>
          <p:nvSpPr>
            <p:cNvPr id="13415" name="Line 36"/>
            <p:cNvSpPr>
              <a:spLocks noChangeShapeType="1"/>
            </p:cNvSpPr>
            <p:nvPr/>
          </p:nvSpPr>
          <p:spPr bwMode="auto">
            <a:xfrm flipH="1">
              <a:off x="749" y="2117"/>
              <a:ext cx="123" cy="1"/>
            </a:xfrm>
            <a:prstGeom prst="line">
              <a:avLst/>
            </a:prstGeom>
            <a:noFill/>
            <a:ln w="14288">
              <a:solidFill>
                <a:srgbClr val="000000"/>
              </a:solidFill>
              <a:round/>
              <a:headEnd/>
              <a:tailEnd/>
            </a:ln>
          </p:spPr>
          <p:txBody>
            <a:bodyPr/>
            <a:lstStyle/>
            <a:p>
              <a:endParaRPr lang="en-US" dirty="0">
                <a:latin typeface="Times New Roman" pitchFamily="18" charset="0"/>
              </a:endParaRPr>
            </a:p>
          </p:txBody>
        </p:sp>
        <p:sp>
          <p:nvSpPr>
            <p:cNvPr id="13416" name="Freeform 37"/>
            <p:cNvSpPr>
              <a:spLocks/>
            </p:cNvSpPr>
            <p:nvPr/>
          </p:nvSpPr>
          <p:spPr bwMode="auto">
            <a:xfrm>
              <a:off x="900" y="2023"/>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 name="T10" fmla="*/ 0 60000 65536"/>
                <a:gd name="T11" fmla="*/ 0 60000 65536"/>
                <a:gd name="T12" fmla="*/ 0 60000 65536"/>
                <a:gd name="T13" fmla="*/ 0 60000 65536"/>
                <a:gd name="T14" fmla="*/ 0 60000 65536"/>
                <a:gd name="T15" fmla="*/ 0 w 54"/>
                <a:gd name="T16" fmla="*/ 0 h 145"/>
                <a:gd name="T17" fmla="*/ 54 w 54"/>
                <a:gd name="T18" fmla="*/ 145 h 145"/>
              </a:gdLst>
              <a:ahLst/>
              <a:cxnLst>
                <a:cxn ang="T10">
                  <a:pos x="T0" y="T1"/>
                </a:cxn>
                <a:cxn ang="T11">
                  <a:pos x="T2" y="T3"/>
                </a:cxn>
                <a:cxn ang="T12">
                  <a:pos x="T4" y="T5"/>
                </a:cxn>
                <a:cxn ang="T13">
                  <a:pos x="T6" y="T7"/>
                </a:cxn>
                <a:cxn ang="T14">
                  <a:pos x="T8" y="T9"/>
                </a:cxn>
              </a:cxnLst>
              <a:rect l="T15" t="T16" r="T17" b="T18"/>
              <a:pathLst>
                <a:path w="54" h="145">
                  <a:moveTo>
                    <a:pt x="0" y="145"/>
                  </a:moveTo>
                  <a:lnTo>
                    <a:pt x="54" y="91"/>
                  </a:lnTo>
                  <a:lnTo>
                    <a:pt x="54" y="0"/>
                  </a:lnTo>
                  <a:lnTo>
                    <a:pt x="0" y="51"/>
                  </a:lnTo>
                  <a:lnTo>
                    <a:pt x="0" y="145"/>
                  </a:lnTo>
                  <a:close/>
                </a:path>
              </a:pathLst>
            </a:custGeom>
            <a:solidFill>
              <a:srgbClr val="7A7A5A"/>
            </a:solidFill>
            <a:ln w="9525">
              <a:noFill/>
              <a:round/>
              <a:headEnd/>
              <a:tailEnd/>
            </a:ln>
          </p:spPr>
          <p:txBody>
            <a:bodyPr/>
            <a:lstStyle/>
            <a:p>
              <a:endParaRPr lang="en-US" dirty="0">
                <a:latin typeface="Times New Roman" pitchFamily="18" charset="0"/>
              </a:endParaRPr>
            </a:p>
          </p:txBody>
        </p:sp>
        <p:sp>
          <p:nvSpPr>
            <p:cNvPr id="13417" name="Freeform 38"/>
            <p:cNvSpPr>
              <a:spLocks/>
            </p:cNvSpPr>
            <p:nvPr/>
          </p:nvSpPr>
          <p:spPr bwMode="auto">
            <a:xfrm>
              <a:off x="900" y="2023"/>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 name="T10" fmla="*/ 0 60000 65536"/>
                <a:gd name="T11" fmla="*/ 0 60000 65536"/>
                <a:gd name="T12" fmla="*/ 0 60000 65536"/>
                <a:gd name="T13" fmla="*/ 0 60000 65536"/>
                <a:gd name="T14" fmla="*/ 0 60000 65536"/>
                <a:gd name="T15" fmla="*/ 0 w 54"/>
                <a:gd name="T16" fmla="*/ 0 h 145"/>
                <a:gd name="T17" fmla="*/ 54 w 54"/>
                <a:gd name="T18" fmla="*/ 145 h 145"/>
              </a:gdLst>
              <a:ahLst/>
              <a:cxnLst>
                <a:cxn ang="T10">
                  <a:pos x="T0" y="T1"/>
                </a:cxn>
                <a:cxn ang="T11">
                  <a:pos x="T2" y="T3"/>
                </a:cxn>
                <a:cxn ang="T12">
                  <a:pos x="T4" y="T5"/>
                </a:cxn>
                <a:cxn ang="T13">
                  <a:pos x="T6" y="T7"/>
                </a:cxn>
                <a:cxn ang="T14">
                  <a:pos x="T8" y="T9"/>
                </a:cxn>
              </a:cxnLst>
              <a:rect l="T15" t="T16" r="T17" b="T18"/>
              <a:pathLst>
                <a:path w="54" h="145">
                  <a:moveTo>
                    <a:pt x="0" y="145"/>
                  </a:moveTo>
                  <a:lnTo>
                    <a:pt x="54" y="91"/>
                  </a:lnTo>
                  <a:lnTo>
                    <a:pt x="54" y="0"/>
                  </a:lnTo>
                  <a:lnTo>
                    <a:pt x="0" y="51"/>
                  </a:lnTo>
                  <a:lnTo>
                    <a:pt x="0" y="145"/>
                  </a:lnTo>
                  <a:close/>
                </a:path>
              </a:pathLst>
            </a:custGeom>
            <a:solidFill>
              <a:srgbClr val="7A7A5A"/>
            </a:solidFill>
            <a:ln w="4763">
              <a:solidFill>
                <a:srgbClr val="494936"/>
              </a:solidFill>
              <a:round/>
              <a:headEnd/>
              <a:tailEnd/>
            </a:ln>
          </p:spPr>
          <p:txBody>
            <a:bodyPr/>
            <a:lstStyle/>
            <a:p>
              <a:endParaRPr lang="en-US" dirty="0">
                <a:latin typeface="Times New Roman" pitchFamily="18" charset="0"/>
              </a:endParaRPr>
            </a:p>
          </p:txBody>
        </p:sp>
        <p:sp>
          <p:nvSpPr>
            <p:cNvPr id="13418" name="Freeform 39"/>
            <p:cNvSpPr>
              <a:spLocks/>
            </p:cNvSpPr>
            <p:nvPr/>
          </p:nvSpPr>
          <p:spPr bwMode="auto">
            <a:xfrm>
              <a:off x="393" y="2157"/>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 name="T10" fmla="*/ 0 60000 65536"/>
                <a:gd name="T11" fmla="*/ 0 60000 65536"/>
                <a:gd name="T12" fmla="*/ 0 60000 65536"/>
                <a:gd name="T13" fmla="*/ 0 60000 65536"/>
                <a:gd name="T14" fmla="*/ 0 60000 65536"/>
                <a:gd name="T15" fmla="*/ 0 w 450"/>
                <a:gd name="T16" fmla="*/ 0 h 71"/>
                <a:gd name="T17" fmla="*/ 450 w 450"/>
                <a:gd name="T18" fmla="*/ 71 h 71"/>
              </a:gdLst>
              <a:ahLst/>
              <a:cxnLst>
                <a:cxn ang="T10">
                  <a:pos x="T0" y="T1"/>
                </a:cxn>
                <a:cxn ang="T11">
                  <a:pos x="T2" y="T3"/>
                </a:cxn>
                <a:cxn ang="T12">
                  <a:pos x="T4" y="T5"/>
                </a:cxn>
                <a:cxn ang="T13">
                  <a:pos x="T6" y="T7"/>
                </a:cxn>
                <a:cxn ang="T14">
                  <a:pos x="T8" y="T9"/>
                </a:cxn>
              </a:cxnLst>
              <a:rect l="T15" t="T16" r="T17" b="T18"/>
              <a:pathLst>
                <a:path w="450" h="71">
                  <a:moveTo>
                    <a:pt x="0" y="71"/>
                  </a:moveTo>
                  <a:lnTo>
                    <a:pt x="57" y="0"/>
                  </a:lnTo>
                  <a:lnTo>
                    <a:pt x="450" y="0"/>
                  </a:lnTo>
                  <a:lnTo>
                    <a:pt x="393" y="71"/>
                  </a:lnTo>
                  <a:lnTo>
                    <a:pt x="0" y="71"/>
                  </a:lnTo>
                  <a:close/>
                </a:path>
              </a:pathLst>
            </a:custGeom>
            <a:solidFill>
              <a:srgbClr val="C9C9B6"/>
            </a:solidFill>
            <a:ln w="9525">
              <a:noFill/>
              <a:round/>
              <a:headEnd/>
              <a:tailEnd/>
            </a:ln>
          </p:spPr>
          <p:txBody>
            <a:bodyPr/>
            <a:lstStyle/>
            <a:p>
              <a:endParaRPr lang="en-US" dirty="0">
                <a:latin typeface="Times New Roman" pitchFamily="18" charset="0"/>
              </a:endParaRPr>
            </a:p>
          </p:txBody>
        </p:sp>
        <p:sp>
          <p:nvSpPr>
            <p:cNvPr id="13419" name="Freeform 40"/>
            <p:cNvSpPr>
              <a:spLocks/>
            </p:cNvSpPr>
            <p:nvPr/>
          </p:nvSpPr>
          <p:spPr bwMode="auto">
            <a:xfrm>
              <a:off x="393" y="2157"/>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 name="T10" fmla="*/ 0 60000 65536"/>
                <a:gd name="T11" fmla="*/ 0 60000 65536"/>
                <a:gd name="T12" fmla="*/ 0 60000 65536"/>
                <a:gd name="T13" fmla="*/ 0 60000 65536"/>
                <a:gd name="T14" fmla="*/ 0 60000 65536"/>
                <a:gd name="T15" fmla="*/ 0 w 450"/>
                <a:gd name="T16" fmla="*/ 0 h 71"/>
                <a:gd name="T17" fmla="*/ 450 w 450"/>
                <a:gd name="T18" fmla="*/ 71 h 71"/>
              </a:gdLst>
              <a:ahLst/>
              <a:cxnLst>
                <a:cxn ang="T10">
                  <a:pos x="T0" y="T1"/>
                </a:cxn>
                <a:cxn ang="T11">
                  <a:pos x="T2" y="T3"/>
                </a:cxn>
                <a:cxn ang="T12">
                  <a:pos x="T4" y="T5"/>
                </a:cxn>
                <a:cxn ang="T13">
                  <a:pos x="T6" y="T7"/>
                </a:cxn>
                <a:cxn ang="T14">
                  <a:pos x="T8" y="T9"/>
                </a:cxn>
              </a:cxnLst>
              <a:rect l="T15" t="T16" r="T17" b="T18"/>
              <a:pathLst>
                <a:path w="450" h="71">
                  <a:moveTo>
                    <a:pt x="0" y="71"/>
                  </a:moveTo>
                  <a:lnTo>
                    <a:pt x="57" y="0"/>
                  </a:lnTo>
                  <a:lnTo>
                    <a:pt x="450" y="0"/>
                  </a:lnTo>
                  <a:lnTo>
                    <a:pt x="393" y="71"/>
                  </a:lnTo>
                  <a:lnTo>
                    <a:pt x="0" y="71"/>
                  </a:lnTo>
                  <a:close/>
                </a:path>
              </a:pathLst>
            </a:custGeom>
            <a:solidFill>
              <a:srgbClr val="C9C9B6"/>
            </a:solidFill>
            <a:ln w="4763">
              <a:solidFill>
                <a:srgbClr val="494936"/>
              </a:solidFill>
              <a:round/>
              <a:headEnd/>
              <a:tailEnd/>
            </a:ln>
          </p:spPr>
          <p:txBody>
            <a:bodyPr/>
            <a:lstStyle/>
            <a:p>
              <a:endParaRPr lang="en-US" dirty="0">
                <a:latin typeface="Times New Roman" pitchFamily="18" charset="0"/>
              </a:endParaRPr>
            </a:p>
          </p:txBody>
        </p:sp>
        <p:sp>
          <p:nvSpPr>
            <p:cNvPr id="13420" name="Freeform 41"/>
            <p:cNvSpPr>
              <a:spLocks/>
            </p:cNvSpPr>
            <p:nvPr/>
          </p:nvSpPr>
          <p:spPr bwMode="auto">
            <a:xfrm>
              <a:off x="786" y="2157"/>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 name="T10" fmla="*/ 0 60000 65536"/>
                <a:gd name="T11" fmla="*/ 0 60000 65536"/>
                <a:gd name="T12" fmla="*/ 0 60000 65536"/>
                <a:gd name="T13" fmla="*/ 0 60000 65536"/>
                <a:gd name="T14" fmla="*/ 0 60000 65536"/>
                <a:gd name="T15" fmla="*/ 0 w 57"/>
                <a:gd name="T16" fmla="*/ 0 h 85"/>
                <a:gd name="T17" fmla="*/ 57 w 57"/>
                <a:gd name="T18" fmla="*/ 85 h 85"/>
              </a:gdLst>
              <a:ahLst/>
              <a:cxnLst>
                <a:cxn ang="T10">
                  <a:pos x="T0" y="T1"/>
                </a:cxn>
                <a:cxn ang="T11">
                  <a:pos x="T2" y="T3"/>
                </a:cxn>
                <a:cxn ang="T12">
                  <a:pos x="T4" y="T5"/>
                </a:cxn>
                <a:cxn ang="T13">
                  <a:pos x="T6" y="T7"/>
                </a:cxn>
                <a:cxn ang="T14">
                  <a:pos x="T8" y="T9"/>
                </a:cxn>
              </a:cxnLst>
              <a:rect l="T15" t="T16" r="T17" b="T18"/>
              <a:pathLst>
                <a:path w="57" h="85">
                  <a:moveTo>
                    <a:pt x="0" y="85"/>
                  </a:moveTo>
                  <a:lnTo>
                    <a:pt x="57" y="26"/>
                  </a:lnTo>
                  <a:lnTo>
                    <a:pt x="57" y="0"/>
                  </a:lnTo>
                  <a:lnTo>
                    <a:pt x="0" y="71"/>
                  </a:lnTo>
                  <a:lnTo>
                    <a:pt x="0" y="85"/>
                  </a:lnTo>
                  <a:close/>
                </a:path>
              </a:pathLst>
            </a:custGeom>
            <a:solidFill>
              <a:srgbClr val="7A7A5A"/>
            </a:solidFill>
            <a:ln w="9525">
              <a:noFill/>
              <a:round/>
              <a:headEnd/>
              <a:tailEnd/>
            </a:ln>
          </p:spPr>
          <p:txBody>
            <a:bodyPr/>
            <a:lstStyle/>
            <a:p>
              <a:endParaRPr lang="en-US" dirty="0">
                <a:latin typeface="Times New Roman" pitchFamily="18" charset="0"/>
              </a:endParaRPr>
            </a:p>
          </p:txBody>
        </p:sp>
        <p:sp>
          <p:nvSpPr>
            <p:cNvPr id="13421" name="Freeform 42"/>
            <p:cNvSpPr>
              <a:spLocks/>
            </p:cNvSpPr>
            <p:nvPr/>
          </p:nvSpPr>
          <p:spPr bwMode="auto">
            <a:xfrm>
              <a:off x="786" y="2157"/>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 name="T10" fmla="*/ 0 60000 65536"/>
                <a:gd name="T11" fmla="*/ 0 60000 65536"/>
                <a:gd name="T12" fmla="*/ 0 60000 65536"/>
                <a:gd name="T13" fmla="*/ 0 60000 65536"/>
                <a:gd name="T14" fmla="*/ 0 60000 65536"/>
                <a:gd name="T15" fmla="*/ 0 w 57"/>
                <a:gd name="T16" fmla="*/ 0 h 85"/>
                <a:gd name="T17" fmla="*/ 57 w 57"/>
                <a:gd name="T18" fmla="*/ 85 h 85"/>
              </a:gdLst>
              <a:ahLst/>
              <a:cxnLst>
                <a:cxn ang="T10">
                  <a:pos x="T0" y="T1"/>
                </a:cxn>
                <a:cxn ang="T11">
                  <a:pos x="T2" y="T3"/>
                </a:cxn>
                <a:cxn ang="T12">
                  <a:pos x="T4" y="T5"/>
                </a:cxn>
                <a:cxn ang="T13">
                  <a:pos x="T6" y="T7"/>
                </a:cxn>
                <a:cxn ang="T14">
                  <a:pos x="T8" y="T9"/>
                </a:cxn>
              </a:cxnLst>
              <a:rect l="T15" t="T16" r="T17" b="T18"/>
              <a:pathLst>
                <a:path w="57" h="85">
                  <a:moveTo>
                    <a:pt x="0" y="85"/>
                  </a:moveTo>
                  <a:lnTo>
                    <a:pt x="57" y="26"/>
                  </a:lnTo>
                  <a:lnTo>
                    <a:pt x="57" y="0"/>
                  </a:lnTo>
                  <a:lnTo>
                    <a:pt x="0" y="71"/>
                  </a:lnTo>
                  <a:lnTo>
                    <a:pt x="0" y="85"/>
                  </a:lnTo>
                  <a:close/>
                </a:path>
              </a:pathLst>
            </a:custGeom>
            <a:solidFill>
              <a:srgbClr val="7A7A5A"/>
            </a:solidFill>
            <a:ln w="4763">
              <a:solidFill>
                <a:srgbClr val="494936"/>
              </a:solidFill>
              <a:round/>
              <a:headEnd/>
              <a:tailEnd/>
            </a:ln>
          </p:spPr>
          <p:txBody>
            <a:bodyPr/>
            <a:lstStyle/>
            <a:p>
              <a:endParaRPr lang="en-US" dirty="0">
                <a:latin typeface="Times New Roman" pitchFamily="18" charset="0"/>
              </a:endParaRPr>
            </a:p>
          </p:txBody>
        </p:sp>
        <p:sp>
          <p:nvSpPr>
            <p:cNvPr id="13422" name="Rectangle 43"/>
            <p:cNvSpPr>
              <a:spLocks noChangeArrowheads="1"/>
            </p:cNvSpPr>
            <p:nvPr/>
          </p:nvSpPr>
          <p:spPr bwMode="auto">
            <a:xfrm>
              <a:off x="393" y="2228"/>
              <a:ext cx="393" cy="14"/>
            </a:xfrm>
            <a:prstGeom prst="rect">
              <a:avLst/>
            </a:prstGeom>
            <a:solidFill>
              <a:srgbClr val="B7B79D"/>
            </a:solidFill>
            <a:ln w="9525">
              <a:noFill/>
              <a:miter lim="800000"/>
              <a:headEnd/>
              <a:tailEnd/>
            </a:ln>
          </p:spPr>
          <p:txBody>
            <a:bodyPr/>
            <a:lstStyle/>
            <a:p>
              <a:endParaRPr lang="en-US" dirty="0">
                <a:latin typeface="Times New Roman" pitchFamily="18" charset="0"/>
              </a:endParaRPr>
            </a:p>
          </p:txBody>
        </p:sp>
        <p:sp>
          <p:nvSpPr>
            <p:cNvPr id="13423" name="Rectangle 44"/>
            <p:cNvSpPr>
              <a:spLocks noChangeArrowheads="1"/>
            </p:cNvSpPr>
            <p:nvPr/>
          </p:nvSpPr>
          <p:spPr bwMode="auto">
            <a:xfrm>
              <a:off x="394" y="2229"/>
              <a:ext cx="391" cy="12"/>
            </a:xfrm>
            <a:prstGeom prst="rect">
              <a:avLst/>
            </a:prstGeom>
            <a:solidFill>
              <a:srgbClr val="B7B79D"/>
            </a:solidFill>
            <a:ln w="4763">
              <a:solidFill>
                <a:srgbClr val="494936"/>
              </a:solidFill>
              <a:miter lim="800000"/>
              <a:headEnd/>
              <a:tailEnd/>
            </a:ln>
          </p:spPr>
          <p:txBody>
            <a:bodyPr/>
            <a:lstStyle/>
            <a:p>
              <a:endParaRPr lang="en-US" dirty="0">
                <a:latin typeface="Times New Roman" pitchFamily="18" charset="0"/>
              </a:endParaRPr>
            </a:p>
          </p:txBody>
        </p:sp>
        <p:sp>
          <p:nvSpPr>
            <p:cNvPr id="13424" name="Freeform 45"/>
            <p:cNvSpPr>
              <a:spLocks/>
            </p:cNvSpPr>
            <p:nvPr/>
          </p:nvSpPr>
          <p:spPr bwMode="auto">
            <a:xfrm>
              <a:off x="467" y="2023"/>
              <a:ext cx="405" cy="40"/>
            </a:xfrm>
            <a:custGeom>
              <a:avLst/>
              <a:gdLst>
                <a:gd name="T0" fmla="*/ 0 w 405"/>
                <a:gd name="T1" fmla="*/ 40 h 40"/>
                <a:gd name="T2" fmla="*/ 43 w 405"/>
                <a:gd name="T3" fmla="*/ 0 h 40"/>
                <a:gd name="T4" fmla="*/ 405 w 405"/>
                <a:gd name="T5" fmla="*/ 0 h 40"/>
                <a:gd name="T6" fmla="*/ 365 w 405"/>
                <a:gd name="T7" fmla="*/ 40 h 40"/>
                <a:gd name="T8" fmla="*/ 0 w 405"/>
                <a:gd name="T9" fmla="*/ 40 h 40"/>
                <a:gd name="T10" fmla="*/ 0 60000 65536"/>
                <a:gd name="T11" fmla="*/ 0 60000 65536"/>
                <a:gd name="T12" fmla="*/ 0 60000 65536"/>
                <a:gd name="T13" fmla="*/ 0 60000 65536"/>
                <a:gd name="T14" fmla="*/ 0 60000 65536"/>
                <a:gd name="T15" fmla="*/ 0 w 405"/>
                <a:gd name="T16" fmla="*/ 0 h 40"/>
                <a:gd name="T17" fmla="*/ 405 w 405"/>
                <a:gd name="T18" fmla="*/ 40 h 40"/>
              </a:gdLst>
              <a:ahLst/>
              <a:cxnLst>
                <a:cxn ang="T10">
                  <a:pos x="T0" y="T1"/>
                </a:cxn>
                <a:cxn ang="T11">
                  <a:pos x="T2" y="T3"/>
                </a:cxn>
                <a:cxn ang="T12">
                  <a:pos x="T4" y="T5"/>
                </a:cxn>
                <a:cxn ang="T13">
                  <a:pos x="T6" y="T7"/>
                </a:cxn>
                <a:cxn ang="T14">
                  <a:pos x="T8" y="T9"/>
                </a:cxn>
              </a:cxnLst>
              <a:rect l="T15" t="T16" r="T17" b="T18"/>
              <a:pathLst>
                <a:path w="405" h="40">
                  <a:moveTo>
                    <a:pt x="0" y="40"/>
                  </a:moveTo>
                  <a:lnTo>
                    <a:pt x="43" y="0"/>
                  </a:lnTo>
                  <a:lnTo>
                    <a:pt x="405" y="0"/>
                  </a:lnTo>
                  <a:lnTo>
                    <a:pt x="365" y="40"/>
                  </a:lnTo>
                  <a:lnTo>
                    <a:pt x="0" y="40"/>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13425" name="Freeform 46"/>
            <p:cNvSpPr>
              <a:spLocks/>
            </p:cNvSpPr>
            <p:nvPr/>
          </p:nvSpPr>
          <p:spPr bwMode="auto">
            <a:xfrm>
              <a:off x="467" y="2023"/>
              <a:ext cx="405" cy="40"/>
            </a:xfrm>
            <a:custGeom>
              <a:avLst/>
              <a:gdLst>
                <a:gd name="T0" fmla="*/ 0 w 405"/>
                <a:gd name="T1" fmla="*/ 40 h 40"/>
                <a:gd name="T2" fmla="*/ 43 w 405"/>
                <a:gd name="T3" fmla="*/ 0 h 40"/>
                <a:gd name="T4" fmla="*/ 405 w 405"/>
                <a:gd name="T5" fmla="*/ 0 h 40"/>
                <a:gd name="T6" fmla="*/ 365 w 405"/>
                <a:gd name="T7" fmla="*/ 40 h 40"/>
                <a:gd name="T8" fmla="*/ 0 w 405"/>
                <a:gd name="T9" fmla="*/ 40 h 40"/>
                <a:gd name="T10" fmla="*/ 0 60000 65536"/>
                <a:gd name="T11" fmla="*/ 0 60000 65536"/>
                <a:gd name="T12" fmla="*/ 0 60000 65536"/>
                <a:gd name="T13" fmla="*/ 0 60000 65536"/>
                <a:gd name="T14" fmla="*/ 0 60000 65536"/>
                <a:gd name="T15" fmla="*/ 0 w 405"/>
                <a:gd name="T16" fmla="*/ 0 h 40"/>
                <a:gd name="T17" fmla="*/ 405 w 405"/>
                <a:gd name="T18" fmla="*/ 40 h 40"/>
              </a:gdLst>
              <a:ahLst/>
              <a:cxnLst>
                <a:cxn ang="T10">
                  <a:pos x="T0" y="T1"/>
                </a:cxn>
                <a:cxn ang="T11">
                  <a:pos x="T2" y="T3"/>
                </a:cxn>
                <a:cxn ang="T12">
                  <a:pos x="T4" y="T5"/>
                </a:cxn>
                <a:cxn ang="T13">
                  <a:pos x="T6" y="T7"/>
                </a:cxn>
                <a:cxn ang="T14">
                  <a:pos x="T8" y="T9"/>
                </a:cxn>
              </a:cxnLst>
              <a:rect l="T15" t="T16" r="T17" b="T18"/>
              <a:pathLst>
                <a:path w="405" h="40">
                  <a:moveTo>
                    <a:pt x="0" y="40"/>
                  </a:moveTo>
                  <a:lnTo>
                    <a:pt x="43" y="0"/>
                  </a:lnTo>
                  <a:lnTo>
                    <a:pt x="405" y="0"/>
                  </a:lnTo>
                  <a:lnTo>
                    <a:pt x="365" y="40"/>
                  </a:lnTo>
                  <a:lnTo>
                    <a:pt x="0" y="40"/>
                  </a:lnTo>
                  <a:close/>
                </a:path>
              </a:pathLst>
            </a:custGeom>
            <a:solidFill>
              <a:srgbClr val="000000"/>
            </a:solidFill>
            <a:ln w="4763">
              <a:solidFill>
                <a:srgbClr val="000000"/>
              </a:solidFill>
              <a:round/>
              <a:headEnd/>
              <a:tailEnd/>
            </a:ln>
          </p:spPr>
          <p:txBody>
            <a:bodyPr/>
            <a:lstStyle/>
            <a:p>
              <a:endParaRPr lang="en-US" dirty="0">
                <a:latin typeface="Times New Roman" pitchFamily="18" charset="0"/>
              </a:endParaRPr>
            </a:p>
          </p:txBody>
        </p:sp>
        <p:sp>
          <p:nvSpPr>
            <p:cNvPr id="13426" name="Freeform 47"/>
            <p:cNvSpPr>
              <a:spLocks/>
            </p:cNvSpPr>
            <p:nvPr/>
          </p:nvSpPr>
          <p:spPr bwMode="auto">
            <a:xfrm>
              <a:off x="464" y="1733"/>
              <a:ext cx="402" cy="37"/>
            </a:xfrm>
            <a:custGeom>
              <a:avLst/>
              <a:gdLst>
                <a:gd name="T0" fmla="*/ 0 w 402"/>
                <a:gd name="T1" fmla="*/ 37 h 37"/>
                <a:gd name="T2" fmla="*/ 40 w 402"/>
                <a:gd name="T3" fmla="*/ 0 h 37"/>
                <a:gd name="T4" fmla="*/ 402 w 402"/>
                <a:gd name="T5" fmla="*/ 0 h 37"/>
                <a:gd name="T6" fmla="*/ 362 w 402"/>
                <a:gd name="T7" fmla="*/ 37 h 37"/>
                <a:gd name="T8" fmla="*/ 0 w 402"/>
                <a:gd name="T9" fmla="*/ 37 h 37"/>
                <a:gd name="T10" fmla="*/ 0 60000 65536"/>
                <a:gd name="T11" fmla="*/ 0 60000 65536"/>
                <a:gd name="T12" fmla="*/ 0 60000 65536"/>
                <a:gd name="T13" fmla="*/ 0 60000 65536"/>
                <a:gd name="T14" fmla="*/ 0 60000 65536"/>
                <a:gd name="T15" fmla="*/ 0 w 402"/>
                <a:gd name="T16" fmla="*/ 0 h 37"/>
                <a:gd name="T17" fmla="*/ 402 w 402"/>
                <a:gd name="T18" fmla="*/ 37 h 37"/>
              </a:gdLst>
              <a:ahLst/>
              <a:cxnLst>
                <a:cxn ang="T10">
                  <a:pos x="T0" y="T1"/>
                </a:cxn>
                <a:cxn ang="T11">
                  <a:pos x="T2" y="T3"/>
                </a:cxn>
                <a:cxn ang="T12">
                  <a:pos x="T4" y="T5"/>
                </a:cxn>
                <a:cxn ang="T13">
                  <a:pos x="T6" y="T7"/>
                </a:cxn>
                <a:cxn ang="T14">
                  <a:pos x="T8" y="T9"/>
                </a:cxn>
              </a:cxnLst>
              <a:rect l="T15" t="T16" r="T17" b="T18"/>
              <a:pathLst>
                <a:path w="402" h="37">
                  <a:moveTo>
                    <a:pt x="0" y="37"/>
                  </a:moveTo>
                  <a:lnTo>
                    <a:pt x="40" y="0"/>
                  </a:lnTo>
                  <a:lnTo>
                    <a:pt x="402" y="0"/>
                  </a:lnTo>
                  <a:lnTo>
                    <a:pt x="362" y="37"/>
                  </a:lnTo>
                  <a:lnTo>
                    <a:pt x="0" y="37"/>
                  </a:lnTo>
                  <a:close/>
                </a:path>
              </a:pathLst>
            </a:custGeom>
            <a:solidFill>
              <a:srgbClr val="C9C9B6"/>
            </a:solidFill>
            <a:ln w="9525">
              <a:noFill/>
              <a:round/>
              <a:headEnd/>
              <a:tailEnd/>
            </a:ln>
          </p:spPr>
          <p:txBody>
            <a:bodyPr/>
            <a:lstStyle/>
            <a:p>
              <a:endParaRPr lang="en-US" dirty="0">
                <a:latin typeface="Times New Roman" pitchFamily="18" charset="0"/>
              </a:endParaRPr>
            </a:p>
          </p:txBody>
        </p:sp>
        <p:sp>
          <p:nvSpPr>
            <p:cNvPr id="13427" name="Freeform 48"/>
            <p:cNvSpPr>
              <a:spLocks/>
            </p:cNvSpPr>
            <p:nvPr/>
          </p:nvSpPr>
          <p:spPr bwMode="auto">
            <a:xfrm>
              <a:off x="464" y="1733"/>
              <a:ext cx="402" cy="37"/>
            </a:xfrm>
            <a:custGeom>
              <a:avLst/>
              <a:gdLst>
                <a:gd name="T0" fmla="*/ 0 w 402"/>
                <a:gd name="T1" fmla="*/ 37 h 37"/>
                <a:gd name="T2" fmla="*/ 40 w 402"/>
                <a:gd name="T3" fmla="*/ 0 h 37"/>
                <a:gd name="T4" fmla="*/ 402 w 402"/>
                <a:gd name="T5" fmla="*/ 0 h 37"/>
                <a:gd name="T6" fmla="*/ 362 w 402"/>
                <a:gd name="T7" fmla="*/ 37 h 37"/>
                <a:gd name="T8" fmla="*/ 0 w 402"/>
                <a:gd name="T9" fmla="*/ 37 h 37"/>
                <a:gd name="T10" fmla="*/ 0 60000 65536"/>
                <a:gd name="T11" fmla="*/ 0 60000 65536"/>
                <a:gd name="T12" fmla="*/ 0 60000 65536"/>
                <a:gd name="T13" fmla="*/ 0 60000 65536"/>
                <a:gd name="T14" fmla="*/ 0 60000 65536"/>
                <a:gd name="T15" fmla="*/ 0 w 402"/>
                <a:gd name="T16" fmla="*/ 0 h 37"/>
                <a:gd name="T17" fmla="*/ 402 w 402"/>
                <a:gd name="T18" fmla="*/ 37 h 37"/>
              </a:gdLst>
              <a:ahLst/>
              <a:cxnLst>
                <a:cxn ang="T10">
                  <a:pos x="T0" y="T1"/>
                </a:cxn>
                <a:cxn ang="T11">
                  <a:pos x="T2" y="T3"/>
                </a:cxn>
                <a:cxn ang="T12">
                  <a:pos x="T4" y="T5"/>
                </a:cxn>
                <a:cxn ang="T13">
                  <a:pos x="T6" y="T7"/>
                </a:cxn>
                <a:cxn ang="T14">
                  <a:pos x="T8" y="T9"/>
                </a:cxn>
              </a:cxnLst>
              <a:rect l="T15" t="T16" r="T17" b="T18"/>
              <a:pathLst>
                <a:path w="402" h="37">
                  <a:moveTo>
                    <a:pt x="0" y="37"/>
                  </a:moveTo>
                  <a:lnTo>
                    <a:pt x="40" y="0"/>
                  </a:lnTo>
                  <a:lnTo>
                    <a:pt x="402" y="0"/>
                  </a:lnTo>
                  <a:lnTo>
                    <a:pt x="362" y="37"/>
                  </a:lnTo>
                  <a:lnTo>
                    <a:pt x="0" y="37"/>
                  </a:lnTo>
                  <a:close/>
                </a:path>
              </a:pathLst>
            </a:custGeom>
            <a:solidFill>
              <a:srgbClr val="C9C9B6"/>
            </a:solidFill>
            <a:ln w="4763">
              <a:solidFill>
                <a:srgbClr val="494936"/>
              </a:solidFill>
              <a:round/>
              <a:headEnd/>
              <a:tailEnd/>
            </a:ln>
          </p:spPr>
          <p:txBody>
            <a:bodyPr/>
            <a:lstStyle/>
            <a:p>
              <a:endParaRPr lang="en-US" dirty="0">
                <a:latin typeface="Times New Roman" pitchFamily="18" charset="0"/>
              </a:endParaRPr>
            </a:p>
          </p:txBody>
        </p:sp>
        <p:sp>
          <p:nvSpPr>
            <p:cNvPr id="13428" name="Rectangle 49"/>
            <p:cNvSpPr>
              <a:spLocks noChangeArrowheads="1"/>
            </p:cNvSpPr>
            <p:nvPr/>
          </p:nvSpPr>
          <p:spPr bwMode="auto">
            <a:xfrm>
              <a:off x="465" y="1771"/>
              <a:ext cx="363" cy="285"/>
            </a:xfrm>
            <a:prstGeom prst="rect">
              <a:avLst/>
            </a:prstGeom>
            <a:solidFill>
              <a:srgbClr val="B7B79D"/>
            </a:solidFill>
            <a:ln w="4763">
              <a:solidFill>
                <a:srgbClr val="494936"/>
              </a:solidFill>
              <a:miter lim="800000"/>
              <a:headEnd/>
              <a:tailEnd/>
            </a:ln>
          </p:spPr>
          <p:txBody>
            <a:bodyPr/>
            <a:lstStyle/>
            <a:p>
              <a:endParaRPr lang="en-US" dirty="0">
                <a:latin typeface="Times New Roman" pitchFamily="18" charset="0"/>
              </a:endParaRPr>
            </a:p>
          </p:txBody>
        </p:sp>
        <p:sp>
          <p:nvSpPr>
            <p:cNvPr id="13429" name="Rectangle 50"/>
            <p:cNvSpPr>
              <a:spLocks noChangeArrowheads="1"/>
            </p:cNvSpPr>
            <p:nvPr/>
          </p:nvSpPr>
          <p:spPr bwMode="auto">
            <a:xfrm>
              <a:off x="496" y="1808"/>
              <a:ext cx="301" cy="220"/>
            </a:xfrm>
            <a:prstGeom prst="rect">
              <a:avLst/>
            </a:prstGeom>
            <a:solidFill>
              <a:srgbClr val="FFFFFF"/>
            </a:solidFill>
            <a:ln w="4763">
              <a:solidFill>
                <a:srgbClr val="494936"/>
              </a:solidFill>
              <a:miter lim="800000"/>
              <a:headEnd/>
              <a:tailEnd/>
            </a:ln>
          </p:spPr>
          <p:txBody>
            <a:bodyPr/>
            <a:lstStyle/>
            <a:p>
              <a:endParaRPr lang="en-US" dirty="0">
                <a:latin typeface="Times New Roman" pitchFamily="18" charset="0"/>
              </a:endParaRPr>
            </a:p>
          </p:txBody>
        </p:sp>
        <p:sp>
          <p:nvSpPr>
            <p:cNvPr id="13430" name="Freeform 51"/>
            <p:cNvSpPr>
              <a:spLocks/>
            </p:cNvSpPr>
            <p:nvPr/>
          </p:nvSpPr>
          <p:spPr bwMode="auto">
            <a:xfrm>
              <a:off x="826" y="1733"/>
              <a:ext cx="40" cy="321"/>
            </a:xfrm>
            <a:custGeom>
              <a:avLst/>
              <a:gdLst>
                <a:gd name="T0" fmla="*/ 0 w 40"/>
                <a:gd name="T1" fmla="*/ 321 h 321"/>
                <a:gd name="T2" fmla="*/ 40 w 40"/>
                <a:gd name="T3" fmla="*/ 282 h 321"/>
                <a:gd name="T4" fmla="*/ 40 w 40"/>
                <a:gd name="T5" fmla="*/ 0 h 321"/>
                <a:gd name="T6" fmla="*/ 0 w 40"/>
                <a:gd name="T7" fmla="*/ 37 h 321"/>
                <a:gd name="T8" fmla="*/ 0 w 40"/>
                <a:gd name="T9" fmla="*/ 321 h 321"/>
                <a:gd name="T10" fmla="*/ 0 60000 65536"/>
                <a:gd name="T11" fmla="*/ 0 60000 65536"/>
                <a:gd name="T12" fmla="*/ 0 60000 65536"/>
                <a:gd name="T13" fmla="*/ 0 60000 65536"/>
                <a:gd name="T14" fmla="*/ 0 60000 65536"/>
                <a:gd name="T15" fmla="*/ 0 w 40"/>
                <a:gd name="T16" fmla="*/ 0 h 321"/>
                <a:gd name="T17" fmla="*/ 40 w 40"/>
                <a:gd name="T18" fmla="*/ 321 h 321"/>
              </a:gdLst>
              <a:ahLst/>
              <a:cxnLst>
                <a:cxn ang="T10">
                  <a:pos x="T0" y="T1"/>
                </a:cxn>
                <a:cxn ang="T11">
                  <a:pos x="T2" y="T3"/>
                </a:cxn>
                <a:cxn ang="T12">
                  <a:pos x="T4" y="T5"/>
                </a:cxn>
                <a:cxn ang="T13">
                  <a:pos x="T6" y="T7"/>
                </a:cxn>
                <a:cxn ang="T14">
                  <a:pos x="T8" y="T9"/>
                </a:cxn>
              </a:cxnLst>
              <a:rect l="T15" t="T16" r="T17" b="T18"/>
              <a:pathLst>
                <a:path w="40" h="321">
                  <a:moveTo>
                    <a:pt x="0" y="321"/>
                  </a:moveTo>
                  <a:lnTo>
                    <a:pt x="40" y="282"/>
                  </a:lnTo>
                  <a:lnTo>
                    <a:pt x="40" y="0"/>
                  </a:lnTo>
                  <a:lnTo>
                    <a:pt x="0" y="37"/>
                  </a:lnTo>
                  <a:lnTo>
                    <a:pt x="0" y="321"/>
                  </a:lnTo>
                  <a:close/>
                </a:path>
              </a:pathLst>
            </a:custGeom>
            <a:solidFill>
              <a:srgbClr val="7A7A5A"/>
            </a:solidFill>
            <a:ln w="9525">
              <a:noFill/>
              <a:round/>
              <a:headEnd/>
              <a:tailEnd/>
            </a:ln>
          </p:spPr>
          <p:txBody>
            <a:bodyPr/>
            <a:lstStyle/>
            <a:p>
              <a:endParaRPr lang="en-US" dirty="0">
                <a:latin typeface="Times New Roman" pitchFamily="18" charset="0"/>
              </a:endParaRPr>
            </a:p>
          </p:txBody>
        </p:sp>
        <p:sp>
          <p:nvSpPr>
            <p:cNvPr id="13431" name="Freeform 52"/>
            <p:cNvSpPr>
              <a:spLocks/>
            </p:cNvSpPr>
            <p:nvPr/>
          </p:nvSpPr>
          <p:spPr bwMode="auto">
            <a:xfrm>
              <a:off x="826" y="1733"/>
              <a:ext cx="40" cy="321"/>
            </a:xfrm>
            <a:custGeom>
              <a:avLst/>
              <a:gdLst>
                <a:gd name="T0" fmla="*/ 0 w 40"/>
                <a:gd name="T1" fmla="*/ 321 h 321"/>
                <a:gd name="T2" fmla="*/ 40 w 40"/>
                <a:gd name="T3" fmla="*/ 282 h 321"/>
                <a:gd name="T4" fmla="*/ 40 w 40"/>
                <a:gd name="T5" fmla="*/ 0 h 321"/>
                <a:gd name="T6" fmla="*/ 0 w 40"/>
                <a:gd name="T7" fmla="*/ 37 h 321"/>
                <a:gd name="T8" fmla="*/ 0 w 40"/>
                <a:gd name="T9" fmla="*/ 321 h 321"/>
                <a:gd name="T10" fmla="*/ 0 60000 65536"/>
                <a:gd name="T11" fmla="*/ 0 60000 65536"/>
                <a:gd name="T12" fmla="*/ 0 60000 65536"/>
                <a:gd name="T13" fmla="*/ 0 60000 65536"/>
                <a:gd name="T14" fmla="*/ 0 60000 65536"/>
                <a:gd name="T15" fmla="*/ 0 w 40"/>
                <a:gd name="T16" fmla="*/ 0 h 321"/>
                <a:gd name="T17" fmla="*/ 40 w 40"/>
                <a:gd name="T18" fmla="*/ 321 h 321"/>
              </a:gdLst>
              <a:ahLst/>
              <a:cxnLst>
                <a:cxn ang="T10">
                  <a:pos x="T0" y="T1"/>
                </a:cxn>
                <a:cxn ang="T11">
                  <a:pos x="T2" y="T3"/>
                </a:cxn>
                <a:cxn ang="T12">
                  <a:pos x="T4" y="T5"/>
                </a:cxn>
                <a:cxn ang="T13">
                  <a:pos x="T6" y="T7"/>
                </a:cxn>
                <a:cxn ang="T14">
                  <a:pos x="T8" y="T9"/>
                </a:cxn>
              </a:cxnLst>
              <a:rect l="T15" t="T16" r="T17" b="T18"/>
              <a:pathLst>
                <a:path w="40" h="321">
                  <a:moveTo>
                    <a:pt x="0" y="321"/>
                  </a:moveTo>
                  <a:lnTo>
                    <a:pt x="40" y="282"/>
                  </a:lnTo>
                  <a:lnTo>
                    <a:pt x="40" y="0"/>
                  </a:lnTo>
                  <a:lnTo>
                    <a:pt x="0" y="37"/>
                  </a:lnTo>
                  <a:lnTo>
                    <a:pt x="0" y="321"/>
                  </a:lnTo>
                  <a:close/>
                </a:path>
              </a:pathLst>
            </a:custGeom>
            <a:solidFill>
              <a:srgbClr val="7A7A5A"/>
            </a:solidFill>
            <a:ln w="4763">
              <a:solidFill>
                <a:srgbClr val="494936"/>
              </a:solidFill>
              <a:round/>
              <a:headEnd/>
              <a:tailEnd/>
            </a:ln>
          </p:spPr>
          <p:txBody>
            <a:bodyPr/>
            <a:lstStyle/>
            <a:p>
              <a:endParaRPr lang="en-US" dirty="0">
                <a:latin typeface="Times New Roman" pitchFamily="18" charset="0"/>
              </a:endParaRPr>
            </a:p>
          </p:txBody>
        </p:sp>
      </p:grpSp>
      <p:grpSp>
        <p:nvGrpSpPr>
          <p:cNvPr id="4" name="Group 53"/>
          <p:cNvGrpSpPr>
            <a:grpSpLocks noChangeAspect="1"/>
          </p:cNvGrpSpPr>
          <p:nvPr/>
        </p:nvGrpSpPr>
        <p:grpSpPr bwMode="auto">
          <a:xfrm>
            <a:off x="1676400" y="5638800"/>
            <a:ext cx="681038" cy="666750"/>
            <a:chOff x="387" y="1730"/>
            <a:chExt cx="573" cy="518"/>
          </a:xfrm>
        </p:grpSpPr>
        <p:sp>
          <p:nvSpPr>
            <p:cNvPr id="13388" name="AutoShape 54"/>
            <p:cNvSpPr>
              <a:spLocks noChangeAspect="1" noChangeArrowheads="1" noTextEdit="1"/>
            </p:cNvSpPr>
            <p:nvPr/>
          </p:nvSpPr>
          <p:spPr bwMode="auto">
            <a:xfrm>
              <a:off x="387" y="1730"/>
              <a:ext cx="573" cy="518"/>
            </a:xfrm>
            <a:prstGeom prst="rect">
              <a:avLst/>
            </a:prstGeom>
            <a:noFill/>
            <a:ln w="9525">
              <a:noFill/>
              <a:miter lim="800000"/>
              <a:headEnd/>
              <a:tailEnd/>
            </a:ln>
          </p:spPr>
          <p:txBody>
            <a:bodyPr/>
            <a:lstStyle/>
            <a:p>
              <a:endParaRPr lang="en-US" dirty="0">
                <a:latin typeface="Times New Roman" pitchFamily="18" charset="0"/>
              </a:endParaRPr>
            </a:p>
          </p:txBody>
        </p:sp>
        <p:sp>
          <p:nvSpPr>
            <p:cNvPr id="13389" name="Rectangle 55"/>
            <p:cNvSpPr>
              <a:spLocks noChangeArrowheads="1"/>
            </p:cNvSpPr>
            <p:nvPr/>
          </p:nvSpPr>
          <p:spPr bwMode="auto">
            <a:xfrm>
              <a:off x="390" y="2074"/>
              <a:ext cx="510" cy="94"/>
            </a:xfrm>
            <a:prstGeom prst="rect">
              <a:avLst/>
            </a:prstGeom>
            <a:solidFill>
              <a:srgbClr val="B7B79D"/>
            </a:solidFill>
            <a:ln w="9525">
              <a:noFill/>
              <a:miter lim="800000"/>
              <a:headEnd/>
              <a:tailEnd/>
            </a:ln>
          </p:spPr>
          <p:txBody>
            <a:bodyPr/>
            <a:lstStyle/>
            <a:p>
              <a:endParaRPr lang="en-US" dirty="0">
                <a:latin typeface="Times New Roman" pitchFamily="18" charset="0"/>
              </a:endParaRPr>
            </a:p>
          </p:txBody>
        </p:sp>
        <p:sp>
          <p:nvSpPr>
            <p:cNvPr id="13390" name="Rectangle 56"/>
            <p:cNvSpPr>
              <a:spLocks noChangeArrowheads="1"/>
            </p:cNvSpPr>
            <p:nvPr/>
          </p:nvSpPr>
          <p:spPr bwMode="auto">
            <a:xfrm>
              <a:off x="391" y="2075"/>
              <a:ext cx="508" cy="92"/>
            </a:xfrm>
            <a:prstGeom prst="rect">
              <a:avLst/>
            </a:prstGeom>
            <a:solidFill>
              <a:srgbClr val="B7B79D"/>
            </a:solidFill>
            <a:ln w="4763">
              <a:solidFill>
                <a:srgbClr val="494936"/>
              </a:solidFill>
              <a:miter lim="800000"/>
              <a:headEnd/>
              <a:tailEnd/>
            </a:ln>
          </p:spPr>
          <p:txBody>
            <a:bodyPr/>
            <a:lstStyle/>
            <a:p>
              <a:endParaRPr lang="en-US" dirty="0">
                <a:latin typeface="Times New Roman" pitchFamily="18" charset="0"/>
              </a:endParaRPr>
            </a:p>
          </p:txBody>
        </p:sp>
        <p:sp>
          <p:nvSpPr>
            <p:cNvPr id="13391" name="Freeform 57"/>
            <p:cNvSpPr>
              <a:spLocks/>
            </p:cNvSpPr>
            <p:nvPr/>
          </p:nvSpPr>
          <p:spPr bwMode="auto">
            <a:xfrm>
              <a:off x="390" y="2023"/>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 name="T10" fmla="*/ 0 60000 65536"/>
                <a:gd name="T11" fmla="*/ 0 60000 65536"/>
                <a:gd name="T12" fmla="*/ 0 60000 65536"/>
                <a:gd name="T13" fmla="*/ 0 60000 65536"/>
                <a:gd name="T14" fmla="*/ 0 60000 65536"/>
                <a:gd name="T15" fmla="*/ 0 w 564"/>
                <a:gd name="T16" fmla="*/ 0 h 51"/>
                <a:gd name="T17" fmla="*/ 564 w 564"/>
                <a:gd name="T18" fmla="*/ 51 h 51"/>
              </a:gdLst>
              <a:ahLst/>
              <a:cxnLst>
                <a:cxn ang="T10">
                  <a:pos x="T0" y="T1"/>
                </a:cxn>
                <a:cxn ang="T11">
                  <a:pos x="T2" y="T3"/>
                </a:cxn>
                <a:cxn ang="T12">
                  <a:pos x="T4" y="T5"/>
                </a:cxn>
                <a:cxn ang="T13">
                  <a:pos x="T6" y="T7"/>
                </a:cxn>
                <a:cxn ang="T14">
                  <a:pos x="T8" y="T9"/>
                </a:cxn>
              </a:cxnLst>
              <a:rect l="T15" t="T16" r="T17" b="T18"/>
              <a:pathLst>
                <a:path w="564" h="51">
                  <a:moveTo>
                    <a:pt x="0" y="51"/>
                  </a:moveTo>
                  <a:lnTo>
                    <a:pt x="54" y="0"/>
                  </a:lnTo>
                  <a:lnTo>
                    <a:pt x="564" y="0"/>
                  </a:lnTo>
                  <a:lnTo>
                    <a:pt x="510" y="51"/>
                  </a:lnTo>
                  <a:lnTo>
                    <a:pt x="0" y="51"/>
                  </a:lnTo>
                  <a:close/>
                </a:path>
              </a:pathLst>
            </a:custGeom>
            <a:solidFill>
              <a:srgbClr val="C9C9B6"/>
            </a:solidFill>
            <a:ln w="9525">
              <a:noFill/>
              <a:round/>
              <a:headEnd/>
              <a:tailEnd/>
            </a:ln>
          </p:spPr>
          <p:txBody>
            <a:bodyPr/>
            <a:lstStyle/>
            <a:p>
              <a:endParaRPr lang="en-US" dirty="0">
                <a:latin typeface="Times New Roman" pitchFamily="18" charset="0"/>
              </a:endParaRPr>
            </a:p>
          </p:txBody>
        </p:sp>
        <p:sp>
          <p:nvSpPr>
            <p:cNvPr id="13392" name="Freeform 58"/>
            <p:cNvSpPr>
              <a:spLocks/>
            </p:cNvSpPr>
            <p:nvPr/>
          </p:nvSpPr>
          <p:spPr bwMode="auto">
            <a:xfrm>
              <a:off x="390" y="2023"/>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 name="T10" fmla="*/ 0 60000 65536"/>
                <a:gd name="T11" fmla="*/ 0 60000 65536"/>
                <a:gd name="T12" fmla="*/ 0 60000 65536"/>
                <a:gd name="T13" fmla="*/ 0 60000 65536"/>
                <a:gd name="T14" fmla="*/ 0 60000 65536"/>
                <a:gd name="T15" fmla="*/ 0 w 564"/>
                <a:gd name="T16" fmla="*/ 0 h 51"/>
                <a:gd name="T17" fmla="*/ 564 w 564"/>
                <a:gd name="T18" fmla="*/ 51 h 51"/>
              </a:gdLst>
              <a:ahLst/>
              <a:cxnLst>
                <a:cxn ang="T10">
                  <a:pos x="T0" y="T1"/>
                </a:cxn>
                <a:cxn ang="T11">
                  <a:pos x="T2" y="T3"/>
                </a:cxn>
                <a:cxn ang="T12">
                  <a:pos x="T4" y="T5"/>
                </a:cxn>
                <a:cxn ang="T13">
                  <a:pos x="T6" y="T7"/>
                </a:cxn>
                <a:cxn ang="T14">
                  <a:pos x="T8" y="T9"/>
                </a:cxn>
              </a:cxnLst>
              <a:rect l="T15" t="T16" r="T17" b="T18"/>
              <a:pathLst>
                <a:path w="564" h="51">
                  <a:moveTo>
                    <a:pt x="0" y="51"/>
                  </a:moveTo>
                  <a:lnTo>
                    <a:pt x="54" y="0"/>
                  </a:lnTo>
                  <a:lnTo>
                    <a:pt x="564" y="0"/>
                  </a:lnTo>
                  <a:lnTo>
                    <a:pt x="510" y="51"/>
                  </a:lnTo>
                  <a:lnTo>
                    <a:pt x="0" y="51"/>
                  </a:lnTo>
                  <a:close/>
                </a:path>
              </a:pathLst>
            </a:custGeom>
            <a:solidFill>
              <a:srgbClr val="C9C9B6"/>
            </a:solidFill>
            <a:ln w="4763">
              <a:solidFill>
                <a:srgbClr val="494936"/>
              </a:solidFill>
              <a:round/>
              <a:headEnd/>
              <a:tailEnd/>
            </a:ln>
          </p:spPr>
          <p:txBody>
            <a:bodyPr/>
            <a:lstStyle/>
            <a:p>
              <a:endParaRPr lang="en-US" dirty="0">
                <a:latin typeface="Times New Roman" pitchFamily="18" charset="0"/>
              </a:endParaRPr>
            </a:p>
          </p:txBody>
        </p:sp>
        <p:sp>
          <p:nvSpPr>
            <p:cNvPr id="13393" name="Line 59"/>
            <p:cNvSpPr>
              <a:spLocks noChangeShapeType="1"/>
            </p:cNvSpPr>
            <p:nvPr/>
          </p:nvSpPr>
          <p:spPr bwMode="auto">
            <a:xfrm flipH="1">
              <a:off x="749" y="2117"/>
              <a:ext cx="123" cy="1"/>
            </a:xfrm>
            <a:prstGeom prst="line">
              <a:avLst/>
            </a:prstGeom>
            <a:noFill/>
            <a:ln w="14288">
              <a:solidFill>
                <a:srgbClr val="000000"/>
              </a:solidFill>
              <a:round/>
              <a:headEnd/>
              <a:tailEnd/>
            </a:ln>
          </p:spPr>
          <p:txBody>
            <a:bodyPr/>
            <a:lstStyle/>
            <a:p>
              <a:endParaRPr lang="en-US" dirty="0">
                <a:latin typeface="Times New Roman" pitchFamily="18" charset="0"/>
              </a:endParaRPr>
            </a:p>
          </p:txBody>
        </p:sp>
        <p:sp>
          <p:nvSpPr>
            <p:cNvPr id="13394" name="Freeform 60"/>
            <p:cNvSpPr>
              <a:spLocks/>
            </p:cNvSpPr>
            <p:nvPr/>
          </p:nvSpPr>
          <p:spPr bwMode="auto">
            <a:xfrm>
              <a:off x="900" y="2023"/>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 name="T10" fmla="*/ 0 60000 65536"/>
                <a:gd name="T11" fmla="*/ 0 60000 65536"/>
                <a:gd name="T12" fmla="*/ 0 60000 65536"/>
                <a:gd name="T13" fmla="*/ 0 60000 65536"/>
                <a:gd name="T14" fmla="*/ 0 60000 65536"/>
                <a:gd name="T15" fmla="*/ 0 w 54"/>
                <a:gd name="T16" fmla="*/ 0 h 145"/>
                <a:gd name="T17" fmla="*/ 54 w 54"/>
                <a:gd name="T18" fmla="*/ 145 h 145"/>
              </a:gdLst>
              <a:ahLst/>
              <a:cxnLst>
                <a:cxn ang="T10">
                  <a:pos x="T0" y="T1"/>
                </a:cxn>
                <a:cxn ang="T11">
                  <a:pos x="T2" y="T3"/>
                </a:cxn>
                <a:cxn ang="T12">
                  <a:pos x="T4" y="T5"/>
                </a:cxn>
                <a:cxn ang="T13">
                  <a:pos x="T6" y="T7"/>
                </a:cxn>
                <a:cxn ang="T14">
                  <a:pos x="T8" y="T9"/>
                </a:cxn>
              </a:cxnLst>
              <a:rect l="T15" t="T16" r="T17" b="T18"/>
              <a:pathLst>
                <a:path w="54" h="145">
                  <a:moveTo>
                    <a:pt x="0" y="145"/>
                  </a:moveTo>
                  <a:lnTo>
                    <a:pt x="54" y="91"/>
                  </a:lnTo>
                  <a:lnTo>
                    <a:pt x="54" y="0"/>
                  </a:lnTo>
                  <a:lnTo>
                    <a:pt x="0" y="51"/>
                  </a:lnTo>
                  <a:lnTo>
                    <a:pt x="0" y="145"/>
                  </a:lnTo>
                  <a:close/>
                </a:path>
              </a:pathLst>
            </a:custGeom>
            <a:solidFill>
              <a:srgbClr val="7A7A5A"/>
            </a:solidFill>
            <a:ln w="9525">
              <a:noFill/>
              <a:round/>
              <a:headEnd/>
              <a:tailEnd/>
            </a:ln>
          </p:spPr>
          <p:txBody>
            <a:bodyPr/>
            <a:lstStyle/>
            <a:p>
              <a:endParaRPr lang="en-US" dirty="0">
                <a:latin typeface="Times New Roman" pitchFamily="18" charset="0"/>
              </a:endParaRPr>
            </a:p>
          </p:txBody>
        </p:sp>
        <p:sp>
          <p:nvSpPr>
            <p:cNvPr id="13395" name="Freeform 61"/>
            <p:cNvSpPr>
              <a:spLocks/>
            </p:cNvSpPr>
            <p:nvPr/>
          </p:nvSpPr>
          <p:spPr bwMode="auto">
            <a:xfrm>
              <a:off x="900" y="2023"/>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 name="T10" fmla="*/ 0 60000 65536"/>
                <a:gd name="T11" fmla="*/ 0 60000 65536"/>
                <a:gd name="T12" fmla="*/ 0 60000 65536"/>
                <a:gd name="T13" fmla="*/ 0 60000 65536"/>
                <a:gd name="T14" fmla="*/ 0 60000 65536"/>
                <a:gd name="T15" fmla="*/ 0 w 54"/>
                <a:gd name="T16" fmla="*/ 0 h 145"/>
                <a:gd name="T17" fmla="*/ 54 w 54"/>
                <a:gd name="T18" fmla="*/ 145 h 145"/>
              </a:gdLst>
              <a:ahLst/>
              <a:cxnLst>
                <a:cxn ang="T10">
                  <a:pos x="T0" y="T1"/>
                </a:cxn>
                <a:cxn ang="T11">
                  <a:pos x="T2" y="T3"/>
                </a:cxn>
                <a:cxn ang="T12">
                  <a:pos x="T4" y="T5"/>
                </a:cxn>
                <a:cxn ang="T13">
                  <a:pos x="T6" y="T7"/>
                </a:cxn>
                <a:cxn ang="T14">
                  <a:pos x="T8" y="T9"/>
                </a:cxn>
              </a:cxnLst>
              <a:rect l="T15" t="T16" r="T17" b="T18"/>
              <a:pathLst>
                <a:path w="54" h="145">
                  <a:moveTo>
                    <a:pt x="0" y="145"/>
                  </a:moveTo>
                  <a:lnTo>
                    <a:pt x="54" y="91"/>
                  </a:lnTo>
                  <a:lnTo>
                    <a:pt x="54" y="0"/>
                  </a:lnTo>
                  <a:lnTo>
                    <a:pt x="0" y="51"/>
                  </a:lnTo>
                  <a:lnTo>
                    <a:pt x="0" y="145"/>
                  </a:lnTo>
                  <a:close/>
                </a:path>
              </a:pathLst>
            </a:custGeom>
            <a:solidFill>
              <a:srgbClr val="7A7A5A"/>
            </a:solidFill>
            <a:ln w="4763">
              <a:solidFill>
                <a:srgbClr val="494936"/>
              </a:solidFill>
              <a:round/>
              <a:headEnd/>
              <a:tailEnd/>
            </a:ln>
          </p:spPr>
          <p:txBody>
            <a:bodyPr/>
            <a:lstStyle/>
            <a:p>
              <a:endParaRPr lang="en-US" dirty="0">
                <a:latin typeface="Times New Roman" pitchFamily="18" charset="0"/>
              </a:endParaRPr>
            </a:p>
          </p:txBody>
        </p:sp>
        <p:sp>
          <p:nvSpPr>
            <p:cNvPr id="13396" name="Freeform 62"/>
            <p:cNvSpPr>
              <a:spLocks/>
            </p:cNvSpPr>
            <p:nvPr/>
          </p:nvSpPr>
          <p:spPr bwMode="auto">
            <a:xfrm>
              <a:off x="393" y="2157"/>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 name="T10" fmla="*/ 0 60000 65536"/>
                <a:gd name="T11" fmla="*/ 0 60000 65536"/>
                <a:gd name="T12" fmla="*/ 0 60000 65536"/>
                <a:gd name="T13" fmla="*/ 0 60000 65536"/>
                <a:gd name="T14" fmla="*/ 0 60000 65536"/>
                <a:gd name="T15" fmla="*/ 0 w 450"/>
                <a:gd name="T16" fmla="*/ 0 h 71"/>
                <a:gd name="T17" fmla="*/ 450 w 450"/>
                <a:gd name="T18" fmla="*/ 71 h 71"/>
              </a:gdLst>
              <a:ahLst/>
              <a:cxnLst>
                <a:cxn ang="T10">
                  <a:pos x="T0" y="T1"/>
                </a:cxn>
                <a:cxn ang="T11">
                  <a:pos x="T2" y="T3"/>
                </a:cxn>
                <a:cxn ang="T12">
                  <a:pos x="T4" y="T5"/>
                </a:cxn>
                <a:cxn ang="T13">
                  <a:pos x="T6" y="T7"/>
                </a:cxn>
                <a:cxn ang="T14">
                  <a:pos x="T8" y="T9"/>
                </a:cxn>
              </a:cxnLst>
              <a:rect l="T15" t="T16" r="T17" b="T18"/>
              <a:pathLst>
                <a:path w="450" h="71">
                  <a:moveTo>
                    <a:pt x="0" y="71"/>
                  </a:moveTo>
                  <a:lnTo>
                    <a:pt x="57" y="0"/>
                  </a:lnTo>
                  <a:lnTo>
                    <a:pt x="450" y="0"/>
                  </a:lnTo>
                  <a:lnTo>
                    <a:pt x="393" y="71"/>
                  </a:lnTo>
                  <a:lnTo>
                    <a:pt x="0" y="71"/>
                  </a:lnTo>
                  <a:close/>
                </a:path>
              </a:pathLst>
            </a:custGeom>
            <a:solidFill>
              <a:srgbClr val="C9C9B6"/>
            </a:solidFill>
            <a:ln w="9525">
              <a:noFill/>
              <a:round/>
              <a:headEnd/>
              <a:tailEnd/>
            </a:ln>
          </p:spPr>
          <p:txBody>
            <a:bodyPr/>
            <a:lstStyle/>
            <a:p>
              <a:endParaRPr lang="en-US" dirty="0">
                <a:latin typeface="Times New Roman" pitchFamily="18" charset="0"/>
              </a:endParaRPr>
            </a:p>
          </p:txBody>
        </p:sp>
        <p:sp>
          <p:nvSpPr>
            <p:cNvPr id="13397" name="Freeform 63"/>
            <p:cNvSpPr>
              <a:spLocks/>
            </p:cNvSpPr>
            <p:nvPr/>
          </p:nvSpPr>
          <p:spPr bwMode="auto">
            <a:xfrm>
              <a:off x="393" y="2157"/>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 name="T10" fmla="*/ 0 60000 65536"/>
                <a:gd name="T11" fmla="*/ 0 60000 65536"/>
                <a:gd name="T12" fmla="*/ 0 60000 65536"/>
                <a:gd name="T13" fmla="*/ 0 60000 65536"/>
                <a:gd name="T14" fmla="*/ 0 60000 65536"/>
                <a:gd name="T15" fmla="*/ 0 w 450"/>
                <a:gd name="T16" fmla="*/ 0 h 71"/>
                <a:gd name="T17" fmla="*/ 450 w 450"/>
                <a:gd name="T18" fmla="*/ 71 h 71"/>
              </a:gdLst>
              <a:ahLst/>
              <a:cxnLst>
                <a:cxn ang="T10">
                  <a:pos x="T0" y="T1"/>
                </a:cxn>
                <a:cxn ang="T11">
                  <a:pos x="T2" y="T3"/>
                </a:cxn>
                <a:cxn ang="T12">
                  <a:pos x="T4" y="T5"/>
                </a:cxn>
                <a:cxn ang="T13">
                  <a:pos x="T6" y="T7"/>
                </a:cxn>
                <a:cxn ang="T14">
                  <a:pos x="T8" y="T9"/>
                </a:cxn>
              </a:cxnLst>
              <a:rect l="T15" t="T16" r="T17" b="T18"/>
              <a:pathLst>
                <a:path w="450" h="71">
                  <a:moveTo>
                    <a:pt x="0" y="71"/>
                  </a:moveTo>
                  <a:lnTo>
                    <a:pt x="57" y="0"/>
                  </a:lnTo>
                  <a:lnTo>
                    <a:pt x="450" y="0"/>
                  </a:lnTo>
                  <a:lnTo>
                    <a:pt x="393" y="71"/>
                  </a:lnTo>
                  <a:lnTo>
                    <a:pt x="0" y="71"/>
                  </a:lnTo>
                  <a:close/>
                </a:path>
              </a:pathLst>
            </a:custGeom>
            <a:solidFill>
              <a:srgbClr val="C9C9B6"/>
            </a:solidFill>
            <a:ln w="4763">
              <a:solidFill>
                <a:srgbClr val="494936"/>
              </a:solidFill>
              <a:round/>
              <a:headEnd/>
              <a:tailEnd/>
            </a:ln>
          </p:spPr>
          <p:txBody>
            <a:bodyPr/>
            <a:lstStyle/>
            <a:p>
              <a:endParaRPr lang="en-US" dirty="0">
                <a:latin typeface="Times New Roman" pitchFamily="18" charset="0"/>
              </a:endParaRPr>
            </a:p>
          </p:txBody>
        </p:sp>
        <p:sp>
          <p:nvSpPr>
            <p:cNvPr id="13398" name="Freeform 64"/>
            <p:cNvSpPr>
              <a:spLocks/>
            </p:cNvSpPr>
            <p:nvPr/>
          </p:nvSpPr>
          <p:spPr bwMode="auto">
            <a:xfrm>
              <a:off x="786" y="2157"/>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 name="T10" fmla="*/ 0 60000 65536"/>
                <a:gd name="T11" fmla="*/ 0 60000 65536"/>
                <a:gd name="T12" fmla="*/ 0 60000 65536"/>
                <a:gd name="T13" fmla="*/ 0 60000 65536"/>
                <a:gd name="T14" fmla="*/ 0 60000 65536"/>
                <a:gd name="T15" fmla="*/ 0 w 57"/>
                <a:gd name="T16" fmla="*/ 0 h 85"/>
                <a:gd name="T17" fmla="*/ 57 w 57"/>
                <a:gd name="T18" fmla="*/ 85 h 85"/>
              </a:gdLst>
              <a:ahLst/>
              <a:cxnLst>
                <a:cxn ang="T10">
                  <a:pos x="T0" y="T1"/>
                </a:cxn>
                <a:cxn ang="T11">
                  <a:pos x="T2" y="T3"/>
                </a:cxn>
                <a:cxn ang="T12">
                  <a:pos x="T4" y="T5"/>
                </a:cxn>
                <a:cxn ang="T13">
                  <a:pos x="T6" y="T7"/>
                </a:cxn>
                <a:cxn ang="T14">
                  <a:pos x="T8" y="T9"/>
                </a:cxn>
              </a:cxnLst>
              <a:rect l="T15" t="T16" r="T17" b="T18"/>
              <a:pathLst>
                <a:path w="57" h="85">
                  <a:moveTo>
                    <a:pt x="0" y="85"/>
                  </a:moveTo>
                  <a:lnTo>
                    <a:pt x="57" y="26"/>
                  </a:lnTo>
                  <a:lnTo>
                    <a:pt x="57" y="0"/>
                  </a:lnTo>
                  <a:lnTo>
                    <a:pt x="0" y="71"/>
                  </a:lnTo>
                  <a:lnTo>
                    <a:pt x="0" y="85"/>
                  </a:lnTo>
                  <a:close/>
                </a:path>
              </a:pathLst>
            </a:custGeom>
            <a:solidFill>
              <a:srgbClr val="7A7A5A"/>
            </a:solidFill>
            <a:ln w="9525">
              <a:noFill/>
              <a:round/>
              <a:headEnd/>
              <a:tailEnd/>
            </a:ln>
          </p:spPr>
          <p:txBody>
            <a:bodyPr/>
            <a:lstStyle/>
            <a:p>
              <a:endParaRPr lang="en-US" dirty="0">
                <a:latin typeface="Times New Roman" pitchFamily="18" charset="0"/>
              </a:endParaRPr>
            </a:p>
          </p:txBody>
        </p:sp>
        <p:sp>
          <p:nvSpPr>
            <p:cNvPr id="13399" name="Freeform 65"/>
            <p:cNvSpPr>
              <a:spLocks/>
            </p:cNvSpPr>
            <p:nvPr/>
          </p:nvSpPr>
          <p:spPr bwMode="auto">
            <a:xfrm>
              <a:off x="786" y="2157"/>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 name="T10" fmla="*/ 0 60000 65536"/>
                <a:gd name="T11" fmla="*/ 0 60000 65536"/>
                <a:gd name="T12" fmla="*/ 0 60000 65536"/>
                <a:gd name="T13" fmla="*/ 0 60000 65536"/>
                <a:gd name="T14" fmla="*/ 0 60000 65536"/>
                <a:gd name="T15" fmla="*/ 0 w 57"/>
                <a:gd name="T16" fmla="*/ 0 h 85"/>
                <a:gd name="T17" fmla="*/ 57 w 57"/>
                <a:gd name="T18" fmla="*/ 85 h 85"/>
              </a:gdLst>
              <a:ahLst/>
              <a:cxnLst>
                <a:cxn ang="T10">
                  <a:pos x="T0" y="T1"/>
                </a:cxn>
                <a:cxn ang="T11">
                  <a:pos x="T2" y="T3"/>
                </a:cxn>
                <a:cxn ang="T12">
                  <a:pos x="T4" y="T5"/>
                </a:cxn>
                <a:cxn ang="T13">
                  <a:pos x="T6" y="T7"/>
                </a:cxn>
                <a:cxn ang="T14">
                  <a:pos x="T8" y="T9"/>
                </a:cxn>
              </a:cxnLst>
              <a:rect l="T15" t="T16" r="T17" b="T18"/>
              <a:pathLst>
                <a:path w="57" h="85">
                  <a:moveTo>
                    <a:pt x="0" y="85"/>
                  </a:moveTo>
                  <a:lnTo>
                    <a:pt x="57" y="26"/>
                  </a:lnTo>
                  <a:lnTo>
                    <a:pt x="57" y="0"/>
                  </a:lnTo>
                  <a:lnTo>
                    <a:pt x="0" y="71"/>
                  </a:lnTo>
                  <a:lnTo>
                    <a:pt x="0" y="85"/>
                  </a:lnTo>
                  <a:close/>
                </a:path>
              </a:pathLst>
            </a:custGeom>
            <a:solidFill>
              <a:srgbClr val="7A7A5A"/>
            </a:solidFill>
            <a:ln w="4763">
              <a:solidFill>
                <a:srgbClr val="494936"/>
              </a:solidFill>
              <a:round/>
              <a:headEnd/>
              <a:tailEnd/>
            </a:ln>
          </p:spPr>
          <p:txBody>
            <a:bodyPr/>
            <a:lstStyle/>
            <a:p>
              <a:endParaRPr lang="en-US" dirty="0">
                <a:latin typeface="Times New Roman" pitchFamily="18" charset="0"/>
              </a:endParaRPr>
            </a:p>
          </p:txBody>
        </p:sp>
        <p:sp>
          <p:nvSpPr>
            <p:cNvPr id="13400" name="Rectangle 66"/>
            <p:cNvSpPr>
              <a:spLocks noChangeArrowheads="1"/>
            </p:cNvSpPr>
            <p:nvPr/>
          </p:nvSpPr>
          <p:spPr bwMode="auto">
            <a:xfrm>
              <a:off x="393" y="2228"/>
              <a:ext cx="393" cy="14"/>
            </a:xfrm>
            <a:prstGeom prst="rect">
              <a:avLst/>
            </a:prstGeom>
            <a:solidFill>
              <a:srgbClr val="B7B79D"/>
            </a:solidFill>
            <a:ln w="9525">
              <a:noFill/>
              <a:miter lim="800000"/>
              <a:headEnd/>
              <a:tailEnd/>
            </a:ln>
          </p:spPr>
          <p:txBody>
            <a:bodyPr/>
            <a:lstStyle/>
            <a:p>
              <a:endParaRPr lang="en-US" dirty="0">
                <a:latin typeface="Times New Roman" pitchFamily="18" charset="0"/>
              </a:endParaRPr>
            </a:p>
          </p:txBody>
        </p:sp>
        <p:sp>
          <p:nvSpPr>
            <p:cNvPr id="13401" name="Rectangle 67"/>
            <p:cNvSpPr>
              <a:spLocks noChangeArrowheads="1"/>
            </p:cNvSpPr>
            <p:nvPr/>
          </p:nvSpPr>
          <p:spPr bwMode="auto">
            <a:xfrm>
              <a:off x="394" y="2229"/>
              <a:ext cx="391" cy="12"/>
            </a:xfrm>
            <a:prstGeom prst="rect">
              <a:avLst/>
            </a:prstGeom>
            <a:solidFill>
              <a:srgbClr val="B7B79D"/>
            </a:solidFill>
            <a:ln w="4763">
              <a:solidFill>
                <a:srgbClr val="494936"/>
              </a:solidFill>
              <a:miter lim="800000"/>
              <a:headEnd/>
              <a:tailEnd/>
            </a:ln>
          </p:spPr>
          <p:txBody>
            <a:bodyPr/>
            <a:lstStyle/>
            <a:p>
              <a:endParaRPr lang="en-US" dirty="0">
                <a:latin typeface="Times New Roman" pitchFamily="18" charset="0"/>
              </a:endParaRPr>
            </a:p>
          </p:txBody>
        </p:sp>
        <p:sp>
          <p:nvSpPr>
            <p:cNvPr id="13402" name="Freeform 68"/>
            <p:cNvSpPr>
              <a:spLocks/>
            </p:cNvSpPr>
            <p:nvPr/>
          </p:nvSpPr>
          <p:spPr bwMode="auto">
            <a:xfrm>
              <a:off x="467" y="2023"/>
              <a:ext cx="405" cy="40"/>
            </a:xfrm>
            <a:custGeom>
              <a:avLst/>
              <a:gdLst>
                <a:gd name="T0" fmla="*/ 0 w 405"/>
                <a:gd name="T1" fmla="*/ 40 h 40"/>
                <a:gd name="T2" fmla="*/ 43 w 405"/>
                <a:gd name="T3" fmla="*/ 0 h 40"/>
                <a:gd name="T4" fmla="*/ 405 w 405"/>
                <a:gd name="T5" fmla="*/ 0 h 40"/>
                <a:gd name="T6" fmla="*/ 365 w 405"/>
                <a:gd name="T7" fmla="*/ 40 h 40"/>
                <a:gd name="T8" fmla="*/ 0 w 405"/>
                <a:gd name="T9" fmla="*/ 40 h 40"/>
                <a:gd name="T10" fmla="*/ 0 60000 65536"/>
                <a:gd name="T11" fmla="*/ 0 60000 65536"/>
                <a:gd name="T12" fmla="*/ 0 60000 65536"/>
                <a:gd name="T13" fmla="*/ 0 60000 65536"/>
                <a:gd name="T14" fmla="*/ 0 60000 65536"/>
                <a:gd name="T15" fmla="*/ 0 w 405"/>
                <a:gd name="T16" fmla="*/ 0 h 40"/>
                <a:gd name="T17" fmla="*/ 405 w 405"/>
                <a:gd name="T18" fmla="*/ 40 h 40"/>
              </a:gdLst>
              <a:ahLst/>
              <a:cxnLst>
                <a:cxn ang="T10">
                  <a:pos x="T0" y="T1"/>
                </a:cxn>
                <a:cxn ang="T11">
                  <a:pos x="T2" y="T3"/>
                </a:cxn>
                <a:cxn ang="T12">
                  <a:pos x="T4" y="T5"/>
                </a:cxn>
                <a:cxn ang="T13">
                  <a:pos x="T6" y="T7"/>
                </a:cxn>
                <a:cxn ang="T14">
                  <a:pos x="T8" y="T9"/>
                </a:cxn>
              </a:cxnLst>
              <a:rect l="T15" t="T16" r="T17" b="T18"/>
              <a:pathLst>
                <a:path w="405" h="40">
                  <a:moveTo>
                    <a:pt x="0" y="40"/>
                  </a:moveTo>
                  <a:lnTo>
                    <a:pt x="43" y="0"/>
                  </a:lnTo>
                  <a:lnTo>
                    <a:pt x="405" y="0"/>
                  </a:lnTo>
                  <a:lnTo>
                    <a:pt x="365" y="40"/>
                  </a:lnTo>
                  <a:lnTo>
                    <a:pt x="0" y="40"/>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13403" name="Freeform 69"/>
            <p:cNvSpPr>
              <a:spLocks/>
            </p:cNvSpPr>
            <p:nvPr/>
          </p:nvSpPr>
          <p:spPr bwMode="auto">
            <a:xfrm>
              <a:off x="467" y="2023"/>
              <a:ext cx="405" cy="40"/>
            </a:xfrm>
            <a:custGeom>
              <a:avLst/>
              <a:gdLst>
                <a:gd name="T0" fmla="*/ 0 w 405"/>
                <a:gd name="T1" fmla="*/ 40 h 40"/>
                <a:gd name="T2" fmla="*/ 43 w 405"/>
                <a:gd name="T3" fmla="*/ 0 h 40"/>
                <a:gd name="T4" fmla="*/ 405 w 405"/>
                <a:gd name="T5" fmla="*/ 0 h 40"/>
                <a:gd name="T6" fmla="*/ 365 w 405"/>
                <a:gd name="T7" fmla="*/ 40 h 40"/>
                <a:gd name="T8" fmla="*/ 0 w 405"/>
                <a:gd name="T9" fmla="*/ 40 h 40"/>
                <a:gd name="T10" fmla="*/ 0 60000 65536"/>
                <a:gd name="T11" fmla="*/ 0 60000 65536"/>
                <a:gd name="T12" fmla="*/ 0 60000 65536"/>
                <a:gd name="T13" fmla="*/ 0 60000 65536"/>
                <a:gd name="T14" fmla="*/ 0 60000 65536"/>
                <a:gd name="T15" fmla="*/ 0 w 405"/>
                <a:gd name="T16" fmla="*/ 0 h 40"/>
                <a:gd name="T17" fmla="*/ 405 w 405"/>
                <a:gd name="T18" fmla="*/ 40 h 40"/>
              </a:gdLst>
              <a:ahLst/>
              <a:cxnLst>
                <a:cxn ang="T10">
                  <a:pos x="T0" y="T1"/>
                </a:cxn>
                <a:cxn ang="T11">
                  <a:pos x="T2" y="T3"/>
                </a:cxn>
                <a:cxn ang="T12">
                  <a:pos x="T4" y="T5"/>
                </a:cxn>
                <a:cxn ang="T13">
                  <a:pos x="T6" y="T7"/>
                </a:cxn>
                <a:cxn ang="T14">
                  <a:pos x="T8" y="T9"/>
                </a:cxn>
              </a:cxnLst>
              <a:rect l="T15" t="T16" r="T17" b="T18"/>
              <a:pathLst>
                <a:path w="405" h="40">
                  <a:moveTo>
                    <a:pt x="0" y="40"/>
                  </a:moveTo>
                  <a:lnTo>
                    <a:pt x="43" y="0"/>
                  </a:lnTo>
                  <a:lnTo>
                    <a:pt x="405" y="0"/>
                  </a:lnTo>
                  <a:lnTo>
                    <a:pt x="365" y="40"/>
                  </a:lnTo>
                  <a:lnTo>
                    <a:pt x="0" y="40"/>
                  </a:lnTo>
                  <a:close/>
                </a:path>
              </a:pathLst>
            </a:custGeom>
            <a:solidFill>
              <a:srgbClr val="000000"/>
            </a:solidFill>
            <a:ln w="4763">
              <a:solidFill>
                <a:srgbClr val="000000"/>
              </a:solidFill>
              <a:round/>
              <a:headEnd/>
              <a:tailEnd/>
            </a:ln>
          </p:spPr>
          <p:txBody>
            <a:bodyPr/>
            <a:lstStyle/>
            <a:p>
              <a:endParaRPr lang="en-US" dirty="0">
                <a:latin typeface="Times New Roman" pitchFamily="18" charset="0"/>
              </a:endParaRPr>
            </a:p>
          </p:txBody>
        </p:sp>
        <p:sp>
          <p:nvSpPr>
            <p:cNvPr id="13404" name="Freeform 70"/>
            <p:cNvSpPr>
              <a:spLocks/>
            </p:cNvSpPr>
            <p:nvPr/>
          </p:nvSpPr>
          <p:spPr bwMode="auto">
            <a:xfrm>
              <a:off x="464" y="1733"/>
              <a:ext cx="402" cy="37"/>
            </a:xfrm>
            <a:custGeom>
              <a:avLst/>
              <a:gdLst>
                <a:gd name="T0" fmla="*/ 0 w 402"/>
                <a:gd name="T1" fmla="*/ 37 h 37"/>
                <a:gd name="T2" fmla="*/ 40 w 402"/>
                <a:gd name="T3" fmla="*/ 0 h 37"/>
                <a:gd name="T4" fmla="*/ 402 w 402"/>
                <a:gd name="T5" fmla="*/ 0 h 37"/>
                <a:gd name="T6" fmla="*/ 362 w 402"/>
                <a:gd name="T7" fmla="*/ 37 h 37"/>
                <a:gd name="T8" fmla="*/ 0 w 402"/>
                <a:gd name="T9" fmla="*/ 37 h 37"/>
                <a:gd name="T10" fmla="*/ 0 60000 65536"/>
                <a:gd name="T11" fmla="*/ 0 60000 65536"/>
                <a:gd name="T12" fmla="*/ 0 60000 65536"/>
                <a:gd name="T13" fmla="*/ 0 60000 65536"/>
                <a:gd name="T14" fmla="*/ 0 60000 65536"/>
                <a:gd name="T15" fmla="*/ 0 w 402"/>
                <a:gd name="T16" fmla="*/ 0 h 37"/>
                <a:gd name="T17" fmla="*/ 402 w 402"/>
                <a:gd name="T18" fmla="*/ 37 h 37"/>
              </a:gdLst>
              <a:ahLst/>
              <a:cxnLst>
                <a:cxn ang="T10">
                  <a:pos x="T0" y="T1"/>
                </a:cxn>
                <a:cxn ang="T11">
                  <a:pos x="T2" y="T3"/>
                </a:cxn>
                <a:cxn ang="T12">
                  <a:pos x="T4" y="T5"/>
                </a:cxn>
                <a:cxn ang="T13">
                  <a:pos x="T6" y="T7"/>
                </a:cxn>
                <a:cxn ang="T14">
                  <a:pos x="T8" y="T9"/>
                </a:cxn>
              </a:cxnLst>
              <a:rect l="T15" t="T16" r="T17" b="T18"/>
              <a:pathLst>
                <a:path w="402" h="37">
                  <a:moveTo>
                    <a:pt x="0" y="37"/>
                  </a:moveTo>
                  <a:lnTo>
                    <a:pt x="40" y="0"/>
                  </a:lnTo>
                  <a:lnTo>
                    <a:pt x="402" y="0"/>
                  </a:lnTo>
                  <a:lnTo>
                    <a:pt x="362" y="37"/>
                  </a:lnTo>
                  <a:lnTo>
                    <a:pt x="0" y="37"/>
                  </a:lnTo>
                  <a:close/>
                </a:path>
              </a:pathLst>
            </a:custGeom>
            <a:solidFill>
              <a:srgbClr val="C9C9B6"/>
            </a:solidFill>
            <a:ln w="9525">
              <a:noFill/>
              <a:round/>
              <a:headEnd/>
              <a:tailEnd/>
            </a:ln>
          </p:spPr>
          <p:txBody>
            <a:bodyPr/>
            <a:lstStyle/>
            <a:p>
              <a:endParaRPr lang="en-US" dirty="0">
                <a:latin typeface="Times New Roman" pitchFamily="18" charset="0"/>
              </a:endParaRPr>
            </a:p>
          </p:txBody>
        </p:sp>
        <p:sp>
          <p:nvSpPr>
            <p:cNvPr id="13405" name="Freeform 71"/>
            <p:cNvSpPr>
              <a:spLocks/>
            </p:cNvSpPr>
            <p:nvPr/>
          </p:nvSpPr>
          <p:spPr bwMode="auto">
            <a:xfrm>
              <a:off x="464" y="1733"/>
              <a:ext cx="402" cy="37"/>
            </a:xfrm>
            <a:custGeom>
              <a:avLst/>
              <a:gdLst>
                <a:gd name="T0" fmla="*/ 0 w 402"/>
                <a:gd name="T1" fmla="*/ 37 h 37"/>
                <a:gd name="T2" fmla="*/ 40 w 402"/>
                <a:gd name="T3" fmla="*/ 0 h 37"/>
                <a:gd name="T4" fmla="*/ 402 w 402"/>
                <a:gd name="T5" fmla="*/ 0 h 37"/>
                <a:gd name="T6" fmla="*/ 362 w 402"/>
                <a:gd name="T7" fmla="*/ 37 h 37"/>
                <a:gd name="T8" fmla="*/ 0 w 402"/>
                <a:gd name="T9" fmla="*/ 37 h 37"/>
                <a:gd name="T10" fmla="*/ 0 60000 65536"/>
                <a:gd name="T11" fmla="*/ 0 60000 65536"/>
                <a:gd name="T12" fmla="*/ 0 60000 65536"/>
                <a:gd name="T13" fmla="*/ 0 60000 65536"/>
                <a:gd name="T14" fmla="*/ 0 60000 65536"/>
                <a:gd name="T15" fmla="*/ 0 w 402"/>
                <a:gd name="T16" fmla="*/ 0 h 37"/>
                <a:gd name="T17" fmla="*/ 402 w 402"/>
                <a:gd name="T18" fmla="*/ 37 h 37"/>
              </a:gdLst>
              <a:ahLst/>
              <a:cxnLst>
                <a:cxn ang="T10">
                  <a:pos x="T0" y="T1"/>
                </a:cxn>
                <a:cxn ang="T11">
                  <a:pos x="T2" y="T3"/>
                </a:cxn>
                <a:cxn ang="T12">
                  <a:pos x="T4" y="T5"/>
                </a:cxn>
                <a:cxn ang="T13">
                  <a:pos x="T6" y="T7"/>
                </a:cxn>
                <a:cxn ang="T14">
                  <a:pos x="T8" y="T9"/>
                </a:cxn>
              </a:cxnLst>
              <a:rect l="T15" t="T16" r="T17" b="T18"/>
              <a:pathLst>
                <a:path w="402" h="37">
                  <a:moveTo>
                    <a:pt x="0" y="37"/>
                  </a:moveTo>
                  <a:lnTo>
                    <a:pt x="40" y="0"/>
                  </a:lnTo>
                  <a:lnTo>
                    <a:pt x="402" y="0"/>
                  </a:lnTo>
                  <a:lnTo>
                    <a:pt x="362" y="37"/>
                  </a:lnTo>
                  <a:lnTo>
                    <a:pt x="0" y="37"/>
                  </a:lnTo>
                  <a:close/>
                </a:path>
              </a:pathLst>
            </a:custGeom>
            <a:solidFill>
              <a:srgbClr val="C9C9B6"/>
            </a:solidFill>
            <a:ln w="4763">
              <a:solidFill>
                <a:srgbClr val="494936"/>
              </a:solidFill>
              <a:round/>
              <a:headEnd/>
              <a:tailEnd/>
            </a:ln>
          </p:spPr>
          <p:txBody>
            <a:bodyPr/>
            <a:lstStyle/>
            <a:p>
              <a:endParaRPr lang="en-US" dirty="0">
                <a:latin typeface="Times New Roman" pitchFamily="18" charset="0"/>
              </a:endParaRPr>
            </a:p>
          </p:txBody>
        </p:sp>
        <p:sp>
          <p:nvSpPr>
            <p:cNvPr id="13406" name="Rectangle 72"/>
            <p:cNvSpPr>
              <a:spLocks noChangeArrowheads="1"/>
            </p:cNvSpPr>
            <p:nvPr/>
          </p:nvSpPr>
          <p:spPr bwMode="auto">
            <a:xfrm>
              <a:off x="465" y="1771"/>
              <a:ext cx="363" cy="285"/>
            </a:xfrm>
            <a:prstGeom prst="rect">
              <a:avLst/>
            </a:prstGeom>
            <a:solidFill>
              <a:srgbClr val="B7B79D"/>
            </a:solidFill>
            <a:ln w="4763">
              <a:solidFill>
                <a:srgbClr val="494936"/>
              </a:solidFill>
              <a:miter lim="800000"/>
              <a:headEnd/>
              <a:tailEnd/>
            </a:ln>
          </p:spPr>
          <p:txBody>
            <a:bodyPr/>
            <a:lstStyle/>
            <a:p>
              <a:endParaRPr lang="en-US" dirty="0">
                <a:latin typeface="Times New Roman" pitchFamily="18" charset="0"/>
              </a:endParaRPr>
            </a:p>
          </p:txBody>
        </p:sp>
        <p:sp>
          <p:nvSpPr>
            <p:cNvPr id="13407" name="Rectangle 73"/>
            <p:cNvSpPr>
              <a:spLocks noChangeArrowheads="1"/>
            </p:cNvSpPr>
            <p:nvPr/>
          </p:nvSpPr>
          <p:spPr bwMode="auto">
            <a:xfrm>
              <a:off x="496" y="1808"/>
              <a:ext cx="301" cy="220"/>
            </a:xfrm>
            <a:prstGeom prst="rect">
              <a:avLst/>
            </a:prstGeom>
            <a:solidFill>
              <a:srgbClr val="FFFFFF"/>
            </a:solidFill>
            <a:ln w="4763">
              <a:solidFill>
                <a:srgbClr val="494936"/>
              </a:solidFill>
              <a:miter lim="800000"/>
              <a:headEnd/>
              <a:tailEnd/>
            </a:ln>
          </p:spPr>
          <p:txBody>
            <a:bodyPr/>
            <a:lstStyle/>
            <a:p>
              <a:endParaRPr lang="en-US" dirty="0">
                <a:latin typeface="Times New Roman" pitchFamily="18" charset="0"/>
              </a:endParaRPr>
            </a:p>
          </p:txBody>
        </p:sp>
        <p:sp>
          <p:nvSpPr>
            <p:cNvPr id="13408" name="Freeform 74"/>
            <p:cNvSpPr>
              <a:spLocks/>
            </p:cNvSpPr>
            <p:nvPr/>
          </p:nvSpPr>
          <p:spPr bwMode="auto">
            <a:xfrm>
              <a:off x="826" y="1733"/>
              <a:ext cx="40" cy="321"/>
            </a:xfrm>
            <a:custGeom>
              <a:avLst/>
              <a:gdLst>
                <a:gd name="T0" fmla="*/ 0 w 40"/>
                <a:gd name="T1" fmla="*/ 321 h 321"/>
                <a:gd name="T2" fmla="*/ 40 w 40"/>
                <a:gd name="T3" fmla="*/ 282 h 321"/>
                <a:gd name="T4" fmla="*/ 40 w 40"/>
                <a:gd name="T5" fmla="*/ 0 h 321"/>
                <a:gd name="T6" fmla="*/ 0 w 40"/>
                <a:gd name="T7" fmla="*/ 37 h 321"/>
                <a:gd name="T8" fmla="*/ 0 w 40"/>
                <a:gd name="T9" fmla="*/ 321 h 321"/>
                <a:gd name="T10" fmla="*/ 0 60000 65536"/>
                <a:gd name="T11" fmla="*/ 0 60000 65536"/>
                <a:gd name="T12" fmla="*/ 0 60000 65536"/>
                <a:gd name="T13" fmla="*/ 0 60000 65536"/>
                <a:gd name="T14" fmla="*/ 0 60000 65536"/>
                <a:gd name="T15" fmla="*/ 0 w 40"/>
                <a:gd name="T16" fmla="*/ 0 h 321"/>
                <a:gd name="T17" fmla="*/ 40 w 40"/>
                <a:gd name="T18" fmla="*/ 321 h 321"/>
              </a:gdLst>
              <a:ahLst/>
              <a:cxnLst>
                <a:cxn ang="T10">
                  <a:pos x="T0" y="T1"/>
                </a:cxn>
                <a:cxn ang="T11">
                  <a:pos x="T2" y="T3"/>
                </a:cxn>
                <a:cxn ang="T12">
                  <a:pos x="T4" y="T5"/>
                </a:cxn>
                <a:cxn ang="T13">
                  <a:pos x="T6" y="T7"/>
                </a:cxn>
                <a:cxn ang="T14">
                  <a:pos x="T8" y="T9"/>
                </a:cxn>
              </a:cxnLst>
              <a:rect l="T15" t="T16" r="T17" b="T18"/>
              <a:pathLst>
                <a:path w="40" h="321">
                  <a:moveTo>
                    <a:pt x="0" y="321"/>
                  </a:moveTo>
                  <a:lnTo>
                    <a:pt x="40" y="282"/>
                  </a:lnTo>
                  <a:lnTo>
                    <a:pt x="40" y="0"/>
                  </a:lnTo>
                  <a:lnTo>
                    <a:pt x="0" y="37"/>
                  </a:lnTo>
                  <a:lnTo>
                    <a:pt x="0" y="321"/>
                  </a:lnTo>
                  <a:close/>
                </a:path>
              </a:pathLst>
            </a:custGeom>
            <a:solidFill>
              <a:srgbClr val="7A7A5A"/>
            </a:solidFill>
            <a:ln w="9525">
              <a:noFill/>
              <a:round/>
              <a:headEnd/>
              <a:tailEnd/>
            </a:ln>
          </p:spPr>
          <p:txBody>
            <a:bodyPr/>
            <a:lstStyle/>
            <a:p>
              <a:endParaRPr lang="en-US" dirty="0">
                <a:latin typeface="Times New Roman" pitchFamily="18" charset="0"/>
              </a:endParaRPr>
            </a:p>
          </p:txBody>
        </p:sp>
        <p:sp>
          <p:nvSpPr>
            <p:cNvPr id="13409" name="Freeform 75"/>
            <p:cNvSpPr>
              <a:spLocks/>
            </p:cNvSpPr>
            <p:nvPr/>
          </p:nvSpPr>
          <p:spPr bwMode="auto">
            <a:xfrm>
              <a:off x="826" y="1733"/>
              <a:ext cx="40" cy="321"/>
            </a:xfrm>
            <a:custGeom>
              <a:avLst/>
              <a:gdLst>
                <a:gd name="T0" fmla="*/ 0 w 40"/>
                <a:gd name="T1" fmla="*/ 321 h 321"/>
                <a:gd name="T2" fmla="*/ 40 w 40"/>
                <a:gd name="T3" fmla="*/ 282 h 321"/>
                <a:gd name="T4" fmla="*/ 40 w 40"/>
                <a:gd name="T5" fmla="*/ 0 h 321"/>
                <a:gd name="T6" fmla="*/ 0 w 40"/>
                <a:gd name="T7" fmla="*/ 37 h 321"/>
                <a:gd name="T8" fmla="*/ 0 w 40"/>
                <a:gd name="T9" fmla="*/ 321 h 321"/>
                <a:gd name="T10" fmla="*/ 0 60000 65536"/>
                <a:gd name="T11" fmla="*/ 0 60000 65536"/>
                <a:gd name="T12" fmla="*/ 0 60000 65536"/>
                <a:gd name="T13" fmla="*/ 0 60000 65536"/>
                <a:gd name="T14" fmla="*/ 0 60000 65536"/>
                <a:gd name="T15" fmla="*/ 0 w 40"/>
                <a:gd name="T16" fmla="*/ 0 h 321"/>
                <a:gd name="T17" fmla="*/ 40 w 40"/>
                <a:gd name="T18" fmla="*/ 321 h 321"/>
              </a:gdLst>
              <a:ahLst/>
              <a:cxnLst>
                <a:cxn ang="T10">
                  <a:pos x="T0" y="T1"/>
                </a:cxn>
                <a:cxn ang="T11">
                  <a:pos x="T2" y="T3"/>
                </a:cxn>
                <a:cxn ang="T12">
                  <a:pos x="T4" y="T5"/>
                </a:cxn>
                <a:cxn ang="T13">
                  <a:pos x="T6" y="T7"/>
                </a:cxn>
                <a:cxn ang="T14">
                  <a:pos x="T8" y="T9"/>
                </a:cxn>
              </a:cxnLst>
              <a:rect l="T15" t="T16" r="T17" b="T18"/>
              <a:pathLst>
                <a:path w="40" h="321">
                  <a:moveTo>
                    <a:pt x="0" y="321"/>
                  </a:moveTo>
                  <a:lnTo>
                    <a:pt x="40" y="282"/>
                  </a:lnTo>
                  <a:lnTo>
                    <a:pt x="40" y="0"/>
                  </a:lnTo>
                  <a:lnTo>
                    <a:pt x="0" y="37"/>
                  </a:lnTo>
                  <a:lnTo>
                    <a:pt x="0" y="321"/>
                  </a:lnTo>
                  <a:close/>
                </a:path>
              </a:pathLst>
            </a:custGeom>
            <a:solidFill>
              <a:srgbClr val="7A7A5A"/>
            </a:solidFill>
            <a:ln w="4763">
              <a:solidFill>
                <a:srgbClr val="494936"/>
              </a:solidFill>
              <a:round/>
              <a:headEnd/>
              <a:tailEnd/>
            </a:ln>
          </p:spPr>
          <p:txBody>
            <a:bodyPr/>
            <a:lstStyle/>
            <a:p>
              <a:endParaRPr lang="en-US" dirty="0">
                <a:latin typeface="Times New Roman" pitchFamily="18" charset="0"/>
              </a:endParaRPr>
            </a:p>
          </p:txBody>
        </p:sp>
      </p:grpSp>
      <p:grpSp>
        <p:nvGrpSpPr>
          <p:cNvPr id="5" name="Group 76"/>
          <p:cNvGrpSpPr>
            <a:grpSpLocks noChangeAspect="1"/>
          </p:cNvGrpSpPr>
          <p:nvPr/>
        </p:nvGrpSpPr>
        <p:grpSpPr bwMode="auto">
          <a:xfrm flipH="1">
            <a:off x="6711950" y="5638800"/>
            <a:ext cx="755650" cy="739775"/>
            <a:chOff x="387" y="1730"/>
            <a:chExt cx="573" cy="518"/>
          </a:xfrm>
        </p:grpSpPr>
        <p:sp>
          <p:nvSpPr>
            <p:cNvPr id="13366" name="AutoShape 77"/>
            <p:cNvSpPr>
              <a:spLocks noChangeAspect="1" noChangeArrowheads="1" noTextEdit="1"/>
            </p:cNvSpPr>
            <p:nvPr/>
          </p:nvSpPr>
          <p:spPr bwMode="auto">
            <a:xfrm>
              <a:off x="387" y="1730"/>
              <a:ext cx="573" cy="518"/>
            </a:xfrm>
            <a:prstGeom prst="rect">
              <a:avLst/>
            </a:prstGeom>
            <a:solidFill>
              <a:srgbClr val="FFCC00"/>
            </a:solidFill>
            <a:ln w="9525">
              <a:noFill/>
              <a:miter lim="800000"/>
              <a:headEnd/>
              <a:tailEnd/>
            </a:ln>
          </p:spPr>
          <p:txBody>
            <a:bodyPr/>
            <a:lstStyle/>
            <a:p>
              <a:endParaRPr lang="en-US" dirty="0">
                <a:latin typeface="Times New Roman" pitchFamily="18" charset="0"/>
              </a:endParaRPr>
            </a:p>
          </p:txBody>
        </p:sp>
        <p:sp>
          <p:nvSpPr>
            <p:cNvPr id="13367" name="Rectangle 78"/>
            <p:cNvSpPr>
              <a:spLocks noChangeArrowheads="1"/>
            </p:cNvSpPr>
            <p:nvPr/>
          </p:nvSpPr>
          <p:spPr bwMode="auto">
            <a:xfrm>
              <a:off x="390" y="2074"/>
              <a:ext cx="510" cy="94"/>
            </a:xfrm>
            <a:prstGeom prst="rect">
              <a:avLst/>
            </a:prstGeom>
            <a:solidFill>
              <a:srgbClr val="FFCC00"/>
            </a:solidFill>
            <a:ln w="9525">
              <a:noFill/>
              <a:miter lim="800000"/>
              <a:headEnd/>
              <a:tailEnd/>
            </a:ln>
          </p:spPr>
          <p:txBody>
            <a:bodyPr/>
            <a:lstStyle/>
            <a:p>
              <a:endParaRPr lang="en-US" dirty="0">
                <a:latin typeface="Times New Roman" pitchFamily="18" charset="0"/>
              </a:endParaRPr>
            </a:p>
          </p:txBody>
        </p:sp>
        <p:sp>
          <p:nvSpPr>
            <p:cNvPr id="13368" name="Rectangle 79"/>
            <p:cNvSpPr>
              <a:spLocks noChangeArrowheads="1"/>
            </p:cNvSpPr>
            <p:nvPr/>
          </p:nvSpPr>
          <p:spPr bwMode="auto">
            <a:xfrm>
              <a:off x="391" y="2075"/>
              <a:ext cx="508" cy="92"/>
            </a:xfrm>
            <a:prstGeom prst="rect">
              <a:avLst/>
            </a:prstGeom>
            <a:solidFill>
              <a:srgbClr val="FFCC00"/>
            </a:solidFill>
            <a:ln w="4763">
              <a:solidFill>
                <a:srgbClr val="494936"/>
              </a:solidFill>
              <a:miter lim="800000"/>
              <a:headEnd/>
              <a:tailEnd/>
            </a:ln>
          </p:spPr>
          <p:txBody>
            <a:bodyPr/>
            <a:lstStyle/>
            <a:p>
              <a:endParaRPr lang="en-US" dirty="0">
                <a:latin typeface="Times New Roman" pitchFamily="18" charset="0"/>
              </a:endParaRPr>
            </a:p>
          </p:txBody>
        </p:sp>
        <p:sp>
          <p:nvSpPr>
            <p:cNvPr id="13369" name="Freeform 80"/>
            <p:cNvSpPr>
              <a:spLocks/>
            </p:cNvSpPr>
            <p:nvPr/>
          </p:nvSpPr>
          <p:spPr bwMode="auto">
            <a:xfrm>
              <a:off x="390" y="2023"/>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 name="T10" fmla="*/ 0 60000 65536"/>
                <a:gd name="T11" fmla="*/ 0 60000 65536"/>
                <a:gd name="T12" fmla="*/ 0 60000 65536"/>
                <a:gd name="T13" fmla="*/ 0 60000 65536"/>
                <a:gd name="T14" fmla="*/ 0 60000 65536"/>
                <a:gd name="T15" fmla="*/ 0 w 564"/>
                <a:gd name="T16" fmla="*/ 0 h 51"/>
                <a:gd name="T17" fmla="*/ 564 w 564"/>
                <a:gd name="T18" fmla="*/ 51 h 51"/>
              </a:gdLst>
              <a:ahLst/>
              <a:cxnLst>
                <a:cxn ang="T10">
                  <a:pos x="T0" y="T1"/>
                </a:cxn>
                <a:cxn ang="T11">
                  <a:pos x="T2" y="T3"/>
                </a:cxn>
                <a:cxn ang="T12">
                  <a:pos x="T4" y="T5"/>
                </a:cxn>
                <a:cxn ang="T13">
                  <a:pos x="T6" y="T7"/>
                </a:cxn>
                <a:cxn ang="T14">
                  <a:pos x="T8" y="T9"/>
                </a:cxn>
              </a:cxnLst>
              <a:rect l="T15" t="T16" r="T17" b="T18"/>
              <a:pathLst>
                <a:path w="564" h="51">
                  <a:moveTo>
                    <a:pt x="0" y="51"/>
                  </a:moveTo>
                  <a:lnTo>
                    <a:pt x="54" y="0"/>
                  </a:lnTo>
                  <a:lnTo>
                    <a:pt x="564" y="0"/>
                  </a:lnTo>
                  <a:lnTo>
                    <a:pt x="510" y="51"/>
                  </a:lnTo>
                  <a:lnTo>
                    <a:pt x="0" y="51"/>
                  </a:lnTo>
                  <a:close/>
                </a:path>
              </a:pathLst>
            </a:custGeom>
            <a:solidFill>
              <a:srgbClr val="FFCC00"/>
            </a:solidFill>
            <a:ln w="9525">
              <a:noFill/>
              <a:round/>
              <a:headEnd/>
              <a:tailEnd/>
            </a:ln>
          </p:spPr>
          <p:txBody>
            <a:bodyPr/>
            <a:lstStyle/>
            <a:p>
              <a:endParaRPr lang="en-US" dirty="0">
                <a:latin typeface="Times New Roman" pitchFamily="18" charset="0"/>
              </a:endParaRPr>
            </a:p>
          </p:txBody>
        </p:sp>
        <p:sp>
          <p:nvSpPr>
            <p:cNvPr id="13370" name="Freeform 81"/>
            <p:cNvSpPr>
              <a:spLocks/>
            </p:cNvSpPr>
            <p:nvPr/>
          </p:nvSpPr>
          <p:spPr bwMode="auto">
            <a:xfrm>
              <a:off x="390" y="2023"/>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 name="T10" fmla="*/ 0 60000 65536"/>
                <a:gd name="T11" fmla="*/ 0 60000 65536"/>
                <a:gd name="T12" fmla="*/ 0 60000 65536"/>
                <a:gd name="T13" fmla="*/ 0 60000 65536"/>
                <a:gd name="T14" fmla="*/ 0 60000 65536"/>
                <a:gd name="T15" fmla="*/ 0 w 564"/>
                <a:gd name="T16" fmla="*/ 0 h 51"/>
                <a:gd name="T17" fmla="*/ 564 w 564"/>
                <a:gd name="T18" fmla="*/ 51 h 51"/>
              </a:gdLst>
              <a:ahLst/>
              <a:cxnLst>
                <a:cxn ang="T10">
                  <a:pos x="T0" y="T1"/>
                </a:cxn>
                <a:cxn ang="T11">
                  <a:pos x="T2" y="T3"/>
                </a:cxn>
                <a:cxn ang="T12">
                  <a:pos x="T4" y="T5"/>
                </a:cxn>
                <a:cxn ang="T13">
                  <a:pos x="T6" y="T7"/>
                </a:cxn>
                <a:cxn ang="T14">
                  <a:pos x="T8" y="T9"/>
                </a:cxn>
              </a:cxnLst>
              <a:rect l="T15" t="T16" r="T17" b="T18"/>
              <a:pathLst>
                <a:path w="564" h="51">
                  <a:moveTo>
                    <a:pt x="0" y="51"/>
                  </a:moveTo>
                  <a:lnTo>
                    <a:pt x="54" y="0"/>
                  </a:lnTo>
                  <a:lnTo>
                    <a:pt x="564" y="0"/>
                  </a:lnTo>
                  <a:lnTo>
                    <a:pt x="510" y="51"/>
                  </a:lnTo>
                  <a:lnTo>
                    <a:pt x="0" y="51"/>
                  </a:lnTo>
                  <a:close/>
                </a:path>
              </a:pathLst>
            </a:custGeom>
            <a:solidFill>
              <a:srgbClr val="FFCC00"/>
            </a:solidFill>
            <a:ln w="4763">
              <a:solidFill>
                <a:srgbClr val="494936"/>
              </a:solidFill>
              <a:round/>
              <a:headEnd/>
              <a:tailEnd/>
            </a:ln>
          </p:spPr>
          <p:txBody>
            <a:bodyPr/>
            <a:lstStyle/>
            <a:p>
              <a:endParaRPr lang="en-US" dirty="0">
                <a:latin typeface="Times New Roman" pitchFamily="18" charset="0"/>
              </a:endParaRPr>
            </a:p>
          </p:txBody>
        </p:sp>
        <p:sp>
          <p:nvSpPr>
            <p:cNvPr id="13371" name="Line 82"/>
            <p:cNvSpPr>
              <a:spLocks noChangeShapeType="1"/>
            </p:cNvSpPr>
            <p:nvPr/>
          </p:nvSpPr>
          <p:spPr bwMode="auto">
            <a:xfrm flipH="1">
              <a:off x="749" y="2117"/>
              <a:ext cx="123" cy="1"/>
            </a:xfrm>
            <a:prstGeom prst="line">
              <a:avLst/>
            </a:prstGeom>
            <a:noFill/>
            <a:ln w="14288">
              <a:solidFill>
                <a:srgbClr val="000000"/>
              </a:solidFill>
              <a:round/>
              <a:headEnd/>
              <a:tailEnd/>
            </a:ln>
          </p:spPr>
          <p:txBody>
            <a:bodyPr/>
            <a:lstStyle/>
            <a:p>
              <a:endParaRPr lang="en-US" dirty="0">
                <a:latin typeface="Times New Roman" pitchFamily="18" charset="0"/>
              </a:endParaRPr>
            </a:p>
          </p:txBody>
        </p:sp>
        <p:sp>
          <p:nvSpPr>
            <p:cNvPr id="13372" name="Freeform 83"/>
            <p:cNvSpPr>
              <a:spLocks/>
            </p:cNvSpPr>
            <p:nvPr/>
          </p:nvSpPr>
          <p:spPr bwMode="auto">
            <a:xfrm>
              <a:off x="900" y="2023"/>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 name="T10" fmla="*/ 0 60000 65536"/>
                <a:gd name="T11" fmla="*/ 0 60000 65536"/>
                <a:gd name="T12" fmla="*/ 0 60000 65536"/>
                <a:gd name="T13" fmla="*/ 0 60000 65536"/>
                <a:gd name="T14" fmla="*/ 0 60000 65536"/>
                <a:gd name="T15" fmla="*/ 0 w 54"/>
                <a:gd name="T16" fmla="*/ 0 h 145"/>
                <a:gd name="T17" fmla="*/ 54 w 54"/>
                <a:gd name="T18" fmla="*/ 145 h 145"/>
              </a:gdLst>
              <a:ahLst/>
              <a:cxnLst>
                <a:cxn ang="T10">
                  <a:pos x="T0" y="T1"/>
                </a:cxn>
                <a:cxn ang="T11">
                  <a:pos x="T2" y="T3"/>
                </a:cxn>
                <a:cxn ang="T12">
                  <a:pos x="T4" y="T5"/>
                </a:cxn>
                <a:cxn ang="T13">
                  <a:pos x="T6" y="T7"/>
                </a:cxn>
                <a:cxn ang="T14">
                  <a:pos x="T8" y="T9"/>
                </a:cxn>
              </a:cxnLst>
              <a:rect l="T15" t="T16" r="T17" b="T18"/>
              <a:pathLst>
                <a:path w="54" h="145">
                  <a:moveTo>
                    <a:pt x="0" y="145"/>
                  </a:moveTo>
                  <a:lnTo>
                    <a:pt x="54" y="91"/>
                  </a:lnTo>
                  <a:lnTo>
                    <a:pt x="54" y="0"/>
                  </a:lnTo>
                  <a:lnTo>
                    <a:pt x="0" y="51"/>
                  </a:lnTo>
                  <a:lnTo>
                    <a:pt x="0" y="145"/>
                  </a:lnTo>
                  <a:close/>
                </a:path>
              </a:pathLst>
            </a:custGeom>
            <a:solidFill>
              <a:srgbClr val="FFCC00"/>
            </a:solidFill>
            <a:ln w="9525">
              <a:noFill/>
              <a:round/>
              <a:headEnd/>
              <a:tailEnd/>
            </a:ln>
          </p:spPr>
          <p:txBody>
            <a:bodyPr/>
            <a:lstStyle/>
            <a:p>
              <a:endParaRPr lang="en-US" dirty="0">
                <a:latin typeface="Times New Roman" pitchFamily="18" charset="0"/>
              </a:endParaRPr>
            </a:p>
          </p:txBody>
        </p:sp>
        <p:sp>
          <p:nvSpPr>
            <p:cNvPr id="13373" name="Freeform 84"/>
            <p:cNvSpPr>
              <a:spLocks/>
            </p:cNvSpPr>
            <p:nvPr/>
          </p:nvSpPr>
          <p:spPr bwMode="auto">
            <a:xfrm>
              <a:off x="900" y="2023"/>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 name="T10" fmla="*/ 0 60000 65536"/>
                <a:gd name="T11" fmla="*/ 0 60000 65536"/>
                <a:gd name="T12" fmla="*/ 0 60000 65536"/>
                <a:gd name="T13" fmla="*/ 0 60000 65536"/>
                <a:gd name="T14" fmla="*/ 0 60000 65536"/>
                <a:gd name="T15" fmla="*/ 0 w 54"/>
                <a:gd name="T16" fmla="*/ 0 h 145"/>
                <a:gd name="T17" fmla="*/ 54 w 54"/>
                <a:gd name="T18" fmla="*/ 145 h 145"/>
              </a:gdLst>
              <a:ahLst/>
              <a:cxnLst>
                <a:cxn ang="T10">
                  <a:pos x="T0" y="T1"/>
                </a:cxn>
                <a:cxn ang="T11">
                  <a:pos x="T2" y="T3"/>
                </a:cxn>
                <a:cxn ang="T12">
                  <a:pos x="T4" y="T5"/>
                </a:cxn>
                <a:cxn ang="T13">
                  <a:pos x="T6" y="T7"/>
                </a:cxn>
                <a:cxn ang="T14">
                  <a:pos x="T8" y="T9"/>
                </a:cxn>
              </a:cxnLst>
              <a:rect l="T15" t="T16" r="T17" b="T18"/>
              <a:pathLst>
                <a:path w="54" h="145">
                  <a:moveTo>
                    <a:pt x="0" y="145"/>
                  </a:moveTo>
                  <a:lnTo>
                    <a:pt x="54" y="91"/>
                  </a:lnTo>
                  <a:lnTo>
                    <a:pt x="54" y="0"/>
                  </a:lnTo>
                  <a:lnTo>
                    <a:pt x="0" y="51"/>
                  </a:lnTo>
                  <a:lnTo>
                    <a:pt x="0" y="145"/>
                  </a:lnTo>
                  <a:close/>
                </a:path>
              </a:pathLst>
            </a:custGeom>
            <a:solidFill>
              <a:srgbClr val="FFCC00"/>
            </a:solidFill>
            <a:ln w="4763">
              <a:solidFill>
                <a:srgbClr val="494936"/>
              </a:solidFill>
              <a:round/>
              <a:headEnd/>
              <a:tailEnd/>
            </a:ln>
          </p:spPr>
          <p:txBody>
            <a:bodyPr/>
            <a:lstStyle/>
            <a:p>
              <a:endParaRPr lang="en-US" dirty="0">
                <a:latin typeface="Times New Roman" pitchFamily="18" charset="0"/>
              </a:endParaRPr>
            </a:p>
          </p:txBody>
        </p:sp>
        <p:sp>
          <p:nvSpPr>
            <p:cNvPr id="13374" name="Freeform 85"/>
            <p:cNvSpPr>
              <a:spLocks/>
            </p:cNvSpPr>
            <p:nvPr/>
          </p:nvSpPr>
          <p:spPr bwMode="auto">
            <a:xfrm>
              <a:off x="393" y="2157"/>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 name="T10" fmla="*/ 0 60000 65536"/>
                <a:gd name="T11" fmla="*/ 0 60000 65536"/>
                <a:gd name="T12" fmla="*/ 0 60000 65536"/>
                <a:gd name="T13" fmla="*/ 0 60000 65536"/>
                <a:gd name="T14" fmla="*/ 0 60000 65536"/>
                <a:gd name="T15" fmla="*/ 0 w 450"/>
                <a:gd name="T16" fmla="*/ 0 h 71"/>
                <a:gd name="T17" fmla="*/ 450 w 450"/>
                <a:gd name="T18" fmla="*/ 71 h 71"/>
              </a:gdLst>
              <a:ahLst/>
              <a:cxnLst>
                <a:cxn ang="T10">
                  <a:pos x="T0" y="T1"/>
                </a:cxn>
                <a:cxn ang="T11">
                  <a:pos x="T2" y="T3"/>
                </a:cxn>
                <a:cxn ang="T12">
                  <a:pos x="T4" y="T5"/>
                </a:cxn>
                <a:cxn ang="T13">
                  <a:pos x="T6" y="T7"/>
                </a:cxn>
                <a:cxn ang="T14">
                  <a:pos x="T8" y="T9"/>
                </a:cxn>
              </a:cxnLst>
              <a:rect l="T15" t="T16" r="T17" b="T18"/>
              <a:pathLst>
                <a:path w="450" h="71">
                  <a:moveTo>
                    <a:pt x="0" y="71"/>
                  </a:moveTo>
                  <a:lnTo>
                    <a:pt x="57" y="0"/>
                  </a:lnTo>
                  <a:lnTo>
                    <a:pt x="450" y="0"/>
                  </a:lnTo>
                  <a:lnTo>
                    <a:pt x="393" y="71"/>
                  </a:lnTo>
                  <a:lnTo>
                    <a:pt x="0" y="71"/>
                  </a:lnTo>
                  <a:close/>
                </a:path>
              </a:pathLst>
            </a:custGeom>
            <a:solidFill>
              <a:srgbClr val="FFCC00"/>
            </a:solidFill>
            <a:ln w="9525">
              <a:noFill/>
              <a:round/>
              <a:headEnd/>
              <a:tailEnd/>
            </a:ln>
          </p:spPr>
          <p:txBody>
            <a:bodyPr/>
            <a:lstStyle/>
            <a:p>
              <a:endParaRPr lang="en-US" dirty="0">
                <a:latin typeface="Times New Roman" pitchFamily="18" charset="0"/>
              </a:endParaRPr>
            </a:p>
          </p:txBody>
        </p:sp>
        <p:sp>
          <p:nvSpPr>
            <p:cNvPr id="13375" name="Freeform 86"/>
            <p:cNvSpPr>
              <a:spLocks/>
            </p:cNvSpPr>
            <p:nvPr/>
          </p:nvSpPr>
          <p:spPr bwMode="auto">
            <a:xfrm>
              <a:off x="393" y="2157"/>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 name="T10" fmla="*/ 0 60000 65536"/>
                <a:gd name="T11" fmla="*/ 0 60000 65536"/>
                <a:gd name="T12" fmla="*/ 0 60000 65536"/>
                <a:gd name="T13" fmla="*/ 0 60000 65536"/>
                <a:gd name="T14" fmla="*/ 0 60000 65536"/>
                <a:gd name="T15" fmla="*/ 0 w 450"/>
                <a:gd name="T16" fmla="*/ 0 h 71"/>
                <a:gd name="T17" fmla="*/ 450 w 450"/>
                <a:gd name="T18" fmla="*/ 71 h 71"/>
              </a:gdLst>
              <a:ahLst/>
              <a:cxnLst>
                <a:cxn ang="T10">
                  <a:pos x="T0" y="T1"/>
                </a:cxn>
                <a:cxn ang="T11">
                  <a:pos x="T2" y="T3"/>
                </a:cxn>
                <a:cxn ang="T12">
                  <a:pos x="T4" y="T5"/>
                </a:cxn>
                <a:cxn ang="T13">
                  <a:pos x="T6" y="T7"/>
                </a:cxn>
                <a:cxn ang="T14">
                  <a:pos x="T8" y="T9"/>
                </a:cxn>
              </a:cxnLst>
              <a:rect l="T15" t="T16" r="T17" b="T18"/>
              <a:pathLst>
                <a:path w="450" h="71">
                  <a:moveTo>
                    <a:pt x="0" y="71"/>
                  </a:moveTo>
                  <a:lnTo>
                    <a:pt x="57" y="0"/>
                  </a:lnTo>
                  <a:lnTo>
                    <a:pt x="450" y="0"/>
                  </a:lnTo>
                  <a:lnTo>
                    <a:pt x="393" y="71"/>
                  </a:lnTo>
                  <a:lnTo>
                    <a:pt x="0" y="71"/>
                  </a:lnTo>
                  <a:close/>
                </a:path>
              </a:pathLst>
            </a:custGeom>
            <a:solidFill>
              <a:srgbClr val="FFCC00"/>
            </a:solidFill>
            <a:ln w="4763">
              <a:solidFill>
                <a:srgbClr val="494936"/>
              </a:solidFill>
              <a:round/>
              <a:headEnd/>
              <a:tailEnd/>
            </a:ln>
          </p:spPr>
          <p:txBody>
            <a:bodyPr/>
            <a:lstStyle/>
            <a:p>
              <a:endParaRPr lang="en-US" dirty="0">
                <a:latin typeface="Times New Roman" pitchFamily="18" charset="0"/>
              </a:endParaRPr>
            </a:p>
          </p:txBody>
        </p:sp>
        <p:sp>
          <p:nvSpPr>
            <p:cNvPr id="13376" name="Freeform 87"/>
            <p:cNvSpPr>
              <a:spLocks/>
            </p:cNvSpPr>
            <p:nvPr/>
          </p:nvSpPr>
          <p:spPr bwMode="auto">
            <a:xfrm>
              <a:off x="786" y="2157"/>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 name="T10" fmla="*/ 0 60000 65536"/>
                <a:gd name="T11" fmla="*/ 0 60000 65536"/>
                <a:gd name="T12" fmla="*/ 0 60000 65536"/>
                <a:gd name="T13" fmla="*/ 0 60000 65536"/>
                <a:gd name="T14" fmla="*/ 0 60000 65536"/>
                <a:gd name="T15" fmla="*/ 0 w 57"/>
                <a:gd name="T16" fmla="*/ 0 h 85"/>
                <a:gd name="T17" fmla="*/ 57 w 57"/>
                <a:gd name="T18" fmla="*/ 85 h 85"/>
              </a:gdLst>
              <a:ahLst/>
              <a:cxnLst>
                <a:cxn ang="T10">
                  <a:pos x="T0" y="T1"/>
                </a:cxn>
                <a:cxn ang="T11">
                  <a:pos x="T2" y="T3"/>
                </a:cxn>
                <a:cxn ang="T12">
                  <a:pos x="T4" y="T5"/>
                </a:cxn>
                <a:cxn ang="T13">
                  <a:pos x="T6" y="T7"/>
                </a:cxn>
                <a:cxn ang="T14">
                  <a:pos x="T8" y="T9"/>
                </a:cxn>
              </a:cxnLst>
              <a:rect l="T15" t="T16" r="T17" b="T18"/>
              <a:pathLst>
                <a:path w="57" h="85">
                  <a:moveTo>
                    <a:pt x="0" y="85"/>
                  </a:moveTo>
                  <a:lnTo>
                    <a:pt x="57" y="26"/>
                  </a:lnTo>
                  <a:lnTo>
                    <a:pt x="57" y="0"/>
                  </a:lnTo>
                  <a:lnTo>
                    <a:pt x="0" y="71"/>
                  </a:lnTo>
                  <a:lnTo>
                    <a:pt x="0" y="85"/>
                  </a:lnTo>
                  <a:close/>
                </a:path>
              </a:pathLst>
            </a:custGeom>
            <a:solidFill>
              <a:srgbClr val="FFCC00"/>
            </a:solidFill>
            <a:ln w="9525">
              <a:noFill/>
              <a:round/>
              <a:headEnd/>
              <a:tailEnd/>
            </a:ln>
          </p:spPr>
          <p:txBody>
            <a:bodyPr/>
            <a:lstStyle/>
            <a:p>
              <a:endParaRPr lang="en-US" dirty="0">
                <a:latin typeface="Times New Roman" pitchFamily="18" charset="0"/>
              </a:endParaRPr>
            </a:p>
          </p:txBody>
        </p:sp>
        <p:sp>
          <p:nvSpPr>
            <p:cNvPr id="13377" name="Freeform 88"/>
            <p:cNvSpPr>
              <a:spLocks/>
            </p:cNvSpPr>
            <p:nvPr/>
          </p:nvSpPr>
          <p:spPr bwMode="auto">
            <a:xfrm>
              <a:off x="786" y="2157"/>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 name="T10" fmla="*/ 0 60000 65536"/>
                <a:gd name="T11" fmla="*/ 0 60000 65536"/>
                <a:gd name="T12" fmla="*/ 0 60000 65536"/>
                <a:gd name="T13" fmla="*/ 0 60000 65536"/>
                <a:gd name="T14" fmla="*/ 0 60000 65536"/>
                <a:gd name="T15" fmla="*/ 0 w 57"/>
                <a:gd name="T16" fmla="*/ 0 h 85"/>
                <a:gd name="T17" fmla="*/ 57 w 57"/>
                <a:gd name="T18" fmla="*/ 85 h 85"/>
              </a:gdLst>
              <a:ahLst/>
              <a:cxnLst>
                <a:cxn ang="T10">
                  <a:pos x="T0" y="T1"/>
                </a:cxn>
                <a:cxn ang="T11">
                  <a:pos x="T2" y="T3"/>
                </a:cxn>
                <a:cxn ang="T12">
                  <a:pos x="T4" y="T5"/>
                </a:cxn>
                <a:cxn ang="T13">
                  <a:pos x="T6" y="T7"/>
                </a:cxn>
                <a:cxn ang="T14">
                  <a:pos x="T8" y="T9"/>
                </a:cxn>
              </a:cxnLst>
              <a:rect l="T15" t="T16" r="T17" b="T18"/>
              <a:pathLst>
                <a:path w="57" h="85">
                  <a:moveTo>
                    <a:pt x="0" y="85"/>
                  </a:moveTo>
                  <a:lnTo>
                    <a:pt x="57" y="26"/>
                  </a:lnTo>
                  <a:lnTo>
                    <a:pt x="57" y="0"/>
                  </a:lnTo>
                  <a:lnTo>
                    <a:pt x="0" y="71"/>
                  </a:lnTo>
                  <a:lnTo>
                    <a:pt x="0" y="85"/>
                  </a:lnTo>
                  <a:close/>
                </a:path>
              </a:pathLst>
            </a:custGeom>
            <a:solidFill>
              <a:srgbClr val="FFCC00"/>
            </a:solidFill>
            <a:ln w="4763">
              <a:solidFill>
                <a:srgbClr val="494936"/>
              </a:solidFill>
              <a:round/>
              <a:headEnd/>
              <a:tailEnd/>
            </a:ln>
          </p:spPr>
          <p:txBody>
            <a:bodyPr/>
            <a:lstStyle/>
            <a:p>
              <a:endParaRPr lang="en-US" dirty="0">
                <a:latin typeface="Times New Roman" pitchFamily="18" charset="0"/>
              </a:endParaRPr>
            </a:p>
          </p:txBody>
        </p:sp>
        <p:sp>
          <p:nvSpPr>
            <p:cNvPr id="13378" name="Rectangle 89"/>
            <p:cNvSpPr>
              <a:spLocks noChangeArrowheads="1"/>
            </p:cNvSpPr>
            <p:nvPr/>
          </p:nvSpPr>
          <p:spPr bwMode="auto">
            <a:xfrm>
              <a:off x="393" y="2228"/>
              <a:ext cx="393" cy="14"/>
            </a:xfrm>
            <a:prstGeom prst="rect">
              <a:avLst/>
            </a:prstGeom>
            <a:solidFill>
              <a:srgbClr val="FFCC00"/>
            </a:solidFill>
            <a:ln w="9525">
              <a:noFill/>
              <a:miter lim="800000"/>
              <a:headEnd/>
              <a:tailEnd/>
            </a:ln>
          </p:spPr>
          <p:txBody>
            <a:bodyPr/>
            <a:lstStyle/>
            <a:p>
              <a:endParaRPr lang="en-US" dirty="0">
                <a:latin typeface="Times New Roman" pitchFamily="18" charset="0"/>
              </a:endParaRPr>
            </a:p>
          </p:txBody>
        </p:sp>
        <p:sp>
          <p:nvSpPr>
            <p:cNvPr id="13379" name="Rectangle 90"/>
            <p:cNvSpPr>
              <a:spLocks noChangeArrowheads="1"/>
            </p:cNvSpPr>
            <p:nvPr/>
          </p:nvSpPr>
          <p:spPr bwMode="auto">
            <a:xfrm>
              <a:off x="394" y="2229"/>
              <a:ext cx="391" cy="12"/>
            </a:xfrm>
            <a:prstGeom prst="rect">
              <a:avLst/>
            </a:prstGeom>
            <a:solidFill>
              <a:srgbClr val="FFCC00"/>
            </a:solidFill>
            <a:ln w="4763">
              <a:solidFill>
                <a:srgbClr val="494936"/>
              </a:solidFill>
              <a:miter lim="800000"/>
              <a:headEnd/>
              <a:tailEnd/>
            </a:ln>
          </p:spPr>
          <p:txBody>
            <a:bodyPr/>
            <a:lstStyle/>
            <a:p>
              <a:endParaRPr lang="en-US" dirty="0">
                <a:latin typeface="Times New Roman" pitchFamily="18" charset="0"/>
              </a:endParaRPr>
            </a:p>
          </p:txBody>
        </p:sp>
        <p:sp>
          <p:nvSpPr>
            <p:cNvPr id="13380" name="Freeform 91"/>
            <p:cNvSpPr>
              <a:spLocks/>
            </p:cNvSpPr>
            <p:nvPr/>
          </p:nvSpPr>
          <p:spPr bwMode="auto">
            <a:xfrm>
              <a:off x="467" y="2023"/>
              <a:ext cx="405" cy="40"/>
            </a:xfrm>
            <a:custGeom>
              <a:avLst/>
              <a:gdLst>
                <a:gd name="T0" fmla="*/ 0 w 405"/>
                <a:gd name="T1" fmla="*/ 40 h 40"/>
                <a:gd name="T2" fmla="*/ 43 w 405"/>
                <a:gd name="T3" fmla="*/ 0 h 40"/>
                <a:gd name="T4" fmla="*/ 405 w 405"/>
                <a:gd name="T5" fmla="*/ 0 h 40"/>
                <a:gd name="T6" fmla="*/ 365 w 405"/>
                <a:gd name="T7" fmla="*/ 40 h 40"/>
                <a:gd name="T8" fmla="*/ 0 w 405"/>
                <a:gd name="T9" fmla="*/ 40 h 40"/>
                <a:gd name="T10" fmla="*/ 0 60000 65536"/>
                <a:gd name="T11" fmla="*/ 0 60000 65536"/>
                <a:gd name="T12" fmla="*/ 0 60000 65536"/>
                <a:gd name="T13" fmla="*/ 0 60000 65536"/>
                <a:gd name="T14" fmla="*/ 0 60000 65536"/>
                <a:gd name="T15" fmla="*/ 0 w 405"/>
                <a:gd name="T16" fmla="*/ 0 h 40"/>
                <a:gd name="T17" fmla="*/ 405 w 405"/>
                <a:gd name="T18" fmla="*/ 40 h 40"/>
              </a:gdLst>
              <a:ahLst/>
              <a:cxnLst>
                <a:cxn ang="T10">
                  <a:pos x="T0" y="T1"/>
                </a:cxn>
                <a:cxn ang="T11">
                  <a:pos x="T2" y="T3"/>
                </a:cxn>
                <a:cxn ang="T12">
                  <a:pos x="T4" y="T5"/>
                </a:cxn>
                <a:cxn ang="T13">
                  <a:pos x="T6" y="T7"/>
                </a:cxn>
                <a:cxn ang="T14">
                  <a:pos x="T8" y="T9"/>
                </a:cxn>
              </a:cxnLst>
              <a:rect l="T15" t="T16" r="T17" b="T18"/>
              <a:pathLst>
                <a:path w="405" h="40">
                  <a:moveTo>
                    <a:pt x="0" y="40"/>
                  </a:moveTo>
                  <a:lnTo>
                    <a:pt x="43" y="0"/>
                  </a:lnTo>
                  <a:lnTo>
                    <a:pt x="405" y="0"/>
                  </a:lnTo>
                  <a:lnTo>
                    <a:pt x="365" y="40"/>
                  </a:lnTo>
                  <a:lnTo>
                    <a:pt x="0" y="40"/>
                  </a:lnTo>
                  <a:close/>
                </a:path>
              </a:pathLst>
            </a:custGeom>
            <a:solidFill>
              <a:srgbClr val="FFCC00"/>
            </a:solidFill>
            <a:ln w="9525">
              <a:noFill/>
              <a:round/>
              <a:headEnd/>
              <a:tailEnd/>
            </a:ln>
          </p:spPr>
          <p:txBody>
            <a:bodyPr/>
            <a:lstStyle/>
            <a:p>
              <a:endParaRPr lang="en-US" dirty="0">
                <a:latin typeface="Times New Roman" pitchFamily="18" charset="0"/>
              </a:endParaRPr>
            </a:p>
          </p:txBody>
        </p:sp>
        <p:sp>
          <p:nvSpPr>
            <p:cNvPr id="13381" name="Freeform 92"/>
            <p:cNvSpPr>
              <a:spLocks/>
            </p:cNvSpPr>
            <p:nvPr/>
          </p:nvSpPr>
          <p:spPr bwMode="auto">
            <a:xfrm>
              <a:off x="467" y="2023"/>
              <a:ext cx="405" cy="40"/>
            </a:xfrm>
            <a:custGeom>
              <a:avLst/>
              <a:gdLst>
                <a:gd name="T0" fmla="*/ 0 w 405"/>
                <a:gd name="T1" fmla="*/ 40 h 40"/>
                <a:gd name="T2" fmla="*/ 43 w 405"/>
                <a:gd name="T3" fmla="*/ 0 h 40"/>
                <a:gd name="T4" fmla="*/ 405 w 405"/>
                <a:gd name="T5" fmla="*/ 0 h 40"/>
                <a:gd name="T6" fmla="*/ 365 w 405"/>
                <a:gd name="T7" fmla="*/ 40 h 40"/>
                <a:gd name="T8" fmla="*/ 0 w 405"/>
                <a:gd name="T9" fmla="*/ 40 h 40"/>
                <a:gd name="T10" fmla="*/ 0 60000 65536"/>
                <a:gd name="T11" fmla="*/ 0 60000 65536"/>
                <a:gd name="T12" fmla="*/ 0 60000 65536"/>
                <a:gd name="T13" fmla="*/ 0 60000 65536"/>
                <a:gd name="T14" fmla="*/ 0 60000 65536"/>
                <a:gd name="T15" fmla="*/ 0 w 405"/>
                <a:gd name="T16" fmla="*/ 0 h 40"/>
                <a:gd name="T17" fmla="*/ 405 w 405"/>
                <a:gd name="T18" fmla="*/ 40 h 40"/>
              </a:gdLst>
              <a:ahLst/>
              <a:cxnLst>
                <a:cxn ang="T10">
                  <a:pos x="T0" y="T1"/>
                </a:cxn>
                <a:cxn ang="T11">
                  <a:pos x="T2" y="T3"/>
                </a:cxn>
                <a:cxn ang="T12">
                  <a:pos x="T4" y="T5"/>
                </a:cxn>
                <a:cxn ang="T13">
                  <a:pos x="T6" y="T7"/>
                </a:cxn>
                <a:cxn ang="T14">
                  <a:pos x="T8" y="T9"/>
                </a:cxn>
              </a:cxnLst>
              <a:rect l="T15" t="T16" r="T17" b="T18"/>
              <a:pathLst>
                <a:path w="405" h="40">
                  <a:moveTo>
                    <a:pt x="0" y="40"/>
                  </a:moveTo>
                  <a:lnTo>
                    <a:pt x="43" y="0"/>
                  </a:lnTo>
                  <a:lnTo>
                    <a:pt x="405" y="0"/>
                  </a:lnTo>
                  <a:lnTo>
                    <a:pt x="365" y="40"/>
                  </a:lnTo>
                  <a:lnTo>
                    <a:pt x="0" y="40"/>
                  </a:lnTo>
                  <a:close/>
                </a:path>
              </a:pathLst>
            </a:custGeom>
            <a:solidFill>
              <a:srgbClr val="FFCC00"/>
            </a:solidFill>
            <a:ln w="4763">
              <a:solidFill>
                <a:srgbClr val="000000"/>
              </a:solidFill>
              <a:round/>
              <a:headEnd/>
              <a:tailEnd/>
            </a:ln>
          </p:spPr>
          <p:txBody>
            <a:bodyPr/>
            <a:lstStyle/>
            <a:p>
              <a:endParaRPr lang="en-US" dirty="0">
                <a:latin typeface="Times New Roman" pitchFamily="18" charset="0"/>
              </a:endParaRPr>
            </a:p>
          </p:txBody>
        </p:sp>
        <p:sp>
          <p:nvSpPr>
            <p:cNvPr id="13382" name="Freeform 93"/>
            <p:cNvSpPr>
              <a:spLocks/>
            </p:cNvSpPr>
            <p:nvPr/>
          </p:nvSpPr>
          <p:spPr bwMode="auto">
            <a:xfrm>
              <a:off x="464" y="1733"/>
              <a:ext cx="402" cy="37"/>
            </a:xfrm>
            <a:custGeom>
              <a:avLst/>
              <a:gdLst>
                <a:gd name="T0" fmla="*/ 0 w 402"/>
                <a:gd name="T1" fmla="*/ 37 h 37"/>
                <a:gd name="T2" fmla="*/ 40 w 402"/>
                <a:gd name="T3" fmla="*/ 0 h 37"/>
                <a:gd name="T4" fmla="*/ 402 w 402"/>
                <a:gd name="T5" fmla="*/ 0 h 37"/>
                <a:gd name="T6" fmla="*/ 362 w 402"/>
                <a:gd name="T7" fmla="*/ 37 h 37"/>
                <a:gd name="T8" fmla="*/ 0 w 402"/>
                <a:gd name="T9" fmla="*/ 37 h 37"/>
                <a:gd name="T10" fmla="*/ 0 60000 65536"/>
                <a:gd name="T11" fmla="*/ 0 60000 65536"/>
                <a:gd name="T12" fmla="*/ 0 60000 65536"/>
                <a:gd name="T13" fmla="*/ 0 60000 65536"/>
                <a:gd name="T14" fmla="*/ 0 60000 65536"/>
                <a:gd name="T15" fmla="*/ 0 w 402"/>
                <a:gd name="T16" fmla="*/ 0 h 37"/>
                <a:gd name="T17" fmla="*/ 402 w 402"/>
                <a:gd name="T18" fmla="*/ 37 h 37"/>
              </a:gdLst>
              <a:ahLst/>
              <a:cxnLst>
                <a:cxn ang="T10">
                  <a:pos x="T0" y="T1"/>
                </a:cxn>
                <a:cxn ang="T11">
                  <a:pos x="T2" y="T3"/>
                </a:cxn>
                <a:cxn ang="T12">
                  <a:pos x="T4" y="T5"/>
                </a:cxn>
                <a:cxn ang="T13">
                  <a:pos x="T6" y="T7"/>
                </a:cxn>
                <a:cxn ang="T14">
                  <a:pos x="T8" y="T9"/>
                </a:cxn>
              </a:cxnLst>
              <a:rect l="T15" t="T16" r="T17" b="T18"/>
              <a:pathLst>
                <a:path w="402" h="37">
                  <a:moveTo>
                    <a:pt x="0" y="37"/>
                  </a:moveTo>
                  <a:lnTo>
                    <a:pt x="40" y="0"/>
                  </a:lnTo>
                  <a:lnTo>
                    <a:pt x="402" y="0"/>
                  </a:lnTo>
                  <a:lnTo>
                    <a:pt x="362" y="37"/>
                  </a:lnTo>
                  <a:lnTo>
                    <a:pt x="0" y="37"/>
                  </a:lnTo>
                  <a:close/>
                </a:path>
              </a:pathLst>
            </a:custGeom>
            <a:solidFill>
              <a:srgbClr val="FFCC00"/>
            </a:solidFill>
            <a:ln w="9525">
              <a:noFill/>
              <a:round/>
              <a:headEnd/>
              <a:tailEnd/>
            </a:ln>
          </p:spPr>
          <p:txBody>
            <a:bodyPr/>
            <a:lstStyle/>
            <a:p>
              <a:endParaRPr lang="en-US" dirty="0">
                <a:latin typeface="Times New Roman" pitchFamily="18" charset="0"/>
              </a:endParaRPr>
            </a:p>
          </p:txBody>
        </p:sp>
        <p:sp>
          <p:nvSpPr>
            <p:cNvPr id="13383" name="Freeform 94"/>
            <p:cNvSpPr>
              <a:spLocks/>
            </p:cNvSpPr>
            <p:nvPr/>
          </p:nvSpPr>
          <p:spPr bwMode="auto">
            <a:xfrm>
              <a:off x="464" y="1733"/>
              <a:ext cx="402" cy="37"/>
            </a:xfrm>
            <a:custGeom>
              <a:avLst/>
              <a:gdLst>
                <a:gd name="T0" fmla="*/ 0 w 402"/>
                <a:gd name="T1" fmla="*/ 37 h 37"/>
                <a:gd name="T2" fmla="*/ 40 w 402"/>
                <a:gd name="T3" fmla="*/ 0 h 37"/>
                <a:gd name="T4" fmla="*/ 402 w 402"/>
                <a:gd name="T5" fmla="*/ 0 h 37"/>
                <a:gd name="T6" fmla="*/ 362 w 402"/>
                <a:gd name="T7" fmla="*/ 37 h 37"/>
                <a:gd name="T8" fmla="*/ 0 w 402"/>
                <a:gd name="T9" fmla="*/ 37 h 37"/>
                <a:gd name="T10" fmla="*/ 0 60000 65536"/>
                <a:gd name="T11" fmla="*/ 0 60000 65536"/>
                <a:gd name="T12" fmla="*/ 0 60000 65536"/>
                <a:gd name="T13" fmla="*/ 0 60000 65536"/>
                <a:gd name="T14" fmla="*/ 0 60000 65536"/>
                <a:gd name="T15" fmla="*/ 0 w 402"/>
                <a:gd name="T16" fmla="*/ 0 h 37"/>
                <a:gd name="T17" fmla="*/ 402 w 402"/>
                <a:gd name="T18" fmla="*/ 37 h 37"/>
              </a:gdLst>
              <a:ahLst/>
              <a:cxnLst>
                <a:cxn ang="T10">
                  <a:pos x="T0" y="T1"/>
                </a:cxn>
                <a:cxn ang="T11">
                  <a:pos x="T2" y="T3"/>
                </a:cxn>
                <a:cxn ang="T12">
                  <a:pos x="T4" y="T5"/>
                </a:cxn>
                <a:cxn ang="T13">
                  <a:pos x="T6" y="T7"/>
                </a:cxn>
                <a:cxn ang="T14">
                  <a:pos x="T8" y="T9"/>
                </a:cxn>
              </a:cxnLst>
              <a:rect l="T15" t="T16" r="T17" b="T18"/>
              <a:pathLst>
                <a:path w="402" h="37">
                  <a:moveTo>
                    <a:pt x="0" y="37"/>
                  </a:moveTo>
                  <a:lnTo>
                    <a:pt x="40" y="0"/>
                  </a:lnTo>
                  <a:lnTo>
                    <a:pt x="402" y="0"/>
                  </a:lnTo>
                  <a:lnTo>
                    <a:pt x="362" y="37"/>
                  </a:lnTo>
                  <a:lnTo>
                    <a:pt x="0" y="37"/>
                  </a:lnTo>
                  <a:close/>
                </a:path>
              </a:pathLst>
            </a:custGeom>
            <a:solidFill>
              <a:srgbClr val="FFCC00"/>
            </a:solidFill>
            <a:ln w="4763">
              <a:solidFill>
                <a:srgbClr val="494936"/>
              </a:solidFill>
              <a:round/>
              <a:headEnd/>
              <a:tailEnd/>
            </a:ln>
          </p:spPr>
          <p:txBody>
            <a:bodyPr/>
            <a:lstStyle/>
            <a:p>
              <a:endParaRPr lang="en-US" dirty="0">
                <a:latin typeface="Times New Roman" pitchFamily="18" charset="0"/>
              </a:endParaRPr>
            </a:p>
          </p:txBody>
        </p:sp>
        <p:sp>
          <p:nvSpPr>
            <p:cNvPr id="13384" name="Rectangle 95"/>
            <p:cNvSpPr>
              <a:spLocks noChangeArrowheads="1"/>
            </p:cNvSpPr>
            <p:nvPr/>
          </p:nvSpPr>
          <p:spPr bwMode="auto">
            <a:xfrm>
              <a:off x="465" y="1771"/>
              <a:ext cx="363" cy="285"/>
            </a:xfrm>
            <a:prstGeom prst="rect">
              <a:avLst/>
            </a:prstGeom>
            <a:solidFill>
              <a:srgbClr val="FFCC00"/>
            </a:solidFill>
            <a:ln w="4763">
              <a:solidFill>
                <a:srgbClr val="494936"/>
              </a:solidFill>
              <a:miter lim="800000"/>
              <a:headEnd/>
              <a:tailEnd/>
            </a:ln>
          </p:spPr>
          <p:txBody>
            <a:bodyPr/>
            <a:lstStyle/>
            <a:p>
              <a:endParaRPr lang="en-US" dirty="0">
                <a:latin typeface="Times New Roman" pitchFamily="18" charset="0"/>
              </a:endParaRPr>
            </a:p>
          </p:txBody>
        </p:sp>
        <p:sp>
          <p:nvSpPr>
            <p:cNvPr id="13385" name="Rectangle 96"/>
            <p:cNvSpPr>
              <a:spLocks noChangeArrowheads="1"/>
            </p:cNvSpPr>
            <p:nvPr/>
          </p:nvSpPr>
          <p:spPr bwMode="auto">
            <a:xfrm>
              <a:off x="496" y="1808"/>
              <a:ext cx="301" cy="220"/>
            </a:xfrm>
            <a:prstGeom prst="rect">
              <a:avLst/>
            </a:prstGeom>
            <a:solidFill>
              <a:srgbClr val="FFCC00"/>
            </a:solidFill>
            <a:ln w="4763">
              <a:solidFill>
                <a:srgbClr val="494936"/>
              </a:solidFill>
              <a:miter lim="800000"/>
              <a:headEnd/>
              <a:tailEnd/>
            </a:ln>
          </p:spPr>
          <p:txBody>
            <a:bodyPr/>
            <a:lstStyle/>
            <a:p>
              <a:endParaRPr lang="en-US" dirty="0">
                <a:latin typeface="Times New Roman" pitchFamily="18" charset="0"/>
              </a:endParaRPr>
            </a:p>
          </p:txBody>
        </p:sp>
        <p:sp>
          <p:nvSpPr>
            <p:cNvPr id="13386" name="Freeform 97"/>
            <p:cNvSpPr>
              <a:spLocks/>
            </p:cNvSpPr>
            <p:nvPr/>
          </p:nvSpPr>
          <p:spPr bwMode="auto">
            <a:xfrm>
              <a:off x="826" y="1733"/>
              <a:ext cx="40" cy="321"/>
            </a:xfrm>
            <a:custGeom>
              <a:avLst/>
              <a:gdLst>
                <a:gd name="T0" fmla="*/ 0 w 40"/>
                <a:gd name="T1" fmla="*/ 321 h 321"/>
                <a:gd name="T2" fmla="*/ 40 w 40"/>
                <a:gd name="T3" fmla="*/ 282 h 321"/>
                <a:gd name="T4" fmla="*/ 40 w 40"/>
                <a:gd name="T5" fmla="*/ 0 h 321"/>
                <a:gd name="T6" fmla="*/ 0 w 40"/>
                <a:gd name="T7" fmla="*/ 37 h 321"/>
                <a:gd name="T8" fmla="*/ 0 w 40"/>
                <a:gd name="T9" fmla="*/ 321 h 321"/>
                <a:gd name="T10" fmla="*/ 0 60000 65536"/>
                <a:gd name="T11" fmla="*/ 0 60000 65536"/>
                <a:gd name="T12" fmla="*/ 0 60000 65536"/>
                <a:gd name="T13" fmla="*/ 0 60000 65536"/>
                <a:gd name="T14" fmla="*/ 0 60000 65536"/>
                <a:gd name="T15" fmla="*/ 0 w 40"/>
                <a:gd name="T16" fmla="*/ 0 h 321"/>
                <a:gd name="T17" fmla="*/ 40 w 40"/>
                <a:gd name="T18" fmla="*/ 321 h 321"/>
              </a:gdLst>
              <a:ahLst/>
              <a:cxnLst>
                <a:cxn ang="T10">
                  <a:pos x="T0" y="T1"/>
                </a:cxn>
                <a:cxn ang="T11">
                  <a:pos x="T2" y="T3"/>
                </a:cxn>
                <a:cxn ang="T12">
                  <a:pos x="T4" y="T5"/>
                </a:cxn>
                <a:cxn ang="T13">
                  <a:pos x="T6" y="T7"/>
                </a:cxn>
                <a:cxn ang="T14">
                  <a:pos x="T8" y="T9"/>
                </a:cxn>
              </a:cxnLst>
              <a:rect l="T15" t="T16" r="T17" b="T18"/>
              <a:pathLst>
                <a:path w="40" h="321">
                  <a:moveTo>
                    <a:pt x="0" y="321"/>
                  </a:moveTo>
                  <a:lnTo>
                    <a:pt x="40" y="282"/>
                  </a:lnTo>
                  <a:lnTo>
                    <a:pt x="40" y="0"/>
                  </a:lnTo>
                  <a:lnTo>
                    <a:pt x="0" y="37"/>
                  </a:lnTo>
                  <a:lnTo>
                    <a:pt x="0" y="321"/>
                  </a:lnTo>
                  <a:close/>
                </a:path>
              </a:pathLst>
            </a:custGeom>
            <a:solidFill>
              <a:srgbClr val="FFCC00"/>
            </a:solidFill>
            <a:ln w="9525">
              <a:noFill/>
              <a:round/>
              <a:headEnd/>
              <a:tailEnd/>
            </a:ln>
          </p:spPr>
          <p:txBody>
            <a:bodyPr/>
            <a:lstStyle/>
            <a:p>
              <a:endParaRPr lang="en-US" dirty="0">
                <a:latin typeface="Times New Roman" pitchFamily="18" charset="0"/>
              </a:endParaRPr>
            </a:p>
          </p:txBody>
        </p:sp>
        <p:sp>
          <p:nvSpPr>
            <p:cNvPr id="13387" name="Freeform 98"/>
            <p:cNvSpPr>
              <a:spLocks/>
            </p:cNvSpPr>
            <p:nvPr/>
          </p:nvSpPr>
          <p:spPr bwMode="auto">
            <a:xfrm>
              <a:off x="826" y="1733"/>
              <a:ext cx="40" cy="321"/>
            </a:xfrm>
            <a:custGeom>
              <a:avLst/>
              <a:gdLst>
                <a:gd name="T0" fmla="*/ 0 w 40"/>
                <a:gd name="T1" fmla="*/ 321 h 321"/>
                <a:gd name="T2" fmla="*/ 40 w 40"/>
                <a:gd name="T3" fmla="*/ 282 h 321"/>
                <a:gd name="T4" fmla="*/ 40 w 40"/>
                <a:gd name="T5" fmla="*/ 0 h 321"/>
                <a:gd name="T6" fmla="*/ 0 w 40"/>
                <a:gd name="T7" fmla="*/ 37 h 321"/>
                <a:gd name="T8" fmla="*/ 0 w 40"/>
                <a:gd name="T9" fmla="*/ 321 h 321"/>
                <a:gd name="T10" fmla="*/ 0 60000 65536"/>
                <a:gd name="T11" fmla="*/ 0 60000 65536"/>
                <a:gd name="T12" fmla="*/ 0 60000 65536"/>
                <a:gd name="T13" fmla="*/ 0 60000 65536"/>
                <a:gd name="T14" fmla="*/ 0 60000 65536"/>
                <a:gd name="T15" fmla="*/ 0 w 40"/>
                <a:gd name="T16" fmla="*/ 0 h 321"/>
                <a:gd name="T17" fmla="*/ 40 w 40"/>
                <a:gd name="T18" fmla="*/ 321 h 321"/>
              </a:gdLst>
              <a:ahLst/>
              <a:cxnLst>
                <a:cxn ang="T10">
                  <a:pos x="T0" y="T1"/>
                </a:cxn>
                <a:cxn ang="T11">
                  <a:pos x="T2" y="T3"/>
                </a:cxn>
                <a:cxn ang="T12">
                  <a:pos x="T4" y="T5"/>
                </a:cxn>
                <a:cxn ang="T13">
                  <a:pos x="T6" y="T7"/>
                </a:cxn>
                <a:cxn ang="T14">
                  <a:pos x="T8" y="T9"/>
                </a:cxn>
              </a:cxnLst>
              <a:rect l="T15" t="T16" r="T17" b="T18"/>
              <a:pathLst>
                <a:path w="40" h="321">
                  <a:moveTo>
                    <a:pt x="0" y="321"/>
                  </a:moveTo>
                  <a:lnTo>
                    <a:pt x="40" y="282"/>
                  </a:lnTo>
                  <a:lnTo>
                    <a:pt x="40" y="0"/>
                  </a:lnTo>
                  <a:lnTo>
                    <a:pt x="0" y="37"/>
                  </a:lnTo>
                  <a:lnTo>
                    <a:pt x="0" y="321"/>
                  </a:lnTo>
                  <a:close/>
                </a:path>
              </a:pathLst>
            </a:custGeom>
            <a:solidFill>
              <a:srgbClr val="FFCC00"/>
            </a:solidFill>
            <a:ln w="4763">
              <a:solidFill>
                <a:srgbClr val="494936"/>
              </a:solidFill>
              <a:round/>
              <a:headEnd/>
              <a:tailEnd/>
            </a:ln>
          </p:spPr>
          <p:txBody>
            <a:bodyPr/>
            <a:lstStyle/>
            <a:p>
              <a:endParaRPr lang="en-US" dirty="0">
                <a:latin typeface="Times New Roman" pitchFamily="18" charset="0"/>
              </a:endParaRPr>
            </a:p>
          </p:txBody>
        </p:sp>
      </p:grpSp>
      <p:pic>
        <p:nvPicPr>
          <p:cNvPr id="13324" name="Picture 99"/>
          <p:cNvPicPr>
            <a:picLocks noChangeAspect="1" noChangeArrowheads="1"/>
          </p:cNvPicPr>
          <p:nvPr/>
        </p:nvPicPr>
        <p:blipFill>
          <a:blip r:embed="rId3" cstate="print"/>
          <a:srcRect/>
          <a:stretch>
            <a:fillRect/>
          </a:stretch>
        </p:blipFill>
        <p:spPr bwMode="auto">
          <a:xfrm>
            <a:off x="3962400" y="1905000"/>
            <a:ext cx="1039813" cy="444500"/>
          </a:xfrm>
          <a:prstGeom prst="rect">
            <a:avLst/>
          </a:prstGeom>
          <a:noFill/>
          <a:ln w="9525">
            <a:noFill/>
            <a:miter lim="800000"/>
            <a:headEnd/>
            <a:tailEnd/>
          </a:ln>
        </p:spPr>
      </p:pic>
      <p:pic>
        <p:nvPicPr>
          <p:cNvPr id="13325" name="Picture 100"/>
          <p:cNvPicPr>
            <a:picLocks noChangeAspect="1" noChangeArrowheads="1"/>
          </p:cNvPicPr>
          <p:nvPr/>
        </p:nvPicPr>
        <p:blipFill>
          <a:blip r:embed="rId4" cstate="print"/>
          <a:srcRect/>
          <a:stretch>
            <a:fillRect/>
          </a:stretch>
        </p:blipFill>
        <p:spPr bwMode="auto">
          <a:xfrm>
            <a:off x="3810000" y="3733800"/>
            <a:ext cx="1284288" cy="901700"/>
          </a:xfrm>
          <a:prstGeom prst="rect">
            <a:avLst/>
          </a:prstGeom>
          <a:noFill/>
          <a:ln w="9525">
            <a:noFill/>
            <a:miter lim="800000"/>
            <a:headEnd/>
            <a:tailEnd/>
          </a:ln>
        </p:spPr>
      </p:pic>
      <p:pic>
        <p:nvPicPr>
          <p:cNvPr id="13326" name="Picture 101"/>
          <p:cNvPicPr>
            <a:picLocks noChangeAspect="1" noChangeArrowheads="1"/>
          </p:cNvPicPr>
          <p:nvPr/>
        </p:nvPicPr>
        <p:blipFill>
          <a:blip r:embed="rId3" cstate="print"/>
          <a:srcRect/>
          <a:stretch>
            <a:fillRect/>
          </a:stretch>
        </p:blipFill>
        <p:spPr bwMode="auto">
          <a:xfrm>
            <a:off x="3962400" y="5715000"/>
            <a:ext cx="1039813" cy="444500"/>
          </a:xfrm>
          <a:prstGeom prst="rect">
            <a:avLst/>
          </a:prstGeom>
          <a:noFill/>
          <a:ln w="9525">
            <a:noFill/>
            <a:miter lim="800000"/>
            <a:headEnd/>
            <a:tailEnd/>
          </a:ln>
        </p:spPr>
      </p:pic>
      <p:sp>
        <p:nvSpPr>
          <p:cNvPr id="13327" name="Text Box 102"/>
          <p:cNvSpPr txBox="1">
            <a:spLocks noChangeArrowheads="1"/>
          </p:cNvSpPr>
          <p:nvPr/>
        </p:nvSpPr>
        <p:spPr bwMode="auto">
          <a:xfrm>
            <a:off x="685800" y="2514600"/>
            <a:ext cx="2057400" cy="304800"/>
          </a:xfrm>
          <a:prstGeom prst="rect">
            <a:avLst/>
          </a:prstGeom>
          <a:noFill/>
          <a:ln w="9525">
            <a:noFill/>
            <a:miter lim="800000"/>
            <a:headEnd/>
            <a:tailEnd/>
          </a:ln>
        </p:spPr>
        <p:txBody>
          <a:bodyPr>
            <a:spAutoFit/>
          </a:bodyPr>
          <a:lstStyle/>
          <a:p>
            <a:pPr>
              <a:spcBef>
                <a:spcPct val="50000"/>
              </a:spcBef>
            </a:pPr>
            <a:r>
              <a:rPr lang="en-US" sz="1400" b="1">
                <a:latin typeface="Tahoma" pitchFamily="34" charset="0"/>
              </a:rPr>
              <a:t>00000CAAAAAA</a:t>
            </a:r>
          </a:p>
        </p:txBody>
      </p:sp>
      <p:sp>
        <p:nvSpPr>
          <p:cNvPr id="13328" name="Text Box 103"/>
          <p:cNvSpPr txBox="1">
            <a:spLocks noChangeArrowheads="1"/>
          </p:cNvSpPr>
          <p:nvPr/>
        </p:nvSpPr>
        <p:spPr bwMode="auto">
          <a:xfrm>
            <a:off x="1600200" y="1905000"/>
            <a:ext cx="304800" cy="274638"/>
          </a:xfrm>
          <a:prstGeom prst="rect">
            <a:avLst/>
          </a:prstGeom>
          <a:noFill/>
          <a:ln w="9525">
            <a:noFill/>
            <a:miter lim="800000"/>
            <a:headEnd/>
            <a:tailEnd/>
          </a:ln>
        </p:spPr>
        <p:txBody>
          <a:bodyPr>
            <a:spAutoFit/>
          </a:bodyPr>
          <a:lstStyle/>
          <a:p>
            <a:pPr>
              <a:spcBef>
                <a:spcPct val="50000"/>
              </a:spcBef>
            </a:pPr>
            <a:r>
              <a:rPr lang="en-US" sz="1200" b="1" dirty="0">
                <a:latin typeface="Times New Roman" pitchFamily="18" charset="0"/>
              </a:rPr>
              <a:t>A</a:t>
            </a:r>
          </a:p>
        </p:txBody>
      </p:sp>
      <p:sp>
        <p:nvSpPr>
          <p:cNvPr id="13329" name="Text Box 104"/>
          <p:cNvSpPr txBox="1">
            <a:spLocks noChangeArrowheads="1"/>
          </p:cNvSpPr>
          <p:nvPr/>
        </p:nvSpPr>
        <p:spPr bwMode="auto">
          <a:xfrm>
            <a:off x="7162800" y="1981200"/>
            <a:ext cx="304800" cy="274638"/>
          </a:xfrm>
          <a:prstGeom prst="rect">
            <a:avLst/>
          </a:prstGeom>
          <a:noFill/>
          <a:ln w="9525">
            <a:noFill/>
            <a:miter lim="800000"/>
            <a:headEnd/>
            <a:tailEnd/>
          </a:ln>
        </p:spPr>
        <p:txBody>
          <a:bodyPr>
            <a:spAutoFit/>
          </a:bodyPr>
          <a:lstStyle/>
          <a:p>
            <a:pPr>
              <a:spcBef>
                <a:spcPct val="50000"/>
              </a:spcBef>
            </a:pPr>
            <a:r>
              <a:rPr lang="en-US" sz="1200" b="1" dirty="0">
                <a:latin typeface="Times New Roman" pitchFamily="18" charset="0"/>
              </a:rPr>
              <a:t>B</a:t>
            </a:r>
          </a:p>
        </p:txBody>
      </p:sp>
      <p:sp>
        <p:nvSpPr>
          <p:cNvPr id="13330" name="Text Box 105"/>
          <p:cNvSpPr txBox="1">
            <a:spLocks noChangeArrowheads="1"/>
          </p:cNvSpPr>
          <p:nvPr/>
        </p:nvSpPr>
        <p:spPr bwMode="auto">
          <a:xfrm>
            <a:off x="1828800" y="5715000"/>
            <a:ext cx="304800" cy="274638"/>
          </a:xfrm>
          <a:prstGeom prst="rect">
            <a:avLst/>
          </a:prstGeom>
          <a:noFill/>
          <a:ln w="9525">
            <a:noFill/>
            <a:miter lim="800000"/>
            <a:headEnd/>
            <a:tailEnd/>
          </a:ln>
        </p:spPr>
        <p:txBody>
          <a:bodyPr>
            <a:spAutoFit/>
          </a:bodyPr>
          <a:lstStyle/>
          <a:p>
            <a:pPr>
              <a:spcBef>
                <a:spcPct val="50000"/>
              </a:spcBef>
            </a:pPr>
            <a:r>
              <a:rPr lang="en-US" sz="1200" b="1" dirty="0">
                <a:latin typeface="Times New Roman" pitchFamily="18" charset="0"/>
              </a:rPr>
              <a:t>C</a:t>
            </a:r>
          </a:p>
        </p:txBody>
      </p:sp>
      <p:sp>
        <p:nvSpPr>
          <p:cNvPr id="13331" name="Text Box 106"/>
          <p:cNvSpPr txBox="1">
            <a:spLocks noChangeArrowheads="1"/>
          </p:cNvSpPr>
          <p:nvPr/>
        </p:nvSpPr>
        <p:spPr bwMode="auto">
          <a:xfrm flipH="1">
            <a:off x="7451725" y="5715000"/>
            <a:ext cx="184150" cy="274638"/>
          </a:xfrm>
          <a:prstGeom prst="rect">
            <a:avLst/>
          </a:prstGeom>
          <a:noFill/>
          <a:ln w="9525">
            <a:noFill/>
            <a:miter lim="800000"/>
            <a:headEnd/>
            <a:tailEnd/>
          </a:ln>
        </p:spPr>
        <p:txBody>
          <a:bodyPr>
            <a:spAutoFit/>
          </a:bodyPr>
          <a:lstStyle/>
          <a:p>
            <a:pPr>
              <a:spcBef>
                <a:spcPct val="50000"/>
              </a:spcBef>
            </a:pPr>
            <a:r>
              <a:rPr lang="en-US" sz="1200" b="1" dirty="0">
                <a:latin typeface="Times New Roman" pitchFamily="18" charset="0"/>
              </a:rPr>
              <a:t>D</a:t>
            </a:r>
          </a:p>
        </p:txBody>
      </p:sp>
      <p:sp>
        <p:nvSpPr>
          <p:cNvPr id="13332" name="Text Box 107"/>
          <p:cNvSpPr txBox="1">
            <a:spLocks noChangeArrowheads="1"/>
          </p:cNvSpPr>
          <p:nvPr/>
        </p:nvSpPr>
        <p:spPr bwMode="auto">
          <a:xfrm>
            <a:off x="6858000" y="1447800"/>
            <a:ext cx="2057400" cy="304800"/>
          </a:xfrm>
          <a:prstGeom prst="rect">
            <a:avLst/>
          </a:prstGeom>
          <a:noFill/>
          <a:ln w="9525">
            <a:noFill/>
            <a:miter lim="800000"/>
            <a:headEnd/>
            <a:tailEnd/>
          </a:ln>
        </p:spPr>
        <p:txBody>
          <a:bodyPr>
            <a:spAutoFit/>
          </a:bodyPr>
          <a:lstStyle/>
          <a:p>
            <a:pPr>
              <a:spcBef>
                <a:spcPct val="50000"/>
              </a:spcBef>
            </a:pPr>
            <a:r>
              <a:rPr lang="en-US" sz="1400" b="1">
                <a:latin typeface="Tahoma" pitchFamily="34" charset="0"/>
              </a:rPr>
              <a:t>00000CBBBBBB</a:t>
            </a:r>
          </a:p>
        </p:txBody>
      </p:sp>
      <p:sp>
        <p:nvSpPr>
          <p:cNvPr id="13333" name="Text Box 108"/>
          <p:cNvSpPr txBox="1">
            <a:spLocks noChangeArrowheads="1"/>
          </p:cNvSpPr>
          <p:nvPr/>
        </p:nvSpPr>
        <p:spPr bwMode="auto">
          <a:xfrm>
            <a:off x="1295400" y="5257800"/>
            <a:ext cx="2057400" cy="304800"/>
          </a:xfrm>
          <a:prstGeom prst="rect">
            <a:avLst/>
          </a:prstGeom>
          <a:noFill/>
          <a:ln w="9525">
            <a:noFill/>
            <a:miter lim="800000"/>
            <a:headEnd/>
            <a:tailEnd/>
          </a:ln>
        </p:spPr>
        <p:txBody>
          <a:bodyPr>
            <a:spAutoFit/>
          </a:bodyPr>
          <a:lstStyle/>
          <a:p>
            <a:pPr>
              <a:spcBef>
                <a:spcPct val="50000"/>
              </a:spcBef>
            </a:pPr>
            <a:r>
              <a:rPr lang="en-US" sz="1400" b="1">
                <a:latin typeface="Tahoma" pitchFamily="34" charset="0"/>
              </a:rPr>
              <a:t>00000CCCCCCC</a:t>
            </a:r>
          </a:p>
        </p:txBody>
      </p:sp>
      <p:sp>
        <p:nvSpPr>
          <p:cNvPr id="13334" name="Text Box 109"/>
          <p:cNvSpPr txBox="1">
            <a:spLocks noChangeArrowheads="1"/>
          </p:cNvSpPr>
          <p:nvPr/>
        </p:nvSpPr>
        <p:spPr bwMode="auto">
          <a:xfrm flipH="1">
            <a:off x="6057900" y="5181600"/>
            <a:ext cx="1714500" cy="304800"/>
          </a:xfrm>
          <a:prstGeom prst="rect">
            <a:avLst/>
          </a:prstGeom>
          <a:noFill/>
          <a:ln w="9525">
            <a:noFill/>
            <a:miter lim="800000"/>
            <a:headEnd/>
            <a:tailEnd/>
          </a:ln>
        </p:spPr>
        <p:txBody>
          <a:bodyPr>
            <a:spAutoFit/>
          </a:bodyPr>
          <a:lstStyle/>
          <a:p>
            <a:pPr>
              <a:spcBef>
                <a:spcPct val="50000"/>
              </a:spcBef>
            </a:pPr>
            <a:r>
              <a:rPr lang="en-US" sz="1400" b="1">
                <a:latin typeface="Tahoma" pitchFamily="34" charset="0"/>
              </a:rPr>
              <a:t>00000CDDDDDD</a:t>
            </a:r>
          </a:p>
        </p:txBody>
      </p:sp>
      <p:graphicFrame>
        <p:nvGraphicFramePr>
          <p:cNvPr id="161902" name="Group 110"/>
          <p:cNvGraphicFramePr>
            <a:graphicFrameLocks noGrp="1"/>
          </p:cNvGraphicFramePr>
          <p:nvPr/>
        </p:nvGraphicFramePr>
        <p:xfrm>
          <a:off x="228600" y="1295400"/>
          <a:ext cx="3733800" cy="355600"/>
        </p:xfrm>
        <a:graphic>
          <a:graphicData uri="http://schemas.openxmlformats.org/drawingml/2006/table">
            <a:tbl>
              <a:tblPr/>
              <a:tblGrid>
                <a:gridCol w="1866900">
                  <a:extLst>
                    <a:ext uri="{9D8B030D-6E8A-4147-A177-3AD203B41FA5}">
                      <a16:colId xmlns:a16="http://schemas.microsoft.com/office/drawing/2014/main" val="20000"/>
                    </a:ext>
                  </a:extLst>
                </a:gridCol>
                <a:gridCol w="1866900">
                  <a:extLst>
                    <a:ext uri="{9D8B030D-6E8A-4147-A177-3AD203B41FA5}">
                      <a16:colId xmlns:a16="http://schemas.microsoft.com/office/drawing/2014/main" val="20001"/>
                    </a:ext>
                  </a:extLst>
                </a:gridCol>
              </a:tblGrid>
              <a:tr h="355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Comic Sans MS" pitchFamily="66" charset="0"/>
                        </a:rPr>
                        <a:t>00000CAAAAAA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Comic Sans MS" pitchFamily="66" charset="0"/>
                        </a:rPr>
                        <a:t>00000CDDDDD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bl>
          </a:graphicData>
        </a:graphic>
      </p:graphicFrame>
      <p:sp>
        <p:nvSpPr>
          <p:cNvPr id="161910" name="Text Box 118"/>
          <p:cNvSpPr txBox="1">
            <a:spLocks noChangeArrowheads="1"/>
          </p:cNvSpPr>
          <p:nvPr/>
        </p:nvSpPr>
        <p:spPr bwMode="auto">
          <a:xfrm>
            <a:off x="4495800" y="3657600"/>
            <a:ext cx="304800" cy="314325"/>
          </a:xfrm>
          <a:prstGeom prst="rect">
            <a:avLst/>
          </a:prstGeom>
          <a:noFill/>
          <a:ln w="9525">
            <a:solidFill>
              <a:schemeClr val="tx1"/>
            </a:solidFill>
            <a:miter lim="800000"/>
            <a:headEnd/>
            <a:tailEnd/>
          </a:ln>
        </p:spPr>
        <p:txBody>
          <a:bodyPr>
            <a:spAutoFit/>
          </a:bodyPr>
          <a:lstStyle/>
          <a:p>
            <a:pPr>
              <a:spcBef>
                <a:spcPct val="50000"/>
              </a:spcBef>
            </a:pPr>
            <a:r>
              <a:rPr lang="en-US" sz="1400" b="1" dirty="0">
                <a:latin typeface="Times New Roman" pitchFamily="18" charset="0"/>
              </a:rPr>
              <a:t>1</a:t>
            </a:r>
          </a:p>
        </p:txBody>
      </p:sp>
      <p:sp>
        <p:nvSpPr>
          <p:cNvPr id="161911" name="Text Box 119"/>
          <p:cNvSpPr txBox="1">
            <a:spLocks noChangeArrowheads="1"/>
          </p:cNvSpPr>
          <p:nvPr/>
        </p:nvSpPr>
        <p:spPr bwMode="auto">
          <a:xfrm>
            <a:off x="4495800" y="4648200"/>
            <a:ext cx="304800" cy="314325"/>
          </a:xfrm>
          <a:prstGeom prst="rect">
            <a:avLst/>
          </a:prstGeom>
          <a:noFill/>
          <a:ln w="9525">
            <a:solidFill>
              <a:schemeClr val="tx1"/>
            </a:solidFill>
            <a:miter lim="800000"/>
            <a:headEnd/>
            <a:tailEnd/>
          </a:ln>
        </p:spPr>
        <p:txBody>
          <a:bodyPr>
            <a:spAutoFit/>
          </a:bodyPr>
          <a:lstStyle/>
          <a:p>
            <a:pPr>
              <a:spcBef>
                <a:spcPct val="50000"/>
              </a:spcBef>
            </a:pPr>
            <a:r>
              <a:rPr lang="en-US" sz="1400" b="1" dirty="0">
                <a:latin typeface="Times New Roman" pitchFamily="18" charset="0"/>
              </a:rPr>
              <a:t>2</a:t>
            </a:r>
          </a:p>
        </p:txBody>
      </p:sp>
      <p:graphicFrame>
        <p:nvGraphicFramePr>
          <p:cNvPr id="161912" name="Group 120"/>
          <p:cNvGraphicFramePr>
            <a:graphicFrameLocks noGrp="1"/>
          </p:cNvGraphicFramePr>
          <p:nvPr/>
        </p:nvGraphicFramePr>
        <p:xfrm>
          <a:off x="5867400" y="2819400"/>
          <a:ext cx="2438400" cy="1778000"/>
        </p:xfrm>
        <a:graphic>
          <a:graphicData uri="http://schemas.openxmlformats.org/drawingml/2006/table">
            <a:tbl>
              <a:tblPr/>
              <a:tblGrid>
                <a:gridCol w="18288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355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Comic Sans MS" pitchFamily="66" charset="0"/>
                        </a:rPr>
                        <a:t>MAC Address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Comic Sans MS" pitchFamily="66" charset="0"/>
                        </a:rPr>
                        <a:t>Port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extLst>
                  <a:ext uri="{0D108BD9-81ED-4DB2-BD59-A6C34878D82A}">
                    <a16:rowId xmlns:a16="http://schemas.microsoft.com/office/drawing/2014/main" val="10000"/>
                  </a:ext>
                </a:extLst>
              </a:tr>
              <a:tr h="355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Comic Sans MS" pitchFamily="66" charset="0"/>
                        </a:rPr>
                        <a:t>00000CAAAAAA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Comic Sans MS" pitchFamily="66"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extLst>
                  <a:ext uri="{0D108BD9-81ED-4DB2-BD59-A6C34878D82A}">
                    <a16:rowId xmlns:a16="http://schemas.microsoft.com/office/drawing/2014/main" val="10001"/>
                  </a:ext>
                </a:extLst>
              </a:tr>
              <a:tr h="355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Comic Sans MS" pitchFamily="66" charset="0"/>
                        </a:rPr>
                        <a:t>00000CBBBBBB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Comic Sans MS" pitchFamily="66"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extLst>
                  <a:ext uri="{0D108BD9-81ED-4DB2-BD59-A6C34878D82A}">
                    <a16:rowId xmlns:a16="http://schemas.microsoft.com/office/drawing/2014/main" val="10002"/>
                  </a:ext>
                </a:extLst>
              </a:tr>
              <a:tr h="355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Comic Sans MS" pitchFamily="66" charset="0"/>
                        </a:rPr>
                        <a:t>00000CCCCCCC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Comic Sans MS" pitchFamily="66"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extLst>
                  <a:ext uri="{0D108BD9-81ED-4DB2-BD59-A6C34878D82A}">
                    <a16:rowId xmlns:a16="http://schemas.microsoft.com/office/drawing/2014/main" val="10003"/>
                  </a:ext>
                </a:extLst>
              </a:tr>
              <a:tr h="355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Comic Sans MS" pitchFamily="66" charset="0"/>
                        </a:rPr>
                        <a:t>00000CDDDDDD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Comic Sans MS" pitchFamily="66"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extLst>
                  <a:ext uri="{0D108BD9-81ED-4DB2-BD59-A6C34878D82A}">
                    <a16:rowId xmlns:a16="http://schemas.microsoft.com/office/drawing/2014/main" val="10004"/>
                  </a:ext>
                </a:extLst>
              </a:tr>
            </a:tbl>
          </a:graphicData>
        </a:graphic>
      </p:graphicFrame>
      <p:sp>
        <p:nvSpPr>
          <p:cNvPr id="13365" name="Text Box 140"/>
          <p:cNvSpPr txBox="1">
            <a:spLocks noChangeArrowheads="1"/>
          </p:cNvSpPr>
          <p:nvPr/>
        </p:nvSpPr>
        <p:spPr bwMode="auto">
          <a:xfrm>
            <a:off x="6934200" y="5791200"/>
            <a:ext cx="304800" cy="274638"/>
          </a:xfrm>
          <a:prstGeom prst="rect">
            <a:avLst/>
          </a:prstGeom>
          <a:noFill/>
          <a:ln w="9525">
            <a:noFill/>
            <a:miter lim="800000"/>
            <a:headEnd/>
            <a:tailEnd/>
          </a:ln>
        </p:spPr>
        <p:txBody>
          <a:bodyPr>
            <a:spAutoFit/>
          </a:bodyPr>
          <a:lstStyle/>
          <a:p>
            <a:pPr>
              <a:spcBef>
                <a:spcPct val="50000"/>
              </a:spcBef>
            </a:pPr>
            <a:r>
              <a:rPr lang="en-US" sz="1200" b="1" dirty="0">
                <a:latin typeface="Times New Roman" pitchFamily="18" charset="0"/>
              </a:rPr>
              <a:t>D</a:t>
            </a:r>
          </a:p>
        </p:txBody>
      </p:sp>
      <p:sp>
        <p:nvSpPr>
          <p:cNvPr id="118" name="TextBox 117"/>
          <p:cNvSpPr txBox="1"/>
          <p:nvPr/>
        </p:nvSpPr>
        <p:spPr>
          <a:xfrm>
            <a:off x="685800" y="926068"/>
            <a:ext cx="1107996" cy="369332"/>
          </a:xfrm>
          <a:prstGeom prst="rect">
            <a:avLst/>
          </a:prstGeom>
          <a:noFill/>
        </p:spPr>
        <p:txBody>
          <a:bodyPr wrap="none" rtlCol="0">
            <a:spAutoFit/>
          </a:bodyPr>
          <a:lstStyle/>
          <a:p>
            <a:r>
              <a:rPr lang="en-US" dirty="0" err="1"/>
              <a:t>Src</a:t>
            </a:r>
            <a:r>
              <a:rPr lang="en-US" dirty="0"/>
              <a:t> MAC</a:t>
            </a:r>
            <a:endParaRPr lang="vi-VN" dirty="0"/>
          </a:p>
        </p:txBody>
      </p:sp>
      <p:sp>
        <p:nvSpPr>
          <p:cNvPr id="119" name="TextBox 118"/>
          <p:cNvSpPr txBox="1"/>
          <p:nvPr/>
        </p:nvSpPr>
        <p:spPr>
          <a:xfrm>
            <a:off x="2438400" y="914400"/>
            <a:ext cx="1107996" cy="369332"/>
          </a:xfrm>
          <a:prstGeom prst="rect">
            <a:avLst/>
          </a:prstGeom>
          <a:noFill/>
        </p:spPr>
        <p:txBody>
          <a:bodyPr wrap="none" rtlCol="0">
            <a:spAutoFit/>
          </a:bodyPr>
          <a:lstStyle/>
          <a:p>
            <a:r>
              <a:rPr lang="en-US" dirty="0" err="1"/>
              <a:t>Dst</a:t>
            </a:r>
            <a:r>
              <a:rPr lang="en-US" dirty="0"/>
              <a:t> MAC</a:t>
            </a:r>
            <a:endParaRPr lang="vi-V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1910"/>
                                        </p:tgtEl>
                                        <p:attrNameLst>
                                          <p:attrName>style.visibility</p:attrName>
                                        </p:attrNameLst>
                                      </p:cBhvr>
                                      <p:to>
                                        <p:strVal val="visible"/>
                                      </p:to>
                                    </p:set>
                                    <p:animEffect transition="in" filter="blinds(horizontal)">
                                      <p:cBhvr>
                                        <p:cTn id="7" dur="500"/>
                                        <p:tgtEl>
                                          <p:spTgt spid="1619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1911"/>
                                        </p:tgtEl>
                                        <p:attrNameLst>
                                          <p:attrName>style.visibility</p:attrName>
                                        </p:attrNameLst>
                                      </p:cBhvr>
                                      <p:to>
                                        <p:strVal val="visible"/>
                                      </p:to>
                                    </p:set>
                                    <p:animEffect transition="in" filter="blinds(horizontal)">
                                      <p:cBhvr>
                                        <p:cTn id="10" dur="500"/>
                                        <p:tgtEl>
                                          <p:spTgt spid="161911"/>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19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61902"/>
                                        </p:tgtEl>
                                        <p:attrNameLst>
                                          <p:attrName>style.visibility</p:attrName>
                                        </p:attrNameLst>
                                      </p:cBhvr>
                                      <p:to>
                                        <p:strVal val="visible"/>
                                      </p:to>
                                    </p:set>
                                    <p:animEffect transition="in" filter="dissolve">
                                      <p:cBhvr>
                                        <p:cTn id="19" dur="500"/>
                                        <p:tgtEl>
                                          <p:spTgt spid="16190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8"/>
                                        </p:tgtEl>
                                        <p:attrNameLst>
                                          <p:attrName>style.visibility</p:attrName>
                                        </p:attrNameLst>
                                      </p:cBhvr>
                                      <p:to>
                                        <p:strVal val="visible"/>
                                      </p:to>
                                    </p:set>
                                    <p:animEffect transition="in" filter="dissolve">
                                      <p:cBhvr>
                                        <p:cTn id="22" dur="500"/>
                                        <p:tgtEl>
                                          <p:spTgt spid="11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9"/>
                                        </p:tgtEl>
                                        <p:attrNameLst>
                                          <p:attrName>style.visibility</p:attrName>
                                        </p:attrNameLst>
                                      </p:cBhvr>
                                      <p:to>
                                        <p:strVal val="visible"/>
                                      </p:to>
                                    </p:set>
                                    <p:animEffect transition="in" filter="dissolve">
                                      <p:cBhvr>
                                        <p:cTn id="25" dur="500"/>
                                        <p:tgtEl>
                                          <p:spTgt spid="11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118"/>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119"/>
                                        </p:tgtEl>
                                        <p:attrNameLst>
                                          <p:attrName>style.visibility</p:attrName>
                                        </p:attrNameLst>
                                      </p:cBhvr>
                                      <p:to>
                                        <p:strVal val="hidden"/>
                                      </p:to>
                                    </p:set>
                                  </p:childTnLst>
                                </p:cTn>
                              </p:par>
                              <p:par>
                                <p:cTn id="32" presetID="63" presetClass="path" presetSubtype="0" accel="50000" decel="50000" fill="hold" nodeType="withEffect">
                                  <p:stCondLst>
                                    <p:cond delay="0"/>
                                  </p:stCondLst>
                                  <p:childTnLst>
                                    <p:animMotion origin="layout" path="M 0 0  L 0.25 0  E" pathEditMode="relative" ptsTypes="">
                                      <p:cBhvr>
                                        <p:cTn id="33" dur="2000" fill="hold"/>
                                        <p:tgtEl>
                                          <p:spTgt spid="161902"/>
                                        </p:tgtEl>
                                        <p:attrNameLst>
                                          <p:attrName>ppt_x</p:attrName>
                                          <p:attrName>ppt_y</p:attrName>
                                        </p:attrNameLst>
                                      </p:cBhvr>
                                    </p:animMotion>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nodeType="clickEffect">
                                  <p:stCondLst>
                                    <p:cond delay="0"/>
                                  </p:stCondLst>
                                  <p:childTnLst>
                                    <p:animMotion origin="layout" path="M 0.25416 -4.81481E-6 L 0.25416 0.33334 " pathEditMode="relative" rAng="0" ptsTypes="AA">
                                      <p:cBhvr>
                                        <p:cTn id="37" dur="2000" fill="hold"/>
                                        <p:tgtEl>
                                          <p:spTgt spid="161902"/>
                                        </p:tgtEl>
                                        <p:attrNameLst>
                                          <p:attrName>ppt_x</p:attrName>
                                          <p:attrName>ppt_y</p:attrName>
                                        </p:attrNameLst>
                                      </p:cBhvr>
                                      <p:rCtr x="0" y="167"/>
                                    </p:animMotion>
                                  </p:childTnLst>
                                </p:cTn>
                              </p:par>
                            </p:childTnLst>
                          </p:cTn>
                        </p:par>
                      </p:childTnLst>
                    </p:cTn>
                  </p:par>
                  <p:par>
                    <p:cTn id="38" fill="hold">
                      <p:stCondLst>
                        <p:cond delay="indefinite"/>
                      </p:stCondLst>
                      <p:childTnLst>
                        <p:par>
                          <p:cTn id="39" fill="hold">
                            <p:stCondLst>
                              <p:cond delay="0"/>
                            </p:stCondLst>
                            <p:childTnLst>
                              <p:par>
                                <p:cTn id="40" presetID="42" presetClass="path" presetSubtype="0" accel="50000" decel="50000" fill="hold" nodeType="clickEffect">
                                  <p:stCondLst>
                                    <p:cond delay="0"/>
                                  </p:stCondLst>
                                  <p:childTnLst>
                                    <p:animMotion origin="layout" path="M 0.25416 0.33333 L 0.25416 0.61111 " pathEditMode="relative" rAng="0" ptsTypes="AA">
                                      <p:cBhvr>
                                        <p:cTn id="41" dur="2000" fill="hold"/>
                                        <p:tgtEl>
                                          <p:spTgt spid="161902"/>
                                        </p:tgtEl>
                                        <p:attrNameLst>
                                          <p:attrName>ppt_x</p:attrName>
                                          <p:attrName>ppt_y</p:attrName>
                                        </p:attrNameLst>
                                      </p:cBhvr>
                                      <p:rCtr x="0" y="139"/>
                                    </p:animMotion>
                                  </p:childTnLst>
                                </p:cTn>
                              </p:par>
                            </p:childTnLst>
                          </p:cTn>
                        </p:par>
                      </p:childTnLst>
                    </p:cTn>
                  </p:par>
                  <p:par>
                    <p:cTn id="42" fill="hold">
                      <p:stCondLst>
                        <p:cond delay="indefinite"/>
                      </p:stCondLst>
                      <p:childTnLst>
                        <p:par>
                          <p:cTn id="43" fill="hold">
                            <p:stCondLst>
                              <p:cond delay="0"/>
                            </p:stCondLst>
                            <p:childTnLst>
                              <p:par>
                                <p:cTn id="44" presetID="63" presetClass="path" presetSubtype="0" accel="50000" decel="50000" fill="hold" nodeType="clickEffect">
                                  <p:stCondLst>
                                    <p:cond delay="0"/>
                                  </p:stCondLst>
                                  <p:childTnLst>
                                    <p:animMotion origin="layout" path="M 0.25416 0.60741 L 0.50416 0.60741 " pathEditMode="relative" rAng="0" ptsTypes="AA">
                                      <p:cBhvr>
                                        <p:cTn id="45" dur="2000" fill="hold"/>
                                        <p:tgtEl>
                                          <p:spTgt spid="161902"/>
                                        </p:tgtEl>
                                        <p:attrNameLst>
                                          <p:attrName>ppt_x</p:attrName>
                                          <p:attrName>ppt_y</p:attrName>
                                        </p:attrNameLst>
                                      </p:cBhvr>
                                      <p:rCtr x="12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910" grpId="0" animBg="1"/>
      <p:bldP spid="161911" grpId="0" animBg="1"/>
      <p:bldP spid="118" grpId="0"/>
      <p:bldP spid="118" grpId="1"/>
      <p:bldP spid="119" grpId="0"/>
      <p:bldP spid="119"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dirty="0"/>
              <a:t>Bridge – minh </a:t>
            </a:r>
            <a:r>
              <a:rPr lang="en-US" dirty="0" err="1"/>
              <a:t>họa</a:t>
            </a:r>
            <a:r>
              <a:rPr lang="en-US" dirty="0"/>
              <a:t> </a:t>
            </a:r>
            <a:r>
              <a:rPr lang="en-US" dirty="0" err="1"/>
              <a:t>tín</a:t>
            </a:r>
            <a:r>
              <a:rPr lang="en-US" dirty="0"/>
              <a:t> </a:t>
            </a:r>
            <a:r>
              <a:rPr lang="en-US" dirty="0" err="1"/>
              <a:t>hiệu</a:t>
            </a:r>
            <a:r>
              <a:rPr lang="en-US" dirty="0"/>
              <a:t> </a:t>
            </a:r>
            <a:r>
              <a:rPr lang="en-US" dirty="0" err="1"/>
              <a:t>mạng</a:t>
            </a:r>
            <a:endParaRPr lang="en-US" dirty="0"/>
          </a:p>
        </p:txBody>
      </p:sp>
      <p:pic>
        <p:nvPicPr>
          <p:cNvPr id="13316"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696200" y="152400"/>
            <a:ext cx="988268" cy="781050"/>
          </a:xfrm>
          <a:prstGeom prst="rect">
            <a:avLst/>
          </a:prstGeom>
          <a:noFill/>
          <a:ln w="9525">
            <a:noFill/>
            <a:miter lim="800000"/>
            <a:headEnd/>
            <a:tailEnd/>
          </a:ln>
        </p:spPr>
      </p:pic>
      <p:sp>
        <p:nvSpPr>
          <p:cNvPr id="13317" name="Line 4"/>
          <p:cNvSpPr>
            <a:spLocks noChangeShapeType="1"/>
          </p:cNvSpPr>
          <p:nvPr/>
        </p:nvSpPr>
        <p:spPr bwMode="auto">
          <a:xfrm>
            <a:off x="4419600" y="2133600"/>
            <a:ext cx="0" cy="3810000"/>
          </a:xfrm>
          <a:prstGeom prst="line">
            <a:avLst/>
          </a:prstGeom>
          <a:noFill/>
          <a:ln w="38100">
            <a:solidFill>
              <a:schemeClr val="tx1"/>
            </a:solidFill>
            <a:round/>
            <a:headEnd/>
            <a:tailEnd/>
          </a:ln>
        </p:spPr>
        <p:txBody>
          <a:bodyPr/>
          <a:lstStyle/>
          <a:p>
            <a:endParaRPr lang="en-US" dirty="0">
              <a:latin typeface="Times New Roman" pitchFamily="18" charset="0"/>
            </a:endParaRPr>
          </a:p>
        </p:txBody>
      </p:sp>
      <p:sp>
        <p:nvSpPr>
          <p:cNvPr id="13318" name="Line 5"/>
          <p:cNvSpPr>
            <a:spLocks noChangeShapeType="1"/>
          </p:cNvSpPr>
          <p:nvPr/>
        </p:nvSpPr>
        <p:spPr bwMode="auto">
          <a:xfrm>
            <a:off x="2057400" y="2133600"/>
            <a:ext cx="5105400" cy="0"/>
          </a:xfrm>
          <a:prstGeom prst="line">
            <a:avLst/>
          </a:prstGeom>
          <a:noFill/>
          <a:ln w="38100">
            <a:solidFill>
              <a:schemeClr val="tx1"/>
            </a:solidFill>
            <a:round/>
            <a:headEnd/>
            <a:tailEnd/>
          </a:ln>
        </p:spPr>
        <p:txBody>
          <a:bodyPr/>
          <a:lstStyle/>
          <a:p>
            <a:endParaRPr lang="en-US" dirty="0">
              <a:latin typeface="Times New Roman" pitchFamily="18" charset="0"/>
            </a:endParaRPr>
          </a:p>
        </p:txBody>
      </p:sp>
      <p:sp>
        <p:nvSpPr>
          <p:cNvPr id="13319" name="Line 6"/>
          <p:cNvSpPr>
            <a:spLocks noChangeShapeType="1"/>
          </p:cNvSpPr>
          <p:nvPr/>
        </p:nvSpPr>
        <p:spPr bwMode="auto">
          <a:xfrm>
            <a:off x="2057400" y="5943600"/>
            <a:ext cx="5105400" cy="0"/>
          </a:xfrm>
          <a:prstGeom prst="line">
            <a:avLst/>
          </a:prstGeom>
          <a:noFill/>
          <a:ln w="38100">
            <a:solidFill>
              <a:schemeClr val="tx1"/>
            </a:solidFill>
            <a:round/>
            <a:headEnd/>
            <a:tailEnd/>
          </a:ln>
        </p:spPr>
        <p:txBody>
          <a:bodyPr/>
          <a:lstStyle/>
          <a:p>
            <a:endParaRPr lang="en-US" dirty="0">
              <a:latin typeface="Times New Roman" pitchFamily="18" charset="0"/>
            </a:endParaRPr>
          </a:p>
        </p:txBody>
      </p:sp>
      <p:grpSp>
        <p:nvGrpSpPr>
          <p:cNvPr id="2" name="Group 30"/>
          <p:cNvGrpSpPr>
            <a:grpSpLocks noChangeAspect="1"/>
          </p:cNvGrpSpPr>
          <p:nvPr/>
        </p:nvGrpSpPr>
        <p:grpSpPr bwMode="auto">
          <a:xfrm>
            <a:off x="6781800" y="5657850"/>
            <a:ext cx="681038" cy="666750"/>
            <a:chOff x="387" y="1730"/>
            <a:chExt cx="573" cy="518"/>
          </a:xfrm>
        </p:grpSpPr>
        <p:sp>
          <p:nvSpPr>
            <p:cNvPr id="13410" name="AutoShape 31"/>
            <p:cNvSpPr>
              <a:spLocks noChangeAspect="1" noChangeArrowheads="1" noTextEdit="1"/>
            </p:cNvSpPr>
            <p:nvPr/>
          </p:nvSpPr>
          <p:spPr bwMode="auto">
            <a:xfrm>
              <a:off x="387" y="1730"/>
              <a:ext cx="573" cy="518"/>
            </a:xfrm>
            <a:prstGeom prst="rect">
              <a:avLst/>
            </a:prstGeom>
            <a:noFill/>
            <a:ln w="9525">
              <a:noFill/>
              <a:miter lim="800000"/>
              <a:headEnd/>
              <a:tailEnd/>
            </a:ln>
          </p:spPr>
          <p:txBody>
            <a:bodyPr/>
            <a:lstStyle/>
            <a:p>
              <a:endParaRPr lang="en-US" dirty="0">
                <a:latin typeface="Times New Roman" pitchFamily="18" charset="0"/>
              </a:endParaRPr>
            </a:p>
          </p:txBody>
        </p:sp>
        <p:sp>
          <p:nvSpPr>
            <p:cNvPr id="13411" name="Rectangle 32"/>
            <p:cNvSpPr>
              <a:spLocks noChangeArrowheads="1"/>
            </p:cNvSpPr>
            <p:nvPr/>
          </p:nvSpPr>
          <p:spPr bwMode="auto">
            <a:xfrm>
              <a:off x="390" y="2074"/>
              <a:ext cx="510" cy="94"/>
            </a:xfrm>
            <a:prstGeom prst="rect">
              <a:avLst/>
            </a:prstGeom>
            <a:solidFill>
              <a:srgbClr val="B7B79D"/>
            </a:solidFill>
            <a:ln w="9525">
              <a:noFill/>
              <a:miter lim="800000"/>
              <a:headEnd/>
              <a:tailEnd/>
            </a:ln>
          </p:spPr>
          <p:txBody>
            <a:bodyPr/>
            <a:lstStyle/>
            <a:p>
              <a:endParaRPr lang="en-US" dirty="0">
                <a:latin typeface="Times New Roman" pitchFamily="18" charset="0"/>
              </a:endParaRPr>
            </a:p>
          </p:txBody>
        </p:sp>
        <p:sp>
          <p:nvSpPr>
            <p:cNvPr id="13412" name="Rectangle 33"/>
            <p:cNvSpPr>
              <a:spLocks noChangeArrowheads="1"/>
            </p:cNvSpPr>
            <p:nvPr/>
          </p:nvSpPr>
          <p:spPr bwMode="auto">
            <a:xfrm>
              <a:off x="391" y="2075"/>
              <a:ext cx="508" cy="92"/>
            </a:xfrm>
            <a:prstGeom prst="rect">
              <a:avLst/>
            </a:prstGeom>
            <a:solidFill>
              <a:srgbClr val="B7B79D"/>
            </a:solidFill>
            <a:ln w="4763">
              <a:solidFill>
                <a:srgbClr val="494936"/>
              </a:solidFill>
              <a:miter lim="800000"/>
              <a:headEnd/>
              <a:tailEnd/>
            </a:ln>
          </p:spPr>
          <p:txBody>
            <a:bodyPr/>
            <a:lstStyle/>
            <a:p>
              <a:endParaRPr lang="en-US" dirty="0">
                <a:latin typeface="Times New Roman" pitchFamily="18" charset="0"/>
              </a:endParaRPr>
            </a:p>
          </p:txBody>
        </p:sp>
        <p:sp>
          <p:nvSpPr>
            <p:cNvPr id="13413" name="Freeform 34"/>
            <p:cNvSpPr>
              <a:spLocks/>
            </p:cNvSpPr>
            <p:nvPr/>
          </p:nvSpPr>
          <p:spPr bwMode="auto">
            <a:xfrm>
              <a:off x="390" y="2023"/>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 name="T10" fmla="*/ 0 60000 65536"/>
                <a:gd name="T11" fmla="*/ 0 60000 65536"/>
                <a:gd name="T12" fmla="*/ 0 60000 65536"/>
                <a:gd name="T13" fmla="*/ 0 60000 65536"/>
                <a:gd name="T14" fmla="*/ 0 60000 65536"/>
                <a:gd name="T15" fmla="*/ 0 w 564"/>
                <a:gd name="T16" fmla="*/ 0 h 51"/>
                <a:gd name="T17" fmla="*/ 564 w 564"/>
                <a:gd name="T18" fmla="*/ 51 h 51"/>
              </a:gdLst>
              <a:ahLst/>
              <a:cxnLst>
                <a:cxn ang="T10">
                  <a:pos x="T0" y="T1"/>
                </a:cxn>
                <a:cxn ang="T11">
                  <a:pos x="T2" y="T3"/>
                </a:cxn>
                <a:cxn ang="T12">
                  <a:pos x="T4" y="T5"/>
                </a:cxn>
                <a:cxn ang="T13">
                  <a:pos x="T6" y="T7"/>
                </a:cxn>
                <a:cxn ang="T14">
                  <a:pos x="T8" y="T9"/>
                </a:cxn>
              </a:cxnLst>
              <a:rect l="T15" t="T16" r="T17" b="T18"/>
              <a:pathLst>
                <a:path w="564" h="51">
                  <a:moveTo>
                    <a:pt x="0" y="51"/>
                  </a:moveTo>
                  <a:lnTo>
                    <a:pt x="54" y="0"/>
                  </a:lnTo>
                  <a:lnTo>
                    <a:pt x="564" y="0"/>
                  </a:lnTo>
                  <a:lnTo>
                    <a:pt x="510" y="51"/>
                  </a:lnTo>
                  <a:lnTo>
                    <a:pt x="0" y="51"/>
                  </a:lnTo>
                  <a:close/>
                </a:path>
              </a:pathLst>
            </a:custGeom>
            <a:solidFill>
              <a:srgbClr val="C9C9B6"/>
            </a:solidFill>
            <a:ln w="9525">
              <a:noFill/>
              <a:round/>
              <a:headEnd/>
              <a:tailEnd/>
            </a:ln>
          </p:spPr>
          <p:txBody>
            <a:bodyPr/>
            <a:lstStyle/>
            <a:p>
              <a:endParaRPr lang="en-US" dirty="0">
                <a:latin typeface="Times New Roman" pitchFamily="18" charset="0"/>
              </a:endParaRPr>
            </a:p>
          </p:txBody>
        </p:sp>
        <p:sp>
          <p:nvSpPr>
            <p:cNvPr id="13414" name="Freeform 35"/>
            <p:cNvSpPr>
              <a:spLocks/>
            </p:cNvSpPr>
            <p:nvPr/>
          </p:nvSpPr>
          <p:spPr bwMode="auto">
            <a:xfrm>
              <a:off x="390" y="2023"/>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 name="T10" fmla="*/ 0 60000 65536"/>
                <a:gd name="T11" fmla="*/ 0 60000 65536"/>
                <a:gd name="T12" fmla="*/ 0 60000 65536"/>
                <a:gd name="T13" fmla="*/ 0 60000 65536"/>
                <a:gd name="T14" fmla="*/ 0 60000 65536"/>
                <a:gd name="T15" fmla="*/ 0 w 564"/>
                <a:gd name="T16" fmla="*/ 0 h 51"/>
                <a:gd name="T17" fmla="*/ 564 w 564"/>
                <a:gd name="T18" fmla="*/ 51 h 51"/>
              </a:gdLst>
              <a:ahLst/>
              <a:cxnLst>
                <a:cxn ang="T10">
                  <a:pos x="T0" y="T1"/>
                </a:cxn>
                <a:cxn ang="T11">
                  <a:pos x="T2" y="T3"/>
                </a:cxn>
                <a:cxn ang="T12">
                  <a:pos x="T4" y="T5"/>
                </a:cxn>
                <a:cxn ang="T13">
                  <a:pos x="T6" y="T7"/>
                </a:cxn>
                <a:cxn ang="T14">
                  <a:pos x="T8" y="T9"/>
                </a:cxn>
              </a:cxnLst>
              <a:rect l="T15" t="T16" r="T17" b="T18"/>
              <a:pathLst>
                <a:path w="564" h="51">
                  <a:moveTo>
                    <a:pt x="0" y="51"/>
                  </a:moveTo>
                  <a:lnTo>
                    <a:pt x="54" y="0"/>
                  </a:lnTo>
                  <a:lnTo>
                    <a:pt x="564" y="0"/>
                  </a:lnTo>
                  <a:lnTo>
                    <a:pt x="510" y="51"/>
                  </a:lnTo>
                  <a:lnTo>
                    <a:pt x="0" y="51"/>
                  </a:lnTo>
                  <a:close/>
                </a:path>
              </a:pathLst>
            </a:custGeom>
            <a:solidFill>
              <a:srgbClr val="C9C9B6"/>
            </a:solidFill>
            <a:ln w="4763">
              <a:solidFill>
                <a:srgbClr val="494936"/>
              </a:solidFill>
              <a:round/>
              <a:headEnd/>
              <a:tailEnd/>
            </a:ln>
          </p:spPr>
          <p:txBody>
            <a:bodyPr/>
            <a:lstStyle/>
            <a:p>
              <a:endParaRPr lang="en-US" dirty="0">
                <a:latin typeface="Times New Roman" pitchFamily="18" charset="0"/>
              </a:endParaRPr>
            </a:p>
          </p:txBody>
        </p:sp>
        <p:sp>
          <p:nvSpPr>
            <p:cNvPr id="13415" name="Line 36"/>
            <p:cNvSpPr>
              <a:spLocks noChangeShapeType="1"/>
            </p:cNvSpPr>
            <p:nvPr/>
          </p:nvSpPr>
          <p:spPr bwMode="auto">
            <a:xfrm flipH="1">
              <a:off x="749" y="2117"/>
              <a:ext cx="123" cy="1"/>
            </a:xfrm>
            <a:prstGeom prst="line">
              <a:avLst/>
            </a:prstGeom>
            <a:noFill/>
            <a:ln w="14288">
              <a:solidFill>
                <a:srgbClr val="000000"/>
              </a:solidFill>
              <a:round/>
              <a:headEnd/>
              <a:tailEnd/>
            </a:ln>
          </p:spPr>
          <p:txBody>
            <a:bodyPr/>
            <a:lstStyle/>
            <a:p>
              <a:endParaRPr lang="en-US" dirty="0">
                <a:latin typeface="Times New Roman" pitchFamily="18" charset="0"/>
              </a:endParaRPr>
            </a:p>
          </p:txBody>
        </p:sp>
        <p:sp>
          <p:nvSpPr>
            <p:cNvPr id="13416" name="Freeform 37"/>
            <p:cNvSpPr>
              <a:spLocks/>
            </p:cNvSpPr>
            <p:nvPr/>
          </p:nvSpPr>
          <p:spPr bwMode="auto">
            <a:xfrm>
              <a:off x="900" y="2023"/>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 name="T10" fmla="*/ 0 60000 65536"/>
                <a:gd name="T11" fmla="*/ 0 60000 65536"/>
                <a:gd name="T12" fmla="*/ 0 60000 65536"/>
                <a:gd name="T13" fmla="*/ 0 60000 65536"/>
                <a:gd name="T14" fmla="*/ 0 60000 65536"/>
                <a:gd name="T15" fmla="*/ 0 w 54"/>
                <a:gd name="T16" fmla="*/ 0 h 145"/>
                <a:gd name="T17" fmla="*/ 54 w 54"/>
                <a:gd name="T18" fmla="*/ 145 h 145"/>
              </a:gdLst>
              <a:ahLst/>
              <a:cxnLst>
                <a:cxn ang="T10">
                  <a:pos x="T0" y="T1"/>
                </a:cxn>
                <a:cxn ang="T11">
                  <a:pos x="T2" y="T3"/>
                </a:cxn>
                <a:cxn ang="T12">
                  <a:pos x="T4" y="T5"/>
                </a:cxn>
                <a:cxn ang="T13">
                  <a:pos x="T6" y="T7"/>
                </a:cxn>
                <a:cxn ang="T14">
                  <a:pos x="T8" y="T9"/>
                </a:cxn>
              </a:cxnLst>
              <a:rect l="T15" t="T16" r="T17" b="T18"/>
              <a:pathLst>
                <a:path w="54" h="145">
                  <a:moveTo>
                    <a:pt x="0" y="145"/>
                  </a:moveTo>
                  <a:lnTo>
                    <a:pt x="54" y="91"/>
                  </a:lnTo>
                  <a:lnTo>
                    <a:pt x="54" y="0"/>
                  </a:lnTo>
                  <a:lnTo>
                    <a:pt x="0" y="51"/>
                  </a:lnTo>
                  <a:lnTo>
                    <a:pt x="0" y="145"/>
                  </a:lnTo>
                  <a:close/>
                </a:path>
              </a:pathLst>
            </a:custGeom>
            <a:solidFill>
              <a:srgbClr val="7A7A5A"/>
            </a:solidFill>
            <a:ln w="9525">
              <a:noFill/>
              <a:round/>
              <a:headEnd/>
              <a:tailEnd/>
            </a:ln>
          </p:spPr>
          <p:txBody>
            <a:bodyPr/>
            <a:lstStyle/>
            <a:p>
              <a:endParaRPr lang="en-US" dirty="0">
                <a:latin typeface="Times New Roman" pitchFamily="18" charset="0"/>
              </a:endParaRPr>
            </a:p>
          </p:txBody>
        </p:sp>
        <p:sp>
          <p:nvSpPr>
            <p:cNvPr id="13417" name="Freeform 38"/>
            <p:cNvSpPr>
              <a:spLocks/>
            </p:cNvSpPr>
            <p:nvPr/>
          </p:nvSpPr>
          <p:spPr bwMode="auto">
            <a:xfrm>
              <a:off x="900" y="2023"/>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 name="T10" fmla="*/ 0 60000 65536"/>
                <a:gd name="T11" fmla="*/ 0 60000 65536"/>
                <a:gd name="T12" fmla="*/ 0 60000 65536"/>
                <a:gd name="T13" fmla="*/ 0 60000 65536"/>
                <a:gd name="T14" fmla="*/ 0 60000 65536"/>
                <a:gd name="T15" fmla="*/ 0 w 54"/>
                <a:gd name="T16" fmla="*/ 0 h 145"/>
                <a:gd name="T17" fmla="*/ 54 w 54"/>
                <a:gd name="T18" fmla="*/ 145 h 145"/>
              </a:gdLst>
              <a:ahLst/>
              <a:cxnLst>
                <a:cxn ang="T10">
                  <a:pos x="T0" y="T1"/>
                </a:cxn>
                <a:cxn ang="T11">
                  <a:pos x="T2" y="T3"/>
                </a:cxn>
                <a:cxn ang="T12">
                  <a:pos x="T4" y="T5"/>
                </a:cxn>
                <a:cxn ang="T13">
                  <a:pos x="T6" y="T7"/>
                </a:cxn>
                <a:cxn ang="T14">
                  <a:pos x="T8" y="T9"/>
                </a:cxn>
              </a:cxnLst>
              <a:rect l="T15" t="T16" r="T17" b="T18"/>
              <a:pathLst>
                <a:path w="54" h="145">
                  <a:moveTo>
                    <a:pt x="0" y="145"/>
                  </a:moveTo>
                  <a:lnTo>
                    <a:pt x="54" y="91"/>
                  </a:lnTo>
                  <a:lnTo>
                    <a:pt x="54" y="0"/>
                  </a:lnTo>
                  <a:lnTo>
                    <a:pt x="0" y="51"/>
                  </a:lnTo>
                  <a:lnTo>
                    <a:pt x="0" y="145"/>
                  </a:lnTo>
                  <a:close/>
                </a:path>
              </a:pathLst>
            </a:custGeom>
            <a:solidFill>
              <a:srgbClr val="7A7A5A"/>
            </a:solidFill>
            <a:ln w="4763">
              <a:solidFill>
                <a:srgbClr val="494936"/>
              </a:solidFill>
              <a:round/>
              <a:headEnd/>
              <a:tailEnd/>
            </a:ln>
          </p:spPr>
          <p:txBody>
            <a:bodyPr/>
            <a:lstStyle/>
            <a:p>
              <a:endParaRPr lang="en-US" dirty="0">
                <a:latin typeface="Times New Roman" pitchFamily="18" charset="0"/>
              </a:endParaRPr>
            </a:p>
          </p:txBody>
        </p:sp>
        <p:sp>
          <p:nvSpPr>
            <p:cNvPr id="13418" name="Freeform 39"/>
            <p:cNvSpPr>
              <a:spLocks/>
            </p:cNvSpPr>
            <p:nvPr/>
          </p:nvSpPr>
          <p:spPr bwMode="auto">
            <a:xfrm>
              <a:off x="393" y="2157"/>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 name="T10" fmla="*/ 0 60000 65536"/>
                <a:gd name="T11" fmla="*/ 0 60000 65536"/>
                <a:gd name="T12" fmla="*/ 0 60000 65536"/>
                <a:gd name="T13" fmla="*/ 0 60000 65536"/>
                <a:gd name="T14" fmla="*/ 0 60000 65536"/>
                <a:gd name="T15" fmla="*/ 0 w 450"/>
                <a:gd name="T16" fmla="*/ 0 h 71"/>
                <a:gd name="T17" fmla="*/ 450 w 450"/>
                <a:gd name="T18" fmla="*/ 71 h 71"/>
              </a:gdLst>
              <a:ahLst/>
              <a:cxnLst>
                <a:cxn ang="T10">
                  <a:pos x="T0" y="T1"/>
                </a:cxn>
                <a:cxn ang="T11">
                  <a:pos x="T2" y="T3"/>
                </a:cxn>
                <a:cxn ang="T12">
                  <a:pos x="T4" y="T5"/>
                </a:cxn>
                <a:cxn ang="T13">
                  <a:pos x="T6" y="T7"/>
                </a:cxn>
                <a:cxn ang="T14">
                  <a:pos x="T8" y="T9"/>
                </a:cxn>
              </a:cxnLst>
              <a:rect l="T15" t="T16" r="T17" b="T18"/>
              <a:pathLst>
                <a:path w="450" h="71">
                  <a:moveTo>
                    <a:pt x="0" y="71"/>
                  </a:moveTo>
                  <a:lnTo>
                    <a:pt x="57" y="0"/>
                  </a:lnTo>
                  <a:lnTo>
                    <a:pt x="450" y="0"/>
                  </a:lnTo>
                  <a:lnTo>
                    <a:pt x="393" y="71"/>
                  </a:lnTo>
                  <a:lnTo>
                    <a:pt x="0" y="71"/>
                  </a:lnTo>
                  <a:close/>
                </a:path>
              </a:pathLst>
            </a:custGeom>
            <a:solidFill>
              <a:srgbClr val="C9C9B6"/>
            </a:solidFill>
            <a:ln w="9525">
              <a:noFill/>
              <a:round/>
              <a:headEnd/>
              <a:tailEnd/>
            </a:ln>
          </p:spPr>
          <p:txBody>
            <a:bodyPr/>
            <a:lstStyle/>
            <a:p>
              <a:endParaRPr lang="en-US" dirty="0">
                <a:latin typeface="Times New Roman" pitchFamily="18" charset="0"/>
              </a:endParaRPr>
            </a:p>
          </p:txBody>
        </p:sp>
        <p:sp>
          <p:nvSpPr>
            <p:cNvPr id="13419" name="Freeform 40"/>
            <p:cNvSpPr>
              <a:spLocks/>
            </p:cNvSpPr>
            <p:nvPr/>
          </p:nvSpPr>
          <p:spPr bwMode="auto">
            <a:xfrm>
              <a:off x="393" y="2157"/>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 name="T10" fmla="*/ 0 60000 65536"/>
                <a:gd name="T11" fmla="*/ 0 60000 65536"/>
                <a:gd name="T12" fmla="*/ 0 60000 65536"/>
                <a:gd name="T13" fmla="*/ 0 60000 65536"/>
                <a:gd name="T14" fmla="*/ 0 60000 65536"/>
                <a:gd name="T15" fmla="*/ 0 w 450"/>
                <a:gd name="T16" fmla="*/ 0 h 71"/>
                <a:gd name="T17" fmla="*/ 450 w 450"/>
                <a:gd name="T18" fmla="*/ 71 h 71"/>
              </a:gdLst>
              <a:ahLst/>
              <a:cxnLst>
                <a:cxn ang="T10">
                  <a:pos x="T0" y="T1"/>
                </a:cxn>
                <a:cxn ang="T11">
                  <a:pos x="T2" y="T3"/>
                </a:cxn>
                <a:cxn ang="T12">
                  <a:pos x="T4" y="T5"/>
                </a:cxn>
                <a:cxn ang="T13">
                  <a:pos x="T6" y="T7"/>
                </a:cxn>
                <a:cxn ang="T14">
                  <a:pos x="T8" y="T9"/>
                </a:cxn>
              </a:cxnLst>
              <a:rect l="T15" t="T16" r="T17" b="T18"/>
              <a:pathLst>
                <a:path w="450" h="71">
                  <a:moveTo>
                    <a:pt x="0" y="71"/>
                  </a:moveTo>
                  <a:lnTo>
                    <a:pt x="57" y="0"/>
                  </a:lnTo>
                  <a:lnTo>
                    <a:pt x="450" y="0"/>
                  </a:lnTo>
                  <a:lnTo>
                    <a:pt x="393" y="71"/>
                  </a:lnTo>
                  <a:lnTo>
                    <a:pt x="0" y="71"/>
                  </a:lnTo>
                  <a:close/>
                </a:path>
              </a:pathLst>
            </a:custGeom>
            <a:solidFill>
              <a:srgbClr val="C9C9B6"/>
            </a:solidFill>
            <a:ln w="4763">
              <a:solidFill>
                <a:srgbClr val="494936"/>
              </a:solidFill>
              <a:round/>
              <a:headEnd/>
              <a:tailEnd/>
            </a:ln>
          </p:spPr>
          <p:txBody>
            <a:bodyPr/>
            <a:lstStyle/>
            <a:p>
              <a:endParaRPr lang="en-US" dirty="0">
                <a:latin typeface="Times New Roman" pitchFamily="18" charset="0"/>
              </a:endParaRPr>
            </a:p>
          </p:txBody>
        </p:sp>
        <p:sp>
          <p:nvSpPr>
            <p:cNvPr id="13420" name="Freeform 41"/>
            <p:cNvSpPr>
              <a:spLocks/>
            </p:cNvSpPr>
            <p:nvPr/>
          </p:nvSpPr>
          <p:spPr bwMode="auto">
            <a:xfrm>
              <a:off x="786" y="2157"/>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 name="T10" fmla="*/ 0 60000 65536"/>
                <a:gd name="T11" fmla="*/ 0 60000 65536"/>
                <a:gd name="T12" fmla="*/ 0 60000 65536"/>
                <a:gd name="T13" fmla="*/ 0 60000 65536"/>
                <a:gd name="T14" fmla="*/ 0 60000 65536"/>
                <a:gd name="T15" fmla="*/ 0 w 57"/>
                <a:gd name="T16" fmla="*/ 0 h 85"/>
                <a:gd name="T17" fmla="*/ 57 w 57"/>
                <a:gd name="T18" fmla="*/ 85 h 85"/>
              </a:gdLst>
              <a:ahLst/>
              <a:cxnLst>
                <a:cxn ang="T10">
                  <a:pos x="T0" y="T1"/>
                </a:cxn>
                <a:cxn ang="T11">
                  <a:pos x="T2" y="T3"/>
                </a:cxn>
                <a:cxn ang="T12">
                  <a:pos x="T4" y="T5"/>
                </a:cxn>
                <a:cxn ang="T13">
                  <a:pos x="T6" y="T7"/>
                </a:cxn>
                <a:cxn ang="T14">
                  <a:pos x="T8" y="T9"/>
                </a:cxn>
              </a:cxnLst>
              <a:rect l="T15" t="T16" r="T17" b="T18"/>
              <a:pathLst>
                <a:path w="57" h="85">
                  <a:moveTo>
                    <a:pt x="0" y="85"/>
                  </a:moveTo>
                  <a:lnTo>
                    <a:pt x="57" y="26"/>
                  </a:lnTo>
                  <a:lnTo>
                    <a:pt x="57" y="0"/>
                  </a:lnTo>
                  <a:lnTo>
                    <a:pt x="0" y="71"/>
                  </a:lnTo>
                  <a:lnTo>
                    <a:pt x="0" y="85"/>
                  </a:lnTo>
                  <a:close/>
                </a:path>
              </a:pathLst>
            </a:custGeom>
            <a:solidFill>
              <a:srgbClr val="7A7A5A"/>
            </a:solidFill>
            <a:ln w="9525">
              <a:noFill/>
              <a:round/>
              <a:headEnd/>
              <a:tailEnd/>
            </a:ln>
          </p:spPr>
          <p:txBody>
            <a:bodyPr/>
            <a:lstStyle/>
            <a:p>
              <a:endParaRPr lang="en-US" dirty="0">
                <a:latin typeface="Times New Roman" pitchFamily="18" charset="0"/>
              </a:endParaRPr>
            </a:p>
          </p:txBody>
        </p:sp>
        <p:sp>
          <p:nvSpPr>
            <p:cNvPr id="13421" name="Freeform 42"/>
            <p:cNvSpPr>
              <a:spLocks/>
            </p:cNvSpPr>
            <p:nvPr/>
          </p:nvSpPr>
          <p:spPr bwMode="auto">
            <a:xfrm>
              <a:off x="786" y="2157"/>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 name="T10" fmla="*/ 0 60000 65536"/>
                <a:gd name="T11" fmla="*/ 0 60000 65536"/>
                <a:gd name="T12" fmla="*/ 0 60000 65536"/>
                <a:gd name="T13" fmla="*/ 0 60000 65536"/>
                <a:gd name="T14" fmla="*/ 0 60000 65536"/>
                <a:gd name="T15" fmla="*/ 0 w 57"/>
                <a:gd name="T16" fmla="*/ 0 h 85"/>
                <a:gd name="T17" fmla="*/ 57 w 57"/>
                <a:gd name="T18" fmla="*/ 85 h 85"/>
              </a:gdLst>
              <a:ahLst/>
              <a:cxnLst>
                <a:cxn ang="T10">
                  <a:pos x="T0" y="T1"/>
                </a:cxn>
                <a:cxn ang="T11">
                  <a:pos x="T2" y="T3"/>
                </a:cxn>
                <a:cxn ang="T12">
                  <a:pos x="T4" y="T5"/>
                </a:cxn>
                <a:cxn ang="T13">
                  <a:pos x="T6" y="T7"/>
                </a:cxn>
                <a:cxn ang="T14">
                  <a:pos x="T8" y="T9"/>
                </a:cxn>
              </a:cxnLst>
              <a:rect l="T15" t="T16" r="T17" b="T18"/>
              <a:pathLst>
                <a:path w="57" h="85">
                  <a:moveTo>
                    <a:pt x="0" y="85"/>
                  </a:moveTo>
                  <a:lnTo>
                    <a:pt x="57" y="26"/>
                  </a:lnTo>
                  <a:lnTo>
                    <a:pt x="57" y="0"/>
                  </a:lnTo>
                  <a:lnTo>
                    <a:pt x="0" y="71"/>
                  </a:lnTo>
                  <a:lnTo>
                    <a:pt x="0" y="85"/>
                  </a:lnTo>
                  <a:close/>
                </a:path>
              </a:pathLst>
            </a:custGeom>
            <a:solidFill>
              <a:srgbClr val="7A7A5A"/>
            </a:solidFill>
            <a:ln w="4763">
              <a:solidFill>
                <a:srgbClr val="494936"/>
              </a:solidFill>
              <a:round/>
              <a:headEnd/>
              <a:tailEnd/>
            </a:ln>
          </p:spPr>
          <p:txBody>
            <a:bodyPr/>
            <a:lstStyle/>
            <a:p>
              <a:endParaRPr lang="en-US" dirty="0">
                <a:latin typeface="Times New Roman" pitchFamily="18" charset="0"/>
              </a:endParaRPr>
            </a:p>
          </p:txBody>
        </p:sp>
        <p:sp>
          <p:nvSpPr>
            <p:cNvPr id="13422" name="Rectangle 43"/>
            <p:cNvSpPr>
              <a:spLocks noChangeArrowheads="1"/>
            </p:cNvSpPr>
            <p:nvPr/>
          </p:nvSpPr>
          <p:spPr bwMode="auto">
            <a:xfrm>
              <a:off x="393" y="2228"/>
              <a:ext cx="393" cy="14"/>
            </a:xfrm>
            <a:prstGeom prst="rect">
              <a:avLst/>
            </a:prstGeom>
            <a:solidFill>
              <a:srgbClr val="B7B79D"/>
            </a:solidFill>
            <a:ln w="9525">
              <a:noFill/>
              <a:miter lim="800000"/>
              <a:headEnd/>
              <a:tailEnd/>
            </a:ln>
          </p:spPr>
          <p:txBody>
            <a:bodyPr/>
            <a:lstStyle/>
            <a:p>
              <a:endParaRPr lang="en-US" dirty="0">
                <a:latin typeface="Times New Roman" pitchFamily="18" charset="0"/>
              </a:endParaRPr>
            </a:p>
          </p:txBody>
        </p:sp>
        <p:sp>
          <p:nvSpPr>
            <p:cNvPr id="13423" name="Rectangle 44"/>
            <p:cNvSpPr>
              <a:spLocks noChangeArrowheads="1"/>
            </p:cNvSpPr>
            <p:nvPr/>
          </p:nvSpPr>
          <p:spPr bwMode="auto">
            <a:xfrm>
              <a:off x="394" y="2229"/>
              <a:ext cx="391" cy="12"/>
            </a:xfrm>
            <a:prstGeom prst="rect">
              <a:avLst/>
            </a:prstGeom>
            <a:solidFill>
              <a:srgbClr val="B7B79D"/>
            </a:solidFill>
            <a:ln w="4763">
              <a:solidFill>
                <a:srgbClr val="494936"/>
              </a:solidFill>
              <a:miter lim="800000"/>
              <a:headEnd/>
              <a:tailEnd/>
            </a:ln>
          </p:spPr>
          <p:txBody>
            <a:bodyPr/>
            <a:lstStyle/>
            <a:p>
              <a:endParaRPr lang="en-US" dirty="0">
                <a:latin typeface="Times New Roman" pitchFamily="18" charset="0"/>
              </a:endParaRPr>
            </a:p>
          </p:txBody>
        </p:sp>
        <p:sp>
          <p:nvSpPr>
            <p:cNvPr id="13424" name="Freeform 45"/>
            <p:cNvSpPr>
              <a:spLocks/>
            </p:cNvSpPr>
            <p:nvPr/>
          </p:nvSpPr>
          <p:spPr bwMode="auto">
            <a:xfrm>
              <a:off x="467" y="2023"/>
              <a:ext cx="405" cy="40"/>
            </a:xfrm>
            <a:custGeom>
              <a:avLst/>
              <a:gdLst>
                <a:gd name="T0" fmla="*/ 0 w 405"/>
                <a:gd name="T1" fmla="*/ 40 h 40"/>
                <a:gd name="T2" fmla="*/ 43 w 405"/>
                <a:gd name="T3" fmla="*/ 0 h 40"/>
                <a:gd name="T4" fmla="*/ 405 w 405"/>
                <a:gd name="T5" fmla="*/ 0 h 40"/>
                <a:gd name="T6" fmla="*/ 365 w 405"/>
                <a:gd name="T7" fmla="*/ 40 h 40"/>
                <a:gd name="T8" fmla="*/ 0 w 405"/>
                <a:gd name="T9" fmla="*/ 40 h 40"/>
                <a:gd name="T10" fmla="*/ 0 60000 65536"/>
                <a:gd name="T11" fmla="*/ 0 60000 65536"/>
                <a:gd name="T12" fmla="*/ 0 60000 65536"/>
                <a:gd name="T13" fmla="*/ 0 60000 65536"/>
                <a:gd name="T14" fmla="*/ 0 60000 65536"/>
                <a:gd name="T15" fmla="*/ 0 w 405"/>
                <a:gd name="T16" fmla="*/ 0 h 40"/>
                <a:gd name="T17" fmla="*/ 405 w 405"/>
                <a:gd name="T18" fmla="*/ 40 h 40"/>
              </a:gdLst>
              <a:ahLst/>
              <a:cxnLst>
                <a:cxn ang="T10">
                  <a:pos x="T0" y="T1"/>
                </a:cxn>
                <a:cxn ang="T11">
                  <a:pos x="T2" y="T3"/>
                </a:cxn>
                <a:cxn ang="T12">
                  <a:pos x="T4" y="T5"/>
                </a:cxn>
                <a:cxn ang="T13">
                  <a:pos x="T6" y="T7"/>
                </a:cxn>
                <a:cxn ang="T14">
                  <a:pos x="T8" y="T9"/>
                </a:cxn>
              </a:cxnLst>
              <a:rect l="T15" t="T16" r="T17" b="T18"/>
              <a:pathLst>
                <a:path w="405" h="40">
                  <a:moveTo>
                    <a:pt x="0" y="40"/>
                  </a:moveTo>
                  <a:lnTo>
                    <a:pt x="43" y="0"/>
                  </a:lnTo>
                  <a:lnTo>
                    <a:pt x="405" y="0"/>
                  </a:lnTo>
                  <a:lnTo>
                    <a:pt x="365" y="40"/>
                  </a:lnTo>
                  <a:lnTo>
                    <a:pt x="0" y="40"/>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13425" name="Freeform 46"/>
            <p:cNvSpPr>
              <a:spLocks/>
            </p:cNvSpPr>
            <p:nvPr/>
          </p:nvSpPr>
          <p:spPr bwMode="auto">
            <a:xfrm>
              <a:off x="467" y="2023"/>
              <a:ext cx="405" cy="40"/>
            </a:xfrm>
            <a:custGeom>
              <a:avLst/>
              <a:gdLst>
                <a:gd name="T0" fmla="*/ 0 w 405"/>
                <a:gd name="T1" fmla="*/ 40 h 40"/>
                <a:gd name="T2" fmla="*/ 43 w 405"/>
                <a:gd name="T3" fmla="*/ 0 h 40"/>
                <a:gd name="T4" fmla="*/ 405 w 405"/>
                <a:gd name="T5" fmla="*/ 0 h 40"/>
                <a:gd name="T6" fmla="*/ 365 w 405"/>
                <a:gd name="T7" fmla="*/ 40 h 40"/>
                <a:gd name="T8" fmla="*/ 0 w 405"/>
                <a:gd name="T9" fmla="*/ 40 h 40"/>
                <a:gd name="T10" fmla="*/ 0 60000 65536"/>
                <a:gd name="T11" fmla="*/ 0 60000 65536"/>
                <a:gd name="T12" fmla="*/ 0 60000 65536"/>
                <a:gd name="T13" fmla="*/ 0 60000 65536"/>
                <a:gd name="T14" fmla="*/ 0 60000 65536"/>
                <a:gd name="T15" fmla="*/ 0 w 405"/>
                <a:gd name="T16" fmla="*/ 0 h 40"/>
                <a:gd name="T17" fmla="*/ 405 w 405"/>
                <a:gd name="T18" fmla="*/ 40 h 40"/>
              </a:gdLst>
              <a:ahLst/>
              <a:cxnLst>
                <a:cxn ang="T10">
                  <a:pos x="T0" y="T1"/>
                </a:cxn>
                <a:cxn ang="T11">
                  <a:pos x="T2" y="T3"/>
                </a:cxn>
                <a:cxn ang="T12">
                  <a:pos x="T4" y="T5"/>
                </a:cxn>
                <a:cxn ang="T13">
                  <a:pos x="T6" y="T7"/>
                </a:cxn>
                <a:cxn ang="T14">
                  <a:pos x="T8" y="T9"/>
                </a:cxn>
              </a:cxnLst>
              <a:rect l="T15" t="T16" r="T17" b="T18"/>
              <a:pathLst>
                <a:path w="405" h="40">
                  <a:moveTo>
                    <a:pt x="0" y="40"/>
                  </a:moveTo>
                  <a:lnTo>
                    <a:pt x="43" y="0"/>
                  </a:lnTo>
                  <a:lnTo>
                    <a:pt x="405" y="0"/>
                  </a:lnTo>
                  <a:lnTo>
                    <a:pt x="365" y="40"/>
                  </a:lnTo>
                  <a:lnTo>
                    <a:pt x="0" y="40"/>
                  </a:lnTo>
                  <a:close/>
                </a:path>
              </a:pathLst>
            </a:custGeom>
            <a:solidFill>
              <a:srgbClr val="000000"/>
            </a:solidFill>
            <a:ln w="4763">
              <a:solidFill>
                <a:srgbClr val="000000"/>
              </a:solidFill>
              <a:round/>
              <a:headEnd/>
              <a:tailEnd/>
            </a:ln>
          </p:spPr>
          <p:txBody>
            <a:bodyPr/>
            <a:lstStyle/>
            <a:p>
              <a:endParaRPr lang="en-US" dirty="0">
                <a:latin typeface="Times New Roman" pitchFamily="18" charset="0"/>
              </a:endParaRPr>
            </a:p>
          </p:txBody>
        </p:sp>
        <p:sp>
          <p:nvSpPr>
            <p:cNvPr id="13426" name="Freeform 47"/>
            <p:cNvSpPr>
              <a:spLocks/>
            </p:cNvSpPr>
            <p:nvPr/>
          </p:nvSpPr>
          <p:spPr bwMode="auto">
            <a:xfrm>
              <a:off x="464" y="1733"/>
              <a:ext cx="402" cy="37"/>
            </a:xfrm>
            <a:custGeom>
              <a:avLst/>
              <a:gdLst>
                <a:gd name="T0" fmla="*/ 0 w 402"/>
                <a:gd name="T1" fmla="*/ 37 h 37"/>
                <a:gd name="T2" fmla="*/ 40 w 402"/>
                <a:gd name="T3" fmla="*/ 0 h 37"/>
                <a:gd name="T4" fmla="*/ 402 w 402"/>
                <a:gd name="T5" fmla="*/ 0 h 37"/>
                <a:gd name="T6" fmla="*/ 362 w 402"/>
                <a:gd name="T7" fmla="*/ 37 h 37"/>
                <a:gd name="T8" fmla="*/ 0 w 402"/>
                <a:gd name="T9" fmla="*/ 37 h 37"/>
                <a:gd name="T10" fmla="*/ 0 60000 65536"/>
                <a:gd name="T11" fmla="*/ 0 60000 65536"/>
                <a:gd name="T12" fmla="*/ 0 60000 65536"/>
                <a:gd name="T13" fmla="*/ 0 60000 65536"/>
                <a:gd name="T14" fmla="*/ 0 60000 65536"/>
                <a:gd name="T15" fmla="*/ 0 w 402"/>
                <a:gd name="T16" fmla="*/ 0 h 37"/>
                <a:gd name="T17" fmla="*/ 402 w 402"/>
                <a:gd name="T18" fmla="*/ 37 h 37"/>
              </a:gdLst>
              <a:ahLst/>
              <a:cxnLst>
                <a:cxn ang="T10">
                  <a:pos x="T0" y="T1"/>
                </a:cxn>
                <a:cxn ang="T11">
                  <a:pos x="T2" y="T3"/>
                </a:cxn>
                <a:cxn ang="T12">
                  <a:pos x="T4" y="T5"/>
                </a:cxn>
                <a:cxn ang="T13">
                  <a:pos x="T6" y="T7"/>
                </a:cxn>
                <a:cxn ang="T14">
                  <a:pos x="T8" y="T9"/>
                </a:cxn>
              </a:cxnLst>
              <a:rect l="T15" t="T16" r="T17" b="T18"/>
              <a:pathLst>
                <a:path w="402" h="37">
                  <a:moveTo>
                    <a:pt x="0" y="37"/>
                  </a:moveTo>
                  <a:lnTo>
                    <a:pt x="40" y="0"/>
                  </a:lnTo>
                  <a:lnTo>
                    <a:pt x="402" y="0"/>
                  </a:lnTo>
                  <a:lnTo>
                    <a:pt x="362" y="37"/>
                  </a:lnTo>
                  <a:lnTo>
                    <a:pt x="0" y="37"/>
                  </a:lnTo>
                  <a:close/>
                </a:path>
              </a:pathLst>
            </a:custGeom>
            <a:solidFill>
              <a:srgbClr val="C9C9B6"/>
            </a:solidFill>
            <a:ln w="9525">
              <a:noFill/>
              <a:round/>
              <a:headEnd/>
              <a:tailEnd/>
            </a:ln>
          </p:spPr>
          <p:txBody>
            <a:bodyPr/>
            <a:lstStyle/>
            <a:p>
              <a:endParaRPr lang="en-US" dirty="0">
                <a:latin typeface="Times New Roman" pitchFamily="18" charset="0"/>
              </a:endParaRPr>
            </a:p>
          </p:txBody>
        </p:sp>
        <p:sp>
          <p:nvSpPr>
            <p:cNvPr id="13427" name="Freeform 48"/>
            <p:cNvSpPr>
              <a:spLocks/>
            </p:cNvSpPr>
            <p:nvPr/>
          </p:nvSpPr>
          <p:spPr bwMode="auto">
            <a:xfrm>
              <a:off x="464" y="1733"/>
              <a:ext cx="402" cy="37"/>
            </a:xfrm>
            <a:custGeom>
              <a:avLst/>
              <a:gdLst>
                <a:gd name="T0" fmla="*/ 0 w 402"/>
                <a:gd name="T1" fmla="*/ 37 h 37"/>
                <a:gd name="T2" fmla="*/ 40 w 402"/>
                <a:gd name="T3" fmla="*/ 0 h 37"/>
                <a:gd name="T4" fmla="*/ 402 w 402"/>
                <a:gd name="T5" fmla="*/ 0 h 37"/>
                <a:gd name="T6" fmla="*/ 362 w 402"/>
                <a:gd name="T7" fmla="*/ 37 h 37"/>
                <a:gd name="T8" fmla="*/ 0 w 402"/>
                <a:gd name="T9" fmla="*/ 37 h 37"/>
                <a:gd name="T10" fmla="*/ 0 60000 65536"/>
                <a:gd name="T11" fmla="*/ 0 60000 65536"/>
                <a:gd name="T12" fmla="*/ 0 60000 65536"/>
                <a:gd name="T13" fmla="*/ 0 60000 65536"/>
                <a:gd name="T14" fmla="*/ 0 60000 65536"/>
                <a:gd name="T15" fmla="*/ 0 w 402"/>
                <a:gd name="T16" fmla="*/ 0 h 37"/>
                <a:gd name="T17" fmla="*/ 402 w 402"/>
                <a:gd name="T18" fmla="*/ 37 h 37"/>
              </a:gdLst>
              <a:ahLst/>
              <a:cxnLst>
                <a:cxn ang="T10">
                  <a:pos x="T0" y="T1"/>
                </a:cxn>
                <a:cxn ang="T11">
                  <a:pos x="T2" y="T3"/>
                </a:cxn>
                <a:cxn ang="T12">
                  <a:pos x="T4" y="T5"/>
                </a:cxn>
                <a:cxn ang="T13">
                  <a:pos x="T6" y="T7"/>
                </a:cxn>
                <a:cxn ang="T14">
                  <a:pos x="T8" y="T9"/>
                </a:cxn>
              </a:cxnLst>
              <a:rect l="T15" t="T16" r="T17" b="T18"/>
              <a:pathLst>
                <a:path w="402" h="37">
                  <a:moveTo>
                    <a:pt x="0" y="37"/>
                  </a:moveTo>
                  <a:lnTo>
                    <a:pt x="40" y="0"/>
                  </a:lnTo>
                  <a:lnTo>
                    <a:pt x="402" y="0"/>
                  </a:lnTo>
                  <a:lnTo>
                    <a:pt x="362" y="37"/>
                  </a:lnTo>
                  <a:lnTo>
                    <a:pt x="0" y="37"/>
                  </a:lnTo>
                  <a:close/>
                </a:path>
              </a:pathLst>
            </a:custGeom>
            <a:solidFill>
              <a:srgbClr val="C9C9B6"/>
            </a:solidFill>
            <a:ln w="4763">
              <a:solidFill>
                <a:srgbClr val="494936"/>
              </a:solidFill>
              <a:round/>
              <a:headEnd/>
              <a:tailEnd/>
            </a:ln>
          </p:spPr>
          <p:txBody>
            <a:bodyPr/>
            <a:lstStyle/>
            <a:p>
              <a:endParaRPr lang="en-US" dirty="0">
                <a:latin typeface="Times New Roman" pitchFamily="18" charset="0"/>
              </a:endParaRPr>
            </a:p>
          </p:txBody>
        </p:sp>
        <p:sp>
          <p:nvSpPr>
            <p:cNvPr id="13428" name="Rectangle 49"/>
            <p:cNvSpPr>
              <a:spLocks noChangeArrowheads="1"/>
            </p:cNvSpPr>
            <p:nvPr/>
          </p:nvSpPr>
          <p:spPr bwMode="auto">
            <a:xfrm>
              <a:off x="465" y="1771"/>
              <a:ext cx="363" cy="285"/>
            </a:xfrm>
            <a:prstGeom prst="rect">
              <a:avLst/>
            </a:prstGeom>
            <a:solidFill>
              <a:srgbClr val="B7B79D"/>
            </a:solidFill>
            <a:ln w="4763">
              <a:solidFill>
                <a:srgbClr val="494936"/>
              </a:solidFill>
              <a:miter lim="800000"/>
              <a:headEnd/>
              <a:tailEnd/>
            </a:ln>
          </p:spPr>
          <p:txBody>
            <a:bodyPr/>
            <a:lstStyle/>
            <a:p>
              <a:endParaRPr lang="en-US" dirty="0">
                <a:latin typeface="Times New Roman" pitchFamily="18" charset="0"/>
              </a:endParaRPr>
            </a:p>
          </p:txBody>
        </p:sp>
        <p:sp>
          <p:nvSpPr>
            <p:cNvPr id="13429" name="Rectangle 50"/>
            <p:cNvSpPr>
              <a:spLocks noChangeArrowheads="1"/>
            </p:cNvSpPr>
            <p:nvPr/>
          </p:nvSpPr>
          <p:spPr bwMode="auto">
            <a:xfrm>
              <a:off x="496" y="1808"/>
              <a:ext cx="301" cy="220"/>
            </a:xfrm>
            <a:prstGeom prst="rect">
              <a:avLst/>
            </a:prstGeom>
            <a:solidFill>
              <a:srgbClr val="FFFFFF"/>
            </a:solidFill>
            <a:ln w="4763">
              <a:solidFill>
                <a:srgbClr val="494936"/>
              </a:solidFill>
              <a:miter lim="800000"/>
              <a:headEnd/>
              <a:tailEnd/>
            </a:ln>
          </p:spPr>
          <p:txBody>
            <a:bodyPr/>
            <a:lstStyle/>
            <a:p>
              <a:endParaRPr lang="en-US" dirty="0">
                <a:latin typeface="Times New Roman" pitchFamily="18" charset="0"/>
              </a:endParaRPr>
            </a:p>
          </p:txBody>
        </p:sp>
        <p:sp>
          <p:nvSpPr>
            <p:cNvPr id="13430" name="Freeform 51"/>
            <p:cNvSpPr>
              <a:spLocks/>
            </p:cNvSpPr>
            <p:nvPr/>
          </p:nvSpPr>
          <p:spPr bwMode="auto">
            <a:xfrm>
              <a:off x="826" y="1733"/>
              <a:ext cx="40" cy="321"/>
            </a:xfrm>
            <a:custGeom>
              <a:avLst/>
              <a:gdLst>
                <a:gd name="T0" fmla="*/ 0 w 40"/>
                <a:gd name="T1" fmla="*/ 321 h 321"/>
                <a:gd name="T2" fmla="*/ 40 w 40"/>
                <a:gd name="T3" fmla="*/ 282 h 321"/>
                <a:gd name="T4" fmla="*/ 40 w 40"/>
                <a:gd name="T5" fmla="*/ 0 h 321"/>
                <a:gd name="T6" fmla="*/ 0 w 40"/>
                <a:gd name="T7" fmla="*/ 37 h 321"/>
                <a:gd name="T8" fmla="*/ 0 w 40"/>
                <a:gd name="T9" fmla="*/ 321 h 321"/>
                <a:gd name="T10" fmla="*/ 0 60000 65536"/>
                <a:gd name="T11" fmla="*/ 0 60000 65536"/>
                <a:gd name="T12" fmla="*/ 0 60000 65536"/>
                <a:gd name="T13" fmla="*/ 0 60000 65536"/>
                <a:gd name="T14" fmla="*/ 0 60000 65536"/>
                <a:gd name="T15" fmla="*/ 0 w 40"/>
                <a:gd name="T16" fmla="*/ 0 h 321"/>
                <a:gd name="T17" fmla="*/ 40 w 40"/>
                <a:gd name="T18" fmla="*/ 321 h 321"/>
              </a:gdLst>
              <a:ahLst/>
              <a:cxnLst>
                <a:cxn ang="T10">
                  <a:pos x="T0" y="T1"/>
                </a:cxn>
                <a:cxn ang="T11">
                  <a:pos x="T2" y="T3"/>
                </a:cxn>
                <a:cxn ang="T12">
                  <a:pos x="T4" y="T5"/>
                </a:cxn>
                <a:cxn ang="T13">
                  <a:pos x="T6" y="T7"/>
                </a:cxn>
                <a:cxn ang="T14">
                  <a:pos x="T8" y="T9"/>
                </a:cxn>
              </a:cxnLst>
              <a:rect l="T15" t="T16" r="T17" b="T18"/>
              <a:pathLst>
                <a:path w="40" h="321">
                  <a:moveTo>
                    <a:pt x="0" y="321"/>
                  </a:moveTo>
                  <a:lnTo>
                    <a:pt x="40" y="282"/>
                  </a:lnTo>
                  <a:lnTo>
                    <a:pt x="40" y="0"/>
                  </a:lnTo>
                  <a:lnTo>
                    <a:pt x="0" y="37"/>
                  </a:lnTo>
                  <a:lnTo>
                    <a:pt x="0" y="321"/>
                  </a:lnTo>
                  <a:close/>
                </a:path>
              </a:pathLst>
            </a:custGeom>
            <a:solidFill>
              <a:srgbClr val="7A7A5A"/>
            </a:solidFill>
            <a:ln w="9525">
              <a:noFill/>
              <a:round/>
              <a:headEnd/>
              <a:tailEnd/>
            </a:ln>
          </p:spPr>
          <p:txBody>
            <a:bodyPr/>
            <a:lstStyle/>
            <a:p>
              <a:endParaRPr lang="en-US" dirty="0">
                <a:latin typeface="Times New Roman" pitchFamily="18" charset="0"/>
              </a:endParaRPr>
            </a:p>
          </p:txBody>
        </p:sp>
        <p:sp>
          <p:nvSpPr>
            <p:cNvPr id="13431" name="Freeform 52"/>
            <p:cNvSpPr>
              <a:spLocks/>
            </p:cNvSpPr>
            <p:nvPr/>
          </p:nvSpPr>
          <p:spPr bwMode="auto">
            <a:xfrm>
              <a:off x="826" y="1733"/>
              <a:ext cx="40" cy="321"/>
            </a:xfrm>
            <a:custGeom>
              <a:avLst/>
              <a:gdLst>
                <a:gd name="T0" fmla="*/ 0 w 40"/>
                <a:gd name="T1" fmla="*/ 321 h 321"/>
                <a:gd name="T2" fmla="*/ 40 w 40"/>
                <a:gd name="T3" fmla="*/ 282 h 321"/>
                <a:gd name="T4" fmla="*/ 40 w 40"/>
                <a:gd name="T5" fmla="*/ 0 h 321"/>
                <a:gd name="T6" fmla="*/ 0 w 40"/>
                <a:gd name="T7" fmla="*/ 37 h 321"/>
                <a:gd name="T8" fmla="*/ 0 w 40"/>
                <a:gd name="T9" fmla="*/ 321 h 321"/>
                <a:gd name="T10" fmla="*/ 0 60000 65536"/>
                <a:gd name="T11" fmla="*/ 0 60000 65536"/>
                <a:gd name="T12" fmla="*/ 0 60000 65536"/>
                <a:gd name="T13" fmla="*/ 0 60000 65536"/>
                <a:gd name="T14" fmla="*/ 0 60000 65536"/>
                <a:gd name="T15" fmla="*/ 0 w 40"/>
                <a:gd name="T16" fmla="*/ 0 h 321"/>
                <a:gd name="T17" fmla="*/ 40 w 40"/>
                <a:gd name="T18" fmla="*/ 321 h 321"/>
              </a:gdLst>
              <a:ahLst/>
              <a:cxnLst>
                <a:cxn ang="T10">
                  <a:pos x="T0" y="T1"/>
                </a:cxn>
                <a:cxn ang="T11">
                  <a:pos x="T2" y="T3"/>
                </a:cxn>
                <a:cxn ang="T12">
                  <a:pos x="T4" y="T5"/>
                </a:cxn>
                <a:cxn ang="T13">
                  <a:pos x="T6" y="T7"/>
                </a:cxn>
                <a:cxn ang="T14">
                  <a:pos x="T8" y="T9"/>
                </a:cxn>
              </a:cxnLst>
              <a:rect l="T15" t="T16" r="T17" b="T18"/>
              <a:pathLst>
                <a:path w="40" h="321">
                  <a:moveTo>
                    <a:pt x="0" y="321"/>
                  </a:moveTo>
                  <a:lnTo>
                    <a:pt x="40" y="282"/>
                  </a:lnTo>
                  <a:lnTo>
                    <a:pt x="40" y="0"/>
                  </a:lnTo>
                  <a:lnTo>
                    <a:pt x="0" y="37"/>
                  </a:lnTo>
                  <a:lnTo>
                    <a:pt x="0" y="321"/>
                  </a:lnTo>
                  <a:close/>
                </a:path>
              </a:pathLst>
            </a:custGeom>
            <a:solidFill>
              <a:srgbClr val="7A7A5A"/>
            </a:solidFill>
            <a:ln w="4763">
              <a:solidFill>
                <a:srgbClr val="494936"/>
              </a:solidFill>
              <a:round/>
              <a:headEnd/>
              <a:tailEnd/>
            </a:ln>
          </p:spPr>
          <p:txBody>
            <a:bodyPr/>
            <a:lstStyle/>
            <a:p>
              <a:endParaRPr lang="en-US" dirty="0">
                <a:latin typeface="Times New Roman" pitchFamily="18" charset="0"/>
              </a:endParaRPr>
            </a:p>
          </p:txBody>
        </p:sp>
      </p:grpSp>
      <p:grpSp>
        <p:nvGrpSpPr>
          <p:cNvPr id="3" name="Group 7"/>
          <p:cNvGrpSpPr>
            <a:grpSpLocks noChangeAspect="1"/>
          </p:cNvGrpSpPr>
          <p:nvPr/>
        </p:nvGrpSpPr>
        <p:grpSpPr bwMode="auto">
          <a:xfrm>
            <a:off x="1447800" y="1752600"/>
            <a:ext cx="681038" cy="666750"/>
            <a:chOff x="387" y="1730"/>
            <a:chExt cx="573" cy="518"/>
          </a:xfrm>
        </p:grpSpPr>
        <p:sp>
          <p:nvSpPr>
            <p:cNvPr id="13432" name="AutoShape 8"/>
            <p:cNvSpPr>
              <a:spLocks noChangeAspect="1" noChangeArrowheads="1" noTextEdit="1"/>
            </p:cNvSpPr>
            <p:nvPr/>
          </p:nvSpPr>
          <p:spPr bwMode="auto">
            <a:xfrm>
              <a:off x="387" y="1730"/>
              <a:ext cx="573" cy="518"/>
            </a:xfrm>
            <a:prstGeom prst="rect">
              <a:avLst/>
            </a:prstGeom>
            <a:solidFill>
              <a:srgbClr val="FF0000"/>
            </a:solidFill>
            <a:ln w="9525">
              <a:noFill/>
              <a:miter lim="800000"/>
              <a:headEnd/>
              <a:tailEnd/>
            </a:ln>
          </p:spPr>
          <p:txBody>
            <a:bodyPr/>
            <a:lstStyle/>
            <a:p>
              <a:endParaRPr lang="en-US" dirty="0">
                <a:latin typeface="Times New Roman" pitchFamily="18" charset="0"/>
              </a:endParaRPr>
            </a:p>
          </p:txBody>
        </p:sp>
        <p:sp>
          <p:nvSpPr>
            <p:cNvPr id="13433" name="Rectangle 9"/>
            <p:cNvSpPr>
              <a:spLocks noChangeArrowheads="1"/>
            </p:cNvSpPr>
            <p:nvPr/>
          </p:nvSpPr>
          <p:spPr bwMode="auto">
            <a:xfrm>
              <a:off x="390" y="2074"/>
              <a:ext cx="510" cy="94"/>
            </a:xfrm>
            <a:prstGeom prst="rect">
              <a:avLst/>
            </a:prstGeom>
            <a:solidFill>
              <a:srgbClr val="FF0000"/>
            </a:solidFill>
            <a:ln w="9525">
              <a:noFill/>
              <a:miter lim="800000"/>
              <a:headEnd/>
              <a:tailEnd/>
            </a:ln>
          </p:spPr>
          <p:txBody>
            <a:bodyPr/>
            <a:lstStyle/>
            <a:p>
              <a:endParaRPr lang="en-US" dirty="0">
                <a:latin typeface="Times New Roman" pitchFamily="18" charset="0"/>
              </a:endParaRPr>
            </a:p>
          </p:txBody>
        </p:sp>
        <p:sp>
          <p:nvSpPr>
            <p:cNvPr id="13434" name="Rectangle 10"/>
            <p:cNvSpPr>
              <a:spLocks noChangeArrowheads="1"/>
            </p:cNvSpPr>
            <p:nvPr/>
          </p:nvSpPr>
          <p:spPr bwMode="auto">
            <a:xfrm>
              <a:off x="391" y="2075"/>
              <a:ext cx="508" cy="92"/>
            </a:xfrm>
            <a:prstGeom prst="rect">
              <a:avLst/>
            </a:prstGeom>
            <a:solidFill>
              <a:srgbClr val="FF0000"/>
            </a:solidFill>
            <a:ln w="4763">
              <a:solidFill>
                <a:srgbClr val="494936"/>
              </a:solidFill>
              <a:miter lim="800000"/>
              <a:headEnd/>
              <a:tailEnd/>
            </a:ln>
          </p:spPr>
          <p:txBody>
            <a:bodyPr/>
            <a:lstStyle/>
            <a:p>
              <a:endParaRPr lang="en-US" dirty="0">
                <a:latin typeface="Times New Roman" pitchFamily="18" charset="0"/>
              </a:endParaRPr>
            </a:p>
          </p:txBody>
        </p:sp>
        <p:sp>
          <p:nvSpPr>
            <p:cNvPr id="13435" name="Freeform 11"/>
            <p:cNvSpPr>
              <a:spLocks/>
            </p:cNvSpPr>
            <p:nvPr/>
          </p:nvSpPr>
          <p:spPr bwMode="auto">
            <a:xfrm>
              <a:off x="390" y="2023"/>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 name="T10" fmla="*/ 0 60000 65536"/>
                <a:gd name="T11" fmla="*/ 0 60000 65536"/>
                <a:gd name="T12" fmla="*/ 0 60000 65536"/>
                <a:gd name="T13" fmla="*/ 0 60000 65536"/>
                <a:gd name="T14" fmla="*/ 0 60000 65536"/>
                <a:gd name="T15" fmla="*/ 0 w 564"/>
                <a:gd name="T16" fmla="*/ 0 h 51"/>
                <a:gd name="T17" fmla="*/ 564 w 564"/>
                <a:gd name="T18" fmla="*/ 51 h 51"/>
              </a:gdLst>
              <a:ahLst/>
              <a:cxnLst>
                <a:cxn ang="T10">
                  <a:pos x="T0" y="T1"/>
                </a:cxn>
                <a:cxn ang="T11">
                  <a:pos x="T2" y="T3"/>
                </a:cxn>
                <a:cxn ang="T12">
                  <a:pos x="T4" y="T5"/>
                </a:cxn>
                <a:cxn ang="T13">
                  <a:pos x="T6" y="T7"/>
                </a:cxn>
                <a:cxn ang="T14">
                  <a:pos x="T8" y="T9"/>
                </a:cxn>
              </a:cxnLst>
              <a:rect l="T15" t="T16" r="T17" b="T18"/>
              <a:pathLst>
                <a:path w="564" h="51">
                  <a:moveTo>
                    <a:pt x="0" y="51"/>
                  </a:moveTo>
                  <a:lnTo>
                    <a:pt x="54" y="0"/>
                  </a:lnTo>
                  <a:lnTo>
                    <a:pt x="564" y="0"/>
                  </a:lnTo>
                  <a:lnTo>
                    <a:pt x="510" y="51"/>
                  </a:lnTo>
                  <a:lnTo>
                    <a:pt x="0" y="51"/>
                  </a:lnTo>
                  <a:close/>
                </a:path>
              </a:pathLst>
            </a:custGeom>
            <a:solidFill>
              <a:srgbClr val="FF0000"/>
            </a:solidFill>
            <a:ln w="9525">
              <a:noFill/>
              <a:round/>
              <a:headEnd/>
              <a:tailEnd/>
            </a:ln>
          </p:spPr>
          <p:txBody>
            <a:bodyPr/>
            <a:lstStyle/>
            <a:p>
              <a:endParaRPr lang="en-US" dirty="0">
                <a:latin typeface="Times New Roman" pitchFamily="18" charset="0"/>
              </a:endParaRPr>
            </a:p>
          </p:txBody>
        </p:sp>
        <p:sp>
          <p:nvSpPr>
            <p:cNvPr id="13436" name="Freeform 12"/>
            <p:cNvSpPr>
              <a:spLocks/>
            </p:cNvSpPr>
            <p:nvPr/>
          </p:nvSpPr>
          <p:spPr bwMode="auto">
            <a:xfrm>
              <a:off x="390" y="2023"/>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 name="T10" fmla="*/ 0 60000 65536"/>
                <a:gd name="T11" fmla="*/ 0 60000 65536"/>
                <a:gd name="T12" fmla="*/ 0 60000 65536"/>
                <a:gd name="T13" fmla="*/ 0 60000 65536"/>
                <a:gd name="T14" fmla="*/ 0 60000 65536"/>
                <a:gd name="T15" fmla="*/ 0 w 564"/>
                <a:gd name="T16" fmla="*/ 0 h 51"/>
                <a:gd name="T17" fmla="*/ 564 w 564"/>
                <a:gd name="T18" fmla="*/ 51 h 51"/>
              </a:gdLst>
              <a:ahLst/>
              <a:cxnLst>
                <a:cxn ang="T10">
                  <a:pos x="T0" y="T1"/>
                </a:cxn>
                <a:cxn ang="T11">
                  <a:pos x="T2" y="T3"/>
                </a:cxn>
                <a:cxn ang="T12">
                  <a:pos x="T4" y="T5"/>
                </a:cxn>
                <a:cxn ang="T13">
                  <a:pos x="T6" y="T7"/>
                </a:cxn>
                <a:cxn ang="T14">
                  <a:pos x="T8" y="T9"/>
                </a:cxn>
              </a:cxnLst>
              <a:rect l="T15" t="T16" r="T17" b="T18"/>
              <a:pathLst>
                <a:path w="564" h="51">
                  <a:moveTo>
                    <a:pt x="0" y="51"/>
                  </a:moveTo>
                  <a:lnTo>
                    <a:pt x="54" y="0"/>
                  </a:lnTo>
                  <a:lnTo>
                    <a:pt x="564" y="0"/>
                  </a:lnTo>
                  <a:lnTo>
                    <a:pt x="510" y="51"/>
                  </a:lnTo>
                  <a:lnTo>
                    <a:pt x="0" y="51"/>
                  </a:lnTo>
                  <a:close/>
                </a:path>
              </a:pathLst>
            </a:custGeom>
            <a:solidFill>
              <a:srgbClr val="FF0000"/>
            </a:solidFill>
            <a:ln w="4763">
              <a:solidFill>
                <a:srgbClr val="494936"/>
              </a:solidFill>
              <a:round/>
              <a:headEnd/>
              <a:tailEnd/>
            </a:ln>
          </p:spPr>
          <p:txBody>
            <a:bodyPr/>
            <a:lstStyle/>
            <a:p>
              <a:endParaRPr lang="en-US" dirty="0">
                <a:latin typeface="Times New Roman" pitchFamily="18" charset="0"/>
              </a:endParaRPr>
            </a:p>
          </p:txBody>
        </p:sp>
        <p:sp>
          <p:nvSpPr>
            <p:cNvPr id="13437" name="Line 13"/>
            <p:cNvSpPr>
              <a:spLocks noChangeShapeType="1"/>
            </p:cNvSpPr>
            <p:nvPr/>
          </p:nvSpPr>
          <p:spPr bwMode="auto">
            <a:xfrm flipH="1">
              <a:off x="749" y="2117"/>
              <a:ext cx="123" cy="1"/>
            </a:xfrm>
            <a:prstGeom prst="line">
              <a:avLst/>
            </a:prstGeom>
            <a:noFill/>
            <a:ln w="14288">
              <a:solidFill>
                <a:srgbClr val="000000"/>
              </a:solidFill>
              <a:round/>
              <a:headEnd/>
              <a:tailEnd/>
            </a:ln>
          </p:spPr>
          <p:txBody>
            <a:bodyPr/>
            <a:lstStyle/>
            <a:p>
              <a:endParaRPr lang="en-US" dirty="0">
                <a:latin typeface="Times New Roman" pitchFamily="18" charset="0"/>
              </a:endParaRPr>
            </a:p>
          </p:txBody>
        </p:sp>
        <p:sp>
          <p:nvSpPr>
            <p:cNvPr id="13438" name="Freeform 14"/>
            <p:cNvSpPr>
              <a:spLocks/>
            </p:cNvSpPr>
            <p:nvPr/>
          </p:nvSpPr>
          <p:spPr bwMode="auto">
            <a:xfrm>
              <a:off x="900" y="2023"/>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 name="T10" fmla="*/ 0 60000 65536"/>
                <a:gd name="T11" fmla="*/ 0 60000 65536"/>
                <a:gd name="T12" fmla="*/ 0 60000 65536"/>
                <a:gd name="T13" fmla="*/ 0 60000 65536"/>
                <a:gd name="T14" fmla="*/ 0 60000 65536"/>
                <a:gd name="T15" fmla="*/ 0 w 54"/>
                <a:gd name="T16" fmla="*/ 0 h 145"/>
                <a:gd name="T17" fmla="*/ 54 w 54"/>
                <a:gd name="T18" fmla="*/ 145 h 145"/>
              </a:gdLst>
              <a:ahLst/>
              <a:cxnLst>
                <a:cxn ang="T10">
                  <a:pos x="T0" y="T1"/>
                </a:cxn>
                <a:cxn ang="T11">
                  <a:pos x="T2" y="T3"/>
                </a:cxn>
                <a:cxn ang="T12">
                  <a:pos x="T4" y="T5"/>
                </a:cxn>
                <a:cxn ang="T13">
                  <a:pos x="T6" y="T7"/>
                </a:cxn>
                <a:cxn ang="T14">
                  <a:pos x="T8" y="T9"/>
                </a:cxn>
              </a:cxnLst>
              <a:rect l="T15" t="T16" r="T17" b="T18"/>
              <a:pathLst>
                <a:path w="54" h="145">
                  <a:moveTo>
                    <a:pt x="0" y="145"/>
                  </a:moveTo>
                  <a:lnTo>
                    <a:pt x="54" y="91"/>
                  </a:lnTo>
                  <a:lnTo>
                    <a:pt x="54" y="0"/>
                  </a:lnTo>
                  <a:lnTo>
                    <a:pt x="0" y="51"/>
                  </a:lnTo>
                  <a:lnTo>
                    <a:pt x="0" y="145"/>
                  </a:lnTo>
                  <a:close/>
                </a:path>
              </a:pathLst>
            </a:custGeom>
            <a:solidFill>
              <a:srgbClr val="FF0000"/>
            </a:solidFill>
            <a:ln w="9525">
              <a:noFill/>
              <a:round/>
              <a:headEnd/>
              <a:tailEnd/>
            </a:ln>
          </p:spPr>
          <p:txBody>
            <a:bodyPr/>
            <a:lstStyle/>
            <a:p>
              <a:endParaRPr lang="en-US" dirty="0">
                <a:latin typeface="Times New Roman" pitchFamily="18" charset="0"/>
              </a:endParaRPr>
            </a:p>
          </p:txBody>
        </p:sp>
        <p:sp>
          <p:nvSpPr>
            <p:cNvPr id="13439" name="Freeform 15"/>
            <p:cNvSpPr>
              <a:spLocks/>
            </p:cNvSpPr>
            <p:nvPr/>
          </p:nvSpPr>
          <p:spPr bwMode="auto">
            <a:xfrm>
              <a:off x="900" y="2023"/>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 name="T10" fmla="*/ 0 60000 65536"/>
                <a:gd name="T11" fmla="*/ 0 60000 65536"/>
                <a:gd name="T12" fmla="*/ 0 60000 65536"/>
                <a:gd name="T13" fmla="*/ 0 60000 65536"/>
                <a:gd name="T14" fmla="*/ 0 60000 65536"/>
                <a:gd name="T15" fmla="*/ 0 w 54"/>
                <a:gd name="T16" fmla="*/ 0 h 145"/>
                <a:gd name="T17" fmla="*/ 54 w 54"/>
                <a:gd name="T18" fmla="*/ 145 h 145"/>
              </a:gdLst>
              <a:ahLst/>
              <a:cxnLst>
                <a:cxn ang="T10">
                  <a:pos x="T0" y="T1"/>
                </a:cxn>
                <a:cxn ang="T11">
                  <a:pos x="T2" y="T3"/>
                </a:cxn>
                <a:cxn ang="T12">
                  <a:pos x="T4" y="T5"/>
                </a:cxn>
                <a:cxn ang="T13">
                  <a:pos x="T6" y="T7"/>
                </a:cxn>
                <a:cxn ang="T14">
                  <a:pos x="T8" y="T9"/>
                </a:cxn>
              </a:cxnLst>
              <a:rect l="T15" t="T16" r="T17" b="T18"/>
              <a:pathLst>
                <a:path w="54" h="145">
                  <a:moveTo>
                    <a:pt x="0" y="145"/>
                  </a:moveTo>
                  <a:lnTo>
                    <a:pt x="54" y="91"/>
                  </a:lnTo>
                  <a:lnTo>
                    <a:pt x="54" y="0"/>
                  </a:lnTo>
                  <a:lnTo>
                    <a:pt x="0" y="51"/>
                  </a:lnTo>
                  <a:lnTo>
                    <a:pt x="0" y="145"/>
                  </a:lnTo>
                  <a:close/>
                </a:path>
              </a:pathLst>
            </a:custGeom>
            <a:solidFill>
              <a:srgbClr val="FF0000"/>
            </a:solidFill>
            <a:ln w="4763">
              <a:solidFill>
                <a:srgbClr val="494936"/>
              </a:solidFill>
              <a:round/>
              <a:headEnd/>
              <a:tailEnd/>
            </a:ln>
          </p:spPr>
          <p:txBody>
            <a:bodyPr/>
            <a:lstStyle/>
            <a:p>
              <a:endParaRPr lang="en-US" dirty="0">
                <a:latin typeface="Times New Roman" pitchFamily="18" charset="0"/>
              </a:endParaRPr>
            </a:p>
          </p:txBody>
        </p:sp>
        <p:sp>
          <p:nvSpPr>
            <p:cNvPr id="13440" name="Freeform 16"/>
            <p:cNvSpPr>
              <a:spLocks/>
            </p:cNvSpPr>
            <p:nvPr/>
          </p:nvSpPr>
          <p:spPr bwMode="auto">
            <a:xfrm>
              <a:off x="393" y="2157"/>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 name="T10" fmla="*/ 0 60000 65536"/>
                <a:gd name="T11" fmla="*/ 0 60000 65536"/>
                <a:gd name="T12" fmla="*/ 0 60000 65536"/>
                <a:gd name="T13" fmla="*/ 0 60000 65536"/>
                <a:gd name="T14" fmla="*/ 0 60000 65536"/>
                <a:gd name="T15" fmla="*/ 0 w 450"/>
                <a:gd name="T16" fmla="*/ 0 h 71"/>
                <a:gd name="T17" fmla="*/ 450 w 450"/>
                <a:gd name="T18" fmla="*/ 71 h 71"/>
              </a:gdLst>
              <a:ahLst/>
              <a:cxnLst>
                <a:cxn ang="T10">
                  <a:pos x="T0" y="T1"/>
                </a:cxn>
                <a:cxn ang="T11">
                  <a:pos x="T2" y="T3"/>
                </a:cxn>
                <a:cxn ang="T12">
                  <a:pos x="T4" y="T5"/>
                </a:cxn>
                <a:cxn ang="T13">
                  <a:pos x="T6" y="T7"/>
                </a:cxn>
                <a:cxn ang="T14">
                  <a:pos x="T8" y="T9"/>
                </a:cxn>
              </a:cxnLst>
              <a:rect l="T15" t="T16" r="T17" b="T18"/>
              <a:pathLst>
                <a:path w="450" h="71">
                  <a:moveTo>
                    <a:pt x="0" y="71"/>
                  </a:moveTo>
                  <a:lnTo>
                    <a:pt x="57" y="0"/>
                  </a:lnTo>
                  <a:lnTo>
                    <a:pt x="450" y="0"/>
                  </a:lnTo>
                  <a:lnTo>
                    <a:pt x="393" y="71"/>
                  </a:lnTo>
                  <a:lnTo>
                    <a:pt x="0" y="71"/>
                  </a:lnTo>
                  <a:close/>
                </a:path>
              </a:pathLst>
            </a:custGeom>
            <a:solidFill>
              <a:srgbClr val="FF0000"/>
            </a:solidFill>
            <a:ln w="9525">
              <a:noFill/>
              <a:round/>
              <a:headEnd/>
              <a:tailEnd/>
            </a:ln>
          </p:spPr>
          <p:txBody>
            <a:bodyPr/>
            <a:lstStyle/>
            <a:p>
              <a:endParaRPr lang="en-US" dirty="0">
                <a:latin typeface="Times New Roman" pitchFamily="18" charset="0"/>
              </a:endParaRPr>
            </a:p>
          </p:txBody>
        </p:sp>
        <p:sp>
          <p:nvSpPr>
            <p:cNvPr id="13441" name="Freeform 17"/>
            <p:cNvSpPr>
              <a:spLocks/>
            </p:cNvSpPr>
            <p:nvPr/>
          </p:nvSpPr>
          <p:spPr bwMode="auto">
            <a:xfrm>
              <a:off x="393" y="2157"/>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 name="T10" fmla="*/ 0 60000 65536"/>
                <a:gd name="T11" fmla="*/ 0 60000 65536"/>
                <a:gd name="T12" fmla="*/ 0 60000 65536"/>
                <a:gd name="T13" fmla="*/ 0 60000 65536"/>
                <a:gd name="T14" fmla="*/ 0 60000 65536"/>
                <a:gd name="T15" fmla="*/ 0 w 450"/>
                <a:gd name="T16" fmla="*/ 0 h 71"/>
                <a:gd name="T17" fmla="*/ 450 w 450"/>
                <a:gd name="T18" fmla="*/ 71 h 71"/>
              </a:gdLst>
              <a:ahLst/>
              <a:cxnLst>
                <a:cxn ang="T10">
                  <a:pos x="T0" y="T1"/>
                </a:cxn>
                <a:cxn ang="T11">
                  <a:pos x="T2" y="T3"/>
                </a:cxn>
                <a:cxn ang="T12">
                  <a:pos x="T4" y="T5"/>
                </a:cxn>
                <a:cxn ang="T13">
                  <a:pos x="T6" y="T7"/>
                </a:cxn>
                <a:cxn ang="T14">
                  <a:pos x="T8" y="T9"/>
                </a:cxn>
              </a:cxnLst>
              <a:rect l="T15" t="T16" r="T17" b="T18"/>
              <a:pathLst>
                <a:path w="450" h="71">
                  <a:moveTo>
                    <a:pt x="0" y="71"/>
                  </a:moveTo>
                  <a:lnTo>
                    <a:pt x="57" y="0"/>
                  </a:lnTo>
                  <a:lnTo>
                    <a:pt x="450" y="0"/>
                  </a:lnTo>
                  <a:lnTo>
                    <a:pt x="393" y="71"/>
                  </a:lnTo>
                  <a:lnTo>
                    <a:pt x="0" y="71"/>
                  </a:lnTo>
                  <a:close/>
                </a:path>
              </a:pathLst>
            </a:custGeom>
            <a:solidFill>
              <a:srgbClr val="FF0000"/>
            </a:solidFill>
            <a:ln w="4763">
              <a:solidFill>
                <a:srgbClr val="494936"/>
              </a:solidFill>
              <a:round/>
              <a:headEnd/>
              <a:tailEnd/>
            </a:ln>
          </p:spPr>
          <p:txBody>
            <a:bodyPr/>
            <a:lstStyle/>
            <a:p>
              <a:endParaRPr lang="en-US" dirty="0">
                <a:latin typeface="Times New Roman" pitchFamily="18" charset="0"/>
              </a:endParaRPr>
            </a:p>
          </p:txBody>
        </p:sp>
        <p:sp>
          <p:nvSpPr>
            <p:cNvPr id="13442" name="Freeform 18"/>
            <p:cNvSpPr>
              <a:spLocks/>
            </p:cNvSpPr>
            <p:nvPr/>
          </p:nvSpPr>
          <p:spPr bwMode="auto">
            <a:xfrm>
              <a:off x="786" y="2157"/>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 name="T10" fmla="*/ 0 60000 65536"/>
                <a:gd name="T11" fmla="*/ 0 60000 65536"/>
                <a:gd name="T12" fmla="*/ 0 60000 65536"/>
                <a:gd name="T13" fmla="*/ 0 60000 65536"/>
                <a:gd name="T14" fmla="*/ 0 60000 65536"/>
                <a:gd name="T15" fmla="*/ 0 w 57"/>
                <a:gd name="T16" fmla="*/ 0 h 85"/>
                <a:gd name="T17" fmla="*/ 57 w 57"/>
                <a:gd name="T18" fmla="*/ 85 h 85"/>
              </a:gdLst>
              <a:ahLst/>
              <a:cxnLst>
                <a:cxn ang="T10">
                  <a:pos x="T0" y="T1"/>
                </a:cxn>
                <a:cxn ang="T11">
                  <a:pos x="T2" y="T3"/>
                </a:cxn>
                <a:cxn ang="T12">
                  <a:pos x="T4" y="T5"/>
                </a:cxn>
                <a:cxn ang="T13">
                  <a:pos x="T6" y="T7"/>
                </a:cxn>
                <a:cxn ang="T14">
                  <a:pos x="T8" y="T9"/>
                </a:cxn>
              </a:cxnLst>
              <a:rect l="T15" t="T16" r="T17" b="T18"/>
              <a:pathLst>
                <a:path w="57" h="85">
                  <a:moveTo>
                    <a:pt x="0" y="85"/>
                  </a:moveTo>
                  <a:lnTo>
                    <a:pt x="57" y="26"/>
                  </a:lnTo>
                  <a:lnTo>
                    <a:pt x="57" y="0"/>
                  </a:lnTo>
                  <a:lnTo>
                    <a:pt x="0" y="71"/>
                  </a:lnTo>
                  <a:lnTo>
                    <a:pt x="0" y="85"/>
                  </a:lnTo>
                  <a:close/>
                </a:path>
              </a:pathLst>
            </a:custGeom>
            <a:solidFill>
              <a:srgbClr val="FF0000"/>
            </a:solidFill>
            <a:ln w="9525">
              <a:noFill/>
              <a:round/>
              <a:headEnd/>
              <a:tailEnd/>
            </a:ln>
          </p:spPr>
          <p:txBody>
            <a:bodyPr/>
            <a:lstStyle/>
            <a:p>
              <a:endParaRPr lang="en-US" dirty="0">
                <a:latin typeface="Times New Roman" pitchFamily="18" charset="0"/>
              </a:endParaRPr>
            </a:p>
          </p:txBody>
        </p:sp>
        <p:sp>
          <p:nvSpPr>
            <p:cNvPr id="13443" name="Freeform 19"/>
            <p:cNvSpPr>
              <a:spLocks/>
            </p:cNvSpPr>
            <p:nvPr/>
          </p:nvSpPr>
          <p:spPr bwMode="auto">
            <a:xfrm>
              <a:off x="786" y="2157"/>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 name="T10" fmla="*/ 0 60000 65536"/>
                <a:gd name="T11" fmla="*/ 0 60000 65536"/>
                <a:gd name="T12" fmla="*/ 0 60000 65536"/>
                <a:gd name="T13" fmla="*/ 0 60000 65536"/>
                <a:gd name="T14" fmla="*/ 0 60000 65536"/>
                <a:gd name="T15" fmla="*/ 0 w 57"/>
                <a:gd name="T16" fmla="*/ 0 h 85"/>
                <a:gd name="T17" fmla="*/ 57 w 57"/>
                <a:gd name="T18" fmla="*/ 85 h 85"/>
              </a:gdLst>
              <a:ahLst/>
              <a:cxnLst>
                <a:cxn ang="T10">
                  <a:pos x="T0" y="T1"/>
                </a:cxn>
                <a:cxn ang="T11">
                  <a:pos x="T2" y="T3"/>
                </a:cxn>
                <a:cxn ang="T12">
                  <a:pos x="T4" y="T5"/>
                </a:cxn>
                <a:cxn ang="T13">
                  <a:pos x="T6" y="T7"/>
                </a:cxn>
                <a:cxn ang="T14">
                  <a:pos x="T8" y="T9"/>
                </a:cxn>
              </a:cxnLst>
              <a:rect l="T15" t="T16" r="T17" b="T18"/>
              <a:pathLst>
                <a:path w="57" h="85">
                  <a:moveTo>
                    <a:pt x="0" y="85"/>
                  </a:moveTo>
                  <a:lnTo>
                    <a:pt x="57" y="26"/>
                  </a:lnTo>
                  <a:lnTo>
                    <a:pt x="57" y="0"/>
                  </a:lnTo>
                  <a:lnTo>
                    <a:pt x="0" y="71"/>
                  </a:lnTo>
                  <a:lnTo>
                    <a:pt x="0" y="85"/>
                  </a:lnTo>
                  <a:close/>
                </a:path>
              </a:pathLst>
            </a:custGeom>
            <a:solidFill>
              <a:srgbClr val="FF0000"/>
            </a:solidFill>
            <a:ln w="4763">
              <a:solidFill>
                <a:srgbClr val="494936"/>
              </a:solidFill>
              <a:round/>
              <a:headEnd/>
              <a:tailEnd/>
            </a:ln>
          </p:spPr>
          <p:txBody>
            <a:bodyPr/>
            <a:lstStyle/>
            <a:p>
              <a:endParaRPr lang="en-US" dirty="0">
                <a:latin typeface="Times New Roman" pitchFamily="18" charset="0"/>
              </a:endParaRPr>
            </a:p>
          </p:txBody>
        </p:sp>
        <p:sp>
          <p:nvSpPr>
            <p:cNvPr id="13444" name="Rectangle 20"/>
            <p:cNvSpPr>
              <a:spLocks noChangeArrowheads="1"/>
            </p:cNvSpPr>
            <p:nvPr/>
          </p:nvSpPr>
          <p:spPr bwMode="auto">
            <a:xfrm>
              <a:off x="393" y="2228"/>
              <a:ext cx="393" cy="14"/>
            </a:xfrm>
            <a:prstGeom prst="rect">
              <a:avLst/>
            </a:prstGeom>
            <a:solidFill>
              <a:srgbClr val="FF0000"/>
            </a:solidFill>
            <a:ln w="9525">
              <a:noFill/>
              <a:miter lim="800000"/>
              <a:headEnd/>
              <a:tailEnd/>
            </a:ln>
          </p:spPr>
          <p:txBody>
            <a:bodyPr/>
            <a:lstStyle/>
            <a:p>
              <a:endParaRPr lang="en-US" dirty="0">
                <a:latin typeface="Times New Roman" pitchFamily="18" charset="0"/>
              </a:endParaRPr>
            </a:p>
          </p:txBody>
        </p:sp>
        <p:sp>
          <p:nvSpPr>
            <p:cNvPr id="13445" name="Rectangle 21"/>
            <p:cNvSpPr>
              <a:spLocks noChangeArrowheads="1"/>
            </p:cNvSpPr>
            <p:nvPr/>
          </p:nvSpPr>
          <p:spPr bwMode="auto">
            <a:xfrm>
              <a:off x="394" y="2229"/>
              <a:ext cx="391" cy="12"/>
            </a:xfrm>
            <a:prstGeom prst="rect">
              <a:avLst/>
            </a:prstGeom>
            <a:solidFill>
              <a:srgbClr val="FF0000"/>
            </a:solidFill>
            <a:ln w="4763">
              <a:solidFill>
                <a:srgbClr val="494936"/>
              </a:solidFill>
              <a:miter lim="800000"/>
              <a:headEnd/>
              <a:tailEnd/>
            </a:ln>
          </p:spPr>
          <p:txBody>
            <a:bodyPr/>
            <a:lstStyle/>
            <a:p>
              <a:endParaRPr lang="en-US" dirty="0">
                <a:latin typeface="Times New Roman" pitchFamily="18" charset="0"/>
              </a:endParaRPr>
            </a:p>
          </p:txBody>
        </p:sp>
        <p:sp>
          <p:nvSpPr>
            <p:cNvPr id="13446" name="Freeform 22"/>
            <p:cNvSpPr>
              <a:spLocks/>
            </p:cNvSpPr>
            <p:nvPr/>
          </p:nvSpPr>
          <p:spPr bwMode="auto">
            <a:xfrm>
              <a:off x="467" y="2023"/>
              <a:ext cx="405" cy="40"/>
            </a:xfrm>
            <a:custGeom>
              <a:avLst/>
              <a:gdLst>
                <a:gd name="T0" fmla="*/ 0 w 405"/>
                <a:gd name="T1" fmla="*/ 40 h 40"/>
                <a:gd name="T2" fmla="*/ 43 w 405"/>
                <a:gd name="T3" fmla="*/ 0 h 40"/>
                <a:gd name="T4" fmla="*/ 405 w 405"/>
                <a:gd name="T5" fmla="*/ 0 h 40"/>
                <a:gd name="T6" fmla="*/ 365 w 405"/>
                <a:gd name="T7" fmla="*/ 40 h 40"/>
                <a:gd name="T8" fmla="*/ 0 w 405"/>
                <a:gd name="T9" fmla="*/ 40 h 40"/>
                <a:gd name="T10" fmla="*/ 0 60000 65536"/>
                <a:gd name="T11" fmla="*/ 0 60000 65536"/>
                <a:gd name="T12" fmla="*/ 0 60000 65536"/>
                <a:gd name="T13" fmla="*/ 0 60000 65536"/>
                <a:gd name="T14" fmla="*/ 0 60000 65536"/>
                <a:gd name="T15" fmla="*/ 0 w 405"/>
                <a:gd name="T16" fmla="*/ 0 h 40"/>
                <a:gd name="T17" fmla="*/ 405 w 405"/>
                <a:gd name="T18" fmla="*/ 40 h 40"/>
              </a:gdLst>
              <a:ahLst/>
              <a:cxnLst>
                <a:cxn ang="T10">
                  <a:pos x="T0" y="T1"/>
                </a:cxn>
                <a:cxn ang="T11">
                  <a:pos x="T2" y="T3"/>
                </a:cxn>
                <a:cxn ang="T12">
                  <a:pos x="T4" y="T5"/>
                </a:cxn>
                <a:cxn ang="T13">
                  <a:pos x="T6" y="T7"/>
                </a:cxn>
                <a:cxn ang="T14">
                  <a:pos x="T8" y="T9"/>
                </a:cxn>
              </a:cxnLst>
              <a:rect l="T15" t="T16" r="T17" b="T18"/>
              <a:pathLst>
                <a:path w="405" h="40">
                  <a:moveTo>
                    <a:pt x="0" y="40"/>
                  </a:moveTo>
                  <a:lnTo>
                    <a:pt x="43" y="0"/>
                  </a:lnTo>
                  <a:lnTo>
                    <a:pt x="405" y="0"/>
                  </a:lnTo>
                  <a:lnTo>
                    <a:pt x="365" y="40"/>
                  </a:lnTo>
                  <a:lnTo>
                    <a:pt x="0" y="40"/>
                  </a:lnTo>
                  <a:close/>
                </a:path>
              </a:pathLst>
            </a:custGeom>
            <a:solidFill>
              <a:srgbClr val="FF0000"/>
            </a:solidFill>
            <a:ln w="9525">
              <a:noFill/>
              <a:round/>
              <a:headEnd/>
              <a:tailEnd/>
            </a:ln>
          </p:spPr>
          <p:txBody>
            <a:bodyPr/>
            <a:lstStyle/>
            <a:p>
              <a:endParaRPr lang="en-US" dirty="0">
                <a:latin typeface="Times New Roman" pitchFamily="18" charset="0"/>
              </a:endParaRPr>
            </a:p>
          </p:txBody>
        </p:sp>
        <p:sp>
          <p:nvSpPr>
            <p:cNvPr id="13447" name="Freeform 23"/>
            <p:cNvSpPr>
              <a:spLocks/>
            </p:cNvSpPr>
            <p:nvPr/>
          </p:nvSpPr>
          <p:spPr bwMode="auto">
            <a:xfrm>
              <a:off x="467" y="2023"/>
              <a:ext cx="405" cy="40"/>
            </a:xfrm>
            <a:custGeom>
              <a:avLst/>
              <a:gdLst>
                <a:gd name="T0" fmla="*/ 0 w 405"/>
                <a:gd name="T1" fmla="*/ 40 h 40"/>
                <a:gd name="T2" fmla="*/ 43 w 405"/>
                <a:gd name="T3" fmla="*/ 0 h 40"/>
                <a:gd name="T4" fmla="*/ 405 w 405"/>
                <a:gd name="T5" fmla="*/ 0 h 40"/>
                <a:gd name="T6" fmla="*/ 365 w 405"/>
                <a:gd name="T7" fmla="*/ 40 h 40"/>
                <a:gd name="T8" fmla="*/ 0 w 405"/>
                <a:gd name="T9" fmla="*/ 40 h 40"/>
                <a:gd name="T10" fmla="*/ 0 60000 65536"/>
                <a:gd name="T11" fmla="*/ 0 60000 65536"/>
                <a:gd name="T12" fmla="*/ 0 60000 65536"/>
                <a:gd name="T13" fmla="*/ 0 60000 65536"/>
                <a:gd name="T14" fmla="*/ 0 60000 65536"/>
                <a:gd name="T15" fmla="*/ 0 w 405"/>
                <a:gd name="T16" fmla="*/ 0 h 40"/>
                <a:gd name="T17" fmla="*/ 405 w 405"/>
                <a:gd name="T18" fmla="*/ 40 h 40"/>
              </a:gdLst>
              <a:ahLst/>
              <a:cxnLst>
                <a:cxn ang="T10">
                  <a:pos x="T0" y="T1"/>
                </a:cxn>
                <a:cxn ang="T11">
                  <a:pos x="T2" y="T3"/>
                </a:cxn>
                <a:cxn ang="T12">
                  <a:pos x="T4" y="T5"/>
                </a:cxn>
                <a:cxn ang="T13">
                  <a:pos x="T6" y="T7"/>
                </a:cxn>
                <a:cxn ang="T14">
                  <a:pos x="T8" y="T9"/>
                </a:cxn>
              </a:cxnLst>
              <a:rect l="T15" t="T16" r="T17" b="T18"/>
              <a:pathLst>
                <a:path w="405" h="40">
                  <a:moveTo>
                    <a:pt x="0" y="40"/>
                  </a:moveTo>
                  <a:lnTo>
                    <a:pt x="43" y="0"/>
                  </a:lnTo>
                  <a:lnTo>
                    <a:pt x="405" y="0"/>
                  </a:lnTo>
                  <a:lnTo>
                    <a:pt x="365" y="40"/>
                  </a:lnTo>
                  <a:lnTo>
                    <a:pt x="0" y="40"/>
                  </a:lnTo>
                  <a:close/>
                </a:path>
              </a:pathLst>
            </a:custGeom>
            <a:solidFill>
              <a:srgbClr val="FF0000"/>
            </a:solidFill>
            <a:ln w="4763">
              <a:solidFill>
                <a:srgbClr val="000000"/>
              </a:solidFill>
              <a:round/>
              <a:headEnd/>
              <a:tailEnd/>
            </a:ln>
          </p:spPr>
          <p:txBody>
            <a:bodyPr/>
            <a:lstStyle/>
            <a:p>
              <a:endParaRPr lang="en-US" dirty="0">
                <a:latin typeface="Times New Roman" pitchFamily="18" charset="0"/>
              </a:endParaRPr>
            </a:p>
          </p:txBody>
        </p:sp>
        <p:sp>
          <p:nvSpPr>
            <p:cNvPr id="13448" name="Freeform 24"/>
            <p:cNvSpPr>
              <a:spLocks/>
            </p:cNvSpPr>
            <p:nvPr/>
          </p:nvSpPr>
          <p:spPr bwMode="auto">
            <a:xfrm>
              <a:off x="464" y="1733"/>
              <a:ext cx="402" cy="37"/>
            </a:xfrm>
            <a:custGeom>
              <a:avLst/>
              <a:gdLst>
                <a:gd name="T0" fmla="*/ 0 w 402"/>
                <a:gd name="T1" fmla="*/ 37 h 37"/>
                <a:gd name="T2" fmla="*/ 40 w 402"/>
                <a:gd name="T3" fmla="*/ 0 h 37"/>
                <a:gd name="T4" fmla="*/ 402 w 402"/>
                <a:gd name="T5" fmla="*/ 0 h 37"/>
                <a:gd name="T6" fmla="*/ 362 w 402"/>
                <a:gd name="T7" fmla="*/ 37 h 37"/>
                <a:gd name="T8" fmla="*/ 0 w 402"/>
                <a:gd name="T9" fmla="*/ 37 h 37"/>
                <a:gd name="T10" fmla="*/ 0 60000 65536"/>
                <a:gd name="T11" fmla="*/ 0 60000 65536"/>
                <a:gd name="T12" fmla="*/ 0 60000 65536"/>
                <a:gd name="T13" fmla="*/ 0 60000 65536"/>
                <a:gd name="T14" fmla="*/ 0 60000 65536"/>
                <a:gd name="T15" fmla="*/ 0 w 402"/>
                <a:gd name="T16" fmla="*/ 0 h 37"/>
                <a:gd name="T17" fmla="*/ 402 w 402"/>
                <a:gd name="T18" fmla="*/ 37 h 37"/>
              </a:gdLst>
              <a:ahLst/>
              <a:cxnLst>
                <a:cxn ang="T10">
                  <a:pos x="T0" y="T1"/>
                </a:cxn>
                <a:cxn ang="T11">
                  <a:pos x="T2" y="T3"/>
                </a:cxn>
                <a:cxn ang="T12">
                  <a:pos x="T4" y="T5"/>
                </a:cxn>
                <a:cxn ang="T13">
                  <a:pos x="T6" y="T7"/>
                </a:cxn>
                <a:cxn ang="T14">
                  <a:pos x="T8" y="T9"/>
                </a:cxn>
              </a:cxnLst>
              <a:rect l="T15" t="T16" r="T17" b="T18"/>
              <a:pathLst>
                <a:path w="402" h="37">
                  <a:moveTo>
                    <a:pt x="0" y="37"/>
                  </a:moveTo>
                  <a:lnTo>
                    <a:pt x="40" y="0"/>
                  </a:lnTo>
                  <a:lnTo>
                    <a:pt x="402" y="0"/>
                  </a:lnTo>
                  <a:lnTo>
                    <a:pt x="362" y="37"/>
                  </a:lnTo>
                  <a:lnTo>
                    <a:pt x="0" y="37"/>
                  </a:lnTo>
                  <a:close/>
                </a:path>
              </a:pathLst>
            </a:custGeom>
            <a:solidFill>
              <a:srgbClr val="FF0000"/>
            </a:solidFill>
            <a:ln w="9525">
              <a:noFill/>
              <a:round/>
              <a:headEnd/>
              <a:tailEnd/>
            </a:ln>
          </p:spPr>
          <p:txBody>
            <a:bodyPr/>
            <a:lstStyle/>
            <a:p>
              <a:endParaRPr lang="en-US" dirty="0">
                <a:latin typeface="Times New Roman" pitchFamily="18" charset="0"/>
              </a:endParaRPr>
            </a:p>
          </p:txBody>
        </p:sp>
        <p:sp>
          <p:nvSpPr>
            <p:cNvPr id="13449" name="Freeform 25"/>
            <p:cNvSpPr>
              <a:spLocks/>
            </p:cNvSpPr>
            <p:nvPr/>
          </p:nvSpPr>
          <p:spPr bwMode="auto">
            <a:xfrm>
              <a:off x="464" y="1733"/>
              <a:ext cx="402" cy="37"/>
            </a:xfrm>
            <a:custGeom>
              <a:avLst/>
              <a:gdLst>
                <a:gd name="T0" fmla="*/ 0 w 402"/>
                <a:gd name="T1" fmla="*/ 37 h 37"/>
                <a:gd name="T2" fmla="*/ 40 w 402"/>
                <a:gd name="T3" fmla="*/ 0 h 37"/>
                <a:gd name="T4" fmla="*/ 402 w 402"/>
                <a:gd name="T5" fmla="*/ 0 h 37"/>
                <a:gd name="T6" fmla="*/ 362 w 402"/>
                <a:gd name="T7" fmla="*/ 37 h 37"/>
                <a:gd name="T8" fmla="*/ 0 w 402"/>
                <a:gd name="T9" fmla="*/ 37 h 37"/>
                <a:gd name="T10" fmla="*/ 0 60000 65536"/>
                <a:gd name="T11" fmla="*/ 0 60000 65536"/>
                <a:gd name="T12" fmla="*/ 0 60000 65536"/>
                <a:gd name="T13" fmla="*/ 0 60000 65536"/>
                <a:gd name="T14" fmla="*/ 0 60000 65536"/>
                <a:gd name="T15" fmla="*/ 0 w 402"/>
                <a:gd name="T16" fmla="*/ 0 h 37"/>
                <a:gd name="T17" fmla="*/ 402 w 402"/>
                <a:gd name="T18" fmla="*/ 37 h 37"/>
              </a:gdLst>
              <a:ahLst/>
              <a:cxnLst>
                <a:cxn ang="T10">
                  <a:pos x="T0" y="T1"/>
                </a:cxn>
                <a:cxn ang="T11">
                  <a:pos x="T2" y="T3"/>
                </a:cxn>
                <a:cxn ang="T12">
                  <a:pos x="T4" y="T5"/>
                </a:cxn>
                <a:cxn ang="T13">
                  <a:pos x="T6" y="T7"/>
                </a:cxn>
                <a:cxn ang="T14">
                  <a:pos x="T8" y="T9"/>
                </a:cxn>
              </a:cxnLst>
              <a:rect l="T15" t="T16" r="T17" b="T18"/>
              <a:pathLst>
                <a:path w="402" h="37">
                  <a:moveTo>
                    <a:pt x="0" y="37"/>
                  </a:moveTo>
                  <a:lnTo>
                    <a:pt x="40" y="0"/>
                  </a:lnTo>
                  <a:lnTo>
                    <a:pt x="402" y="0"/>
                  </a:lnTo>
                  <a:lnTo>
                    <a:pt x="362" y="37"/>
                  </a:lnTo>
                  <a:lnTo>
                    <a:pt x="0" y="37"/>
                  </a:lnTo>
                  <a:close/>
                </a:path>
              </a:pathLst>
            </a:custGeom>
            <a:solidFill>
              <a:srgbClr val="FF0000"/>
            </a:solidFill>
            <a:ln w="4763">
              <a:solidFill>
                <a:srgbClr val="494936"/>
              </a:solidFill>
              <a:round/>
              <a:headEnd/>
              <a:tailEnd/>
            </a:ln>
          </p:spPr>
          <p:txBody>
            <a:bodyPr/>
            <a:lstStyle/>
            <a:p>
              <a:endParaRPr lang="en-US" dirty="0">
                <a:latin typeface="Times New Roman" pitchFamily="18" charset="0"/>
              </a:endParaRPr>
            </a:p>
          </p:txBody>
        </p:sp>
        <p:sp>
          <p:nvSpPr>
            <p:cNvPr id="13450" name="Rectangle 26"/>
            <p:cNvSpPr>
              <a:spLocks noChangeArrowheads="1"/>
            </p:cNvSpPr>
            <p:nvPr/>
          </p:nvSpPr>
          <p:spPr bwMode="auto">
            <a:xfrm>
              <a:off x="465" y="1771"/>
              <a:ext cx="363" cy="285"/>
            </a:xfrm>
            <a:prstGeom prst="rect">
              <a:avLst/>
            </a:prstGeom>
            <a:solidFill>
              <a:srgbClr val="FF0000"/>
            </a:solidFill>
            <a:ln w="4763">
              <a:solidFill>
                <a:srgbClr val="494936"/>
              </a:solidFill>
              <a:miter lim="800000"/>
              <a:headEnd/>
              <a:tailEnd/>
            </a:ln>
          </p:spPr>
          <p:txBody>
            <a:bodyPr/>
            <a:lstStyle/>
            <a:p>
              <a:endParaRPr lang="en-US" dirty="0">
                <a:latin typeface="Times New Roman" pitchFamily="18" charset="0"/>
              </a:endParaRPr>
            </a:p>
          </p:txBody>
        </p:sp>
        <p:sp>
          <p:nvSpPr>
            <p:cNvPr id="13451" name="Rectangle 27"/>
            <p:cNvSpPr>
              <a:spLocks noChangeArrowheads="1"/>
            </p:cNvSpPr>
            <p:nvPr/>
          </p:nvSpPr>
          <p:spPr bwMode="auto">
            <a:xfrm>
              <a:off x="496" y="1808"/>
              <a:ext cx="301" cy="220"/>
            </a:xfrm>
            <a:prstGeom prst="rect">
              <a:avLst/>
            </a:prstGeom>
            <a:solidFill>
              <a:srgbClr val="FF0000"/>
            </a:solidFill>
            <a:ln w="4763">
              <a:solidFill>
                <a:srgbClr val="494936"/>
              </a:solidFill>
              <a:miter lim="800000"/>
              <a:headEnd/>
              <a:tailEnd/>
            </a:ln>
          </p:spPr>
          <p:txBody>
            <a:bodyPr/>
            <a:lstStyle/>
            <a:p>
              <a:endParaRPr lang="en-US" dirty="0">
                <a:latin typeface="Times New Roman" pitchFamily="18" charset="0"/>
              </a:endParaRPr>
            </a:p>
          </p:txBody>
        </p:sp>
        <p:sp>
          <p:nvSpPr>
            <p:cNvPr id="13452" name="Freeform 28"/>
            <p:cNvSpPr>
              <a:spLocks/>
            </p:cNvSpPr>
            <p:nvPr/>
          </p:nvSpPr>
          <p:spPr bwMode="auto">
            <a:xfrm>
              <a:off x="826" y="1733"/>
              <a:ext cx="40" cy="321"/>
            </a:xfrm>
            <a:custGeom>
              <a:avLst/>
              <a:gdLst>
                <a:gd name="T0" fmla="*/ 0 w 40"/>
                <a:gd name="T1" fmla="*/ 321 h 321"/>
                <a:gd name="T2" fmla="*/ 40 w 40"/>
                <a:gd name="T3" fmla="*/ 282 h 321"/>
                <a:gd name="T4" fmla="*/ 40 w 40"/>
                <a:gd name="T5" fmla="*/ 0 h 321"/>
                <a:gd name="T6" fmla="*/ 0 w 40"/>
                <a:gd name="T7" fmla="*/ 37 h 321"/>
                <a:gd name="T8" fmla="*/ 0 w 40"/>
                <a:gd name="T9" fmla="*/ 321 h 321"/>
                <a:gd name="T10" fmla="*/ 0 60000 65536"/>
                <a:gd name="T11" fmla="*/ 0 60000 65536"/>
                <a:gd name="T12" fmla="*/ 0 60000 65536"/>
                <a:gd name="T13" fmla="*/ 0 60000 65536"/>
                <a:gd name="T14" fmla="*/ 0 60000 65536"/>
                <a:gd name="T15" fmla="*/ 0 w 40"/>
                <a:gd name="T16" fmla="*/ 0 h 321"/>
                <a:gd name="T17" fmla="*/ 40 w 40"/>
                <a:gd name="T18" fmla="*/ 321 h 321"/>
              </a:gdLst>
              <a:ahLst/>
              <a:cxnLst>
                <a:cxn ang="T10">
                  <a:pos x="T0" y="T1"/>
                </a:cxn>
                <a:cxn ang="T11">
                  <a:pos x="T2" y="T3"/>
                </a:cxn>
                <a:cxn ang="T12">
                  <a:pos x="T4" y="T5"/>
                </a:cxn>
                <a:cxn ang="T13">
                  <a:pos x="T6" y="T7"/>
                </a:cxn>
                <a:cxn ang="T14">
                  <a:pos x="T8" y="T9"/>
                </a:cxn>
              </a:cxnLst>
              <a:rect l="T15" t="T16" r="T17" b="T18"/>
              <a:pathLst>
                <a:path w="40" h="321">
                  <a:moveTo>
                    <a:pt x="0" y="321"/>
                  </a:moveTo>
                  <a:lnTo>
                    <a:pt x="40" y="282"/>
                  </a:lnTo>
                  <a:lnTo>
                    <a:pt x="40" y="0"/>
                  </a:lnTo>
                  <a:lnTo>
                    <a:pt x="0" y="37"/>
                  </a:lnTo>
                  <a:lnTo>
                    <a:pt x="0" y="321"/>
                  </a:lnTo>
                  <a:close/>
                </a:path>
              </a:pathLst>
            </a:custGeom>
            <a:solidFill>
              <a:srgbClr val="FF0000"/>
            </a:solidFill>
            <a:ln w="9525">
              <a:noFill/>
              <a:round/>
              <a:headEnd/>
              <a:tailEnd/>
            </a:ln>
          </p:spPr>
          <p:txBody>
            <a:bodyPr/>
            <a:lstStyle/>
            <a:p>
              <a:endParaRPr lang="en-US" dirty="0">
                <a:latin typeface="Times New Roman" pitchFamily="18" charset="0"/>
              </a:endParaRPr>
            </a:p>
          </p:txBody>
        </p:sp>
        <p:sp>
          <p:nvSpPr>
            <p:cNvPr id="13453" name="Freeform 29"/>
            <p:cNvSpPr>
              <a:spLocks/>
            </p:cNvSpPr>
            <p:nvPr/>
          </p:nvSpPr>
          <p:spPr bwMode="auto">
            <a:xfrm>
              <a:off x="826" y="1733"/>
              <a:ext cx="40" cy="321"/>
            </a:xfrm>
            <a:custGeom>
              <a:avLst/>
              <a:gdLst>
                <a:gd name="T0" fmla="*/ 0 w 40"/>
                <a:gd name="T1" fmla="*/ 321 h 321"/>
                <a:gd name="T2" fmla="*/ 40 w 40"/>
                <a:gd name="T3" fmla="*/ 282 h 321"/>
                <a:gd name="T4" fmla="*/ 40 w 40"/>
                <a:gd name="T5" fmla="*/ 0 h 321"/>
                <a:gd name="T6" fmla="*/ 0 w 40"/>
                <a:gd name="T7" fmla="*/ 37 h 321"/>
                <a:gd name="T8" fmla="*/ 0 w 40"/>
                <a:gd name="T9" fmla="*/ 321 h 321"/>
                <a:gd name="T10" fmla="*/ 0 60000 65536"/>
                <a:gd name="T11" fmla="*/ 0 60000 65536"/>
                <a:gd name="T12" fmla="*/ 0 60000 65536"/>
                <a:gd name="T13" fmla="*/ 0 60000 65536"/>
                <a:gd name="T14" fmla="*/ 0 60000 65536"/>
                <a:gd name="T15" fmla="*/ 0 w 40"/>
                <a:gd name="T16" fmla="*/ 0 h 321"/>
                <a:gd name="T17" fmla="*/ 40 w 40"/>
                <a:gd name="T18" fmla="*/ 321 h 321"/>
              </a:gdLst>
              <a:ahLst/>
              <a:cxnLst>
                <a:cxn ang="T10">
                  <a:pos x="T0" y="T1"/>
                </a:cxn>
                <a:cxn ang="T11">
                  <a:pos x="T2" y="T3"/>
                </a:cxn>
                <a:cxn ang="T12">
                  <a:pos x="T4" y="T5"/>
                </a:cxn>
                <a:cxn ang="T13">
                  <a:pos x="T6" y="T7"/>
                </a:cxn>
                <a:cxn ang="T14">
                  <a:pos x="T8" y="T9"/>
                </a:cxn>
              </a:cxnLst>
              <a:rect l="T15" t="T16" r="T17" b="T18"/>
              <a:pathLst>
                <a:path w="40" h="321">
                  <a:moveTo>
                    <a:pt x="0" y="321"/>
                  </a:moveTo>
                  <a:lnTo>
                    <a:pt x="40" y="282"/>
                  </a:lnTo>
                  <a:lnTo>
                    <a:pt x="40" y="0"/>
                  </a:lnTo>
                  <a:lnTo>
                    <a:pt x="0" y="37"/>
                  </a:lnTo>
                  <a:lnTo>
                    <a:pt x="0" y="321"/>
                  </a:lnTo>
                  <a:close/>
                </a:path>
              </a:pathLst>
            </a:custGeom>
            <a:solidFill>
              <a:srgbClr val="FF0000"/>
            </a:solidFill>
            <a:ln w="4763">
              <a:solidFill>
                <a:srgbClr val="494936"/>
              </a:solidFill>
              <a:round/>
              <a:headEnd/>
              <a:tailEnd/>
            </a:ln>
          </p:spPr>
          <p:txBody>
            <a:bodyPr/>
            <a:lstStyle/>
            <a:p>
              <a:endParaRPr lang="en-US" dirty="0">
                <a:latin typeface="Times New Roman" pitchFamily="18" charset="0"/>
              </a:endParaRPr>
            </a:p>
          </p:txBody>
        </p:sp>
      </p:grpSp>
      <p:grpSp>
        <p:nvGrpSpPr>
          <p:cNvPr id="4" name="Group 53"/>
          <p:cNvGrpSpPr>
            <a:grpSpLocks noChangeAspect="1"/>
          </p:cNvGrpSpPr>
          <p:nvPr/>
        </p:nvGrpSpPr>
        <p:grpSpPr bwMode="auto">
          <a:xfrm>
            <a:off x="1676400" y="5638800"/>
            <a:ext cx="681038" cy="666750"/>
            <a:chOff x="387" y="1730"/>
            <a:chExt cx="573" cy="518"/>
          </a:xfrm>
        </p:grpSpPr>
        <p:sp>
          <p:nvSpPr>
            <p:cNvPr id="13388" name="AutoShape 54"/>
            <p:cNvSpPr>
              <a:spLocks noChangeAspect="1" noChangeArrowheads="1" noTextEdit="1"/>
            </p:cNvSpPr>
            <p:nvPr/>
          </p:nvSpPr>
          <p:spPr bwMode="auto">
            <a:xfrm>
              <a:off x="387" y="1730"/>
              <a:ext cx="573" cy="518"/>
            </a:xfrm>
            <a:prstGeom prst="rect">
              <a:avLst/>
            </a:prstGeom>
            <a:noFill/>
            <a:ln w="9525">
              <a:noFill/>
              <a:miter lim="800000"/>
              <a:headEnd/>
              <a:tailEnd/>
            </a:ln>
          </p:spPr>
          <p:txBody>
            <a:bodyPr/>
            <a:lstStyle/>
            <a:p>
              <a:endParaRPr lang="en-US" dirty="0">
                <a:latin typeface="Times New Roman" pitchFamily="18" charset="0"/>
              </a:endParaRPr>
            </a:p>
          </p:txBody>
        </p:sp>
        <p:sp>
          <p:nvSpPr>
            <p:cNvPr id="13389" name="Rectangle 55"/>
            <p:cNvSpPr>
              <a:spLocks noChangeArrowheads="1"/>
            </p:cNvSpPr>
            <p:nvPr/>
          </p:nvSpPr>
          <p:spPr bwMode="auto">
            <a:xfrm>
              <a:off x="390" y="2074"/>
              <a:ext cx="510" cy="94"/>
            </a:xfrm>
            <a:prstGeom prst="rect">
              <a:avLst/>
            </a:prstGeom>
            <a:solidFill>
              <a:srgbClr val="B7B79D"/>
            </a:solidFill>
            <a:ln w="9525">
              <a:noFill/>
              <a:miter lim="800000"/>
              <a:headEnd/>
              <a:tailEnd/>
            </a:ln>
          </p:spPr>
          <p:txBody>
            <a:bodyPr/>
            <a:lstStyle/>
            <a:p>
              <a:endParaRPr lang="en-US" dirty="0">
                <a:latin typeface="Times New Roman" pitchFamily="18" charset="0"/>
              </a:endParaRPr>
            </a:p>
          </p:txBody>
        </p:sp>
        <p:sp>
          <p:nvSpPr>
            <p:cNvPr id="13390" name="Rectangle 56"/>
            <p:cNvSpPr>
              <a:spLocks noChangeArrowheads="1"/>
            </p:cNvSpPr>
            <p:nvPr/>
          </p:nvSpPr>
          <p:spPr bwMode="auto">
            <a:xfrm>
              <a:off x="391" y="2075"/>
              <a:ext cx="508" cy="92"/>
            </a:xfrm>
            <a:prstGeom prst="rect">
              <a:avLst/>
            </a:prstGeom>
            <a:solidFill>
              <a:srgbClr val="B7B79D"/>
            </a:solidFill>
            <a:ln w="4763">
              <a:solidFill>
                <a:srgbClr val="494936"/>
              </a:solidFill>
              <a:miter lim="800000"/>
              <a:headEnd/>
              <a:tailEnd/>
            </a:ln>
          </p:spPr>
          <p:txBody>
            <a:bodyPr/>
            <a:lstStyle/>
            <a:p>
              <a:endParaRPr lang="en-US" dirty="0">
                <a:latin typeface="Times New Roman" pitchFamily="18" charset="0"/>
              </a:endParaRPr>
            </a:p>
          </p:txBody>
        </p:sp>
        <p:sp>
          <p:nvSpPr>
            <p:cNvPr id="13391" name="Freeform 57"/>
            <p:cNvSpPr>
              <a:spLocks/>
            </p:cNvSpPr>
            <p:nvPr/>
          </p:nvSpPr>
          <p:spPr bwMode="auto">
            <a:xfrm>
              <a:off x="390" y="2023"/>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 name="T10" fmla="*/ 0 60000 65536"/>
                <a:gd name="T11" fmla="*/ 0 60000 65536"/>
                <a:gd name="T12" fmla="*/ 0 60000 65536"/>
                <a:gd name="T13" fmla="*/ 0 60000 65536"/>
                <a:gd name="T14" fmla="*/ 0 60000 65536"/>
                <a:gd name="T15" fmla="*/ 0 w 564"/>
                <a:gd name="T16" fmla="*/ 0 h 51"/>
                <a:gd name="T17" fmla="*/ 564 w 564"/>
                <a:gd name="T18" fmla="*/ 51 h 51"/>
              </a:gdLst>
              <a:ahLst/>
              <a:cxnLst>
                <a:cxn ang="T10">
                  <a:pos x="T0" y="T1"/>
                </a:cxn>
                <a:cxn ang="T11">
                  <a:pos x="T2" y="T3"/>
                </a:cxn>
                <a:cxn ang="T12">
                  <a:pos x="T4" y="T5"/>
                </a:cxn>
                <a:cxn ang="T13">
                  <a:pos x="T6" y="T7"/>
                </a:cxn>
                <a:cxn ang="T14">
                  <a:pos x="T8" y="T9"/>
                </a:cxn>
              </a:cxnLst>
              <a:rect l="T15" t="T16" r="T17" b="T18"/>
              <a:pathLst>
                <a:path w="564" h="51">
                  <a:moveTo>
                    <a:pt x="0" y="51"/>
                  </a:moveTo>
                  <a:lnTo>
                    <a:pt x="54" y="0"/>
                  </a:lnTo>
                  <a:lnTo>
                    <a:pt x="564" y="0"/>
                  </a:lnTo>
                  <a:lnTo>
                    <a:pt x="510" y="51"/>
                  </a:lnTo>
                  <a:lnTo>
                    <a:pt x="0" y="51"/>
                  </a:lnTo>
                  <a:close/>
                </a:path>
              </a:pathLst>
            </a:custGeom>
            <a:solidFill>
              <a:srgbClr val="C9C9B6"/>
            </a:solidFill>
            <a:ln w="9525">
              <a:noFill/>
              <a:round/>
              <a:headEnd/>
              <a:tailEnd/>
            </a:ln>
          </p:spPr>
          <p:txBody>
            <a:bodyPr/>
            <a:lstStyle/>
            <a:p>
              <a:endParaRPr lang="en-US" dirty="0">
                <a:latin typeface="Times New Roman" pitchFamily="18" charset="0"/>
              </a:endParaRPr>
            </a:p>
          </p:txBody>
        </p:sp>
        <p:sp>
          <p:nvSpPr>
            <p:cNvPr id="13392" name="Freeform 58"/>
            <p:cNvSpPr>
              <a:spLocks/>
            </p:cNvSpPr>
            <p:nvPr/>
          </p:nvSpPr>
          <p:spPr bwMode="auto">
            <a:xfrm>
              <a:off x="390" y="2023"/>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 name="T10" fmla="*/ 0 60000 65536"/>
                <a:gd name="T11" fmla="*/ 0 60000 65536"/>
                <a:gd name="T12" fmla="*/ 0 60000 65536"/>
                <a:gd name="T13" fmla="*/ 0 60000 65536"/>
                <a:gd name="T14" fmla="*/ 0 60000 65536"/>
                <a:gd name="T15" fmla="*/ 0 w 564"/>
                <a:gd name="T16" fmla="*/ 0 h 51"/>
                <a:gd name="T17" fmla="*/ 564 w 564"/>
                <a:gd name="T18" fmla="*/ 51 h 51"/>
              </a:gdLst>
              <a:ahLst/>
              <a:cxnLst>
                <a:cxn ang="T10">
                  <a:pos x="T0" y="T1"/>
                </a:cxn>
                <a:cxn ang="T11">
                  <a:pos x="T2" y="T3"/>
                </a:cxn>
                <a:cxn ang="T12">
                  <a:pos x="T4" y="T5"/>
                </a:cxn>
                <a:cxn ang="T13">
                  <a:pos x="T6" y="T7"/>
                </a:cxn>
                <a:cxn ang="T14">
                  <a:pos x="T8" y="T9"/>
                </a:cxn>
              </a:cxnLst>
              <a:rect l="T15" t="T16" r="T17" b="T18"/>
              <a:pathLst>
                <a:path w="564" h="51">
                  <a:moveTo>
                    <a:pt x="0" y="51"/>
                  </a:moveTo>
                  <a:lnTo>
                    <a:pt x="54" y="0"/>
                  </a:lnTo>
                  <a:lnTo>
                    <a:pt x="564" y="0"/>
                  </a:lnTo>
                  <a:lnTo>
                    <a:pt x="510" y="51"/>
                  </a:lnTo>
                  <a:lnTo>
                    <a:pt x="0" y="51"/>
                  </a:lnTo>
                  <a:close/>
                </a:path>
              </a:pathLst>
            </a:custGeom>
            <a:solidFill>
              <a:srgbClr val="C9C9B6"/>
            </a:solidFill>
            <a:ln w="4763">
              <a:solidFill>
                <a:srgbClr val="494936"/>
              </a:solidFill>
              <a:round/>
              <a:headEnd/>
              <a:tailEnd/>
            </a:ln>
          </p:spPr>
          <p:txBody>
            <a:bodyPr/>
            <a:lstStyle/>
            <a:p>
              <a:endParaRPr lang="en-US" dirty="0">
                <a:latin typeface="Times New Roman" pitchFamily="18" charset="0"/>
              </a:endParaRPr>
            </a:p>
          </p:txBody>
        </p:sp>
        <p:sp>
          <p:nvSpPr>
            <p:cNvPr id="13393" name="Line 59"/>
            <p:cNvSpPr>
              <a:spLocks noChangeShapeType="1"/>
            </p:cNvSpPr>
            <p:nvPr/>
          </p:nvSpPr>
          <p:spPr bwMode="auto">
            <a:xfrm flipH="1">
              <a:off x="749" y="2117"/>
              <a:ext cx="123" cy="1"/>
            </a:xfrm>
            <a:prstGeom prst="line">
              <a:avLst/>
            </a:prstGeom>
            <a:noFill/>
            <a:ln w="14288">
              <a:solidFill>
                <a:srgbClr val="000000"/>
              </a:solidFill>
              <a:round/>
              <a:headEnd/>
              <a:tailEnd/>
            </a:ln>
          </p:spPr>
          <p:txBody>
            <a:bodyPr/>
            <a:lstStyle/>
            <a:p>
              <a:endParaRPr lang="en-US" dirty="0">
                <a:latin typeface="Times New Roman" pitchFamily="18" charset="0"/>
              </a:endParaRPr>
            </a:p>
          </p:txBody>
        </p:sp>
        <p:sp>
          <p:nvSpPr>
            <p:cNvPr id="13394" name="Freeform 60"/>
            <p:cNvSpPr>
              <a:spLocks/>
            </p:cNvSpPr>
            <p:nvPr/>
          </p:nvSpPr>
          <p:spPr bwMode="auto">
            <a:xfrm>
              <a:off x="900" y="2023"/>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 name="T10" fmla="*/ 0 60000 65536"/>
                <a:gd name="T11" fmla="*/ 0 60000 65536"/>
                <a:gd name="T12" fmla="*/ 0 60000 65536"/>
                <a:gd name="T13" fmla="*/ 0 60000 65536"/>
                <a:gd name="T14" fmla="*/ 0 60000 65536"/>
                <a:gd name="T15" fmla="*/ 0 w 54"/>
                <a:gd name="T16" fmla="*/ 0 h 145"/>
                <a:gd name="T17" fmla="*/ 54 w 54"/>
                <a:gd name="T18" fmla="*/ 145 h 145"/>
              </a:gdLst>
              <a:ahLst/>
              <a:cxnLst>
                <a:cxn ang="T10">
                  <a:pos x="T0" y="T1"/>
                </a:cxn>
                <a:cxn ang="T11">
                  <a:pos x="T2" y="T3"/>
                </a:cxn>
                <a:cxn ang="T12">
                  <a:pos x="T4" y="T5"/>
                </a:cxn>
                <a:cxn ang="T13">
                  <a:pos x="T6" y="T7"/>
                </a:cxn>
                <a:cxn ang="T14">
                  <a:pos x="T8" y="T9"/>
                </a:cxn>
              </a:cxnLst>
              <a:rect l="T15" t="T16" r="T17" b="T18"/>
              <a:pathLst>
                <a:path w="54" h="145">
                  <a:moveTo>
                    <a:pt x="0" y="145"/>
                  </a:moveTo>
                  <a:lnTo>
                    <a:pt x="54" y="91"/>
                  </a:lnTo>
                  <a:lnTo>
                    <a:pt x="54" y="0"/>
                  </a:lnTo>
                  <a:lnTo>
                    <a:pt x="0" y="51"/>
                  </a:lnTo>
                  <a:lnTo>
                    <a:pt x="0" y="145"/>
                  </a:lnTo>
                  <a:close/>
                </a:path>
              </a:pathLst>
            </a:custGeom>
            <a:solidFill>
              <a:srgbClr val="7A7A5A"/>
            </a:solidFill>
            <a:ln w="9525">
              <a:noFill/>
              <a:round/>
              <a:headEnd/>
              <a:tailEnd/>
            </a:ln>
          </p:spPr>
          <p:txBody>
            <a:bodyPr/>
            <a:lstStyle/>
            <a:p>
              <a:endParaRPr lang="en-US" dirty="0">
                <a:latin typeface="Times New Roman" pitchFamily="18" charset="0"/>
              </a:endParaRPr>
            </a:p>
          </p:txBody>
        </p:sp>
        <p:sp>
          <p:nvSpPr>
            <p:cNvPr id="13395" name="Freeform 61"/>
            <p:cNvSpPr>
              <a:spLocks/>
            </p:cNvSpPr>
            <p:nvPr/>
          </p:nvSpPr>
          <p:spPr bwMode="auto">
            <a:xfrm>
              <a:off x="900" y="2023"/>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 name="T10" fmla="*/ 0 60000 65536"/>
                <a:gd name="T11" fmla="*/ 0 60000 65536"/>
                <a:gd name="T12" fmla="*/ 0 60000 65536"/>
                <a:gd name="T13" fmla="*/ 0 60000 65536"/>
                <a:gd name="T14" fmla="*/ 0 60000 65536"/>
                <a:gd name="T15" fmla="*/ 0 w 54"/>
                <a:gd name="T16" fmla="*/ 0 h 145"/>
                <a:gd name="T17" fmla="*/ 54 w 54"/>
                <a:gd name="T18" fmla="*/ 145 h 145"/>
              </a:gdLst>
              <a:ahLst/>
              <a:cxnLst>
                <a:cxn ang="T10">
                  <a:pos x="T0" y="T1"/>
                </a:cxn>
                <a:cxn ang="T11">
                  <a:pos x="T2" y="T3"/>
                </a:cxn>
                <a:cxn ang="T12">
                  <a:pos x="T4" y="T5"/>
                </a:cxn>
                <a:cxn ang="T13">
                  <a:pos x="T6" y="T7"/>
                </a:cxn>
                <a:cxn ang="T14">
                  <a:pos x="T8" y="T9"/>
                </a:cxn>
              </a:cxnLst>
              <a:rect l="T15" t="T16" r="T17" b="T18"/>
              <a:pathLst>
                <a:path w="54" h="145">
                  <a:moveTo>
                    <a:pt x="0" y="145"/>
                  </a:moveTo>
                  <a:lnTo>
                    <a:pt x="54" y="91"/>
                  </a:lnTo>
                  <a:lnTo>
                    <a:pt x="54" y="0"/>
                  </a:lnTo>
                  <a:lnTo>
                    <a:pt x="0" y="51"/>
                  </a:lnTo>
                  <a:lnTo>
                    <a:pt x="0" y="145"/>
                  </a:lnTo>
                  <a:close/>
                </a:path>
              </a:pathLst>
            </a:custGeom>
            <a:solidFill>
              <a:srgbClr val="7A7A5A"/>
            </a:solidFill>
            <a:ln w="4763">
              <a:solidFill>
                <a:srgbClr val="494936"/>
              </a:solidFill>
              <a:round/>
              <a:headEnd/>
              <a:tailEnd/>
            </a:ln>
          </p:spPr>
          <p:txBody>
            <a:bodyPr/>
            <a:lstStyle/>
            <a:p>
              <a:endParaRPr lang="en-US" dirty="0">
                <a:latin typeface="Times New Roman" pitchFamily="18" charset="0"/>
              </a:endParaRPr>
            </a:p>
          </p:txBody>
        </p:sp>
        <p:sp>
          <p:nvSpPr>
            <p:cNvPr id="13396" name="Freeform 62"/>
            <p:cNvSpPr>
              <a:spLocks/>
            </p:cNvSpPr>
            <p:nvPr/>
          </p:nvSpPr>
          <p:spPr bwMode="auto">
            <a:xfrm>
              <a:off x="393" y="2157"/>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 name="T10" fmla="*/ 0 60000 65536"/>
                <a:gd name="T11" fmla="*/ 0 60000 65536"/>
                <a:gd name="T12" fmla="*/ 0 60000 65536"/>
                <a:gd name="T13" fmla="*/ 0 60000 65536"/>
                <a:gd name="T14" fmla="*/ 0 60000 65536"/>
                <a:gd name="T15" fmla="*/ 0 w 450"/>
                <a:gd name="T16" fmla="*/ 0 h 71"/>
                <a:gd name="T17" fmla="*/ 450 w 450"/>
                <a:gd name="T18" fmla="*/ 71 h 71"/>
              </a:gdLst>
              <a:ahLst/>
              <a:cxnLst>
                <a:cxn ang="T10">
                  <a:pos x="T0" y="T1"/>
                </a:cxn>
                <a:cxn ang="T11">
                  <a:pos x="T2" y="T3"/>
                </a:cxn>
                <a:cxn ang="T12">
                  <a:pos x="T4" y="T5"/>
                </a:cxn>
                <a:cxn ang="T13">
                  <a:pos x="T6" y="T7"/>
                </a:cxn>
                <a:cxn ang="T14">
                  <a:pos x="T8" y="T9"/>
                </a:cxn>
              </a:cxnLst>
              <a:rect l="T15" t="T16" r="T17" b="T18"/>
              <a:pathLst>
                <a:path w="450" h="71">
                  <a:moveTo>
                    <a:pt x="0" y="71"/>
                  </a:moveTo>
                  <a:lnTo>
                    <a:pt x="57" y="0"/>
                  </a:lnTo>
                  <a:lnTo>
                    <a:pt x="450" y="0"/>
                  </a:lnTo>
                  <a:lnTo>
                    <a:pt x="393" y="71"/>
                  </a:lnTo>
                  <a:lnTo>
                    <a:pt x="0" y="71"/>
                  </a:lnTo>
                  <a:close/>
                </a:path>
              </a:pathLst>
            </a:custGeom>
            <a:solidFill>
              <a:srgbClr val="C9C9B6"/>
            </a:solidFill>
            <a:ln w="9525">
              <a:noFill/>
              <a:round/>
              <a:headEnd/>
              <a:tailEnd/>
            </a:ln>
          </p:spPr>
          <p:txBody>
            <a:bodyPr/>
            <a:lstStyle/>
            <a:p>
              <a:endParaRPr lang="en-US" dirty="0">
                <a:latin typeface="Times New Roman" pitchFamily="18" charset="0"/>
              </a:endParaRPr>
            </a:p>
          </p:txBody>
        </p:sp>
        <p:sp>
          <p:nvSpPr>
            <p:cNvPr id="13397" name="Freeform 63"/>
            <p:cNvSpPr>
              <a:spLocks/>
            </p:cNvSpPr>
            <p:nvPr/>
          </p:nvSpPr>
          <p:spPr bwMode="auto">
            <a:xfrm>
              <a:off x="393" y="2157"/>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 name="T10" fmla="*/ 0 60000 65536"/>
                <a:gd name="T11" fmla="*/ 0 60000 65536"/>
                <a:gd name="T12" fmla="*/ 0 60000 65536"/>
                <a:gd name="T13" fmla="*/ 0 60000 65536"/>
                <a:gd name="T14" fmla="*/ 0 60000 65536"/>
                <a:gd name="T15" fmla="*/ 0 w 450"/>
                <a:gd name="T16" fmla="*/ 0 h 71"/>
                <a:gd name="T17" fmla="*/ 450 w 450"/>
                <a:gd name="T18" fmla="*/ 71 h 71"/>
              </a:gdLst>
              <a:ahLst/>
              <a:cxnLst>
                <a:cxn ang="T10">
                  <a:pos x="T0" y="T1"/>
                </a:cxn>
                <a:cxn ang="T11">
                  <a:pos x="T2" y="T3"/>
                </a:cxn>
                <a:cxn ang="T12">
                  <a:pos x="T4" y="T5"/>
                </a:cxn>
                <a:cxn ang="T13">
                  <a:pos x="T6" y="T7"/>
                </a:cxn>
                <a:cxn ang="T14">
                  <a:pos x="T8" y="T9"/>
                </a:cxn>
              </a:cxnLst>
              <a:rect l="T15" t="T16" r="T17" b="T18"/>
              <a:pathLst>
                <a:path w="450" h="71">
                  <a:moveTo>
                    <a:pt x="0" y="71"/>
                  </a:moveTo>
                  <a:lnTo>
                    <a:pt x="57" y="0"/>
                  </a:lnTo>
                  <a:lnTo>
                    <a:pt x="450" y="0"/>
                  </a:lnTo>
                  <a:lnTo>
                    <a:pt x="393" y="71"/>
                  </a:lnTo>
                  <a:lnTo>
                    <a:pt x="0" y="71"/>
                  </a:lnTo>
                  <a:close/>
                </a:path>
              </a:pathLst>
            </a:custGeom>
            <a:solidFill>
              <a:srgbClr val="C9C9B6"/>
            </a:solidFill>
            <a:ln w="4763">
              <a:solidFill>
                <a:srgbClr val="494936"/>
              </a:solidFill>
              <a:round/>
              <a:headEnd/>
              <a:tailEnd/>
            </a:ln>
          </p:spPr>
          <p:txBody>
            <a:bodyPr/>
            <a:lstStyle/>
            <a:p>
              <a:endParaRPr lang="en-US" dirty="0">
                <a:latin typeface="Times New Roman" pitchFamily="18" charset="0"/>
              </a:endParaRPr>
            </a:p>
          </p:txBody>
        </p:sp>
        <p:sp>
          <p:nvSpPr>
            <p:cNvPr id="13398" name="Freeform 64"/>
            <p:cNvSpPr>
              <a:spLocks/>
            </p:cNvSpPr>
            <p:nvPr/>
          </p:nvSpPr>
          <p:spPr bwMode="auto">
            <a:xfrm>
              <a:off x="786" y="2157"/>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 name="T10" fmla="*/ 0 60000 65536"/>
                <a:gd name="T11" fmla="*/ 0 60000 65536"/>
                <a:gd name="T12" fmla="*/ 0 60000 65536"/>
                <a:gd name="T13" fmla="*/ 0 60000 65536"/>
                <a:gd name="T14" fmla="*/ 0 60000 65536"/>
                <a:gd name="T15" fmla="*/ 0 w 57"/>
                <a:gd name="T16" fmla="*/ 0 h 85"/>
                <a:gd name="T17" fmla="*/ 57 w 57"/>
                <a:gd name="T18" fmla="*/ 85 h 85"/>
              </a:gdLst>
              <a:ahLst/>
              <a:cxnLst>
                <a:cxn ang="T10">
                  <a:pos x="T0" y="T1"/>
                </a:cxn>
                <a:cxn ang="T11">
                  <a:pos x="T2" y="T3"/>
                </a:cxn>
                <a:cxn ang="T12">
                  <a:pos x="T4" y="T5"/>
                </a:cxn>
                <a:cxn ang="T13">
                  <a:pos x="T6" y="T7"/>
                </a:cxn>
                <a:cxn ang="T14">
                  <a:pos x="T8" y="T9"/>
                </a:cxn>
              </a:cxnLst>
              <a:rect l="T15" t="T16" r="T17" b="T18"/>
              <a:pathLst>
                <a:path w="57" h="85">
                  <a:moveTo>
                    <a:pt x="0" y="85"/>
                  </a:moveTo>
                  <a:lnTo>
                    <a:pt x="57" y="26"/>
                  </a:lnTo>
                  <a:lnTo>
                    <a:pt x="57" y="0"/>
                  </a:lnTo>
                  <a:lnTo>
                    <a:pt x="0" y="71"/>
                  </a:lnTo>
                  <a:lnTo>
                    <a:pt x="0" y="85"/>
                  </a:lnTo>
                  <a:close/>
                </a:path>
              </a:pathLst>
            </a:custGeom>
            <a:solidFill>
              <a:srgbClr val="7A7A5A"/>
            </a:solidFill>
            <a:ln w="9525">
              <a:noFill/>
              <a:round/>
              <a:headEnd/>
              <a:tailEnd/>
            </a:ln>
          </p:spPr>
          <p:txBody>
            <a:bodyPr/>
            <a:lstStyle/>
            <a:p>
              <a:endParaRPr lang="en-US" dirty="0">
                <a:latin typeface="Times New Roman" pitchFamily="18" charset="0"/>
              </a:endParaRPr>
            </a:p>
          </p:txBody>
        </p:sp>
        <p:sp>
          <p:nvSpPr>
            <p:cNvPr id="13399" name="Freeform 65"/>
            <p:cNvSpPr>
              <a:spLocks/>
            </p:cNvSpPr>
            <p:nvPr/>
          </p:nvSpPr>
          <p:spPr bwMode="auto">
            <a:xfrm>
              <a:off x="786" y="2157"/>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 name="T10" fmla="*/ 0 60000 65536"/>
                <a:gd name="T11" fmla="*/ 0 60000 65536"/>
                <a:gd name="T12" fmla="*/ 0 60000 65536"/>
                <a:gd name="T13" fmla="*/ 0 60000 65536"/>
                <a:gd name="T14" fmla="*/ 0 60000 65536"/>
                <a:gd name="T15" fmla="*/ 0 w 57"/>
                <a:gd name="T16" fmla="*/ 0 h 85"/>
                <a:gd name="T17" fmla="*/ 57 w 57"/>
                <a:gd name="T18" fmla="*/ 85 h 85"/>
              </a:gdLst>
              <a:ahLst/>
              <a:cxnLst>
                <a:cxn ang="T10">
                  <a:pos x="T0" y="T1"/>
                </a:cxn>
                <a:cxn ang="T11">
                  <a:pos x="T2" y="T3"/>
                </a:cxn>
                <a:cxn ang="T12">
                  <a:pos x="T4" y="T5"/>
                </a:cxn>
                <a:cxn ang="T13">
                  <a:pos x="T6" y="T7"/>
                </a:cxn>
                <a:cxn ang="T14">
                  <a:pos x="T8" y="T9"/>
                </a:cxn>
              </a:cxnLst>
              <a:rect l="T15" t="T16" r="T17" b="T18"/>
              <a:pathLst>
                <a:path w="57" h="85">
                  <a:moveTo>
                    <a:pt x="0" y="85"/>
                  </a:moveTo>
                  <a:lnTo>
                    <a:pt x="57" y="26"/>
                  </a:lnTo>
                  <a:lnTo>
                    <a:pt x="57" y="0"/>
                  </a:lnTo>
                  <a:lnTo>
                    <a:pt x="0" y="71"/>
                  </a:lnTo>
                  <a:lnTo>
                    <a:pt x="0" y="85"/>
                  </a:lnTo>
                  <a:close/>
                </a:path>
              </a:pathLst>
            </a:custGeom>
            <a:solidFill>
              <a:srgbClr val="7A7A5A"/>
            </a:solidFill>
            <a:ln w="4763">
              <a:solidFill>
                <a:srgbClr val="494936"/>
              </a:solidFill>
              <a:round/>
              <a:headEnd/>
              <a:tailEnd/>
            </a:ln>
          </p:spPr>
          <p:txBody>
            <a:bodyPr/>
            <a:lstStyle/>
            <a:p>
              <a:endParaRPr lang="en-US" dirty="0">
                <a:latin typeface="Times New Roman" pitchFamily="18" charset="0"/>
              </a:endParaRPr>
            </a:p>
          </p:txBody>
        </p:sp>
        <p:sp>
          <p:nvSpPr>
            <p:cNvPr id="13400" name="Rectangle 66"/>
            <p:cNvSpPr>
              <a:spLocks noChangeArrowheads="1"/>
            </p:cNvSpPr>
            <p:nvPr/>
          </p:nvSpPr>
          <p:spPr bwMode="auto">
            <a:xfrm>
              <a:off x="393" y="2228"/>
              <a:ext cx="393" cy="14"/>
            </a:xfrm>
            <a:prstGeom prst="rect">
              <a:avLst/>
            </a:prstGeom>
            <a:solidFill>
              <a:srgbClr val="B7B79D"/>
            </a:solidFill>
            <a:ln w="9525">
              <a:noFill/>
              <a:miter lim="800000"/>
              <a:headEnd/>
              <a:tailEnd/>
            </a:ln>
          </p:spPr>
          <p:txBody>
            <a:bodyPr/>
            <a:lstStyle/>
            <a:p>
              <a:endParaRPr lang="en-US" dirty="0">
                <a:latin typeface="Times New Roman" pitchFamily="18" charset="0"/>
              </a:endParaRPr>
            </a:p>
          </p:txBody>
        </p:sp>
        <p:sp>
          <p:nvSpPr>
            <p:cNvPr id="13401" name="Rectangle 67"/>
            <p:cNvSpPr>
              <a:spLocks noChangeArrowheads="1"/>
            </p:cNvSpPr>
            <p:nvPr/>
          </p:nvSpPr>
          <p:spPr bwMode="auto">
            <a:xfrm>
              <a:off x="394" y="2229"/>
              <a:ext cx="391" cy="12"/>
            </a:xfrm>
            <a:prstGeom prst="rect">
              <a:avLst/>
            </a:prstGeom>
            <a:solidFill>
              <a:srgbClr val="B7B79D"/>
            </a:solidFill>
            <a:ln w="4763">
              <a:solidFill>
                <a:srgbClr val="494936"/>
              </a:solidFill>
              <a:miter lim="800000"/>
              <a:headEnd/>
              <a:tailEnd/>
            </a:ln>
          </p:spPr>
          <p:txBody>
            <a:bodyPr/>
            <a:lstStyle/>
            <a:p>
              <a:endParaRPr lang="en-US" dirty="0">
                <a:latin typeface="Times New Roman" pitchFamily="18" charset="0"/>
              </a:endParaRPr>
            </a:p>
          </p:txBody>
        </p:sp>
        <p:sp>
          <p:nvSpPr>
            <p:cNvPr id="13402" name="Freeform 68"/>
            <p:cNvSpPr>
              <a:spLocks/>
            </p:cNvSpPr>
            <p:nvPr/>
          </p:nvSpPr>
          <p:spPr bwMode="auto">
            <a:xfrm>
              <a:off x="467" y="2023"/>
              <a:ext cx="405" cy="40"/>
            </a:xfrm>
            <a:custGeom>
              <a:avLst/>
              <a:gdLst>
                <a:gd name="T0" fmla="*/ 0 w 405"/>
                <a:gd name="T1" fmla="*/ 40 h 40"/>
                <a:gd name="T2" fmla="*/ 43 w 405"/>
                <a:gd name="T3" fmla="*/ 0 h 40"/>
                <a:gd name="T4" fmla="*/ 405 w 405"/>
                <a:gd name="T5" fmla="*/ 0 h 40"/>
                <a:gd name="T6" fmla="*/ 365 w 405"/>
                <a:gd name="T7" fmla="*/ 40 h 40"/>
                <a:gd name="T8" fmla="*/ 0 w 405"/>
                <a:gd name="T9" fmla="*/ 40 h 40"/>
                <a:gd name="T10" fmla="*/ 0 60000 65536"/>
                <a:gd name="T11" fmla="*/ 0 60000 65536"/>
                <a:gd name="T12" fmla="*/ 0 60000 65536"/>
                <a:gd name="T13" fmla="*/ 0 60000 65536"/>
                <a:gd name="T14" fmla="*/ 0 60000 65536"/>
                <a:gd name="T15" fmla="*/ 0 w 405"/>
                <a:gd name="T16" fmla="*/ 0 h 40"/>
                <a:gd name="T17" fmla="*/ 405 w 405"/>
                <a:gd name="T18" fmla="*/ 40 h 40"/>
              </a:gdLst>
              <a:ahLst/>
              <a:cxnLst>
                <a:cxn ang="T10">
                  <a:pos x="T0" y="T1"/>
                </a:cxn>
                <a:cxn ang="T11">
                  <a:pos x="T2" y="T3"/>
                </a:cxn>
                <a:cxn ang="T12">
                  <a:pos x="T4" y="T5"/>
                </a:cxn>
                <a:cxn ang="T13">
                  <a:pos x="T6" y="T7"/>
                </a:cxn>
                <a:cxn ang="T14">
                  <a:pos x="T8" y="T9"/>
                </a:cxn>
              </a:cxnLst>
              <a:rect l="T15" t="T16" r="T17" b="T18"/>
              <a:pathLst>
                <a:path w="405" h="40">
                  <a:moveTo>
                    <a:pt x="0" y="40"/>
                  </a:moveTo>
                  <a:lnTo>
                    <a:pt x="43" y="0"/>
                  </a:lnTo>
                  <a:lnTo>
                    <a:pt x="405" y="0"/>
                  </a:lnTo>
                  <a:lnTo>
                    <a:pt x="365" y="40"/>
                  </a:lnTo>
                  <a:lnTo>
                    <a:pt x="0" y="40"/>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13403" name="Freeform 69"/>
            <p:cNvSpPr>
              <a:spLocks/>
            </p:cNvSpPr>
            <p:nvPr/>
          </p:nvSpPr>
          <p:spPr bwMode="auto">
            <a:xfrm>
              <a:off x="467" y="2023"/>
              <a:ext cx="405" cy="40"/>
            </a:xfrm>
            <a:custGeom>
              <a:avLst/>
              <a:gdLst>
                <a:gd name="T0" fmla="*/ 0 w 405"/>
                <a:gd name="T1" fmla="*/ 40 h 40"/>
                <a:gd name="T2" fmla="*/ 43 w 405"/>
                <a:gd name="T3" fmla="*/ 0 h 40"/>
                <a:gd name="T4" fmla="*/ 405 w 405"/>
                <a:gd name="T5" fmla="*/ 0 h 40"/>
                <a:gd name="T6" fmla="*/ 365 w 405"/>
                <a:gd name="T7" fmla="*/ 40 h 40"/>
                <a:gd name="T8" fmla="*/ 0 w 405"/>
                <a:gd name="T9" fmla="*/ 40 h 40"/>
                <a:gd name="T10" fmla="*/ 0 60000 65536"/>
                <a:gd name="T11" fmla="*/ 0 60000 65536"/>
                <a:gd name="T12" fmla="*/ 0 60000 65536"/>
                <a:gd name="T13" fmla="*/ 0 60000 65536"/>
                <a:gd name="T14" fmla="*/ 0 60000 65536"/>
                <a:gd name="T15" fmla="*/ 0 w 405"/>
                <a:gd name="T16" fmla="*/ 0 h 40"/>
                <a:gd name="T17" fmla="*/ 405 w 405"/>
                <a:gd name="T18" fmla="*/ 40 h 40"/>
              </a:gdLst>
              <a:ahLst/>
              <a:cxnLst>
                <a:cxn ang="T10">
                  <a:pos x="T0" y="T1"/>
                </a:cxn>
                <a:cxn ang="T11">
                  <a:pos x="T2" y="T3"/>
                </a:cxn>
                <a:cxn ang="T12">
                  <a:pos x="T4" y="T5"/>
                </a:cxn>
                <a:cxn ang="T13">
                  <a:pos x="T6" y="T7"/>
                </a:cxn>
                <a:cxn ang="T14">
                  <a:pos x="T8" y="T9"/>
                </a:cxn>
              </a:cxnLst>
              <a:rect l="T15" t="T16" r="T17" b="T18"/>
              <a:pathLst>
                <a:path w="405" h="40">
                  <a:moveTo>
                    <a:pt x="0" y="40"/>
                  </a:moveTo>
                  <a:lnTo>
                    <a:pt x="43" y="0"/>
                  </a:lnTo>
                  <a:lnTo>
                    <a:pt x="405" y="0"/>
                  </a:lnTo>
                  <a:lnTo>
                    <a:pt x="365" y="40"/>
                  </a:lnTo>
                  <a:lnTo>
                    <a:pt x="0" y="40"/>
                  </a:lnTo>
                  <a:close/>
                </a:path>
              </a:pathLst>
            </a:custGeom>
            <a:solidFill>
              <a:srgbClr val="000000"/>
            </a:solidFill>
            <a:ln w="4763">
              <a:solidFill>
                <a:srgbClr val="000000"/>
              </a:solidFill>
              <a:round/>
              <a:headEnd/>
              <a:tailEnd/>
            </a:ln>
          </p:spPr>
          <p:txBody>
            <a:bodyPr/>
            <a:lstStyle/>
            <a:p>
              <a:endParaRPr lang="en-US" dirty="0">
                <a:latin typeface="Times New Roman" pitchFamily="18" charset="0"/>
              </a:endParaRPr>
            </a:p>
          </p:txBody>
        </p:sp>
        <p:sp>
          <p:nvSpPr>
            <p:cNvPr id="13404" name="Freeform 70"/>
            <p:cNvSpPr>
              <a:spLocks/>
            </p:cNvSpPr>
            <p:nvPr/>
          </p:nvSpPr>
          <p:spPr bwMode="auto">
            <a:xfrm>
              <a:off x="464" y="1733"/>
              <a:ext cx="402" cy="37"/>
            </a:xfrm>
            <a:custGeom>
              <a:avLst/>
              <a:gdLst>
                <a:gd name="T0" fmla="*/ 0 w 402"/>
                <a:gd name="T1" fmla="*/ 37 h 37"/>
                <a:gd name="T2" fmla="*/ 40 w 402"/>
                <a:gd name="T3" fmla="*/ 0 h 37"/>
                <a:gd name="T4" fmla="*/ 402 w 402"/>
                <a:gd name="T5" fmla="*/ 0 h 37"/>
                <a:gd name="T6" fmla="*/ 362 w 402"/>
                <a:gd name="T7" fmla="*/ 37 h 37"/>
                <a:gd name="T8" fmla="*/ 0 w 402"/>
                <a:gd name="T9" fmla="*/ 37 h 37"/>
                <a:gd name="T10" fmla="*/ 0 60000 65536"/>
                <a:gd name="T11" fmla="*/ 0 60000 65536"/>
                <a:gd name="T12" fmla="*/ 0 60000 65536"/>
                <a:gd name="T13" fmla="*/ 0 60000 65536"/>
                <a:gd name="T14" fmla="*/ 0 60000 65536"/>
                <a:gd name="T15" fmla="*/ 0 w 402"/>
                <a:gd name="T16" fmla="*/ 0 h 37"/>
                <a:gd name="T17" fmla="*/ 402 w 402"/>
                <a:gd name="T18" fmla="*/ 37 h 37"/>
              </a:gdLst>
              <a:ahLst/>
              <a:cxnLst>
                <a:cxn ang="T10">
                  <a:pos x="T0" y="T1"/>
                </a:cxn>
                <a:cxn ang="T11">
                  <a:pos x="T2" y="T3"/>
                </a:cxn>
                <a:cxn ang="T12">
                  <a:pos x="T4" y="T5"/>
                </a:cxn>
                <a:cxn ang="T13">
                  <a:pos x="T6" y="T7"/>
                </a:cxn>
                <a:cxn ang="T14">
                  <a:pos x="T8" y="T9"/>
                </a:cxn>
              </a:cxnLst>
              <a:rect l="T15" t="T16" r="T17" b="T18"/>
              <a:pathLst>
                <a:path w="402" h="37">
                  <a:moveTo>
                    <a:pt x="0" y="37"/>
                  </a:moveTo>
                  <a:lnTo>
                    <a:pt x="40" y="0"/>
                  </a:lnTo>
                  <a:lnTo>
                    <a:pt x="402" y="0"/>
                  </a:lnTo>
                  <a:lnTo>
                    <a:pt x="362" y="37"/>
                  </a:lnTo>
                  <a:lnTo>
                    <a:pt x="0" y="37"/>
                  </a:lnTo>
                  <a:close/>
                </a:path>
              </a:pathLst>
            </a:custGeom>
            <a:solidFill>
              <a:srgbClr val="C9C9B6"/>
            </a:solidFill>
            <a:ln w="9525">
              <a:noFill/>
              <a:round/>
              <a:headEnd/>
              <a:tailEnd/>
            </a:ln>
          </p:spPr>
          <p:txBody>
            <a:bodyPr/>
            <a:lstStyle/>
            <a:p>
              <a:endParaRPr lang="en-US" dirty="0">
                <a:latin typeface="Times New Roman" pitchFamily="18" charset="0"/>
              </a:endParaRPr>
            </a:p>
          </p:txBody>
        </p:sp>
        <p:sp>
          <p:nvSpPr>
            <p:cNvPr id="13405" name="Freeform 71"/>
            <p:cNvSpPr>
              <a:spLocks/>
            </p:cNvSpPr>
            <p:nvPr/>
          </p:nvSpPr>
          <p:spPr bwMode="auto">
            <a:xfrm>
              <a:off x="464" y="1733"/>
              <a:ext cx="402" cy="37"/>
            </a:xfrm>
            <a:custGeom>
              <a:avLst/>
              <a:gdLst>
                <a:gd name="T0" fmla="*/ 0 w 402"/>
                <a:gd name="T1" fmla="*/ 37 h 37"/>
                <a:gd name="T2" fmla="*/ 40 w 402"/>
                <a:gd name="T3" fmla="*/ 0 h 37"/>
                <a:gd name="T4" fmla="*/ 402 w 402"/>
                <a:gd name="T5" fmla="*/ 0 h 37"/>
                <a:gd name="T6" fmla="*/ 362 w 402"/>
                <a:gd name="T7" fmla="*/ 37 h 37"/>
                <a:gd name="T8" fmla="*/ 0 w 402"/>
                <a:gd name="T9" fmla="*/ 37 h 37"/>
                <a:gd name="T10" fmla="*/ 0 60000 65536"/>
                <a:gd name="T11" fmla="*/ 0 60000 65536"/>
                <a:gd name="T12" fmla="*/ 0 60000 65536"/>
                <a:gd name="T13" fmla="*/ 0 60000 65536"/>
                <a:gd name="T14" fmla="*/ 0 60000 65536"/>
                <a:gd name="T15" fmla="*/ 0 w 402"/>
                <a:gd name="T16" fmla="*/ 0 h 37"/>
                <a:gd name="T17" fmla="*/ 402 w 402"/>
                <a:gd name="T18" fmla="*/ 37 h 37"/>
              </a:gdLst>
              <a:ahLst/>
              <a:cxnLst>
                <a:cxn ang="T10">
                  <a:pos x="T0" y="T1"/>
                </a:cxn>
                <a:cxn ang="T11">
                  <a:pos x="T2" y="T3"/>
                </a:cxn>
                <a:cxn ang="T12">
                  <a:pos x="T4" y="T5"/>
                </a:cxn>
                <a:cxn ang="T13">
                  <a:pos x="T6" y="T7"/>
                </a:cxn>
                <a:cxn ang="T14">
                  <a:pos x="T8" y="T9"/>
                </a:cxn>
              </a:cxnLst>
              <a:rect l="T15" t="T16" r="T17" b="T18"/>
              <a:pathLst>
                <a:path w="402" h="37">
                  <a:moveTo>
                    <a:pt x="0" y="37"/>
                  </a:moveTo>
                  <a:lnTo>
                    <a:pt x="40" y="0"/>
                  </a:lnTo>
                  <a:lnTo>
                    <a:pt x="402" y="0"/>
                  </a:lnTo>
                  <a:lnTo>
                    <a:pt x="362" y="37"/>
                  </a:lnTo>
                  <a:lnTo>
                    <a:pt x="0" y="37"/>
                  </a:lnTo>
                  <a:close/>
                </a:path>
              </a:pathLst>
            </a:custGeom>
            <a:solidFill>
              <a:srgbClr val="C9C9B6"/>
            </a:solidFill>
            <a:ln w="4763">
              <a:solidFill>
                <a:srgbClr val="494936"/>
              </a:solidFill>
              <a:round/>
              <a:headEnd/>
              <a:tailEnd/>
            </a:ln>
          </p:spPr>
          <p:txBody>
            <a:bodyPr/>
            <a:lstStyle/>
            <a:p>
              <a:endParaRPr lang="en-US" dirty="0">
                <a:latin typeface="Times New Roman" pitchFamily="18" charset="0"/>
              </a:endParaRPr>
            </a:p>
          </p:txBody>
        </p:sp>
        <p:sp>
          <p:nvSpPr>
            <p:cNvPr id="13406" name="Rectangle 72"/>
            <p:cNvSpPr>
              <a:spLocks noChangeArrowheads="1"/>
            </p:cNvSpPr>
            <p:nvPr/>
          </p:nvSpPr>
          <p:spPr bwMode="auto">
            <a:xfrm>
              <a:off x="465" y="1771"/>
              <a:ext cx="363" cy="285"/>
            </a:xfrm>
            <a:prstGeom prst="rect">
              <a:avLst/>
            </a:prstGeom>
            <a:solidFill>
              <a:srgbClr val="B7B79D"/>
            </a:solidFill>
            <a:ln w="4763">
              <a:solidFill>
                <a:srgbClr val="494936"/>
              </a:solidFill>
              <a:miter lim="800000"/>
              <a:headEnd/>
              <a:tailEnd/>
            </a:ln>
          </p:spPr>
          <p:txBody>
            <a:bodyPr/>
            <a:lstStyle/>
            <a:p>
              <a:endParaRPr lang="en-US" dirty="0">
                <a:latin typeface="Times New Roman" pitchFamily="18" charset="0"/>
              </a:endParaRPr>
            </a:p>
          </p:txBody>
        </p:sp>
        <p:sp>
          <p:nvSpPr>
            <p:cNvPr id="13407" name="Rectangle 73"/>
            <p:cNvSpPr>
              <a:spLocks noChangeArrowheads="1"/>
            </p:cNvSpPr>
            <p:nvPr/>
          </p:nvSpPr>
          <p:spPr bwMode="auto">
            <a:xfrm>
              <a:off x="496" y="1808"/>
              <a:ext cx="301" cy="220"/>
            </a:xfrm>
            <a:prstGeom prst="rect">
              <a:avLst/>
            </a:prstGeom>
            <a:solidFill>
              <a:srgbClr val="FFFFFF"/>
            </a:solidFill>
            <a:ln w="4763">
              <a:solidFill>
                <a:srgbClr val="494936"/>
              </a:solidFill>
              <a:miter lim="800000"/>
              <a:headEnd/>
              <a:tailEnd/>
            </a:ln>
          </p:spPr>
          <p:txBody>
            <a:bodyPr/>
            <a:lstStyle/>
            <a:p>
              <a:endParaRPr lang="en-US" dirty="0">
                <a:latin typeface="Times New Roman" pitchFamily="18" charset="0"/>
              </a:endParaRPr>
            </a:p>
          </p:txBody>
        </p:sp>
        <p:sp>
          <p:nvSpPr>
            <p:cNvPr id="13408" name="Freeform 74"/>
            <p:cNvSpPr>
              <a:spLocks/>
            </p:cNvSpPr>
            <p:nvPr/>
          </p:nvSpPr>
          <p:spPr bwMode="auto">
            <a:xfrm>
              <a:off x="826" y="1733"/>
              <a:ext cx="40" cy="321"/>
            </a:xfrm>
            <a:custGeom>
              <a:avLst/>
              <a:gdLst>
                <a:gd name="T0" fmla="*/ 0 w 40"/>
                <a:gd name="T1" fmla="*/ 321 h 321"/>
                <a:gd name="T2" fmla="*/ 40 w 40"/>
                <a:gd name="T3" fmla="*/ 282 h 321"/>
                <a:gd name="T4" fmla="*/ 40 w 40"/>
                <a:gd name="T5" fmla="*/ 0 h 321"/>
                <a:gd name="T6" fmla="*/ 0 w 40"/>
                <a:gd name="T7" fmla="*/ 37 h 321"/>
                <a:gd name="T8" fmla="*/ 0 w 40"/>
                <a:gd name="T9" fmla="*/ 321 h 321"/>
                <a:gd name="T10" fmla="*/ 0 60000 65536"/>
                <a:gd name="T11" fmla="*/ 0 60000 65536"/>
                <a:gd name="T12" fmla="*/ 0 60000 65536"/>
                <a:gd name="T13" fmla="*/ 0 60000 65536"/>
                <a:gd name="T14" fmla="*/ 0 60000 65536"/>
                <a:gd name="T15" fmla="*/ 0 w 40"/>
                <a:gd name="T16" fmla="*/ 0 h 321"/>
                <a:gd name="T17" fmla="*/ 40 w 40"/>
                <a:gd name="T18" fmla="*/ 321 h 321"/>
              </a:gdLst>
              <a:ahLst/>
              <a:cxnLst>
                <a:cxn ang="T10">
                  <a:pos x="T0" y="T1"/>
                </a:cxn>
                <a:cxn ang="T11">
                  <a:pos x="T2" y="T3"/>
                </a:cxn>
                <a:cxn ang="T12">
                  <a:pos x="T4" y="T5"/>
                </a:cxn>
                <a:cxn ang="T13">
                  <a:pos x="T6" y="T7"/>
                </a:cxn>
                <a:cxn ang="T14">
                  <a:pos x="T8" y="T9"/>
                </a:cxn>
              </a:cxnLst>
              <a:rect l="T15" t="T16" r="T17" b="T18"/>
              <a:pathLst>
                <a:path w="40" h="321">
                  <a:moveTo>
                    <a:pt x="0" y="321"/>
                  </a:moveTo>
                  <a:lnTo>
                    <a:pt x="40" y="282"/>
                  </a:lnTo>
                  <a:lnTo>
                    <a:pt x="40" y="0"/>
                  </a:lnTo>
                  <a:lnTo>
                    <a:pt x="0" y="37"/>
                  </a:lnTo>
                  <a:lnTo>
                    <a:pt x="0" y="321"/>
                  </a:lnTo>
                  <a:close/>
                </a:path>
              </a:pathLst>
            </a:custGeom>
            <a:solidFill>
              <a:srgbClr val="7A7A5A"/>
            </a:solidFill>
            <a:ln w="9525">
              <a:noFill/>
              <a:round/>
              <a:headEnd/>
              <a:tailEnd/>
            </a:ln>
          </p:spPr>
          <p:txBody>
            <a:bodyPr/>
            <a:lstStyle/>
            <a:p>
              <a:endParaRPr lang="en-US" dirty="0">
                <a:latin typeface="Times New Roman" pitchFamily="18" charset="0"/>
              </a:endParaRPr>
            </a:p>
          </p:txBody>
        </p:sp>
        <p:sp>
          <p:nvSpPr>
            <p:cNvPr id="13409" name="Freeform 75"/>
            <p:cNvSpPr>
              <a:spLocks/>
            </p:cNvSpPr>
            <p:nvPr/>
          </p:nvSpPr>
          <p:spPr bwMode="auto">
            <a:xfrm>
              <a:off x="826" y="1733"/>
              <a:ext cx="40" cy="321"/>
            </a:xfrm>
            <a:custGeom>
              <a:avLst/>
              <a:gdLst>
                <a:gd name="T0" fmla="*/ 0 w 40"/>
                <a:gd name="T1" fmla="*/ 321 h 321"/>
                <a:gd name="T2" fmla="*/ 40 w 40"/>
                <a:gd name="T3" fmla="*/ 282 h 321"/>
                <a:gd name="T4" fmla="*/ 40 w 40"/>
                <a:gd name="T5" fmla="*/ 0 h 321"/>
                <a:gd name="T6" fmla="*/ 0 w 40"/>
                <a:gd name="T7" fmla="*/ 37 h 321"/>
                <a:gd name="T8" fmla="*/ 0 w 40"/>
                <a:gd name="T9" fmla="*/ 321 h 321"/>
                <a:gd name="T10" fmla="*/ 0 60000 65536"/>
                <a:gd name="T11" fmla="*/ 0 60000 65536"/>
                <a:gd name="T12" fmla="*/ 0 60000 65536"/>
                <a:gd name="T13" fmla="*/ 0 60000 65536"/>
                <a:gd name="T14" fmla="*/ 0 60000 65536"/>
                <a:gd name="T15" fmla="*/ 0 w 40"/>
                <a:gd name="T16" fmla="*/ 0 h 321"/>
                <a:gd name="T17" fmla="*/ 40 w 40"/>
                <a:gd name="T18" fmla="*/ 321 h 321"/>
              </a:gdLst>
              <a:ahLst/>
              <a:cxnLst>
                <a:cxn ang="T10">
                  <a:pos x="T0" y="T1"/>
                </a:cxn>
                <a:cxn ang="T11">
                  <a:pos x="T2" y="T3"/>
                </a:cxn>
                <a:cxn ang="T12">
                  <a:pos x="T4" y="T5"/>
                </a:cxn>
                <a:cxn ang="T13">
                  <a:pos x="T6" y="T7"/>
                </a:cxn>
                <a:cxn ang="T14">
                  <a:pos x="T8" y="T9"/>
                </a:cxn>
              </a:cxnLst>
              <a:rect l="T15" t="T16" r="T17" b="T18"/>
              <a:pathLst>
                <a:path w="40" h="321">
                  <a:moveTo>
                    <a:pt x="0" y="321"/>
                  </a:moveTo>
                  <a:lnTo>
                    <a:pt x="40" y="282"/>
                  </a:lnTo>
                  <a:lnTo>
                    <a:pt x="40" y="0"/>
                  </a:lnTo>
                  <a:lnTo>
                    <a:pt x="0" y="37"/>
                  </a:lnTo>
                  <a:lnTo>
                    <a:pt x="0" y="321"/>
                  </a:lnTo>
                  <a:close/>
                </a:path>
              </a:pathLst>
            </a:custGeom>
            <a:solidFill>
              <a:srgbClr val="7A7A5A"/>
            </a:solidFill>
            <a:ln w="4763">
              <a:solidFill>
                <a:srgbClr val="494936"/>
              </a:solidFill>
              <a:round/>
              <a:headEnd/>
              <a:tailEnd/>
            </a:ln>
          </p:spPr>
          <p:txBody>
            <a:bodyPr/>
            <a:lstStyle/>
            <a:p>
              <a:endParaRPr lang="en-US" dirty="0">
                <a:latin typeface="Times New Roman" pitchFamily="18" charset="0"/>
              </a:endParaRPr>
            </a:p>
          </p:txBody>
        </p:sp>
      </p:grpSp>
      <p:pic>
        <p:nvPicPr>
          <p:cNvPr id="13324" name="Picture 99"/>
          <p:cNvPicPr>
            <a:picLocks noChangeAspect="1" noChangeArrowheads="1"/>
          </p:cNvPicPr>
          <p:nvPr/>
        </p:nvPicPr>
        <p:blipFill>
          <a:blip r:embed="rId3" cstate="print"/>
          <a:srcRect/>
          <a:stretch>
            <a:fillRect/>
          </a:stretch>
        </p:blipFill>
        <p:spPr bwMode="auto">
          <a:xfrm>
            <a:off x="3962400" y="1905000"/>
            <a:ext cx="1039813" cy="444500"/>
          </a:xfrm>
          <a:prstGeom prst="rect">
            <a:avLst/>
          </a:prstGeom>
          <a:noFill/>
          <a:ln w="9525">
            <a:noFill/>
            <a:miter lim="800000"/>
            <a:headEnd/>
            <a:tailEnd/>
          </a:ln>
        </p:spPr>
      </p:pic>
      <p:pic>
        <p:nvPicPr>
          <p:cNvPr id="13325" name="Picture 100"/>
          <p:cNvPicPr>
            <a:picLocks noChangeAspect="1" noChangeArrowheads="1"/>
          </p:cNvPicPr>
          <p:nvPr/>
        </p:nvPicPr>
        <p:blipFill>
          <a:blip r:embed="rId4" cstate="print"/>
          <a:srcRect/>
          <a:stretch>
            <a:fillRect/>
          </a:stretch>
        </p:blipFill>
        <p:spPr bwMode="auto">
          <a:xfrm>
            <a:off x="3810000" y="3733800"/>
            <a:ext cx="1284288" cy="901700"/>
          </a:xfrm>
          <a:prstGeom prst="rect">
            <a:avLst/>
          </a:prstGeom>
          <a:noFill/>
          <a:ln w="9525">
            <a:noFill/>
            <a:miter lim="800000"/>
            <a:headEnd/>
            <a:tailEnd/>
          </a:ln>
        </p:spPr>
      </p:pic>
      <p:pic>
        <p:nvPicPr>
          <p:cNvPr id="13326" name="Picture 101"/>
          <p:cNvPicPr>
            <a:picLocks noChangeAspect="1" noChangeArrowheads="1"/>
          </p:cNvPicPr>
          <p:nvPr/>
        </p:nvPicPr>
        <p:blipFill>
          <a:blip r:embed="rId3" cstate="print"/>
          <a:srcRect/>
          <a:stretch>
            <a:fillRect/>
          </a:stretch>
        </p:blipFill>
        <p:spPr bwMode="auto">
          <a:xfrm>
            <a:off x="3962400" y="5715000"/>
            <a:ext cx="1039813" cy="444500"/>
          </a:xfrm>
          <a:prstGeom prst="rect">
            <a:avLst/>
          </a:prstGeom>
          <a:noFill/>
          <a:ln w="9525">
            <a:noFill/>
            <a:miter lim="800000"/>
            <a:headEnd/>
            <a:tailEnd/>
          </a:ln>
        </p:spPr>
      </p:pic>
      <p:sp>
        <p:nvSpPr>
          <p:cNvPr id="13327" name="Text Box 102"/>
          <p:cNvSpPr txBox="1">
            <a:spLocks noChangeArrowheads="1"/>
          </p:cNvSpPr>
          <p:nvPr/>
        </p:nvSpPr>
        <p:spPr bwMode="auto">
          <a:xfrm>
            <a:off x="685800" y="2514600"/>
            <a:ext cx="2057400" cy="304800"/>
          </a:xfrm>
          <a:prstGeom prst="rect">
            <a:avLst/>
          </a:prstGeom>
          <a:noFill/>
          <a:ln w="9525">
            <a:noFill/>
            <a:miter lim="800000"/>
            <a:headEnd/>
            <a:tailEnd/>
          </a:ln>
        </p:spPr>
        <p:txBody>
          <a:bodyPr>
            <a:spAutoFit/>
          </a:bodyPr>
          <a:lstStyle/>
          <a:p>
            <a:pPr>
              <a:spcBef>
                <a:spcPct val="50000"/>
              </a:spcBef>
            </a:pPr>
            <a:r>
              <a:rPr lang="en-US" sz="1400" b="1">
                <a:latin typeface="Tahoma" pitchFamily="34" charset="0"/>
              </a:rPr>
              <a:t>00000CAAAAAA</a:t>
            </a:r>
          </a:p>
        </p:txBody>
      </p:sp>
      <p:sp>
        <p:nvSpPr>
          <p:cNvPr id="13328" name="Text Box 103"/>
          <p:cNvSpPr txBox="1">
            <a:spLocks noChangeArrowheads="1"/>
          </p:cNvSpPr>
          <p:nvPr/>
        </p:nvSpPr>
        <p:spPr bwMode="auto">
          <a:xfrm>
            <a:off x="1600200" y="1905000"/>
            <a:ext cx="304800" cy="274638"/>
          </a:xfrm>
          <a:prstGeom prst="rect">
            <a:avLst/>
          </a:prstGeom>
          <a:noFill/>
          <a:ln w="9525">
            <a:noFill/>
            <a:miter lim="800000"/>
            <a:headEnd/>
            <a:tailEnd/>
          </a:ln>
        </p:spPr>
        <p:txBody>
          <a:bodyPr>
            <a:spAutoFit/>
          </a:bodyPr>
          <a:lstStyle/>
          <a:p>
            <a:pPr>
              <a:spcBef>
                <a:spcPct val="50000"/>
              </a:spcBef>
            </a:pPr>
            <a:r>
              <a:rPr lang="en-US" sz="1200" b="1" dirty="0">
                <a:latin typeface="Times New Roman" pitchFamily="18" charset="0"/>
              </a:rPr>
              <a:t>A</a:t>
            </a:r>
          </a:p>
        </p:txBody>
      </p:sp>
      <p:sp>
        <p:nvSpPr>
          <p:cNvPr id="13330" name="Text Box 105"/>
          <p:cNvSpPr txBox="1">
            <a:spLocks noChangeArrowheads="1"/>
          </p:cNvSpPr>
          <p:nvPr/>
        </p:nvSpPr>
        <p:spPr bwMode="auto">
          <a:xfrm>
            <a:off x="1828800" y="5715000"/>
            <a:ext cx="304800" cy="274638"/>
          </a:xfrm>
          <a:prstGeom prst="rect">
            <a:avLst/>
          </a:prstGeom>
          <a:noFill/>
          <a:ln w="9525">
            <a:noFill/>
            <a:miter lim="800000"/>
            <a:headEnd/>
            <a:tailEnd/>
          </a:ln>
        </p:spPr>
        <p:txBody>
          <a:bodyPr>
            <a:spAutoFit/>
          </a:bodyPr>
          <a:lstStyle/>
          <a:p>
            <a:pPr>
              <a:spcBef>
                <a:spcPct val="50000"/>
              </a:spcBef>
            </a:pPr>
            <a:r>
              <a:rPr lang="en-US" sz="1200" b="1" dirty="0">
                <a:latin typeface="Times New Roman" pitchFamily="18" charset="0"/>
              </a:rPr>
              <a:t>C</a:t>
            </a:r>
          </a:p>
        </p:txBody>
      </p:sp>
      <p:sp>
        <p:nvSpPr>
          <p:cNvPr id="13331" name="Text Box 106"/>
          <p:cNvSpPr txBox="1">
            <a:spLocks noChangeArrowheads="1"/>
          </p:cNvSpPr>
          <p:nvPr/>
        </p:nvSpPr>
        <p:spPr bwMode="auto">
          <a:xfrm flipH="1">
            <a:off x="7451725" y="5715000"/>
            <a:ext cx="184150" cy="274638"/>
          </a:xfrm>
          <a:prstGeom prst="rect">
            <a:avLst/>
          </a:prstGeom>
          <a:noFill/>
          <a:ln w="9525">
            <a:noFill/>
            <a:miter lim="800000"/>
            <a:headEnd/>
            <a:tailEnd/>
          </a:ln>
        </p:spPr>
        <p:txBody>
          <a:bodyPr>
            <a:spAutoFit/>
          </a:bodyPr>
          <a:lstStyle/>
          <a:p>
            <a:pPr>
              <a:spcBef>
                <a:spcPct val="50000"/>
              </a:spcBef>
            </a:pPr>
            <a:r>
              <a:rPr lang="en-US" sz="1200" b="1" dirty="0">
                <a:latin typeface="Times New Roman" pitchFamily="18" charset="0"/>
              </a:rPr>
              <a:t>D</a:t>
            </a:r>
          </a:p>
        </p:txBody>
      </p:sp>
      <p:sp>
        <p:nvSpPr>
          <p:cNvPr id="13332" name="Text Box 107"/>
          <p:cNvSpPr txBox="1">
            <a:spLocks noChangeArrowheads="1"/>
          </p:cNvSpPr>
          <p:nvPr/>
        </p:nvSpPr>
        <p:spPr bwMode="auto">
          <a:xfrm>
            <a:off x="6858000" y="1447800"/>
            <a:ext cx="2057400" cy="304800"/>
          </a:xfrm>
          <a:prstGeom prst="rect">
            <a:avLst/>
          </a:prstGeom>
          <a:noFill/>
          <a:ln w="9525">
            <a:noFill/>
            <a:miter lim="800000"/>
            <a:headEnd/>
            <a:tailEnd/>
          </a:ln>
        </p:spPr>
        <p:txBody>
          <a:bodyPr>
            <a:spAutoFit/>
          </a:bodyPr>
          <a:lstStyle/>
          <a:p>
            <a:pPr>
              <a:spcBef>
                <a:spcPct val="50000"/>
              </a:spcBef>
            </a:pPr>
            <a:r>
              <a:rPr lang="en-US" sz="1400" b="1">
                <a:latin typeface="Tahoma" pitchFamily="34" charset="0"/>
              </a:rPr>
              <a:t>00000CBBBBBB</a:t>
            </a:r>
          </a:p>
        </p:txBody>
      </p:sp>
      <p:sp>
        <p:nvSpPr>
          <p:cNvPr id="13333" name="Text Box 108"/>
          <p:cNvSpPr txBox="1">
            <a:spLocks noChangeArrowheads="1"/>
          </p:cNvSpPr>
          <p:nvPr/>
        </p:nvSpPr>
        <p:spPr bwMode="auto">
          <a:xfrm>
            <a:off x="1295400" y="5257800"/>
            <a:ext cx="2057400" cy="304800"/>
          </a:xfrm>
          <a:prstGeom prst="rect">
            <a:avLst/>
          </a:prstGeom>
          <a:noFill/>
          <a:ln w="9525">
            <a:noFill/>
            <a:miter lim="800000"/>
            <a:headEnd/>
            <a:tailEnd/>
          </a:ln>
        </p:spPr>
        <p:txBody>
          <a:bodyPr>
            <a:spAutoFit/>
          </a:bodyPr>
          <a:lstStyle/>
          <a:p>
            <a:pPr>
              <a:spcBef>
                <a:spcPct val="50000"/>
              </a:spcBef>
            </a:pPr>
            <a:r>
              <a:rPr lang="en-US" sz="1400" b="1">
                <a:latin typeface="Tahoma" pitchFamily="34" charset="0"/>
              </a:rPr>
              <a:t>00000CCCCCCC</a:t>
            </a:r>
          </a:p>
        </p:txBody>
      </p:sp>
      <p:sp>
        <p:nvSpPr>
          <p:cNvPr id="13334" name="Text Box 109"/>
          <p:cNvSpPr txBox="1">
            <a:spLocks noChangeArrowheads="1"/>
          </p:cNvSpPr>
          <p:nvPr/>
        </p:nvSpPr>
        <p:spPr bwMode="auto">
          <a:xfrm flipH="1">
            <a:off x="6057900" y="5181600"/>
            <a:ext cx="1714500" cy="304800"/>
          </a:xfrm>
          <a:prstGeom prst="rect">
            <a:avLst/>
          </a:prstGeom>
          <a:noFill/>
          <a:ln w="9525">
            <a:noFill/>
            <a:miter lim="800000"/>
            <a:headEnd/>
            <a:tailEnd/>
          </a:ln>
        </p:spPr>
        <p:txBody>
          <a:bodyPr>
            <a:spAutoFit/>
          </a:bodyPr>
          <a:lstStyle/>
          <a:p>
            <a:pPr>
              <a:spcBef>
                <a:spcPct val="50000"/>
              </a:spcBef>
            </a:pPr>
            <a:r>
              <a:rPr lang="en-US" sz="1400" b="1">
                <a:latin typeface="Tahoma" pitchFamily="34" charset="0"/>
              </a:rPr>
              <a:t>00000CDDDDDD</a:t>
            </a:r>
          </a:p>
        </p:txBody>
      </p:sp>
      <p:sp>
        <p:nvSpPr>
          <p:cNvPr id="161910" name="Text Box 118"/>
          <p:cNvSpPr txBox="1">
            <a:spLocks noChangeArrowheads="1"/>
          </p:cNvSpPr>
          <p:nvPr/>
        </p:nvSpPr>
        <p:spPr bwMode="auto">
          <a:xfrm>
            <a:off x="4495800" y="3657600"/>
            <a:ext cx="304800" cy="314325"/>
          </a:xfrm>
          <a:prstGeom prst="rect">
            <a:avLst/>
          </a:prstGeom>
          <a:noFill/>
          <a:ln w="9525">
            <a:solidFill>
              <a:schemeClr val="tx1"/>
            </a:solidFill>
            <a:miter lim="800000"/>
            <a:headEnd/>
            <a:tailEnd/>
          </a:ln>
        </p:spPr>
        <p:txBody>
          <a:bodyPr>
            <a:spAutoFit/>
          </a:bodyPr>
          <a:lstStyle/>
          <a:p>
            <a:pPr>
              <a:spcBef>
                <a:spcPct val="50000"/>
              </a:spcBef>
            </a:pPr>
            <a:r>
              <a:rPr lang="en-US" sz="1400" b="1" dirty="0">
                <a:latin typeface="Times New Roman" pitchFamily="18" charset="0"/>
              </a:rPr>
              <a:t>1</a:t>
            </a:r>
          </a:p>
        </p:txBody>
      </p:sp>
      <p:sp>
        <p:nvSpPr>
          <p:cNvPr id="161911" name="Text Box 119"/>
          <p:cNvSpPr txBox="1">
            <a:spLocks noChangeArrowheads="1"/>
          </p:cNvSpPr>
          <p:nvPr/>
        </p:nvSpPr>
        <p:spPr bwMode="auto">
          <a:xfrm>
            <a:off x="4495800" y="4648200"/>
            <a:ext cx="304800" cy="314325"/>
          </a:xfrm>
          <a:prstGeom prst="rect">
            <a:avLst/>
          </a:prstGeom>
          <a:noFill/>
          <a:ln w="9525">
            <a:solidFill>
              <a:schemeClr val="tx1"/>
            </a:solidFill>
            <a:miter lim="800000"/>
            <a:headEnd/>
            <a:tailEnd/>
          </a:ln>
        </p:spPr>
        <p:txBody>
          <a:bodyPr>
            <a:spAutoFit/>
          </a:bodyPr>
          <a:lstStyle/>
          <a:p>
            <a:pPr>
              <a:spcBef>
                <a:spcPct val="50000"/>
              </a:spcBef>
            </a:pPr>
            <a:r>
              <a:rPr lang="en-US" sz="1400" b="1" dirty="0">
                <a:latin typeface="Times New Roman" pitchFamily="18" charset="0"/>
              </a:rPr>
              <a:t>2</a:t>
            </a:r>
          </a:p>
        </p:txBody>
      </p:sp>
      <p:graphicFrame>
        <p:nvGraphicFramePr>
          <p:cNvPr id="161912" name="Group 120"/>
          <p:cNvGraphicFramePr>
            <a:graphicFrameLocks noGrp="1"/>
          </p:cNvGraphicFramePr>
          <p:nvPr/>
        </p:nvGraphicFramePr>
        <p:xfrm>
          <a:off x="5867400" y="2819400"/>
          <a:ext cx="2438400" cy="1778000"/>
        </p:xfrm>
        <a:graphic>
          <a:graphicData uri="http://schemas.openxmlformats.org/drawingml/2006/table">
            <a:tbl>
              <a:tblPr/>
              <a:tblGrid>
                <a:gridCol w="18288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355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Comic Sans MS" pitchFamily="66" charset="0"/>
                        </a:rPr>
                        <a:t>MAC Address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Comic Sans MS" pitchFamily="66" charset="0"/>
                        </a:rPr>
                        <a:t>Port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extLst>
                  <a:ext uri="{0D108BD9-81ED-4DB2-BD59-A6C34878D82A}">
                    <a16:rowId xmlns:a16="http://schemas.microsoft.com/office/drawing/2014/main" val="10000"/>
                  </a:ext>
                </a:extLst>
              </a:tr>
              <a:tr h="355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Comic Sans MS" pitchFamily="66" charset="0"/>
                        </a:rPr>
                        <a:t>00000CAAAAAA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Comic Sans MS" pitchFamily="66"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extLst>
                  <a:ext uri="{0D108BD9-81ED-4DB2-BD59-A6C34878D82A}">
                    <a16:rowId xmlns:a16="http://schemas.microsoft.com/office/drawing/2014/main" val="10001"/>
                  </a:ext>
                </a:extLst>
              </a:tr>
              <a:tr h="355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Comic Sans MS" pitchFamily="66" charset="0"/>
                        </a:rPr>
                        <a:t>00000CBBBBBB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Comic Sans MS" pitchFamily="66"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extLst>
                  <a:ext uri="{0D108BD9-81ED-4DB2-BD59-A6C34878D82A}">
                    <a16:rowId xmlns:a16="http://schemas.microsoft.com/office/drawing/2014/main" val="10002"/>
                  </a:ext>
                </a:extLst>
              </a:tr>
              <a:tr h="355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Comic Sans MS" pitchFamily="66" charset="0"/>
                        </a:rPr>
                        <a:t>00000CCCCCCC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Comic Sans MS" pitchFamily="66"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extLst>
                  <a:ext uri="{0D108BD9-81ED-4DB2-BD59-A6C34878D82A}">
                    <a16:rowId xmlns:a16="http://schemas.microsoft.com/office/drawing/2014/main" val="10003"/>
                  </a:ext>
                </a:extLst>
              </a:tr>
              <a:tr h="355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Comic Sans MS" pitchFamily="66" charset="0"/>
                        </a:rPr>
                        <a:t>00000CDDDDDD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Comic Sans MS" pitchFamily="66"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extLst>
                  <a:ext uri="{0D108BD9-81ED-4DB2-BD59-A6C34878D82A}">
                    <a16:rowId xmlns:a16="http://schemas.microsoft.com/office/drawing/2014/main" val="10004"/>
                  </a:ext>
                </a:extLst>
              </a:tr>
            </a:tbl>
          </a:graphicData>
        </a:graphic>
      </p:graphicFrame>
      <p:sp>
        <p:nvSpPr>
          <p:cNvPr id="13365" name="Text Box 140"/>
          <p:cNvSpPr txBox="1">
            <a:spLocks noChangeArrowheads="1"/>
          </p:cNvSpPr>
          <p:nvPr/>
        </p:nvSpPr>
        <p:spPr bwMode="auto">
          <a:xfrm>
            <a:off x="6934200" y="5791200"/>
            <a:ext cx="304800" cy="274638"/>
          </a:xfrm>
          <a:prstGeom prst="rect">
            <a:avLst/>
          </a:prstGeom>
          <a:noFill/>
          <a:ln w="9525">
            <a:noFill/>
            <a:miter lim="800000"/>
            <a:headEnd/>
            <a:tailEnd/>
          </a:ln>
        </p:spPr>
        <p:txBody>
          <a:bodyPr>
            <a:spAutoFit/>
          </a:bodyPr>
          <a:lstStyle/>
          <a:p>
            <a:pPr>
              <a:spcBef>
                <a:spcPct val="50000"/>
              </a:spcBef>
            </a:pPr>
            <a:r>
              <a:rPr lang="en-US" sz="1200" b="1" dirty="0">
                <a:latin typeface="Times New Roman" pitchFamily="18" charset="0"/>
              </a:rPr>
              <a:t>D</a:t>
            </a:r>
          </a:p>
        </p:txBody>
      </p:sp>
      <p:grpSp>
        <p:nvGrpSpPr>
          <p:cNvPr id="5" name="Group 76"/>
          <p:cNvGrpSpPr>
            <a:grpSpLocks noChangeAspect="1"/>
          </p:cNvGrpSpPr>
          <p:nvPr/>
        </p:nvGrpSpPr>
        <p:grpSpPr bwMode="auto">
          <a:xfrm flipH="1">
            <a:off x="7010400" y="1828800"/>
            <a:ext cx="755646" cy="739774"/>
            <a:chOff x="387" y="1730"/>
            <a:chExt cx="573" cy="518"/>
          </a:xfrm>
        </p:grpSpPr>
        <p:sp>
          <p:nvSpPr>
            <p:cNvPr id="119" name="AutoShape 77"/>
            <p:cNvSpPr>
              <a:spLocks noChangeAspect="1" noChangeArrowheads="1" noTextEdit="1"/>
            </p:cNvSpPr>
            <p:nvPr/>
          </p:nvSpPr>
          <p:spPr bwMode="auto">
            <a:xfrm>
              <a:off x="387" y="1730"/>
              <a:ext cx="573" cy="518"/>
            </a:xfrm>
            <a:prstGeom prst="rect">
              <a:avLst/>
            </a:prstGeom>
            <a:solidFill>
              <a:srgbClr val="FFCC00"/>
            </a:solidFill>
            <a:ln w="9525">
              <a:noFill/>
              <a:miter lim="800000"/>
              <a:headEnd/>
              <a:tailEnd/>
            </a:ln>
          </p:spPr>
          <p:txBody>
            <a:bodyPr/>
            <a:lstStyle/>
            <a:p>
              <a:endParaRPr lang="en-US" dirty="0">
                <a:latin typeface="Times New Roman" pitchFamily="18" charset="0"/>
              </a:endParaRPr>
            </a:p>
          </p:txBody>
        </p:sp>
        <p:sp>
          <p:nvSpPr>
            <p:cNvPr id="120" name="Rectangle 78"/>
            <p:cNvSpPr>
              <a:spLocks noChangeArrowheads="1"/>
            </p:cNvSpPr>
            <p:nvPr/>
          </p:nvSpPr>
          <p:spPr bwMode="auto">
            <a:xfrm>
              <a:off x="390" y="2074"/>
              <a:ext cx="510" cy="94"/>
            </a:xfrm>
            <a:prstGeom prst="rect">
              <a:avLst/>
            </a:prstGeom>
            <a:solidFill>
              <a:srgbClr val="FFCC00"/>
            </a:solidFill>
            <a:ln w="9525">
              <a:noFill/>
              <a:miter lim="800000"/>
              <a:headEnd/>
              <a:tailEnd/>
            </a:ln>
          </p:spPr>
          <p:txBody>
            <a:bodyPr/>
            <a:lstStyle/>
            <a:p>
              <a:endParaRPr lang="en-US" dirty="0">
                <a:latin typeface="Times New Roman" pitchFamily="18" charset="0"/>
              </a:endParaRPr>
            </a:p>
          </p:txBody>
        </p:sp>
        <p:sp>
          <p:nvSpPr>
            <p:cNvPr id="121" name="Rectangle 79"/>
            <p:cNvSpPr>
              <a:spLocks noChangeArrowheads="1"/>
            </p:cNvSpPr>
            <p:nvPr/>
          </p:nvSpPr>
          <p:spPr bwMode="auto">
            <a:xfrm>
              <a:off x="391" y="2075"/>
              <a:ext cx="508" cy="92"/>
            </a:xfrm>
            <a:prstGeom prst="rect">
              <a:avLst/>
            </a:prstGeom>
            <a:solidFill>
              <a:srgbClr val="FFCC00"/>
            </a:solidFill>
            <a:ln w="4763">
              <a:solidFill>
                <a:srgbClr val="494936"/>
              </a:solidFill>
              <a:miter lim="800000"/>
              <a:headEnd/>
              <a:tailEnd/>
            </a:ln>
          </p:spPr>
          <p:txBody>
            <a:bodyPr/>
            <a:lstStyle/>
            <a:p>
              <a:endParaRPr lang="en-US" dirty="0">
                <a:latin typeface="Times New Roman" pitchFamily="18" charset="0"/>
              </a:endParaRPr>
            </a:p>
          </p:txBody>
        </p:sp>
        <p:sp>
          <p:nvSpPr>
            <p:cNvPr id="122" name="Freeform 80"/>
            <p:cNvSpPr>
              <a:spLocks/>
            </p:cNvSpPr>
            <p:nvPr/>
          </p:nvSpPr>
          <p:spPr bwMode="auto">
            <a:xfrm>
              <a:off x="390" y="2023"/>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 name="T10" fmla="*/ 0 60000 65536"/>
                <a:gd name="T11" fmla="*/ 0 60000 65536"/>
                <a:gd name="T12" fmla="*/ 0 60000 65536"/>
                <a:gd name="T13" fmla="*/ 0 60000 65536"/>
                <a:gd name="T14" fmla="*/ 0 60000 65536"/>
                <a:gd name="T15" fmla="*/ 0 w 564"/>
                <a:gd name="T16" fmla="*/ 0 h 51"/>
                <a:gd name="T17" fmla="*/ 564 w 564"/>
                <a:gd name="T18" fmla="*/ 51 h 51"/>
              </a:gdLst>
              <a:ahLst/>
              <a:cxnLst>
                <a:cxn ang="T10">
                  <a:pos x="T0" y="T1"/>
                </a:cxn>
                <a:cxn ang="T11">
                  <a:pos x="T2" y="T3"/>
                </a:cxn>
                <a:cxn ang="T12">
                  <a:pos x="T4" y="T5"/>
                </a:cxn>
                <a:cxn ang="T13">
                  <a:pos x="T6" y="T7"/>
                </a:cxn>
                <a:cxn ang="T14">
                  <a:pos x="T8" y="T9"/>
                </a:cxn>
              </a:cxnLst>
              <a:rect l="T15" t="T16" r="T17" b="T18"/>
              <a:pathLst>
                <a:path w="564" h="51">
                  <a:moveTo>
                    <a:pt x="0" y="51"/>
                  </a:moveTo>
                  <a:lnTo>
                    <a:pt x="54" y="0"/>
                  </a:lnTo>
                  <a:lnTo>
                    <a:pt x="564" y="0"/>
                  </a:lnTo>
                  <a:lnTo>
                    <a:pt x="510" y="51"/>
                  </a:lnTo>
                  <a:lnTo>
                    <a:pt x="0" y="51"/>
                  </a:lnTo>
                  <a:close/>
                </a:path>
              </a:pathLst>
            </a:custGeom>
            <a:solidFill>
              <a:srgbClr val="FFCC00"/>
            </a:solidFill>
            <a:ln w="9525">
              <a:noFill/>
              <a:round/>
              <a:headEnd/>
              <a:tailEnd/>
            </a:ln>
          </p:spPr>
          <p:txBody>
            <a:bodyPr/>
            <a:lstStyle/>
            <a:p>
              <a:endParaRPr lang="en-US" dirty="0">
                <a:latin typeface="Times New Roman" pitchFamily="18" charset="0"/>
              </a:endParaRPr>
            </a:p>
          </p:txBody>
        </p:sp>
        <p:sp>
          <p:nvSpPr>
            <p:cNvPr id="123" name="Freeform 81"/>
            <p:cNvSpPr>
              <a:spLocks/>
            </p:cNvSpPr>
            <p:nvPr/>
          </p:nvSpPr>
          <p:spPr bwMode="auto">
            <a:xfrm>
              <a:off x="390" y="2023"/>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 name="T10" fmla="*/ 0 60000 65536"/>
                <a:gd name="T11" fmla="*/ 0 60000 65536"/>
                <a:gd name="T12" fmla="*/ 0 60000 65536"/>
                <a:gd name="T13" fmla="*/ 0 60000 65536"/>
                <a:gd name="T14" fmla="*/ 0 60000 65536"/>
                <a:gd name="T15" fmla="*/ 0 w 564"/>
                <a:gd name="T16" fmla="*/ 0 h 51"/>
                <a:gd name="T17" fmla="*/ 564 w 564"/>
                <a:gd name="T18" fmla="*/ 51 h 51"/>
              </a:gdLst>
              <a:ahLst/>
              <a:cxnLst>
                <a:cxn ang="T10">
                  <a:pos x="T0" y="T1"/>
                </a:cxn>
                <a:cxn ang="T11">
                  <a:pos x="T2" y="T3"/>
                </a:cxn>
                <a:cxn ang="T12">
                  <a:pos x="T4" y="T5"/>
                </a:cxn>
                <a:cxn ang="T13">
                  <a:pos x="T6" y="T7"/>
                </a:cxn>
                <a:cxn ang="T14">
                  <a:pos x="T8" y="T9"/>
                </a:cxn>
              </a:cxnLst>
              <a:rect l="T15" t="T16" r="T17" b="T18"/>
              <a:pathLst>
                <a:path w="564" h="51">
                  <a:moveTo>
                    <a:pt x="0" y="51"/>
                  </a:moveTo>
                  <a:lnTo>
                    <a:pt x="54" y="0"/>
                  </a:lnTo>
                  <a:lnTo>
                    <a:pt x="564" y="0"/>
                  </a:lnTo>
                  <a:lnTo>
                    <a:pt x="510" y="51"/>
                  </a:lnTo>
                  <a:lnTo>
                    <a:pt x="0" y="51"/>
                  </a:lnTo>
                  <a:close/>
                </a:path>
              </a:pathLst>
            </a:custGeom>
            <a:solidFill>
              <a:srgbClr val="FFCC00"/>
            </a:solidFill>
            <a:ln w="4763">
              <a:solidFill>
                <a:srgbClr val="494936"/>
              </a:solidFill>
              <a:round/>
              <a:headEnd/>
              <a:tailEnd/>
            </a:ln>
          </p:spPr>
          <p:txBody>
            <a:bodyPr/>
            <a:lstStyle/>
            <a:p>
              <a:endParaRPr lang="en-US" dirty="0">
                <a:latin typeface="Times New Roman" pitchFamily="18" charset="0"/>
              </a:endParaRPr>
            </a:p>
          </p:txBody>
        </p:sp>
        <p:sp>
          <p:nvSpPr>
            <p:cNvPr id="124" name="Line 82"/>
            <p:cNvSpPr>
              <a:spLocks noChangeShapeType="1"/>
            </p:cNvSpPr>
            <p:nvPr/>
          </p:nvSpPr>
          <p:spPr bwMode="auto">
            <a:xfrm flipH="1">
              <a:off x="749" y="2117"/>
              <a:ext cx="123" cy="1"/>
            </a:xfrm>
            <a:prstGeom prst="line">
              <a:avLst/>
            </a:prstGeom>
            <a:noFill/>
            <a:ln w="14288">
              <a:solidFill>
                <a:srgbClr val="000000"/>
              </a:solidFill>
              <a:round/>
              <a:headEnd/>
              <a:tailEnd/>
            </a:ln>
          </p:spPr>
          <p:txBody>
            <a:bodyPr/>
            <a:lstStyle/>
            <a:p>
              <a:endParaRPr lang="en-US" dirty="0">
                <a:latin typeface="Times New Roman" pitchFamily="18" charset="0"/>
              </a:endParaRPr>
            </a:p>
          </p:txBody>
        </p:sp>
        <p:sp>
          <p:nvSpPr>
            <p:cNvPr id="125" name="Freeform 83"/>
            <p:cNvSpPr>
              <a:spLocks/>
            </p:cNvSpPr>
            <p:nvPr/>
          </p:nvSpPr>
          <p:spPr bwMode="auto">
            <a:xfrm>
              <a:off x="900" y="2023"/>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 name="T10" fmla="*/ 0 60000 65536"/>
                <a:gd name="T11" fmla="*/ 0 60000 65536"/>
                <a:gd name="T12" fmla="*/ 0 60000 65536"/>
                <a:gd name="T13" fmla="*/ 0 60000 65536"/>
                <a:gd name="T14" fmla="*/ 0 60000 65536"/>
                <a:gd name="T15" fmla="*/ 0 w 54"/>
                <a:gd name="T16" fmla="*/ 0 h 145"/>
                <a:gd name="T17" fmla="*/ 54 w 54"/>
                <a:gd name="T18" fmla="*/ 145 h 145"/>
              </a:gdLst>
              <a:ahLst/>
              <a:cxnLst>
                <a:cxn ang="T10">
                  <a:pos x="T0" y="T1"/>
                </a:cxn>
                <a:cxn ang="T11">
                  <a:pos x="T2" y="T3"/>
                </a:cxn>
                <a:cxn ang="T12">
                  <a:pos x="T4" y="T5"/>
                </a:cxn>
                <a:cxn ang="T13">
                  <a:pos x="T6" y="T7"/>
                </a:cxn>
                <a:cxn ang="T14">
                  <a:pos x="T8" y="T9"/>
                </a:cxn>
              </a:cxnLst>
              <a:rect l="T15" t="T16" r="T17" b="T18"/>
              <a:pathLst>
                <a:path w="54" h="145">
                  <a:moveTo>
                    <a:pt x="0" y="145"/>
                  </a:moveTo>
                  <a:lnTo>
                    <a:pt x="54" y="91"/>
                  </a:lnTo>
                  <a:lnTo>
                    <a:pt x="54" y="0"/>
                  </a:lnTo>
                  <a:lnTo>
                    <a:pt x="0" y="51"/>
                  </a:lnTo>
                  <a:lnTo>
                    <a:pt x="0" y="145"/>
                  </a:lnTo>
                  <a:close/>
                </a:path>
              </a:pathLst>
            </a:custGeom>
            <a:solidFill>
              <a:srgbClr val="FFCC00"/>
            </a:solidFill>
            <a:ln w="9525">
              <a:noFill/>
              <a:round/>
              <a:headEnd/>
              <a:tailEnd/>
            </a:ln>
          </p:spPr>
          <p:txBody>
            <a:bodyPr/>
            <a:lstStyle/>
            <a:p>
              <a:endParaRPr lang="en-US" dirty="0">
                <a:latin typeface="Times New Roman" pitchFamily="18" charset="0"/>
              </a:endParaRPr>
            </a:p>
          </p:txBody>
        </p:sp>
        <p:sp>
          <p:nvSpPr>
            <p:cNvPr id="126" name="Freeform 84"/>
            <p:cNvSpPr>
              <a:spLocks/>
            </p:cNvSpPr>
            <p:nvPr/>
          </p:nvSpPr>
          <p:spPr bwMode="auto">
            <a:xfrm>
              <a:off x="900" y="2023"/>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 name="T10" fmla="*/ 0 60000 65536"/>
                <a:gd name="T11" fmla="*/ 0 60000 65536"/>
                <a:gd name="T12" fmla="*/ 0 60000 65536"/>
                <a:gd name="T13" fmla="*/ 0 60000 65536"/>
                <a:gd name="T14" fmla="*/ 0 60000 65536"/>
                <a:gd name="T15" fmla="*/ 0 w 54"/>
                <a:gd name="T16" fmla="*/ 0 h 145"/>
                <a:gd name="T17" fmla="*/ 54 w 54"/>
                <a:gd name="T18" fmla="*/ 145 h 145"/>
              </a:gdLst>
              <a:ahLst/>
              <a:cxnLst>
                <a:cxn ang="T10">
                  <a:pos x="T0" y="T1"/>
                </a:cxn>
                <a:cxn ang="T11">
                  <a:pos x="T2" y="T3"/>
                </a:cxn>
                <a:cxn ang="T12">
                  <a:pos x="T4" y="T5"/>
                </a:cxn>
                <a:cxn ang="T13">
                  <a:pos x="T6" y="T7"/>
                </a:cxn>
                <a:cxn ang="T14">
                  <a:pos x="T8" y="T9"/>
                </a:cxn>
              </a:cxnLst>
              <a:rect l="T15" t="T16" r="T17" b="T18"/>
              <a:pathLst>
                <a:path w="54" h="145">
                  <a:moveTo>
                    <a:pt x="0" y="145"/>
                  </a:moveTo>
                  <a:lnTo>
                    <a:pt x="54" y="91"/>
                  </a:lnTo>
                  <a:lnTo>
                    <a:pt x="54" y="0"/>
                  </a:lnTo>
                  <a:lnTo>
                    <a:pt x="0" y="51"/>
                  </a:lnTo>
                  <a:lnTo>
                    <a:pt x="0" y="145"/>
                  </a:lnTo>
                  <a:close/>
                </a:path>
              </a:pathLst>
            </a:custGeom>
            <a:solidFill>
              <a:srgbClr val="FFCC00"/>
            </a:solidFill>
            <a:ln w="4763">
              <a:solidFill>
                <a:srgbClr val="494936"/>
              </a:solidFill>
              <a:round/>
              <a:headEnd/>
              <a:tailEnd/>
            </a:ln>
          </p:spPr>
          <p:txBody>
            <a:bodyPr/>
            <a:lstStyle/>
            <a:p>
              <a:endParaRPr lang="en-US" dirty="0">
                <a:latin typeface="Times New Roman" pitchFamily="18" charset="0"/>
              </a:endParaRPr>
            </a:p>
          </p:txBody>
        </p:sp>
        <p:sp>
          <p:nvSpPr>
            <p:cNvPr id="127" name="Freeform 85"/>
            <p:cNvSpPr>
              <a:spLocks/>
            </p:cNvSpPr>
            <p:nvPr/>
          </p:nvSpPr>
          <p:spPr bwMode="auto">
            <a:xfrm>
              <a:off x="393" y="2157"/>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 name="T10" fmla="*/ 0 60000 65536"/>
                <a:gd name="T11" fmla="*/ 0 60000 65536"/>
                <a:gd name="T12" fmla="*/ 0 60000 65536"/>
                <a:gd name="T13" fmla="*/ 0 60000 65536"/>
                <a:gd name="T14" fmla="*/ 0 60000 65536"/>
                <a:gd name="T15" fmla="*/ 0 w 450"/>
                <a:gd name="T16" fmla="*/ 0 h 71"/>
                <a:gd name="T17" fmla="*/ 450 w 450"/>
                <a:gd name="T18" fmla="*/ 71 h 71"/>
              </a:gdLst>
              <a:ahLst/>
              <a:cxnLst>
                <a:cxn ang="T10">
                  <a:pos x="T0" y="T1"/>
                </a:cxn>
                <a:cxn ang="T11">
                  <a:pos x="T2" y="T3"/>
                </a:cxn>
                <a:cxn ang="T12">
                  <a:pos x="T4" y="T5"/>
                </a:cxn>
                <a:cxn ang="T13">
                  <a:pos x="T6" y="T7"/>
                </a:cxn>
                <a:cxn ang="T14">
                  <a:pos x="T8" y="T9"/>
                </a:cxn>
              </a:cxnLst>
              <a:rect l="T15" t="T16" r="T17" b="T18"/>
              <a:pathLst>
                <a:path w="450" h="71">
                  <a:moveTo>
                    <a:pt x="0" y="71"/>
                  </a:moveTo>
                  <a:lnTo>
                    <a:pt x="57" y="0"/>
                  </a:lnTo>
                  <a:lnTo>
                    <a:pt x="450" y="0"/>
                  </a:lnTo>
                  <a:lnTo>
                    <a:pt x="393" y="71"/>
                  </a:lnTo>
                  <a:lnTo>
                    <a:pt x="0" y="71"/>
                  </a:lnTo>
                  <a:close/>
                </a:path>
              </a:pathLst>
            </a:custGeom>
            <a:solidFill>
              <a:srgbClr val="FFCC00"/>
            </a:solidFill>
            <a:ln w="9525">
              <a:noFill/>
              <a:round/>
              <a:headEnd/>
              <a:tailEnd/>
            </a:ln>
          </p:spPr>
          <p:txBody>
            <a:bodyPr/>
            <a:lstStyle/>
            <a:p>
              <a:endParaRPr lang="en-US" dirty="0">
                <a:latin typeface="Times New Roman" pitchFamily="18" charset="0"/>
              </a:endParaRPr>
            </a:p>
          </p:txBody>
        </p:sp>
        <p:sp>
          <p:nvSpPr>
            <p:cNvPr id="128" name="Freeform 86"/>
            <p:cNvSpPr>
              <a:spLocks/>
            </p:cNvSpPr>
            <p:nvPr/>
          </p:nvSpPr>
          <p:spPr bwMode="auto">
            <a:xfrm>
              <a:off x="393" y="2157"/>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 name="T10" fmla="*/ 0 60000 65536"/>
                <a:gd name="T11" fmla="*/ 0 60000 65536"/>
                <a:gd name="T12" fmla="*/ 0 60000 65536"/>
                <a:gd name="T13" fmla="*/ 0 60000 65536"/>
                <a:gd name="T14" fmla="*/ 0 60000 65536"/>
                <a:gd name="T15" fmla="*/ 0 w 450"/>
                <a:gd name="T16" fmla="*/ 0 h 71"/>
                <a:gd name="T17" fmla="*/ 450 w 450"/>
                <a:gd name="T18" fmla="*/ 71 h 71"/>
              </a:gdLst>
              <a:ahLst/>
              <a:cxnLst>
                <a:cxn ang="T10">
                  <a:pos x="T0" y="T1"/>
                </a:cxn>
                <a:cxn ang="T11">
                  <a:pos x="T2" y="T3"/>
                </a:cxn>
                <a:cxn ang="T12">
                  <a:pos x="T4" y="T5"/>
                </a:cxn>
                <a:cxn ang="T13">
                  <a:pos x="T6" y="T7"/>
                </a:cxn>
                <a:cxn ang="T14">
                  <a:pos x="T8" y="T9"/>
                </a:cxn>
              </a:cxnLst>
              <a:rect l="T15" t="T16" r="T17" b="T18"/>
              <a:pathLst>
                <a:path w="450" h="71">
                  <a:moveTo>
                    <a:pt x="0" y="71"/>
                  </a:moveTo>
                  <a:lnTo>
                    <a:pt x="57" y="0"/>
                  </a:lnTo>
                  <a:lnTo>
                    <a:pt x="450" y="0"/>
                  </a:lnTo>
                  <a:lnTo>
                    <a:pt x="393" y="71"/>
                  </a:lnTo>
                  <a:lnTo>
                    <a:pt x="0" y="71"/>
                  </a:lnTo>
                  <a:close/>
                </a:path>
              </a:pathLst>
            </a:custGeom>
            <a:solidFill>
              <a:srgbClr val="FFCC00"/>
            </a:solidFill>
            <a:ln w="4763">
              <a:solidFill>
                <a:srgbClr val="494936"/>
              </a:solidFill>
              <a:round/>
              <a:headEnd/>
              <a:tailEnd/>
            </a:ln>
          </p:spPr>
          <p:txBody>
            <a:bodyPr/>
            <a:lstStyle/>
            <a:p>
              <a:endParaRPr lang="en-US" dirty="0">
                <a:latin typeface="Times New Roman" pitchFamily="18" charset="0"/>
              </a:endParaRPr>
            </a:p>
          </p:txBody>
        </p:sp>
        <p:sp>
          <p:nvSpPr>
            <p:cNvPr id="129" name="Freeform 87"/>
            <p:cNvSpPr>
              <a:spLocks/>
            </p:cNvSpPr>
            <p:nvPr/>
          </p:nvSpPr>
          <p:spPr bwMode="auto">
            <a:xfrm>
              <a:off x="786" y="2157"/>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 name="T10" fmla="*/ 0 60000 65536"/>
                <a:gd name="T11" fmla="*/ 0 60000 65536"/>
                <a:gd name="T12" fmla="*/ 0 60000 65536"/>
                <a:gd name="T13" fmla="*/ 0 60000 65536"/>
                <a:gd name="T14" fmla="*/ 0 60000 65536"/>
                <a:gd name="T15" fmla="*/ 0 w 57"/>
                <a:gd name="T16" fmla="*/ 0 h 85"/>
                <a:gd name="T17" fmla="*/ 57 w 57"/>
                <a:gd name="T18" fmla="*/ 85 h 85"/>
              </a:gdLst>
              <a:ahLst/>
              <a:cxnLst>
                <a:cxn ang="T10">
                  <a:pos x="T0" y="T1"/>
                </a:cxn>
                <a:cxn ang="T11">
                  <a:pos x="T2" y="T3"/>
                </a:cxn>
                <a:cxn ang="T12">
                  <a:pos x="T4" y="T5"/>
                </a:cxn>
                <a:cxn ang="T13">
                  <a:pos x="T6" y="T7"/>
                </a:cxn>
                <a:cxn ang="T14">
                  <a:pos x="T8" y="T9"/>
                </a:cxn>
              </a:cxnLst>
              <a:rect l="T15" t="T16" r="T17" b="T18"/>
              <a:pathLst>
                <a:path w="57" h="85">
                  <a:moveTo>
                    <a:pt x="0" y="85"/>
                  </a:moveTo>
                  <a:lnTo>
                    <a:pt x="57" y="26"/>
                  </a:lnTo>
                  <a:lnTo>
                    <a:pt x="57" y="0"/>
                  </a:lnTo>
                  <a:lnTo>
                    <a:pt x="0" y="71"/>
                  </a:lnTo>
                  <a:lnTo>
                    <a:pt x="0" y="85"/>
                  </a:lnTo>
                  <a:close/>
                </a:path>
              </a:pathLst>
            </a:custGeom>
            <a:solidFill>
              <a:srgbClr val="FFCC00"/>
            </a:solidFill>
            <a:ln w="9525">
              <a:noFill/>
              <a:round/>
              <a:headEnd/>
              <a:tailEnd/>
            </a:ln>
          </p:spPr>
          <p:txBody>
            <a:bodyPr/>
            <a:lstStyle/>
            <a:p>
              <a:endParaRPr lang="en-US" dirty="0">
                <a:latin typeface="Times New Roman" pitchFamily="18" charset="0"/>
              </a:endParaRPr>
            </a:p>
          </p:txBody>
        </p:sp>
        <p:sp>
          <p:nvSpPr>
            <p:cNvPr id="130" name="Freeform 88"/>
            <p:cNvSpPr>
              <a:spLocks/>
            </p:cNvSpPr>
            <p:nvPr/>
          </p:nvSpPr>
          <p:spPr bwMode="auto">
            <a:xfrm>
              <a:off x="786" y="2157"/>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 name="T10" fmla="*/ 0 60000 65536"/>
                <a:gd name="T11" fmla="*/ 0 60000 65536"/>
                <a:gd name="T12" fmla="*/ 0 60000 65536"/>
                <a:gd name="T13" fmla="*/ 0 60000 65536"/>
                <a:gd name="T14" fmla="*/ 0 60000 65536"/>
                <a:gd name="T15" fmla="*/ 0 w 57"/>
                <a:gd name="T16" fmla="*/ 0 h 85"/>
                <a:gd name="T17" fmla="*/ 57 w 57"/>
                <a:gd name="T18" fmla="*/ 85 h 85"/>
              </a:gdLst>
              <a:ahLst/>
              <a:cxnLst>
                <a:cxn ang="T10">
                  <a:pos x="T0" y="T1"/>
                </a:cxn>
                <a:cxn ang="T11">
                  <a:pos x="T2" y="T3"/>
                </a:cxn>
                <a:cxn ang="T12">
                  <a:pos x="T4" y="T5"/>
                </a:cxn>
                <a:cxn ang="T13">
                  <a:pos x="T6" y="T7"/>
                </a:cxn>
                <a:cxn ang="T14">
                  <a:pos x="T8" y="T9"/>
                </a:cxn>
              </a:cxnLst>
              <a:rect l="T15" t="T16" r="T17" b="T18"/>
              <a:pathLst>
                <a:path w="57" h="85">
                  <a:moveTo>
                    <a:pt x="0" y="85"/>
                  </a:moveTo>
                  <a:lnTo>
                    <a:pt x="57" y="26"/>
                  </a:lnTo>
                  <a:lnTo>
                    <a:pt x="57" y="0"/>
                  </a:lnTo>
                  <a:lnTo>
                    <a:pt x="0" y="71"/>
                  </a:lnTo>
                  <a:lnTo>
                    <a:pt x="0" y="85"/>
                  </a:lnTo>
                  <a:close/>
                </a:path>
              </a:pathLst>
            </a:custGeom>
            <a:solidFill>
              <a:srgbClr val="FFCC00"/>
            </a:solidFill>
            <a:ln w="4763">
              <a:solidFill>
                <a:srgbClr val="494936"/>
              </a:solidFill>
              <a:round/>
              <a:headEnd/>
              <a:tailEnd/>
            </a:ln>
          </p:spPr>
          <p:txBody>
            <a:bodyPr/>
            <a:lstStyle/>
            <a:p>
              <a:endParaRPr lang="en-US" dirty="0">
                <a:latin typeface="Times New Roman" pitchFamily="18" charset="0"/>
              </a:endParaRPr>
            </a:p>
          </p:txBody>
        </p:sp>
        <p:sp>
          <p:nvSpPr>
            <p:cNvPr id="131" name="Rectangle 89"/>
            <p:cNvSpPr>
              <a:spLocks noChangeArrowheads="1"/>
            </p:cNvSpPr>
            <p:nvPr/>
          </p:nvSpPr>
          <p:spPr bwMode="auto">
            <a:xfrm>
              <a:off x="393" y="2228"/>
              <a:ext cx="393" cy="14"/>
            </a:xfrm>
            <a:prstGeom prst="rect">
              <a:avLst/>
            </a:prstGeom>
            <a:solidFill>
              <a:srgbClr val="FFCC00"/>
            </a:solidFill>
            <a:ln w="9525">
              <a:noFill/>
              <a:miter lim="800000"/>
              <a:headEnd/>
              <a:tailEnd/>
            </a:ln>
          </p:spPr>
          <p:txBody>
            <a:bodyPr/>
            <a:lstStyle/>
            <a:p>
              <a:endParaRPr lang="en-US" dirty="0">
                <a:latin typeface="Times New Roman" pitchFamily="18" charset="0"/>
              </a:endParaRPr>
            </a:p>
          </p:txBody>
        </p:sp>
        <p:sp>
          <p:nvSpPr>
            <p:cNvPr id="132" name="Rectangle 90"/>
            <p:cNvSpPr>
              <a:spLocks noChangeArrowheads="1"/>
            </p:cNvSpPr>
            <p:nvPr/>
          </p:nvSpPr>
          <p:spPr bwMode="auto">
            <a:xfrm>
              <a:off x="394" y="2229"/>
              <a:ext cx="391" cy="12"/>
            </a:xfrm>
            <a:prstGeom prst="rect">
              <a:avLst/>
            </a:prstGeom>
            <a:solidFill>
              <a:srgbClr val="FFCC00"/>
            </a:solidFill>
            <a:ln w="4763">
              <a:solidFill>
                <a:srgbClr val="494936"/>
              </a:solidFill>
              <a:miter lim="800000"/>
              <a:headEnd/>
              <a:tailEnd/>
            </a:ln>
          </p:spPr>
          <p:txBody>
            <a:bodyPr/>
            <a:lstStyle/>
            <a:p>
              <a:endParaRPr lang="en-US" dirty="0">
                <a:latin typeface="Times New Roman" pitchFamily="18" charset="0"/>
              </a:endParaRPr>
            </a:p>
          </p:txBody>
        </p:sp>
        <p:sp>
          <p:nvSpPr>
            <p:cNvPr id="133" name="Freeform 91"/>
            <p:cNvSpPr>
              <a:spLocks/>
            </p:cNvSpPr>
            <p:nvPr/>
          </p:nvSpPr>
          <p:spPr bwMode="auto">
            <a:xfrm>
              <a:off x="467" y="2023"/>
              <a:ext cx="405" cy="40"/>
            </a:xfrm>
            <a:custGeom>
              <a:avLst/>
              <a:gdLst>
                <a:gd name="T0" fmla="*/ 0 w 405"/>
                <a:gd name="T1" fmla="*/ 40 h 40"/>
                <a:gd name="T2" fmla="*/ 43 w 405"/>
                <a:gd name="T3" fmla="*/ 0 h 40"/>
                <a:gd name="T4" fmla="*/ 405 w 405"/>
                <a:gd name="T5" fmla="*/ 0 h 40"/>
                <a:gd name="T6" fmla="*/ 365 w 405"/>
                <a:gd name="T7" fmla="*/ 40 h 40"/>
                <a:gd name="T8" fmla="*/ 0 w 405"/>
                <a:gd name="T9" fmla="*/ 40 h 40"/>
                <a:gd name="T10" fmla="*/ 0 60000 65536"/>
                <a:gd name="T11" fmla="*/ 0 60000 65536"/>
                <a:gd name="T12" fmla="*/ 0 60000 65536"/>
                <a:gd name="T13" fmla="*/ 0 60000 65536"/>
                <a:gd name="T14" fmla="*/ 0 60000 65536"/>
                <a:gd name="T15" fmla="*/ 0 w 405"/>
                <a:gd name="T16" fmla="*/ 0 h 40"/>
                <a:gd name="T17" fmla="*/ 405 w 405"/>
                <a:gd name="T18" fmla="*/ 40 h 40"/>
              </a:gdLst>
              <a:ahLst/>
              <a:cxnLst>
                <a:cxn ang="T10">
                  <a:pos x="T0" y="T1"/>
                </a:cxn>
                <a:cxn ang="T11">
                  <a:pos x="T2" y="T3"/>
                </a:cxn>
                <a:cxn ang="T12">
                  <a:pos x="T4" y="T5"/>
                </a:cxn>
                <a:cxn ang="T13">
                  <a:pos x="T6" y="T7"/>
                </a:cxn>
                <a:cxn ang="T14">
                  <a:pos x="T8" y="T9"/>
                </a:cxn>
              </a:cxnLst>
              <a:rect l="T15" t="T16" r="T17" b="T18"/>
              <a:pathLst>
                <a:path w="405" h="40">
                  <a:moveTo>
                    <a:pt x="0" y="40"/>
                  </a:moveTo>
                  <a:lnTo>
                    <a:pt x="43" y="0"/>
                  </a:lnTo>
                  <a:lnTo>
                    <a:pt x="405" y="0"/>
                  </a:lnTo>
                  <a:lnTo>
                    <a:pt x="365" y="40"/>
                  </a:lnTo>
                  <a:lnTo>
                    <a:pt x="0" y="40"/>
                  </a:lnTo>
                  <a:close/>
                </a:path>
              </a:pathLst>
            </a:custGeom>
            <a:solidFill>
              <a:srgbClr val="FFCC00"/>
            </a:solidFill>
            <a:ln w="9525">
              <a:noFill/>
              <a:round/>
              <a:headEnd/>
              <a:tailEnd/>
            </a:ln>
          </p:spPr>
          <p:txBody>
            <a:bodyPr/>
            <a:lstStyle/>
            <a:p>
              <a:endParaRPr lang="en-US" dirty="0">
                <a:latin typeface="Times New Roman" pitchFamily="18" charset="0"/>
              </a:endParaRPr>
            </a:p>
          </p:txBody>
        </p:sp>
        <p:sp>
          <p:nvSpPr>
            <p:cNvPr id="134" name="Freeform 92"/>
            <p:cNvSpPr>
              <a:spLocks/>
            </p:cNvSpPr>
            <p:nvPr/>
          </p:nvSpPr>
          <p:spPr bwMode="auto">
            <a:xfrm>
              <a:off x="467" y="2023"/>
              <a:ext cx="405" cy="40"/>
            </a:xfrm>
            <a:custGeom>
              <a:avLst/>
              <a:gdLst>
                <a:gd name="T0" fmla="*/ 0 w 405"/>
                <a:gd name="T1" fmla="*/ 40 h 40"/>
                <a:gd name="T2" fmla="*/ 43 w 405"/>
                <a:gd name="T3" fmla="*/ 0 h 40"/>
                <a:gd name="T4" fmla="*/ 405 w 405"/>
                <a:gd name="T5" fmla="*/ 0 h 40"/>
                <a:gd name="T6" fmla="*/ 365 w 405"/>
                <a:gd name="T7" fmla="*/ 40 h 40"/>
                <a:gd name="T8" fmla="*/ 0 w 405"/>
                <a:gd name="T9" fmla="*/ 40 h 40"/>
                <a:gd name="T10" fmla="*/ 0 60000 65536"/>
                <a:gd name="T11" fmla="*/ 0 60000 65536"/>
                <a:gd name="T12" fmla="*/ 0 60000 65536"/>
                <a:gd name="T13" fmla="*/ 0 60000 65536"/>
                <a:gd name="T14" fmla="*/ 0 60000 65536"/>
                <a:gd name="T15" fmla="*/ 0 w 405"/>
                <a:gd name="T16" fmla="*/ 0 h 40"/>
                <a:gd name="T17" fmla="*/ 405 w 405"/>
                <a:gd name="T18" fmla="*/ 40 h 40"/>
              </a:gdLst>
              <a:ahLst/>
              <a:cxnLst>
                <a:cxn ang="T10">
                  <a:pos x="T0" y="T1"/>
                </a:cxn>
                <a:cxn ang="T11">
                  <a:pos x="T2" y="T3"/>
                </a:cxn>
                <a:cxn ang="T12">
                  <a:pos x="T4" y="T5"/>
                </a:cxn>
                <a:cxn ang="T13">
                  <a:pos x="T6" y="T7"/>
                </a:cxn>
                <a:cxn ang="T14">
                  <a:pos x="T8" y="T9"/>
                </a:cxn>
              </a:cxnLst>
              <a:rect l="T15" t="T16" r="T17" b="T18"/>
              <a:pathLst>
                <a:path w="405" h="40">
                  <a:moveTo>
                    <a:pt x="0" y="40"/>
                  </a:moveTo>
                  <a:lnTo>
                    <a:pt x="43" y="0"/>
                  </a:lnTo>
                  <a:lnTo>
                    <a:pt x="405" y="0"/>
                  </a:lnTo>
                  <a:lnTo>
                    <a:pt x="365" y="40"/>
                  </a:lnTo>
                  <a:lnTo>
                    <a:pt x="0" y="40"/>
                  </a:lnTo>
                  <a:close/>
                </a:path>
              </a:pathLst>
            </a:custGeom>
            <a:solidFill>
              <a:srgbClr val="FFCC00"/>
            </a:solidFill>
            <a:ln w="4763">
              <a:solidFill>
                <a:srgbClr val="000000"/>
              </a:solidFill>
              <a:round/>
              <a:headEnd/>
              <a:tailEnd/>
            </a:ln>
          </p:spPr>
          <p:txBody>
            <a:bodyPr/>
            <a:lstStyle/>
            <a:p>
              <a:endParaRPr lang="en-US" dirty="0">
                <a:latin typeface="Times New Roman" pitchFamily="18" charset="0"/>
              </a:endParaRPr>
            </a:p>
          </p:txBody>
        </p:sp>
        <p:sp>
          <p:nvSpPr>
            <p:cNvPr id="135" name="Freeform 93"/>
            <p:cNvSpPr>
              <a:spLocks/>
            </p:cNvSpPr>
            <p:nvPr/>
          </p:nvSpPr>
          <p:spPr bwMode="auto">
            <a:xfrm>
              <a:off x="464" y="1733"/>
              <a:ext cx="402" cy="37"/>
            </a:xfrm>
            <a:custGeom>
              <a:avLst/>
              <a:gdLst>
                <a:gd name="T0" fmla="*/ 0 w 402"/>
                <a:gd name="T1" fmla="*/ 37 h 37"/>
                <a:gd name="T2" fmla="*/ 40 w 402"/>
                <a:gd name="T3" fmla="*/ 0 h 37"/>
                <a:gd name="T4" fmla="*/ 402 w 402"/>
                <a:gd name="T5" fmla="*/ 0 h 37"/>
                <a:gd name="T6" fmla="*/ 362 w 402"/>
                <a:gd name="T7" fmla="*/ 37 h 37"/>
                <a:gd name="T8" fmla="*/ 0 w 402"/>
                <a:gd name="T9" fmla="*/ 37 h 37"/>
                <a:gd name="T10" fmla="*/ 0 60000 65536"/>
                <a:gd name="T11" fmla="*/ 0 60000 65536"/>
                <a:gd name="T12" fmla="*/ 0 60000 65536"/>
                <a:gd name="T13" fmla="*/ 0 60000 65536"/>
                <a:gd name="T14" fmla="*/ 0 60000 65536"/>
                <a:gd name="T15" fmla="*/ 0 w 402"/>
                <a:gd name="T16" fmla="*/ 0 h 37"/>
                <a:gd name="T17" fmla="*/ 402 w 402"/>
                <a:gd name="T18" fmla="*/ 37 h 37"/>
              </a:gdLst>
              <a:ahLst/>
              <a:cxnLst>
                <a:cxn ang="T10">
                  <a:pos x="T0" y="T1"/>
                </a:cxn>
                <a:cxn ang="T11">
                  <a:pos x="T2" y="T3"/>
                </a:cxn>
                <a:cxn ang="T12">
                  <a:pos x="T4" y="T5"/>
                </a:cxn>
                <a:cxn ang="T13">
                  <a:pos x="T6" y="T7"/>
                </a:cxn>
                <a:cxn ang="T14">
                  <a:pos x="T8" y="T9"/>
                </a:cxn>
              </a:cxnLst>
              <a:rect l="T15" t="T16" r="T17" b="T18"/>
              <a:pathLst>
                <a:path w="402" h="37">
                  <a:moveTo>
                    <a:pt x="0" y="37"/>
                  </a:moveTo>
                  <a:lnTo>
                    <a:pt x="40" y="0"/>
                  </a:lnTo>
                  <a:lnTo>
                    <a:pt x="402" y="0"/>
                  </a:lnTo>
                  <a:lnTo>
                    <a:pt x="362" y="37"/>
                  </a:lnTo>
                  <a:lnTo>
                    <a:pt x="0" y="37"/>
                  </a:lnTo>
                  <a:close/>
                </a:path>
              </a:pathLst>
            </a:custGeom>
            <a:solidFill>
              <a:srgbClr val="FFCC00"/>
            </a:solidFill>
            <a:ln w="9525">
              <a:noFill/>
              <a:round/>
              <a:headEnd/>
              <a:tailEnd/>
            </a:ln>
          </p:spPr>
          <p:txBody>
            <a:bodyPr/>
            <a:lstStyle/>
            <a:p>
              <a:endParaRPr lang="en-US" dirty="0">
                <a:latin typeface="Times New Roman" pitchFamily="18" charset="0"/>
              </a:endParaRPr>
            </a:p>
          </p:txBody>
        </p:sp>
        <p:sp>
          <p:nvSpPr>
            <p:cNvPr id="136" name="Freeform 94"/>
            <p:cNvSpPr>
              <a:spLocks/>
            </p:cNvSpPr>
            <p:nvPr/>
          </p:nvSpPr>
          <p:spPr bwMode="auto">
            <a:xfrm>
              <a:off x="464" y="1733"/>
              <a:ext cx="402" cy="37"/>
            </a:xfrm>
            <a:custGeom>
              <a:avLst/>
              <a:gdLst>
                <a:gd name="T0" fmla="*/ 0 w 402"/>
                <a:gd name="T1" fmla="*/ 37 h 37"/>
                <a:gd name="T2" fmla="*/ 40 w 402"/>
                <a:gd name="T3" fmla="*/ 0 h 37"/>
                <a:gd name="T4" fmla="*/ 402 w 402"/>
                <a:gd name="T5" fmla="*/ 0 h 37"/>
                <a:gd name="T6" fmla="*/ 362 w 402"/>
                <a:gd name="T7" fmla="*/ 37 h 37"/>
                <a:gd name="T8" fmla="*/ 0 w 402"/>
                <a:gd name="T9" fmla="*/ 37 h 37"/>
                <a:gd name="T10" fmla="*/ 0 60000 65536"/>
                <a:gd name="T11" fmla="*/ 0 60000 65536"/>
                <a:gd name="T12" fmla="*/ 0 60000 65536"/>
                <a:gd name="T13" fmla="*/ 0 60000 65536"/>
                <a:gd name="T14" fmla="*/ 0 60000 65536"/>
                <a:gd name="T15" fmla="*/ 0 w 402"/>
                <a:gd name="T16" fmla="*/ 0 h 37"/>
                <a:gd name="T17" fmla="*/ 402 w 402"/>
                <a:gd name="T18" fmla="*/ 37 h 37"/>
              </a:gdLst>
              <a:ahLst/>
              <a:cxnLst>
                <a:cxn ang="T10">
                  <a:pos x="T0" y="T1"/>
                </a:cxn>
                <a:cxn ang="T11">
                  <a:pos x="T2" y="T3"/>
                </a:cxn>
                <a:cxn ang="T12">
                  <a:pos x="T4" y="T5"/>
                </a:cxn>
                <a:cxn ang="T13">
                  <a:pos x="T6" y="T7"/>
                </a:cxn>
                <a:cxn ang="T14">
                  <a:pos x="T8" y="T9"/>
                </a:cxn>
              </a:cxnLst>
              <a:rect l="T15" t="T16" r="T17" b="T18"/>
              <a:pathLst>
                <a:path w="402" h="37">
                  <a:moveTo>
                    <a:pt x="0" y="37"/>
                  </a:moveTo>
                  <a:lnTo>
                    <a:pt x="40" y="0"/>
                  </a:lnTo>
                  <a:lnTo>
                    <a:pt x="402" y="0"/>
                  </a:lnTo>
                  <a:lnTo>
                    <a:pt x="362" y="37"/>
                  </a:lnTo>
                  <a:lnTo>
                    <a:pt x="0" y="37"/>
                  </a:lnTo>
                  <a:close/>
                </a:path>
              </a:pathLst>
            </a:custGeom>
            <a:solidFill>
              <a:srgbClr val="FFCC00"/>
            </a:solidFill>
            <a:ln w="4763">
              <a:solidFill>
                <a:srgbClr val="494936"/>
              </a:solidFill>
              <a:round/>
              <a:headEnd/>
              <a:tailEnd/>
            </a:ln>
          </p:spPr>
          <p:txBody>
            <a:bodyPr/>
            <a:lstStyle/>
            <a:p>
              <a:endParaRPr lang="en-US" dirty="0">
                <a:latin typeface="Times New Roman" pitchFamily="18" charset="0"/>
              </a:endParaRPr>
            </a:p>
          </p:txBody>
        </p:sp>
        <p:sp>
          <p:nvSpPr>
            <p:cNvPr id="137" name="Rectangle 95"/>
            <p:cNvSpPr>
              <a:spLocks noChangeArrowheads="1"/>
            </p:cNvSpPr>
            <p:nvPr/>
          </p:nvSpPr>
          <p:spPr bwMode="auto">
            <a:xfrm>
              <a:off x="465" y="1771"/>
              <a:ext cx="363" cy="285"/>
            </a:xfrm>
            <a:prstGeom prst="rect">
              <a:avLst/>
            </a:prstGeom>
            <a:solidFill>
              <a:srgbClr val="FFCC00"/>
            </a:solidFill>
            <a:ln w="4763">
              <a:solidFill>
                <a:srgbClr val="494936"/>
              </a:solidFill>
              <a:miter lim="800000"/>
              <a:headEnd/>
              <a:tailEnd/>
            </a:ln>
          </p:spPr>
          <p:txBody>
            <a:bodyPr/>
            <a:lstStyle/>
            <a:p>
              <a:endParaRPr lang="en-US" dirty="0">
                <a:latin typeface="Times New Roman" pitchFamily="18" charset="0"/>
              </a:endParaRPr>
            </a:p>
          </p:txBody>
        </p:sp>
        <p:sp>
          <p:nvSpPr>
            <p:cNvPr id="138" name="Rectangle 96"/>
            <p:cNvSpPr>
              <a:spLocks noChangeArrowheads="1"/>
            </p:cNvSpPr>
            <p:nvPr/>
          </p:nvSpPr>
          <p:spPr bwMode="auto">
            <a:xfrm>
              <a:off x="496" y="1808"/>
              <a:ext cx="301" cy="220"/>
            </a:xfrm>
            <a:prstGeom prst="rect">
              <a:avLst/>
            </a:prstGeom>
            <a:solidFill>
              <a:srgbClr val="FFCC00"/>
            </a:solidFill>
            <a:ln w="4763">
              <a:solidFill>
                <a:srgbClr val="494936"/>
              </a:solidFill>
              <a:miter lim="800000"/>
              <a:headEnd/>
              <a:tailEnd/>
            </a:ln>
          </p:spPr>
          <p:txBody>
            <a:bodyPr/>
            <a:lstStyle/>
            <a:p>
              <a:endParaRPr lang="en-US" dirty="0">
                <a:latin typeface="Times New Roman" pitchFamily="18" charset="0"/>
              </a:endParaRPr>
            </a:p>
          </p:txBody>
        </p:sp>
        <p:sp>
          <p:nvSpPr>
            <p:cNvPr id="139" name="Freeform 97"/>
            <p:cNvSpPr>
              <a:spLocks/>
            </p:cNvSpPr>
            <p:nvPr/>
          </p:nvSpPr>
          <p:spPr bwMode="auto">
            <a:xfrm>
              <a:off x="826" y="1733"/>
              <a:ext cx="40" cy="321"/>
            </a:xfrm>
            <a:custGeom>
              <a:avLst/>
              <a:gdLst>
                <a:gd name="T0" fmla="*/ 0 w 40"/>
                <a:gd name="T1" fmla="*/ 321 h 321"/>
                <a:gd name="T2" fmla="*/ 40 w 40"/>
                <a:gd name="T3" fmla="*/ 282 h 321"/>
                <a:gd name="T4" fmla="*/ 40 w 40"/>
                <a:gd name="T5" fmla="*/ 0 h 321"/>
                <a:gd name="T6" fmla="*/ 0 w 40"/>
                <a:gd name="T7" fmla="*/ 37 h 321"/>
                <a:gd name="T8" fmla="*/ 0 w 40"/>
                <a:gd name="T9" fmla="*/ 321 h 321"/>
                <a:gd name="T10" fmla="*/ 0 60000 65536"/>
                <a:gd name="T11" fmla="*/ 0 60000 65536"/>
                <a:gd name="T12" fmla="*/ 0 60000 65536"/>
                <a:gd name="T13" fmla="*/ 0 60000 65536"/>
                <a:gd name="T14" fmla="*/ 0 60000 65536"/>
                <a:gd name="T15" fmla="*/ 0 w 40"/>
                <a:gd name="T16" fmla="*/ 0 h 321"/>
                <a:gd name="T17" fmla="*/ 40 w 40"/>
                <a:gd name="T18" fmla="*/ 321 h 321"/>
              </a:gdLst>
              <a:ahLst/>
              <a:cxnLst>
                <a:cxn ang="T10">
                  <a:pos x="T0" y="T1"/>
                </a:cxn>
                <a:cxn ang="T11">
                  <a:pos x="T2" y="T3"/>
                </a:cxn>
                <a:cxn ang="T12">
                  <a:pos x="T4" y="T5"/>
                </a:cxn>
                <a:cxn ang="T13">
                  <a:pos x="T6" y="T7"/>
                </a:cxn>
                <a:cxn ang="T14">
                  <a:pos x="T8" y="T9"/>
                </a:cxn>
              </a:cxnLst>
              <a:rect l="T15" t="T16" r="T17" b="T18"/>
              <a:pathLst>
                <a:path w="40" h="321">
                  <a:moveTo>
                    <a:pt x="0" y="321"/>
                  </a:moveTo>
                  <a:lnTo>
                    <a:pt x="40" y="282"/>
                  </a:lnTo>
                  <a:lnTo>
                    <a:pt x="40" y="0"/>
                  </a:lnTo>
                  <a:lnTo>
                    <a:pt x="0" y="37"/>
                  </a:lnTo>
                  <a:lnTo>
                    <a:pt x="0" y="321"/>
                  </a:lnTo>
                  <a:close/>
                </a:path>
              </a:pathLst>
            </a:custGeom>
            <a:solidFill>
              <a:srgbClr val="FFCC00"/>
            </a:solidFill>
            <a:ln w="9525">
              <a:noFill/>
              <a:round/>
              <a:headEnd/>
              <a:tailEnd/>
            </a:ln>
          </p:spPr>
          <p:txBody>
            <a:bodyPr/>
            <a:lstStyle/>
            <a:p>
              <a:endParaRPr lang="en-US" dirty="0">
                <a:latin typeface="Times New Roman" pitchFamily="18" charset="0"/>
              </a:endParaRPr>
            </a:p>
          </p:txBody>
        </p:sp>
        <p:sp>
          <p:nvSpPr>
            <p:cNvPr id="140" name="Freeform 98"/>
            <p:cNvSpPr>
              <a:spLocks/>
            </p:cNvSpPr>
            <p:nvPr/>
          </p:nvSpPr>
          <p:spPr bwMode="auto">
            <a:xfrm>
              <a:off x="826" y="1733"/>
              <a:ext cx="40" cy="321"/>
            </a:xfrm>
            <a:custGeom>
              <a:avLst/>
              <a:gdLst>
                <a:gd name="T0" fmla="*/ 0 w 40"/>
                <a:gd name="T1" fmla="*/ 321 h 321"/>
                <a:gd name="T2" fmla="*/ 40 w 40"/>
                <a:gd name="T3" fmla="*/ 282 h 321"/>
                <a:gd name="T4" fmla="*/ 40 w 40"/>
                <a:gd name="T5" fmla="*/ 0 h 321"/>
                <a:gd name="T6" fmla="*/ 0 w 40"/>
                <a:gd name="T7" fmla="*/ 37 h 321"/>
                <a:gd name="T8" fmla="*/ 0 w 40"/>
                <a:gd name="T9" fmla="*/ 321 h 321"/>
                <a:gd name="T10" fmla="*/ 0 60000 65536"/>
                <a:gd name="T11" fmla="*/ 0 60000 65536"/>
                <a:gd name="T12" fmla="*/ 0 60000 65536"/>
                <a:gd name="T13" fmla="*/ 0 60000 65536"/>
                <a:gd name="T14" fmla="*/ 0 60000 65536"/>
                <a:gd name="T15" fmla="*/ 0 w 40"/>
                <a:gd name="T16" fmla="*/ 0 h 321"/>
                <a:gd name="T17" fmla="*/ 40 w 40"/>
                <a:gd name="T18" fmla="*/ 321 h 321"/>
              </a:gdLst>
              <a:ahLst/>
              <a:cxnLst>
                <a:cxn ang="T10">
                  <a:pos x="T0" y="T1"/>
                </a:cxn>
                <a:cxn ang="T11">
                  <a:pos x="T2" y="T3"/>
                </a:cxn>
                <a:cxn ang="T12">
                  <a:pos x="T4" y="T5"/>
                </a:cxn>
                <a:cxn ang="T13">
                  <a:pos x="T6" y="T7"/>
                </a:cxn>
                <a:cxn ang="T14">
                  <a:pos x="T8" y="T9"/>
                </a:cxn>
              </a:cxnLst>
              <a:rect l="T15" t="T16" r="T17" b="T18"/>
              <a:pathLst>
                <a:path w="40" h="321">
                  <a:moveTo>
                    <a:pt x="0" y="321"/>
                  </a:moveTo>
                  <a:lnTo>
                    <a:pt x="40" y="282"/>
                  </a:lnTo>
                  <a:lnTo>
                    <a:pt x="40" y="0"/>
                  </a:lnTo>
                  <a:lnTo>
                    <a:pt x="0" y="37"/>
                  </a:lnTo>
                  <a:lnTo>
                    <a:pt x="0" y="321"/>
                  </a:lnTo>
                  <a:close/>
                </a:path>
              </a:pathLst>
            </a:custGeom>
            <a:solidFill>
              <a:srgbClr val="FFCC00"/>
            </a:solidFill>
            <a:ln w="4763">
              <a:solidFill>
                <a:srgbClr val="494936"/>
              </a:solidFill>
              <a:round/>
              <a:headEnd/>
              <a:tailEnd/>
            </a:ln>
          </p:spPr>
          <p:txBody>
            <a:bodyPr/>
            <a:lstStyle/>
            <a:p>
              <a:endParaRPr lang="en-US" dirty="0">
                <a:latin typeface="Times New Roman" pitchFamily="18" charset="0"/>
              </a:endParaRPr>
            </a:p>
          </p:txBody>
        </p:sp>
      </p:grpSp>
      <p:sp>
        <p:nvSpPr>
          <p:cNvPr id="141" name="Text Box 104"/>
          <p:cNvSpPr txBox="1">
            <a:spLocks noChangeArrowheads="1"/>
          </p:cNvSpPr>
          <p:nvPr/>
        </p:nvSpPr>
        <p:spPr bwMode="auto">
          <a:xfrm>
            <a:off x="7239000" y="1981200"/>
            <a:ext cx="304800" cy="274638"/>
          </a:xfrm>
          <a:prstGeom prst="rect">
            <a:avLst/>
          </a:prstGeom>
          <a:noFill/>
          <a:ln w="9525">
            <a:noFill/>
            <a:miter lim="800000"/>
            <a:headEnd/>
            <a:tailEnd/>
          </a:ln>
        </p:spPr>
        <p:txBody>
          <a:bodyPr>
            <a:spAutoFit/>
          </a:bodyPr>
          <a:lstStyle/>
          <a:p>
            <a:pPr>
              <a:spcBef>
                <a:spcPct val="50000"/>
              </a:spcBef>
            </a:pPr>
            <a:r>
              <a:rPr lang="en-US" sz="1200" b="1" dirty="0">
                <a:latin typeface="Times New Roman" pitchFamily="18" charset="0"/>
              </a:rPr>
              <a:t>B</a:t>
            </a:r>
          </a:p>
        </p:txBody>
      </p:sp>
      <p:sp>
        <p:nvSpPr>
          <p:cNvPr id="142" name="TextBox 141"/>
          <p:cNvSpPr txBox="1"/>
          <p:nvPr/>
        </p:nvSpPr>
        <p:spPr>
          <a:xfrm>
            <a:off x="644604" y="849868"/>
            <a:ext cx="1107996" cy="369332"/>
          </a:xfrm>
          <a:prstGeom prst="rect">
            <a:avLst/>
          </a:prstGeom>
          <a:noFill/>
        </p:spPr>
        <p:txBody>
          <a:bodyPr wrap="none" rtlCol="0">
            <a:spAutoFit/>
          </a:bodyPr>
          <a:lstStyle/>
          <a:p>
            <a:r>
              <a:rPr lang="en-US" dirty="0" err="1"/>
              <a:t>Src</a:t>
            </a:r>
            <a:r>
              <a:rPr lang="en-US" dirty="0"/>
              <a:t> MAC</a:t>
            </a:r>
            <a:endParaRPr lang="vi-VN" dirty="0"/>
          </a:p>
        </p:txBody>
      </p:sp>
      <p:sp>
        <p:nvSpPr>
          <p:cNvPr id="143" name="TextBox 142"/>
          <p:cNvSpPr txBox="1"/>
          <p:nvPr/>
        </p:nvSpPr>
        <p:spPr>
          <a:xfrm>
            <a:off x="2397204" y="838200"/>
            <a:ext cx="1107996" cy="369332"/>
          </a:xfrm>
          <a:prstGeom prst="rect">
            <a:avLst/>
          </a:prstGeom>
          <a:noFill/>
        </p:spPr>
        <p:txBody>
          <a:bodyPr wrap="none" rtlCol="0">
            <a:spAutoFit/>
          </a:bodyPr>
          <a:lstStyle/>
          <a:p>
            <a:r>
              <a:rPr lang="en-US" dirty="0" err="1"/>
              <a:t>Dst</a:t>
            </a:r>
            <a:r>
              <a:rPr lang="en-US" dirty="0"/>
              <a:t> MAC</a:t>
            </a:r>
            <a:endParaRPr lang="vi-VN" dirty="0"/>
          </a:p>
        </p:txBody>
      </p:sp>
      <p:graphicFrame>
        <p:nvGraphicFramePr>
          <p:cNvPr id="144" name="Group 110"/>
          <p:cNvGraphicFramePr>
            <a:graphicFrameLocks noGrp="1"/>
          </p:cNvGraphicFramePr>
          <p:nvPr/>
        </p:nvGraphicFramePr>
        <p:xfrm>
          <a:off x="228600" y="1295400"/>
          <a:ext cx="3733800" cy="355600"/>
        </p:xfrm>
        <a:graphic>
          <a:graphicData uri="http://schemas.openxmlformats.org/drawingml/2006/table">
            <a:tbl>
              <a:tblPr/>
              <a:tblGrid>
                <a:gridCol w="1866900">
                  <a:extLst>
                    <a:ext uri="{9D8B030D-6E8A-4147-A177-3AD203B41FA5}">
                      <a16:colId xmlns:a16="http://schemas.microsoft.com/office/drawing/2014/main" val="20000"/>
                    </a:ext>
                  </a:extLst>
                </a:gridCol>
                <a:gridCol w="1866900">
                  <a:extLst>
                    <a:ext uri="{9D8B030D-6E8A-4147-A177-3AD203B41FA5}">
                      <a16:colId xmlns:a16="http://schemas.microsoft.com/office/drawing/2014/main" val="20001"/>
                    </a:ext>
                  </a:extLst>
                </a:gridCol>
              </a:tblGrid>
              <a:tr h="355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Comic Sans MS" pitchFamily="66" charset="0"/>
                        </a:rPr>
                        <a:t>00000CAAAAAA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Comic Sans MS" pitchFamily="66" charset="0"/>
                        </a:rPr>
                        <a:t>00000CBBBBB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dissolve">
                                      <p:cBhvr>
                                        <p:cTn id="7" dur="500"/>
                                        <p:tgtEl>
                                          <p:spTgt spid="14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3"/>
                                        </p:tgtEl>
                                        <p:attrNameLst>
                                          <p:attrName>style.visibility</p:attrName>
                                        </p:attrNameLst>
                                      </p:cBhvr>
                                      <p:to>
                                        <p:strVal val="visible"/>
                                      </p:to>
                                    </p:set>
                                    <p:animEffect transition="in" filter="dissolve">
                                      <p:cBhvr>
                                        <p:cTn id="10" dur="500"/>
                                        <p:tgtEl>
                                          <p:spTgt spid="143"/>
                                        </p:tgtEl>
                                      </p:cBhvr>
                                    </p:animEffect>
                                  </p:childTnLst>
                                </p:cTn>
                              </p:par>
                              <p:par>
                                <p:cTn id="11" presetID="9" presetClass="entr" presetSubtype="0" fill="hold" nodeType="withEffect">
                                  <p:stCondLst>
                                    <p:cond delay="0"/>
                                  </p:stCondLst>
                                  <p:childTnLst>
                                    <p:set>
                                      <p:cBhvr>
                                        <p:cTn id="12" dur="1" fill="hold">
                                          <p:stCondLst>
                                            <p:cond delay="0"/>
                                          </p:stCondLst>
                                        </p:cTn>
                                        <p:tgtEl>
                                          <p:spTgt spid="144"/>
                                        </p:tgtEl>
                                        <p:attrNameLst>
                                          <p:attrName>style.visibility</p:attrName>
                                        </p:attrNameLst>
                                      </p:cBhvr>
                                      <p:to>
                                        <p:strVal val="visible"/>
                                      </p:to>
                                    </p:set>
                                    <p:animEffect transition="in" filter="dissolve">
                                      <p:cBhvr>
                                        <p:cTn id="13" dur="500"/>
                                        <p:tgtEl>
                                          <p:spTgt spid="144"/>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44"/>
                                        </p:tgtEl>
                                        <p:attrNameLst>
                                          <p:attrName>style.visibility</p:attrName>
                                        </p:attrNameLst>
                                      </p:cBhvr>
                                      <p:to>
                                        <p:strVal val="visible"/>
                                      </p:to>
                                    </p:set>
                                    <p:animEffect transition="in" filter="dissolve">
                                      <p:cBhvr>
                                        <p:cTn id="18" dur="500"/>
                                        <p:tgtEl>
                                          <p:spTgt spid="144"/>
                                        </p:tgtEl>
                                      </p:cBhvr>
                                    </p:animEffect>
                                  </p:childTnLst>
                                </p:cTn>
                              </p:par>
                              <p:par>
                                <p:cTn id="19" presetID="63" presetClass="path" presetSubtype="0" accel="50000" decel="50000" fill="hold" nodeType="withEffect">
                                  <p:stCondLst>
                                    <p:cond delay="0"/>
                                  </p:stCondLst>
                                  <p:childTnLst>
                                    <p:animMotion origin="layout" path="M 0 0  L 0.25 0  E" pathEditMode="relative" ptsTypes="">
                                      <p:cBhvr>
                                        <p:cTn id="20" dur="2000" fill="hold"/>
                                        <p:tgtEl>
                                          <p:spTgt spid="144"/>
                                        </p:tgtEl>
                                        <p:attrNameLst>
                                          <p:attrName>ppt_x</p:attrName>
                                          <p:attrName>ppt_y</p:attrName>
                                        </p:attrNameLst>
                                      </p:cBhvr>
                                    </p:animMotion>
                                  </p:childTnLst>
                                </p:cTn>
                              </p:par>
                            </p:childTnLst>
                          </p:cTn>
                        </p:par>
                      </p:childTnLst>
                    </p:cTn>
                  </p:par>
                  <p:par>
                    <p:cTn id="21" fill="hold">
                      <p:stCondLst>
                        <p:cond delay="indefinite"/>
                      </p:stCondLst>
                      <p:childTnLst>
                        <p:par>
                          <p:cTn id="22" fill="hold">
                            <p:stCondLst>
                              <p:cond delay="0"/>
                            </p:stCondLst>
                            <p:childTnLst>
                              <p:par>
                                <p:cTn id="23" presetID="63" presetClass="path" presetSubtype="0" accel="50000" decel="50000" fill="hold" nodeType="clickEffect">
                                  <p:stCondLst>
                                    <p:cond delay="0"/>
                                  </p:stCondLst>
                                  <p:childTnLst>
                                    <p:animMotion origin="layout" path="M 0.25 -4.81481E-6 L 0.57083 -0.0037 " pathEditMode="relative" rAng="0" ptsTypes="AA">
                                      <p:cBhvr>
                                        <p:cTn id="24" dur="2000" fill="hold"/>
                                        <p:tgtEl>
                                          <p:spTgt spid="144"/>
                                        </p:tgtEl>
                                        <p:attrNameLst>
                                          <p:attrName>ppt_x</p:attrName>
                                          <p:attrName>ppt_y</p:attrName>
                                        </p:attrNameLst>
                                      </p:cBhvr>
                                      <p:rCtr x="16000" y="-2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p:bldP spid="14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a:t>Bridge - 3</a:t>
            </a:r>
          </a:p>
        </p:txBody>
      </p:sp>
      <p:sp>
        <p:nvSpPr>
          <p:cNvPr id="162819" name="Rectangle 3"/>
          <p:cNvSpPr>
            <a:spLocks noGrp="1" noChangeArrowheads="1"/>
          </p:cNvSpPr>
          <p:nvPr>
            <p:ph sz="quarter" idx="1"/>
          </p:nvPr>
        </p:nvSpPr>
        <p:spPr/>
        <p:txBody>
          <a:bodyPr/>
          <a:lstStyle/>
          <a:p>
            <a:pPr eaLnBrk="1" hangingPunct="1">
              <a:lnSpc>
                <a:spcPct val="90000"/>
              </a:lnSpc>
            </a:pPr>
            <a:r>
              <a:rPr lang="en-US" sz="2800" dirty="0" err="1">
                <a:latin typeface="Times New Roman" pitchFamily="18" charset="0"/>
              </a:rPr>
              <a:t>Đặc</a:t>
            </a:r>
            <a:r>
              <a:rPr lang="en-US" sz="2800" dirty="0">
                <a:latin typeface="Times New Roman" pitchFamily="18" charset="0"/>
              </a:rPr>
              <a:t> </a:t>
            </a:r>
            <a:r>
              <a:rPr lang="en-US" sz="2800" dirty="0" err="1">
                <a:latin typeface="Times New Roman" pitchFamily="18" charset="0"/>
              </a:rPr>
              <a:t>điểm</a:t>
            </a:r>
            <a:r>
              <a:rPr lang="en-US" sz="2800" dirty="0"/>
              <a:t>:</a:t>
            </a:r>
          </a:p>
          <a:p>
            <a:pPr lvl="1" eaLnBrk="1" hangingPunct="1">
              <a:lnSpc>
                <a:spcPct val="90000"/>
              </a:lnSpc>
            </a:pPr>
            <a:r>
              <a:rPr lang="en-US" sz="2400" dirty="0">
                <a:latin typeface="Times New Roman" pitchFamily="18" charset="0"/>
              </a:rPr>
              <a:t>Cho</a:t>
            </a:r>
            <a:r>
              <a:rPr lang="en-US" sz="2400" dirty="0"/>
              <a:t> </a:t>
            </a:r>
            <a:r>
              <a:rPr lang="en-US" sz="2400" dirty="0" err="1">
                <a:latin typeface="Times New Roman" pitchFamily="18" charset="0"/>
              </a:rPr>
              <a:t>phép</a:t>
            </a:r>
            <a:r>
              <a:rPr lang="en-US" sz="2400" dirty="0"/>
              <a:t> </a:t>
            </a:r>
            <a:r>
              <a:rPr lang="en-US" sz="2400" dirty="0" err="1">
                <a:latin typeface="Times New Roman" pitchFamily="18" charset="0"/>
              </a:rPr>
              <a:t>mở</a:t>
            </a:r>
            <a:r>
              <a:rPr lang="en-US" sz="2400" dirty="0"/>
              <a:t> </a:t>
            </a:r>
            <a:r>
              <a:rPr lang="en-US" sz="2400" dirty="0" err="1">
                <a:latin typeface="Times New Roman" pitchFamily="18" charset="0"/>
              </a:rPr>
              <a:t>rộng</a:t>
            </a:r>
            <a:r>
              <a:rPr lang="en-US" sz="2400" dirty="0"/>
              <a:t> </a:t>
            </a:r>
            <a:r>
              <a:rPr lang="en-US" sz="2400" dirty="0" err="1">
                <a:latin typeface="Times New Roman" pitchFamily="18" charset="0"/>
              </a:rPr>
              <a:t>cùng</a:t>
            </a:r>
            <a:r>
              <a:rPr lang="en-US" sz="2400" dirty="0"/>
              <a:t> </a:t>
            </a:r>
            <a:r>
              <a:rPr lang="en-US" sz="2400" dirty="0" err="1">
                <a:latin typeface="Times New Roman" pitchFamily="18" charset="0"/>
              </a:rPr>
              <a:t>một</a:t>
            </a:r>
            <a:r>
              <a:rPr lang="en-US" sz="2400" dirty="0"/>
              <a:t> </a:t>
            </a:r>
            <a:r>
              <a:rPr lang="en-US" sz="2400" dirty="0" err="1">
                <a:latin typeface="Times New Roman" pitchFamily="18" charset="0"/>
              </a:rPr>
              <a:t>mạng</a:t>
            </a:r>
            <a:r>
              <a:rPr lang="en-US" sz="2400" dirty="0"/>
              <a:t> </a:t>
            </a:r>
            <a:r>
              <a:rPr lang="en-US" sz="2400" dirty="0">
                <a:latin typeface="Times New Roman" pitchFamily="18" charset="0"/>
              </a:rPr>
              <a:t>logic</a:t>
            </a:r>
            <a:r>
              <a:rPr lang="en-US" sz="2400" dirty="0"/>
              <a:t> </a:t>
            </a:r>
            <a:r>
              <a:rPr lang="en-US" sz="2400" dirty="0" err="1">
                <a:latin typeface="Times New Roman" pitchFamily="18" charset="0"/>
              </a:rPr>
              <a:t>với</a:t>
            </a:r>
            <a:r>
              <a:rPr lang="en-US" sz="2400" dirty="0"/>
              <a:t> </a:t>
            </a:r>
            <a:r>
              <a:rPr lang="en-US" sz="2400" dirty="0" err="1">
                <a:latin typeface="Times New Roman" pitchFamily="18" charset="0"/>
              </a:rPr>
              <a:t>nhiều</a:t>
            </a:r>
            <a:r>
              <a:rPr lang="en-US" sz="2400" dirty="0"/>
              <a:t> </a:t>
            </a:r>
            <a:r>
              <a:rPr lang="en-US" sz="2400" dirty="0" err="1">
                <a:latin typeface="Times New Roman" pitchFamily="18" charset="0"/>
              </a:rPr>
              <a:t>kiểu</a:t>
            </a:r>
            <a:r>
              <a:rPr lang="en-US" sz="2400" dirty="0"/>
              <a:t> </a:t>
            </a:r>
            <a:r>
              <a:rPr lang="en-US" sz="2400" dirty="0" err="1">
                <a:latin typeface="Times New Roman" pitchFamily="18" charset="0"/>
              </a:rPr>
              <a:t>chạy</a:t>
            </a:r>
            <a:r>
              <a:rPr lang="en-US" sz="2400" dirty="0"/>
              <a:t> </a:t>
            </a:r>
            <a:r>
              <a:rPr lang="en-US" sz="2400" dirty="0" err="1">
                <a:latin typeface="Times New Roman" pitchFamily="18" charset="0"/>
              </a:rPr>
              <a:t>cáp</a:t>
            </a:r>
            <a:r>
              <a:rPr lang="en-US" sz="2400" dirty="0"/>
              <a:t> </a:t>
            </a:r>
            <a:r>
              <a:rPr lang="en-US" sz="2400" dirty="0" err="1">
                <a:latin typeface="Times New Roman" pitchFamily="18" charset="0"/>
              </a:rPr>
              <a:t>khác</a:t>
            </a:r>
            <a:r>
              <a:rPr lang="en-US" sz="2400" dirty="0"/>
              <a:t> </a:t>
            </a:r>
            <a:r>
              <a:rPr lang="en-US" sz="2400" dirty="0" err="1">
                <a:latin typeface="Times New Roman" pitchFamily="18" charset="0"/>
              </a:rPr>
              <a:t>nhau</a:t>
            </a:r>
            <a:r>
              <a:rPr lang="en-US" sz="2400" dirty="0">
                <a:latin typeface="Times New Roman" pitchFamily="18" charset="0"/>
              </a:rPr>
              <a:t> (repeater </a:t>
            </a:r>
            <a:r>
              <a:rPr lang="en-US" sz="2400" dirty="0" err="1">
                <a:latin typeface="Times New Roman" pitchFamily="18" charset="0"/>
              </a:rPr>
              <a:t>cũng</a:t>
            </a:r>
            <a:r>
              <a:rPr lang="en-US" sz="2400" dirty="0">
                <a:latin typeface="Times New Roman" pitchFamily="18" charset="0"/>
              </a:rPr>
              <a:t> </a:t>
            </a:r>
            <a:r>
              <a:rPr lang="en-US" sz="2400" dirty="0" err="1">
                <a:latin typeface="Times New Roman" pitchFamily="18" charset="0"/>
              </a:rPr>
              <a:t>làm</a:t>
            </a:r>
            <a:r>
              <a:rPr lang="en-US" sz="2400" dirty="0">
                <a:latin typeface="Times New Roman" pitchFamily="18" charset="0"/>
              </a:rPr>
              <a:t> dc: </a:t>
            </a:r>
            <a:r>
              <a:rPr lang="en-US" sz="2400" dirty="0" err="1">
                <a:latin typeface="Times New Roman" pitchFamily="18" charset="0"/>
              </a:rPr>
              <a:t>nối</a:t>
            </a:r>
            <a:r>
              <a:rPr lang="en-US" sz="2400" dirty="0">
                <a:latin typeface="Times New Roman" pitchFamily="18" charset="0"/>
              </a:rPr>
              <a:t> bus topology </a:t>
            </a:r>
            <a:r>
              <a:rPr lang="en-US" sz="2400" dirty="0" err="1">
                <a:latin typeface="Times New Roman" pitchFamily="18" charset="0"/>
              </a:rPr>
              <a:t>với</a:t>
            </a:r>
            <a:r>
              <a:rPr lang="en-US" sz="2400" dirty="0">
                <a:latin typeface="Times New Roman" pitchFamily="18" charset="0"/>
              </a:rPr>
              <a:t> star topology,…)</a:t>
            </a:r>
          </a:p>
          <a:p>
            <a:pPr lvl="1" eaLnBrk="1" hangingPunct="1">
              <a:lnSpc>
                <a:spcPct val="90000"/>
              </a:lnSpc>
            </a:pPr>
            <a:r>
              <a:rPr lang="en-US" sz="2400" dirty="0" err="1">
                <a:latin typeface="Times New Roman" pitchFamily="18" charset="0"/>
              </a:rPr>
              <a:t>Tách</a:t>
            </a:r>
            <a:r>
              <a:rPr lang="en-US" sz="2400" dirty="0"/>
              <a:t> </a:t>
            </a:r>
            <a:r>
              <a:rPr lang="en-US" sz="2400" dirty="0" err="1">
                <a:latin typeface="Times New Roman" pitchFamily="18" charset="0"/>
              </a:rPr>
              <a:t>một</a:t>
            </a:r>
            <a:r>
              <a:rPr lang="en-US" sz="2400" dirty="0"/>
              <a:t> </a:t>
            </a:r>
            <a:r>
              <a:rPr lang="en-US" sz="2400" dirty="0" err="1">
                <a:latin typeface="Times New Roman" pitchFamily="18" charset="0"/>
              </a:rPr>
              <a:t>mạng</a:t>
            </a:r>
            <a:r>
              <a:rPr lang="en-US" sz="2400" dirty="0"/>
              <a:t> </a:t>
            </a:r>
            <a:r>
              <a:rPr lang="en-US" sz="2400" dirty="0" err="1">
                <a:latin typeface="Times New Roman" pitchFamily="18" charset="0"/>
              </a:rPr>
              <a:t>thành</a:t>
            </a:r>
            <a:r>
              <a:rPr lang="en-US" sz="2400" dirty="0"/>
              <a:t> </a:t>
            </a:r>
            <a:r>
              <a:rPr lang="en-US" sz="2400" dirty="0" err="1">
                <a:latin typeface="Times New Roman" pitchFamily="18" charset="0"/>
              </a:rPr>
              <a:t>nhiều</a:t>
            </a:r>
            <a:r>
              <a:rPr lang="en-US" sz="2400" dirty="0"/>
              <a:t> </a:t>
            </a:r>
            <a:r>
              <a:rPr lang="en-US" sz="2400" dirty="0" err="1">
                <a:latin typeface="Times New Roman" pitchFamily="18" charset="0"/>
              </a:rPr>
              <a:t>phần</a:t>
            </a:r>
            <a:r>
              <a:rPr lang="en-US" sz="2400" dirty="0"/>
              <a:t> </a:t>
            </a:r>
            <a:r>
              <a:rPr lang="en-US" sz="2400" dirty="0" err="1">
                <a:latin typeface="Times New Roman" pitchFamily="18" charset="0"/>
              </a:rPr>
              <a:t>nhằm</a:t>
            </a:r>
            <a:r>
              <a:rPr lang="en-US" sz="2400" dirty="0"/>
              <a:t> </a:t>
            </a:r>
            <a:r>
              <a:rPr lang="en-US" sz="2400" dirty="0" err="1">
                <a:latin typeface="Times New Roman" pitchFamily="18" charset="0"/>
              </a:rPr>
              <a:t>giảm</a:t>
            </a:r>
            <a:r>
              <a:rPr lang="en-US" sz="2400" dirty="0"/>
              <a:t> </a:t>
            </a:r>
            <a:r>
              <a:rPr lang="en-US" sz="2400" dirty="0" err="1">
                <a:latin typeface="Times New Roman" pitchFamily="18" charset="0"/>
              </a:rPr>
              <a:t>lưu</a:t>
            </a:r>
            <a:r>
              <a:rPr lang="en-US" sz="2400" dirty="0"/>
              <a:t> </a:t>
            </a:r>
            <a:r>
              <a:rPr lang="en-US" sz="2400" dirty="0" err="1">
                <a:latin typeface="Times New Roman" pitchFamily="18" charset="0"/>
              </a:rPr>
              <a:t>lượng</a:t>
            </a:r>
            <a:r>
              <a:rPr lang="en-US" sz="2400" dirty="0"/>
              <a:t> </a:t>
            </a:r>
            <a:r>
              <a:rPr lang="en-US" sz="2400" dirty="0" err="1">
                <a:latin typeface="Times New Roman" pitchFamily="18" charset="0"/>
              </a:rPr>
              <a:t>mạng</a:t>
            </a:r>
            <a:r>
              <a:rPr lang="en-US" sz="2400" dirty="0"/>
              <a:t>. (</a:t>
            </a:r>
            <a:r>
              <a:rPr lang="en-US" sz="2400" dirty="0" err="1"/>
              <a:t>xong</a:t>
            </a:r>
            <a:r>
              <a:rPr lang="en-US" sz="2400" dirty="0"/>
              <a:t> </a:t>
            </a:r>
            <a:r>
              <a:rPr lang="en-US" sz="2400" dirty="0" err="1"/>
              <a:t>nối</a:t>
            </a:r>
            <a:r>
              <a:rPr lang="en-US" sz="2400" dirty="0"/>
              <a:t> </a:t>
            </a:r>
            <a:r>
              <a:rPr lang="en-US" sz="2400" dirty="0" err="1"/>
              <a:t>lại</a:t>
            </a:r>
            <a:r>
              <a:rPr lang="en-US" sz="2400" dirty="0"/>
              <a:t> </a:t>
            </a:r>
            <a:r>
              <a:rPr lang="en-US" sz="2400" dirty="0" err="1"/>
              <a:t>bằng</a:t>
            </a:r>
            <a:r>
              <a:rPr lang="en-US" sz="2400" dirty="0"/>
              <a:t> bridge)</a:t>
            </a:r>
          </a:p>
          <a:p>
            <a:pPr lvl="1" eaLnBrk="1" hangingPunct="1">
              <a:lnSpc>
                <a:spcPct val="90000"/>
              </a:lnSpc>
            </a:pPr>
            <a:r>
              <a:rPr lang="en-US" sz="2400" dirty="0" err="1">
                <a:latin typeface="Times New Roman" pitchFamily="18" charset="0"/>
              </a:rPr>
              <a:t>Chậm</a:t>
            </a:r>
            <a:r>
              <a:rPr lang="en-US" sz="2400" dirty="0"/>
              <a:t> </a:t>
            </a:r>
            <a:r>
              <a:rPr lang="en-US" sz="2400" dirty="0" err="1">
                <a:latin typeface="Times New Roman" pitchFamily="18" charset="0"/>
              </a:rPr>
              <a:t>hơn</a:t>
            </a:r>
            <a:r>
              <a:rPr lang="en-US" sz="2400" dirty="0"/>
              <a:t> </a:t>
            </a:r>
            <a:r>
              <a:rPr lang="en-US" sz="2400" dirty="0">
                <a:latin typeface="Times New Roman" pitchFamily="18" charset="0"/>
              </a:rPr>
              <a:t>repeater</a:t>
            </a:r>
            <a:r>
              <a:rPr lang="en-US" sz="2400" dirty="0"/>
              <a:t> </a:t>
            </a:r>
            <a:r>
              <a:rPr lang="en-US" sz="2400" dirty="0">
                <a:latin typeface="Times New Roman" pitchFamily="18" charset="0"/>
              </a:rPr>
              <a:t>do</a:t>
            </a:r>
            <a:r>
              <a:rPr lang="en-US" sz="2400" dirty="0"/>
              <a:t> </a:t>
            </a:r>
            <a:r>
              <a:rPr lang="en-US" sz="2400" dirty="0" err="1">
                <a:latin typeface="Times New Roman" pitchFamily="18" charset="0"/>
              </a:rPr>
              <a:t>phải</a:t>
            </a:r>
            <a:r>
              <a:rPr lang="en-US" sz="2400" dirty="0"/>
              <a:t> </a:t>
            </a:r>
            <a:r>
              <a:rPr lang="en-US" sz="2400" dirty="0" err="1">
                <a:latin typeface="Times New Roman" pitchFamily="18" charset="0"/>
              </a:rPr>
              <a:t>xử</a:t>
            </a:r>
            <a:r>
              <a:rPr lang="en-US" sz="2400" dirty="0"/>
              <a:t> </a:t>
            </a:r>
            <a:r>
              <a:rPr lang="en-US" sz="2400" dirty="0" err="1">
                <a:latin typeface="Times New Roman" pitchFamily="18" charset="0"/>
              </a:rPr>
              <a:t>lý</a:t>
            </a:r>
            <a:r>
              <a:rPr lang="en-US" sz="2400" dirty="0"/>
              <a:t> </a:t>
            </a:r>
            <a:r>
              <a:rPr lang="en-US" sz="2400" dirty="0" err="1">
                <a:latin typeface="Times New Roman" pitchFamily="18" charset="0"/>
              </a:rPr>
              <a:t>các</a:t>
            </a:r>
            <a:r>
              <a:rPr lang="en-US" sz="2400" dirty="0"/>
              <a:t> </a:t>
            </a:r>
            <a:r>
              <a:rPr lang="en-US" sz="2400" dirty="0" err="1">
                <a:latin typeface="Times New Roman" pitchFamily="18" charset="0"/>
              </a:rPr>
              <a:t>gói</a:t>
            </a:r>
            <a:r>
              <a:rPr lang="en-US" sz="2400" dirty="0"/>
              <a:t> </a:t>
            </a:r>
            <a:r>
              <a:rPr lang="en-US" sz="2400" dirty="0">
                <a:latin typeface="Times New Roman" pitchFamily="18" charset="0"/>
              </a:rPr>
              <a:t>tin</a:t>
            </a:r>
          </a:p>
          <a:p>
            <a:pPr lvl="1" eaLnBrk="1" hangingPunct="1">
              <a:lnSpc>
                <a:spcPct val="90000"/>
              </a:lnSpc>
            </a:pPr>
            <a:r>
              <a:rPr lang="en-US" sz="2400" dirty="0" err="1">
                <a:latin typeface="Times New Roman" pitchFamily="18" charset="0"/>
              </a:rPr>
              <a:t>Không</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khả</a:t>
            </a:r>
            <a:r>
              <a:rPr lang="en-US" sz="2400" dirty="0">
                <a:latin typeface="Times New Roman" pitchFamily="18" charset="0"/>
              </a:rPr>
              <a:t> </a:t>
            </a:r>
            <a:r>
              <a:rPr lang="en-US" sz="2400" dirty="0" err="1">
                <a:latin typeface="Times New Roman" pitchFamily="18" charset="0"/>
              </a:rPr>
              <a:t>năng</a:t>
            </a:r>
            <a:r>
              <a:rPr lang="en-US" sz="2400" dirty="0"/>
              <a:t> </a:t>
            </a:r>
            <a:r>
              <a:rPr lang="en-US" sz="2400" dirty="0" err="1">
                <a:latin typeface="Times New Roman" pitchFamily="18" charset="0"/>
              </a:rPr>
              <a:t>tìm</a:t>
            </a:r>
            <a:r>
              <a:rPr lang="en-US" sz="2400" dirty="0"/>
              <a:t> </a:t>
            </a:r>
            <a:r>
              <a:rPr lang="en-US" sz="2400" dirty="0" err="1">
                <a:latin typeface="Times New Roman" pitchFamily="18" charset="0"/>
              </a:rPr>
              <a:t>đường</a:t>
            </a:r>
            <a:r>
              <a:rPr lang="en-US" sz="2400" dirty="0"/>
              <a:t> </a:t>
            </a:r>
            <a:r>
              <a:rPr lang="en-US" sz="2400" dirty="0" err="1">
                <a:latin typeface="Times New Roman" pitchFamily="18" charset="0"/>
              </a:rPr>
              <a:t>đi</a:t>
            </a:r>
            <a:r>
              <a:rPr lang="en-US" sz="2400" dirty="0"/>
              <a:t> </a:t>
            </a:r>
            <a:r>
              <a:rPr lang="en-US" sz="2400" dirty="0" err="1">
                <a:latin typeface="Times New Roman" pitchFamily="18" charset="0"/>
              </a:rPr>
              <a:t>tối</a:t>
            </a:r>
            <a:r>
              <a:rPr lang="en-US" sz="2400" dirty="0"/>
              <a:t> </a:t>
            </a:r>
            <a:r>
              <a:rPr lang="en-US" sz="2400" dirty="0" err="1">
                <a:latin typeface="Times New Roman" pitchFamily="18" charset="0"/>
              </a:rPr>
              <a:t>ưu</a:t>
            </a:r>
            <a:r>
              <a:rPr lang="en-US" sz="2400" dirty="0"/>
              <a:t> </a:t>
            </a:r>
            <a:r>
              <a:rPr lang="en-US" sz="2400" dirty="0" err="1">
                <a:latin typeface="Times New Roman" pitchFamily="18" charset="0"/>
              </a:rPr>
              <a:t>trong</a:t>
            </a:r>
            <a:r>
              <a:rPr lang="en-US" sz="2400" dirty="0"/>
              <a:t> </a:t>
            </a:r>
            <a:r>
              <a:rPr lang="en-US" sz="2400" dirty="0" err="1">
                <a:latin typeface="Times New Roman" pitchFamily="18" charset="0"/>
              </a:rPr>
              <a:t>trường</a:t>
            </a:r>
            <a:r>
              <a:rPr lang="en-US" sz="2400" dirty="0"/>
              <a:t> </a:t>
            </a:r>
            <a:r>
              <a:rPr lang="en-US" sz="2400" dirty="0" err="1">
                <a:latin typeface="Times New Roman" pitchFamily="18" charset="0"/>
              </a:rPr>
              <a:t>hợp</a:t>
            </a:r>
            <a:r>
              <a:rPr lang="en-US" sz="2400" dirty="0"/>
              <a:t> </a:t>
            </a:r>
            <a:r>
              <a:rPr lang="en-US" sz="2400" dirty="0" err="1">
                <a:latin typeface="Times New Roman" pitchFamily="18" charset="0"/>
              </a:rPr>
              <a:t>có</a:t>
            </a:r>
            <a:r>
              <a:rPr lang="en-US" sz="2400" dirty="0"/>
              <a:t> </a:t>
            </a:r>
            <a:r>
              <a:rPr lang="en-US" sz="2400" dirty="0" err="1">
                <a:latin typeface="Times New Roman" pitchFamily="18" charset="0"/>
              </a:rPr>
              <a:t>nhiều</a:t>
            </a:r>
            <a:r>
              <a:rPr lang="en-US" sz="2400" dirty="0"/>
              <a:t> </a:t>
            </a:r>
            <a:r>
              <a:rPr lang="en-US" sz="2400" dirty="0" err="1">
                <a:latin typeface="Times New Roman" pitchFamily="18" charset="0"/>
              </a:rPr>
              <a:t>đường</a:t>
            </a:r>
            <a:r>
              <a:rPr lang="en-US" sz="2400" dirty="0"/>
              <a:t> </a:t>
            </a:r>
            <a:r>
              <a:rPr lang="en-US" sz="2400" dirty="0" err="1">
                <a:latin typeface="Times New Roman" pitchFamily="18" charset="0"/>
              </a:rPr>
              <a:t>đi</a:t>
            </a:r>
            <a:r>
              <a:rPr lang="en-US" sz="2400" dirty="0"/>
              <a:t>.</a:t>
            </a:r>
          </a:p>
          <a:p>
            <a:pPr lvl="1" eaLnBrk="1" hangingPunct="1">
              <a:lnSpc>
                <a:spcPct val="90000"/>
              </a:lnSpc>
            </a:pPr>
            <a:r>
              <a:rPr lang="en-US" sz="2400" dirty="0" err="1">
                <a:latin typeface="Times New Roman" pitchFamily="18" charset="0"/>
              </a:rPr>
              <a:t>Đắt</a:t>
            </a:r>
            <a:r>
              <a:rPr lang="en-US" sz="2400" dirty="0"/>
              <a:t> </a:t>
            </a:r>
            <a:r>
              <a:rPr lang="en-US" sz="2400" dirty="0" err="1">
                <a:latin typeface="Times New Roman" pitchFamily="18" charset="0"/>
              </a:rPr>
              <a:t>tiền</a:t>
            </a:r>
            <a:r>
              <a:rPr lang="en-US" sz="2400" dirty="0"/>
              <a:t> </a:t>
            </a:r>
            <a:r>
              <a:rPr lang="en-US" sz="2400" dirty="0" err="1">
                <a:latin typeface="Times New Roman" pitchFamily="18" charset="0"/>
              </a:rPr>
              <a:t>hơn</a:t>
            </a:r>
            <a:r>
              <a:rPr lang="en-US" sz="2400" dirty="0"/>
              <a:t> </a:t>
            </a:r>
            <a:r>
              <a:rPr lang="en-US" sz="2400" dirty="0">
                <a:latin typeface="Times New Roman" pitchFamily="18" charset="0"/>
              </a:rPr>
              <a:t>repeater</a:t>
            </a:r>
            <a:endParaRPr lang="en-US" sz="2400" dirty="0"/>
          </a:p>
        </p:txBody>
      </p:sp>
      <p:pic>
        <p:nvPicPr>
          <p:cNvPr id="8"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696200" y="152400"/>
            <a:ext cx="988268" cy="7810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animEffect transition="in" filter="blinds(horizontal)">
                                      <p:cBhvr>
                                        <p:cTn id="7" dur="500"/>
                                        <p:tgtEl>
                                          <p:spTgt spid="162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2819">
                                            <p:txEl>
                                              <p:pRg st="1" end="1"/>
                                            </p:txEl>
                                          </p:spTgt>
                                        </p:tgtEl>
                                        <p:attrNameLst>
                                          <p:attrName>style.visibility</p:attrName>
                                        </p:attrNameLst>
                                      </p:cBhvr>
                                      <p:to>
                                        <p:strVal val="visible"/>
                                      </p:to>
                                    </p:set>
                                    <p:animEffect transition="in" filter="blinds(horizontal)">
                                      <p:cBhvr>
                                        <p:cTn id="12" dur="500"/>
                                        <p:tgtEl>
                                          <p:spTgt spid="1628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2819">
                                            <p:txEl>
                                              <p:pRg st="2" end="2"/>
                                            </p:txEl>
                                          </p:spTgt>
                                        </p:tgtEl>
                                        <p:attrNameLst>
                                          <p:attrName>style.visibility</p:attrName>
                                        </p:attrNameLst>
                                      </p:cBhvr>
                                      <p:to>
                                        <p:strVal val="visible"/>
                                      </p:to>
                                    </p:set>
                                    <p:animEffect transition="in" filter="blinds(horizontal)">
                                      <p:cBhvr>
                                        <p:cTn id="17" dur="500"/>
                                        <p:tgtEl>
                                          <p:spTgt spid="1628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2819">
                                            <p:txEl>
                                              <p:pRg st="3" end="3"/>
                                            </p:txEl>
                                          </p:spTgt>
                                        </p:tgtEl>
                                        <p:attrNameLst>
                                          <p:attrName>style.visibility</p:attrName>
                                        </p:attrNameLst>
                                      </p:cBhvr>
                                      <p:to>
                                        <p:strVal val="visible"/>
                                      </p:to>
                                    </p:set>
                                    <p:animEffect transition="in" filter="blinds(horizontal)">
                                      <p:cBhvr>
                                        <p:cTn id="22" dur="500"/>
                                        <p:tgtEl>
                                          <p:spTgt spid="1628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2819">
                                            <p:txEl>
                                              <p:pRg st="4" end="4"/>
                                            </p:txEl>
                                          </p:spTgt>
                                        </p:tgtEl>
                                        <p:attrNameLst>
                                          <p:attrName>style.visibility</p:attrName>
                                        </p:attrNameLst>
                                      </p:cBhvr>
                                      <p:to>
                                        <p:strVal val="visible"/>
                                      </p:to>
                                    </p:set>
                                    <p:animEffect transition="in" filter="blinds(horizontal)">
                                      <p:cBhvr>
                                        <p:cTn id="27" dur="500"/>
                                        <p:tgtEl>
                                          <p:spTgt spid="1628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2819">
                                            <p:txEl>
                                              <p:pRg st="5" end="5"/>
                                            </p:txEl>
                                          </p:spTgt>
                                        </p:tgtEl>
                                        <p:attrNameLst>
                                          <p:attrName>style.visibility</p:attrName>
                                        </p:attrNameLst>
                                      </p:cBhvr>
                                      <p:to>
                                        <p:strVal val="visible"/>
                                      </p:to>
                                    </p:set>
                                    <p:animEffect transition="in" filter="blinds(horizontal)">
                                      <p:cBhvr>
                                        <p:cTn id="32" dur="500"/>
                                        <p:tgtEl>
                                          <p:spTgt spid="1628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a:t>Switch - 1</a:t>
            </a:r>
          </a:p>
        </p:txBody>
      </p:sp>
      <p:sp>
        <p:nvSpPr>
          <p:cNvPr id="163843" name="Rectangle 3"/>
          <p:cNvSpPr>
            <a:spLocks noGrp="1" noChangeArrowheads="1"/>
          </p:cNvSpPr>
          <p:nvPr>
            <p:ph sz="quarter" idx="1"/>
          </p:nvPr>
        </p:nvSpPr>
        <p:spPr/>
        <p:txBody>
          <a:bodyPr/>
          <a:lstStyle/>
          <a:p>
            <a:pPr eaLnBrk="1" hangingPunct="1"/>
            <a:r>
              <a:rPr lang="en-US" dirty="0" err="1"/>
              <a:t>Là</a:t>
            </a:r>
            <a:r>
              <a:rPr lang="en-US" dirty="0"/>
              <a:t> 1 bridge </a:t>
            </a:r>
            <a:r>
              <a:rPr lang="en-US" dirty="0" err="1"/>
              <a:t>nhiều</a:t>
            </a:r>
            <a:r>
              <a:rPr lang="en-US" dirty="0"/>
              <a:t> port</a:t>
            </a:r>
          </a:p>
          <a:p>
            <a:pPr eaLnBrk="1" hangingPunct="1"/>
            <a:r>
              <a:rPr lang="en-US" dirty="0" err="1"/>
              <a:t>Hỗ</a:t>
            </a:r>
            <a:r>
              <a:rPr lang="en-US" dirty="0"/>
              <a:t> </a:t>
            </a:r>
            <a:r>
              <a:rPr lang="en-US" dirty="0" err="1"/>
              <a:t>trợ</a:t>
            </a:r>
            <a:r>
              <a:rPr lang="en-US" dirty="0"/>
              <a:t> full-duplex (</a:t>
            </a:r>
            <a:r>
              <a:rPr lang="en-US" dirty="0" err="1"/>
              <a:t>vừa</a:t>
            </a:r>
            <a:r>
              <a:rPr lang="en-US" dirty="0"/>
              <a:t> </a:t>
            </a:r>
            <a:r>
              <a:rPr lang="en-US" dirty="0" err="1"/>
              <a:t>truyền</a:t>
            </a:r>
            <a:r>
              <a:rPr lang="en-US" dirty="0"/>
              <a:t> </a:t>
            </a:r>
            <a:r>
              <a:rPr lang="en-US" dirty="0" err="1"/>
              <a:t>vừa</a:t>
            </a:r>
            <a:r>
              <a:rPr lang="en-US" dirty="0"/>
              <a:t> </a:t>
            </a:r>
            <a:r>
              <a:rPr lang="en-US" dirty="0" err="1"/>
              <a:t>nhận</a:t>
            </a:r>
            <a:r>
              <a:rPr lang="en-US" dirty="0"/>
              <a:t>)</a:t>
            </a:r>
          </a:p>
          <a:p>
            <a:pPr eaLnBrk="1" hangingPunct="1"/>
            <a:r>
              <a:rPr lang="en-US" dirty="0" err="1"/>
              <a:t>Duy</a:t>
            </a:r>
            <a:r>
              <a:rPr lang="en-US" dirty="0"/>
              <a:t> </a:t>
            </a:r>
            <a:r>
              <a:rPr lang="en-US" dirty="0" err="1"/>
              <a:t>trì</a:t>
            </a:r>
            <a:r>
              <a:rPr lang="en-US" dirty="0"/>
              <a:t> </a:t>
            </a:r>
            <a:r>
              <a:rPr lang="en-US" dirty="0" err="1"/>
              <a:t>bảng</a:t>
            </a:r>
            <a:r>
              <a:rPr lang="en-US" dirty="0"/>
              <a:t> CAM (Content Addressable Memory)</a:t>
            </a:r>
          </a:p>
          <a:p>
            <a:pPr lvl="1" eaLnBrk="1" hangingPunct="1"/>
            <a:r>
              <a:rPr lang="en-US" sz="2000" dirty="0"/>
              <a:t>MAC – Port</a:t>
            </a:r>
            <a:endParaRPr lang="en-US" sz="2400" dirty="0"/>
          </a:p>
        </p:txBody>
      </p:sp>
      <p:grpSp>
        <p:nvGrpSpPr>
          <p:cNvPr id="2" name="Group 4"/>
          <p:cNvGrpSpPr>
            <a:grpSpLocks noChangeAspect="1"/>
          </p:cNvGrpSpPr>
          <p:nvPr/>
        </p:nvGrpSpPr>
        <p:grpSpPr bwMode="auto">
          <a:xfrm>
            <a:off x="7315200" y="228600"/>
            <a:ext cx="1219200" cy="622968"/>
            <a:chOff x="2976" y="3327"/>
            <a:chExt cx="463" cy="198"/>
          </a:xfrm>
        </p:grpSpPr>
        <p:sp>
          <p:nvSpPr>
            <p:cNvPr id="15366" name="AutoShape 5"/>
            <p:cNvSpPr>
              <a:spLocks noChangeAspect="1" noChangeArrowheads="1" noTextEdit="1"/>
            </p:cNvSpPr>
            <p:nvPr/>
          </p:nvSpPr>
          <p:spPr bwMode="auto">
            <a:xfrm>
              <a:off x="2976" y="3327"/>
              <a:ext cx="463" cy="198"/>
            </a:xfrm>
            <a:prstGeom prst="rect">
              <a:avLst/>
            </a:prstGeom>
            <a:noFill/>
            <a:ln w="9525">
              <a:noFill/>
              <a:miter lim="800000"/>
              <a:headEnd/>
              <a:tailEnd/>
            </a:ln>
          </p:spPr>
          <p:txBody>
            <a:bodyPr/>
            <a:lstStyle/>
            <a:p>
              <a:endParaRPr lang="en-US" dirty="0">
                <a:latin typeface="Times New Roman" pitchFamily="18" charset="0"/>
              </a:endParaRPr>
            </a:p>
          </p:txBody>
        </p:sp>
        <p:grpSp>
          <p:nvGrpSpPr>
            <p:cNvPr id="3" name="Group 6"/>
            <p:cNvGrpSpPr>
              <a:grpSpLocks/>
            </p:cNvGrpSpPr>
            <p:nvPr/>
          </p:nvGrpSpPr>
          <p:grpSpPr bwMode="auto">
            <a:xfrm>
              <a:off x="2976" y="3327"/>
              <a:ext cx="460" cy="195"/>
              <a:chOff x="2976" y="3327"/>
              <a:chExt cx="460" cy="195"/>
            </a:xfrm>
          </p:grpSpPr>
          <p:sp>
            <p:nvSpPr>
              <p:cNvPr id="15387" name="Rectangle 7"/>
              <p:cNvSpPr>
                <a:spLocks noChangeArrowheads="1"/>
              </p:cNvSpPr>
              <p:nvPr/>
            </p:nvSpPr>
            <p:spPr bwMode="auto">
              <a:xfrm>
                <a:off x="2976" y="3432"/>
                <a:ext cx="351" cy="90"/>
              </a:xfrm>
              <a:prstGeom prst="rect">
                <a:avLst/>
              </a:prstGeom>
              <a:solidFill>
                <a:srgbClr val="0096D5"/>
              </a:solidFill>
              <a:ln w="9525">
                <a:noFill/>
                <a:miter lim="800000"/>
                <a:headEnd/>
                <a:tailEnd/>
              </a:ln>
            </p:spPr>
            <p:txBody>
              <a:bodyPr/>
              <a:lstStyle/>
              <a:p>
                <a:endParaRPr lang="en-US" dirty="0">
                  <a:latin typeface="Times New Roman" pitchFamily="18" charset="0"/>
                </a:endParaRPr>
              </a:p>
            </p:txBody>
          </p:sp>
          <p:sp>
            <p:nvSpPr>
              <p:cNvPr id="15388" name="Rectangle 8"/>
              <p:cNvSpPr>
                <a:spLocks noChangeArrowheads="1"/>
              </p:cNvSpPr>
              <p:nvPr/>
            </p:nvSpPr>
            <p:spPr bwMode="auto">
              <a:xfrm>
                <a:off x="2977" y="3433"/>
                <a:ext cx="349" cy="88"/>
              </a:xfrm>
              <a:prstGeom prst="rect">
                <a:avLst/>
              </a:prstGeom>
              <a:solidFill>
                <a:srgbClr val="0096D5"/>
              </a:solidFill>
              <a:ln w="4763">
                <a:solidFill>
                  <a:srgbClr val="AAE6FF"/>
                </a:solidFill>
                <a:miter lim="800000"/>
                <a:headEnd/>
                <a:tailEnd/>
              </a:ln>
            </p:spPr>
            <p:txBody>
              <a:bodyPr/>
              <a:lstStyle/>
              <a:p>
                <a:endParaRPr lang="en-US" dirty="0">
                  <a:latin typeface="Times New Roman" pitchFamily="18" charset="0"/>
                </a:endParaRPr>
              </a:p>
            </p:txBody>
          </p:sp>
          <p:sp>
            <p:nvSpPr>
              <p:cNvPr id="15389" name="Freeform 9"/>
              <p:cNvSpPr>
                <a:spLocks/>
              </p:cNvSpPr>
              <p:nvPr/>
            </p:nvSpPr>
            <p:spPr bwMode="auto">
              <a:xfrm>
                <a:off x="3327" y="3327"/>
                <a:ext cx="109" cy="195"/>
              </a:xfrm>
              <a:custGeom>
                <a:avLst/>
                <a:gdLst>
                  <a:gd name="T0" fmla="*/ 0 w 109"/>
                  <a:gd name="T1" fmla="*/ 105 h 195"/>
                  <a:gd name="T2" fmla="*/ 109 w 109"/>
                  <a:gd name="T3" fmla="*/ 0 h 195"/>
                  <a:gd name="T4" fmla="*/ 109 w 109"/>
                  <a:gd name="T5" fmla="*/ 89 h 195"/>
                  <a:gd name="T6" fmla="*/ 0 w 109"/>
                  <a:gd name="T7" fmla="*/ 195 h 195"/>
                  <a:gd name="T8" fmla="*/ 0 w 109"/>
                  <a:gd name="T9" fmla="*/ 105 h 195"/>
                  <a:gd name="T10" fmla="*/ 0 60000 65536"/>
                  <a:gd name="T11" fmla="*/ 0 60000 65536"/>
                  <a:gd name="T12" fmla="*/ 0 60000 65536"/>
                  <a:gd name="T13" fmla="*/ 0 60000 65536"/>
                  <a:gd name="T14" fmla="*/ 0 60000 65536"/>
                  <a:gd name="T15" fmla="*/ 0 w 109"/>
                  <a:gd name="T16" fmla="*/ 0 h 195"/>
                  <a:gd name="T17" fmla="*/ 109 w 109"/>
                  <a:gd name="T18" fmla="*/ 195 h 195"/>
                </a:gdLst>
                <a:ahLst/>
                <a:cxnLst>
                  <a:cxn ang="T10">
                    <a:pos x="T0" y="T1"/>
                  </a:cxn>
                  <a:cxn ang="T11">
                    <a:pos x="T2" y="T3"/>
                  </a:cxn>
                  <a:cxn ang="T12">
                    <a:pos x="T4" y="T5"/>
                  </a:cxn>
                  <a:cxn ang="T13">
                    <a:pos x="T6" y="T7"/>
                  </a:cxn>
                  <a:cxn ang="T14">
                    <a:pos x="T8" y="T9"/>
                  </a:cxn>
                </a:cxnLst>
                <a:rect l="T15" t="T16" r="T17" b="T18"/>
                <a:pathLst>
                  <a:path w="109" h="195">
                    <a:moveTo>
                      <a:pt x="0" y="105"/>
                    </a:moveTo>
                    <a:lnTo>
                      <a:pt x="109" y="0"/>
                    </a:lnTo>
                    <a:lnTo>
                      <a:pt x="109" y="89"/>
                    </a:lnTo>
                    <a:lnTo>
                      <a:pt x="0" y="195"/>
                    </a:lnTo>
                    <a:lnTo>
                      <a:pt x="0" y="105"/>
                    </a:lnTo>
                    <a:close/>
                  </a:path>
                </a:pathLst>
              </a:custGeom>
              <a:solidFill>
                <a:srgbClr val="005A80"/>
              </a:solidFill>
              <a:ln w="9525">
                <a:noFill/>
                <a:round/>
                <a:headEnd/>
                <a:tailEnd/>
              </a:ln>
            </p:spPr>
            <p:txBody>
              <a:bodyPr/>
              <a:lstStyle/>
              <a:p>
                <a:endParaRPr lang="en-US" dirty="0">
                  <a:latin typeface="Times New Roman" pitchFamily="18" charset="0"/>
                </a:endParaRPr>
              </a:p>
            </p:txBody>
          </p:sp>
          <p:sp>
            <p:nvSpPr>
              <p:cNvPr id="15390" name="Freeform 10"/>
              <p:cNvSpPr>
                <a:spLocks/>
              </p:cNvSpPr>
              <p:nvPr/>
            </p:nvSpPr>
            <p:spPr bwMode="auto">
              <a:xfrm>
                <a:off x="3327" y="3327"/>
                <a:ext cx="109" cy="195"/>
              </a:xfrm>
              <a:custGeom>
                <a:avLst/>
                <a:gdLst>
                  <a:gd name="T0" fmla="*/ 0 w 109"/>
                  <a:gd name="T1" fmla="*/ 105 h 195"/>
                  <a:gd name="T2" fmla="*/ 109 w 109"/>
                  <a:gd name="T3" fmla="*/ 0 h 195"/>
                  <a:gd name="T4" fmla="*/ 109 w 109"/>
                  <a:gd name="T5" fmla="*/ 89 h 195"/>
                  <a:gd name="T6" fmla="*/ 0 w 109"/>
                  <a:gd name="T7" fmla="*/ 195 h 195"/>
                  <a:gd name="T8" fmla="*/ 0 w 109"/>
                  <a:gd name="T9" fmla="*/ 105 h 195"/>
                  <a:gd name="T10" fmla="*/ 0 60000 65536"/>
                  <a:gd name="T11" fmla="*/ 0 60000 65536"/>
                  <a:gd name="T12" fmla="*/ 0 60000 65536"/>
                  <a:gd name="T13" fmla="*/ 0 60000 65536"/>
                  <a:gd name="T14" fmla="*/ 0 60000 65536"/>
                  <a:gd name="T15" fmla="*/ 0 w 109"/>
                  <a:gd name="T16" fmla="*/ 0 h 195"/>
                  <a:gd name="T17" fmla="*/ 109 w 109"/>
                  <a:gd name="T18" fmla="*/ 195 h 195"/>
                </a:gdLst>
                <a:ahLst/>
                <a:cxnLst>
                  <a:cxn ang="T10">
                    <a:pos x="T0" y="T1"/>
                  </a:cxn>
                  <a:cxn ang="T11">
                    <a:pos x="T2" y="T3"/>
                  </a:cxn>
                  <a:cxn ang="T12">
                    <a:pos x="T4" y="T5"/>
                  </a:cxn>
                  <a:cxn ang="T13">
                    <a:pos x="T6" y="T7"/>
                  </a:cxn>
                  <a:cxn ang="T14">
                    <a:pos x="T8" y="T9"/>
                  </a:cxn>
                </a:cxnLst>
                <a:rect l="T15" t="T16" r="T17" b="T18"/>
                <a:pathLst>
                  <a:path w="109" h="195">
                    <a:moveTo>
                      <a:pt x="0" y="105"/>
                    </a:moveTo>
                    <a:lnTo>
                      <a:pt x="109" y="0"/>
                    </a:lnTo>
                    <a:lnTo>
                      <a:pt x="109" y="89"/>
                    </a:lnTo>
                    <a:lnTo>
                      <a:pt x="0" y="195"/>
                    </a:lnTo>
                    <a:lnTo>
                      <a:pt x="0" y="105"/>
                    </a:lnTo>
                    <a:close/>
                  </a:path>
                </a:pathLst>
              </a:custGeom>
              <a:solidFill>
                <a:srgbClr val="005A80"/>
              </a:solidFill>
              <a:ln w="4763">
                <a:solidFill>
                  <a:srgbClr val="AAE6FF"/>
                </a:solidFill>
                <a:round/>
                <a:headEnd/>
                <a:tailEnd/>
              </a:ln>
            </p:spPr>
            <p:txBody>
              <a:bodyPr/>
              <a:lstStyle/>
              <a:p>
                <a:endParaRPr lang="en-US" dirty="0">
                  <a:latin typeface="Times New Roman" pitchFamily="18" charset="0"/>
                </a:endParaRPr>
              </a:p>
            </p:txBody>
          </p:sp>
          <p:sp>
            <p:nvSpPr>
              <p:cNvPr id="15391" name="Freeform 11"/>
              <p:cNvSpPr>
                <a:spLocks/>
              </p:cNvSpPr>
              <p:nvPr/>
            </p:nvSpPr>
            <p:spPr bwMode="auto">
              <a:xfrm>
                <a:off x="2976" y="3327"/>
                <a:ext cx="460" cy="105"/>
              </a:xfrm>
              <a:custGeom>
                <a:avLst/>
                <a:gdLst>
                  <a:gd name="T0" fmla="*/ 351 w 460"/>
                  <a:gd name="T1" fmla="*/ 105 h 105"/>
                  <a:gd name="T2" fmla="*/ 460 w 460"/>
                  <a:gd name="T3" fmla="*/ 0 h 105"/>
                  <a:gd name="T4" fmla="*/ 109 w 460"/>
                  <a:gd name="T5" fmla="*/ 0 h 105"/>
                  <a:gd name="T6" fmla="*/ 0 w 460"/>
                  <a:gd name="T7" fmla="*/ 105 h 105"/>
                  <a:gd name="T8" fmla="*/ 351 w 460"/>
                  <a:gd name="T9" fmla="*/ 105 h 105"/>
                  <a:gd name="T10" fmla="*/ 0 60000 65536"/>
                  <a:gd name="T11" fmla="*/ 0 60000 65536"/>
                  <a:gd name="T12" fmla="*/ 0 60000 65536"/>
                  <a:gd name="T13" fmla="*/ 0 60000 65536"/>
                  <a:gd name="T14" fmla="*/ 0 60000 65536"/>
                  <a:gd name="T15" fmla="*/ 0 w 460"/>
                  <a:gd name="T16" fmla="*/ 0 h 105"/>
                  <a:gd name="T17" fmla="*/ 460 w 460"/>
                  <a:gd name="T18" fmla="*/ 105 h 105"/>
                </a:gdLst>
                <a:ahLst/>
                <a:cxnLst>
                  <a:cxn ang="T10">
                    <a:pos x="T0" y="T1"/>
                  </a:cxn>
                  <a:cxn ang="T11">
                    <a:pos x="T2" y="T3"/>
                  </a:cxn>
                  <a:cxn ang="T12">
                    <a:pos x="T4" y="T5"/>
                  </a:cxn>
                  <a:cxn ang="T13">
                    <a:pos x="T6" y="T7"/>
                  </a:cxn>
                  <a:cxn ang="T14">
                    <a:pos x="T8" y="T9"/>
                  </a:cxn>
                </a:cxnLst>
                <a:rect l="T15" t="T16" r="T17" b="T18"/>
                <a:pathLst>
                  <a:path w="460" h="105">
                    <a:moveTo>
                      <a:pt x="351" y="105"/>
                    </a:moveTo>
                    <a:lnTo>
                      <a:pt x="460" y="0"/>
                    </a:lnTo>
                    <a:lnTo>
                      <a:pt x="109" y="0"/>
                    </a:lnTo>
                    <a:lnTo>
                      <a:pt x="0" y="105"/>
                    </a:lnTo>
                    <a:lnTo>
                      <a:pt x="351" y="105"/>
                    </a:lnTo>
                    <a:close/>
                  </a:path>
                </a:pathLst>
              </a:custGeom>
              <a:solidFill>
                <a:srgbClr val="00B4FF"/>
              </a:solidFill>
              <a:ln w="9525">
                <a:noFill/>
                <a:round/>
                <a:headEnd/>
                <a:tailEnd/>
              </a:ln>
            </p:spPr>
            <p:txBody>
              <a:bodyPr/>
              <a:lstStyle/>
              <a:p>
                <a:endParaRPr lang="en-US" dirty="0">
                  <a:latin typeface="Times New Roman" pitchFamily="18" charset="0"/>
                </a:endParaRPr>
              </a:p>
            </p:txBody>
          </p:sp>
          <p:sp>
            <p:nvSpPr>
              <p:cNvPr id="15392" name="Freeform 12"/>
              <p:cNvSpPr>
                <a:spLocks/>
              </p:cNvSpPr>
              <p:nvPr/>
            </p:nvSpPr>
            <p:spPr bwMode="auto">
              <a:xfrm>
                <a:off x="2976" y="3327"/>
                <a:ext cx="460" cy="105"/>
              </a:xfrm>
              <a:custGeom>
                <a:avLst/>
                <a:gdLst>
                  <a:gd name="T0" fmla="*/ 351 w 460"/>
                  <a:gd name="T1" fmla="*/ 105 h 105"/>
                  <a:gd name="T2" fmla="*/ 460 w 460"/>
                  <a:gd name="T3" fmla="*/ 0 h 105"/>
                  <a:gd name="T4" fmla="*/ 109 w 460"/>
                  <a:gd name="T5" fmla="*/ 0 h 105"/>
                  <a:gd name="T6" fmla="*/ 0 w 460"/>
                  <a:gd name="T7" fmla="*/ 105 h 105"/>
                  <a:gd name="T8" fmla="*/ 351 w 460"/>
                  <a:gd name="T9" fmla="*/ 105 h 105"/>
                  <a:gd name="T10" fmla="*/ 0 60000 65536"/>
                  <a:gd name="T11" fmla="*/ 0 60000 65536"/>
                  <a:gd name="T12" fmla="*/ 0 60000 65536"/>
                  <a:gd name="T13" fmla="*/ 0 60000 65536"/>
                  <a:gd name="T14" fmla="*/ 0 60000 65536"/>
                  <a:gd name="T15" fmla="*/ 0 w 460"/>
                  <a:gd name="T16" fmla="*/ 0 h 105"/>
                  <a:gd name="T17" fmla="*/ 460 w 460"/>
                  <a:gd name="T18" fmla="*/ 105 h 105"/>
                </a:gdLst>
                <a:ahLst/>
                <a:cxnLst>
                  <a:cxn ang="T10">
                    <a:pos x="T0" y="T1"/>
                  </a:cxn>
                  <a:cxn ang="T11">
                    <a:pos x="T2" y="T3"/>
                  </a:cxn>
                  <a:cxn ang="T12">
                    <a:pos x="T4" y="T5"/>
                  </a:cxn>
                  <a:cxn ang="T13">
                    <a:pos x="T6" y="T7"/>
                  </a:cxn>
                  <a:cxn ang="T14">
                    <a:pos x="T8" y="T9"/>
                  </a:cxn>
                </a:cxnLst>
                <a:rect l="T15" t="T16" r="T17" b="T18"/>
                <a:pathLst>
                  <a:path w="460" h="105">
                    <a:moveTo>
                      <a:pt x="351" y="105"/>
                    </a:moveTo>
                    <a:lnTo>
                      <a:pt x="460" y="0"/>
                    </a:lnTo>
                    <a:lnTo>
                      <a:pt x="109" y="0"/>
                    </a:lnTo>
                    <a:lnTo>
                      <a:pt x="0" y="105"/>
                    </a:lnTo>
                    <a:lnTo>
                      <a:pt x="351" y="105"/>
                    </a:lnTo>
                    <a:close/>
                  </a:path>
                </a:pathLst>
              </a:custGeom>
              <a:solidFill>
                <a:srgbClr val="00B4FF"/>
              </a:solidFill>
              <a:ln w="4763">
                <a:solidFill>
                  <a:srgbClr val="AAE6FF"/>
                </a:solidFill>
                <a:round/>
                <a:headEnd/>
                <a:tailEnd/>
              </a:ln>
            </p:spPr>
            <p:txBody>
              <a:bodyPr/>
              <a:lstStyle/>
              <a:p>
                <a:endParaRPr lang="en-US" dirty="0">
                  <a:latin typeface="Times New Roman" pitchFamily="18" charset="0"/>
                </a:endParaRPr>
              </a:p>
            </p:txBody>
          </p:sp>
        </p:grpSp>
        <p:grpSp>
          <p:nvGrpSpPr>
            <p:cNvPr id="4" name="Group 13"/>
            <p:cNvGrpSpPr>
              <a:grpSpLocks/>
            </p:cNvGrpSpPr>
            <p:nvPr/>
          </p:nvGrpSpPr>
          <p:grpSpPr bwMode="auto">
            <a:xfrm>
              <a:off x="3027" y="3330"/>
              <a:ext cx="355" cy="96"/>
              <a:chOff x="3027" y="3330"/>
              <a:chExt cx="355" cy="96"/>
            </a:xfrm>
          </p:grpSpPr>
          <p:grpSp>
            <p:nvGrpSpPr>
              <p:cNvPr id="5" name="Group 14"/>
              <p:cNvGrpSpPr>
                <a:grpSpLocks/>
              </p:cNvGrpSpPr>
              <p:nvPr/>
            </p:nvGrpSpPr>
            <p:grpSpPr bwMode="auto">
              <a:xfrm>
                <a:off x="3027" y="3330"/>
                <a:ext cx="351" cy="93"/>
                <a:chOff x="3027" y="3330"/>
                <a:chExt cx="351" cy="93"/>
              </a:xfrm>
            </p:grpSpPr>
            <p:sp>
              <p:nvSpPr>
                <p:cNvPr id="15379" name="Freeform 15"/>
                <p:cNvSpPr>
                  <a:spLocks/>
                </p:cNvSpPr>
                <p:nvPr/>
              </p:nvSpPr>
              <p:spPr bwMode="auto">
                <a:xfrm>
                  <a:off x="3184" y="3375"/>
                  <a:ext cx="150" cy="35"/>
                </a:xfrm>
                <a:custGeom>
                  <a:avLst/>
                  <a:gdLst>
                    <a:gd name="T0" fmla="*/ 12 w 150"/>
                    <a:gd name="T1" fmla="*/ 6 h 35"/>
                    <a:gd name="T2" fmla="*/ 0 w 150"/>
                    <a:gd name="T3" fmla="*/ 19 h 35"/>
                    <a:gd name="T4" fmla="*/ 89 w 150"/>
                    <a:gd name="T5" fmla="*/ 19 h 35"/>
                    <a:gd name="T6" fmla="*/ 76 w 150"/>
                    <a:gd name="T7" fmla="*/ 35 h 35"/>
                    <a:gd name="T8" fmla="*/ 150 w 150"/>
                    <a:gd name="T9" fmla="*/ 16 h 35"/>
                    <a:gd name="T10" fmla="*/ 111 w 150"/>
                    <a:gd name="T11" fmla="*/ 0 h 35"/>
                    <a:gd name="T12" fmla="*/ 102 w 150"/>
                    <a:gd name="T13" fmla="*/ 6 h 35"/>
                    <a:gd name="T14" fmla="*/ 12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2" y="6"/>
                      </a:moveTo>
                      <a:lnTo>
                        <a:pt x="0" y="19"/>
                      </a:lnTo>
                      <a:lnTo>
                        <a:pt x="89" y="19"/>
                      </a:lnTo>
                      <a:lnTo>
                        <a:pt x="76" y="35"/>
                      </a:lnTo>
                      <a:lnTo>
                        <a:pt x="150" y="16"/>
                      </a:lnTo>
                      <a:lnTo>
                        <a:pt x="111" y="0"/>
                      </a:lnTo>
                      <a:lnTo>
                        <a:pt x="102" y="6"/>
                      </a:lnTo>
                      <a:lnTo>
                        <a:pt x="12" y="6"/>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15380" name="Freeform 16"/>
                <p:cNvSpPr>
                  <a:spLocks/>
                </p:cNvSpPr>
                <p:nvPr/>
              </p:nvSpPr>
              <p:spPr bwMode="auto">
                <a:xfrm>
                  <a:off x="3184" y="3375"/>
                  <a:ext cx="150" cy="35"/>
                </a:xfrm>
                <a:custGeom>
                  <a:avLst/>
                  <a:gdLst>
                    <a:gd name="T0" fmla="*/ 12 w 150"/>
                    <a:gd name="T1" fmla="*/ 6 h 35"/>
                    <a:gd name="T2" fmla="*/ 0 w 150"/>
                    <a:gd name="T3" fmla="*/ 19 h 35"/>
                    <a:gd name="T4" fmla="*/ 89 w 150"/>
                    <a:gd name="T5" fmla="*/ 19 h 35"/>
                    <a:gd name="T6" fmla="*/ 76 w 150"/>
                    <a:gd name="T7" fmla="*/ 35 h 35"/>
                    <a:gd name="T8" fmla="*/ 150 w 150"/>
                    <a:gd name="T9" fmla="*/ 16 h 35"/>
                    <a:gd name="T10" fmla="*/ 111 w 150"/>
                    <a:gd name="T11" fmla="*/ 0 h 35"/>
                    <a:gd name="T12" fmla="*/ 102 w 150"/>
                    <a:gd name="T13" fmla="*/ 6 h 35"/>
                    <a:gd name="T14" fmla="*/ 12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2" y="6"/>
                      </a:moveTo>
                      <a:lnTo>
                        <a:pt x="0" y="19"/>
                      </a:lnTo>
                      <a:lnTo>
                        <a:pt x="89" y="19"/>
                      </a:lnTo>
                      <a:lnTo>
                        <a:pt x="76" y="35"/>
                      </a:lnTo>
                      <a:lnTo>
                        <a:pt x="150" y="16"/>
                      </a:lnTo>
                      <a:lnTo>
                        <a:pt x="111" y="0"/>
                      </a:lnTo>
                      <a:lnTo>
                        <a:pt x="102" y="6"/>
                      </a:lnTo>
                      <a:lnTo>
                        <a:pt x="12" y="6"/>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15381" name="Freeform 17"/>
                <p:cNvSpPr>
                  <a:spLocks/>
                </p:cNvSpPr>
                <p:nvPr/>
              </p:nvSpPr>
              <p:spPr bwMode="auto">
                <a:xfrm>
                  <a:off x="3228" y="3330"/>
                  <a:ext cx="150" cy="39"/>
                </a:xfrm>
                <a:custGeom>
                  <a:avLst/>
                  <a:gdLst>
                    <a:gd name="T0" fmla="*/ 13 w 150"/>
                    <a:gd name="T1" fmla="*/ 10 h 39"/>
                    <a:gd name="T2" fmla="*/ 0 w 150"/>
                    <a:gd name="T3" fmla="*/ 23 h 39"/>
                    <a:gd name="T4" fmla="*/ 90 w 150"/>
                    <a:gd name="T5" fmla="*/ 23 h 39"/>
                    <a:gd name="T6" fmla="*/ 74 w 150"/>
                    <a:gd name="T7" fmla="*/ 39 h 39"/>
                    <a:gd name="T8" fmla="*/ 150 w 150"/>
                    <a:gd name="T9" fmla="*/ 16 h 39"/>
                    <a:gd name="T10" fmla="*/ 109 w 150"/>
                    <a:gd name="T11" fmla="*/ 0 h 39"/>
                    <a:gd name="T12" fmla="*/ 102 w 150"/>
                    <a:gd name="T13" fmla="*/ 10 h 39"/>
                    <a:gd name="T14" fmla="*/ 13 w 150"/>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9"/>
                    <a:gd name="T26" fmla="*/ 150 w 150"/>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9">
                      <a:moveTo>
                        <a:pt x="13" y="10"/>
                      </a:moveTo>
                      <a:lnTo>
                        <a:pt x="0" y="23"/>
                      </a:lnTo>
                      <a:lnTo>
                        <a:pt x="90" y="23"/>
                      </a:lnTo>
                      <a:lnTo>
                        <a:pt x="74" y="39"/>
                      </a:lnTo>
                      <a:lnTo>
                        <a:pt x="150" y="16"/>
                      </a:lnTo>
                      <a:lnTo>
                        <a:pt x="109" y="0"/>
                      </a:lnTo>
                      <a:lnTo>
                        <a:pt x="102" y="10"/>
                      </a:lnTo>
                      <a:lnTo>
                        <a:pt x="13" y="10"/>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15382" name="Freeform 18"/>
                <p:cNvSpPr>
                  <a:spLocks/>
                </p:cNvSpPr>
                <p:nvPr/>
              </p:nvSpPr>
              <p:spPr bwMode="auto">
                <a:xfrm>
                  <a:off x="3228" y="3330"/>
                  <a:ext cx="150" cy="39"/>
                </a:xfrm>
                <a:custGeom>
                  <a:avLst/>
                  <a:gdLst>
                    <a:gd name="T0" fmla="*/ 13 w 150"/>
                    <a:gd name="T1" fmla="*/ 10 h 39"/>
                    <a:gd name="T2" fmla="*/ 0 w 150"/>
                    <a:gd name="T3" fmla="*/ 23 h 39"/>
                    <a:gd name="T4" fmla="*/ 90 w 150"/>
                    <a:gd name="T5" fmla="*/ 23 h 39"/>
                    <a:gd name="T6" fmla="*/ 74 w 150"/>
                    <a:gd name="T7" fmla="*/ 39 h 39"/>
                    <a:gd name="T8" fmla="*/ 150 w 150"/>
                    <a:gd name="T9" fmla="*/ 16 h 39"/>
                    <a:gd name="T10" fmla="*/ 109 w 150"/>
                    <a:gd name="T11" fmla="*/ 0 h 39"/>
                    <a:gd name="T12" fmla="*/ 102 w 150"/>
                    <a:gd name="T13" fmla="*/ 10 h 39"/>
                    <a:gd name="T14" fmla="*/ 13 w 150"/>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9"/>
                    <a:gd name="T26" fmla="*/ 150 w 150"/>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9">
                      <a:moveTo>
                        <a:pt x="13" y="10"/>
                      </a:moveTo>
                      <a:lnTo>
                        <a:pt x="0" y="23"/>
                      </a:lnTo>
                      <a:lnTo>
                        <a:pt x="90" y="23"/>
                      </a:lnTo>
                      <a:lnTo>
                        <a:pt x="74" y="39"/>
                      </a:lnTo>
                      <a:lnTo>
                        <a:pt x="150" y="16"/>
                      </a:lnTo>
                      <a:lnTo>
                        <a:pt x="109" y="0"/>
                      </a:lnTo>
                      <a:lnTo>
                        <a:pt x="102" y="10"/>
                      </a:lnTo>
                      <a:lnTo>
                        <a:pt x="13" y="10"/>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15383" name="Freeform 19"/>
                <p:cNvSpPr>
                  <a:spLocks/>
                </p:cNvSpPr>
                <p:nvPr/>
              </p:nvSpPr>
              <p:spPr bwMode="auto">
                <a:xfrm>
                  <a:off x="3027" y="3388"/>
                  <a:ext cx="150" cy="35"/>
                </a:xfrm>
                <a:custGeom>
                  <a:avLst/>
                  <a:gdLst>
                    <a:gd name="T0" fmla="*/ 137 w 150"/>
                    <a:gd name="T1" fmla="*/ 28 h 35"/>
                    <a:gd name="T2" fmla="*/ 150 w 150"/>
                    <a:gd name="T3" fmla="*/ 16 h 35"/>
                    <a:gd name="T4" fmla="*/ 58 w 150"/>
                    <a:gd name="T5" fmla="*/ 16 h 35"/>
                    <a:gd name="T6" fmla="*/ 74 w 150"/>
                    <a:gd name="T7" fmla="*/ 0 h 35"/>
                    <a:gd name="T8" fmla="*/ 0 w 150"/>
                    <a:gd name="T9" fmla="*/ 19 h 35"/>
                    <a:gd name="T10" fmla="*/ 38 w 150"/>
                    <a:gd name="T11" fmla="*/ 35 h 35"/>
                    <a:gd name="T12" fmla="*/ 45 w 150"/>
                    <a:gd name="T13" fmla="*/ 28 h 35"/>
                    <a:gd name="T14" fmla="*/ 137 w 150"/>
                    <a:gd name="T15" fmla="*/ 28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7" y="28"/>
                      </a:moveTo>
                      <a:lnTo>
                        <a:pt x="150" y="16"/>
                      </a:lnTo>
                      <a:lnTo>
                        <a:pt x="58" y="16"/>
                      </a:lnTo>
                      <a:lnTo>
                        <a:pt x="74" y="0"/>
                      </a:lnTo>
                      <a:lnTo>
                        <a:pt x="0" y="19"/>
                      </a:lnTo>
                      <a:lnTo>
                        <a:pt x="38" y="35"/>
                      </a:lnTo>
                      <a:lnTo>
                        <a:pt x="45" y="28"/>
                      </a:lnTo>
                      <a:lnTo>
                        <a:pt x="137" y="28"/>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15384" name="Freeform 20"/>
                <p:cNvSpPr>
                  <a:spLocks/>
                </p:cNvSpPr>
                <p:nvPr/>
              </p:nvSpPr>
              <p:spPr bwMode="auto">
                <a:xfrm>
                  <a:off x="3027" y="3388"/>
                  <a:ext cx="150" cy="35"/>
                </a:xfrm>
                <a:custGeom>
                  <a:avLst/>
                  <a:gdLst>
                    <a:gd name="T0" fmla="*/ 137 w 150"/>
                    <a:gd name="T1" fmla="*/ 28 h 35"/>
                    <a:gd name="T2" fmla="*/ 150 w 150"/>
                    <a:gd name="T3" fmla="*/ 16 h 35"/>
                    <a:gd name="T4" fmla="*/ 58 w 150"/>
                    <a:gd name="T5" fmla="*/ 16 h 35"/>
                    <a:gd name="T6" fmla="*/ 74 w 150"/>
                    <a:gd name="T7" fmla="*/ 0 h 35"/>
                    <a:gd name="T8" fmla="*/ 0 w 150"/>
                    <a:gd name="T9" fmla="*/ 19 h 35"/>
                    <a:gd name="T10" fmla="*/ 38 w 150"/>
                    <a:gd name="T11" fmla="*/ 35 h 35"/>
                    <a:gd name="T12" fmla="*/ 45 w 150"/>
                    <a:gd name="T13" fmla="*/ 28 h 35"/>
                    <a:gd name="T14" fmla="*/ 137 w 150"/>
                    <a:gd name="T15" fmla="*/ 28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7" y="28"/>
                      </a:moveTo>
                      <a:lnTo>
                        <a:pt x="150" y="16"/>
                      </a:lnTo>
                      <a:lnTo>
                        <a:pt x="58" y="16"/>
                      </a:lnTo>
                      <a:lnTo>
                        <a:pt x="74" y="0"/>
                      </a:lnTo>
                      <a:lnTo>
                        <a:pt x="0" y="19"/>
                      </a:lnTo>
                      <a:lnTo>
                        <a:pt x="38" y="35"/>
                      </a:lnTo>
                      <a:lnTo>
                        <a:pt x="45" y="28"/>
                      </a:lnTo>
                      <a:lnTo>
                        <a:pt x="137" y="28"/>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15385" name="Freeform 21"/>
                <p:cNvSpPr>
                  <a:spLocks/>
                </p:cNvSpPr>
                <p:nvPr/>
              </p:nvSpPr>
              <p:spPr bwMode="auto">
                <a:xfrm>
                  <a:off x="3069" y="3343"/>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2 h 38"/>
                    <a:gd name="T10" fmla="*/ 41 w 150"/>
                    <a:gd name="T11" fmla="*/ 38 h 38"/>
                    <a:gd name="T12" fmla="*/ 47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2"/>
                      </a:lnTo>
                      <a:lnTo>
                        <a:pt x="41" y="38"/>
                      </a:lnTo>
                      <a:lnTo>
                        <a:pt x="47" y="29"/>
                      </a:lnTo>
                      <a:lnTo>
                        <a:pt x="137" y="29"/>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15386" name="Freeform 22"/>
                <p:cNvSpPr>
                  <a:spLocks/>
                </p:cNvSpPr>
                <p:nvPr/>
              </p:nvSpPr>
              <p:spPr bwMode="auto">
                <a:xfrm>
                  <a:off x="3069" y="3343"/>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2 h 38"/>
                    <a:gd name="T10" fmla="*/ 41 w 150"/>
                    <a:gd name="T11" fmla="*/ 38 h 38"/>
                    <a:gd name="T12" fmla="*/ 47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2"/>
                      </a:lnTo>
                      <a:lnTo>
                        <a:pt x="41" y="38"/>
                      </a:lnTo>
                      <a:lnTo>
                        <a:pt x="47" y="29"/>
                      </a:lnTo>
                      <a:lnTo>
                        <a:pt x="137" y="29"/>
                      </a:lnTo>
                      <a:close/>
                    </a:path>
                  </a:pathLst>
                </a:custGeom>
                <a:solidFill>
                  <a:srgbClr val="000000"/>
                </a:solidFill>
                <a:ln w="9525">
                  <a:noFill/>
                  <a:round/>
                  <a:headEnd/>
                  <a:tailEnd/>
                </a:ln>
              </p:spPr>
              <p:txBody>
                <a:bodyPr/>
                <a:lstStyle/>
                <a:p>
                  <a:endParaRPr lang="en-US" dirty="0">
                    <a:latin typeface="Times New Roman" pitchFamily="18" charset="0"/>
                  </a:endParaRPr>
                </a:p>
              </p:txBody>
            </p:sp>
          </p:grpSp>
          <p:grpSp>
            <p:nvGrpSpPr>
              <p:cNvPr id="6" name="Group 23"/>
              <p:cNvGrpSpPr>
                <a:grpSpLocks/>
              </p:cNvGrpSpPr>
              <p:nvPr/>
            </p:nvGrpSpPr>
            <p:grpSpPr bwMode="auto">
              <a:xfrm>
                <a:off x="3030" y="3333"/>
                <a:ext cx="352" cy="93"/>
                <a:chOff x="3030" y="3333"/>
                <a:chExt cx="352" cy="93"/>
              </a:xfrm>
            </p:grpSpPr>
            <p:sp>
              <p:nvSpPr>
                <p:cNvPr id="15371" name="Freeform 24"/>
                <p:cNvSpPr>
                  <a:spLocks/>
                </p:cNvSpPr>
                <p:nvPr/>
              </p:nvSpPr>
              <p:spPr bwMode="auto">
                <a:xfrm>
                  <a:off x="3187" y="3378"/>
                  <a:ext cx="150" cy="35"/>
                </a:xfrm>
                <a:custGeom>
                  <a:avLst/>
                  <a:gdLst>
                    <a:gd name="T0" fmla="*/ 13 w 150"/>
                    <a:gd name="T1" fmla="*/ 6 h 35"/>
                    <a:gd name="T2" fmla="*/ 0 w 150"/>
                    <a:gd name="T3" fmla="*/ 19 h 35"/>
                    <a:gd name="T4" fmla="*/ 89 w 150"/>
                    <a:gd name="T5" fmla="*/ 19 h 35"/>
                    <a:gd name="T6" fmla="*/ 76 w 150"/>
                    <a:gd name="T7" fmla="*/ 35 h 35"/>
                    <a:gd name="T8" fmla="*/ 150 w 150"/>
                    <a:gd name="T9" fmla="*/ 16 h 35"/>
                    <a:gd name="T10" fmla="*/ 112 w 150"/>
                    <a:gd name="T11" fmla="*/ 0 h 35"/>
                    <a:gd name="T12" fmla="*/ 102 w 150"/>
                    <a:gd name="T13" fmla="*/ 6 h 35"/>
                    <a:gd name="T14" fmla="*/ 13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 y="6"/>
                      </a:moveTo>
                      <a:lnTo>
                        <a:pt x="0" y="19"/>
                      </a:lnTo>
                      <a:lnTo>
                        <a:pt x="89" y="19"/>
                      </a:lnTo>
                      <a:lnTo>
                        <a:pt x="76" y="35"/>
                      </a:lnTo>
                      <a:lnTo>
                        <a:pt x="150" y="16"/>
                      </a:lnTo>
                      <a:lnTo>
                        <a:pt x="112" y="0"/>
                      </a:lnTo>
                      <a:lnTo>
                        <a:pt x="102" y="6"/>
                      </a:lnTo>
                      <a:lnTo>
                        <a:pt x="13" y="6"/>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15372" name="Freeform 25"/>
                <p:cNvSpPr>
                  <a:spLocks/>
                </p:cNvSpPr>
                <p:nvPr/>
              </p:nvSpPr>
              <p:spPr bwMode="auto">
                <a:xfrm>
                  <a:off x="3187" y="3378"/>
                  <a:ext cx="150" cy="35"/>
                </a:xfrm>
                <a:custGeom>
                  <a:avLst/>
                  <a:gdLst>
                    <a:gd name="T0" fmla="*/ 13 w 150"/>
                    <a:gd name="T1" fmla="*/ 6 h 35"/>
                    <a:gd name="T2" fmla="*/ 0 w 150"/>
                    <a:gd name="T3" fmla="*/ 19 h 35"/>
                    <a:gd name="T4" fmla="*/ 89 w 150"/>
                    <a:gd name="T5" fmla="*/ 19 h 35"/>
                    <a:gd name="T6" fmla="*/ 76 w 150"/>
                    <a:gd name="T7" fmla="*/ 35 h 35"/>
                    <a:gd name="T8" fmla="*/ 150 w 150"/>
                    <a:gd name="T9" fmla="*/ 16 h 35"/>
                    <a:gd name="T10" fmla="*/ 112 w 150"/>
                    <a:gd name="T11" fmla="*/ 0 h 35"/>
                    <a:gd name="T12" fmla="*/ 102 w 150"/>
                    <a:gd name="T13" fmla="*/ 6 h 35"/>
                    <a:gd name="T14" fmla="*/ 13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 y="6"/>
                      </a:moveTo>
                      <a:lnTo>
                        <a:pt x="0" y="19"/>
                      </a:lnTo>
                      <a:lnTo>
                        <a:pt x="89" y="19"/>
                      </a:lnTo>
                      <a:lnTo>
                        <a:pt x="76" y="35"/>
                      </a:lnTo>
                      <a:lnTo>
                        <a:pt x="150" y="16"/>
                      </a:lnTo>
                      <a:lnTo>
                        <a:pt x="112" y="0"/>
                      </a:lnTo>
                      <a:lnTo>
                        <a:pt x="102" y="6"/>
                      </a:lnTo>
                      <a:lnTo>
                        <a:pt x="13" y="6"/>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15373" name="Freeform 26"/>
                <p:cNvSpPr>
                  <a:spLocks/>
                </p:cNvSpPr>
                <p:nvPr/>
              </p:nvSpPr>
              <p:spPr bwMode="auto">
                <a:xfrm>
                  <a:off x="3231" y="3333"/>
                  <a:ext cx="151" cy="39"/>
                </a:xfrm>
                <a:custGeom>
                  <a:avLst/>
                  <a:gdLst>
                    <a:gd name="T0" fmla="*/ 13 w 151"/>
                    <a:gd name="T1" fmla="*/ 10 h 39"/>
                    <a:gd name="T2" fmla="*/ 0 w 151"/>
                    <a:gd name="T3" fmla="*/ 23 h 39"/>
                    <a:gd name="T4" fmla="*/ 90 w 151"/>
                    <a:gd name="T5" fmla="*/ 23 h 39"/>
                    <a:gd name="T6" fmla="*/ 74 w 151"/>
                    <a:gd name="T7" fmla="*/ 39 h 39"/>
                    <a:gd name="T8" fmla="*/ 151 w 151"/>
                    <a:gd name="T9" fmla="*/ 16 h 39"/>
                    <a:gd name="T10" fmla="*/ 109 w 151"/>
                    <a:gd name="T11" fmla="*/ 0 h 39"/>
                    <a:gd name="T12" fmla="*/ 103 w 151"/>
                    <a:gd name="T13" fmla="*/ 10 h 39"/>
                    <a:gd name="T14" fmla="*/ 13 w 151"/>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1"/>
                    <a:gd name="T25" fmla="*/ 0 h 39"/>
                    <a:gd name="T26" fmla="*/ 151 w 151"/>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1" h="39">
                      <a:moveTo>
                        <a:pt x="13" y="10"/>
                      </a:moveTo>
                      <a:lnTo>
                        <a:pt x="0" y="23"/>
                      </a:lnTo>
                      <a:lnTo>
                        <a:pt x="90" y="23"/>
                      </a:lnTo>
                      <a:lnTo>
                        <a:pt x="74" y="39"/>
                      </a:lnTo>
                      <a:lnTo>
                        <a:pt x="151" y="16"/>
                      </a:lnTo>
                      <a:lnTo>
                        <a:pt x="109" y="0"/>
                      </a:lnTo>
                      <a:lnTo>
                        <a:pt x="103" y="10"/>
                      </a:lnTo>
                      <a:lnTo>
                        <a:pt x="13" y="10"/>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15374" name="Freeform 27"/>
                <p:cNvSpPr>
                  <a:spLocks/>
                </p:cNvSpPr>
                <p:nvPr/>
              </p:nvSpPr>
              <p:spPr bwMode="auto">
                <a:xfrm>
                  <a:off x="3231" y="3333"/>
                  <a:ext cx="151" cy="39"/>
                </a:xfrm>
                <a:custGeom>
                  <a:avLst/>
                  <a:gdLst>
                    <a:gd name="T0" fmla="*/ 13 w 151"/>
                    <a:gd name="T1" fmla="*/ 10 h 39"/>
                    <a:gd name="T2" fmla="*/ 0 w 151"/>
                    <a:gd name="T3" fmla="*/ 23 h 39"/>
                    <a:gd name="T4" fmla="*/ 90 w 151"/>
                    <a:gd name="T5" fmla="*/ 23 h 39"/>
                    <a:gd name="T6" fmla="*/ 74 w 151"/>
                    <a:gd name="T7" fmla="*/ 39 h 39"/>
                    <a:gd name="T8" fmla="*/ 151 w 151"/>
                    <a:gd name="T9" fmla="*/ 16 h 39"/>
                    <a:gd name="T10" fmla="*/ 109 w 151"/>
                    <a:gd name="T11" fmla="*/ 0 h 39"/>
                    <a:gd name="T12" fmla="*/ 103 w 151"/>
                    <a:gd name="T13" fmla="*/ 10 h 39"/>
                    <a:gd name="T14" fmla="*/ 13 w 151"/>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1"/>
                    <a:gd name="T25" fmla="*/ 0 h 39"/>
                    <a:gd name="T26" fmla="*/ 151 w 151"/>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1" h="39">
                      <a:moveTo>
                        <a:pt x="13" y="10"/>
                      </a:moveTo>
                      <a:lnTo>
                        <a:pt x="0" y="23"/>
                      </a:lnTo>
                      <a:lnTo>
                        <a:pt x="90" y="23"/>
                      </a:lnTo>
                      <a:lnTo>
                        <a:pt x="74" y="39"/>
                      </a:lnTo>
                      <a:lnTo>
                        <a:pt x="151" y="16"/>
                      </a:lnTo>
                      <a:lnTo>
                        <a:pt x="109" y="0"/>
                      </a:lnTo>
                      <a:lnTo>
                        <a:pt x="103" y="10"/>
                      </a:lnTo>
                      <a:lnTo>
                        <a:pt x="13" y="10"/>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15375" name="Freeform 28"/>
                <p:cNvSpPr>
                  <a:spLocks/>
                </p:cNvSpPr>
                <p:nvPr/>
              </p:nvSpPr>
              <p:spPr bwMode="auto">
                <a:xfrm>
                  <a:off x="3030" y="3391"/>
                  <a:ext cx="150" cy="35"/>
                </a:xfrm>
                <a:custGeom>
                  <a:avLst/>
                  <a:gdLst>
                    <a:gd name="T0" fmla="*/ 138 w 150"/>
                    <a:gd name="T1" fmla="*/ 29 h 35"/>
                    <a:gd name="T2" fmla="*/ 150 w 150"/>
                    <a:gd name="T3" fmla="*/ 16 h 35"/>
                    <a:gd name="T4" fmla="*/ 58 w 150"/>
                    <a:gd name="T5" fmla="*/ 16 h 35"/>
                    <a:gd name="T6" fmla="*/ 74 w 150"/>
                    <a:gd name="T7" fmla="*/ 0 h 35"/>
                    <a:gd name="T8" fmla="*/ 0 w 150"/>
                    <a:gd name="T9" fmla="*/ 19 h 35"/>
                    <a:gd name="T10" fmla="*/ 39 w 150"/>
                    <a:gd name="T11" fmla="*/ 35 h 35"/>
                    <a:gd name="T12" fmla="*/ 45 w 150"/>
                    <a:gd name="T13" fmla="*/ 29 h 35"/>
                    <a:gd name="T14" fmla="*/ 138 w 150"/>
                    <a:gd name="T15" fmla="*/ 29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8" y="29"/>
                      </a:moveTo>
                      <a:lnTo>
                        <a:pt x="150" y="16"/>
                      </a:lnTo>
                      <a:lnTo>
                        <a:pt x="58" y="16"/>
                      </a:lnTo>
                      <a:lnTo>
                        <a:pt x="74" y="0"/>
                      </a:lnTo>
                      <a:lnTo>
                        <a:pt x="0" y="19"/>
                      </a:lnTo>
                      <a:lnTo>
                        <a:pt x="39" y="35"/>
                      </a:lnTo>
                      <a:lnTo>
                        <a:pt x="45" y="29"/>
                      </a:lnTo>
                      <a:lnTo>
                        <a:pt x="138" y="29"/>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15376" name="Freeform 29"/>
                <p:cNvSpPr>
                  <a:spLocks/>
                </p:cNvSpPr>
                <p:nvPr/>
              </p:nvSpPr>
              <p:spPr bwMode="auto">
                <a:xfrm>
                  <a:off x="3030" y="3391"/>
                  <a:ext cx="150" cy="35"/>
                </a:xfrm>
                <a:custGeom>
                  <a:avLst/>
                  <a:gdLst>
                    <a:gd name="T0" fmla="*/ 138 w 150"/>
                    <a:gd name="T1" fmla="*/ 29 h 35"/>
                    <a:gd name="T2" fmla="*/ 150 w 150"/>
                    <a:gd name="T3" fmla="*/ 16 h 35"/>
                    <a:gd name="T4" fmla="*/ 58 w 150"/>
                    <a:gd name="T5" fmla="*/ 16 h 35"/>
                    <a:gd name="T6" fmla="*/ 74 w 150"/>
                    <a:gd name="T7" fmla="*/ 0 h 35"/>
                    <a:gd name="T8" fmla="*/ 0 w 150"/>
                    <a:gd name="T9" fmla="*/ 19 h 35"/>
                    <a:gd name="T10" fmla="*/ 39 w 150"/>
                    <a:gd name="T11" fmla="*/ 35 h 35"/>
                    <a:gd name="T12" fmla="*/ 45 w 150"/>
                    <a:gd name="T13" fmla="*/ 29 h 35"/>
                    <a:gd name="T14" fmla="*/ 138 w 150"/>
                    <a:gd name="T15" fmla="*/ 29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8" y="29"/>
                      </a:moveTo>
                      <a:lnTo>
                        <a:pt x="150" y="16"/>
                      </a:lnTo>
                      <a:lnTo>
                        <a:pt x="58" y="16"/>
                      </a:lnTo>
                      <a:lnTo>
                        <a:pt x="74" y="0"/>
                      </a:lnTo>
                      <a:lnTo>
                        <a:pt x="0" y="19"/>
                      </a:lnTo>
                      <a:lnTo>
                        <a:pt x="39" y="35"/>
                      </a:lnTo>
                      <a:lnTo>
                        <a:pt x="45" y="29"/>
                      </a:lnTo>
                      <a:lnTo>
                        <a:pt x="138" y="29"/>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15377" name="Freeform 30"/>
                <p:cNvSpPr>
                  <a:spLocks/>
                </p:cNvSpPr>
                <p:nvPr/>
              </p:nvSpPr>
              <p:spPr bwMode="auto">
                <a:xfrm>
                  <a:off x="3072" y="3346"/>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3 h 38"/>
                    <a:gd name="T10" fmla="*/ 41 w 150"/>
                    <a:gd name="T11" fmla="*/ 38 h 38"/>
                    <a:gd name="T12" fmla="*/ 48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3"/>
                      </a:lnTo>
                      <a:lnTo>
                        <a:pt x="41" y="38"/>
                      </a:lnTo>
                      <a:lnTo>
                        <a:pt x="48" y="29"/>
                      </a:lnTo>
                      <a:lnTo>
                        <a:pt x="137" y="29"/>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15378" name="Freeform 31"/>
                <p:cNvSpPr>
                  <a:spLocks/>
                </p:cNvSpPr>
                <p:nvPr/>
              </p:nvSpPr>
              <p:spPr bwMode="auto">
                <a:xfrm>
                  <a:off x="3072" y="3346"/>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3 h 38"/>
                    <a:gd name="T10" fmla="*/ 41 w 150"/>
                    <a:gd name="T11" fmla="*/ 38 h 38"/>
                    <a:gd name="T12" fmla="*/ 48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3"/>
                      </a:lnTo>
                      <a:lnTo>
                        <a:pt x="41" y="38"/>
                      </a:lnTo>
                      <a:lnTo>
                        <a:pt x="48" y="29"/>
                      </a:lnTo>
                      <a:lnTo>
                        <a:pt x="137" y="29"/>
                      </a:lnTo>
                      <a:close/>
                    </a:path>
                  </a:pathLst>
                </a:custGeom>
                <a:solidFill>
                  <a:srgbClr val="FFFFFF"/>
                </a:solidFill>
                <a:ln w="9525">
                  <a:noFill/>
                  <a:round/>
                  <a:headEnd/>
                  <a:tailEnd/>
                </a:ln>
              </p:spPr>
              <p:txBody>
                <a:bodyPr/>
                <a:lstStyle/>
                <a:p>
                  <a:endParaRPr lang="en-US" dirty="0">
                    <a:latin typeface="Times New Roman" pitchFamily="18" charset="0"/>
                  </a:endParaRPr>
                </a:p>
              </p:txBody>
            </p:sp>
          </p:grpSp>
        </p:grpSp>
      </p:grpSp>
      <p:pic>
        <p:nvPicPr>
          <p:cNvPr id="35" name="Picture 31" descr="3"/>
          <p:cNvPicPr>
            <a:picLocks noChangeAspect="1" noChangeArrowheads="1"/>
          </p:cNvPicPr>
          <p:nvPr/>
        </p:nvPicPr>
        <p:blipFill>
          <a:blip r:embed="rId3" cstate="print"/>
          <a:srcRect/>
          <a:stretch>
            <a:fillRect/>
          </a:stretch>
        </p:blipFill>
        <p:spPr bwMode="auto">
          <a:xfrm>
            <a:off x="2479758" y="3533774"/>
            <a:ext cx="4244868" cy="2790825"/>
          </a:xfrm>
          <a:prstGeom prst="rect">
            <a:avLst/>
          </a:prstGeom>
          <a:noFill/>
          <a:ln w="9525">
            <a:noFill/>
            <a:miter lim="800000"/>
            <a:headEnd/>
            <a:tailEnd/>
          </a:ln>
        </p:spPr>
      </p:pic>
      <p:sp>
        <p:nvSpPr>
          <p:cNvPr id="7" name="Rectangle 3">
            <a:extLst>
              <a:ext uri="{FF2B5EF4-FFF2-40B4-BE49-F238E27FC236}">
                <a16:creationId xmlns:a16="http://schemas.microsoft.com/office/drawing/2014/main" id="{9D58B119-803C-7C84-59A5-506F2A525C09}"/>
              </a:ext>
            </a:extLst>
          </p:cNvPr>
          <p:cNvSpPr txBox="1">
            <a:spLocks noChangeArrowheads="1"/>
          </p:cNvSpPr>
          <p:nvPr/>
        </p:nvSpPr>
        <p:spPr>
          <a:xfrm>
            <a:off x="5943600" y="3733801"/>
            <a:ext cx="2440704" cy="1371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q"/>
              <a:defRPr sz="2800" kern="1200">
                <a:solidFill>
                  <a:schemeClr val="tx1"/>
                </a:solidFill>
                <a:latin typeface="Tahoma" pitchFamily="34" charset="0"/>
                <a:ea typeface="Tahoma" pitchFamily="34" charset="0"/>
                <a:cs typeface="Tahoma" pitchFamily="34" charset="0"/>
              </a:defRPr>
            </a:lvl1pPr>
            <a:lvl2pPr marL="742950" indent="-285750" algn="l" defTabSz="914400" rtl="0" eaLnBrk="1" latinLnBrk="0" hangingPunct="1">
              <a:spcBef>
                <a:spcPct val="20000"/>
              </a:spcBef>
              <a:buFont typeface="Wingdings" pitchFamily="2" charset="2"/>
              <a:buChar char="§"/>
              <a:defRPr sz="2400" kern="1200">
                <a:solidFill>
                  <a:schemeClr val="tx1"/>
                </a:solidFill>
                <a:latin typeface="Tahoma" pitchFamily="34" charset="0"/>
                <a:ea typeface="Tahoma" pitchFamily="34" charset="0"/>
                <a:cs typeface="Tahoma"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Tahoma" pitchFamily="34" charset="0"/>
                <a:ea typeface="Tahoma" pitchFamily="34" charset="0"/>
                <a:cs typeface="Tahoma"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L3 </a:t>
            </a:r>
            <a:r>
              <a:rPr lang="en-US" dirty="0" err="1"/>
              <a:t>mới</a:t>
            </a:r>
            <a:r>
              <a:rPr lang="en-US" dirty="0"/>
              <a:t> </a:t>
            </a:r>
            <a:r>
              <a:rPr lang="en-US" dirty="0" err="1"/>
              <a:t>nối</a:t>
            </a:r>
            <a:r>
              <a:rPr lang="en-US" dirty="0"/>
              <a:t> 2 </a:t>
            </a:r>
            <a:r>
              <a:rPr lang="en-US" dirty="0" err="1"/>
              <a:t>địa</a:t>
            </a:r>
            <a:r>
              <a:rPr lang="en-US" dirty="0"/>
              <a:t> </a:t>
            </a:r>
            <a:r>
              <a:rPr lang="en-US" dirty="0" err="1"/>
              <a:t>chỉ</a:t>
            </a:r>
            <a:r>
              <a:rPr lang="en-US" dirty="0"/>
              <a:t> </a:t>
            </a:r>
            <a:r>
              <a:rPr lang="en-US" dirty="0" err="1"/>
              <a:t>khác</a:t>
            </a:r>
            <a:r>
              <a:rPr lang="en-US" dirty="0"/>
              <a:t> LAN </a:t>
            </a:r>
            <a:r>
              <a:rPr lang="en-US" dirty="0" err="1"/>
              <a:t>được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43">
                                            <p:txEl>
                                              <p:pRg st="0" end="0"/>
                                            </p:txEl>
                                          </p:spTgt>
                                        </p:tgtEl>
                                        <p:attrNameLst>
                                          <p:attrName>style.visibility</p:attrName>
                                        </p:attrNameLst>
                                      </p:cBhvr>
                                      <p:to>
                                        <p:strVal val="visible"/>
                                      </p:to>
                                    </p:set>
                                    <p:animEffect transition="in" filter="blinds(horizontal)">
                                      <p:cBhvr>
                                        <p:cTn id="7" dur="500"/>
                                        <p:tgtEl>
                                          <p:spTgt spid="1638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43">
                                            <p:txEl>
                                              <p:pRg st="1" end="1"/>
                                            </p:txEl>
                                          </p:spTgt>
                                        </p:tgtEl>
                                        <p:attrNameLst>
                                          <p:attrName>style.visibility</p:attrName>
                                        </p:attrNameLst>
                                      </p:cBhvr>
                                      <p:to>
                                        <p:strVal val="visible"/>
                                      </p:to>
                                    </p:set>
                                    <p:animEffect transition="in" filter="blinds(horizontal)">
                                      <p:cBhvr>
                                        <p:cTn id="12" dur="500"/>
                                        <p:tgtEl>
                                          <p:spTgt spid="1638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843">
                                            <p:txEl>
                                              <p:pRg st="2" end="2"/>
                                            </p:txEl>
                                          </p:spTgt>
                                        </p:tgtEl>
                                        <p:attrNameLst>
                                          <p:attrName>style.visibility</p:attrName>
                                        </p:attrNameLst>
                                      </p:cBhvr>
                                      <p:to>
                                        <p:strVal val="visible"/>
                                      </p:to>
                                    </p:set>
                                    <p:animEffect transition="in" filter="blinds(horizontal)">
                                      <p:cBhvr>
                                        <p:cTn id="17" dur="500"/>
                                        <p:tgtEl>
                                          <p:spTgt spid="1638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3843">
                                            <p:txEl>
                                              <p:pRg st="3" end="3"/>
                                            </p:txEl>
                                          </p:spTgt>
                                        </p:tgtEl>
                                        <p:attrNameLst>
                                          <p:attrName>style.visibility</p:attrName>
                                        </p:attrNameLst>
                                      </p:cBhvr>
                                      <p:to>
                                        <p:strVal val="visible"/>
                                      </p:to>
                                    </p:set>
                                    <p:animEffect transition="in" filter="blinds(horizontal)">
                                      <p:cBhvr>
                                        <p:cTn id="22" dur="500"/>
                                        <p:tgtEl>
                                          <p:spTgt spid="1638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blinds(horizontal)">
                                      <p:cBhvr>
                                        <p:cTn id="2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dirty="0"/>
              <a:t>Switch - 2</a:t>
            </a:r>
          </a:p>
        </p:txBody>
      </p:sp>
      <p:sp>
        <p:nvSpPr>
          <p:cNvPr id="165891" name="Rectangle 3"/>
          <p:cNvSpPr>
            <a:spLocks noGrp="1" noChangeArrowheads="1"/>
          </p:cNvSpPr>
          <p:nvPr>
            <p:ph sz="quarter" idx="1"/>
          </p:nvPr>
        </p:nvSpPr>
        <p:spPr>
          <a:xfrm>
            <a:off x="152400" y="1371601"/>
            <a:ext cx="8610600" cy="4648199"/>
          </a:xfrm>
        </p:spPr>
        <p:txBody>
          <a:bodyPr>
            <a:normAutofit fontScale="92500" lnSpcReduction="20000"/>
          </a:bodyPr>
          <a:lstStyle/>
          <a:p>
            <a:pPr eaLnBrk="1" hangingPunct="1"/>
            <a:r>
              <a:rPr lang="en-US" dirty="0" err="1"/>
              <a:t>Chức</a:t>
            </a:r>
            <a:r>
              <a:rPr lang="en-US" dirty="0"/>
              <a:t> </a:t>
            </a:r>
            <a:r>
              <a:rPr lang="en-US" dirty="0" err="1"/>
              <a:t>năng</a:t>
            </a:r>
            <a:r>
              <a:rPr lang="en-US" dirty="0"/>
              <a:t>:</a:t>
            </a:r>
          </a:p>
          <a:p>
            <a:pPr lvl="1" eaLnBrk="1" hangingPunct="1"/>
            <a:r>
              <a:rPr lang="en-US" dirty="0" err="1"/>
              <a:t>Học</a:t>
            </a:r>
            <a:r>
              <a:rPr lang="en-US" dirty="0"/>
              <a:t> </a:t>
            </a:r>
            <a:r>
              <a:rPr lang="en-US" dirty="0" err="1"/>
              <a:t>địa</a:t>
            </a:r>
            <a:r>
              <a:rPr lang="en-US" dirty="0"/>
              <a:t> </a:t>
            </a:r>
            <a:r>
              <a:rPr lang="en-US" dirty="0" err="1"/>
              <a:t>chỉ</a:t>
            </a:r>
            <a:r>
              <a:rPr lang="en-US" dirty="0"/>
              <a:t> MAC (self –learning)</a:t>
            </a:r>
          </a:p>
          <a:p>
            <a:pPr lvl="1" eaLnBrk="1" hangingPunct="1"/>
            <a:r>
              <a:rPr lang="en-US" dirty="0"/>
              <a:t>Filtering/Forwarding</a:t>
            </a:r>
          </a:p>
          <a:p>
            <a:pPr lvl="1" eaLnBrk="1" hangingPunct="1"/>
            <a:r>
              <a:rPr lang="en-US" dirty="0" err="1"/>
              <a:t>Tránh</a:t>
            </a:r>
            <a:r>
              <a:rPr lang="en-US" dirty="0"/>
              <a:t> loop</a:t>
            </a:r>
          </a:p>
          <a:p>
            <a:pPr eaLnBrk="1" hangingPunct="1"/>
            <a:r>
              <a:rPr lang="en-US" dirty="0" err="1"/>
              <a:t>Các</a:t>
            </a:r>
            <a:r>
              <a:rPr lang="en-US" dirty="0"/>
              <a:t> </a:t>
            </a:r>
            <a:r>
              <a:rPr lang="en-US" dirty="0" err="1"/>
              <a:t>chế</a:t>
            </a:r>
            <a:r>
              <a:rPr lang="en-US" dirty="0"/>
              <a:t> </a:t>
            </a:r>
            <a:r>
              <a:rPr lang="en-US" dirty="0" err="1"/>
              <a:t>độ</a:t>
            </a:r>
            <a:r>
              <a:rPr lang="en-US" dirty="0"/>
              <a:t> </a:t>
            </a:r>
            <a:r>
              <a:rPr lang="en-US" dirty="0" err="1"/>
              <a:t>chuyển</a:t>
            </a:r>
            <a:r>
              <a:rPr lang="en-US" dirty="0"/>
              <a:t> </a:t>
            </a:r>
            <a:r>
              <a:rPr lang="en-US" dirty="0" err="1"/>
              <a:t>mạch</a:t>
            </a:r>
            <a:r>
              <a:rPr lang="en-US" dirty="0"/>
              <a:t>:</a:t>
            </a:r>
          </a:p>
          <a:p>
            <a:pPr lvl="1" eaLnBrk="1" hangingPunct="1"/>
            <a:r>
              <a:rPr lang="en-US" dirty="0"/>
              <a:t>Store-and-forward</a:t>
            </a:r>
          </a:p>
          <a:p>
            <a:pPr lvl="2"/>
            <a:r>
              <a:rPr lang="en-US" dirty="0" err="1"/>
              <a:t>Đọc</a:t>
            </a:r>
            <a:r>
              <a:rPr lang="en-US" dirty="0"/>
              <a:t> </a:t>
            </a:r>
            <a:r>
              <a:rPr lang="en-US" dirty="0" err="1"/>
              <a:t>hết</a:t>
            </a:r>
            <a:r>
              <a:rPr lang="en-US" dirty="0"/>
              <a:t> </a:t>
            </a:r>
            <a:r>
              <a:rPr lang="en-US" dirty="0" err="1"/>
              <a:t>nội</a:t>
            </a:r>
            <a:r>
              <a:rPr lang="en-US" dirty="0"/>
              <a:t> dung </a:t>
            </a:r>
            <a:r>
              <a:rPr lang="en-US" dirty="0" err="1"/>
              <a:t>gói</a:t>
            </a:r>
            <a:r>
              <a:rPr lang="en-US" dirty="0"/>
              <a:t> tin</a:t>
            </a:r>
          </a:p>
          <a:p>
            <a:pPr lvl="2"/>
            <a:r>
              <a:rPr lang="en-US" dirty="0" err="1"/>
              <a:t>Đảm</a:t>
            </a:r>
            <a:r>
              <a:rPr lang="en-US" dirty="0"/>
              <a:t> </a:t>
            </a:r>
            <a:r>
              <a:rPr lang="en-US" dirty="0" err="1"/>
              <a:t>bảo</a:t>
            </a:r>
            <a:r>
              <a:rPr lang="en-US" dirty="0"/>
              <a:t> </a:t>
            </a:r>
            <a:r>
              <a:rPr lang="en-US" dirty="0" err="1"/>
              <a:t>chính</a:t>
            </a:r>
            <a:r>
              <a:rPr lang="en-US" dirty="0"/>
              <a:t> </a:t>
            </a:r>
            <a:r>
              <a:rPr lang="en-US" dirty="0" err="1"/>
              <a:t>xác</a:t>
            </a:r>
            <a:endParaRPr lang="en-US" dirty="0"/>
          </a:p>
          <a:p>
            <a:pPr lvl="1" eaLnBrk="1" hangingPunct="1"/>
            <a:r>
              <a:rPr lang="en-US" dirty="0"/>
              <a:t>Cut-through</a:t>
            </a:r>
          </a:p>
          <a:p>
            <a:pPr lvl="2"/>
            <a:r>
              <a:rPr lang="en-US" dirty="0" err="1"/>
              <a:t>Đọc</a:t>
            </a:r>
            <a:r>
              <a:rPr lang="en-US" dirty="0"/>
              <a:t> 14 bytes </a:t>
            </a:r>
            <a:r>
              <a:rPr lang="en-US" dirty="0" err="1"/>
              <a:t>đầu</a:t>
            </a:r>
            <a:r>
              <a:rPr lang="en-US" dirty="0"/>
              <a:t> </a:t>
            </a:r>
            <a:r>
              <a:rPr lang="en-US" dirty="0" err="1"/>
              <a:t>tiên</a:t>
            </a:r>
            <a:endParaRPr lang="en-US" dirty="0"/>
          </a:p>
          <a:p>
            <a:pPr lvl="2"/>
            <a:r>
              <a:rPr lang="en-US" dirty="0" err="1"/>
              <a:t>Không</a:t>
            </a:r>
            <a:r>
              <a:rPr lang="en-US" dirty="0"/>
              <a:t> </a:t>
            </a:r>
            <a:r>
              <a:rPr lang="en-US" dirty="0" err="1"/>
              <a:t>phát</a:t>
            </a:r>
            <a:r>
              <a:rPr lang="en-US" dirty="0"/>
              <a:t> </a:t>
            </a:r>
            <a:r>
              <a:rPr lang="en-US" dirty="0" err="1"/>
              <a:t>hiện</a:t>
            </a:r>
            <a:r>
              <a:rPr lang="en-US" dirty="0"/>
              <a:t> </a:t>
            </a:r>
            <a:r>
              <a:rPr lang="en-US" dirty="0" err="1"/>
              <a:t>được</a:t>
            </a:r>
            <a:r>
              <a:rPr lang="en-US" dirty="0"/>
              <a:t> </a:t>
            </a:r>
            <a:r>
              <a:rPr lang="en-US" dirty="0" err="1"/>
              <a:t>gói</a:t>
            </a:r>
            <a:r>
              <a:rPr lang="en-US" dirty="0"/>
              <a:t> tin </a:t>
            </a:r>
            <a:r>
              <a:rPr lang="en-US" dirty="0" err="1"/>
              <a:t>bị</a:t>
            </a:r>
            <a:r>
              <a:rPr lang="en-US" dirty="0"/>
              <a:t> </a:t>
            </a:r>
            <a:r>
              <a:rPr lang="en-US" dirty="0" err="1"/>
              <a:t>lỗi</a:t>
            </a:r>
            <a:endParaRPr lang="en-US" dirty="0"/>
          </a:p>
          <a:p>
            <a:pPr lvl="1" eaLnBrk="1" hangingPunct="1"/>
            <a:r>
              <a:rPr lang="en-US" strike="sngStrike" dirty="0"/>
              <a:t>Fragment-free</a:t>
            </a:r>
          </a:p>
          <a:p>
            <a:pPr lvl="2"/>
            <a:r>
              <a:rPr lang="en-US" strike="sngStrike" dirty="0" err="1"/>
              <a:t>Đọc</a:t>
            </a:r>
            <a:r>
              <a:rPr lang="en-US" strike="sngStrike" dirty="0"/>
              <a:t> 1 </a:t>
            </a:r>
            <a:r>
              <a:rPr lang="en-US" strike="sngStrike" dirty="0" err="1"/>
              <a:t>phần</a:t>
            </a:r>
            <a:r>
              <a:rPr lang="en-US" strike="sngStrike" dirty="0"/>
              <a:t> </a:t>
            </a:r>
            <a:r>
              <a:rPr lang="en-US" strike="sngStrike" dirty="0" err="1"/>
              <a:t>gói</a:t>
            </a:r>
            <a:r>
              <a:rPr lang="en-US" strike="sngStrike" dirty="0"/>
              <a:t> tin</a:t>
            </a:r>
          </a:p>
        </p:txBody>
      </p:sp>
      <p:grpSp>
        <p:nvGrpSpPr>
          <p:cNvPr id="2" name="Group 4"/>
          <p:cNvGrpSpPr>
            <a:grpSpLocks noChangeAspect="1"/>
          </p:cNvGrpSpPr>
          <p:nvPr/>
        </p:nvGrpSpPr>
        <p:grpSpPr bwMode="auto">
          <a:xfrm>
            <a:off x="7315200" y="228600"/>
            <a:ext cx="1219200" cy="622968"/>
            <a:chOff x="2976" y="3327"/>
            <a:chExt cx="463" cy="198"/>
          </a:xfrm>
        </p:grpSpPr>
        <p:sp>
          <p:nvSpPr>
            <p:cNvPr id="36" name="AutoShape 5"/>
            <p:cNvSpPr>
              <a:spLocks noChangeAspect="1" noChangeArrowheads="1" noTextEdit="1"/>
            </p:cNvSpPr>
            <p:nvPr/>
          </p:nvSpPr>
          <p:spPr bwMode="auto">
            <a:xfrm>
              <a:off x="2976" y="3327"/>
              <a:ext cx="463" cy="198"/>
            </a:xfrm>
            <a:prstGeom prst="rect">
              <a:avLst/>
            </a:prstGeom>
            <a:noFill/>
            <a:ln w="9525">
              <a:noFill/>
              <a:miter lim="800000"/>
              <a:headEnd/>
              <a:tailEnd/>
            </a:ln>
          </p:spPr>
          <p:txBody>
            <a:bodyPr/>
            <a:lstStyle/>
            <a:p>
              <a:endParaRPr lang="en-US" dirty="0">
                <a:latin typeface="Times New Roman" pitchFamily="18" charset="0"/>
              </a:endParaRPr>
            </a:p>
          </p:txBody>
        </p:sp>
        <p:grpSp>
          <p:nvGrpSpPr>
            <p:cNvPr id="3" name="Group 6"/>
            <p:cNvGrpSpPr>
              <a:grpSpLocks/>
            </p:cNvGrpSpPr>
            <p:nvPr/>
          </p:nvGrpSpPr>
          <p:grpSpPr bwMode="auto">
            <a:xfrm>
              <a:off x="2976" y="3327"/>
              <a:ext cx="460" cy="195"/>
              <a:chOff x="2976" y="3327"/>
              <a:chExt cx="460" cy="195"/>
            </a:xfrm>
          </p:grpSpPr>
          <p:sp>
            <p:nvSpPr>
              <p:cNvPr id="57" name="Rectangle 7"/>
              <p:cNvSpPr>
                <a:spLocks noChangeArrowheads="1"/>
              </p:cNvSpPr>
              <p:nvPr/>
            </p:nvSpPr>
            <p:spPr bwMode="auto">
              <a:xfrm>
                <a:off x="2976" y="3432"/>
                <a:ext cx="351" cy="90"/>
              </a:xfrm>
              <a:prstGeom prst="rect">
                <a:avLst/>
              </a:prstGeom>
              <a:solidFill>
                <a:srgbClr val="0096D5"/>
              </a:solidFill>
              <a:ln w="9525">
                <a:noFill/>
                <a:miter lim="800000"/>
                <a:headEnd/>
                <a:tailEnd/>
              </a:ln>
            </p:spPr>
            <p:txBody>
              <a:bodyPr/>
              <a:lstStyle/>
              <a:p>
                <a:endParaRPr lang="en-US" dirty="0">
                  <a:latin typeface="Times New Roman" pitchFamily="18" charset="0"/>
                </a:endParaRPr>
              </a:p>
            </p:txBody>
          </p:sp>
          <p:sp>
            <p:nvSpPr>
              <p:cNvPr id="58" name="Rectangle 8"/>
              <p:cNvSpPr>
                <a:spLocks noChangeArrowheads="1"/>
              </p:cNvSpPr>
              <p:nvPr/>
            </p:nvSpPr>
            <p:spPr bwMode="auto">
              <a:xfrm>
                <a:off x="2977" y="3433"/>
                <a:ext cx="349" cy="88"/>
              </a:xfrm>
              <a:prstGeom prst="rect">
                <a:avLst/>
              </a:prstGeom>
              <a:solidFill>
                <a:srgbClr val="0096D5"/>
              </a:solidFill>
              <a:ln w="4763">
                <a:solidFill>
                  <a:srgbClr val="AAE6FF"/>
                </a:solidFill>
                <a:miter lim="800000"/>
                <a:headEnd/>
                <a:tailEnd/>
              </a:ln>
            </p:spPr>
            <p:txBody>
              <a:bodyPr/>
              <a:lstStyle/>
              <a:p>
                <a:endParaRPr lang="en-US" dirty="0">
                  <a:latin typeface="Times New Roman" pitchFamily="18" charset="0"/>
                </a:endParaRPr>
              </a:p>
            </p:txBody>
          </p:sp>
          <p:sp>
            <p:nvSpPr>
              <p:cNvPr id="59" name="Freeform 9"/>
              <p:cNvSpPr>
                <a:spLocks/>
              </p:cNvSpPr>
              <p:nvPr/>
            </p:nvSpPr>
            <p:spPr bwMode="auto">
              <a:xfrm>
                <a:off x="3327" y="3327"/>
                <a:ext cx="109" cy="195"/>
              </a:xfrm>
              <a:custGeom>
                <a:avLst/>
                <a:gdLst>
                  <a:gd name="T0" fmla="*/ 0 w 109"/>
                  <a:gd name="T1" fmla="*/ 105 h 195"/>
                  <a:gd name="T2" fmla="*/ 109 w 109"/>
                  <a:gd name="T3" fmla="*/ 0 h 195"/>
                  <a:gd name="T4" fmla="*/ 109 w 109"/>
                  <a:gd name="T5" fmla="*/ 89 h 195"/>
                  <a:gd name="T6" fmla="*/ 0 w 109"/>
                  <a:gd name="T7" fmla="*/ 195 h 195"/>
                  <a:gd name="T8" fmla="*/ 0 w 109"/>
                  <a:gd name="T9" fmla="*/ 105 h 195"/>
                  <a:gd name="T10" fmla="*/ 0 60000 65536"/>
                  <a:gd name="T11" fmla="*/ 0 60000 65536"/>
                  <a:gd name="T12" fmla="*/ 0 60000 65536"/>
                  <a:gd name="T13" fmla="*/ 0 60000 65536"/>
                  <a:gd name="T14" fmla="*/ 0 60000 65536"/>
                  <a:gd name="T15" fmla="*/ 0 w 109"/>
                  <a:gd name="T16" fmla="*/ 0 h 195"/>
                  <a:gd name="T17" fmla="*/ 109 w 109"/>
                  <a:gd name="T18" fmla="*/ 195 h 195"/>
                </a:gdLst>
                <a:ahLst/>
                <a:cxnLst>
                  <a:cxn ang="T10">
                    <a:pos x="T0" y="T1"/>
                  </a:cxn>
                  <a:cxn ang="T11">
                    <a:pos x="T2" y="T3"/>
                  </a:cxn>
                  <a:cxn ang="T12">
                    <a:pos x="T4" y="T5"/>
                  </a:cxn>
                  <a:cxn ang="T13">
                    <a:pos x="T6" y="T7"/>
                  </a:cxn>
                  <a:cxn ang="T14">
                    <a:pos x="T8" y="T9"/>
                  </a:cxn>
                </a:cxnLst>
                <a:rect l="T15" t="T16" r="T17" b="T18"/>
                <a:pathLst>
                  <a:path w="109" h="195">
                    <a:moveTo>
                      <a:pt x="0" y="105"/>
                    </a:moveTo>
                    <a:lnTo>
                      <a:pt x="109" y="0"/>
                    </a:lnTo>
                    <a:lnTo>
                      <a:pt x="109" y="89"/>
                    </a:lnTo>
                    <a:lnTo>
                      <a:pt x="0" y="195"/>
                    </a:lnTo>
                    <a:lnTo>
                      <a:pt x="0" y="105"/>
                    </a:lnTo>
                    <a:close/>
                  </a:path>
                </a:pathLst>
              </a:custGeom>
              <a:solidFill>
                <a:srgbClr val="005A80"/>
              </a:solidFill>
              <a:ln w="9525">
                <a:noFill/>
                <a:round/>
                <a:headEnd/>
                <a:tailEnd/>
              </a:ln>
            </p:spPr>
            <p:txBody>
              <a:bodyPr/>
              <a:lstStyle/>
              <a:p>
                <a:endParaRPr lang="en-US" dirty="0">
                  <a:latin typeface="Times New Roman" pitchFamily="18" charset="0"/>
                </a:endParaRPr>
              </a:p>
            </p:txBody>
          </p:sp>
          <p:sp>
            <p:nvSpPr>
              <p:cNvPr id="60" name="Freeform 10"/>
              <p:cNvSpPr>
                <a:spLocks/>
              </p:cNvSpPr>
              <p:nvPr/>
            </p:nvSpPr>
            <p:spPr bwMode="auto">
              <a:xfrm>
                <a:off x="3327" y="3327"/>
                <a:ext cx="109" cy="195"/>
              </a:xfrm>
              <a:custGeom>
                <a:avLst/>
                <a:gdLst>
                  <a:gd name="T0" fmla="*/ 0 w 109"/>
                  <a:gd name="T1" fmla="*/ 105 h 195"/>
                  <a:gd name="T2" fmla="*/ 109 w 109"/>
                  <a:gd name="T3" fmla="*/ 0 h 195"/>
                  <a:gd name="T4" fmla="*/ 109 w 109"/>
                  <a:gd name="T5" fmla="*/ 89 h 195"/>
                  <a:gd name="T6" fmla="*/ 0 w 109"/>
                  <a:gd name="T7" fmla="*/ 195 h 195"/>
                  <a:gd name="T8" fmla="*/ 0 w 109"/>
                  <a:gd name="T9" fmla="*/ 105 h 195"/>
                  <a:gd name="T10" fmla="*/ 0 60000 65536"/>
                  <a:gd name="T11" fmla="*/ 0 60000 65536"/>
                  <a:gd name="T12" fmla="*/ 0 60000 65536"/>
                  <a:gd name="T13" fmla="*/ 0 60000 65536"/>
                  <a:gd name="T14" fmla="*/ 0 60000 65536"/>
                  <a:gd name="T15" fmla="*/ 0 w 109"/>
                  <a:gd name="T16" fmla="*/ 0 h 195"/>
                  <a:gd name="T17" fmla="*/ 109 w 109"/>
                  <a:gd name="T18" fmla="*/ 195 h 195"/>
                </a:gdLst>
                <a:ahLst/>
                <a:cxnLst>
                  <a:cxn ang="T10">
                    <a:pos x="T0" y="T1"/>
                  </a:cxn>
                  <a:cxn ang="T11">
                    <a:pos x="T2" y="T3"/>
                  </a:cxn>
                  <a:cxn ang="T12">
                    <a:pos x="T4" y="T5"/>
                  </a:cxn>
                  <a:cxn ang="T13">
                    <a:pos x="T6" y="T7"/>
                  </a:cxn>
                  <a:cxn ang="T14">
                    <a:pos x="T8" y="T9"/>
                  </a:cxn>
                </a:cxnLst>
                <a:rect l="T15" t="T16" r="T17" b="T18"/>
                <a:pathLst>
                  <a:path w="109" h="195">
                    <a:moveTo>
                      <a:pt x="0" y="105"/>
                    </a:moveTo>
                    <a:lnTo>
                      <a:pt x="109" y="0"/>
                    </a:lnTo>
                    <a:lnTo>
                      <a:pt x="109" y="89"/>
                    </a:lnTo>
                    <a:lnTo>
                      <a:pt x="0" y="195"/>
                    </a:lnTo>
                    <a:lnTo>
                      <a:pt x="0" y="105"/>
                    </a:lnTo>
                    <a:close/>
                  </a:path>
                </a:pathLst>
              </a:custGeom>
              <a:solidFill>
                <a:srgbClr val="005A80"/>
              </a:solidFill>
              <a:ln w="4763">
                <a:solidFill>
                  <a:srgbClr val="AAE6FF"/>
                </a:solidFill>
                <a:round/>
                <a:headEnd/>
                <a:tailEnd/>
              </a:ln>
            </p:spPr>
            <p:txBody>
              <a:bodyPr/>
              <a:lstStyle/>
              <a:p>
                <a:endParaRPr lang="en-US" dirty="0">
                  <a:latin typeface="Times New Roman" pitchFamily="18" charset="0"/>
                </a:endParaRPr>
              </a:p>
            </p:txBody>
          </p:sp>
          <p:sp>
            <p:nvSpPr>
              <p:cNvPr id="61" name="Freeform 11"/>
              <p:cNvSpPr>
                <a:spLocks/>
              </p:cNvSpPr>
              <p:nvPr/>
            </p:nvSpPr>
            <p:spPr bwMode="auto">
              <a:xfrm>
                <a:off x="2976" y="3327"/>
                <a:ext cx="460" cy="105"/>
              </a:xfrm>
              <a:custGeom>
                <a:avLst/>
                <a:gdLst>
                  <a:gd name="T0" fmla="*/ 351 w 460"/>
                  <a:gd name="T1" fmla="*/ 105 h 105"/>
                  <a:gd name="T2" fmla="*/ 460 w 460"/>
                  <a:gd name="T3" fmla="*/ 0 h 105"/>
                  <a:gd name="T4" fmla="*/ 109 w 460"/>
                  <a:gd name="T5" fmla="*/ 0 h 105"/>
                  <a:gd name="T6" fmla="*/ 0 w 460"/>
                  <a:gd name="T7" fmla="*/ 105 h 105"/>
                  <a:gd name="T8" fmla="*/ 351 w 460"/>
                  <a:gd name="T9" fmla="*/ 105 h 105"/>
                  <a:gd name="T10" fmla="*/ 0 60000 65536"/>
                  <a:gd name="T11" fmla="*/ 0 60000 65536"/>
                  <a:gd name="T12" fmla="*/ 0 60000 65536"/>
                  <a:gd name="T13" fmla="*/ 0 60000 65536"/>
                  <a:gd name="T14" fmla="*/ 0 60000 65536"/>
                  <a:gd name="T15" fmla="*/ 0 w 460"/>
                  <a:gd name="T16" fmla="*/ 0 h 105"/>
                  <a:gd name="T17" fmla="*/ 460 w 460"/>
                  <a:gd name="T18" fmla="*/ 105 h 105"/>
                </a:gdLst>
                <a:ahLst/>
                <a:cxnLst>
                  <a:cxn ang="T10">
                    <a:pos x="T0" y="T1"/>
                  </a:cxn>
                  <a:cxn ang="T11">
                    <a:pos x="T2" y="T3"/>
                  </a:cxn>
                  <a:cxn ang="T12">
                    <a:pos x="T4" y="T5"/>
                  </a:cxn>
                  <a:cxn ang="T13">
                    <a:pos x="T6" y="T7"/>
                  </a:cxn>
                  <a:cxn ang="T14">
                    <a:pos x="T8" y="T9"/>
                  </a:cxn>
                </a:cxnLst>
                <a:rect l="T15" t="T16" r="T17" b="T18"/>
                <a:pathLst>
                  <a:path w="460" h="105">
                    <a:moveTo>
                      <a:pt x="351" y="105"/>
                    </a:moveTo>
                    <a:lnTo>
                      <a:pt x="460" y="0"/>
                    </a:lnTo>
                    <a:lnTo>
                      <a:pt x="109" y="0"/>
                    </a:lnTo>
                    <a:lnTo>
                      <a:pt x="0" y="105"/>
                    </a:lnTo>
                    <a:lnTo>
                      <a:pt x="351" y="105"/>
                    </a:lnTo>
                    <a:close/>
                  </a:path>
                </a:pathLst>
              </a:custGeom>
              <a:solidFill>
                <a:srgbClr val="00B4FF"/>
              </a:solidFill>
              <a:ln w="9525">
                <a:noFill/>
                <a:round/>
                <a:headEnd/>
                <a:tailEnd/>
              </a:ln>
            </p:spPr>
            <p:txBody>
              <a:bodyPr/>
              <a:lstStyle/>
              <a:p>
                <a:endParaRPr lang="en-US" dirty="0">
                  <a:latin typeface="Times New Roman" pitchFamily="18" charset="0"/>
                </a:endParaRPr>
              </a:p>
            </p:txBody>
          </p:sp>
          <p:sp>
            <p:nvSpPr>
              <p:cNvPr id="62" name="Freeform 12"/>
              <p:cNvSpPr>
                <a:spLocks/>
              </p:cNvSpPr>
              <p:nvPr/>
            </p:nvSpPr>
            <p:spPr bwMode="auto">
              <a:xfrm>
                <a:off x="2976" y="3327"/>
                <a:ext cx="460" cy="105"/>
              </a:xfrm>
              <a:custGeom>
                <a:avLst/>
                <a:gdLst>
                  <a:gd name="T0" fmla="*/ 351 w 460"/>
                  <a:gd name="T1" fmla="*/ 105 h 105"/>
                  <a:gd name="T2" fmla="*/ 460 w 460"/>
                  <a:gd name="T3" fmla="*/ 0 h 105"/>
                  <a:gd name="T4" fmla="*/ 109 w 460"/>
                  <a:gd name="T5" fmla="*/ 0 h 105"/>
                  <a:gd name="T6" fmla="*/ 0 w 460"/>
                  <a:gd name="T7" fmla="*/ 105 h 105"/>
                  <a:gd name="T8" fmla="*/ 351 w 460"/>
                  <a:gd name="T9" fmla="*/ 105 h 105"/>
                  <a:gd name="T10" fmla="*/ 0 60000 65536"/>
                  <a:gd name="T11" fmla="*/ 0 60000 65536"/>
                  <a:gd name="T12" fmla="*/ 0 60000 65536"/>
                  <a:gd name="T13" fmla="*/ 0 60000 65536"/>
                  <a:gd name="T14" fmla="*/ 0 60000 65536"/>
                  <a:gd name="T15" fmla="*/ 0 w 460"/>
                  <a:gd name="T16" fmla="*/ 0 h 105"/>
                  <a:gd name="T17" fmla="*/ 460 w 460"/>
                  <a:gd name="T18" fmla="*/ 105 h 105"/>
                </a:gdLst>
                <a:ahLst/>
                <a:cxnLst>
                  <a:cxn ang="T10">
                    <a:pos x="T0" y="T1"/>
                  </a:cxn>
                  <a:cxn ang="T11">
                    <a:pos x="T2" y="T3"/>
                  </a:cxn>
                  <a:cxn ang="T12">
                    <a:pos x="T4" y="T5"/>
                  </a:cxn>
                  <a:cxn ang="T13">
                    <a:pos x="T6" y="T7"/>
                  </a:cxn>
                  <a:cxn ang="T14">
                    <a:pos x="T8" y="T9"/>
                  </a:cxn>
                </a:cxnLst>
                <a:rect l="T15" t="T16" r="T17" b="T18"/>
                <a:pathLst>
                  <a:path w="460" h="105">
                    <a:moveTo>
                      <a:pt x="351" y="105"/>
                    </a:moveTo>
                    <a:lnTo>
                      <a:pt x="460" y="0"/>
                    </a:lnTo>
                    <a:lnTo>
                      <a:pt x="109" y="0"/>
                    </a:lnTo>
                    <a:lnTo>
                      <a:pt x="0" y="105"/>
                    </a:lnTo>
                    <a:lnTo>
                      <a:pt x="351" y="105"/>
                    </a:lnTo>
                    <a:close/>
                  </a:path>
                </a:pathLst>
              </a:custGeom>
              <a:solidFill>
                <a:srgbClr val="00B4FF"/>
              </a:solidFill>
              <a:ln w="4763">
                <a:solidFill>
                  <a:srgbClr val="AAE6FF"/>
                </a:solidFill>
                <a:round/>
                <a:headEnd/>
                <a:tailEnd/>
              </a:ln>
            </p:spPr>
            <p:txBody>
              <a:bodyPr/>
              <a:lstStyle/>
              <a:p>
                <a:endParaRPr lang="en-US" dirty="0">
                  <a:latin typeface="Times New Roman" pitchFamily="18" charset="0"/>
                </a:endParaRPr>
              </a:p>
            </p:txBody>
          </p:sp>
        </p:grpSp>
        <p:grpSp>
          <p:nvGrpSpPr>
            <p:cNvPr id="4" name="Group 13"/>
            <p:cNvGrpSpPr>
              <a:grpSpLocks/>
            </p:cNvGrpSpPr>
            <p:nvPr/>
          </p:nvGrpSpPr>
          <p:grpSpPr bwMode="auto">
            <a:xfrm>
              <a:off x="3027" y="3330"/>
              <a:ext cx="355" cy="96"/>
              <a:chOff x="3027" y="3330"/>
              <a:chExt cx="355" cy="96"/>
            </a:xfrm>
          </p:grpSpPr>
          <p:grpSp>
            <p:nvGrpSpPr>
              <p:cNvPr id="5" name="Group 14"/>
              <p:cNvGrpSpPr>
                <a:grpSpLocks/>
              </p:cNvGrpSpPr>
              <p:nvPr/>
            </p:nvGrpSpPr>
            <p:grpSpPr bwMode="auto">
              <a:xfrm>
                <a:off x="3027" y="3330"/>
                <a:ext cx="351" cy="93"/>
                <a:chOff x="3027" y="3330"/>
                <a:chExt cx="351" cy="93"/>
              </a:xfrm>
            </p:grpSpPr>
            <p:sp>
              <p:nvSpPr>
                <p:cNvPr id="49" name="Freeform 15"/>
                <p:cNvSpPr>
                  <a:spLocks/>
                </p:cNvSpPr>
                <p:nvPr/>
              </p:nvSpPr>
              <p:spPr bwMode="auto">
                <a:xfrm>
                  <a:off x="3184" y="3375"/>
                  <a:ext cx="150" cy="35"/>
                </a:xfrm>
                <a:custGeom>
                  <a:avLst/>
                  <a:gdLst>
                    <a:gd name="T0" fmla="*/ 12 w 150"/>
                    <a:gd name="T1" fmla="*/ 6 h 35"/>
                    <a:gd name="T2" fmla="*/ 0 w 150"/>
                    <a:gd name="T3" fmla="*/ 19 h 35"/>
                    <a:gd name="T4" fmla="*/ 89 w 150"/>
                    <a:gd name="T5" fmla="*/ 19 h 35"/>
                    <a:gd name="T6" fmla="*/ 76 w 150"/>
                    <a:gd name="T7" fmla="*/ 35 h 35"/>
                    <a:gd name="T8" fmla="*/ 150 w 150"/>
                    <a:gd name="T9" fmla="*/ 16 h 35"/>
                    <a:gd name="T10" fmla="*/ 111 w 150"/>
                    <a:gd name="T11" fmla="*/ 0 h 35"/>
                    <a:gd name="T12" fmla="*/ 102 w 150"/>
                    <a:gd name="T13" fmla="*/ 6 h 35"/>
                    <a:gd name="T14" fmla="*/ 12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2" y="6"/>
                      </a:moveTo>
                      <a:lnTo>
                        <a:pt x="0" y="19"/>
                      </a:lnTo>
                      <a:lnTo>
                        <a:pt x="89" y="19"/>
                      </a:lnTo>
                      <a:lnTo>
                        <a:pt x="76" y="35"/>
                      </a:lnTo>
                      <a:lnTo>
                        <a:pt x="150" y="16"/>
                      </a:lnTo>
                      <a:lnTo>
                        <a:pt x="111" y="0"/>
                      </a:lnTo>
                      <a:lnTo>
                        <a:pt x="102" y="6"/>
                      </a:lnTo>
                      <a:lnTo>
                        <a:pt x="12" y="6"/>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50" name="Freeform 16"/>
                <p:cNvSpPr>
                  <a:spLocks/>
                </p:cNvSpPr>
                <p:nvPr/>
              </p:nvSpPr>
              <p:spPr bwMode="auto">
                <a:xfrm>
                  <a:off x="3184" y="3375"/>
                  <a:ext cx="150" cy="35"/>
                </a:xfrm>
                <a:custGeom>
                  <a:avLst/>
                  <a:gdLst>
                    <a:gd name="T0" fmla="*/ 12 w 150"/>
                    <a:gd name="T1" fmla="*/ 6 h 35"/>
                    <a:gd name="T2" fmla="*/ 0 w 150"/>
                    <a:gd name="T3" fmla="*/ 19 h 35"/>
                    <a:gd name="T4" fmla="*/ 89 w 150"/>
                    <a:gd name="T5" fmla="*/ 19 h 35"/>
                    <a:gd name="T6" fmla="*/ 76 w 150"/>
                    <a:gd name="T7" fmla="*/ 35 h 35"/>
                    <a:gd name="T8" fmla="*/ 150 w 150"/>
                    <a:gd name="T9" fmla="*/ 16 h 35"/>
                    <a:gd name="T10" fmla="*/ 111 w 150"/>
                    <a:gd name="T11" fmla="*/ 0 h 35"/>
                    <a:gd name="T12" fmla="*/ 102 w 150"/>
                    <a:gd name="T13" fmla="*/ 6 h 35"/>
                    <a:gd name="T14" fmla="*/ 12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2" y="6"/>
                      </a:moveTo>
                      <a:lnTo>
                        <a:pt x="0" y="19"/>
                      </a:lnTo>
                      <a:lnTo>
                        <a:pt x="89" y="19"/>
                      </a:lnTo>
                      <a:lnTo>
                        <a:pt x="76" y="35"/>
                      </a:lnTo>
                      <a:lnTo>
                        <a:pt x="150" y="16"/>
                      </a:lnTo>
                      <a:lnTo>
                        <a:pt x="111" y="0"/>
                      </a:lnTo>
                      <a:lnTo>
                        <a:pt x="102" y="6"/>
                      </a:lnTo>
                      <a:lnTo>
                        <a:pt x="12" y="6"/>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51" name="Freeform 17"/>
                <p:cNvSpPr>
                  <a:spLocks/>
                </p:cNvSpPr>
                <p:nvPr/>
              </p:nvSpPr>
              <p:spPr bwMode="auto">
                <a:xfrm>
                  <a:off x="3228" y="3330"/>
                  <a:ext cx="150" cy="39"/>
                </a:xfrm>
                <a:custGeom>
                  <a:avLst/>
                  <a:gdLst>
                    <a:gd name="T0" fmla="*/ 13 w 150"/>
                    <a:gd name="T1" fmla="*/ 10 h 39"/>
                    <a:gd name="T2" fmla="*/ 0 w 150"/>
                    <a:gd name="T3" fmla="*/ 23 h 39"/>
                    <a:gd name="T4" fmla="*/ 90 w 150"/>
                    <a:gd name="T5" fmla="*/ 23 h 39"/>
                    <a:gd name="T6" fmla="*/ 74 w 150"/>
                    <a:gd name="T7" fmla="*/ 39 h 39"/>
                    <a:gd name="T8" fmla="*/ 150 w 150"/>
                    <a:gd name="T9" fmla="*/ 16 h 39"/>
                    <a:gd name="T10" fmla="*/ 109 w 150"/>
                    <a:gd name="T11" fmla="*/ 0 h 39"/>
                    <a:gd name="T12" fmla="*/ 102 w 150"/>
                    <a:gd name="T13" fmla="*/ 10 h 39"/>
                    <a:gd name="T14" fmla="*/ 13 w 150"/>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9"/>
                    <a:gd name="T26" fmla="*/ 150 w 150"/>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9">
                      <a:moveTo>
                        <a:pt x="13" y="10"/>
                      </a:moveTo>
                      <a:lnTo>
                        <a:pt x="0" y="23"/>
                      </a:lnTo>
                      <a:lnTo>
                        <a:pt x="90" y="23"/>
                      </a:lnTo>
                      <a:lnTo>
                        <a:pt x="74" y="39"/>
                      </a:lnTo>
                      <a:lnTo>
                        <a:pt x="150" y="16"/>
                      </a:lnTo>
                      <a:lnTo>
                        <a:pt x="109" y="0"/>
                      </a:lnTo>
                      <a:lnTo>
                        <a:pt x="102" y="10"/>
                      </a:lnTo>
                      <a:lnTo>
                        <a:pt x="13" y="10"/>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52" name="Freeform 18"/>
                <p:cNvSpPr>
                  <a:spLocks/>
                </p:cNvSpPr>
                <p:nvPr/>
              </p:nvSpPr>
              <p:spPr bwMode="auto">
                <a:xfrm>
                  <a:off x="3228" y="3330"/>
                  <a:ext cx="150" cy="39"/>
                </a:xfrm>
                <a:custGeom>
                  <a:avLst/>
                  <a:gdLst>
                    <a:gd name="T0" fmla="*/ 13 w 150"/>
                    <a:gd name="T1" fmla="*/ 10 h 39"/>
                    <a:gd name="T2" fmla="*/ 0 w 150"/>
                    <a:gd name="T3" fmla="*/ 23 h 39"/>
                    <a:gd name="T4" fmla="*/ 90 w 150"/>
                    <a:gd name="T5" fmla="*/ 23 h 39"/>
                    <a:gd name="T6" fmla="*/ 74 w 150"/>
                    <a:gd name="T7" fmla="*/ 39 h 39"/>
                    <a:gd name="T8" fmla="*/ 150 w 150"/>
                    <a:gd name="T9" fmla="*/ 16 h 39"/>
                    <a:gd name="T10" fmla="*/ 109 w 150"/>
                    <a:gd name="T11" fmla="*/ 0 h 39"/>
                    <a:gd name="T12" fmla="*/ 102 w 150"/>
                    <a:gd name="T13" fmla="*/ 10 h 39"/>
                    <a:gd name="T14" fmla="*/ 13 w 150"/>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9"/>
                    <a:gd name="T26" fmla="*/ 150 w 150"/>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9">
                      <a:moveTo>
                        <a:pt x="13" y="10"/>
                      </a:moveTo>
                      <a:lnTo>
                        <a:pt x="0" y="23"/>
                      </a:lnTo>
                      <a:lnTo>
                        <a:pt x="90" y="23"/>
                      </a:lnTo>
                      <a:lnTo>
                        <a:pt x="74" y="39"/>
                      </a:lnTo>
                      <a:lnTo>
                        <a:pt x="150" y="16"/>
                      </a:lnTo>
                      <a:lnTo>
                        <a:pt x="109" y="0"/>
                      </a:lnTo>
                      <a:lnTo>
                        <a:pt x="102" y="10"/>
                      </a:lnTo>
                      <a:lnTo>
                        <a:pt x="13" y="10"/>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53" name="Freeform 19"/>
                <p:cNvSpPr>
                  <a:spLocks/>
                </p:cNvSpPr>
                <p:nvPr/>
              </p:nvSpPr>
              <p:spPr bwMode="auto">
                <a:xfrm>
                  <a:off x="3027" y="3388"/>
                  <a:ext cx="150" cy="35"/>
                </a:xfrm>
                <a:custGeom>
                  <a:avLst/>
                  <a:gdLst>
                    <a:gd name="T0" fmla="*/ 137 w 150"/>
                    <a:gd name="T1" fmla="*/ 28 h 35"/>
                    <a:gd name="T2" fmla="*/ 150 w 150"/>
                    <a:gd name="T3" fmla="*/ 16 h 35"/>
                    <a:gd name="T4" fmla="*/ 58 w 150"/>
                    <a:gd name="T5" fmla="*/ 16 h 35"/>
                    <a:gd name="T6" fmla="*/ 74 w 150"/>
                    <a:gd name="T7" fmla="*/ 0 h 35"/>
                    <a:gd name="T8" fmla="*/ 0 w 150"/>
                    <a:gd name="T9" fmla="*/ 19 h 35"/>
                    <a:gd name="T10" fmla="*/ 38 w 150"/>
                    <a:gd name="T11" fmla="*/ 35 h 35"/>
                    <a:gd name="T12" fmla="*/ 45 w 150"/>
                    <a:gd name="T13" fmla="*/ 28 h 35"/>
                    <a:gd name="T14" fmla="*/ 137 w 150"/>
                    <a:gd name="T15" fmla="*/ 28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7" y="28"/>
                      </a:moveTo>
                      <a:lnTo>
                        <a:pt x="150" y="16"/>
                      </a:lnTo>
                      <a:lnTo>
                        <a:pt x="58" y="16"/>
                      </a:lnTo>
                      <a:lnTo>
                        <a:pt x="74" y="0"/>
                      </a:lnTo>
                      <a:lnTo>
                        <a:pt x="0" y="19"/>
                      </a:lnTo>
                      <a:lnTo>
                        <a:pt x="38" y="35"/>
                      </a:lnTo>
                      <a:lnTo>
                        <a:pt x="45" y="28"/>
                      </a:lnTo>
                      <a:lnTo>
                        <a:pt x="137" y="28"/>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54" name="Freeform 20"/>
                <p:cNvSpPr>
                  <a:spLocks/>
                </p:cNvSpPr>
                <p:nvPr/>
              </p:nvSpPr>
              <p:spPr bwMode="auto">
                <a:xfrm>
                  <a:off x="3027" y="3388"/>
                  <a:ext cx="150" cy="35"/>
                </a:xfrm>
                <a:custGeom>
                  <a:avLst/>
                  <a:gdLst>
                    <a:gd name="T0" fmla="*/ 137 w 150"/>
                    <a:gd name="T1" fmla="*/ 28 h 35"/>
                    <a:gd name="T2" fmla="*/ 150 w 150"/>
                    <a:gd name="T3" fmla="*/ 16 h 35"/>
                    <a:gd name="T4" fmla="*/ 58 w 150"/>
                    <a:gd name="T5" fmla="*/ 16 h 35"/>
                    <a:gd name="T6" fmla="*/ 74 w 150"/>
                    <a:gd name="T7" fmla="*/ 0 h 35"/>
                    <a:gd name="T8" fmla="*/ 0 w 150"/>
                    <a:gd name="T9" fmla="*/ 19 h 35"/>
                    <a:gd name="T10" fmla="*/ 38 w 150"/>
                    <a:gd name="T11" fmla="*/ 35 h 35"/>
                    <a:gd name="T12" fmla="*/ 45 w 150"/>
                    <a:gd name="T13" fmla="*/ 28 h 35"/>
                    <a:gd name="T14" fmla="*/ 137 w 150"/>
                    <a:gd name="T15" fmla="*/ 28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7" y="28"/>
                      </a:moveTo>
                      <a:lnTo>
                        <a:pt x="150" y="16"/>
                      </a:lnTo>
                      <a:lnTo>
                        <a:pt x="58" y="16"/>
                      </a:lnTo>
                      <a:lnTo>
                        <a:pt x="74" y="0"/>
                      </a:lnTo>
                      <a:lnTo>
                        <a:pt x="0" y="19"/>
                      </a:lnTo>
                      <a:lnTo>
                        <a:pt x="38" y="35"/>
                      </a:lnTo>
                      <a:lnTo>
                        <a:pt x="45" y="28"/>
                      </a:lnTo>
                      <a:lnTo>
                        <a:pt x="137" y="28"/>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55" name="Freeform 21"/>
                <p:cNvSpPr>
                  <a:spLocks/>
                </p:cNvSpPr>
                <p:nvPr/>
              </p:nvSpPr>
              <p:spPr bwMode="auto">
                <a:xfrm>
                  <a:off x="3069" y="3343"/>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2 h 38"/>
                    <a:gd name="T10" fmla="*/ 41 w 150"/>
                    <a:gd name="T11" fmla="*/ 38 h 38"/>
                    <a:gd name="T12" fmla="*/ 47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2"/>
                      </a:lnTo>
                      <a:lnTo>
                        <a:pt x="41" y="38"/>
                      </a:lnTo>
                      <a:lnTo>
                        <a:pt x="47" y="29"/>
                      </a:lnTo>
                      <a:lnTo>
                        <a:pt x="137" y="29"/>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56" name="Freeform 22"/>
                <p:cNvSpPr>
                  <a:spLocks/>
                </p:cNvSpPr>
                <p:nvPr/>
              </p:nvSpPr>
              <p:spPr bwMode="auto">
                <a:xfrm>
                  <a:off x="3069" y="3343"/>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2 h 38"/>
                    <a:gd name="T10" fmla="*/ 41 w 150"/>
                    <a:gd name="T11" fmla="*/ 38 h 38"/>
                    <a:gd name="T12" fmla="*/ 47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2"/>
                      </a:lnTo>
                      <a:lnTo>
                        <a:pt x="41" y="38"/>
                      </a:lnTo>
                      <a:lnTo>
                        <a:pt x="47" y="29"/>
                      </a:lnTo>
                      <a:lnTo>
                        <a:pt x="137" y="29"/>
                      </a:lnTo>
                      <a:close/>
                    </a:path>
                  </a:pathLst>
                </a:custGeom>
                <a:solidFill>
                  <a:srgbClr val="000000"/>
                </a:solidFill>
                <a:ln w="9525">
                  <a:noFill/>
                  <a:round/>
                  <a:headEnd/>
                  <a:tailEnd/>
                </a:ln>
              </p:spPr>
              <p:txBody>
                <a:bodyPr/>
                <a:lstStyle/>
                <a:p>
                  <a:endParaRPr lang="en-US" dirty="0">
                    <a:latin typeface="Times New Roman" pitchFamily="18" charset="0"/>
                  </a:endParaRPr>
                </a:p>
              </p:txBody>
            </p:sp>
          </p:grpSp>
          <p:grpSp>
            <p:nvGrpSpPr>
              <p:cNvPr id="6" name="Group 23"/>
              <p:cNvGrpSpPr>
                <a:grpSpLocks/>
              </p:cNvGrpSpPr>
              <p:nvPr/>
            </p:nvGrpSpPr>
            <p:grpSpPr bwMode="auto">
              <a:xfrm>
                <a:off x="3030" y="3333"/>
                <a:ext cx="352" cy="93"/>
                <a:chOff x="3030" y="3333"/>
                <a:chExt cx="352" cy="93"/>
              </a:xfrm>
            </p:grpSpPr>
            <p:sp>
              <p:nvSpPr>
                <p:cNvPr id="41" name="Freeform 24"/>
                <p:cNvSpPr>
                  <a:spLocks/>
                </p:cNvSpPr>
                <p:nvPr/>
              </p:nvSpPr>
              <p:spPr bwMode="auto">
                <a:xfrm>
                  <a:off x="3187" y="3378"/>
                  <a:ext cx="150" cy="35"/>
                </a:xfrm>
                <a:custGeom>
                  <a:avLst/>
                  <a:gdLst>
                    <a:gd name="T0" fmla="*/ 13 w 150"/>
                    <a:gd name="T1" fmla="*/ 6 h 35"/>
                    <a:gd name="T2" fmla="*/ 0 w 150"/>
                    <a:gd name="T3" fmla="*/ 19 h 35"/>
                    <a:gd name="T4" fmla="*/ 89 w 150"/>
                    <a:gd name="T5" fmla="*/ 19 h 35"/>
                    <a:gd name="T6" fmla="*/ 76 w 150"/>
                    <a:gd name="T7" fmla="*/ 35 h 35"/>
                    <a:gd name="T8" fmla="*/ 150 w 150"/>
                    <a:gd name="T9" fmla="*/ 16 h 35"/>
                    <a:gd name="T10" fmla="*/ 112 w 150"/>
                    <a:gd name="T11" fmla="*/ 0 h 35"/>
                    <a:gd name="T12" fmla="*/ 102 w 150"/>
                    <a:gd name="T13" fmla="*/ 6 h 35"/>
                    <a:gd name="T14" fmla="*/ 13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 y="6"/>
                      </a:moveTo>
                      <a:lnTo>
                        <a:pt x="0" y="19"/>
                      </a:lnTo>
                      <a:lnTo>
                        <a:pt x="89" y="19"/>
                      </a:lnTo>
                      <a:lnTo>
                        <a:pt x="76" y="35"/>
                      </a:lnTo>
                      <a:lnTo>
                        <a:pt x="150" y="16"/>
                      </a:lnTo>
                      <a:lnTo>
                        <a:pt x="112" y="0"/>
                      </a:lnTo>
                      <a:lnTo>
                        <a:pt x="102" y="6"/>
                      </a:lnTo>
                      <a:lnTo>
                        <a:pt x="13" y="6"/>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42" name="Freeform 25"/>
                <p:cNvSpPr>
                  <a:spLocks/>
                </p:cNvSpPr>
                <p:nvPr/>
              </p:nvSpPr>
              <p:spPr bwMode="auto">
                <a:xfrm>
                  <a:off x="3187" y="3378"/>
                  <a:ext cx="150" cy="35"/>
                </a:xfrm>
                <a:custGeom>
                  <a:avLst/>
                  <a:gdLst>
                    <a:gd name="T0" fmla="*/ 13 w 150"/>
                    <a:gd name="T1" fmla="*/ 6 h 35"/>
                    <a:gd name="T2" fmla="*/ 0 w 150"/>
                    <a:gd name="T3" fmla="*/ 19 h 35"/>
                    <a:gd name="T4" fmla="*/ 89 w 150"/>
                    <a:gd name="T5" fmla="*/ 19 h 35"/>
                    <a:gd name="T6" fmla="*/ 76 w 150"/>
                    <a:gd name="T7" fmla="*/ 35 h 35"/>
                    <a:gd name="T8" fmla="*/ 150 w 150"/>
                    <a:gd name="T9" fmla="*/ 16 h 35"/>
                    <a:gd name="T10" fmla="*/ 112 w 150"/>
                    <a:gd name="T11" fmla="*/ 0 h 35"/>
                    <a:gd name="T12" fmla="*/ 102 w 150"/>
                    <a:gd name="T13" fmla="*/ 6 h 35"/>
                    <a:gd name="T14" fmla="*/ 13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 y="6"/>
                      </a:moveTo>
                      <a:lnTo>
                        <a:pt x="0" y="19"/>
                      </a:lnTo>
                      <a:lnTo>
                        <a:pt x="89" y="19"/>
                      </a:lnTo>
                      <a:lnTo>
                        <a:pt x="76" y="35"/>
                      </a:lnTo>
                      <a:lnTo>
                        <a:pt x="150" y="16"/>
                      </a:lnTo>
                      <a:lnTo>
                        <a:pt x="112" y="0"/>
                      </a:lnTo>
                      <a:lnTo>
                        <a:pt x="102" y="6"/>
                      </a:lnTo>
                      <a:lnTo>
                        <a:pt x="13" y="6"/>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43" name="Freeform 26"/>
                <p:cNvSpPr>
                  <a:spLocks/>
                </p:cNvSpPr>
                <p:nvPr/>
              </p:nvSpPr>
              <p:spPr bwMode="auto">
                <a:xfrm>
                  <a:off x="3231" y="3333"/>
                  <a:ext cx="151" cy="39"/>
                </a:xfrm>
                <a:custGeom>
                  <a:avLst/>
                  <a:gdLst>
                    <a:gd name="T0" fmla="*/ 13 w 151"/>
                    <a:gd name="T1" fmla="*/ 10 h 39"/>
                    <a:gd name="T2" fmla="*/ 0 w 151"/>
                    <a:gd name="T3" fmla="*/ 23 h 39"/>
                    <a:gd name="T4" fmla="*/ 90 w 151"/>
                    <a:gd name="T5" fmla="*/ 23 h 39"/>
                    <a:gd name="T6" fmla="*/ 74 w 151"/>
                    <a:gd name="T7" fmla="*/ 39 h 39"/>
                    <a:gd name="T8" fmla="*/ 151 w 151"/>
                    <a:gd name="T9" fmla="*/ 16 h 39"/>
                    <a:gd name="T10" fmla="*/ 109 w 151"/>
                    <a:gd name="T11" fmla="*/ 0 h 39"/>
                    <a:gd name="T12" fmla="*/ 103 w 151"/>
                    <a:gd name="T13" fmla="*/ 10 h 39"/>
                    <a:gd name="T14" fmla="*/ 13 w 151"/>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1"/>
                    <a:gd name="T25" fmla="*/ 0 h 39"/>
                    <a:gd name="T26" fmla="*/ 151 w 151"/>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1" h="39">
                      <a:moveTo>
                        <a:pt x="13" y="10"/>
                      </a:moveTo>
                      <a:lnTo>
                        <a:pt x="0" y="23"/>
                      </a:lnTo>
                      <a:lnTo>
                        <a:pt x="90" y="23"/>
                      </a:lnTo>
                      <a:lnTo>
                        <a:pt x="74" y="39"/>
                      </a:lnTo>
                      <a:lnTo>
                        <a:pt x="151" y="16"/>
                      </a:lnTo>
                      <a:lnTo>
                        <a:pt x="109" y="0"/>
                      </a:lnTo>
                      <a:lnTo>
                        <a:pt x="103" y="10"/>
                      </a:lnTo>
                      <a:lnTo>
                        <a:pt x="13" y="10"/>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44" name="Freeform 27"/>
                <p:cNvSpPr>
                  <a:spLocks/>
                </p:cNvSpPr>
                <p:nvPr/>
              </p:nvSpPr>
              <p:spPr bwMode="auto">
                <a:xfrm>
                  <a:off x="3231" y="3333"/>
                  <a:ext cx="151" cy="39"/>
                </a:xfrm>
                <a:custGeom>
                  <a:avLst/>
                  <a:gdLst>
                    <a:gd name="T0" fmla="*/ 13 w 151"/>
                    <a:gd name="T1" fmla="*/ 10 h 39"/>
                    <a:gd name="T2" fmla="*/ 0 w 151"/>
                    <a:gd name="T3" fmla="*/ 23 h 39"/>
                    <a:gd name="T4" fmla="*/ 90 w 151"/>
                    <a:gd name="T5" fmla="*/ 23 h 39"/>
                    <a:gd name="T6" fmla="*/ 74 w 151"/>
                    <a:gd name="T7" fmla="*/ 39 h 39"/>
                    <a:gd name="T8" fmla="*/ 151 w 151"/>
                    <a:gd name="T9" fmla="*/ 16 h 39"/>
                    <a:gd name="T10" fmla="*/ 109 w 151"/>
                    <a:gd name="T11" fmla="*/ 0 h 39"/>
                    <a:gd name="T12" fmla="*/ 103 w 151"/>
                    <a:gd name="T13" fmla="*/ 10 h 39"/>
                    <a:gd name="T14" fmla="*/ 13 w 151"/>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1"/>
                    <a:gd name="T25" fmla="*/ 0 h 39"/>
                    <a:gd name="T26" fmla="*/ 151 w 151"/>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1" h="39">
                      <a:moveTo>
                        <a:pt x="13" y="10"/>
                      </a:moveTo>
                      <a:lnTo>
                        <a:pt x="0" y="23"/>
                      </a:lnTo>
                      <a:lnTo>
                        <a:pt x="90" y="23"/>
                      </a:lnTo>
                      <a:lnTo>
                        <a:pt x="74" y="39"/>
                      </a:lnTo>
                      <a:lnTo>
                        <a:pt x="151" y="16"/>
                      </a:lnTo>
                      <a:lnTo>
                        <a:pt x="109" y="0"/>
                      </a:lnTo>
                      <a:lnTo>
                        <a:pt x="103" y="10"/>
                      </a:lnTo>
                      <a:lnTo>
                        <a:pt x="13" y="10"/>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45" name="Freeform 28"/>
                <p:cNvSpPr>
                  <a:spLocks/>
                </p:cNvSpPr>
                <p:nvPr/>
              </p:nvSpPr>
              <p:spPr bwMode="auto">
                <a:xfrm>
                  <a:off x="3030" y="3391"/>
                  <a:ext cx="150" cy="35"/>
                </a:xfrm>
                <a:custGeom>
                  <a:avLst/>
                  <a:gdLst>
                    <a:gd name="T0" fmla="*/ 138 w 150"/>
                    <a:gd name="T1" fmla="*/ 29 h 35"/>
                    <a:gd name="T2" fmla="*/ 150 w 150"/>
                    <a:gd name="T3" fmla="*/ 16 h 35"/>
                    <a:gd name="T4" fmla="*/ 58 w 150"/>
                    <a:gd name="T5" fmla="*/ 16 h 35"/>
                    <a:gd name="T6" fmla="*/ 74 w 150"/>
                    <a:gd name="T7" fmla="*/ 0 h 35"/>
                    <a:gd name="T8" fmla="*/ 0 w 150"/>
                    <a:gd name="T9" fmla="*/ 19 h 35"/>
                    <a:gd name="T10" fmla="*/ 39 w 150"/>
                    <a:gd name="T11" fmla="*/ 35 h 35"/>
                    <a:gd name="T12" fmla="*/ 45 w 150"/>
                    <a:gd name="T13" fmla="*/ 29 h 35"/>
                    <a:gd name="T14" fmla="*/ 138 w 150"/>
                    <a:gd name="T15" fmla="*/ 29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8" y="29"/>
                      </a:moveTo>
                      <a:lnTo>
                        <a:pt x="150" y="16"/>
                      </a:lnTo>
                      <a:lnTo>
                        <a:pt x="58" y="16"/>
                      </a:lnTo>
                      <a:lnTo>
                        <a:pt x="74" y="0"/>
                      </a:lnTo>
                      <a:lnTo>
                        <a:pt x="0" y="19"/>
                      </a:lnTo>
                      <a:lnTo>
                        <a:pt x="39" y="35"/>
                      </a:lnTo>
                      <a:lnTo>
                        <a:pt x="45" y="29"/>
                      </a:lnTo>
                      <a:lnTo>
                        <a:pt x="138" y="29"/>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46" name="Freeform 29"/>
                <p:cNvSpPr>
                  <a:spLocks/>
                </p:cNvSpPr>
                <p:nvPr/>
              </p:nvSpPr>
              <p:spPr bwMode="auto">
                <a:xfrm>
                  <a:off x="3030" y="3391"/>
                  <a:ext cx="150" cy="35"/>
                </a:xfrm>
                <a:custGeom>
                  <a:avLst/>
                  <a:gdLst>
                    <a:gd name="T0" fmla="*/ 138 w 150"/>
                    <a:gd name="T1" fmla="*/ 29 h 35"/>
                    <a:gd name="T2" fmla="*/ 150 w 150"/>
                    <a:gd name="T3" fmla="*/ 16 h 35"/>
                    <a:gd name="T4" fmla="*/ 58 w 150"/>
                    <a:gd name="T5" fmla="*/ 16 h 35"/>
                    <a:gd name="T6" fmla="*/ 74 w 150"/>
                    <a:gd name="T7" fmla="*/ 0 h 35"/>
                    <a:gd name="T8" fmla="*/ 0 w 150"/>
                    <a:gd name="T9" fmla="*/ 19 h 35"/>
                    <a:gd name="T10" fmla="*/ 39 w 150"/>
                    <a:gd name="T11" fmla="*/ 35 h 35"/>
                    <a:gd name="T12" fmla="*/ 45 w 150"/>
                    <a:gd name="T13" fmla="*/ 29 h 35"/>
                    <a:gd name="T14" fmla="*/ 138 w 150"/>
                    <a:gd name="T15" fmla="*/ 29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8" y="29"/>
                      </a:moveTo>
                      <a:lnTo>
                        <a:pt x="150" y="16"/>
                      </a:lnTo>
                      <a:lnTo>
                        <a:pt x="58" y="16"/>
                      </a:lnTo>
                      <a:lnTo>
                        <a:pt x="74" y="0"/>
                      </a:lnTo>
                      <a:lnTo>
                        <a:pt x="0" y="19"/>
                      </a:lnTo>
                      <a:lnTo>
                        <a:pt x="39" y="35"/>
                      </a:lnTo>
                      <a:lnTo>
                        <a:pt x="45" y="29"/>
                      </a:lnTo>
                      <a:lnTo>
                        <a:pt x="138" y="29"/>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47" name="Freeform 30"/>
                <p:cNvSpPr>
                  <a:spLocks/>
                </p:cNvSpPr>
                <p:nvPr/>
              </p:nvSpPr>
              <p:spPr bwMode="auto">
                <a:xfrm>
                  <a:off x="3072" y="3346"/>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3 h 38"/>
                    <a:gd name="T10" fmla="*/ 41 w 150"/>
                    <a:gd name="T11" fmla="*/ 38 h 38"/>
                    <a:gd name="T12" fmla="*/ 48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3"/>
                      </a:lnTo>
                      <a:lnTo>
                        <a:pt x="41" y="38"/>
                      </a:lnTo>
                      <a:lnTo>
                        <a:pt x="48" y="29"/>
                      </a:lnTo>
                      <a:lnTo>
                        <a:pt x="137" y="29"/>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48" name="Freeform 31"/>
                <p:cNvSpPr>
                  <a:spLocks/>
                </p:cNvSpPr>
                <p:nvPr/>
              </p:nvSpPr>
              <p:spPr bwMode="auto">
                <a:xfrm>
                  <a:off x="3072" y="3346"/>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3 h 38"/>
                    <a:gd name="T10" fmla="*/ 41 w 150"/>
                    <a:gd name="T11" fmla="*/ 38 h 38"/>
                    <a:gd name="T12" fmla="*/ 48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3"/>
                      </a:lnTo>
                      <a:lnTo>
                        <a:pt x="41" y="38"/>
                      </a:lnTo>
                      <a:lnTo>
                        <a:pt x="48" y="29"/>
                      </a:lnTo>
                      <a:lnTo>
                        <a:pt x="137" y="29"/>
                      </a:lnTo>
                      <a:close/>
                    </a:path>
                  </a:pathLst>
                </a:custGeom>
                <a:solidFill>
                  <a:srgbClr val="FFFFFF"/>
                </a:solidFill>
                <a:ln w="9525">
                  <a:noFill/>
                  <a:round/>
                  <a:headEnd/>
                  <a:tailEnd/>
                </a:ln>
              </p:spPr>
              <p:txBody>
                <a:bodyPr/>
                <a:lstStyle/>
                <a:p>
                  <a:endParaRPr lang="en-US" dirty="0">
                    <a:latin typeface="Times New Roman" pitchFamily="18" charset="0"/>
                  </a:endParaRPr>
                </a:p>
              </p:txBody>
            </p:sp>
          </p:grpSp>
        </p:grpSp>
      </p:grpSp>
      <p:pic>
        <p:nvPicPr>
          <p:cNvPr id="4098"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733800" y="3810000"/>
            <a:ext cx="4876800" cy="935277"/>
          </a:xfrm>
          <a:prstGeom prst="rect">
            <a:avLst/>
          </a:prstGeom>
          <a:noFill/>
          <a:ln w="9525">
            <a:noFill/>
            <a:miter lim="800000"/>
            <a:headEnd/>
            <a:tailEnd/>
          </a:ln>
        </p:spPr>
      </p:pic>
      <p:sp>
        <p:nvSpPr>
          <p:cNvPr id="7" name="Rectangle: Rounded Corners 6">
            <a:extLst>
              <a:ext uri="{FF2B5EF4-FFF2-40B4-BE49-F238E27FC236}">
                <a16:creationId xmlns:a16="http://schemas.microsoft.com/office/drawing/2014/main" id="{184B41AD-3A27-5058-1091-8BCE8C8974DF}"/>
              </a:ext>
            </a:extLst>
          </p:cNvPr>
          <p:cNvSpPr/>
          <p:nvPr/>
        </p:nvSpPr>
        <p:spPr>
          <a:xfrm>
            <a:off x="3505200" y="3810000"/>
            <a:ext cx="1905000" cy="5334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A8BB9301-8846-B831-2C3D-025AD585CFF0}"/>
              </a:ext>
            </a:extLst>
          </p:cNvPr>
          <p:cNvCxnSpPr>
            <a:cxnSpLocks/>
            <a:endCxn id="7" idx="1"/>
          </p:cNvCxnSpPr>
          <p:nvPr/>
        </p:nvCxnSpPr>
        <p:spPr>
          <a:xfrm flipV="1">
            <a:off x="2438400" y="4076700"/>
            <a:ext cx="1066800" cy="266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465A4005-29F9-BF4D-BCA4-5CFCB6F19A28}"/>
              </a:ext>
            </a:extLst>
          </p:cNvPr>
          <p:cNvSpPr/>
          <p:nvPr/>
        </p:nvSpPr>
        <p:spPr>
          <a:xfrm>
            <a:off x="3733800" y="3657599"/>
            <a:ext cx="4876800" cy="83820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91138145-A539-1757-4EF7-7E1DE76B0A42}"/>
              </a:ext>
            </a:extLst>
          </p:cNvPr>
          <p:cNvCxnSpPr>
            <a:cxnSpLocks/>
          </p:cNvCxnSpPr>
          <p:nvPr/>
        </p:nvCxnSpPr>
        <p:spPr>
          <a:xfrm>
            <a:off x="3276600" y="3277514"/>
            <a:ext cx="838200" cy="322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animEffect transition="in" filter="blinds(horizontal)">
                                      <p:cBhvr>
                                        <p:cTn id="7" dur="500"/>
                                        <p:tgtEl>
                                          <p:spTgt spid="165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5891">
                                            <p:txEl>
                                              <p:pRg st="1" end="1"/>
                                            </p:txEl>
                                          </p:spTgt>
                                        </p:tgtEl>
                                        <p:attrNameLst>
                                          <p:attrName>style.visibility</p:attrName>
                                        </p:attrNameLst>
                                      </p:cBhvr>
                                      <p:to>
                                        <p:strVal val="visible"/>
                                      </p:to>
                                    </p:set>
                                    <p:animEffect transition="in" filter="blinds(horizontal)">
                                      <p:cBhvr>
                                        <p:cTn id="12" dur="500"/>
                                        <p:tgtEl>
                                          <p:spTgt spid="1658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5891">
                                            <p:txEl>
                                              <p:pRg st="2" end="2"/>
                                            </p:txEl>
                                          </p:spTgt>
                                        </p:tgtEl>
                                        <p:attrNameLst>
                                          <p:attrName>style.visibility</p:attrName>
                                        </p:attrNameLst>
                                      </p:cBhvr>
                                      <p:to>
                                        <p:strVal val="visible"/>
                                      </p:to>
                                    </p:set>
                                    <p:animEffect transition="in" filter="blinds(horizontal)">
                                      <p:cBhvr>
                                        <p:cTn id="17" dur="500"/>
                                        <p:tgtEl>
                                          <p:spTgt spid="1658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5891">
                                            <p:txEl>
                                              <p:pRg st="3" end="3"/>
                                            </p:txEl>
                                          </p:spTgt>
                                        </p:tgtEl>
                                        <p:attrNameLst>
                                          <p:attrName>style.visibility</p:attrName>
                                        </p:attrNameLst>
                                      </p:cBhvr>
                                      <p:to>
                                        <p:strVal val="visible"/>
                                      </p:to>
                                    </p:set>
                                    <p:animEffect transition="in" filter="blinds(horizontal)">
                                      <p:cBhvr>
                                        <p:cTn id="22" dur="500"/>
                                        <p:tgtEl>
                                          <p:spTgt spid="1658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5891">
                                            <p:txEl>
                                              <p:pRg st="4" end="4"/>
                                            </p:txEl>
                                          </p:spTgt>
                                        </p:tgtEl>
                                        <p:attrNameLst>
                                          <p:attrName>style.visibility</p:attrName>
                                        </p:attrNameLst>
                                      </p:cBhvr>
                                      <p:to>
                                        <p:strVal val="visible"/>
                                      </p:to>
                                    </p:set>
                                    <p:animEffect transition="in" filter="blinds(horizontal)">
                                      <p:cBhvr>
                                        <p:cTn id="27" dur="500"/>
                                        <p:tgtEl>
                                          <p:spTgt spid="1658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5891">
                                            <p:txEl>
                                              <p:pRg st="5" end="5"/>
                                            </p:txEl>
                                          </p:spTgt>
                                        </p:tgtEl>
                                        <p:attrNameLst>
                                          <p:attrName>style.visibility</p:attrName>
                                        </p:attrNameLst>
                                      </p:cBhvr>
                                      <p:to>
                                        <p:strVal val="visible"/>
                                      </p:to>
                                    </p:set>
                                    <p:animEffect transition="in" filter="blinds(horizontal)">
                                      <p:cBhvr>
                                        <p:cTn id="32" dur="500"/>
                                        <p:tgtEl>
                                          <p:spTgt spid="165891">
                                            <p:txEl>
                                              <p:pRg st="5" end="5"/>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65891">
                                            <p:txEl>
                                              <p:pRg st="6" end="6"/>
                                            </p:txEl>
                                          </p:spTgt>
                                        </p:tgtEl>
                                        <p:attrNameLst>
                                          <p:attrName>style.visibility</p:attrName>
                                        </p:attrNameLst>
                                      </p:cBhvr>
                                      <p:to>
                                        <p:strVal val="visible"/>
                                      </p:to>
                                    </p:set>
                                    <p:animEffect transition="in" filter="blinds(horizontal)">
                                      <p:cBhvr>
                                        <p:cTn id="35" dur="500"/>
                                        <p:tgtEl>
                                          <p:spTgt spid="165891">
                                            <p:txEl>
                                              <p:pRg st="6" end="6"/>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65891">
                                            <p:txEl>
                                              <p:pRg st="7" end="7"/>
                                            </p:txEl>
                                          </p:spTgt>
                                        </p:tgtEl>
                                        <p:attrNameLst>
                                          <p:attrName>style.visibility</p:attrName>
                                        </p:attrNameLst>
                                      </p:cBhvr>
                                      <p:to>
                                        <p:strVal val="visible"/>
                                      </p:to>
                                    </p:set>
                                    <p:animEffect transition="in" filter="blinds(horizontal)">
                                      <p:cBhvr>
                                        <p:cTn id="38" dur="500"/>
                                        <p:tgtEl>
                                          <p:spTgt spid="165891">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65891">
                                            <p:txEl>
                                              <p:pRg st="8" end="8"/>
                                            </p:txEl>
                                          </p:spTgt>
                                        </p:tgtEl>
                                        <p:attrNameLst>
                                          <p:attrName>style.visibility</p:attrName>
                                        </p:attrNameLst>
                                      </p:cBhvr>
                                      <p:to>
                                        <p:strVal val="visible"/>
                                      </p:to>
                                    </p:set>
                                    <p:animEffect transition="in" filter="blinds(horizontal)">
                                      <p:cBhvr>
                                        <p:cTn id="43" dur="500"/>
                                        <p:tgtEl>
                                          <p:spTgt spid="165891">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4098"/>
                                        </p:tgtEl>
                                        <p:attrNameLst>
                                          <p:attrName>style.visibility</p:attrName>
                                        </p:attrNameLst>
                                      </p:cBhvr>
                                      <p:to>
                                        <p:strVal val="visible"/>
                                      </p:to>
                                    </p:set>
                                    <p:animEffect transition="in" filter="dissolve">
                                      <p:cBhvr>
                                        <p:cTn id="48" dur="500"/>
                                        <p:tgtEl>
                                          <p:spTgt spid="4098"/>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65891">
                                            <p:txEl>
                                              <p:pRg st="9" end="9"/>
                                            </p:txEl>
                                          </p:spTgt>
                                        </p:tgtEl>
                                        <p:attrNameLst>
                                          <p:attrName>style.visibility</p:attrName>
                                        </p:attrNameLst>
                                      </p:cBhvr>
                                      <p:to>
                                        <p:strVal val="visible"/>
                                      </p:to>
                                    </p:set>
                                    <p:animEffect transition="in" filter="blinds(horizontal)">
                                      <p:cBhvr>
                                        <p:cTn id="53" dur="500"/>
                                        <p:tgtEl>
                                          <p:spTgt spid="165891">
                                            <p:txEl>
                                              <p:pRg st="9" end="9"/>
                                            </p:txEl>
                                          </p:spTgt>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65891">
                                            <p:txEl>
                                              <p:pRg st="10" end="10"/>
                                            </p:txEl>
                                          </p:spTgt>
                                        </p:tgtEl>
                                        <p:attrNameLst>
                                          <p:attrName>style.visibility</p:attrName>
                                        </p:attrNameLst>
                                      </p:cBhvr>
                                      <p:to>
                                        <p:strVal val="visible"/>
                                      </p:to>
                                    </p:set>
                                    <p:animEffect transition="in" filter="blinds(horizontal)">
                                      <p:cBhvr>
                                        <p:cTn id="56" dur="500"/>
                                        <p:tgtEl>
                                          <p:spTgt spid="165891">
                                            <p:txEl>
                                              <p:pRg st="10" end="1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65891">
                                            <p:txEl>
                                              <p:pRg st="11" end="11"/>
                                            </p:txEl>
                                          </p:spTgt>
                                        </p:tgtEl>
                                        <p:attrNameLst>
                                          <p:attrName>style.visibility</p:attrName>
                                        </p:attrNameLst>
                                      </p:cBhvr>
                                      <p:to>
                                        <p:strVal val="visible"/>
                                      </p:to>
                                    </p:set>
                                    <p:animEffect transition="in" filter="blinds(horizontal)">
                                      <p:cBhvr>
                                        <p:cTn id="61" dur="500"/>
                                        <p:tgtEl>
                                          <p:spTgt spid="165891">
                                            <p:txEl>
                                              <p:pRg st="11" end="11"/>
                                            </p:txEl>
                                          </p:spTgt>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165891">
                                            <p:txEl>
                                              <p:pRg st="12" end="12"/>
                                            </p:txEl>
                                          </p:spTgt>
                                        </p:tgtEl>
                                        <p:attrNameLst>
                                          <p:attrName>style.visibility</p:attrName>
                                        </p:attrNameLst>
                                      </p:cBhvr>
                                      <p:to>
                                        <p:strVal val="visible"/>
                                      </p:to>
                                    </p:set>
                                    <p:animEffect transition="in" filter="blinds(horizontal)">
                                      <p:cBhvr>
                                        <p:cTn id="64" dur="500"/>
                                        <p:tgtEl>
                                          <p:spTgt spid="16589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sz="quarter" idx="1"/>
          </p:nvPr>
        </p:nvSpPr>
        <p:spPr/>
        <p:txBody>
          <a:bodyPr/>
          <a:lstStyle/>
          <a:p>
            <a:r>
              <a:rPr lang="en-US" dirty="0" err="1"/>
              <a:t>Các</a:t>
            </a:r>
            <a:r>
              <a:rPr lang="en-US" dirty="0"/>
              <a:t> </a:t>
            </a:r>
            <a:r>
              <a:rPr lang="en-US" dirty="0" err="1"/>
              <a:t>thiết</a:t>
            </a:r>
            <a:r>
              <a:rPr lang="en-US" dirty="0"/>
              <a:t> </a:t>
            </a:r>
            <a:r>
              <a:rPr lang="en-US" dirty="0" err="1"/>
              <a:t>bị</a:t>
            </a:r>
            <a:r>
              <a:rPr lang="en-US" dirty="0"/>
              <a:t> </a:t>
            </a:r>
            <a:r>
              <a:rPr lang="en-US" dirty="0" err="1"/>
              <a:t>mạng</a:t>
            </a:r>
            <a:endParaRPr lang="en-US" dirty="0"/>
          </a:p>
          <a:p>
            <a:r>
              <a:rPr lang="en-US" dirty="0"/>
              <a:t>Collision domain (</a:t>
            </a:r>
            <a:r>
              <a:rPr lang="en-US" dirty="0" err="1"/>
              <a:t>giành</a:t>
            </a:r>
            <a:r>
              <a:rPr lang="en-US" dirty="0"/>
              <a:t> </a:t>
            </a:r>
            <a:r>
              <a:rPr lang="en-US" dirty="0" err="1"/>
              <a:t>giật</a:t>
            </a:r>
            <a:r>
              <a:rPr lang="en-US" dirty="0"/>
              <a:t> </a:t>
            </a:r>
            <a:r>
              <a:rPr lang="en-US" dirty="0" err="1"/>
              <a:t>băng</a:t>
            </a:r>
            <a:r>
              <a:rPr lang="en-US" dirty="0"/>
              <a:t> </a:t>
            </a:r>
            <a:r>
              <a:rPr lang="en-US" dirty="0" err="1"/>
              <a:t>thông</a:t>
            </a:r>
            <a:r>
              <a:rPr lang="en-US" dirty="0"/>
              <a:t>) &amp; Broadcast domain (</a:t>
            </a:r>
            <a:r>
              <a:rPr lang="en-US" dirty="0" err="1"/>
              <a:t>mạng</a:t>
            </a:r>
            <a:r>
              <a:rPr lang="en-US" dirty="0"/>
              <a:t> </a:t>
            </a:r>
            <a:r>
              <a:rPr lang="en-US" dirty="0" err="1"/>
              <a:t>lan</a:t>
            </a:r>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 </a:t>
            </a:r>
            <a:r>
              <a:rPr lang="en-US" dirty="0" err="1"/>
              <a:t>học</a:t>
            </a:r>
            <a:r>
              <a:rPr lang="en-US" dirty="0"/>
              <a:t> </a:t>
            </a:r>
            <a:r>
              <a:rPr lang="en-US" dirty="0" err="1"/>
              <a:t>địa</a:t>
            </a:r>
            <a:r>
              <a:rPr lang="en-US" dirty="0"/>
              <a:t> </a:t>
            </a:r>
            <a:r>
              <a:rPr lang="en-US" dirty="0" err="1"/>
              <a:t>chỉ</a:t>
            </a:r>
            <a:r>
              <a:rPr lang="en-US" dirty="0"/>
              <a:t> </a:t>
            </a:r>
            <a:r>
              <a:rPr lang="en-US" dirty="0" err="1"/>
              <a:t>mac</a:t>
            </a:r>
            <a:r>
              <a:rPr lang="en-US" dirty="0"/>
              <a:t> - 1</a:t>
            </a:r>
          </a:p>
        </p:txBody>
      </p:sp>
      <p:graphicFrame>
        <p:nvGraphicFramePr>
          <p:cNvPr id="44" name="Content Placeholder 43"/>
          <p:cNvGraphicFramePr>
            <a:graphicFrameLocks noGrp="1"/>
          </p:cNvGraphicFramePr>
          <p:nvPr>
            <p:ph sz="quarter" idx="1"/>
          </p:nvPr>
        </p:nvGraphicFramePr>
        <p:xfrm>
          <a:off x="5113338" y="1981199"/>
          <a:ext cx="3352800" cy="7416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282700">
                  <a:extLst>
                    <a:ext uri="{9D8B030D-6E8A-4147-A177-3AD203B41FA5}">
                      <a16:colId xmlns:a16="http://schemas.microsoft.com/office/drawing/2014/main" val="20001"/>
                    </a:ext>
                  </a:extLst>
                </a:gridCol>
                <a:gridCol w="698500">
                  <a:extLst>
                    <a:ext uri="{9D8B030D-6E8A-4147-A177-3AD203B41FA5}">
                      <a16:colId xmlns:a16="http://schemas.microsoft.com/office/drawing/2014/main" val="20002"/>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a:t> MAC </a:t>
                      </a:r>
                      <a:r>
                        <a:rPr lang="en-US" i="0" dirty="0" err="1"/>
                        <a:t>addr</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0" dirty="0"/>
                        <a:t>port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a:t>TTL</a:t>
                      </a:r>
                    </a:p>
                  </a:txBody>
                  <a:tcPr/>
                </a:tc>
                <a:extLst>
                  <a:ext uri="{0D108BD9-81ED-4DB2-BD59-A6C34878D82A}">
                    <a16:rowId xmlns:a16="http://schemas.microsoft.com/office/drawing/2014/main" val="10000"/>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8" name="Rectangle 3"/>
          <p:cNvSpPr>
            <a:spLocks noChangeArrowheads="1"/>
          </p:cNvSpPr>
          <p:nvPr/>
        </p:nvSpPr>
        <p:spPr bwMode="auto">
          <a:xfrm>
            <a:off x="1684338" y="1447799"/>
            <a:ext cx="1752600" cy="522287"/>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buClr>
                <a:srgbClr val="6699FF"/>
              </a:buClr>
              <a:buFont typeface="Wingdings 3" pitchFamily="18" charset="2"/>
              <a:buNone/>
            </a:pPr>
            <a:r>
              <a:rPr lang="en-US" b="1" dirty="0" err="1">
                <a:latin typeface="Times New Roman" pitchFamily="18" charset="0"/>
                <a:cs typeface="Times New Roman" pitchFamily="18" charset="0"/>
              </a:rPr>
              <a:t>Nhận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gói</a:t>
            </a:r>
            <a:r>
              <a:rPr lang="en-US" b="1" dirty="0">
                <a:latin typeface="Times New Roman" pitchFamily="18" charset="0"/>
                <a:cs typeface="Times New Roman" pitchFamily="18" charset="0"/>
              </a:rPr>
              <a:t> tin</a:t>
            </a:r>
          </a:p>
        </p:txBody>
      </p:sp>
      <p:sp>
        <p:nvSpPr>
          <p:cNvPr id="10" name="Rectangle 5"/>
          <p:cNvSpPr>
            <a:spLocks noChangeArrowheads="1"/>
          </p:cNvSpPr>
          <p:nvPr/>
        </p:nvSpPr>
        <p:spPr bwMode="auto">
          <a:xfrm>
            <a:off x="1760538" y="5945124"/>
            <a:ext cx="1752600" cy="531876"/>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buClr>
                <a:srgbClr val="6699FF"/>
              </a:buClr>
              <a:buFont typeface="Wingdings 3" pitchFamily="18" charset="2"/>
              <a:buNone/>
            </a:pPr>
            <a:r>
              <a:rPr lang="en-US" b="1" dirty="0">
                <a:latin typeface="Times New Roman" pitchFamily="18" charset="0"/>
                <a:cs typeface="Times New Roman" pitchFamily="18" charset="0"/>
              </a:rPr>
              <a:t>flood</a:t>
            </a:r>
          </a:p>
        </p:txBody>
      </p:sp>
      <p:sp>
        <p:nvSpPr>
          <p:cNvPr id="11" name="Line 6"/>
          <p:cNvSpPr>
            <a:spLocks noChangeShapeType="1"/>
          </p:cNvSpPr>
          <p:nvPr/>
        </p:nvSpPr>
        <p:spPr bwMode="auto">
          <a:xfrm flipH="1">
            <a:off x="2666048" y="5333999"/>
            <a:ext cx="8890" cy="611124"/>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nchor="ctr"/>
          <a:lstStyle/>
          <a:p>
            <a:endParaRPr lang="en-US">
              <a:latin typeface="Times New Roman" pitchFamily="18" charset="0"/>
              <a:cs typeface="Times New Roman" pitchFamily="18" charset="0"/>
            </a:endParaRPr>
          </a:p>
        </p:txBody>
      </p:sp>
      <p:sp>
        <p:nvSpPr>
          <p:cNvPr id="13" name="Rectangle 8"/>
          <p:cNvSpPr>
            <a:spLocks noChangeArrowheads="1"/>
          </p:cNvSpPr>
          <p:nvPr/>
        </p:nvSpPr>
        <p:spPr bwMode="auto">
          <a:xfrm>
            <a:off x="5140324" y="4354511"/>
            <a:ext cx="2182813" cy="8270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buClr>
                <a:srgbClr val="6699FF"/>
              </a:buClr>
              <a:buFont typeface="Wingdings 3" pitchFamily="18" charset="2"/>
              <a:buNone/>
            </a:pPr>
            <a:r>
              <a:rPr lang="en-US" b="1" dirty="0" err="1">
                <a:latin typeface="Times New Roman" pitchFamily="18" charset="0"/>
                <a:cs typeface="Times New Roman" pitchFamily="18" charset="0"/>
              </a:rPr>
              <a:t>Gởi</a:t>
            </a:r>
            <a:endParaRPr lang="en-US" b="1" dirty="0">
              <a:latin typeface="Times New Roman" pitchFamily="18" charset="0"/>
              <a:cs typeface="Times New Roman" pitchFamily="18" charset="0"/>
            </a:endParaRPr>
          </a:p>
          <a:p>
            <a:pPr algn="ctr" eaLnBrk="0" hangingPunct="0">
              <a:buClr>
                <a:srgbClr val="6699FF"/>
              </a:buClr>
              <a:buFont typeface="Wingdings 3" pitchFamily="18" charset="2"/>
              <a:buNone/>
            </a:pPr>
            <a:r>
              <a:rPr lang="en-US" b="1" dirty="0" err="1">
                <a:latin typeface="Times New Roman" pitchFamily="18" charset="0"/>
                <a:cs typeface="Times New Roman" pitchFamily="18" charset="0"/>
              </a:rPr>
              <a:t>Đến</a:t>
            </a:r>
            <a:r>
              <a:rPr lang="en-US" b="1" dirty="0">
                <a:latin typeface="Times New Roman" pitchFamily="18" charset="0"/>
                <a:cs typeface="Times New Roman" pitchFamily="18" charset="0"/>
              </a:rPr>
              <a:t> port </a:t>
            </a:r>
            <a:r>
              <a:rPr lang="en-US" b="1" dirty="0" err="1">
                <a:latin typeface="Times New Roman" pitchFamily="18" charset="0"/>
                <a:cs typeface="Times New Roman" pitchFamily="18" charset="0"/>
              </a:rPr>
              <a:t>tương</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ứng</a:t>
            </a:r>
            <a:endParaRPr lang="en-US" b="1" dirty="0">
              <a:latin typeface="Times New Roman" pitchFamily="18" charset="0"/>
              <a:cs typeface="Times New Roman" pitchFamily="18" charset="0"/>
            </a:endParaRPr>
          </a:p>
        </p:txBody>
      </p:sp>
      <p:sp>
        <p:nvSpPr>
          <p:cNvPr id="14" name="Line 9"/>
          <p:cNvSpPr>
            <a:spLocks noChangeShapeType="1"/>
          </p:cNvSpPr>
          <p:nvPr/>
        </p:nvSpPr>
        <p:spPr bwMode="auto">
          <a:xfrm flipV="1">
            <a:off x="4191000" y="4724399"/>
            <a:ext cx="934720" cy="0"/>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nchor="ctr"/>
          <a:lstStyle/>
          <a:p>
            <a:endParaRPr lang="en-US">
              <a:latin typeface="Times New Roman" pitchFamily="18" charset="0"/>
              <a:cs typeface="Times New Roman" pitchFamily="18" charset="0"/>
            </a:endParaRPr>
          </a:p>
        </p:txBody>
      </p:sp>
      <p:sp>
        <p:nvSpPr>
          <p:cNvPr id="19" name="AutoShape 14"/>
          <p:cNvSpPr>
            <a:spLocks noChangeArrowheads="1"/>
          </p:cNvSpPr>
          <p:nvPr/>
        </p:nvSpPr>
        <p:spPr bwMode="auto">
          <a:xfrm>
            <a:off x="1219200" y="4114799"/>
            <a:ext cx="2979738" cy="1219200"/>
          </a:xfrm>
          <a:prstGeom prst="diamond">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buClr>
                <a:srgbClr val="6699FF"/>
              </a:buClr>
              <a:buFont typeface="Wingdings 3" pitchFamily="18" charset="2"/>
              <a:buNone/>
            </a:pPr>
            <a:r>
              <a:rPr lang="en-US" b="1" dirty="0" err="1">
                <a:latin typeface="Times New Roman" pitchFamily="18" charset="0"/>
                <a:cs typeface="Times New Roman" pitchFamily="18" charset="0"/>
              </a:rPr>
              <a:t>Dest</a:t>
            </a:r>
            <a:r>
              <a:rPr lang="en-US" b="1" dirty="0">
                <a:latin typeface="Times New Roman" pitchFamily="18" charset="0"/>
                <a:cs typeface="Times New Roman" pitchFamily="18" charset="0"/>
              </a:rPr>
              <a:t> -MAC </a:t>
            </a:r>
            <a:r>
              <a:rPr lang="en-US" b="1" dirty="0" err="1">
                <a:latin typeface="Times New Roman" pitchFamily="18" charset="0"/>
                <a:cs typeface="Times New Roman" pitchFamily="18" charset="0"/>
              </a:rPr>
              <a:t>có</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trong</a:t>
            </a:r>
            <a:r>
              <a:rPr lang="en-US" b="1" dirty="0">
                <a:latin typeface="Times New Roman" pitchFamily="18" charset="0"/>
                <a:cs typeface="Times New Roman" pitchFamily="18" charset="0"/>
              </a:rPr>
              <a:t> </a:t>
            </a:r>
          </a:p>
          <a:p>
            <a:pPr algn="ctr" eaLnBrk="0" hangingPunct="0">
              <a:buClr>
                <a:srgbClr val="6699FF"/>
              </a:buClr>
              <a:buFont typeface="Wingdings 3" pitchFamily="18" charset="2"/>
              <a:buNone/>
            </a:pPr>
            <a:r>
              <a:rPr lang="en-US" b="1" dirty="0">
                <a:latin typeface="Times New Roman" pitchFamily="18" charset="0"/>
                <a:cs typeface="Times New Roman" pitchFamily="18" charset="0"/>
              </a:rPr>
              <a:t>switch table?</a:t>
            </a:r>
          </a:p>
        </p:txBody>
      </p:sp>
      <p:sp>
        <p:nvSpPr>
          <p:cNvPr id="21" name="Text Box 16"/>
          <p:cNvSpPr txBox="1">
            <a:spLocks noChangeArrowheads="1"/>
          </p:cNvSpPr>
          <p:nvPr/>
        </p:nvSpPr>
        <p:spPr bwMode="auto">
          <a:xfrm>
            <a:off x="2065338" y="5333999"/>
            <a:ext cx="407484" cy="461665"/>
          </a:xfrm>
          <a:prstGeom prst="rect">
            <a:avLst/>
          </a:prstGeom>
          <a:noFill/>
          <a:ln w="9525">
            <a:noFill/>
            <a:miter lim="800000"/>
            <a:headEnd/>
            <a:tailEnd/>
          </a:ln>
          <a:effectLst/>
        </p:spPr>
        <p:txBody>
          <a:bodyPr wrap="none">
            <a:spAutoFit/>
          </a:bodyPr>
          <a:lstStyle/>
          <a:p>
            <a:pPr eaLnBrk="0" hangingPunct="0">
              <a:buClr>
                <a:srgbClr val="6699FF"/>
              </a:buClr>
              <a:buFont typeface="Wingdings 3" pitchFamily="18" charset="2"/>
              <a:buNone/>
              <a:defRPr/>
            </a:pPr>
            <a:r>
              <a:rPr lang="en-US" sz="2400" dirty="0">
                <a:solidFill>
                  <a:srgbClr val="FF0000"/>
                </a:solidFill>
                <a:effectLst>
                  <a:outerShdw blurRad="38100" dist="38100" dir="2700000" algn="tl">
                    <a:srgbClr val="C0C0C0"/>
                  </a:outerShdw>
                </a:effectLst>
                <a:latin typeface="Times New Roman" pitchFamily="18" charset="0"/>
                <a:cs typeface="Times New Roman" pitchFamily="18" charset="0"/>
              </a:rPr>
              <a:t>N</a:t>
            </a:r>
          </a:p>
        </p:txBody>
      </p:sp>
      <p:sp>
        <p:nvSpPr>
          <p:cNvPr id="22" name="Text Box 17"/>
          <p:cNvSpPr txBox="1">
            <a:spLocks noChangeArrowheads="1"/>
          </p:cNvSpPr>
          <p:nvPr/>
        </p:nvSpPr>
        <p:spPr bwMode="auto">
          <a:xfrm>
            <a:off x="4427538" y="4190999"/>
            <a:ext cx="407484" cy="461665"/>
          </a:xfrm>
          <a:prstGeom prst="rect">
            <a:avLst/>
          </a:prstGeom>
          <a:noFill/>
          <a:ln w="9525">
            <a:noFill/>
            <a:miter lim="800000"/>
            <a:headEnd/>
            <a:tailEnd/>
          </a:ln>
          <a:effectLst/>
        </p:spPr>
        <p:txBody>
          <a:bodyPr wrap="none">
            <a:spAutoFit/>
          </a:bodyPr>
          <a:lstStyle/>
          <a:p>
            <a:pPr eaLnBrk="0" hangingPunct="0">
              <a:buClr>
                <a:srgbClr val="6699FF"/>
              </a:buClr>
              <a:buFont typeface="Wingdings 3" pitchFamily="18" charset="2"/>
              <a:buNone/>
              <a:defRPr/>
            </a:pPr>
            <a:r>
              <a:rPr lang="en-US" sz="2400" dirty="0">
                <a:solidFill>
                  <a:srgbClr val="FF0000"/>
                </a:solidFill>
                <a:effectLst>
                  <a:outerShdw blurRad="38100" dist="38100" dir="2700000" algn="tl">
                    <a:srgbClr val="C0C0C0"/>
                  </a:outerShdw>
                </a:effectLst>
                <a:latin typeface="Times New Roman" pitchFamily="18" charset="0"/>
                <a:cs typeface="Times New Roman" pitchFamily="18" charset="0"/>
              </a:rPr>
              <a:t>Y</a:t>
            </a:r>
          </a:p>
        </p:txBody>
      </p:sp>
      <p:sp>
        <p:nvSpPr>
          <p:cNvPr id="24" name="Rectangle 3"/>
          <p:cNvSpPr>
            <a:spLocks noChangeArrowheads="1"/>
          </p:cNvSpPr>
          <p:nvPr/>
        </p:nvSpPr>
        <p:spPr bwMode="auto">
          <a:xfrm>
            <a:off x="1455738" y="2590799"/>
            <a:ext cx="2514600" cy="827087"/>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buClr>
                <a:srgbClr val="6699FF"/>
              </a:buClr>
              <a:buFont typeface="Wingdings 3" pitchFamily="18" charset="2"/>
              <a:buNone/>
            </a:pPr>
            <a:r>
              <a:rPr lang="en-US" b="1" dirty="0" err="1">
                <a:latin typeface="Times New Roman" pitchFamily="18" charset="0"/>
                <a:cs typeface="Times New Roman" pitchFamily="18" charset="0"/>
              </a:rPr>
              <a:t>Ghi</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nhận</a:t>
            </a:r>
            <a:r>
              <a:rPr lang="en-US" b="1" dirty="0">
                <a:latin typeface="Times New Roman" pitchFamily="18" charset="0"/>
                <a:cs typeface="Times New Roman" pitchFamily="18" charset="0"/>
              </a:rPr>
              <a:t> link </a:t>
            </a:r>
          </a:p>
          <a:p>
            <a:pPr algn="ctr" eaLnBrk="0" hangingPunct="0">
              <a:buClr>
                <a:srgbClr val="6699FF"/>
              </a:buClr>
              <a:buFont typeface="Wingdings 3" pitchFamily="18" charset="2"/>
              <a:buNone/>
            </a:pPr>
            <a:r>
              <a:rPr lang="en-US" b="1" dirty="0" err="1">
                <a:latin typeface="Times New Roman" pitchFamily="18" charset="0"/>
                <a:cs typeface="Times New Roman" pitchFamily="18" charset="0"/>
              </a:rPr>
              <a:t>tương</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ứng</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với</a:t>
            </a:r>
            <a:r>
              <a:rPr lang="en-US" b="1" dirty="0">
                <a:latin typeface="Times New Roman" pitchFamily="18" charset="0"/>
                <a:cs typeface="Times New Roman" pitchFamily="18" charset="0"/>
              </a:rPr>
              <a:t> host </a:t>
            </a:r>
            <a:r>
              <a:rPr lang="en-US" b="1" dirty="0" err="1">
                <a:latin typeface="Times New Roman" pitchFamily="18" charset="0"/>
                <a:cs typeface="Times New Roman" pitchFamily="18" charset="0"/>
              </a:rPr>
              <a:t>gởi</a:t>
            </a:r>
            <a:endParaRPr lang="en-US" b="1" dirty="0">
              <a:latin typeface="Times New Roman" pitchFamily="18" charset="0"/>
              <a:cs typeface="Times New Roman" pitchFamily="18" charset="0"/>
            </a:endParaRPr>
          </a:p>
        </p:txBody>
      </p:sp>
      <p:sp>
        <p:nvSpPr>
          <p:cNvPr id="25" name="Line 6"/>
          <p:cNvSpPr>
            <a:spLocks noChangeShapeType="1"/>
          </p:cNvSpPr>
          <p:nvPr/>
        </p:nvSpPr>
        <p:spPr bwMode="auto">
          <a:xfrm flipH="1">
            <a:off x="2674938" y="3427475"/>
            <a:ext cx="8890" cy="611124"/>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nchor="ctr"/>
          <a:lstStyle/>
          <a:p>
            <a:endParaRPr lang="en-US">
              <a:latin typeface="Times New Roman" pitchFamily="18" charset="0"/>
              <a:cs typeface="Times New Roman" pitchFamily="18" charset="0"/>
            </a:endParaRPr>
          </a:p>
        </p:txBody>
      </p:sp>
      <p:cxnSp>
        <p:nvCxnSpPr>
          <p:cNvPr id="28" name="Straight Arrow Connector 27"/>
          <p:cNvCxnSpPr/>
          <p:nvPr/>
        </p:nvCxnSpPr>
        <p:spPr>
          <a:xfrm rot="5400000">
            <a:off x="2332038" y="2247105"/>
            <a:ext cx="533400" cy="1588"/>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V="1">
            <a:off x="4046538" y="2362199"/>
            <a:ext cx="1066800" cy="609600"/>
          </a:xfrm>
          <a:prstGeom prst="straightConnector1">
            <a:avLst/>
          </a:prstGeom>
          <a:ln>
            <a:prstDash val="sysDash"/>
            <a:headEnd type="none" w="med" len="med"/>
            <a:tailEnd type="triangle" w="med" len="med"/>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up)">
                                      <p:cBhvr>
                                        <p:cTn id="12" dur="500"/>
                                        <p:tgtEl>
                                          <p:spTgt spid="28"/>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up)">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ipe(left)">
                                      <p:cBhvr>
                                        <p:cTn id="21" dur="500"/>
                                        <p:tgtEl>
                                          <p:spTgt spid="35"/>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wipe(up)">
                                      <p:cBhvr>
                                        <p:cTn id="25" dur="500"/>
                                        <p:tgtEl>
                                          <p:spTgt spid="4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up)">
                                      <p:cBhvr>
                                        <p:cTn id="30" dur="500"/>
                                        <p:tgtEl>
                                          <p:spTgt spid="25"/>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up)">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up)">
                                      <p:cBhvr>
                                        <p:cTn id="39" dur="500"/>
                                        <p:tgtEl>
                                          <p:spTgt spid="22"/>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up)">
                                      <p:cBhvr>
                                        <p:cTn id="42" dur="500"/>
                                        <p:tgtEl>
                                          <p:spTgt spid="14"/>
                                        </p:tgtEl>
                                      </p:cBhvr>
                                    </p:animEffect>
                                  </p:childTnLst>
                                </p:cTn>
                              </p:par>
                            </p:childTnLst>
                          </p:cTn>
                        </p:par>
                        <p:par>
                          <p:cTn id="43" fill="hold">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up)">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wipe(up)">
                                      <p:cBhvr>
                                        <p:cTn id="51" dur="500"/>
                                        <p:tgtEl>
                                          <p:spTgt spid="11"/>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up)">
                                      <p:cBhvr>
                                        <p:cTn id="54" dur="500"/>
                                        <p:tgtEl>
                                          <p:spTgt spid="21"/>
                                        </p:tgtEl>
                                      </p:cBhvr>
                                    </p:animEffect>
                                  </p:childTnLst>
                                </p:cTn>
                              </p:par>
                            </p:childTnLst>
                          </p:cTn>
                        </p:par>
                        <p:par>
                          <p:cTn id="55" fill="hold">
                            <p:stCondLst>
                              <p:cond delay="500"/>
                            </p:stCondLst>
                            <p:childTnLst>
                              <p:par>
                                <p:cTn id="56" presetID="22" presetClass="entr" presetSubtype="1" fill="hold" grpId="0" nodeType="after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wipe(up)">
                                      <p:cBhvr>
                                        <p:cTn id="5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3" grpId="0" animBg="1"/>
      <p:bldP spid="14" grpId="0" animBg="1"/>
      <p:bldP spid="19" grpId="0" animBg="1"/>
      <p:bldP spid="21" grpId="0"/>
      <p:bldP spid="22" grpId="0"/>
      <p:bldP spid="24" grpId="0" animBg="1"/>
      <p:bldP spid="2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 </a:t>
            </a:r>
            <a:r>
              <a:rPr lang="en-US" dirty="0" err="1"/>
              <a:t>học</a:t>
            </a:r>
            <a:r>
              <a:rPr lang="en-US" dirty="0"/>
              <a:t> </a:t>
            </a:r>
            <a:r>
              <a:rPr lang="en-US" dirty="0" err="1"/>
              <a:t>địa</a:t>
            </a:r>
            <a:r>
              <a:rPr lang="en-US" dirty="0"/>
              <a:t> </a:t>
            </a:r>
            <a:r>
              <a:rPr lang="en-US" dirty="0" err="1"/>
              <a:t>chỉ</a:t>
            </a:r>
            <a:r>
              <a:rPr lang="en-US" dirty="0"/>
              <a:t> </a:t>
            </a:r>
            <a:r>
              <a:rPr lang="en-US" dirty="0" err="1"/>
              <a:t>mac</a:t>
            </a:r>
            <a:r>
              <a:rPr lang="en-US" dirty="0"/>
              <a:t> - 2</a:t>
            </a:r>
          </a:p>
        </p:txBody>
      </p:sp>
      <p:graphicFrame>
        <p:nvGraphicFramePr>
          <p:cNvPr id="7" name="Object 4"/>
          <p:cNvGraphicFramePr>
            <a:graphicFrameLocks noChangeAspect="1"/>
          </p:cNvGraphicFramePr>
          <p:nvPr/>
        </p:nvGraphicFramePr>
        <p:xfrm>
          <a:off x="860425" y="3048000"/>
          <a:ext cx="611188" cy="520700"/>
        </p:xfrm>
        <a:graphic>
          <a:graphicData uri="http://schemas.openxmlformats.org/presentationml/2006/ole">
            <mc:AlternateContent xmlns:mc="http://schemas.openxmlformats.org/markup-compatibility/2006">
              <mc:Choice xmlns:v="urn:schemas-microsoft-com:vml" Requires="v">
                <p:oleObj name="Clip" r:id="rId2" imgW="1305000" imgH="1085760" progId="">
                  <p:embed/>
                </p:oleObj>
              </mc:Choice>
              <mc:Fallback>
                <p:oleObj name="Clip" r:id="rId2" imgW="1305000" imgH="108576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425" y="3048000"/>
                        <a:ext cx="611188" cy="5207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8" name="Object 5"/>
          <p:cNvGraphicFramePr>
            <a:graphicFrameLocks noChangeAspect="1"/>
          </p:cNvGraphicFramePr>
          <p:nvPr/>
        </p:nvGraphicFramePr>
        <p:xfrm>
          <a:off x="3517900" y="4173537"/>
          <a:ext cx="611188" cy="520700"/>
        </p:xfrm>
        <a:graphic>
          <a:graphicData uri="http://schemas.openxmlformats.org/presentationml/2006/ole">
            <mc:AlternateContent xmlns:mc="http://schemas.openxmlformats.org/markup-compatibility/2006">
              <mc:Choice xmlns:v="urn:schemas-microsoft-com:vml" Requires="v">
                <p:oleObj name="Clip" r:id="rId4" imgW="1305000" imgH="1085760" progId="">
                  <p:embed/>
                </p:oleObj>
              </mc:Choice>
              <mc:Fallback>
                <p:oleObj name="Clip" r:id="rId4" imgW="1305000" imgH="1085760" progId="">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7900" y="4173537"/>
                        <a:ext cx="611188" cy="5207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9" name="Line 6"/>
          <p:cNvSpPr>
            <a:spLocks noChangeShapeType="1"/>
          </p:cNvSpPr>
          <p:nvPr/>
        </p:nvSpPr>
        <p:spPr bwMode="auto">
          <a:xfrm>
            <a:off x="1406525" y="3444875"/>
            <a:ext cx="754063" cy="433387"/>
          </a:xfrm>
          <a:prstGeom prst="line">
            <a:avLst/>
          </a:prstGeom>
          <a:noFill/>
          <a:ln w="28575">
            <a:solidFill>
              <a:schemeClr val="tx1"/>
            </a:solidFill>
            <a:round/>
            <a:headEnd/>
            <a:tailEnd/>
          </a:ln>
          <a:effectLst/>
        </p:spPr>
        <p:txBody>
          <a:bodyPr/>
          <a:lstStyle/>
          <a:p>
            <a:endParaRPr lang="en-US"/>
          </a:p>
        </p:txBody>
      </p:sp>
      <p:sp>
        <p:nvSpPr>
          <p:cNvPr id="10" name="Line 7"/>
          <p:cNvSpPr>
            <a:spLocks noChangeShapeType="1"/>
          </p:cNvSpPr>
          <p:nvPr/>
        </p:nvSpPr>
        <p:spPr bwMode="auto">
          <a:xfrm flipV="1">
            <a:off x="1468438" y="4062412"/>
            <a:ext cx="679450" cy="655638"/>
          </a:xfrm>
          <a:prstGeom prst="line">
            <a:avLst/>
          </a:prstGeom>
          <a:noFill/>
          <a:ln w="31750">
            <a:solidFill>
              <a:schemeClr val="tx1"/>
            </a:solidFill>
            <a:round/>
            <a:headEnd/>
            <a:tailEnd/>
          </a:ln>
          <a:effectLst/>
        </p:spPr>
        <p:txBody>
          <a:bodyPr/>
          <a:lstStyle/>
          <a:p>
            <a:endParaRPr lang="en-US"/>
          </a:p>
        </p:txBody>
      </p:sp>
      <p:sp>
        <p:nvSpPr>
          <p:cNvPr id="11" name="Line 8"/>
          <p:cNvSpPr>
            <a:spLocks noChangeShapeType="1"/>
          </p:cNvSpPr>
          <p:nvPr/>
        </p:nvSpPr>
        <p:spPr bwMode="auto">
          <a:xfrm flipV="1">
            <a:off x="2592388" y="3395662"/>
            <a:ext cx="593725" cy="407988"/>
          </a:xfrm>
          <a:prstGeom prst="line">
            <a:avLst/>
          </a:prstGeom>
          <a:noFill/>
          <a:ln w="28575">
            <a:solidFill>
              <a:schemeClr val="tx1"/>
            </a:solidFill>
            <a:round/>
            <a:headEnd/>
            <a:tailEnd/>
          </a:ln>
          <a:effectLst/>
        </p:spPr>
        <p:txBody>
          <a:bodyPr/>
          <a:lstStyle/>
          <a:p>
            <a:endParaRPr lang="en-US"/>
          </a:p>
        </p:txBody>
      </p:sp>
      <p:sp>
        <p:nvSpPr>
          <p:cNvPr id="12" name="Line 9"/>
          <p:cNvSpPr>
            <a:spLocks noChangeShapeType="1"/>
          </p:cNvSpPr>
          <p:nvPr/>
        </p:nvSpPr>
        <p:spPr bwMode="auto">
          <a:xfrm>
            <a:off x="2667000" y="3878262"/>
            <a:ext cx="939800" cy="395288"/>
          </a:xfrm>
          <a:prstGeom prst="line">
            <a:avLst/>
          </a:prstGeom>
          <a:noFill/>
          <a:ln w="28575">
            <a:solidFill>
              <a:schemeClr val="tx1"/>
            </a:solidFill>
            <a:round/>
            <a:headEnd/>
            <a:tailEnd/>
          </a:ln>
          <a:effectLst/>
        </p:spPr>
        <p:txBody>
          <a:bodyPr/>
          <a:lstStyle/>
          <a:p>
            <a:endParaRPr lang="en-US"/>
          </a:p>
        </p:txBody>
      </p:sp>
      <p:graphicFrame>
        <p:nvGraphicFramePr>
          <p:cNvPr id="13" name="Object 10"/>
          <p:cNvGraphicFramePr>
            <a:graphicFrameLocks noChangeAspect="1"/>
          </p:cNvGraphicFramePr>
          <p:nvPr/>
        </p:nvGraphicFramePr>
        <p:xfrm>
          <a:off x="1196975" y="4699000"/>
          <a:ext cx="611188" cy="520700"/>
        </p:xfrm>
        <a:graphic>
          <a:graphicData uri="http://schemas.openxmlformats.org/presentationml/2006/ole">
            <mc:AlternateContent xmlns:mc="http://schemas.openxmlformats.org/markup-compatibility/2006">
              <mc:Choice xmlns:v="urn:schemas-microsoft-com:vml" Requires="v">
                <p:oleObj name="Clip" r:id="rId5" imgW="1305000" imgH="1085760" progId="">
                  <p:embed/>
                </p:oleObj>
              </mc:Choice>
              <mc:Fallback>
                <p:oleObj name="Clip" r:id="rId5" imgW="1305000" imgH="1085760" progId="">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6975" y="4699000"/>
                        <a:ext cx="611188" cy="5207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4" name="Object 11"/>
          <p:cNvGraphicFramePr>
            <a:graphicFrameLocks noChangeAspect="1"/>
          </p:cNvGraphicFramePr>
          <p:nvPr/>
        </p:nvGraphicFramePr>
        <p:xfrm>
          <a:off x="3128963" y="3063875"/>
          <a:ext cx="611187" cy="520700"/>
        </p:xfrm>
        <a:graphic>
          <a:graphicData uri="http://schemas.openxmlformats.org/presentationml/2006/ole">
            <mc:AlternateContent xmlns:mc="http://schemas.openxmlformats.org/markup-compatibility/2006">
              <mc:Choice xmlns:v="urn:schemas-microsoft-com:vml" Requires="v">
                <p:oleObj name="Clip" r:id="rId6" imgW="1305000" imgH="1085760" progId="">
                  <p:embed/>
                </p:oleObj>
              </mc:Choice>
              <mc:Fallback>
                <p:oleObj name="Clip" r:id="rId6" imgW="1305000" imgH="1085760" progId="">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8963" y="3063875"/>
                        <a:ext cx="611187" cy="5207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5" name="Object 12"/>
          <p:cNvGraphicFramePr>
            <a:graphicFrameLocks noChangeAspect="1"/>
          </p:cNvGraphicFramePr>
          <p:nvPr/>
        </p:nvGraphicFramePr>
        <p:xfrm>
          <a:off x="2035175" y="2484437"/>
          <a:ext cx="611188" cy="520700"/>
        </p:xfrm>
        <a:graphic>
          <a:graphicData uri="http://schemas.openxmlformats.org/presentationml/2006/ole">
            <mc:AlternateContent xmlns:mc="http://schemas.openxmlformats.org/markup-compatibility/2006">
              <mc:Choice xmlns:v="urn:schemas-microsoft-com:vml" Requires="v">
                <p:oleObj name="Clip" r:id="rId7" imgW="1305000" imgH="1085760" progId="">
                  <p:embed/>
                </p:oleObj>
              </mc:Choice>
              <mc:Fallback>
                <p:oleObj name="Clip" r:id="rId7" imgW="1305000" imgH="1085760" progId="">
                  <p:embed/>
                  <p:pic>
                    <p:nvPicPr>
                      <p:cNvPr id="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5175" y="2484437"/>
                        <a:ext cx="611188" cy="5207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Line 13"/>
          <p:cNvSpPr>
            <a:spLocks noChangeShapeType="1"/>
          </p:cNvSpPr>
          <p:nvPr/>
        </p:nvSpPr>
        <p:spPr bwMode="auto">
          <a:xfrm flipH="1" flipV="1">
            <a:off x="2360613" y="2994025"/>
            <a:ext cx="11112" cy="781050"/>
          </a:xfrm>
          <a:prstGeom prst="line">
            <a:avLst/>
          </a:prstGeom>
          <a:noFill/>
          <a:ln w="28575">
            <a:solidFill>
              <a:schemeClr val="tx1"/>
            </a:solidFill>
            <a:round/>
            <a:headEnd/>
            <a:tailEnd/>
          </a:ln>
          <a:effectLst/>
        </p:spPr>
        <p:txBody>
          <a:bodyPr/>
          <a:lstStyle/>
          <a:p>
            <a:endParaRPr lang="en-US"/>
          </a:p>
        </p:txBody>
      </p:sp>
      <p:graphicFrame>
        <p:nvGraphicFramePr>
          <p:cNvPr id="17" name="Object 14"/>
          <p:cNvGraphicFramePr>
            <a:graphicFrameLocks noChangeAspect="1"/>
          </p:cNvGraphicFramePr>
          <p:nvPr/>
        </p:nvGraphicFramePr>
        <p:xfrm>
          <a:off x="2354263" y="4813300"/>
          <a:ext cx="611187" cy="520700"/>
        </p:xfrm>
        <a:graphic>
          <a:graphicData uri="http://schemas.openxmlformats.org/presentationml/2006/ole">
            <mc:AlternateContent xmlns:mc="http://schemas.openxmlformats.org/markup-compatibility/2006">
              <mc:Choice xmlns:v="urn:schemas-microsoft-com:vml" Requires="v">
                <p:oleObj name="Clip" r:id="rId8" imgW="1305000" imgH="1085760" progId="">
                  <p:embed/>
                </p:oleObj>
              </mc:Choice>
              <mc:Fallback>
                <p:oleObj name="Clip" r:id="rId8" imgW="1305000" imgH="1085760" progId="">
                  <p:embed/>
                  <p:pic>
                    <p:nvPicPr>
                      <p:cNvPr id="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4263" y="4813300"/>
                        <a:ext cx="611187" cy="5207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8" name="Line 15"/>
          <p:cNvSpPr>
            <a:spLocks noChangeShapeType="1"/>
          </p:cNvSpPr>
          <p:nvPr/>
        </p:nvSpPr>
        <p:spPr bwMode="auto">
          <a:xfrm flipH="1" flipV="1">
            <a:off x="2370138" y="4021137"/>
            <a:ext cx="204787" cy="808038"/>
          </a:xfrm>
          <a:prstGeom prst="line">
            <a:avLst/>
          </a:prstGeom>
          <a:noFill/>
          <a:ln w="28575">
            <a:solidFill>
              <a:schemeClr val="tx1"/>
            </a:solidFill>
            <a:round/>
            <a:headEnd/>
            <a:tailEnd/>
          </a:ln>
          <a:effectLst/>
        </p:spPr>
        <p:txBody>
          <a:bodyPr/>
          <a:lstStyle/>
          <a:p>
            <a:endParaRPr lang="en-US"/>
          </a:p>
        </p:txBody>
      </p:sp>
      <p:sp>
        <p:nvSpPr>
          <p:cNvPr id="19" name="Text Box 16"/>
          <p:cNvSpPr txBox="1">
            <a:spLocks noChangeArrowheads="1"/>
          </p:cNvSpPr>
          <p:nvPr/>
        </p:nvSpPr>
        <p:spPr bwMode="auto">
          <a:xfrm>
            <a:off x="2243138" y="2105025"/>
            <a:ext cx="350837" cy="366712"/>
          </a:xfrm>
          <a:prstGeom prst="rect">
            <a:avLst/>
          </a:prstGeom>
          <a:noFill/>
          <a:ln w="9525">
            <a:noFill/>
            <a:miter lim="800000"/>
            <a:headEnd/>
            <a:tailEnd/>
          </a:ln>
          <a:effectLst/>
        </p:spPr>
        <p:txBody>
          <a:bodyPr wrap="none">
            <a:spAutoFit/>
          </a:bodyPr>
          <a:lstStyle/>
          <a:p>
            <a:r>
              <a:rPr lang="en-US" i="0"/>
              <a:t>A</a:t>
            </a:r>
          </a:p>
        </p:txBody>
      </p:sp>
      <p:sp>
        <p:nvSpPr>
          <p:cNvPr id="20" name="Text Box 17"/>
          <p:cNvSpPr txBox="1">
            <a:spLocks noChangeArrowheads="1"/>
          </p:cNvSpPr>
          <p:nvPr/>
        </p:nvSpPr>
        <p:spPr bwMode="auto">
          <a:xfrm>
            <a:off x="2436813" y="5364162"/>
            <a:ext cx="392112" cy="366713"/>
          </a:xfrm>
          <a:prstGeom prst="rect">
            <a:avLst/>
          </a:prstGeom>
          <a:noFill/>
          <a:ln w="9525">
            <a:noFill/>
            <a:miter lim="800000"/>
            <a:headEnd/>
            <a:tailEnd/>
          </a:ln>
          <a:effectLst/>
        </p:spPr>
        <p:txBody>
          <a:bodyPr wrap="none">
            <a:spAutoFit/>
          </a:bodyPr>
          <a:lstStyle/>
          <a:p>
            <a:r>
              <a:rPr lang="en-US" i="0"/>
              <a:t>A’</a:t>
            </a:r>
          </a:p>
        </p:txBody>
      </p:sp>
      <p:sp>
        <p:nvSpPr>
          <p:cNvPr id="21" name="Text Box 18"/>
          <p:cNvSpPr txBox="1">
            <a:spLocks noChangeArrowheads="1"/>
          </p:cNvSpPr>
          <p:nvPr/>
        </p:nvSpPr>
        <p:spPr bwMode="auto">
          <a:xfrm>
            <a:off x="3659188" y="2774950"/>
            <a:ext cx="328612" cy="366712"/>
          </a:xfrm>
          <a:prstGeom prst="rect">
            <a:avLst/>
          </a:prstGeom>
          <a:noFill/>
          <a:ln w="9525">
            <a:noFill/>
            <a:miter lim="800000"/>
            <a:headEnd/>
            <a:tailEnd/>
          </a:ln>
          <a:effectLst/>
        </p:spPr>
        <p:txBody>
          <a:bodyPr wrap="none">
            <a:spAutoFit/>
          </a:bodyPr>
          <a:lstStyle/>
          <a:p>
            <a:r>
              <a:rPr lang="en-US" i="0"/>
              <a:t>B</a:t>
            </a:r>
          </a:p>
        </p:txBody>
      </p:sp>
      <p:sp>
        <p:nvSpPr>
          <p:cNvPr id="22" name="Text Box 19"/>
          <p:cNvSpPr txBox="1">
            <a:spLocks noChangeArrowheads="1"/>
          </p:cNvSpPr>
          <p:nvPr/>
        </p:nvSpPr>
        <p:spPr bwMode="auto">
          <a:xfrm>
            <a:off x="1328738" y="5260975"/>
            <a:ext cx="369887" cy="366712"/>
          </a:xfrm>
          <a:prstGeom prst="rect">
            <a:avLst/>
          </a:prstGeom>
          <a:noFill/>
          <a:ln w="9525">
            <a:noFill/>
            <a:miter lim="800000"/>
            <a:headEnd/>
            <a:tailEnd/>
          </a:ln>
          <a:effectLst/>
        </p:spPr>
        <p:txBody>
          <a:bodyPr wrap="none">
            <a:spAutoFit/>
          </a:bodyPr>
          <a:lstStyle/>
          <a:p>
            <a:r>
              <a:rPr lang="en-US" i="0"/>
              <a:t>B’</a:t>
            </a:r>
          </a:p>
        </p:txBody>
      </p:sp>
      <p:sp>
        <p:nvSpPr>
          <p:cNvPr id="23" name="Text Box 20"/>
          <p:cNvSpPr txBox="1">
            <a:spLocks noChangeArrowheads="1"/>
          </p:cNvSpPr>
          <p:nvPr/>
        </p:nvSpPr>
        <p:spPr bwMode="auto">
          <a:xfrm>
            <a:off x="3749675" y="4641850"/>
            <a:ext cx="322263" cy="366712"/>
          </a:xfrm>
          <a:prstGeom prst="rect">
            <a:avLst/>
          </a:prstGeom>
          <a:noFill/>
          <a:ln w="9525">
            <a:noFill/>
            <a:miter lim="800000"/>
            <a:headEnd/>
            <a:tailEnd/>
          </a:ln>
          <a:effectLst/>
        </p:spPr>
        <p:txBody>
          <a:bodyPr wrap="none">
            <a:spAutoFit/>
          </a:bodyPr>
          <a:lstStyle/>
          <a:p>
            <a:r>
              <a:rPr lang="en-US" i="0"/>
              <a:t>C</a:t>
            </a:r>
          </a:p>
        </p:txBody>
      </p:sp>
      <p:sp>
        <p:nvSpPr>
          <p:cNvPr id="24" name="Text Box 21"/>
          <p:cNvSpPr txBox="1">
            <a:spLocks noChangeArrowheads="1"/>
          </p:cNvSpPr>
          <p:nvPr/>
        </p:nvSpPr>
        <p:spPr bwMode="auto">
          <a:xfrm>
            <a:off x="838200" y="2722562"/>
            <a:ext cx="363538" cy="366713"/>
          </a:xfrm>
          <a:prstGeom prst="rect">
            <a:avLst/>
          </a:prstGeom>
          <a:noFill/>
          <a:ln w="9525">
            <a:noFill/>
            <a:miter lim="800000"/>
            <a:headEnd/>
            <a:tailEnd/>
          </a:ln>
          <a:effectLst/>
        </p:spPr>
        <p:txBody>
          <a:bodyPr wrap="none">
            <a:spAutoFit/>
          </a:bodyPr>
          <a:lstStyle/>
          <a:p>
            <a:r>
              <a:rPr lang="en-US" i="0"/>
              <a:t>C’</a:t>
            </a:r>
          </a:p>
        </p:txBody>
      </p:sp>
      <p:grpSp>
        <p:nvGrpSpPr>
          <p:cNvPr id="3" name="Group 22"/>
          <p:cNvGrpSpPr>
            <a:grpSpLocks/>
          </p:cNvGrpSpPr>
          <p:nvPr/>
        </p:nvGrpSpPr>
        <p:grpSpPr bwMode="auto">
          <a:xfrm>
            <a:off x="1976438" y="3798887"/>
            <a:ext cx="720725" cy="279400"/>
            <a:chOff x="3913" y="3140"/>
            <a:chExt cx="454" cy="176"/>
          </a:xfrm>
        </p:grpSpPr>
        <p:sp>
          <p:nvSpPr>
            <p:cNvPr id="26" name="Rectangle 23"/>
            <p:cNvSpPr>
              <a:spLocks noChangeArrowheads="1"/>
            </p:cNvSpPr>
            <p:nvPr/>
          </p:nvSpPr>
          <p:spPr bwMode="auto">
            <a:xfrm>
              <a:off x="3913" y="3228"/>
              <a:ext cx="407" cy="88"/>
            </a:xfrm>
            <a:prstGeom prst="rect">
              <a:avLst/>
            </a:prstGeom>
            <a:solidFill>
              <a:schemeClr val="hlink"/>
            </a:solidFill>
            <a:ln w="9525">
              <a:miter lim="800000"/>
              <a:headEnd/>
              <a:tailEnd/>
            </a:ln>
            <a:effectLst/>
            <a:scene3d>
              <a:camera prst="legacyObliqueTopRight"/>
              <a:lightRig rig="legacyFlat3" dir="l"/>
            </a:scene3d>
            <a:sp3d extrusionH="430200" prstMaterial="legacyMatte">
              <a:bevelT w="13500" h="13500" prst="angle"/>
              <a:bevelB w="13500" h="13500" prst="angle"/>
              <a:extrusionClr>
                <a:schemeClr val="hlink"/>
              </a:extrusionClr>
            </a:sp3d>
          </p:spPr>
          <p:txBody>
            <a:bodyPr wrap="none" anchor="ctr">
              <a:flatTx/>
            </a:bodyPr>
            <a:lstStyle/>
            <a:p>
              <a:endParaRPr lang="en-US"/>
            </a:p>
          </p:txBody>
        </p:sp>
        <p:sp>
          <p:nvSpPr>
            <p:cNvPr id="27" name="Freeform 24"/>
            <p:cNvSpPr>
              <a:spLocks/>
            </p:cNvSpPr>
            <p:nvPr/>
          </p:nvSpPr>
          <p:spPr bwMode="auto">
            <a:xfrm>
              <a:off x="3958" y="3145"/>
              <a:ext cx="409" cy="68"/>
            </a:xfrm>
            <a:custGeom>
              <a:avLst/>
              <a:gdLst/>
              <a:ahLst/>
              <a:cxnLst>
                <a:cxn ang="0">
                  <a:pos x="0" y="63"/>
                </a:cxn>
                <a:cxn ang="0">
                  <a:pos x="37" y="62"/>
                </a:cxn>
                <a:cxn ang="0">
                  <a:pos x="219" y="0"/>
                </a:cxn>
                <a:cxn ang="0">
                  <a:pos x="280" y="0"/>
                </a:cxn>
              </a:cxnLst>
              <a:rect l="0" t="0" r="r" b="b"/>
              <a:pathLst>
                <a:path w="280" h="63">
                  <a:moveTo>
                    <a:pt x="0" y="63"/>
                  </a:moveTo>
                  <a:lnTo>
                    <a:pt x="37" y="62"/>
                  </a:lnTo>
                  <a:lnTo>
                    <a:pt x="219" y="0"/>
                  </a:lnTo>
                  <a:lnTo>
                    <a:pt x="280" y="0"/>
                  </a:lnTo>
                </a:path>
              </a:pathLst>
            </a:custGeom>
            <a:noFill/>
            <a:ln w="19050" cap="flat" cmpd="sng">
              <a:solidFill>
                <a:schemeClr val="tx1"/>
              </a:solidFill>
              <a:prstDash val="solid"/>
              <a:round/>
              <a:headEnd/>
              <a:tailEnd/>
            </a:ln>
            <a:effectLst/>
          </p:spPr>
          <p:txBody>
            <a:bodyPr wrap="none"/>
            <a:lstStyle/>
            <a:p>
              <a:endParaRPr lang="en-US"/>
            </a:p>
          </p:txBody>
        </p:sp>
        <p:sp>
          <p:nvSpPr>
            <p:cNvPr id="28" name="Freeform 25"/>
            <p:cNvSpPr>
              <a:spLocks/>
            </p:cNvSpPr>
            <p:nvPr/>
          </p:nvSpPr>
          <p:spPr bwMode="auto">
            <a:xfrm>
              <a:off x="4044" y="3140"/>
              <a:ext cx="251" cy="75"/>
            </a:xfrm>
            <a:custGeom>
              <a:avLst/>
              <a:gdLst/>
              <a:ahLst/>
              <a:cxnLst>
                <a:cxn ang="0">
                  <a:pos x="0" y="0"/>
                </a:cxn>
                <a:cxn ang="0">
                  <a:pos x="40" y="0"/>
                </a:cxn>
                <a:cxn ang="0">
                  <a:pos x="102" y="74"/>
                </a:cxn>
                <a:cxn ang="0">
                  <a:pos x="148" y="74"/>
                </a:cxn>
              </a:cxnLst>
              <a:rect l="0" t="0" r="r" b="b"/>
              <a:pathLst>
                <a:path w="148" h="74">
                  <a:moveTo>
                    <a:pt x="0" y="0"/>
                  </a:moveTo>
                  <a:lnTo>
                    <a:pt x="40" y="0"/>
                  </a:lnTo>
                  <a:lnTo>
                    <a:pt x="102" y="74"/>
                  </a:lnTo>
                  <a:lnTo>
                    <a:pt x="148" y="74"/>
                  </a:lnTo>
                </a:path>
              </a:pathLst>
            </a:custGeom>
            <a:noFill/>
            <a:ln w="19050" cap="flat" cmpd="sng">
              <a:solidFill>
                <a:schemeClr val="tx1"/>
              </a:solidFill>
              <a:prstDash val="solid"/>
              <a:round/>
              <a:headEnd/>
              <a:tailEnd/>
            </a:ln>
            <a:effectLst/>
          </p:spPr>
          <p:txBody>
            <a:bodyPr wrap="none"/>
            <a:lstStyle/>
            <a:p>
              <a:endParaRPr lang="en-US"/>
            </a:p>
          </p:txBody>
        </p:sp>
      </p:grpSp>
      <p:sp>
        <p:nvSpPr>
          <p:cNvPr id="29" name="Text Box 26"/>
          <p:cNvSpPr txBox="1">
            <a:spLocks noChangeArrowheads="1"/>
          </p:cNvSpPr>
          <p:nvPr/>
        </p:nvSpPr>
        <p:spPr bwMode="auto">
          <a:xfrm>
            <a:off x="2117725" y="3468687"/>
            <a:ext cx="287338" cy="366713"/>
          </a:xfrm>
          <a:prstGeom prst="rect">
            <a:avLst/>
          </a:prstGeom>
          <a:noFill/>
          <a:ln w="9525">
            <a:noFill/>
            <a:miter lim="800000"/>
            <a:headEnd/>
            <a:tailEnd/>
          </a:ln>
          <a:effectLst/>
        </p:spPr>
        <p:txBody>
          <a:bodyPr wrap="none">
            <a:spAutoFit/>
          </a:bodyPr>
          <a:lstStyle/>
          <a:p>
            <a:r>
              <a:rPr lang="en-US" i="0">
                <a:solidFill>
                  <a:srgbClr val="FF0000"/>
                </a:solidFill>
              </a:rPr>
              <a:t>1</a:t>
            </a:r>
          </a:p>
        </p:txBody>
      </p:sp>
      <p:sp>
        <p:nvSpPr>
          <p:cNvPr id="30" name="Text Box 27"/>
          <p:cNvSpPr txBox="1">
            <a:spLocks noChangeArrowheads="1"/>
          </p:cNvSpPr>
          <p:nvPr/>
        </p:nvSpPr>
        <p:spPr bwMode="auto">
          <a:xfrm>
            <a:off x="2451100" y="3494087"/>
            <a:ext cx="323850" cy="366713"/>
          </a:xfrm>
          <a:prstGeom prst="rect">
            <a:avLst/>
          </a:prstGeom>
          <a:noFill/>
          <a:ln w="9525">
            <a:noFill/>
            <a:miter lim="800000"/>
            <a:headEnd/>
            <a:tailEnd/>
          </a:ln>
          <a:effectLst/>
        </p:spPr>
        <p:txBody>
          <a:bodyPr wrap="none">
            <a:spAutoFit/>
          </a:bodyPr>
          <a:lstStyle/>
          <a:p>
            <a:r>
              <a:rPr lang="en-US" i="0">
                <a:solidFill>
                  <a:srgbClr val="FF0000"/>
                </a:solidFill>
              </a:rPr>
              <a:t>2</a:t>
            </a:r>
          </a:p>
        </p:txBody>
      </p:sp>
      <p:sp>
        <p:nvSpPr>
          <p:cNvPr id="31" name="Text Box 28"/>
          <p:cNvSpPr txBox="1">
            <a:spLocks noChangeArrowheads="1"/>
          </p:cNvSpPr>
          <p:nvPr/>
        </p:nvSpPr>
        <p:spPr bwMode="auto">
          <a:xfrm>
            <a:off x="2728913" y="3646487"/>
            <a:ext cx="323850" cy="366713"/>
          </a:xfrm>
          <a:prstGeom prst="rect">
            <a:avLst/>
          </a:prstGeom>
          <a:noFill/>
          <a:ln w="9525">
            <a:noFill/>
            <a:miter lim="800000"/>
            <a:headEnd/>
            <a:tailEnd/>
          </a:ln>
          <a:effectLst/>
        </p:spPr>
        <p:txBody>
          <a:bodyPr wrap="none">
            <a:spAutoFit/>
          </a:bodyPr>
          <a:lstStyle/>
          <a:p>
            <a:r>
              <a:rPr lang="en-US" i="0">
                <a:solidFill>
                  <a:srgbClr val="FF0000"/>
                </a:solidFill>
              </a:rPr>
              <a:t>3</a:t>
            </a:r>
          </a:p>
        </p:txBody>
      </p:sp>
      <p:sp>
        <p:nvSpPr>
          <p:cNvPr id="32" name="Text Box 29"/>
          <p:cNvSpPr txBox="1">
            <a:spLocks noChangeArrowheads="1"/>
          </p:cNvSpPr>
          <p:nvPr/>
        </p:nvSpPr>
        <p:spPr bwMode="auto">
          <a:xfrm>
            <a:off x="2413000" y="4027487"/>
            <a:ext cx="323850" cy="366713"/>
          </a:xfrm>
          <a:prstGeom prst="rect">
            <a:avLst/>
          </a:prstGeom>
          <a:noFill/>
          <a:ln w="9525">
            <a:noFill/>
            <a:miter lim="800000"/>
            <a:headEnd/>
            <a:tailEnd/>
          </a:ln>
          <a:effectLst/>
        </p:spPr>
        <p:txBody>
          <a:bodyPr wrap="none">
            <a:spAutoFit/>
          </a:bodyPr>
          <a:lstStyle/>
          <a:p>
            <a:r>
              <a:rPr lang="en-US" i="0">
                <a:solidFill>
                  <a:srgbClr val="FF0000"/>
                </a:solidFill>
              </a:rPr>
              <a:t>4</a:t>
            </a:r>
          </a:p>
        </p:txBody>
      </p:sp>
      <p:sp>
        <p:nvSpPr>
          <p:cNvPr id="33" name="Text Box 30"/>
          <p:cNvSpPr txBox="1">
            <a:spLocks noChangeArrowheads="1"/>
          </p:cNvSpPr>
          <p:nvPr/>
        </p:nvSpPr>
        <p:spPr bwMode="auto">
          <a:xfrm>
            <a:off x="1982788" y="4089400"/>
            <a:ext cx="323850" cy="366712"/>
          </a:xfrm>
          <a:prstGeom prst="rect">
            <a:avLst/>
          </a:prstGeom>
          <a:noFill/>
          <a:ln w="9525">
            <a:noFill/>
            <a:miter lim="800000"/>
            <a:headEnd/>
            <a:tailEnd/>
          </a:ln>
          <a:effectLst/>
        </p:spPr>
        <p:txBody>
          <a:bodyPr wrap="none">
            <a:spAutoFit/>
          </a:bodyPr>
          <a:lstStyle/>
          <a:p>
            <a:r>
              <a:rPr lang="en-US" i="0">
                <a:solidFill>
                  <a:srgbClr val="FF0000"/>
                </a:solidFill>
              </a:rPr>
              <a:t>5</a:t>
            </a:r>
          </a:p>
        </p:txBody>
      </p:sp>
      <p:sp>
        <p:nvSpPr>
          <p:cNvPr id="34" name="Text Box 31"/>
          <p:cNvSpPr txBox="1">
            <a:spLocks noChangeArrowheads="1"/>
          </p:cNvSpPr>
          <p:nvPr/>
        </p:nvSpPr>
        <p:spPr bwMode="auto">
          <a:xfrm>
            <a:off x="1724025" y="3692525"/>
            <a:ext cx="323850" cy="366712"/>
          </a:xfrm>
          <a:prstGeom prst="rect">
            <a:avLst/>
          </a:prstGeom>
          <a:noFill/>
          <a:ln w="9525">
            <a:noFill/>
            <a:miter lim="800000"/>
            <a:headEnd/>
            <a:tailEnd/>
          </a:ln>
          <a:effectLst/>
        </p:spPr>
        <p:txBody>
          <a:bodyPr wrap="none">
            <a:spAutoFit/>
          </a:bodyPr>
          <a:lstStyle/>
          <a:p>
            <a:r>
              <a:rPr lang="en-US" i="0">
                <a:solidFill>
                  <a:srgbClr val="FF0000"/>
                </a:solidFill>
              </a:rPr>
              <a:t>6</a:t>
            </a:r>
          </a:p>
        </p:txBody>
      </p:sp>
      <p:grpSp>
        <p:nvGrpSpPr>
          <p:cNvPr id="4" name="Group 32"/>
          <p:cNvGrpSpPr>
            <a:grpSpLocks/>
          </p:cNvGrpSpPr>
          <p:nvPr/>
        </p:nvGrpSpPr>
        <p:grpSpPr bwMode="auto">
          <a:xfrm>
            <a:off x="2609850" y="2085975"/>
            <a:ext cx="1428750" cy="369887"/>
            <a:chOff x="1750" y="3514"/>
            <a:chExt cx="900" cy="233"/>
          </a:xfrm>
        </p:grpSpPr>
        <p:sp>
          <p:nvSpPr>
            <p:cNvPr id="36" name="Rectangle 33"/>
            <p:cNvSpPr>
              <a:spLocks noChangeArrowheads="1"/>
            </p:cNvSpPr>
            <p:nvPr/>
          </p:nvSpPr>
          <p:spPr bwMode="auto">
            <a:xfrm>
              <a:off x="1771" y="3542"/>
              <a:ext cx="879" cy="16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37" name="Text Box 34"/>
            <p:cNvSpPr txBox="1">
              <a:spLocks noChangeArrowheads="1"/>
            </p:cNvSpPr>
            <p:nvPr/>
          </p:nvSpPr>
          <p:spPr bwMode="auto">
            <a:xfrm>
              <a:off x="1750" y="3514"/>
              <a:ext cx="396" cy="233"/>
            </a:xfrm>
            <a:prstGeom prst="rect">
              <a:avLst/>
            </a:prstGeom>
            <a:noFill/>
            <a:ln w="9525">
              <a:noFill/>
              <a:miter lim="800000"/>
              <a:headEnd/>
              <a:tailEnd/>
            </a:ln>
            <a:effectLst/>
          </p:spPr>
          <p:txBody>
            <a:bodyPr wrap="none">
              <a:spAutoFit/>
            </a:bodyPr>
            <a:lstStyle/>
            <a:p>
              <a:r>
                <a:rPr lang="en-US" i="0" dirty="0">
                  <a:solidFill>
                    <a:schemeClr val="bg1"/>
                  </a:solidFill>
                </a:rPr>
                <a:t>A  </a:t>
              </a:r>
              <a:r>
                <a:rPr lang="en-US" i="0" dirty="0" err="1">
                  <a:solidFill>
                    <a:schemeClr val="bg1"/>
                  </a:solidFill>
                </a:rPr>
                <a:t>A</a:t>
              </a:r>
              <a:r>
                <a:rPr lang="en-US" i="0" dirty="0">
                  <a:solidFill>
                    <a:schemeClr val="bg1"/>
                  </a:solidFill>
                </a:rPr>
                <a:t>’</a:t>
              </a:r>
            </a:p>
          </p:txBody>
        </p:sp>
        <p:sp>
          <p:nvSpPr>
            <p:cNvPr id="38" name="Line 35"/>
            <p:cNvSpPr>
              <a:spLocks noChangeShapeType="1"/>
            </p:cNvSpPr>
            <p:nvPr/>
          </p:nvSpPr>
          <p:spPr bwMode="auto">
            <a:xfrm>
              <a:off x="1936" y="3535"/>
              <a:ext cx="0" cy="166"/>
            </a:xfrm>
            <a:prstGeom prst="line">
              <a:avLst/>
            </a:prstGeom>
            <a:noFill/>
            <a:ln w="9525">
              <a:solidFill>
                <a:schemeClr val="tx1"/>
              </a:solidFill>
              <a:round/>
              <a:headEnd/>
              <a:tailEnd/>
            </a:ln>
            <a:effectLst/>
          </p:spPr>
          <p:txBody>
            <a:bodyPr wrap="none"/>
            <a:lstStyle/>
            <a:p>
              <a:endParaRPr lang="en-US"/>
            </a:p>
          </p:txBody>
        </p:sp>
        <p:sp>
          <p:nvSpPr>
            <p:cNvPr id="39" name="Line 36"/>
            <p:cNvSpPr>
              <a:spLocks noChangeShapeType="1"/>
            </p:cNvSpPr>
            <p:nvPr/>
          </p:nvSpPr>
          <p:spPr bwMode="auto">
            <a:xfrm>
              <a:off x="2116" y="3540"/>
              <a:ext cx="0" cy="166"/>
            </a:xfrm>
            <a:prstGeom prst="line">
              <a:avLst/>
            </a:prstGeom>
            <a:noFill/>
            <a:ln w="9525">
              <a:solidFill>
                <a:schemeClr val="tx1"/>
              </a:solidFill>
              <a:round/>
              <a:headEnd/>
              <a:tailEnd/>
            </a:ln>
            <a:effectLst/>
          </p:spPr>
          <p:txBody>
            <a:bodyPr wrap="none"/>
            <a:lstStyle/>
            <a:p>
              <a:endParaRPr lang="en-US"/>
            </a:p>
          </p:txBody>
        </p:sp>
      </p:grpSp>
      <p:grpSp>
        <p:nvGrpSpPr>
          <p:cNvPr id="5" name="Group 37"/>
          <p:cNvGrpSpPr>
            <a:grpSpLocks/>
          </p:cNvGrpSpPr>
          <p:nvPr/>
        </p:nvGrpSpPr>
        <p:grpSpPr bwMode="auto">
          <a:xfrm>
            <a:off x="2825750" y="1387475"/>
            <a:ext cx="1498600" cy="714375"/>
            <a:chOff x="4406" y="331"/>
            <a:chExt cx="944" cy="450"/>
          </a:xfrm>
        </p:grpSpPr>
        <p:sp>
          <p:nvSpPr>
            <p:cNvPr id="41" name="Line 38"/>
            <p:cNvSpPr>
              <a:spLocks noChangeShapeType="1"/>
            </p:cNvSpPr>
            <p:nvPr/>
          </p:nvSpPr>
          <p:spPr bwMode="auto">
            <a:xfrm flipV="1">
              <a:off x="4406" y="439"/>
              <a:ext cx="252" cy="339"/>
            </a:xfrm>
            <a:prstGeom prst="line">
              <a:avLst/>
            </a:prstGeom>
            <a:noFill/>
            <a:ln w="9525">
              <a:solidFill>
                <a:schemeClr val="tx1"/>
              </a:solidFill>
              <a:round/>
              <a:headEnd type="triangle" w="med" len="med"/>
              <a:tailEnd/>
            </a:ln>
            <a:effectLst/>
          </p:spPr>
          <p:txBody>
            <a:bodyPr wrap="none"/>
            <a:lstStyle/>
            <a:p>
              <a:endParaRPr lang="en-US"/>
            </a:p>
          </p:txBody>
        </p:sp>
        <p:sp>
          <p:nvSpPr>
            <p:cNvPr id="42" name="Line 39"/>
            <p:cNvSpPr>
              <a:spLocks noChangeShapeType="1"/>
            </p:cNvSpPr>
            <p:nvPr/>
          </p:nvSpPr>
          <p:spPr bwMode="auto">
            <a:xfrm flipV="1">
              <a:off x="4524" y="594"/>
              <a:ext cx="137" cy="187"/>
            </a:xfrm>
            <a:prstGeom prst="line">
              <a:avLst/>
            </a:prstGeom>
            <a:noFill/>
            <a:ln w="9525">
              <a:solidFill>
                <a:schemeClr val="tx1"/>
              </a:solidFill>
              <a:round/>
              <a:headEnd type="triangle" w="med" len="med"/>
              <a:tailEnd/>
            </a:ln>
            <a:effectLst/>
          </p:spPr>
          <p:txBody>
            <a:bodyPr wrap="none"/>
            <a:lstStyle/>
            <a:p>
              <a:endParaRPr lang="en-US"/>
            </a:p>
          </p:txBody>
        </p:sp>
        <p:sp>
          <p:nvSpPr>
            <p:cNvPr id="43" name="Text Box 40"/>
            <p:cNvSpPr txBox="1">
              <a:spLocks noChangeArrowheads="1"/>
            </p:cNvSpPr>
            <p:nvPr/>
          </p:nvSpPr>
          <p:spPr bwMode="auto">
            <a:xfrm>
              <a:off x="4643" y="331"/>
              <a:ext cx="707" cy="212"/>
            </a:xfrm>
            <a:prstGeom prst="rect">
              <a:avLst/>
            </a:prstGeom>
            <a:noFill/>
            <a:ln w="9525">
              <a:noFill/>
              <a:miter lim="800000"/>
              <a:headEnd/>
              <a:tailEnd/>
            </a:ln>
            <a:effectLst/>
          </p:spPr>
          <p:txBody>
            <a:bodyPr wrap="none">
              <a:spAutoFit/>
            </a:bodyPr>
            <a:lstStyle/>
            <a:p>
              <a:r>
                <a:rPr lang="en-US" sz="1600" i="0" dirty="0"/>
                <a:t>Source: A</a:t>
              </a:r>
            </a:p>
          </p:txBody>
        </p:sp>
        <p:sp>
          <p:nvSpPr>
            <p:cNvPr id="44" name="Text Box 41"/>
            <p:cNvSpPr txBox="1">
              <a:spLocks noChangeArrowheads="1"/>
            </p:cNvSpPr>
            <p:nvPr/>
          </p:nvSpPr>
          <p:spPr bwMode="auto">
            <a:xfrm>
              <a:off x="4660" y="492"/>
              <a:ext cx="593" cy="212"/>
            </a:xfrm>
            <a:prstGeom prst="rect">
              <a:avLst/>
            </a:prstGeom>
            <a:noFill/>
            <a:ln w="9525">
              <a:noFill/>
              <a:miter lim="800000"/>
              <a:headEnd/>
              <a:tailEnd/>
            </a:ln>
            <a:effectLst/>
          </p:spPr>
          <p:txBody>
            <a:bodyPr wrap="none">
              <a:spAutoFit/>
            </a:bodyPr>
            <a:lstStyle/>
            <a:p>
              <a:r>
                <a:rPr lang="en-US" sz="1600" i="0"/>
                <a:t>Dest: A’</a:t>
              </a:r>
            </a:p>
          </p:txBody>
        </p:sp>
      </p:grpSp>
      <p:sp>
        <p:nvSpPr>
          <p:cNvPr id="51" name="Text Box 48"/>
          <p:cNvSpPr txBox="1">
            <a:spLocks noChangeArrowheads="1"/>
          </p:cNvSpPr>
          <p:nvPr/>
        </p:nvSpPr>
        <p:spPr bwMode="auto">
          <a:xfrm>
            <a:off x="5943600" y="1600200"/>
            <a:ext cx="2403223" cy="646331"/>
          </a:xfrm>
          <a:prstGeom prst="rect">
            <a:avLst/>
          </a:prstGeom>
          <a:noFill/>
          <a:ln w="9525">
            <a:noFill/>
            <a:miter lim="800000"/>
            <a:headEnd/>
            <a:tailEnd/>
          </a:ln>
          <a:effectLst/>
        </p:spPr>
        <p:txBody>
          <a:bodyPr wrap="none">
            <a:spAutoFit/>
          </a:bodyPr>
          <a:lstStyle/>
          <a:p>
            <a:pPr algn="ctr"/>
            <a:r>
              <a:rPr lang="en-US" dirty="0"/>
              <a:t>Switch table </a:t>
            </a:r>
          </a:p>
          <a:p>
            <a:pPr algn="ctr"/>
            <a:r>
              <a:rPr lang="en-US" dirty="0"/>
              <a:t>(</a:t>
            </a:r>
            <a:r>
              <a:rPr lang="en-US" dirty="0" err="1"/>
              <a:t>giả</a:t>
            </a:r>
            <a:r>
              <a:rPr lang="en-US" dirty="0"/>
              <a:t> </a:t>
            </a:r>
            <a:r>
              <a:rPr lang="en-US" dirty="0" err="1"/>
              <a:t>sử</a:t>
            </a:r>
            <a:r>
              <a:rPr lang="en-US" dirty="0"/>
              <a:t> ban </a:t>
            </a:r>
            <a:r>
              <a:rPr lang="en-US" dirty="0" err="1"/>
              <a:t>đầu</a:t>
            </a:r>
            <a:r>
              <a:rPr lang="en-US" dirty="0"/>
              <a:t> </a:t>
            </a:r>
            <a:r>
              <a:rPr lang="en-US" dirty="0" err="1"/>
              <a:t>rỗng</a:t>
            </a:r>
            <a:r>
              <a:rPr lang="en-US" dirty="0"/>
              <a:t>)</a:t>
            </a:r>
          </a:p>
        </p:txBody>
      </p:sp>
      <p:grpSp>
        <p:nvGrpSpPr>
          <p:cNvPr id="6" name="Group 59"/>
          <p:cNvGrpSpPr>
            <a:grpSpLocks/>
          </p:cNvGrpSpPr>
          <p:nvPr/>
        </p:nvGrpSpPr>
        <p:grpSpPr bwMode="auto">
          <a:xfrm>
            <a:off x="1630363" y="3743325"/>
            <a:ext cx="1428750" cy="366712"/>
            <a:chOff x="1750" y="3514"/>
            <a:chExt cx="900" cy="231"/>
          </a:xfrm>
        </p:grpSpPr>
        <p:sp>
          <p:nvSpPr>
            <p:cNvPr id="57" name="Rectangle 60"/>
            <p:cNvSpPr>
              <a:spLocks noChangeArrowheads="1"/>
            </p:cNvSpPr>
            <p:nvPr/>
          </p:nvSpPr>
          <p:spPr bwMode="auto">
            <a:xfrm>
              <a:off x="1771" y="3542"/>
              <a:ext cx="879" cy="16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58" name="Text Box 61"/>
            <p:cNvSpPr txBox="1">
              <a:spLocks noChangeArrowheads="1"/>
            </p:cNvSpPr>
            <p:nvPr/>
          </p:nvSpPr>
          <p:spPr bwMode="auto">
            <a:xfrm>
              <a:off x="1750" y="3514"/>
              <a:ext cx="395" cy="231"/>
            </a:xfrm>
            <a:prstGeom prst="rect">
              <a:avLst/>
            </a:prstGeom>
            <a:noFill/>
            <a:ln w="9525">
              <a:noFill/>
              <a:miter lim="800000"/>
              <a:headEnd/>
              <a:tailEnd/>
            </a:ln>
            <a:effectLst/>
          </p:spPr>
          <p:txBody>
            <a:bodyPr wrap="none">
              <a:spAutoFit/>
            </a:bodyPr>
            <a:lstStyle/>
            <a:p>
              <a:r>
                <a:rPr lang="en-US" i="0">
                  <a:solidFill>
                    <a:schemeClr val="bg1"/>
                  </a:solidFill>
                </a:rPr>
                <a:t>A A’</a:t>
              </a:r>
            </a:p>
          </p:txBody>
        </p:sp>
        <p:sp>
          <p:nvSpPr>
            <p:cNvPr id="59" name="Line 62"/>
            <p:cNvSpPr>
              <a:spLocks noChangeShapeType="1"/>
            </p:cNvSpPr>
            <p:nvPr/>
          </p:nvSpPr>
          <p:spPr bwMode="auto">
            <a:xfrm>
              <a:off x="1936" y="3535"/>
              <a:ext cx="0" cy="166"/>
            </a:xfrm>
            <a:prstGeom prst="line">
              <a:avLst/>
            </a:prstGeom>
            <a:noFill/>
            <a:ln w="9525">
              <a:solidFill>
                <a:schemeClr val="tx1"/>
              </a:solidFill>
              <a:round/>
              <a:headEnd/>
              <a:tailEnd/>
            </a:ln>
            <a:effectLst/>
          </p:spPr>
          <p:txBody>
            <a:bodyPr wrap="none"/>
            <a:lstStyle/>
            <a:p>
              <a:endParaRPr lang="en-US"/>
            </a:p>
          </p:txBody>
        </p:sp>
        <p:sp>
          <p:nvSpPr>
            <p:cNvPr id="60" name="Line 63"/>
            <p:cNvSpPr>
              <a:spLocks noChangeShapeType="1"/>
            </p:cNvSpPr>
            <p:nvPr/>
          </p:nvSpPr>
          <p:spPr bwMode="auto">
            <a:xfrm>
              <a:off x="2116" y="3540"/>
              <a:ext cx="0" cy="166"/>
            </a:xfrm>
            <a:prstGeom prst="line">
              <a:avLst/>
            </a:prstGeom>
            <a:noFill/>
            <a:ln w="9525">
              <a:solidFill>
                <a:schemeClr val="tx1"/>
              </a:solidFill>
              <a:round/>
              <a:headEnd/>
              <a:tailEnd/>
            </a:ln>
            <a:effectLst/>
          </p:spPr>
          <p:txBody>
            <a:bodyPr wrap="none"/>
            <a:lstStyle/>
            <a:p>
              <a:endParaRPr lang="en-US"/>
            </a:p>
          </p:txBody>
        </p:sp>
      </p:grpSp>
      <p:grpSp>
        <p:nvGrpSpPr>
          <p:cNvPr id="25" name="Group 64"/>
          <p:cNvGrpSpPr>
            <a:grpSpLocks/>
          </p:cNvGrpSpPr>
          <p:nvPr/>
        </p:nvGrpSpPr>
        <p:grpSpPr bwMode="auto">
          <a:xfrm>
            <a:off x="1630363" y="3741737"/>
            <a:ext cx="1428750" cy="366713"/>
            <a:chOff x="1750" y="3514"/>
            <a:chExt cx="900" cy="231"/>
          </a:xfrm>
        </p:grpSpPr>
        <p:sp>
          <p:nvSpPr>
            <p:cNvPr id="62" name="Rectangle 65"/>
            <p:cNvSpPr>
              <a:spLocks noChangeArrowheads="1"/>
            </p:cNvSpPr>
            <p:nvPr/>
          </p:nvSpPr>
          <p:spPr bwMode="auto">
            <a:xfrm>
              <a:off x="1771" y="3542"/>
              <a:ext cx="879" cy="16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63" name="Text Box 66"/>
            <p:cNvSpPr txBox="1">
              <a:spLocks noChangeArrowheads="1"/>
            </p:cNvSpPr>
            <p:nvPr/>
          </p:nvSpPr>
          <p:spPr bwMode="auto">
            <a:xfrm>
              <a:off x="1750" y="3514"/>
              <a:ext cx="395" cy="231"/>
            </a:xfrm>
            <a:prstGeom prst="rect">
              <a:avLst/>
            </a:prstGeom>
            <a:noFill/>
            <a:ln w="9525">
              <a:noFill/>
              <a:miter lim="800000"/>
              <a:headEnd/>
              <a:tailEnd/>
            </a:ln>
            <a:effectLst/>
          </p:spPr>
          <p:txBody>
            <a:bodyPr wrap="none">
              <a:spAutoFit/>
            </a:bodyPr>
            <a:lstStyle/>
            <a:p>
              <a:r>
                <a:rPr lang="en-US" i="0">
                  <a:solidFill>
                    <a:schemeClr val="bg1"/>
                  </a:solidFill>
                </a:rPr>
                <a:t>A A’</a:t>
              </a:r>
            </a:p>
          </p:txBody>
        </p:sp>
        <p:sp>
          <p:nvSpPr>
            <p:cNvPr id="64" name="Line 67"/>
            <p:cNvSpPr>
              <a:spLocks noChangeShapeType="1"/>
            </p:cNvSpPr>
            <p:nvPr/>
          </p:nvSpPr>
          <p:spPr bwMode="auto">
            <a:xfrm>
              <a:off x="1936" y="3535"/>
              <a:ext cx="0" cy="166"/>
            </a:xfrm>
            <a:prstGeom prst="line">
              <a:avLst/>
            </a:prstGeom>
            <a:noFill/>
            <a:ln w="9525">
              <a:solidFill>
                <a:schemeClr val="tx1"/>
              </a:solidFill>
              <a:round/>
              <a:headEnd/>
              <a:tailEnd/>
            </a:ln>
            <a:effectLst/>
          </p:spPr>
          <p:txBody>
            <a:bodyPr wrap="none"/>
            <a:lstStyle/>
            <a:p>
              <a:endParaRPr lang="en-US"/>
            </a:p>
          </p:txBody>
        </p:sp>
        <p:sp>
          <p:nvSpPr>
            <p:cNvPr id="65" name="Line 68"/>
            <p:cNvSpPr>
              <a:spLocks noChangeShapeType="1"/>
            </p:cNvSpPr>
            <p:nvPr/>
          </p:nvSpPr>
          <p:spPr bwMode="auto">
            <a:xfrm>
              <a:off x="2116" y="3540"/>
              <a:ext cx="0" cy="166"/>
            </a:xfrm>
            <a:prstGeom prst="line">
              <a:avLst/>
            </a:prstGeom>
            <a:noFill/>
            <a:ln w="9525">
              <a:solidFill>
                <a:schemeClr val="tx1"/>
              </a:solidFill>
              <a:round/>
              <a:headEnd/>
              <a:tailEnd/>
            </a:ln>
            <a:effectLst/>
          </p:spPr>
          <p:txBody>
            <a:bodyPr wrap="none"/>
            <a:lstStyle/>
            <a:p>
              <a:endParaRPr lang="en-US"/>
            </a:p>
          </p:txBody>
        </p:sp>
      </p:grpSp>
      <p:grpSp>
        <p:nvGrpSpPr>
          <p:cNvPr id="35" name="Group 69"/>
          <p:cNvGrpSpPr>
            <a:grpSpLocks/>
          </p:cNvGrpSpPr>
          <p:nvPr/>
        </p:nvGrpSpPr>
        <p:grpSpPr bwMode="auto">
          <a:xfrm>
            <a:off x="1630363" y="3744912"/>
            <a:ext cx="1428750" cy="366713"/>
            <a:chOff x="1750" y="3514"/>
            <a:chExt cx="900" cy="231"/>
          </a:xfrm>
        </p:grpSpPr>
        <p:sp>
          <p:nvSpPr>
            <p:cNvPr id="67" name="Rectangle 70"/>
            <p:cNvSpPr>
              <a:spLocks noChangeArrowheads="1"/>
            </p:cNvSpPr>
            <p:nvPr/>
          </p:nvSpPr>
          <p:spPr bwMode="auto">
            <a:xfrm>
              <a:off x="1771" y="3542"/>
              <a:ext cx="879" cy="16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68" name="Text Box 71"/>
            <p:cNvSpPr txBox="1">
              <a:spLocks noChangeArrowheads="1"/>
            </p:cNvSpPr>
            <p:nvPr/>
          </p:nvSpPr>
          <p:spPr bwMode="auto">
            <a:xfrm>
              <a:off x="1750" y="3514"/>
              <a:ext cx="395" cy="231"/>
            </a:xfrm>
            <a:prstGeom prst="rect">
              <a:avLst/>
            </a:prstGeom>
            <a:noFill/>
            <a:ln w="9525">
              <a:noFill/>
              <a:miter lim="800000"/>
              <a:headEnd/>
              <a:tailEnd/>
            </a:ln>
            <a:effectLst/>
          </p:spPr>
          <p:txBody>
            <a:bodyPr wrap="none">
              <a:spAutoFit/>
            </a:bodyPr>
            <a:lstStyle/>
            <a:p>
              <a:r>
                <a:rPr lang="en-US" i="0">
                  <a:solidFill>
                    <a:schemeClr val="bg1"/>
                  </a:solidFill>
                </a:rPr>
                <a:t>A A’</a:t>
              </a:r>
            </a:p>
          </p:txBody>
        </p:sp>
        <p:sp>
          <p:nvSpPr>
            <p:cNvPr id="69" name="Line 72"/>
            <p:cNvSpPr>
              <a:spLocks noChangeShapeType="1"/>
            </p:cNvSpPr>
            <p:nvPr/>
          </p:nvSpPr>
          <p:spPr bwMode="auto">
            <a:xfrm>
              <a:off x="1936" y="3535"/>
              <a:ext cx="0" cy="166"/>
            </a:xfrm>
            <a:prstGeom prst="line">
              <a:avLst/>
            </a:prstGeom>
            <a:noFill/>
            <a:ln w="9525">
              <a:solidFill>
                <a:schemeClr val="tx1"/>
              </a:solidFill>
              <a:round/>
              <a:headEnd/>
              <a:tailEnd/>
            </a:ln>
            <a:effectLst/>
          </p:spPr>
          <p:txBody>
            <a:bodyPr wrap="none"/>
            <a:lstStyle/>
            <a:p>
              <a:endParaRPr lang="en-US"/>
            </a:p>
          </p:txBody>
        </p:sp>
        <p:sp>
          <p:nvSpPr>
            <p:cNvPr id="70" name="Line 73"/>
            <p:cNvSpPr>
              <a:spLocks noChangeShapeType="1"/>
            </p:cNvSpPr>
            <p:nvPr/>
          </p:nvSpPr>
          <p:spPr bwMode="auto">
            <a:xfrm>
              <a:off x="2116" y="3540"/>
              <a:ext cx="0" cy="166"/>
            </a:xfrm>
            <a:prstGeom prst="line">
              <a:avLst/>
            </a:prstGeom>
            <a:noFill/>
            <a:ln w="9525">
              <a:solidFill>
                <a:schemeClr val="tx1"/>
              </a:solidFill>
              <a:round/>
              <a:headEnd/>
              <a:tailEnd/>
            </a:ln>
            <a:effectLst/>
          </p:spPr>
          <p:txBody>
            <a:bodyPr wrap="none"/>
            <a:lstStyle/>
            <a:p>
              <a:endParaRPr lang="en-US"/>
            </a:p>
          </p:txBody>
        </p:sp>
      </p:grpSp>
      <p:grpSp>
        <p:nvGrpSpPr>
          <p:cNvPr id="40" name="Group 74"/>
          <p:cNvGrpSpPr>
            <a:grpSpLocks/>
          </p:cNvGrpSpPr>
          <p:nvPr/>
        </p:nvGrpSpPr>
        <p:grpSpPr bwMode="auto">
          <a:xfrm>
            <a:off x="1630363" y="3744912"/>
            <a:ext cx="1428750" cy="366713"/>
            <a:chOff x="1750" y="3514"/>
            <a:chExt cx="900" cy="231"/>
          </a:xfrm>
        </p:grpSpPr>
        <p:sp>
          <p:nvSpPr>
            <p:cNvPr id="72" name="Rectangle 75"/>
            <p:cNvSpPr>
              <a:spLocks noChangeArrowheads="1"/>
            </p:cNvSpPr>
            <p:nvPr/>
          </p:nvSpPr>
          <p:spPr bwMode="auto">
            <a:xfrm>
              <a:off x="1771" y="3542"/>
              <a:ext cx="879" cy="16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73" name="Text Box 76"/>
            <p:cNvSpPr txBox="1">
              <a:spLocks noChangeArrowheads="1"/>
            </p:cNvSpPr>
            <p:nvPr/>
          </p:nvSpPr>
          <p:spPr bwMode="auto">
            <a:xfrm>
              <a:off x="1750" y="3514"/>
              <a:ext cx="395" cy="231"/>
            </a:xfrm>
            <a:prstGeom prst="rect">
              <a:avLst/>
            </a:prstGeom>
            <a:noFill/>
            <a:ln w="9525">
              <a:noFill/>
              <a:miter lim="800000"/>
              <a:headEnd/>
              <a:tailEnd/>
            </a:ln>
            <a:effectLst/>
          </p:spPr>
          <p:txBody>
            <a:bodyPr wrap="none">
              <a:spAutoFit/>
            </a:bodyPr>
            <a:lstStyle/>
            <a:p>
              <a:r>
                <a:rPr lang="en-US" i="0">
                  <a:solidFill>
                    <a:schemeClr val="bg1"/>
                  </a:solidFill>
                </a:rPr>
                <a:t>A A’</a:t>
              </a:r>
            </a:p>
          </p:txBody>
        </p:sp>
        <p:sp>
          <p:nvSpPr>
            <p:cNvPr id="74" name="Line 77"/>
            <p:cNvSpPr>
              <a:spLocks noChangeShapeType="1"/>
            </p:cNvSpPr>
            <p:nvPr/>
          </p:nvSpPr>
          <p:spPr bwMode="auto">
            <a:xfrm>
              <a:off x="1936" y="3535"/>
              <a:ext cx="0" cy="166"/>
            </a:xfrm>
            <a:prstGeom prst="line">
              <a:avLst/>
            </a:prstGeom>
            <a:noFill/>
            <a:ln w="9525">
              <a:solidFill>
                <a:schemeClr val="tx1"/>
              </a:solidFill>
              <a:round/>
              <a:headEnd/>
              <a:tailEnd/>
            </a:ln>
            <a:effectLst/>
          </p:spPr>
          <p:txBody>
            <a:bodyPr wrap="none"/>
            <a:lstStyle/>
            <a:p>
              <a:endParaRPr lang="en-US"/>
            </a:p>
          </p:txBody>
        </p:sp>
        <p:sp>
          <p:nvSpPr>
            <p:cNvPr id="75" name="Line 78"/>
            <p:cNvSpPr>
              <a:spLocks noChangeShapeType="1"/>
            </p:cNvSpPr>
            <p:nvPr/>
          </p:nvSpPr>
          <p:spPr bwMode="auto">
            <a:xfrm>
              <a:off x="2116" y="3540"/>
              <a:ext cx="0" cy="166"/>
            </a:xfrm>
            <a:prstGeom prst="line">
              <a:avLst/>
            </a:prstGeom>
            <a:noFill/>
            <a:ln w="9525">
              <a:solidFill>
                <a:schemeClr val="tx1"/>
              </a:solidFill>
              <a:round/>
              <a:headEnd/>
              <a:tailEnd/>
            </a:ln>
            <a:effectLst/>
          </p:spPr>
          <p:txBody>
            <a:bodyPr wrap="none"/>
            <a:lstStyle/>
            <a:p>
              <a:endParaRPr lang="en-US"/>
            </a:p>
          </p:txBody>
        </p:sp>
      </p:grpSp>
      <p:grpSp>
        <p:nvGrpSpPr>
          <p:cNvPr id="45" name="Group 79"/>
          <p:cNvGrpSpPr>
            <a:grpSpLocks/>
          </p:cNvGrpSpPr>
          <p:nvPr/>
        </p:nvGrpSpPr>
        <p:grpSpPr bwMode="auto">
          <a:xfrm>
            <a:off x="1627188" y="3741737"/>
            <a:ext cx="1428750" cy="369888"/>
            <a:chOff x="1750" y="3514"/>
            <a:chExt cx="900" cy="233"/>
          </a:xfrm>
        </p:grpSpPr>
        <p:sp>
          <p:nvSpPr>
            <p:cNvPr id="77" name="Rectangle 80"/>
            <p:cNvSpPr>
              <a:spLocks noChangeArrowheads="1"/>
            </p:cNvSpPr>
            <p:nvPr/>
          </p:nvSpPr>
          <p:spPr bwMode="auto">
            <a:xfrm>
              <a:off x="1771" y="3542"/>
              <a:ext cx="879" cy="16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78" name="Text Box 81"/>
            <p:cNvSpPr txBox="1">
              <a:spLocks noChangeArrowheads="1"/>
            </p:cNvSpPr>
            <p:nvPr/>
          </p:nvSpPr>
          <p:spPr bwMode="auto">
            <a:xfrm>
              <a:off x="1750" y="3514"/>
              <a:ext cx="396" cy="233"/>
            </a:xfrm>
            <a:prstGeom prst="rect">
              <a:avLst/>
            </a:prstGeom>
            <a:noFill/>
            <a:ln w="9525">
              <a:noFill/>
              <a:miter lim="800000"/>
              <a:headEnd/>
              <a:tailEnd/>
            </a:ln>
            <a:effectLst/>
          </p:spPr>
          <p:txBody>
            <a:bodyPr wrap="none">
              <a:spAutoFit/>
            </a:bodyPr>
            <a:lstStyle/>
            <a:p>
              <a:r>
                <a:rPr lang="en-US" i="0" dirty="0">
                  <a:solidFill>
                    <a:schemeClr val="bg1"/>
                  </a:solidFill>
                </a:rPr>
                <a:t>A  </a:t>
              </a:r>
              <a:r>
                <a:rPr lang="en-US" i="0" dirty="0" err="1">
                  <a:solidFill>
                    <a:schemeClr val="bg1"/>
                  </a:solidFill>
                </a:rPr>
                <a:t>A</a:t>
              </a:r>
              <a:r>
                <a:rPr lang="en-US" i="0" dirty="0">
                  <a:solidFill>
                    <a:schemeClr val="bg1"/>
                  </a:solidFill>
                </a:rPr>
                <a:t>’</a:t>
              </a:r>
            </a:p>
          </p:txBody>
        </p:sp>
        <p:sp>
          <p:nvSpPr>
            <p:cNvPr id="79" name="Line 82"/>
            <p:cNvSpPr>
              <a:spLocks noChangeShapeType="1"/>
            </p:cNvSpPr>
            <p:nvPr/>
          </p:nvSpPr>
          <p:spPr bwMode="auto">
            <a:xfrm>
              <a:off x="1936" y="3535"/>
              <a:ext cx="0" cy="166"/>
            </a:xfrm>
            <a:prstGeom prst="line">
              <a:avLst/>
            </a:prstGeom>
            <a:noFill/>
            <a:ln w="9525">
              <a:solidFill>
                <a:schemeClr val="tx1"/>
              </a:solidFill>
              <a:round/>
              <a:headEnd/>
              <a:tailEnd/>
            </a:ln>
            <a:effectLst/>
          </p:spPr>
          <p:txBody>
            <a:bodyPr wrap="none"/>
            <a:lstStyle/>
            <a:p>
              <a:endParaRPr lang="en-US"/>
            </a:p>
          </p:txBody>
        </p:sp>
        <p:sp>
          <p:nvSpPr>
            <p:cNvPr id="80" name="Line 83"/>
            <p:cNvSpPr>
              <a:spLocks noChangeShapeType="1"/>
            </p:cNvSpPr>
            <p:nvPr/>
          </p:nvSpPr>
          <p:spPr bwMode="auto">
            <a:xfrm>
              <a:off x="2116" y="3540"/>
              <a:ext cx="0" cy="166"/>
            </a:xfrm>
            <a:prstGeom prst="line">
              <a:avLst/>
            </a:prstGeom>
            <a:noFill/>
            <a:ln w="9525">
              <a:solidFill>
                <a:schemeClr val="tx1"/>
              </a:solidFill>
              <a:round/>
              <a:headEnd/>
              <a:tailEnd/>
            </a:ln>
            <a:effectLst/>
          </p:spPr>
          <p:txBody>
            <a:bodyPr wrap="none"/>
            <a:lstStyle/>
            <a:p>
              <a:endParaRPr lang="en-US"/>
            </a:p>
          </p:txBody>
        </p:sp>
      </p:grpSp>
      <p:grpSp>
        <p:nvGrpSpPr>
          <p:cNvPr id="46" name="Group 92"/>
          <p:cNvGrpSpPr>
            <a:grpSpLocks/>
          </p:cNvGrpSpPr>
          <p:nvPr/>
        </p:nvGrpSpPr>
        <p:grpSpPr bwMode="auto">
          <a:xfrm>
            <a:off x="1962150" y="4843462"/>
            <a:ext cx="1428750" cy="369888"/>
            <a:chOff x="730" y="2472"/>
            <a:chExt cx="900" cy="233"/>
          </a:xfrm>
        </p:grpSpPr>
        <p:sp>
          <p:nvSpPr>
            <p:cNvPr id="84" name="Rectangle 88"/>
            <p:cNvSpPr>
              <a:spLocks noChangeArrowheads="1"/>
            </p:cNvSpPr>
            <p:nvPr/>
          </p:nvSpPr>
          <p:spPr bwMode="auto">
            <a:xfrm>
              <a:off x="751" y="2500"/>
              <a:ext cx="879" cy="16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85" name="Text Box 89"/>
            <p:cNvSpPr txBox="1">
              <a:spLocks noChangeArrowheads="1"/>
            </p:cNvSpPr>
            <p:nvPr/>
          </p:nvSpPr>
          <p:spPr bwMode="auto">
            <a:xfrm>
              <a:off x="730" y="2472"/>
              <a:ext cx="399" cy="233"/>
            </a:xfrm>
            <a:prstGeom prst="rect">
              <a:avLst/>
            </a:prstGeom>
            <a:noFill/>
            <a:ln w="9525">
              <a:noFill/>
              <a:miter lim="800000"/>
              <a:headEnd/>
              <a:tailEnd/>
            </a:ln>
            <a:effectLst/>
          </p:spPr>
          <p:txBody>
            <a:bodyPr wrap="none">
              <a:spAutoFit/>
            </a:bodyPr>
            <a:lstStyle/>
            <a:p>
              <a:r>
                <a:rPr lang="en-US" i="0" dirty="0">
                  <a:solidFill>
                    <a:schemeClr val="bg1"/>
                  </a:solidFill>
                </a:rPr>
                <a:t>A’  A</a:t>
              </a:r>
            </a:p>
          </p:txBody>
        </p:sp>
        <p:sp>
          <p:nvSpPr>
            <p:cNvPr id="86" name="Line 90"/>
            <p:cNvSpPr>
              <a:spLocks noChangeShapeType="1"/>
            </p:cNvSpPr>
            <p:nvPr/>
          </p:nvSpPr>
          <p:spPr bwMode="auto">
            <a:xfrm>
              <a:off x="937" y="2493"/>
              <a:ext cx="0" cy="166"/>
            </a:xfrm>
            <a:prstGeom prst="line">
              <a:avLst/>
            </a:prstGeom>
            <a:noFill/>
            <a:ln w="9525">
              <a:solidFill>
                <a:schemeClr val="tx1"/>
              </a:solidFill>
              <a:round/>
              <a:headEnd/>
              <a:tailEnd/>
            </a:ln>
            <a:effectLst/>
          </p:spPr>
          <p:txBody>
            <a:bodyPr wrap="none"/>
            <a:lstStyle/>
            <a:p>
              <a:endParaRPr lang="en-US"/>
            </a:p>
          </p:txBody>
        </p:sp>
        <p:sp>
          <p:nvSpPr>
            <p:cNvPr id="87" name="Line 91"/>
            <p:cNvSpPr>
              <a:spLocks noChangeShapeType="1"/>
            </p:cNvSpPr>
            <p:nvPr/>
          </p:nvSpPr>
          <p:spPr bwMode="auto">
            <a:xfrm>
              <a:off x="1096" y="2498"/>
              <a:ext cx="0" cy="166"/>
            </a:xfrm>
            <a:prstGeom prst="line">
              <a:avLst/>
            </a:prstGeom>
            <a:noFill/>
            <a:ln w="9525">
              <a:solidFill>
                <a:schemeClr val="tx1"/>
              </a:solidFill>
              <a:round/>
              <a:headEnd/>
              <a:tailEnd/>
            </a:ln>
            <a:effectLst/>
          </p:spPr>
          <p:txBody>
            <a:bodyPr wrap="none"/>
            <a:lstStyle/>
            <a:p>
              <a:endParaRPr lang="en-US"/>
            </a:p>
          </p:txBody>
        </p:sp>
      </p:grpSp>
      <p:graphicFrame>
        <p:nvGraphicFramePr>
          <p:cNvPr id="96" name="Content Placeholder 43"/>
          <p:cNvGraphicFramePr>
            <a:graphicFrameLocks/>
          </p:cNvGraphicFramePr>
          <p:nvPr/>
        </p:nvGraphicFramePr>
        <p:xfrm>
          <a:off x="5257800" y="2438400"/>
          <a:ext cx="3200400" cy="741680"/>
        </p:xfrm>
        <a:graphic>
          <a:graphicData uri="http://schemas.openxmlformats.org/drawingml/2006/table">
            <a:tbl>
              <a:tblPr firstRow="1" bandRow="1">
                <a:tableStyleId>{5C22544A-7EE6-4342-B048-85BDC9FD1C3A}</a:tableStyleId>
              </a:tblPr>
              <a:tblGrid>
                <a:gridCol w="1309255">
                  <a:extLst>
                    <a:ext uri="{9D8B030D-6E8A-4147-A177-3AD203B41FA5}">
                      <a16:colId xmlns:a16="http://schemas.microsoft.com/office/drawing/2014/main" val="20000"/>
                    </a:ext>
                  </a:extLst>
                </a:gridCol>
                <a:gridCol w="1224395">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i="0" dirty="0"/>
                        <a:t> MAC </a:t>
                      </a:r>
                      <a:r>
                        <a:rPr lang="en-US" sz="1600" i="0" dirty="0" err="1"/>
                        <a:t>addr</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0" dirty="0"/>
                        <a:t>port</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i="0" dirty="0"/>
                        <a:t>TTL</a:t>
                      </a:r>
                    </a:p>
                  </a:txBody>
                  <a:tcPr/>
                </a:tc>
                <a:extLst>
                  <a:ext uri="{0D108BD9-81ED-4DB2-BD59-A6C34878D82A}">
                    <a16:rowId xmlns:a16="http://schemas.microsoft.com/office/drawing/2014/main" val="10000"/>
                  </a:ext>
                </a:extLst>
              </a:tr>
              <a:tr h="370840">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10001"/>
                  </a:ext>
                </a:extLst>
              </a:tr>
            </a:tbl>
          </a:graphicData>
        </a:graphic>
      </p:graphicFrame>
      <p:graphicFrame>
        <p:nvGraphicFramePr>
          <p:cNvPr id="97" name="Content Placeholder 43"/>
          <p:cNvGraphicFramePr>
            <a:graphicFrameLocks/>
          </p:cNvGraphicFramePr>
          <p:nvPr/>
        </p:nvGraphicFramePr>
        <p:xfrm>
          <a:off x="5257800" y="2438400"/>
          <a:ext cx="3200400" cy="741680"/>
        </p:xfrm>
        <a:graphic>
          <a:graphicData uri="http://schemas.openxmlformats.org/drawingml/2006/table">
            <a:tbl>
              <a:tblPr firstRow="1" bandRow="1">
                <a:tableStyleId>{5C22544A-7EE6-4342-B048-85BDC9FD1C3A}</a:tableStyleId>
              </a:tblPr>
              <a:tblGrid>
                <a:gridCol w="1309255">
                  <a:extLst>
                    <a:ext uri="{9D8B030D-6E8A-4147-A177-3AD203B41FA5}">
                      <a16:colId xmlns:a16="http://schemas.microsoft.com/office/drawing/2014/main" val="20000"/>
                    </a:ext>
                  </a:extLst>
                </a:gridCol>
                <a:gridCol w="1224395">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i="0" dirty="0"/>
                        <a:t> MAC </a:t>
                      </a:r>
                      <a:r>
                        <a:rPr lang="en-US" sz="1600" i="0" dirty="0" err="1"/>
                        <a:t>addr</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0" dirty="0"/>
                        <a:t>port</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i="0" dirty="0"/>
                        <a:t>TTL</a:t>
                      </a:r>
                    </a:p>
                  </a:txBody>
                  <a:tcPr/>
                </a:tc>
                <a:extLst>
                  <a:ext uri="{0D108BD9-81ED-4DB2-BD59-A6C34878D82A}">
                    <a16:rowId xmlns:a16="http://schemas.microsoft.com/office/drawing/2014/main" val="10000"/>
                  </a:ext>
                </a:extLst>
              </a:tr>
              <a:tr h="370840">
                <a:tc>
                  <a:txBody>
                    <a:bodyPr/>
                    <a:lstStyle/>
                    <a:p>
                      <a:pPr algn="ctr"/>
                      <a:r>
                        <a:rPr lang="en-US" sz="1600" dirty="0"/>
                        <a:t>A</a:t>
                      </a:r>
                    </a:p>
                  </a:txBody>
                  <a:tcPr/>
                </a:tc>
                <a:tc>
                  <a:txBody>
                    <a:bodyPr/>
                    <a:lstStyle/>
                    <a:p>
                      <a:pPr algn="ctr"/>
                      <a:r>
                        <a:rPr lang="en-US" sz="1600" dirty="0"/>
                        <a:t>1</a:t>
                      </a:r>
                    </a:p>
                  </a:txBody>
                  <a:tcPr/>
                </a:tc>
                <a:tc>
                  <a:txBody>
                    <a:bodyPr/>
                    <a:lstStyle/>
                    <a:p>
                      <a:pPr algn="ctr"/>
                      <a:r>
                        <a:rPr lang="en-US" sz="1600" dirty="0"/>
                        <a:t>60</a:t>
                      </a:r>
                    </a:p>
                  </a:txBody>
                  <a:tcPr/>
                </a:tc>
                <a:extLst>
                  <a:ext uri="{0D108BD9-81ED-4DB2-BD59-A6C34878D82A}">
                    <a16:rowId xmlns:a16="http://schemas.microsoft.com/office/drawing/2014/main" val="10001"/>
                  </a:ext>
                </a:extLst>
              </a:tr>
            </a:tbl>
          </a:graphicData>
        </a:graphic>
      </p:graphicFrame>
      <p:graphicFrame>
        <p:nvGraphicFramePr>
          <p:cNvPr id="98" name="Content Placeholder 43"/>
          <p:cNvGraphicFramePr>
            <a:graphicFrameLocks/>
          </p:cNvGraphicFramePr>
          <p:nvPr/>
        </p:nvGraphicFramePr>
        <p:xfrm>
          <a:off x="5257800" y="2438400"/>
          <a:ext cx="3200400" cy="1112520"/>
        </p:xfrm>
        <a:graphic>
          <a:graphicData uri="http://schemas.openxmlformats.org/drawingml/2006/table">
            <a:tbl>
              <a:tblPr firstRow="1" bandRow="1">
                <a:tableStyleId>{5C22544A-7EE6-4342-B048-85BDC9FD1C3A}</a:tableStyleId>
              </a:tblPr>
              <a:tblGrid>
                <a:gridCol w="1309255">
                  <a:extLst>
                    <a:ext uri="{9D8B030D-6E8A-4147-A177-3AD203B41FA5}">
                      <a16:colId xmlns:a16="http://schemas.microsoft.com/office/drawing/2014/main" val="20000"/>
                    </a:ext>
                  </a:extLst>
                </a:gridCol>
                <a:gridCol w="1224395">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i="0" dirty="0"/>
                        <a:t> MAC </a:t>
                      </a:r>
                      <a:r>
                        <a:rPr lang="en-US" sz="1600" i="0" dirty="0" err="1"/>
                        <a:t>addr</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0" dirty="0"/>
                        <a:t>port</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i="0" dirty="0"/>
                        <a:t>TTL</a:t>
                      </a:r>
                    </a:p>
                  </a:txBody>
                  <a:tcPr/>
                </a:tc>
                <a:extLst>
                  <a:ext uri="{0D108BD9-81ED-4DB2-BD59-A6C34878D82A}">
                    <a16:rowId xmlns:a16="http://schemas.microsoft.com/office/drawing/2014/main" val="10000"/>
                  </a:ext>
                </a:extLst>
              </a:tr>
              <a:tr h="370840">
                <a:tc>
                  <a:txBody>
                    <a:bodyPr/>
                    <a:lstStyle/>
                    <a:p>
                      <a:pPr algn="ctr"/>
                      <a:r>
                        <a:rPr lang="en-US" sz="1600" dirty="0"/>
                        <a:t>A</a:t>
                      </a:r>
                    </a:p>
                  </a:txBody>
                  <a:tcPr/>
                </a:tc>
                <a:tc>
                  <a:txBody>
                    <a:bodyPr/>
                    <a:lstStyle/>
                    <a:p>
                      <a:pPr algn="ctr"/>
                      <a:r>
                        <a:rPr lang="en-US" sz="1600" dirty="0"/>
                        <a:t>1</a:t>
                      </a:r>
                    </a:p>
                  </a:txBody>
                  <a:tcPr/>
                </a:tc>
                <a:tc>
                  <a:txBody>
                    <a:bodyPr/>
                    <a:lstStyle/>
                    <a:p>
                      <a:pPr algn="ctr"/>
                      <a:r>
                        <a:rPr lang="en-US" sz="1600" dirty="0"/>
                        <a:t>60</a:t>
                      </a:r>
                    </a:p>
                  </a:txBody>
                  <a:tcPr/>
                </a:tc>
                <a:extLst>
                  <a:ext uri="{0D108BD9-81ED-4DB2-BD59-A6C34878D82A}">
                    <a16:rowId xmlns:a16="http://schemas.microsoft.com/office/drawing/2014/main" val="10001"/>
                  </a:ext>
                </a:extLst>
              </a:tr>
              <a:tr h="370840">
                <a:tc>
                  <a:txBody>
                    <a:bodyPr/>
                    <a:lstStyle/>
                    <a:p>
                      <a:pPr algn="ctr"/>
                      <a:r>
                        <a:rPr lang="en-US" sz="1600" dirty="0"/>
                        <a:t>A’</a:t>
                      </a:r>
                    </a:p>
                  </a:txBody>
                  <a:tcPr/>
                </a:tc>
                <a:tc>
                  <a:txBody>
                    <a:bodyPr/>
                    <a:lstStyle/>
                    <a:p>
                      <a:pPr algn="ctr"/>
                      <a:r>
                        <a:rPr lang="en-US" sz="1600" dirty="0"/>
                        <a:t>4</a:t>
                      </a:r>
                    </a:p>
                  </a:txBody>
                  <a:tcPr/>
                </a:tc>
                <a:tc>
                  <a:txBody>
                    <a:bodyPr/>
                    <a:lstStyle/>
                    <a:p>
                      <a:pPr algn="ctr"/>
                      <a:r>
                        <a:rPr lang="en-US" sz="1600" dirty="0"/>
                        <a:t>60</a:t>
                      </a:r>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dissolve">
                                      <p:cBhvr>
                                        <p:cTn id="7" dur="500"/>
                                        <p:tgtEl>
                                          <p:spTgt spid="51"/>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6"/>
                                        </p:tgtEl>
                                        <p:attrNameLst>
                                          <p:attrName>style.visibility</p:attrName>
                                        </p:attrNameLst>
                                      </p:cBhvr>
                                      <p:to>
                                        <p:strVal val="visible"/>
                                      </p:to>
                                    </p:set>
                                    <p:animEffect transition="in" filter="wipe(up)">
                                      <p:cBhvr>
                                        <p:cTn id="11" dur="500"/>
                                        <p:tgtEl>
                                          <p:spTgt spid="9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ssolve">
                                      <p:cBhvr>
                                        <p:cTn id="16" dur="500"/>
                                        <p:tgtEl>
                                          <p:spTgt spid="4"/>
                                        </p:tgtEl>
                                      </p:cBhvr>
                                    </p:animEffec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5"/>
                                        </p:tgtEl>
                                        <p:attrNameLst>
                                          <p:attrName>style.visibility</p:attrName>
                                        </p:attrNameLst>
                                      </p:cBhvr>
                                      <p:to>
                                        <p:strVal val="hidden"/>
                                      </p:to>
                                    </p:set>
                                  </p:childTnLst>
                                </p:cTn>
                              </p:par>
                              <p:par>
                                <p:cTn id="24" presetID="0" presetClass="path" presetSubtype="0" accel="50000" decel="50000" fill="hold" nodeType="withEffect">
                                  <p:stCondLst>
                                    <p:cond delay="0"/>
                                  </p:stCondLst>
                                  <p:childTnLst>
                                    <p:animMotion origin="layout" path="M -4.44444E-6 -2.59259E-6 L -0.10694 0.11482 L -0.10694 0.24329 " pathEditMode="relative" rAng="0" ptsTypes="AAA">
                                      <p:cBhvr>
                                        <p:cTn id="25" dur="2000" fill="hold"/>
                                        <p:tgtEl>
                                          <p:spTgt spid="4"/>
                                        </p:tgtEl>
                                        <p:attrNameLst>
                                          <p:attrName>ppt_x</p:attrName>
                                          <p:attrName>ppt_y</p:attrName>
                                        </p:attrNameLst>
                                      </p:cBhvr>
                                      <p:rCtr x="-5300" y="12200"/>
                                    </p:animMotion>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9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nodeType="clickEffect">
                                  <p:stCondLst>
                                    <p:cond delay="0"/>
                                  </p:stCondLst>
                                  <p:childTnLst>
                                    <p:set>
                                      <p:cBhvr>
                                        <p:cTn id="33" dur="1" fill="hold">
                                          <p:stCondLst>
                                            <p:cond delay="0"/>
                                          </p:stCondLst>
                                        </p:cTn>
                                        <p:tgtEl>
                                          <p:spTgt spid="4"/>
                                        </p:tgtEl>
                                        <p:attrNameLst>
                                          <p:attrName>style.visibility</p:attrName>
                                        </p:attrNameLst>
                                      </p:cBhvr>
                                      <p:to>
                                        <p:strVal val="hidden"/>
                                      </p:to>
                                    </p:set>
                                  </p:childTnLst>
                                </p:cTn>
                              </p:par>
                              <p:par>
                                <p:cTn id="34" presetID="1" presetClass="entr" presetSubtype="0" fill="hold" nodeType="withEffect">
                                  <p:stCondLst>
                                    <p:cond delay="0"/>
                                  </p:stCondLst>
                                  <p:childTnLst>
                                    <p:set>
                                      <p:cBhvr>
                                        <p:cTn id="35" dur="1" fill="hold">
                                          <p:stCondLst>
                                            <p:cond delay="0"/>
                                          </p:stCondLst>
                                        </p:cTn>
                                        <p:tgtEl>
                                          <p:spTgt spid="6"/>
                                        </p:tgtEl>
                                        <p:attrNameLst>
                                          <p:attrName>style.visibility</p:attrName>
                                        </p:attrNameLst>
                                      </p:cBhvr>
                                      <p:to>
                                        <p:strVal val="visible"/>
                                      </p:to>
                                    </p:set>
                                  </p:childTnLst>
                                </p:cTn>
                              </p:par>
                              <p:par>
                                <p:cTn id="36" presetID="0" presetClass="path" presetSubtype="0" accel="50000" decel="50000" fill="hold" nodeType="withEffect">
                                  <p:stCondLst>
                                    <p:cond delay="0"/>
                                  </p:stCondLst>
                                  <p:childTnLst>
                                    <p:animMotion origin="layout" path="M 2.5E-6 6.2963E-6 L -0.12118 -0.09814 " pathEditMode="relative" ptsTypes="AA">
                                      <p:cBhvr>
                                        <p:cTn id="37" dur="2000" fill="hold"/>
                                        <p:tgtEl>
                                          <p:spTgt spid="6"/>
                                        </p:tgtEl>
                                        <p:attrNameLst>
                                          <p:attrName>ppt_x</p:attrName>
                                          <p:attrName>ppt_y</p:attrName>
                                        </p:attrNameLst>
                                      </p:cBhvr>
                                    </p:animMotion>
                                  </p:childTnLst>
                                </p:cTn>
                              </p:par>
                              <p:par>
                                <p:cTn id="38" presetID="1" presetClass="entr" presetSubtype="0"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par>
                                <p:cTn id="40" presetID="0" presetClass="path" presetSubtype="0" accel="50000" decel="50000" fill="hold" nodeType="withEffect">
                                  <p:stCondLst>
                                    <p:cond delay="0"/>
                                  </p:stCondLst>
                                  <p:childTnLst>
                                    <p:animMotion origin="layout" path="M 3.61111E-6 -7.40741E-7 L -0.09532 0.14352 " pathEditMode="relative" rAng="0" ptsTypes="AA">
                                      <p:cBhvr>
                                        <p:cTn id="41" dur="2000" fill="hold"/>
                                        <p:tgtEl>
                                          <p:spTgt spid="25"/>
                                        </p:tgtEl>
                                        <p:attrNameLst>
                                          <p:attrName>ppt_x</p:attrName>
                                          <p:attrName>ppt_y</p:attrName>
                                        </p:attrNameLst>
                                      </p:cBhvr>
                                      <p:rCtr x="-4800" y="7200"/>
                                    </p:animMotion>
                                  </p:childTnLst>
                                </p:cTn>
                              </p:par>
                              <p:par>
                                <p:cTn id="42" presetID="1" presetClass="entr" presetSubtype="0" fill="hold" nodeType="withEffect">
                                  <p:stCondLst>
                                    <p:cond delay="0"/>
                                  </p:stCondLst>
                                  <p:childTnLst>
                                    <p:set>
                                      <p:cBhvr>
                                        <p:cTn id="43" dur="1" fill="hold">
                                          <p:stCondLst>
                                            <p:cond delay="0"/>
                                          </p:stCondLst>
                                        </p:cTn>
                                        <p:tgtEl>
                                          <p:spTgt spid="35"/>
                                        </p:tgtEl>
                                        <p:attrNameLst>
                                          <p:attrName>style.visibility</p:attrName>
                                        </p:attrNameLst>
                                      </p:cBhvr>
                                      <p:to>
                                        <p:strVal val="visible"/>
                                      </p:to>
                                    </p:set>
                                  </p:childTnLst>
                                </p:cTn>
                              </p:par>
                              <p:par>
                                <p:cTn id="44" presetID="0" presetClass="path" presetSubtype="0" accel="50000" decel="50000" fill="hold" nodeType="withEffect">
                                  <p:stCondLst>
                                    <p:cond delay="0"/>
                                  </p:stCondLst>
                                  <p:childTnLst>
                                    <p:animMotion origin="layout" path="M 3.61111E-6 -7.40741E-7 L 0.03489 0.15509 " pathEditMode="relative" rAng="0" ptsTypes="AA">
                                      <p:cBhvr>
                                        <p:cTn id="45" dur="2000" fill="hold"/>
                                        <p:tgtEl>
                                          <p:spTgt spid="35"/>
                                        </p:tgtEl>
                                        <p:attrNameLst>
                                          <p:attrName>ppt_x</p:attrName>
                                          <p:attrName>ppt_y</p:attrName>
                                        </p:attrNameLst>
                                      </p:cBhvr>
                                      <p:rCtr x="1700" y="7800"/>
                                    </p:animMotion>
                                  </p:childTnLst>
                                </p:cTn>
                              </p:par>
                              <p:par>
                                <p:cTn id="46" presetID="1" presetClass="entr" presetSubtype="0" fill="hold" nodeType="withEffect">
                                  <p:stCondLst>
                                    <p:cond delay="0"/>
                                  </p:stCondLst>
                                  <p:childTnLst>
                                    <p:set>
                                      <p:cBhvr>
                                        <p:cTn id="47" dur="1" fill="hold">
                                          <p:stCondLst>
                                            <p:cond delay="0"/>
                                          </p:stCondLst>
                                        </p:cTn>
                                        <p:tgtEl>
                                          <p:spTgt spid="40"/>
                                        </p:tgtEl>
                                        <p:attrNameLst>
                                          <p:attrName>style.visibility</p:attrName>
                                        </p:attrNameLst>
                                      </p:cBhvr>
                                      <p:to>
                                        <p:strVal val="visible"/>
                                      </p:to>
                                    </p:set>
                                  </p:childTnLst>
                                </p:cTn>
                              </p:par>
                              <p:par>
                                <p:cTn id="48" presetID="0" presetClass="path" presetSubtype="0" accel="50000" decel="50000" fill="hold" nodeType="withEffect">
                                  <p:stCondLst>
                                    <p:cond delay="0"/>
                                  </p:stCondLst>
                                  <p:childTnLst>
                                    <p:animMotion origin="layout" path="M 3.61111E-6 -7.40741E-7 L 0.16163 0.06667 " pathEditMode="relative" rAng="0" ptsTypes="AA">
                                      <p:cBhvr>
                                        <p:cTn id="49" dur="2000" fill="hold"/>
                                        <p:tgtEl>
                                          <p:spTgt spid="40"/>
                                        </p:tgtEl>
                                        <p:attrNameLst>
                                          <p:attrName>ppt_x</p:attrName>
                                          <p:attrName>ppt_y</p:attrName>
                                        </p:attrNameLst>
                                      </p:cBhvr>
                                      <p:rCtr x="8100" y="3300"/>
                                    </p:animMotion>
                                  </p:childTnLst>
                                </p:cTn>
                              </p:par>
                              <p:par>
                                <p:cTn id="50" presetID="1" presetClass="entr" presetSubtype="0" fill="hold" nodeType="withEffect">
                                  <p:stCondLst>
                                    <p:cond delay="0"/>
                                  </p:stCondLst>
                                  <p:childTnLst>
                                    <p:set>
                                      <p:cBhvr>
                                        <p:cTn id="51" dur="1" fill="hold">
                                          <p:stCondLst>
                                            <p:cond delay="0"/>
                                          </p:stCondLst>
                                        </p:cTn>
                                        <p:tgtEl>
                                          <p:spTgt spid="45"/>
                                        </p:tgtEl>
                                        <p:attrNameLst>
                                          <p:attrName>style.visibility</p:attrName>
                                        </p:attrNameLst>
                                      </p:cBhvr>
                                      <p:to>
                                        <p:strVal val="visible"/>
                                      </p:to>
                                    </p:set>
                                  </p:childTnLst>
                                </p:cTn>
                              </p:par>
                              <p:par>
                                <p:cTn id="52" presetID="0" presetClass="path" presetSubtype="0" accel="50000" decel="50000" fill="hold" nodeType="withEffect">
                                  <p:stCondLst>
                                    <p:cond delay="0"/>
                                  </p:stCondLst>
                                  <p:childTnLst>
                                    <p:animMotion origin="layout" path="M 8.33333E-7 -3.7037E-6 L 0.11545 -0.10231 " pathEditMode="relative" rAng="0" ptsTypes="AA">
                                      <p:cBhvr>
                                        <p:cTn id="53" dur="2000" fill="hold"/>
                                        <p:tgtEl>
                                          <p:spTgt spid="45"/>
                                        </p:tgtEl>
                                        <p:attrNameLst>
                                          <p:attrName>ppt_x</p:attrName>
                                          <p:attrName>ppt_y</p:attrName>
                                        </p:attrNameLst>
                                      </p:cBhvr>
                                      <p:rCtr x="5800" y="-5100"/>
                                    </p:animMotion>
                                  </p:childTnLst>
                                </p:cTn>
                              </p:par>
                            </p:childTnLst>
                          </p:cTn>
                        </p:par>
                        <p:par>
                          <p:cTn id="54" fill="hold">
                            <p:stCondLst>
                              <p:cond delay="2000"/>
                            </p:stCondLst>
                            <p:childTnLst>
                              <p:par>
                                <p:cTn id="55" presetID="1" presetClass="exit" presetSubtype="0" fill="hold" nodeType="afterEffect">
                                  <p:stCondLst>
                                    <p:cond delay="0"/>
                                  </p:stCondLst>
                                  <p:childTnLst>
                                    <p:set>
                                      <p:cBhvr>
                                        <p:cTn id="56" dur="1" fill="hold">
                                          <p:stCondLst>
                                            <p:cond delay="0"/>
                                          </p:stCondLst>
                                        </p:cTn>
                                        <p:tgtEl>
                                          <p:spTgt spid="45"/>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40"/>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35"/>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25"/>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6"/>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nodeType="click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dissolve">
                                      <p:cBhvr>
                                        <p:cTn id="69" dur="500"/>
                                        <p:tgtEl>
                                          <p:spTgt spid="46"/>
                                        </p:tgtEl>
                                      </p:cBhvr>
                                    </p:animEffect>
                                  </p:childTnLst>
                                </p:cTn>
                              </p:par>
                            </p:childTnLst>
                          </p:cTn>
                        </p:par>
                        <p:par>
                          <p:cTn id="70" fill="hold">
                            <p:stCondLst>
                              <p:cond delay="500"/>
                            </p:stCondLst>
                            <p:childTnLst>
                              <p:par>
                                <p:cTn id="71" presetID="0" presetClass="path" presetSubtype="0" accel="50000" decel="50000" fill="hold" nodeType="afterEffect">
                                  <p:stCondLst>
                                    <p:cond delay="0"/>
                                  </p:stCondLst>
                                  <p:childTnLst>
                                    <p:animMotion origin="layout" path="M -0.00139 -0.00509 L -0.03767 -0.17014 " pathEditMode="relative" rAng="0" ptsTypes="AA">
                                      <p:cBhvr>
                                        <p:cTn id="72" dur="2000" fill="hold"/>
                                        <p:tgtEl>
                                          <p:spTgt spid="46"/>
                                        </p:tgtEl>
                                        <p:attrNameLst>
                                          <p:attrName>ppt_x</p:attrName>
                                          <p:attrName>ppt_y</p:attrName>
                                        </p:attrNameLst>
                                      </p:cBhvr>
                                      <p:rCtr x="-1800" y="-8300"/>
                                    </p:animMotion>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0" presetClass="path" presetSubtype="0" accel="50000" decel="50000" fill="hold" nodeType="clickEffect">
                                  <p:stCondLst>
                                    <p:cond delay="0"/>
                                  </p:stCondLst>
                                  <p:childTnLst>
                                    <p:animMotion origin="layout" path="M -0.03611 -0.1588 L -0.03472 -0.32871 " pathEditMode="relative" ptsTypes="AA">
                                      <p:cBhvr>
                                        <p:cTn id="80" dur="2000" fill="hold"/>
                                        <p:tgtEl>
                                          <p:spTgt spid="4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 </a:t>
            </a:r>
            <a:r>
              <a:rPr lang="en-US" dirty="0" err="1"/>
              <a:t>học</a:t>
            </a:r>
            <a:r>
              <a:rPr lang="en-US" dirty="0"/>
              <a:t> </a:t>
            </a:r>
            <a:r>
              <a:rPr lang="en-US" dirty="0" err="1"/>
              <a:t>địa</a:t>
            </a:r>
            <a:r>
              <a:rPr lang="en-US" dirty="0"/>
              <a:t> </a:t>
            </a:r>
            <a:r>
              <a:rPr lang="en-US" dirty="0" err="1"/>
              <a:t>chỉ</a:t>
            </a:r>
            <a:r>
              <a:rPr lang="en-US" dirty="0"/>
              <a:t> </a:t>
            </a:r>
            <a:r>
              <a:rPr lang="en-US" dirty="0" err="1"/>
              <a:t>mac</a:t>
            </a:r>
            <a:r>
              <a:rPr lang="en-US" dirty="0"/>
              <a:t> - 3</a:t>
            </a:r>
          </a:p>
        </p:txBody>
      </p:sp>
      <p:sp>
        <p:nvSpPr>
          <p:cNvPr id="3" name="Content Placeholder 2"/>
          <p:cNvSpPr>
            <a:spLocks noGrp="1"/>
          </p:cNvSpPr>
          <p:nvPr>
            <p:ph sz="quarter" idx="1"/>
          </p:nvPr>
        </p:nvSpPr>
        <p:spPr>
          <a:xfrm>
            <a:off x="457200" y="4572000"/>
            <a:ext cx="7696200" cy="1901952"/>
          </a:xfrm>
        </p:spPr>
        <p:txBody>
          <a:bodyPr/>
          <a:lstStyle/>
          <a:p>
            <a:r>
              <a:rPr lang="en-US" dirty="0" err="1"/>
              <a:t>Hỏi</a:t>
            </a:r>
            <a:r>
              <a:rPr lang="en-US" dirty="0"/>
              <a:t>: </a:t>
            </a:r>
            <a:r>
              <a:rPr lang="en-US" dirty="0" err="1"/>
              <a:t>Khi</a:t>
            </a:r>
            <a:r>
              <a:rPr lang="en-US" dirty="0"/>
              <a:t> A </a:t>
            </a:r>
            <a:r>
              <a:rPr lang="en-US" dirty="0" err="1"/>
              <a:t>gởi</a:t>
            </a:r>
            <a:r>
              <a:rPr lang="en-US" dirty="0"/>
              <a:t> </a:t>
            </a:r>
            <a:r>
              <a:rPr lang="en-US" dirty="0" err="1"/>
              <a:t>cho</a:t>
            </a:r>
            <a:r>
              <a:rPr lang="en-US" dirty="0"/>
              <a:t> F 1 </a:t>
            </a:r>
            <a:r>
              <a:rPr lang="en-US" dirty="0" err="1"/>
              <a:t>gói</a:t>
            </a:r>
            <a:r>
              <a:rPr lang="en-US" dirty="0"/>
              <a:t> tin???</a:t>
            </a:r>
          </a:p>
        </p:txBody>
      </p:sp>
      <p:grpSp>
        <p:nvGrpSpPr>
          <p:cNvPr id="4" name="Group 6"/>
          <p:cNvGrpSpPr/>
          <p:nvPr/>
        </p:nvGrpSpPr>
        <p:grpSpPr>
          <a:xfrm>
            <a:off x="685800" y="1219200"/>
            <a:ext cx="6889750" cy="2435225"/>
            <a:chOff x="958850" y="1984375"/>
            <a:chExt cx="6337300" cy="2041525"/>
          </a:xfrm>
        </p:grpSpPr>
        <p:graphicFrame>
          <p:nvGraphicFramePr>
            <p:cNvPr id="8" name="Object 9"/>
            <p:cNvGraphicFramePr>
              <a:graphicFrameLocks noChangeAspect="1"/>
            </p:cNvGraphicFramePr>
            <p:nvPr/>
          </p:nvGraphicFramePr>
          <p:xfrm>
            <a:off x="1646238" y="3346450"/>
            <a:ext cx="415925" cy="339725"/>
          </p:xfrm>
          <a:graphic>
            <a:graphicData uri="http://schemas.openxmlformats.org/presentationml/2006/ole">
              <mc:AlternateContent xmlns:mc="http://schemas.openxmlformats.org/markup-compatibility/2006">
                <mc:Choice xmlns:v="urn:schemas-microsoft-com:vml" Requires="v">
                  <p:oleObj name="Clip" r:id="rId2" imgW="1305000" imgH="1085760" progId="">
                    <p:embed/>
                  </p:oleObj>
                </mc:Choice>
                <mc:Fallback>
                  <p:oleObj name="Clip" r:id="rId2" imgW="1305000" imgH="108576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6238" y="3346450"/>
                          <a:ext cx="415925" cy="3397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9" name="Object 12"/>
            <p:cNvGraphicFramePr>
              <a:graphicFrameLocks noChangeAspect="1"/>
            </p:cNvGraphicFramePr>
            <p:nvPr/>
          </p:nvGraphicFramePr>
          <p:xfrm>
            <a:off x="2305050" y="3371850"/>
            <a:ext cx="417513" cy="339725"/>
          </p:xfrm>
          <a:graphic>
            <a:graphicData uri="http://schemas.openxmlformats.org/presentationml/2006/ole">
              <mc:AlternateContent xmlns:mc="http://schemas.openxmlformats.org/markup-compatibility/2006">
                <mc:Choice xmlns:v="urn:schemas-microsoft-com:vml" Requires="v">
                  <p:oleObj name="Clip" r:id="rId4" imgW="1305000" imgH="1085760" progId="">
                    <p:embed/>
                  </p:oleObj>
                </mc:Choice>
                <mc:Fallback>
                  <p:oleObj name="Clip" r:id="rId4" imgW="1305000" imgH="1085760" progId="">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5050" y="3371850"/>
                          <a:ext cx="417513" cy="3397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0" name="Object 19"/>
            <p:cNvGraphicFramePr>
              <a:graphicFrameLocks noChangeAspect="1"/>
            </p:cNvGraphicFramePr>
            <p:nvPr/>
          </p:nvGraphicFramePr>
          <p:xfrm>
            <a:off x="1206500" y="2867025"/>
            <a:ext cx="417513" cy="339725"/>
          </p:xfrm>
          <a:graphic>
            <a:graphicData uri="http://schemas.openxmlformats.org/presentationml/2006/ole">
              <mc:AlternateContent xmlns:mc="http://schemas.openxmlformats.org/markup-compatibility/2006">
                <mc:Choice xmlns:v="urn:schemas-microsoft-com:vml" Requires="v">
                  <p:oleObj name="Clip" r:id="rId5" imgW="1305000" imgH="1085760" progId="">
                    <p:embed/>
                  </p:oleObj>
                </mc:Choice>
                <mc:Fallback>
                  <p:oleObj name="Clip" r:id="rId5" imgW="1305000" imgH="1085760" progId="">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6500" y="2867025"/>
                          <a:ext cx="417513" cy="3397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 name="Line 20"/>
            <p:cNvSpPr>
              <a:spLocks noChangeShapeType="1"/>
            </p:cNvSpPr>
            <p:nvPr/>
          </p:nvSpPr>
          <p:spPr bwMode="auto">
            <a:xfrm flipH="1">
              <a:off x="1582738" y="3030538"/>
              <a:ext cx="555625" cy="0"/>
            </a:xfrm>
            <a:prstGeom prst="line">
              <a:avLst/>
            </a:prstGeom>
            <a:noFill/>
            <a:ln w="9525">
              <a:solidFill>
                <a:schemeClr val="tx1"/>
              </a:solidFill>
              <a:round/>
              <a:headEnd/>
              <a:tailEnd/>
            </a:ln>
            <a:effectLst/>
          </p:spPr>
          <p:txBody>
            <a:bodyPr wrap="none"/>
            <a:lstStyle/>
            <a:p>
              <a:endParaRPr lang="en-US"/>
            </a:p>
          </p:txBody>
        </p:sp>
        <p:sp>
          <p:nvSpPr>
            <p:cNvPr id="12" name="Line 21"/>
            <p:cNvSpPr>
              <a:spLocks noChangeShapeType="1"/>
            </p:cNvSpPr>
            <p:nvPr/>
          </p:nvSpPr>
          <p:spPr bwMode="auto">
            <a:xfrm flipH="1">
              <a:off x="1970088" y="3078163"/>
              <a:ext cx="271462" cy="314325"/>
            </a:xfrm>
            <a:prstGeom prst="line">
              <a:avLst/>
            </a:prstGeom>
            <a:noFill/>
            <a:ln w="9525">
              <a:solidFill>
                <a:schemeClr val="tx1"/>
              </a:solidFill>
              <a:round/>
              <a:headEnd/>
              <a:tailEnd/>
            </a:ln>
            <a:effectLst/>
          </p:spPr>
          <p:txBody>
            <a:bodyPr wrap="none"/>
            <a:lstStyle/>
            <a:p>
              <a:endParaRPr lang="en-US"/>
            </a:p>
          </p:txBody>
        </p:sp>
        <p:sp>
          <p:nvSpPr>
            <p:cNvPr id="13" name="Line 22"/>
            <p:cNvSpPr>
              <a:spLocks noChangeShapeType="1"/>
            </p:cNvSpPr>
            <p:nvPr/>
          </p:nvSpPr>
          <p:spPr bwMode="auto">
            <a:xfrm>
              <a:off x="2389188" y="3106738"/>
              <a:ext cx="73025" cy="295275"/>
            </a:xfrm>
            <a:prstGeom prst="line">
              <a:avLst/>
            </a:prstGeom>
            <a:noFill/>
            <a:ln w="9525">
              <a:solidFill>
                <a:schemeClr val="tx1"/>
              </a:solidFill>
              <a:round/>
              <a:headEnd/>
              <a:tailEnd/>
            </a:ln>
            <a:effectLst/>
          </p:spPr>
          <p:txBody>
            <a:bodyPr wrap="none"/>
            <a:lstStyle/>
            <a:p>
              <a:endParaRPr lang="en-US"/>
            </a:p>
          </p:txBody>
        </p:sp>
        <p:grpSp>
          <p:nvGrpSpPr>
            <p:cNvPr id="5" name="Group 59"/>
            <p:cNvGrpSpPr>
              <a:grpSpLocks/>
            </p:cNvGrpSpPr>
            <p:nvPr/>
          </p:nvGrpSpPr>
          <p:grpSpPr bwMode="auto">
            <a:xfrm>
              <a:off x="2006609" y="2822611"/>
              <a:ext cx="720726" cy="279402"/>
              <a:chOff x="3913" y="3140"/>
              <a:chExt cx="454" cy="176"/>
            </a:xfrm>
          </p:grpSpPr>
          <p:sp>
            <p:nvSpPr>
              <p:cNvPr id="56" name="Rectangle 60"/>
              <p:cNvSpPr>
                <a:spLocks noChangeArrowheads="1"/>
              </p:cNvSpPr>
              <p:nvPr/>
            </p:nvSpPr>
            <p:spPr bwMode="auto">
              <a:xfrm>
                <a:off x="3913" y="3228"/>
                <a:ext cx="407" cy="88"/>
              </a:xfrm>
              <a:prstGeom prst="rect">
                <a:avLst/>
              </a:prstGeom>
              <a:solidFill>
                <a:schemeClr val="hlink"/>
              </a:solidFill>
              <a:ln w="9525">
                <a:miter lim="800000"/>
                <a:headEnd/>
                <a:tailEnd/>
              </a:ln>
              <a:effectLst/>
              <a:scene3d>
                <a:camera prst="legacyObliqueTopRight"/>
                <a:lightRig rig="legacyFlat3" dir="l"/>
              </a:scene3d>
              <a:sp3d extrusionH="430200" prstMaterial="legacyMatte">
                <a:bevelT w="13500" h="13500" prst="angle"/>
                <a:bevelB w="13500" h="13500" prst="angle"/>
                <a:extrusionClr>
                  <a:schemeClr val="hlink"/>
                </a:extrusionClr>
              </a:sp3d>
            </p:spPr>
            <p:txBody>
              <a:bodyPr wrap="none" anchor="ctr">
                <a:flatTx/>
              </a:bodyPr>
              <a:lstStyle/>
              <a:p>
                <a:endParaRPr lang="en-US"/>
              </a:p>
            </p:txBody>
          </p:sp>
          <p:sp>
            <p:nvSpPr>
              <p:cNvPr id="57" name="Freeform 61"/>
              <p:cNvSpPr>
                <a:spLocks/>
              </p:cNvSpPr>
              <p:nvPr/>
            </p:nvSpPr>
            <p:spPr bwMode="auto">
              <a:xfrm>
                <a:off x="3958" y="3145"/>
                <a:ext cx="409" cy="68"/>
              </a:xfrm>
              <a:custGeom>
                <a:avLst/>
                <a:gdLst/>
                <a:ahLst/>
                <a:cxnLst>
                  <a:cxn ang="0">
                    <a:pos x="0" y="63"/>
                  </a:cxn>
                  <a:cxn ang="0">
                    <a:pos x="37" y="62"/>
                  </a:cxn>
                  <a:cxn ang="0">
                    <a:pos x="219" y="0"/>
                  </a:cxn>
                  <a:cxn ang="0">
                    <a:pos x="280" y="0"/>
                  </a:cxn>
                </a:cxnLst>
                <a:rect l="0" t="0" r="r" b="b"/>
                <a:pathLst>
                  <a:path w="280" h="63">
                    <a:moveTo>
                      <a:pt x="0" y="63"/>
                    </a:moveTo>
                    <a:lnTo>
                      <a:pt x="37" y="62"/>
                    </a:lnTo>
                    <a:lnTo>
                      <a:pt x="219" y="0"/>
                    </a:lnTo>
                    <a:lnTo>
                      <a:pt x="280" y="0"/>
                    </a:lnTo>
                  </a:path>
                </a:pathLst>
              </a:custGeom>
              <a:noFill/>
              <a:ln w="19050" cap="flat" cmpd="sng">
                <a:solidFill>
                  <a:schemeClr val="tx1"/>
                </a:solidFill>
                <a:prstDash val="solid"/>
                <a:round/>
                <a:headEnd/>
                <a:tailEnd/>
              </a:ln>
              <a:effectLst/>
            </p:spPr>
            <p:txBody>
              <a:bodyPr wrap="none"/>
              <a:lstStyle/>
              <a:p>
                <a:endParaRPr lang="en-US"/>
              </a:p>
            </p:txBody>
          </p:sp>
          <p:sp>
            <p:nvSpPr>
              <p:cNvPr id="58" name="Freeform 62"/>
              <p:cNvSpPr>
                <a:spLocks/>
              </p:cNvSpPr>
              <p:nvPr/>
            </p:nvSpPr>
            <p:spPr bwMode="auto">
              <a:xfrm>
                <a:off x="4044" y="3140"/>
                <a:ext cx="251" cy="75"/>
              </a:xfrm>
              <a:custGeom>
                <a:avLst/>
                <a:gdLst/>
                <a:ahLst/>
                <a:cxnLst>
                  <a:cxn ang="0">
                    <a:pos x="0" y="0"/>
                  </a:cxn>
                  <a:cxn ang="0">
                    <a:pos x="40" y="0"/>
                  </a:cxn>
                  <a:cxn ang="0">
                    <a:pos x="102" y="74"/>
                  </a:cxn>
                  <a:cxn ang="0">
                    <a:pos x="148" y="74"/>
                  </a:cxn>
                </a:cxnLst>
                <a:rect l="0" t="0" r="r" b="b"/>
                <a:pathLst>
                  <a:path w="148" h="74">
                    <a:moveTo>
                      <a:pt x="0" y="0"/>
                    </a:moveTo>
                    <a:lnTo>
                      <a:pt x="40" y="0"/>
                    </a:lnTo>
                    <a:lnTo>
                      <a:pt x="102" y="74"/>
                    </a:lnTo>
                    <a:lnTo>
                      <a:pt x="148" y="74"/>
                    </a:lnTo>
                  </a:path>
                </a:pathLst>
              </a:custGeom>
              <a:noFill/>
              <a:ln w="19050" cap="flat" cmpd="sng">
                <a:solidFill>
                  <a:schemeClr val="tx1"/>
                </a:solidFill>
                <a:prstDash val="solid"/>
                <a:round/>
                <a:headEnd/>
                <a:tailEnd/>
              </a:ln>
              <a:effectLst/>
            </p:spPr>
            <p:txBody>
              <a:bodyPr wrap="none"/>
              <a:lstStyle/>
              <a:p>
                <a:endParaRPr lang="en-US"/>
              </a:p>
            </p:txBody>
          </p:sp>
        </p:grpSp>
        <p:sp>
          <p:nvSpPr>
            <p:cNvPr id="15" name="Text Box 64"/>
            <p:cNvSpPr txBox="1">
              <a:spLocks noChangeArrowheads="1"/>
            </p:cNvSpPr>
            <p:nvPr/>
          </p:nvSpPr>
          <p:spPr bwMode="auto">
            <a:xfrm>
              <a:off x="958850" y="2844800"/>
              <a:ext cx="350838" cy="366713"/>
            </a:xfrm>
            <a:prstGeom prst="rect">
              <a:avLst/>
            </a:prstGeom>
            <a:noFill/>
            <a:ln w="9525">
              <a:noFill/>
              <a:miter lim="800000"/>
              <a:headEnd/>
              <a:tailEnd/>
            </a:ln>
            <a:effectLst/>
          </p:spPr>
          <p:txBody>
            <a:bodyPr wrap="none">
              <a:spAutoFit/>
            </a:bodyPr>
            <a:lstStyle/>
            <a:p>
              <a:r>
                <a:rPr lang="en-US" i="0"/>
                <a:t>A</a:t>
              </a:r>
            </a:p>
          </p:txBody>
        </p:sp>
        <p:sp>
          <p:nvSpPr>
            <p:cNvPr id="16" name="Text Box 65"/>
            <p:cNvSpPr txBox="1">
              <a:spLocks noChangeArrowheads="1"/>
            </p:cNvSpPr>
            <p:nvPr/>
          </p:nvSpPr>
          <p:spPr bwMode="auto">
            <a:xfrm>
              <a:off x="1408113" y="3306763"/>
              <a:ext cx="328612" cy="366712"/>
            </a:xfrm>
            <a:prstGeom prst="rect">
              <a:avLst/>
            </a:prstGeom>
            <a:noFill/>
            <a:ln w="9525">
              <a:noFill/>
              <a:miter lim="800000"/>
              <a:headEnd/>
              <a:tailEnd/>
            </a:ln>
            <a:effectLst/>
          </p:spPr>
          <p:txBody>
            <a:bodyPr wrap="none">
              <a:spAutoFit/>
            </a:bodyPr>
            <a:lstStyle/>
            <a:p>
              <a:r>
                <a:rPr lang="en-US" i="0"/>
                <a:t>B</a:t>
              </a:r>
            </a:p>
          </p:txBody>
        </p:sp>
        <p:sp>
          <p:nvSpPr>
            <p:cNvPr id="17" name="Text Box 73"/>
            <p:cNvSpPr txBox="1">
              <a:spLocks noChangeArrowheads="1"/>
            </p:cNvSpPr>
            <p:nvPr/>
          </p:nvSpPr>
          <p:spPr bwMode="auto">
            <a:xfrm>
              <a:off x="2181225" y="2444750"/>
              <a:ext cx="411163" cy="366713"/>
            </a:xfrm>
            <a:prstGeom prst="rect">
              <a:avLst/>
            </a:prstGeom>
            <a:noFill/>
            <a:ln w="9525">
              <a:noFill/>
              <a:miter lim="800000"/>
              <a:headEnd/>
              <a:tailEnd/>
            </a:ln>
            <a:effectLst/>
          </p:spPr>
          <p:txBody>
            <a:bodyPr wrap="none">
              <a:spAutoFit/>
            </a:bodyPr>
            <a:lstStyle/>
            <a:p>
              <a:r>
                <a:rPr lang="en-US" i="0"/>
                <a:t>S</a:t>
              </a:r>
              <a:r>
                <a:rPr lang="en-US" i="0" baseline="-25000"/>
                <a:t>1</a:t>
              </a:r>
            </a:p>
          </p:txBody>
        </p:sp>
        <p:sp>
          <p:nvSpPr>
            <p:cNvPr id="18" name="Text Box 66"/>
            <p:cNvSpPr txBox="1">
              <a:spLocks noChangeArrowheads="1"/>
            </p:cNvSpPr>
            <p:nvPr/>
          </p:nvSpPr>
          <p:spPr bwMode="auto">
            <a:xfrm>
              <a:off x="2655888" y="3298825"/>
              <a:ext cx="322262" cy="366713"/>
            </a:xfrm>
            <a:prstGeom prst="rect">
              <a:avLst/>
            </a:prstGeom>
            <a:noFill/>
            <a:ln w="9525">
              <a:noFill/>
              <a:miter lim="800000"/>
              <a:headEnd/>
              <a:tailEnd/>
            </a:ln>
            <a:effectLst/>
          </p:spPr>
          <p:txBody>
            <a:bodyPr wrap="none">
              <a:spAutoFit/>
            </a:bodyPr>
            <a:lstStyle/>
            <a:p>
              <a:r>
                <a:rPr lang="en-US" i="0"/>
                <a:t>C</a:t>
              </a:r>
            </a:p>
          </p:txBody>
        </p:sp>
        <p:grpSp>
          <p:nvGrpSpPr>
            <p:cNvPr id="6" name="Group 81"/>
            <p:cNvGrpSpPr>
              <a:grpSpLocks/>
            </p:cNvGrpSpPr>
            <p:nvPr/>
          </p:nvGrpSpPr>
          <p:grpSpPr bwMode="auto">
            <a:xfrm>
              <a:off x="2379661" y="1984384"/>
              <a:ext cx="4916482" cy="2041534"/>
              <a:chOff x="1499" y="1250"/>
              <a:chExt cx="3097" cy="1286"/>
            </a:xfrm>
          </p:grpSpPr>
          <p:graphicFrame>
            <p:nvGraphicFramePr>
              <p:cNvPr id="20" name="Object 10"/>
              <p:cNvGraphicFramePr>
                <a:graphicFrameLocks noChangeAspect="1"/>
              </p:cNvGraphicFramePr>
              <p:nvPr/>
            </p:nvGraphicFramePr>
            <p:xfrm>
              <a:off x="2741" y="2116"/>
              <a:ext cx="263" cy="214"/>
            </p:xfrm>
            <a:graphic>
              <a:graphicData uri="http://schemas.openxmlformats.org/presentationml/2006/ole">
                <mc:AlternateContent xmlns:mc="http://schemas.openxmlformats.org/markup-compatibility/2006">
                  <mc:Choice xmlns:v="urn:schemas-microsoft-com:vml" Requires="v">
                    <p:oleObj name="Clip" r:id="rId6" imgW="1305000" imgH="1085760" progId="">
                      <p:embed/>
                    </p:oleObj>
                  </mc:Choice>
                  <mc:Fallback>
                    <p:oleObj name="Clip" r:id="rId6" imgW="1305000" imgH="1085760" progId="">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1" y="2116"/>
                            <a:ext cx="263" cy="21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21" name="Object 11"/>
              <p:cNvGraphicFramePr>
                <a:graphicFrameLocks noChangeAspect="1"/>
              </p:cNvGraphicFramePr>
              <p:nvPr/>
            </p:nvGraphicFramePr>
            <p:xfrm>
              <a:off x="3253" y="2087"/>
              <a:ext cx="263" cy="214"/>
            </p:xfrm>
            <a:graphic>
              <a:graphicData uri="http://schemas.openxmlformats.org/presentationml/2006/ole">
                <mc:AlternateContent xmlns:mc="http://schemas.openxmlformats.org/markup-compatibility/2006">
                  <mc:Choice xmlns:v="urn:schemas-microsoft-com:vml" Requires="v">
                    <p:oleObj name="Clip" r:id="rId7" imgW="1305000" imgH="1085760" progId="">
                      <p:embed/>
                    </p:oleObj>
                  </mc:Choice>
                  <mc:Fallback>
                    <p:oleObj name="Clip" r:id="rId7" imgW="1305000" imgH="1085760" progId="">
                      <p:embed/>
                      <p:pic>
                        <p:nvPicPr>
                          <p:cNvPr id="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3" y="2087"/>
                            <a:ext cx="263" cy="21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22" name="Object 15"/>
              <p:cNvGraphicFramePr>
                <a:graphicFrameLocks noChangeAspect="1"/>
              </p:cNvGraphicFramePr>
              <p:nvPr/>
            </p:nvGraphicFramePr>
            <p:xfrm>
              <a:off x="2045" y="2020"/>
              <a:ext cx="263" cy="214"/>
            </p:xfrm>
            <a:graphic>
              <a:graphicData uri="http://schemas.openxmlformats.org/presentationml/2006/ole">
                <mc:AlternateContent xmlns:mc="http://schemas.openxmlformats.org/markup-compatibility/2006">
                  <mc:Choice xmlns:v="urn:schemas-microsoft-com:vml" Requires="v">
                    <p:oleObj name="Clip" r:id="rId8" imgW="1305000" imgH="1085760" progId="">
                      <p:embed/>
                    </p:oleObj>
                  </mc:Choice>
                  <mc:Fallback>
                    <p:oleObj name="Clip" r:id="rId8" imgW="1305000" imgH="1085760" progId="">
                      <p:embed/>
                      <p:pic>
                        <p:nvPicPr>
                          <p:cNvPr id="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5" y="2020"/>
                            <a:ext cx="263" cy="21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23" name="Object 16"/>
              <p:cNvGraphicFramePr>
                <a:graphicFrameLocks noChangeAspect="1"/>
              </p:cNvGraphicFramePr>
              <p:nvPr/>
            </p:nvGraphicFramePr>
            <p:xfrm>
              <a:off x="2321" y="2321"/>
              <a:ext cx="263" cy="214"/>
            </p:xfrm>
            <a:graphic>
              <a:graphicData uri="http://schemas.openxmlformats.org/presentationml/2006/ole">
                <mc:AlternateContent xmlns:mc="http://schemas.openxmlformats.org/markup-compatibility/2006">
                  <mc:Choice xmlns:v="urn:schemas-microsoft-com:vml" Requires="v">
                    <p:oleObj name="Clip" r:id="rId9" imgW="1305000" imgH="1085760" progId="">
                      <p:embed/>
                    </p:oleObj>
                  </mc:Choice>
                  <mc:Fallback>
                    <p:oleObj name="Clip" r:id="rId9" imgW="1305000" imgH="1085760" progId="">
                      <p:embed/>
                      <p:pic>
                        <p:nvPicPr>
                          <p:cNvPr id="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1" y="2321"/>
                            <a:ext cx="263" cy="21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24" name="Object 17"/>
              <p:cNvGraphicFramePr>
                <a:graphicFrameLocks noChangeAspect="1"/>
              </p:cNvGraphicFramePr>
              <p:nvPr/>
            </p:nvGraphicFramePr>
            <p:xfrm>
              <a:off x="4173" y="2000"/>
              <a:ext cx="263" cy="214"/>
            </p:xfrm>
            <a:graphic>
              <a:graphicData uri="http://schemas.openxmlformats.org/presentationml/2006/ole">
                <mc:AlternateContent xmlns:mc="http://schemas.openxmlformats.org/markup-compatibility/2006">
                  <mc:Choice xmlns:v="urn:schemas-microsoft-com:vml" Requires="v">
                    <p:oleObj name="Clip" r:id="rId10" imgW="1305000" imgH="1085760" progId="">
                      <p:embed/>
                    </p:oleObj>
                  </mc:Choice>
                  <mc:Fallback>
                    <p:oleObj name="Clip" r:id="rId10" imgW="1305000" imgH="1085760" progId="">
                      <p:embed/>
                      <p:pic>
                        <p:nvPicPr>
                          <p:cNvPr id="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3" y="2000"/>
                            <a:ext cx="263" cy="21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25" name="Object 18"/>
              <p:cNvGraphicFramePr>
                <a:graphicFrameLocks noChangeAspect="1"/>
              </p:cNvGraphicFramePr>
              <p:nvPr/>
            </p:nvGraphicFramePr>
            <p:xfrm>
              <a:off x="3698" y="2233"/>
              <a:ext cx="263" cy="214"/>
            </p:xfrm>
            <a:graphic>
              <a:graphicData uri="http://schemas.openxmlformats.org/presentationml/2006/ole">
                <mc:AlternateContent xmlns:mc="http://schemas.openxmlformats.org/markup-compatibility/2006">
                  <mc:Choice xmlns:v="urn:schemas-microsoft-com:vml" Requires="v">
                    <p:oleObj name="Clip" r:id="rId11" imgW="1305000" imgH="1085760" progId="">
                      <p:embed/>
                    </p:oleObj>
                  </mc:Choice>
                  <mc:Fallback>
                    <p:oleObj name="Clip" r:id="rId11" imgW="1305000" imgH="1085760" progId="">
                      <p:embed/>
                      <p:pic>
                        <p:nvPicPr>
                          <p:cNvPr id="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8" y="2233"/>
                            <a:ext cx="263" cy="21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6" name="Line 23"/>
              <p:cNvSpPr>
                <a:spLocks noChangeShapeType="1"/>
              </p:cNvSpPr>
              <p:nvPr/>
            </p:nvSpPr>
            <p:spPr bwMode="auto">
              <a:xfrm flipH="1">
                <a:off x="2290" y="1933"/>
                <a:ext cx="218" cy="136"/>
              </a:xfrm>
              <a:prstGeom prst="line">
                <a:avLst/>
              </a:prstGeom>
              <a:noFill/>
              <a:ln w="9525">
                <a:solidFill>
                  <a:schemeClr val="tx1"/>
                </a:solidFill>
                <a:round/>
                <a:headEnd/>
                <a:tailEnd/>
              </a:ln>
              <a:effectLst/>
            </p:spPr>
            <p:txBody>
              <a:bodyPr wrap="none"/>
              <a:lstStyle/>
              <a:p>
                <a:endParaRPr lang="en-US"/>
              </a:p>
            </p:txBody>
          </p:sp>
          <p:sp>
            <p:nvSpPr>
              <p:cNvPr id="27" name="Line 24"/>
              <p:cNvSpPr>
                <a:spLocks noChangeShapeType="1"/>
              </p:cNvSpPr>
              <p:nvPr/>
            </p:nvSpPr>
            <p:spPr bwMode="auto">
              <a:xfrm flipH="1">
                <a:off x="2488" y="1945"/>
                <a:ext cx="79" cy="370"/>
              </a:xfrm>
              <a:prstGeom prst="line">
                <a:avLst/>
              </a:prstGeom>
              <a:noFill/>
              <a:ln w="9525">
                <a:solidFill>
                  <a:schemeClr val="tx1"/>
                </a:solidFill>
                <a:round/>
                <a:headEnd/>
                <a:tailEnd/>
              </a:ln>
              <a:effectLst/>
            </p:spPr>
            <p:txBody>
              <a:bodyPr wrap="none"/>
              <a:lstStyle/>
              <a:p>
                <a:endParaRPr lang="en-US"/>
              </a:p>
            </p:txBody>
          </p:sp>
          <p:sp>
            <p:nvSpPr>
              <p:cNvPr id="28" name="Line 25"/>
              <p:cNvSpPr>
                <a:spLocks noChangeShapeType="1"/>
              </p:cNvSpPr>
              <p:nvPr/>
            </p:nvSpPr>
            <p:spPr bwMode="auto">
              <a:xfrm>
                <a:off x="2680" y="1909"/>
                <a:ext cx="145" cy="228"/>
              </a:xfrm>
              <a:prstGeom prst="line">
                <a:avLst/>
              </a:prstGeom>
              <a:noFill/>
              <a:ln w="9525">
                <a:solidFill>
                  <a:schemeClr val="tx1"/>
                </a:solidFill>
                <a:round/>
                <a:headEnd/>
                <a:tailEnd/>
              </a:ln>
              <a:effectLst/>
            </p:spPr>
            <p:txBody>
              <a:bodyPr wrap="none"/>
              <a:lstStyle/>
              <a:p>
                <a:endParaRPr lang="en-US"/>
              </a:p>
            </p:txBody>
          </p:sp>
          <p:sp>
            <p:nvSpPr>
              <p:cNvPr id="29" name="Line 26"/>
              <p:cNvSpPr>
                <a:spLocks noChangeShapeType="1"/>
              </p:cNvSpPr>
              <p:nvPr/>
            </p:nvSpPr>
            <p:spPr bwMode="auto">
              <a:xfrm flipH="1">
                <a:off x="3485" y="1957"/>
                <a:ext cx="270" cy="154"/>
              </a:xfrm>
              <a:prstGeom prst="line">
                <a:avLst/>
              </a:prstGeom>
              <a:noFill/>
              <a:ln w="9525">
                <a:solidFill>
                  <a:schemeClr val="tx1"/>
                </a:solidFill>
                <a:round/>
                <a:headEnd/>
                <a:tailEnd/>
              </a:ln>
              <a:effectLst/>
            </p:spPr>
            <p:txBody>
              <a:bodyPr wrap="none"/>
              <a:lstStyle/>
              <a:p>
                <a:endParaRPr lang="en-US"/>
              </a:p>
            </p:txBody>
          </p:sp>
          <p:sp>
            <p:nvSpPr>
              <p:cNvPr id="30" name="Line 27"/>
              <p:cNvSpPr>
                <a:spLocks noChangeShapeType="1"/>
              </p:cNvSpPr>
              <p:nvPr/>
            </p:nvSpPr>
            <p:spPr bwMode="auto">
              <a:xfrm flipH="1">
                <a:off x="3802" y="1939"/>
                <a:ext cx="6" cy="296"/>
              </a:xfrm>
              <a:prstGeom prst="line">
                <a:avLst/>
              </a:prstGeom>
              <a:noFill/>
              <a:ln w="9525">
                <a:solidFill>
                  <a:schemeClr val="tx1"/>
                </a:solidFill>
                <a:round/>
                <a:headEnd/>
                <a:tailEnd/>
              </a:ln>
              <a:effectLst/>
            </p:spPr>
            <p:txBody>
              <a:bodyPr wrap="none"/>
              <a:lstStyle/>
              <a:p>
                <a:endParaRPr lang="en-US"/>
              </a:p>
            </p:txBody>
          </p:sp>
          <p:sp>
            <p:nvSpPr>
              <p:cNvPr id="31" name="Line 35"/>
              <p:cNvSpPr>
                <a:spLocks noChangeShapeType="1"/>
              </p:cNvSpPr>
              <p:nvPr/>
            </p:nvSpPr>
            <p:spPr bwMode="auto">
              <a:xfrm flipH="1">
                <a:off x="1499" y="1484"/>
                <a:ext cx="956" cy="338"/>
              </a:xfrm>
              <a:prstGeom prst="line">
                <a:avLst/>
              </a:prstGeom>
              <a:noFill/>
              <a:ln w="9525">
                <a:solidFill>
                  <a:schemeClr val="tx1"/>
                </a:solidFill>
                <a:round/>
                <a:headEnd/>
                <a:tailEnd/>
              </a:ln>
              <a:effectLst/>
            </p:spPr>
            <p:txBody>
              <a:bodyPr wrap="none"/>
              <a:lstStyle/>
              <a:p>
                <a:endParaRPr lang="en-US"/>
              </a:p>
            </p:txBody>
          </p:sp>
          <p:sp>
            <p:nvSpPr>
              <p:cNvPr id="32" name="Line 36"/>
              <p:cNvSpPr>
                <a:spLocks noChangeShapeType="1"/>
              </p:cNvSpPr>
              <p:nvPr/>
            </p:nvSpPr>
            <p:spPr bwMode="auto">
              <a:xfrm>
                <a:off x="2646" y="1463"/>
                <a:ext cx="0" cy="378"/>
              </a:xfrm>
              <a:prstGeom prst="line">
                <a:avLst/>
              </a:prstGeom>
              <a:noFill/>
              <a:ln w="9525">
                <a:solidFill>
                  <a:schemeClr val="tx1"/>
                </a:solidFill>
                <a:round/>
                <a:headEnd/>
                <a:tailEnd/>
              </a:ln>
              <a:effectLst/>
            </p:spPr>
            <p:txBody>
              <a:bodyPr wrap="none"/>
              <a:lstStyle/>
              <a:p>
                <a:endParaRPr lang="en-US"/>
              </a:p>
            </p:txBody>
          </p:sp>
          <p:sp>
            <p:nvSpPr>
              <p:cNvPr id="33" name="Line 37"/>
              <p:cNvSpPr>
                <a:spLocks noChangeShapeType="1"/>
              </p:cNvSpPr>
              <p:nvPr/>
            </p:nvSpPr>
            <p:spPr bwMode="auto">
              <a:xfrm flipH="1" flipV="1">
                <a:off x="2912" y="1432"/>
                <a:ext cx="777" cy="452"/>
              </a:xfrm>
              <a:prstGeom prst="line">
                <a:avLst/>
              </a:prstGeom>
              <a:noFill/>
              <a:ln w="9525">
                <a:solidFill>
                  <a:schemeClr val="tx1"/>
                </a:solidFill>
                <a:round/>
                <a:headEnd/>
                <a:tailEnd/>
              </a:ln>
              <a:effectLst/>
            </p:spPr>
            <p:txBody>
              <a:bodyPr wrap="none"/>
              <a:lstStyle/>
              <a:p>
                <a:endParaRPr lang="en-US"/>
              </a:p>
            </p:txBody>
          </p:sp>
          <p:grpSp>
            <p:nvGrpSpPr>
              <p:cNvPr id="7" name="Group 47"/>
              <p:cNvGrpSpPr>
                <a:grpSpLocks/>
              </p:cNvGrpSpPr>
              <p:nvPr/>
            </p:nvGrpSpPr>
            <p:grpSpPr bwMode="auto">
              <a:xfrm>
                <a:off x="2438" y="1353"/>
                <a:ext cx="454" cy="176"/>
                <a:chOff x="3913" y="3140"/>
                <a:chExt cx="454" cy="176"/>
              </a:xfrm>
            </p:grpSpPr>
            <p:sp>
              <p:nvSpPr>
                <p:cNvPr id="53" name="Rectangle 48"/>
                <p:cNvSpPr>
                  <a:spLocks noChangeArrowheads="1"/>
                </p:cNvSpPr>
                <p:nvPr/>
              </p:nvSpPr>
              <p:spPr bwMode="auto">
                <a:xfrm>
                  <a:off x="3913" y="3228"/>
                  <a:ext cx="407" cy="88"/>
                </a:xfrm>
                <a:prstGeom prst="rect">
                  <a:avLst/>
                </a:prstGeom>
                <a:solidFill>
                  <a:schemeClr val="hlink"/>
                </a:solidFill>
                <a:ln w="9525">
                  <a:miter lim="800000"/>
                  <a:headEnd/>
                  <a:tailEnd/>
                </a:ln>
                <a:effectLst/>
                <a:scene3d>
                  <a:camera prst="legacyObliqueTopRight"/>
                  <a:lightRig rig="legacyFlat3" dir="l"/>
                </a:scene3d>
                <a:sp3d extrusionH="430200" prstMaterial="legacyMatte">
                  <a:bevelT w="13500" h="13500" prst="angle"/>
                  <a:bevelB w="13500" h="13500" prst="angle"/>
                  <a:extrusionClr>
                    <a:schemeClr val="hlink"/>
                  </a:extrusionClr>
                </a:sp3d>
              </p:spPr>
              <p:txBody>
                <a:bodyPr wrap="none" anchor="ctr">
                  <a:flatTx/>
                </a:bodyPr>
                <a:lstStyle/>
                <a:p>
                  <a:endParaRPr lang="en-US"/>
                </a:p>
              </p:txBody>
            </p:sp>
            <p:sp>
              <p:nvSpPr>
                <p:cNvPr id="54" name="Freeform 49"/>
                <p:cNvSpPr>
                  <a:spLocks/>
                </p:cNvSpPr>
                <p:nvPr/>
              </p:nvSpPr>
              <p:spPr bwMode="auto">
                <a:xfrm>
                  <a:off x="3958" y="3145"/>
                  <a:ext cx="409" cy="68"/>
                </a:xfrm>
                <a:custGeom>
                  <a:avLst/>
                  <a:gdLst/>
                  <a:ahLst/>
                  <a:cxnLst>
                    <a:cxn ang="0">
                      <a:pos x="0" y="63"/>
                    </a:cxn>
                    <a:cxn ang="0">
                      <a:pos x="37" y="62"/>
                    </a:cxn>
                    <a:cxn ang="0">
                      <a:pos x="219" y="0"/>
                    </a:cxn>
                    <a:cxn ang="0">
                      <a:pos x="280" y="0"/>
                    </a:cxn>
                  </a:cxnLst>
                  <a:rect l="0" t="0" r="r" b="b"/>
                  <a:pathLst>
                    <a:path w="280" h="63">
                      <a:moveTo>
                        <a:pt x="0" y="63"/>
                      </a:moveTo>
                      <a:lnTo>
                        <a:pt x="37" y="62"/>
                      </a:lnTo>
                      <a:lnTo>
                        <a:pt x="219" y="0"/>
                      </a:lnTo>
                      <a:lnTo>
                        <a:pt x="280" y="0"/>
                      </a:lnTo>
                    </a:path>
                  </a:pathLst>
                </a:custGeom>
                <a:noFill/>
                <a:ln w="19050" cap="flat" cmpd="sng">
                  <a:solidFill>
                    <a:schemeClr val="tx1"/>
                  </a:solidFill>
                  <a:prstDash val="solid"/>
                  <a:round/>
                  <a:headEnd/>
                  <a:tailEnd/>
                </a:ln>
                <a:effectLst/>
              </p:spPr>
              <p:txBody>
                <a:bodyPr wrap="none"/>
                <a:lstStyle/>
                <a:p>
                  <a:endParaRPr lang="en-US"/>
                </a:p>
              </p:txBody>
            </p:sp>
            <p:sp>
              <p:nvSpPr>
                <p:cNvPr id="55" name="Freeform 50"/>
                <p:cNvSpPr>
                  <a:spLocks/>
                </p:cNvSpPr>
                <p:nvPr/>
              </p:nvSpPr>
              <p:spPr bwMode="auto">
                <a:xfrm>
                  <a:off x="4044" y="3140"/>
                  <a:ext cx="251" cy="75"/>
                </a:xfrm>
                <a:custGeom>
                  <a:avLst/>
                  <a:gdLst/>
                  <a:ahLst/>
                  <a:cxnLst>
                    <a:cxn ang="0">
                      <a:pos x="0" y="0"/>
                    </a:cxn>
                    <a:cxn ang="0">
                      <a:pos x="40" y="0"/>
                    </a:cxn>
                    <a:cxn ang="0">
                      <a:pos x="102" y="74"/>
                    </a:cxn>
                    <a:cxn ang="0">
                      <a:pos x="148" y="74"/>
                    </a:cxn>
                  </a:cxnLst>
                  <a:rect l="0" t="0" r="r" b="b"/>
                  <a:pathLst>
                    <a:path w="148" h="74">
                      <a:moveTo>
                        <a:pt x="0" y="0"/>
                      </a:moveTo>
                      <a:lnTo>
                        <a:pt x="40" y="0"/>
                      </a:lnTo>
                      <a:lnTo>
                        <a:pt x="102" y="74"/>
                      </a:lnTo>
                      <a:lnTo>
                        <a:pt x="148" y="74"/>
                      </a:lnTo>
                    </a:path>
                  </a:pathLst>
                </a:custGeom>
                <a:noFill/>
                <a:ln w="19050" cap="flat" cmpd="sng">
                  <a:solidFill>
                    <a:schemeClr val="tx1"/>
                  </a:solidFill>
                  <a:prstDash val="solid"/>
                  <a:round/>
                  <a:headEnd/>
                  <a:tailEnd/>
                </a:ln>
                <a:effectLst/>
              </p:spPr>
              <p:txBody>
                <a:bodyPr wrap="none"/>
                <a:lstStyle/>
                <a:p>
                  <a:endParaRPr lang="en-US"/>
                </a:p>
              </p:txBody>
            </p:sp>
          </p:grpSp>
          <p:grpSp>
            <p:nvGrpSpPr>
              <p:cNvPr id="14" name="Group 51"/>
              <p:cNvGrpSpPr>
                <a:grpSpLocks/>
              </p:cNvGrpSpPr>
              <p:nvPr/>
            </p:nvGrpSpPr>
            <p:grpSpPr bwMode="auto">
              <a:xfrm>
                <a:off x="3571" y="1845"/>
                <a:ext cx="454" cy="176"/>
                <a:chOff x="3913" y="3140"/>
                <a:chExt cx="454" cy="176"/>
              </a:xfrm>
            </p:grpSpPr>
            <p:sp>
              <p:nvSpPr>
                <p:cNvPr id="50" name="Rectangle 52"/>
                <p:cNvSpPr>
                  <a:spLocks noChangeArrowheads="1"/>
                </p:cNvSpPr>
                <p:nvPr/>
              </p:nvSpPr>
              <p:spPr bwMode="auto">
                <a:xfrm>
                  <a:off x="3913" y="3228"/>
                  <a:ext cx="407" cy="88"/>
                </a:xfrm>
                <a:prstGeom prst="rect">
                  <a:avLst/>
                </a:prstGeom>
                <a:solidFill>
                  <a:schemeClr val="hlink"/>
                </a:solidFill>
                <a:ln w="9525">
                  <a:miter lim="800000"/>
                  <a:headEnd/>
                  <a:tailEnd/>
                </a:ln>
                <a:effectLst/>
                <a:scene3d>
                  <a:camera prst="legacyObliqueTopRight"/>
                  <a:lightRig rig="legacyFlat3" dir="l"/>
                </a:scene3d>
                <a:sp3d extrusionH="430200" prstMaterial="legacyMatte">
                  <a:bevelT w="13500" h="13500" prst="angle"/>
                  <a:bevelB w="13500" h="13500" prst="angle"/>
                  <a:extrusionClr>
                    <a:schemeClr val="hlink"/>
                  </a:extrusionClr>
                </a:sp3d>
              </p:spPr>
              <p:txBody>
                <a:bodyPr wrap="none" anchor="ctr">
                  <a:flatTx/>
                </a:bodyPr>
                <a:lstStyle/>
                <a:p>
                  <a:endParaRPr lang="en-US"/>
                </a:p>
              </p:txBody>
            </p:sp>
            <p:sp>
              <p:nvSpPr>
                <p:cNvPr id="51" name="Freeform 53"/>
                <p:cNvSpPr>
                  <a:spLocks/>
                </p:cNvSpPr>
                <p:nvPr/>
              </p:nvSpPr>
              <p:spPr bwMode="auto">
                <a:xfrm>
                  <a:off x="3958" y="3145"/>
                  <a:ext cx="409" cy="68"/>
                </a:xfrm>
                <a:custGeom>
                  <a:avLst/>
                  <a:gdLst/>
                  <a:ahLst/>
                  <a:cxnLst>
                    <a:cxn ang="0">
                      <a:pos x="0" y="63"/>
                    </a:cxn>
                    <a:cxn ang="0">
                      <a:pos x="37" y="62"/>
                    </a:cxn>
                    <a:cxn ang="0">
                      <a:pos x="219" y="0"/>
                    </a:cxn>
                    <a:cxn ang="0">
                      <a:pos x="280" y="0"/>
                    </a:cxn>
                  </a:cxnLst>
                  <a:rect l="0" t="0" r="r" b="b"/>
                  <a:pathLst>
                    <a:path w="280" h="63">
                      <a:moveTo>
                        <a:pt x="0" y="63"/>
                      </a:moveTo>
                      <a:lnTo>
                        <a:pt x="37" y="62"/>
                      </a:lnTo>
                      <a:lnTo>
                        <a:pt x="219" y="0"/>
                      </a:lnTo>
                      <a:lnTo>
                        <a:pt x="280" y="0"/>
                      </a:lnTo>
                    </a:path>
                  </a:pathLst>
                </a:custGeom>
                <a:noFill/>
                <a:ln w="19050" cap="flat" cmpd="sng">
                  <a:solidFill>
                    <a:schemeClr val="tx1"/>
                  </a:solidFill>
                  <a:prstDash val="solid"/>
                  <a:round/>
                  <a:headEnd/>
                  <a:tailEnd/>
                </a:ln>
                <a:effectLst/>
              </p:spPr>
              <p:txBody>
                <a:bodyPr wrap="none"/>
                <a:lstStyle/>
                <a:p>
                  <a:endParaRPr lang="en-US"/>
                </a:p>
              </p:txBody>
            </p:sp>
            <p:sp>
              <p:nvSpPr>
                <p:cNvPr id="52" name="Freeform 54"/>
                <p:cNvSpPr>
                  <a:spLocks/>
                </p:cNvSpPr>
                <p:nvPr/>
              </p:nvSpPr>
              <p:spPr bwMode="auto">
                <a:xfrm>
                  <a:off x="4044" y="3140"/>
                  <a:ext cx="251" cy="75"/>
                </a:xfrm>
                <a:custGeom>
                  <a:avLst/>
                  <a:gdLst/>
                  <a:ahLst/>
                  <a:cxnLst>
                    <a:cxn ang="0">
                      <a:pos x="0" y="0"/>
                    </a:cxn>
                    <a:cxn ang="0">
                      <a:pos x="40" y="0"/>
                    </a:cxn>
                    <a:cxn ang="0">
                      <a:pos x="102" y="74"/>
                    </a:cxn>
                    <a:cxn ang="0">
                      <a:pos x="148" y="74"/>
                    </a:cxn>
                  </a:cxnLst>
                  <a:rect l="0" t="0" r="r" b="b"/>
                  <a:pathLst>
                    <a:path w="148" h="74">
                      <a:moveTo>
                        <a:pt x="0" y="0"/>
                      </a:moveTo>
                      <a:lnTo>
                        <a:pt x="40" y="0"/>
                      </a:lnTo>
                      <a:lnTo>
                        <a:pt x="102" y="74"/>
                      </a:lnTo>
                      <a:lnTo>
                        <a:pt x="148" y="74"/>
                      </a:lnTo>
                    </a:path>
                  </a:pathLst>
                </a:custGeom>
                <a:noFill/>
                <a:ln w="19050" cap="flat" cmpd="sng">
                  <a:solidFill>
                    <a:schemeClr val="tx1"/>
                  </a:solidFill>
                  <a:prstDash val="solid"/>
                  <a:round/>
                  <a:headEnd/>
                  <a:tailEnd/>
                </a:ln>
                <a:effectLst/>
              </p:spPr>
              <p:txBody>
                <a:bodyPr wrap="none"/>
                <a:lstStyle/>
                <a:p>
                  <a:endParaRPr lang="en-US"/>
                </a:p>
              </p:txBody>
            </p:sp>
          </p:grpSp>
          <p:grpSp>
            <p:nvGrpSpPr>
              <p:cNvPr id="19" name="Group 55"/>
              <p:cNvGrpSpPr>
                <a:grpSpLocks/>
              </p:cNvGrpSpPr>
              <p:nvPr/>
            </p:nvGrpSpPr>
            <p:grpSpPr bwMode="auto">
              <a:xfrm>
                <a:off x="2407" y="1819"/>
                <a:ext cx="454" cy="176"/>
                <a:chOff x="3913" y="3140"/>
                <a:chExt cx="454" cy="176"/>
              </a:xfrm>
            </p:grpSpPr>
            <p:sp>
              <p:nvSpPr>
                <p:cNvPr id="47" name="Rectangle 56"/>
                <p:cNvSpPr>
                  <a:spLocks noChangeArrowheads="1"/>
                </p:cNvSpPr>
                <p:nvPr/>
              </p:nvSpPr>
              <p:spPr bwMode="auto">
                <a:xfrm>
                  <a:off x="3913" y="3228"/>
                  <a:ext cx="407" cy="88"/>
                </a:xfrm>
                <a:prstGeom prst="rect">
                  <a:avLst/>
                </a:prstGeom>
                <a:solidFill>
                  <a:schemeClr val="hlink"/>
                </a:solidFill>
                <a:ln w="9525">
                  <a:miter lim="800000"/>
                  <a:headEnd/>
                  <a:tailEnd/>
                </a:ln>
                <a:effectLst/>
                <a:scene3d>
                  <a:camera prst="legacyObliqueTopRight"/>
                  <a:lightRig rig="legacyFlat3" dir="l"/>
                </a:scene3d>
                <a:sp3d extrusionH="430200" prstMaterial="legacyMatte">
                  <a:bevelT w="13500" h="13500" prst="angle"/>
                  <a:bevelB w="13500" h="13500" prst="angle"/>
                  <a:extrusionClr>
                    <a:schemeClr val="hlink"/>
                  </a:extrusionClr>
                </a:sp3d>
              </p:spPr>
              <p:txBody>
                <a:bodyPr wrap="none" anchor="ctr">
                  <a:flatTx/>
                </a:bodyPr>
                <a:lstStyle/>
                <a:p>
                  <a:endParaRPr lang="en-US"/>
                </a:p>
              </p:txBody>
            </p:sp>
            <p:sp>
              <p:nvSpPr>
                <p:cNvPr id="48" name="Freeform 57"/>
                <p:cNvSpPr>
                  <a:spLocks/>
                </p:cNvSpPr>
                <p:nvPr/>
              </p:nvSpPr>
              <p:spPr bwMode="auto">
                <a:xfrm>
                  <a:off x="3958" y="3145"/>
                  <a:ext cx="409" cy="68"/>
                </a:xfrm>
                <a:custGeom>
                  <a:avLst/>
                  <a:gdLst/>
                  <a:ahLst/>
                  <a:cxnLst>
                    <a:cxn ang="0">
                      <a:pos x="0" y="63"/>
                    </a:cxn>
                    <a:cxn ang="0">
                      <a:pos x="37" y="62"/>
                    </a:cxn>
                    <a:cxn ang="0">
                      <a:pos x="219" y="0"/>
                    </a:cxn>
                    <a:cxn ang="0">
                      <a:pos x="280" y="0"/>
                    </a:cxn>
                  </a:cxnLst>
                  <a:rect l="0" t="0" r="r" b="b"/>
                  <a:pathLst>
                    <a:path w="280" h="63">
                      <a:moveTo>
                        <a:pt x="0" y="63"/>
                      </a:moveTo>
                      <a:lnTo>
                        <a:pt x="37" y="62"/>
                      </a:lnTo>
                      <a:lnTo>
                        <a:pt x="219" y="0"/>
                      </a:lnTo>
                      <a:lnTo>
                        <a:pt x="280" y="0"/>
                      </a:lnTo>
                    </a:path>
                  </a:pathLst>
                </a:custGeom>
                <a:noFill/>
                <a:ln w="19050" cap="flat" cmpd="sng">
                  <a:solidFill>
                    <a:schemeClr val="tx1"/>
                  </a:solidFill>
                  <a:prstDash val="solid"/>
                  <a:round/>
                  <a:headEnd/>
                  <a:tailEnd/>
                </a:ln>
                <a:effectLst/>
              </p:spPr>
              <p:txBody>
                <a:bodyPr wrap="none"/>
                <a:lstStyle/>
                <a:p>
                  <a:endParaRPr lang="en-US"/>
                </a:p>
              </p:txBody>
            </p:sp>
            <p:sp>
              <p:nvSpPr>
                <p:cNvPr id="49" name="Freeform 58"/>
                <p:cNvSpPr>
                  <a:spLocks/>
                </p:cNvSpPr>
                <p:nvPr/>
              </p:nvSpPr>
              <p:spPr bwMode="auto">
                <a:xfrm>
                  <a:off x="4044" y="3140"/>
                  <a:ext cx="251" cy="75"/>
                </a:xfrm>
                <a:custGeom>
                  <a:avLst/>
                  <a:gdLst/>
                  <a:ahLst/>
                  <a:cxnLst>
                    <a:cxn ang="0">
                      <a:pos x="0" y="0"/>
                    </a:cxn>
                    <a:cxn ang="0">
                      <a:pos x="40" y="0"/>
                    </a:cxn>
                    <a:cxn ang="0">
                      <a:pos x="102" y="74"/>
                    </a:cxn>
                    <a:cxn ang="0">
                      <a:pos x="148" y="74"/>
                    </a:cxn>
                  </a:cxnLst>
                  <a:rect l="0" t="0" r="r" b="b"/>
                  <a:pathLst>
                    <a:path w="148" h="74">
                      <a:moveTo>
                        <a:pt x="0" y="0"/>
                      </a:moveTo>
                      <a:lnTo>
                        <a:pt x="40" y="0"/>
                      </a:lnTo>
                      <a:lnTo>
                        <a:pt x="102" y="74"/>
                      </a:lnTo>
                      <a:lnTo>
                        <a:pt x="148" y="74"/>
                      </a:lnTo>
                    </a:path>
                  </a:pathLst>
                </a:custGeom>
                <a:noFill/>
                <a:ln w="19050" cap="flat" cmpd="sng">
                  <a:solidFill>
                    <a:schemeClr val="tx1"/>
                  </a:solidFill>
                  <a:prstDash val="solid"/>
                  <a:round/>
                  <a:headEnd/>
                  <a:tailEnd/>
                </a:ln>
                <a:effectLst/>
              </p:spPr>
              <p:txBody>
                <a:bodyPr wrap="none"/>
                <a:lstStyle/>
                <a:p>
                  <a:endParaRPr lang="en-US"/>
                </a:p>
              </p:txBody>
            </p:sp>
          </p:grpSp>
          <p:sp>
            <p:nvSpPr>
              <p:cNvPr id="37" name="Line 63"/>
              <p:cNvSpPr>
                <a:spLocks noChangeShapeType="1"/>
              </p:cNvSpPr>
              <p:nvPr/>
            </p:nvSpPr>
            <p:spPr bwMode="auto">
              <a:xfrm>
                <a:off x="4039" y="1973"/>
                <a:ext cx="180" cy="100"/>
              </a:xfrm>
              <a:prstGeom prst="line">
                <a:avLst/>
              </a:prstGeom>
              <a:noFill/>
              <a:ln w="9525">
                <a:solidFill>
                  <a:schemeClr val="tx1"/>
                </a:solidFill>
                <a:round/>
                <a:headEnd/>
                <a:tailEnd/>
              </a:ln>
              <a:effectLst/>
            </p:spPr>
            <p:txBody>
              <a:bodyPr wrap="none"/>
              <a:lstStyle/>
              <a:p>
                <a:endParaRPr lang="en-US"/>
              </a:p>
            </p:txBody>
          </p:sp>
          <p:sp>
            <p:nvSpPr>
              <p:cNvPr id="38" name="Text Box 67"/>
              <p:cNvSpPr txBox="1">
                <a:spLocks noChangeArrowheads="1"/>
              </p:cNvSpPr>
              <p:nvPr/>
            </p:nvSpPr>
            <p:spPr bwMode="auto">
              <a:xfrm>
                <a:off x="2281" y="2030"/>
                <a:ext cx="220" cy="231"/>
              </a:xfrm>
              <a:prstGeom prst="rect">
                <a:avLst/>
              </a:prstGeom>
              <a:noFill/>
              <a:ln w="9525">
                <a:noFill/>
                <a:miter lim="800000"/>
                <a:headEnd/>
                <a:tailEnd/>
              </a:ln>
              <a:effectLst/>
            </p:spPr>
            <p:txBody>
              <a:bodyPr wrap="none">
                <a:spAutoFit/>
              </a:bodyPr>
              <a:lstStyle/>
              <a:p>
                <a:r>
                  <a:rPr lang="en-US" i="0"/>
                  <a:t>D</a:t>
                </a:r>
              </a:p>
            </p:txBody>
          </p:sp>
          <p:sp>
            <p:nvSpPr>
              <p:cNvPr id="39" name="Text Box 68"/>
              <p:cNvSpPr txBox="1">
                <a:spLocks noChangeArrowheads="1"/>
              </p:cNvSpPr>
              <p:nvPr/>
            </p:nvSpPr>
            <p:spPr bwMode="auto">
              <a:xfrm>
                <a:off x="2579" y="2305"/>
                <a:ext cx="206" cy="231"/>
              </a:xfrm>
              <a:prstGeom prst="rect">
                <a:avLst/>
              </a:prstGeom>
              <a:noFill/>
              <a:ln w="9525">
                <a:noFill/>
                <a:miter lim="800000"/>
                <a:headEnd/>
                <a:tailEnd/>
              </a:ln>
              <a:effectLst/>
            </p:spPr>
            <p:txBody>
              <a:bodyPr wrap="none">
                <a:spAutoFit/>
              </a:bodyPr>
              <a:lstStyle/>
              <a:p>
                <a:r>
                  <a:rPr lang="en-US" i="0"/>
                  <a:t>E</a:t>
                </a:r>
              </a:p>
            </p:txBody>
          </p:sp>
          <p:sp>
            <p:nvSpPr>
              <p:cNvPr id="40" name="Text Box 69"/>
              <p:cNvSpPr txBox="1">
                <a:spLocks noChangeArrowheads="1"/>
              </p:cNvSpPr>
              <p:nvPr/>
            </p:nvSpPr>
            <p:spPr bwMode="auto">
              <a:xfrm>
                <a:off x="2877" y="1926"/>
                <a:ext cx="203" cy="231"/>
              </a:xfrm>
              <a:prstGeom prst="rect">
                <a:avLst/>
              </a:prstGeom>
              <a:noFill/>
              <a:ln w="9525">
                <a:noFill/>
                <a:miter lim="800000"/>
                <a:headEnd/>
                <a:tailEnd/>
              </a:ln>
              <a:effectLst/>
            </p:spPr>
            <p:txBody>
              <a:bodyPr wrap="none">
                <a:spAutoFit/>
              </a:bodyPr>
              <a:lstStyle/>
              <a:p>
                <a:r>
                  <a:rPr lang="en-US" i="0"/>
                  <a:t>F</a:t>
                </a:r>
              </a:p>
            </p:txBody>
          </p:sp>
          <p:sp>
            <p:nvSpPr>
              <p:cNvPr id="41" name="Text Box 74"/>
              <p:cNvSpPr txBox="1">
                <a:spLocks noChangeArrowheads="1"/>
              </p:cNvSpPr>
              <p:nvPr/>
            </p:nvSpPr>
            <p:spPr bwMode="auto">
              <a:xfrm>
                <a:off x="2147" y="1744"/>
                <a:ext cx="275" cy="231"/>
              </a:xfrm>
              <a:prstGeom prst="rect">
                <a:avLst/>
              </a:prstGeom>
              <a:noFill/>
              <a:ln w="9525">
                <a:noFill/>
                <a:miter lim="800000"/>
                <a:headEnd/>
                <a:tailEnd/>
              </a:ln>
              <a:effectLst/>
            </p:spPr>
            <p:txBody>
              <a:bodyPr wrap="none">
                <a:spAutoFit/>
              </a:bodyPr>
              <a:lstStyle/>
              <a:p>
                <a:r>
                  <a:rPr lang="en-US" i="0"/>
                  <a:t>S</a:t>
                </a:r>
                <a:r>
                  <a:rPr lang="en-US" i="0" baseline="-25000"/>
                  <a:t>2</a:t>
                </a:r>
              </a:p>
            </p:txBody>
          </p:sp>
          <p:sp>
            <p:nvSpPr>
              <p:cNvPr id="42" name="Text Box 75"/>
              <p:cNvSpPr txBox="1">
                <a:spLocks noChangeArrowheads="1"/>
              </p:cNvSpPr>
              <p:nvPr/>
            </p:nvSpPr>
            <p:spPr bwMode="auto">
              <a:xfrm>
                <a:off x="2920" y="1250"/>
                <a:ext cx="275" cy="231"/>
              </a:xfrm>
              <a:prstGeom prst="rect">
                <a:avLst/>
              </a:prstGeom>
              <a:noFill/>
              <a:ln w="9525">
                <a:noFill/>
                <a:miter lim="800000"/>
                <a:headEnd/>
                <a:tailEnd/>
              </a:ln>
              <a:effectLst/>
            </p:spPr>
            <p:txBody>
              <a:bodyPr wrap="none">
                <a:spAutoFit/>
              </a:bodyPr>
              <a:lstStyle/>
              <a:p>
                <a:r>
                  <a:rPr lang="en-US" i="0"/>
                  <a:t>S</a:t>
                </a:r>
                <a:r>
                  <a:rPr lang="en-US" i="0" baseline="-25000"/>
                  <a:t>4</a:t>
                </a:r>
              </a:p>
            </p:txBody>
          </p:sp>
          <p:sp>
            <p:nvSpPr>
              <p:cNvPr id="43" name="Text Box 76"/>
              <p:cNvSpPr txBox="1">
                <a:spLocks noChangeArrowheads="1"/>
              </p:cNvSpPr>
              <p:nvPr/>
            </p:nvSpPr>
            <p:spPr bwMode="auto">
              <a:xfrm>
                <a:off x="3786" y="1619"/>
                <a:ext cx="275" cy="231"/>
              </a:xfrm>
              <a:prstGeom prst="rect">
                <a:avLst/>
              </a:prstGeom>
              <a:noFill/>
              <a:ln w="9525">
                <a:noFill/>
                <a:miter lim="800000"/>
                <a:headEnd/>
                <a:tailEnd/>
              </a:ln>
              <a:effectLst/>
            </p:spPr>
            <p:txBody>
              <a:bodyPr wrap="none">
                <a:spAutoFit/>
              </a:bodyPr>
              <a:lstStyle/>
              <a:p>
                <a:r>
                  <a:rPr lang="en-US" i="0"/>
                  <a:t>S</a:t>
                </a:r>
                <a:r>
                  <a:rPr lang="en-US" i="0" baseline="-25000"/>
                  <a:t>3</a:t>
                </a:r>
              </a:p>
            </p:txBody>
          </p:sp>
          <p:sp>
            <p:nvSpPr>
              <p:cNvPr id="44" name="Text Box 78"/>
              <p:cNvSpPr txBox="1">
                <a:spLocks noChangeArrowheads="1"/>
              </p:cNvSpPr>
              <p:nvPr/>
            </p:nvSpPr>
            <p:spPr bwMode="auto">
              <a:xfrm>
                <a:off x="3931" y="2231"/>
                <a:ext cx="227" cy="231"/>
              </a:xfrm>
              <a:prstGeom prst="rect">
                <a:avLst/>
              </a:prstGeom>
              <a:noFill/>
              <a:ln w="9525">
                <a:noFill/>
                <a:miter lim="800000"/>
                <a:headEnd/>
                <a:tailEnd/>
              </a:ln>
              <a:effectLst/>
            </p:spPr>
            <p:txBody>
              <a:bodyPr wrap="none">
                <a:spAutoFit/>
              </a:bodyPr>
              <a:lstStyle/>
              <a:p>
                <a:r>
                  <a:rPr lang="en-US" i="0"/>
                  <a:t>H</a:t>
                </a:r>
              </a:p>
            </p:txBody>
          </p:sp>
          <p:sp>
            <p:nvSpPr>
              <p:cNvPr id="45" name="Text Box 79"/>
              <p:cNvSpPr txBox="1">
                <a:spLocks noChangeArrowheads="1"/>
              </p:cNvSpPr>
              <p:nvPr/>
            </p:nvSpPr>
            <p:spPr bwMode="auto">
              <a:xfrm>
                <a:off x="4401" y="2003"/>
                <a:ext cx="195" cy="231"/>
              </a:xfrm>
              <a:prstGeom prst="rect">
                <a:avLst/>
              </a:prstGeom>
              <a:noFill/>
              <a:ln w="9525">
                <a:noFill/>
                <a:miter lim="800000"/>
                <a:headEnd/>
                <a:tailEnd/>
              </a:ln>
              <a:effectLst/>
            </p:spPr>
            <p:txBody>
              <a:bodyPr wrap="none">
                <a:spAutoFit/>
              </a:bodyPr>
              <a:lstStyle/>
              <a:p>
                <a:r>
                  <a:rPr lang="en-US" i="0"/>
                  <a:t>I</a:t>
                </a:r>
              </a:p>
            </p:txBody>
          </p:sp>
          <p:sp>
            <p:nvSpPr>
              <p:cNvPr id="46" name="Text Box 80"/>
              <p:cNvSpPr txBox="1">
                <a:spLocks noChangeArrowheads="1"/>
              </p:cNvSpPr>
              <p:nvPr/>
            </p:nvSpPr>
            <p:spPr bwMode="auto">
              <a:xfrm>
                <a:off x="3215" y="2265"/>
                <a:ext cx="214" cy="231"/>
              </a:xfrm>
              <a:prstGeom prst="rect">
                <a:avLst/>
              </a:prstGeom>
              <a:noFill/>
              <a:ln w="9525">
                <a:noFill/>
                <a:miter lim="800000"/>
                <a:headEnd/>
                <a:tailEnd/>
              </a:ln>
              <a:effectLst/>
            </p:spPr>
            <p:txBody>
              <a:bodyPr wrap="none">
                <a:spAutoFit/>
              </a:bodyPr>
              <a:lstStyle/>
              <a:p>
                <a:r>
                  <a:rPr lang="en-US" i="0"/>
                  <a:t>G</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 VLAN</a:t>
            </a:r>
          </a:p>
        </p:txBody>
      </p:sp>
      <p:sp>
        <p:nvSpPr>
          <p:cNvPr id="3" name="Content Placeholder 2"/>
          <p:cNvSpPr>
            <a:spLocks noGrp="1"/>
          </p:cNvSpPr>
          <p:nvPr>
            <p:ph sz="quarter" idx="1"/>
          </p:nvPr>
        </p:nvSpPr>
        <p:spPr/>
        <p:txBody>
          <a:bodyPr/>
          <a:lstStyle/>
          <a:p>
            <a:r>
              <a:rPr lang="en-US" dirty="0"/>
              <a:t>VLAN = Virtual LAN</a:t>
            </a:r>
          </a:p>
          <a:p>
            <a:r>
              <a:rPr lang="en-US" dirty="0" err="1"/>
              <a:t>Nhóm</a:t>
            </a:r>
            <a:r>
              <a:rPr lang="en-US" dirty="0"/>
              <a:t> </a:t>
            </a:r>
            <a:r>
              <a:rPr lang="en-US" dirty="0" err="1"/>
              <a:t>một</a:t>
            </a:r>
            <a:r>
              <a:rPr lang="en-US" dirty="0"/>
              <a:t> </a:t>
            </a:r>
            <a:r>
              <a:rPr lang="en-US" dirty="0" err="1"/>
              <a:t>số</a:t>
            </a:r>
            <a:r>
              <a:rPr lang="en-US" dirty="0"/>
              <a:t> port </a:t>
            </a:r>
            <a:r>
              <a:rPr lang="en-US" dirty="0" err="1"/>
              <a:t>thành</a:t>
            </a:r>
            <a:r>
              <a:rPr lang="en-US" dirty="0"/>
              <a:t> 1 </a:t>
            </a:r>
            <a:r>
              <a:rPr lang="en-US" dirty="0" err="1"/>
              <a:t>mạng</a:t>
            </a:r>
            <a:r>
              <a:rPr lang="en-US" dirty="0"/>
              <a:t> LAN </a:t>
            </a:r>
            <a:r>
              <a:rPr lang="en-US" dirty="0" err="1"/>
              <a:t>ảo</a:t>
            </a:r>
            <a:r>
              <a:rPr lang="en-US" dirty="0"/>
              <a:t> (chia </a:t>
            </a:r>
            <a:r>
              <a:rPr lang="en-US" dirty="0" err="1"/>
              <a:t>xong</a:t>
            </a:r>
            <a:r>
              <a:rPr lang="en-US" dirty="0"/>
              <a:t> </a:t>
            </a:r>
            <a:r>
              <a:rPr lang="en-US" dirty="0" err="1"/>
              <a:t>thì</a:t>
            </a:r>
            <a:r>
              <a:rPr lang="en-US" dirty="0"/>
              <a:t> </a:t>
            </a:r>
            <a:r>
              <a:rPr lang="en-US" dirty="0" err="1"/>
              <a:t>địa</a:t>
            </a:r>
            <a:r>
              <a:rPr lang="en-US" dirty="0"/>
              <a:t> </a:t>
            </a:r>
            <a:r>
              <a:rPr lang="en-US" dirty="0" err="1"/>
              <a:t>chỉ</a:t>
            </a:r>
            <a:r>
              <a:rPr lang="en-US" dirty="0"/>
              <a:t> </a:t>
            </a:r>
            <a:r>
              <a:rPr lang="en-US" dirty="0" err="1"/>
              <a:t>đường</a:t>
            </a:r>
            <a:r>
              <a:rPr lang="en-US" dirty="0"/>
              <a:t> </a:t>
            </a:r>
            <a:r>
              <a:rPr lang="en-US" dirty="0" err="1"/>
              <a:t>mạng</a:t>
            </a:r>
            <a:r>
              <a:rPr lang="en-US" dirty="0"/>
              <a:t> </a:t>
            </a:r>
            <a:r>
              <a:rPr lang="en-US" dirty="0" err="1"/>
              <a:t>sẽ</a:t>
            </a:r>
            <a:r>
              <a:rPr lang="en-US" dirty="0"/>
              <a:t> </a:t>
            </a:r>
            <a:r>
              <a:rPr lang="en-US" dirty="0" err="1"/>
              <a:t>khác</a:t>
            </a:r>
            <a:r>
              <a:rPr lang="en-US" dirty="0"/>
              <a:t> </a:t>
            </a:r>
            <a:r>
              <a:rPr lang="en-US" dirty="0" err="1"/>
              <a:t>nhau</a:t>
            </a:r>
            <a:r>
              <a:rPr lang="en-US" dirty="0"/>
              <a:t>)</a:t>
            </a:r>
          </a:p>
        </p:txBody>
      </p:sp>
      <p:pic>
        <p:nvPicPr>
          <p:cNvPr id="5123" name="Picture 3"/>
          <p:cNvPicPr>
            <a:picLocks noChangeAspect="1" noChangeArrowheads="1"/>
          </p:cNvPicPr>
          <p:nvPr/>
        </p:nvPicPr>
        <p:blipFill>
          <a:blip r:embed="rId2" cstate="print"/>
          <a:srcRect/>
          <a:stretch>
            <a:fillRect/>
          </a:stretch>
        </p:blipFill>
        <p:spPr bwMode="auto">
          <a:xfrm>
            <a:off x="1066800" y="2947398"/>
            <a:ext cx="6603882" cy="33909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123"/>
                                        </p:tgtEl>
                                        <p:attrNameLst>
                                          <p:attrName>style.visibility</p:attrName>
                                        </p:attrNameLst>
                                      </p:cBhvr>
                                      <p:to>
                                        <p:strVal val="visible"/>
                                      </p:to>
                                    </p:set>
                                    <p:animEffect transition="in" filter="dissolve">
                                      <p:cBhvr>
                                        <p:cTn id="17"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t>Router</a:t>
            </a:r>
          </a:p>
        </p:txBody>
      </p:sp>
      <p:sp>
        <p:nvSpPr>
          <p:cNvPr id="167939" name="Rectangle 3"/>
          <p:cNvSpPr>
            <a:spLocks noGrp="1" noChangeArrowheads="1"/>
          </p:cNvSpPr>
          <p:nvPr>
            <p:ph sz="quarter" idx="1"/>
          </p:nvPr>
        </p:nvSpPr>
        <p:spPr/>
        <p:txBody>
          <a:bodyPr>
            <a:normAutofit/>
          </a:bodyPr>
          <a:lstStyle/>
          <a:p>
            <a:pPr eaLnBrk="1" hangingPunct="1">
              <a:lnSpc>
                <a:spcPct val="130000"/>
              </a:lnSpc>
            </a:pPr>
            <a:r>
              <a:rPr lang="en-US" dirty="0" err="1">
                <a:latin typeface="Times New Roman" pitchFamily="18" charset="0"/>
              </a:rPr>
              <a:t>Chức</a:t>
            </a:r>
            <a:r>
              <a:rPr lang="en-US" dirty="0">
                <a:latin typeface="Times New Roman" pitchFamily="18" charset="0"/>
              </a:rPr>
              <a:t> </a:t>
            </a:r>
            <a:r>
              <a:rPr lang="en-US" dirty="0" err="1">
                <a:latin typeface="Times New Roman" pitchFamily="18" charset="0"/>
              </a:rPr>
              <a:t>năng</a:t>
            </a:r>
            <a:r>
              <a:rPr lang="en-US" dirty="0">
                <a:latin typeface="Times New Roman" pitchFamily="18" charset="0"/>
              </a:rPr>
              <a:t>:</a:t>
            </a:r>
          </a:p>
          <a:p>
            <a:pPr lvl="1">
              <a:lnSpc>
                <a:spcPct val="130000"/>
              </a:lnSpc>
            </a:pPr>
            <a:r>
              <a:rPr lang="en-US" dirty="0" err="1">
                <a:latin typeface="Times New Roman" pitchFamily="18" charset="0"/>
              </a:rPr>
              <a:t>Nối</a:t>
            </a:r>
            <a:r>
              <a:rPr lang="en-US" dirty="0"/>
              <a:t> </a:t>
            </a:r>
            <a:r>
              <a:rPr lang="en-US" dirty="0" err="1">
                <a:latin typeface="Times New Roman" pitchFamily="18" charset="0"/>
              </a:rPr>
              <a:t>kết</a:t>
            </a:r>
            <a:r>
              <a:rPr lang="en-US" dirty="0"/>
              <a:t> </a:t>
            </a:r>
            <a:r>
              <a:rPr lang="en-US" dirty="0" err="1">
                <a:latin typeface="Times New Roman" pitchFamily="18" charset="0"/>
              </a:rPr>
              <a:t>các</a:t>
            </a:r>
            <a:r>
              <a:rPr lang="en-US" dirty="0"/>
              <a:t> </a:t>
            </a:r>
            <a:r>
              <a:rPr lang="en-US" dirty="0" err="1">
                <a:latin typeface="Times New Roman" pitchFamily="18" charset="0"/>
              </a:rPr>
              <a:t>mạng</a:t>
            </a:r>
            <a:r>
              <a:rPr lang="en-US" dirty="0"/>
              <a:t> </a:t>
            </a:r>
            <a:r>
              <a:rPr lang="en-US" dirty="0">
                <a:latin typeface="Times New Roman" pitchFamily="18" charset="0"/>
              </a:rPr>
              <a:t>logic</a:t>
            </a:r>
            <a:r>
              <a:rPr lang="en-US" dirty="0"/>
              <a:t> </a:t>
            </a:r>
            <a:r>
              <a:rPr lang="en-US" dirty="0" err="1">
                <a:latin typeface="Times New Roman" pitchFamily="18" charset="0"/>
              </a:rPr>
              <a:t>khác</a:t>
            </a:r>
            <a:r>
              <a:rPr lang="en-US" dirty="0"/>
              <a:t> </a:t>
            </a:r>
            <a:r>
              <a:rPr lang="en-US" dirty="0" err="1">
                <a:latin typeface="Times New Roman" pitchFamily="18" charset="0"/>
              </a:rPr>
              <a:t>nhau</a:t>
            </a:r>
            <a:r>
              <a:rPr lang="en-US" dirty="0"/>
              <a:t>.</a:t>
            </a:r>
          </a:p>
          <a:p>
            <a:pPr lvl="1">
              <a:lnSpc>
                <a:spcPct val="130000"/>
              </a:lnSpc>
            </a:pPr>
            <a:r>
              <a:rPr lang="en-US" dirty="0" err="1">
                <a:latin typeface="Times New Roman" pitchFamily="18" charset="0"/>
              </a:rPr>
              <a:t>Sử</a:t>
            </a:r>
            <a:r>
              <a:rPr lang="en-US" dirty="0">
                <a:latin typeface="Times New Roman" pitchFamily="18" charset="0"/>
              </a:rPr>
              <a:t> </a:t>
            </a:r>
            <a:r>
              <a:rPr lang="en-US" dirty="0" err="1">
                <a:latin typeface="Times New Roman" pitchFamily="18" charset="0"/>
              </a:rPr>
              <a:t>dụng</a:t>
            </a:r>
            <a:r>
              <a:rPr lang="en-US" dirty="0">
                <a:latin typeface="Times New Roman" pitchFamily="18" charset="0"/>
              </a:rPr>
              <a:t> </a:t>
            </a:r>
            <a:r>
              <a:rPr lang="en-US" dirty="0" err="1">
                <a:latin typeface="Times New Roman" pitchFamily="18" charset="0"/>
              </a:rPr>
              <a:t>địa</a:t>
            </a:r>
            <a:r>
              <a:rPr lang="en-US" dirty="0">
                <a:latin typeface="Times New Roman" pitchFamily="18" charset="0"/>
              </a:rPr>
              <a:t> </a:t>
            </a:r>
            <a:r>
              <a:rPr lang="en-US" dirty="0" err="1">
                <a:latin typeface="Times New Roman" pitchFamily="18" charset="0"/>
              </a:rPr>
              <a:t>chỉ</a:t>
            </a:r>
            <a:r>
              <a:rPr lang="en-US" dirty="0">
                <a:latin typeface="Times New Roman" pitchFamily="18" charset="0"/>
              </a:rPr>
              <a:t> logic (IP) </a:t>
            </a:r>
            <a:r>
              <a:rPr lang="en-US" dirty="0" err="1">
                <a:latin typeface="Times New Roman" pitchFamily="18" charset="0"/>
              </a:rPr>
              <a:t>để</a:t>
            </a:r>
            <a:r>
              <a:rPr lang="en-US" dirty="0">
                <a:latin typeface="Times New Roman" pitchFamily="18" charset="0"/>
              </a:rPr>
              <a:t> </a:t>
            </a:r>
            <a:r>
              <a:rPr lang="en-US" dirty="0" err="1">
                <a:latin typeface="Times New Roman" pitchFamily="18" charset="0"/>
              </a:rPr>
              <a:t>xử</a:t>
            </a:r>
            <a:r>
              <a:rPr lang="en-US" dirty="0">
                <a:latin typeface="Times New Roman" pitchFamily="18" charset="0"/>
              </a:rPr>
              <a:t> </a:t>
            </a:r>
            <a:r>
              <a:rPr lang="en-US" dirty="0" err="1">
                <a:latin typeface="Times New Roman" pitchFamily="18" charset="0"/>
              </a:rPr>
              <a:t>lý</a:t>
            </a:r>
            <a:r>
              <a:rPr lang="en-US" dirty="0">
                <a:latin typeface="Times New Roman" pitchFamily="18" charset="0"/>
              </a:rPr>
              <a:t> </a:t>
            </a:r>
            <a:r>
              <a:rPr lang="en-US" dirty="0" err="1">
                <a:latin typeface="Times New Roman" pitchFamily="18" charset="0"/>
              </a:rPr>
              <a:t>gói</a:t>
            </a:r>
            <a:r>
              <a:rPr lang="en-US" dirty="0">
                <a:latin typeface="Times New Roman" pitchFamily="18" charset="0"/>
              </a:rPr>
              <a:t> tin</a:t>
            </a:r>
          </a:p>
          <a:p>
            <a:pPr lvl="1">
              <a:lnSpc>
                <a:spcPct val="130000"/>
              </a:lnSpc>
            </a:pPr>
            <a:r>
              <a:rPr lang="en-US" dirty="0" err="1">
                <a:latin typeface="Times New Roman" pitchFamily="18" charset="0"/>
              </a:rPr>
              <a:t>Định</a:t>
            </a:r>
            <a:r>
              <a:rPr lang="en-US" dirty="0">
                <a:latin typeface="Times New Roman" pitchFamily="18" charset="0"/>
              </a:rPr>
              <a:t> </a:t>
            </a:r>
            <a:r>
              <a:rPr lang="en-US" dirty="0" err="1">
                <a:latin typeface="Times New Roman" pitchFamily="18" charset="0"/>
              </a:rPr>
              <a:t>tuyến</a:t>
            </a:r>
            <a:r>
              <a:rPr lang="en-US" dirty="0">
                <a:latin typeface="Times New Roman" pitchFamily="18" charset="0"/>
              </a:rPr>
              <a:t> (Routing)</a:t>
            </a:r>
          </a:p>
          <a:p>
            <a:pPr lvl="2">
              <a:lnSpc>
                <a:spcPct val="130000"/>
              </a:lnSpc>
            </a:pPr>
            <a:r>
              <a:rPr lang="en-US" dirty="0" err="1">
                <a:latin typeface="Times New Roman" pitchFamily="18" charset="0"/>
              </a:rPr>
              <a:t>Chạy</a:t>
            </a:r>
            <a:r>
              <a:rPr lang="en-US" dirty="0">
                <a:latin typeface="Times New Roman" pitchFamily="18" charset="0"/>
              </a:rPr>
              <a:t> </a:t>
            </a:r>
            <a:r>
              <a:rPr lang="en-US" dirty="0" err="1">
                <a:latin typeface="Times New Roman" pitchFamily="18" charset="0"/>
              </a:rPr>
              <a:t>các</a:t>
            </a:r>
            <a:r>
              <a:rPr lang="en-US" dirty="0">
                <a:latin typeface="Times New Roman" pitchFamily="18" charset="0"/>
              </a:rPr>
              <a:t> </a:t>
            </a:r>
            <a:r>
              <a:rPr lang="en-US" dirty="0" err="1">
                <a:latin typeface="Times New Roman" pitchFamily="18" charset="0"/>
              </a:rPr>
              <a:t>thuật</a:t>
            </a:r>
            <a:r>
              <a:rPr lang="en-US" dirty="0">
                <a:latin typeface="Times New Roman" pitchFamily="18" charset="0"/>
              </a:rPr>
              <a:t> </a:t>
            </a:r>
            <a:r>
              <a:rPr lang="en-US" dirty="0" err="1">
                <a:latin typeface="Times New Roman" pitchFamily="18" charset="0"/>
              </a:rPr>
              <a:t>toán</a:t>
            </a:r>
            <a:r>
              <a:rPr lang="en-US" dirty="0">
                <a:latin typeface="Times New Roman" pitchFamily="18" charset="0"/>
              </a:rPr>
              <a:t> </a:t>
            </a:r>
            <a:r>
              <a:rPr lang="en-US" dirty="0" err="1">
                <a:latin typeface="Times New Roman" pitchFamily="18" charset="0"/>
              </a:rPr>
              <a:t>định</a:t>
            </a:r>
            <a:r>
              <a:rPr lang="en-US" dirty="0">
                <a:latin typeface="Times New Roman" pitchFamily="18" charset="0"/>
              </a:rPr>
              <a:t> </a:t>
            </a:r>
            <a:r>
              <a:rPr lang="en-US" dirty="0" err="1">
                <a:latin typeface="Times New Roman" pitchFamily="18" charset="0"/>
              </a:rPr>
              <a:t>tuyến</a:t>
            </a:r>
            <a:r>
              <a:rPr lang="en-US" dirty="0">
                <a:latin typeface="Times New Roman" pitchFamily="18" charset="0"/>
              </a:rPr>
              <a:t> (OSPF, RIP, BGP,…) </a:t>
            </a:r>
            <a:r>
              <a:rPr lang="en-US" dirty="0">
                <a:latin typeface="Times New Roman" pitchFamily="18" charset="0"/>
                <a:sym typeface="Wingdings" pitchFamily="2" charset="2"/>
              </a:rPr>
              <a:t> </a:t>
            </a:r>
            <a:r>
              <a:rPr lang="en-US" dirty="0" err="1">
                <a:latin typeface="Times New Roman" pitchFamily="18" charset="0"/>
                <a:sym typeface="Wingdings" pitchFamily="2" charset="2"/>
              </a:rPr>
              <a:t>tạo</a:t>
            </a:r>
            <a:r>
              <a:rPr lang="en-US" dirty="0">
                <a:latin typeface="Times New Roman" pitchFamily="18" charset="0"/>
                <a:sym typeface="Wingdings" pitchFamily="2" charset="2"/>
              </a:rPr>
              <a:t> </a:t>
            </a:r>
            <a:r>
              <a:rPr lang="en-US" dirty="0" err="1">
                <a:latin typeface="Times New Roman" pitchFamily="18" charset="0"/>
                <a:sym typeface="Wingdings" pitchFamily="2" charset="2"/>
              </a:rPr>
              <a:t>ra</a:t>
            </a:r>
            <a:r>
              <a:rPr lang="en-US" dirty="0">
                <a:latin typeface="Times New Roman" pitchFamily="18" charset="0"/>
                <a:sym typeface="Wingdings" pitchFamily="2" charset="2"/>
              </a:rPr>
              <a:t> </a:t>
            </a:r>
            <a:r>
              <a:rPr lang="en-US" dirty="0" err="1">
                <a:latin typeface="Times New Roman" pitchFamily="18" charset="0"/>
                <a:sym typeface="Wingdings" pitchFamily="2" charset="2"/>
              </a:rPr>
              <a:t>bảng</a:t>
            </a:r>
            <a:r>
              <a:rPr lang="en-US" dirty="0">
                <a:latin typeface="Times New Roman" pitchFamily="18" charset="0"/>
                <a:sym typeface="Wingdings" pitchFamily="2" charset="2"/>
              </a:rPr>
              <a:t> </a:t>
            </a:r>
            <a:r>
              <a:rPr lang="en-US" dirty="0" err="1">
                <a:latin typeface="Times New Roman" pitchFamily="18" charset="0"/>
                <a:sym typeface="Wingdings" pitchFamily="2" charset="2"/>
              </a:rPr>
              <a:t>định</a:t>
            </a:r>
            <a:r>
              <a:rPr lang="en-US" dirty="0">
                <a:latin typeface="Times New Roman" pitchFamily="18" charset="0"/>
                <a:sym typeface="Wingdings" pitchFamily="2" charset="2"/>
              </a:rPr>
              <a:t> </a:t>
            </a:r>
            <a:r>
              <a:rPr lang="en-US" dirty="0" err="1">
                <a:latin typeface="Times New Roman" pitchFamily="18" charset="0"/>
                <a:sym typeface="Wingdings" pitchFamily="2" charset="2"/>
              </a:rPr>
              <a:t>tuyến</a:t>
            </a:r>
            <a:endParaRPr lang="en-US" dirty="0">
              <a:latin typeface="Times New Roman" pitchFamily="18" charset="0"/>
            </a:endParaRPr>
          </a:p>
          <a:p>
            <a:pPr lvl="1" eaLnBrk="1" hangingPunct="1">
              <a:lnSpc>
                <a:spcPct val="130000"/>
              </a:lnSpc>
            </a:pPr>
            <a:r>
              <a:rPr lang="en-US" dirty="0" err="1">
                <a:latin typeface="Times New Roman" pitchFamily="18" charset="0"/>
              </a:rPr>
              <a:t>Chuyển</a:t>
            </a:r>
            <a:r>
              <a:rPr lang="en-US" dirty="0">
                <a:latin typeface="Times New Roman" pitchFamily="18" charset="0"/>
              </a:rPr>
              <a:t> </a:t>
            </a:r>
            <a:r>
              <a:rPr lang="en-US" dirty="0" err="1">
                <a:latin typeface="Times New Roman" pitchFamily="18" charset="0"/>
              </a:rPr>
              <a:t>tiếp</a:t>
            </a:r>
            <a:r>
              <a:rPr lang="en-US" dirty="0">
                <a:latin typeface="Times New Roman" pitchFamily="18" charset="0"/>
              </a:rPr>
              <a:t> (Forwarding) </a:t>
            </a:r>
            <a:r>
              <a:rPr lang="en-US" dirty="0" err="1">
                <a:latin typeface="Times New Roman" pitchFamily="18" charset="0"/>
              </a:rPr>
              <a:t>của</a:t>
            </a:r>
            <a:r>
              <a:rPr lang="en-US" dirty="0">
                <a:latin typeface="Times New Roman" pitchFamily="18" charset="0"/>
              </a:rPr>
              <a:t> </a:t>
            </a:r>
            <a:r>
              <a:rPr lang="en-US" dirty="0" err="1">
                <a:latin typeface="Times New Roman" pitchFamily="18" charset="0"/>
              </a:rPr>
              <a:t>tầng</a:t>
            </a:r>
            <a:r>
              <a:rPr lang="en-US" dirty="0">
                <a:latin typeface="Times New Roman" pitchFamily="18" charset="0"/>
              </a:rPr>
              <a:t> 2</a:t>
            </a:r>
          </a:p>
          <a:p>
            <a:pPr lvl="2">
              <a:lnSpc>
                <a:spcPct val="130000"/>
              </a:lnSpc>
            </a:pPr>
            <a:r>
              <a:rPr lang="en-US" dirty="0" err="1">
                <a:latin typeface="Times New Roman" pitchFamily="18" charset="0"/>
              </a:rPr>
              <a:t>Chuyển</a:t>
            </a:r>
            <a:r>
              <a:rPr lang="en-US" dirty="0">
                <a:latin typeface="Times New Roman" pitchFamily="18" charset="0"/>
              </a:rPr>
              <a:t> </a:t>
            </a:r>
            <a:r>
              <a:rPr lang="en-US" dirty="0" err="1">
                <a:latin typeface="Times New Roman" pitchFamily="18" charset="0"/>
              </a:rPr>
              <a:t>gói</a:t>
            </a:r>
            <a:r>
              <a:rPr lang="en-US" dirty="0">
                <a:latin typeface="Times New Roman" pitchFamily="18" charset="0"/>
              </a:rPr>
              <a:t> tin </a:t>
            </a:r>
            <a:r>
              <a:rPr lang="en-US" dirty="0" err="1">
                <a:latin typeface="Times New Roman" pitchFamily="18" charset="0"/>
              </a:rPr>
              <a:t>từ</a:t>
            </a:r>
            <a:r>
              <a:rPr lang="en-US" dirty="0">
                <a:latin typeface="Times New Roman" pitchFamily="18" charset="0"/>
              </a:rPr>
              <a:t> </a:t>
            </a:r>
            <a:r>
              <a:rPr lang="en-US" dirty="0" err="1">
                <a:latin typeface="Times New Roman" pitchFamily="18" charset="0"/>
              </a:rPr>
              <a:t>cổng</a:t>
            </a:r>
            <a:r>
              <a:rPr lang="en-US" dirty="0">
                <a:latin typeface="Times New Roman" pitchFamily="18" charset="0"/>
              </a:rPr>
              <a:t> </a:t>
            </a:r>
            <a:r>
              <a:rPr lang="en-US" dirty="0" err="1">
                <a:latin typeface="Times New Roman" pitchFamily="18" charset="0"/>
              </a:rPr>
              <a:t>vào</a:t>
            </a:r>
            <a:r>
              <a:rPr lang="en-US" dirty="0">
                <a:latin typeface="Times New Roman" pitchFamily="18" charset="0"/>
              </a:rPr>
              <a:t> (incoming port) </a:t>
            </a:r>
            <a:r>
              <a:rPr lang="en-US" dirty="0" err="1">
                <a:latin typeface="Times New Roman" pitchFamily="18" charset="0"/>
              </a:rPr>
              <a:t>ra</a:t>
            </a:r>
            <a:r>
              <a:rPr lang="en-US" dirty="0">
                <a:latin typeface="Times New Roman" pitchFamily="18" charset="0"/>
              </a:rPr>
              <a:t> </a:t>
            </a:r>
            <a:r>
              <a:rPr lang="en-US" dirty="0" err="1">
                <a:latin typeface="Times New Roman" pitchFamily="18" charset="0"/>
              </a:rPr>
              <a:t>cổng</a:t>
            </a:r>
            <a:r>
              <a:rPr lang="en-US" dirty="0">
                <a:latin typeface="Times New Roman" pitchFamily="18" charset="0"/>
              </a:rPr>
              <a:t> </a:t>
            </a:r>
            <a:r>
              <a:rPr lang="en-US" dirty="0" err="1">
                <a:latin typeface="Times New Roman" pitchFamily="18" charset="0"/>
              </a:rPr>
              <a:t>ra</a:t>
            </a:r>
            <a:r>
              <a:rPr lang="en-US" dirty="0">
                <a:latin typeface="Times New Roman" pitchFamily="18" charset="0"/>
              </a:rPr>
              <a:t> (</a:t>
            </a:r>
            <a:r>
              <a:rPr lang="en-US" dirty="0" err="1">
                <a:latin typeface="Times New Roman" pitchFamily="18" charset="0"/>
              </a:rPr>
              <a:t>outcoming</a:t>
            </a:r>
            <a:r>
              <a:rPr lang="en-US" dirty="0">
                <a:latin typeface="Times New Roman" pitchFamily="18" charset="0"/>
              </a:rPr>
              <a:t> port)</a:t>
            </a:r>
          </a:p>
        </p:txBody>
      </p:sp>
      <p:grpSp>
        <p:nvGrpSpPr>
          <p:cNvPr id="2" name="Group 4"/>
          <p:cNvGrpSpPr>
            <a:grpSpLocks/>
          </p:cNvGrpSpPr>
          <p:nvPr/>
        </p:nvGrpSpPr>
        <p:grpSpPr bwMode="auto">
          <a:xfrm>
            <a:off x="7467600" y="381000"/>
            <a:ext cx="906463" cy="533400"/>
            <a:chOff x="432" y="1104"/>
            <a:chExt cx="571" cy="336"/>
          </a:xfrm>
        </p:grpSpPr>
        <p:sp>
          <p:nvSpPr>
            <p:cNvPr id="19462" name="AutoShape 5"/>
            <p:cNvSpPr>
              <a:spLocks noChangeAspect="1" noChangeArrowheads="1" noTextEdit="1"/>
            </p:cNvSpPr>
            <p:nvPr/>
          </p:nvSpPr>
          <p:spPr bwMode="auto">
            <a:xfrm>
              <a:off x="432" y="1104"/>
              <a:ext cx="571" cy="336"/>
            </a:xfrm>
            <a:prstGeom prst="rect">
              <a:avLst/>
            </a:prstGeom>
            <a:noFill/>
            <a:ln w="9525">
              <a:noFill/>
              <a:miter lim="800000"/>
              <a:headEnd/>
              <a:tailEnd/>
            </a:ln>
          </p:spPr>
          <p:txBody>
            <a:bodyPr/>
            <a:lstStyle/>
            <a:p>
              <a:endParaRPr lang="en-US" dirty="0">
                <a:latin typeface="Times New Roman" pitchFamily="18" charset="0"/>
              </a:endParaRPr>
            </a:p>
          </p:txBody>
        </p:sp>
        <p:sp>
          <p:nvSpPr>
            <p:cNvPr id="19463" name="Oval 6"/>
            <p:cNvSpPr>
              <a:spLocks noChangeArrowheads="1"/>
            </p:cNvSpPr>
            <p:nvPr/>
          </p:nvSpPr>
          <p:spPr bwMode="auto">
            <a:xfrm>
              <a:off x="433" y="1244"/>
              <a:ext cx="569" cy="195"/>
            </a:xfrm>
            <a:prstGeom prst="ellipse">
              <a:avLst/>
            </a:prstGeom>
            <a:solidFill>
              <a:srgbClr val="0078AA"/>
            </a:solidFill>
            <a:ln w="4763">
              <a:solidFill>
                <a:srgbClr val="AAE6FF"/>
              </a:solidFill>
              <a:round/>
              <a:headEnd/>
              <a:tailEnd/>
            </a:ln>
          </p:spPr>
          <p:txBody>
            <a:bodyPr/>
            <a:lstStyle/>
            <a:p>
              <a:pPr algn="ctr" eaLnBrk="0" hangingPunct="0">
                <a:buClr>
                  <a:srgbClr val="6699FF"/>
                </a:buClr>
              </a:pPr>
              <a:endParaRPr lang="en-US" sz="1000" b="1" dirty="0">
                <a:solidFill>
                  <a:schemeClr val="bg1"/>
                </a:solidFill>
                <a:latin typeface="Times New Roman" pitchFamily="18" charset="0"/>
              </a:endParaRPr>
            </a:p>
          </p:txBody>
        </p:sp>
        <p:sp>
          <p:nvSpPr>
            <p:cNvPr id="19464" name="Rectangle 7"/>
            <p:cNvSpPr>
              <a:spLocks noChangeArrowheads="1"/>
            </p:cNvSpPr>
            <p:nvPr/>
          </p:nvSpPr>
          <p:spPr bwMode="auto">
            <a:xfrm>
              <a:off x="432" y="1204"/>
              <a:ext cx="568" cy="139"/>
            </a:xfrm>
            <a:prstGeom prst="rect">
              <a:avLst/>
            </a:prstGeom>
            <a:solidFill>
              <a:srgbClr val="0078AA"/>
            </a:solidFill>
            <a:ln w="9525">
              <a:noFill/>
              <a:miter lim="800000"/>
              <a:headEnd/>
              <a:tailEnd/>
            </a:ln>
          </p:spPr>
          <p:txBody>
            <a:bodyPr/>
            <a:lstStyle/>
            <a:p>
              <a:endParaRPr lang="en-US" dirty="0">
                <a:latin typeface="Times New Roman" pitchFamily="18" charset="0"/>
              </a:endParaRPr>
            </a:p>
          </p:txBody>
        </p:sp>
        <p:sp>
          <p:nvSpPr>
            <p:cNvPr id="19465" name="Rectangle 8"/>
            <p:cNvSpPr>
              <a:spLocks noChangeArrowheads="1"/>
            </p:cNvSpPr>
            <p:nvPr/>
          </p:nvSpPr>
          <p:spPr bwMode="auto">
            <a:xfrm>
              <a:off x="432" y="1204"/>
              <a:ext cx="568" cy="139"/>
            </a:xfrm>
            <a:prstGeom prst="rect">
              <a:avLst/>
            </a:prstGeom>
            <a:solidFill>
              <a:srgbClr val="0078AA"/>
            </a:solidFill>
            <a:ln w="9525">
              <a:noFill/>
              <a:miter lim="800000"/>
              <a:headEnd/>
              <a:tailEnd/>
            </a:ln>
          </p:spPr>
          <p:txBody>
            <a:bodyPr/>
            <a:lstStyle/>
            <a:p>
              <a:endParaRPr lang="en-US" dirty="0">
                <a:latin typeface="Times New Roman" pitchFamily="18" charset="0"/>
              </a:endParaRPr>
            </a:p>
          </p:txBody>
        </p:sp>
        <p:sp>
          <p:nvSpPr>
            <p:cNvPr id="19466" name="Oval 9"/>
            <p:cNvSpPr>
              <a:spLocks noChangeArrowheads="1"/>
            </p:cNvSpPr>
            <p:nvPr/>
          </p:nvSpPr>
          <p:spPr bwMode="auto">
            <a:xfrm>
              <a:off x="433" y="1105"/>
              <a:ext cx="569" cy="195"/>
            </a:xfrm>
            <a:prstGeom prst="ellipse">
              <a:avLst/>
            </a:prstGeom>
            <a:solidFill>
              <a:srgbClr val="00B4FF"/>
            </a:solidFill>
            <a:ln w="4763">
              <a:solidFill>
                <a:srgbClr val="AAE6FF"/>
              </a:solidFill>
              <a:round/>
              <a:headEnd/>
              <a:tailEnd/>
            </a:ln>
          </p:spPr>
          <p:txBody>
            <a:bodyPr/>
            <a:lstStyle/>
            <a:p>
              <a:endParaRPr lang="en-US" dirty="0">
                <a:latin typeface="Times New Roman" pitchFamily="18" charset="0"/>
              </a:endParaRPr>
            </a:p>
          </p:txBody>
        </p:sp>
        <p:grpSp>
          <p:nvGrpSpPr>
            <p:cNvPr id="3" name="Group 10"/>
            <p:cNvGrpSpPr>
              <a:grpSpLocks/>
            </p:cNvGrpSpPr>
            <p:nvPr/>
          </p:nvGrpSpPr>
          <p:grpSpPr bwMode="auto">
            <a:xfrm>
              <a:off x="519" y="1128"/>
              <a:ext cx="394" cy="149"/>
              <a:chOff x="519" y="840"/>
              <a:chExt cx="394" cy="149"/>
            </a:xfrm>
          </p:grpSpPr>
          <p:grpSp>
            <p:nvGrpSpPr>
              <p:cNvPr id="4" name="Group 11"/>
              <p:cNvGrpSpPr>
                <a:grpSpLocks/>
              </p:cNvGrpSpPr>
              <p:nvPr/>
            </p:nvGrpSpPr>
            <p:grpSpPr bwMode="auto">
              <a:xfrm>
                <a:off x="519" y="840"/>
                <a:ext cx="391" cy="146"/>
                <a:chOff x="519" y="840"/>
                <a:chExt cx="391" cy="146"/>
              </a:xfrm>
            </p:grpSpPr>
            <p:sp>
              <p:nvSpPr>
                <p:cNvPr id="19480" name="Freeform 12"/>
                <p:cNvSpPr>
                  <a:spLocks/>
                </p:cNvSpPr>
                <p:nvPr/>
              </p:nvSpPr>
              <p:spPr bwMode="auto">
                <a:xfrm>
                  <a:off x="723" y="844"/>
                  <a:ext cx="187" cy="62"/>
                </a:xfrm>
                <a:custGeom>
                  <a:avLst/>
                  <a:gdLst>
                    <a:gd name="T0" fmla="*/ 0 w 187"/>
                    <a:gd name="T1" fmla="*/ 48 h 62"/>
                    <a:gd name="T2" fmla="*/ 41 w 187"/>
                    <a:gd name="T3" fmla="*/ 62 h 62"/>
                    <a:gd name="T4" fmla="*/ 142 w 187"/>
                    <a:gd name="T5" fmla="*/ 20 h 62"/>
                    <a:gd name="T6" fmla="*/ 187 w 187"/>
                    <a:gd name="T7" fmla="*/ 34 h 62"/>
                    <a:gd name="T8" fmla="*/ 162 w 187"/>
                    <a:gd name="T9" fmla="*/ 0 h 62"/>
                    <a:gd name="T10" fmla="*/ 45 w 187"/>
                    <a:gd name="T11" fmla="*/ 0 h 62"/>
                    <a:gd name="T12" fmla="*/ 93 w 187"/>
                    <a:gd name="T13" fmla="*/ 10 h 62"/>
                    <a:gd name="T14" fmla="*/ 0 w 187"/>
                    <a:gd name="T15" fmla="*/ 48 h 62"/>
                    <a:gd name="T16" fmla="*/ 0 60000 65536"/>
                    <a:gd name="T17" fmla="*/ 0 60000 65536"/>
                    <a:gd name="T18" fmla="*/ 0 60000 65536"/>
                    <a:gd name="T19" fmla="*/ 0 60000 65536"/>
                    <a:gd name="T20" fmla="*/ 0 60000 65536"/>
                    <a:gd name="T21" fmla="*/ 0 60000 65536"/>
                    <a:gd name="T22" fmla="*/ 0 60000 65536"/>
                    <a:gd name="T23" fmla="*/ 0 60000 65536"/>
                    <a:gd name="T24" fmla="*/ 0 w 187"/>
                    <a:gd name="T25" fmla="*/ 0 h 62"/>
                    <a:gd name="T26" fmla="*/ 187 w 187"/>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7" h="62">
                      <a:moveTo>
                        <a:pt x="0" y="48"/>
                      </a:moveTo>
                      <a:lnTo>
                        <a:pt x="41" y="62"/>
                      </a:lnTo>
                      <a:lnTo>
                        <a:pt x="142" y="20"/>
                      </a:lnTo>
                      <a:lnTo>
                        <a:pt x="187" y="34"/>
                      </a:lnTo>
                      <a:lnTo>
                        <a:pt x="162" y="0"/>
                      </a:lnTo>
                      <a:lnTo>
                        <a:pt x="45" y="0"/>
                      </a:lnTo>
                      <a:lnTo>
                        <a:pt x="93" y="10"/>
                      </a:lnTo>
                      <a:lnTo>
                        <a:pt x="0" y="48"/>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19481" name="Freeform 13"/>
                <p:cNvSpPr>
                  <a:spLocks/>
                </p:cNvSpPr>
                <p:nvPr/>
              </p:nvSpPr>
              <p:spPr bwMode="auto">
                <a:xfrm>
                  <a:off x="723" y="844"/>
                  <a:ext cx="187" cy="62"/>
                </a:xfrm>
                <a:custGeom>
                  <a:avLst/>
                  <a:gdLst>
                    <a:gd name="T0" fmla="*/ 0 w 187"/>
                    <a:gd name="T1" fmla="*/ 48 h 62"/>
                    <a:gd name="T2" fmla="*/ 41 w 187"/>
                    <a:gd name="T3" fmla="*/ 62 h 62"/>
                    <a:gd name="T4" fmla="*/ 142 w 187"/>
                    <a:gd name="T5" fmla="*/ 20 h 62"/>
                    <a:gd name="T6" fmla="*/ 187 w 187"/>
                    <a:gd name="T7" fmla="*/ 34 h 62"/>
                    <a:gd name="T8" fmla="*/ 162 w 187"/>
                    <a:gd name="T9" fmla="*/ 0 h 62"/>
                    <a:gd name="T10" fmla="*/ 45 w 187"/>
                    <a:gd name="T11" fmla="*/ 0 h 62"/>
                    <a:gd name="T12" fmla="*/ 93 w 187"/>
                    <a:gd name="T13" fmla="*/ 10 h 62"/>
                    <a:gd name="T14" fmla="*/ 0 w 187"/>
                    <a:gd name="T15" fmla="*/ 48 h 62"/>
                    <a:gd name="T16" fmla="*/ 0 60000 65536"/>
                    <a:gd name="T17" fmla="*/ 0 60000 65536"/>
                    <a:gd name="T18" fmla="*/ 0 60000 65536"/>
                    <a:gd name="T19" fmla="*/ 0 60000 65536"/>
                    <a:gd name="T20" fmla="*/ 0 60000 65536"/>
                    <a:gd name="T21" fmla="*/ 0 60000 65536"/>
                    <a:gd name="T22" fmla="*/ 0 60000 65536"/>
                    <a:gd name="T23" fmla="*/ 0 60000 65536"/>
                    <a:gd name="T24" fmla="*/ 0 w 187"/>
                    <a:gd name="T25" fmla="*/ 0 h 62"/>
                    <a:gd name="T26" fmla="*/ 187 w 187"/>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7" h="62">
                      <a:moveTo>
                        <a:pt x="0" y="48"/>
                      </a:moveTo>
                      <a:lnTo>
                        <a:pt x="41" y="62"/>
                      </a:lnTo>
                      <a:lnTo>
                        <a:pt x="142" y="20"/>
                      </a:lnTo>
                      <a:lnTo>
                        <a:pt x="187" y="34"/>
                      </a:lnTo>
                      <a:lnTo>
                        <a:pt x="162" y="0"/>
                      </a:lnTo>
                      <a:lnTo>
                        <a:pt x="45" y="0"/>
                      </a:lnTo>
                      <a:lnTo>
                        <a:pt x="93" y="10"/>
                      </a:lnTo>
                      <a:lnTo>
                        <a:pt x="0" y="48"/>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19482" name="Freeform 14"/>
                <p:cNvSpPr>
                  <a:spLocks/>
                </p:cNvSpPr>
                <p:nvPr/>
              </p:nvSpPr>
              <p:spPr bwMode="auto">
                <a:xfrm>
                  <a:off x="519" y="916"/>
                  <a:ext cx="186" cy="66"/>
                </a:xfrm>
                <a:custGeom>
                  <a:avLst/>
                  <a:gdLst>
                    <a:gd name="T0" fmla="*/ 186 w 186"/>
                    <a:gd name="T1" fmla="*/ 14 h 66"/>
                    <a:gd name="T2" fmla="*/ 145 w 186"/>
                    <a:gd name="T3" fmla="*/ 0 h 66"/>
                    <a:gd name="T4" fmla="*/ 48 w 186"/>
                    <a:gd name="T5" fmla="*/ 42 h 66"/>
                    <a:gd name="T6" fmla="*/ 0 w 186"/>
                    <a:gd name="T7" fmla="*/ 28 h 66"/>
                    <a:gd name="T8" fmla="*/ 24 w 186"/>
                    <a:gd name="T9" fmla="*/ 66 h 66"/>
                    <a:gd name="T10" fmla="*/ 145 w 186"/>
                    <a:gd name="T11" fmla="*/ 66 h 66"/>
                    <a:gd name="T12" fmla="*/ 93 w 186"/>
                    <a:gd name="T13" fmla="*/ 52 h 66"/>
                    <a:gd name="T14" fmla="*/ 186 w 186"/>
                    <a:gd name="T15" fmla="*/ 14 h 66"/>
                    <a:gd name="T16" fmla="*/ 0 60000 65536"/>
                    <a:gd name="T17" fmla="*/ 0 60000 65536"/>
                    <a:gd name="T18" fmla="*/ 0 60000 65536"/>
                    <a:gd name="T19" fmla="*/ 0 60000 65536"/>
                    <a:gd name="T20" fmla="*/ 0 60000 65536"/>
                    <a:gd name="T21" fmla="*/ 0 60000 65536"/>
                    <a:gd name="T22" fmla="*/ 0 60000 65536"/>
                    <a:gd name="T23" fmla="*/ 0 60000 65536"/>
                    <a:gd name="T24" fmla="*/ 0 w 186"/>
                    <a:gd name="T25" fmla="*/ 0 h 66"/>
                    <a:gd name="T26" fmla="*/ 186 w 186"/>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6" h="66">
                      <a:moveTo>
                        <a:pt x="186" y="14"/>
                      </a:moveTo>
                      <a:lnTo>
                        <a:pt x="145" y="0"/>
                      </a:lnTo>
                      <a:lnTo>
                        <a:pt x="48" y="42"/>
                      </a:lnTo>
                      <a:lnTo>
                        <a:pt x="0" y="28"/>
                      </a:lnTo>
                      <a:lnTo>
                        <a:pt x="24" y="66"/>
                      </a:lnTo>
                      <a:lnTo>
                        <a:pt x="145" y="66"/>
                      </a:lnTo>
                      <a:lnTo>
                        <a:pt x="93" y="52"/>
                      </a:lnTo>
                      <a:lnTo>
                        <a:pt x="186" y="14"/>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19483" name="Freeform 15"/>
                <p:cNvSpPr>
                  <a:spLocks/>
                </p:cNvSpPr>
                <p:nvPr/>
              </p:nvSpPr>
              <p:spPr bwMode="auto">
                <a:xfrm>
                  <a:off x="519" y="916"/>
                  <a:ext cx="186" cy="66"/>
                </a:xfrm>
                <a:custGeom>
                  <a:avLst/>
                  <a:gdLst>
                    <a:gd name="T0" fmla="*/ 186 w 186"/>
                    <a:gd name="T1" fmla="*/ 14 h 66"/>
                    <a:gd name="T2" fmla="*/ 145 w 186"/>
                    <a:gd name="T3" fmla="*/ 0 h 66"/>
                    <a:gd name="T4" fmla="*/ 48 w 186"/>
                    <a:gd name="T5" fmla="*/ 42 h 66"/>
                    <a:gd name="T6" fmla="*/ 0 w 186"/>
                    <a:gd name="T7" fmla="*/ 28 h 66"/>
                    <a:gd name="T8" fmla="*/ 24 w 186"/>
                    <a:gd name="T9" fmla="*/ 66 h 66"/>
                    <a:gd name="T10" fmla="*/ 145 w 186"/>
                    <a:gd name="T11" fmla="*/ 66 h 66"/>
                    <a:gd name="T12" fmla="*/ 93 w 186"/>
                    <a:gd name="T13" fmla="*/ 52 h 66"/>
                    <a:gd name="T14" fmla="*/ 186 w 186"/>
                    <a:gd name="T15" fmla="*/ 14 h 66"/>
                    <a:gd name="T16" fmla="*/ 0 60000 65536"/>
                    <a:gd name="T17" fmla="*/ 0 60000 65536"/>
                    <a:gd name="T18" fmla="*/ 0 60000 65536"/>
                    <a:gd name="T19" fmla="*/ 0 60000 65536"/>
                    <a:gd name="T20" fmla="*/ 0 60000 65536"/>
                    <a:gd name="T21" fmla="*/ 0 60000 65536"/>
                    <a:gd name="T22" fmla="*/ 0 60000 65536"/>
                    <a:gd name="T23" fmla="*/ 0 60000 65536"/>
                    <a:gd name="T24" fmla="*/ 0 w 186"/>
                    <a:gd name="T25" fmla="*/ 0 h 66"/>
                    <a:gd name="T26" fmla="*/ 186 w 186"/>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6" h="66">
                      <a:moveTo>
                        <a:pt x="186" y="14"/>
                      </a:moveTo>
                      <a:lnTo>
                        <a:pt x="145" y="0"/>
                      </a:lnTo>
                      <a:lnTo>
                        <a:pt x="48" y="42"/>
                      </a:lnTo>
                      <a:lnTo>
                        <a:pt x="0" y="28"/>
                      </a:lnTo>
                      <a:lnTo>
                        <a:pt x="24" y="66"/>
                      </a:lnTo>
                      <a:lnTo>
                        <a:pt x="145" y="66"/>
                      </a:lnTo>
                      <a:lnTo>
                        <a:pt x="93" y="52"/>
                      </a:lnTo>
                      <a:lnTo>
                        <a:pt x="186" y="14"/>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19484" name="Freeform 16"/>
                <p:cNvSpPr>
                  <a:spLocks/>
                </p:cNvSpPr>
                <p:nvPr/>
              </p:nvSpPr>
              <p:spPr bwMode="auto">
                <a:xfrm>
                  <a:off x="529" y="840"/>
                  <a:ext cx="187" cy="63"/>
                </a:xfrm>
                <a:custGeom>
                  <a:avLst/>
                  <a:gdLst>
                    <a:gd name="T0" fmla="*/ 0 w 187"/>
                    <a:gd name="T1" fmla="*/ 14 h 63"/>
                    <a:gd name="T2" fmla="*/ 41 w 187"/>
                    <a:gd name="T3" fmla="*/ 0 h 63"/>
                    <a:gd name="T4" fmla="*/ 142 w 187"/>
                    <a:gd name="T5" fmla="*/ 38 h 63"/>
                    <a:gd name="T6" fmla="*/ 187 w 187"/>
                    <a:gd name="T7" fmla="*/ 28 h 63"/>
                    <a:gd name="T8" fmla="*/ 163 w 187"/>
                    <a:gd name="T9" fmla="*/ 63 h 63"/>
                    <a:gd name="T10" fmla="*/ 45 w 187"/>
                    <a:gd name="T11" fmla="*/ 63 h 63"/>
                    <a:gd name="T12" fmla="*/ 93 w 187"/>
                    <a:gd name="T13" fmla="*/ 52 h 63"/>
                    <a:gd name="T14" fmla="*/ 0 w 187"/>
                    <a:gd name="T15" fmla="*/ 14 h 63"/>
                    <a:gd name="T16" fmla="*/ 0 60000 65536"/>
                    <a:gd name="T17" fmla="*/ 0 60000 65536"/>
                    <a:gd name="T18" fmla="*/ 0 60000 65536"/>
                    <a:gd name="T19" fmla="*/ 0 60000 65536"/>
                    <a:gd name="T20" fmla="*/ 0 60000 65536"/>
                    <a:gd name="T21" fmla="*/ 0 60000 65536"/>
                    <a:gd name="T22" fmla="*/ 0 60000 65536"/>
                    <a:gd name="T23" fmla="*/ 0 60000 65536"/>
                    <a:gd name="T24" fmla="*/ 0 w 187"/>
                    <a:gd name="T25" fmla="*/ 0 h 63"/>
                    <a:gd name="T26" fmla="*/ 187 w 187"/>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7" h="63">
                      <a:moveTo>
                        <a:pt x="0" y="14"/>
                      </a:moveTo>
                      <a:lnTo>
                        <a:pt x="41" y="0"/>
                      </a:lnTo>
                      <a:lnTo>
                        <a:pt x="142" y="38"/>
                      </a:lnTo>
                      <a:lnTo>
                        <a:pt x="187" y="28"/>
                      </a:lnTo>
                      <a:lnTo>
                        <a:pt x="163" y="63"/>
                      </a:lnTo>
                      <a:lnTo>
                        <a:pt x="45" y="63"/>
                      </a:lnTo>
                      <a:lnTo>
                        <a:pt x="93" y="52"/>
                      </a:lnTo>
                      <a:lnTo>
                        <a:pt x="0" y="14"/>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19485" name="Freeform 17"/>
                <p:cNvSpPr>
                  <a:spLocks/>
                </p:cNvSpPr>
                <p:nvPr/>
              </p:nvSpPr>
              <p:spPr bwMode="auto">
                <a:xfrm>
                  <a:off x="529" y="840"/>
                  <a:ext cx="187" cy="63"/>
                </a:xfrm>
                <a:custGeom>
                  <a:avLst/>
                  <a:gdLst>
                    <a:gd name="T0" fmla="*/ 0 w 187"/>
                    <a:gd name="T1" fmla="*/ 14 h 63"/>
                    <a:gd name="T2" fmla="*/ 41 w 187"/>
                    <a:gd name="T3" fmla="*/ 0 h 63"/>
                    <a:gd name="T4" fmla="*/ 142 w 187"/>
                    <a:gd name="T5" fmla="*/ 38 h 63"/>
                    <a:gd name="T6" fmla="*/ 187 w 187"/>
                    <a:gd name="T7" fmla="*/ 28 h 63"/>
                    <a:gd name="T8" fmla="*/ 163 w 187"/>
                    <a:gd name="T9" fmla="*/ 63 h 63"/>
                    <a:gd name="T10" fmla="*/ 45 w 187"/>
                    <a:gd name="T11" fmla="*/ 63 h 63"/>
                    <a:gd name="T12" fmla="*/ 93 w 187"/>
                    <a:gd name="T13" fmla="*/ 52 h 63"/>
                    <a:gd name="T14" fmla="*/ 0 w 187"/>
                    <a:gd name="T15" fmla="*/ 14 h 63"/>
                    <a:gd name="T16" fmla="*/ 0 60000 65536"/>
                    <a:gd name="T17" fmla="*/ 0 60000 65536"/>
                    <a:gd name="T18" fmla="*/ 0 60000 65536"/>
                    <a:gd name="T19" fmla="*/ 0 60000 65536"/>
                    <a:gd name="T20" fmla="*/ 0 60000 65536"/>
                    <a:gd name="T21" fmla="*/ 0 60000 65536"/>
                    <a:gd name="T22" fmla="*/ 0 60000 65536"/>
                    <a:gd name="T23" fmla="*/ 0 60000 65536"/>
                    <a:gd name="T24" fmla="*/ 0 w 187"/>
                    <a:gd name="T25" fmla="*/ 0 h 63"/>
                    <a:gd name="T26" fmla="*/ 187 w 187"/>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7" h="63">
                      <a:moveTo>
                        <a:pt x="0" y="14"/>
                      </a:moveTo>
                      <a:lnTo>
                        <a:pt x="41" y="0"/>
                      </a:lnTo>
                      <a:lnTo>
                        <a:pt x="142" y="38"/>
                      </a:lnTo>
                      <a:lnTo>
                        <a:pt x="187" y="28"/>
                      </a:lnTo>
                      <a:lnTo>
                        <a:pt x="163" y="63"/>
                      </a:lnTo>
                      <a:lnTo>
                        <a:pt x="45" y="63"/>
                      </a:lnTo>
                      <a:lnTo>
                        <a:pt x="93" y="52"/>
                      </a:lnTo>
                      <a:lnTo>
                        <a:pt x="0" y="14"/>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19486" name="Freeform 18"/>
                <p:cNvSpPr>
                  <a:spLocks/>
                </p:cNvSpPr>
                <p:nvPr/>
              </p:nvSpPr>
              <p:spPr bwMode="auto">
                <a:xfrm>
                  <a:off x="716" y="923"/>
                  <a:ext cx="187" cy="63"/>
                </a:xfrm>
                <a:custGeom>
                  <a:avLst/>
                  <a:gdLst>
                    <a:gd name="T0" fmla="*/ 187 w 187"/>
                    <a:gd name="T1" fmla="*/ 49 h 63"/>
                    <a:gd name="T2" fmla="*/ 145 w 187"/>
                    <a:gd name="T3" fmla="*/ 63 h 63"/>
                    <a:gd name="T4" fmla="*/ 48 w 187"/>
                    <a:gd name="T5" fmla="*/ 21 h 63"/>
                    <a:gd name="T6" fmla="*/ 0 w 187"/>
                    <a:gd name="T7" fmla="*/ 35 h 63"/>
                    <a:gd name="T8" fmla="*/ 24 w 187"/>
                    <a:gd name="T9" fmla="*/ 0 h 63"/>
                    <a:gd name="T10" fmla="*/ 145 w 187"/>
                    <a:gd name="T11" fmla="*/ 0 h 63"/>
                    <a:gd name="T12" fmla="*/ 93 w 187"/>
                    <a:gd name="T13" fmla="*/ 11 h 63"/>
                    <a:gd name="T14" fmla="*/ 187 w 187"/>
                    <a:gd name="T15" fmla="*/ 49 h 63"/>
                    <a:gd name="T16" fmla="*/ 0 60000 65536"/>
                    <a:gd name="T17" fmla="*/ 0 60000 65536"/>
                    <a:gd name="T18" fmla="*/ 0 60000 65536"/>
                    <a:gd name="T19" fmla="*/ 0 60000 65536"/>
                    <a:gd name="T20" fmla="*/ 0 60000 65536"/>
                    <a:gd name="T21" fmla="*/ 0 60000 65536"/>
                    <a:gd name="T22" fmla="*/ 0 60000 65536"/>
                    <a:gd name="T23" fmla="*/ 0 60000 65536"/>
                    <a:gd name="T24" fmla="*/ 0 w 187"/>
                    <a:gd name="T25" fmla="*/ 0 h 63"/>
                    <a:gd name="T26" fmla="*/ 187 w 187"/>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7" h="63">
                      <a:moveTo>
                        <a:pt x="187" y="49"/>
                      </a:moveTo>
                      <a:lnTo>
                        <a:pt x="145" y="63"/>
                      </a:lnTo>
                      <a:lnTo>
                        <a:pt x="48" y="21"/>
                      </a:lnTo>
                      <a:lnTo>
                        <a:pt x="0" y="35"/>
                      </a:lnTo>
                      <a:lnTo>
                        <a:pt x="24" y="0"/>
                      </a:lnTo>
                      <a:lnTo>
                        <a:pt x="145" y="0"/>
                      </a:lnTo>
                      <a:lnTo>
                        <a:pt x="93" y="11"/>
                      </a:lnTo>
                      <a:lnTo>
                        <a:pt x="187" y="49"/>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19487" name="Freeform 19"/>
                <p:cNvSpPr>
                  <a:spLocks/>
                </p:cNvSpPr>
                <p:nvPr/>
              </p:nvSpPr>
              <p:spPr bwMode="auto">
                <a:xfrm>
                  <a:off x="716" y="923"/>
                  <a:ext cx="187" cy="63"/>
                </a:xfrm>
                <a:custGeom>
                  <a:avLst/>
                  <a:gdLst>
                    <a:gd name="T0" fmla="*/ 187 w 187"/>
                    <a:gd name="T1" fmla="*/ 49 h 63"/>
                    <a:gd name="T2" fmla="*/ 145 w 187"/>
                    <a:gd name="T3" fmla="*/ 63 h 63"/>
                    <a:gd name="T4" fmla="*/ 48 w 187"/>
                    <a:gd name="T5" fmla="*/ 21 h 63"/>
                    <a:gd name="T6" fmla="*/ 0 w 187"/>
                    <a:gd name="T7" fmla="*/ 35 h 63"/>
                    <a:gd name="T8" fmla="*/ 24 w 187"/>
                    <a:gd name="T9" fmla="*/ 0 h 63"/>
                    <a:gd name="T10" fmla="*/ 145 w 187"/>
                    <a:gd name="T11" fmla="*/ 0 h 63"/>
                    <a:gd name="T12" fmla="*/ 93 w 187"/>
                    <a:gd name="T13" fmla="*/ 11 h 63"/>
                    <a:gd name="T14" fmla="*/ 187 w 187"/>
                    <a:gd name="T15" fmla="*/ 49 h 63"/>
                    <a:gd name="T16" fmla="*/ 0 60000 65536"/>
                    <a:gd name="T17" fmla="*/ 0 60000 65536"/>
                    <a:gd name="T18" fmla="*/ 0 60000 65536"/>
                    <a:gd name="T19" fmla="*/ 0 60000 65536"/>
                    <a:gd name="T20" fmla="*/ 0 60000 65536"/>
                    <a:gd name="T21" fmla="*/ 0 60000 65536"/>
                    <a:gd name="T22" fmla="*/ 0 60000 65536"/>
                    <a:gd name="T23" fmla="*/ 0 60000 65536"/>
                    <a:gd name="T24" fmla="*/ 0 w 187"/>
                    <a:gd name="T25" fmla="*/ 0 h 63"/>
                    <a:gd name="T26" fmla="*/ 187 w 187"/>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7" h="63">
                      <a:moveTo>
                        <a:pt x="187" y="49"/>
                      </a:moveTo>
                      <a:lnTo>
                        <a:pt x="145" y="63"/>
                      </a:lnTo>
                      <a:lnTo>
                        <a:pt x="48" y="21"/>
                      </a:lnTo>
                      <a:lnTo>
                        <a:pt x="0" y="35"/>
                      </a:lnTo>
                      <a:lnTo>
                        <a:pt x="24" y="0"/>
                      </a:lnTo>
                      <a:lnTo>
                        <a:pt x="145" y="0"/>
                      </a:lnTo>
                      <a:lnTo>
                        <a:pt x="93" y="11"/>
                      </a:lnTo>
                      <a:lnTo>
                        <a:pt x="187" y="49"/>
                      </a:lnTo>
                      <a:close/>
                    </a:path>
                  </a:pathLst>
                </a:custGeom>
                <a:solidFill>
                  <a:srgbClr val="000000"/>
                </a:solidFill>
                <a:ln w="9525">
                  <a:noFill/>
                  <a:round/>
                  <a:headEnd/>
                  <a:tailEnd/>
                </a:ln>
              </p:spPr>
              <p:txBody>
                <a:bodyPr/>
                <a:lstStyle/>
                <a:p>
                  <a:endParaRPr lang="en-US" dirty="0">
                    <a:latin typeface="Times New Roman" pitchFamily="18" charset="0"/>
                  </a:endParaRPr>
                </a:p>
              </p:txBody>
            </p:sp>
          </p:grpSp>
          <p:grpSp>
            <p:nvGrpSpPr>
              <p:cNvPr id="5" name="Group 20"/>
              <p:cNvGrpSpPr>
                <a:grpSpLocks/>
              </p:cNvGrpSpPr>
              <p:nvPr/>
            </p:nvGrpSpPr>
            <p:grpSpPr bwMode="auto">
              <a:xfrm>
                <a:off x="522" y="844"/>
                <a:ext cx="391" cy="145"/>
                <a:chOff x="522" y="844"/>
                <a:chExt cx="391" cy="145"/>
              </a:xfrm>
            </p:grpSpPr>
            <p:sp>
              <p:nvSpPr>
                <p:cNvPr id="19472" name="Freeform 21"/>
                <p:cNvSpPr>
                  <a:spLocks/>
                </p:cNvSpPr>
                <p:nvPr/>
              </p:nvSpPr>
              <p:spPr bwMode="auto">
                <a:xfrm>
                  <a:off x="726" y="847"/>
                  <a:ext cx="187" cy="63"/>
                </a:xfrm>
                <a:custGeom>
                  <a:avLst/>
                  <a:gdLst>
                    <a:gd name="T0" fmla="*/ 0 w 187"/>
                    <a:gd name="T1" fmla="*/ 49 h 63"/>
                    <a:gd name="T2" fmla="*/ 42 w 187"/>
                    <a:gd name="T3" fmla="*/ 63 h 63"/>
                    <a:gd name="T4" fmla="*/ 142 w 187"/>
                    <a:gd name="T5" fmla="*/ 21 h 63"/>
                    <a:gd name="T6" fmla="*/ 187 w 187"/>
                    <a:gd name="T7" fmla="*/ 35 h 63"/>
                    <a:gd name="T8" fmla="*/ 163 w 187"/>
                    <a:gd name="T9" fmla="*/ 0 h 63"/>
                    <a:gd name="T10" fmla="*/ 45 w 187"/>
                    <a:gd name="T11" fmla="*/ 0 h 63"/>
                    <a:gd name="T12" fmla="*/ 94 w 187"/>
                    <a:gd name="T13" fmla="*/ 11 h 63"/>
                    <a:gd name="T14" fmla="*/ 0 w 187"/>
                    <a:gd name="T15" fmla="*/ 49 h 63"/>
                    <a:gd name="T16" fmla="*/ 0 60000 65536"/>
                    <a:gd name="T17" fmla="*/ 0 60000 65536"/>
                    <a:gd name="T18" fmla="*/ 0 60000 65536"/>
                    <a:gd name="T19" fmla="*/ 0 60000 65536"/>
                    <a:gd name="T20" fmla="*/ 0 60000 65536"/>
                    <a:gd name="T21" fmla="*/ 0 60000 65536"/>
                    <a:gd name="T22" fmla="*/ 0 60000 65536"/>
                    <a:gd name="T23" fmla="*/ 0 60000 65536"/>
                    <a:gd name="T24" fmla="*/ 0 w 187"/>
                    <a:gd name="T25" fmla="*/ 0 h 63"/>
                    <a:gd name="T26" fmla="*/ 187 w 187"/>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7" h="63">
                      <a:moveTo>
                        <a:pt x="0" y="49"/>
                      </a:moveTo>
                      <a:lnTo>
                        <a:pt x="42" y="63"/>
                      </a:lnTo>
                      <a:lnTo>
                        <a:pt x="142" y="21"/>
                      </a:lnTo>
                      <a:lnTo>
                        <a:pt x="187" y="35"/>
                      </a:lnTo>
                      <a:lnTo>
                        <a:pt x="163" y="0"/>
                      </a:lnTo>
                      <a:lnTo>
                        <a:pt x="45" y="0"/>
                      </a:lnTo>
                      <a:lnTo>
                        <a:pt x="94" y="11"/>
                      </a:lnTo>
                      <a:lnTo>
                        <a:pt x="0" y="49"/>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19473" name="Freeform 22"/>
                <p:cNvSpPr>
                  <a:spLocks/>
                </p:cNvSpPr>
                <p:nvPr/>
              </p:nvSpPr>
              <p:spPr bwMode="auto">
                <a:xfrm>
                  <a:off x="726" y="847"/>
                  <a:ext cx="187" cy="63"/>
                </a:xfrm>
                <a:custGeom>
                  <a:avLst/>
                  <a:gdLst>
                    <a:gd name="T0" fmla="*/ 0 w 187"/>
                    <a:gd name="T1" fmla="*/ 49 h 63"/>
                    <a:gd name="T2" fmla="*/ 42 w 187"/>
                    <a:gd name="T3" fmla="*/ 63 h 63"/>
                    <a:gd name="T4" fmla="*/ 142 w 187"/>
                    <a:gd name="T5" fmla="*/ 21 h 63"/>
                    <a:gd name="T6" fmla="*/ 187 w 187"/>
                    <a:gd name="T7" fmla="*/ 35 h 63"/>
                    <a:gd name="T8" fmla="*/ 163 w 187"/>
                    <a:gd name="T9" fmla="*/ 0 h 63"/>
                    <a:gd name="T10" fmla="*/ 45 w 187"/>
                    <a:gd name="T11" fmla="*/ 0 h 63"/>
                    <a:gd name="T12" fmla="*/ 94 w 187"/>
                    <a:gd name="T13" fmla="*/ 11 h 63"/>
                    <a:gd name="T14" fmla="*/ 0 w 187"/>
                    <a:gd name="T15" fmla="*/ 49 h 63"/>
                    <a:gd name="T16" fmla="*/ 0 60000 65536"/>
                    <a:gd name="T17" fmla="*/ 0 60000 65536"/>
                    <a:gd name="T18" fmla="*/ 0 60000 65536"/>
                    <a:gd name="T19" fmla="*/ 0 60000 65536"/>
                    <a:gd name="T20" fmla="*/ 0 60000 65536"/>
                    <a:gd name="T21" fmla="*/ 0 60000 65536"/>
                    <a:gd name="T22" fmla="*/ 0 60000 65536"/>
                    <a:gd name="T23" fmla="*/ 0 60000 65536"/>
                    <a:gd name="T24" fmla="*/ 0 w 187"/>
                    <a:gd name="T25" fmla="*/ 0 h 63"/>
                    <a:gd name="T26" fmla="*/ 187 w 187"/>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7" h="63">
                      <a:moveTo>
                        <a:pt x="0" y="49"/>
                      </a:moveTo>
                      <a:lnTo>
                        <a:pt x="42" y="63"/>
                      </a:lnTo>
                      <a:lnTo>
                        <a:pt x="142" y="21"/>
                      </a:lnTo>
                      <a:lnTo>
                        <a:pt x="187" y="35"/>
                      </a:lnTo>
                      <a:lnTo>
                        <a:pt x="163" y="0"/>
                      </a:lnTo>
                      <a:lnTo>
                        <a:pt x="45" y="0"/>
                      </a:lnTo>
                      <a:lnTo>
                        <a:pt x="94" y="11"/>
                      </a:lnTo>
                      <a:lnTo>
                        <a:pt x="0" y="49"/>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19474" name="Freeform 23"/>
                <p:cNvSpPr>
                  <a:spLocks/>
                </p:cNvSpPr>
                <p:nvPr/>
              </p:nvSpPr>
              <p:spPr bwMode="auto">
                <a:xfrm>
                  <a:off x="522" y="920"/>
                  <a:ext cx="187" cy="66"/>
                </a:xfrm>
                <a:custGeom>
                  <a:avLst/>
                  <a:gdLst>
                    <a:gd name="T0" fmla="*/ 187 w 187"/>
                    <a:gd name="T1" fmla="*/ 14 h 66"/>
                    <a:gd name="T2" fmla="*/ 145 w 187"/>
                    <a:gd name="T3" fmla="*/ 0 h 66"/>
                    <a:gd name="T4" fmla="*/ 48 w 187"/>
                    <a:gd name="T5" fmla="*/ 41 h 66"/>
                    <a:gd name="T6" fmla="*/ 0 w 187"/>
                    <a:gd name="T7" fmla="*/ 28 h 66"/>
                    <a:gd name="T8" fmla="*/ 24 w 187"/>
                    <a:gd name="T9" fmla="*/ 66 h 66"/>
                    <a:gd name="T10" fmla="*/ 145 w 187"/>
                    <a:gd name="T11" fmla="*/ 66 h 66"/>
                    <a:gd name="T12" fmla="*/ 93 w 187"/>
                    <a:gd name="T13" fmla="*/ 52 h 66"/>
                    <a:gd name="T14" fmla="*/ 187 w 187"/>
                    <a:gd name="T15" fmla="*/ 14 h 66"/>
                    <a:gd name="T16" fmla="*/ 0 60000 65536"/>
                    <a:gd name="T17" fmla="*/ 0 60000 65536"/>
                    <a:gd name="T18" fmla="*/ 0 60000 65536"/>
                    <a:gd name="T19" fmla="*/ 0 60000 65536"/>
                    <a:gd name="T20" fmla="*/ 0 60000 65536"/>
                    <a:gd name="T21" fmla="*/ 0 60000 65536"/>
                    <a:gd name="T22" fmla="*/ 0 60000 65536"/>
                    <a:gd name="T23" fmla="*/ 0 60000 65536"/>
                    <a:gd name="T24" fmla="*/ 0 w 187"/>
                    <a:gd name="T25" fmla="*/ 0 h 66"/>
                    <a:gd name="T26" fmla="*/ 187 w 187"/>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7" h="66">
                      <a:moveTo>
                        <a:pt x="187" y="14"/>
                      </a:moveTo>
                      <a:lnTo>
                        <a:pt x="145" y="0"/>
                      </a:lnTo>
                      <a:lnTo>
                        <a:pt x="48" y="41"/>
                      </a:lnTo>
                      <a:lnTo>
                        <a:pt x="0" y="28"/>
                      </a:lnTo>
                      <a:lnTo>
                        <a:pt x="24" y="66"/>
                      </a:lnTo>
                      <a:lnTo>
                        <a:pt x="145" y="66"/>
                      </a:lnTo>
                      <a:lnTo>
                        <a:pt x="93" y="52"/>
                      </a:lnTo>
                      <a:lnTo>
                        <a:pt x="187" y="14"/>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19475" name="Freeform 24"/>
                <p:cNvSpPr>
                  <a:spLocks/>
                </p:cNvSpPr>
                <p:nvPr/>
              </p:nvSpPr>
              <p:spPr bwMode="auto">
                <a:xfrm>
                  <a:off x="522" y="920"/>
                  <a:ext cx="187" cy="66"/>
                </a:xfrm>
                <a:custGeom>
                  <a:avLst/>
                  <a:gdLst>
                    <a:gd name="T0" fmla="*/ 187 w 187"/>
                    <a:gd name="T1" fmla="*/ 14 h 66"/>
                    <a:gd name="T2" fmla="*/ 145 w 187"/>
                    <a:gd name="T3" fmla="*/ 0 h 66"/>
                    <a:gd name="T4" fmla="*/ 48 w 187"/>
                    <a:gd name="T5" fmla="*/ 41 h 66"/>
                    <a:gd name="T6" fmla="*/ 0 w 187"/>
                    <a:gd name="T7" fmla="*/ 28 h 66"/>
                    <a:gd name="T8" fmla="*/ 24 w 187"/>
                    <a:gd name="T9" fmla="*/ 66 h 66"/>
                    <a:gd name="T10" fmla="*/ 145 w 187"/>
                    <a:gd name="T11" fmla="*/ 66 h 66"/>
                    <a:gd name="T12" fmla="*/ 93 w 187"/>
                    <a:gd name="T13" fmla="*/ 52 h 66"/>
                    <a:gd name="T14" fmla="*/ 187 w 187"/>
                    <a:gd name="T15" fmla="*/ 14 h 66"/>
                    <a:gd name="T16" fmla="*/ 0 60000 65536"/>
                    <a:gd name="T17" fmla="*/ 0 60000 65536"/>
                    <a:gd name="T18" fmla="*/ 0 60000 65536"/>
                    <a:gd name="T19" fmla="*/ 0 60000 65536"/>
                    <a:gd name="T20" fmla="*/ 0 60000 65536"/>
                    <a:gd name="T21" fmla="*/ 0 60000 65536"/>
                    <a:gd name="T22" fmla="*/ 0 60000 65536"/>
                    <a:gd name="T23" fmla="*/ 0 60000 65536"/>
                    <a:gd name="T24" fmla="*/ 0 w 187"/>
                    <a:gd name="T25" fmla="*/ 0 h 66"/>
                    <a:gd name="T26" fmla="*/ 187 w 187"/>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7" h="66">
                      <a:moveTo>
                        <a:pt x="187" y="14"/>
                      </a:moveTo>
                      <a:lnTo>
                        <a:pt x="145" y="0"/>
                      </a:lnTo>
                      <a:lnTo>
                        <a:pt x="48" y="41"/>
                      </a:lnTo>
                      <a:lnTo>
                        <a:pt x="0" y="28"/>
                      </a:lnTo>
                      <a:lnTo>
                        <a:pt x="24" y="66"/>
                      </a:lnTo>
                      <a:lnTo>
                        <a:pt x="145" y="66"/>
                      </a:lnTo>
                      <a:lnTo>
                        <a:pt x="93" y="52"/>
                      </a:lnTo>
                      <a:lnTo>
                        <a:pt x="187" y="14"/>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19476" name="Freeform 25"/>
                <p:cNvSpPr>
                  <a:spLocks/>
                </p:cNvSpPr>
                <p:nvPr/>
              </p:nvSpPr>
              <p:spPr bwMode="auto">
                <a:xfrm>
                  <a:off x="532" y="844"/>
                  <a:ext cx="187" cy="62"/>
                </a:xfrm>
                <a:custGeom>
                  <a:avLst/>
                  <a:gdLst>
                    <a:gd name="T0" fmla="*/ 0 w 187"/>
                    <a:gd name="T1" fmla="*/ 14 h 62"/>
                    <a:gd name="T2" fmla="*/ 42 w 187"/>
                    <a:gd name="T3" fmla="*/ 0 h 62"/>
                    <a:gd name="T4" fmla="*/ 142 w 187"/>
                    <a:gd name="T5" fmla="*/ 38 h 62"/>
                    <a:gd name="T6" fmla="*/ 187 w 187"/>
                    <a:gd name="T7" fmla="*/ 27 h 62"/>
                    <a:gd name="T8" fmla="*/ 163 w 187"/>
                    <a:gd name="T9" fmla="*/ 62 h 62"/>
                    <a:gd name="T10" fmla="*/ 45 w 187"/>
                    <a:gd name="T11" fmla="*/ 62 h 62"/>
                    <a:gd name="T12" fmla="*/ 94 w 187"/>
                    <a:gd name="T13" fmla="*/ 52 h 62"/>
                    <a:gd name="T14" fmla="*/ 0 w 187"/>
                    <a:gd name="T15" fmla="*/ 14 h 62"/>
                    <a:gd name="T16" fmla="*/ 0 60000 65536"/>
                    <a:gd name="T17" fmla="*/ 0 60000 65536"/>
                    <a:gd name="T18" fmla="*/ 0 60000 65536"/>
                    <a:gd name="T19" fmla="*/ 0 60000 65536"/>
                    <a:gd name="T20" fmla="*/ 0 60000 65536"/>
                    <a:gd name="T21" fmla="*/ 0 60000 65536"/>
                    <a:gd name="T22" fmla="*/ 0 60000 65536"/>
                    <a:gd name="T23" fmla="*/ 0 60000 65536"/>
                    <a:gd name="T24" fmla="*/ 0 w 187"/>
                    <a:gd name="T25" fmla="*/ 0 h 62"/>
                    <a:gd name="T26" fmla="*/ 187 w 187"/>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7" h="62">
                      <a:moveTo>
                        <a:pt x="0" y="14"/>
                      </a:moveTo>
                      <a:lnTo>
                        <a:pt x="42" y="0"/>
                      </a:lnTo>
                      <a:lnTo>
                        <a:pt x="142" y="38"/>
                      </a:lnTo>
                      <a:lnTo>
                        <a:pt x="187" y="27"/>
                      </a:lnTo>
                      <a:lnTo>
                        <a:pt x="163" y="62"/>
                      </a:lnTo>
                      <a:lnTo>
                        <a:pt x="45" y="62"/>
                      </a:lnTo>
                      <a:lnTo>
                        <a:pt x="94" y="52"/>
                      </a:lnTo>
                      <a:lnTo>
                        <a:pt x="0" y="14"/>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19477" name="Freeform 26"/>
                <p:cNvSpPr>
                  <a:spLocks/>
                </p:cNvSpPr>
                <p:nvPr/>
              </p:nvSpPr>
              <p:spPr bwMode="auto">
                <a:xfrm>
                  <a:off x="532" y="844"/>
                  <a:ext cx="187" cy="62"/>
                </a:xfrm>
                <a:custGeom>
                  <a:avLst/>
                  <a:gdLst>
                    <a:gd name="T0" fmla="*/ 0 w 187"/>
                    <a:gd name="T1" fmla="*/ 14 h 62"/>
                    <a:gd name="T2" fmla="*/ 42 w 187"/>
                    <a:gd name="T3" fmla="*/ 0 h 62"/>
                    <a:gd name="T4" fmla="*/ 142 w 187"/>
                    <a:gd name="T5" fmla="*/ 38 h 62"/>
                    <a:gd name="T6" fmla="*/ 187 w 187"/>
                    <a:gd name="T7" fmla="*/ 27 h 62"/>
                    <a:gd name="T8" fmla="*/ 163 w 187"/>
                    <a:gd name="T9" fmla="*/ 62 h 62"/>
                    <a:gd name="T10" fmla="*/ 45 w 187"/>
                    <a:gd name="T11" fmla="*/ 62 h 62"/>
                    <a:gd name="T12" fmla="*/ 94 w 187"/>
                    <a:gd name="T13" fmla="*/ 52 h 62"/>
                    <a:gd name="T14" fmla="*/ 0 w 187"/>
                    <a:gd name="T15" fmla="*/ 14 h 62"/>
                    <a:gd name="T16" fmla="*/ 0 60000 65536"/>
                    <a:gd name="T17" fmla="*/ 0 60000 65536"/>
                    <a:gd name="T18" fmla="*/ 0 60000 65536"/>
                    <a:gd name="T19" fmla="*/ 0 60000 65536"/>
                    <a:gd name="T20" fmla="*/ 0 60000 65536"/>
                    <a:gd name="T21" fmla="*/ 0 60000 65536"/>
                    <a:gd name="T22" fmla="*/ 0 60000 65536"/>
                    <a:gd name="T23" fmla="*/ 0 60000 65536"/>
                    <a:gd name="T24" fmla="*/ 0 w 187"/>
                    <a:gd name="T25" fmla="*/ 0 h 62"/>
                    <a:gd name="T26" fmla="*/ 187 w 187"/>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7" h="62">
                      <a:moveTo>
                        <a:pt x="0" y="14"/>
                      </a:moveTo>
                      <a:lnTo>
                        <a:pt x="42" y="0"/>
                      </a:lnTo>
                      <a:lnTo>
                        <a:pt x="142" y="38"/>
                      </a:lnTo>
                      <a:lnTo>
                        <a:pt x="187" y="27"/>
                      </a:lnTo>
                      <a:lnTo>
                        <a:pt x="163" y="62"/>
                      </a:lnTo>
                      <a:lnTo>
                        <a:pt x="45" y="62"/>
                      </a:lnTo>
                      <a:lnTo>
                        <a:pt x="94" y="52"/>
                      </a:lnTo>
                      <a:lnTo>
                        <a:pt x="0" y="14"/>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19478" name="Freeform 27"/>
                <p:cNvSpPr>
                  <a:spLocks/>
                </p:cNvSpPr>
                <p:nvPr/>
              </p:nvSpPr>
              <p:spPr bwMode="auto">
                <a:xfrm>
                  <a:off x="719" y="927"/>
                  <a:ext cx="187" cy="62"/>
                </a:xfrm>
                <a:custGeom>
                  <a:avLst/>
                  <a:gdLst>
                    <a:gd name="T0" fmla="*/ 187 w 187"/>
                    <a:gd name="T1" fmla="*/ 48 h 62"/>
                    <a:gd name="T2" fmla="*/ 146 w 187"/>
                    <a:gd name="T3" fmla="*/ 62 h 62"/>
                    <a:gd name="T4" fmla="*/ 49 w 187"/>
                    <a:gd name="T5" fmla="*/ 21 h 62"/>
                    <a:gd name="T6" fmla="*/ 0 w 187"/>
                    <a:gd name="T7" fmla="*/ 34 h 62"/>
                    <a:gd name="T8" fmla="*/ 24 w 187"/>
                    <a:gd name="T9" fmla="*/ 0 h 62"/>
                    <a:gd name="T10" fmla="*/ 146 w 187"/>
                    <a:gd name="T11" fmla="*/ 0 h 62"/>
                    <a:gd name="T12" fmla="*/ 94 w 187"/>
                    <a:gd name="T13" fmla="*/ 10 h 62"/>
                    <a:gd name="T14" fmla="*/ 187 w 187"/>
                    <a:gd name="T15" fmla="*/ 48 h 62"/>
                    <a:gd name="T16" fmla="*/ 0 60000 65536"/>
                    <a:gd name="T17" fmla="*/ 0 60000 65536"/>
                    <a:gd name="T18" fmla="*/ 0 60000 65536"/>
                    <a:gd name="T19" fmla="*/ 0 60000 65536"/>
                    <a:gd name="T20" fmla="*/ 0 60000 65536"/>
                    <a:gd name="T21" fmla="*/ 0 60000 65536"/>
                    <a:gd name="T22" fmla="*/ 0 60000 65536"/>
                    <a:gd name="T23" fmla="*/ 0 60000 65536"/>
                    <a:gd name="T24" fmla="*/ 0 w 187"/>
                    <a:gd name="T25" fmla="*/ 0 h 62"/>
                    <a:gd name="T26" fmla="*/ 187 w 187"/>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7" h="62">
                      <a:moveTo>
                        <a:pt x="187" y="48"/>
                      </a:moveTo>
                      <a:lnTo>
                        <a:pt x="146" y="62"/>
                      </a:lnTo>
                      <a:lnTo>
                        <a:pt x="49" y="21"/>
                      </a:lnTo>
                      <a:lnTo>
                        <a:pt x="0" y="34"/>
                      </a:lnTo>
                      <a:lnTo>
                        <a:pt x="24" y="0"/>
                      </a:lnTo>
                      <a:lnTo>
                        <a:pt x="146" y="0"/>
                      </a:lnTo>
                      <a:lnTo>
                        <a:pt x="94" y="10"/>
                      </a:lnTo>
                      <a:lnTo>
                        <a:pt x="187" y="48"/>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19479" name="Freeform 28"/>
                <p:cNvSpPr>
                  <a:spLocks/>
                </p:cNvSpPr>
                <p:nvPr/>
              </p:nvSpPr>
              <p:spPr bwMode="auto">
                <a:xfrm>
                  <a:off x="719" y="927"/>
                  <a:ext cx="187" cy="62"/>
                </a:xfrm>
                <a:custGeom>
                  <a:avLst/>
                  <a:gdLst>
                    <a:gd name="T0" fmla="*/ 187 w 187"/>
                    <a:gd name="T1" fmla="*/ 48 h 62"/>
                    <a:gd name="T2" fmla="*/ 146 w 187"/>
                    <a:gd name="T3" fmla="*/ 62 h 62"/>
                    <a:gd name="T4" fmla="*/ 49 w 187"/>
                    <a:gd name="T5" fmla="*/ 21 h 62"/>
                    <a:gd name="T6" fmla="*/ 0 w 187"/>
                    <a:gd name="T7" fmla="*/ 34 h 62"/>
                    <a:gd name="T8" fmla="*/ 24 w 187"/>
                    <a:gd name="T9" fmla="*/ 0 h 62"/>
                    <a:gd name="T10" fmla="*/ 146 w 187"/>
                    <a:gd name="T11" fmla="*/ 0 h 62"/>
                    <a:gd name="T12" fmla="*/ 94 w 187"/>
                    <a:gd name="T13" fmla="*/ 10 h 62"/>
                    <a:gd name="T14" fmla="*/ 187 w 187"/>
                    <a:gd name="T15" fmla="*/ 48 h 62"/>
                    <a:gd name="T16" fmla="*/ 0 60000 65536"/>
                    <a:gd name="T17" fmla="*/ 0 60000 65536"/>
                    <a:gd name="T18" fmla="*/ 0 60000 65536"/>
                    <a:gd name="T19" fmla="*/ 0 60000 65536"/>
                    <a:gd name="T20" fmla="*/ 0 60000 65536"/>
                    <a:gd name="T21" fmla="*/ 0 60000 65536"/>
                    <a:gd name="T22" fmla="*/ 0 60000 65536"/>
                    <a:gd name="T23" fmla="*/ 0 60000 65536"/>
                    <a:gd name="T24" fmla="*/ 0 w 187"/>
                    <a:gd name="T25" fmla="*/ 0 h 62"/>
                    <a:gd name="T26" fmla="*/ 187 w 187"/>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7" h="62">
                      <a:moveTo>
                        <a:pt x="187" y="48"/>
                      </a:moveTo>
                      <a:lnTo>
                        <a:pt x="146" y="62"/>
                      </a:lnTo>
                      <a:lnTo>
                        <a:pt x="49" y="21"/>
                      </a:lnTo>
                      <a:lnTo>
                        <a:pt x="0" y="34"/>
                      </a:lnTo>
                      <a:lnTo>
                        <a:pt x="24" y="0"/>
                      </a:lnTo>
                      <a:lnTo>
                        <a:pt x="146" y="0"/>
                      </a:lnTo>
                      <a:lnTo>
                        <a:pt x="94" y="10"/>
                      </a:lnTo>
                      <a:lnTo>
                        <a:pt x="187" y="48"/>
                      </a:lnTo>
                      <a:close/>
                    </a:path>
                  </a:pathLst>
                </a:custGeom>
                <a:solidFill>
                  <a:srgbClr val="FFFFFF"/>
                </a:solidFill>
                <a:ln w="9525">
                  <a:noFill/>
                  <a:round/>
                  <a:headEnd/>
                  <a:tailEnd/>
                </a:ln>
              </p:spPr>
              <p:txBody>
                <a:bodyPr/>
                <a:lstStyle/>
                <a:p>
                  <a:endParaRPr lang="en-US" dirty="0">
                    <a:latin typeface="Times New Roman" pitchFamily="18" charset="0"/>
                  </a:endParaRPr>
                </a:p>
              </p:txBody>
            </p:sp>
          </p:grpSp>
        </p:grpSp>
        <p:sp>
          <p:nvSpPr>
            <p:cNvPr id="19468" name="Line 29"/>
            <p:cNvSpPr>
              <a:spLocks noChangeShapeType="1"/>
            </p:cNvSpPr>
            <p:nvPr/>
          </p:nvSpPr>
          <p:spPr bwMode="auto">
            <a:xfrm>
              <a:off x="432" y="1201"/>
              <a:ext cx="1" cy="139"/>
            </a:xfrm>
            <a:prstGeom prst="line">
              <a:avLst/>
            </a:prstGeom>
            <a:noFill/>
            <a:ln w="4763">
              <a:solidFill>
                <a:srgbClr val="AAE6FF"/>
              </a:solidFill>
              <a:round/>
              <a:headEnd/>
              <a:tailEnd/>
            </a:ln>
          </p:spPr>
          <p:txBody>
            <a:bodyPr/>
            <a:lstStyle/>
            <a:p>
              <a:endParaRPr lang="en-US" dirty="0">
                <a:latin typeface="Times New Roman" pitchFamily="18" charset="0"/>
              </a:endParaRPr>
            </a:p>
          </p:txBody>
        </p:sp>
        <p:sp>
          <p:nvSpPr>
            <p:cNvPr id="19469" name="Line 30"/>
            <p:cNvSpPr>
              <a:spLocks noChangeShapeType="1"/>
            </p:cNvSpPr>
            <p:nvPr/>
          </p:nvSpPr>
          <p:spPr bwMode="auto">
            <a:xfrm>
              <a:off x="1000" y="1201"/>
              <a:ext cx="1" cy="139"/>
            </a:xfrm>
            <a:prstGeom prst="line">
              <a:avLst/>
            </a:prstGeom>
            <a:noFill/>
            <a:ln w="4763">
              <a:solidFill>
                <a:srgbClr val="AAE6FF"/>
              </a:solidFill>
              <a:round/>
              <a:headEnd/>
              <a:tailEnd/>
            </a:ln>
          </p:spPr>
          <p:txBody>
            <a:bodyPr/>
            <a:lstStyle/>
            <a:p>
              <a:endParaRPr lang="en-US" dirty="0">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animEffect transition="in" filter="blinds(horizontal)">
                                      <p:cBhvr>
                                        <p:cTn id="7" dur="500"/>
                                        <p:tgtEl>
                                          <p:spTgt spid="167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7939">
                                            <p:txEl>
                                              <p:pRg st="1" end="1"/>
                                            </p:txEl>
                                          </p:spTgt>
                                        </p:tgtEl>
                                        <p:attrNameLst>
                                          <p:attrName>style.visibility</p:attrName>
                                        </p:attrNameLst>
                                      </p:cBhvr>
                                      <p:to>
                                        <p:strVal val="visible"/>
                                      </p:to>
                                    </p:set>
                                    <p:animEffect transition="in" filter="blinds(horizontal)">
                                      <p:cBhvr>
                                        <p:cTn id="12" dur="500"/>
                                        <p:tgtEl>
                                          <p:spTgt spid="1679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7939">
                                            <p:txEl>
                                              <p:pRg st="2" end="2"/>
                                            </p:txEl>
                                          </p:spTgt>
                                        </p:tgtEl>
                                        <p:attrNameLst>
                                          <p:attrName>style.visibility</p:attrName>
                                        </p:attrNameLst>
                                      </p:cBhvr>
                                      <p:to>
                                        <p:strVal val="visible"/>
                                      </p:to>
                                    </p:set>
                                    <p:animEffect transition="in" filter="blinds(horizontal)">
                                      <p:cBhvr>
                                        <p:cTn id="17" dur="500"/>
                                        <p:tgtEl>
                                          <p:spTgt spid="1679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7939">
                                            <p:txEl>
                                              <p:pRg st="3" end="3"/>
                                            </p:txEl>
                                          </p:spTgt>
                                        </p:tgtEl>
                                        <p:attrNameLst>
                                          <p:attrName>style.visibility</p:attrName>
                                        </p:attrNameLst>
                                      </p:cBhvr>
                                      <p:to>
                                        <p:strVal val="visible"/>
                                      </p:to>
                                    </p:set>
                                    <p:animEffect transition="in" filter="blinds(horizontal)">
                                      <p:cBhvr>
                                        <p:cTn id="22" dur="500"/>
                                        <p:tgtEl>
                                          <p:spTgt spid="1679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7939">
                                            <p:txEl>
                                              <p:pRg st="4" end="4"/>
                                            </p:txEl>
                                          </p:spTgt>
                                        </p:tgtEl>
                                        <p:attrNameLst>
                                          <p:attrName>style.visibility</p:attrName>
                                        </p:attrNameLst>
                                      </p:cBhvr>
                                      <p:to>
                                        <p:strVal val="visible"/>
                                      </p:to>
                                    </p:set>
                                    <p:animEffect transition="in" filter="blinds(horizontal)">
                                      <p:cBhvr>
                                        <p:cTn id="27" dur="500"/>
                                        <p:tgtEl>
                                          <p:spTgt spid="1679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7939">
                                            <p:txEl>
                                              <p:pRg st="5" end="5"/>
                                            </p:txEl>
                                          </p:spTgt>
                                        </p:tgtEl>
                                        <p:attrNameLst>
                                          <p:attrName>style.visibility</p:attrName>
                                        </p:attrNameLst>
                                      </p:cBhvr>
                                      <p:to>
                                        <p:strVal val="visible"/>
                                      </p:to>
                                    </p:set>
                                    <p:animEffect transition="in" filter="blinds(horizontal)">
                                      <p:cBhvr>
                                        <p:cTn id="32" dur="500"/>
                                        <p:tgtEl>
                                          <p:spTgt spid="16793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67939">
                                            <p:txEl>
                                              <p:pRg st="6" end="6"/>
                                            </p:txEl>
                                          </p:spTgt>
                                        </p:tgtEl>
                                        <p:attrNameLst>
                                          <p:attrName>style.visibility</p:attrName>
                                        </p:attrNameLst>
                                      </p:cBhvr>
                                      <p:to>
                                        <p:strVal val="visible"/>
                                      </p:to>
                                    </p:set>
                                    <p:animEffect transition="in" filter="blinds(horizontal)">
                                      <p:cBhvr>
                                        <p:cTn id="37" dur="500"/>
                                        <p:tgtEl>
                                          <p:spTgt spid="1679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a:t>NIC</a:t>
            </a:r>
          </a:p>
        </p:txBody>
      </p:sp>
      <p:sp>
        <p:nvSpPr>
          <p:cNvPr id="159747" name="Rectangle 3"/>
          <p:cNvSpPr>
            <a:spLocks noGrp="1" noChangeArrowheads="1"/>
          </p:cNvSpPr>
          <p:nvPr>
            <p:ph sz="quarter" idx="1"/>
          </p:nvPr>
        </p:nvSpPr>
        <p:spPr/>
        <p:txBody>
          <a:bodyPr/>
          <a:lstStyle/>
          <a:p>
            <a:pPr eaLnBrk="1" hangingPunct="1"/>
            <a:r>
              <a:rPr lang="en-US" dirty="0"/>
              <a:t>NIC = Network Interface Card</a:t>
            </a:r>
          </a:p>
          <a:p>
            <a:pPr eaLnBrk="1" hangingPunct="1"/>
            <a:r>
              <a:rPr lang="en-US" dirty="0" err="1"/>
              <a:t>Là</a:t>
            </a:r>
            <a:r>
              <a:rPr lang="en-US" dirty="0"/>
              <a:t> </a:t>
            </a:r>
            <a:r>
              <a:rPr lang="en-US" dirty="0" err="1"/>
              <a:t>thiết</a:t>
            </a:r>
            <a:r>
              <a:rPr lang="en-US" dirty="0"/>
              <a:t> </a:t>
            </a:r>
            <a:r>
              <a:rPr lang="en-US" dirty="0" err="1"/>
              <a:t>bị</a:t>
            </a:r>
            <a:r>
              <a:rPr lang="en-US" dirty="0"/>
              <a:t> </a:t>
            </a:r>
            <a:r>
              <a:rPr lang="en-US" dirty="0" err="1"/>
              <a:t>chuyển</a:t>
            </a:r>
            <a:r>
              <a:rPr lang="en-US" dirty="0"/>
              <a:t> </a:t>
            </a:r>
            <a:r>
              <a:rPr lang="en-US" dirty="0" err="1"/>
              <a:t>đổi</a:t>
            </a:r>
            <a:r>
              <a:rPr lang="en-US" dirty="0"/>
              <a:t> </a:t>
            </a:r>
            <a:r>
              <a:rPr lang="en-US" dirty="0" err="1"/>
              <a:t>tín</a:t>
            </a:r>
            <a:r>
              <a:rPr lang="en-US" dirty="0"/>
              <a:t> </a:t>
            </a:r>
            <a:r>
              <a:rPr lang="en-US" dirty="0" err="1"/>
              <a:t>hiệu</a:t>
            </a:r>
            <a:r>
              <a:rPr lang="en-US" dirty="0"/>
              <a:t> </a:t>
            </a:r>
            <a:r>
              <a:rPr lang="en-US" dirty="0" err="1"/>
              <a:t>máy</a:t>
            </a:r>
            <a:r>
              <a:rPr lang="en-US" dirty="0"/>
              <a:t> </a:t>
            </a:r>
            <a:r>
              <a:rPr lang="en-US" dirty="0" err="1"/>
              <a:t>tính</a:t>
            </a:r>
            <a:r>
              <a:rPr lang="en-US" dirty="0"/>
              <a:t> </a:t>
            </a:r>
            <a:r>
              <a:rPr lang="en-US" dirty="0" err="1"/>
              <a:t>thành</a:t>
            </a:r>
            <a:r>
              <a:rPr lang="en-US" dirty="0"/>
              <a:t> </a:t>
            </a:r>
            <a:r>
              <a:rPr lang="en-US" dirty="0" err="1"/>
              <a:t>tín</a:t>
            </a:r>
            <a:r>
              <a:rPr lang="en-US" dirty="0"/>
              <a:t> </a:t>
            </a:r>
            <a:r>
              <a:rPr lang="en-US" dirty="0" err="1"/>
              <a:t>hiệu</a:t>
            </a:r>
            <a:r>
              <a:rPr lang="en-US" dirty="0"/>
              <a:t> </a:t>
            </a:r>
            <a:r>
              <a:rPr lang="en-US" dirty="0" err="1"/>
              <a:t>trên</a:t>
            </a:r>
            <a:r>
              <a:rPr lang="en-US" dirty="0"/>
              <a:t> </a:t>
            </a:r>
            <a:r>
              <a:rPr lang="en-US" dirty="0" err="1"/>
              <a:t>phương</a:t>
            </a:r>
            <a:r>
              <a:rPr lang="en-US" dirty="0"/>
              <a:t> </a:t>
            </a:r>
            <a:r>
              <a:rPr lang="en-US" dirty="0" err="1"/>
              <a:t>tiện</a:t>
            </a:r>
            <a:r>
              <a:rPr lang="en-US" dirty="0"/>
              <a:t> </a:t>
            </a:r>
            <a:r>
              <a:rPr lang="en-US" dirty="0" err="1"/>
              <a:t>truyền</a:t>
            </a:r>
            <a:r>
              <a:rPr lang="en-US" dirty="0"/>
              <a:t> </a:t>
            </a:r>
            <a:r>
              <a:rPr lang="en-US" dirty="0" err="1"/>
              <a:t>dẫn</a:t>
            </a:r>
            <a:r>
              <a:rPr lang="en-US" dirty="0"/>
              <a:t> </a:t>
            </a:r>
            <a:r>
              <a:rPr lang="en-US" dirty="0" err="1"/>
              <a:t>và</a:t>
            </a:r>
            <a:r>
              <a:rPr lang="en-US" dirty="0"/>
              <a:t> </a:t>
            </a:r>
            <a:r>
              <a:rPr lang="en-US" dirty="0" err="1"/>
              <a:t>ngược</a:t>
            </a:r>
            <a:r>
              <a:rPr lang="en-US" dirty="0"/>
              <a:t> </a:t>
            </a:r>
            <a:r>
              <a:rPr lang="en-US" dirty="0" err="1"/>
              <a:t>lại</a:t>
            </a:r>
            <a:endParaRPr lang="en-US" dirty="0"/>
          </a:p>
          <a:p>
            <a:pPr eaLnBrk="1" hangingPunct="1"/>
            <a:r>
              <a:rPr lang="en-GB" dirty="0" err="1">
                <a:cs typeface="Times New Roman" pitchFamily="18" charset="0"/>
              </a:rPr>
              <a:t>Cung</a:t>
            </a:r>
            <a:r>
              <a:rPr lang="en-GB" dirty="0">
                <a:cs typeface="Times New Roman" pitchFamily="18" charset="0"/>
              </a:rPr>
              <a:t> </a:t>
            </a:r>
            <a:r>
              <a:rPr lang="en-GB" dirty="0" err="1">
                <a:cs typeface="Times New Roman" pitchFamily="18" charset="0"/>
              </a:rPr>
              <a:t>cấp</a:t>
            </a:r>
            <a:r>
              <a:rPr lang="en-GB" dirty="0">
                <a:cs typeface="Times New Roman" pitchFamily="18" charset="0"/>
              </a:rPr>
              <a:t> </a:t>
            </a:r>
            <a:r>
              <a:rPr lang="en-GB" dirty="0" err="1">
                <a:cs typeface="Times New Roman" pitchFamily="18" charset="0"/>
              </a:rPr>
              <a:t>kết</a:t>
            </a:r>
            <a:r>
              <a:rPr lang="en-GB" dirty="0">
                <a:cs typeface="Times New Roman" pitchFamily="18" charset="0"/>
              </a:rPr>
              <a:t> </a:t>
            </a:r>
            <a:r>
              <a:rPr lang="en-GB" dirty="0" err="1">
                <a:cs typeface="Times New Roman" pitchFamily="18" charset="0"/>
              </a:rPr>
              <a:t>nối</a:t>
            </a:r>
            <a:r>
              <a:rPr lang="en-GB" dirty="0">
                <a:cs typeface="Times New Roman" pitchFamily="18" charset="0"/>
              </a:rPr>
              <a:t> </a:t>
            </a:r>
            <a:r>
              <a:rPr lang="en-GB" dirty="0" err="1">
                <a:cs typeface="Times New Roman" pitchFamily="18" charset="0"/>
              </a:rPr>
              <a:t>vật</a:t>
            </a:r>
            <a:r>
              <a:rPr lang="en-GB" dirty="0">
                <a:cs typeface="Times New Roman" pitchFamily="18" charset="0"/>
              </a:rPr>
              <a:t> </a:t>
            </a:r>
            <a:r>
              <a:rPr lang="en-GB" dirty="0" err="1">
                <a:cs typeface="Times New Roman" pitchFamily="18" charset="0"/>
              </a:rPr>
              <a:t>lý</a:t>
            </a:r>
            <a:r>
              <a:rPr lang="en-GB" dirty="0">
                <a:cs typeface="Times New Roman" pitchFamily="18" charset="0"/>
              </a:rPr>
              <a:t> </a:t>
            </a:r>
            <a:r>
              <a:rPr lang="en-GB" dirty="0" err="1">
                <a:cs typeface="Times New Roman" pitchFamily="18" charset="0"/>
              </a:rPr>
              <a:t>đến</a:t>
            </a:r>
            <a:r>
              <a:rPr lang="en-GB" dirty="0">
                <a:cs typeface="Times New Roman" pitchFamily="18" charset="0"/>
              </a:rPr>
              <a:t> </a:t>
            </a:r>
            <a:r>
              <a:rPr lang="en-GB" dirty="0" err="1">
                <a:cs typeface="Times New Roman" pitchFamily="18" charset="0"/>
              </a:rPr>
              <a:t>phương</a:t>
            </a:r>
            <a:r>
              <a:rPr lang="en-GB" dirty="0">
                <a:cs typeface="Times New Roman" pitchFamily="18" charset="0"/>
              </a:rPr>
              <a:t> </a:t>
            </a:r>
            <a:r>
              <a:rPr lang="en-GB" dirty="0" err="1">
                <a:cs typeface="Times New Roman" pitchFamily="18" charset="0"/>
              </a:rPr>
              <a:t>tiện</a:t>
            </a:r>
            <a:r>
              <a:rPr lang="en-GB" dirty="0">
                <a:cs typeface="Times New Roman" pitchFamily="18" charset="0"/>
              </a:rPr>
              <a:t> </a:t>
            </a:r>
            <a:r>
              <a:rPr lang="en-GB" dirty="0" err="1">
                <a:cs typeface="Times New Roman" pitchFamily="18" charset="0"/>
              </a:rPr>
              <a:t>truyền</a:t>
            </a:r>
            <a:r>
              <a:rPr lang="en-GB" dirty="0">
                <a:cs typeface="Times New Roman" pitchFamily="18" charset="0"/>
              </a:rPr>
              <a:t> </a:t>
            </a:r>
            <a:r>
              <a:rPr lang="en-GB" dirty="0" err="1">
                <a:cs typeface="Times New Roman" pitchFamily="18" charset="0"/>
              </a:rPr>
              <a:t>dẫn</a:t>
            </a:r>
            <a:endParaRPr lang="en-US" dirty="0">
              <a:cs typeface="Times New Roman" pitchFamily="18" charset="0"/>
            </a:endParaRPr>
          </a:p>
        </p:txBody>
      </p:sp>
      <p:pic>
        <p:nvPicPr>
          <p:cNvPr id="7" name="Picture 5"/>
          <p:cNvPicPr>
            <a:picLocks noChangeAspect="1" noChangeArrowheads="1"/>
          </p:cNvPicPr>
          <p:nvPr/>
        </p:nvPicPr>
        <p:blipFill>
          <a:blip r:embed="rId2" cstate="print"/>
          <a:srcRect/>
          <a:stretch>
            <a:fillRect/>
          </a:stretch>
        </p:blipFill>
        <p:spPr bwMode="auto">
          <a:xfrm>
            <a:off x="609600" y="3429000"/>
            <a:ext cx="2086989" cy="1573352"/>
          </a:xfrm>
          <a:prstGeom prst="rect">
            <a:avLst/>
          </a:prstGeom>
          <a:noFill/>
        </p:spPr>
      </p:pic>
      <p:pic>
        <p:nvPicPr>
          <p:cNvPr id="8" name="Picture 7" descr="nic.jpg"/>
          <p:cNvPicPr>
            <a:picLocks noChangeAspect="1"/>
          </p:cNvPicPr>
          <p:nvPr/>
        </p:nvPicPr>
        <p:blipFill>
          <a:blip r:embed="rId3" cstate="print"/>
          <a:stretch>
            <a:fillRect/>
          </a:stretch>
        </p:blipFill>
        <p:spPr>
          <a:xfrm>
            <a:off x="3352800" y="3352800"/>
            <a:ext cx="2390215" cy="1625346"/>
          </a:xfrm>
          <a:prstGeom prst="rect">
            <a:avLst/>
          </a:prstGeom>
        </p:spPr>
      </p:pic>
      <p:pic>
        <p:nvPicPr>
          <p:cNvPr id="9" name="Picture 8" descr="wireless nic.jpg"/>
          <p:cNvPicPr>
            <a:picLocks noChangeAspect="1"/>
          </p:cNvPicPr>
          <p:nvPr/>
        </p:nvPicPr>
        <p:blipFill>
          <a:blip r:embed="rId4" cstate="print"/>
          <a:stretch>
            <a:fillRect/>
          </a:stretch>
        </p:blipFill>
        <p:spPr>
          <a:xfrm>
            <a:off x="6400800" y="3200400"/>
            <a:ext cx="1905000" cy="184897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Effect transition="in" filter="blinds(horizontal)">
                                      <p:cBhvr>
                                        <p:cTn id="7" dur="500"/>
                                        <p:tgtEl>
                                          <p:spTgt spid="159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9747">
                                            <p:txEl>
                                              <p:pRg st="1" end="1"/>
                                            </p:txEl>
                                          </p:spTgt>
                                        </p:tgtEl>
                                        <p:attrNameLst>
                                          <p:attrName>style.visibility</p:attrName>
                                        </p:attrNameLst>
                                      </p:cBhvr>
                                      <p:to>
                                        <p:strVal val="visible"/>
                                      </p:to>
                                    </p:set>
                                    <p:animEffect transition="in" filter="blinds(horizontal)">
                                      <p:cBhvr>
                                        <p:cTn id="12" dur="500"/>
                                        <p:tgtEl>
                                          <p:spTgt spid="1597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9747">
                                            <p:txEl>
                                              <p:pRg st="2" end="2"/>
                                            </p:txEl>
                                          </p:spTgt>
                                        </p:tgtEl>
                                        <p:attrNameLst>
                                          <p:attrName>style.visibility</p:attrName>
                                        </p:attrNameLst>
                                      </p:cBhvr>
                                      <p:to>
                                        <p:strVal val="visible"/>
                                      </p:to>
                                    </p:set>
                                    <p:animEffect transition="in" filter="blinds(horizontal)">
                                      <p:cBhvr>
                                        <p:cTn id="17" dur="500"/>
                                        <p:tgtEl>
                                          <p:spTgt spid="1597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par>
                                <p:cTn id="23" presetID="9"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par>
                                <p:cTn id="26" presetID="9"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a:t>Access Point</a:t>
            </a:r>
          </a:p>
        </p:txBody>
      </p:sp>
      <p:sp>
        <p:nvSpPr>
          <p:cNvPr id="169987" name="Rectangle 3"/>
          <p:cNvSpPr>
            <a:spLocks noGrp="1" noChangeArrowheads="1"/>
          </p:cNvSpPr>
          <p:nvPr>
            <p:ph sz="quarter" idx="1"/>
          </p:nvPr>
        </p:nvSpPr>
        <p:spPr/>
        <p:txBody>
          <a:bodyPr/>
          <a:lstStyle/>
          <a:p>
            <a:pPr eaLnBrk="1" hangingPunct="1"/>
            <a:r>
              <a:rPr lang="en-US" sz="2800"/>
              <a:t>Là thiết bị cho phép thiết bị truy cập mạng không dây</a:t>
            </a:r>
          </a:p>
          <a:p>
            <a:pPr eaLnBrk="1" hangingPunct="1"/>
            <a:r>
              <a:rPr lang="en-US" sz="2800"/>
              <a:t>Đóng vai trò như 1 hub</a:t>
            </a:r>
          </a:p>
          <a:p>
            <a:pPr eaLnBrk="1" hangingPunct="1"/>
            <a:r>
              <a:rPr lang="en-US" sz="2800"/>
              <a:t>Thành phần:</a:t>
            </a:r>
          </a:p>
          <a:p>
            <a:pPr lvl="1" eaLnBrk="1" hangingPunct="1"/>
            <a:r>
              <a:rPr lang="en-US" sz="2400"/>
              <a:t>Bộ thu: thu tín hiệu radio và chuyển thành tín hiệu mạng</a:t>
            </a:r>
          </a:p>
          <a:p>
            <a:pPr lvl="1" eaLnBrk="1" hangingPunct="1"/>
            <a:r>
              <a:rPr lang="en-US" sz="2400"/>
              <a:t>Bộ phát: chuyển tín hiệu mạng thành tín hiệu radio</a:t>
            </a:r>
          </a:p>
          <a:p>
            <a:pPr eaLnBrk="1" hangingPunct="1"/>
            <a:r>
              <a:rPr lang="en-US"/>
              <a:t>Ngày nay, một số AP còn tích hợp chức năng của 1 Router</a:t>
            </a:r>
          </a:p>
          <a:p>
            <a:pPr eaLnBrk="1" hangingPunct="1">
              <a:buFontTx/>
              <a:buNone/>
            </a:pPr>
            <a:endParaRPr lang="en-US"/>
          </a:p>
        </p:txBody>
      </p:sp>
      <p:pic>
        <p:nvPicPr>
          <p:cNvPr id="21509"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772400" y="0"/>
            <a:ext cx="1371600" cy="12334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animEffect transition="in" filter="blinds(horizontal)">
                                      <p:cBhvr>
                                        <p:cTn id="7" dur="500"/>
                                        <p:tgtEl>
                                          <p:spTgt spid="169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9987">
                                            <p:txEl>
                                              <p:pRg st="1" end="1"/>
                                            </p:txEl>
                                          </p:spTgt>
                                        </p:tgtEl>
                                        <p:attrNameLst>
                                          <p:attrName>style.visibility</p:attrName>
                                        </p:attrNameLst>
                                      </p:cBhvr>
                                      <p:to>
                                        <p:strVal val="visible"/>
                                      </p:to>
                                    </p:set>
                                    <p:animEffect transition="in" filter="blinds(horizontal)">
                                      <p:cBhvr>
                                        <p:cTn id="12" dur="500"/>
                                        <p:tgtEl>
                                          <p:spTgt spid="1699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9987">
                                            <p:txEl>
                                              <p:pRg st="2" end="2"/>
                                            </p:txEl>
                                          </p:spTgt>
                                        </p:tgtEl>
                                        <p:attrNameLst>
                                          <p:attrName>style.visibility</p:attrName>
                                        </p:attrNameLst>
                                      </p:cBhvr>
                                      <p:to>
                                        <p:strVal val="visible"/>
                                      </p:to>
                                    </p:set>
                                    <p:animEffect transition="in" filter="blinds(horizontal)">
                                      <p:cBhvr>
                                        <p:cTn id="17" dur="500"/>
                                        <p:tgtEl>
                                          <p:spTgt spid="1699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9987">
                                            <p:txEl>
                                              <p:pRg st="3" end="3"/>
                                            </p:txEl>
                                          </p:spTgt>
                                        </p:tgtEl>
                                        <p:attrNameLst>
                                          <p:attrName>style.visibility</p:attrName>
                                        </p:attrNameLst>
                                      </p:cBhvr>
                                      <p:to>
                                        <p:strVal val="visible"/>
                                      </p:to>
                                    </p:set>
                                    <p:animEffect transition="in" filter="blinds(horizontal)">
                                      <p:cBhvr>
                                        <p:cTn id="22" dur="500"/>
                                        <p:tgtEl>
                                          <p:spTgt spid="1699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9987">
                                            <p:txEl>
                                              <p:pRg st="4" end="4"/>
                                            </p:txEl>
                                          </p:spTgt>
                                        </p:tgtEl>
                                        <p:attrNameLst>
                                          <p:attrName>style.visibility</p:attrName>
                                        </p:attrNameLst>
                                      </p:cBhvr>
                                      <p:to>
                                        <p:strVal val="visible"/>
                                      </p:to>
                                    </p:set>
                                    <p:animEffect transition="in" filter="blinds(horizontal)">
                                      <p:cBhvr>
                                        <p:cTn id="27" dur="500"/>
                                        <p:tgtEl>
                                          <p:spTgt spid="16998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9987">
                                            <p:txEl>
                                              <p:pRg st="5" end="5"/>
                                            </p:txEl>
                                          </p:spTgt>
                                        </p:tgtEl>
                                        <p:attrNameLst>
                                          <p:attrName>style.visibility</p:attrName>
                                        </p:attrNameLst>
                                      </p:cBhvr>
                                      <p:to>
                                        <p:strVal val="visible"/>
                                      </p:to>
                                    </p:set>
                                    <p:animEffect transition="in" filter="blinds(horizontal)">
                                      <p:cBhvr>
                                        <p:cTn id="32" dur="500"/>
                                        <p:tgtEl>
                                          <p:spTgt spid="1699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THIẾT BỊ MẠNG</a:t>
            </a:r>
            <a:endParaRPr lang="vi-VN" dirty="0"/>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3164270911"/>
              </p:ext>
            </p:extLst>
          </p:nvPr>
        </p:nvGraphicFramePr>
        <p:xfrm>
          <a:off x="609600" y="1828800"/>
          <a:ext cx="7696200" cy="2743200"/>
        </p:xfrm>
        <a:graphic>
          <a:graphicData uri="http://schemas.openxmlformats.org/drawingml/2006/table">
            <a:tbl>
              <a:tblPr firstRow="1" bandRow="1">
                <a:tableStyleId>{5C22544A-7EE6-4342-B048-85BDC9FD1C3A}</a:tableStyleId>
              </a:tblPr>
              <a:tblGrid>
                <a:gridCol w="48768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tblGrid>
              <a:tr h="370840">
                <a:tc>
                  <a:txBody>
                    <a:bodyPr/>
                    <a:lstStyle/>
                    <a:p>
                      <a:r>
                        <a:rPr lang="en-US" sz="2400" b="1" dirty="0" err="1"/>
                        <a:t>Nhu</a:t>
                      </a:r>
                      <a:r>
                        <a:rPr lang="en-US" sz="2400" b="1" baseline="0" dirty="0"/>
                        <a:t> </a:t>
                      </a:r>
                      <a:r>
                        <a:rPr lang="en-US" sz="2400" b="1" baseline="0" dirty="0" err="1"/>
                        <a:t>cầu</a:t>
                      </a:r>
                      <a:endParaRPr lang="vi-VN" sz="2400" b="1" dirty="0"/>
                    </a:p>
                  </a:txBody>
                  <a:tcPr/>
                </a:tc>
                <a:tc>
                  <a:txBody>
                    <a:bodyPr/>
                    <a:lstStyle/>
                    <a:p>
                      <a:r>
                        <a:rPr lang="en-US" sz="2400" b="1" dirty="0" err="1"/>
                        <a:t>Thiết</a:t>
                      </a:r>
                      <a:r>
                        <a:rPr lang="en-US" sz="2400" b="1" baseline="0" dirty="0"/>
                        <a:t> </a:t>
                      </a:r>
                      <a:r>
                        <a:rPr lang="en-US" sz="2400" b="1" baseline="0" dirty="0" err="1"/>
                        <a:t>bị</a:t>
                      </a:r>
                      <a:endParaRPr lang="vi-VN" sz="2400" b="1" dirty="0"/>
                    </a:p>
                  </a:txBody>
                  <a:tcPr/>
                </a:tc>
                <a:extLst>
                  <a:ext uri="{0D108BD9-81ED-4DB2-BD59-A6C34878D82A}">
                    <a16:rowId xmlns:a16="http://schemas.microsoft.com/office/drawing/2014/main" val="10000"/>
                  </a:ext>
                </a:extLst>
              </a:tr>
              <a:tr h="370840">
                <a:tc>
                  <a:txBody>
                    <a:bodyPr/>
                    <a:lstStyle/>
                    <a:p>
                      <a:r>
                        <a:rPr lang="en-US" sz="2400" dirty="0" err="1"/>
                        <a:t>Kết</a:t>
                      </a:r>
                      <a:r>
                        <a:rPr lang="en-US" sz="2400" baseline="0" dirty="0"/>
                        <a:t> </a:t>
                      </a:r>
                      <a:r>
                        <a:rPr lang="en-US" sz="2400" baseline="0" dirty="0" err="1"/>
                        <a:t>nối</a:t>
                      </a:r>
                      <a:r>
                        <a:rPr lang="en-US" sz="2400" baseline="0" dirty="0"/>
                        <a:t> </a:t>
                      </a:r>
                      <a:r>
                        <a:rPr lang="en-US" sz="2400" baseline="0" dirty="0" err="1"/>
                        <a:t>nhiều</a:t>
                      </a:r>
                      <a:r>
                        <a:rPr lang="en-US" sz="2400" baseline="0" dirty="0"/>
                        <a:t> </a:t>
                      </a:r>
                      <a:r>
                        <a:rPr lang="en-US" sz="2400" baseline="0" dirty="0" err="1"/>
                        <a:t>máy</a:t>
                      </a:r>
                      <a:r>
                        <a:rPr lang="en-US" sz="2400" baseline="0" dirty="0"/>
                        <a:t> </a:t>
                      </a:r>
                      <a:r>
                        <a:rPr lang="en-US" sz="2400" baseline="0" dirty="0" err="1"/>
                        <a:t>tính</a:t>
                      </a:r>
                      <a:r>
                        <a:rPr lang="en-US" sz="2400" baseline="0" dirty="0"/>
                        <a:t> </a:t>
                      </a:r>
                      <a:r>
                        <a:rPr lang="en-US" sz="2400" baseline="0" dirty="0" err="1"/>
                        <a:t>trong</a:t>
                      </a:r>
                      <a:r>
                        <a:rPr lang="en-US" sz="2400" baseline="0" dirty="0"/>
                        <a:t> 1 Net</a:t>
                      </a:r>
                      <a:endParaRPr lang="vi-VN" sz="2400" dirty="0"/>
                    </a:p>
                  </a:txBody>
                  <a:tcPr/>
                </a:tc>
                <a:tc>
                  <a:txBody>
                    <a:bodyPr/>
                    <a:lstStyle/>
                    <a:p>
                      <a:r>
                        <a:rPr lang="en-US" sz="2400" dirty="0"/>
                        <a:t>SW, Hub, Bridge</a:t>
                      </a:r>
                      <a:endParaRPr lang="vi-VN" sz="2400" dirty="0"/>
                    </a:p>
                  </a:txBody>
                  <a:tcPr/>
                </a:tc>
                <a:extLst>
                  <a:ext uri="{0D108BD9-81ED-4DB2-BD59-A6C34878D82A}">
                    <a16:rowId xmlns:a16="http://schemas.microsoft.com/office/drawing/2014/main" val="10001"/>
                  </a:ext>
                </a:extLst>
              </a:tr>
              <a:tr h="370840">
                <a:tc>
                  <a:txBody>
                    <a:bodyPr/>
                    <a:lstStyle/>
                    <a:p>
                      <a:r>
                        <a:rPr lang="en-US" sz="2400" dirty="0" err="1"/>
                        <a:t>Kết</a:t>
                      </a:r>
                      <a:r>
                        <a:rPr lang="en-US" sz="2400" baseline="0" dirty="0"/>
                        <a:t> </a:t>
                      </a:r>
                      <a:r>
                        <a:rPr lang="en-US" sz="2400" baseline="0" dirty="0" err="1"/>
                        <a:t>nối</a:t>
                      </a:r>
                      <a:r>
                        <a:rPr lang="en-US" sz="2400" baseline="0" dirty="0"/>
                        <a:t> </a:t>
                      </a:r>
                      <a:r>
                        <a:rPr lang="en-US" sz="2400" baseline="0" dirty="0" err="1"/>
                        <a:t>nhiều</a:t>
                      </a:r>
                      <a:r>
                        <a:rPr lang="en-US" sz="2400" baseline="0" dirty="0"/>
                        <a:t> Net</a:t>
                      </a:r>
                      <a:endParaRPr lang="vi-VN" sz="2400" dirty="0"/>
                    </a:p>
                  </a:txBody>
                  <a:tcPr/>
                </a:tc>
                <a:tc>
                  <a:txBody>
                    <a:bodyPr/>
                    <a:lstStyle/>
                    <a:p>
                      <a:r>
                        <a:rPr lang="en-US" sz="2400" dirty="0"/>
                        <a:t>Router</a:t>
                      </a:r>
                      <a:endParaRPr lang="vi-VN" sz="2400" dirty="0"/>
                    </a:p>
                  </a:txBody>
                  <a:tcPr/>
                </a:tc>
                <a:extLst>
                  <a:ext uri="{0D108BD9-81ED-4DB2-BD59-A6C34878D82A}">
                    <a16:rowId xmlns:a16="http://schemas.microsoft.com/office/drawing/2014/main" val="10002"/>
                  </a:ext>
                </a:extLst>
              </a:tr>
              <a:tr h="370840">
                <a:tc>
                  <a:txBody>
                    <a:bodyPr/>
                    <a:lstStyle/>
                    <a:p>
                      <a:r>
                        <a:rPr lang="en-US" sz="2400" dirty="0" err="1"/>
                        <a:t>Truyền</a:t>
                      </a:r>
                      <a:r>
                        <a:rPr lang="en-US" sz="2400" baseline="0" dirty="0"/>
                        <a:t> qua </a:t>
                      </a:r>
                      <a:r>
                        <a:rPr lang="en-US" sz="2400" baseline="0" dirty="0" err="1"/>
                        <a:t>điện</a:t>
                      </a:r>
                      <a:r>
                        <a:rPr lang="en-US" sz="2400" baseline="0" dirty="0"/>
                        <a:t> </a:t>
                      </a:r>
                      <a:r>
                        <a:rPr lang="en-US" sz="2400" baseline="0" dirty="0" err="1"/>
                        <a:t>thoại</a:t>
                      </a:r>
                      <a:endParaRPr lang="vi-VN" sz="2400" dirty="0"/>
                    </a:p>
                  </a:txBody>
                  <a:tcPr/>
                </a:tc>
                <a:tc>
                  <a:txBody>
                    <a:bodyPr/>
                    <a:lstStyle/>
                    <a:p>
                      <a:r>
                        <a:rPr lang="en-US" sz="2400" dirty="0"/>
                        <a:t>Modem</a:t>
                      </a:r>
                      <a:endParaRPr lang="vi-VN" sz="2400" dirty="0"/>
                    </a:p>
                  </a:txBody>
                  <a:tcPr/>
                </a:tc>
                <a:extLst>
                  <a:ext uri="{0D108BD9-81ED-4DB2-BD59-A6C34878D82A}">
                    <a16:rowId xmlns:a16="http://schemas.microsoft.com/office/drawing/2014/main" val="10003"/>
                  </a:ext>
                </a:extLst>
              </a:tr>
              <a:tr h="370840">
                <a:tc>
                  <a:txBody>
                    <a:bodyPr/>
                    <a:lstStyle/>
                    <a:p>
                      <a:r>
                        <a:rPr lang="en-US" sz="2400" dirty="0" err="1"/>
                        <a:t>Kéo</a:t>
                      </a:r>
                      <a:r>
                        <a:rPr lang="en-US" sz="2400" baseline="0" dirty="0"/>
                        <a:t> </a:t>
                      </a:r>
                      <a:r>
                        <a:rPr lang="en-US" sz="2400" baseline="0" dirty="0" err="1"/>
                        <a:t>dài</a:t>
                      </a:r>
                      <a:r>
                        <a:rPr lang="en-US" sz="2400" baseline="0" dirty="0"/>
                        <a:t> </a:t>
                      </a:r>
                      <a:r>
                        <a:rPr lang="en-US" sz="2400" baseline="0" dirty="0" err="1"/>
                        <a:t>dây</a:t>
                      </a:r>
                      <a:r>
                        <a:rPr lang="en-US" sz="2400" baseline="0" dirty="0"/>
                        <a:t> </a:t>
                      </a:r>
                      <a:r>
                        <a:rPr lang="en-US" sz="2400" baseline="0" dirty="0" err="1"/>
                        <a:t>cáp</a:t>
                      </a:r>
                      <a:endParaRPr lang="vi-VN" sz="2400" dirty="0"/>
                    </a:p>
                  </a:txBody>
                  <a:tcPr/>
                </a:tc>
                <a:tc>
                  <a:txBody>
                    <a:bodyPr/>
                    <a:lstStyle/>
                    <a:p>
                      <a:r>
                        <a:rPr lang="en-US" sz="2400" dirty="0"/>
                        <a:t>Repeater</a:t>
                      </a:r>
                      <a:endParaRPr lang="vi-VN" sz="2400" dirty="0"/>
                    </a:p>
                  </a:txBody>
                  <a:tcPr/>
                </a:tc>
                <a:extLst>
                  <a:ext uri="{0D108BD9-81ED-4DB2-BD59-A6C34878D82A}">
                    <a16:rowId xmlns:a16="http://schemas.microsoft.com/office/drawing/2014/main" val="10004"/>
                  </a:ext>
                </a:extLst>
              </a:tr>
              <a:tr h="370840">
                <a:tc>
                  <a:txBody>
                    <a:bodyPr/>
                    <a:lstStyle/>
                    <a:p>
                      <a:r>
                        <a:rPr lang="en-US" sz="2400" dirty="0" err="1"/>
                        <a:t>Thiết</a:t>
                      </a:r>
                      <a:r>
                        <a:rPr lang="en-US" sz="2400" baseline="0" dirty="0"/>
                        <a:t> </a:t>
                      </a:r>
                      <a:r>
                        <a:rPr lang="en-US" sz="2400" baseline="0" dirty="0" err="1"/>
                        <a:t>lập</a:t>
                      </a:r>
                      <a:r>
                        <a:rPr lang="en-US" sz="2400" baseline="0" dirty="0"/>
                        <a:t> </a:t>
                      </a:r>
                      <a:r>
                        <a:rPr lang="en-US" sz="2400" baseline="0" dirty="0" err="1"/>
                        <a:t>mạng</a:t>
                      </a:r>
                      <a:r>
                        <a:rPr lang="en-US" sz="2400" baseline="0" dirty="0"/>
                        <a:t> </a:t>
                      </a:r>
                      <a:r>
                        <a:rPr lang="en-US" sz="2400" baseline="0" dirty="0" err="1"/>
                        <a:t>không</a:t>
                      </a:r>
                      <a:r>
                        <a:rPr lang="en-US" sz="2400" baseline="0" dirty="0"/>
                        <a:t> </a:t>
                      </a:r>
                      <a:r>
                        <a:rPr lang="en-US" sz="2400" baseline="0" dirty="0" err="1"/>
                        <a:t>dây</a:t>
                      </a:r>
                      <a:endParaRPr lang="vi-VN" sz="2400" dirty="0"/>
                    </a:p>
                  </a:txBody>
                  <a:tcPr/>
                </a:tc>
                <a:tc>
                  <a:txBody>
                    <a:bodyPr/>
                    <a:lstStyle/>
                    <a:p>
                      <a:r>
                        <a:rPr lang="en-US" sz="2400" dirty="0"/>
                        <a:t>Access Point</a:t>
                      </a:r>
                      <a:endParaRPr lang="vi-VN" sz="2400"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sz="quarter" idx="1"/>
          </p:nvPr>
        </p:nvSpPr>
        <p:spPr/>
        <p:txBody>
          <a:bodyPr/>
          <a:lstStyle/>
          <a:p>
            <a:r>
              <a:rPr lang="en-US" dirty="0" err="1">
                <a:solidFill>
                  <a:schemeClr val="bg1">
                    <a:lumMod val="85000"/>
                  </a:schemeClr>
                </a:solidFill>
              </a:rPr>
              <a:t>Các</a:t>
            </a:r>
            <a:r>
              <a:rPr lang="en-US" dirty="0">
                <a:solidFill>
                  <a:schemeClr val="bg1">
                    <a:lumMod val="85000"/>
                  </a:schemeClr>
                </a:solidFill>
              </a:rPr>
              <a:t> </a:t>
            </a:r>
            <a:r>
              <a:rPr lang="en-US" dirty="0" err="1">
                <a:solidFill>
                  <a:schemeClr val="bg1">
                    <a:lumMod val="85000"/>
                  </a:schemeClr>
                </a:solidFill>
              </a:rPr>
              <a:t>thiết</a:t>
            </a:r>
            <a:r>
              <a:rPr lang="en-US" dirty="0">
                <a:solidFill>
                  <a:schemeClr val="bg1">
                    <a:lumMod val="85000"/>
                  </a:schemeClr>
                </a:solidFill>
              </a:rPr>
              <a:t> </a:t>
            </a:r>
            <a:r>
              <a:rPr lang="en-US" dirty="0" err="1">
                <a:solidFill>
                  <a:schemeClr val="bg1">
                    <a:lumMod val="85000"/>
                  </a:schemeClr>
                </a:solidFill>
              </a:rPr>
              <a:t>bị</a:t>
            </a:r>
            <a:r>
              <a:rPr lang="en-US" dirty="0">
                <a:solidFill>
                  <a:schemeClr val="bg1">
                    <a:lumMod val="85000"/>
                  </a:schemeClr>
                </a:solidFill>
              </a:rPr>
              <a:t> </a:t>
            </a:r>
            <a:r>
              <a:rPr lang="en-US" dirty="0" err="1">
                <a:solidFill>
                  <a:schemeClr val="bg1">
                    <a:lumMod val="85000"/>
                  </a:schemeClr>
                </a:solidFill>
              </a:rPr>
              <a:t>mạng</a:t>
            </a:r>
            <a:r>
              <a:rPr lang="en-US" dirty="0">
                <a:solidFill>
                  <a:schemeClr val="bg1">
                    <a:lumMod val="85000"/>
                  </a:schemeClr>
                </a:solidFill>
              </a:rPr>
              <a:t> </a:t>
            </a:r>
          </a:p>
          <a:p>
            <a:r>
              <a:rPr lang="en-US" dirty="0"/>
              <a:t>Collision domain &amp; Broadcast domain</a:t>
            </a:r>
          </a:p>
          <a:p>
            <a:endParaRPr lang="en-US" dirty="0">
              <a:solidFill>
                <a:schemeClr val="bg1">
                  <a:lumMod val="85000"/>
                </a:schemeClr>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dirty="0"/>
              <a:t>Collision domain - Broadcast domain </a:t>
            </a:r>
          </a:p>
        </p:txBody>
      </p:sp>
      <p:sp>
        <p:nvSpPr>
          <p:cNvPr id="176131" name="Rectangle 3"/>
          <p:cNvSpPr>
            <a:spLocks noGrp="1" noChangeArrowheads="1"/>
          </p:cNvSpPr>
          <p:nvPr>
            <p:ph sz="quarter" idx="1"/>
          </p:nvPr>
        </p:nvSpPr>
        <p:spPr/>
        <p:txBody>
          <a:bodyPr>
            <a:normAutofit fontScale="92500"/>
          </a:bodyPr>
          <a:lstStyle/>
          <a:p>
            <a:r>
              <a:rPr lang="en-US" dirty="0"/>
              <a:t>Collision domain (</a:t>
            </a:r>
            <a:r>
              <a:rPr lang="en-US" dirty="0" err="1"/>
              <a:t>miền</a:t>
            </a:r>
            <a:r>
              <a:rPr lang="en-US" dirty="0"/>
              <a:t> </a:t>
            </a:r>
            <a:r>
              <a:rPr lang="en-US" dirty="0" err="1"/>
              <a:t>đụng</a:t>
            </a:r>
            <a:r>
              <a:rPr lang="en-US" dirty="0"/>
              <a:t> </a:t>
            </a:r>
            <a:r>
              <a:rPr lang="en-US" dirty="0" err="1"/>
              <a:t>độ</a:t>
            </a:r>
            <a:r>
              <a:rPr lang="en-US" dirty="0"/>
              <a:t>): </a:t>
            </a:r>
            <a:r>
              <a:rPr lang="en-US" dirty="0" err="1"/>
              <a:t>là</a:t>
            </a:r>
            <a:r>
              <a:rPr lang="en-US" dirty="0"/>
              <a:t> </a:t>
            </a:r>
            <a:r>
              <a:rPr lang="en-US" dirty="0" err="1"/>
              <a:t>miền</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xảy</a:t>
            </a:r>
            <a:r>
              <a:rPr lang="en-US" dirty="0"/>
              <a:t> </a:t>
            </a:r>
            <a:r>
              <a:rPr lang="en-US" dirty="0" err="1"/>
              <a:t>ra</a:t>
            </a:r>
            <a:r>
              <a:rPr lang="en-US" dirty="0"/>
              <a:t> </a:t>
            </a:r>
            <a:r>
              <a:rPr lang="en-US" dirty="0" err="1"/>
              <a:t>đụng</a:t>
            </a:r>
            <a:r>
              <a:rPr lang="en-US" dirty="0"/>
              <a:t> </a:t>
            </a:r>
            <a:r>
              <a:rPr lang="en-US" dirty="0" err="1"/>
              <a:t>độ</a:t>
            </a:r>
            <a:endParaRPr lang="en-US" dirty="0"/>
          </a:p>
          <a:p>
            <a:pPr lvl="1"/>
            <a:r>
              <a:rPr lang="en-US" dirty="0" err="1"/>
              <a:t>Là</a:t>
            </a:r>
            <a:r>
              <a:rPr lang="en-US" dirty="0"/>
              <a:t> </a:t>
            </a:r>
            <a:r>
              <a:rPr lang="en-US" dirty="0" err="1"/>
              <a:t>miền</a:t>
            </a:r>
            <a:r>
              <a:rPr lang="en-US" dirty="0"/>
              <a:t> </a:t>
            </a:r>
            <a:r>
              <a:rPr lang="en-US" dirty="0" err="1"/>
              <a:t>dùng</a:t>
            </a:r>
            <a:r>
              <a:rPr lang="en-US" dirty="0"/>
              <a:t> </a:t>
            </a:r>
            <a:r>
              <a:rPr lang="en-US" dirty="0" err="1"/>
              <a:t>chung</a:t>
            </a:r>
            <a:r>
              <a:rPr lang="en-US" dirty="0"/>
              <a:t> (</a:t>
            </a:r>
            <a:r>
              <a:rPr lang="en-US" dirty="0" err="1"/>
              <a:t>chia</a:t>
            </a:r>
            <a:r>
              <a:rPr lang="en-US" dirty="0"/>
              <a:t> </a:t>
            </a:r>
            <a:r>
              <a:rPr lang="en-US" dirty="0" err="1"/>
              <a:t>sẻ</a:t>
            </a:r>
            <a:r>
              <a:rPr lang="en-US" dirty="0"/>
              <a:t>)</a:t>
            </a:r>
          </a:p>
          <a:p>
            <a:pPr lvl="1"/>
            <a:r>
              <a:rPr lang="en-US" dirty="0" err="1"/>
              <a:t>Hai</a:t>
            </a:r>
            <a:r>
              <a:rPr lang="en-US" dirty="0"/>
              <a:t> segment </a:t>
            </a:r>
            <a:r>
              <a:rPr lang="en-US" dirty="0" err="1"/>
              <a:t>thuộc</a:t>
            </a:r>
            <a:r>
              <a:rPr lang="en-US" dirty="0"/>
              <a:t> </a:t>
            </a:r>
            <a:r>
              <a:rPr lang="en-US" dirty="0" err="1"/>
              <a:t>cùng</a:t>
            </a:r>
            <a:r>
              <a:rPr lang="en-US" dirty="0"/>
              <a:t> 1 collision domain </a:t>
            </a:r>
            <a:r>
              <a:rPr lang="en-US" dirty="0" err="1"/>
              <a:t>nếu</a:t>
            </a:r>
            <a:r>
              <a:rPr lang="en-US" dirty="0"/>
              <a:t> </a:t>
            </a:r>
            <a:r>
              <a:rPr lang="en-US" dirty="0" err="1"/>
              <a:t>chúng</a:t>
            </a:r>
            <a:r>
              <a:rPr lang="en-US" dirty="0"/>
              <a:t> </a:t>
            </a:r>
            <a:r>
              <a:rPr lang="en-US" dirty="0" err="1"/>
              <a:t>gây</a:t>
            </a:r>
            <a:r>
              <a:rPr lang="en-US" dirty="0"/>
              <a:t> </a:t>
            </a:r>
            <a:r>
              <a:rPr lang="en-US" dirty="0" err="1"/>
              <a:t>ra</a:t>
            </a:r>
            <a:r>
              <a:rPr lang="en-US" dirty="0"/>
              <a:t> collision </a:t>
            </a:r>
            <a:r>
              <a:rPr lang="en-US" dirty="0" err="1"/>
              <a:t>khi</a:t>
            </a:r>
            <a:r>
              <a:rPr lang="en-US" dirty="0"/>
              <a:t> </a:t>
            </a:r>
            <a:r>
              <a:rPr lang="en-US" dirty="0" err="1"/>
              <a:t>đồng</a:t>
            </a:r>
            <a:r>
              <a:rPr lang="en-US" dirty="0"/>
              <a:t> </a:t>
            </a:r>
            <a:r>
              <a:rPr lang="en-US" dirty="0" err="1"/>
              <a:t>thời</a:t>
            </a:r>
            <a:r>
              <a:rPr lang="en-US" dirty="0"/>
              <a:t> </a:t>
            </a:r>
            <a:r>
              <a:rPr lang="en-US" dirty="0" err="1"/>
              <a:t>gởi</a:t>
            </a:r>
            <a:r>
              <a:rPr lang="en-US" dirty="0"/>
              <a:t> </a:t>
            </a:r>
            <a:r>
              <a:rPr lang="en-US" dirty="0" err="1"/>
              <a:t>dữ</a:t>
            </a:r>
            <a:r>
              <a:rPr lang="en-US" dirty="0"/>
              <a:t> </a:t>
            </a:r>
            <a:r>
              <a:rPr lang="en-US" dirty="0" err="1"/>
              <a:t>liệu</a:t>
            </a:r>
            <a:r>
              <a:rPr lang="en-US" dirty="0"/>
              <a:t> </a:t>
            </a:r>
            <a:r>
              <a:rPr lang="en-US" dirty="0" err="1"/>
              <a:t>xuống</a:t>
            </a:r>
            <a:r>
              <a:rPr lang="en-US" dirty="0"/>
              <a:t> </a:t>
            </a:r>
            <a:r>
              <a:rPr lang="en-US" dirty="0" err="1"/>
              <a:t>đường</a:t>
            </a:r>
            <a:r>
              <a:rPr lang="en-US" dirty="0"/>
              <a:t> </a:t>
            </a:r>
            <a:r>
              <a:rPr lang="en-US" dirty="0" err="1"/>
              <a:t>truyền</a:t>
            </a:r>
            <a:endParaRPr lang="en-US" dirty="0"/>
          </a:p>
          <a:p>
            <a:pPr lvl="1"/>
            <a:endParaRPr lang="en-US" dirty="0"/>
          </a:p>
          <a:p>
            <a:r>
              <a:rPr lang="en-US" dirty="0"/>
              <a:t>Broadcast domain (</a:t>
            </a:r>
            <a:r>
              <a:rPr lang="en-US" dirty="0" err="1"/>
              <a:t>miền</a:t>
            </a:r>
            <a:r>
              <a:rPr lang="en-US" dirty="0"/>
              <a:t> broadcast): </a:t>
            </a:r>
            <a:r>
              <a:rPr lang="en-US" dirty="0" err="1"/>
              <a:t>là</a:t>
            </a:r>
            <a:r>
              <a:rPr lang="en-US" dirty="0"/>
              <a:t> </a:t>
            </a:r>
            <a:r>
              <a:rPr lang="en-US" dirty="0" err="1"/>
              <a:t>miền</a:t>
            </a:r>
            <a:r>
              <a:rPr lang="en-US" dirty="0"/>
              <a:t> </a:t>
            </a:r>
            <a:r>
              <a:rPr lang="en-US" dirty="0" err="1"/>
              <a:t>nhận</a:t>
            </a:r>
            <a:r>
              <a:rPr lang="en-US" dirty="0"/>
              <a:t> </a:t>
            </a:r>
            <a:r>
              <a:rPr lang="en-US" dirty="0" err="1"/>
              <a:t>được</a:t>
            </a:r>
            <a:r>
              <a:rPr lang="en-US" dirty="0"/>
              <a:t> </a:t>
            </a:r>
            <a:r>
              <a:rPr lang="en-US" dirty="0" err="1"/>
              <a:t>gói</a:t>
            </a:r>
            <a:r>
              <a:rPr lang="en-US" dirty="0"/>
              <a:t> tin broadcast</a:t>
            </a:r>
          </a:p>
          <a:p>
            <a:pPr lvl="1"/>
            <a:r>
              <a:rPr lang="en-US" dirty="0" err="1"/>
              <a:t>Gồm</a:t>
            </a:r>
            <a:r>
              <a:rPr lang="en-US" dirty="0"/>
              <a:t> </a:t>
            </a:r>
            <a:r>
              <a:rPr lang="en-US" dirty="0" err="1"/>
              <a:t>nhiều</a:t>
            </a:r>
            <a:r>
              <a:rPr lang="en-US" dirty="0"/>
              <a:t> collision domain (1 – n)</a:t>
            </a:r>
          </a:p>
          <a:p>
            <a:pPr lvl="1"/>
            <a:r>
              <a:rPr lang="en-US" dirty="0"/>
              <a:t>Collision domain A  </a:t>
            </a:r>
            <a:r>
              <a:rPr lang="en-US" dirty="0" err="1"/>
              <a:t>và</a:t>
            </a:r>
            <a:r>
              <a:rPr lang="en-US" dirty="0"/>
              <a:t> B </a:t>
            </a:r>
            <a:r>
              <a:rPr lang="en-US" dirty="0" err="1"/>
              <a:t>thuộc</a:t>
            </a:r>
            <a:r>
              <a:rPr lang="en-US" dirty="0"/>
              <a:t> </a:t>
            </a:r>
            <a:r>
              <a:rPr lang="en-US" dirty="0" err="1"/>
              <a:t>cùng</a:t>
            </a:r>
            <a:r>
              <a:rPr lang="en-US" dirty="0"/>
              <a:t> 1 broadcast domain </a:t>
            </a:r>
            <a:r>
              <a:rPr lang="en-US" dirty="0" err="1"/>
              <a:t>nếu</a:t>
            </a:r>
            <a:r>
              <a:rPr lang="en-US" dirty="0"/>
              <a:t> </a:t>
            </a:r>
            <a:r>
              <a:rPr lang="en-US" dirty="0" err="1"/>
              <a:t>các</a:t>
            </a:r>
            <a:r>
              <a:rPr lang="en-US" dirty="0"/>
              <a:t> node </a:t>
            </a:r>
            <a:r>
              <a:rPr lang="en-US" dirty="0" err="1"/>
              <a:t>mạng</a:t>
            </a:r>
            <a:r>
              <a:rPr lang="en-US" dirty="0"/>
              <a:t> </a:t>
            </a:r>
            <a:r>
              <a:rPr lang="en-US" dirty="0" err="1"/>
              <a:t>trong</a:t>
            </a:r>
            <a:r>
              <a:rPr lang="en-US" dirty="0"/>
              <a:t> collision domain B </a:t>
            </a:r>
            <a:r>
              <a:rPr lang="en-US" dirty="0" err="1"/>
              <a:t>nhận</a:t>
            </a:r>
            <a:r>
              <a:rPr lang="en-US" dirty="0"/>
              <a:t> </a:t>
            </a:r>
            <a:r>
              <a:rPr lang="en-US" dirty="0" err="1"/>
              <a:t>được</a:t>
            </a:r>
            <a:r>
              <a:rPr lang="en-US" dirty="0"/>
              <a:t> </a:t>
            </a:r>
            <a:r>
              <a:rPr lang="en-US" dirty="0" err="1"/>
              <a:t>gói</a:t>
            </a:r>
            <a:r>
              <a:rPr lang="en-US" dirty="0"/>
              <a:t> tin broadcast </a:t>
            </a:r>
            <a:r>
              <a:rPr lang="en-US" dirty="0" err="1"/>
              <a:t>từ</a:t>
            </a:r>
            <a:r>
              <a:rPr lang="en-US" dirty="0"/>
              <a:t> 1 node </a:t>
            </a:r>
            <a:r>
              <a:rPr lang="en-US" dirty="0" err="1"/>
              <a:t>trong</a:t>
            </a:r>
            <a:r>
              <a:rPr lang="en-US" dirty="0"/>
              <a:t> collision domain 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Effect transition="in" filter="blinds(horizontal)">
                                      <p:cBhvr>
                                        <p:cTn id="7" dur="500"/>
                                        <p:tgtEl>
                                          <p:spTgt spid="17613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6131">
                                            <p:txEl>
                                              <p:pRg st="1" end="1"/>
                                            </p:txEl>
                                          </p:spTgt>
                                        </p:tgtEl>
                                        <p:attrNameLst>
                                          <p:attrName>style.visibility</p:attrName>
                                        </p:attrNameLst>
                                      </p:cBhvr>
                                      <p:to>
                                        <p:strVal val="visible"/>
                                      </p:to>
                                    </p:set>
                                    <p:animEffect transition="in" filter="blinds(horizontal)">
                                      <p:cBhvr>
                                        <p:cTn id="10" dur="500"/>
                                        <p:tgtEl>
                                          <p:spTgt spid="17613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76131">
                                            <p:txEl>
                                              <p:pRg st="2" end="2"/>
                                            </p:txEl>
                                          </p:spTgt>
                                        </p:tgtEl>
                                        <p:attrNameLst>
                                          <p:attrName>style.visibility</p:attrName>
                                        </p:attrNameLst>
                                      </p:cBhvr>
                                      <p:to>
                                        <p:strVal val="visible"/>
                                      </p:to>
                                    </p:set>
                                    <p:animEffect transition="in" filter="blinds(horizontal)">
                                      <p:cBhvr>
                                        <p:cTn id="15" dur="500"/>
                                        <p:tgtEl>
                                          <p:spTgt spid="17613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76131">
                                            <p:txEl>
                                              <p:pRg st="4" end="4"/>
                                            </p:txEl>
                                          </p:spTgt>
                                        </p:tgtEl>
                                        <p:attrNameLst>
                                          <p:attrName>style.visibility</p:attrName>
                                        </p:attrNameLst>
                                      </p:cBhvr>
                                      <p:to>
                                        <p:strVal val="visible"/>
                                      </p:to>
                                    </p:set>
                                    <p:animEffect transition="in" filter="blinds(horizontal)">
                                      <p:cBhvr>
                                        <p:cTn id="20" dur="500"/>
                                        <p:tgtEl>
                                          <p:spTgt spid="176131">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76131">
                                            <p:txEl>
                                              <p:pRg st="5" end="5"/>
                                            </p:txEl>
                                          </p:spTgt>
                                        </p:tgtEl>
                                        <p:attrNameLst>
                                          <p:attrName>style.visibility</p:attrName>
                                        </p:attrNameLst>
                                      </p:cBhvr>
                                      <p:to>
                                        <p:strVal val="visible"/>
                                      </p:to>
                                    </p:set>
                                    <p:animEffect transition="in" filter="blinds(horizontal)">
                                      <p:cBhvr>
                                        <p:cTn id="25" dur="500"/>
                                        <p:tgtEl>
                                          <p:spTgt spid="176131">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76131">
                                            <p:txEl>
                                              <p:pRg st="6" end="6"/>
                                            </p:txEl>
                                          </p:spTgt>
                                        </p:tgtEl>
                                        <p:attrNameLst>
                                          <p:attrName>style.visibility</p:attrName>
                                        </p:attrNameLst>
                                      </p:cBhvr>
                                      <p:to>
                                        <p:strVal val="visible"/>
                                      </p:to>
                                    </p:set>
                                    <p:animEffect transition="in" filter="blinds(horizontal)">
                                      <p:cBhvr>
                                        <p:cTn id="30" dur="500"/>
                                        <p:tgtEl>
                                          <p:spTgt spid="1761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dirty="0"/>
              <a:t>Collision</a:t>
            </a:r>
          </a:p>
        </p:txBody>
      </p:sp>
      <p:sp>
        <p:nvSpPr>
          <p:cNvPr id="175107" name="Rectangle 3"/>
          <p:cNvSpPr>
            <a:spLocks noGrp="1" noChangeArrowheads="1"/>
          </p:cNvSpPr>
          <p:nvPr>
            <p:ph sz="quarter" idx="1"/>
          </p:nvPr>
        </p:nvSpPr>
        <p:spPr>
          <a:xfrm>
            <a:off x="304800" y="1143000"/>
            <a:ext cx="7924800" cy="1752600"/>
          </a:xfrm>
        </p:spPr>
        <p:txBody>
          <a:bodyPr/>
          <a:lstStyle/>
          <a:p>
            <a:pPr eaLnBrk="1" hangingPunct="1"/>
            <a:r>
              <a:rPr lang="en-US" sz="3000" dirty="0"/>
              <a:t>Collision (</a:t>
            </a:r>
            <a:r>
              <a:rPr lang="en-US" sz="3000" dirty="0" err="1"/>
              <a:t>đụng</a:t>
            </a:r>
            <a:r>
              <a:rPr lang="en-US" sz="3000" dirty="0"/>
              <a:t> </a:t>
            </a:r>
            <a:r>
              <a:rPr lang="en-US" sz="3000" dirty="0" err="1"/>
              <a:t>độ</a:t>
            </a:r>
            <a:r>
              <a:rPr lang="en-US" sz="3000" dirty="0"/>
              <a:t>): </a:t>
            </a:r>
            <a:r>
              <a:rPr lang="en-US" sz="3000" dirty="0" err="1"/>
              <a:t>khi</a:t>
            </a:r>
            <a:r>
              <a:rPr lang="en-US" sz="3000" dirty="0"/>
              <a:t> </a:t>
            </a:r>
            <a:r>
              <a:rPr lang="en-US" sz="3000" dirty="0" err="1"/>
              <a:t>có</a:t>
            </a:r>
            <a:r>
              <a:rPr lang="en-US" sz="3000" dirty="0"/>
              <a:t> </a:t>
            </a:r>
            <a:r>
              <a:rPr lang="en-US" sz="3000" dirty="0" err="1"/>
              <a:t>hai</a:t>
            </a:r>
            <a:r>
              <a:rPr lang="en-US" sz="3000" dirty="0"/>
              <a:t> hay </a:t>
            </a:r>
            <a:r>
              <a:rPr lang="en-US" sz="3000" dirty="0" err="1"/>
              <a:t>nhiều</a:t>
            </a:r>
            <a:r>
              <a:rPr lang="en-US" sz="3000" dirty="0"/>
              <a:t> node </a:t>
            </a:r>
            <a:r>
              <a:rPr lang="en-US" sz="3000" dirty="0" err="1"/>
              <a:t>cùng</a:t>
            </a:r>
            <a:r>
              <a:rPr lang="en-US" sz="3000" dirty="0"/>
              <a:t> </a:t>
            </a:r>
            <a:r>
              <a:rPr lang="en-US" sz="3000" dirty="0" err="1"/>
              <a:t>gởi</a:t>
            </a:r>
            <a:r>
              <a:rPr lang="en-US" sz="3000" dirty="0"/>
              <a:t> DL </a:t>
            </a:r>
            <a:r>
              <a:rPr lang="en-US" sz="3000" dirty="0" err="1"/>
              <a:t>lên</a:t>
            </a:r>
            <a:r>
              <a:rPr lang="en-US" sz="3000" dirty="0"/>
              <a:t> </a:t>
            </a:r>
            <a:r>
              <a:rPr lang="en-US" sz="3000" dirty="0" err="1"/>
              <a:t>đường</a:t>
            </a:r>
            <a:r>
              <a:rPr lang="en-US" sz="3000" dirty="0"/>
              <a:t> </a:t>
            </a:r>
            <a:r>
              <a:rPr lang="en-US" sz="3000" dirty="0" err="1"/>
              <a:t>truyền</a:t>
            </a:r>
            <a:r>
              <a:rPr lang="en-US" sz="3000" dirty="0"/>
              <a:t> </a:t>
            </a:r>
            <a:r>
              <a:rPr lang="en-US" sz="3000" dirty="0" err="1"/>
              <a:t>chia</a:t>
            </a:r>
            <a:r>
              <a:rPr lang="en-US" sz="3000" dirty="0"/>
              <a:t> </a:t>
            </a:r>
            <a:r>
              <a:rPr lang="en-US" sz="3000" dirty="0" err="1"/>
              <a:t>sẻ</a:t>
            </a:r>
            <a:r>
              <a:rPr lang="en-US" sz="3000" dirty="0"/>
              <a:t> </a:t>
            </a:r>
            <a:r>
              <a:rPr lang="en-US" sz="3000" dirty="0" err="1"/>
              <a:t>cùng</a:t>
            </a:r>
            <a:r>
              <a:rPr lang="en-US" sz="3000" dirty="0"/>
              <a:t> </a:t>
            </a:r>
            <a:r>
              <a:rPr lang="en-US" sz="3000" dirty="0" err="1"/>
              <a:t>lúc</a:t>
            </a:r>
            <a:endParaRPr lang="en-US" sz="3000" dirty="0"/>
          </a:p>
        </p:txBody>
      </p:sp>
      <p:sp>
        <p:nvSpPr>
          <p:cNvPr id="175108" name="Freeform 4"/>
          <p:cNvSpPr>
            <a:spLocks/>
          </p:cNvSpPr>
          <p:nvPr/>
        </p:nvSpPr>
        <p:spPr bwMode="auto">
          <a:xfrm>
            <a:off x="2520950" y="2446338"/>
            <a:ext cx="3121025" cy="3952875"/>
          </a:xfrm>
          <a:custGeom>
            <a:avLst/>
            <a:gdLst>
              <a:gd name="T0" fmla="*/ 1697 w 1971"/>
              <a:gd name="T1" fmla="*/ 0 h 3001"/>
              <a:gd name="T2" fmla="*/ 0 w 1971"/>
              <a:gd name="T3" fmla="*/ 1915 h 3001"/>
              <a:gd name="T4" fmla="*/ 365 w 1971"/>
              <a:gd name="T5" fmla="*/ 2125 h 3001"/>
              <a:gd name="T6" fmla="*/ 721 w 1971"/>
              <a:gd name="T7" fmla="*/ 1696 h 3001"/>
              <a:gd name="T8" fmla="*/ 858 w 1971"/>
              <a:gd name="T9" fmla="*/ 3000 h 3001"/>
              <a:gd name="T10" fmla="*/ 1214 w 1971"/>
              <a:gd name="T11" fmla="*/ 2954 h 3001"/>
              <a:gd name="T12" fmla="*/ 1049 w 1971"/>
              <a:gd name="T13" fmla="*/ 1641 h 3001"/>
              <a:gd name="T14" fmla="*/ 1478 w 1971"/>
              <a:gd name="T15" fmla="*/ 2289 h 3001"/>
              <a:gd name="T16" fmla="*/ 1789 w 1971"/>
              <a:gd name="T17" fmla="*/ 2061 h 3001"/>
              <a:gd name="T18" fmla="*/ 1141 w 1971"/>
              <a:gd name="T19" fmla="*/ 1167 h 3001"/>
              <a:gd name="T20" fmla="*/ 1970 w 1971"/>
              <a:gd name="T21" fmla="*/ 207 h 3001"/>
              <a:gd name="T22" fmla="*/ 1697 w 1971"/>
              <a:gd name="T23" fmla="*/ 0 h 30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71"/>
              <a:gd name="T37" fmla="*/ 0 h 3001"/>
              <a:gd name="T38" fmla="*/ 1971 w 1971"/>
              <a:gd name="T39" fmla="*/ 3001 h 300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71" h="3001">
                <a:moveTo>
                  <a:pt x="1697" y="0"/>
                </a:moveTo>
                <a:lnTo>
                  <a:pt x="0" y="1915"/>
                </a:lnTo>
                <a:lnTo>
                  <a:pt x="365" y="2125"/>
                </a:lnTo>
                <a:lnTo>
                  <a:pt x="721" y="1696"/>
                </a:lnTo>
                <a:lnTo>
                  <a:pt x="858" y="3000"/>
                </a:lnTo>
                <a:lnTo>
                  <a:pt x="1214" y="2954"/>
                </a:lnTo>
                <a:lnTo>
                  <a:pt x="1049" y="1641"/>
                </a:lnTo>
                <a:lnTo>
                  <a:pt x="1478" y="2289"/>
                </a:lnTo>
                <a:lnTo>
                  <a:pt x="1789" y="2061"/>
                </a:lnTo>
                <a:lnTo>
                  <a:pt x="1141" y="1167"/>
                </a:lnTo>
                <a:lnTo>
                  <a:pt x="1970" y="207"/>
                </a:lnTo>
                <a:lnTo>
                  <a:pt x="1697" y="0"/>
                </a:lnTo>
              </a:path>
            </a:pathLst>
          </a:custGeom>
          <a:solidFill>
            <a:srgbClr val="E7EDED"/>
          </a:solidFill>
          <a:ln w="25400" cap="rnd">
            <a:solidFill>
              <a:schemeClr val="tx1"/>
            </a:solidFill>
            <a:round/>
            <a:headEnd/>
            <a:tailEnd/>
          </a:ln>
        </p:spPr>
        <p:txBody>
          <a:bodyPr/>
          <a:lstStyle/>
          <a:p>
            <a:endParaRPr lang="en-US" dirty="0">
              <a:latin typeface="Times New Roman" pitchFamily="18" charset="0"/>
            </a:endParaRPr>
          </a:p>
        </p:txBody>
      </p:sp>
      <p:sp>
        <p:nvSpPr>
          <p:cNvPr id="175109" name="Line 5"/>
          <p:cNvSpPr>
            <a:spLocks noChangeShapeType="1"/>
          </p:cNvSpPr>
          <p:nvPr/>
        </p:nvSpPr>
        <p:spPr bwMode="auto">
          <a:xfrm flipV="1">
            <a:off x="2795587" y="2663825"/>
            <a:ext cx="2560638" cy="2447925"/>
          </a:xfrm>
          <a:prstGeom prst="line">
            <a:avLst/>
          </a:prstGeom>
          <a:noFill/>
          <a:ln w="25400">
            <a:solidFill>
              <a:schemeClr val="tx2"/>
            </a:solidFill>
            <a:prstDash val="dash"/>
            <a:round/>
            <a:headEnd/>
            <a:tailEnd/>
          </a:ln>
        </p:spPr>
        <p:txBody>
          <a:bodyPr wrap="none" anchor="ctr"/>
          <a:lstStyle/>
          <a:p>
            <a:endParaRPr lang="en-US" dirty="0">
              <a:latin typeface="Times New Roman" pitchFamily="18" charset="0"/>
            </a:endParaRPr>
          </a:p>
        </p:txBody>
      </p:sp>
      <p:sp>
        <p:nvSpPr>
          <p:cNvPr id="175110" name="Line 6"/>
          <p:cNvSpPr>
            <a:spLocks noChangeShapeType="1"/>
          </p:cNvSpPr>
          <p:nvPr/>
        </p:nvSpPr>
        <p:spPr bwMode="auto">
          <a:xfrm flipH="1" flipV="1">
            <a:off x="4156075" y="4141788"/>
            <a:ext cx="936625" cy="1198562"/>
          </a:xfrm>
          <a:prstGeom prst="line">
            <a:avLst/>
          </a:prstGeom>
          <a:noFill/>
          <a:ln w="25400">
            <a:solidFill>
              <a:schemeClr val="tx2"/>
            </a:solidFill>
            <a:prstDash val="dash"/>
            <a:round/>
            <a:headEnd/>
            <a:tailEnd/>
          </a:ln>
        </p:spPr>
        <p:txBody>
          <a:bodyPr wrap="none" anchor="ctr"/>
          <a:lstStyle/>
          <a:p>
            <a:endParaRPr lang="en-US" dirty="0">
              <a:latin typeface="Times New Roman" pitchFamily="18" charset="0"/>
            </a:endParaRPr>
          </a:p>
        </p:txBody>
      </p:sp>
      <p:sp>
        <p:nvSpPr>
          <p:cNvPr id="175111" name="Line 7"/>
          <p:cNvSpPr>
            <a:spLocks noChangeShapeType="1"/>
          </p:cNvSpPr>
          <p:nvPr/>
        </p:nvSpPr>
        <p:spPr bwMode="auto">
          <a:xfrm flipH="1" flipV="1">
            <a:off x="3868737" y="4327525"/>
            <a:ext cx="312738" cy="2044700"/>
          </a:xfrm>
          <a:prstGeom prst="line">
            <a:avLst/>
          </a:prstGeom>
          <a:noFill/>
          <a:ln w="25400">
            <a:solidFill>
              <a:schemeClr val="tx2"/>
            </a:solidFill>
            <a:prstDash val="dash"/>
            <a:round/>
            <a:headEnd/>
            <a:tailEnd/>
          </a:ln>
        </p:spPr>
        <p:txBody>
          <a:bodyPr wrap="none" anchor="ctr"/>
          <a:lstStyle/>
          <a:p>
            <a:endParaRPr lang="en-US" dirty="0">
              <a:latin typeface="Times New Roman" pitchFamily="18" charset="0"/>
            </a:endParaRPr>
          </a:p>
        </p:txBody>
      </p:sp>
      <p:grpSp>
        <p:nvGrpSpPr>
          <p:cNvPr id="2" name="Group 8"/>
          <p:cNvGrpSpPr>
            <a:grpSpLocks/>
          </p:cNvGrpSpPr>
          <p:nvPr/>
        </p:nvGrpSpPr>
        <p:grpSpPr bwMode="auto">
          <a:xfrm>
            <a:off x="4554537" y="4632325"/>
            <a:ext cx="508000" cy="503238"/>
            <a:chOff x="2613" y="1917"/>
            <a:chExt cx="322" cy="383"/>
          </a:xfrm>
        </p:grpSpPr>
        <p:sp>
          <p:nvSpPr>
            <p:cNvPr id="24613" name="Freeform 9"/>
            <p:cNvSpPr>
              <a:spLocks/>
            </p:cNvSpPr>
            <p:nvPr/>
          </p:nvSpPr>
          <p:spPr bwMode="auto">
            <a:xfrm>
              <a:off x="2847" y="2256"/>
              <a:ext cx="28" cy="28"/>
            </a:xfrm>
            <a:custGeom>
              <a:avLst/>
              <a:gdLst>
                <a:gd name="T0" fmla="*/ 23 w 28"/>
                <a:gd name="T1" fmla="*/ 6 h 28"/>
                <a:gd name="T2" fmla="*/ 27 w 28"/>
                <a:gd name="T3" fmla="*/ 10 h 28"/>
                <a:gd name="T4" fmla="*/ 15 w 28"/>
                <a:gd name="T5" fmla="*/ 27 h 28"/>
                <a:gd name="T6" fmla="*/ 14 w 28"/>
                <a:gd name="T7" fmla="*/ 24 h 28"/>
                <a:gd name="T8" fmla="*/ 8 w 28"/>
                <a:gd name="T9" fmla="*/ 22 h 28"/>
                <a:gd name="T10" fmla="*/ 3 w 28"/>
                <a:gd name="T11" fmla="*/ 13 h 28"/>
                <a:gd name="T12" fmla="*/ 0 w 28"/>
                <a:gd name="T13" fmla="*/ 14 h 28"/>
                <a:gd name="T14" fmla="*/ 4 w 28"/>
                <a:gd name="T15" fmla="*/ 3 h 28"/>
                <a:gd name="T16" fmla="*/ 14 w 28"/>
                <a:gd name="T17" fmla="*/ 2 h 28"/>
                <a:gd name="T18" fmla="*/ 19 w 28"/>
                <a:gd name="T19" fmla="*/ 0 h 28"/>
                <a:gd name="T20" fmla="*/ 23 w 28"/>
                <a:gd name="T21" fmla="*/ 6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28"/>
                <a:gd name="T35" fmla="*/ 28 w 28"/>
                <a:gd name="T36" fmla="*/ 28 h 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28">
                  <a:moveTo>
                    <a:pt x="23" y="6"/>
                  </a:moveTo>
                  <a:lnTo>
                    <a:pt x="27" y="10"/>
                  </a:lnTo>
                  <a:lnTo>
                    <a:pt x="15" y="27"/>
                  </a:lnTo>
                  <a:lnTo>
                    <a:pt x="14" y="24"/>
                  </a:lnTo>
                  <a:lnTo>
                    <a:pt x="8" y="22"/>
                  </a:lnTo>
                  <a:lnTo>
                    <a:pt x="3" y="13"/>
                  </a:lnTo>
                  <a:lnTo>
                    <a:pt x="0" y="14"/>
                  </a:lnTo>
                  <a:lnTo>
                    <a:pt x="4" y="3"/>
                  </a:lnTo>
                  <a:lnTo>
                    <a:pt x="14" y="2"/>
                  </a:lnTo>
                  <a:lnTo>
                    <a:pt x="19" y="0"/>
                  </a:lnTo>
                  <a:lnTo>
                    <a:pt x="23" y="6"/>
                  </a:lnTo>
                </a:path>
              </a:pathLst>
            </a:custGeom>
            <a:solidFill>
              <a:srgbClr val="7F7F7F"/>
            </a:solidFill>
            <a:ln w="12700" cap="rnd">
              <a:solidFill>
                <a:srgbClr val="474747"/>
              </a:solidFill>
              <a:round/>
              <a:headEnd/>
              <a:tailEnd/>
            </a:ln>
          </p:spPr>
          <p:txBody>
            <a:bodyPr/>
            <a:lstStyle/>
            <a:p>
              <a:endParaRPr lang="en-US" dirty="0">
                <a:latin typeface="Times New Roman" pitchFamily="18" charset="0"/>
              </a:endParaRPr>
            </a:p>
          </p:txBody>
        </p:sp>
        <p:sp>
          <p:nvSpPr>
            <p:cNvPr id="24614" name="Freeform 10"/>
            <p:cNvSpPr>
              <a:spLocks/>
            </p:cNvSpPr>
            <p:nvPr/>
          </p:nvSpPr>
          <p:spPr bwMode="auto">
            <a:xfrm>
              <a:off x="2901" y="2209"/>
              <a:ext cx="23" cy="26"/>
            </a:xfrm>
            <a:custGeom>
              <a:avLst/>
              <a:gdLst>
                <a:gd name="T0" fmla="*/ 22 w 23"/>
                <a:gd name="T1" fmla="*/ 8 h 26"/>
                <a:gd name="T2" fmla="*/ 22 w 23"/>
                <a:gd name="T3" fmla="*/ 14 h 26"/>
                <a:gd name="T4" fmla="*/ 17 w 23"/>
                <a:gd name="T5" fmla="*/ 22 h 26"/>
                <a:gd name="T6" fmla="*/ 12 w 23"/>
                <a:gd name="T7" fmla="*/ 25 h 26"/>
                <a:gd name="T8" fmla="*/ 6 w 23"/>
                <a:gd name="T9" fmla="*/ 21 h 26"/>
                <a:gd name="T10" fmla="*/ 5 w 23"/>
                <a:gd name="T11" fmla="*/ 10 h 26"/>
                <a:gd name="T12" fmla="*/ 0 w 23"/>
                <a:gd name="T13" fmla="*/ 13 h 26"/>
                <a:gd name="T14" fmla="*/ 5 w 23"/>
                <a:gd name="T15" fmla="*/ 1 h 26"/>
                <a:gd name="T16" fmla="*/ 10 w 23"/>
                <a:gd name="T17" fmla="*/ 4 h 26"/>
                <a:gd name="T18" fmla="*/ 17 w 23"/>
                <a:gd name="T19" fmla="*/ 0 h 26"/>
                <a:gd name="T20" fmla="*/ 22 w 23"/>
                <a:gd name="T21" fmla="*/ 8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6"/>
                <a:gd name="T35" fmla="*/ 23 w 23"/>
                <a:gd name="T36" fmla="*/ 26 h 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6">
                  <a:moveTo>
                    <a:pt x="22" y="8"/>
                  </a:moveTo>
                  <a:lnTo>
                    <a:pt x="22" y="14"/>
                  </a:lnTo>
                  <a:lnTo>
                    <a:pt x="17" y="22"/>
                  </a:lnTo>
                  <a:lnTo>
                    <a:pt x="12" y="25"/>
                  </a:lnTo>
                  <a:lnTo>
                    <a:pt x="6" y="21"/>
                  </a:lnTo>
                  <a:lnTo>
                    <a:pt x="5" y="10"/>
                  </a:lnTo>
                  <a:lnTo>
                    <a:pt x="0" y="13"/>
                  </a:lnTo>
                  <a:lnTo>
                    <a:pt x="5" y="1"/>
                  </a:lnTo>
                  <a:lnTo>
                    <a:pt x="10" y="4"/>
                  </a:lnTo>
                  <a:lnTo>
                    <a:pt x="17" y="0"/>
                  </a:lnTo>
                  <a:lnTo>
                    <a:pt x="22" y="8"/>
                  </a:lnTo>
                </a:path>
              </a:pathLst>
            </a:custGeom>
            <a:solidFill>
              <a:srgbClr val="7F7F7F"/>
            </a:solidFill>
            <a:ln w="12700" cap="rnd">
              <a:solidFill>
                <a:srgbClr val="474747"/>
              </a:solidFill>
              <a:round/>
              <a:headEnd/>
              <a:tailEnd/>
            </a:ln>
          </p:spPr>
          <p:txBody>
            <a:bodyPr/>
            <a:lstStyle/>
            <a:p>
              <a:endParaRPr lang="en-US" dirty="0">
                <a:latin typeface="Times New Roman" pitchFamily="18" charset="0"/>
              </a:endParaRPr>
            </a:p>
          </p:txBody>
        </p:sp>
        <p:sp>
          <p:nvSpPr>
            <p:cNvPr id="24615" name="Freeform 11"/>
            <p:cNvSpPr>
              <a:spLocks/>
            </p:cNvSpPr>
            <p:nvPr/>
          </p:nvSpPr>
          <p:spPr bwMode="auto">
            <a:xfrm>
              <a:off x="2682" y="1926"/>
              <a:ext cx="26" cy="22"/>
            </a:xfrm>
            <a:custGeom>
              <a:avLst/>
              <a:gdLst>
                <a:gd name="T0" fmla="*/ 25 w 26"/>
                <a:gd name="T1" fmla="*/ 8 h 22"/>
                <a:gd name="T2" fmla="*/ 21 w 26"/>
                <a:gd name="T3" fmla="*/ 12 h 22"/>
                <a:gd name="T4" fmla="*/ 20 w 26"/>
                <a:gd name="T5" fmla="*/ 21 h 22"/>
                <a:gd name="T6" fmla="*/ 14 w 26"/>
                <a:gd name="T7" fmla="*/ 17 h 22"/>
                <a:gd name="T8" fmla="*/ 7 w 26"/>
                <a:gd name="T9" fmla="*/ 16 h 22"/>
                <a:gd name="T10" fmla="*/ 0 w 26"/>
                <a:gd name="T11" fmla="*/ 17 h 22"/>
                <a:gd name="T12" fmla="*/ 3 w 26"/>
                <a:gd name="T13" fmla="*/ 7 h 22"/>
                <a:gd name="T14" fmla="*/ 4 w 26"/>
                <a:gd name="T15" fmla="*/ 3 h 22"/>
                <a:gd name="T16" fmla="*/ 8 w 26"/>
                <a:gd name="T17" fmla="*/ 0 h 22"/>
                <a:gd name="T18" fmla="*/ 18 w 26"/>
                <a:gd name="T19" fmla="*/ 1 h 22"/>
                <a:gd name="T20" fmla="*/ 25 w 26"/>
                <a:gd name="T21" fmla="*/ 8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2"/>
                <a:gd name="T35" fmla="*/ 26 w 26"/>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2">
                  <a:moveTo>
                    <a:pt x="25" y="8"/>
                  </a:moveTo>
                  <a:lnTo>
                    <a:pt x="21" y="12"/>
                  </a:lnTo>
                  <a:lnTo>
                    <a:pt x="20" y="21"/>
                  </a:lnTo>
                  <a:lnTo>
                    <a:pt x="14" y="17"/>
                  </a:lnTo>
                  <a:lnTo>
                    <a:pt x="7" y="16"/>
                  </a:lnTo>
                  <a:lnTo>
                    <a:pt x="0" y="17"/>
                  </a:lnTo>
                  <a:lnTo>
                    <a:pt x="3" y="7"/>
                  </a:lnTo>
                  <a:lnTo>
                    <a:pt x="4" y="3"/>
                  </a:lnTo>
                  <a:lnTo>
                    <a:pt x="8" y="0"/>
                  </a:lnTo>
                  <a:lnTo>
                    <a:pt x="18" y="1"/>
                  </a:lnTo>
                  <a:lnTo>
                    <a:pt x="25" y="8"/>
                  </a:lnTo>
                </a:path>
              </a:pathLst>
            </a:custGeom>
            <a:solidFill>
              <a:srgbClr val="7F7F7F"/>
            </a:solidFill>
            <a:ln w="12700" cap="rnd">
              <a:solidFill>
                <a:srgbClr val="474747"/>
              </a:solidFill>
              <a:round/>
              <a:headEnd/>
              <a:tailEnd/>
            </a:ln>
          </p:spPr>
          <p:txBody>
            <a:bodyPr/>
            <a:lstStyle/>
            <a:p>
              <a:endParaRPr lang="en-US" dirty="0">
                <a:latin typeface="Times New Roman" pitchFamily="18" charset="0"/>
              </a:endParaRPr>
            </a:p>
          </p:txBody>
        </p:sp>
        <p:sp>
          <p:nvSpPr>
            <p:cNvPr id="24616" name="Freeform 12"/>
            <p:cNvSpPr>
              <a:spLocks/>
            </p:cNvSpPr>
            <p:nvPr/>
          </p:nvSpPr>
          <p:spPr bwMode="auto">
            <a:xfrm>
              <a:off x="2636" y="1973"/>
              <a:ext cx="22" cy="24"/>
            </a:xfrm>
            <a:custGeom>
              <a:avLst/>
              <a:gdLst>
                <a:gd name="T0" fmla="*/ 21 w 22"/>
                <a:gd name="T1" fmla="*/ 3 h 24"/>
                <a:gd name="T2" fmla="*/ 16 w 22"/>
                <a:gd name="T3" fmla="*/ 10 h 24"/>
                <a:gd name="T4" fmla="*/ 17 w 22"/>
                <a:gd name="T5" fmla="*/ 23 h 24"/>
                <a:gd name="T6" fmla="*/ 8 w 22"/>
                <a:gd name="T7" fmla="*/ 19 h 24"/>
                <a:gd name="T8" fmla="*/ 5 w 22"/>
                <a:gd name="T9" fmla="*/ 22 h 24"/>
                <a:gd name="T10" fmla="*/ 0 w 22"/>
                <a:gd name="T11" fmla="*/ 17 h 24"/>
                <a:gd name="T12" fmla="*/ 0 w 22"/>
                <a:gd name="T13" fmla="*/ 7 h 24"/>
                <a:gd name="T14" fmla="*/ 1 w 22"/>
                <a:gd name="T15" fmla="*/ 4 h 24"/>
                <a:gd name="T16" fmla="*/ 7 w 22"/>
                <a:gd name="T17" fmla="*/ 0 h 24"/>
                <a:gd name="T18" fmla="*/ 12 w 22"/>
                <a:gd name="T19" fmla="*/ 0 h 24"/>
                <a:gd name="T20" fmla="*/ 21 w 22"/>
                <a:gd name="T21" fmla="*/ 3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4"/>
                <a:gd name="T35" fmla="*/ 22 w 22"/>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4">
                  <a:moveTo>
                    <a:pt x="21" y="3"/>
                  </a:moveTo>
                  <a:lnTo>
                    <a:pt x="16" y="10"/>
                  </a:lnTo>
                  <a:lnTo>
                    <a:pt x="17" y="23"/>
                  </a:lnTo>
                  <a:lnTo>
                    <a:pt x="8" y="19"/>
                  </a:lnTo>
                  <a:lnTo>
                    <a:pt x="5" y="22"/>
                  </a:lnTo>
                  <a:lnTo>
                    <a:pt x="0" y="17"/>
                  </a:lnTo>
                  <a:lnTo>
                    <a:pt x="0" y="7"/>
                  </a:lnTo>
                  <a:lnTo>
                    <a:pt x="1" y="4"/>
                  </a:lnTo>
                  <a:lnTo>
                    <a:pt x="7" y="0"/>
                  </a:lnTo>
                  <a:lnTo>
                    <a:pt x="12" y="0"/>
                  </a:lnTo>
                  <a:lnTo>
                    <a:pt x="21" y="3"/>
                  </a:lnTo>
                </a:path>
              </a:pathLst>
            </a:custGeom>
            <a:solidFill>
              <a:srgbClr val="7F7F7F"/>
            </a:solidFill>
            <a:ln w="12700" cap="rnd">
              <a:solidFill>
                <a:srgbClr val="474747"/>
              </a:solidFill>
              <a:round/>
              <a:headEnd/>
              <a:tailEnd/>
            </a:ln>
          </p:spPr>
          <p:txBody>
            <a:bodyPr/>
            <a:lstStyle/>
            <a:p>
              <a:endParaRPr lang="en-US" dirty="0">
                <a:latin typeface="Times New Roman" pitchFamily="18" charset="0"/>
              </a:endParaRPr>
            </a:p>
          </p:txBody>
        </p:sp>
        <p:sp>
          <p:nvSpPr>
            <p:cNvPr id="24617" name="Freeform 13"/>
            <p:cNvSpPr>
              <a:spLocks/>
            </p:cNvSpPr>
            <p:nvPr/>
          </p:nvSpPr>
          <p:spPr bwMode="auto">
            <a:xfrm>
              <a:off x="2619" y="1917"/>
              <a:ext cx="108" cy="112"/>
            </a:xfrm>
            <a:custGeom>
              <a:avLst/>
              <a:gdLst>
                <a:gd name="T0" fmla="*/ 107 w 108"/>
                <a:gd name="T1" fmla="*/ 10 h 112"/>
                <a:gd name="T2" fmla="*/ 102 w 108"/>
                <a:gd name="T3" fmla="*/ 16 h 112"/>
                <a:gd name="T4" fmla="*/ 98 w 108"/>
                <a:gd name="T5" fmla="*/ 18 h 112"/>
                <a:gd name="T6" fmla="*/ 88 w 108"/>
                <a:gd name="T7" fmla="*/ 26 h 112"/>
                <a:gd name="T8" fmla="*/ 82 w 108"/>
                <a:gd name="T9" fmla="*/ 31 h 112"/>
                <a:gd name="T10" fmla="*/ 63 w 108"/>
                <a:gd name="T11" fmla="*/ 38 h 112"/>
                <a:gd name="T12" fmla="*/ 48 w 108"/>
                <a:gd name="T13" fmla="*/ 53 h 112"/>
                <a:gd name="T14" fmla="*/ 35 w 108"/>
                <a:gd name="T15" fmla="*/ 67 h 112"/>
                <a:gd name="T16" fmla="*/ 20 w 108"/>
                <a:gd name="T17" fmla="*/ 83 h 112"/>
                <a:gd name="T18" fmla="*/ 18 w 108"/>
                <a:gd name="T19" fmla="*/ 93 h 112"/>
                <a:gd name="T20" fmla="*/ 13 w 108"/>
                <a:gd name="T21" fmla="*/ 102 h 112"/>
                <a:gd name="T22" fmla="*/ 9 w 108"/>
                <a:gd name="T23" fmla="*/ 105 h 112"/>
                <a:gd name="T24" fmla="*/ 9 w 108"/>
                <a:gd name="T25" fmla="*/ 110 h 112"/>
                <a:gd name="T26" fmla="*/ 6 w 108"/>
                <a:gd name="T27" fmla="*/ 111 h 112"/>
                <a:gd name="T28" fmla="*/ 4 w 108"/>
                <a:gd name="T29" fmla="*/ 110 h 112"/>
                <a:gd name="T30" fmla="*/ 1 w 108"/>
                <a:gd name="T31" fmla="*/ 110 h 112"/>
                <a:gd name="T32" fmla="*/ 0 w 108"/>
                <a:gd name="T33" fmla="*/ 107 h 112"/>
                <a:gd name="T34" fmla="*/ 1 w 108"/>
                <a:gd name="T35" fmla="*/ 99 h 112"/>
                <a:gd name="T36" fmla="*/ 5 w 108"/>
                <a:gd name="T37" fmla="*/ 96 h 112"/>
                <a:gd name="T38" fmla="*/ 9 w 108"/>
                <a:gd name="T39" fmla="*/ 89 h 112"/>
                <a:gd name="T40" fmla="*/ 13 w 108"/>
                <a:gd name="T41" fmla="*/ 82 h 112"/>
                <a:gd name="T42" fmla="*/ 25 w 108"/>
                <a:gd name="T43" fmla="*/ 60 h 112"/>
                <a:gd name="T44" fmla="*/ 42 w 108"/>
                <a:gd name="T45" fmla="*/ 41 h 112"/>
                <a:gd name="T46" fmla="*/ 58 w 108"/>
                <a:gd name="T47" fmla="*/ 29 h 112"/>
                <a:gd name="T48" fmla="*/ 77 w 108"/>
                <a:gd name="T49" fmla="*/ 16 h 112"/>
                <a:gd name="T50" fmla="*/ 84 w 108"/>
                <a:gd name="T51" fmla="*/ 7 h 112"/>
                <a:gd name="T52" fmla="*/ 92 w 108"/>
                <a:gd name="T53" fmla="*/ 7 h 112"/>
                <a:gd name="T54" fmla="*/ 97 w 108"/>
                <a:gd name="T55" fmla="*/ 4 h 112"/>
                <a:gd name="T56" fmla="*/ 103 w 108"/>
                <a:gd name="T57" fmla="*/ 0 h 112"/>
                <a:gd name="T58" fmla="*/ 104 w 108"/>
                <a:gd name="T59" fmla="*/ 3 h 112"/>
                <a:gd name="T60" fmla="*/ 103 w 108"/>
                <a:gd name="T61" fmla="*/ 6 h 112"/>
                <a:gd name="T62" fmla="*/ 107 w 108"/>
                <a:gd name="T63" fmla="*/ 10 h 1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8"/>
                <a:gd name="T97" fmla="*/ 0 h 112"/>
                <a:gd name="T98" fmla="*/ 108 w 108"/>
                <a:gd name="T99" fmla="*/ 112 h 11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8" h="112">
                  <a:moveTo>
                    <a:pt x="107" y="10"/>
                  </a:moveTo>
                  <a:lnTo>
                    <a:pt x="102" y="16"/>
                  </a:lnTo>
                  <a:lnTo>
                    <a:pt x="98" y="18"/>
                  </a:lnTo>
                  <a:lnTo>
                    <a:pt x="88" y="26"/>
                  </a:lnTo>
                  <a:lnTo>
                    <a:pt x="82" y="31"/>
                  </a:lnTo>
                  <a:lnTo>
                    <a:pt x="63" y="38"/>
                  </a:lnTo>
                  <a:lnTo>
                    <a:pt x="48" y="53"/>
                  </a:lnTo>
                  <a:lnTo>
                    <a:pt x="35" y="67"/>
                  </a:lnTo>
                  <a:lnTo>
                    <a:pt x="20" y="83"/>
                  </a:lnTo>
                  <a:lnTo>
                    <a:pt x="18" y="93"/>
                  </a:lnTo>
                  <a:lnTo>
                    <a:pt x="13" y="102"/>
                  </a:lnTo>
                  <a:lnTo>
                    <a:pt x="9" y="105"/>
                  </a:lnTo>
                  <a:lnTo>
                    <a:pt x="9" y="110"/>
                  </a:lnTo>
                  <a:lnTo>
                    <a:pt x="6" y="111"/>
                  </a:lnTo>
                  <a:lnTo>
                    <a:pt x="4" y="110"/>
                  </a:lnTo>
                  <a:lnTo>
                    <a:pt x="1" y="110"/>
                  </a:lnTo>
                  <a:lnTo>
                    <a:pt x="0" y="107"/>
                  </a:lnTo>
                  <a:lnTo>
                    <a:pt x="1" y="99"/>
                  </a:lnTo>
                  <a:lnTo>
                    <a:pt x="5" y="96"/>
                  </a:lnTo>
                  <a:lnTo>
                    <a:pt x="9" y="89"/>
                  </a:lnTo>
                  <a:lnTo>
                    <a:pt x="13" y="82"/>
                  </a:lnTo>
                  <a:lnTo>
                    <a:pt x="25" y="60"/>
                  </a:lnTo>
                  <a:lnTo>
                    <a:pt x="42" y="41"/>
                  </a:lnTo>
                  <a:lnTo>
                    <a:pt x="58" y="29"/>
                  </a:lnTo>
                  <a:lnTo>
                    <a:pt x="77" y="16"/>
                  </a:lnTo>
                  <a:lnTo>
                    <a:pt x="84" y="7"/>
                  </a:lnTo>
                  <a:lnTo>
                    <a:pt x="92" y="7"/>
                  </a:lnTo>
                  <a:lnTo>
                    <a:pt x="97" y="4"/>
                  </a:lnTo>
                  <a:lnTo>
                    <a:pt x="103" y="0"/>
                  </a:lnTo>
                  <a:lnTo>
                    <a:pt x="104" y="3"/>
                  </a:lnTo>
                  <a:lnTo>
                    <a:pt x="103" y="6"/>
                  </a:lnTo>
                  <a:lnTo>
                    <a:pt x="107" y="10"/>
                  </a:lnTo>
                </a:path>
              </a:pathLst>
            </a:custGeom>
            <a:solidFill>
              <a:srgbClr val="BFBFBF"/>
            </a:solidFill>
            <a:ln w="12700" cap="rnd">
              <a:solidFill>
                <a:srgbClr val="919191"/>
              </a:solidFill>
              <a:round/>
              <a:headEnd/>
              <a:tailEnd/>
            </a:ln>
          </p:spPr>
          <p:txBody>
            <a:bodyPr/>
            <a:lstStyle/>
            <a:p>
              <a:endParaRPr lang="en-US" dirty="0">
                <a:latin typeface="Times New Roman" pitchFamily="18" charset="0"/>
              </a:endParaRPr>
            </a:p>
          </p:txBody>
        </p:sp>
        <p:sp>
          <p:nvSpPr>
            <p:cNvPr id="24618" name="Freeform 14"/>
            <p:cNvSpPr>
              <a:spLocks/>
            </p:cNvSpPr>
            <p:nvPr/>
          </p:nvSpPr>
          <p:spPr bwMode="auto">
            <a:xfrm>
              <a:off x="2748" y="2194"/>
              <a:ext cx="65" cy="77"/>
            </a:xfrm>
            <a:custGeom>
              <a:avLst/>
              <a:gdLst>
                <a:gd name="T0" fmla="*/ 23 w 65"/>
                <a:gd name="T1" fmla="*/ 4 h 77"/>
                <a:gd name="T2" fmla="*/ 17 w 65"/>
                <a:gd name="T3" fmla="*/ 0 h 77"/>
                <a:gd name="T4" fmla="*/ 15 w 65"/>
                <a:gd name="T5" fmla="*/ 0 h 77"/>
                <a:gd name="T6" fmla="*/ 1 w 65"/>
                <a:gd name="T7" fmla="*/ 12 h 77"/>
                <a:gd name="T8" fmla="*/ 0 w 65"/>
                <a:gd name="T9" fmla="*/ 13 h 77"/>
                <a:gd name="T10" fmla="*/ 3 w 65"/>
                <a:gd name="T11" fmla="*/ 18 h 77"/>
                <a:gd name="T12" fmla="*/ 46 w 65"/>
                <a:gd name="T13" fmla="*/ 73 h 77"/>
                <a:gd name="T14" fmla="*/ 46 w 65"/>
                <a:gd name="T15" fmla="*/ 76 h 77"/>
                <a:gd name="T16" fmla="*/ 49 w 65"/>
                <a:gd name="T17" fmla="*/ 73 h 77"/>
                <a:gd name="T18" fmla="*/ 61 w 65"/>
                <a:gd name="T19" fmla="*/ 61 h 77"/>
                <a:gd name="T20" fmla="*/ 64 w 65"/>
                <a:gd name="T21" fmla="*/ 60 h 77"/>
                <a:gd name="T22" fmla="*/ 63 w 65"/>
                <a:gd name="T23" fmla="*/ 58 h 77"/>
                <a:gd name="T24" fmla="*/ 23 w 65"/>
                <a:gd name="T25" fmla="*/ 4 h 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
                <a:gd name="T40" fmla="*/ 0 h 77"/>
                <a:gd name="T41" fmla="*/ 65 w 65"/>
                <a:gd name="T42" fmla="*/ 77 h 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 h="77">
                  <a:moveTo>
                    <a:pt x="23" y="4"/>
                  </a:moveTo>
                  <a:lnTo>
                    <a:pt x="17" y="0"/>
                  </a:lnTo>
                  <a:lnTo>
                    <a:pt x="15" y="0"/>
                  </a:lnTo>
                  <a:lnTo>
                    <a:pt x="1" y="12"/>
                  </a:lnTo>
                  <a:lnTo>
                    <a:pt x="0" y="13"/>
                  </a:lnTo>
                  <a:lnTo>
                    <a:pt x="3" y="18"/>
                  </a:lnTo>
                  <a:lnTo>
                    <a:pt x="46" y="73"/>
                  </a:lnTo>
                  <a:lnTo>
                    <a:pt x="46" y="76"/>
                  </a:lnTo>
                  <a:lnTo>
                    <a:pt x="49" y="73"/>
                  </a:lnTo>
                  <a:lnTo>
                    <a:pt x="61" y="61"/>
                  </a:lnTo>
                  <a:lnTo>
                    <a:pt x="64" y="60"/>
                  </a:lnTo>
                  <a:lnTo>
                    <a:pt x="63" y="58"/>
                  </a:lnTo>
                  <a:lnTo>
                    <a:pt x="23" y="4"/>
                  </a:lnTo>
                </a:path>
              </a:pathLst>
            </a:custGeom>
            <a:solidFill>
              <a:srgbClr val="919191"/>
            </a:solidFill>
            <a:ln w="12700" cap="rnd">
              <a:solidFill>
                <a:schemeClr val="tx2"/>
              </a:solidFill>
              <a:round/>
              <a:headEnd/>
              <a:tailEnd/>
            </a:ln>
          </p:spPr>
          <p:txBody>
            <a:bodyPr/>
            <a:lstStyle/>
            <a:p>
              <a:endParaRPr lang="en-US" dirty="0">
                <a:latin typeface="Times New Roman" pitchFamily="18" charset="0"/>
              </a:endParaRPr>
            </a:p>
          </p:txBody>
        </p:sp>
        <p:sp>
          <p:nvSpPr>
            <p:cNvPr id="24619" name="Freeform 15"/>
            <p:cNvSpPr>
              <a:spLocks/>
            </p:cNvSpPr>
            <p:nvPr/>
          </p:nvSpPr>
          <p:spPr bwMode="auto">
            <a:xfrm>
              <a:off x="2853" y="2089"/>
              <a:ext cx="63" cy="79"/>
            </a:xfrm>
            <a:custGeom>
              <a:avLst/>
              <a:gdLst>
                <a:gd name="T0" fmla="*/ 18 w 63"/>
                <a:gd name="T1" fmla="*/ 0 h 79"/>
                <a:gd name="T2" fmla="*/ 17 w 63"/>
                <a:gd name="T3" fmla="*/ 0 h 79"/>
                <a:gd name="T4" fmla="*/ 15 w 63"/>
                <a:gd name="T5" fmla="*/ 2 h 79"/>
                <a:gd name="T6" fmla="*/ 3 w 63"/>
                <a:gd name="T7" fmla="*/ 14 h 79"/>
                <a:gd name="T8" fmla="*/ 0 w 63"/>
                <a:gd name="T9" fmla="*/ 14 h 79"/>
                <a:gd name="T10" fmla="*/ 0 w 63"/>
                <a:gd name="T11" fmla="*/ 21 h 79"/>
                <a:gd name="T12" fmla="*/ 42 w 63"/>
                <a:gd name="T13" fmla="*/ 74 h 79"/>
                <a:gd name="T14" fmla="*/ 46 w 63"/>
                <a:gd name="T15" fmla="*/ 78 h 79"/>
                <a:gd name="T16" fmla="*/ 47 w 63"/>
                <a:gd name="T17" fmla="*/ 75 h 79"/>
                <a:gd name="T18" fmla="*/ 59 w 63"/>
                <a:gd name="T19" fmla="*/ 63 h 79"/>
                <a:gd name="T20" fmla="*/ 62 w 63"/>
                <a:gd name="T21" fmla="*/ 60 h 79"/>
                <a:gd name="T22" fmla="*/ 59 w 63"/>
                <a:gd name="T23" fmla="*/ 59 h 79"/>
                <a:gd name="T24" fmla="*/ 18 w 63"/>
                <a:gd name="T25" fmla="*/ 0 h 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
                <a:gd name="T40" fmla="*/ 0 h 79"/>
                <a:gd name="T41" fmla="*/ 63 w 63"/>
                <a:gd name="T42" fmla="*/ 79 h 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 h="79">
                  <a:moveTo>
                    <a:pt x="18" y="0"/>
                  </a:moveTo>
                  <a:lnTo>
                    <a:pt x="17" y="0"/>
                  </a:lnTo>
                  <a:lnTo>
                    <a:pt x="15" y="2"/>
                  </a:lnTo>
                  <a:lnTo>
                    <a:pt x="3" y="14"/>
                  </a:lnTo>
                  <a:lnTo>
                    <a:pt x="0" y="14"/>
                  </a:lnTo>
                  <a:lnTo>
                    <a:pt x="0" y="21"/>
                  </a:lnTo>
                  <a:lnTo>
                    <a:pt x="42" y="74"/>
                  </a:lnTo>
                  <a:lnTo>
                    <a:pt x="46" y="78"/>
                  </a:lnTo>
                  <a:lnTo>
                    <a:pt x="47" y="75"/>
                  </a:lnTo>
                  <a:lnTo>
                    <a:pt x="59" y="63"/>
                  </a:lnTo>
                  <a:lnTo>
                    <a:pt x="62" y="60"/>
                  </a:lnTo>
                  <a:lnTo>
                    <a:pt x="59" y="59"/>
                  </a:lnTo>
                  <a:lnTo>
                    <a:pt x="18" y="0"/>
                  </a:lnTo>
                </a:path>
              </a:pathLst>
            </a:custGeom>
            <a:solidFill>
              <a:schemeClr val="tx2"/>
            </a:solidFill>
            <a:ln w="12700" cap="rnd">
              <a:solidFill>
                <a:schemeClr val="tx2"/>
              </a:solidFill>
              <a:round/>
              <a:headEnd/>
              <a:tailEnd/>
            </a:ln>
          </p:spPr>
          <p:txBody>
            <a:bodyPr/>
            <a:lstStyle/>
            <a:p>
              <a:endParaRPr lang="en-US" dirty="0">
                <a:latin typeface="Times New Roman" pitchFamily="18" charset="0"/>
              </a:endParaRPr>
            </a:p>
          </p:txBody>
        </p:sp>
        <p:sp>
          <p:nvSpPr>
            <p:cNvPr id="24620" name="Freeform 16"/>
            <p:cNvSpPr>
              <a:spLocks/>
            </p:cNvSpPr>
            <p:nvPr/>
          </p:nvSpPr>
          <p:spPr bwMode="auto">
            <a:xfrm>
              <a:off x="2629" y="2046"/>
              <a:ext cx="64" cy="74"/>
            </a:xfrm>
            <a:custGeom>
              <a:avLst/>
              <a:gdLst>
                <a:gd name="T0" fmla="*/ 18 w 64"/>
                <a:gd name="T1" fmla="*/ 1 h 74"/>
                <a:gd name="T2" fmla="*/ 17 w 64"/>
                <a:gd name="T3" fmla="*/ 1 h 74"/>
                <a:gd name="T4" fmla="*/ 12 w 64"/>
                <a:gd name="T5" fmla="*/ 0 h 74"/>
                <a:gd name="T6" fmla="*/ 0 w 64"/>
                <a:gd name="T7" fmla="*/ 10 h 74"/>
                <a:gd name="T8" fmla="*/ 3 w 64"/>
                <a:gd name="T9" fmla="*/ 15 h 74"/>
                <a:gd name="T10" fmla="*/ 1 w 64"/>
                <a:gd name="T11" fmla="*/ 18 h 74"/>
                <a:gd name="T12" fmla="*/ 46 w 64"/>
                <a:gd name="T13" fmla="*/ 70 h 74"/>
                <a:gd name="T14" fmla="*/ 49 w 64"/>
                <a:gd name="T15" fmla="*/ 73 h 74"/>
                <a:gd name="T16" fmla="*/ 49 w 64"/>
                <a:gd name="T17" fmla="*/ 72 h 74"/>
                <a:gd name="T18" fmla="*/ 60 w 64"/>
                <a:gd name="T19" fmla="*/ 57 h 74"/>
                <a:gd name="T20" fmla="*/ 63 w 64"/>
                <a:gd name="T21" fmla="*/ 55 h 74"/>
                <a:gd name="T22" fmla="*/ 62 w 64"/>
                <a:gd name="T23" fmla="*/ 54 h 74"/>
                <a:gd name="T24" fmla="*/ 18 w 64"/>
                <a:gd name="T25" fmla="*/ 1 h 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74"/>
                <a:gd name="T41" fmla="*/ 64 w 64"/>
                <a:gd name="T42" fmla="*/ 74 h 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74">
                  <a:moveTo>
                    <a:pt x="18" y="1"/>
                  </a:moveTo>
                  <a:lnTo>
                    <a:pt x="17" y="1"/>
                  </a:lnTo>
                  <a:lnTo>
                    <a:pt x="12" y="0"/>
                  </a:lnTo>
                  <a:lnTo>
                    <a:pt x="0" y="10"/>
                  </a:lnTo>
                  <a:lnTo>
                    <a:pt x="3" y="15"/>
                  </a:lnTo>
                  <a:lnTo>
                    <a:pt x="1" y="18"/>
                  </a:lnTo>
                  <a:lnTo>
                    <a:pt x="46" y="70"/>
                  </a:lnTo>
                  <a:lnTo>
                    <a:pt x="49" y="73"/>
                  </a:lnTo>
                  <a:lnTo>
                    <a:pt x="49" y="72"/>
                  </a:lnTo>
                  <a:lnTo>
                    <a:pt x="60" y="57"/>
                  </a:lnTo>
                  <a:lnTo>
                    <a:pt x="63" y="55"/>
                  </a:lnTo>
                  <a:lnTo>
                    <a:pt x="62" y="54"/>
                  </a:lnTo>
                  <a:lnTo>
                    <a:pt x="18" y="1"/>
                  </a:lnTo>
                </a:path>
              </a:pathLst>
            </a:custGeom>
            <a:solidFill>
              <a:srgbClr val="919191"/>
            </a:solidFill>
            <a:ln w="12700" cap="rnd">
              <a:solidFill>
                <a:schemeClr val="tx2"/>
              </a:solidFill>
              <a:round/>
              <a:headEnd/>
              <a:tailEnd/>
            </a:ln>
          </p:spPr>
          <p:txBody>
            <a:bodyPr/>
            <a:lstStyle/>
            <a:p>
              <a:endParaRPr lang="en-US" dirty="0">
                <a:latin typeface="Times New Roman" pitchFamily="18" charset="0"/>
              </a:endParaRPr>
            </a:p>
          </p:txBody>
        </p:sp>
        <p:sp>
          <p:nvSpPr>
            <p:cNvPr id="24621" name="Freeform 17"/>
            <p:cNvSpPr>
              <a:spLocks/>
            </p:cNvSpPr>
            <p:nvPr/>
          </p:nvSpPr>
          <p:spPr bwMode="auto">
            <a:xfrm>
              <a:off x="2737" y="1938"/>
              <a:ext cx="60" cy="75"/>
            </a:xfrm>
            <a:custGeom>
              <a:avLst/>
              <a:gdLst>
                <a:gd name="T0" fmla="*/ 22 w 60"/>
                <a:gd name="T1" fmla="*/ 3 h 75"/>
                <a:gd name="T2" fmla="*/ 13 w 60"/>
                <a:gd name="T3" fmla="*/ 1 h 75"/>
                <a:gd name="T4" fmla="*/ 13 w 60"/>
                <a:gd name="T5" fmla="*/ 0 h 75"/>
                <a:gd name="T6" fmla="*/ 0 w 60"/>
                <a:gd name="T7" fmla="*/ 12 h 75"/>
                <a:gd name="T8" fmla="*/ 3 w 60"/>
                <a:gd name="T9" fmla="*/ 17 h 75"/>
                <a:gd name="T10" fmla="*/ 4 w 60"/>
                <a:gd name="T11" fmla="*/ 17 h 75"/>
                <a:gd name="T12" fmla="*/ 42 w 60"/>
                <a:gd name="T13" fmla="*/ 70 h 75"/>
                <a:gd name="T14" fmla="*/ 46 w 60"/>
                <a:gd name="T15" fmla="*/ 74 h 75"/>
                <a:gd name="T16" fmla="*/ 46 w 60"/>
                <a:gd name="T17" fmla="*/ 73 h 75"/>
                <a:gd name="T18" fmla="*/ 58 w 60"/>
                <a:gd name="T19" fmla="*/ 61 h 75"/>
                <a:gd name="T20" fmla="*/ 59 w 60"/>
                <a:gd name="T21" fmla="*/ 58 h 75"/>
                <a:gd name="T22" fmla="*/ 59 w 60"/>
                <a:gd name="T23" fmla="*/ 57 h 75"/>
                <a:gd name="T24" fmla="*/ 22 w 60"/>
                <a:gd name="T25" fmla="*/ 3 h 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
                <a:gd name="T40" fmla="*/ 0 h 75"/>
                <a:gd name="T41" fmla="*/ 60 w 60"/>
                <a:gd name="T42" fmla="*/ 75 h 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 h="75">
                  <a:moveTo>
                    <a:pt x="22" y="3"/>
                  </a:moveTo>
                  <a:lnTo>
                    <a:pt x="13" y="1"/>
                  </a:lnTo>
                  <a:lnTo>
                    <a:pt x="13" y="0"/>
                  </a:lnTo>
                  <a:lnTo>
                    <a:pt x="0" y="12"/>
                  </a:lnTo>
                  <a:lnTo>
                    <a:pt x="3" y="17"/>
                  </a:lnTo>
                  <a:lnTo>
                    <a:pt x="4" y="17"/>
                  </a:lnTo>
                  <a:lnTo>
                    <a:pt x="42" y="70"/>
                  </a:lnTo>
                  <a:lnTo>
                    <a:pt x="46" y="74"/>
                  </a:lnTo>
                  <a:lnTo>
                    <a:pt x="46" y="73"/>
                  </a:lnTo>
                  <a:lnTo>
                    <a:pt x="58" y="61"/>
                  </a:lnTo>
                  <a:lnTo>
                    <a:pt x="59" y="58"/>
                  </a:lnTo>
                  <a:lnTo>
                    <a:pt x="59" y="57"/>
                  </a:lnTo>
                  <a:lnTo>
                    <a:pt x="22" y="3"/>
                  </a:lnTo>
                </a:path>
              </a:pathLst>
            </a:custGeom>
            <a:solidFill>
              <a:schemeClr val="tx2"/>
            </a:solidFill>
            <a:ln w="12700" cap="rnd">
              <a:solidFill>
                <a:schemeClr val="tx2"/>
              </a:solidFill>
              <a:round/>
              <a:headEnd/>
              <a:tailEnd/>
            </a:ln>
          </p:spPr>
          <p:txBody>
            <a:bodyPr/>
            <a:lstStyle/>
            <a:p>
              <a:endParaRPr lang="en-US" dirty="0">
                <a:latin typeface="Times New Roman" pitchFamily="18" charset="0"/>
              </a:endParaRPr>
            </a:p>
          </p:txBody>
        </p:sp>
        <p:sp>
          <p:nvSpPr>
            <p:cNvPr id="24622" name="Freeform 18"/>
            <p:cNvSpPr>
              <a:spLocks/>
            </p:cNvSpPr>
            <p:nvPr/>
          </p:nvSpPr>
          <p:spPr bwMode="auto">
            <a:xfrm>
              <a:off x="2627" y="1928"/>
              <a:ext cx="291" cy="353"/>
            </a:xfrm>
            <a:custGeom>
              <a:avLst/>
              <a:gdLst>
                <a:gd name="T0" fmla="*/ 43 w 291"/>
                <a:gd name="T1" fmla="*/ 41 h 353"/>
                <a:gd name="T2" fmla="*/ 28 w 291"/>
                <a:gd name="T3" fmla="*/ 57 h 353"/>
                <a:gd name="T4" fmla="*/ 18 w 291"/>
                <a:gd name="T5" fmla="*/ 69 h 353"/>
                <a:gd name="T6" fmla="*/ 15 w 291"/>
                <a:gd name="T7" fmla="*/ 83 h 353"/>
                <a:gd name="T8" fmla="*/ 10 w 291"/>
                <a:gd name="T9" fmla="*/ 88 h 353"/>
                <a:gd name="T10" fmla="*/ 3 w 291"/>
                <a:gd name="T11" fmla="*/ 96 h 353"/>
                <a:gd name="T12" fmla="*/ 0 w 291"/>
                <a:gd name="T13" fmla="*/ 107 h 353"/>
                <a:gd name="T14" fmla="*/ 3 w 291"/>
                <a:gd name="T15" fmla="*/ 114 h 353"/>
                <a:gd name="T16" fmla="*/ 6 w 291"/>
                <a:gd name="T17" fmla="*/ 115 h 353"/>
                <a:gd name="T18" fmla="*/ 10 w 291"/>
                <a:gd name="T19" fmla="*/ 127 h 353"/>
                <a:gd name="T20" fmla="*/ 14 w 291"/>
                <a:gd name="T21" fmla="*/ 133 h 353"/>
                <a:gd name="T22" fmla="*/ 23 w 291"/>
                <a:gd name="T23" fmla="*/ 146 h 353"/>
                <a:gd name="T24" fmla="*/ 30 w 291"/>
                <a:gd name="T25" fmla="*/ 159 h 353"/>
                <a:gd name="T26" fmla="*/ 45 w 291"/>
                <a:gd name="T27" fmla="*/ 177 h 353"/>
                <a:gd name="T28" fmla="*/ 54 w 291"/>
                <a:gd name="T29" fmla="*/ 188 h 353"/>
                <a:gd name="T30" fmla="*/ 61 w 291"/>
                <a:gd name="T31" fmla="*/ 190 h 353"/>
                <a:gd name="T32" fmla="*/ 66 w 291"/>
                <a:gd name="T33" fmla="*/ 196 h 353"/>
                <a:gd name="T34" fmla="*/ 68 w 291"/>
                <a:gd name="T35" fmla="*/ 196 h 353"/>
                <a:gd name="T36" fmla="*/ 121 w 291"/>
                <a:gd name="T37" fmla="*/ 263 h 353"/>
                <a:gd name="T38" fmla="*/ 125 w 291"/>
                <a:gd name="T39" fmla="*/ 269 h 353"/>
                <a:gd name="T40" fmla="*/ 128 w 291"/>
                <a:gd name="T41" fmla="*/ 279 h 353"/>
                <a:gd name="T42" fmla="*/ 134 w 291"/>
                <a:gd name="T43" fmla="*/ 289 h 353"/>
                <a:gd name="T44" fmla="*/ 144 w 291"/>
                <a:gd name="T45" fmla="*/ 308 h 353"/>
                <a:gd name="T46" fmla="*/ 162 w 291"/>
                <a:gd name="T47" fmla="*/ 320 h 353"/>
                <a:gd name="T48" fmla="*/ 169 w 291"/>
                <a:gd name="T49" fmla="*/ 332 h 353"/>
                <a:gd name="T50" fmla="*/ 178 w 291"/>
                <a:gd name="T51" fmla="*/ 340 h 353"/>
                <a:gd name="T52" fmla="*/ 182 w 291"/>
                <a:gd name="T53" fmla="*/ 340 h 353"/>
                <a:gd name="T54" fmla="*/ 186 w 291"/>
                <a:gd name="T55" fmla="*/ 351 h 353"/>
                <a:gd name="T56" fmla="*/ 195 w 291"/>
                <a:gd name="T57" fmla="*/ 352 h 353"/>
                <a:gd name="T58" fmla="*/ 202 w 291"/>
                <a:gd name="T59" fmla="*/ 349 h 353"/>
                <a:gd name="T60" fmla="*/ 286 w 291"/>
                <a:gd name="T61" fmla="*/ 261 h 353"/>
                <a:gd name="T62" fmla="*/ 290 w 291"/>
                <a:gd name="T63" fmla="*/ 254 h 353"/>
                <a:gd name="T64" fmla="*/ 290 w 291"/>
                <a:gd name="T65" fmla="*/ 244 h 353"/>
                <a:gd name="T66" fmla="*/ 282 w 291"/>
                <a:gd name="T67" fmla="*/ 240 h 353"/>
                <a:gd name="T68" fmla="*/ 284 w 291"/>
                <a:gd name="T69" fmla="*/ 232 h 353"/>
                <a:gd name="T70" fmla="*/ 280 w 291"/>
                <a:gd name="T71" fmla="*/ 228 h 353"/>
                <a:gd name="T72" fmla="*/ 280 w 291"/>
                <a:gd name="T73" fmla="*/ 222 h 353"/>
                <a:gd name="T74" fmla="*/ 269 w 291"/>
                <a:gd name="T75" fmla="*/ 210 h 353"/>
                <a:gd name="T76" fmla="*/ 258 w 291"/>
                <a:gd name="T77" fmla="*/ 191 h 353"/>
                <a:gd name="T78" fmla="*/ 245 w 291"/>
                <a:gd name="T79" fmla="*/ 175 h 353"/>
                <a:gd name="T80" fmla="*/ 236 w 291"/>
                <a:gd name="T81" fmla="*/ 165 h 353"/>
                <a:gd name="T82" fmla="*/ 227 w 291"/>
                <a:gd name="T83" fmla="*/ 162 h 353"/>
                <a:gd name="T84" fmla="*/ 222 w 291"/>
                <a:gd name="T85" fmla="*/ 159 h 353"/>
                <a:gd name="T86" fmla="*/ 170 w 291"/>
                <a:gd name="T87" fmla="*/ 91 h 353"/>
                <a:gd name="T88" fmla="*/ 171 w 291"/>
                <a:gd name="T89" fmla="*/ 89 h 353"/>
                <a:gd name="T90" fmla="*/ 174 w 291"/>
                <a:gd name="T91" fmla="*/ 83 h 353"/>
                <a:gd name="T92" fmla="*/ 170 w 291"/>
                <a:gd name="T93" fmla="*/ 80 h 353"/>
                <a:gd name="T94" fmla="*/ 168 w 291"/>
                <a:gd name="T95" fmla="*/ 73 h 353"/>
                <a:gd name="T96" fmla="*/ 157 w 291"/>
                <a:gd name="T97" fmla="*/ 61 h 353"/>
                <a:gd name="T98" fmla="*/ 146 w 291"/>
                <a:gd name="T99" fmla="*/ 42 h 353"/>
                <a:gd name="T100" fmla="*/ 137 w 291"/>
                <a:gd name="T101" fmla="*/ 32 h 353"/>
                <a:gd name="T102" fmla="*/ 125 w 291"/>
                <a:gd name="T103" fmla="*/ 16 h 353"/>
                <a:gd name="T104" fmla="*/ 116 w 291"/>
                <a:gd name="T105" fmla="*/ 12 h 353"/>
                <a:gd name="T106" fmla="*/ 111 w 291"/>
                <a:gd name="T107" fmla="*/ 12 h 353"/>
                <a:gd name="T108" fmla="*/ 108 w 291"/>
                <a:gd name="T109" fmla="*/ 7 h 353"/>
                <a:gd name="T110" fmla="*/ 103 w 291"/>
                <a:gd name="T111" fmla="*/ 0 h 353"/>
                <a:gd name="T112" fmla="*/ 95 w 291"/>
                <a:gd name="T113" fmla="*/ 7 h 353"/>
                <a:gd name="T114" fmla="*/ 86 w 291"/>
                <a:gd name="T115" fmla="*/ 15 h 353"/>
                <a:gd name="T116" fmla="*/ 80 w 291"/>
                <a:gd name="T117" fmla="*/ 15 h 353"/>
                <a:gd name="T118" fmla="*/ 71 w 291"/>
                <a:gd name="T119" fmla="*/ 19 h 353"/>
                <a:gd name="T120" fmla="*/ 57 w 291"/>
                <a:gd name="T121" fmla="*/ 28 h 353"/>
                <a:gd name="T122" fmla="*/ 43 w 291"/>
                <a:gd name="T123" fmla="*/ 41 h 35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1"/>
                <a:gd name="T187" fmla="*/ 0 h 353"/>
                <a:gd name="T188" fmla="*/ 291 w 291"/>
                <a:gd name="T189" fmla="*/ 353 h 35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1" h="353">
                  <a:moveTo>
                    <a:pt x="43" y="41"/>
                  </a:moveTo>
                  <a:lnTo>
                    <a:pt x="28" y="57"/>
                  </a:lnTo>
                  <a:lnTo>
                    <a:pt x="18" y="69"/>
                  </a:lnTo>
                  <a:lnTo>
                    <a:pt x="15" y="83"/>
                  </a:lnTo>
                  <a:lnTo>
                    <a:pt x="10" y="88"/>
                  </a:lnTo>
                  <a:lnTo>
                    <a:pt x="3" y="96"/>
                  </a:lnTo>
                  <a:lnTo>
                    <a:pt x="0" y="107"/>
                  </a:lnTo>
                  <a:lnTo>
                    <a:pt x="3" y="114"/>
                  </a:lnTo>
                  <a:lnTo>
                    <a:pt x="6" y="115"/>
                  </a:lnTo>
                  <a:lnTo>
                    <a:pt x="10" y="127"/>
                  </a:lnTo>
                  <a:lnTo>
                    <a:pt x="14" y="133"/>
                  </a:lnTo>
                  <a:lnTo>
                    <a:pt x="23" y="146"/>
                  </a:lnTo>
                  <a:lnTo>
                    <a:pt x="30" y="159"/>
                  </a:lnTo>
                  <a:lnTo>
                    <a:pt x="45" y="177"/>
                  </a:lnTo>
                  <a:lnTo>
                    <a:pt x="54" y="188"/>
                  </a:lnTo>
                  <a:lnTo>
                    <a:pt x="61" y="190"/>
                  </a:lnTo>
                  <a:lnTo>
                    <a:pt x="66" y="196"/>
                  </a:lnTo>
                  <a:lnTo>
                    <a:pt x="68" y="196"/>
                  </a:lnTo>
                  <a:lnTo>
                    <a:pt x="121" y="263"/>
                  </a:lnTo>
                  <a:lnTo>
                    <a:pt x="125" y="269"/>
                  </a:lnTo>
                  <a:lnTo>
                    <a:pt x="128" y="279"/>
                  </a:lnTo>
                  <a:lnTo>
                    <a:pt x="134" y="289"/>
                  </a:lnTo>
                  <a:lnTo>
                    <a:pt x="144" y="308"/>
                  </a:lnTo>
                  <a:lnTo>
                    <a:pt x="162" y="320"/>
                  </a:lnTo>
                  <a:lnTo>
                    <a:pt x="169" y="332"/>
                  </a:lnTo>
                  <a:lnTo>
                    <a:pt x="178" y="340"/>
                  </a:lnTo>
                  <a:lnTo>
                    <a:pt x="182" y="340"/>
                  </a:lnTo>
                  <a:lnTo>
                    <a:pt x="186" y="351"/>
                  </a:lnTo>
                  <a:lnTo>
                    <a:pt x="195" y="352"/>
                  </a:lnTo>
                  <a:lnTo>
                    <a:pt x="202" y="349"/>
                  </a:lnTo>
                  <a:lnTo>
                    <a:pt x="286" y="261"/>
                  </a:lnTo>
                  <a:lnTo>
                    <a:pt x="290" y="254"/>
                  </a:lnTo>
                  <a:lnTo>
                    <a:pt x="290" y="244"/>
                  </a:lnTo>
                  <a:lnTo>
                    <a:pt x="282" y="240"/>
                  </a:lnTo>
                  <a:lnTo>
                    <a:pt x="284" y="232"/>
                  </a:lnTo>
                  <a:lnTo>
                    <a:pt x="280" y="228"/>
                  </a:lnTo>
                  <a:lnTo>
                    <a:pt x="280" y="222"/>
                  </a:lnTo>
                  <a:lnTo>
                    <a:pt x="269" y="210"/>
                  </a:lnTo>
                  <a:lnTo>
                    <a:pt x="258" y="191"/>
                  </a:lnTo>
                  <a:lnTo>
                    <a:pt x="245" y="175"/>
                  </a:lnTo>
                  <a:lnTo>
                    <a:pt x="236" y="165"/>
                  </a:lnTo>
                  <a:lnTo>
                    <a:pt x="227" y="162"/>
                  </a:lnTo>
                  <a:lnTo>
                    <a:pt x="222" y="159"/>
                  </a:lnTo>
                  <a:lnTo>
                    <a:pt x="170" y="91"/>
                  </a:lnTo>
                  <a:lnTo>
                    <a:pt x="171" y="89"/>
                  </a:lnTo>
                  <a:lnTo>
                    <a:pt x="174" y="83"/>
                  </a:lnTo>
                  <a:lnTo>
                    <a:pt x="170" y="80"/>
                  </a:lnTo>
                  <a:lnTo>
                    <a:pt x="168" y="73"/>
                  </a:lnTo>
                  <a:lnTo>
                    <a:pt x="157" y="61"/>
                  </a:lnTo>
                  <a:lnTo>
                    <a:pt x="146" y="42"/>
                  </a:lnTo>
                  <a:lnTo>
                    <a:pt x="137" y="32"/>
                  </a:lnTo>
                  <a:lnTo>
                    <a:pt x="125" y="16"/>
                  </a:lnTo>
                  <a:lnTo>
                    <a:pt x="116" y="12"/>
                  </a:lnTo>
                  <a:lnTo>
                    <a:pt x="111" y="12"/>
                  </a:lnTo>
                  <a:lnTo>
                    <a:pt x="108" y="7"/>
                  </a:lnTo>
                  <a:lnTo>
                    <a:pt x="103" y="0"/>
                  </a:lnTo>
                  <a:lnTo>
                    <a:pt x="95" y="7"/>
                  </a:lnTo>
                  <a:lnTo>
                    <a:pt x="86" y="15"/>
                  </a:lnTo>
                  <a:lnTo>
                    <a:pt x="80" y="15"/>
                  </a:lnTo>
                  <a:lnTo>
                    <a:pt x="71" y="19"/>
                  </a:lnTo>
                  <a:lnTo>
                    <a:pt x="57" y="28"/>
                  </a:lnTo>
                  <a:lnTo>
                    <a:pt x="43" y="41"/>
                  </a:lnTo>
                </a:path>
              </a:pathLst>
            </a:custGeom>
            <a:solidFill>
              <a:srgbClr val="618FFD"/>
            </a:solidFill>
            <a:ln w="12700" cap="rnd">
              <a:noFill/>
              <a:round/>
              <a:headEnd/>
              <a:tailEnd/>
            </a:ln>
          </p:spPr>
          <p:txBody>
            <a:bodyPr/>
            <a:lstStyle/>
            <a:p>
              <a:endParaRPr lang="en-US" dirty="0">
                <a:latin typeface="Times New Roman" pitchFamily="18" charset="0"/>
              </a:endParaRPr>
            </a:p>
          </p:txBody>
        </p:sp>
        <p:sp>
          <p:nvSpPr>
            <p:cNvPr id="24623" name="Freeform 19"/>
            <p:cNvSpPr>
              <a:spLocks/>
            </p:cNvSpPr>
            <p:nvPr/>
          </p:nvSpPr>
          <p:spPr bwMode="auto">
            <a:xfrm>
              <a:off x="2834" y="2191"/>
              <a:ext cx="101" cy="109"/>
            </a:xfrm>
            <a:custGeom>
              <a:avLst/>
              <a:gdLst>
                <a:gd name="T0" fmla="*/ 97 w 101"/>
                <a:gd name="T1" fmla="*/ 14 h 109"/>
                <a:gd name="T2" fmla="*/ 92 w 101"/>
                <a:gd name="T3" fmla="*/ 3 h 109"/>
                <a:gd name="T4" fmla="*/ 87 w 101"/>
                <a:gd name="T5" fmla="*/ 0 h 109"/>
                <a:gd name="T6" fmla="*/ 1 w 101"/>
                <a:gd name="T7" fmla="*/ 92 h 109"/>
                <a:gd name="T8" fmla="*/ 0 w 101"/>
                <a:gd name="T9" fmla="*/ 96 h 109"/>
                <a:gd name="T10" fmla="*/ 3 w 101"/>
                <a:gd name="T11" fmla="*/ 101 h 109"/>
                <a:gd name="T12" fmla="*/ 9 w 101"/>
                <a:gd name="T13" fmla="*/ 108 h 109"/>
                <a:gd name="T14" fmla="*/ 12 w 101"/>
                <a:gd name="T15" fmla="*/ 105 h 109"/>
                <a:gd name="T16" fmla="*/ 96 w 101"/>
                <a:gd name="T17" fmla="*/ 13 h 109"/>
                <a:gd name="T18" fmla="*/ 100 w 101"/>
                <a:gd name="T19" fmla="*/ 16 h 109"/>
                <a:gd name="T20" fmla="*/ 97 w 101"/>
                <a:gd name="T21" fmla="*/ 14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1"/>
                <a:gd name="T34" fmla="*/ 0 h 109"/>
                <a:gd name="T35" fmla="*/ 101 w 101"/>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1" h="109">
                  <a:moveTo>
                    <a:pt x="97" y="14"/>
                  </a:moveTo>
                  <a:lnTo>
                    <a:pt x="92" y="3"/>
                  </a:lnTo>
                  <a:lnTo>
                    <a:pt x="87" y="0"/>
                  </a:lnTo>
                  <a:lnTo>
                    <a:pt x="1" y="92"/>
                  </a:lnTo>
                  <a:lnTo>
                    <a:pt x="0" y="96"/>
                  </a:lnTo>
                  <a:lnTo>
                    <a:pt x="3" y="101"/>
                  </a:lnTo>
                  <a:lnTo>
                    <a:pt x="9" y="108"/>
                  </a:lnTo>
                  <a:lnTo>
                    <a:pt x="12" y="105"/>
                  </a:lnTo>
                  <a:lnTo>
                    <a:pt x="96" y="13"/>
                  </a:lnTo>
                  <a:lnTo>
                    <a:pt x="100" y="16"/>
                  </a:lnTo>
                  <a:lnTo>
                    <a:pt x="97" y="14"/>
                  </a:lnTo>
                </a:path>
              </a:pathLst>
            </a:custGeom>
            <a:solidFill>
              <a:srgbClr val="BFBFBF"/>
            </a:solidFill>
            <a:ln w="12700" cap="rnd">
              <a:solidFill>
                <a:srgbClr val="919191"/>
              </a:solidFill>
              <a:round/>
              <a:headEnd/>
              <a:tailEnd/>
            </a:ln>
          </p:spPr>
          <p:txBody>
            <a:bodyPr/>
            <a:lstStyle/>
            <a:p>
              <a:endParaRPr lang="en-US" dirty="0">
                <a:latin typeface="Times New Roman" pitchFamily="18" charset="0"/>
              </a:endParaRPr>
            </a:p>
          </p:txBody>
        </p:sp>
        <p:sp>
          <p:nvSpPr>
            <p:cNvPr id="24624" name="Freeform 20"/>
            <p:cNvSpPr>
              <a:spLocks/>
            </p:cNvSpPr>
            <p:nvPr/>
          </p:nvSpPr>
          <p:spPr bwMode="auto">
            <a:xfrm>
              <a:off x="2613" y="2046"/>
              <a:ext cx="63" cy="61"/>
            </a:xfrm>
            <a:custGeom>
              <a:avLst/>
              <a:gdLst>
                <a:gd name="T0" fmla="*/ 0 w 63"/>
                <a:gd name="T1" fmla="*/ 0 h 61"/>
                <a:gd name="T2" fmla="*/ 62 w 63"/>
                <a:gd name="T3" fmla="*/ 60 h 61"/>
                <a:gd name="T4" fmla="*/ 0 w 63"/>
                <a:gd name="T5" fmla="*/ 0 h 61"/>
                <a:gd name="T6" fmla="*/ 0 60000 65536"/>
                <a:gd name="T7" fmla="*/ 0 60000 65536"/>
                <a:gd name="T8" fmla="*/ 0 60000 65536"/>
                <a:gd name="T9" fmla="*/ 0 w 63"/>
                <a:gd name="T10" fmla="*/ 0 h 61"/>
                <a:gd name="T11" fmla="*/ 63 w 63"/>
                <a:gd name="T12" fmla="*/ 61 h 61"/>
              </a:gdLst>
              <a:ahLst/>
              <a:cxnLst>
                <a:cxn ang="T6">
                  <a:pos x="T0" y="T1"/>
                </a:cxn>
                <a:cxn ang="T7">
                  <a:pos x="T2" y="T3"/>
                </a:cxn>
                <a:cxn ang="T8">
                  <a:pos x="T4" y="T5"/>
                </a:cxn>
              </a:cxnLst>
              <a:rect l="T9" t="T10" r="T11" b="T12"/>
              <a:pathLst>
                <a:path w="63" h="61">
                  <a:moveTo>
                    <a:pt x="0" y="0"/>
                  </a:moveTo>
                  <a:lnTo>
                    <a:pt x="62" y="60"/>
                  </a:lnTo>
                  <a:lnTo>
                    <a:pt x="0" y="0"/>
                  </a:lnTo>
                </a:path>
              </a:pathLst>
            </a:custGeom>
            <a:solidFill>
              <a:srgbClr val="FFBFBF"/>
            </a:solidFill>
            <a:ln w="12700" cap="rnd">
              <a:noFill/>
              <a:round/>
              <a:headEnd/>
              <a:tailEnd/>
            </a:ln>
          </p:spPr>
          <p:txBody>
            <a:bodyPr/>
            <a:lstStyle/>
            <a:p>
              <a:endParaRPr lang="en-US" dirty="0">
                <a:latin typeface="Times New Roman" pitchFamily="18" charset="0"/>
              </a:endParaRPr>
            </a:p>
          </p:txBody>
        </p:sp>
        <p:sp>
          <p:nvSpPr>
            <p:cNvPr id="24625" name="Freeform 21"/>
            <p:cNvSpPr>
              <a:spLocks/>
            </p:cNvSpPr>
            <p:nvPr/>
          </p:nvSpPr>
          <p:spPr bwMode="auto">
            <a:xfrm>
              <a:off x="2707" y="1954"/>
              <a:ext cx="64" cy="61"/>
            </a:xfrm>
            <a:custGeom>
              <a:avLst/>
              <a:gdLst>
                <a:gd name="T0" fmla="*/ 0 w 64"/>
                <a:gd name="T1" fmla="*/ 0 h 61"/>
                <a:gd name="T2" fmla="*/ 63 w 64"/>
                <a:gd name="T3" fmla="*/ 60 h 61"/>
                <a:gd name="T4" fmla="*/ 0 w 64"/>
                <a:gd name="T5" fmla="*/ 0 h 61"/>
                <a:gd name="T6" fmla="*/ 0 60000 65536"/>
                <a:gd name="T7" fmla="*/ 0 60000 65536"/>
                <a:gd name="T8" fmla="*/ 0 60000 65536"/>
                <a:gd name="T9" fmla="*/ 0 w 64"/>
                <a:gd name="T10" fmla="*/ 0 h 61"/>
                <a:gd name="T11" fmla="*/ 64 w 64"/>
                <a:gd name="T12" fmla="*/ 61 h 61"/>
              </a:gdLst>
              <a:ahLst/>
              <a:cxnLst>
                <a:cxn ang="T6">
                  <a:pos x="T0" y="T1"/>
                </a:cxn>
                <a:cxn ang="T7">
                  <a:pos x="T2" y="T3"/>
                </a:cxn>
                <a:cxn ang="T8">
                  <a:pos x="T4" y="T5"/>
                </a:cxn>
              </a:cxnLst>
              <a:rect l="T9" t="T10" r="T11" b="T12"/>
              <a:pathLst>
                <a:path w="64" h="61">
                  <a:moveTo>
                    <a:pt x="0" y="0"/>
                  </a:moveTo>
                  <a:lnTo>
                    <a:pt x="63" y="60"/>
                  </a:lnTo>
                  <a:lnTo>
                    <a:pt x="0" y="0"/>
                  </a:lnTo>
                </a:path>
              </a:pathLst>
            </a:custGeom>
            <a:solidFill>
              <a:srgbClr val="FFBFBF"/>
            </a:solidFill>
            <a:ln w="12700" cap="rnd">
              <a:noFill/>
              <a:round/>
              <a:headEnd/>
              <a:tailEnd/>
            </a:ln>
          </p:spPr>
          <p:txBody>
            <a:bodyPr/>
            <a:lstStyle/>
            <a:p>
              <a:endParaRPr lang="en-US" dirty="0">
                <a:latin typeface="Times New Roman" pitchFamily="18" charset="0"/>
              </a:endParaRPr>
            </a:p>
          </p:txBody>
        </p:sp>
        <p:sp>
          <p:nvSpPr>
            <p:cNvPr id="24626" name="Freeform 22"/>
            <p:cNvSpPr>
              <a:spLocks/>
            </p:cNvSpPr>
            <p:nvPr/>
          </p:nvSpPr>
          <p:spPr bwMode="auto">
            <a:xfrm>
              <a:off x="2708" y="1947"/>
              <a:ext cx="68" cy="74"/>
            </a:xfrm>
            <a:custGeom>
              <a:avLst/>
              <a:gdLst>
                <a:gd name="T0" fmla="*/ 0 w 68"/>
                <a:gd name="T1" fmla="*/ 10 h 74"/>
                <a:gd name="T2" fmla="*/ 9 w 68"/>
                <a:gd name="T3" fmla="*/ 0 h 74"/>
                <a:gd name="T4" fmla="*/ 67 w 68"/>
                <a:gd name="T5" fmla="*/ 61 h 74"/>
                <a:gd name="T6" fmla="*/ 56 w 68"/>
                <a:gd name="T7" fmla="*/ 73 h 74"/>
                <a:gd name="T8" fmla="*/ 0 w 68"/>
                <a:gd name="T9" fmla="*/ 10 h 74"/>
                <a:gd name="T10" fmla="*/ 0 60000 65536"/>
                <a:gd name="T11" fmla="*/ 0 60000 65536"/>
                <a:gd name="T12" fmla="*/ 0 60000 65536"/>
                <a:gd name="T13" fmla="*/ 0 60000 65536"/>
                <a:gd name="T14" fmla="*/ 0 60000 65536"/>
                <a:gd name="T15" fmla="*/ 0 w 68"/>
                <a:gd name="T16" fmla="*/ 0 h 74"/>
                <a:gd name="T17" fmla="*/ 68 w 68"/>
                <a:gd name="T18" fmla="*/ 74 h 74"/>
              </a:gdLst>
              <a:ahLst/>
              <a:cxnLst>
                <a:cxn ang="T10">
                  <a:pos x="T0" y="T1"/>
                </a:cxn>
                <a:cxn ang="T11">
                  <a:pos x="T2" y="T3"/>
                </a:cxn>
                <a:cxn ang="T12">
                  <a:pos x="T4" y="T5"/>
                </a:cxn>
                <a:cxn ang="T13">
                  <a:pos x="T6" y="T7"/>
                </a:cxn>
                <a:cxn ang="T14">
                  <a:pos x="T8" y="T9"/>
                </a:cxn>
              </a:cxnLst>
              <a:rect l="T15" t="T16" r="T17" b="T18"/>
              <a:pathLst>
                <a:path w="68" h="74">
                  <a:moveTo>
                    <a:pt x="0" y="10"/>
                  </a:moveTo>
                  <a:lnTo>
                    <a:pt x="9" y="0"/>
                  </a:lnTo>
                  <a:lnTo>
                    <a:pt x="67" y="61"/>
                  </a:lnTo>
                  <a:lnTo>
                    <a:pt x="56" y="73"/>
                  </a:lnTo>
                  <a:lnTo>
                    <a:pt x="0" y="10"/>
                  </a:lnTo>
                </a:path>
              </a:pathLst>
            </a:custGeom>
            <a:solidFill>
              <a:srgbClr val="FF4040"/>
            </a:solidFill>
            <a:ln w="12700" cap="rnd">
              <a:noFill/>
              <a:round/>
              <a:headEnd/>
              <a:tailEnd/>
            </a:ln>
          </p:spPr>
          <p:txBody>
            <a:bodyPr/>
            <a:lstStyle/>
            <a:p>
              <a:endParaRPr lang="en-US" dirty="0">
                <a:latin typeface="Times New Roman" pitchFamily="18" charset="0"/>
              </a:endParaRPr>
            </a:p>
          </p:txBody>
        </p:sp>
        <p:sp>
          <p:nvSpPr>
            <p:cNvPr id="24627" name="Freeform 23"/>
            <p:cNvSpPr>
              <a:spLocks/>
            </p:cNvSpPr>
            <p:nvPr/>
          </p:nvSpPr>
          <p:spPr bwMode="auto">
            <a:xfrm>
              <a:off x="2627" y="2006"/>
              <a:ext cx="97" cy="124"/>
            </a:xfrm>
            <a:custGeom>
              <a:avLst/>
              <a:gdLst>
                <a:gd name="T0" fmla="*/ 6 w 97"/>
                <a:gd name="T1" fmla="*/ 15 h 124"/>
                <a:gd name="T2" fmla="*/ 3 w 97"/>
                <a:gd name="T3" fmla="*/ 18 h 124"/>
                <a:gd name="T4" fmla="*/ 0 w 97"/>
                <a:gd name="T5" fmla="*/ 21 h 124"/>
                <a:gd name="T6" fmla="*/ 0 w 97"/>
                <a:gd name="T7" fmla="*/ 24 h 124"/>
                <a:gd name="T8" fmla="*/ 1 w 97"/>
                <a:gd name="T9" fmla="*/ 27 h 124"/>
                <a:gd name="T10" fmla="*/ 72 w 97"/>
                <a:gd name="T11" fmla="*/ 120 h 124"/>
                <a:gd name="T12" fmla="*/ 81 w 97"/>
                <a:gd name="T13" fmla="*/ 123 h 124"/>
                <a:gd name="T14" fmla="*/ 84 w 97"/>
                <a:gd name="T15" fmla="*/ 117 h 124"/>
                <a:gd name="T16" fmla="*/ 95 w 97"/>
                <a:gd name="T17" fmla="*/ 108 h 124"/>
                <a:gd name="T18" fmla="*/ 93 w 97"/>
                <a:gd name="T19" fmla="*/ 102 h 124"/>
                <a:gd name="T20" fmla="*/ 96 w 97"/>
                <a:gd name="T21" fmla="*/ 93 h 124"/>
                <a:gd name="T22" fmla="*/ 29 w 97"/>
                <a:gd name="T23" fmla="*/ 4 h 124"/>
                <a:gd name="T24" fmla="*/ 19 w 97"/>
                <a:gd name="T25" fmla="*/ 0 h 124"/>
                <a:gd name="T26" fmla="*/ 14 w 97"/>
                <a:gd name="T27" fmla="*/ 3 h 124"/>
                <a:gd name="T28" fmla="*/ 6 w 97"/>
                <a:gd name="T29" fmla="*/ 15 h 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7"/>
                <a:gd name="T46" fmla="*/ 0 h 124"/>
                <a:gd name="T47" fmla="*/ 97 w 97"/>
                <a:gd name="T48" fmla="*/ 124 h 1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7" h="124">
                  <a:moveTo>
                    <a:pt x="6" y="15"/>
                  </a:moveTo>
                  <a:lnTo>
                    <a:pt x="3" y="18"/>
                  </a:lnTo>
                  <a:lnTo>
                    <a:pt x="0" y="21"/>
                  </a:lnTo>
                  <a:lnTo>
                    <a:pt x="0" y="24"/>
                  </a:lnTo>
                  <a:lnTo>
                    <a:pt x="1" y="27"/>
                  </a:lnTo>
                  <a:lnTo>
                    <a:pt x="72" y="120"/>
                  </a:lnTo>
                  <a:lnTo>
                    <a:pt x="81" y="123"/>
                  </a:lnTo>
                  <a:lnTo>
                    <a:pt x="84" y="117"/>
                  </a:lnTo>
                  <a:lnTo>
                    <a:pt x="95" y="108"/>
                  </a:lnTo>
                  <a:lnTo>
                    <a:pt x="93" y="102"/>
                  </a:lnTo>
                  <a:lnTo>
                    <a:pt x="96" y="93"/>
                  </a:lnTo>
                  <a:lnTo>
                    <a:pt x="29" y="4"/>
                  </a:lnTo>
                  <a:lnTo>
                    <a:pt x="19" y="0"/>
                  </a:lnTo>
                  <a:lnTo>
                    <a:pt x="14" y="3"/>
                  </a:lnTo>
                  <a:lnTo>
                    <a:pt x="6" y="15"/>
                  </a:lnTo>
                </a:path>
              </a:pathLst>
            </a:custGeom>
            <a:solidFill>
              <a:srgbClr val="3365FB"/>
            </a:solidFill>
            <a:ln w="12700" cap="rnd">
              <a:noFill/>
              <a:round/>
              <a:headEnd/>
              <a:tailEnd/>
            </a:ln>
          </p:spPr>
          <p:txBody>
            <a:bodyPr/>
            <a:lstStyle/>
            <a:p>
              <a:endParaRPr lang="en-US" dirty="0">
                <a:latin typeface="Times New Roman" pitchFamily="18" charset="0"/>
              </a:endParaRPr>
            </a:p>
          </p:txBody>
        </p:sp>
        <p:sp>
          <p:nvSpPr>
            <p:cNvPr id="24628" name="Freeform 24"/>
            <p:cNvSpPr>
              <a:spLocks/>
            </p:cNvSpPr>
            <p:nvPr/>
          </p:nvSpPr>
          <p:spPr bwMode="auto">
            <a:xfrm>
              <a:off x="2756" y="2098"/>
              <a:ext cx="115" cy="115"/>
            </a:xfrm>
            <a:custGeom>
              <a:avLst/>
              <a:gdLst>
                <a:gd name="T0" fmla="*/ 7 w 115"/>
                <a:gd name="T1" fmla="*/ 92 h 115"/>
                <a:gd name="T2" fmla="*/ 3 w 115"/>
                <a:gd name="T3" fmla="*/ 91 h 115"/>
                <a:gd name="T4" fmla="*/ 4 w 115"/>
                <a:gd name="T5" fmla="*/ 85 h 115"/>
                <a:gd name="T6" fmla="*/ 0 w 115"/>
                <a:gd name="T7" fmla="*/ 84 h 115"/>
                <a:gd name="T8" fmla="*/ 5 w 115"/>
                <a:gd name="T9" fmla="*/ 81 h 115"/>
                <a:gd name="T10" fmla="*/ 85 w 115"/>
                <a:gd name="T11" fmla="*/ 1 h 115"/>
                <a:gd name="T12" fmla="*/ 93 w 115"/>
                <a:gd name="T13" fmla="*/ 0 h 115"/>
                <a:gd name="T14" fmla="*/ 100 w 115"/>
                <a:gd name="T15" fmla="*/ 6 h 115"/>
                <a:gd name="T16" fmla="*/ 111 w 115"/>
                <a:gd name="T17" fmla="*/ 17 h 115"/>
                <a:gd name="T18" fmla="*/ 114 w 115"/>
                <a:gd name="T19" fmla="*/ 25 h 115"/>
                <a:gd name="T20" fmla="*/ 110 w 115"/>
                <a:gd name="T21" fmla="*/ 32 h 115"/>
                <a:gd name="T22" fmla="*/ 31 w 115"/>
                <a:gd name="T23" fmla="*/ 108 h 115"/>
                <a:gd name="T24" fmla="*/ 25 w 115"/>
                <a:gd name="T25" fmla="*/ 114 h 115"/>
                <a:gd name="T26" fmla="*/ 16 w 115"/>
                <a:gd name="T27" fmla="*/ 107 h 115"/>
                <a:gd name="T28" fmla="*/ 7 w 115"/>
                <a:gd name="T29" fmla="*/ 92 h 11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5"/>
                <a:gd name="T46" fmla="*/ 0 h 115"/>
                <a:gd name="T47" fmla="*/ 115 w 115"/>
                <a:gd name="T48" fmla="*/ 115 h 11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5" h="115">
                  <a:moveTo>
                    <a:pt x="7" y="92"/>
                  </a:moveTo>
                  <a:lnTo>
                    <a:pt x="3" y="91"/>
                  </a:lnTo>
                  <a:lnTo>
                    <a:pt x="4" y="85"/>
                  </a:lnTo>
                  <a:lnTo>
                    <a:pt x="0" y="84"/>
                  </a:lnTo>
                  <a:lnTo>
                    <a:pt x="5" y="81"/>
                  </a:lnTo>
                  <a:lnTo>
                    <a:pt x="85" y="1"/>
                  </a:lnTo>
                  <a:lnTo>
                    <a:pt x="93" y="0"/>
                  </a:lnTo>
                  <a:lnTo>
                    <a:pt x="100" y="6"/>
                  </a:lnTo>
                  <a:lnTo>
                    <a:pt x="111" y="17"/>
                  </a:lnTo>
                  <a:lnTo>
                    <a:pt x="114" y="25"/>
                  </a:lnTo>
                  <a:lnTo>
                    <a:pt x="110" y="32"/>
                  </a:lnTo>
                  <a:lnTo>
                    <a:pt x="31" y="108"/>
                  </a:lnTo>
                  <a:lnTo>
                    <a:pt x="25" y="114"/>
                  </a:lnTo>
                  <a:lnTo>
                    <a:pt x="16" y="107"/>
                  </a:lnTo>
                  <a:lnTo>
                    <a:pt x="7" y="92"/>
                  </a:lnTo>
                </a:path>
              </a:pathLst>
            </a:custGeom>
            <a:solidFill>
              <a:schemeClr val="accent1"/>
            </a:solidFill>
            <a:ln w="12700" cap="rnd">
              <a:solidFill>
                <a:srgbClr val="004E47"/>
              </a:solidFill>
              <a:round/>
              <a:headEnd/>
              <a:tailEnd/>
            </a:ln>
          </p:spPr>
          <p:txBody>
            <a:bodyPr/>
            <a:lstStyle/>
            <a:p>
              <a:endParaRPr lang="en-US" dirty="0">
                <a:latin typeface="Times New Roman" pitchFamily="18" charset="0"/>
              </a:endParaRPr>
            </a:p>
          </p:txBody>
        </p:sp>
        <p:sp>
          <p:nvSpPr>
            <p:cNvPr id="24629" name="Freeform 25"/>
            <p:cNvSpPr>
              <a:spLocks/>
            </p:cNvSpPr>
            <p:nvPr/>
          </p:nvSpPr>
          <p:spPr bwMode="auto">
            <a:xfrm>
              <a:off x="2701" y="1933"/>
              <a:ext cx="99" cy="117"/>
            </a:xfrm>
            <a:custGeom>
              <a:avLst/>
              <a:gdLst>
                <a:gd name="T0" fmla="*/ 9 w 99"/>
                <a:gd name="T1" fmla="*/ 15 h 117"/>
                <a:gd name="T2" fmla="*/ 5 w 99"/>
                <a:gd name="T3" fmla="*/ 15 h 117"/>
                <a:gd name="T4" fmla="*/ 0 w 99"/>
                <a:gd name="T5" fmla="*/ 17 h 117"/>
                <a:gd name="T6" fmla="*/ 0 w 99"/>
                <a:gd name="T7" fmla="*/ 20 h 117"/>
                <a:gd name="T8" fmla="*/ 4 w 99"/>
                <a:gd name="T9" fmla="*/ 23 h 117"/>
                <a:gd name="T10" fmla="*/ 71 w 99"/>
                <a:gd name="T11" fmla="*/ 109 h 117"/>
                <a:gd name="T12" fmla="*/ 80 w 99"/>
                <a:gd name="T13" fmla="*/ 116 h 117"/>
                <a:gd name="T14" fmla="*/ 84 w 99"/>
                <a:gd name="T15" fmla="*/ 113 h 117"/>
                <a:gd name="T16" fmla="*/ 92 w 99"/>
                <a:gd name="T17" fmla="*/ 103 h 117"/>
                <a:gd name="T18" fmla="*/ 98 w 99"/>
                <a:gd name="T19" fmla="*/ 97 h 117"/>
                <a:gd name="T20" fmla="*/ 93 w 99"/>
                <a:gd name="T21" fmla="*/ 88 h 117"/>
                <a:gd name="T22" fmla="*/ 27 w 99"/>
                <a:gd name="T23" fmla="*/ 1 h 117"/>
                <a:gd name="T24" fmla="*/ 19 w 99"/>
                <a:gd name="T25" fmla="*/ 0 h 117"/>
                <a:gd name="T26" fmla="*/ 15 w 99"/>
                <a:gd name="T27" fmla="*/ 1 h 117"/>
                <a:gd name="T28" fmla="*/ 9 w 99"/>
                <a:gd name="T29" fmla="*/ 15 h 1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9"/>
                <a:gd name="T46" fmla="*/ 0 h 117"/>
                <a:gd name="T47" fmla="*/ 99 w 99"/>
                <a:gd name="T48" fmla="*/ 117 h 1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9" h="117">
                  <a:moveTo>
                    <a:pt x="9" y="15"/>
                  </a:moveTo>
                  <a:lnTo>
                    <a:pt x="5" y="15"/>
                  </a:lnTo>
                  <a:lnTo>
                    <a:pt x="0" y="17"/>
                  </a:lnTo>
                  <a:lnTo>
                    <a:pt x="0" y="20"/>
                  </a:lnTo>
                  <a:lnTo>
                    <a:pt x="4" y="23"/>
                  </a:lnTo>
                  <a:lnTo>
                    <a:pt x="71" y="109"/>
                  </a:lnTo>
                  <a:lnTo>
                    <a:pt x="80" y="116"/>
                  </a:lnTo>
                  <a:lnTo>
                    <a:pt x="84" y="113"/>
                  </a:lnTo>
                  <a:lnTo>
                    <a:pt x="92" y="103"/>
                  </a:lnTo>
                  <a:lnTo>
                    <a:pt x="98" y="97"/>
                  </a:lnTo>
                  <a:lnTo>
                    <a:pt x="93" y="88"/>
                  </a:lnTo>
                  <a:lnTo>
                    <a:pt x="27" y="1"/>
                  </a:lnTo>
                  <a:lnTo>
                    <a:pt x="19" y="0"/>
                  </a:lnTo>
                  <a:lnTo>
                    <a:pt x="15" y="1"/>
                  </a:lnTo>
                  <a:lnTo>
                    <a:pt x="9" y="15"/>
                  </a:lnTo>
                </a:path>
              </a:pathLst>
            </a:custGeom>
            <a:solidFill>
              <a:srgbClr val="3365FB"/>
            </a:solidFill>
            <a:ln w="12700" cap="rnd">
              <a:noFill/>
              <a:round/>
              <a:headEnd/>
              <a:tailEnd/>
            </a:ln>
          </p:spPr>
          <p:txBody>
            <a:bodyPr/>
            <a:lstStyle/>
            <a:p>
              <a:endParaRPr lang="en-US" dirty="0">
                <a:latin typeface="Times New Roman" pitchFamily="18" charset="0"/>
              </a:endParaRPr>
            </a:p>
          </p:txBody>
        </p:sp>
        <p:sp>
          <p:nvSpPr>
            <p:cNvPr id="24630" name="Freeform 26"/>
            <p:cNvSpPr>
              <a:spLocks/>
            </p:cNvSpPr>
            <p:nvPr/>
          </p:nvSpPr>
          <p:spPr bwMode="auto">
            <a:xfrm>
              <a:off x="2692" y="2018"/>
              <a:ext cx="109" cy="115"/>
            </a:xfrm>
            <a:custGeom>
              <a:avLst/>
              <a:gdLst>
                <a:gd name="T0" fmla="*/ 14 w 109"/>
                <a:gd name="T1" fmla="*/ 102 h 115"/>
                <a:gd name="T2" fmla="*/ 17 w 109"/>
                <a:gd name="T3" fmla="*/ 108 h 115"/>
                <a:gd name="T4" fmla="*/ 18 w 109"/>
                <a:gd name="T5" fmla="*/ 114 h 115"/>
                <a:gd name="T6" fmla="*/ 23 w 109"/>
                <a:gd name="T7" fmla="*/ 111 h 115"/>
                <a:gd name="T8" fmla="*/ 24 w 109"/>
                <a:gd name="T9" fmla="*/ 113 h 115"/>
                <a:gd name="T10" fmla="*/ 107 w 109"/>
                <a:gd name="T11" fmla="*/ 30 h 115"/>
                <a:gd name="T12" fmla="*/ 108 w 109"/>
                <a:gd name="T13" fmla="*/ 20 h 115"/>
                <a:gd name="T14" fmla="*/ 103 w 109"/>
                <a:gd name="T15" fmla="*/ 16 h 115"/>
                <a:gd name="T16" fmla="*/ 93 w 109"/>
                <a:gd name="T17" fmla="*/ 1 h 115"/>
                <a:gd name="T18" fmla="*/ 89 w 109"/>
                <a:gd name="T19" fmla="*/ 0 h 115"/>
                <a:gd name="T20" fmla="*/ 81 w 109"/>
                <a:gd name="T21" fmla="*/ 1 h 115"/>
                <a:gd name="T22" fmla="*/ 3 w 109"/>
                <a:gd name="T23" fmla="*/ 76 h 115"/>
                <a:gd name="T24" fmla="*/ 0 w 109"/>
                <a:gd name="T25" fmla="*/ 87 h 115"/>
                <a:gd name="T26" fmla="*/ 3 w 109"/>
                <a:gd name="T27" fmla="*/ 94 h 115"/>
                <a:gd name="T28" fmla="*/ 14 w 109"/>
                <a:gd name="T29" fmla="*/ 102 h 11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9"/>
                <a:gd name="T46" fmla="*/ 0 h 115"/>
                <a:gd name="T47" fmla="*/ 109 w 109"/>
                <a:gd name="T48" fmla="*/ 115 h 11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9" h="115">
                  <a:moveTo>
                    <a:pt x="14" y="102"/>
                  </a:moveTo>
                  <a:lnTo>
                    <a:pt x="17" y="108"/>
                  </a:lnTo>
                  <a:lnTo>
                    <a:pt x="18" y="114"/>
                  </a:lnTo>
                  <a:lnTo>
                    <a:pt x="23" y="111"/>
                  </a:lnTo>
                  <a:lnTo>
                    <a:pt x="24" y="113"/>
                  </a:lnTo>
                  <a:lnTo>
                    <a:pt x="107" y="30"/>
                  </a:lnTo>
                  <a:lnTo>
                    <a:pt x="108" y="20"/>
                  </a:lnTo>
                  <a:lnTo>
                    <a:pt x="103" y="16"/>
                  </a:lnTo>
                  <a:lnTo>
                    <a:pt x="93" y="1"/>
                  </a:lnTo>
                  <a:lnTo>
                    <a:pt x="89" y="0"/>
                  </a:lnTo>
                  <a:lnTo>
                    <a:pt x="81" y="1"/>
                  </a:lnTo>
                  <a:lnTo>
                    <a:pt x="3" y="76"/>
                  </a:lnTo>
                  <a:lnTo>
                    <a:pt x="0" y="87"/>
                  </a:lnTo>
                  <a:lnTo>
                    <a:pt x="3" y="94"/>
                  </a:lnTo>
                  <a:lnTo>
                    <a:pt x="14" y="102"/>
                  </a:lnTo>
                </a:path>
              </a:pathLst>
            </a:custGeom>
            <a:solidFill>
              <a:schemeClr val="accent1"/>
            </a:solidFill>
            <a:ln w="12700" cap="rnd">
              <a:solidFill>
                <a:srgbClr val="004E47"/>
              </a:solidFill>
              <a:round/>
              <a:headEnd/>
              <a:tailEnd/>
            </a:ln>
          </p:spPr>
          <p:txBody>
            <a:bodyPr/>
            <a:lstStyle/>
            <a:p>
              <a:endParaRPr lang="en-US" dirty="0">
                <a:latin typeface="Times New Roman" pitchFamily="18" charset="0"/>
              </a:endParaRPr>
            </a:p>
          </p:txBody>
        </p:sp>
        <p:sp>
          <p:nvSpPr>
            <p:cNvPr id="24631" name="Freeform 27"/>
            <p:cNvSpPr>
              <a:spLocks/>
            </p:cNvSpPr>
            <p:nvPr/>
          </p:nvSpPr>
          <p:spPr bwMode="auto">
            <a:xfrm>
              <a:off x="2624" y="2026"/>
              <a:ext cx="70" cy="75"/>
            </a:xfrm>
            <a:custGeom>
              <a:avLst/>
              <a:gdLst>
                <a:gd name="T0" fmla="*/ 13 w 70"/>
                <a:gd name="T1" fmla="*/ 0 h 75"/>
                <a:gd name="T2" fmla="*/ 0 w 70"/>
                <a:gd name="T3" fmla="*/ 12 h 75"/>
                <a:gd name="T4" fmla="*/ 55 w 70"/>
                <a:gd name="T5" fmla="*/ 74 h 75"/>
                <a:gd name="T6" fmla="*/ 69 w 70"/>
                <a:gd name="T7" fmla="*/ 62 h 75"/>
                <a:gd name="T8" fmla="*/ 13 w 70"/>
                <a:gd name="T9" fmla="*/ 0 h 75"/>
                <a:gd name="T10" fmla="*/ 0 60000 65536"/>
                <a:gd name="T11" fmla="*/ 0 60000 65536"/>
                <a:gd name="T12" fmla="*/ 0 60000 65536"/>
                <a:gd name="T13" fmla="*/ 0 60000 65536"/>
                <a:gd name="T14" fmla="*/ 0 60000 65536"/>
                <a:gd name="T15" fmla="*/ 0 w 70"/>
                <a:gd name="T16" fmla="*/ 0 h 75"/>
                <a:gd name="T17" fmla="*/ 70 w 70"/>
                <a:gd name="T18" fmla="*/ 75 h 75"/>
              </a:gdLst>
              <a:ahLst/>
              <a:cxnLst>
                <a:cxn ang="T10">
                  <a:pos x="T0" y="T1"/>
                </a:cxn>
                <a:cxn ang="T11">
                  <a:pos x="T2" y="T3"/>
                </a:cxn>
                <a:cxn ang="T12">
                  <a:pos x="T4" y="T5"/>
                </a:cxn>
                <a:cxn ang="T13">
                  <a:pos x="T6" y="T7"/>
                </a:cxn>
                <a:cxn ang="T14">
                  <a:pos x="T8" y="T9"/>
                </a:cxn>
              </a:cxnLst>
              <a:rect l="T15" t="T16" r="T17" b="T18"/>
              <a:pathLst>
                <a:path w="70" h="75">
                  <a:moveTo>
                    <a:pt x="13" y="0"/>
                  </a:moveTo>
                  <a:lnTo>
                    <a:pt x="0" y="12"/>
                  </a:lnTo>
                  <a:lnTo>
                    <a:pt x="55" y="74"/>
                  </a:lnTo>
                  <a:lnTo>
                    <a:pt x="69" y="62"/>
                  </a:lnTo>
                  <a:lnTo>
                    <a:pt x="13" y="0"/>
                  </a:lnTo>
                </a:path>
              </a:pathLst>
            </a:custGeom>
            <a:solidFill>
              <a:srgbClr val="063DE8"/>
            </a:solidFill>
            <a:ln w="12700" cap="rnd">
              <a:noFill/>
              <a:round/>
              <a:headEnd/>
              <a:tailEnd/>
            </a:ln>
          </p:spPr>
          <p:txBody>
            <a:bodyPr/>
            <a:lstStyle/>
            <a:p>
              <a:endParaRPr lang="en-US" dirty="0">
                <a:latin typeface="Times New Roman" pitchFamily="18" charset="0"/>
              </a:endParaRPr>
            </a:p>
          </p:txBody>
        </p:sp>
        <p:sp>
          <p:nvSpPr>
            <p:cNvPr id="24632" name="Freeform 28"/>
            <p:cNvSpPr>
              <a:spLocks/>
            </p:cNvSpPr>
            <p:nvPr/>
          </p:nvSpPr>
          <p:spPr bwMode="auto">
            <a:xfrm>
              <a:off x="2704" y="1945"/>
              <a:ext cx="67" cy="76"/>
            </a:xfrm>
            <a:custGeom>
              <a:avLst/>
              <a:gdLst>
                <a:gd name="T0" fmla="*/ 13 w 67"/>
                <a:gd name="T1" fmla="*/ 0 h 76"/>
                <a:gd name="T2" fmla="*/ 0 w 67"/>
                <a:gd name="T3" fmla="*/ 14 h 76"/>
                <a:gd name="T4" fmla="*/ 55 w 67"/>
                <a:gd name="T5" fmla="*/ 75 h 76"/>
                <a:gd name="T6" fmla="*/ 66 w 67"/>
                <a:gd name="T7" fmla="*/ 62 h 76"/>
                <a:gd name="T8" fmla="*/ 13 w 67"/>
                <a:gd name="T9" fmla="*/ 0 h 76"/>
                <a:gd name="T10" fmla="*/ 0 60000 65536"/>
                <a:gd name="T11" fmla="*/ 0 60000 65536"/>
                <a:gd name="T12" fmla="*/ 0 60000 65536"/>
                <a:gd name="T13" fmla="*/ 0 60000 65536"/>
                <a:gd name="T14" fmla="*/ 0 60000 65536"/>
                <a:gd name="T15" fmla="*/ 0 w 67"/>
                <a:gd name="T16" fmla="*/ 0 h 76"/>
                <a:gd name="T17" fmla="*/ 67 w 67"/>
                <a:gd name="T18" fmla="*/ 76 h 76"/>
              </a:gdLst>
              <a:ahLst/>
              <a:cxnLst>
                <a:cxn ang="T10">
                  <a:pos x="T0" y="T1"/>
                </a:cxn>
                <a:cxn ang="T11">
                  <a:pos x="T2" y="T3"/>
                </a:cxn>
                <a:cxn ang="T12">
                  <a:pos x="T4" y="T5"/>
                </a:cxn>
                <a:cxn ang="T13">
                  <a:pos x="T6" y="T7"/>
                </a:cxn>
                <a:cxn ang="T14">
                  <a:pos x="T8" y="T9"/>
                </a:cxn>
              </a:cxnLst>
              <a:rect l="T15" t="T16" r="T17" b="T18"/>
              <a:pathLst>
                <a:path w="67" h="76">
                  <a:moveTo>
                    <a:pt x="13" y="0"/>
                  </a:moveTo>
                  <a:lnTo>
                    <a:pt x="0" y="14"/>
                  </a:lnTo>
                  <a:lnTo>
                    <a:pt x="55" y="75"/>
                  </a:lnTo>
                  <a:lnTo>
                    <a:pt x="66" y="62"/>
                  </a:lnTo>
                  <a:lnTo>
                    <a:pt x="13" y="0"/>
                  </a:lnTo>
                </a:path>
              </a:pathLst>
            </a:custGeom>
            <a:solidFill>
              <a:srgbClr val="063DE8"/>
            </a:solidFill>
            <a:ln w="12700" cap="rnd">
              <a:noFill/>
              <a:round/>
              <a:headEnd/>
              <a:tailEnd/>
            </a:ln>
          </p:spPr>
          <p:txBody>
            <a:bodyPr/>
            <a:lstStyle/>
            <a:p>
              <a:endParaRPr lang="en-US" dirty="0">
                <a:latin typeface="Times New Roman" pitchFamily="18" charset="0"/>
              </a:endParaRPr>
            </a:p>
          </p:txBody>
        </p:sp>
      </p:grpSp>
      <p:grpSp>
        <p:nvGrpSpPr>
          <p:cNvPr id="3" name="Group 29"/>
          <p:cNvGrpSpPr>
            <a:grpSpLocks/>
          </p:cNvGrpSpPr>
          <p:nvPr/>
        </p:nvGrpSpPr>
        <p:grpSpPr bwMode="auto">
          <a:xfrm rot="-1037660">
            <a:off x="3944937" y="5470525"/>
            <a:ext cx="303213" cy="534988"/>
            <a:chOff x="2407" y="2087"/>
            <a:chExt cx="192" cy="407"/>
          </a:xfrm>
        </p:grpSpPr>
        <p:sp>
          <p:nvSpPr>
            <p:cNvPr id="24593" name="Freeform 30"/>
            <p:cNvSpPr>
              <a:spLocks/>
            </p:cNvSpPr>
            <p:nvPr/>
          </p:nvSpPr>
          <p:spPr bwMode="auto">
            <a:xfrm>
              <a:off x="2564" y="2102"/>
              <a:ext cx="24" cy="31"/>
            </a:xfrm>
            <a:custGeom>
              <a:avLst/>
              <a:gdLst>
                <a:gd name="T0" fmla="*/ 19 w 24"/>
                <a:gd name="T1" fmla="*/ 21 h 31"/>
                <a:gd name="T2" fmla="*/ 18 w 24"/>
                <a:gd name="T3" fmla="*/ 27 h 31"/>
                <a:gd name="T4" fmla="*/ 11 w 24"/>
                <a:gd name="T5" fmla="*/ 30 h 31"/>
                <a:gd name="T6" fmla="*/ 3 w 24"/>
                <a:gd name="T7" fmla="*/ 24 h 31"/>
                <a:gd name="T8" fmla="*/ 0 w 24"/>
                <a:gd name="T9" fmla="*/ 19 h 31"/>
                <a:gd name="T10" fmla="*/ 3 w 24"/>
                <a:gd name="T11" fmla="*/ 5 h 31"/>
                <a:gd name="T12" fmla="*/ 3 w 24"/>
                <a:gd name="T13" fmla="*/ 2 h 31"/>
                <a:gd name="T14" fmla="*/ 12 w 24"/>
                <a:gd name="T15" fmla="*/ 0 h 31"/>
                <a:gd name="T16" fmla="*/ 16 w 24"/>
                <a:gd name="T17" fmla="*/ 5 h 31"/>
                <a:gd name="T18" fmla="*/ 23 w 24"/>
                <a:gd name="T19" fmla="*/ 5 h 31"/>
                <a:gd name="T20" fmla="*/ 19 w 24"/>
                <a:gd name="T21" fmla="*/ 21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
                <a:gd name="T34" fmla="*/ 0 h 31"/>
                <a:gd name="T35" fmla="*/ 24 w 24"/>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 h="31">
                  <a:moveTo>
                    <a:pt x="19" y="21"/>
                  </a:moveTo>
                  <a:lnTo>
                    <a:pt x="18" y="27"/>
                  </a:lnTo>
                  <a:lnTo>
                    <a:pt x="11" y="30"/>
                  </a:lnTo>
                  <a:lnTo>
                    <a:pt x="3" y="24"/>
                  </a:lnTo>
                  <a:lnTo>
                    <a:pt x="0" y="19"/>
                  </a:lnTo>
                  <a:lnTo>
                    <a:pt x="3" y="5"/>
                  </a:lnTo>
                  <a:lnTo>
                    <a:pt x="3" y="2"/>
                  </a:lnTo>
                  <a:lnTo>
                    <a:pt x="12" y="0"/>
                  </a:lnTo>
                  <a:lnTo>
                    <a:pt x="16" y="5"/>
                  </a:lnTo>
                  <a:lnTo>
                    <a:pt x="23" y="5"/>
                  </a:lnTo>
                  <a:lnTo>
                    <a:pt x="19" y="21"/>
                  </a:lnTo>
                </a:path>
              </a:pathLst>
            </a:custGeom>
            <a:solidFill>
              <a:srgbClr val="474747"/>
            </a:solidFill>
            <a:ln w="12700" cap="rnd">
              <a:solidFill>
                <a:srgbClr val="474747"/>
              </a:solidFill>
              <a:round/>
              <a:headEnd/>
              <a:tailEnd/>
            </a:ln>
          </p:spPr>
          <p:txBody>
            <a:bodyPr/>
            <a:lstStyle/>
            <a:p>
              <a:endParaRPr lang="en-US" dirty="0">
                <a:latin typeface="Times New Roman" pitchFamily="18" charset="0"/>
              </a:endParaRPr>
            </a:p>
          </p:txBody>
        </p:sp>
        <p:sp>
          <p:nvSpPr>
            <p:cNvPr id="24594" name="Freeform 31"/>
            <p:cNvSpPr>
              <a:spLocks/>
            </p:cNvSpPr>
            <p:nvPr/>
          </p:nvSpPr>
          <p:spPr bwMode="auto">
            <a:xfrm>
              <a:off x="2475" y="2087"/>
              <a:ext cx="22" cy="31"/>
            </a:xfrm>
            <a:custGeom>
              <a:avLst/>
              <a:gdLst>
                <a:gd name="T0" fmla="*/ 21 w 22"/>
                <a:gd name="T1" fmla="*/ 21 h 31"/>
                <a:gd name="T2" fmla="*/ 12 w 22"/>
                <a:gd name="T3" fmla="*/ 24 h 31"/>
                <a:gd name="T4" fmla="*/ 8 w 22"/>
                <a:gd name="T5" fmla="*/ 30 h 31"/>
                <a:gd name="T6" fmla="*/ 1 w 22"/>
                <a:gd name="T7" fmla="*/ 23 h 31"/>
                <a:gd name="T8" fmla="*/ 0 w 22"/>
                <a:gd name="T9" fmla="*/ 20 h 31"/>
                <a:gd name="T10" fmla="*/ 0 w 22"/>
                <a:gd name="T11" fmla="*/ 7 h 31"/>
                <a:gd name="T12" fmla="*/ 3 w 22"/>
                <a:gd name="T13" fmla="*/ 6 h 31"/>
                <a:gd name="T14" fmla="*/ 9 w 22"/>
                <a:gd name="T15" fmla="*/ 0 h 31"/>
                <a:gd name="T16" fmla="*/ 14 w 22"/>
                <a:gd name="T17" fmla="*/ 6 h 31"/>
                <a:gd name="T18" fmla="*/ 18 w 22"/>
                <a:gd name="T19" fmla="*/ 7 h 31"/>
                <a:gd name="T20" fmla="*/ 21 w 22"/>
                <a:gd name="T21" fmla="*/ 21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31"/>
                <a:gd name="T35" fmla="*/ 22 w 22"/>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31">
                  <a:moveTo>
                    <a:pt x="21" y="21"/>
                  </a:moveTo>
                  <a:lnTo>
                    <a:pt x="12" y="24"/>
                  </a:lnTo>
                  <a:lnTo>
                    <a:pt x="8" y="30"/>
                  </a:lnTo>
                  <a:lnTo>
                    <a:pt x="1" y="23"/>
                  </a:lnTo>
                  <a:lnTo>
                    <a:pt x="0" y="20"/>
                  </a:lnTo>
                  <a:lnTo>
                    <a:pt x="0" y="7"/>
                  </a:lnTo>
                  <a:lnTo>
                    <a:pt x="3" y="6"/>
                  </a:lnTo>
                  <a:lnTo>
                    <a:pt x="9" y="0"/>
                  </a:lnTo>
                  <a:lnTo>
                    <a:pt x="14" y="6"/>
                  </a:lnTo>
                  <a:lnTo>
                    <a:pt x="18" y="7"/>
                  </a:lnTo>
                  <a:lnTo>
                    <a:pt x="21" y="21"/>
                  </a:lnTo>
                </a:path>
              </a:pathLst>
            </a:custGeom>
            <a:solidFill>
              <a:srgbClr val="474747"/>
            </a:solidFill>
            <a:ln w="12700" cap="rnd">
              <a:solidFill>
                <a:srgbClr val="474747"/>
              </a:solidFill>
              <a:round/>
              <a:headEnd/>
              <a:tailEnd/>
            </a:ln>
          </p:spPr>
          <p:txBody>
            <a:bodyPr/>
            <a:lstStyle/>
            <a:p>
              <a:endParaRPr lang="en-US" dirty="0">
                <a:latin typeface="Times New Roman" pitchFamily="18" charset="0"/>
              </a:endParaRPr>
            </a:p>
          </p:txBody>
        </p:sp>
        <p:sp>
          <p:nvSpPr>
            <p:cNvPr id="24595" name="Freeform 32"/>
            <p:cNvSpPr>
              <a:spLocks/>
            </p:cNvSpPr>
            <p:nvPr/>
          </p:nvSpPr>
          <p:spPr bwMode="auto">
            <a:xfrm>
              <a:off x="2446" y="2102"/>
              <a:ext cx="143" cy="38"/>
            </a:xfrm>
            <a:custGeom>
              <a:avLst/>
              <a:gdLst>
                <a:gd name="T0" fmla="*/ 137 w 143"/>
                <a:gd name="T1" fmla="*/ 36 h 38"/>
                <a:gd name="T2" fmla="*/ 132 w 143"/>
                <a:gd name="T3" fmla="*/ 37 h 38"/>
                <a:gd name="T4" fmla="*/ 128 w 143"/>
                <a:gd name="T5" fmla="*/ 34 h 38"/>
                <a:gd name="T6" fmla="*/ 119 w 143"/>
                <a:gd name="T7" fmla="*/ 28 h 38"/>
                <a:gd name="T8" fmla="*/ 108 w 143"/>
                <a:gd name="T9" fmla="*/ 26 h 38"/>
                <a:gd name="T10" fmla="*/ 87 w 143"/>
                <a:gd name="T11" fmla="*/ 17 h 38"/>
                <a:gd name="T12" fmla="*/ 72 w 143"/>
                <a:gd name="T13" fmla="*/ 16 h 38"/>
                <a:gd name="T14" fmla="*/ 52 w 143"/>
                <a:gd name="T15" fmla="*/ 11 h 38"/>
                <a:gd name="T16" fmla="*/ 30 w 143"/>
                <a:gd name="T17" fmla="*/ 13 h 38"/>
                <a:gd name="T18" fmla="*/ 23 w 143"/>
                <a:gd name="T19" fmla="*/ 16 h 38"/>
                <a:gd name="T20" fmla="*/ 14 w 143"/>
                <a:gd name="T21" fmla="*/ 17 h 38"/>
                <a:gd name="T22" fmla="*/ 10 w 143"/>
                <a:gd name="T23" fmla="*/ 14 h 38"/>
                <a:gd name="T24" fmla="*/ 8 w 143"/>
                <a:gd name="T25" fmla="*/ 19 h 38"/>
                <a:gd name="T26" fmla="*/ 1 w 143"/>
                <a:gd name="T27" fmla="*/ 19 h 38"/>
                <a:gd name="T28" fmla="*/ 1 w 143"/>
                <a:gd name="T29" fmla="*/ 16 h 38"/>
                <a:gd name="T30" fmla="*/ 0 w 143"/>
                <a:gd name="T31" fmla="*/ 13 h 38"/>
                <a:gd name="T32" fmla="*/ 3 w 143"/>
                <a:gd name="T33" fmla="*/ 10 h 38"/>
                <a:gd name="T34" fmla="*/ 4 w 143"/>
                <a:gd name="T35" fmla="*/ 6 h 38"/>
                <a:gd name="T36" fmla="*/ 10 w 143"/>
                <a:gd name="T37" fmla="*/ 7 h 38"/>
                <a:gd name="T38" fmla="*/ 18 w 143"/>
                <a:gd name="T39" fmla="*/ 6 h 38"/>
                <a:gd name="T40" fmla="*/ 25 w 143"/>
                <a:gd name="T41" fmla="*/ 6 h 38"/>
                <a:gd name="T42" fmla="*/ 51 w 143"/>
                <a:gd name="T43" fmla="*/ 0 h 38"/>
                <a:gd name="T44" fmla="*/ 72 w 143"/>
                <a:gd name="T45" fmla="*/ 0 h 38"/>
                <a:gd name="T46" fmla="*/ 95 w 143"/>
                <a:gd name="T47" fmla="*/ 6 h 38"/>
                <a:gd name="T48" fmla="*/ 113 w 143"/>
                <a:gd name="T49" fmla="*/ 13 h 38"/>
                <a:gd name="T50" fmla="*/ 125 w 143"/>
                <a:gd name="T51" fmla="*/ 21 h 38"/>
                <a:gd name="T52" fmla="*/ 132 w 143"/>
                <a:gd name="T53" fmla="*/ 21 h 38"/>
                <a:gd name="T54" fmla="*/ 137 w 143"/>
                <a:gd name="T55" fmla="*/ 24 h 38"/>
                <a:gd name="T56" fmla="*/ 142 w 143"/>
                <a:gd name="T57" fmla="*/ 27 h 38"/>
                <a:gd name="T58" fmla="*/ 141 w 143"/>
                <a:gd name="T59" fmla="*/ 31 h 38"/>
                <a:gd name="T60" fmla="*/ 142 w 143"/>
                <a:gd name="T61" fmla="*/ 33 h 38"/>
                <a:gd name="T62" fmla="*/ 137 w 143"/>
                <a:gd name="T63" fmla="*/ 36 h 3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43"/>
                <a:gd name="T97" fmla="*/ 0 h 38"/>
                <a:gd name="T98" fmla="*/ 143 w 143"/>
                <a:gd name="T99" fmla="*/ 38 h 3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43" h="38">
                  <a:moveTo>
                    <a:pt x="137" y="36"/>
                  </a:moveTo>
                  <a:lnTo>
                    <a:pt x="132" y="37"/>
                  </a:lnTo>
                  <a:lnTo>
                    <a:pt x="128" y="34"/>
                  </a:lnTo>
                  <a:lnTo>
                    <a:pt x="119" y="28"/>
                  </a:lnTo>
                  <a:lnTo>
                    <a:pt x="108" y="26"/>
                  </a:lnTo>
                  <a:lnTo>
                    <a:pt x="87" y="17"/>
                  </a:lnTo>
                  <a:lnTo>
                    <a:pt x="72" y="16"/>
                  </a:lnTo>
                  <a:lnTo>
                    <a:pt x="52" y="11"/>
                  </a:lnTo>
                  <a:lnTo>
                    <a:pt x="30" y="13"/>
                  </a:lnTo>
                  <a:lnTo>
                    <a:pt x="23" y="16"/>
                  </a:lnTo>
                  <a:lnTo>
                    <a:pt x="14" y="17"/>
                  </a:lnTo>
                  <a:lnTo>
                    <a:pt x="10" y="14"/>
                  </a:lnTo>
                  <a:lnTo>
                    <a:pt x="8" y="19"/>
                  </a:lnTo>
                  <a:lnTo>
                    <a:pt x="1" y="19"/>
                  </a:lnTo>
                  <a:lnTo>
                    <a:pt x="1" y="16"/>
                  </a:lnTo>
                  <a:lnTo>
                    <a:pt x="0" y="13"/>
                  </a:lnTo>
                  <a:lnTo>
                    <a:pt x="3" y="10"/>
                  </a:lnTo>
                  <a:lnTo>
                    <a:pt x="4" y="6"/>
                  </a:lnTo>
                  <a:lnTo>
                    <a:pt x="10" y="7"/>
                  </a:lnTo>
                  <a:lnTo>
                    <a:pt x="18" y="6"/>
                  </a:lnTo>
                  <a:lnTo>
                    <a:pt x="25" y="6"/>
                  </a:lnTo>
                  <a:lnTo>
                    <a:pt x="51" y="0"/>
                  </a:lnTo>
                  <a:lnTo>
                    <a:pt x="72" y="0"/>
                  </a:lnTo>
                  <a:lnTo>
                    <a:pt x="95" y="6"/>
                  </a:lnTo>
                  <a:lnTo>
                    <a:pt x="113" y="13"/>
                  </a:lnTo>
                  <a:lnTo>
                    <a:pt x="125" y="21"/>
                  </a:lnTo>
                  <a:lnTo>
                    <a:pt x="132" y="21"/>
                  </a:lnTo>
                  <a:lnTo>
                    <a:pt x="137" y="24"/>
                  </a:lnTo>
                  <a:lnTo>
                    <a:pt x="142" y="27"/>
                  </a:lnTo>
                  <a:lnTo>
                    <a:pt x="141" y="31"/>
                  </a:lnTo>
                  <a:lnTo>
                    <a:pt x="142" y="33"/>
                  </a:lnTo>
                  <a:lnTo>
                    <a:pt x="137" y="36"/>
                  </a:lnTo>
                </a:path>
              </a:pathLst>
            </a:custGeom>
            <a:solidFill>
              <a:srgbClr val="919191"/>
            </a:solidFill>
            <a:ln w="12700" cap="rnd">
              <a:solidFill>
                <a:srgbClr val="919191"/>
              </a:solidFill>
              <a:round/>
              <a:headEnd/>
              <a:tailEnd/>
            </a:ln>
          </p:spPr>
          <p:txBody>
            <a:bodyPr/>
            <a:lstStyle/>
            <a:p>
              <a:endParaRPr lang="en-US" dirty="0">
                <a:latin typeface="Times New Roman" pitchFamily="18" charset="0"/>
              </a:endParaRPr>
            </a:p>
          </p:txBody>
        </p:sp>
        <p:sp>
          <p:nvSpPr>
            <p:cNvPr id="24596" name="Freeform 33"/>
            <p:cNvSpPr>
              <a:spLocks/>
            </p:cNvSpPr>
            <p:nvPr/>
          </p:nvSpPr>
          <p:spPr bwMode="auto">
            <a:xfrm>
              <a:off x="2441" y="2457"/>
              <a:ext cx="25" cy="24"/>
            </a:xfrm>
            <a:custGeom>
              <a:avLst/>
              <a:gdLst>
                <a:gd name="T0" fmla="*/ 17 w 25"/>
                <a:gd name="T1" fmla="*/ 19 h 24"/>
                <a:gd name="T2" fmla="*/ 23 w 25"/>
                <a:gd name="T3" fmla="*/ 23 h 24"/>
                <a:gd name="T4" fmla="*/ 8 w 25"/>
                <a:gd name="T5" fmla="*/ 23 h 24"/>
                <a:gd name="T6" fmla="*/ 0 w 25"/>
                <a:gd name="T7" fmla="*/ 22 h 24"/>
                <a:gd name="T8" fmla="*/ 1 w 25"/>
                <a:gd name="T9" fmla="*/ 19 h 24"/>
                <a:gd name="T10" fmla="*/ 3 w 25"/>
                <a:gd name="T11" fmla="*/ 5 h 24"/>
                <a:gd name="T12" fmla="*/ 3 w 25"/>
                <a:gd name="T13" fmla="*/ 4 h 24"/>
                <a:gd name="T14" fmla="*/ 8 w 25"/>
                <a:gd name="T15" fmla="*/ 0 h 24"/>
                <a:gd name="T16" fmla="*/ 24 w 25"/>
                <a:gd name="T17" fmla="*/ 7 h 24"/>
                <a:gd name="T18" fmla="*/ 21 w 25"/>
                <a:gd name="T19" fmla="*/ 9 h 24"/>
                <a:gd name="T20" fmla="*/ 17 w 25"/>
                <a:gd name="T21" fmla="*/ 19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
                <a:gd name="T34" fmla="*/ 0 h 24"/>
                <a:gd name="T35" fmla="*/ 25 w 25"/>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 h="24">
                  <a:moveTo>
                    <a:pt x="17" y="19"/>
                  </a:moveTo>
                  <a:lnTo>
                    <a:pt x="23" y="23"/>
                  </a:lnTo>
                  <a:lnTo>
                    <a:pt x="8" y="23"/>
                  </a:lnTo>
                  <a:lnTo>
                    <a:pt x="0" y="22"/>
                  </a:lnTo>
                  <a:lnTo>
                    <a:pt x="1" y="19"/>
                  </a:lnTo>
                  <a:lnTo>
                    <a:pt x="3" y="5"/>
                  </a:lnTo>
                  <a:lnTo>
                    <a:pt x="3" y="4"/>
                  </a:lnTo>
                  <a:lnTo>
                    <a:pt x="8" y="0"/>
                  </a:lnTo>
                  <a:lnTo>
                    <a:pt x="24" y="7"/>
                  </a:lnTo>
                  <a:lnTo>
                    <a:pt x="21" y="9"/>
                  </a:lnTo>
                  <a:lnTo>
                    <a:pt x="17" y="19"/>
                  </a:lnTo>
                </a:path>
              </a:pathLst>
            </a:custGeom>
            <a:solidFill>
              <a:srgbClr val="474747"/>
            </a:solidFill>
            <a:ln w="12700" cap="rnd">
              <a:solidFill>
                <a:srgbClr val="474747"/>
              </a:solidFill>
              <a:round/>
              <a:headEnd/>
              <a:tailEnd/>
            </a:ln>
          </p:spPr>
          <p:txBody>
            <a:bodyPr/>
            <a:lstStyle/>
            <a:p>
              <a:endParaRPr lang="en-US" dirty="0">
                <a:latin typeface="Times New Roman" pitchFamily="18" charset="0"/>
              </a:endParaRPr>
            </a:p>
          </p:txBody>
        </p:sp>
        <p:sp>
          <p:nvSpPr>
            <p:cNvPr id="24597" name="Freeform 34"/>
            <p:cNvSpPr>
              <a:spLocks/>
            </p:cNvSpPr>
            <p:nvPr/>
          </p:nvSpPr>
          <p:spPr bwMode="auto">
            <a:xfrm>
              <a:off x="2514" y="2464"/>
              <a:ext cx="23" cy="30"/>
            </a:xfrm>
            <a:custGeom>
              <a:avLst/>
              <a:gdLst>
                <a:gd name="T0" fmla="*/ 22 w 23"/>
                <a:gd name="T1" fmla="*/ 23 h 30"/>
                <a:gd name="T2" fmla="*/ 18 w 23"/>
                <a:gd name="T3" fmla="*/ 26 h 30"/>
                <a:gd name="T4" fmla="*/ 8 w 23"/>
                <a:gd name="T5" fmla="*/ 29 h 30"/>
                <a:gd name="T6" fmla="*/ 0 w 23"/>
                <a:gd name="T7" fmla="*/ 23 h 30"/>
                <a:gd name="T8" fmla="*/ 0 w 23"/>
                <a:gd name="T9" fmla="*/ 8 h 30"/>
                <a:gd name="T10" fmla="*/ 1 w 23"/>
                <a:gd name="T11" fmla="*/ 5 h 30"/>
                <a:gd name="T12" fmla="*/ 8 w 23"/>
                <a:gd name="T13" fmla="*/ 0 h 30"/>
                <a:gd name="T14" fmla="*/ 17 w 23"/>
                <a:gd name="T15" fmla="*/ 6 h 30"/>
                <a:gd name="T16" fmla="*/ 22 w 23"/>
                <a:gd name="T17" fmla="*/ 9 h 30"/>
                <a:gd name="T18" fmla="*/ 22 w 23"/>
                <a:gd name="T19" fmla="*/ 23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30"/>
                <a:gd name="T32" fmla="*/ 23 w 23"/>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30">
                  <a:moveTo>
                    <a:pt x="22" y="23"/>
                  </a:moveTo>
                  <a:lnTo>
                    <a:pt x="18" y="26"/>
                  </a:lnTo>
                  <a:lnTo>
                    <a:pt x="8" y="29"/>
                  </a:lnTo>
                  <a:lnTo>
                    <a:pt x="0" y="23"/>
                  </a:lnTo>
                  <a:lnTo>
                    <a:pt x="0" y="8"/>
                  </a:lnTo>
                  <a:lnTo>
                    <a:pt x="1" y="5"/>
                  </a:lnTo>
                  <a:lnTo>
                    <a:pt x="8" y="0"/>
                  </a:lnTo>
                  <a:lnTo>
                    <a:pt x="17" y="6"/>
                  </a:lnTo>
                  <a:lnTo>
                    <a:pt x="22" y="9"/>
                  </a:lnTo>
                  <a:lnTo>
                    <a:pt x="22" y="23"/>
                  </a:lnTo>
                </a:path>
              </a:pathLst>
            </a:custGeom>
            <a:solidFill>
              <a:srgbClr val="474747"/>
            </a:solidFill>
            <a:ln w="12700" cap="rnd">
              <a:solidFill>
                <a:srgbClr val="474747"/>
              </a:solidFill>
              <a:round/>
              <a:headEnd/>
              <a:tailEnd/>
            </a:ln>
          </p:spPr>
          <p:txBody>
            <a:bodyPr/>
            <a:lstStyle/>
            <a:p>
              <a:endParaRPr lang="en-US" dirty="0">
                <a:latin typeface="Times New Roman" pitchFamily="18" charset="0"/>
              </a:endParaRPr>
            </a:p>
          </p:txBody>
        </p:sp>
        <p:sp>
          <p:nvSpPr>
            <p:cNvPr id="24598" name="Freeform 35"/>
            <p:cNvSpPr>
              <a:spLocks/>
            </p:cNvSpPr>
            <p:nvPr/>
          </p:nvSpPr>
          <p:spPr bwMode="auto">
            <a:xfrm>
              <a:off x="2407" y="2347"/>
              <a:ext cx="28" cy="82"/>
            </a:xfrm>
            <a:custGeom>
              <a:avLst/>
              <a:gdLst>
                <a:gd name="T0" fmla="*/ 27 w 28"/>
                <a:gd name="T1" fmla="*/ 7 h 82"/>
                <a:gd name="T2" fmla="*/ 27 w 28"/>
                <a:gd name="T3" fmla="*/ 3 h 82"/>
                <a:gd name="T4" fmla="*/ 25 w 28"/>
                <a:gd name="T5" fmla="*/ 1 h 82"/>
                <a:gd name="T6" fmla="*/ 10 w 28"/>
                <a:gd name="T7" fmla="*/ 0 h 82"/>
                <a:gd name="T8" fmla="*/ 9 w 28"/>
                <a:gd name="T9" fmla="*/ 0 h 82"/>
                <a:gd name="T10" fmla="*/ 7 w 28"/>
                <a:gd name="T11" fmla="*/ 4 h 82"/>
                <a:gd name="T12" fmla="*/ 0 w 28"/>
                <a:gd name="T13" fmla="*/ 77 h 82"/>
                <a:gd name="T14" fmla="*/ 0 w 28"/>
                <a:gd name="T15" fmla="*/ 80 h 82"/>
                <a:gd name="T16" fmla="*/ 2 w 28"/>
                <a:gd name="T17" fmla="*/ 80 h 82"/>
                <a:gd name="T18" fmla="*/ 17 w 28"/>
                <a:gd name="T19" fmla="*/ 80 h 82"/>
                <a:gd name="T20" fmla="*/ 20 w 28"/>
                <a:gd name="T21" fmla="*/ 81 h 82"/>
                <a:gd name="T22" fmla="*/ 21 w 28"/>
                <a:gd name="T23" fmla="*/ 78 h 82"/>
                <a:gd name="T24" fmla="*/ 27 w 28"/>
                <a:gd name="T25" fmla="*/ 7 h 8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
                <a:gd name="T40" fmla="*/ 0 h 82"/>
                <a:gd name="T41" fmla="*/ 28 w 28"/>
                <a:gd name="T42" fmla="*/ 82 h 8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 h="82">
                  <a:moveTo>
                    <a:pt x="27" y="7"/>
                  </a:moveTo>
                  <a:lnTo>
                    <a:pt x="27" y="3"/>
                  </a:lnTo>
                  <a:lnTo>
                    <a:pt x="25" y="1"/>
                  </a:lnTo>
                  <a:lnTo>
                    <a:pt x="10" y="0"/>
                  </a:lnTo>
                  <a:lnTo>
                    <a:pt x="9" y="0"/>
                  </a:lnTo>
                  <a:lnTo>
                    <a:pt x="7" y="4"/>
                  </a:lnTo>
                  <a:lnTo>
                    <a:pt x="0" y="77"/>
                  </a:lnTo>
                  <a:lnTo>
                    <a:pt x="0" y="80"/>
                  </a:lnTo>
                  <a:lnTo>
                    <a:pt x="2" y="80"/>
                  </a:lnTo>
                  <a:lnTo>
                    <a:pt x="17" y="80"/>
                  </a:lnTo>
                  <a:lnTo>
                    <a:pt x="20" y="81"/>
                  </a:lnTo>
                  <a:lnTo>
                    <a:pt x="21" y="78"/>
                  </a:lnTo>
                  <a:lnTo>
                    <a:pt x="27" y="7"/>
                  </a:lnTo>
                </a:path>
              </a:pathLst>
            </a:custGeom>
            <a:solidFill>
              <a:schemeClr val="tx2"/>
            </a:solidFill>
            <a:ln w="12700" cap="rnd">
              <a:solidFill>
                <a:schemeClr val="tx2"/>
              </a:solidFill>
              <a:round/>
              <a:headEnd/>
              <a:tailEnd/>
            </a:ln>
          </p:spPr>
          <p:txBody>
            <a:bodyPr/>
            <a:lstStyle/>
            <a:p>
              <a:endParaRPr lang="en-US" dirty="0">
                <a:latin typeface="Times New Roman" pitchFamily="18" charset="0"/>
              </a:endParaRPr>
            </a:p>
          </p:txBody>
        </p:sp>
        <p:sp>
          <p:nvSpPr>
            <p:cNvPr id="24599" name="Freeform 36"/>
            <p:cNvSpPr>
              <a:spLocks/>
            </p:cNvSpPr>
            <p:nvPr/>
          </p:nvSpPr>
          <p:spPr bwMode="auto">
            <a:xfrm>
              <a:off x="2550" y="2364"/>
              <a:ext cx="28" cy="82"/>
            </a:xfrm>
            <a:custGeom>
              <a:avLst/>
              <a:gdLst>
                <a:gd name="T0" fmla="*/ 27 w 28"/>
                <a:gd name="T1" fmla="*/ 6 h 82"/>
                <a:gd name="T2" fmla="*/ 27 w 28"/>
                <a:gd name="T3" fmla="*/ 3 h 82"/>
                <a:gd name="T4" fmla="*/ 26 w 28"/>
                <a:gd name="T5" fmla="*/ 3 h 82"/>
                <a:gd name="T6" fmla="*/ 10 w 28"/>
                <a:gd name="T7" fmla="*/ 0 h 82"/>
                <a:gd name="T8" fmla="*/ 9 w 28"/>
                <a:gd name="T9" fmla="*/ 0 h 82"/>
                <a:gd name="T10" fmla="*/ 6 w 28"/>
                <a:gd name="T11" fmla="*/ 3 h 82"/>
                <a:gd name="T12" fmla="*/ 0 w 28"/>
                <a:gd name="T13" fmla="*/ 77 h 82"/>
                <a:gd name="T14" fmla="*/ 1 w 28"/>
                <a:gd name="T15" fmla="*/ 80 h 82"/>
                <a:gd name="T16" fmla="*/ 5 w 28"/>
                <a:gd name="T17" fmla="*/ 80 h 82"/>
                <a:gd name="T18" fmla="*/ 21 w 28"/>
                <a:gd name="T19" fmla="*/ 81 h 82"/>
                <a:gd name="T20" fmla="*/ 22 w 28"/>
                <a:gd name="T21" fmla="*/ 81 h 82"/>
                <a:gd name="T22" fmla="*/ 21 w 28"/>
                <a:gd name="T23" fmla="*/ 80 h 82"/>
                <a:gd name="T24" fmla="*/ 27 w 28"/>
                <a:gd name="T25" fmla="*/ 6 h 8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
                <a:gd name="T40" fmla="*/ 0 h 82"/>
                <a:gd name="T41" fmla="*/ 28 w 28"/>
                <a:gd name="T42" fmla="*/ 82 h 8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 h="82">
                  <a:moveTo>
                    <a:pt x="27" y="6"/>
                  </a:moveTo>
                  <a:lnTo>
                    <a:pt x="27" y="3"/>
                  </a:lnTo>
                  <a:lnTo>
                    <a:pt x="26" y="3"/>
                  </a:lnTo>
                  <a:lnTo>
                    <a:pt x="10" y="0"/>
                  </a:lnTo>
                  <a:lnTo>
                    <a:pt x="9" y="0"/>
                  </a:lnTo>
                  <a:lnTo>
                    <a:pt x="6" y="3"/>
                  </a:lnTo>
                  <a:lnTo>
                    <a:pt x="0" y="77"/>
                  </a:lnTo>
                  <a:lnTo>
                    <a:pt x="1" y="80"/>
                  </a:lnTo>
                  <a:lnTo>
                    <a:pt x="5" y="80"/>
                  </a:lnTo>
                  <a:lnTo>
                    <a:pt x="21" y="81"/>
                  </a:lnTo>
                  <a:lnTo>
                    <a:pt x="22" y="81"/>
                  </a:lnTo>
                  <a:lnTo>
                    <a:pt x="21" y="80"/>
                  </a:lnTo>
                  <a:lnTo>
                    <a:pt x="27" y="6"/>
                  </a:lnTo>
                </a:path>
              </a:pathLst>
            </a:custGeom>
            <a:solidFill>
              <a:schemeClr val="tx2"/>
            </a:solidFill>
            <a:ln w="12700" cap="rnd">
              <a:solidFill>
                <a:schemeClr val="tx2"/>
              </a:solidFill>
              <a:round/>
              <a:headEnd/>
              <a:tailEnd/>
            </a:ln>
          </p:spPr>
          <p:txBody>
            <a:bodyPr/>
            <a:lstStyle/>
            <a:p>
              <a:endParaRPr lang="en-US" dirty="0">
                <a:latin typeface="Times New Roman" pitchFamily="18" charset="0"/>
              </a:endParaRPr>
            </a:p>
          </p:txBody>
        </p:sp>
        <p:sp>
          <p:nvSpPr>
            <p:cNvPr id="24600" name="Freeform 37"/>
            <p:cNvSpPr>
              <a:spLocks/>
            </p:cNvSpPr>
            <p:nvPr/>
          </p:nvSpPr>
          <p:spPr bwMode="auto">
            <a:xfrm>
              <a:off x="2419" y="2149"/>
              <a:ext cx="32" cy="80"/>
            </a:xfrm>
            <a:custGeom>
              <a:avLst/>
              <a:gdLst>
                <a:gd name="T0" fmla="*/ 31 w 32"/>
                <a:gd name="T1" fmla="*/ 6 h 80"/>
                <a:gd name="T2" fmla="*/ 31 w 32"/>
                <a:gd name="T3" fmla="*/ 3 h 80"/>
                <a:gd name="T4" fmla="*/ 31 w 32"/>
                <a:gd name="T5" fmla="*/ 1 h 80"/>
                <a:gd name="T6" fmla="*/ 13 w 32"/>
                <a:gd name="T7" fmla="*/ 0 h 80"/>
                <a:gd name="T8" fmla="*/ 10 w 32"/>
                <a:gd name="T9" fmla="*/ 1 h 80"/>
                <a:gd name="T10" fmla="*/ 10 w 32"/>
                <a:gd name="T11" fmla="*/ 4 h 80"/>
                <a:gd name="T12" fmla="*/ 3 w 32"/>
                <a:gd name="T13" fmla="*/ 73 h 80"/>
                <a:gd name="T14" fmla="*/ 0 w 32"/>
                <a:gd name="T15" fmla="*/ 76 h 80"/>
                <a:gd name="T16" fmla="*/ 6 w 32"/>
                <a:gd name="T17" fmla="*/ 79 h 80"/>
                <a:gd name="T18" fmla="*/ 21 w 32"/>
                <a:gd name="T19" fmla="*/ 79 h 80"/>
                <a:gd name="T20" fmla="*/ 24 w 32"/>
                <a:gd name="T21" fmla="*/ 79 h 80"/>
                <a:gd name="T22" fmla="*/ 24 w 32"/>
                <a:gd name="T23" fmla="*/ 76 h 80"/>
                <a:gd name="T24" fmla="*/ 31 w 32"/>
                <a:gd name="T25" fmla="*/ 6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
                <a:gd name="T40" fmla="*/ 0 h 80"/>
                <a:gd name="T41" fmla="*/ 32 w 32"/>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 h="80">
                  <a:moveTo>
                    <a:pt x="31" y="6"/>
                  </a:moveTo>
                  <a:lnTo>
                    <a:pt x="31" y="3"/>
                  </a:lnTo>
                  <a:lnTo>
                    <a:pt x="31" y="1"/>
                  </a:lnTo>
                  <a:lnTo>
                    <a:pt x="13" y="0"/>
                  </a:lnTo>
                  <a:lnTo>
                    <a:pt x="10" y="1"/>
                  </a:lnTo>
                  <a:lnTo>
                    <a:pt x="10" y="4"/>
                  </a:lnTo>
                  <a:lnTo>
                    <a:pt x="3" y="73"/>
                  </a:lnTo>
                  <a:lnTo>
                    <a:pt x="0" y="76"/>
                  </a:lnTo>
                  <a:lnTo>
                    <a:pt x="6" y="79"/>
                  </a:lnTo>
                  <a:lnTo>
                    <a:pt x="21" y="79"/>
                  </a:lnTo>
                  <a:lnTo>
                    <a:pt x="24" y="79"/>
                  </a:lnTo>
                  <a:lnTo>
                    <a:pt x="24" y="76"/>
                  </a:lnTo>
                  <a:lnTo>
                    <a:pt x="31" y="6"/>
                  </a:lnTo>
                </a:path>
              </a:pathLst>
            </a:custGeom>
            <a:solidFill>
              <a:schemeClr val="tx2"/>
            </a:solidFill>
            <a:ln w="12700" cap="rnd">
              <a:solidFill>
                <a:schemeClr val="tx2"/>
              </a:solidFill>
              <a:round/>
              <a:headEnd/>
              <a:tailEnd/>
            </a:ln>
          </p:spPr>
          <p:txBody>
            <a:bodyPr/>
            <a:lstStyle/>
            <a:p>
              <a:endParaRPr lang="en-US" dirty="0">
                <a:latin typeface="Times New Roman" pitchFamily="18" charset="0"/>
              </a:endParaRPr>
            </a:p>
          </p:txBody>
        </p:sp>
        <p:sp>
          <p:nvSpPr>
            <p:cNvPr id="24601" name="Freeform 38"/>
            <p:cNvSpPr>
              <a:spLocks/>
            </p:cNvSpPr>
            <p:nvPr/>
          </p:nvSpPr>
          <p:spPr bwMode="auto">
            <a:xfrm>
              <a:off x="2567" y="2161"/>
              <a:ext cx="32" cy="82"/>
            </a:xfrm>
            <a:custGeom>
              <a:avLst/>
              <a:gdLst>
                <a:gd name="T0" fmla="*/ 30 w 32"/>
                <a:gd name="T1" fmla="*/ 9 h 82"/>
                <a:gd name="T2" fmla="*/ 31 w 32"/>
                <a:gd name="T3" fmla="*/ 7 h 82"/>
                <a:gd name="T4" fmla="*/ 28 w 32"/>
                <a:gd name="T5" fmla="*/ 4 h 82"/>
                <a:gd name="T6" fmla="*/ 11 w 32"/>
                <a:gd name="T7" fmla="*/ 0 h 82"/>
                <a:gd name="T8" fmla="*/ 7 w 32"/>
                <a:gd name="T9" fmla="*/ 6 h 82"/>
                <a:gd name="T10" fmla="*/ 0 w 32"/>
                <a:gd name="T11" fmla="*/ 77 h 82"/>
                <a:gd name="T12" fmla="*/ 0 w 32"/>
                <a:gd name="T13" fmla="*/ 78 h 82"/>
                <a:gd name="T14" fmla="*/ 3 w 32"/>
                <a:gd name="T15" fmla="*/ 80 h 82"/>
                <a:gd name="T16" fmla="*/ 19 w 32"/>
                <a:gd name="T17" fmla="*/ 81 h 82"/>
                <a:gd name="T18" fmla="*/ 22 w 32"/>
                <a:gd name="T19" fmla="*/ 81 h 82"/>
                <a:gd name="T20" fmla="*/ 26 w 32"/>
                <a:gd name="T21" fmla="*/ 80 h 82"/>
                <a:gd name="T22" fmla="*/ 30 w 32"/>
                <a:gd name="T23" fmla="*/ 9 h 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2"/>
                <a:gd name="T37" fmla="*/ 0 h 82"/>
                <a:gd name="T38" fmla="*/ 32 w 32"/>
                <a:gd name="T39" fmla="*/ 82 h 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2" h="82">
                  <a:moveTo>
                    <a:pt x="30" y="9"/>
                  </a:moveTo>
                  <a:lnTo>
                    <a:pt x="31" y="7"/>
                  </a:lnTo>
                  <a:lnTo>
                    <a:pt x="28" y="4"/>
                  </a:lnTo>
                  <a:lnTo>
                    <a:pt x="11" y="0"/>
                  </a:lnTo>
                  <a:lnTo>
                    <a:pt x="7" y="6"/>
                  </a:lnTo>
                  <a:lnTo>
                    <a:pt x="0" y="77"/>
                  </a:lnTo>
                  <a:lnTo>
                    <a:pt x="0" y="78"/>
                  </a:lnTo>
                  <a:lnTo>
                    <a:pt x="3" y="80"/>
                  </a:lnTo>
                  <a:lnTo>
                    <a:pt x="19" y="81"/>
                  </a:lnTo>
                  <a:lnTo>
                    <a:pt x="22" y="81"/>
                  </a:lnTo>
                  <a:lnTo>
                    <a:pt x="26" y="80"/>
                  </a:lnTo>
                  <a:lnTo>
                    <a:pt x="30" y="9"/>
                  </a:lnTo>
                </a:path>
              </a:pathLst>
            </a:custGeom>
            <a:solidFill>
              <a:schemeClr val="tx2"/>
            </a:solidFill>
            <a:ln w="12700" cap="rnd">
              <a:solidFill>
                <a:schemeClr val="tx2"/>
              </a:solidFill>
              <a:round/>
              <a:headEnd/>
              <a:tailEnd/>
            </a:ln>
          </p:spPr>
          <p:txBody>
            <a:bodyPr/>
            <a:lstStyle/>
            <a:p>
              <a:endParaRPr lang="en-US" dirty="0">
                <a:latin typeface="Times New Roman" pitchFamily="18" charset="0"/>
              </a:endParaRPr>
            </a:p>
          </p:txBody>
        </p:sp>
        <p:sp>
          <p:nvSpPr>
            <p:cNvPr id="24602" name="Freeform 39"/>
            <p:cNvSpPr>
              <a:spLocks/>
            </p:cNvSpPr>
            <p:nvPr/>
          </p:nvSpPr>
          <p:spPr bwMode="auto">
            <a:xfrm>
              <a:off x="2416" y="2112"/>
              <a:ext cx="175" cy="354"/>
            </a:xfrm>
            <a:custGeom>
              <a:avLst/>
              <a:gdLst>
                <a:gd name="T0" fmla="*/ 102 w 175"/>
                <a:gd name="T1" fmla="*/ 3 h 354"/>
                <a:gd name="T2" fmla="*/ 82 w 175"/>
                <a:gd name="T3" fmla="*/ 1 h 354"/>
                <a:gd name="T4" fmla="*/ 68 w 175"/>
                <a:gd name="T5" fmla="*/ 0 h 354"/>
                <a:gd name="T6" fmla="*/ 57 w 175"/>
                <a:gd name="T7" fmla="*/ 3 h 354"/>
                <a:gd name="T8" fmla="*/ 50 w 175"/>
                <a:gd name="T9" fmla="*/ 9 h 354"/>
                <a:gd name="T10" fmla="*/ 41 w 175"/>
                <a:gd name="T11" fmla="*/ 7 h 354"/>
                <a:gd name="T12" fmla="*/ 32 w 175"/>
                <a:gd name="T13" fmla="*/ 9 h 354"/>
                <a:gd name="T14" fmla="*/ 30 w 175"/>
                <a:gd name="T15" fmla="*/ 19 h 354"/>
                <a:gd name="T16" fmla="*/ 31 w 175"/>
                <a:gd name="T17" fmla="*/ 23 h 354"/>
                <a:gd name="T18" fmla="*/ 23 w 175"/>
                <a:gd name="T19" fmla="*/ 29 h 354"/>
                <a:gd name="T20" fmla="*/ 22 w 175"/>
                <a:gd name="T21" fmla="*/ 41 h 354"/>
                <a:gd name="T22" fmla="*/ 19 w 175"/>
                <a:gd name="T23" fmla="*/ 58 h 354"/>
                <a:gd name="T24" fmla="*/ 17 w 175"/>
                <a:gd name="T25" fmla="*/ 74 h 354"/>
                <a:gd name="T26" fmla="*/ 17 w 175"/>
                <a:gd name="T27" fmla="*/ 96 h 354"/>
                <a:gd name="T28" fmla="*/ 15 w 175"/>
                <a:gd name="T29" fmla="*/ 110 h 354"/>
                <a:gd name="T30" fmla="*/ 17 w 175"/>
                <a:gd name="T31" fmla="*/ 119 h 354"/>
                <a:gd name="T32" fmla="*/ 18 w 175"/>
                <a:gd name="T33" fmla="*/ 125 h 354"/>
                <a:gd name="T34" fmla="*/ 19 w 175"/>
                <a:gd name="T35" fmla="*/ 128 h 354"/>
                <a:gd name="T36" fmla="*/ 13 w 175"/>
                <a:gd name="T37" fmla="*/ 216 h 354"/>
                <a:gd name="T38" fmla="*/ 12 w 175"/>
                <a:gd name="T39" fmla="*/ 222 h 354"/>
                <a:gd name="T40" fmla="*/ 6 w 175"/>
                <a:gd name="T41" fmla="*/ 234 h 354"/>
                <a:gd name="T42" fmla="*/ 5 w 175"/>
                <a:gd name="T43" fmla="*/ 247 h 354"/>
                <a:gd name="T44" fmla="*/ 0 w 175"/>
                <a:gd name="T45" fmla="*/ 267 h 354"/>
                <a:gd name="T46" fmla="*/ 3 w 175"/>
                <a:gd name="T47" fmla="*/ 291 h 354"/>
                <a:gd name="T48" fmla="*/ 1 w 175"/>
                <a:gd name="T49" fmla="*/ 302 h 354"/>
                <a:gd name="T50" fmla="*/ 3 w 175"/>
                <a:gd name="T51" fmla="*/ 314 h 354"/>
                <a:gd name="T52" fmla="*/ 4 w 175"/>
                <a:gd name="T53" fmla="*/ 321 h 354"/>
                <a:gd name="T54" fmla="*/ 3 w 175"/>
                <a:gd name="T55" fmla="*/ 330 h 354"/>
                <a:gd name="T56" fmla="*/ 4 w 175"/>
                <a:gd name="T57" fmla="*/ 338 h 354"/>
                <a:gd name="T58" fmla="*/ 13 w 175"/>
                <a:gd name="T59" fmla="*/ 341 h 354"/>
                <a:gd name="T60" fmla="*/ 124 w 175"/>
                <a:gd name="T61" fmla="*/ 353 h 354"/>
                <a:gd name="T62" fmla="*/ 134 w 175"/>
                <a:gd name="T63" fmla="*/ 353 h 354"/>
                <a:gd name="T64" fmla="*/ 139 w 175"/>
                <a:gd name="T65" fmla="*/ 344 h 354"/>
                <a:gd name="T66" fmla="*/ 139 w 175"/>
                <a:gd name="T67" fmla="*/ 334 h 354"/>
                <a:gd name="T68" fmla="*/ 143 w 175"/>
                <a:gd name="T69" fmla="*/ 333 h 354"/>
                <a:gd name="T70" fmla="*/ 143 w 175"/>
                <a:gd name="T71" fmla="*/ 325 h 354"/>
                <a:gd name="T72" fmla="*/ 147 w 175"/>
                <a:gd name="T73" fmla="*/ 321 h 354"/>
                <a:gd name="T74" fmla="*/ 148 w 175"/>
                <a:gd name="T75" fmla="*/ 302 h 354"/>
                <a:gd name="T76" fmla="*/ 150 w 175"/>
                <a:gd name="T77" fmla="*/ 283 h 354"/>
                <a:gd name="T78" fmla="*/ 151 w 175"/>
                <a:gd name="T79" fmla="*/ 263 h 354"/>
                <a:gd name="T80" fmla="*/ 153 w 175"/>
                <a:gd name="T81" fmla="*/ 247 h 354"/>
                <a:gd name="T82" fmla="*/ 151 w 175"/>
                <a:gd name="T83" fmla="*/ 235 h 354"/>
                <a:gd name="T84" fmla="*/ 150 w 175"/>
                <a:gd name="T85" fmla="*/ 230 h 354"/>
                <a:gd name="T86" fmla="*/ 159 w 175"/>
                <a:gd name="T87" fmla="*/ 139 h 354"/>
                <a:gd name="T88" fmla="*/ 160 w 175"/>
                <a:gd name="T89" fmla="*/ 139 h 354"/>
                <a:gd name="T90" fmla="*/ 162 w 175"/>
                <a:gd name="T91" fmla="*/ 138 h 354"/>
                <a:gd name="T92" fmla="*/ 162 w 175"/>
                <a:gd name="T93" fmla="*/ 132 h 354"/>
                <a:gd name="T94" fmla="*/ 168 w 175"/>
                <a:gd name="T95" fmla="*/ 128 h 354"/>
                <a:gd name="T96" fmla="*/ 169 w 175"/>
                <a:gd name="T97" fmla="*/ 112 h 354"/>
                <a:gd name="T98" fmla="*/ 171 w 175"/>
                <a:gd name="T99" fmla="*/ 89 h 354"/>
                <a:gd name="T100" fmla="*/ 171 w 175"/>
                <a:gd name="T101" fmla="*/ 71 h 354"/>
                <a:gd name="T102" fmla="*/ 174 w 175"/>
                <a:gd name="T103" fmla="*/ 54 h 354"/>
                <a:gd name="T104" fmla="*/ 171 w 175"/>
                <a:gd name="T105" fmla="*/ 44 h 354"/>
                <a:gd name="T106" fmla="*/ 169 w 175"/>
                <a:gd name="T107" fmla="*/ 38 h 354"/>
                <a:gd name="T108" fmla="*/ 169 w 175"/>
                <a:gd name="T109" fmla="*/ 33 h 354"/>
                <a:gd name="T110" fmla="*/ 168 w 175"/>
                <a:gd name="T111" fmla="*/ 25 h 354"/>
                <a:gd name="T112" fmla="*/ 161 w 175"/>
                <a:gd name="T113" fmla="*/ 22 h 354"/>
                <a:gd name="T114" fmla="*/ 148 w 175"/>
                <a:gd name="T115" fmla="*/ 19 h 354"/>
                <a:gd name="T116" fmla="*/ 143 w 175"/>
                <a:gd name="T117" fmla="*/ 15 h 354"/>
                <a:gd name="T118" fmla="*/ 135 w 175"/>
                <a:gd name="T119" fmla="*/ 9 h 354"/>
                <a:gd name="T120" fmla="*/ 120 w 175"/>
                <a:gd name="T121" fmla="*/ 4 h 354"/>
                <a:gd name="T122" fmla="*/ 102 w 175"/>
                <a:gd name="T123" fmla="*/ 3 h 35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75"/>
                <a:gd name="T187" fmla="*/ 0 h 354"/>
                <a:gd name="T188" fmla="*/ 175 w 175"/>
                <a:gd name="T189" fmla="*/ 354 h 35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75" h="354">
                  <a:moveTo>
                    <a:pt x="102" y="3"/>
                  </a:moveTo>
                  <a:lnTo>
                    <a:pt x="82" y="1"/>
                  </a:lnTo>
                  <a:lnTo>
                    <a:pt x="68" y="0"/>
                  </a:lnTo>
                  <a:lnTo>
                    <a:pt x="57" y="3"/>
                  </a:lnTo>
                  <a:lnTo>
                    <a:pt x="50" y="9"/>
                  </a:lnTo>
                  <a:lnTo>
                    <a:pt x="41" y="7"/>
                  </a:lnTo>
                  <a:lnTo>
                    <a:pt x="32" y="9"/>
                  </a:lnTo>
                  <a:lnTo>
                    <a:pt x="30" y="19"/>
                  </a:lnTo>
                  <a:lnTo>
                    <a:pt x="31" y="23"/>
                  </a:lnTo>
                  <a:lnTo>
                    <a:pt x="23" y="29"/>
                  </a:lnTo>
                  <a:lnTo>
                    <a:pt x="22" y="41"/>
                  </a:lnTo>
                  <a:lnTo>
                    <a:pt x="19" y="58"/>
                  </a:lnTo>
                  <a:lnTo>
                    <a:pt x="17" y="74"/>
                  </a:lnTo>
                  <a:lnTo>
                    <a:pt x="17" y="96"/>
                  </a:lnTo>
                  <a:lnTo>
                    <a:pt x="15" y="110"/>
                  </a:lnTo>
                  <a:lnTo>
                    <a:pt x="17" y="119"/>
                  </a:lnTo>
                  <a:lnTo>
                    <a:pt x="18" y="125"/>
                  </a:lnTo>
                  <a:lnTo>
                    <a:pt x="19" y="128"/>
                  </a:lnTo>
                  <a:lnTo>
                    <a:pt x="13" y="216"/>
                  </a:lnTo>
                  <a:lnTo>
                    <a:pt x="12" y="222"/>
                  </a:lnTo>
                  <a:lnTo>
                    <a:pt x="6" y="234"/>
                  </a:lnTo>
                  <a:lnTo>
                    <a:pt x="5" y="247"/>
                  </a:lnTo>
                  <a:lnTo>
                    <a:pt x="0" y="267"/>
                  </a:lnTo>
                  <a:lnTo>
                    <a:pt x="3" y="291"/>
                  </a:lnTo>
                  <a:lnTo>
                    <a:pt x="1" y="302"/>
                  </a:lnTo>
                  <a:lnTo>
                    <a:pt x="3" y="314"/>
                  </a:lnTo>
                  <a:lnTo>
                    <a:pt x="4" y="321"/>
                  </a:lnTo>
                  <a:lnTo>
                    <a:pt x="3" y="330"/>
                  </a:lnTo>
                  <a:lnTo>
                    <a:pt x="4" y="338"/>
                  </a:lnTo>
                  <a:lnTo>
                    <a:pt x="13" y="341"/>
                  </a:lnTo>
                  <a:lnTo>
                    <a:pt x="124" y="353"/>
                  </a:lnTo>
                  <a:lnTo>
                    <a:pt x="134" y="353"/>
                  </a:lnTo>
                  <a:lnTo>
                    <a:pt x="139" y="344"/>
                  </a:lnTo>
                  <a:lnTo>
                    <a:pt x="139" y="334"/>
                  </a:lnTo>
                  <a:lnTo>
                    <a:pt x="143" y="333"/>
                  </a:lnTo>
                  <a:lnTo>
                    <a:pt x="143" y="325"/>
                  </a:lnTo>
                  <a:lnTo>
                    <a:pt x="147" y="321"/>
                  </a:lnTo>
                  <a:lnTo>
                    <a:pt x="148" y="302"/>
                  </a:lnTo>
                  <a:lnTo>
                    <a:pt x="150" y="283"/>
                  </a:lnTo>
                  <a:lnTo>
                    <a:pt x="151" y="263"/>
                  </a:lnTo>
                  <a:lnTo>
                    <a:pt x="153" y="247"/>
                  </a:lnTo>
                  <a:lnTo>
                    <a:pt x="151" y="235"/>
                  </a:lnTo>
                  <a:lnTo>
                    <a:pt x="150" y="230"/>
                  </a:lnTo>
                  <a:lnTo>
                    <a:pt x="159" y="139"/>
                  </a:lnTo>
                  <a:lnTo>
                    <a:pt x="160" y="139"/>
                  </a:lnTo>
                  <a:lnTo>
                    <a:pt x="162" y="138"/>
                  </a:lnTo>
                  <a:lnTo>
                    <a:pt x="162" y="132"/>
                  </a:lnTo>
                  <a:lnTo>
                    <a:pt x="168" y="128"/>
                  </a:lnTo>
                  <a:lnTo>
                    <a:pt x="169" y="112"/>
                  </a:lnTo>
                  <a:lnTo>
                    <a:pt x="171" y="89"/>
                  </a:lnTo>
                  <a:lnTo>
                    <a:pt x="171" y="71"/>
                  </a:lnTo>
                  <a:lnTo>
                    <a:pt x="174" y="54"/>
                  </a:lnTo>
                  <a:lnTo>
                    <a:pt x="171" y="44"/>
                  </a:lnTo>
                  <a:lnTo>
                    <a:pt x="169" y="38"/>
                  </a:lnTo>
                  <a:lnTo>
                    <a:pt x="169" y="33"/>
                  </a:lnTo>
                  <a:lnTo>
                    <a:pt x="168" y="25"/>
                  </a:lnTo>
                  <a:lnTo>
                    <a:pt x="161" y="22"/>
                  </a:lnTo>
                  <a:lnTo>
                    <a:pt x="148" y="19"/>
                  </a:lnTo>
                  <a:lnTo>
                    <a:pt x="143" y="15"/>
                  </a:lnTo>
                  <a:lnTo>
                    <a:pt x="135" y="9"/>
                  </a:lnTo>
                  <a:lnTo>
                    <a:pt x="120" y="4"/>
                  </a:lnTo>
                  <a:lnTo>
                    <a:pt x="102" y="3"/>
                  </a:lnTo>
                </a:path>
              </a:pathLst>
            </a:custGeom>
            <a:solidFill>
              <a:srgbClr val="FDEB62"/>
            </a:solidFill>
            <a:ln w="12700" cap="rnd">
              <a:noFill/>
              <a:round/>
              <a:headEnd/>
              <a:tailEnd/>
            </a:ln>
          </p:spPr>
          <p:txBody>
            <a:bodyPr/>
            <a:lstStyle/>
            <a:p>
              <a:endParaRPr lang="en-US" dirty="0">
                <a:latin typeface="Times New Roman" pitchFamily="18" charset="0"/>
              </a:endParaRPr>
            </a:p>
          </p:txBody>
        </p:sp>
        <p:sp>
          <p:nvSpPr>
            <p:cNvPr id="24603" name="Freeform 40"/>
            <p:cNvSpPr>
              <a:spLocks/>
            </p:cNvSpPr>
            <p:nvPr/>
          </p:nvSpPr>
          <p:spPr bwMode="auto">
            <a:xfrm>
              <a:off x="2419" y="2450"/>
              <a:ext cx="131" cy="29"/>
            </a:xfrm>
            <a:custGeom>
              <a:avLst/>
              <a:gdLst>
                <a:gd name="T0" fmla="*/ 130 w 131"/>
                <a:gd name="T1" fmla="*/ 20 h 29"/>
                <a:gd name="T2" fmla="*/ 130 w 131"/>
                <a:gd name="T3" fmla="*/ 18 h 29"/>
                <a:gd name="T4" fmla="*/ 129 w 131"/>
                <a:gd name="T5" fmla="*/ 13 h 29"/>
                <a:gd name="T6" fmla="*/ 7 w 131"/>
                <a:gd name="T7" fmla="*/ 0 h 29"/>
                <a:gd name="T8" fmla="*/ 5 w 131"/>
                <a:gd name="T9" fmla="*/ 4 h 29"/>
                <a:gd name="T10" fmla="*/ 0 w 131"/>
                <a:gd name="T11" fmla="*/ 8 h 29"/>
                <a:gd name="T12" fmla="*/ 3 w 131"/>
                <a:gd name="T13" fmla="*/ 17 h 29"/>
                <a:gd name="T14" fmla="*/ 5 w 131"/>
                <a:gd name="T15" fmla="*/ 17 h 29"/>
                <a:gd name="T16" fmla="*/ 126 w 131"/>
                <a:gd name="T17" fmla="*/ 27 h 29"/>
                <a:gd name="T18" fmla="*/ 129 w 131"/>
                <a:gd name="T19" fmla="*/ 28 h 29"/>
                <a:gd name="T20" fmla="*/ 130 w 131"/>
                <a:gd name="T21" fmla="*/ 20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1"/>
                <a:gd name="T34" fmla="*/ 0 h 29"/>
                <a:gd name="T35" fmla="*/ 131 w 131"/>
                <a:gd name="T36" fmla="*/ 29 h 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1" h="29">
                  <a:moveTo>
                    <a:pt x="130" y="20"/>
                  </a:moveTo>
                  <a:lnTo>
                    <a:pt x="130" y="18"/>
                  </a:lnTo>
                  <a:lnTo>
                    <a:pt x="129" y="13"/>
                  </a:lnTo>
                  <a:lnTo>
                    <a:pt x="7" y="0"/>
                  </a:lnTo>
                  <a:lnTo>
                    <a:pt x="5" y="4"/>
                  </a:lnTo>
                  <a:lnTo>
                    <a:pt x="0" y="8"/>
                  </a:lnTo>
                  <a:lnTo>
                    <a:pt x="3" y="17"/>
                  </a:lnTo>
                  <a:lnTo>
                    <a:pt x="5" y="17"/>
                  </a:lnTo>
                  <a:lnTo>
                    <a:pt x="126" y="27"/>
                  </a:lnTo>
                  <a:lnTo>
                    <a:pt x="129" y="28"/>
                  </a:lnTo>
                  <a:lnTo>
                    <a:pt x="130" y="20"/>
                  </a:lnTo>
                </a:path>
              </a:pathLst>
            </a:custGeom>
            <a:solidFill>
              <a:srgbClr val="BFBFBF"/>
            </a:solidFill>
            <a:ln w="12700" cap="rnd">
              <a:solidFill>
                <a:srgbClr val="919191"/>
              </a:solidFill>
              <a:round/>
              <a:headEnd/>
              <a:tailEnd/>
            </a:ln>
          </p:spPr>
          <p:txBody>
            <a:bodyPr/>
            <a:lstStyle/>
            <a:p>
              <a:endParaRPr lang="en-US" dirty="0">
                <a:latin typeface="Times New Roman" pitchFamily="18" charset="0"/>
              </a:endParaRPr>
            </a:p>
          </p:txBody>
        </p:sp>
        <p:sp>
          <p:nvSpPr>
            <p:cNvPr id="24604" name="Freeform 41"/>
            <p:cNvSpPr>
              <a:spLocks/>
            </p:cNvSpPr>
            <p:nvPr/>
          </p:nvSpPr>
          <p:spPr bwMode="auto">
            <a:xfrm>
              <a:off x="2446" y="2127"/>
              <a:ext cx="23" cy="88"/>
            </a:xfrm>
            <a:custGeom>
              <a:avLst/>
              <a:gdLst>
                <a:gd name="T0" fmla="*/ 0 w 23"/>
                <a:gd name="T1" fmla="*/ 0 h 88"/>
                <a:gd name="T2" fmla="*/ 22 w 23"/>
                <a:gd name="T3" fmla="*/ 87 h 88"/>
                <a:gd name="T4" fmla="*/ 0 w 23"/>
                <a:gd name="T5" fmla="*/ 0 h 88"/>
                <a:gd name="T6" fmla="*/ 0 60000 65536"/>
                <a:gd name="T7" fmla="*/ 0 60000 65536"/>
                <a:gd name="T8" fmla="*/ 0 60000 65536"/>
                <a:gd name="T9" fmla="*/ 0 w 23"/>
                <a:gd name="T10" fmla="*/ 0 h 88"/>
                <a:gd name="T11" fmla="*/ 23 w 23"/>
                <a:gd name="T12" fmla="*/ 88 h 88"/>
              </a:gdLst>
              <a:ahLst/>
              <a:cxnLst>
                <a:cxn ang="T6">
                  <a:pos x="T0" y="T1"/>
                </a:cxn>
                <a:cxn ang="T7">
                  <a:pos x="T2" y="T3"/>
                </a:cxn>
                <a:cxn ang="T8">
                  <a:pos x="T4" y="T5"/>
                </a:cxn>
              </a:cxnLst>
              <a:rect l="T9" t="T10" r="T11" b="T12"/>
              <a:pathLst>
                <a:path w="23" h="88">
                  <a:moveTo>
                    <a:pt x="0" y="0"/>
                  </a:moveTo>
                  <a:lnTo>
                    <a:pt x="22" y="87"/>
                  </a:lnTo>
                  <a:lnTo>
                    <a:pt x="0" y="0"/>
                  </a:lnTo>
                </a:path>
              </a:pathLst>
            </a:custGeom>
            <a:solidFill>
              <a:srgbClr val="FFBFBF"/>
            </a:solidFill>
            <a:ln w="12700" cap="rnd">
              <a:noFill/>
              <a:round/>
              <a:headEnd/>
              <a:tailEnd/>
            </a:ln>
          </p:spPr>
          <p:txBody>
            <a:bodyPr/>
            <a:lstStyle/>
            <a:p>
              <a:endParaRPr lang="en-US" dirty="0">
                <a:latin typeface="Times New Roman" pitchFamily="18" charset="0"/>
              </a:endParaRPr>
            </a:p>
          </p:txBody>
        </p:sp>
        <p:sp>
          <p:nvSpPr>
            <p:cNvPr id="24605" name="Freeform 42"/>
            <p:cNvSpPr>
              <a:spLocks/>
            </p:cNvSpPr>
            <p:nvPr/>
          </p:nvSpPr>
          <p:spPr bwMode="auto">
            <a:xfrm>
              <a:off x="2571" y="2143"/>
              <a:ext cx="22" cy="88"/>
            </a:xfrm>
            <a:custGeom>
              <a:avLst/>
              <a:gdLst>
                <a:gd name="T0" fmla="*/ 0 w 22"/>
                <a:gd name="T1" fmla="*/ 0 h 88"/>
                <a:gd name="T2" fmla="*/ 21 w 22"/>
                <a:gd name="T3" fmla="*/ 87 h 88"/>
                <a:gd name="T4" fmla="*/ 0 w 22"/>
                <a:gd name="T5" fmla="*/ 0 h 88"/>
                <a:gd name="T6" fmla="*/ 0 60000 65536"/>
                <a:gd name="T7" fmla="*/ 0 60000 65536"/>
                <a:gd name="T8" fmla="*/ 0 60000 65536"/>
                <a:gd name="T9" fmla="*/ 0 w 22"/>
                <a:gd name="T10" fmla="*/ 0 h 88"/>
                <a:gd name="T11" fmla="*/ 22 w 22"/>
                <a:gd name="T12" fmla="*/ 88 h 88"/>
              </a:gdLst>
              <a:ahLst/>
              <a:cxnLst>
                <a:cxn ang="T6">
                  <a:pos x="T0" y="T1"/>
                </a:cxn>
                <a:cxn ang="T7">
                  <a:pos x="T2" y="T3"/>
                </a:cxn>
                <a:cxn ang="T8">
                  <a:pos x="T4" y="T5"/>
                </a:cxn>
              </a:cxnLst>
              <a:rect l="T9" t="T10" r="T11" b="T12"/>
              <a:pathLst>
                <a:path w="22" h="88">
                  <a:moveTo>
                    <a:pt x="0" y="0"/>
                  </a:moveTo>
                  <a:lnTo>
                    <a:pt x="21" y="87"/>
                  </a:lnTo>
                  <a:lnTo>
                    <a:pt x="0" y="0"/>
                  </a:lnTo>
                </a:path>
              </a:pathLst>
            </a:custGeom>
            <a:solidFill>
              <a:srgbClr val="FFBFBF"/>
            </a:solidFill>
            <a:ln w="12700" cap="rnd">
              <a:noFill/>
              <a:round/>
              <a:headEnd/>
              <a:tailEnd/>
            </a:ln>
          </p:spPr>
          <p:txBody>
            <a:bodyPr/>
            <a:lstStyle/>
            <a:p>
              <a:endParaRPr lang="en-US" dirty="0">
                <a:latin typeface="Times New Roman" pitchFamily="18" charset="0"/>
              </a:endParaRPr>
            </a:p>
          </p:txBody>
        </p:sp>
        <p:sp>
          <p:nvSpPr>
            <p:cNvPr id="24606" name="Freeform 43"/>
            <p:cNvSpPr>
              <a:spLocks/>
            </p:cNvSpPr>
            <p:nvPr/>
          </p:nvSpPr>
          <p:spPr bwMode="auto">
            <a:xfrm>
              <a:off x="2564" y="2143"/>
              <a:ext cx="22" cy="88"/>
            </a:xfrm>
            <a:custGeom>
              <a:avLst/>
              <a:gdLst>
                <a:gd name="T0" fmla="*/ 5 w 22"/>
                <a:gd name="T1" fmla="*/ 0 h 88"/>
                <a:gd name="T2" fmla="*/ 21 w 22"/>
                <a:gd name="T3" fmla="*/ 1 h 88"/>
                <a:gd name="T4" fmla="*/ 16 w 22"/>
                <a:gd name="T5" fmla="*/ 87 h 88"/>
                <a:gd name="T6" fmla="*/ 0 w 22"/>
                <a:gd name="T7" fmla="*/ 84 h 88"/>
                <a:gd name="T8" fmla="*/ 5 w 22"/>
                <a:gd name="T9" fmla="*/ 0 h 88"/>
                <a:gd name="T10" fmla="*/ 0 60000 65536"/>
                <a:gd name="T11" fmla="*/ 0 60000 65536"/>
                <a:gd name="T12" fmla="*/ 0 60000 65536"/>
                <a:gd name="T13" fmla="*/ 0 60000 65536"/>
                <a:gd name="T14" fmla="*/ 0 60000 65536"/>
                <a:gd name="T15" fmla="*/ 0 w 22"/>
                <a:gd name="T16" fmla="*/ 0 h 88"/>
                <a:gd name="T17" fmla="*/ 22 w 22"/>
                <a:gd name="T18" fmla="*/ 88 h 88"/>
              </a:gdLst>
              <a:ahLst/>
              <a:cxnLst>
                <a:cxn ang="T10">
                  <a:pos x="T0" y="T1"/>
                </a:cxn>
                <a:cxn ang="T11">
                  <a:pos x="T2" y="T3"/>
                </a:cxn>
                <a:cxn ang="T12">
                  <a:pos x="T4" y="T5"/>
                </a:cxn>
                <a:cxn ang="T13">
                  <a:pos x="T6" y="T7"/>
                </a:cxn>
                <a:cxn ang="T14">
                  <a:pos x="T8" y="T9"/>
                </a:cxn>
              </a:cxnLst>
              <a:rect l="T15" t="T16" r="T17" b="T18"/>
              <a:pathLst>
                <a:path w="22" h="88">
                  <a:moveTo>
                    <a:pt x="5" y="0"/>
                  </a:moveTo>
                  <a:lnTo>
                    <a:pt x="21" y="1"/>
                  </a:lnTo>
                  <a:lnTo>
                    <a:pt x="16" y="87"/>
                  </a:lnTo>
                  <a:lnTo>
                    <a:pt x="0" y="84"/>
                  </a:lnTo>
                  <a:lnTo>
                    <a:pt x="5" y="0"/>
                  </a:lnTo>
                </a:path>
              </a:pathLst>
            </a:custGeom>
            <a:solidFill>
              <a:srgbClr val="FF4040"/>
            </a:solidFill>
            <a:ln w="12700" cap="rnd">
              <a:noFill/>
              <a:round/>
              <a:headEnd/>
              <a:tailEnd/>
            </a:ln>
          </p:spPr>
          <p:txBody>
            <a:bodyPr/>
            <a:lstStyle/>
            <a:p>
              <a:endParaRPr lang="en-US" dirty="0">
                <a:latin typeface="Times New Roman" pitchFamily="18" charset="0"/>
              </a:endParaRPr>
            </a:p>
          </p:txBody>
        </p:sp>
        <p:sp>
          <p:nvSpPr>
            <p:cNvPr id="24607" name="Freeform 44"/>
            <p:cNvSpPr>
              <a:spLocks/>
            </p:cNvSpPr>
            <p:nvPr/>
          </p:nvSpPr>
          <p:spPr bwMode="auto">
            <a:xfrm>
              <a:off x="2445" y="2116"/>
              <a:ext cx="47" cy="139"/>
            </a:xfrm>
            <a:custGeom>
              <a:avLst/>
              <a:gdLst>
                <a:gd name="T0" fmla="*/ 20 w 47"/>
                <a:gd name="T1" fmla="*/ 4 h 139"/>
                <a:gd name="T2" fmla="*/ 17 w 47"/>
                <a:gd name="T3" fmla="*/ 3 h 139"/>
                <a:gd name="T4" fmla="*/ 13 w 47"/>
                <a:gd name="T5" fmla="*/ 1 h 139"/>
                <a:gd name="T6" fmla="*/ 12 w 47"/>
                <a:gd name="T7" fmla="*/ 4 h 139"/>
                <a:gd name="T8" fmla="*/ 12 w 47"/>
                <a:gd name="T9" fmla="*/ 6 h 139"/>
                <a:gd name="T10" fmla="*/ 0 w 47"/>
                <a:gd name="T11" fmla="*/ 126 h 139"/>
                <a:gd name="T12" fmla="*/ 1 w 47"/>
                <a:gd name="T13" fmla="*/ 135 h 139"/>
                <a:gd name="T14" fmla="*/ 8 w 47"/>
                <a:gd name="T15" fmla="*/ 137 h 139"/>
                <a:gd name="T16" fmla="*/ 25 w 47"/>
                <a:gd name="T17" fmla="*/ 138 h 139"/>
                <a:gd name="T18" fmla="*/ 29 w 47"/>
                <a:gd name="T19" fmla="*/ 138 h 139"/>
                <a:gd name="T20" fmla="*/ 34 w 47"/>
                <a:gd name="T21" fmla="*/ 131 h 139"/>
                <a:gd name="T22" fmla="*/ 46 w 47"/>
                <a:gd name="T23" fmla="*/ 16 h 139"/>
                <a:gd name="T24" fmla="*/ 41 w 47"/>
                <a:gd name="T25" fmla="*/ 6 h 139"/>
                <a:gd name="T26" fmla="*/ 35 w 47"/>
                <a:gd name="T27" fmla="*/ 0 h 139"/>
                <a:gd name="T28" fmla="*/ 20 w 47"/>
                <a:gd name="T29" fmla="*/ 4 h 1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7"/>
                <a:gd name="T46" fmla="*/ 0 h 139"/>
                <a:gd name="T47" fmla="*/ 47 w 47"/>
                <a:gd name="T48" fmla="*/ 139 h 1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7" h="139">
                  <a:moveTo>
                    <a:pt x="20" y="4"/>
                  </a:moveTo>
                  <a:lnTo>
                    <a:pt x="17" y="3"/>
                  </a:lnTo>
                  <a:lnTo>
                    <a:pt x="13" y="1"/>
                  </a:lnTo>
                  <a:lnTo>
                    <a:pt x="12" y="4"/>
                  </a:lnTo>
                  <a:lnTo>
                    <a:pt x="12" y="6"/>
                  </a:lnTo>
                  <a:lnTo>
                    <a:pt x="0" y="126"/>
                  </a:lnTo>
                  <a:lnTo>
                    <a:pt x="1" y="135"/>
                  </a:lnTo>
                  <a:lnTo>
                    <a:pt x="8" y="137"/>
                  </a:lnTo>
                  <a:lnTo>
                    <a:pt x="25" y="138"/>
                  </a:lnTo>
                  <a:lnTo>
                    <a:pt x="29" y="138"/>
                  </a:lnTo>
                  <a:lnTo>
                    <a:pt x="34" y="131"/>
                  </a:lnTo>
                  <a:lnTo>
                    <a:pt x="46" y="16"/>
                  </a:lnTo>
                  <a:lnTo>
                    <a:pt x="41" y="6"/>
                  </a:lnTo>
                  <a:lnTo>
                    <a:pt x="35" y="0"/>
                  </a:lnTo>
                  <a:lnTo>
                    <a:pt x="20" y="4"/>
                  </a:lnTo>
                </a:path>
              </a:pathLst>
            </a:custGeom>
            <a:solidFill>
              <a:srgbClr val="D2C351"/>
            </a:solidFill>
            <a:ln w="12700" cap="rnd">
              <a:noFill/>
              <a:round/>
              <a:headEnd/>
              <a:tailEnd/>
            </a:ln>
          </p:spPr>
          <p:txBody>
            <a:bodyPr/>
            <a:lstStyle/>
            <a:p>
              <a:endParaRPr lang="en-US" dirty="0">
                <a:latin typeface="Times New Roman" pitchFamily="18" charset="0"/>
              </a:endParaRPr>
            </a:p>
          </p:txBody>
        </p:sp>
        <p:sp>
          <p:nvSpPr>
            <p:cNvPr id="24608" name="Freeform 45"/>
            <p:cNvSpPr>
              <a:spLocks/>
            </p:cNvSpPr>
            <p:nvPr/>
          </p:nvSpPr>
          <p:spPr bwMode="auto">
            <a:xfrm>
              <a:off x="2434" y="2332"/>
              <a:ext cx="125" cy="56"/>
            </a:xfrm>
            <a:custGeom>
              <a:avLst/>
              <a:gdLst>
                <a:gd name="T0" fmla="*/ 1 w 125"/>
                <a:gd name="T1" fmla="*/ 12 h 56"/>
                <a:gd name="T2" fmla="*/ 3 w 125"/>
                <a:gd name="T3" fmla="*/ 7 h 56"/>
                <a:gd name="T4" fmla="*/ 5 w 125"/>
                <a:gd name="T5" fmla="*/ 4 h 56"/>
                <a:gd name="T6" fmla="*/ 4 w 125"/>
                <a:gd name="T7" fmla="*/ 0 h 56"/>
                <a:gd name="T8" fmla="*/ 9 w 125"/>
                <a:gd name="T9" fmla="*/ 1 h 56"/>
                <a:gd name="T10" fmla="*/ 118 w 125"/>
                <a:gd name="T11" fmla="*/ 13 h 56"/>
                <a:gd name="T12" fmla="*/ 124 w 125"/>
                <a:gd name="T13" fmla="*/ 17 h 56"/>
                <a:gd name="T14" fmla="*/ 124 w 125"/>
                <a:gd name="T15" fmla="*/ 26 h 56"/>
                <a:gd name="T16" fmla="*/ 121 w 125"/>
                <a:gd name="T17" fmla="*/ 43 h 56"/>
                <a:gd name="T18" fmla="*/ 120 w 125"/>
                <a:gd name="T19" fmla="*/ 52 h 56"/>
                <a:gd name="T20" fmla="*/ 112 w 125"/>
                <a:gd name="T21" fmla="*/ 55 h 56"/>
                <a:gd name="T22" fmla="*/ 10 w 125"/>
                <a:gd name="T23" fmla="*/ 42 h 56"/>
                <a:gd name="T24" fmla="*/ 0 w 125"/>
                <a:gd name="T25" fmla="*/ 38 h 56"/>
                <a:gd name="T26" fmla="*/ 1 w 125"/>
                <a:gd name="T27" fmla="*/ 29 h 56"/>
                <a:gd name="T28" fmla="*/ 1 w 125"/>
                <a:gd name="T29" fmla="*/ 12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5"/>
                <a:gd name="T46" fmla="*/ 0 h 56"/>
                <a:gd name="T47" fmla="*/ 125 w 125"/>
                <a:gd name="T48" fmla="*/ 56 h 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5" h="56">
                  <a:moveTo>
                    <a:pt x="1" y="12"/>
                  </a:moveTo>
                  <a:lnTo>
                    <a:pt x="3" y="7"/>
                  </a:lnTo>
                  <a:lnTo>
                    <a:pt x="5" y="4"/>
                  </a:lnTo>
                  <a:lnTo>
                    <a:pt x="4" y="0"/>
                  </a:lnTo>
                  <a:lnTo>
                    <a:pt x="9" y="1"/>
                  </a:lnTo>
                  <a:lnTo>
                    <a:pt x="118" y="13"/>
                  </a:lnTo>
                  <a:lnTo>
                    <a:pt x="124" y="17"/>
                  </a:lnTo>
                  <a:lnTo>
                    <a:pt x="124" y="26"/>
                  </a:lnTo>
                  <a:lnTo>
                    <a:pt x="121" y="43"/>
                  </a:lnTo>
                  <a:lnTo>
                    <a:pt x="120" y="52"/>
                  </a:lnTo>
                  <a:lnTo>
                    <a:pt x="112" y="55"/>
                  </a:lnTo>
                  <a:lnTo>
                    <a:pt x="10" y="42"/>
                  </a:lnTo>
                  <a:lnTo>
                    <a:pt x="0" y="38"/>
                  </a:lnTo>
                  <a:lnTo>
                    <a:pt x="1" y="29"/>
                  </a:lnTo>
                  <a:lnTo>
                    <a:pt x="1" y="12"/>
                  </a:lnTo>
                </a:path>
              </a:pathLst>
            </a:custGeom>
            <a:solidFill>
              <a:schemeClr val="accent1"/>
            </a:solidFill>
            <a:ln w="12700" cap="rnd">
              <a:solidFill>
                <a:srgbClr val="9F943D"/>
              </a:solidFill>
              <a:round/>
              <a:headEnd/>
              <a:tailEnd/>
            </a:ln>
          </p:spPr>
          <p:txBody>
            <a:bodyPr/>
            <a:lstStyle/>
            <a:p>
              <a:endParaRPr lang="en-US" dirty="0">
                <a:latin typeface="Times New Roman" pitchFamily="18" charset="0"/>
              </a:endParaRPr>
            </a:p>
          </p:txBody>
        </p:sp>
        <p:sp>
          <p:nvSpPr>
            <p:cNvPr id="24609" name="Freeform 46"/>
            <p:cNvSpPr>
              <a:spLocks/>
            </p:cNvSpPr>
            <p:nvPr/>
          </p:nvSpPr>
          <p:spPr bwMode="auto">
            <a:xfrm>
              <a:off x="2536" y="2125"/>
              <a:ext cx="42" cy="136"/>
            </a:xfrm>
            <a:custGeom>
              <a:avLst/>
              <a:gdLst>
                <a:gd name="T0" fmla="*/ 21 w 42"/>
                <a:gd name="T1" fmla="*/ 3 h 136"/>
                <a:gd name="T2" fmla="*/ 17 w 42"/>
                <a:gd name="T3" fmla="*/ 3 h 136"/>
                <a:gd name="T4" fmla="*/ 12 w 42"/>
                <a:gd name="T5" fmla="*/ 1 h 136"/>
                <a:gd name="T6" fmla="*/ 12 w 42"/>
                <a:gd name="T7" fmla="*/ 3 h 136"/>
                <a:gd name="T8" fmla="*/ 12 w 42"/>
                <a:gd name="T9" fmla="*/ 6 h 136"/>
                <a:gd name="T10" fmla="*/ 0 w 42"/>
                <a:gd name="T11" fmla="*/ 125 h 136"/>
                <a:gd name="T12" fmla="*/ 0 w 42"/>
                <a:gd name="T13" fmla="*/ 132 h 136"/>
                <a:gd name="T14" fmla="*/ 9 w 42"/>
                <a:gd name="T15" fmla="*/ 134 h 136"/>
                <a:gd name="T16" fmla="*/ 19 w 42"/>
                <a:gd name="T17" fmla="*/ 135 h 136"/>
                <a:gd name="T18" fmla="*/ 24 w 42"/>
                <a:gd name="T19" fmla="*/ 134 h 136"/>
                <a:gd name="T20" fmla="*/ 31 w 42"/>
                <a:gd name="T21" fmla="*/ 125 h 136"/>
                <a:gd name="T22" fmla="*/ 41 w 42"/>
                <a:gd name="T23" fmla="*/ 15 h 136"/>
                <a:gd name="T24" fmla="*/ 37 w 42"/>
                <a:gd name="T25" fmla="*/ 4 h 136"/>
                <a:gd name="T26" fmla="*/ 31 w 42"/>
                <a:gd name="T27" fmla="*/ 0 h 136"/>
                <a:gd name="T28" fmla="*/ 21 w 42"/>
                <a:gd name="T29" fmla="*/ 3 h 1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
                <a:gd name="T46" fmla="*/ 0 h 136"/>
                <a:gd name="T47" fmla="*/ 42 w 42"/>
                <a:gd name="T48" fmla="*/ 136 h 1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 h="136">
                  <a:moveTo>
                    <a:pt x="21" y="3"/>
                  </a:moveTo>
                  <a:lnTo>
                    <a:pt x="17" y="3"/>
                  </a:lnTo>
                  <a:lnTo>
                    <a:pt x="12" y="1"/>
                  </a:lnTo>
                  <a:lnTo>
                    <a:pt x="12" y="3"/>
                  </a:lnTo>
                  <a:lnTo>
                    <a:pt x="12" y="6"/>
                  </a:lnTo>
                  <a:lnTo>
                    <a:pt x="0" y="125"/>
                  </a:lnTo>
                  <a:lnTo>
                    <a:pt x="0" y="132"/>
                  </a:lnTo>
                  <a:lnTo>
                    <a:pt x="9" y="134"/>
                  </a:lnTo>
                  <a:lnTo>
                    <a:pt x="19" y="135"/>
                  </a:lnTo>
                  <a:lnTo>
                    <a:pt x="24" y="134"/>
                  </a:lnTo>
                  <a:lnTo>
                    <a:pt x="31" y="125"/>
                  </a:lnTo>
                  <a:lnTo>
                    <a:pt x="41" y="15"/>
                  </a:lnTo>
                  <a:lnTo>
                    <a:pt x="37" y="4"/>
                  </a:lnTo>
                  <a:lnTo>
                    <a:pt x="31" y="0"/>
                  </a:lnTo>
                  <a:lnTo>
                    <a:pt x="21" y="3"/>
                  </a:lnTo>
                </a:path>
              </a:pathLst>
            </a:custGeom>
            <a:solidFill>
              <a:srgbClr val="D2C351"/>
            </a:solidFill>
            <a:ln w="12700" cap="rnd">
              <a:noFill/>
              <a:round/>
              <a:headEnd/>
              <a:tailEnd/>
            </a:ln>
          </p:spPr>
          <p:txBody>
            <a:bodyPr/>
            <a:lstStyle/>
            <a:p>
              <a:endParaRPr lang="en-US" dirty="0">
                <a:latin typeface="Times New Roman" pitchFamily="18" charset="0"/>
              </a:endParaRPr>
            </a:p>
          </p:txBody>
        </p:sp>
        <p:sp>
          <p:nvSpPr>
            <p:cNvPr id="24610" name="Freeform 47"/>
            <p:cNvSpPr>
              <a:spLocks/>
            </p:cNvSpPr>
            <p:nvPr/>
          </p:nvSpPr>
          <p:spPr bwMode="auto">
            <a:xfrm>
              <a:off x="2441" y="2222"/>
              <a:ext cx="125" cy="54"/>
            </a:xfrm>
            <a:custGeom>
              <a:avLst/>
              <a:gdLst>
                <a:gd name="T0" fmla="*/ 3 w 125"/>
                <a:gd name="T1" fmla="*/ 29 h 54"/>
                <a:gd name="T2" fmla="*/ 1 w 125"/>
                <a:gd name="T3" fmla="*/ 32 h 54"/>
                <a:gd name="T4" fmla="*/ 0 w 125"/>
                <a:gd name="T5" fmla="*/ 36 h 54"/>
                <a:gd name="T6" fmla="*/ 1 w 125"/>
                <a:gd name="T7" fmla="*/ 40 h 54"/>
                <a:gd name="T8" fmla="*/ 4 w 125"/>
                <a:gd name="T9" fmla="*/ 42 h 54"/>
                <a:gd name="T10" fmla="*/ 114 w 125"/>
                <a:gd name="T11" fmla="*/ 53 h 54"/>
                <a:gd name="T12" fmla="*/ 123 w 125"/>
                <a:gd name="T13" fmla="*/ 50 h 54"/>
                <a:gd name="T14" fmla="*/ 124 w 125"/>
                <a:gd name="T15" fmla="*/ 42 h 54"/>
                <a:gd name="T16" fmla="*/ 124 w 125"/>
                <a:gd name="T17" fmla="*/ 27 h 54"/>
                <a:gd name="T18" fmla="*/ 121 w 125"/>
                <a:gd name="T19" fmla="*/ 17 h 54"/>
                <a:gd name="T20" fmla="*/ 116 w 125"/>
                <a:gd name="T21" fmla="*/ 10 h 54"/>
                <a:gd name="T22" fmla="*/ 12 w 125"/>
                <a:gd name="T23" fmla="*/ 0 h 54"/>
                <a:gd name="T24" fmla="*/ 4 w 125"/>
                <a:gd name="T25" fmla="*/ 4 h 54"/>
                <a:gd name="T26" fmla="*/ 0 w 125"/>
                <a:gd name="T27" fmla="*/ 10 h 54"/>
                <a:gd name="T28" fmla="*/ 3 w 125"/>
                <a:gd name="T29" fmla="*/ 29 h 5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5"/>
                <a:gd name="T46" fmla="*/ 0 h 54"/>
                <a:gd name="T47" fmla="*/ 125 w 125"/>
                <a:gd name="T48" fmla="*/ 54 h 5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5" h="54">
                  <a:moveTo>
                    <a:pt x="3" y="29"/>
                  </a:moveTo>
                  <a:lnTo>
                    <a:pt x="1" y="32"/>
                  </a:lnTo>
                  <a:lnTo>
                    <a:pt x="0" y="36"/>
                  </a:lnTo>
                  <a:lnTo>
                    <a:pt x="1" y="40"/>
                  </a:lnTo>
                  <a:lnTo>
                    <a:pt x="4" y="42"/>
                  </a:lnTo>
                  <a:lnTo>
                    <a:pt x="114" y="53"/>
                  </a:lnTo>
                  <a:lnTo>
                    <a:pt x="123" y="50"/>
                  </a:lnTo>
                  <a:lnTo>
                    <a:pt x="124" y="42"/>
                  </a:lnTo>
                  <a:lnTo>
                    <a:pt x="124" y="27"/>
                  </a:lnTo>
                  <a:lnTo>
                    <a:pt x="121" y="17"/>
                  </a:lnTo>
                  <a:lnTo>
                    <a:pt x="116" y="10"/>
                  </a:lnTo>
                  <a:lnTo>
                    <a:pt x="12" y="0"/>
                  </a:lnTo>
                  <a:lnTo>
                    <a:pt x="4" y="4"/>
                  </a:lnTo>
                  <a:lnTo>
                    <a:pt x="0" y="10"/>
                  </a:lnTo>
                  <a:lnTo>
                    <a:pt x="3" y="29"/>
                  </a:lnTo>
                </a:path>
              </a:pathLst>
            </a:custGeom>
            <a:solidFill>
              <a:schemeClr val="accent1"/>
            </a:solidFill>
            <a:ln w="12700" cap="rnd">
              <a:solidFill>
                <a:srgbClr val="9F943D"/>
              </a:solidFill>
              <a:round/>
              <a:headEnd/>
              <a:tailEnd/>
            </a:ln>
          </p:spPr>
          <p:txBody>
            <a:bodyPr/>
            <a:lstStyle/>
            <a:p>
              <a:endParaRPr lang="en-US" dirty="0">
                <a:latin typeface="Times New Roman" pitchFamily="18" charset="0"/>
              </a:endParaRPr>
            </a:p>
          </p:txBody>
        </p:sp>
        <p:sp>
          <p:nvSpPr>
            <p:cNvPr id="24611" name="Freeform 48"/>
            <p:cNvSpPr>
              <a:spLocks/>
            </p:cNvSpPr>
            <p:nvPr/>
          </p:nvSpPr>
          <p:spPr bwMode="auto">
            <a:xfrm>
              <a:off x="2456" y="2127"/>
              <a:ext cx="27" cy="87"/>
            </a:xfrm>
            <a:custGeom>
              <a:avLst/>
              <a:gdLst>
                <a:gd name="T0" fmla="*/ 26 w 27"/>
                <a:gd name="T1" fmla="*/ 3 h 87"/>
                <a:gd name="T2" fmla="*/ 10 w 27"/>
                <a:gd name="T3" fmla="*/ 0 h 87"/>
                <a:gd name="T4" fmla="*/ 0 w 27"/>
                <a:gd name="T5" fmla="*/ 86 h 87"/>
                <a:gd name="T6" fmla="*/ 21 w 27"/>
                <a:gd name="T7" fmla="*/ 86 h 87"/>
                <a:gd name="T8" fmla="*/ 26 w 27"/>
                <a:gd name="T9" fmla="*/ 3 h 87"/>
                <a:gd name="T10" fmla="*/ 0 60000 65536"/>
                <a:gd name="T11" fmla="*/ 0 60000 65536"/>
                <a:gd name="T12" fmla="*/ 0 60000 65536"/>
                <a:gd name="T13" fmla="*/ 0 60000 65536"/>
                <a:gd name="T14" fmla="*/ 0 60000 65536"/>
                <a:gd name="T15" fmla="*/ 0 w 27"/>
                <a:gd name="T16" fmla="*/ 0 h 87"/>
                <a:gd name="T17" fmla="*/ 27 w 27"/>
                <a:gd name="T18" fmla="*/ 87 h 87"/>
              </a:gdLst>
              <a:ahLst/>
              <a:cxnLst>
                <a:cxn ang="T10">
                  <a:pos x="T0" y="T1"/>
                </a:cxn>
                <a:cxn ang="T11">
                  <a:pos x="T2" y="T3"/>
                </a:cxn>
                <a:cxn ang="T12">
                  <a:pos x="T4" y="T5"/>
                </a:cxn>
                <a:cxn ang="T13">
                  <a:pos x="T6" y="T7"/>
                </a:cxn>
                <a:cxn ang="T14">
                  <a:pos x="T8" y="T9"/>
                </a:cxn>
              </a:cxnLst>
              <a:rect l="T15" t="T16" r="T17" b="T18"/>
              <a:pathLst>
                <a:path w="27" h="87">
                  <a:moveTo>
                    <a:pt x="26" y="3"/>
                  </a:moveTo>
                  <a:lnTo>
                    <a:pt x="10" y="0"/>
                  </a:lnTo>
                  <a:lnTo>
                    <a:pt x="0" y="86"/>
                  </a:lnTo>
                  <a:lnTo>
                    <a:pt x="21" y="86"/>
                  </a:lnTo>
                  <a:lnTo>
                    <a:pt x="26" y="3"/>
                  </a:lnTo>
                </a:path>
              </a:pathLst>
            </a:custGeom>
            <a:solidFill>
              <a:srgbClr val="9F943D"/>
            </a:solidFill>
            <a:ln w="12700" cap="rnd">
              <a:noFill/>
              <a:round/>
              <a:headEnd/>
              <a:tailEnd/>
            </a:ln>
          </p:spPr>
          <p:txBody>
            <a:bodyPr/>
            <a:lstStyle/>
            <a:p>
              <a:endParaRPr lang="en-US" dirty="0">
                <a:latin typeface="Times New Roman" pitchFamily="18" charset="0"/>
              </a:endParaRPr>
            </a:p>
          </p:txBody>
        </p:sp>
        <p:sp>
          <p:nvSpPr>
            <p:cNvPr id="24612" name="Freeform 49"/>
            <p:cNvSpPr>
              <a:spLocks/>
            </p:cNvSpPr>
            <p:nvPr/>
          </p:nvSpPr>
          <p:spPr bwMode="auto">
            <a:xfrm>
              <a:off x="2555" y="2136"/>
              <a:ext cx="21" cy="88"/>
            </a:xfrm>
            <a:custGeom>
              <a:avLst/>
              <a:gdLst>
                <a:gd name="T0" fmla="*/ 20 w 21"/>
                <a:gd name="T1" fmla="*/ 3 h 88"/>
                <a:gd name="T2" fmla="*/ 6 w 21"/>
                <a:gd name="T3" fmla="*/ 0 h 88"/>
                <a:gd name="T4" fmla="*/ 0 w 21"/>
                <a:gd name="T5" fmla="*/ 86 h 88"/>
                <a:gd name="T6" fmla="*/ 14 w 21"/>
                <a:gd name="T7" fmla="*/ 87 h 88"/>
                <a:gd name="T8" fmla="*/ 20 w 21"/>
                <a:gd name="T9" fmla="*/ 3 h 88"/>
                <a:gd name="T10" fmla="*/ 0 60000 65536"/>
                <a:gd name="T11" fmla="*/ 0 60000 65536"/>
                <a:gd name="T12" fmla="*/ 0 60000 65536"/>
                <a:gd name="T13" fmla="*/ 0 60000 65536"/>
                <a:gd name="T14" fmla="*/ 0 60000 65536"/>
                <a:gd name="T15" fmla="*/ 0 w 21"/>
                <a:gd name="T16" fmla="*/ 0 h 88"/>
                <a:gd name="T17" fmla="*/ 21 w 21"/>
                <a:gd name="T18" fmla="*/ 88 h 88"/>
              </a:gdLst>
              <a:ahLst/>
              <a:cxnLst>
                <a:cxn ang="T10">
                  <a:pos x="T0" y="T1"/>
                </a:cxn>
                <a:cxn ang="T11">
                  <a:pos x="T2" y="T3"/>
                </a:cxn>
                <a:cxn ang="T12">
                  <a:pos x="T4" y="T5"/>
                </a:cxn>
                <a:cxn ang="T13">
                  <a:pos x="T6" y="T7"/>
                </a:cxn>
                <a:cxn ang="T14">
                  <a:pos x="T8" y="T9"/>
                </a:cxn>
              </a:cxnLst>
              <a:rect l="T15" t="T16" r="T17" b="T18"/>
              <a:pathLst>
                <a:path w="21" h="88">
                  <a:moveTo>
                    <a:pt x="20" y="3"/>
                  </a:moveTo>
                  <a:lnTo>
                    <a:pt x="6" y="0"/>
                  </a:lnTo>
                  <a:lnTo>
                    <a:pt x="0" y="86"/>
                  </a:lnTo>
                  <a:lnTo>
                    <a:pt x="14" y="87"/>
                  </a:lnTo>
                  <a:lnTo>
                    <a:pt x="20" y="3"/>
                  </a:lnTo>
                </a:path>
              </a:pathLst>
            </a:custGeom>
            <a:solidFill>
              <a:srgbClr val="9F943D"/>
            </a:solidFill>
            <a:ln w="12700" cap="rnd">
              <a:noFill/>
              <a:round/>
              <a:headEnd/>
              <a:tailEnd/>
            </a:ln>
          </p:spPr>
          <p:txBody>
            <a:bodyPr/>
            <a:lstStyle/>
            <a:p>
              <a:endParaRPr lang="en-US" dirty="0">
                <a:latin typeface="Times New Roman" pitchFamily="18" charset="0"/>
              </a:endParaRPr>
            </a:p>
          </p:txBody>
        </p:sp>
      </p:grpSp>
      <p:sp>
        <p:nvSpPr>
          <p:cNvPr id="175154" name="Freeform 50"/>
          <p:cNvSpPr>
            <a:spLocks/>
          </p:cNvSpPr>
          <p:nvPr/>
        </p:nvSpPr>
        <p:spPr bwMode="auto">
          <a:xfrm>
            <a:off x="3827462" y="4167188"/>
            <a:ext cx="442913" cy="384175"/>
          </a:xfrm>
          <a:custGeom>
            <a:avLst/>
            <a:gdLst/>
            <a:ahLst/>
            <a:cxnLst>
              <a:cxn ang="0">
                <a:pos x="69" y="119"/>
              </a:cxn>
              <a:cxn ang="0">
                <a:pos x="40" y="94"/>
              </a:cxn>
              <a:cxn ang="0">
                <a:pos x="80" y="84"/>
              </a:cxn>
              <a:cxn ang="0">
                <a:pos x="50" y="0"/>
              </a:cxn>
              <a:cxn ang="0">
                <a:pos x="123" y="61"/>
              </a:cxn>
              <a:cxn ang="0">
                <a:pos x="127" y="8"/>
              </a:cxn>
              <a:cxn ang="0">
                <a:pos x="152" y="59"/>
              </a:cxn>
              <a:cxn ang="0">
                <a:pos x="211" y="14"/>
              </a:cxn>
              <a:cxn ang="0">
                <a:pos x="196" y="94"/>
              </a:cxn>
              <a:cxn ang="0">
                <a:pos x="234" y="96"/>
              </a:cxn>
              <a:cxn ang="0">
                <a:pos x="203" y="129"/>
              </a:cxn>
              <a:cxn ang="0">
                <a:pos x="279" y="191"/>
              </a:cxn>
              <a:cxn ang="0">
                <a:pos x="196" y="187"/>
              </a:cxn>
              <a:cxn ang="0">
                <a:pos x="217" y="232"/>
              </a:cxn>
              <a:cxn ang="0">
                <a:pos x="165" y="201"/>
              </a:cxn>
              <a:cxn ang="0">
                <a:pos x="142" y="289"/>
              </a:cxn>
              <a:cxn ang="0">
                <a:pos x="114" y="211"/>
              </a:cxn>
              <a:cxn ang="0">
                <a:pos x="87" y="240"/>
              </a:cxn>
              <a:cxn ang="0">
                <a:pos x="99" y="176"/>
              </a:cxn>
              <a:cxn ang="0">
                <a:pos x="0" y="168"/>
              </a:cxn>
              <a:cxn ang="0">
                <a:pos x="69" y="119"/>
              </a:cxn>
            </a:cxnLst>
            <a:rect l="0" t="0" r="r" b="b"/>
            <a:pathLst>
              <a:path w="280" h="290">
                <a:moveTo>
                  <a:pt x="69" y="119"/>
                </a:moveTo>
                <a:lnTo>
                  <a:pt x="40" y="94"/>
                </a:lnTo>
                <a:lnTo>
                  <a:pt x="80" y="84"/>
                </a:lnTo>
                <a:lnTo>
                  <a:pt x="50" y="0"/>
                </a:lnTo>
                <a:lnTo>
                  <a:pt x="123" y="61"/>
                </a:lnTo>
                <a:lnTo>
                  <a:pt x="127" y="8"/>
                </a:lnTo>
                <a:lnTo>
                  <a:pt x="152" y="59"/>
                </a:lnTo>
                <a:lnTo>
                  <a:pt x="211" y="14"/>
                </a:lnTo>
                <a:lnTo>
                  <a:pt x="196" y="94"/>
                </a:lnTo>
                <a:lnTo>
                  <a:pt x="234" y="96"/>
                </a:lnTo>
                <a:lnTo>
                  <a:pt x="203" y="129"/>
                </a:lnTo>
                <a:lnTo>
                  <a:pt x="279" y="191"/>
                </a:lnTo>
                <a:lnTo>
                  <a:pt x="196" y="187"/>
                </a:lnTo>
                <a:lnTo>
                  <a:pt x="217" y="232"/>
                </a:lnTo>
                <a:lnTo>
                  <a:pt x="165" y="201"/>
                </a:lnTo>
                <a:lnTo>
                  <a:pt x="142" y="289"/>
                </a:lnTo>
                <a:lnTo>
                  <a:pt x="114" y="211"/>
                </a:lnTo>
                <a:lnTo>
                  <a:pt x="87" y="240"/>
                </a:lnTo>
                <a:lnTo>
                  <a:pt x="99" y="176"/>
                </a:lnTo>
                <a:lnTo>
                  <a:pt x="0" y="168"/>
                </a:lnTo>
                <a:lnTo>
                  <a:pt x="69" y="119"/>
                </a:lnTo>
              </a:path>
            </a:pathLst>
          </a:custGeom>
          <a:solidFill>
            <a:schemeClr val="accent2"/>
          </a:solidFill>
          <a:ln w="12700" cap="rnd" cmpd="sng">
            <a:solidFill>
              <a:srgbClr val="FC2F28"/>
            </a:solidFill>
            <a:prstDash val="solid"/>
            <a:round/>
            <a:headEnd type="none" w="med" len="med"/>
            <a:tailEnd type="none" w="med" len="med"/>
          </a:ln>
          <a:effectLst>
            <a:outerShdw dist="35921" dir="2700000" algn="ctr" rotWithShape="0">
              <a:schemeClr val="tx1"/>
            </a:outerShdw>
          </a:effectLst>
        </p:spPr>
        <p:txBody>
          <a:bodyPr/>
          <a:lstStyle/>
          <a:p>
            <a:pPr>
              <a:defRPr/>
            </a:pPr>
            <a:endParaRPr lang="en-US" dirty="0">
              <a:latin typeface="Times New Roman" pitchFamily="18" charset="0"/>
            </a:endParaRPr>
          </a:p>
        </p:txBody>
      </p:sp>
      <p:pic>
        <p:nvPicPr>
          <p:cNvPr id="175155" name="Picture 51"/>
          <p:cNvPicPr>
            <a:picLocks noChangeArrowheads="1"/>
          </p:cNvPicPr>
          <p:nvPr/>
        </p:nvPicPr>
        <p:blipFill>
          <a:blip r:embed="rId2" cstate="print"/>
          <a:srcRect/>
          <a:stretch>
            <a:fillRect/>
          </a:stretch>
        </p:blipFill>
        <p:spPr bwMode="auto">
          <a:xfrm>
            <a:off x="4343400" y="4800600"/>
            <a:ext cx="612775" cy="660400"/>
          </a:xfrm>
          <a:prstGeom prst="rect">
            <a:avLst/>
          </a:prstGeom>
          <a:noFill/>
          <a:ln w="12700">
            <a:noFill/>
            <a:miter lim="800000"/>
            <a:headEnd/>
            <a:tailEnd/>
          </a:ln>
          <a:effectLst>
            <a:outerShdw dist="35921" dir="2700000" algn="ctr" rotWithShape="0">
              <a:schemeClr val="tx1"/>
            </a:outerShdw>
          </a:effectLst>
        </p:spPr>
      </p:pic>
      <p:pic>
        <p:nvPicPr>
          <p:cNvPr id="175156" name="Picture 52"/>
          <p:cNvPicPr>
            <a:picLocks noChangeArrowheads="1"/>
          </p:cNvPicPr>
          <p:nvPr/>
        </p:nvPicPr>
        <p:blipFill>
          <a:blip r:embed="rId3" cstate="print"/>
          <a:srcRect/>
          <a:stretch>
            <a:fillRect/>
          </a:stretch>
        </p:blipFill>
        <p:spPr bwMode="auto">
          <a:xfrm>
            <a:off x="5045075" y="2438400"/>
            <a:ext cx="677862" cy="904875"/>
          </a:xfrm>
          <a:prstGeom prst="rect">
            <a:avLst/>
          </a:prstGeom>
          <a:noFill/>
          <a:ln w="12700">
            <a:noFill/>
            <a:miter lim="800000"/>
            <a:headEnd/>
            <a:tailEnd/>
          </a:ln>
        </p:spPr>
      </p:pic>
      <p:pic>
        <p:nvPicPr>
          <p:cNvPr id="175157" name="Picture 53"/>
          <p:cNvPicPr>
            <a:picLocks noChangeArrowheads="1"/>
          </p:cNvPicPr>
          <p:nvPr/>
        </p:nvPicPr>
        <p:blipFill>
          <a:blip r:embed="rId4" cstate="print"/>
          <a:srcRect/>
          <a:stretch>
            <a:fillRect/>
          </a:stretch>
        </p:blipFill>
        <p:spPr bwMode="auto">
          <a:xfrm>
            <a:off x="4843462" y="5030788"/>
            <a:ext cx="622300" cy="466725"/>
          </a:xfrm>
          <a:prstGeom prst="rect">
            <a:avLst/>
          </a:prstGeom>
          <a:noFill/>
          <a:ln w="12700">
            <a:noFill/>
            <a:miter lim="800000"/>
            <a:headEnd/>
            <a:tailEnd/>
          </a:ln>
        </p:spPr>
      </p:pic>
      <p:pic>
        <p:nvPicPr>
          <p:cNvPr id="175158" name="Picture 54"/>
          <p:cNvPicPr>
            <a:picLocks noChangeArrowheads="1"/>
          </p:cNvPicPr>
          <p:nvPr/>
        </p:nvPicPr>
        <p:blipFill>
          <a:blip r:embed="rId2" cstate="print"/>
          <a:srcRect/>
          <a:stretch>
            <a:fillRect/>
          </a:stretch>
        </p:blipFill>
        <p:spPr bwMode="auto">
          <a:xfrm>
            <a:off x="3376612" y="5797550"/>
            <a:ext cx="612775" cy="684213"/>
          </a:xfrm>
          <a:prstGeom prst="rect">
            <a:avLst/>
          </a:prstGeom>
          <a:noFill/>
          <a:ln w="12700">
            <a:noFill/>
            <a:miter lim="800000"/>
            <a:headEnd/>
            <a:tailEnd/>
          </a:ln>
          <a:effectLst>
            <a:outerShdw dist="35921" dir="2700000" algn="ctr" rotWithShape="0">
              <a:schemeClr val="tx1"/>
            </a:outerShdw>
          </a:effectLst>
        </p:spPr>
      </p:pic>
      <p:pic>
        <p:nvPicPr>
          <p:cNvPr id="175159" name="Picture 55"/>
          <p:cNvPicPr>
            <a:picLocks noChangeArrowheads="1"/>
          </p:cNvPicPr>
          <p:nvPr/>
        </p:nvPicPr>
        <p:blipFill>
          <a:blip r:embed="rId4" cstate="print"/>
          <a:srcRect/>
          <a:stretch>
            <a:fillRect/>
          </a:stretch>
        </p:blipFill>
        <p:spPr bwMode="auto">
          <a:xfrm>
            <a:off x="3851275" y="6051550"/>
            <a:ext cx="620712" cy="466725"/>
          </a:xfrm>
          <a:prstGeom prst="rect">
            <a:avLst/>
          </a:prstGeom>
          <a:noFill/>
          <a:ln w="12700">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5107">
                                            <p:txEl>
                                              <p:pRg st="0" end="0"/>
                                            </p:txEl>
                                          </p:spTgt>
                                        </p:tgtEl>
                                        <p:attrNameLst>
                                          <p:attrName>style.visibility</p:attrName>
                                        </p:attrNameLst>
                                      </p:cBhvr>
                                      <p:to>
                                        <p:strVal val="visible"/>
                                      </p:to>
                                    </p:set>
                                    <p:animEffect transition="in" filter="blinds(horizontal)">
                                      <p:cBhvr>
                                        <p:cTn id="7" dur="500"/>
                                        <p:tgtEl>
                                          <p:spTgt spid="175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5108"/>
                                        </p:tgtEl>
                                        <p:attrNameLst>
                                          <p:attrName>style.visibility</p:attrName>
                                        </p:attrNameLst>
                                      </p:cBhvr>
                                      <p:to>
                                        <p:strVal val="visible"/>
                                      </p:to>
                                    </p:set>
                                    <p:animEffect transition="in" filter="dissolve">
                                      <p:cBhvr>
                                        <p:cTn id="12" dur="500"/>
                                        <p:tgtEl>
                                          <p:spTgt spid="175108"/>
                                        </p:tgtEl>
                                      </p:cBhvr>
                                    </p:animEffect>
                                  </p:childTnLst>
                                </p:cTn>
                              </p:par>
                              <p:par>
                                <p:cTn id="13" presetID="9" presetClass="entr" presetSubtype="0" fill="hold" nodeType="withEffect">
                                  <p:stCondLst>
                                    <p:cond delay="0"/>
                                  </p:stCondLst>
                                  <p:childTnLst>
                                    <p:set>
                                      <p:cBhvr>
                                        <p:cTn id="14" dur="1" fill="hold">
                                          <p:stCondLst>
                                            <p:cond delay="0"/>
                                          </p:stCondLst>
                                        </p:cTn>
                                        <p:tgtEl>
                                          <p:spTgt spid="175156"/>
                                        </p:tgtEl>
                                        <p:attrNameLst>
                                          <p:attrName>style.visibility</p:attrName>
                                        </p:attrNameLst>
                                      </p:cBhvr>
                                      <p:to>
                                        <p:strVal val="visible"/>
                                      </p:to>
                                    </p:set>
                                    <p:animEffect transition="in" filter="dissolve">
                                      <p:cBhvr>
                                        <p:cTn id="15" dur="500"/>
                                        <p:tgtEl>
                                          <p:spTgt spid="175156"/>
                                        </p:tgtEl>
                                      </p:cBhvr>
                                    </p:animEffect>
                                  </p:childTnLst>
                                </p:cTn>
                              </p:par>
                              <p:par>
                                <p:cTn id="16" presetID="9" presetClass="entr" presetSubtype="0" fill="hold" nodeType="withEffect">
                                  <p:stCondLst>
                                    <p:cond delay="0"/>
                                  </p:stCondLst>
                                  <p:childTnLst>
                                    <p:set>
                                      <p:cBhvr>
                                        <p:cTn id="17" dur="1" fill="hold">
                                          <p:stCondLst>
                                            <p:cond delay="0"/>
                                          </p:stCondLst>
                                        </p:cTn>
                                        <p:tgtEl>
                                          <p:spTgt spid="175157"/>
                                        </p:tgtEl>
                                        <p:attrNameLst>
                                          <p:attrName>style.visibility</p:attrName>
                                        </p:attrNameLst>
                                      </p:cBhvr>
                                      <p:to>
                                        <p:strVal val="visible"/>
                                      </p:to>
                                    </p:set>
                                    <p:animEffect transition="in" filter="dissolve">
                                      <p:cBhvr>
                                        <p:cTn id="18" dur="500"/>
                                        <p:tgtEl>
                                          <p:spTgt spid="175157"/>
                                        </p:tgtEl>
                                      </p:cBhvr>
                                    </p:animEffect>
                                  </p:childTnLst>
                                </p:cTn>
                              </p:par>
                              <p:par>
                                <p:cTn id="19" presetID="9" presetClass="entr" presetSubtype="0" fill="hold" nodeType="withEffect">
                                  <p:stCondLst>
                                    <p:cond delay="0"/>
                                  </p:stCondLst>
                                  <p:childTnLst>
                                    <p:set>
                                      <p:cBhvr>
                                        <p:cTn id="20" dur="1" fill="hold">
                                          <p:stCondLst>
                                            <p:cond delay="0"/>
                                          </p:stCondLst>
                                        </p:cTn>
                                        <p:tgtEl>
                                          <p:spTgt spid="175159"/>
                                        </p:tgtEl>
                                        <p:attrNameLst>
                                          <p:attrName>style.visibility</p:attrName>
                                        </p:attrNameLst>
                                      </p:cBhvr>
                                      <p:to>
                                        <p:strVal val="visible"/>
                                      </p:to>
                                    </p:set>
                                    <p:animEffect transition="in" filter="dissolve">
                                      <p:cBhvr>
                                        <p:cTn id="21" dur="500"/>
                                        <p:tgtEl>
                                          <p:spTgt spid="17515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75109"/>
                                        </p:tgtEl>
                                        <p:attrNameLst>
                                          <p:attrName>style.visibility</p:attrName>
                                        </p:attrNameLst>
                                      </p:cBhvr>
                                      <p:to>
                                        <p:strVal val="visible"/>
                                      </p:to>
                                    </p:set>
                                    <p:animEffect transition="in" filter="dissolve">
                                      <p:cBhvr>
                                        <p:cTn id="24" dur="500"/>
                                        <p:tgtEl>
                                          <p:spTgt spid="175109"/>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75111"/>
                                        </p:tgtEl>
                                        <p:attrNameLst>
                                          <p:attrName>style.visibility</p:attrName>
                                        </p:attrNameLst>
                                      </p:cBhvr>
                                      <p:to>
                                        <p:strVal val="visible"/>
                                      </p:to>
                                    </p:set>
                                    <p:animEffect transition="in" filter="dissolve">
                                      <p:cBhvr>
                                        <p:cTn id="27" dur="500"/>
                                        <p:tgtEl>
                                          <p:spTgt spid="175111"/>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75110"/>
                                        </p:tgtEl>
                                        <p:attrNameLst>
                                          <p:attrName>style.visibility</p:attrName>
                                        </p:attrNameLst>
                                      </p:cBhvr>
                                      <p:to>
                                        <p:strVal val="visible"/>
                                      </p:to>
                                    </p:set>
                                    <p:animEffect transition="in" filter="dissolve">
                                      <p:cBhvr>
                                        <p:cTn id="30" dur="500"/>
                                        <p:tgtEl>
                                          <p:spTgt spid="175110"/>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dissolve">
                                      <p:cBhvr>
                                        <p:cTn id="35" dur="500"/>
                                        <p:tgtEl>
                                          <p:spTgt spid="2"/>
                                        </p:tgtEl>
                                      </p:cBhvr>
                                    </p:animEffect>
                                  </p:childTnLst>
                                </p:cTn>
                              </p:par>
                              <p:par>
                                <p:cTn id="36" presetID="9" presetClass="entr" presetSubtype="0" fill="hold" nodeType="with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dissolve">
                                      <p:cBhvr>
                                        <p:cTn id="38" dur="500"/>
                                        <p:tgtEl>
                                          <p:spTgt spid="3"/>
                                        </p:tgtEl>
                                      </p:cBhvr>
                                    </p:animEffect>
                                  </p:childTnLst>
                                </p:cTn>
                              </p:par>
                              <p:par>
                                <p:cTn id="39" presetID="0" presetClass="path" presetSubtype="0" accel="50000" decel="50000" fill="hold" nodeType="withEffect">
                                  <p:stCondLst>
                                    <p:cond delay="0"/>
                                  </p:stCondLst>
                                  <p:childTnLst>
                                    <p:animMotion origin="layout" path="M -2.77778E-7 3.93064E-6 L -0.00833 -0.15538 " pathEditMode="relative" ptsTypes="AA">
                                      <p:cBhvr>
                                        <p:cTn id="40" dur="2000" fill="hold"/>
                                        <p:tgtEl>
                                          <p:spTgt spid="3"/>
                                        </p:tgtEl>
                                        <p:attrNameLst>
                                          <p:attrName>ppt_x</p:attrName>
                                          <p:attrName>ppt_y</p:attrName>
                                        </p:attrNameLst>
                                      </p:cBhvr>
                                    </p:animMotion>
                                  </p:childTnLst>
                                </p:cTn>
                              </p:par>
                              <p:par>
                                <p:cTn id="41" presetID="0" presetClass="path" presetSubtype="0" accel="50000" decel="50000" fill="hold" nodeType="withEffect">
                                  <p:stCondLst>
                                    <p:cond delay="0"/>
                                  </p:stCondLst>
                                  <p:childTnLst>
                                    <p:animMotion origin="layout" path="M 4.44444E-6 3.52601E-6 L -0.05834 -0.05549 " pathEditMode="relative" ptsTypes="AA">
                                      <p:cBhvr>
                                        <p:cTn id="42" dur="2000" fill="hold"/>
                                        <p:tgtEl>
                                          <p:spTgt spid="2"/>
                                        </p:tgtEl>
                                        <p:attrNameLst>
                                          <p:attrName>ppt_x</p:attrName>
                                          <p:attrName>ppt_y</p:attrName>
                                        </p:attrNameLst>
                                      </p:cBhvr>
                                    </p:animMotion>
                                  </p:childTnLst>
                                </p:cTn>
                              </p:par>
                            </p:childTnLst>
                          </p:cTn>
                        </p:par>
                        <p:par>
                          <p:cTn id="43" fill="hold">
                            <p:stCondLst>
                              <p:cond delay="2000"/>
                            </p:stCondLst>
                            <p:childTnLst>
                              <p:par>
                                <p:cTn id="44" presetID="3" presetClass="entr" presetSubtype="10" fill="hold" grpId="0" nodeType="afterEffect">
                                  <p:stCondLst>
                                    <p:cond delay="0"/>
                                  </p:stCondLst>
                                  <p:childTnLst>
                                    <p:set>
                                      <p:cBhvr>
                                        <p:cTn id="45" dur="1" fill="hold">
                                          <p:stCondLst>
                                            <p:cond delay="0"/>
                                          </p:stCondLst>
                                        </p:cTn>
                                        <p:tgtEl>
                                          <p:spTgt spid="175154"/>
                                        </p:tgtEl>
                                        <p:attrNameLst>
                                          <p:attrName>style.visibility</p:attrName>
                                        </p:attrNameLst>
                                      </p:cBhvr>
                                      <p:to>
                                        <p:strVal val="visible"/>
                                      </p:to>
                                    </p:set>
                                    <p:animEffect transition="in" filter="blinds(horizontal)">
                                      <p:cBhvr>
                                        <p:cTn id="46" dur="500"/>
                                        <p:tgtEl>
                                          <p:spTgt spid="175154"/>
                                        </p:tgtEl>
                                      </p:cBhvr>
                                    </p:animEffect>
                                  </p:childTnLst>
                                </p:cTn>
                              </p:par>
                            </p:childTnLst>
                          </p:cTn>
                        </p:par>
                        <p:par>
                          <p:cTn id="47" fill="hold">
                            <p:stCondLst>
                              <p:cond delay="2500"/>
                            </p:stCondLst>
                            <p:childTnLst>
                              <p:par>
                                <p:cTn id="48" presetID="23" presetClass="emph" presetSubtype="0" fill="hold" grpId="1" nodeType="afterEffect">
                                  <p:stCondLst>
                                    <p:cond delay="0"/>
                                  </p:stCondLst>
                                  <p:childTnLst>
                                    <p:animClr clrSpc="hsl" dir="cw">
                                      <p:cBhvr override="childStyle">
                                        <p:cTn id="49" dur="500" fill="hold"/>
                                        <p:tgtEl>
                                          <p:spTgt spid="175154"/>
                                        </p:tgtEl>
                                        <p:attrNameLst>
                                          <p:attrName>style.color</p:attrName>
                                        </p:attrNameLst>
                                      </p:cBhvr>
                                      <p:by>
                                        <p:hsl h="10842353" s="0" l="0"/>
                                      </p:by>
                                    </p:animClr>
                                    <p:animClr clrSpc="hsl" dir="cw">
                                      <p:cBhvr>
                                        <p:cTn id="50" dur="500" fill="hold"/>
                                        <p:tgtEl>
                                          <p:spTgt spid="175154"/>
                                        </p:tgtEl>
                                        <p:attrNameLst>
                                          <p:attrName>fillcolor</p:attrName>
                                        </p:attrNameLst>
                                      </p:cBhvr>
                                      <p:by>
                                        <p:hsl h="10842353" s="0" l="0"/>
                                      </p:by>
                                    </p:animClr>
                                    <p:animClr clrSpc="hsl" dir="cw">
                                      <p:cBhvr>
                                        <p:cTn id="51" dur="500" fill="hold"/>
                                        <p:tgtEl>
                                          <p:spTgt spid="175154"/>
                                        </p:tgtEl>
                                        <p:attrNameLst>
                                          <p:attrName>stroke.color</p:attrName>
                                        </p:attrNameLst>
                                      </p:cBhvr>
                                      <p:by>
                                        <p:hsl h="10842353" s="0" l="0"/>
                                      </p:by>
                                    </p:animClr>
                                    <p:set>
                                      <p:cBhvr>
                                        <p:cTn id="52" dur="500" fill="hold"/>
                                        <p:tgtEl>
                                          <p:spTgt spid="175154"/>
                                        </p:tgtEl>
                                        <p:attrNameLst>
                                          <p:attrName>fill.type</p:attrName>
                                        </p:attrNameLst>
                                      </p:cBhvr>
                                      <p:to>
                                        <p:strVal val="solid"/>
                                      </p:to>
                                    </p:se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175158"/>
                                        </p:tgtEl>
                                        <p:attrNameLst>
                                          <p:attrName>style.visibility</p:attrName>
                                        </p:attrNameLst>
                                      </p:cBhvr>
                                      <p:to>
                                        <p:strVal val="visible"/>
                                      </p:to>
                                    </p:set>
                                    <p:animEffect transition="in" filter="dissolve">
                                      <p:cBhvr>
                                        <p:cTn id="57" dur="500"/>
                                        <p:tgtEl>
                                          <p:spTgt spid="175158"/>
                                        </p:tgtEl>
                                      </p:cBhvr>
                                    </p:animEffect>
                                  </p:childTnLst>
                                </p:cTn>
                              </p:par>
                              <p:par>
                                <p:cTn id="58" presetID="9" presetClass="entr" presetSubtype="0" fill="hold" nodeType="withEffect">
                                  <p:stCondLst>
                                    <p:cond delay="0"/>
                                  </p:stCondLst>
                                  <p:childTnLst>
                                    <p:set>
                                      <p:cBhvr>
                                        <p:cTn id="59" dur="1" fill="hold">
                                          <p:stCondLst>
                                            <p:cond delay="0"/>
                                          </p:stCondLst>
                                        </p:cTn>
                                        <p:tgtEl>
                                          <p:spTgt spid="175155"/>
                                        </p:tgtEl>
                                        <p:attrNameLst>
                                          <p:attrName>style.visibility</p:attrName>
                                        </p:attrNameLst>
                                      </p:cBhvr>
                                      <p:to>
                                        <p:strVal val="visible"/>
                                      </p:to>
                                    </p:set>
                                    <p:animEffect transition="in" filter="dissolve">
                                      <p:cBhvr>
                                        <p:cTn id="60" dur="500"/>
                                        <p:tgtEl>
                                          <p:spTgt spid="175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p:bldP spid="175108" grpId="0" animBg="1"/>
      <p:bldP spid="175109" grpId="0" animBg="1"/>
      <p:bldP spid="175110" grpId="0" animBg="1"/>
      <p:bldP spid="175111" grpId="0" animBg="1"/>
      <p:bldP spid="175154" grpId="0" animBg="1"/>
      <p:bldP spid="175154"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dirty="0" err="1"/>
              <a:t>Các</a:t>
            </a:r>
            <a:r>
              <a:rPr lang="en-US" dirty="0"/>
              <a:t> </a:t>
            </a:r>
            <a:r>
              <a:rPr lang="en-US" dirty="0" err="1"/>
              <a:t>thiết</a:t>
            </a:r>
            <a:r>
              <a:rPr lang="en-US" dirty="0"/>
              <a:t> </a:t>
            </a:r>
            <a:r>
              <a:rPr lang="en-US" dirty="0" err="1"/>
              <a:t>bị</a:t>
            </a:r>
            <a:r>
              <a:rPr lang="en-US" dirty="0"/>
              <a:t> </a:t>
            </a:r>
            <a:r>
              <a:rPr lang="en-US" dirty="0" err="1"/>
              <a:t>mạng</a:t>
            </a:r>
            <a:endParaRPr lang="en-US" dirty="0"/>
          </a:p>
        </p:txBody>
      </p:sp>
      <p:sp>
        <p:nvSpPr>
          <p:cNvPr id="177155" name="Rectangle 3"/>
          <p:cNvSpPr>
            <a:spLocks noGrp="1" noChangeArrowheads="1"/>
          </p:cNvSpPr>
          <p:nvPr>
            <p:ph sz="quarter" idx="1"/>
          </p:nvPr>
        </p:nvSpPr>
        <p:spPr/>
        <p:txBody>
          <a:bodyPr/>
          <a:lstStyle/>
          <a:p>
            <a:pPr eaLnBrk="1" hangingPunct="1"/>
            <a:r>
              <a:rPr lang="en-US" dirty="0" err="1"/>
              <a:t>Thiết</a:t>
            </a:r>
            <a:r>
              <a:rPr lang="en-US" dirty="0"/>
              <a:t> </a:t>
            </a:r>
            <a:r>
              <a:rPr lang="en-US" dirty="0" err="1"/>
              <a:t>bị</a:t>
            </a:r>
            <a:r>
              <a:rPr lang="en-US" dirty="0"/>
              <a:t> </a:t>
            </a:r>
            <a:r>
              <a:rPr lang="en-US" dirty="0" err="1"/>
              <a:t>mở</a:t>
            </a:r>
            <a:r>
              <a:rPr lang="en-US" dirty="0"/>
              <a:t> </a:t>
            </a:r>
            <a:r>
              <a:rPr lang="en-US" dirty="0" err="1"/>
              <a:t>rộng</a:t>
            </a:r>
            <a:r>
              <a:rPr lang="en-US" dirty="0"/>
              <a:t> collision domain:</a:t>
            </a:r>
          </a:p>
          <a:p>
            <a:pPr lvl="1" eaLnBrk="1" hangingPunct="1"/>
            <a:r>
              <a:rPr lang="en-US" dirty="0"/>
              <a:t>Repeater (</a:t>
            </a:r>
            <a:r>
              <a:rPr lang="en-US" dirty="0" err="1"/>
              <a:t>mở</a:t>
            </a:r>
            <a:r>
              <a:rPr lang="en-US" dirty="0"/>
              <a:t> </a:t>
            </a:r>
            <a:r>
              <a:rPr lang="en-US" dirty="0" err="1"/>
              <a:t>rộng</a:t>
            </a:r>
            <a:r>
              <a:rPr lang="en-US" dirty="0"/>
              <a:t> </a:t>
            </a:r>
            <a:r>
              <a:rPr lang="en-US" dirty="0" err="1"/>
              <a:t>làm</a:t>
            </a:r>
            <a:r>
              <a:rPr lang="en-US" dirty="0"/>
              <a:t> </a:t>
            </a:r>
            <a:r>
              <a:rPr lang="en-US" dirty="0" err="1"/>
              <a:t>mạng</a:t>
            </a:r>
            <a:r>
              <a:rPr lang="en-US" dirty="0"/>
              <a:t> </a:t>
            </a:r>
            <a:r>
              <a:rPr lang="en-US" dirty="0" err="1"/>
              <a:t>chậm</a:t>
            </a:r>
            <a:r>
              <a:rPr lang="en-US" dirty="0"/>
              <a:t>)</a:t>
            </a:r>
          </a:p>
          <a:p>
            <a:pPr lvl="1"/>
            <a:r>
              <a:rPr lang="en-US" dirty="0"/>
              <a:t>Hub (</a:t>
            </a:r>
            <a:r>
              <a:rPr lang="en-US" dirty="0" err="1"/>
              <a:t>mở</a:t>
            </a:r>
            <a:r>
              <a:rPr lang="en-US" dirty="0"/>
              <a:t> </a:t>
            </a:r>
            <a:r>
              <a:rPr lang="en-US" dirty="0" err="1"/>
              <a:t>rộng</a:t>
            </a:r>
            <a:r>
              <a:rPr lang="en-US" dirty="0"/>
              <a:t> </a:t>
            </a:r>
            <a:r>
              <a:rPr lang="en-US" dirty="0" err="1"/>
              <a:t>làm</a:t>
            </a:r>
            <a:r>
              <a:rPr lang="en-US" dirty="0"/>
              <a:t> </a:t>
            </a:r>
            <a:r>
              <a:rPr lang="en-US" dirty="0" err="1"/>
              <a:t>mạng</a:t>
            </a:r>
            <a:r>
              <a:rPr lang="en-US" dirty="0"/>
              <a:t> </a:t>
            </a:r>
            <a:r>
              <a:rPr lang="en-US" dirty="0" err="1"/>
              <a:t>chậm</a:t>
            </a:r>
            <a:r>
              <a:rPr lang="en-US" dirty="0"/>
              <a:t>)</a:t>
            </a:r>
          </a:p>
          <a:p>
            <a:pPr lvl="1" eaLnBrk="1" hangingPunct="1"/>
            <a:r>
              <a:rPr lang="en-US" dirty="0"/>
              <a:t>…</a:t>
            </a:r>
          </a:p>
          <a:p>
            <a:pPr eaLnBrk="1" hangingPunct="1"/>
            <a:r>
              <a:rPr lang="en-US" dirty="0" err="1"/>
              <a:t>Thiết</a:t>
            </a:r>
            <a:r>
              <a:rPr lang="en-US" dirty="0"/>
              <a:t> </a:t>
            </a:r>
            <a:r>
              <a:rPr lang="en-US" dirty="0" err="1"/>
              <a:t>bị</a:t>
            </a:r>
            <a:r>
              <a:rPr lang="en-US" dirty="0"/>
              <a:t> </a:t>
            </a:r>
            <a:r>
              <a:rPr lang="en-US" dirty="0" err="1"/>
              <a:t>phân</a:t>
            </a:r>
            <a:r>
              <a:rPr lang="en-US" dirty="0"/>
              <a:t> </a:t>
            </a:r>
            <a:r>
              <a:rPr lang="en-US" dirty="0" err="1"/>
              <a:t>tách</a:t>
            </a:r>
            <a:r>
              <a:rPr lang="en-US" dirty="0"/>
              <a:t> collision domain</a:t>
            </a:r>
          </a:p>
          <a:p>
            <a:pPr lvl="1"/>
            <a:r>
              <a:rPr lang="en-US" dirty="0"/>
              <a:t>Switch (</a:t>
            </a:r>
            <a:r>
              <a:rPr lang="en-US" dirty="0" err="1"/>
              <a:t>tách</a:t>
            </a:r>
            <a:r>
              <a:rPr lang="en-US" dirty="0"/>
              <a:t> </a:t>
            </a:r>
            <a:r>
              <a:rPr lang="en-US" dirty="0" err="1"/>
              <a:t>ra</a:t>
            </a:r>
            <a:r>
              <a:rPr lang="en-US" dirty="0"/>
              <a:t> </a:t>
            </a:r>
            <a:r>
              <a:rPr lang="en-US" dirty="0" err="1"/>
              <a:t>làm</a:t>
            </a:r>
            <a:r>
              <a:rPr lang="en-US" dirty="0"/>
              <a:t> </a:t>
            </a:r>
            <a:r>
              <a:rPr lang="en-US" dirty="0" err="1"/>
              <a:t>mạng</a:t>
            </a:r>
            <a:r>
              <a:rPr lang="en-US" dirty="0"/>
              <a:t> </a:t>
            </a:r>
            <a:r>
              <a:rPr lang="en-US" dirty="0" err="1"/>
              <a:t>nhanh</a:t>
            </a:r>
            <a:r>
              <a:rPr lang="en-US" dirty="0"/>
              <a:t>)</a:t>
            </a:r>
          </a:p>
          <a:p>
            <a:pPr lvl="1" eaLnBrk="1" hangingPunct="1"/>
            <a:r>
              <a:rPr lang="en-US" dirty="0"/>
              <a:t>Bridge</a:t>
            </a:r>
          </a:p>
          <a:p>
            <a:r>
              <a:rPr lang="en-US" dirty="0" err="1"/>
              <a:t>Thiết</a:t>
            </a:r>
            <a:r>
              <a:rPr lang="en-US" dirty="0"/>
              <a:t> </a:t>
            </a:r>
            <a:r>
              <a:rPr lang="en-US" dirty="0" err="1"/>
              <a:t>bị</a:t>
            </a:r>
            <a:r>
              <a:rPr lang="en-US" dirty="0"/>
              <a:t> </a:t>
            </a:r>
            <a:r>
              <a:rPr lang="en-US" dirty="0" err="1"/>
              <a:t>phân</a:t>
            </a:r>
            <a:r>
              <a:rPr lang="en-US" dirty="0"/>
              <a:t> </a:t>
            </a:r>
            <a:r>
              <a:rPr lang="en-US" dirty="0" err="1"/>
              <a:t>tách</a:t>
            </a:r>
            <a:r>
              <a:rPr lang="en-US" dirty="0"/>
              <a:t> broadcast domain</a:t>
            </a:r>
          </a:p>
          <a:p>
            <a:pPr lvl="1"/>
            <a:r>
              <a:rPr lang="en-US" dirty="0"/>
              <a:t>Router</a:t>
            </a:r>
          </a:p>
          <a:p>
            <a:pPr lvl="1"/>
            <a:r>
              <a:rPr lang="en-US" dirty="0"/>
              <a:t>Switch (VLAN)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7155">
                                            <p:txEl>
                                              <p:pRg st="0" end="0"/>
                                            </p:txEl>
                                          </p:spTgt>
                                        </p:tgtEl>
                                        <p:attrNameLst>
                                          <p:attrName>style.visibility</p:attrName>
                                        </p:attrNameLst>
                                      </p:cBhvr>
                                      <p:to>
                                        <p:strVal val="visible"/>
                                      </p:to>
                                    </p:set>
                                    <p:animEffect transition="in" filter="blinds(horizontal)">
                                      <p:cBhvr>
                                        <p:cTn id="7" dur="500"/>
                                        <p:tgtEl>
                                          <p:spTgt spid="177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7155">
                                            <p:txEl>
                                              <p:pRg st="1" end="1"/>
                                            </p:txEl>
                                          </p:spTgt>
                                        </p:tgtEl>
                                        <p:attrNameLst>
                                          <p:attrName>style.visibility</p:attrName>
                                        </p:attrNameLst>
                                      </p:cBhvr>
                                      <p:to>
                                        <p:strVal val="visible"/>
                                      </p:to>
                                    </p:set>
                                    <p:animEffect transition="in" filter="blinds(horizontal)">
                                      <p:cBhvr>
                                        <p:cTn id="12" dur="500"/>
                                        <p:tgtEl>
                                          <p:spTgt spid="177155">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77155">
                                            <p:txEl>
                                              <p:pRg st="2" end="2"/>
                                            </p:txEl>
                                          </p:spTgt>
                                        </p:tgtEl>
                                        <p:attrNameLst>
                                          <p:attrName>style.visibility</p:attrName>
                                        </p:attrNameLst>
                                      </p:cBhvr>
                                      <p:to>
                                        <p:strVal val="visible"/>
                                      </p:to>
                                    </p:set>
                                    <p:animEffect transition="in" filter="blinds(horizontal)">
                                      <p:cBhvr>
                                        <p:cTn id="15" dur="500"/>
                                        <p:tgtEl>
                                          <p:spTgt spid="177155">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77155">
                                            <p:txEl>
                                              <p:pRg st="3" end="3"/>
                                            </p:txEl>
                                          </p:spTgt>
                                        </p:tgtEl>
                                        <p:attrNameLst>
                                          <p:attrName>style.visibility</p:attrName>
                                        </p:attrNameLst>
                                      </p:cBhvr>
                                      <p:to>
                                        <p:strVal val="visible"/>
                                      </p:to>
                                    </p:set>
                                    <p:animEffect transition="in" filter="blinds(horizontal)">
                                      <p:cBhvr>
                                        <p:cTn id="18" dur="500"/>
                                        <p:tgtEl>
                                          <p:spTgt spid="1771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77155">
                                            <p:txEl>
                                              <p:pRg st="4" end="4"/>
                                            </p:txEl>
                                          </p:spTgt>
                                        </p:tgtEl>
                                        <p:attrNameLst>
                                          <p:attrName>style.visibility</p:attrName>
                                        </p:attrNameLst>
                                      </p:cBhvr>
                                      <p:to>
                                        <p:strVal val="visible"/>
                                      </p:to>
                                    </p:set>
                                    <p:animEffect transition="in" filter="blinds(horizontal)">
                                      <p:cBhvr>
                                        <p:cTn id="23" dur="500"/>
                                        <p:tgtEl>
                                          <p:spTgt spid="17715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77155">
                                            <p:txEl>
                                              <p:pRg st="5" end="5"/>
                                            </p:txEl>
                                          </p:spTgt>
                                        </p:tgtEl>
                                        <p:attrNameLst>
                                          <p:attrName>style.visibility</p:attrName>
                                        </p:attrNameLst>
                                      </p:cBhvr>
                                      <p:to>
                                        <p:strVal val="visible"/>
                                      </p:to>
                                    </p:set>
                                    <p:animEffect transition="in" filter="blinds(horizontal)">
                                      <p:cBhvr>
                                        <p:cTn id="28" dur="500"/>
                                        <p:tgtEl>
                                          <p:spTgt spid="177155">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77155">
                                            <p:txEl>
                                              <p:pRg st="6" end="6"/>
                                            </p:txEl>
                                          </p:spTgt>
                                        </p:tgtEl>
                                        <p:attrNameLst>
                                          <p:attrName>style.visibility</p:attrName>
                                        </p:attrNameLst>
                                      </p:cBhvr>
                                      <p:to>
                                        <p:strVal val="visible"/>
                                      </p:to>
                                    </p:set>
                                    <p:animEffect transition="in" filter="blinds(horizontal)">
                                      <p:cBhvr>
                                        <p:cTn id="31" dur="500"/>
                                        <p:tgtEl>
                                          <p:spTgt spid="17715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77155">
                                            <p:txEl>
                                              <p:pRg st="7" end="7"/>
                                            </p:txEl>
                                          </p:spTgt>
                                        </p:tgtEl>
                                        <p:attrNameLst>
                                          <p:attrName>style.visibility</p:attrName>
                                        </p:attrNameLst>
                                      </p:cBhvr>
                                      <p:to>
                                        <p:strVal val="visible"/>
                                      </p:to>
                                    </p:set>
                                    <p:animEffect transition="in" filter="blinds(horizontal)">
                                      <p:cBhvr>
                                        <p:cTn id="36" dur="500"/>
                                        <p:tgtEl>
                                          <p:spTgt spid="177155">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77155">
                                            <p:txEl>
                                              <p:pRg st="8" end="8"/>
                                            </p:txEl>
                                          </p:spTgt>
                                        </p:tgtEl>
                                        <p:attrNameLst>
                                          <p:attrName>style.visibility</p:attrName>
                                        </p:attrNameLst>
                                      </p:cBhvr>
                                      <p:to>
                                        <p:strVal val="visible"/>
                                      </p:to>
                                    </p:set>
                                    <p:animEffect transition="in" filter="blinds(horizontal)">
                                      <p:cBhvr>
                                        <p:cTn id="41" dur="500"/>
                                        <p:tgtEl>
                                          <p:spTgt spid="177155">
                                            <p:txEl>
                                              <p:pRg st="8" end="8"/>
                                            </p:txEl>
                                          </p:spTgt>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77155">
                                            <p:txEl>
                                              <p:pRg st="9" end="9"/>
                                            </p:txEl>
                                          </p:spTgt>
                                        </p:tgtEl>
                                        <p:attrNameLst>
                                          <p:attrName>style.visibility</p:attrName>
                                        </p:attrNameLst>
                                      </p:cBhvr>
                                      <p:to>
                                        <p:strVal val="visible"/>
                                      </p:to>
                                    </p:set>
                                    <p:animEffect transition="in" filter="blinds(horizontal)">
                                      <p:cBhvr>
                                        <p:cTn id="44" dur="500"/>
                                        <p:tgtEl>
                                          <p:spTgt spid="17715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dirty="0" err="1"/>
              <a:t>Ví</a:t>
            </a:r>
            <a:r>
              <a:rPr lang="en-US" dirty="0"/>
              <a:t> </a:t>
            </a:r>
            <a:r>
              <a:rPr lang="en-US" dirty="0" err="1"/>
              <a:t>dụ</a:t>
            </a:r>
            <a:r>
              <a:rPr lang="en-US" dirty="0"/>
              <a:t> 1</a:t>
            </a:r>
          </a:p>
        </p:txBody>
      </p:sp>
      <p:grpSp>
        <p:nvGrpSpPr>
          <p:cNvPr id="2" name="Group 3"/>
          <p:cNvGrpSpPr>
            <a:grpSpLocks/>
          </p:cNvGrpSpPr>
          <p:nvPr/>
        </p:nvGrpSpPr>
        <p:grpSpPr bwMode="auto">
          <a:xfrm>
            <a:off x="1978025" y="1587500"/>
            <a:ext cx="2112963" cy="2733675"/>
            <a:chOff x="1246" y="1000"/>
            <a:chExt cx="1331" cy="1722"/>
          </a:xfrm>
        </p:grpSpPr>
        <p:sp>
          <p:nvSpPr>
            <p:cNvPr id="181252" name="Line 4"/>
            <p:cNvSpPr>
              <a:spLocks noChangeShapeType="1"/>
            </p:cNvSpPr>
            <p:nvPr/>
          </p:nvSpPr>
          <p:spPr bwMode="auto">
            <a:xfrm rot="16200000" flipH="1">
              <a:off x="1940" y="1918"/>
              <a:ext cx="0" cy="691"/>
            </a:xfrm>
            <a:prstGeom prst="line">
              <a:avLst/>
            </a:prstGeom>
            <a:noFill/>
            <a:ln w="381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en-US" dirty="0">
                <a:latin typeface="Times New Roman" pitchFamily="18" charset="0"/>
              </a:endParaRPr>
            </a:p>
          </p:txBody>
        </p:sp>
        <p:sp>
          <p:nvSpPr>
            <p:cNvPr id="181253" name="Line 5"/>
            <p:cNvSpPr>
              <a:spLocks noChangeShapeType="1"/>
            </p:cNvSpPr>
            <p:nvPr/>
          </p:nvSpPr>
          <p:spPr bwMode="auto">
            <a:xfrm rot="5400000" flipH="1" flipV="1">
              <a:off x="1880" y="1385"/>
              <a:ext cx="4" cy="1049"/>
            </a:xfrm>
            <a:prstGeom prst="line">
              <a:avLst/>
            </a:prstGeom>
            <a:noFill/>
            <a:ln w="381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en-US" dirty="0">
                <a:latin typeface="Times New Roman" pitchFamily="18" charset="0"/>
              </a:endParaRPr>
            </a:p>
          </p:txBody>
        </p:sp>
        <p:sp>
          <p:nvSpPr>
            <p:cNvPr id="181254" name="Line 6"/>
            <p:cNvSpPr>
              <a:spLocks noChangeShapeType="1"/>
            </p:cNvSpPr>
            <p:nvPr/>
          </p:nvSpPr>
          <p:spPr bwMode="auto">
            <a:xfrm flipH="1" flipV="1">
              <a:off x="1936" y="1488"/>
              <a:ext cx="4" cy="1033"/>
            </a:xfrm>
            <a:prstGeom prst="line">
              <a:avLst/>
            </a:prstGeom>
            <a:noFill/>
            <a:ln w="381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en-US" dirty="0">
                <a:latin typeface="Times New Roman" pitchFamily="18" charset="0"/>
              </a:endParaRPr>
            </a:p>
          </p:txBody>
        </p:sp>
        <p:pic>
          <p:nvPicPr>
            <p:cNvPr id="30773" name="Picture 7"/>
            <p:cNvPicPr>
              <a:picLocks noChangeAspect="1" noChangeArrowheads="1"/>
            </p:cNvPicPr>
            <p:nvPr/>
          </p:nvPicPr>
          <p:blipFill>
            <a:blip r:embed="rId3" cstate="print"/>
            <a:srcRect/>
            <a:stretch>
              <a:fillRect/>
            </a:stretch>
          </p:blipFill>
          <p:spPr bwMode="auto">
            <a:xfrm>
              <a:off x="1644" y="1683"/>
              <a:ext cx="596" cy="419"/>
            </a:xfrm>
            <a:prstGeom prst="rect">
              <a:avLst/>
            </a:prstGeom>
            <a:noFill/>
            <a:ln w="9525">
              <a:noFill/>
              <a:miter lim="800000"/>
              <a:headEnd/>
              <a:tailEnd/>
            </a:ln>
          </p:spPr>
        </p:pic>
        <p:pic>
          <p:nvPicPr>
            <p:cNvPr id="30774" name="Picture 8"/>
            <p:cNvPicPr>
              <a:picLocks noChangeArrowheads="1"/>
            </p:cNvPicPr>
            <p:nvPr/>
          </p:nvPicPr>
          <p:blipFill>
            <a:blip r:embed="rId4" cstate="print"/>
            <a:srcRect/>
            <a:stretch>
              <a:fillRect/>
            </a:stretch>
          </p:blipFill>
          <p:spPr bwMode="auto">
            <a:xfrm>
              <a:off x="1246" y="1826"/>
              <a:ext cx="259" cy="256"/>
            </a:xfrm>
            <a:prstGeom prst="rect">
              <a:avLst/>
            </a:prstGeom>
            <a:noFill/>
            <a:ln w="12700">
              <a:noFill/>
              <a:miter lim="800000"/>
              <a:headEnd/>
              <a:tailEnd/>
            </a:ln>
          </p:spPr>
        </p:pic>
        <p:pic>
          <p:nvPicPr>
            <p:cNvPr id="30775" name="Picture 9"/>
            <p:cNvPicPr>
              <a:picLocks noChangeArrowheads="1"/>
            </p:cNvPicPr>
            <p:nvPr/>
          </p:nvPicPr>
          <p:blipFill>
            <a:blip r:embed="rId4" cstate="print"/>
            <a:srcRect/>
            <a:stretch>
              <a:fillRect/>
            </a:stretch>
          </p:blipFill>
          <p:spPr bwMode="auto">
            <a:xfrm>
              <a:off x="1801" y="1362"/>
              <a:ext cx="259" cy="256"/>
            </a:xfrm>
            <a:prstGeom prst="rect">
              <a:avLst/>
            </a:prstGeom>
            <a:noFill/>
            <a:ln w="12700">
              <a:noFill/>
              <a:miter lim="800000"/>
              <a:headEnd/>
              <a:tailEnd/>
            </a:ln>
          </p:spPr>
        </p:pic>
        <p:pic>
          <p:nvPicPr>
            <p:cNvPr id="30776" name="Picture 10"/>
            <p:cNvPicPr>
              <a:picLocks noChangeArrowheads="1"/>
            </p:cNvPicPr>
            <p:nvPr/>
          </p:nvPicPr>
          <p:blipFill>
            <a:blip r:embed="rId4" cstate="print"/>
            <a:srcRect/>
            <a:stretch>
              <a:fillRect/>
            </a:stretch>
          </p:blipFill>
          <p:spPr bwMode="auto">
            <a:xfrm>
              <a:off x="1430" y="2162"/>
              <a:ext cx="259" cy="256"/>
            </a:xfrm>
            <a:prstGeom prst="rect">
              <a:avLst/>
            </a:prstGeom>
            <a:noFill/>
            <a:ln w="12700">
              <a:noFill/>
              <a:miter lim="800000"/>
              <a:headEnd/>
              <a:tailEnd/>
            </a:ln>
          </p:spPr>
        </p:pic>
        <p:pic>
          <p:nvPicPr>
            <p:cNvPr id="30777" name="Picture 11"/>
            <p:cNvPicPr>
              <a:picLocks noChangeArrowheads="1"/>
            </p:cNvPicPr>
            <p:nvPr/>
          </p:nvPicPr>
          <p:blipFill>
            <a:blip r:embed="rId4" cstate="print"/>
            <a:srcRect/>
            <a:stretch>
              <a:fillRect/>
            </a:stretch>
          </p:blipFill>
          <p:spPr bwMode="auto">
            <a:xfrm>
              <a:off x="1798" y="2466"/>
              <a:ext cx="259" cy="256"/>
            </a:xfrm>
            <a:prstGeom prst="rect">
              <a:avLst/>
            </a:prstGeom>
            <a:noFill/>
            <a:ln w="12700">
              <a:noFill/>
              <a:miter lim="800000"/>
              <a:headEnd/>
              <a:tailEnd/>
            </a:ln>
          </p:spPr>
        </p:pic>
        <p:pic>
          <p:nvPicPr>
            <p:cNvPr id="30778" name="Picture 12"/>
            <p:cNvPicPr>
              <a:picLocks noChangeArrowheads="1"/>
            </p:cNvPicPr>
            <p:nvPr/>
          </p:nvPicPr>
          <p:blipFill>
            <a:blip r:embed="rId4" cstate="print"/>
            <a:srcRect/>
            <a:stretch>
              <a:fillRect/>
            </a:stretch>
          </p:blipFill>
          <p:spPr bwMode="auto">
            <a:xfrm>
              <a:off x="2190" y="2186"/>
              <a:ext cx="259" cy="256"/>
            </a:xfrm>
            <a:prstGeom prst="rect">
              <a:avLst/>
            </a:prstGeom>
            <a:noFill/>
            <a:ln w="12700">
              <a:noFill/>
              <a:miter lim="800000"/>
              <a:headEnd/>
              <a:tailEnd/>
            </a:ln>
          </p:spPr>
        </p:pic>
        <p:pic>
          <p:nvPicPr>
            <p:cNvPr id="30779" name="Picture 13"/>
            <p:cNvPicPr>
              <a:picLocks noChangeArrowheads="1"/>
            </p:cNvPicPr>
            <p:nvPr/>
          </p:nvPicPr>
          <p:blipFill>
            <a:blip r:embed="rId5" cstate="print"/>
            <a:srcRect/>
            <a:stretch>
              <a:fillRect/>
            </a:stretch>
          </p:blipFill>
          <p:spPr bwMode="auto">
            <a:xfrm>
              <a:off x="1802" y="2188"/>
              <a:ext cx="297" cy="200"/>
            </a:xfrm>
            <a:prstGeom prst="rect">
              <a:avLst/>
            </a:prstGeom>
            <a:noFill/>
            <a:ln w="12700">
              <a:noFill/>
              <a:miter lim="800000"/>
              <a:headEnd/>
              <a:tailEnd/>
            </a:ln>
          </p:spPr>
        </p:pic>
        <p:pic>
          <p:nvPicPr>
            <p:cNvPr id="30780" name="Picture 14"/>
            <p:cNvPicPr>
              <a:picLocks noChangeArrowheads="1"/>
            </p:cNvPicPr>
            <p:nvPr/>
          </p:nvPicPr>
          <p:blipFill>
            <a:blip r:embed="rId4" cstate="print"/>
            <a:srcRect/>
            <a:stretch>
              <a:fillRect/>
            </a:stretch>
          </p:blipFill>
          <p:spPr bwMode="auto">
            <a:xfrm>
              <a:off x="2318" y="1810"/>
              <a:ext cx="259" cy="256"/>
            </a:xfrm>
            <a:prstGeom prst="rect">
              <a:avLst/>
            </a:prstGeom>
            <a:noFill/>
            <a:ln w="12700">
              <a:noFill/>
              <a:miter lim="800000"/>
              <a:headEnd/>
              <a:tailEnd/>
            </a:ln>
          </p:spPr>
        </p:pic>
        <p:sp>
          <p:nvSpPr>
            <p:cNvPr id="30781" name="Text Box 15"/>
            <p:cNvSpPr txBox="1">
              <a:spLocks noChangeArrowheads="1"/>
            </p:cNvSpPr>
            <p:nvPr/>
          </p:nvSpPr>
          <p:spPr bwMode="auto">
            <a:xfrm>
              <a:off x="1570" y="1000"/>
              <a:ext cx="724" cy="288"/>
            </a:xfrm>
            <a:prstGeom prst="rect">
              <a:avLst/>
            </a:prstGeom>
            <a:noFill/>
            <a:ln w="38100">
              <a:noFill/>
              <a:miter lim="800000"/>
              <a:headEnd type="none" w="sm" len="sm"/>
              <a:tailEnd type="none" w="sm" len="sm"/>
            </a:ln>
          </p:spPr>
          <p:txBody>
            <a:bodyPr wrap="none" anchor="ctr">
              <a:spAutoFit/>
            </a:bodyPr>
            <a:lstStyle/>
            <a:p>
              <a:pPr algn="ctr" eaLnBrk="0" hangingPunct="0">
                <a:spcBef>
                  <a:spcPct val="50000"/>
                </a:spcBef>
              </a:pPr>
              <a:r>
                <a:rPr lang="en-US" sz="2400" b="1">
                  <a:latin typeface="Helvetica" pitchFamily="34" charset="0"/>
                </a:rPr>
                <a:t>Bridge</a:t>
              </a:r>
            </a:p>
          </p:txBody>
        </p:sp>
      </p:grpSp>
      <p:grpSp>
        <p:nvGrpSpPr>
          <p:cNvPr id="3" name="Group 16"/>
          <p:cNvGrpSpPr>
            <a:grpSpLocks/>
          </p:cNvGrpSpPr>
          <p:nvPr/>
        </p:nvGrpSpPr>
        <p:grpSpPr bwMode="auto">
          <a:xfrm>
            <a:off x="4314825" y="1587500"/>
            <a:ext cx="2112963" cy="2708275"/>
            <a:chOff x="2718" y="1000"/>
            <a:chExt cx="1331" cy="1706"/>
          </a:xfrm>
        </p:grpSpPr>
        <p:sp>
          <p:nvSpPr>
            <p:cNvPr id="181265" name="Line 17"/>
            <p:cNvSpPr>
              <a:spLocks noChangeShapeType="1"/>
            </p:cNvSpPr>
            <p:nvPr/>
          </p:nvSpPr>
          <p:spPr bwMode="auto">
            <a:xfrm rot="5400000" flipH="1" flipV="1">
              <a:off x="3352" y="1369"/>
              <a:ext cx="4" cy="1049"/>
            </a:xfrm>
            <a:prstGeom prst="line">
              <a:avLst/>
            </a:prstGeom>
            <a:noFill/>
            <a:ln w="381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en-US" dirty="0">
                <a:latin typeface="Times New Roman" pitchFamily="18" charset="0"/>
              </a:endParaRPr>
            </a:p>
          </p:txBody>
        </p:sp>
        <p:sp>
          <p:nvSpPr>
            <p:cNvPr id="181266" name="Line 18"/>
            <p:cNvSpPr>
              <a:spLocks noChangeShapeType="1"/>
            </p:cNvSpPr>
            <p:nvPr/>
          </p:nvSpPr>
          <p:spPr bwMode="auto">
            <a:xfrm flipH="1" flipV="1">
              <a:off x="3408" y="1472"/>
              <a:ext cx="4" cy="1033"/>
            </a:xfrm>
            <a:prstGeom prst="line">
              <a:avLst/>
            </a:prstGeom>
            <a:noFill/>
            <a:ln w="381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en-US" dirty="0">
                <a:latin typeface="Times New Roman" pitchFamily="18" charset="0"/>
              </a:endParaRPr>
            </a:p>
          </p:txBody>
        </p:sp>
        <p:pic>
          <p:nvPicPr>
            <p:cNvPr id="30760" name="Picture 19"/>
            <p:cNvPicPr>
              <a:picLocks noChangeArrowheads="1"/>
            </p:cNvPicPr>
            <p:nvPr/>
          </p:nvPicPr>
          <p:blipFill>
            <a:blip r:embed="rId4" cstate="print"/>
            <a:srcRect/>
            <a:stretch>
              <a:fillRect/>
            </a:stretch>
          </p:blipFill>
          <p:spPr bwMode="auto">
            <a:xfrm>
              <a:off x="2718" y="1810"/>
              <a:ext cx="259" cy="256"/>
            </a:xfrm>
            <a:prstGeom prst="rect">
              <a:avLst/>
            </a:prstGeom>
            <a:noFill/>
            <a:ln w="12700">
              <a:noFill/>
              <a:miter lim="800000"/>
              <a:headEnd/>
              <a:tailEnd/>
            </a:ln>
          </p:spPr>
        </p:pic>
        <p:pic>
          <p:nvPicPr>
            <p:cNvPr id="30761" name="Picture 20"/>
            <p:cNvPicPr>
              <a:picLocks noChangeArrowheads="1"/>
            </p:cNvPicPr>
            <p:nvPr/>
          </p:nvPicPr>
          <p:blipFill>
            <a:blip r:embed="rId4" cstate="print"/>
            <a:srcRect/>
            <a:stretch>
              <a:fillRect/>
            </a:stretch>
          </p:blipFill>
          <p:spPr bwMode="auto">
            <a:xfrm>
              <a:off x="3273" y="1346"/>
              <a:ext cx="259" cy="256"/>
            </a:xfrm>
            <a:prstGeom prst="rect">
              <a:avLst/>
            </a:prstGeom>
            <a:noFill/>
            <a:ln w="12700">
              <a:noFill/>
              <a:miter lim="800000"/>
              <a:headEnd/>
              <a:tailEnd/>
            </a:ln>
          </p:spPr>
        </p:pic>
        <p:sp>
          <p:nvSpPr>
            <p:cNvPr id="181269" name="Line 21"/>
            <p:cNvSpPr>
              <a:spLocks noChangeShapeType="1"/>
            </p:cNvSpPr>
            <p:nvPr/>
          </p:nvSpPr>
          <p:spPr bwMode="auto">
            <a:xfrm rot="16200000" flipH="1">
              <a:off x="3446" y="1918"/>
              <a:ext cx="0" cy="691"/>
            </a:xfrm>
            <a:prstGeom prst="line">
              <a:avLst/>
            </a:prstGeom>
            <a:noFill/>
            <a:ln w="381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en-US" dirty="0">
                <a:latin typeface="Times New Roman" pitchFamily="18" charset="0"/>
              </a:endParaRPr>
            </a:p>
          </p:txBody>
        </p:sp>
        <p:pic>
          <p:nvPicPr>
            <p:cNvPr id="30763" name="Picture 22"/>
            <p:cNvPicPr>
              <a:picLocks noChangeArrowheads="1"/>
            </p:cNvPicPr>
            <p:nvPr/>
          </p:nvPicPr>
          <p:blipFill>
            <a:blip r:embed="rId4" cstate="print"/>
            <a:srcRect/>
            <a:stretch>
              <a:fillRect/>
            </a:stretch>
          </p:blipFill>
          <p:spPr bwMode="auto">
            <a:xfrm>
              <a:off x="2902" y="2146"/>
              <a:ext cx="259" cy="256"/>
            </a:xfrm>
            <a:prstGeom prst="rect">
              <a:avLst/>
            </a:prstGeom>
            <a:noFill/>
            <a:ln w="12700">
              <a:noFill/>
              <a:miter lim="800000"/>
              <a:headEnd/>
              <a:tailEnd/>
            </a:ln>
          </p:spPr>
        </p:pic>
        <p:pic>
          <p:nvPicPr>
            <p:cNvPr id="30764" name="Picture 23"/>
            <p:cNvPicPr>
              <a:picLocks noChangeArrowheads="1"/>
            </p:cNvPicPr>
            <p:nvPr/>
          </p:nvPicPr>
          <p:blipFill>
            <a:blip r:embed="rId4" cstate="print"/>
            <a:srcRect/>
            <a:stretch>
              <a:fillRect/>
            </a:stretch>
          </p:blipFill>
          <p:spPr bwMode="auto">
            <a:xfrm>
              <a:off x="3270" y="2450"/>
              <a:ext cx="259" cy="256"/>
            </a:xfrm>
            <a:prstGeom prst="rect">
              <a:avLst/>
            </a:prstGeom>
            <a:noFill/>
            <a:ln w="12700">
              <a:noFill/>
              <a:miter lim="800000"/>
              <a:headEnd/>
              <a:tailEnd/>
            </a:ln>
          </p:spPr>
        </p:pic>
        <p:pic>
          <p:nvPicPr>
            <p:cNvPr id="30765" name="Picture 24"/>
            <p:cNvPicPr>
              <a:picLocks noChangeArrowheads="1"/>
            </p:cNvPicPr>
            <p:nvPr/>
          </p:nvPicPr>
          <p:blipFill>
            <a:blip r:embed="rId4" cstate="print"/>
            <a:srcRect/>
            <a:stretch>
              <a:fillRect/>
            </a:stretch>
          </p:blipFill>
          <p:spPr bwMode="auto">
            <a:xfrm>
              <a:off x="3662" y="2170"/>
              <a:ext cx="259" cy="256"/>
            </a:xfrm>
            <a:prstGeom prst="rect">
              <a:avLst/>
            </a:prstGeom>
            <a:noFill/>
            <a:ln w="12700">
              <a:noFill/>
              <a:miter lim="800000"/>
              <a:headEnd/>
              <a:tailEnd/>
            </a:ln>
          </p:spPr>
        </p:pic>
        <p:pic>
          <p:nvPicPr>
            <p:cNvPr id="30766" name="Picture 25"/>
            <p:cNvPicPr>
              <a:picLocks noChangeArrowheads="1"/>
            </p:cNvPicPr>
            <p:nvPr/>
          </p:nvPicPr>
          <p:blipFill>
            <a:blip r:embed="rId5" cstate="print"/>
            <a:srcRect/>
            <a:stretch>
              <a:fillRect/>
            </a:stretch>
          </p:blipFill>
          <p:spPr bwMode="auto">
            <a:xfrm>
              <a:off x="3274" y="2172"/>
              <a:ext cx="297" cy="200"/>
            </a:xfrm>
            <a:prstGeom prst="rect">
              <a:avLst/>
            </a:prstGeom>
            <a:noFill/>
            <a:ln w="12700">
              <a:noFill/>
              <a:miter lim="800000"/>
              <a:headEnd/>
              <a:tailEnd/>
            </a:ln>
          </p:spPr>
        </p:pic>
        <p:pic>
          <p:nvPicPr>
            <p:cNvPr id="30767" name="Picture 26"/>
            <p:cNvPicPr>
              <a:picLocks noChangeArrowheads="1"/>
            </p:cNvPicPr>
            <p:nvPr/>
          </p:nvPicPr>
          <p:blipFill>
            <a:blip r:embed="rId4" cstate="print"/>
            <a:srcRect/>
            <a:stretch>
              <a:fillRect/>
            </a:stretch>
          </p:blipFill>
          <p:spPr bwMode="auto">
            <a:xfrm>
              <a:off x="3790" y="1794"/>
              <a:ext cx="259" cy="256"/>
            </a:xfrm>
            <a:prstGeom prst="rect">
              <a:avLst/>
            </a:prstGeom>
            <a:noFill/>
            <a:ln w="12700">
              <a:noFill/>
              <a:miter lim="800000"/>
              <a:headEnd/>
              <a:tailEnd/>
            </a:ln>
          </p:spPr>
        </p:pic>
        <p:pic>
          <p:nvPicPr>
            <p:cNvPr id="30768" name="Picture 27"/>
            <p:cNvPicPr>
              <a:picLocks noChangeArrowheads="1"/>
            </p:cNvPicPr>
            <p:nvPr/>
          </p:nvPicPr>
          <p:blipFill>
            <a:blip r:embed="rId6" cstate="print"/>
            <a:srcRect/>
            <a:stretch>
              <a:fillRect/>
            </a:stretch>
          </p:blipFill>
          <p:spPr bwMode="auto">
            <a:xfrm>
              <a:off x="3054" y="1775"/>
              <a:ext cx="706" cy="287"/>
            </a:xfrm>
            <a:prstGeom prst="rect">
              <a:avLst/>
            </a:prstGeom>
            <a:noFill/>
            <a:ln w="9525">
              <a:noFill/>
              <a:miter lim="800000"/>
              <a:headEnd/>
              <a:tailEnd/>
            </a:ln>
          </p:spPr>
        </p:pic>
        <p:sp>
          <p:nvSpPr>
            <p:cNvPr id="30769" name="Text Box 28"/>
            <p:cNvSpPr txBox="1">
              <a:spLocks noChangeArrowheads="1"/>
            </p:cNvSpPr>
            <p:nvPr/>
          </p:nvSpPr>
          <p:spPr bwMode="auto">
            <a:xfrm>
              <a:off x="3036" y="1000"/>
              <a:ext cx="734" cy="288"/>
            </a:xfrm>
            <a:prstGeom prst="rect">
              <a:avLst/>
            </a:prstGeom>
            <a:noFill/>
            <a:ln w="38100">
              <a:noFill/>
              <a:miter lim="800000"/>
              <a:headEnd type="none" w="sm" len="sm"/>
              <a:tailEnd type="none" w="sm" len="sm"/>
            </a:ln>
          </p:spPr>
          <p:txBody>
            <a:bodyPr wrap="none" anchor="ctr">
              <a:spAutoFit/>
            </a:bodyPr>
            <a:lstStyle/>
            <a:p>
              <a:pPr algn="ctr" eaLnBrk="0" hangingPunct="0">
                <a:spcBef>
                  <a:spcPct val="50000"/>
                </a:spcBef>
              </a:pPr>
              <a:r>
                <a:rPr lang="en-US" sz="2400" b="1">
                  <a:latin typeface="Helvetica" pitchFamily="34" charset="0"/>
                </a:rPr>
                <a:t>Switch</a:t>
              </a:r>
            </a:p>
          </p:txBody>
        </p:sp>
      </p:grpSp>
      <p:sp>
        <p:nvSpPr>
          <p:cNvPr id="181277" name="Text Box 29"/>
          <p:cNvSpPr txBox="1">
            <a:spLocks noChangeArrowheads="1"/>
          </p:cNvSpPr>
          <p:nvPr/>
        </p:nvSpPr>
        <p:spPr bwMode="auto">
          <a:xfrm>
            <a:off x="385763" y="4381500"/>
            <a:ext cx="2941637" cy="457200"/>
          </a:xfrm>
          <a:prstGeom prst="rect">
            <a:avLst/>
          </a:prstGeom>
          <a:noFill/>
          <a:ln w="38100">
            <a:noFill/>
            <a:miter lim="800000"/>
            <a:headEnd type="none" w="sm" len="sm"/>
            <a:tailEnd type="none" w="sm" len="sm"/>
          </a:ln>
        </p:spPr>
        <p:txBody>
          <a:bodyPr wrap="none" anchor="ctr">
            <a:spAutoFit/>
          </a:bodyPr>
          <a:lstStyle/>
          <a:p>
            <a:pPr algn="ctr" eaLnBrk="0" hangingPunct="0">
              <a:spcBef>
                <a:spcPct val="50000"/>
              </a:spcBef>
            </a:pPr>
            <a:r>
              <a:rPr lang="en-US" sz="2400" b="1" dirty="0">
                <a:latin typeface="Helvetica" pitchFamily="34" charset="0"/>
              </a:rPr>
              <a:t>Collision Domains:</a:t>
            </a:r>
          </a:p>
        </p:txBody>
      </p:sp>
      <p:sp>
        <p:nvSpPr>
          <p:cNvPr id="181278" name="Text Box 30"/>
          <p:cNvSpPr txBox="1">
            <a:spLocks noChangeArrowheads="1"/>
          </p:cNvSpPr>
          <p:nvPr/>
        </p:nvSpPr>
        <p:spPr bwMode="auto">
          <a:xfrm>
            <a:off x="376238" y="5295900"/>
            <a:ext cx="3149600" cy="457200"/>
          </a:xfrm>
          <a:prstGeom prst="rect">
            <a:avLst/>
          </a:prstGeom>
          <a:noFill/>
          <a:ln w="38100">
            <a:noFill/>
            <a:miter lim="800000"/>
            <a:headEnd type="none" w="sm" len="sm"/>
            <a:tailEnd type="none" w="sm" len="sm"/>
          </a:ln>
        </p:spPr>
        <p:txBody>
          <a:bodyPr wrap="none" anchor="ctr">
            <a:spAutoFit/>
          </a:bodyPr>
          <a:lstStyle/>
          <a:p>
            <a:pPr algn="ctr" eaLnBrk="0" hangingPunct="0">
              <a:spcBef>
                <a:spcPct val="50000"/>
              </a:spcBef>
            </a:pPr>
            <a:r>
              <a:rPr lang="en-US" sz="2400" b="1">
                <a:latin typeface="Helvetica" pitchFamily="34" charset="0"/>
              </a:rPr>
              <a:t>Broadcast Domains:</a:t>
            </a:r>
          </a:p>
        </p:txBody>
      </p:sp>
      <p:grpSp>
        <p:nvGrpSpPr>
          <p:cNvPr id="4" name="Group 31"/>
          <p:cNvGrpSpPr>
            <a:grpSpLocks/>
          </p:cNvGrpSpPr>
          <p:nvPr/>
        </p:nvGrpSpPr>
        <p:grpSpPr bwMode="auto">
          <a:xfrm>
            <a:off x="115888" y="1587500"/>
            <a:ext cx="1630362" cy="2276475"/>
            <a:chOff x="73" y="1000"/>
            <a:chExt cx="1027" cy="1434"/>
          </a:xfrm>
        </p:grpSpPr>
        <p:sp>
          <p:nvSpPr>
            <p:cNvPr id="181280" name="Line 32"/>
            <p:cNvSpPr>
              <a:spLocks noChangeShapeType="1"/>
            </p:cNvSpPr>
            <p:nvPr/>
          </p:nvSpPr>
          <p:spPr bwMode="auto">
            <a:xfrm rot="16200000" flipH="1">
              <a:off x="660" y="1505"/>
              <a:ext cx="12" cy="793"/>
            </a:xfrm>
            <a:prstGeom prst="line">
              <a:avLst/>
            </a:prstGeom>
            <a:noFill/>
            <a:ln w="381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en-US" dirty="0">
                <a:latin typeface="Times New Roman" pitchFamily="18" charset="0"/>
              </a:endParaRPr>
            </a:p>
          </p:txBody>
        </p:sp>
        <p:sp>
          <p:nvSpPr>
            <p:cNvPr id="181281" name="Line 33"/>
            <p:cNvSpPr>
              <a:spLocks noChangeShapeType="1"/>
            </p:cNvSpPr>
            <p:nvPr/>
          </p:nvSpPr>
          <p:spPr bwMode="auto">
            <a:xfrm flipH="1" flipV="1">
              <a:off x="656" y="1376"/>
              <a:ext cx="4" cy="1033"/>
            </a:xfrm>
            <a:prstGeom prst="line">
              <a:avLst/>
            </a:prstGeom>
            <a:noFill/>
            <a:ln w="381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en-US" dirty="0">
                <a:latin typeface="Times New Roman" pitchFamily="18" charset="0"/>
              </a:endParaRPr>
            </a:p>
          </p:txBody>
        </p:sp>
        <p:pic>
          <p:nvPicPr>
            <p:cNvPr id="30752" name="Picture 34"/>
            <p:cNvPicPr>
              <a:picLocks noChangeArrowheads="1"/>
            </p:cNvPicPr>
            <p:nvPr/>
          </p:nvPicPr>
          <p:blipFill>
            <a:blip r:embed="rId5" cstate="print"/>
            <a:srcRect/>
            <a:stretch>
              <a:fillRect/>
            </a:stretch>
          </p:blipFill>
          <p:spPr bwMode="auto">
            <a:xfrm>
              <a:off x="426" y="1756"/>
              <a:ext cx="377" cy="312"/>
            </a:xfrm>
            <a:prstGeom prst="rect">
              <a:avLst/>
            </a:prstGeom>
            <a:noFill/>
            <a:ln w="12700">
              <a:noFill/>
              <a:miter lim="800000"/>
              <a:headEnd/>
              <a:tailEnd/>
            </a:ln>
          </p:spPr>
        </p:pic>
        <p:pic>
          <p:nvPicPr>
            <p:cNvPr id="30753" name="Picture 35"/>
            <p:cNvPicPr>
              <a:picLocks noChangeArrowheads="1"/>
            </p:cNvPicPr>
            <p:nvPr/>
          </p:nvPicPr>
          <p:blipFill>
            <a:blip r:embed="rId4" cstate="print"/>
            <a:srcRect/>
            <a:stretch>
              <a:fillRect/>
            </a:stretch>
          </p:blipFill>
          <p:spPr bwMode="auto">
            <a:xfrm>
              <a:off x="502" y="2178"/>
              <a:ext cx="259" cy="256"/>
            </a:xfrm>
            <a:prstGeom prst="rect">
              <a:avLst/>
            </a:prstGeom>
            <a:noFill/>
            <a:ln w="12700">
              <a:noFill/>
              <a:miter lim="800000"/>
              <a:headEnd/>
              <a:tailEnd/>
            </a:ln>
          </p:spPr>
        </p:pic>
        <p:pic>
          <p:nvPicPr>
            <p:cNvPr id="30754" name="Picture 36"/>
            <p:cNvPicPr>
              <a:picLocks noChangeArrowheads="1"/>
            </p:cNvPicPr>
            <p:nvPr/>
          </p:nvPicPr>
          <p:blipFill>
            <a:blip r:embed="rId4" cstate="print"/>
            <a:srcRect/>
            <a:stretch>
              <a:fillRect/>
            </a:stretch>
          </p:blipFill>
          <p:spPr bwMode="auto">
            <a:xfrm>
              <a:off x="73" y="1810"/>
              <a:ext cx="259" cy="256"/>
            </a:xfrm>
            <a:prstGeom prst="rect">
              <a:avLst/>
            </a:prstGeom>
            <a:noFill/>
            <a:ln w="12700">
              <a:noFill/>
              <a:miter lim="800000"/>
              <a:headEnd/>
              <a:tailEnd/>
            </a:ln>
          </p:spPr>
        </p:pic>
        <p:pic>
          <p:nvPicPr>
            <p:cNvPr id="30755" name="Picture 37"/>
            <p:cNvPicPr>
              <a:picLocks noChangeArrowheads="1"/>
            </p:cNvPicPr>
            <p:nvPr/>
          </p:nvPicPr>
          <p:blipFill>
            <a:blip r:embed="rId4" cstate="print"/>
            <a:srcRect/>
            <a:stretch>
              <a:fillRect/>
            </a:stretch>
          </p:blipFill>
          <p:spPr bwMode="auto">
            <a:xfrm>
              <a:off x="521" y="1330"/>
              <a:ext cx="259" cy="256"/>
            </a:xfrm>
            <a:prstGeom prst="rect">
              <a:avLst/>
            </a:prstGeom>
            <a:noFill/>
            <a:ln w="12700">
              <a:noFill/>
              <a:miter lim="800000"/>
              <a:headEnd/>
              <a:tailEnd/>
            </a:ln>
          </p:spPr>
        </p:pic>
        <p:sp>
          <p:nvSpPr>
            <p:cNvPr id="30756" name="Text Box 38"/>
            <p:cNvSpPr txBox="1">
              <a:spLocks noChangeArrowheads="1"/>
            </p:cNvSpPr>
            <p:nvPr/>
          </p:nvSpPr>
          <p:spPr bwMode="auto">
            <a:xfrm>
              <a:off x="445" y="1000"/>
              <a:ext cx="489" cy="288"/>
            </a:xfrm>
            <a:prstGeom prst="rect">
              <a:avLst/>
            </a:prstGeom>
            <a:noFill/>
            <a:ln w="38100">
              <a:noFill/>
              <a:miter lim="800000"/>
              <a:headEnd type="none" w="sm" len="sm"/>
              <a:tailEnd type="none" w="sm" len="sm"/>
            </a:ln>
          </p:spPr>
          <p:txBody>
            <a:bodyPr wrap="none" anchor="ctr">
              <a:spAutoFit/>
            </a:bodyPr>
            <a:lstStyle/>
            <a:p>
              <a:pPr algn="ctr" eaLnBrk="0" hangingPunct="0">
                <a:spcBef>
                  <a:spcPct val="50000"/>
                </a:spcBef>
              </a:pPr>
              <a:r>
                <a:rPr lang="en-US" sz="2400" b="1">
                  <a:latin typeface="Helvetica" pitchFamily="34" charset="0"/>
                </a:rPr>
                <a:t>Hub</a:t>
              </a:r>
            </a:p>
          </p:txBody>
        </p:sp>
        <p:pic>
          <p:nvPicPr>
            <p:cNvPr id="30757" name="Picture 39"/>
            <p:cNvPicPr>
              <a:picLocks noChangeArrowheads="1"/>
            </p:cNvPicPr>
            <p:nvPr/>
          </p:nvPicPr>
          <p:blipFill>
            <a:blip r:embed="rId4" cstate="print"/>
            <a:srcRect/>
            <a:stretch>
              <a:fillRect/>
            </a:stretch>
          </p:blipFill>
          <p:spPr bwMode="auto">
            <a:xfrm>
              <a:off x="841" y="1834"/>
              <a:ext cx="259" cy="256"/>
            </a:xfrm>
            <a:prstGeom prst="rect">
              <a:avLst/>
            </a:prstGeom>
            <a:noFill/>
            <a:ln w="12700">
              <a:noFill/>
              <a:miter lim="800000"/>
              <a:headEnd/>
              <a:tailEnd/>
            </a:ln>
          </p:spPr>
        </p:pic>
      </p:grpSp>
      <p:grpSp>
        <p:nvGrpSpPr>
          <p:cNvPr id="5" name="Group 40"/>
          <p:cNvGrpSpPr>
            <a:grpSpLocks/>
          </p:cNvGrpSpPr>
          <p:nvPr/>
        </p:nvGrpSpPr>
        <p:grpSpPr bwMode="auto">
          <a:xfrm>
            <a:off x="6613525" y="1587500"/>
            <a:ext cx="2479675" cy="2708275"/>
            <a:chOff x="4166" y="1000"/>
            <a:chExt cx="1562" cy="1706"/>
          </a:xfrm>
        </p:grpSpPr>
        <p:sp>
          <p:nvSpPr>
            <p:cNvPr id="181289" name="Line 41"/>
            <p:cNvSpPr>
              <a:spLocks noChangeShapeType="1"/>
            </p:cNvSpPr>
            <p:nvPr/>
          </p:nvSpPr>
          <p:spPr bwMode="auto">
            <a:xfrm rot="5400000" flipH="1" flipV="1">
              <a:off x="4952" y="1369"/>
              <a:ext cx="4" cy="1049"/>
            </a:xfrm>
            <a:prstGeom prst="line">
              <a:avLst/>
            </a:prstGeom>
            <a:noFill/>
            <a:ln w="381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en-US" dirty="0">
                <a:latin typeface="Times New Roman" pitchFamily="18" charset="0"/>
              </a:endParaRPr>
            </a:p>
          </p:txBody>
        </p:sp>
        <p:sp>
          <p:nvSpPr>
            <p:cNvPr id="181290" name="Line 42"/>
            <p:cNvSpPr>
              <a:spLocks noChangeShapeType="1"/>
            </p:cNvSpPr>
            <p:nvPr/>
          </p:nvSpPr>
          <p:spPr bwMode="auto">
            <a:xfrm flipH="1" flipV="1">
              <a:off x="5008" y="1472"/>
              <a:ext cx="4" cy="1081"/>
            </a:xfrm>
            <a:prstGeom prst="line">
              <a:avLst/>
            </a:prstGeom>
            <a:noFill/>
            <a:ln w="381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en-US" dirty="0">
                <a:latin typeface="Times New Roman" pitchFamily="18" charset="0"/>
              </a:endParaRPr>
            </a:p>
          </p:txBody>
        </p:sp>
        <p:pic>
          <p:nvPicPr>
            <p:cNvPr id="30740" name="Picture 43"/>
            <p:cNvPicPr>
              <a:picLocks noChangeArrowheads="1"/>
            </p:cNvPicPr>
            <p:nvPr/>
          </p:nvPicPr>
          <p:blipFill>
            <a:blip r:embed="rId7" cstate="print"/>
            <a:srcRect/>
            <a:stretch>
              <a:fillRect/>
            </a:stretch>
          </p:blipFill>
          <p:spPr bwMode="auto">
            <a:xfrm>
              <a:off x="4700" y="1771"/>
              <a:ext cx="580" cy="286"/>
            </a:xfrm>
            <a:prstGeom prst="rect">
              <a:avLst/>
            </a:prstGeom>
            <a:noFill/>
            <a:ln w="9525">
              <a:noFill/>
              <a:miter lim="800000"/>
              <a:headEnd/>
              <a:tailEnd/>
            </a:ln>
          </p:spPr>
        </p:pic>
        <p:pic>
          <p:nvPicPr>
            <p:cNvPr id="30741" name="Picture 44"/>
            <p:cNvPicPr>
              <a:picLocks noChangeArrowheads="1"/>
            </p:cNvPicPr>
            <p:nvPr/>
          </p:nvPicPr>
          <p:blipFill>
            <a:blip r:embed="rId7" cstate="print"/>
            <a:srcRect/>
            <a:stretch>
              <a:fillRect/>
            </a:stretch>
          </p:blipFill>
          <p:spPr bwMode="auto">
            <a:xfrm>
              <a:off x="5340" y="1835"/>
              <a:ext cx="388" cy="222"/>
            </a:xfrm>
            <a:prstGeom prst="rect">
              <a:avLst/>
            </a:prstGeom>
            <a:noFill/>
            <a:ln w="9525">
              <a:noFill/>
              <a:miter lim="800000"/>
              <a:headEnd/>
              <a:tailEnd/>
            </a:ln>
          </p:spPr>
        </p:pic>
        <p:pic>
          <p:nvPicPr>
            <p:cNvPr id="30742" name="Picture 45"/>
            <p:cNvPicPr>
              <a:picLocks noChangeArrowheads="1"/>
            </p:cNvPicPr>
            <p:nvPr/>
          </p:nvPicPr>
          <p:blipFill>
            <a:blip r:embed="rId6" cstate="print"/>
            <a:srcRect/>
            <a:stretch>
              <a:fillRect/>
            </a:stretch>
          </p:blipFill>
          <p:spPr bwMode="auto">
            <a:xfrm>
              <a:off x="4166" y="1823"/>
              <a:ext cx="482" cy="191"/>
            </a:xfrm>
            <a:prstGeom prst="rect">
              <a:avLst/>
            </a:prstGeom>
            <a:noFill/>
            <a:ln w="9525">
              <a:noFill/>
              <a:miter lim="800000"/>
              <a:headEnd/>
              <a:tailEnd/>
            </a:ln>
          </p:spPr>
        </p:pic>
        <p:pic>
          <p:nvPicPr>
            <p:cNvPr id="30743" name="Picture 46"/>
            <p:cNvPicPr>
              <a:picLocks noChangeArrowheads="1"/>
            </p:cNvPicPr>
            <p:nvPr/>
          </p:nvPicPr>
          <p:blipFill>
            <a:blip r:embed="rId6" cstate="print"/>
            <a:srcRect/>
            <a:stretch>
              <a:fillRect/>
            </a:stretch>
          </p:blipFill>
          <p:spPr bwMode="auto">
            <a:xfrm>
              <a:off x="4782" y="1439"/>
              <a:ext cx="482" cy="191"/>
            </a:xfrm>
            <a:prstGeom prst="rect">
              <a:avLst/>
            </a:prstGeom>
            <a:noFill/>
            <a:ln w="9525">
              <a:noFill/>
              <a:miter lim="800000"/>
              <a:headEnd/>
              <a:tailEnd/>
            </a:ln>
          </p:spPr>
        </p:pic>
        <p:sp>
          <p:nvSpPr>
            <p:cNvPr id="30744" name="Text Box 47"/>
            <p:cNvSpPr txBox="1">
              <a:spLocks noChangeArrowheads="1"/>
            </p:cNvSpPr>
            <p:nvPr/>
          </p:nvSpPr>
          <p:spPr bwMode="auto">
            <a:xfrm>
              <a:off x="4620" y="1000"/>
              <a:ext cx="735" cy="288"/>
            </a:xfrm>
            <a:prstGeom prst="rect">
              <a:avLst/>
            </a:prstGeom>
            <a:noFill/>
            <a:ln w="38100">
              <a:noFill/>
              <a:miter lim="800000"/>
              <a:headEnd type="none" w="sm" len="sm"/>
              <a:tailEnd type="none" w="sm" len="sm"/>
            </a:ln>
          </p:spPr>
          <p:txBody>
            <a:bodyPr wrap="none" anchor="ctr">
              <a:spAutoFit/>
            </a:bodyPr>
            <a:lstStyle/>
            <a:p>
              <a:pPr algn="ctr" eaLnBrk="0" hangingPunct="0">
                <a:spcBef>
                  <a:spcPct val="50000"/>
                </a:spcBef>
              </a:pPr>
              <a:r>
                <a:rPr lang="en-US" sz="2400" b="1">
                  <a:latin typeface="Helvetica" pitchFamily="34" charset="0"/>
                </a:rPr>
                <a:t>Router</a:t>
              </a:r>
            </a:p>
          </p:txBody>
        </p:sp>
        <p:sp>
          <p:nvSpPr>
            <p:cNvPr id="181296" name="Line 48"/>
            <p:cNvSpPr>
              <a:spLocks noChangeShapeType="1"/>
            </p:cNvSpPr>
            <p:nvPr/>
          </p:nvSpPr>
          <p:spPr bwMode="auto">
            <a:xfrm rot="16200000" flipH="1">
              <a:off x="4956" y="1921"/>
              <a:ext cx="12" cy="697"/>
            </a:xfrm>
            <a:prstGeom prst="line">
              <a:avLst/>
            </a:prstGeom>
            <a:noFill/>
            <a:ln w="381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en-US" dirty="0">
                <a:latin typeface="Times New Roman" pitchFamily="18" charset="0"/>
              </a:endParaRPr>
            </a:p>
          </p:txBody>
        </p:sp>
        <p:pic>
          <p:nvPicPr>
            <p:cNvPr id="30746" name="Picture 49"/>
            <p:cNvPicPr>
              <a:picLocks noChangeArrowheads="1"/>
            </p:cNvPicPr>
            <p:nvPr/>
          </p:nvPicPr>
          <p:blipFill>
            <a:blip r:embed="rId4" cstate="print"/>
            <a:srcRect/>
            <a:stretch>
              <a:fillRect/>
            </a:stretch>
          </p:blipFill>
          <p:spPr bwMode="auto">
            <a:xfrm>
              <a:off x="4414" y="2146"/>
              <a:ext cx="259" cy="256"/>
            </a:xfrm>
            <a:prstGeom prst="rect">
              <a:avLst/>
            </a:prstGeom>
            <a:noFill/>
            <a:ln w="12700">
              <a:noFill/>
              <a:miter lim="800000"/>
              <a:headEnd/>
              <a:tailEnd/>
            </a:ln>
          </p:spPr>
        </p:pic>
        <p:pic>
          <p:nvPicPr>
            <p:cNvPr id="30747" name="Picture 50"/>
            <p:cNvPicPr>
              <a:picLocks noChangeArrowheads="1"/>
            </p:cNvPicPr>
            <p:nvPr/>
          </p:nvPicPr>
          <p:blipFill>
            <a:blip r:embed="rId4" cstate="print"/>
            <a:srcRect/>
            <a:stretch>
              <a:fillRect/>
            </a:stretch>
          </p:blipFill>
          <p:spPr bwMode="auto">
            <a:xfrm>
              <a:off x="4862" y="2450"/>
              <a:ext cx="259" cy="256"/>
            </a:xfrm>
            <a:prstGeom prst="rect">
              <a:avLst/>
            </a:prstGeom>
            <a:noFill/>
            <a:ln w="12700">
              <a:noFill/>
              <a:miter lim="800000"/>
              <a:headEnd/>
              <a:tailEnd/>
            </a:ln>
          </p:spPr>
        </p:pic>
        <p:pic>
          <p:nvPicPr>
            <p:cNvPr id="30748" name="Picture 51"/>
            <p:cNvPicPr>
              <a:picLocks noChangeArrowheads="1"/>
            </p:cNvPicPr>
            <p:nvPr/>
          </p:nvPicPr>
          <p:blipFill>
            <a:blip r:embed="rId4" cstate="print"/>
            <a:srcRect/>
            <a:stretch>
              <a:fillRect/>
            </a:stretch>
          </p:blipFill>
          <p:spPr bwMode="auto">
            <a:xfrm>
              <a:off x="5270" y="2162"/>
              <a:ext cx="259" cy="256"/>
            </a:xfrm>
            <a:prstGeom prst="rect">
              <a:avLst/>
            </a:prstGeom>
            <a:noFill/>
            <a:ln w="12700">
              <a:noFill/>
              <a:miter lim="800000"/>
              <a:headEnd/>
              <a:tailEnd/>
            </a:ln>
          </p:spPr>
        </p:pic>
        <p:pic>
          <p:nvPicPr>
            <p:cNvPr id="30749" name="Picture 52"/>
            <p:cNvPicPr>
              <a:picLocks noChangeArrowheads="1"/>
            </p:cNvPicPr>
            <p:nvPr/>
          </p:nvPicPr>
          <p:blipFill>
            <a:blip r:embed="rId5" cstate="print"/>
            <a:srcRect/>
            <a:stretch>
              <a:fillRect/>
            </a:stretch>
          </p:blipFill>
          <p:spPr bwMode="auto">
            <a:xfrm>
              <a:off x="4874" y="2172"/>
              <a:ext cx="297" cy="200"/>
            </a:xfrm>
            <a:prstGeom prst="rect">
              <a:avLst/>
            </a:prstGeom>
            <a:noFill/>
            <a:ln w="12700">
              <a:noFill/>
              <a:miter lim="800000"/>
              <a:headEnd/>
              <a:tailEnd/>
            </a:ln>
          </p:spPr>
        </p:pic>
      </p:grpSp>
      <p:sp>
        <p:nvSpPr>
          <p:cNvPr id="181301" name="Text Box 53"/>
          <p:cNvSpPr txBox="1">
            <a:spLocks noChangeArrowheads="1"/>
          </p:cNvSpPr>
          <p:nvPr/>
        </p:nvSpPr>
        <p:spPr bwMode="auto">
          <a:xfrm>
            <a:off x="762000" y="4876800"/>
            <a:ext cx="457200" cy="457200"/>
          </a:xfrm>
          <a:prstGeom prst="rect">
            <a:avLst/>
          </a:prstGeom>
          <a:noFill/>
          <a:ln w="38100">
            <a:noFill/>
            <a:miter lim="800000"/>
            <a:headEnd type="none" w="sm" len="sm"/>
            <a:tailEnd type="none" w="sm" len="sm"/>
          </a:ln>
        </p:spPr>
        <p:txBody>
          <a:bodyPr anchor="ctr">
            <a:spAutoFit/>
          </a:bodyPr>
          <a:lstStyle/>
          <a:p>
            <a:pPr eaLnBrk="0" hangingPunct="0">
              <a:spcBef>
                <a:spcPct val="50000"/>
              </a:spcBef>
            </a:pPr>
            <a:r>
              <a:rPr lang="en-US" sz="2400" b="1" dirty="0">
                <a:latin typeface="Helvetica" pitchFamily="34" charset="0"/>
              </a:rPr>
              <a:t>1</a:t>
            </a:r>
          </a:p>
        </p:txBody>
      </p:sp>
      <p:sp>
        <p:nvSpPr>
          <p:cNvPr id="181302" name="Text Box 54"/>
          <p:cNvSpPr txBox="1">
            <a:spLocks noChangeArrowheads="1"/>
          </p:cNvSpPr>
          <p:nvPr/>
        </p:nvSpPr>
        <p:spPr bwMode="auto">
          <a:xfrm>
            <a:off x="774700" y="5778500"/>
            <a:ext cx="444500" cy="457200"/>
          </a:xfrm>
          <a:prstGeom prst="rect">
            <a:avLst/>
          </a:prstGeom>
          <a:noFill/>
          <a:ln w="38100">
            <a:noFill/>
            <a:miter lim="800000"/>
            <a:headEnd type="none" w="sm" len="sm"/>
            <a:tailEnd type="none" w="sm" len="sm"/>
          </a:ln>
        </p:spPr>
        <p:txBody>
          <a:bodyPr anchor="ctr">
            <a:spAutoFit/>
          </a:bodyPr>
          <a:lstStyle/>
          <a:p>
            <a:pPr eaLnBrk="0" hangingPunct="0">
              <a:spcBef>
                <a:spcPct val="50000"/>
              </a:spcBef>
            </a:pPr>
            <a:r>
              <a:rPr lang="en-US" sz="2400" b="1" dirty="0">
                <a:latin typeface="Helvetica" pitchFamily="34" charset="0"/>
              </a:rPr>
              <a:t>1</a:t>
            </a:r>
          </a:p>
        </p:txBody>
      </p:sp>
      <p:sp>
        <p:nvSpPr>
          <p:cNvPr id="181303" name="Text Box 55"/>
          <p:cNvSpPr txBox="1">
            <a:spLocks noChangeArrowheads="1"/>
          </p:cNvSpPr>
          <p:nvPr/>
        </p:nvSpPr>
        <p:spPr bwMode="auto">
          <a:xfrm>
            <a:off x="2743200" y="4876800"/>
            <a:ext cx="457200" cy="457200"/>
          </a:xfrm>
          <a:prstGeom prst="rect">
            <a:avLst/>
          </a:prstGeom>
          <a:noFill/>
          <a:ln w="38100">
            <a:noFill/>
            <a:miter lim="800000"/>
            <a:headEnd type="none" w="sm" len="sm"/>
            <a:tailEnd type="none" w="sm" len="sm"/>
          </a:ln>
        </p:spPr>
        <p:txBody>
          <a:bodyPr anchor="ctr">
            <a:spAutoFit/>
          </a:bodyPr>
          <a:lstStyle/>
          <a:p>
            <a:pPr eaLnBrk="0" hangingPunct="0">
              <a:spcBef>
                <a:spcPct val="50000"/>
              </a:spcBef>
            </a:pPr>
            <a:r>
              <a:rPr lang="en-US" sz="2400" b="1">
                <a:latin typeface="Helvetica" pitchFamily="34" charset="0"/>
              </a:rPr>
              <a:t>4</a:t>
            </a:r>
          </a:p>
        </p:txBody>
      </p:sp>
      <p:sp>
        <p:nvSpPr>
          <p:cNvPr id="181304" name="Text Box 56"/>
          <p:cNvSpPr txBox="1">
            <a:spLocks noChangeArrowheads="1"/>
          </p:cNvSpPr>
          <p:nvPr/>
        </p:nvSpPr>
        <p:spPr bwMode="auto">
          <a:xfrm>
            <a:off x="2755900" y="5778500"/>
            <a:ext cx="444500" cy="457200"/>
          </a:xfrm>
          <a:prstGeom prst="rect">
            <a:avLst/>
          </a:prstGeom>
          <a:noFill/>
          <a:ln w="38100">
            <a:noFill/>
            <a:miter lim="800000"/>
            <a:headEnd type="none" w="sm" len="sm"/>
            <a:tailEnd type="none" w="sm" len="sm"/>
          </a:ln>
        </p:spPr>
        <p:txBody>
          <a:bodyPr anchor="ctr">
            <a:spAutoFit/>
          </a:bodyPr>
          <a:lstStyle/>
          <a:p>
            <a:pPr eaLnBrk="0" hangingPunct="0">
              <a:spcBef>
                <a:spcPct val="50000"/>
              </a:spcBef>
            </a:pPr>
            <a:r>
              <a:rPr lang="en-US" sz="2400" b="1" dirty="0">
                <a:latin typeface="Helvetica" pitchFamily="34" charset="0"/>
              </a:rPr>
              <a:t>1</a:t>
            </a:r>
          </a:p>
        </p:txBody>
      </p:sp>
      <p:sp>
        <p:nvSpPr>
          <p:cNvPr id="181305" name="Text Box 57"/>
          <p:cNvSpPr txBox="1">
            <a:spLocks noChangeArrowheads="1"/>
          </p:cNvSpPr>
          <p:nvPr/>
        </p:nvSpPr>
        <p:spPr bwMode="auto">
          <a:xfrm>
            <a:off x="5105400" y="4889500"/>
            <a:ext cx="457200" cy="457200"/>
          </a:xfrm>
          <a:prstGeom prst="rect">
            <a:avLst/>
          </a:prstGeom>
          <a:noFill/>
          <a:ln w="38100">
            <a:noFill/>
            <a:miter lim="800000"/>
            <a:headEnd type="none" w="sm" len="sm"/>
            <a:tailEnd type="none" w="sm" len="sm"/>
          </a:ln>
        </p:spPr>
        <p:txBody>
          <a:bodyPr anchor="ctr">
            <a:spAutoFit/>
          </a:bodyPr>
          <a:lstStyle/>
          <a:p>
            <a:pPr eaLnBrk="0" hangingPunct="0">
              <a:spcBef>
                <a:spcPct val="50000"/>
              </a:spcBef>
            </a:pPr>
            <a:r>
              <a:rPr lang="en-US" sz="2400" b="1">
                <a:latin typeface="Helvetica" pitchFamily="34" charset="0"/>
              </a:rPr>
              <a:t>4</a:t>
            </a:r>
          </a:p>
        </p:txBody>
      </p:sp>
      <p:sp>
        <p:nvSpPr>
          <p:cNvPr id="181306" name="Text Box 58"/>
          <p:cNvSpPr txBox="1">
            <a:spLocks noChangeArrowheads="1"/>
          </p:cNvSpPr>
          <p:nvPr/>
        </p:nvSpPr>
        <p:spPr bwMode="auto">
          <a:xfrm>
            <a:off x="5118100" y="5791200"/>
            <a:ext cx="444500" cy="457200"/>
          </a:xfrm>
          <a:prstGeom prst="rect">
            <a:avLst/>
          </a:prstGeom>
          <a:noFill/>
          <a:ln w="38100">
            <a:noFill/>
            <a:miter lim="800000"/>
            <a:headEnd type="none" w="sm" len="sm"/>
            <a:tailEnd type="none" w="sm" len="sm"/>
          </a:ln>
        </p:spPr>
        <p:txBody>
          <a:bodyPr anchor="ctr">
            <a:spAutoFit/>
          </a:bodyPr>
          <a:lstStyle/>
          <a:p>
            <a:pPr eaLnBrk="0" hangingPunct="0">
              <a:spcBef>
                <a:spcPct val="50000"/>
              </a:spcBef>
            </a:pPr>
            <a:r>
              <a:rPr lang="en-US" sz="2400" b="1">
                <a:latin typeface="Helvetica" pitchFamily="34" charset="0"/>
              </a:rPr>
              <a:t>1</a:t>
            </a:r>
          </a:p>
        </p:txBody>
      </p:sp>
      <p:sp>
        <p:nvSpPr>
          <p:cNvPr id="181307" name="Text Box 59"/>
          <p:cNvSpPr txBox="1">
            <a:spLocks noChangeArrowheads="1"/>
          </p:cNvSpPr>
          <p:nvPr/>
        </p:nvSpPr>
        <p:spPr bwMode="auto">
          <a:xfrm>
            <a:off x="7696200" y="4889500"/>
            <a:ext cx="457200" cy="457200"/>
          </a:xfrm>
          <a:prstGeom prst="rect">
            <a:avLst/>
          </a:prstGeom>
          <a:noFill/>
          <a:ln w="38100">
            <a:noFill/>
            <a:miter lim="800000"/>
            <a:headEnd type="none" w="sm" len="sm"/>
            <a:tailEnd type="none" w="sm" len="sm"/>
          </a:ln>
        </p:spPr>
        <p:txBody>
          <a:bodyPr anchor="ctr">
            <a:spAutoFit/>
          </a:bodyPr>
          <a:lstStyle/>
          <a:p>
            <a:pPr eaLnBrk="0" hangingPunct="0">
              <a:spcBef>
                <a:spcPct val="50000"/>
              </a:spcBef>
            </a:pPr>
            <a:r>
              <a:rPr lang="en-US" sz="2400" b="1">
                <a:latin typeface="Helvetica" pitchFamily="34" charset="0"/>
              </a:rPr>
              <a:t>4</a:t>
            </a:r>
          </a:p>
        </p:txBody>
      </p:sp>
      <p:sp>
        <p:nvSpPr>
          <p:cNvPr id="181308" name="Text Box 60"/>
          <p:cNvSpPr txBox="1">
            <a:spLocks noChangeArrowheads="1"/>
          </p:cNvSpPr>
          <p:nvPr/>
        </p:nvSpPr>
        <p:spPr bwMode="auto">
          <a:xfrm>
            <a:off x="7708900" y="5791200"/>
            <a:ext cx="444500" cy="457200"/>
          </a:xfrm>
          <a:prstGeom prst="rect">
            <a:avLst/>
          </a:prstGeom>
          <a:noFill/>
          <a:ln w="38100">
            <a:noFill/>
            <a:miter lim="800000"/>
            <a:headEnd type="none" w="sm" len="sm"/>
            <a:tailEnd type="none" w="sm" len="sm"/>
          </a:ln>
        </p:spPr>
        <p:txBody>
          <a:bodyPr anchor="ctr">
            <a:spAutoFit/>
          </a:bodyPr>
          <a:lstStyle/>
          <a:p>
            <a:pPr eaLnBrk="0" hangingPunct="0">
              <a:spcBef>
                <a:spcPct val="50000"/>
              </a:spcBef>
            </a:pPr>
            <a:r>
              <a:rPr lang="en-US" sz="2400" b="1">
                <a:latin typeface="Helvetica" pitchFamily="34" charset="0"/>
              </a:rPr>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1277"/>
                                        </p:tgtEl>
                                        <p:attrNameLst>
                                          <p:attrName>style.visibility</p:attrName>
                                        </p:attrNameLst>
                                      </p:cBhvr>
                                      <p:to>
                                        <p:strVal val="visible"/>
                                      </p:to>
                                    </p:set>
                                    <p:animEffect transition="in" filter="blinds(horizontal)">
                                      <p:cBhvr>
                                        <p:cTn id="12" dur="500"/>
                                        <p:tgtEl>
                                          <p:spTgt spid="18127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1302"/>
                                        </p:tgtEl>
                                        <p:attrNameLst>
                                          <p:attrName>style.visibility</p:attrName>
                                        </p:attrNameLst>
                                      </p:cBhvr>
                                      <p:to>
                                        <p:strVal val="visible"/>
                                      </p:to>
                                    </p:set>
                                    <p:animEffect transition="in" filter="blinds(horizontal)">
                                      <p:cBhvr>
                                        <p:cTn id="17" dur="500"/>
                                        <p:tgtEl>
                                          <p:spTgt spid="18130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1301">
                                            <p:txEl>
                                              <p:pRg st="0" end="0"/>
                                            </p:txEl>
                                          </p:spTgt>
                                        </p:tgtEl>
                                        <p:attrNameLst>
                                          <p:attrName>style.visibility</p:attrName>
                                        </p:attrNameLst>
                                      </p:cBhvr>
                                      <p:to>
                                        <p:strVal val="visible"/>
                                      </p:to>
                                    </p:set>
                                    <p:animEffect transition="in" filter="blinds(horizontal)">
                                      <p:cBhvr>
                                        <p:cTn id="22" dur="500"/>
                                        <p:tgtEl>
                                          <p:spTgt spid="18130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1278"/>
                                        </p:tgtEl>
                                        <p:attrNameLst>
                                          <p:attrName>style.visibility</p:attrName>
                                        </p:attrNameLst>
                                      </p:cBhvr>
                                      <p:to>
                                        <p:strVal val="visible"/>
                                      </p:to>
                                    </p:set>
                                    <p:animEffect transition="in" filter="blinds(horizontal)">
                                      <p:cBhvr>
                                        <p:cTn id="27" dur="500"/>
                                        <p:tgtEl>
                                          <p:spTgt spid="18127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dissolve">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81304"/>
                                        </p:tgtEl>
                                        <p:attrNameLst>
                                          <p:attrName>style.visibility</p:attrName>
                                        </p:attrNameLst>
                                      </p:cBhvr>
                                      <p:to>
                                        <p:strVal val="visible"/>
                                      </p:to>
                                    </p:set>
                                    <p:animEffect transition="in" filter="blinds(horizontal)">
                                      <p:cBhvr>
                                        <p:cTn id="37" dur="500"/>
                                        <p:tgtEl>
                                          <p:spTgt spid="18130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81303">
                                            <p:txEl>
                                              <p:pRg st="0" end="0"/>
                                            </p:txEl>
                                          </p:spTgt>
                                        </p:tgtEl>
                                        <p:attrNameLst>
                                          <p:attrName>style.visibility</p:attrName>
                                        </p:attrNameLst>
                                      </p:cBhvr>
                                      <p:to>
                                        <p:strVal val="visible"/>
                                      </p:to>
                                    </p:set>
                                    <p:animEffect transition="in" filter="blinds(horizontal)">
                                      <p:cBhvr>
                                        <p:cTn id="42" dur="500"/>
                                        <p:tgtEl>
                                          <p:spTgt spid="181303">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dissolve">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81306"/>
                                        </p:tgtEl>
                                        <p:attrNameLst>
                                          <p:attrName>style.visibility</p:attrName>
                                        </p:attrNameLst>
                                      </p:cBhvr>
                                      <p:to>
                                        <p:strVal val="visible"/>
                                      </p:to>
                                    </p:set>
                                    <p:animEffect transition="in" filter="blinds(horizontal)">
                                      <p:cBhvr>
                                        <p:cTn id="52" dur="500"/>
                                        <p:tgtEl>
                                          <p:spTgt spid="18130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81305">
                                            <p:txEl>
                                              <p:pRg st="0" end="0"/>
                                            </p:txEl>
                                          </p:spTgt>
                                        </p:tgtEl>
                                        <p:attrNameLst>
                                          <p:attrName>style.visibility</p:attrName>
                                        </p:attrNameLst>
                                      </p:cBhvr>
                                      <p:to>
                                        <p:strVal val="visible"/>
                                      </p:to>
                                    </p:set>
                                    <p:animEffect transition="in" filter="blinds(horizontal)">
                                      <p:cBhvr>
                                        <p:cTn id="57" dur="500"/>
                                        <p:tgtEl>
                                          <p:spTgt spid="181305">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dissolve">
                                      <p:cBhvr>
                                        <p:cTn id="62" dur="500"/>
                                        <p:tgtEl>
                                          <p:spTgt spid="5"/>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81308"/>
                                        </p:tgtEl>
                                        <p:attrNameLst>
                                          <p:attrName>style.visibility</p:attrName>
                                        </p:attrNameLst>
                                      </p:cBhvr>
                                      <p:to>
                                        <p:strVal val="visible"/>
                                      </p:to>
                                    </p:set>
                                    <p:animEffect transition="in" filter="blinds(horizontal)">
                                      <p:cBhvr>
                                        <p:cTn id="67" dur="500"/>
                                        <p:tgtEl>
                                          <p:spTgt spid="18130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81307">
                                            <p:txEl>
                                              <p:pRg st="0" end="0"/>
                                            </p:txEl>
                                          </p:spTgt>
                                        </p:tgtEl>
                                        <p:attrNameLst>
                                          <p:attrName>style.visibility</p:attrName>
                                        </p:attrNameLst>
                                      </p:cBhvr>
                                      <p:to>
                                        <p:strVal val="visible"/>
                                      </p:to>
                                    </p:set>
                                    <p:animEffect transition="in" filter="blinds(horizontal)">
                                      <p:cBhvr>
                                        <p:cTn id="72" dur="500"/>
                                        <p:tgtEl>
                                          <p:spTgt spid="1813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77" grpId="0"/>
      <p:bldP spid="181278" grpId="0"/>
      <p:bldP spid="181302" grpId="0"/>
      <p:bldP spid="181304" grpId="0"/>
      <p:bldP spid="181306" grpId="0"/>
      <p:bldP spid="18130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err="1"/>
              <a:t>Ví</a:t>
            </a:r>
            <a:r>
              <a:rPr lang="en-US" dirty="0"/>
              <a:t> </a:t>
            </a:r>
            <a:r>
              <a:rPr lang="en-US" dirty="0" err="1"/>
              <a:t>dụ</a:t>
            </a:r>
            <a:r>
              <a:rPr lang="en-US" dirty="0"/>
              <a:t> 2</a:t>
            </a:r>
          </a:p>
        </p:txBody>
      </p:sp>
      <p:pic>
        <p:nvPicPr>
          <p:cNvPr id="6146" name="Picture 2"/>
          <p:cNvPicPr>
            <a:picLocks noChangeAspect="1" noChangeArrowheads="1"/>
          </p:cNvPicPr>
          <p:nvPr/>
        </p:nvPicPr>
        <p:blipFill>
          <a:blip r:embed="rId2" cstate="print"/>
          <a:srcRect/>
          <a:stretch>
            <a:fillRect/>
          </a:stretch>
        </p:blipFill>
        <p:spPr bwMode="auto">
          <a:xfrm>
            <a:off x="762000" y="1447800"/>
            <a:ext cx="7229475" cy="4486275"/>
          </a:xfrm>
          <a:prstGeom prst="rect">
            <a:avLst/>
          </a:prstGeom>
          <a:noFill/>
          <a:ln w="9525">
            <a:noFill/>
            <a:miter lim="800000"/>
            <a:headEnd/>
            <a:tailEnd/>
          </a:ln>
        </p:spPr>
      </p:pic>
      <p:sp>
        <p:nvSpPr>
          <p:cNvPr id="2" name="Text Box 29">
            <a:extLst>
              <a:ext uri="{FF2B5EF4-FFF2-40B4-BE49-F238E27FC236}">
                <a16:creationId xmlns:a16="http://schemas.microsoft.com/office/drawing/2014/main" id="{9A6E6196-0575-21FD-BDBE-59B4202C5457}"/>
              </a:ext>
            </a:extLst>
          </p:cNvPr>
          <p:cNvSpPr txBox="1">
            <a:spLocks noChangeArrowheads="1"/>
          </p:cNvSpPr>
          <p:nvPr/>
        </p:nvSpPr>
        <p:spPr bwMode="auto">
          <a:xfrm>
            <a:off x="385763" y="4381500"/>
            <a:ext cx="2941637" cy="457200"/>
          </a:xfrm>
          <a:prstGeom prst="rect">
            <a:avLst/>
          </a:prstGeom>
          <a:noFill/>
          <a:ln w="38100">
            <a:noFill/>
            <a:miter lim="800000"/>
            <a:headEnd type="none" w="sm" len="sm"/>
            <a:tailEnd type="none" w="sm" len="sm"/>
          </a:ln>
        </p:spPr>
        <p:txBody>
          <a:bodyPr wrap="none" anchor="ctr">
            <a:spAutoFit/>
          </a:bodyPr>
          <a:lstStyle/>
          <a:p>
            <a:pPr algn="ctr" eaLnBrk="0" hangingPunct="0">
              <a:spcBef>
                <a:spcPct val="50000"/>
              </a:spcBef>
            </a:pPr>
            <a:r>
              <a:rPr lang="en-US" sz="2400" b="1" dirty="0">
                <a:latin typeface="Helvetica" pitchFamily="34" charset="0"/>
              </a:rPr>
              <a:t>Collision Domains:</a:t>
            </a:r>
          </a:p>
        </p:txBody>
      </p:sp>
      <p:sp>
        <p:nvSpPr>
          <p:cNvPr id="3" name="Text Box 30">
            <a:extLst>
              <a:ext uri="{FF2B5EF4-FFF2-40B4-BE49-F238E27FC236}">
                <a16:creationId xmlns:a16="http://schemas.microsoft.com/office/drawing/2014/main" id="{74EC5C63-CACD-66B8-5F1A-7690EF18C325}"/>
              </a:ext>
            </a:extLst>
          </p:cNvPr>
          <p:cNvSpPr txBox="1">
            <a:spLocks noChangeArrowheads="1"/>
          </p:cNvSpPr>
          <p:nvPr/>
        </p:nvSpPr>
        <p:spPr bwMode="auto">
          <a:xfrm>
            <a:off x="376238" y="5295900"/>
            <a:ext cx="3149600" cy="457200"/>
          </a:xfrm>
          <a:prstGeom prst="rect">
            <a:avLst/>
          </a:prstGeom>
          <a:noFill/>
          <a:ln w="38100">
            <a:noFill/>
            <a:miter lim="800000"/>
            <a:headEnd type="none" w="sm" len="sm"/>
            <a:tailEnd type="none" w="sm" len="sm"/>
          </a:ln>
        </p:spPr>
        <p:txBody>
          <a:bodyPr wrap="none" anchor="ctr">
            <a:spAutoFit/>
          </a:bodyPr>
          <a:lstStyle/>
          <a:p>
            <a:pPr algn="ctr" eaLnBrk="0" hangingPunct="0">
              <a:spcBef>
                <a:spcPct val="50000"/>
              </a:spcBef>
            </a:pPr>
            <a:r>
              <a:rPr lang="en-US" sz="2400" b="1">
                <a:latin typeface="Helvetica" pitchFamily="34" charset="0"/>
              </a:rPr>
              <a:t>Broadcast Domains:</a:t>
            </a:r>
          </a:p>
        </p:txBody>
      </p:sp>
      <p:sp>
        <p:nvSpPr>
          <p:cNvPr id="4" name="Text Box 53">
            <a:extLst>
              <a:ext uri="{FF2B5EF4-FFF2-40B4-BE49-F238E27FC236}">
                <a16:creationId xmlns:a16="http://schemas.microsoft.com/office/drawing/2014/main" id="{CB1F1B52-54BA-1CD5-D86B-56E6AA6BE1CE}"/>
              </a:ext>
            </a:extLst>
          </p:cNvPr>
          <p:cNvSpPr txBox="1">
            <a:spLocks noChangeArrowheads="1"/>
          </p:cNvSpPr>
          <p:nvPr/>
        </p:nvSpPr>
        <p:spPr bwMode="auto">
          <a:xfrm>
            <a:off x="762000" y="4650686"/>
            <a:ext cx="2438400" cy="830997"/>
          </a:xfrm>
          <a:prstGeom prst="rect">
            <a:avLst/>
          </a:prstGeom>
          <a:noFill/>
          <a:ln w="38100">
            <a:noFill/>
            <a:miter lim="800000"/>
            <a:headEnd type="none" w="sm" len="sm"/>
            <a:tailEnd type="none" w="sm" len="sm"/>
          </a:ln>
        </p:spPr>
        <p:txBody>
          <a:bodyPr wrap="square" anchor="ctr">
            <a:spAutoFit/>
          </a:bodyPr>
          <a:lstStyle/>
          <a:p>
            <a:pPr eaLnBrk="0" hangingPunct="0">
              <a:spcBef>
                <a:spcPct val="50000"/>
              </a:spcBef>
            </a:pPr>
            <a:r>
              <a:rPr lang="en-US" sz="2400" b="1" dirty="0">
                <a:latin typeface="Helvetica" pitchFamily="34" charset="0"/>
              </a:rPr>
              <a:t>2 (hub) + 6 (</a:t>
            </a:r>
            <a:r>
              <a:rPr lang="en-US" sz="2400" b="1" dirty="0" err="1">
                <a:latin typeface="Helvetica" pitchFamily="34" charset="0"/>
              </a:rPr>
              <a:t>từ</a:t>
            </a:r>
            <a:r>
              <a:rPr lang="en-US" sz="2400" b="1" dirty="0">
                <a:latin typeface="Helvetica" pitchFamily="34" charset="0"/>
              </a:rPr>
              <a:t> switch)</a:t>
            </a:r>
          </a:p>
        </p:txBody>
      </p:sp>
      <p:sp>
        <p:nvSpPr>
          <p:cNvPr id="5" name="Text Box 56">
            <a:extLst>
              <a:ext uri="{FF2B5EF4-FFF2-40B4-BE49-F238E27FC236}">
                <a16:creationId xmlns:a16="http://schemas.microsoft.com/office/drawing/2014/main" id="{0AAEBCC6-ED91-5C83-B16D-68FD0F92888C}"/>
              </a:ext>
            </a:extLst>
          </p:cNvPr>
          <p:cNvSpPr txBox="1">
            <a:spLocks noChangeArrowheads="1"/>
          </p:cNvSpPr>
          <p:nvPr/>
        </p:nvSpPr>
        <p:spPr bwMode="auto">
          <a:xfrm>
            <a:off x="774700" y="5712769"/>
            <a:ext cx="2938462" cy="461665"/>
          </a:xfrm>
          <a:prstGeom prst="rect">
            <a:avLst/>
          </a:prstGeom>
          <a:noFill/>
          <a:ln w="38100">
            <a:noFill/>
            <a:miter lim="800000"/>
            <a:headEnd type="none" w="sm" len="sm"/>
            <a:tailEnd type="none" w="sm" len="sm"/>
          </a:ln>
        </p:spPr>
        <p:txBody>
          <a:bodyPr wrap="square" anchor="ctr">
            <a:spAutoFit/>
          </a:bodyPr>
          <a:lstStyle/>
          <a:p>
            <a:pPr eaLnBrk="0" hangingPunct="0">
              <a:spcBef>
                <a:spcPct val="50000"/>
              </a:spcBef>
            </a:pPr>
            <a:r>
              <a:rPr lang="en-US" sz="2400" b="1" dirty="0">
                <a:latin typeface="Helvetica" pitchFamily="34" charset="0"/>
              </a:rPr>
              <a:t>3 </a:t>
            </a:r>
            <a:r>
              <a:rPr lang="en-US" sz="2400" b="1" dirty="0" err="1">
                <a:latin typeface="Helvetica" pitchFamily="34" charset="0"/>
              </a:rPr>
              <a:t>đếm</a:t>
            </a:r>
            <a:r>
              <a:rPr lang="en-US" sz="2400" b="1" dirty="0">
                <a:latin typeface="Helvetica" pitchFamily="34" charset="0"/>
              </a:rPr>
              <a:t> </a:t>
            </a:r>
            <a:r>
              <a:rPr lang="en-US" sz="2400" b="1" dirty="0" err="1">
                <a:latin typeface="Helvetica" pitchFamily="34" charset="0"/>
              </a:rPr>
              <a:t>từ</a:t>
            </a:r>
            <a:r>
              <a:rPr lang="en-US" sz="2400" b="1" dirty="0">
                <a:latin typeface="Helvetica" pitchFamily="34" charset="0"/>
              </a:rPr>
              <a:t> router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dissolve">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blinds(horizontal)">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Tài</a:t>
            </a:r>
            <a:r>
              <a:rPr lang="en-US" dirty="0"/>
              <a:t> </a:t>
            </a:r>
            <a:r>
              <a:rPr lang="en-US" dirty="0" err="1"/>
              <a:t>liệu</a:t>
            </a:r>
            <a:r>
              <a:rPr lang="en-US" dirty="0"/>
              <a:t> </a:t>
            </a:r>
            <a:r>
              <a:rPr lang="en-US" dirty="0" err="1"/>
              <a:t>tham</a:t>
            </a:r>
            <a:r>
              <a:rPr lang="en-US" dirty="0"/>
              <a:t> </a:t>
            </a:r>
            <a:r>
              <a:rPr lang="en-US" dirty="0" err="1"/>
              <a:t>khảo</a:t>
            </a:r>
            <a:endParaRPr lang="en-US" dirty="0"/>
          </a:p>
        </p:txBody>
      </p:sp>
      <p:sp>
        <p:nvSpPr>
          <p:cNvPr id="3" name="Content Placeholder 2"/>
          <p:cNvSpPr>
            <a:spLocks noGrp="1"/>
          </p:cNvSpPr>
          <p:nvPr>
            <p:ph sz="quarter" idx="1"/>
          </p:nvPr>
        </p:nvSpPr>
        <p:spPr/>
        <p:txBody>
          <a:bodyPr/>
          <a:lstStyle/>
          <a:p>
            <a:r>
              <a:rPr lang="en-US" dirty="0"/>
              <a:t>Slide </a:t>
            </a:r>
            <a:r>
              <a:rPr lang="en-US" dirty="0" err="1"/>
              <a:t>của</a:t>
            </a:r>
            <a:r>
              <a:rPr lang="en-US" dirty="0"/>
              <a:t> J.F Kurose and K.W. Ross </a:t>
            </a:r>
            <a:r>
              <a:rPr lang="en-US" dirty="0" err="1"/>
              <a:t>về</a:t>
            </a:r>
            <a:r>
              <a:rPr lang="en-US" dirty="0"/>
              <a:t> Computer Networking: A Top Down Approach</a:t>
            </a:r>
          </a:p>
          <a:p>
            <a:r>
              <a:rPr lang="en-US" dirty="0"/>
              <a:t>http://www.eie.polyu.edu.hk/~ensmall/eng224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Giới</a:t>
            </a:r>
            <a:r>
              <a:rPr lang="en-US" dirty="0"/>
              <a:t> </a:t>
            </a:r>
            <a:r>
              <a:rPr lang="en-US" dirty="0" err="1"/>
              <a:t>thiệu</a:t>
            </a:r>
            <a:endParaRPr lang="en-US" dirty="0"/>
          </a:p>
        </p:txBody>
      </p:sp>
      <p:sp>
        <p:nvSpPr>
          <p:cNvPr id="3" name="Content Placeholder 2"/>
          <p:cNvSpPr>
            <a:spLocks noGrp="1"/>
          </p:cNvSpPr>
          <p:nvPr>
            <p:ph sz="quarter" idx="1"/>
          </p:nvPr>
        </p:nvSpPr>
        <p:spPr/>
        <p:txBody>
          <a:bodyPr/>
          <a:lstStyle/>
          <a:p>
            <a:r>
              <a:rPr lang="en-US" sz="2800" dirty="0" err="1"/>
              <a:t>Chức</a:t>
            </a:r>
            <a:r>
              <a:rPr lang="en-US" sz="2800" dirty="0"/>
              <a:t> </a:t>
            </a:r>
            <a:r>
              <a:rPr lang="en-US" sz="2800" dirty="0" err="1"/>
              <a:t>năng</a:t>
            </a:r>
            <a:endParaRPr lang="en-US" sz="2800" dirty="0"/>
          </a:p>
          <a:p>
            <a:pPr lvl="1"/>
            <a:r>
              <a:rPr lang="en-US" sz="2400" dirty="0" err="1"/>
              <a:t>Hỗ</a:t>
            </a:r>
            <a:r>
              <a:rPr lang="en-US" sz="2400" dirty="0"/>
              <a:t> </a:t>
            </a:r>
            <a:r>
              <a:rPr lang="en-US" sz="2400" dirty="0" err="1"/>
              <a:t>trợ</a:t>
            </a:r>
            <a:r>
              <a:rPr lang="en-US" sz="2400" dirty="0"/>
              <a:t> </a:t>
            </a:r>
            <a:r>
              <a:rPr lang="en-US" sz="2400" dirty="0" err="1"/>
              <a:t>truy</a:t>
            </a:r>
            <a:r>
              <a:rPr lang="en-US" sz="2400" dirty="0"/>
              <a:t> </a:t>
            </a:r>
            <a:r>
              <a:rPr lang="en-US" sz="2400" dirty="0" err="1"/>
              <a:t>cập</a:t>
            </a:r>
            <a:r>
              <a:rPr lang="en-US" sz="2400" dirty="0"/>
              <a:t> </a:t>
            </a:r>
            <a:r>
              <a:rPr lang="en-US" sz="2400" dirty="0" err="1"/>
              <a:t>mạng</a:t>
            </a:r>
            <a:endParaRPr lang="en-US" sz="2400" dirty="0"/>
          </a:p>
          <a:p>
            <a:pPr lvl="2"/>
            <a:r>
              <a:rPr lang="en-US" dirty="0"/>
              <a:t>NIC : network interface card</a:t>
            </a:r>
          </a:p>
          <a:p>
            <a:pPr lvl="1"/>
            <a:r>
              <a:rPr lang="en-US" sz="2400" dirty="0" err="1"/>
              <a:t>Dùng</a:t>
            </a:r>
            <a:r>
              <a:rPr lang="en-US" sz="2400" dirty="0"/>
              <a:t> </a:t>
            </a:r>
            <a:r>
              <a:rPr lang="en-US" sz="2400" dirty="0" err="1"/>
              <a:t>để</a:t>
            </a:r>
            <a:r>
              <a:rPr lang="en-US" sz="2400" dirty="0"/>
              <a:t> </a:t>
            </a:r>
            <a:r>
              <a:rPr lang="en-US" sz="2400" dirty="0" err="1"/>
              <a:t>phân</a:t>
            </a:r>
            <a:r>
              <a:rPr lang="en-US" sz="2400" dirty="0"/>
              <a:t> </a:t>
            </a:r>
            <a:r>
              <a:rPr lang="en-US" sz="2400" dirty="0" err="1"/>
              <a:t>tách</a:t>
            </a:r>
            <a:r>
              <a:rPr lang="en-US" sz="2400" dirty="0"/>
              <a:t> </a:t>
            </a:r>
            <a:r>
              <a:rPr lang="en-US" sz="2400" dirty="0" err="1"/>
              <a:t>mạng</a:t>
            </a:r>
            <a:r>
              <a:rPr lang="en-US" sz="2400" dirty="0"/>
              <a:t> </a:t>
            </a:r>
            <a:r>
              <a:rPr lang="en-US" sz="2400" dirty="0" err="1"/>
              <a:t>hoặc</a:t>
            </a:r>
            <a:r>
              <a:rPr lang="en-US" sz="2400" dirty="0"/>
              <a:t> </a:t>
            </a:r>
            <a:r>
              <a:rPr lang="en-US" sz="2400" dirty="0" err="1"/>
              <a:t>mở</a:t>
            </a:r>
            <a:r>
              <a:rPr lang="en-US" sz="2400" dirty="0"/>
              <a:t> </a:t>
            </a:r>
            <a:r>
              <a:rPr lang="en-US" sz="2400" dirty="0" err="1"/>
              <a:t>rộng</a:t>
            </a:r>
            <a:r>
              <a:rPr lang="en-US" sz="2400" dirty="0"/>
              <a:t> </a:t>
            </a:r>
            <a:r>
              <a:rPr lang="en-US" sz="2400" dirty="0" err="1"/>
              <a:t>mạng</a:t>
            </a:r>
            <a:endParaRPr lang="en-US" sz="2400" dirty="0"/>
          </a:p>
          <a:p>
            <a:pPr lvl="2"/>
            <a:r>
              <a:rPr lang="en-US" sz="2000" dirty="0"/>
              <a:t>Router </a:t>
            </a:r>
            <a:r>
              <a:rPr lang="en-US" sz="2000" dirty="0" err="1"/>
              <a:t>tầng</a:t>
            </a:r>
            <a:r>
              <a:rPr lang="en-US" sz="2000" dirty="0"/>
              <a:t> network, </a:t>
            </a:r>
            <a:r>
              <a:rPr lang="en-US" sz="2000" dirty="0" err="1"/>
              <a:t>kết</a:t>
            </a:r>
            <a:r>
              <a:rPr lang="en-US" sz="2000" dirty="0"/>
              <a:t> </a:t>
            </a:r>
            <a:r>
              <a:rPr lang="en-US" sz="2000" dirty="0" err="1"/>
              <a:t>nối</a:t>
            </a:r>
            <a:r>
              <a:rPr lang="en-US" sz="2000" dirty="0"/>
              <a:t> </a:t>
            </a:r>
            <a:r>
              <a:rPr lang="en-US" sz="2000" dirty="0" err="1"/>
              <a:t>các</a:t>
            </a:r>
            <a:r>
              <a:rPr lang="en-US" sz="2000" dirty="0"/>
              <a:t> network</a:t>
            </a:r>
          </a:p>
          <a:p>
            <a:pPr lvl="2"/>
            <a:r>
              <a:rPr lang="en-US" sz="2000" b="1" dirty="0" err="1"/>
              <a:t>Switch</a:t>
            </a:r>
            <a:r>
              <a:rPr lang="en-US" sz="2000" dirty="0" err="1"/>
              <a:t>_star</a:t>
            </a:r>
            <a:r>
              <a:rPr lang="en-US" sz="2000" dirty="0"/>
              <a:t> topology, </a:t>
            </a:r>
            <a:r>
              <a:rPr lang="en-US" sz="2000" b="1" dirty="0" err="1"/>
              <a:t>Bridge</a:t>
            </a:r>
            <a:r>
              <a:rPr lang="en-US" sz="2000" dirty="0" err="1"/>
              <a:t>_bus</a:t>
            </a:r>
            <a:r>
              <a:rPr lang="en-US" sz="2000" dirty="0"/>
              <a:t> topology (2 </a:t>
            </a:r>
            <a:r>
              <a:rPr lang="en-US" sz="2000" dirty="0" err="1"/>
              <a:t>cái</a:t>
            </a:r>
            <a:r>
              <a:rPr lang="en-US" sz="2000" dirty="0"/>
              <a:t> </a:t>
            </a:r>
            <a:r>
              <a:rPr lang="en-US" sz="2000" dirty="0" err="1"/>
              <a:t>đầu</a:t>
            </a:r>
            <a:r>
              <a:rPr lang="en-US" sz="2000" dirty="0"/>
              <a:t> </a:t>
            </a:r>
            <a:r>
              <a:rPr lang="en-US" sz="2000" dirty="0" err="1"/>
              <a:t>kết</a:t>
            </a:r>
            <a:r>
              <a:rPr lang="en-US" sz="2000" dirty="0"/>
              <a:t> </a:t>
            </a:r>
            <a:r>
              <a:rPr lang="en-US" sz="2000" dirty="0" err="1"/>
              <a:t>nối</a:t>
            </a:r>
            <a:r>
              <a:rPr lang="en-US" sz="2000" dirty="0"/>
              <a:t> </a:t>
            </a:r>
            <a:r>
              <a:rPr lang="en-US" sz="2000" dirty="0" err="1"/>
              <a:t>các</a:t>
            </a:r>
            <a:r>
              <a:rPr lang="en-US" sz="2000" dirty="0"/>
              <a:t> collision domain), </a:t>
            </a:r>
            <a:r>
              <a:rPr lang="en-US" sz="2000" b="1" dirty="0"/>
              <a:t>hub</a:t>
            </a:r>
            <a:r>
              <a:rPr lang="en-US" dirty="0"/>
              <a:t> _star topology</a:t>
            </a:r>
            <a:r>
              <a:rPr lang="en-US" sz="2000" dirty="0"/>
              <a:t>, </a:t>
            </a:r>
            <a:r>
              <a:rPr lang="en-US" sz="2000" b="1" dirty="0"/>
              <a:t>repeater</a:t>
            </a:r>
            <a:r>
              <a:rPr lang="en-US" dirty="0"/>
              <a:t> _bus topology </a:t>
            </a:r>
            <a:r>
              <a:rPr lang="en-US" sz="2000" dirty="0"/>
              <a:t>( 2 </a:t>
            </a:r>
            <a:r>
              <a:rPr lang="en-US" sz="2000" dirty="0" err="1"/>
              <a:t>cái</a:t>
            </a:r>
            <a:r>
              <a:rPr lang="en-US" sz="2000" dirty="0"/>
              <a:t> </a:t>
            </a:r>
            <a:r>
              <a:rPr lang="en-US" sz="2000" dirty="0" err="1"/>
              <a:t>kế</a:t>
            </a:r>
            <a:r>
              <a:rPr lang="en-US" sz="2000" dirty="0"/>
              <a:t> </a:t>
            </a:r>
            <a:r>
              <a:rPr lang="en-US" sz="2000" dirty="0" err="1"/>
              <a:t>nối</a:t>
            </a:r>
            <a:r>
              <a:rPr lang="en-US" sz="2000" dirty="0"/>
              <a:t> </a:t>
            </a:r>
            <a:r>
              <a:rPr lang="en-US" sz="2000" dirty="0" err="1"/>
              <a:t>các</a:t>
            </a:r>
            <a:r>
              <a:rPr lang="en-US" sz="2000" dirty="0"/>
              <a:t> </a:t>
            </a:r>
            <a:r>
              <a:rPr lang="en-US" sz="2000" dirty="0" err="1"/>
              <a:t>máy</a:t>
            </a:r>
            <a:r>
              <a:rPr lang="en-US" sz="2000" dirty="0"/>
              <a:t> </a:t>
            </a:r>
            <a:r>
              <a:rPr lang="en-US" sz="2000" dirty="0" err="1"/>
              <a:t>tính</a:t>
            </a:r>
            <a:r>
              <a:rPr lang="en-US" sz="2000" dirty="0"/>
              <a:t> </a:t>
            </a:r>
            <a:r>
              <a:rPr lang="en-US" sz="2000" dirty="0" err="1"/>
              <a:t>trong</a:t>
            </a:r>
            <a:r>
              <a:rPr lang="en-US" sz="2000" dirty="0"/>
              <a:t> 1 collision – </a:t>
            </a:r>
            <a:r>
              <a:rPr lang="en-US" sz="2000" dirty="0" err="1"/>
              <a:t>ít</a:t>
            </a:r>
            <a:r>
              <a:rPr lang="en-US" sz="2000" dirty="0"/>
              <a:t> </a:t>
            </a:r>
            <a:r>
              <a:rPr lang="en-US" sz="2000" dirty="0" err="1"/>
              <a:t>dùng</a:t>
            </a:r>
            <a:r>
              <a:rPr lang="en-US" sz="2000" dirty="0"/>
              <a:t>), </a:t>
            </a:r>
            <a:r>
              <a:rPr lang="en-US" dirty="0"/>
              <a:t>: </a:t>
            </a:r>
            <a:r>
              <a:rPr lang="en-US" dirty="0" err="1"/>
              <a:t>kết</a:t>
            </a:r>
            <a:r>
              <a:rPr lang="en-US" dirty="0"/>
              <a:t> </a:t>
            </a:r>
            <a:r>
              <a:rPr lang="en-US" dirty="0" err="1"/>
              <a:t>nối</a:t>
            </a:r>
            <a:r>
              <a:rPr lang="en-US" dirty="0"/>
              <a:t> </a:t>
            </a:r>
            <a:r>
              <a:rPr lang="en-US" dirty="0" err="1"/>
              <a:t>các</a:t>
            </a:r>
            <a:r>
              <a:rPr lang="en-US" dirty="0"/>
              <a:t> </a:t>
            </a:r>
            <a:r>
              <a:rPr lang="en-US" dirty="0" err="1"/>
              <a:t>máy</a:t>
            </a:r>
            <a:r>
              <a:rPr lang="en-US" dirty="0"/>
              <a:t> </a:t>
            </a:r>
            <a:r>
              <a:rPr lang="en-US" dirty="0" err="1"/>
              <a:t>trong</a:t>
            </a:r>
            <a:r>
              <a:rPr lang="en-US" dirty="0"/>
              <a:t> 1 network. </a:t>
            </a:r>
            <a:r>
              <a:rPr lang="en-US" b="1" dirty="0"/>
              <a:t>Gateway:</a:t>
            </a:r>
            <a:r>
              <a:rPr lang="en-US" dirty="0"/>
              <a:t> </a:t>
            </a:r>
            <a:r>
              <a:rPr lang="en-US" dirty="0" err="1"/>
              <a:t>chỉ</a:t>
            </a:r>
            <a:r>
              <a:rPr lang="en-US" dirty="0"/>
              <a:t> router </a:t>
            </a:r>
            <a:r>
              <a:rPr lang="en-US" dirty="0" err="1"/>
              <a:t>nối</a:t>
            </a:r>
            <a:r>
              <a:rPr lang="en-US" dirty="0"/>
              <a:t> </a:t>
            </a:r>
            <a:r>
              <a:rPr lang="en-US" dirty="0" err="1"/>
              <a:t>giữa</a:t>
            </a:r>
            <a:r>
              <a:rPr lang="en-US" dirty="0"/>
              <a:t> </a:t>
            </a:r>
            <a:r>
              <a:rPr lang="en-US" dirty="0" err="1"/>
              <a:t>mạng</a:t>
            </a:r>
            <a:r>
              <a:rPr lang="en-US" dirty="0"/>
              <a:t> </a:t>
            </a:r>
            <a:r>
              <a:rPr lang="en-US" dirty="0" err="1"/>
              <a:t>nội</a:t>
            </a:r>
            <a:r>
              <a:rPr lang="en-US" dirty="0"/>
              <a:t> </a:t>
            </a:r>
            <a:r>
              <a:rPr lang="en-US" dirty="0" err="1"/>
              <a:t>bộ</a:t>
            </a:r>
            <a:r>
              <a:rPr lang="en-US" dirty="0"/>
              <a:t> </a:t>
            </a:r>
            <a:r>
              <a:rPr lang="en-US" dirty="0" err="1"/>
              <a:t>và</a:t>
            </a:r>
            <a:r>
              <a:rPr lang="en-US" dirty="0"/>
              <a:t> </a:t>
            </a:r>
            <a:r>
              <a:rPr lang="en-US" dirty="0" err="1"/>
              <a:t>mạng</a:t>
            </a:r>
            <a:r>
              <a:rPr lang="en-US" dirty="0"/>
              <a:t> internet</a:t>
            </a:r>
            <a:endParaRPr lang="en-US" sz="2000" b="1" dirty="0"/>
          </a:p>
          <a:p>
            <a:pPr lvl="1"/>
            <a:r>
              <a:rPr lang="en-US" sz="2400" dirty="0" err="1"/>
              <a:t>Dùng</a:t>
            </a:r>
            <a:r>
              <a:rPr lang="en-US" sz="2400" dirty="0"/>
              <a:t> </a:t>
            </a:r>
            <a:r>
              <a:rPr lang="en-US" sz="2400" dirty="0" err="1"/>
              <a:t>để</a:t>
            </a:r>
            <a:r>
              <a:rPr lang="en-US" sz="2400" dirty="0"/>
              <a:t> </a:t>
            </a:r>
            <a:r>
              <a:rPr lang="en-US" sz="2400" dirty="0" err="1"/>
              <a:t>truy</a:t>
            </a:r>
            <a:r>
              <a:rPr lang="en-US" sz="2400" dirty="0"/>
              <a:t> </a:t>
            </a:r>
            <a:r>
              <a:rPr lang="en-US" sz="2400" dirty="0" err="1"/>
              <a:t>cập</a:t>
            </a:r>
            <a:r>
              <a:rPr lang="en-US" sz="2400" dirty="0"/>
              <a:t> </a:t>
            </a:r>
            <a:r>
              <a:rPr lang="en-US" sz="2400" dirty="0" err="1"/>
              <a:t>từ</a:t>
            </a:r>
            <a:r>
              <a:rPr lang="en-US" sz="2400" dirty="0"/>
              <a:t> </a:t>
            </a:r>
            <a:r>
              <a:rPr lang="en-US" sz="2400" dirty="0" err="1"/>
              <a:t>xa</a:t>
            </a:r>
            <a:endParaRPr lang="en-US" sz="2400" dirty="0"/>
          </a:p>
          <a:p>
            <a:pPr lvl="2"/>
            <a:r>
              <a:rPr lang="en-US" sz="2000" dirty="0"/>
              <a:t>Modem, ADSL modem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linds(horizontal)">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blinds(horizontal)">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US" dirty="0" err="1"/>
              <a:t>Các</a:t>
            </a:r>
            <a:r>
              <a:rPr lang="en-US" dirty="0"/>
              <a:t> </a:t>
            </a:r>
            <a:r>
              <a:rPr lang="en-US" dirty="0" err="1"/>
              <a:t>thiết</a:t>
            </a:r>
            <a:r>
              <a:rPr lang="en-US" dirty="0"/>
              <a:t> </a:t>
            </a:r>
            <a:r>
              <a:rPr lang="en-US" dirty="0" err="1"/>
              <a:t>bị</a:t>
            </a:r>
            <a:r>
              <a:rPr lang="en-US" dirty="0"/>
              <a:t> </a:t>
            </a:r>
            <a:r>
              <a:rPr lang="en-US" dirty="0" err="1"/>
              <a:t>mạng</a:t>
            </a:r>
            <a:endParaRPr lang="en-US" dirty="0"/>
          </a:p>
        </p:txBody>
      </p:sp>
      <p:sp>
        <p:nvSpPr>
          <p:cNvPr id="149507" name="Rectangle 3"/>
          <p:cNvSpPr>
            <a:spLocks noGrp="1" noChangeArrowheads="1"/>
          </p:cNvSpPr>
          <p:nvPr>
            <p:ph sz="quarter" idx="1"/>
          </p:nvPr>
        </p:nvSpPr>
        <p:spPr/>
        <p:txBody>
          <a:bodyPr/>
          <a:lstStyle/>
          <a:p>
            <a:pPr eaLnBrk="1" hangingPunct="1"/>
            <a:r>
              <a:rPr lang="en-US" dirty="0" err="1"/>
              <a:t>Tầng</a:t>
            </a:r>
            <a:r>
              <a:rPr lang="en-US" dirty="0"/>
              <a:t> 1 – Physical (</a:t>
            </a:r>
            <a:r>
              <a:rPr lang="en-US" dirty="0" err="1"/>
              <a:t>truyền</a:t>
            </a:r>
            <a:r>
              <a:rPr lang="en-US" dirty="0"/>
              <a:t> bit </a:t>
            </a:r>
            <a:r>
              <a:rPr lang="en-US" dirty="0" err="1"/>
              <a:t>nhị</a:t>
            </a:r>
            <a:r>
              <a:rPr lang="en-US" dirty="0"/>
              <a:t> </a:t>
            </a:r>
            <a:r>
              <a:rPr lang="en-US" dirty="0" err="1"/>
              <a:t>phân</a:t>
            </a:r>
            <a:r>
              <a:rPr lang="en-US" dirty="0"/>
              <a:t>): modem, repeater, hub</a:t>
            </a:r>
          </a:p>
          <a:p>
            <a:pPr eaLnBrk="1" hangingPunct="1"/>
            <a:r>
              <a:rPr lang="en-US" dirty="0" err="1"/>
              <a:t>Tầng</a:t>
            </a:r>
            <a:r>
              <a:rPr lang="en-US" dirty="0"/>
              <a:t> 2 – Data Link (</a:t>
            </a:r>
            <a:r>
              <a:rPr lang="en-US" dirty="0" err="1"/>
              <a:t>truyền</a:t>
            </a:r>
            <a:r>
              <a:rPr lang="en-US" dirty="0"/>
              <a:t> frame </a:t>
            </a:r>
            <a:r>
              <a:rPr lang="en-US" dirty="0" err="1"/>
              <a:t>dữ</a:t>
            </a:r>
            <a:r>
              <a:rPr lang="en-US" dirty="0"/>
              <a:t> </a:t>
            </a:r>
            <a:r>
              <a:rPr lang="en-US" dirty="0" err="1"/>
              <a:t>liệu</a:t>
            </a:r>
            <a:r>
              <a:rPr lang="en-US" dirty="0"/>
              <a:t> </a:t>
            </a:r>
            <a:r>
              <a:rPr lang="en-US" dirty="0" err="1"/>
              <a:t>trên</a:t>
            </a:r>
            <a:r>
              <a:rPr lang="en-US" dirty="0"/>
              <a:t> </a:t>
            </a:r>
            <a:r>
              <a:rPr lang="en-US" dirty="0" err="1"/>
              <a:t>cùng</a:t>
            </a:r>
            <a:r>
              <a:rPr lang="en-US" dirty="0"/>
              <a:t> 1 </a:t>
            </a:r>
            <a:r>
              <a:rPr lang="en-US" dirty="0" err="1"/>
              <a:t>đoạn</a:t>
            </a:r>
            <a:r>
              <a:rPr lang="en-US" dirty="0"/>
              <a:t> </a:t>
            </a:r>
            <a:r>
              <a:rPr lang="en-US" dirty="0" err="1"/>
              <a:t>mạng</a:t>
            </a:r>
            <a:r>
              <a:rPr lang="en-US" dirty="0"/>
              <a:t>: bridge, switch</a:t>
            </a:r>
          </a:p>
          <a:p>
            <a:pPr eaLnBrk="1" hangingPunct="1"/>
            <a:r>
              <a:rPr lang="en-US" dirty="0" err="1"/>
              <a:t>Tầng</a:t>
            </a:r>
            <a:r>
              <a:rPr lang="en-US" dirty="0"/>
              <a:t> 3 – Network (</a:t>
            </a:r>
            <a:r>
              <a:rPr lang="en-US" dirty="0" err="1"/>
              <a:t>định</a:t>
            </a:r>
            <a:r>
              <a:rPr lang="en-US" dirty="0"/>
              <a:t> </a:t>
            </a:r>
            <a:r>
              <a:rPr lang="en-US" dirty="0" err="1"/>
              <a:t>tuyến</a:t>
            </a:r>
            <a:r>
              <a:rPr lang="en-US" dirty="0"/>
              <a:t>) : router</a:t>
            </a:r>
          </a:p>
          <a:p>
            <a:r>
              <a:rPr lang="en-US" dirty="0" err="1"/>
              <a:t>Khác</a:t>
            </a:r>
            <a:r>
              <a:rPr lang="en-US" dirty="0"/>
              <a:t>: NIC, access point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9507">
                                            <p:txEl>
                                              <p:pRg st="0" end="0"/>
                                            </p:txEl>
                                          </p:spTgt>
                                        </p:tgtEl>
                                        <p:attrNameLst>
                                          <p:attrName>style.visibility</p:attrName>
                                        </p:attrNameLst>
                                      </p:cBhvr>
                                      <p:to>
                                        <p:strVal val="visible"/>
                                      </p:to>
                                    </p:set>
                                    <p:animEffect transition="in" filter="blinds(horizontal)">
                                      <p:cBhvr>
                                        <p:cTn id="7" dur="500"/>
                                        <p:tgtEl>
                                          <p:spTgt spid="149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9507">
                                            <p:txEl>
                                              <p:pRg st="1" end="1"/>
                                            </p:txEl>
                                          </p:spTgt>
                                        </p:tgtEl>
                                        <p:attrNameLst>
                                          <p:attrName>style.visibility</p:attrName>
                                        </p:attrNameLst>
                                      </p:cBhvr>
                                      <p:to>
                                        <p:strVal val="visible"/>
                                      </p:to>
                                    </p:set>
                                    <p:animEffect transition="in" filter="blinds(horizontal)">
                                      <p:cBhvr>
                                        <p:cTn id="12" dur="500"/>
                                        <p:tgtEl>
                                          <p:spTgt spid="1495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9507">
                                            <p:txEl>
                                              <p:pRg st="2" end="2"/>
                                            </p:txEl>
                                          </p:spTgt>
                                        </p:tgtEl>
                                        <p:attrNameLst>
                                          <p:attrName>style.visibility</p:attrName>
                                        </p:attrNameLst>
                                      </p:cBhvr>
                                      <p:to>
                                        <p:strVal val="visible"/>
                                      </p:to>
                                    </p:set>
                                    <p:animEffect transition="in" filter="blinds(horizontal)">
                                      <p:cBhvr>
                                        <p:cTn id="17" dur="500"/>
                                        <p:tgtEl>
                                          <p:spTgt spid="1495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9507">
                                            <p:txEl>
                                              <p:pRg st="3" end="3"/>
                                            </p:txEl>
                                          </p:spTgt>
                                        </p:tgtEl>
                                        <p:attrNameLst>
                                          <p:attrName>style.visibility</p:attrName>
                                        </p:attrNameLst>
                                      </p:cBhvr>
                                      <p:to>
                                        <p:strVal val="visible"/>
                                      </p:to>
                                    </p:set>
                                    <p:animEffect transition="in" filter="blinds(horizontal)">
                                      <p:cBhvr>
                                        <p:cTn id="22" dur="500"/>
                                        <p:tgtEl>
                                          <p:spTgt spid="1495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dirty="0"/>
              <a:t>Modem – 1 </a:t>
            </a:r>
            <a:r>
              <a:rPr lang="en-US" dirty="0" err="1"/>
              <a:t>đã</a:t>
            </a:r>
            <a:r>
              <a:rPr lang="en-US" dirty="0"/>
              <a:t> </a:t>
            </a:r>
            <a:r>
              <a:rPr lang="en-US" dirty="0" err="1"/>
              <a:t>hết</a:t>
            </a:r>
            <a:r>
              <a:rPr lang="en-US" dirty="0"/>
              <a:t> </a:t>
            </a:r>
            <a:r>
              <a:rPr lang="en-US" dirty="0" err="1"/>
              <a:t>dùng</a:t>
            </a:r>
            <a:endParaRPr lang="en-US" sz="3600" dirty="0"/>
          </a:p>
        </p:txBody>
      </p:sp>
      <p:sp>
        <p:nvSpPr>
          <p:cNvPr id="150531" name="Rectangle 3"/>
          <p:cNvSpPr>
            <a:spLocks noGrp="1" noChangeArrowheads="1"/>
          </p:cNvSpPr>
          <p:nvPr>
            <p:ph sz="quarter" idx="1"/>
          </p:nvPr>
        </p:nvSpPr>
        <p:spPr/>
        <p:txBody>
          <a:bodyPr/>
          <a:lstStyle/>
          <a:p>
            <a:pPr eaLnBrk="1" hangingPunct="1"/>
            <a:r>
              <a:rPr lang="en-US" sz="2800" b="1" dirty="0"/>
              <a:t>MODEM = </a:t>
            </a:r>
            <a:r>
              <a:rPr lang="en-US" sz="2800" b="1" dirty="0" err="1"/>
              <a:t>MO</a:t>
            </a:r>
            <a:r>
              <a:rPr lang="en-US" sz="2800" dirty="0" err="1"/>
              <a:t>dulate</a:t>
            </a:r>
            <a:r>
              <a:rPr lang="en-US" sz="2800" dirty="0"/>
              <a:t> and </a:t>
            </a:r>
            <a:r>
              <a:rPr lang="en-US" sz="2800" b="1" dirty="0" err="1"/>
              <a:t>DEM</a:t>
            </a:r>
            <a:r>
              <a:rPr lang="en-US" sz="2800" dirty="0" err="1"/>
              <a:t>odulate</a:t>
            </a:r>
            <a:endParaRPr lang="en-US" dirty="0"/>
          </a:p>
          <a:p>
            <a:pPr eaLnBrk="1" hangingPunct="1"/>
            <a:r>
              <a:rPr lang="en-US" dirty="0" err="1"/>
              <a:t>Là</a:t>
            </a:r>
            <a:r>
              <a:rPr lang="en-US" dirty="0"/>
              <a:t> </a:t>
            </a:r>
            <a:r>
              <a:rPr lang="en-US" dirty="0" err="1"/>
              <a:t>thiết</a:t>
            </a:r>
            <a:r>
              <a:rPr lang="en-US" dirty="0"/>
              <a:t> </a:t>
            </a:r>
            <a:r>
              <a:rPr lang="en-US" dirty="0" err="1"/>
              <a:t>bị</a:t>
            </a:r>
            <a:r>
              <a:rPr lang="en-US" dirty="0"/>
              <a:t> </a:t>
            </a:r>
            <a:r>
              <a:rPr lang="en-US" dirty="0" err="1"/>
              <a:t>cho</a:t>
            </a:r>
            <a:r>
              <a:rPr lang="en-US" dirty="0"/>
              <a:t> </a:t>
            </a:r>
            <a:r>
              <a:rPr lang="en-US" dirty="0" err="1"/>
              <a:t>phép</a:t>
            </a:r>
            <a:r>
              <a:rPr lang="en-US" dirty="0"/>
              <a:t> </a:t>
            </a:r>
            <a:r>
              <a:rPr lang="en-US" dirty="0" err="1"/>
              <a:t>các</a:t>
            </a:r>
            <a:r>
              <a:rPr lang="en-US" dirty="0"/>
              <a:t> </a:t>
            </a:r>
            <a:r>
              <a:rPr lang="en-US" dirty="0" err="1"/>
              <a:t>máy</a:t>
            </a:r>
            <a:r>
              <a:rPr lang="en-US" dirty="0"/>
              <a:t> </a:t>
            </a:r>
            <a:r>
              <a:rPr lang="en-US" dirty="0" err="1"/>
              <a:t>tính</a:t>
            </a:r>
            <a:r>
              <a:rPr lang="en-US" dirty="0"/>
              <a:t> </a:t>
            </a:r>
            <a:r>
              <a:rPr lang="en-US" dirty="0" err="1"/>
              <a:t>truyền</a:t>
            </a:r>
            <a:r>
              <a:rPr lang="en-US" dirty="0"/>
              <a:t> </a:t>
            </a:r>
            <a:r>
              <a:rPr lang="en-US" dirty="0" err="1"/>
              <a:t>thông</a:t>
            </a:r>
            <a:r>
              <a:rPr lang="en-US" dirty="0"/>
              <a:t> </a:t>
            </a:r>
            <a:r>
              <a:rPr lang="en-US" dirty="0" err="1"/>
              <a:t>với</a:t>
            </a:r>
            <a:r>
              <a:rPr lang="en-US" dirty="0"/>
              <a:t> </a:t>
            </a:r>
            <a:r>
              <a:rPr lang="en-US" dirty="0" err="1"/>
              <a:t>nhau</a:t>
            </a:r>
            <a:r>
              <a:rPr lang="en-US" dirty="0"/>
              <a:t> qua </a:t>
            </a:r>
            <a:r>
              <a:rPr lang="en-US" dirty="0" err="1"/>
              <a:t>mạng</a:t>
            </a:r>
            <a:r>
              <a:rPr lang="en-US" dirty="0"/>
              <a:t> </a:t>
            </a:r>
            <a:r>
              <a:rPr lang="en-US" dirty="0" err="1"/>
              <a:t>điện</a:t>
            </a:r>
            <a:r>
              <a:rPr lang="en-US" dirty="0"/>
              <a:t> </a:t>
            </a:r>
            <a:r>
              <a:rPr lang="en-US" dirty="0" err="1"/>
              <a:t>thoại</a:t>
            </a:r>
            <a:r>
              <a:rPr lang="en-US" dirty="0"/>
              <a:t> (</a:t>
            </a:r>
            <a:r>
              <a:rPr lang="en-US" dirty="0" err="1"/>
              <a:t>nối</a:t>
            </a:r>
            <a:r>
              <a:rPr lang="en-US" dirty="0"/>
              <a:t> </a:t>
            </a:r>
            <a:r>
              <a:rPr lang="en-US" dirty="0" err="1"/>
              <a:t>mạng</a:t>
            </a:r>
            <a:r>
              <a:rPr lang="en-US" dirty="0"/>
              <a:t> LAN </a:t>
            </a:r>
            <a:r>
              <a:rPr lang="en-US" dirty="0" err="1"/>
              <a:t>vào</a:t>
            </a:r>
            <a:r>
              <a:rPr lang="en-US" dirty="0"/>
              <a:t> </a:t>
            </a:r>
            <a:r>
              <a:rPr lang="en-US" dirty="0" err="1"/>
              <a:t>mạng</a:t>
            </a:r>
            <a:r>
              <a:rPr lang="en-US" dirty="0"/>
              <a:t> WAN)</a:t>
            </a:r>
          </a:p>
        </p:txBody>
      </p:sp>
      <p:pic>
        <p:nvPicPr>
          <p:cNvPr id="150532"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066800" y="2971800"/>
            <a:ext cx="6096000" cy="2830513"/>
          </a:xfrm>
          <a:prstGeom prst="rect">
            <a:avLst/>
          </a:prstGeom>
          <a:noFill/>
          <a:ln w="9525">
            <a:noFill/>
            <a:miter lim="800000"/>
            <a:headEnd/>
            <a:tailEnd/>
          </a:ln>
        </p:spPr>
      </p:pic>
      <p:pic>
        <p:nvPicPr>
          <p:cNvPr id="4102"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391400" y="381000"/>
            <a:ext cx="1171575" cy="7556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Effect transition="in" filter="blinds(horizontal)">
                                      <p:cBhvr>
                                        <p:cTn id="7" dur="500"/>
                                        <p:tgtEl>
                                          <p:spTgt spid="150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0531">
                                            <p:txEl>
                                              <p:pRg st="1" end="1"/>
                                            </p:txEl>
                                          </p:spTgt>
                                        </p:tgtEl>
                                        <p:attrNameLst>
                                          <p:attrName>style.visibility</p:attrName>
                                        </p:attrNameLst>
                                      </p:cBhvr>
                                      <p:to>
                                        <p:strVal val="visible"/>
                                      </p:to>
                                    </p:set>
                                    <p:animEffect transition="in" filter="blinds(horizontal)">
                                      <p:cBhvr>
                                        <p:cTn id="12" dur="500"/>
                                        <p:tgtEl>
                                          <p:spTgt spid="150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0532"/>
                                        </p:tgtEl>
                                        <p:attrNameLst>
                                          <p:attrName>style.visibility</p:attrName>
                                        </p:attrNameLst>
                                      </p:cBhvr>
                                      <p:to>
                                        <p:strVal val="visible"/>
                                      </p:to>
                                    </p:set>
                                    <p:animEffect transition="in" filter="dissolve">
                                      <p:cBhvr>
                                        <p:cTn id="17" dur="500"/>
                                        <p:tgtEl>
                                          <p:spTgt spid="150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t>Modem - 2</a:t>
            </a:r>
          </a:p>
        </p:txBody>
      </p:sp>
      <p:sp>
        <p:nvSpPr>
          <p:cNvPr id="151555" name="Rectangle 3"/>
          <p:cNvSpPr>
            <a:spLocks noGrp="1" noChangeArrowheads="1"/>
          </p:cNvSpPr>
          <p:nvPr>
            <p:ph sz="quarter" idx="1"/>
          </p:nvPr>
        </p:nvSpPr>
        <p:spPr/>
        <p:txBody>
          <a:bodyPr>
            <a:normAutofit/>
          </a:bodyPr>
          <a:lstStyle/>
          <a:p>
            <a:pPr eaLnBrk="1" hangingPunct="1"/>
            <a:r>
              <a:rPr lang="en-US" sz="2800" dirty="0" err="1"/>
              <a:t>Chức</a:t>
            </a:r>
            <a:r>
              <a:rPr lang="en-US" sz="2800" dirty="0"/>
              <a:t> </a:t>
            </a:r>
            <a:r>
              <a:rPr lang="en-US" sz="2800" dirty="0" err="1"/>
              <a:t>năng</a:t>
            </a:r>
            <a:r>
              <a:rPr lang="en-US" sz="2800" dirty="0"/>
              <a:t>:</a:t>
            </a:r>
          </a:p>
          <a:p>
            <a:pPr lvl="1" eaLnBrk="1" hangingPunct="1"/>
            <a:r>
              <a:rPr lang="en-US" sz="2400" dirty="0" err="1">
                <a:latin typeface="Times New Roman" pitchFamily="18" charset="0"/>
              </a:rPr>
              <a:t>Điều</a:t>
            </a:r>
            <a:r>
              <a:rPr lang="en-US" sz="2400" dirty="0"/>
              <a:t> </a:t>
            </a:r>
            <a:r>
              <a:rPr lang="en-US" sz="2400" dirty="0" err="1">
                <a:latin typeface="Times New Roman" pitchFamily="18" charset="0"/>
              </a:rPr>
              <a:t>chế</a:t>
            </a:r>
            <a:r>
              <a:rPr lang="en-US" sz="2400" b="1" dirty="0"/>
              <a:t> [</a:t>
            </a:r>
            <a:r>
              <a:rPr lang="en-US" sz="2400" b="1" dirty="0">
                <a:solidFill>
                  <a:srgbClr val="FF0000"/>
                </a:solidFill>
                <a:latin typeface="Times New Roman" pitchFamily="18" charset="0"/>
              </a:rPr>
              <a:t>Mo</a:t>
            </a:r>
            <a:r>
              <a:rPr lang="en-US" sz="2400" b="1" dirty="0">
                <a:latin typeface="Times New Roman" pitchFamily="18" charset="0"/>
              </a:rPr>
              <a:t>dulate</a:t>
            </a:r>
            <a:r>
              <a:rPr lang="en-US" sz="2400" dirty="0"/>
              <a:t>]: </a:t>
            </a:r>
            <a:r>
              <a:rPr lang="en-US" sz="2400" dirty="0" err="1">
                <a:latin typeface="Times New Roman" pitchFamily="18" charset="0"/>
              </a:rPr>
              <a:t>chuyển</a:t>
            </a:r>
            <a:r>
              <a:rPr lang="en-US" sz="2400" dirty="0"/>
              <a:t> </a:t>
            </a:r>
            <a:r>
              <a:rPr lang="en-US" sz="2400" dirty="0" err="1">
                <a:latin typeface="Times New Roman" pitchFamily="18" charset="0"/>
              </a:rPr>
              <a:t>đổi</a:t>
            </a:r>
            <a:r>
              <a:rPr lang="en-US" sz="2400" dirty="0"/>
              <a:t> </a:t>
            </a:r>
            <a:r>
              <a:rPr lang="en-US" sz="2400" dirty="0" err="1">
                <a:latin typeface="Times New Roman" pitchFamily="18" charset="0"/>
              </a:rPr>
              <a:t>tín</a:t>
            </a:r>
            <a:r>
              <a:rPr lang="en-US" sz="2400" dirty="0"/>
              <a:t> </a:t>
            </a:r>
            <a:r>
              <a:rPr lang="en-US" sz="2400" dirty="0" err="1">
                <a:latin typeface="Times New Roman" pitchFamily="18" charset="0"/>
              </a:rPr>
              <a:t>hiệu</a:t>
            </a:r>
            <a:r>
              <a:rPr lang="en-US" sz="2400" dirty="0"/>
              <a:t> </a:t>
            </a:r>
            <a:r>
              <a:rPr lang="en-US" sz="2400" dirty="0" err="1">
                <a:latin typeface="Times New Roman" pitchFamily="18" charset="0"/>
              </a:rPr>
              <a:t>số</a:t>
            </a:r>
            <a:r>
              <a:rPr lang="en-US" sz="2400" dirty="0"/>
              <a:t> (</a:t>
            </a:r>
            <a:r>
              <a:rPr lang="en-US" sz="2400" dirty="0">
                <a:latin typeface="Times New Roman" pitchFamily="18" charset="0"/>
              </a:rPr>
              <a:t>digital</a:t>
            </a:r>
            <a:r>
              <a:rPr lang="en-US" sz="2400" dirty="0"/>
              <a:t>) </a:t>
            </a:r>
            <a:r>
              <a:rPr lang="en-US" sz="2400" dirty="0" err="1">
                <a:latin typeface="Times New Roman" pitchFamily="18" charset="0"/>
              </a:rPr>
              <a:t>trên</a:t>
            </a:r>
            <a:r>
              <a:rPr lang="en-US" sz="2400" dirty="0"/>
              <a:t> </a:t>
            </a:r>
            <a:r>
              <a:rPr lang="en-US" sz="2400" dirty="0" err="1">
                <a:latin typeface="Times New Roman" pitchFamily="18" charset="0"/>
              </a:rPr>
              <a:t>máy</a:t>
            </a:r>
            <a:r>
              <a:rPr lang="en-US" sz="2400" dirty="0"/>
              <a:t> </a:t>
            </a:r>
            <a:r>
              <a:rPr lang="en-US" sz="2400" dirty="0" err="1">
                <a:latin typeface="Times New Roman" pitchFamily="18" charset="0"/>
              </a:rPr>
              <a:t>tính</a:t>
            </a:r>
            <a:r>
              <a:rPr lang="en-US" sz="2400" dirty="0"/>
              <a:t> </a:t>
            </a:r>
            <a:r>
              <a:rPr lang="en-US" sz="2400" dirty="0" err="1">
                <a:latin typeface="Times New Roman" pitchFamily="18" charset="0"/>
              </a:rPr>
              <a:t>thành</a:t>
            </a:r>
            <a:r>
              <a:rPr lang="en-US" sz="2400" dirty="0"/>
              <a:t> </a:t>
            </a:r>
            <a:r>
              <a:rPr lang="en-US" sz="2400" dirty="0" err="1">
                <a:latin typeface="Times New Roman" pitchFamily="18" charset="0"/>
              </a:rPr>
              <a:t>tín</a:t>
            </a:r>
            <a:r>
              <a:rPr lang="en-US" sz="2400" dirty="0"/>
              <a:t> </a:t>
            </a:r>
            <a:r>
              <a:rPr lang="en-US" sz="2400" dirty="0" err="1">
                <a:latin typeface="Times New Roman" pitchFamily="18" charset="0"/>
              </a:rPr>
              <a:t>hiệu</a:t>
            </a:r>
            <a:r>
              <a:rPr lang="en-US" sz="2400" dirty="0"/>
              <a:t> </a:t>
            </a:r>
            <a:r>
              <a:rPr lang="en-US" sz="2400" dirty="0" err="1">
                <a:latin typeface="Times New Roman" pitchFamily="18" charset="0"/>
              </a:rPr>
              <a:t>tương</a:t>
            </a:r>
            <a:r>
              <a:rPr lang="en-US" sz="2400" dirty="0"/>
              <a:t> </a:t>
            </a:r>
            <a:r>
              <a:rPr lang="en-US" sz="2400" dirty="0" err="1">
                <a:latin typeface="Times New Roman" pitchFamily="18" charset="0"/>
              </a:rPr>
              <a:t>tự</a:t>
            </a:r>
            <a:r>
              <a:rPr lang="en-US" sz="2400" dirty="0"/>
              <a:t> (</a:t>
            </a:r>
            <a:r>
              <a:rPr lang="en-US" sz="2400" dirty="0">
                <a:latin typeface="Times New Roman" pitchFamily="18" charset="0"/>
              </a:rPr>
              <a:t>analog</a:t>
            </a:r>
            <a:r>
              <a:rPr lang="en-US" sz="2400" dirty="0"/>
              <a:t>) </a:t>
            </a:r>
            <a:r>
              <a:rPr lang="en-US" sz="2400" dirty="0" err="1">
                <a:latin typeface="Times New Roman" pitchFamily="18" charset="0"/>
              </a:rPr>
              <a:t>trên</a:t>
            </a:r>
            <a:r>
              <a:rPr lang="en-US" sz="2400" dirty="0"/>
              <a:t> </a:t>
            </a:r>
            <a:r>
              <a:rPr lang="en-US" sz="2400" dirty="0" err="1">
                <a:latin typeface="Times New Roman" pitchFamily="18" charset="0"/>
              </a:rPr>
              <a:t>điện</a:t>
            </a:r>
            <a:r>
              <a:rPr lang="en-US" sz="2400" dirty="0"/>
              <a:t> </a:t>
            </a:r>
            <a:r>
              <a:rPr lang="en-US" sz="2400" dirty="0" err="1">
                <a:latin typeface="Times New Roman" pitchFamily="18" charset="0"/>
              </a:rPr>
              <a:t>thoại</a:t>
            </a:r>
            <a:r>
              <a:rPr lang="en-US" sz="2400" dirty="0"/>
              <a:t>.</a:t>
            </a:r>
          </a:p>
          <a:p>
            <a:pPr lvl="1" eaLnBrk="1" hangingPunct="1"/>
            <a:r>
              <a:rPr lang="en-US" sz="2400" dirty="0" err="1">
                <a:latin typeface="Times New Roman" pitchFamily="18" charset="0"/>
              </a:rPr>
              <a:t>Giải</a:t>
            </a:r>
            <a:r>
              <a:rPr lang="en-US" sz="2400" dirty="0"/>
              <a:t> </a:t>
            </a:r>
            <a:r>
              <a:rPr lang="en-US" sz="2400" dirty="0" err="1">
                <a:latin typeface="Times New Roman" pitchFamily="18" charset="0"/>
              </a:rPr>
              <a:t>điều</a:t>
            </a:r>
            <a:r>
              <a:rPr lang="en-US" sz="2400" dirty="0"/>
              <a:t> </a:t>
            </a:r>
            <a:r>
              <a:rPr lang="en-US" sz="2400" dirty="0" err="1">
                <a:latin typeface="Times New Roman" pitchFamily="18" charset="0"/>
              </a:rPr>
              <a:t>chế</a:t>
            </a:r>
            <a:r>
              <a:rPr lang="en-US" sz="2400" dirty="0"/>
              <a:t> </a:t>
            </a:r>
            <a:r>
              <a:rPr lang="en-US" sz="2400" b="1" dirty="0"/>
              <a:t>[</a:t>
            </a:r>
            <a:r>
              <a:rPr lang="en-US" sz="2400" b="1" dirty="0">
                <a:solidFill>
                  <a:srgbClr val="FF0000"/>
                </a:solidFill>
                <a:latin typeface="Times New Roman" pitchFamily="18" charset="0"/>
              </a:rPr>
              <a:t>Dem</a:t>
            </a:r>
            <a:r>
              <a:rPr lang="en-US" sz="2400" b="1" dirty="0">
                <a:latin typeface="Times New Roman" pitchFamily="18" charset="0"/>
              </a:rPr>
              <a:t>odulate</a:t>
            </a:r>
            <a:r>
              <a:rPr lang="en-US" sz="2400" dirty="0"/>
              <a:t>]: </a:t>
            </a:r>
            <a:r>
              <a:rPr lang="en-US" sz="2400" dirty="0" err="1">
                <a:latin typeface="Times New Roman" pitchFamily="18" charset="0"/>
              </a:rPr>
              <a:t>chuyển</a:t>
            </a:r>
            <a:r>
              <a:rPr lang="en-US" sz="2400" dirty="0"/>
              <a:t> </a:t>
            </a:r>
            <a:r>
              <a:rPr lang="en-US" sz="2400" dirty="0" err="1">
                <a:latin typeface="Times New Roman" pitchFamily="18" charset="0"/>
              </a:rPr>
              <a:t>đổi</a:t>
            </a:r>
            <a:r>
              <a:rPr lang="en-US" sz="2400" dirty="0"/>
              <a:t> </a:t>
            </a:r>
            <a:r>
              <a:rPr lang="en-US" sz="2400" dirty="0" err="1">
                <a:latin typeface="Times New Roman" pitchFamily="18" charset="0"/>
              </a:rPr>
              <a:t>tín</a:t>
            </a:r>
            <a:r>
              <a:rPr lang="en-US" sz="2400" dirty="0"/>
              <a:t> </a:t>
            </a:r>
            <a:r>
              <a:rPr lang="en-US" sz="2400" dirty="0" err="1">
                <a:latin typeface="Times New Roman" pitchFamily="18" charset="0"/>
              </a:rPr>
              <a:t>hiệu</a:t>
            </a:r>
            <a:r>
              <a:rPr lang="en-US" sz="2400" dirty="0"/>
              <a:t> </a:t>
            </a:r>
            <a:r>
              <a:rPr lang="en-US" sz="2400" dirty="0" err="1">
                <a:latin typeface="Times New Roman" pitchFamily="18" charset="0"/>
              </a:rPr>
              <a:t>tín</a:t>
            </a:r>
            <a:r>
              <a:rPr lang="en-US" sz="2400" dirty="0"/>
              <a:t> </a:t>
            </a:r>
            <a:r>
              <a:rPr lang="en-US" sz="2400" dirty="0" err="1">
                <a:latin typeface="Times New Roman" pitchFamily="18" charset="0"/>
              </a:rPr>
              <a:t>hiệu</a:t>
            </a:r>
            <a:r>
              <a:rPr lang="en-US" sz="2400" dirty="0"/>
              <a:t> </a:t>
            </a:r>
            <a:r>
              <a:rPr lang="en-US" sz="2400" dirty="0" err="1">
                <a:latin typeface="Times New Roman" pitchFamily="18" charset="0"/>
              </a:rPr>
              <a:t>tương</a:t>
            </a:r>
            <a:r>
              <a:rPr lang="en-US" sz="2400" dirty="0"/>
              <a:t> </a:t>
            </a:r>
            <a:r>
              <a:rPr lang="en-US" sz="2400" dirty="0" err="1">
                <a:latin typeface="Times New Roman" pitchFamily="18" charset="0"/>
              </a:rPr>
              <a:t>tự</a:t>
            </a:r>
            <a:r>
              <a:rPr lang="en-US" sz="2400" dirty="0"/>
              <a:t> </a:t>
            </a:r>
            <a:r>
              <a:rPr lang="en-US" sz="2400" dirty="0" err="1">
                <a:latin typeface="Times New Roman" pitchFamily="18" charset="0"/>
              </a:rPr>
              <a:t>trên</a:t>
            </a:r>
            <a:r>
              <a:rPr lang="en-US" sz="2400" dirty="0"/>
              <a:t> </a:t>
            </a:r>
            <a:r>
              <a:rPr lang="en-US" sz="2400" dirty="0" err="1">
                <a:latin typeface="Times New Roman" pitchFamily="18" charset="0"/>
              </a:rPr>
              <a:t>điện</a:t>
            </a:r>
            <a:r>
              <a:rPr lang="en-US" sz="2400" dirty="0"/>
              <a:t> </a:t>
            </a:r>
            <a:r>
              <a:rPr lang="en-US" sz="2400" dirty="0" err="1">
                <a:latin typeface="Times New Roman" pitchFamily="18" charset="0"/>
              </a:rPr>
              <a:t>thoại</a:t>
            </a:r>
            <a:r>
              <a:rPr lang="en-US" sz="2400" dirty="0"/>
              <a:t> </a:t>
            </a:r>
            <a:r>
              <a:rPr lang="en-US" sz="2400" dirty="0" err="1">
                <a:latin typeface="Times New Roman" pitchFamily="18" charset="0"/>
              </a:rPr>
              <a:t>thành</a:t>
            </a:r>
            <a:r>
              <a:rPr lang="en-US" sz="2400" dirty="0"/>
              <a:t> </a:t>
            </a:r>
            <a:r>
              <a:rPr lang="en-US" sz="2400" dirty="0" err="1">
                <a:latin typeface="Times New Roman" pitchFamily="18" charset="0"/>
              </a:rPr>
              <a:t>tín</a:t>
            </a:r>
            <a:r>
              <a:rPr lang="en-US" sz="2400" dirty="0"/>
              <a:t> </a:t>
            </a:r>
            <a:r>
              <a:rPr lang="en-US" sz="2400" dirty="0" err="1">
                <a:latin typeface="Times New Roman" pitchFamily="18" charset="0"/>
              </a:rPr>
              <a:t>hiệu</a:t>
            </a:r>
            <a:r>
              <a:rPr lang="en-US" sz="2400" dirty="0"/>
              <a:t> </a:t>
            </a:r>
            <a:r>
              <a:rPr lang="en-US" sz="2400" dirty="0" err="1">
                <a:latin typeface="Times New Roman" pitchFamily="18" charset="0"/>
              </a:rPr>
              <a:t>số</a:t>
            </a:r>
            <a:r>
              <a:rPr lang="en-US" sz="2400" dirty="0"/>
              <a:t> </a:t>
            </a:r>
            <a:r>
              <a:rPr lang="en-US" sz="2400" dirty="0" err="1">
                <a:latin typeface="Times New Roman" pitchFamily="18" charset="0"/>
              </a:rPr>
              <a:t>trên</a:t>
            </a:r>
            <a:r>
              <a:rPr lang="en-US" sz="2400" dirty="0"/>
              <a:t> </a:t>
            </a:r>
            <a:r>
              <a:rPr lang="en-US" sz="2400" dirty="0" err="1">
                <a:latin typeface="Times New Roman" pitchFamily="18" charset="0"/>
              </a:rPr>
              <a:t>máy</a:t>
            </a:r>
            <a:r>
              <a:rPr lang="en-US" sz="2400" dirty="0"/>
              <a:t> </a:t>
            </a:r>
            <a:r>
              <a:rPr lang="en-US" sz="2400" dirty="0" err="1">
                <a:latin typeface="Times New Roman" pitchFamily="18" charset="0"/>
              </a:rPr>
              <a:t>tính</a:t>
            </a:r>
            <a:endParaRPr lang="en-US" sz="2400" dirty="0">
              <a:latin typeface="Times New Roman" pitchFamily="18" charset="0"/>
            </a:endParaRPr>
          </a:p>
        </p:txBody>
      </p:sp>
      <p:pic>
        <p:nvPicPr>
          <p:cNvPr id="5125"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391400" y="381000"/>
            <a:ext cx="1171575" cy="7556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blinds(horizontal)">
                                      <p:cBhvr>
                                        <p:cTn id="7" dur="500"/>
                                        <p:tgtEl>
                                          <p:spTgt spid="151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1555">
                                            <p:txEl>
                                              <p:pRg st="1" end="1"/>
                                            </p:txEl>
                                          </p:spTgt>
                                        </p:tgtEl>
                                        <p:attrNameLst>
                                          <p:attrName>style.visibility</p:attrName>
                                        </p:attrNameLst>
                                      </p:cBhvr>
                                      <p:to>
                                        <p:strVal val="visible"/>
                                      </p:to>
                                    </p:set>
                                    <p:animEffect transition="in" filter="blinds(horizontal)">
                                      <p:cBhvr>
                                        <p:cTn id="12" dur="500"/>
                                        <p:tgtEl>
                                          <p:spTgt spid="1515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1555">
                                            <p:txEl>
                                              <p:pRg st="2" end="2"/>
                                            </p:txEl>
                                          </p:spTgt>
                                        </p:tgtEl>
                                        <p:attrNameLst>
                                          <p:attrName>style.visibility</p:attrName>
                                        </p:attrNameLst>
                                      </p:cBhvr>
                                      <p:to>
                                        <p:strVal val="visible"/>
                                      </p:to>
                                    </p:set>
                                    <p:animEffect transition="in" filter="blinds(horizontal)">
                                      <p:cBhvr>
                                        <p:cTn id="17" dur="500"/>
                                        <p:tgtEl>
                                          <p:spTgt spid="1515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a:t>Repeater - 1</a:t>
            </a:r>
          </a:p>
        </p:txBody>
      </p:sp>
      <p:sp>
        <p:nvSpPr>
          <p:cNvPr id="153603" name="Rectangle 3"/>
          <p:cNvSpPr>
            <a:spLocks noGrp="1" noChangeArrowheads="1"/>
          </p:cNvSpPr>
          <p:nvPr>
            <p:ph sz="quarter" idx="1"/>
          </p:nvPr>
        </p:nvSpPr>
        <p:spPr/>
        <p:txBody>
          <a:bodyPr/>
          <a:lstStyle/>
          <a:p>
            <a:pPr eaLnBrk="1" hangingPunct="1"/>
            <a:r>
              <a:rPr lang="en-US" dirty="0">
                <a:latin typeface="Times New Roman" pitchFamily="18" charset="0"/>
              </a:rPr>
              <a:t>Repeater</a:t>
            </a:r>
            <a:r>
              <a:rPr lang="en-US" dirty="0"/>
              <a:t> </a:t>
            </a:r>
            <a:r>
              <a:rPr lang="en-US" dirty="0" err="1">
                <a:latin typeface="Times New Roman" pitchFamily="18" charset="0"/>
              </a:rPr>
              <a:t>là</a:t>
            </a:r>
            <a:r>
              <a:rPr lang="en-US" dirty="0"/>
              <a:t> </a:t>
            </a:r>
            <a:r>
              <a:rPr lang="en-US" dirty="0" err="1">
                <a:latin typeface="Times New Roman" pitchFamily="18" charset="0"/>
              </a:rPr>
              <a:t>thiết</a:t>
            </a:r>
            <a:r>
              <a:rPr lang="en-US" dirty="0"/>
              <a:t> </a:t>
            </a:r>
            <a:r>
              <a:rPr lang="en-US" dirty="0" err="1">
                <a:latin typeface="Times New Roman" pitchFamily="18" charset="0"/>
              </a:rPr>
              <a:t>bị</a:t>
            </a:r>
            <a:r>
              <a:rPr lang="en-US" dirty="0"/>
              <a:t> </a:t>
            </a:r>
            <a:r>
              <a:rPr lang="en-US" dirty="0" err="1">
                <a:latin typeface="Times New Roman" pitchFamily="18" charset="0"/>
              </a:rPr>
              <a:t>mạng</a:t>
            </a:r>
            <a:r>
              <a:rPr lang="en-US" dirty="0"/>
              <a:t> </a:t>
            </a:r>
            <a:r>
              <a:rPr lang="en-US" dirty="0" err="1">
                <a:latin typeface="Times New Roman" pitchFamily="18" charset="0"/>
              </a:rPr>
              <a:t>nối</a:t>
            </a:r>
            <a:r>
              <a:rPr lang="en-US" dirty="0"/>
              <a:t> </a:t>
            </a:r>
            <a:r>
              <a:rPr lang="en-US" dirty="0" err="1">
                <a:latin typeface="Times New Roman" pitchFamily="18" charset="0"/>
              </a:rPr>
              <a:t>kết</a:t>
            </a:r>
            <a:r>
              <a:rPr lang="en-US" dirty="0"/>
              <a:t> </a:t>
            </a:r>
            <a:r>
              <a:rPr lang="en-US" dirty="0">
                <a:solidFill>
                  <a:srgbClr val="FF0000"/>
                </a:solidFill>
              </a:rPr>
              <a:t>2</a:t>
            </a:r>
            <a:r>
              <a:rPr lang="en-US" dirty="0"/>
              <a:t> </a:t>
            </a:r>
            <a:r>
              <a:rPr lang="en-US" dirty="0" err="1">
                <a:latin typeface="Times New Roman" pitchFamily="18" charset="0"/>
              </a:rPr>
              <a:t>nhánh</a:t>
            </a:r>
            <a:r>
              <a:rPr lang="en-US" dirty="0"/>
              <a:t> </a:t>
            </a:r>
            <a:r>
              <a:rPr lang="en-US" dirty="0" err="1">
                <a:latin typeface="Times New Roman" pitchFamily="18" charset="0"/>
              </a:rPr>
              <a:t>mạng</a:t>
            </a:r>
            <a:endParaRPr lang="en-US" dirty="0">
              <a:latin typeface="Times New Roman" pitchFamily="18" charset="0"/>
            </a:endParaRPr>
          </a:p>
          <a:p>
            <a:pPr lvl="1" eaLnBrk="1" hangingPunct="1"/>
            <a:r>
              <a:rPr lang="en-US" dirty="0" err="1">
                <a:latin typeface="Times New Roman" pitchFamily="18" charset="0"/>
              </a:rPr>
              <a:t>nhận</a:t>
            </a:r>
            <a:r>
              <a:rPr lang="en-US" dirty="0"/>
              <a:t> </a:t>
            </a:r>
            <a:r>
              <a:rPr lang="en-US" dirty="0" err="1">
                <a:latin typeface="Times New Roman" pitchFamily="18" charset="0"/>
              </a:rPr>
              <a:t>tín</a:t>
            </a:r>
            <a:r>
              <a:rPr lang="en-US" dirty="0"/>
              <a:t> </a:t>
            </a:r>
            <a:r>
              <a:rPr lang="en-US" dirty="0" err="1">
                <a:latin typeface="Times New Roman" pitchFamily="18" charset="0"/>
              </a:rPr>
              <a:t>hiệu</a:t>
            </a:r>
            <a:r>
              <a:rPr lang="en-US" dirty="0"/>
              <a:t> </a:t>
            </a:r>
            <a:r>
              <a:rPr lang="en-US" dirty="0">
                <a:latin typeface="Times New Roman" pitchFamily="18" charset="0"/>
              </a:rPr>
              <a:t>ở</a:t>
            </a:r>
            <a:r>
              <a:rPr lang="en-US" dirty="0"/>
              <a:t> </a:t>
            </a:r>
            <a:r>
              <a:rPr lang="en-US" dirty="0" err="1">
                <a:latin typeface="Times New Roman" pitchFamily="18" charset="0"/>
              </a:rPr>
              <a:t>một</a:t>
            </a:r>
            <a:r>
              <a:rPr lang="en-US" dirty="0"/>
              <a:t> </a:t>
            </a:r>
            <a:r>
              <a:rPr lang="en-US" dirty="0" err="1">
                <a:latin typeface="Times New Roman" pitchFamily="18" charset="0"/>
              </a:rPr>
              <a:t>nhánh</a:t>
            </a:r>
            <a:r>
              <a:rPr lang="en-US" dirty="0"/>
              <a:t> </a:t>
            </a:r>
            <a:r>
              <a:rPr lang="en-US" dirty="0" err="1">
                <a:latin typeface="Times New Roman" pitchFamily="18" charset="0"/>
              </a:rPr>
              <a:t>mạng</a:t>
            </a:r>
            <a:endParaRPr lang="en-US" dirty="0">
              <a:latin typeface="Times New Roman" pitchFamily="18" charset="0"/>
            </a:endParaRPr>
          </a:p>
          <a:p>
            <a:pPr lvl="1" eaLnBrk="1" hangingPunct="1"/>
            <a:r>
              <a:rPr lang="en-US" dirty="0" err="1">
                <a:latin typeface="Times New Roman" pitchFamily="18" charset="0"/>
              </a:rPr>
              <a:t>khuyếch</a:t>
            </a:r>
            <a:r>
              <a:rPr lang="en-US" dirty="0"/>
              <a:t> </a:t>
            </a:r>
            <a:r>
              <a:rPr lang="en-US" dirty="0" err="1">
                <a:latin typeface="Times New Roman" pitchFamily="18" charset="0"/>
              </a:rPr>
              <a:t>đại</a:t>
            </a:r>
            <a:r>
              <a:rPr lang="en-US" dirty="0"/>
              <a:t> </a:t>
            </a:r>
            <a:r>
              <a:rPr lang="en-US" dirty="0" err="1">
                <a:latin typeface="Times New Roman" pitchFamily="18" charset="0"/>
              </a:rPr>
              <a:t>tín</a:t>
            </a:r>
            <a:r>
              <a:rPr lang="en-US" dirty="0"/>
              <a:t> </a:t>
            </a:r>
            <a:r>
              <a:rPr lang="en-US" dirty="0" err="1">
                <a:latin typeface="Times New Roman" pitchFamily="18" charset="0"/>
              </a:rPr>
              <a:t>hiệu</a:t>
            </a:r>
            <a:r>
              <a:rPr lang="en-US" dirty="0">
                <a:latin typeface="Times New Roman" pitchFamily="18" charset="0"/>
              </a:rPr>
              <a:t> (</a:t>
            </a:r>
            <a:r>
              <a:rPr lang="en-US" dirty="0" err="1">
                <a:latin typeface="Times New Roman" pitchFamily="18" charset="0"/>
              </a:rPr>
              <a:t>không</a:t>
            </a:r>
            <a:r>
              <a:rPr lang="en-US" dirty="0">
                <a:latin typeface="Times New Roman" pitchFamily="18" charset="0"/>
              </a:rPr>
              <a:t> </a:t>
            </a:r>
            <a:r>
              <a:rPr lang="en-US" dirty="0" err="1">
                <a:latin typeface="Times New Roman" pitchFamily="18" charset="0"/>
              </a:rPr>
              <a:t>xử</a:t>
            </a:r>
            <a:r>
              <a:rPr lang="en-US" dirty="0">
                <a:latin typeface="Times New Roman" pitchFamily="18" charset="0"/>
              </a:rPr>
              <a:t> </a:t>
            </a:r>
            <a:r>
              <a:rPr lang="en-US" dirty="0" err="1">
                <a:latin typeface="Times New Roman" pitchFamily="18" charset="0"/>
              </a:rPr>
              <a:t>lý</a:t>
            </a:r>
            <a:r>
              <a:rPr lang="en-US" dirty="0">
                <a:latin typeface="Times New Roman" pitchFamily="18" charset="0"/>
              </a:rPr>
              <a:t> </a:t>
            </a:r>
            <a:r>
              <a:rPr lang="en-US" dirty="0" err="1">
                <a:latin typeface="Times New Roman" pitchFamily="18" charset="0"/>
              </a:rPr>
              <a:t>nội</a:t>
            </a:r>
            <a:r>
              <a:rPr lang="en-US" dirty="0">
                <a:latin typeface="Times New Roman" pitchFamily="18" charset="0"/>
              </a:rPr>
              <a:t> dung)</a:t>
            </a:r>
          </a:p>
          <a:p>
            <a:pPr lvl="1" eaLnBrk="1" hangingPunct="1"/>
            <a:r>
              <a:rPr lang="en-US" dirty="0" err="1">
                <a:latin typeface="Times New Roman" pitchFamily="18" charset="0"/>
              </a:rPr>
              <a:t>truyền</a:t>
            </a:r>
            <a:r>
              <a:rPr lang="en-US" dirty="0"/>
              <a:t> </a:t>
            </a:r>
            <a:r>
              <a:rPr lang="en-US" dirty="0" err="1">
                <a:latin typeface="Times New Roman" pitchFamily="18" charset="0"/>
              </a:rPr>
              <a:t>đi</a:t>
            </a:r>
            <a:r>
              <a:rPr lang="en-US" dirty="0"/>
              <a:t> </a:t>
            </a:r>
            <a:r>
              <a:rPr lang="en-US" dirty="0" err="1">
                <a:latin typeface="Times New Roman" pitchFamily="18" charset="0"/>
              </a:rPr>
              <a:t>tiếp</a:t>
            </a:r>
            <a:r>
              <a:rPr lang="en-US" dirty="0"/>
              <a:t> </a:t>
            </a:r>
            <a:r>
              <a:rPr lang="en-US" dirty="0" err="1">
                <a:latin typeface="Times New Roman" pitchFamily="18" charset="0"/>
              </a:rPr>
              <a:t>vào</a:t>
            </a:r>
            <a:r>
              <a:rPr lang="en-US" dirty="0"/>
              <a:t> </a:t>
            </a:r>
            <a:r>
              <a:rPr lang="en-US" dirty="0" err="1">
                <a:latin typeface="Times New Roman" pitchFamily="18" charset="0"/>
              </a:rPr>
              <a:t>nhánh</a:t>
            </a:r>
            <a:r>
              <a:rPr lang="en-US" dirty="0"/>
              <a:t> </a:t>
            </a:r>
            <a:r>
              <a:rPr lang="en-US" dirty="0" err="1">
                <a:latin typeface="Times New Roman" pitchFamily="18" charset="0"/>
              </a:rPr>
              <a:t>mạng</a:t>
            </a:r>
            <a:r>
              <a:rPr lang="en-US" dirty="0"/>
              <a:t> </a:t>
            </a:r>
            <a:r>
              <a:rPr lang="en-US" dirty="0" err="1">
                <a:latin typeface="Times New Roman" pitchFamily="18" charset="0"/>
              </a:rPr>
              <a:t>còn</a:t>
            </a:r>
            <a:r>
              <a:rPr lang="en-US" dirty="0"/>
              <a:t> </a:t>
            </a:r>
            <a:r>
              <a:rPr lang="en-US" dirty="0" err="1">
                <a:latin typeface="Times New Roman" pitchFamily="18" charset="0"/>
              </a:rPr>
              <a:t>lại</a:t>
            </a:r>
            <a:endParaRPr lang="en-US" dirty="0">
              <a:latin typeface="Times New Roman" pitchFamily="18" charset="0"/>
            </a:endParaRPr>
          </a:p>
          <a:p>
            <a:pPr eaLnBrk="1" hangingPunct="1"/>
            <a:r>
              <a:rPr lang="en-US" dirty="0" err="1">
                <a:latin typeface="Times New Roman" pitchFamily="18" charset="0"/>
              </a:rPr>
              <a:t>Số</a:t>
            </a:r>
            <a:r>
              <a:rPr lang="en-US" dirty="0">
                <a:latin typeface="Times New Roman" pitchFamily="18" charset="0"/>
              </a:rPr>
              <a:t> </a:t>
            </a:r>
            <a:r>
              <a:rPr lang="en-US" dirty="0" err="1">
                <a:latin typeface="Times New Roman" pitchFamily="18" charset="0"/>
              </a:rPr>
              <a:t>lượng</a:t>
            </a:r>
            <a:r>
              <a:rPr lang="en-US" dirty="0">
                <a:latin typeface="Times New Roman" pitchFamily="18" charset="0"/>
              </a:rPr>
              <a:t> repeater </a:t>
            </a:r>
            <a:r>
              <a:rPr lang="en-US" dirty="0" err="1">
                <a:latin typeface="Times New Roman" pitchFamily="18" charset="0"/>
              </a:rPr>
              <a:t>trong</a:t>
            </a:r>
            <a:r>
              <a:rPr lang="en-US" dirty="0">
                <a:latin typeface="Times New Roman" pitchFamily="18" charset="0"/>
              </a:rPr>
              <a:t> 1 </a:t>
            </a:r>
            <a:r>
              <a:rPr lang="en-US" dirty="0" err="1">
                <a:latin typeface="Times New Roman" pitchFamily="18" charset="0"/>
              </a:rPr>
              <a:t>mạng</a:t>
            </a:r>
            <a:r>
              <a:rPr lang="en-US" dirty="0">
                <a:latin typeface="Times New Roman" pitchFamily="18" charset="0"/>
              </a:rPr>
              <a:t> LAN </a:t>
            </a:r>
            <a:r>
              <a:rPr lang="en-US" dirty="0" err="1">
                <a:latin typeface="Times New Roman" pitchFamily="18" charset="0"/>
              </a:rPr>
              <a:t>có</a:t>
            </a:r>
            <a:r>
              <a:rPr lang="en-US" dirty="0">
                <a:latin typeface="Times New Roman" pitchFamily="18" charset="0"/>
              </a:rPr>
              <a:t> </a:t>
            </a:r>
            <a:r>
              <a:rPr lang="en-US" dirty="0" err="1">
                <a:latin typeface="Times New Roman" pitchFamily="18" charset="0"/>
              </a:rPr>
              <a:t>hạn</a:t>
            </a:r>
            <a:r>
              <a:rPr lang="en-US" dirty="0">
                <a:latin typeface="Times New Roman" pitchFamily="18" charset="0"/>
              </a:rPr>
              <a:t> (max 4)</a:t>
            </a:r>
          </a:p>
          <a:p>
            <a:pPr eaLnBrk="1" hangingPunct="1"/>
            <a:endParaRPr lang="en-US" dirty="0"/>
          </a:p>
        </p:txBody>
      </p:sp>
      <p:pic>
        <p:nvPicPr>
          <p:cNvPr id="153604"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143000" y="4384675"/>
            <a:ext cx="6858000" cy="19399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animEffect transition="in" filter="blinds(horizontal)">
                                      <p:cBhvr>
                                        <p:cTn id="7" dur="500"/>
                                        <p:tgtEl>
                                          <p:spTgt spid="153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3603">
                                            <p:txEl>
                                              <p:pRg st="1" end="1"/>
                                            </p:txEl>
                                          </p:spTgt>
                                        </p:tgtEl>
                                        <p:attrNameLst>
                                          <p:attrName>style.visibility</p:attrName>
                                        </p:attrNameLst>
                                      </p:cBhvr>
                                      <p:to>
                                        <p:strVal val="visible"/>
                                      </p:to>
                                    </p:set>
                                    <p:animEffect transition="in" filter="blinds(horizontal)">
                                      <p:cBhvr>
                                        <p:cTn id="12" dur="500"/>
                                        <p:tgtEl>
                                          <p:spTgt spid="153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3603">
                                            <p:txEl>
                                              <p:pRg st="2" end="2"/>
                                            </p:txEl>
                                          </p:spTgt>
                                        </p:tgtEl>
                                        <p:attrNameLst>
                                          <p:attrName>style.visibility</p:attrName>
                                        </p:attrNameLst>
                                      </p:cBhvr>
                                      <p:to>
                                        <p:strVal val="visible"/>
                                      </p:to>
                                    </p:set>
                                    <p:animEffect transition="in" filter="blinds(horizontal)">
                                      <p:cBhvr>
                                        <p:cTn id="17" dur="500"/>
                                        <p:tgtEl>
                                          <p:spTgt spid="153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3603">
                                            <p:txEl>
                                              <p:pRg st="3" end="3"/>
                                            </p:txEl>
                                          </p:spTgt>
                                        </p:tgtEl>
                                        <p:attrNameLst>
                                          <p:attrName>style.visibility</p:attrName>
                                        </p:attrNameLst>
                                      </p:cBhvr>
                                      <p:to>
                                        <p:strVal val="visible"/>
                                      </p:to>
                                    </p:set>
                                    <p:animEffect transition="in" filter="blinds(horizontal)">
                                      <p:cBhvr>
                                        <p:cTn id="22" dur="500"/>
                                        <p:tgtEl>
                                          <p:spTgt spid="1536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3603">
                                            <p:txEl>
                                              <p:pRg st="4" end="4"/>
                                            </p:txEl>
                                          </p:spTgt>
                                        </p:tgtEl>
                                        <p:attrNameLst>
                                          <p:attrName>style.visibility</p:attrName>
                                        </p:attrNameLst>
                                      </p:cBhvr>
                                      <p:to>
                                        <p:strVal val="visible"/>
                                      </p:to>
                                    </p:set>
                                    <p:animEffect transition="in" filter="blinds(horizontal)">
                                      <p:cBhvr>
                                        <p:cTn id="27" dur="500"/>
                                        <p:tgtEl>
                                          <p:spTgt spid="1536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53604"/>
                                        </p:tgtEl>
                                        <p:attrNameLst>
                                          <p:attrName>style.visibility</p:attrName>
                                        </p:attrNameLst>
                                      </p:cBhvr>
                                      <p:to>
                                        <p:strVal val="visible"/>
                                      </p:to>
                                    </p:set>
                                    <p:animEffect transition="in" filter="dissolve">
                                      <p:cBhvr>
                                        <p:cTn id="32" dur="500"/>
                                        <p:tgtEl>
                                          <p:spTgt spid="153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7514741" cy="1143000"/>
          </a:xfrm>
        </p:spPr>
        <p:txBody>
          <a:bodyPr>
            <a:normAutofit fontScale="90000"/>
          </a:bodyPr>
          <a:lstStyle/>
          <a:p>
            <a:r>
              <a:rPr lang="en-US" dirty="0"/>
              <a:t>Repeater – minh </a:t>
            </a:r>
            <a:r>
              <a:rPr lang="en-US" dirty="0" err="1"/>
              <a:t>họa</a:t>
            </a:r>
            <a:r>
              <a:rPr lang="en-US" dirty="0"/>
              <a:t> </a:t>
            </a:r>
            <a:r>
              <a:rPr lang="en-US" dirty="0" err="1"/>
              <a:t>tín</a:t>
            </a:r>
            <a:r>
              <a:rPr lang="en-US" dirty="0"/>
              <a:t> </a:t>
            </a:r>
            <a:r>
              <a:rPr lang="en-US" dirty="0" err="1"/>
              <a:t>hiệu</a:t>
            </a:r>
            <a:r>
              <a:rPr lang="en-US" dirty="0"/>
              <a:t> </a:t>
            </a:r>
            <a:r>
              <a:rPr lang="en-US" dirty="0" err="1"/>
              <a:t>mạng</a:t>
            </a:r>
            <a:r>
              <a:rPr lang="en-US" dirty="0"/>
              <a:t> (bus topology) – ko </a:t>
            </a:r>
            <a:r>
              <a:rPr lang="en-US" dirty="0" err="1"/>
              <a:t>dùng</a:t>
            </a:r>
            <a:r>
              <a:rPr lang="en-US" dirty="0"/>
              <a:t> </a:t>
            </a:r>
            <a:r>
              <a:rPr lang="en-US" dirty="0" err="1"/>
              <a:t>nữa</a:t>
            </a:r>
            <a:endParaRPr lang="en-US" dirty="0"/>
          </a:p>
        </p:txBody>
      </p:sp>
      <p:sp>
        <p:nvSpPr>
          <p:cNvPr id="3" name="Content Placeholder 2"/>
          <p:cNvSpPr>
            <a:spLocks noGrp="1"/>
          </p:cNvSpPr>
          <p:nvPr>
            <p:ph sz="quarter" idx="1"/>
          </p:nvPr>
        </p:nvSpPr>
        <p:spPr/>
        <p:txBody>
          <a:bodyPr/>
          <a:lstStyle/>
          <a:p>
            <a:r>
              <a:rPr lang="en-US" dirty="0" err="1"/>
              <a:t>Có</a:t>
            </a:r>
            <a:r>
              <a:rPr lang="en-US" dirty="0"/>
              <a:t> 2 collision domain 4 </a:t>
            </a:r>
            <a:r>
              <a:rPr lang="en-US" dirty="0" err="1"/>
              <a:t>máy</a:t>
            </a:r>
            <a:r>
              <a:rPr lang="en-US" dirty="0"/>
              <a:t> </a:t>
            </a:r>
            <a:r>
              <a:rPr lang="en-US" dirty="0" err="1"/>
              <a:t>và</a:t>
            </a:r>
            <a:r>
              <a:rPr lang="en-US" dirty="0"/>
              <a:t> 5 </a:t>
            </a:r>
            <a:r>
              <a:rPr lang="en-US" dirty="0" err="1"/>
              <a:t>máy</a:t>
            </a:r>
            <a:r>
              <a:rPr lang="en-US" dirty="0"/>
              <a:t>, </a:t>
            </a:r>
            <a:r>
              <a:rPr lang="en-US" dirty="0" err="1"/>
              <a:t>sau</a:t>
            </a:r>
            <a:r>
              <a:rPr lang="en-US" dirty="0"/>
              <a:t> </a:t>
            </a:r>
            <a:r>
              <a:rPr lang="en-US" dirty="0" err="1"/>
              <a:t>khi</a:t>
            </a:r>
            <a:r>
              <a:rPr lang="en-US" dirty="0"/>
              <a:t> </a:t>
            </a:r>
            <a:r>
              <a:rPr lang="en-US" dirty="0" err="1"/>
              <a:t>nối</a:t>
            </a:r>
            <a:r>
              <a:rPr lang="en-US" dirty="0"/>
              <a:t> </a:t>
            </a:r>
            <a:r>
              <a:rPr lang="en-US" dirty="0" err="1"/>
              <a:t>lại</a:t>
            </a:r>
            <a:r>
              <a:rPr lang="en-US" dirty="0"/>
              <a:t> </a:t>
            </a:r>
            <a:r>
              <a:rPr lang="en-US" dirty="0" err="1"/>
              <a:t>bằng</a:t>
            </a:r>
            <a:r>
              <a:rPr lang="en-US" dirty="0"/>
              <a:t> repeater </a:t>
            </a:r>
            <a:r>
              <a:rPr lang="en-US" dirty="0" err="1"/>
              <a:t>thì</a:t>
            </a:r>
            <a:r>
              <a:rPr lang="en-US" dirty="0"/>
              <a:t> </a:t>
            </a:r>
            <a:r>
              <a:rPr lang="en-US" dirty="0" err="1"/>
              <a:t>thành</a:t>
            </a:r>
            <a:r>
              <a:rPr lang="en-US" dirty="0"/>
              <a:t> 1 collision domain </a:t>
            </a:r>
            <a:r>
              <a:rPr lang="en-US" dirty="0" err="1"/>
              <a:t>có</a:t>
            </a:r>
            <a:r>
              <a:rPr lang="en-US" dirty="0"/>
              <a:t> 9 </a:t>
            </a:r>
            <a:r>
              <a:rPr lang="en-US" dirty="0" err="1"/>
              <a:t>máy</a:t>
            </a:r>
            <a:r>
              <a:rPr lang="en-US" dirty="0"/>
              <a:t> , 1 domain -&gt; </a:t>
            </a:r>
            <a:r>
              <a:rPr lang="en-US" dirty="0" err="1"/>
              <a:t>xảy</a:t>
            </a:r>
            <a:r>
              <a:rPr lang="en-US" dirty="0"/>
              <a:t> </a:t>
            </a:r>
            <a:r>
              <a:rPr lang="en-US" dirty="0" err="1"/>
              <a:t>ra</a:t>
            </a:r>
            <a:r>
              <a:rPr lang="en-US" dirty="0"/>
              <a:t> collision </a:t>
            </a:r>
            <a:r>
              <a:rPr lang="en-US" dirty="0" err="1"/>
              <a:t>nhiều</a:t>
            </a:r>
            <a:r>
              <a:rPr lang="en-US" dirty="0"/>
              <a:t> </a:t>
            </a:r>
            <a:r>
              <a:rPr lang="en-US" dirty="0" err="1"/>
              <a:t>hơn</a:t>
            </a:r>
            <a:r>
              <a:rPr lang="en-US" dirty="0"/>
              <a:t>, </a:t>
            </a:r>
            <a:r>
              <a:rPr lang="en-US" dirty="0" err="1"/>
              <a:t>mạng</a:t>
            </a:r>
            <a:r>
              <a:rPr lang="en-US" dirty="0"/>
              <a:t> </a:t>
            </a:r>
            <a:r>
              <a:rPr lang="en-US" dirty="0" err="1"/>
              <a:t>chậm</a:t>
            </a:r>
            <a:r>
              <a:rPr lang="en-US" dirty="0"/>
              <a:t> </a:t>
            </a:r>
            <a:r>
              <a:rPr lang="en-US" dirty="0" err="1"/>
              <a:t>hơn</a:t>
            </a:r>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838200" y="3581400"/>
            <a:ext cx="6905141" cy="2590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dissolve">
                                      <p:cBhvr>
                                        <p:cTn id="7"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378</TotalTime>
  <Words>2802</Words>
  <Application>Microsoft Office PowerPoint</Application>
  <PresentationFormat>On-screen Show (4:3)</PresentationFormat>
  <Paragraphs>328</Paragraphs>
  <Slides>33</Slides>
  <Notes>6</Notes>
  <HiddenSlides>1</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5" baseType="lpstr">
      <vt:lpstr>-apple-system</vt:lpstr>
      <vt:lpstr>Arial</vt:lpstr>
      <vt:lpstr>Calibri</vt:lpstr>
      <vt:lpstr>Comic Sans MS</vt:lpstr>
      <vt:lpstr>Helvetica</vt:lpstr>
      <vt:lpstr>Söhne</vt:lpstr>
      <vt:lpstr>Tahoma</vt:lpstr>
      <vt:lpstr>Times New Roman</vt:lpstr>
      <vt:lpstr>Wingdings</vt:lpstr>
      <vt:lpstr>Wingdings 3</vt:lpstr>
      <vt:lpstr>Office Theme</vt:lpstr>
      <vt:lpstr>Clip</vt:lpstr>
      <vt:lpstr>Chương 05 Thiết bị mạng</vt:lpstr>
      <vt:lpstr>Nội dung</vt:lpstr>
      <vt:lpstr>Collision</vt:lpstr>
      <vt:lpstr>Giới thiệu</vt:lpstr>
      <vt:lpstr>Các thiết bị mạng</vt:lpstr>
      <vt:lpstr>Modem – 1 đã hết dùng</vt:lpstr>
      <vt:lpstr>Modem - 2</vt:lpstr>
      <vt:lpstr>Repeater - 1</vt:lpstr>
      <vt:lpstr>Repeater – minh họa tín hiệu mạng (bus topology) – ko dùng nữa</vt:lpstr>
      <vt:lpstr>Hub (giống repeater nhưng là star topology) – ko dùng </vt:lpstr>
      <vt:lpstr>Hub – minh họa tín hiệu mạng</vt:lpstr>
      <vt:lpstr>Hub – phân loại</vt:lpstr>
      <vt:lpstr>Repeater &amp; hub</vt:lpstr>
      <vt:lpstr>Bridge - 1</vt:lpstr>
      <vt:lpstr>Bridge – minh họa tín hiệu mạng</vt:lpstr>
      <vt:lpstr>Bridge – minh họa tín hiệu mạng</vt:lpstr>
      <vt:lpstr>Bridge - 3</vt:lpstr>
      <vt:lpstr>Switch - 1</vt:lpstr>
      <vt:lpstr>Switch - 2</vt:lpstr>
      <vt:lpstr>Switch – học địa chỉ mac - 1</vt:lpstr>
      <vt:lpstr>Switch – học địa chỉ mac - 2</vt:lpstr>
      <vt:lpstr>Switch – học địa chỉ mac - 3</vt:lpstr>
      <vt:lpstr>Switch – VLAN</vt:lpstr>
      <vt:lpstr>Router</vt:lpstr>
      <vt:lpstr>NIC</vt:lpstr>
      <vt:lpstr>Access Point</vt:lpstr>
      <vt:lpstr>THIẾT BỊ MẠNG</vt:lpstr>
      <vt:lpstr>Nội dung</vt:lpstr>
      <vt:lpstr>Collision domain - Broadcast domain </vt:lpstr>
      <vt:lpstr>Các thiết bị mạng</vt:lpstr>
      <vt:lpstr>Ví dụ 1</vt:lpstr>
      <vt:lpstr>Ví dụ 2</vt:lpstr>
      <vt:lpstr>Tài liệu tham khảo</vt:lpstr>
    </vt:vector>
  </TitlesOfParts>
  <Company>sedept.fit.hcmus.edu.vn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tdquang</dc:creator>
  <cp:lastModifiedBy>ES DEV 59</cp:lastModifiedBy>
  <cp:revision>52</cp:revision>
  <dcterms:created xsi:type="dcterms:W3CDTF">2011-10-20T15:27:09Z</dcterms:created>
  <dcterms:modified xsi:type="dcterms:W3CDTF">2024-04-12T08:16:07Z</dcterms:modified>
</cp:coreProperties>
</file>