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5"/>
  </p:notesMasterIdLst>
  <p:sldIdLst>
    <p:sldId id="256" r:id="rId2"/>
    <p:sldId id="257" r:id="rId3"/>
    <p:sldId id="315"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317" r:id="rId24"/>
    <p:sldId id="318" r:id="rId25"/>
    <p:sldId id="319" r:id="rId26"/>
    <p:sldId id="320"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316"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5A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4660"/>
  </p:normalViewPr>
  <p:slideViewPr>
    <p:cSldViewPr>
      <p:cViewPr>
        <p:scale>
          <a:sx n="75" d="100"/>
          <a:sy n="75" d="100"/>
        </p:scale>
        <p:origin x="304" y="-4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4E8B81-D35C-498F-AE70-40552E4E6CA2}" type="datetimeFigureOut">
              <a:rPr lang="en-US" smtClean="0"/>
              <a:pPr/>
              <a:t>4/8/2024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018BEB-F0D1-4696-809A-87B32D565904}" type="slidenum">
              <a:rPr lang="en-US" smtClean="0"/>
              <a:pPr/>
              <a:t>‹#›</a:t>
            </a:fld>
            <a:endParaRPr lang="en-US"/>
          </a:p>
        </p:txBody>
      </p:sp>
    </p:spTree>
    <p:extLst>
      <p:ext uri="{BB962C8B-B14F-4D97-AF65-F5344CB8AC3E}">
        <p14:creationId xmlns:p14="http://schemas.microsoft.com/office/powerpoint/2010/main" val="1583313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5</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Inside local address: </a:t>
            </a:r>
            <a:r>
              <a:rPr lang="en-US" dirty="0" err="1"/>
              <a:t>địa</a:t>
            </a:r>
            <a:r>
              <a:rPr lang="en-US" dirty="0"/>
              <a:t> </a:t>
            </a:r>
            <a:r>
              <a:rPr lang="en-US" dirty="0" err="1"/>
              <a:t>chỉ</a:t>
            </a:r>
            <a:r>
              <a:rPr lang="en-US" dirty="0"/>
              <a:t> </a:t>
            </a:r>
            <a:r>
              <a:rPr lang="en-US" dirty="0" err="1"/>
              <a:t>dùng</a:t>
            </a:r>
            <a:r>
              <a:rPr lang="en-US" dirty="0"/>
              <a:t> </a:t>
            </a:r>
            <a:r>
              <a:rPr lang="en-US" dirty="0" err="1"/>
              <a:t>trong</a:t>
            </a:r>
            <a:r>
              <a:rPr lang="en-US" dirty="0"/>
              <a:t> </a:t>
            </a:r>
            <a:r>
              <a:rPr lang="en-US" dirty="0" err="1"/>
              <a:t>mạng</a:t>
            </a:r>
            <a:r>
              <a:rPr lang="en-US" dirty="0"/>
              <a:t> LAN</a:t>
            </a:r>
          </a:p>
          <a:p>
            <a:r>
              <a:rPr lang="en-US" dirty="0"/>
              <a:t>Inside global address: </a:t>
            </a:r>
            <a:r>
              <a:rPr lang="en-US" dirty="0" err="1"/>
              <a:t>địa</a:t>
            </a:r>
            <a:r>
              <a:rPr lang="en-US" dirty="0"/>
              <a:t> </a:t>
            </a:r>
            <a:r>
              <a:rPr lang="en-US" dirty="0" err="1"/>
              <a:t>chỉ</a:t>
            </a:r>
            <a:r>
              <a:rPr lang="en-US" dirty="0"/>
              <a:t> </a:t>
            </a:r>
            <a:r>
              <a:rPr lang="en-US" dirty="0" err="1"/>
              <a:t>dùng</a:t>
            </a:r>
            <a:r>
              <a:rPr lang="en-US" dirty="0"/>
              <a:t> </a:t>
            </a:r>
            <a:r>
              <a:rPr lang="en-US" dirty="0" err="1"/>
              <a:t>để</a:t>
            </a:r>
            <a:r>
              <a:rPr lang="en-US" dirty="0"/>
              <a:t> </a:t>
            </a:r>
            <a:r>
              <a:rPr lang="en-US" dirty="0" err="1"/>
              <a:t>giao</a:t>
            </a:r>
            <a:r>
              <a:rPr lang="en-US" dirty="0"/>
              <a:t> </a:t>
            </a:r>
            <a:r>
              <a:rPr lang="en-US" dirty="0" err="1"/>
              <a:t>tiếp</a:t>
            </a:r>
            <a:r>
              <a:rPr lang="en-US" dirty="0"/>
              <a:t> </a:t>
            </a:r>
            <a:r>
              <a:rPr lang="en-US" dirty="0" err="1"/>
              <a:t>bên</a:t>
            </a:r>
            <a:r>
              <a:rPr lang="en-US" dirty="0"/>
              <a:t> </a:t>
            </a:r>
            <a:r>
              <a:rPr lang="en-US" dirty="0" err="1"/>
              <a:t>ngoài</a:t>
            </a:r>
            <a:r>
              <a:rPr lang="en-US" dirty="0"/>
              <a:t> (</a:t>
            </a:r>
            <a:r>
              <a:rPr lang="en-US" dirty="0" err="1"/>
              <a:t>được</a:t>
            </a:r>
            <a:r>
              <a:rPr lang="en-US" dirty="0"/>
              <a:t> </a:t>
            </a:r>
            <a:r>
              <a:rPr lang="en-US" dirty="0" err="1"/>
              <a:t>nhà</a:t>
            </a:r>
            <a:r>
              <a:rPr lang="en-US" dirty="0"/>
              <a:t> </a:t>
            </a:r>
            <a:r>
              <a:rPr lang="en-US" dirty="0" err="1"/>
              <a:t>cung</a:t>
            </a:r>
            <a:r>
              <a:rPr lang="en-US" dirty="0"/>
              <a:t> </a:t>
            </a:r>
            <a:r>
              <a:rPr lang="en-US" dirty="0" err="1"/>
              <a:t>cấp</a:t>
            </a:r>
            <a:r>
              <a:rPr lang="en-US" dirty="0"/>
              <a:t> </a:t>
            </a:r>
            <a:r>
              <a:rPr lang="en-US" dirty="0" err="1"/>
              <a:t>dịch</a:t>
            </a:r>
            <a:r>
              <a:rPr lang="en-US" dirty="0"/>
              <a:t> </a:t>
            </a:r>
            <a:r>
              <a:rPr lang="en-US" dirty="0" err="1"/>
              <a:t>vụ</a:t>
            </a:r>
            <a:r>
              <a:rPr lang="en-US" dirty="0"/>
              <a:t> </a:t>
            </a:r>
            <a:r>
              <a:rPr lang="en-US" dirty="0" err="1"/>
              <a:t>cấp</a:t>
            </a:r>
            <a:r>
              <a:rPr lang="en-US" dirty="0"/>
              <a:t>)</a:t>
            </a:r>
          </a:p>
          <a:p>
            <a:r>
              <a:rPr lang="en-US" dirty="0"/>
              <a:t>Outside local address: </a:t>
            </a:r>
            <a:r>
              <a:rPr lang="en-US" dirty="0" err="1"/>
              <a:t>địa</a:t>
            </a:r>
            <a:r>
              <a:rPr lang="en-US" dirty="0"/>
              <a:t> </a:t>
            </a:r>
            <a:r>
              <a:rPr lang="en-US" dirty="0" err="1"/>
              <a:t>chỉ</a:t>
            </a:r>
            <a:r>
              <a:rPr lang="en-US" dirty="0"/>
              <a:t> IP </a:t>
            </a:r>
            <a:r>
              <a:rPr lang="en-US" dirty="0" err="1"/>
              <a:t>bên</a:t>
            </a:r>
            <a:r>
              <a:rPr lang="en-US" dirty="0"/>
              <a:t> </a:t>
            </a:r>
            <a:r>
              <a:rPr lang="en-US" dirty="0" err="1"/>
              <a:t>ngoài</a:t>
            </a:r>
            <a:r>
              <a:rPr lang="en-US" dirty="0"/>
              <a:t> </a:t>
            </a:r>
            <a:r>
              <a:rPr lang="en-US" dirty="0" err="1"/>
              <a:t>của</a:t>
            </a:r>
            <a:r>
              <a:rPr lang="en-US" dirty="0"/>
              <a:t> 1 host </a:t>
            </a:r>
            <a:r>
              <a:rPr lang="en-US" dirty="0" err="1"/>
              <a:t>trong</a:t>
            </a:r>
            <a:r>
              <a:rPr lang="en-US" dirty="0"/>
              <a:t> </a:t>
            </a:r>
            <a:r>
              <a:rPr lang="en-US" dirty="0" err="1"/>
              <a:t>mạng</a:t>
            </a:r>
            <a:r>
              <a:rPr lang="en-US" dirty="0"/>
              <a:t> LAN</a:t>
            </a:r>
          </a:p>
          <a:p>
            <a:r>
              <a:rPr lang="en-US" dirty="0"/>
              <a:t>Outside global address: </a:t>
            </a:r>
            <a:r>
              <a:rPr lang="en-US" dirty="0" err="1"/>
              <a:t>địa</a:t>
            </a:r>
            <a:r>
              <a:rPr lang="en-US" dirty="0"/>
              <a:t> </a:t>
            </a:r>
            <a:r>
              <a:rPr lang="en-US" dirty="0" err="1"/>
              <a:t>chỉ</a:t>
            </a:r>
            <a:r>
              <a:rPr lang="en-US" dirty="0"/>
              <a:t> </a:t>
            </a:r>
            <a:r>
              <a:rPr lang="en-US" dirty="0" err="1"/>
              <a:t>của</a:t>
            </a:r>
            <a:r>
              <a:rPr lang="en-US" dirty="0"/>
              <a:t> 1 host </a:t>
            </a:r>
            <a:r>
              <a:rPr lang="en-US" dirty="0" err="1"/>
              <a:t>bên</a:t>
            </a:r>
            <a:r>
              <a:rPr lang="en-US" dirty="0"/>
              <a:t> </a:t>
            </a:r>
            <a:r>
              <a:rPr lang="en-US" dirty="0" err="1"/>
              <a:t>ngoài</a:t>
            </a:r>
            <a:endParaRPr lang="en-US" dirty="0"/>
          </a:p>
          <a:p>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53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PAT = port addressing</a:t>
            </a:r>
            <a:r>
              <a:rPr lang="en-US" baseline="0" dirty="0"/>
              <a:t> translation</a:t>
            </a:r>
            <a:endParaRPr lang="vi-VN"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55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vi-VN"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57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vi-VN"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58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PAT</a:t>
            </a:r>
            <a:endParaRPr lang="vi-VN"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59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vi-VN"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60</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Access control list</a:t>
            </a:r>
            <a:endParaRPr lang="vi-VN"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61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vi-VN"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Dest</a:t>
            </a:r>
            <a:r>
              <a:rPr lang="en-US" dirty="0"/>
              <a:t> </a:t>
            </a:r>
            <a:r>
              <a:rPr lang="en-US" dirty="0" err="1"/>
              <a:t>ip</a:t>
            </a:r>
            <a:r>
              <a:rPr lang="en-US" dirty="0"/>
              <a:t>: 210.245.15.100</a:t>
            </a:r>
          </a:p>
          <a:p>
            <a:r>
              <a:rPr lang="en-US" dirty="0"/>
              <a:t>/26 </a:t>
            </a:r>
            <a:r>
              <a:rPr lang="en-US" dirty="0">
                <a:sym typeface="Wingdings" pitchFamily="2" charset="2"/>
              </a:rPr>
              <a:t> 210.245.15.64</a:t>
            </a:r>
          </a:p>
          <a:p>
            <a:endParaRPr lang="en-US" dirty="0">
              <a:sym typeface="Wingdings" pitchFamily="2" charset="2"/>
            </a:endParaRPr>
          </a:p>
          <a:p>
            <a:r>
              <a:rPr lang="en-US" dirty="0">
                <a:sym typeface="Wingdings" pitchFamily="2" charset="2"/>
              </a:rPr>
              <a:t>/24 =&gt; 210.245.15.0</a:t>
            </a:r>
          </a:p>
          <a:p>
            <a:endParaRPr lang="en-US" dirty="0">
              <a:sym typeface="Wingdings" pitchFamily="2" charset="2"/>
            </a:endParaRPr>
          </a:p>
          <a:p>
            <a:r>
              <a:rPr lang="en-US" dirty="0">
                <a:sym typeface="Wingdings" pitchFamily="2" charset="2"/>
              </a:rPr>
              <a:t>210.245.12.8</a:t>
            </a:r>
          </a:p>
          <a:p>
            <a:r>
              <a:rPr lang="en-US" dirty="0">
                <a:sym typeface="Wingdings" pitchFamily="2" charset="2"/>
              </a:rPr>
              <a:t>/26  =&gt; 210.245.12.0</a:t>
            </a:r>
          </a:p>
          <a:p>
            <a:r>
              <a:rPr lang="en-US" dirty="0">
                <a:sym typeface="Wingdings" pitchFamily="2" charset="2"/>
              </a:rPr>
              <a:t>/24</a:t>
            </a:r>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12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41777848-7716-41C9-9860-89569F557CA8}" type="slidenum">
              <a:rPr lang="en-US">
                <a:latin typeface="Arial" charset="0"/>
              </a:rPr>
              <a:pPr/>
              <a:t>15</a:t>
            </a:fld>
            <a:endParaRPr lang="en-US">
              <a:latin typeface="Arial"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r>
              <a:rPr lang="en-US">
                <a:latin typeface="Arial" charset="0"/>
              </a:rPr>
              <a:t>Hỏi: trong VD vừa rồi, công việc nào là chuyển tiếp, công việc nào là định tuyến???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18BEB-F0D1-4696-809A-87B32D565904}" type="slidenum">
              <a:rPr lang="en-US" smtClean="0"/>
              <a:pPr/>
              <a:t>23</a:t>
            </a:fld>
            <a:endParaRPr lang="en-US"/>
          </a:p>
        </p:txBody>
      </p:sp>
    </p:spTree>
    <p:extLst>
      <p:ext uri="{BB962C8B-B14F-4D97-AF65-F5344CB8AC3E}">
        <p14:creationId xmlns:p14="http://schemas.microsoft.com/office/powerpoint/2010/main" val="3137547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18BEB-F0D1-4696-809A-87B32D565904}" type="slidenum">
              <a:rPr lang="en-US" smtClean="0"/>
              <a:pPr/>
              <a:t>24</a:t>
            </a:fld>
            <a:endParaRPr lang="en-US"/>
          </a:p>
        </p:txBody>
      </p:sp>
    </p:spTree>
    <p:extLst>
      <p:ext uri="{BB962C8B-B14F-4D97-AF65-F5344CB8AC3E}">
        <p14:creationId xmlns:p14="http://schemas.microsoft.com/office/powerpoint/2010/main" val="940716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18BEB-F0D1-4696-809A-87B32D565904}" type="slidenum">
              <a:rPr lang="en-US" smtClean="0"/>
              <a:pPr/>
              <a:t>25</a:t>
            </a:fld>
            <a:endParaRPr lang="en-US"/>
          </a:p>
        </p:txBody>
      </p:sp>
    </p:spTree>
    <p:extLst>
      <p:ext uri="{BB962C8B-B14F-4D97-AF65-F5344CB8AC3E}">
        <p14:creationId xmlns:p14="http://schemas.microsoft.com/office/powerpoint/2010/main" val="1991719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RIP</a:t>
            </a:r>
          </a:p>
          <a:p>
            <a:r>
              <a:rPr lang="en-US" dirty="0"/>
              <a:t>OSPF</a:t>
            </a:r>
          </a:p>
          <a:p>
            <a:r>
              <a:rPr lang="en-US" dirty="0" err="1"/>
              <a:t>Classfull</a:t>
            </a:r>
            <a:r>
              <a:rPr lang="en-US" baseline="0" dirty="0"/>
              <a:t> </a:t>
            </a:r>
            <a:r>
              <a:rPr lang="en-US" baseline="0" dirty="0" err="1"/>
              <a:t>vs</a:t>
            </a:r>
            <a:r>
              <a:rPr lang="en-US" baseline="0" dirty="0"/>
              <a:t> classless</a:t>
            </a:r>
            <a:endParaRPr lang="vi-VN"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32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Dịch</a:t>
            </a:r>
            <a:r>
              <a:rPr lang="en-US" dirty="0"/>
              <a:t> </a:t>
            </a:r>
            <a:r>
              <a:rPr lang="en-US" dirty="0" err="1"/>
              <a:t>địa</a:t>
            </a:r>
            <a:r>
              <a:rPr lang="en-US" baseline="0" dirty="0"/>
              <a:t> </a:t>
            </a:r>
            <a:r>
              <a:rPr lang="en-US" baseline="0" dirty="0" err="1"/>
              <a:t>chỉ</a:t>
            </a:r>
            <a:r>
              <a:rPr lang="en-US" baseline="0" dirty="0"/>
              <a:t>: </a:t>
            </a:r>
            <a:r>
              <a:rPr lang="en-US" baseline="0" dirty="0" err="1"/>
              <a:t>dịch</a:t>
            </a:r>
            <a:r>
              <a:rPr lang="en-US" baseline="0" dirty="0"/>
              <a:t> </a:t>
            </a:r>
            <a:r>
              <a:rPr lang="en-US" baseline="0" dirty="0" err="1"/>
              <a:t>từ</a:t>
            </a:r>
            <a:r>
              <a:rPr lang="en-US" baseline="0" dirty="0"/>
              <a:t> </a:t>
            </a:r>
            <a:r>
              <a:rPr lang="en-US" baseline="0" dirty="0" err="1"/>
              <a:t>địa</a:t>
            </a:r>
            <a:r>
              <a:rPr lang="en-US" baseline="0" dirty="0"/>
              <a:t> </a:t>
            </a:r>
            <a:r>
              <a:rPr lang="en-US" baseline="0" dirty="0" err="1"/>
              <a:t>chỉ</a:t>
            </a:r>
            <a:r>
              <a:rPr lang="en-US" baseline="0" dirty="0"/>
              <a:t> </a:t>
            </a:r>
            <a:r>
              <a:rPr lang="en-US" baseline="0" dirty="0" err="1"/>
              <a:t>sử</a:t>
            </a:r>
            <a:r>
              <a:rPr lang="en-US" baseline="0" dirty="0"/>
              <a:t> </a:t>
            </a:r>
            <a:r>
              <a:rPr lang="en-US" baseline="0" dirty="0" err="1"/>
              <a:t>dụng</a:t>
            </a:r>
            <a:r>
              <a:rPr lang="en-US" baseline="0" dirty="0"/>
              <a:t> </a:t>
            </a:r>
            <a:r>
              <a:rPr lang="en-US" baseline="0" dirty="0" err="1"/>
              <a:t>trong</a:t>
            </a:r>
            <a:r>
              <a:rPr lang="en-US" baseline="0" dirty="0"/>
              <a:t> </a:t>
            </a:r>
            <a:r>
              <a:rPr lang="en-US" baseline="0" dirty="0" err="1"/>
              <a:t>một</a:t>
            </a:r>
            <a:r>
              <a:rPr lang="en-US" baseline="0" dirty="0"/>
              <a:t> </a:t>
            </a:r>
            <a:r>
              <a:rPr lang="en-US" baseline="0" dirty="0" err="1"/>
              <a:t>đường</a:t>
            </a:r>
            <a:r>
              <a:rPr lang="en-US" baseline="0" dirty="0"/>
              <a:t> </a:t>
            </a:r>
            <a:r>
              <a:rPr lang="en-US" baseline="0" dirty="0" err="1"/>
              <a:t>mạng</a:t>
            </a:r>
            <a:r>
              <a:rPr lang="en-US" baseline="0" dirty="0"/>
              <a:t> sang 1 </a:t>
            </a:r>
            <a:r>
              <a:rPr lang="en-US" baseline="0" dirty="0" err="1"/>
              <a:t>địa</a:t>
            </a:r>
            <a:r>
              <a:rPr lang="en-US" baseline="0" dirty="0"/>
              <a:t> </a:t>
            </a:r>
            <a:r>
              <a:rPr lang="en-US" baseline="0" dirty="0" err="1"/>
              <a:t>chỉ</a:t>
            </a:r>
            <a:r>
              <a:rPr lang="en-US" baseline="0" dirty="0"/>
              <a:t> </a:t>
            </a:r>
            <a:r>
              <a:rPr lang="en-US" baseline="0" dirty="0" err="1"/>
              <a:t>khác</a:t>
            </a:r>
            <a:r>
              <a:rPr lang="en-US" baseline="0" dirty="0"/>
              <a:t> </a:t>
            </a:r>
            <a:r>
              <a:rPr lang="en-US" baseline="0" dirty="0" err="1"/>
              <a:t>được</a:t>
            </a:r>
            <a:r>
              <a:rPr lang="en-US" baseline="0" dirty="0"/>
              <a:t> </a:t>
            </a:r>
            <a:r>
              <a:rPr lang="en-US" baseline="0" dirty="0" err="1"/>
              <a:t>mạng</a:t>
            </a:r>
            <a:r>
              <a:rPr lang="en-US" baseline="0" dirty="0"/>
              <a:t> </a:t>
            </a:r>
            <a:r>
              <a:rPr lang="en-US" baseline="0" dirty="0" err="1"/>
              <a:t>khác</a:t>
            </a:r>
            <a:r>
              <a:rPr lang="en-US" baseline="0" dirty="0"/>
              <a:t> </a:t>
            </a:r>
            <a:r>
              <a:rPr lang="en-US" baseline="0" dirty="0" err="1"/>
              <a:t>biết</a:t>
            </a:r>
            <a:r>
              <a:rPr lang="en-US" baseline="0" dirty="0"/>
              <a:t> </a:t>
            </a:r>
            <a:r>
              <a:rPr lang="en-US" baseline="0" dirty="0" err="1"/>
              <a:t>đến</a:t>
            </a:r>
            <a:endParaRPr lang="en-US" baseline="0" dirty="0"/>
          </a:p>
          <a:p>
            <a:r>
              <a:rPr lang="en-US" baseline="0" dirty="0"/>
              <a:t>VD: </a:t>
            </a:r>
            <a:r>
              <a:rPr lang="en-US" baseline="0" dirty="0" err="1"/>
              <a:t>tài</a:t>
            </a:r>
            <a:r>
              <a:rPr lang="en-US" baseline="0" dirty="0"/>
              <a:t> </a:t>
            </a:r>
            <a:r>
              <a:rPr lang="en-US" baseline="0" dirty="0" err="1"/>
              <a:t>liệu</a:t>
            </a:r>
            <a:r>
              <a:rPr lang="en-US" baseline="0" dirty="0"/>
              <a:t> – Vi </a:t>
            </a:r>
            <a:r>
              <a:rPr lang="en-US" baseline="0" dirty="0">
                <a:sym typeface="Wingdings" pitchFamily="2" charset="2"/>
              </a:rPr>
              <a:t> </a:t>
            </a:r>
            <a:r>
              <a:rPr lang="en-US" baseline="0" dirty="0" err="1">
                <a:sym typeface="Wingdings" pitchFamily="2" charset="2"/>
              </a:rPr>
              <a:t>người</a:t>
            </a:r>
            <a:r>
              <a:rPr lang="en-US" baseline="0" dirty="0">
                <a:sym typeface="Wingdings" pitchFamily="2" charset="2"/>
              </a:rPr>
              <a:t> </a:t>
            </a:r>
            <a:r>
              <a:rPr lang="en-US" baseline="0" dirty="0" err="1">
                <a:sym typeface="Wingdings" pitchFamily="2" charset="2"/>
              </a:rPr>
              <a:t>Việt</a:t>
            </a:r>
            <a:r>
              <a:rPr lang="en-US" baseline="0" dirty="0">
                <a:sym typeface="Wingdings" pitchFamily="2" charset="2"/>
              </a:rPr>
              <a:t> </a:t>
            </a:r>
            <a:r>
              <a:rPr lang="en-US" baseline="0" dirty="0" err="1">
                <a:sym typeface="Wingdings" pitchFamily="2" charset="2"/>
              </a:rPr>
              <a:t>đọc</a:t>
            </a:r>
            <a:r>
              <a:rPr lang="en-US" baseline="0" dirty="0">
                <a:sym typeface="Wingdings" pitchFamily="2" charset="2"/>
              </a:rPr>
              <a:t> </a:t>
            </a:r>
            <a:r>
              <a:rPr lang="en-US" baseline="0" dirty="0" err="1">
                <a:sym typeface="Wingdings" pitchFamily="2" charset="2"/>
              </a:rPr>
              <a:t>hiểu</a:t>
            </a:r>
            <a:r>
              <a:rPr lang="en-US" baseline="0" dirty="0">
                <a:sym typeface="Wingdings" pitchFamily="2" charset="2"/>
              </a:rPr>
              <a:t>  </a:t>
            </a:r>
            <a:r>
              <a:rPr lang="en-US" baseline="0" dirty="0" err="1">
                <a:sym typeface="Wingdings" pitchFamily="2" charset="2"/>
              </a:rPr>
              <a:t>khi</a:t>
            </a:r>
            <a:r>
              <a:rPr lang="en-US" baseline="0" dirty="0">
                <a:sym typeface="Wingdings" pitchFamily="2" charset="2"/>
              </a:rPr>
              <a:t> </a:t>
            </a:r>
            <a:r>
              <a:rPr lang="en-US" baseline="0" dirty="0" err="1">
                <a:sym typeface="Wingdings" pitchFamily="2" charset="2"/>
              </a:rPr>
              <a:t>giao</a:t>
            </a:r>
            <a:r>
              <a:rPr lang="en-US" baseline="0" dirty="0">
                <a:sym typeface="Wingdings" pitchFamily="2" charset="2"/>
              </a:rPr>
              <a:t> </a:t>
            </a:r>
            <a:r>
              <a:rPr lang="en-US" baseline="0" dirty="0" err="1">
                <a:sym typeface="Wingdings" pitchFamily="2" charset="2"/>
              </a:rPr>
              <a:t>tiếp</a:t>
            </a:r>
            <a:r>
              <a:rPr lang="en-US" baseline="0" dirty="0">
                <a:sym typeface="Wingdings" pitchFamily="2" charset="2"/>
              </a:rPr>
              <a:t> </a:t>
            </a:r>
            <a:r>
              <a:rPr lang="en-US" baseline="0" dirty="0" err="1">
                <a:sym typeface="Wingdings" pitchFamily="2" charset="2"/>
              </a:rPr>
              <a:t>với</a:t>
            </a:r>
            <a:r>
              <a:rPr lang="en-US" baseline="0" dirty="0">
                <a:sym typeface="Wingdings" pitchFamily="2" charset="2"/>
              </a:rPr>
              <a:t> </a:t>
            </a:r>
            <a:r>
              <a:rPr lang="en-US" baseline="0" dirty="0" err="1">
                <a:sym typeface="Wingdings" pitchFamily="2" charset="2"/>
              </a:rPr>
              <a:t>nước</a:t>
            </a:r>
            <a:r>
              <a:rPr lang="en-US" baseline="0" dirty="0">
                <a:sym typeface="Wingdings" pitchFamily="2" charset="2"/>
              </a:rPr>
              <a:t> </a:t>
            </a:r>
            <a:r>
              <a:rPr lang="en-US" baseline="0" dirty="0" err="1">
                <a:sym typeface="Wingdings" pitchFamily="2" charset="2"/>
              </a:rPr>
              <a:t>khác</a:t>
            </a:r>
            <a:r>
              <a:rPr lang="en-US" baseline="0" dirty="0">
                <a:sym typeface="Wingdings" pitchFamily="2" charset="2"/>
              </a:rPr>
              <a:t>  </a:t>
            </a:r>
            <a:r>
              <a:rPr lang="en-US" baseline="0" dirty="0" err="1">
                <a:sym typeface="Wingdings" pitchFamily="2" charset="2"/>
              </a:rPr>
              <a:t>dịch</a:t>
            </a:r>
            <a:r>
              <a:rPr lang="en-US" baseline="0" dirty="0">
                <a:sym typeface="Wingdings" pitchFamily="2" charset="2"/>
              </a:rPr>
              <a:t> sang </a:t>
            </a:r>
            <a:r>
              <a:rPr lang="en-US" baseline="0" dirty="0" err="1">
                <a:sym typeface="Wingdings" pitchFamily="2" charset="2"/>
              </a:rPr>
              <a:t>ngôn</a:t>
            </a:r>
            <a:r>
              <a:rPr lang="en-US" baseline="0" dirty="0">
                <a:sym typeface="Wingdings" pitchFamily="2" charset="2"/>
              </a:rPr>
              <a:t> </a:t>
            </a:r>
            <a:r>
              <a:rPr lang="en-US" baseline="0" dirty="0" err="1">
                <a:sym typeface="Wingdings" pitchFamily="2" charset="2"/>
              </a:rPr>
              <a:t>ngữ</a:t>
            </a:r>
            <a:r>
              <a:rPr lang="en-US" baseline="0" dirty="0">
                <a:sym typeface="Wingdings" pitchFamily="2" charset="2"/>
              </a:rPr>
              <a:t> </a:t>
            </a:r>
            <a:r>
              <a:rPr lang="en-US" baseline="0" dirty="0" err="1">
                <a:sym typeface="Wingdings" pitchFamily="2" charset="2"/>
              </a:rPr>
              <a:t>người</a:t>
            </a:r>
            <a:r>
              <a:rPr lang="en-US" baseline="0" dirty="0">
                <a:sym typeface="Wingdings" pitchFamily="2" charset="2"/>
              </a:rPr>
              <a:t> </a:t>
            </a:r>
            <a:r>
              <a:rPr lang="en-US" baseline="0" dirty="0" err="1">
                <a:sym typeface="Wingdings" pitchFamily="2" charset="2"/>
              </a:rPr>
              <a:t>mình</a:t>
            </a:r>
            <a:r>
              <a:rPr lang="en-US" baseline="0" dirty="0">
                <a:sym typeface="Wingdings" pitchFamily="2" charset="2"/>
              </a:rPr>
              <a:t> </a:t>
            </a:r>
            <a:r>
              <a:rPr lang="en-US" baseline="0" dirty="0" err="1">
                <a:sym typeface="Wingdings" pitchFamily="2" charset="2"/>
              </a:rPr>
              <a:t>giao</a:t>
            </a:r>
            <a:r>
              <a:rPr lang="en-US" baseline="0" dirty="0">
                <a:sym typeface="Wingdings" pitchFamily="2" charset="2"/>
              </a:rPr>
              <a:t> </a:t>
            </a:r>
            <a:r>
              <a:rPr lang="en-US" baseline="0" dirty="0" err="1">
                <a:sym typeface="Wingdings" pitchFamily="2" charset="2"/>
              </a:rPr>
              <a:t>tiếp</a:t>
            </a:r>
            <a:r>
              <a:rPr lang="en-US" baseline="0" dirty="0">
                <a:sym typeface="Wingdings" pitchFamily="2" charset="2"/>
              </a:rPr>
              <a:t> </a:t>
            </a:r>
            <a:r>
              <a:rPr lang="en-US" baseline="0" dirty="0" err="1">
                <a:sym typeface="Wingdings" pitchFamily="2" charset="2"/>
              </a:rPr>
              <a:t>hiểu</a:t>
            </a:r>
            <a:r>
              <a:rPr lang="en-US" baseline="0" dirty="0">
                <a:sym typeface="Wingdings" pitchFamily="2" charset="2"/>
              </a:rPr>
              <a:t>: En</a:t>
            </a:r>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52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1676400"/>
            <a:ext cx="9144000" cy="1828800"/>
          </a:xfrm>
          <a:prstGeom prst="rect">
            <a:avLst/>
          </a:prstGeom>
          <a:gradFill flip="none" rotWithShape="1">
            <a:gsLst>
              <a:gs pos="0">
                <a:schemeClr val="accent1">
                  <a:lumMod val="75000"/>
                </a:schemeClr>
              </a:gs>
              <a:gs pos="100000">
                <a:schemeClr val="accent1">
                  <a:lumMod val="87000"/>
                  <a:alpha val="91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5800" y="1855787"/>
            <a:ext cx="7772400" cy="1470025"/>
          </a:xfrm>
        </p:spPr>
        <p:txBody>
          <a:bodyPr/>
          <a:lstStyle>
            <a:lvl1pPr>
              <a:defRPr b="1">
                <a:solidFill>
                  <a:schemeClr val="bg1"/>
                </a:solidFill>
                <a:latin typeface="Tahoma" pitchFamily="34" charset="0"/>
                <a:ea typeface="Tahoma" pitchFamily="34" charset="0"/>
                <a:cs typeface="Tahoma" pitchFamily="34" charset="0"/>
              </a:defRPr>
            </a:lvl1pPr>
          </a:lstStyle>
          <a:p>
            <a:r>
              <a:rPr lang="en-US" dirty="0"/>
              <a:t>Click to edit Master title style</a:t>
            </a:r>
          </a:p>
        </p:txBody>
      </p:sp>
      <p:sp>
        <p:nvSpPr>
          <p:cNvPr id="3" name="Subtitle 2"/>
          <p:cNvSpPr>
            <a:spLocks noGrp="1"/>
          </p:cNvSpPr>
          <p:nvPr>
            <p:ph type="subTitle" idx="1" hasCustomPrompt="1"/>
          </p:nvPr>
        </p:nvSpPr>
        <p:spPr>
          <a:xfrm>
            <a:off x="304800" y="3657600"/>
            <a:ext cx="4191000" cy="914400"/>
          </a:xfrm>
        </p:spPr>
        <p:txBody>
          <a:bodyPr>
            <a:normAutofit/>
          </a:bodyPr>
          <a:lstStyle>
            <a:lvl1pPr marL="0" indent="0" algn="r">
              <a:buNone/>
              <a:defRPr sz="2400" b="0" baseline="0">
                <a:solidFill>
                  <a:schemeClr val="tx1"/>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a:t>Tên</a:t>
            </a:r>
            <a:r>
              <a:rPr lang="en-US" dirty="0"/>
              <a:t> </a:t>
            </a:r>
            <a:r>
              <a:rPr lang="en-US" dirty="0" err="1"/>
              <a:t>môn</a:t>
            </a:r>
            <a:r>
              <a:rPr lang="en-US" dirty="0"/>
              <a:t> </a:t>
            </a:r>
            <a:r>
              <a:rPr lang="en-US" dirty="0" err="1"/>
              <a:t>học</a:t>
            </a:r>
            <a:endParaRPr lang="en-US" dirty="0"/>
          </a:p>
          <a:p>
            <a:r>
              <a:rPr lang="en-US" dirty="0" err="1"/>
              <a:t>Tháng</a:t>
            </a:r>
            <a:r>
              <a:rPr lang="en-US" dirty="0"/>
              <a:t> 09/2011</a:t>
            </a:r>
          </a:p>
        </p:txBody>
      </p:sp>
      <p:sp>
        <p:nvSpPr>
          <p:cNvPr id="5" name="Footer Placeholder 4"/>
          <p:cNvSpPr>
            <a:spLocks noGrp="1"/>
          </p:cNvSpPr>
          <p:nvPr>
            <p:ph type="ftr" sz="quarter" idx="11"/>
          </p:nvPr>
        </p:nvSpPr>
        <p:spPr>
          <a:xfrm>
            <a:off x="4484625" y="4876800"/>
            <a:ext cx="2895600" cy="365125"/>
          </a:xfrm>
        </p:spPr>
        <p:txBody>
          <a:bodyPr/>
          <a:lstStyle>
            <a:lvl1pPr algn="l">
              <a:defRPr sz="2400" b="1">
                <a:solidFill>
                  <a:schemeClr val="tx1"/>
                </a:solidFill>
                <a:latin typeface="Tahoma" pitchFamily="34" charset="0"/>
                <a:ea typeface="Tahoma" pitchFamily="34" charset="0"/>
                <a:cs typeface="Tahoma" pitchFamily="34" charset="0"/>
              </a:defRPr>
            </a:lvl1pPr>
          </a:lstStyle>
          <a:p>
            <a:r>
              <a:rPr lang="en-US"/>
              <a:t>Khoa Công nghệ thông tin - Đại học Khoa học tự nhiên TP Hồ Chí Minh</a:t>
            </a:r>
          </a:p>
        </p:txBody>
      </p:sp>
      <p:sp>
        <p:nvSpPr>
          <p:cNvPr id="6" name="Slide Number Placeholder 5"/>
          <p:cNvSpPr>
            <a:spLocks noGrp="1"/>
          </p:cNvSpPr>
          <p:nvPr>
            <p:ph type="sldNum" sz="quarter" idx="12"/>
          </p:nvPr>
        </p:nvSpPr>
        <p:spPr>
          <a:xfrm>
            <a:off x="4484625" y="5334000"/>
            <a:ext cx="2133600" cy="365125"/>
          </a:xfrm>
        </p:spPr>
        <p:txBody>
          <a:bodyPr/>
          <a:lstStyle>
            <a:lvl1pPr algn="l">
              <a:defRPr sz="2400">
                <a:solidFill>
                  <a:schemeClr val="tx1"/>
                </a:solidFill>
                <a:latin typeface="Tahoma" pitchFamily="34" charset="0"/>
                <a:ea typeface="Tahoma" pitchFamily="34" charset="0"/>
                <a:cs typeface="Tahoma" pitchFamily="34" charset="0"/>
              </a:defRPr>
            </a:lvl1pPr>
          </a:lstStyle>
          <a:p>
            <a:r>
              <a:rPr lang="en-US"/>
              <a:t>Email</a:t>
            </a:r>
          </a:p>
        </p:txBody>
      </p:sp>
      <p:pic>
        <p:nvPicPr>
          <p:cNvPr id="2050" name="Picture 2" descr="D:\Dropbox\SS-Slides\DeCuong-CDIO\Template CDIO v4.2\Templates\Hinh anh\LogoCDI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84625" y="475445"/>
            <a:ext cx="1684740" cy="960121"/>
          </a:xfrm>
          <a:prstGeom prst="rect">
            <a:avLst/>
          </a:prstGeom>
          <a:noFill/>
          <a:extLst>
            <a:ext uri="{909E8E84-426E-40dd-AFC4-6F175D3DCCD1}">
              <a14:hiddenFill xmlns:a14="http://schemas.microsoft.com/office/drawing/2010/main" xmlns="">
                <a:solidFill>
                  <a:srgbClr val="FFFFFF"/>
                </a:solidFill>
              </a14:hiddenFill>
            </a:ext>
          </a:extLst>
        </p:spPr>
      </p:pic>
      <p:pic>
        <p:nvPicPr>
          <p:cNvPr id="2051" name="Picture 3" descr="D:\Dropbox\SS-Slides\DeCuong-CDIO\Template CDIO v4.2\Templates\Hinh anh\LogoTruong_Transparent.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971800" y="475446"/>
            <a:ext cx="1219200" cy="96012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765217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
        <p:nvSpPr>
          <p:cNvPr id="6" name="Slide Number Placeholder 5"/>
          <p:cNvSpPr>
            <a:spLocks noGrp="1"/>
          </p:cNvSpPr>
          <p:nvPr>
            <p:ph type="sldNum" sz="quarter" idx="12"/>
          </p:nvPr>
        </p:nvSpPr>
        <p:spPr/>
        <p:txBody>
          <a:bodyPr/>
          <a:lstStyle/>
          <a:p>
            <a:fld id="{4810A696-75C0-4E1D-A482-26D5420205C7}" type="slidenum">
              <a:rPr lang="en-US" smtClean="0"/>
              <a:pPr/>
              <a:t>‹#›</a:t>
            </a:fld>
            <a:endParaRPr lang="en-US"/>
          </a:p>
        </p:txBody>
      </p:sp>
    </p:spTree>
    <p:extLst>
      <p:ext uri="{BB962C8B-B14F-4D97-AF65-F5344CB8AC3E}">
        <p14:creationId xmlns:p14="http://schemas.microsoft.com/office/powerpoint/2010/main" val="671892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
        <p:nvSpPr>
          <p:cNvPr id="6" name="Slide Number Placeholder 5"/>
          <p:cNvSpPr>
            <a:spLocks noGrp="1"/>
          </p:cNvSpPr>
          <p:nvPr>
            <p:ph type="sldNum" sz="quarter" idx="12"/>
          </p:nvPr>
        </p:nvSpPr>
        <p:spPr/>
        <p:txBody>
          <a:bodyPr/>
          <a:lstStyle/>
          <a:p>
            <a:fld id="{4810A696-75C0-4E1D-A482-26D5420205C7}" type="slidenum">
              <a:rPr lang="en-US" smtClean="0"/>
              <a:pPr/>
              <a:t>‹#›</a:t>
            </a:fld>
            <a:endParaRPr lang="en-US"/>
          </a:p>
        </p:txBody>
      </p:sp>
    </p:spTree>
    <p:extLst>
      <p:ext uri="{BB962C8B-B14F-4D97-AF65-F5344CB8AC3E}">
        <p14:creationId xmlns:p14="http://schemas.microsoft.com/office/powerpoint/2010/main" val="1776267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ight Triangle 6"/>
          <p:cNvSpPr/>
          <p:nvPr userDrawn="1"/>
        </p:nvSpPr>
        <p:spPr>
          <a:xfrm rot="16200000">
            <a:off x="8229601" y="5943600"/>
            <a:ext cx="914401" cy="914400"/>
          </a:xfrm>
          <a:prstGeom prst="rtTriangle">
            <a:avLst/>
          </a:prstGeom>
          <a:gradFill flip="none" rotWithShape="1">
            <a:gsLst>
              <a:gs pos="0">
                <a:schemeClr val="accent1">
                  <a:lumMod val="75000"/>
                </a:schemeClr>
              </a:gs>
              <a:gs pos="68000">
                <a:schemeClr val="accent1">
                  <a:alpha val="83000"/>
                  <a:lumMod val="84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Tahoma" pitchFamily="34" charset="0"/>
              <a:ea typeface="Tahoma" pitchFamily="34" charset="0"/>
              <a:cs typeface="Tahoma" pitchFamily="34" charset="0"/>
            </a:endParaRPr>
          </a:p>
        </p:txBody>
      </p:sp>
      <p:sp>
        <p:nvSpPr>
          <p:cNvPr id="2" name="Title 1"/>
          <p:cNvSpPr>
            <a:spLocks noGrp="1"/>
          </p:cNvSpPr>
          <p:nvPr>
            <p:ph type="title"/>
          </p:nvPr>
        </p:nvSpPr>
        <p:spPr>
          <a:xfrm>
            <a:off x="228600" y="76200"/>
            <a:ext cx="8747184" cy="1143000"/>
          </a:xfrm>
        </p:spPr>
        <p:txBody>
          <a:bodyPr>
            <a:normAutofit/>
          </a:bodyPr>
          <a:lstStyle>
            <a:lvl1pPr algn="l">
              <a:defRPr sz="3600" b="1">
                <a:solidFill>
                  <a:srgbClr val="345A88"/>
                </a:solidFill>
                <a:latin typeface="Tahoma" pitchFamily="34" charset="0"/>
                <a:ea typeface="Tahoma" pitchFamily="34" charset="0"/>
                <a:cs typeface="Tahoma" pitchFamily="34" charset="0"/>
              </a:defRPr>
            </a:lvl1pPr>
          </a:lstStyle>
          <a:p>
            <a:r>
              <a:rPr lang="en-US" dirty="0"/>
              <a:t>Click to edit Master title style</a:t>
            </a:r>
          </a:p>
        </p:txBody>
      </p:sp>
      <p:sp>
        <p:nvSpPr>
          <p:cNvPr id="3" name="Content Placeholder 2"/>
          <p:cNvSpPr>
            <a:spLocks noGrp="1"/>
          </p:cNvSpPr>
          <p:nvPr>
            <p:ph idx="1"/>
          </p:nvPr>
        </p:nvSpPr>
        <p:spPr>
          <a:xfrm>
            <a:off x="228600" y="1447800"/>
            <a:ext cx="8610600" cy="4876799"/>
          </a:xfrm>
        </p:spPr>
        <p:txBody>
          <a:bodyPr/>
          <a:lstStyle>
            <a:lvl1pPr marL="342900" indent="-342900">
              <a:buFont typeface="Wingdings" pitchFamily="2" charset="2"/>
              <a:buChar char="q"/>
              <a:defRPr sz="2800">
                <a:latin typeface="Tahoma" pitchFamily="34" charset="0"/>
                <a:ea typeface="Tahoma" pitchFamily="34" charset="0"/>
                <a:cs typeface="Tahoma" pitchFamily="34" charset="0"/>
              </a:defRPr>
            </a:lvl1pPr>
            <a:lvl2pPr marL="742950" indent="-285750">
              <a:buFont typeface="Wingdings" pitchFamily="2" charset="2"/>
              <a:buChar char="§"/>
              <a:defRPr sz="2400">
                <a:latin typeface="Tahoma" pitchFamily="34" charset="0"/>
                <a:ea typeface="Tahoma" pitchFamily="34" charset="0"/>
                <a:cs typeface="Tahoma" pitchFamily="34" charset="0"/>
              </a:defRPr>
            </a:lvl2pPr>
            <a:lvl3pPr>
              <a:defRPr sz="2000">
                <a:latin typeface="Tahoma" pitchFamily="34" charset="0"/>
                <a:ea typeface="Tahoma" pitchFamily="34" charset="0"/>
                <a:cs typeface="Tahoma" pitchFamily="34" charset="0"/>
              </a:defRPr>
            </a:lvl3pPr>
            <a:lvl4pPr>
              <a:defRPr sz="1600">
                <a:latin typeface="Tahoma" pitchFamily="34" charset="0"/>
                <a:ea typeface="Tahoma" pitchFamily="34" charset="0"/>
                <a:cs typeface="Tahoma" pitchFamily="34" charset="0"/>
              </a:defRPr>
            </a:lvl4pPr>
            <a:lvl5pPr>
              <a:defRPr sz="1200">
                <a:latin typeface="Tahoma" pitchFamily="34" charset="0"/>
                <a:ea typeface="Tahoma" pitchFamily="34" charset="0"/>
                <a:cs typeface="Tahom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1142999" y="6362700"/>
            <a:ext cx="6629399" cy="365125"/>
          </a:xfrm>
        </p:spPr>
        <p:txBody>
          <a:bodyPr/>
          <a:lstStyle>
            <a:lvl1pPr>
              <a:defRPr>
                <a:solidFill>
                  <a:schemeClr val="accent1">
                    <a:lumMod val="75000"/>
                  </a:schemeClr>
                </a:solidFill>
                <a:latin typeface="Tahoma" pitchFamily="34" charset="0"/>
                <a:ea typeface="Tahoma" pitchFamily="34" charset="0"/>
                <a:cs typeface="Tahoma" pitchFamily="34" charset="0"/>
              </a:defRPr>
            </a:lvl1pPr>
          </a:lstStyle>
          <a:p>
            <a:r>
              <a:rPr lang="en-US"/>
              <a:t>Khoa Công nghệ thông tin - Đại học Khoa học tự nhiên TP Hồ Chí Minh</a:t>
            </a:r>
          </a:p>
        </p:txBody>
      </p:sp>
      <p:sp>
        <p:nvSpPr>
          <p:cNvPr id="6" name="Slide Number Placeholder 5"/>
          <p:cNvSpPr>
            <a:spLocks noGrp="1"/>
          </p:cNvSpPr>
          <p:nvPr>
            <p:ph type="sldNum" sz="quarter" idx="12"/>
          </p:nvPr>
        </p:nvSpPr>
        <p:spPr>
          <a:xfrm>
            <a:off x="8651816" y="6350000"/>
            <a:ext cx="492184" cy="365125"/>
          </a:xfrm>
        </p:spPr>
        <p:txBody>
          <a:bodyPr/>
          <a:lstStyle>
            <a:lvl1pPr algn="ctr">
              <a:defRPr sz="1800">
                <a:solidFill>
                  <a:schemeClr val="bg1"/>
                </a:solidFill>
              </a:defRPr>
            </a:lvl1pPr>
          </a:lstStyle>
          <a:p>
            <a:fld id="{4810A696-75C0-4E1D-A482-26D5420205C7}" type="slidenum">
              <a:rPr lang="en-US" smtClean="0"/>
              <a:pPr/>
              <a:t>‹#›</a:t>
            </a:fld>
            <a:endParaRPr lang="en-US"/>
          </a:p>
        </p:txBody>
      </p:sp>
      <p:pic>
        <p:nvPicPr>
          <p:cNvPr id="1026" name="Picture 2" descr="D:\Dropbox\SS-Slides\DeCuong-CDIO\Template CDIO v4.2\Templates\Hinh anh\LogoCDIO_Transparent.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72399" y="304800"/>
            <a:ext cx="1203385" cy="685800"/>
          </a:xfrm>
          <a:prstGeom prst="rect">
            <a:avLst/>
          </a:prstGeom>
          <a:noFill/>
          <a:extLst>
            <a:ext uri="{909E8E84-426E-40dd-AFC4-6F175D3DCCD1}">
              <a14:hiddenFill xmlns:a14="http://schemas.microsoft.com/office/drawing/2010/main" xmlns="">
                <a:solidFill>
                  <a:srgbClr val="FFFFFF"/>
                </a:solidFill>
              </a14:hiddenFill>
            </a:ext>
          </a:extLst>
        </p:spPr>
      </p:pic>
      <p:pic>
        <p:nvPicPr>
          <p:cNvPr id="1027" name="Picture 3" descr="D:\Dropbox\SS-Slides\DeCuong-CDIO\Template CDIO v4.2\Templates\Hinh anh\LogoTruong_Transparent.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4300" y="6184900"/>
            <a:ext cx="762510" cy="600477"/>
          </a:xfrm>
          <a:prstGeom prst="rect">
            <a:avLst/>
          </a:prstGeom>
          <a:noFill/>
          <a:extLst>
            <a:ext uri="{909E8E84-426E-40dd-AFC4-6F175D3DCCD1}">
              <a14:hiddenFill xmlns:a14="http://schemas.microsoft.com/office/drawing/2010/main" xmlns="">
                <a:solidFill>
                  <a:srgbClr val="FFFFFF"/>
                </a:solidFill>
              </a14:hiddenFill>
            </a:ext>
          </a:extLst>
        </p:spPr>
      </p:pic>
      <p:cxnSp>
        <p:nvCxnSpPr>
          <p:cNvPr id="9" name="Straight Arrow Connector 8"/>
          <p:cNvCxnSpPr/>
          <p:nvPr userDrawn="1"/>
        </p:nvCxnSpPr>
        <p:spPr>
          <a:xfrm>
            <a:off x="228600" y="1143000"/>
            <a:ext cx="8458200" cy="0"/>
          </a:xfrm>
          <a:prstGeom prst="straightConnector1">
            <a:avLst/>
          </a:prstGeom>
          <a:ln w="88900">
            <a:gradFill flip="none" rotWithShape="1">
              <a:gsLst>
                <a:gs pos="0">
                  <a:schemeClr val="accent1">
                    <a:lumMod val="75000"/>
                  </a:schemeClr>
                </a:gs>
                <a:gs pos="100000">
                  <a:schemeClr val="accent1">
                    <a:alpha val="64000"/>
                    <a:lumMod val="93000"/>
                  </a:schemeClr>
                </a:gs>
              </a:gsLst>
              <a:lin ang="18900000" scaled="1"/>
              <a:tileRect/>
            </a:gradFill>
            <a:tailEnd type="diamo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5394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2371725"/>
            <a:ext cx="8229600" cy="1362075"/>
          </a:xfrm>
        </p:spPr>
        <p:txBody>
          <a:bodyPr anchor="ctr" anchorCtr="0"/>
          <a:lstStyle>
            <a:lvl1pPr algn="ctr">
              <a:defRPr sz="4000" b="1" cap="all">
                <a:solidFill>
                  <a:schemeClr val="accent1">
                    <a:lumMod val="75000"/>
                  </a:schemeClr>
                </a:solidFill>
                <a:latin typeface="Tahoma" pitchFamily="34" charset="0"/>
                <a:ea typeface="Tahoma" pitchFamily="34" charset="0"/>
                <a:cs typeface="Tahoma" pitchFamily="34" charset="0"/>
              </a:defRPr>
            </a:lvl1pPr>
          </a:lstStyle>
          <a:p>
            <a:r>
              <a:rPr lang="en-US"/>
              <a:t>Click to edit Master title style</a:t>
            </a:r>
          </a:p>
        </p:txBody>
      </p:sp>
      <p:cxnSp>
        <p:nvCxnSpPr>
          <p:cNvPr id="7" name="Straight Arrow Connector 6"/>
          <p:cNvCxnSpPr/>
          <p:nvPr userDrawn="1"/>
        </p:nvCxnSpPr>
        <p:spPr>
          <a:xfrm>
            <a:off x="-25400" y="3962400"/>
            <a:ext cx="6273800" cy="0"/>
          </a:xfrm>
          <a:prstGeom prst="straightConnector1">
            <a:avLst/>
          </a:prstGeom>
          <a:ln w="88900">
            <a:gradFill flip="none" rotWithShape="1">
              <a:gsLst>
                <a:gs pos="0">
                  <a:schemeClr val="accent1">
                    <a:lumMod val="75000"/>
                  </a:schemeClr>
                </a:gs>
                <a:gs pos="100000">
                  <a:schemeClr val="accent1">
                    <a:alpha val="64000"/>
                    <a:lumMod val="93000"/>
                  </a:schemeClr>
                </a:gs>
              </a:gsLst>
              <a:lin ang="18900000" scaled="1"/>
              <a:tileRect/>
            </a:gradFill>
            <a:tailEnd type="diamond"/>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userDrawn="1"/>
        </p:nvCxnSpPr>
        <p:spPr>
          <a:xfrm flipH="1">
            <a:off x="3035300" y="2133600"/>
            <a:ext cx="6108700" cy="0"/>
          </a:xfrm>
          <a:prstGeom prst="straightConnector1">
            <a:avLst/>
          </a:prstGeom>
          <a:ln w="88900">
            <a:gradFill flip="none" rotWithShape="1">
              <a:gsLst>
                <a:gs pos="0">
                  <a:schemeClr val="accent1">
                    <a:lumMod val="75000"/>
                  </a:schemeClr>
                </a:gs>
                <a:gs pos="100000">
                  <a:schemeClr val="accent1">
                    <a:alpha val="64000"/>
                    <a:lumMod val="93000"/>
                  </a:schemeClr>
                </a:gs>
              </a:gsLst>
              <a:lin ang="18900000" scaled="1"/>
              <a:tileRect/>
            </a:gradFill>
            <a:tailEnd type="diamond"/>
          </a:ln>
        </p:spPr>
        <p:style>
          <a:lnRef idx="1">
            <a:schemeClr val="accent1"/>
          </a:lnRef>
          <a:fillRef idx="0">
            <a:schemeClr val="accent1"/>
          </a:fillRef>
          <a:effectRef idx="0">
            <a:schemeClr val="accent1"/>
          </a:effectRef>
          <a:fontRef idx="minor">
            <a:schemeClr val="tx1"/>
          </a:fontRef>
        </p:style>
      </p:cxnSp>
      <p:pic>
        <p:nvPicPr>
          <p:cNvPr id="16" name="Picture 2" descr="D:\Dropbox\SS-Slides\DeCuong-CDIO\Template CDIO v4.2\Templates\Hinh anh\LogoCDI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28800" y="609600"/>
            <a:ext cx="1684740" cy="960121"/>
          </a:xfrm>
          <a:prstGeom prst="rect">
            <a:avLst/>
          </a:prstGeom>
          <a:noFill/>
          <a:extLst>
            <a:ext uri="{909E8E84-426E-40dd-AFC4-6F175D3DCCD1}">
              <a14:hiddenFill xmlns:a14="http://schemas.microsoft.com/office/drawing/2010/main" xmlns="">
                <a:solidFill>
                  <a:srgbClr val="FFFFFF"/>
                </a:solidFill>
              </a14:hiddenFill>
            </a:ext>
          </a:extLst>
        </p:spPr>
      </p:pic>
      <p:pic>
        <p:nvPicPr>
          <p:cNvPr id="17" name="Picture 3" descr="D:\Dropbox\SS-Slides\DeCuong-CDIO\Template CDIO v4.2\Templates\Hinh anh\LogoTruong_Transparent.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81000" y="609600"/>
            <a:ext cx="1219200" cy="96012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5" descr="WinFX_WCF__03a"/>
          <p:cNvPicPr>
            <a:picLocks noChangeAspect="1" noChangeArrowheads="1"/>
          </p:cNvPicPr>
          <p:nvPr userDrawn="1"/>
        </p:nvPicPr>
        <p:blipFill>
          <a:blip r:embed="rId4">
            <a:duotone>
              <a:schemeClr val="accent1">
                <a:shade val="45000"/>
                <a:satMod val="135000"/>
              </a:schemeClr>
              <a:prstClr val="white"/>
            </a:duotone>
          </a:blip>
          <a:srcRect/>
          <a:stretch>
            <a:fillRect/>
          </a:stretch>
        </p:blipFill>
        <p:spPr bwMode="auto">
          <a:xfrm>
            <a:off x="4800600" y="3601428"/>
            <a:ext cx="4343400" cy="3256571"/>
          </a:xfrm>
          <a:prstGeom prst="rect">
            <a:avLst/>
          </a:prstGeom>
          <a:noFill/>
        </p:spPr>
      </p:pic>
    </p:spTree>
    <p:extLst>
      <p:ext uri="{BB962C8B-B14F-4D97-AF65-F5344CB8AC3E}">
        <p14:creationId xmlns:p14="http://schemas.microsoft.com/office/powerpoint/2010/main" val="3345427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ight Triangle 10"/>
          <p:cNvSpPr/>
          <p:nvPr userDrawn="1"/>
        </p:nvSpPr>
        <p:spPr>
          <a:xfrm rot="16200000">
            <a:off x="8077202" y="5791200"/>
            <a:ext cx="1066800" cy="1066799"/>
          </a:xfrm>
          <a:prstGeom prst="rtTriangle">
            <a:avLst/>
          </a:prstGeom>
          <a:gradFill flip="none" rotWithShape="1">
            <a:gsLst>
              <a:gs pos="0">
                <a:schemeClr val="accent1">
                  <a:lumMod val="75000"/>
                </a:schemeClr>
              </a:gs>
              <a:gs pos="68000">
                <a:schemeClr val="accent1">
                  <a:alpha val="83000"/>
                  <a:lumMod val="84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Tahoma" pitchFamily="34" charset="0"/>
              <a:ea typeface="Tahoma" pitchFamily="34" charset="0"/>
              <a:cs typeface="Tahoma" pitchFamily="34" charset="0"/>
            </a:endParaRPr>
          </a:p>
        </p:txBody>
      </p:sp>
      <p:sp>
        <p:nvSpPr>
          <p:cNvPr id="2" name="Title 1"/>
          <p:cNvSpPr>
            <a:spLocks noGrp="1"/>
          </p:cNvSpPr>
          <p:nvPr>
            <p:ph type="title"/>
          </p:nvPr>
        </p:nvSpPr>
        <p:spPr>
          <a:xfrm>
            <a:off x="228600" y="76200"/>
            <a:ext cx="8747184" cy="1143000"/>
          </a:xfrm>
        </p:spPr>
        <p:txBody>
          <a:bodyPr/>
          <a:lstStyle>
            <a:lvl1pPr algn="l">
              <a:defRPr b="1">
                <a:solidFill>
                  <a:schemeClr val="accent1">
                    <a:lumMod val="75000"/>
                  </a:schemeClr>
                </a:solidFill>
                <a:latin typeface="Tahoma" pitchFamily="34" charset="0"/>
                <a:ea typeface="Tahoma" pitchFamily="34" charset="0"/>
                <a:cs typeface="Tahoma" pitchFamily="34" charset="0"/>
              </a:defRPr>
            </a:lvl1pPr>
          </a:lstStyle>
          <a:p>
            <a:r>
              <a:rPr lang="en-US"/>
              <a:t>Click to edit Master title style</a:t>
            </a:r>
          </a:p>
        </p:txBody>
      </p:sp>
      <p:sp>
        <p:nvSpPr>
          <p:cNvPr id="3" name="Content Placeholder 2"/>
          <p:cNvSpPr>
            <a:spLocks noGrp="1"/>
          </p:cNvSpPr>
          <p:nvPr>
            <p:ph sz="half" idx="1"/>
          </p:nvPr>
        </p:nvSpPr>
        <p:spPr>
          <a:xfrm>
            <a:off x="241300" y="1371600"/>
            <a:ext cx="4038600" cy="4952999"/>
          </a:xfrm>
        </p:spPr>
        <p:txBody>
          <a:bodyPr/>
          <a:lstStyle>
            <a:lvl1pPr marL="342900" indent="-342900">
              <a:buFont typeface="Wingdings" pitchFamily="2" charset="2"/>
              <a:buChar char="q"/>
              <a:defRPr sz="2800">
                <a:latin typeface="Tahoma" pitchFamily="34" charset="0"/>
                <a:ea typeface="Tahoma" pitchFamily="34" charset="0"/>
                <a:cs typeface="Tahoma" pitchFamily="34" charset="0"/>
              </a:defRPr>
            </a:lvl1pPr>
            <a:lvl2pPr marL="742950" indent="-285750">
              <a:buFont typeface="Wingdings" pitchFamily="2" charset="2"/>
              <a:buChar char="§"/>
              <a:defRPr sz="2400">
                <a:latin typeface="Tahoma" pitchFamily="34" charset="0"/>
                <a:ea typeface="Tahoma" pitchFamily="34" charset="0"/>
                <a:cs typeface="Tahoma" pitchFamily="34" charset="0"/>
              </a:defRPr>
            </a:lvl2pPr>
            <a:lvl3pPr>
              <a:defRPr sz="2000">
                <a:latin typeface="Tahoma" pitchFamily="34" charset="0"/>
                <a:ea typeface="Tahoma" pitchFamily="34" charset="0"/>
                <a:cs typeface="Tahoma" pitchFamily="34" charset="0"/>
              </a:defRPr>
            </a:lvl3pPr>
            <a:lvl4pPr>
              <a:defRPr sz="1800">
                <a:latin typeface="Tahoma" pitchFamily="34" charset="0"/>
                <a:ea typeface="Tahoma" pitchFamily="34" charset="0"/>
                <a:cs typeface="Tahoma" pitchFamily="34" charset="0"/>
              </a:defRPr>
            </a:lvl4pPr>
            <a:lvl5pPr>
              <a:defRPr sz="1800">
                <a:latin typeface="Tahoma" pitchFamily="34" charset="0"/>
                <a:ea typeface="Tahoma" pitchFamily="34" charset="0"/>
                <a:cs typeface="Tahoma"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4952999"/>
          </a:xfrm>
        </p:spPr>
        <p:txBody>
          <a:bodyPr/>
          <a:lstStyle>
            <a:lvl1pPr marL="342900" indent="-342900">
              <a:buFont typeface="Wingdings" pitchFamily="2" charset="2"/>
              <a:buChar char="q"/>
              <a:defRPr sz="2800">
                <a:latin typeface="Tahoma" pitchFamily="34" charset="0"/>
                <a:ea typeface="Tahoma" pitchFamily="34" charset="0"/>
                <a:cs typeface="Tahoma" pitchFamily="34" charset="0"/>
              </a:defRPr>
            </a:lvl1pPr>
            <a:lvl2pPr marL="914400" indent="-457200">
              <a:buFont typeface="Wingdings" pitchFamily="2" charset="2"/>
              <a:buChar char="§"/>
              <a:defRPr sz="2400">
                <a:latin typeface="Tahoma" pitchFamily="34" charset="0"/>
                <a:ea typeface="Tahoma" pitchFamily="34" charset="0"/>
                <a:cs typeface="Tahoma" pitchFamily="34" charset="0"/>
              </a:defRPr>
            </a:lvl2pPr>
            <a:lvl3pPr>
              <a:defRPr sz="2000">
                <a:latin typeface="Tahoma" pitchFamily="34" charset="0"/>
                <a:ea typeface="Tahoma" pitchFamily="34" charset="0"/>
                <a:cs typeface="Tahoma" pitchFamily="34" charset="0"/>
              </a:defRPr>
            </a:lvl3pPr>
            <a:lvl4pPr>
              <a:defRPr sz="1800">
                <a:latin typeface="Tahoma" pitchFamily="34" charset="0"/>
                <a:ea typeface="Tahoma" pitchFamily="34" charset="0"/>
                <a:cs typeface="Tahoma" pitchFamily="34" charset="0"/>
              </a:defRPr>
            </a:lvl4pPr>
            <a:lvl5pPr>
              <a:defRPr sz="1800">
                <a:latin typeface="Tahoma" pitchFamily="34" charset="0"/>
                <a:ea typeface="Tahoma" pitchFamily="34" charset="0"/>
                <a:cs typeface="Tahoma"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a:xfrm>
            <a:off x="1066800" y="6356350"/>
            <a:ext cx="6858000" cy="365125"/>
          </a:xfrm>
        </p:spPr>
        <p:txBody>
          <a:bodyPr/>
          <a:lstStyle>
            <a:lvl1pPr>
              <a:defRPr>
                <a:solidFill>
                  <a:schemeClr val="accent1">
                    <a:lumMod val="75000"/>
                  </a:schemeClr>
                </a:solidFill>
                <a:latin typeface="Tahoma" pitchFamily="34" charset="0"/>
                <a:ea typeface="Tahoma" pitchFamily="34" charset="0"/>
                <a:cs typeface="Tahoma" pitchFamily="34" charset="0"/>
              </a:defRPr>
            </a:lvl1pPr>
          </a:lstStyle>
          <a:p>
            <a:r>
              <a:rPr lang="en-US"/>
              <a:t>Khoa Công nghệ thông tin - Đại học Khoa học tự nhiên TP Hồ Chí Minh</a:t>
            </a:r>
          </a:p>
        </p:txBody>
      </p:sp>
      <p:sp>
        <p:nvSpPr>
          <p:cNvPr id="7" name="Slide Number Placeholder 6"/>
          <p:cNvSpPr>
            <a:spLocks noGrp="1"/>
          </p:cNvSpPr>
          <p:nvPr>
            <p:ph type="sldNum" sz="quarter" idx="12"/>
          </p:nvPr>
        </p:nvSpPr>
        <p:spPr>
          <a:xfrm>
            <a:off x="8442384" y="6324599"/>
            <a:ext cx="533400" cy="365125"/>
          </a:xfrm>
        </p:spPr>
        <p:txBody>
          <a:bodyPr/>
          <a:lstStyle>
            <a:lvl1pPr>
              <a:defRPr>
                <a:solidFill>
                  <a:schemeClr val="bg1"/>
                </a:solidFill>
                <a:latin typeface="Tahoma" pitchFamily="34" charset="0"/>
                <a:ea typeface="Tahoma" pitchFamily="34" charset="0"/>
                <a:cs typeface="Tahoma" pitchFamily="34" charset="0"/>
              </a:defRPr>
            </a:lvl1pPr>
          </a:lstStyle>
          <a:p>
            <a:fld id="{4810A696-75C0-4E1D-A482-26D5420205C7}" type="slidenum">
              <a:rPr lang="en-US" smtClean="0"/>
              <a:pPr/>
              <a:t>‹#›</a:t>
            </a:fld>
            <a:endParaRPr lang="en-US"/>
          </a:p>
        </p:txBody>
      </p:sp>
      <p:pic>
        <p:nvPicPr>
          <p:cNvPr id="8" name="Picture 2" descr="D:\Dropbox\SS-Slides\DeCuong-CDIO\Template CDIO v4.2\Templates\Hinh anh\LogoCDIO_Transparent.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72399" y="304800"/>
            <a:ext cx="1203385" cy="685800"/>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3" descr="D:\Dropbox\SS-Slides\DeCuong-CDIO\Template CDIO v4.2\Templates\Hinh anh\LogoTruong_Transparent.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4300" y="6184900"/>
            <a:ext cx="762510" cy="600477"/>
          </a:xfrm>
          <a:prstGeom prst="rect">
            <a:avLst/>
          </a:prstGeom>
          <a:noFill/>
          <a:extLst>
            <a:ext uri="{909E8E84-426E-40dd-AFC4-6F175D3DCCD1}">
              <a14:hiddenFill xmlns:a14="http://schemas.microsoft.com/office/drawing/2010/main" xmlns="">
                <a:solidFill>
                  <a:srgbClr val="FFFFFF"/>
                </a:solidFill>
              </a14:hiddenFill>
            </a:ext>
          </a:extLst>
        </p:spPr>
      </p:pic>
      <p:cxnSp>
        <p:nvCxnSpPr>
          <p:cNvPr id="10" name="Straight Arrow Connector 9"/>
          <p:cNvCxnSpPr/>
          <p:nvPr userDrawn="1"/>
        </p:nvCxnSpPr>
        <p:spPr>
          <a:xfrm>
            <a:off x="228600" y="1143000"/>
            <a:ext cx="8458200" cy="0"/>
          </a:xfrm>
          <a:prstGeom prst="straightConnector1">
            <a:avLst/>
          </a:prstGeom>
          <a:ln w="88900">
            <a:gradFill flip="none" rotWithShape="1">
              <a:gsLst>
                <a:gs pos="0">
                  <a:schemeClr val="accent1">
                    <a:lumMod val="75000"/>
                  </a:schemeClr>
                </a:gs>
                <a:gs pos="100000">
                  <a:schemeClr val="accent1">
                    <a:alpha val="64000"/>
                    <a:lumMod val="93000"/>
                  </a:schemeClr>
                </a:gs>
              </a:gsLst>
              <a:lin ang="18900000" scaled="1"/>
              <a:tileRect/>
            </a:gradFill>
            <a:tailEnd type="diamo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5403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Khoa Công nghệ thông tin - Đại học Khoa học tự nhiên TP Hồ Chí Minh</a:t>
            </a:r>
          </a:p>
        </p:txBody>
      </p:sp>
      <p:sp>
        <p:nvSpPr>
          <p:cNvPr id="9" name="Slide Number Placeholder 8"/>
          <p:cNvSpPr>
            <a:spLocks noGrp="1"/>
          </p:cNvSpPr>
          <p:nvPr>
            <p:ph type="sldNum" sz="quarter" idx="12"/>
          </p:nvPr>
        </p:nvSpPr>
        <p:spPr/>
        <p:txBody>
          <a:bodyPr/>
          <a:lstStyle/>
          <a:p>
            <a:fld id="{4810A696-75C0-4E1D-A482-26D5420205C7}" type="slidenum">
              <a:rPr lang="en-US" smtClean="0"/>
              <a:pPr/>
              <a:t>‹#›</a:t>
            </a:fld>
            <a:endParaRPr lang="en-US"/>
          </a:p>
        </p:txBody>
      </p:sp>
    </p:spTree>
    <p:extLst>
      <p:ext uri="{BB962C8B-B14F-4D97-AF65-F5344CB8AC3E}">
        <p14:creationId xmlns:p14="http://schemas.microsoft.com/office/powerpoint/2010/main" val="3379944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Khoa Công nghệ thông tin - Đại học Khoa học tự nhiên TP Hồ Chí Minh</a:t>
            </a:r>
          </a:p>
        </p:txBody>
      </p:sp>
      <p:sp>
        <p:nvSpPr>
          <p:cNvPr id="5" name="Slide Number Placeholder 4"/>
          <p:cNvSpPr>
            <a:spLocks noGrp="1"/>
          </p:cNvSpPr>
          <p:nvPr>
            <p:ph type="sldNum" sz="quarter" idx="12"/>
          </p:nvPr>
        </p:nvSpPr>
        <p:spPr/>
        <p:txBody>
          <a:bodyPr/>
          <a:lstStyle/>
          <a:p>
            <a:fld id="{4810A696-75C0-4E1D-A482-26D5420205C7}" type="slidenum">
              <a:rPr lang="en-US" smtClean="0"/>
              <a:pPr/>
              <a:t>‹#›</a:t>
            </a:fld>
            <a:endParaRPr lang="en-US"/>
          </a:p>
        </p:txBody>
      </p:sp>
    </p:spTree>
    <p:extLst>
      <p:ext uri="{BB962C8B-B14F-4D97-AF65-F5344CB8AC3E}">
        <p14:creationId xmlns:p14="http://schemas.microsoft.com/office/powerpoint/2010/main" val="452121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Khoa Công nghệ thông tin - Đại học Khoa học tự nhiên TP Hồ Chí Minh</a:t>
            </a:r>
          </a:p>
        </p:txBody>
      </p:sp>
      <p:sp>
        <p:nvSpPr>
          <p:cNvPr id="4" name="Slide Number Placeholder 3"/>
          <p:cNvSpPr>
            <a:spLocks noGrp="1"/>
          </p:cNvSpPr>
          <p:nvPr>
            <p:ph type="sldNum" sz="quarter" idx="12"/>
          </p:nvPr>
        </p:nvSpPr>
        <p:spPr/>
        <p:txBody>
          <a:bodyPr/>
          <a:lstStyle/>
          <a:p>
            <a:fld id="{4810A696-75C0-4E1D-A482-26D5420205C7}" type="slidenum">
              <a:rPr lang="en-US" smtClean="0"/>
              <a:pPr/>
              <a:t>‹#›</a:t>
            </a:fld>
            <a:endParaRPr lang="en-US"/>
          </a:p>
        </p:txBody>
      </p:sp>
    </p:spTree>
    <p:extLst>
      <p:ext uri="{BB962C8B-B14F-4D97-AF65-F5344CB8AC3E}">
        <p14:creationId xmlns:p14="http://schemas.microsoft.com/office/powerpoint/2010/main" val="2022393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Khoa Công nghệ thông tin - Đại học Khoa học tự nhiên TP Hồ Chí Minh</a:t>
            </a:r>
          </a:p>
        </p:txBody>
      </p:sp>
      <p:sp>
        <p:nvSpPr>
          <p:cNvPr id="7" name="Slide Number Placeholder 6"/>
          <p:cNvSpPr>
            <a:spLocks noGrp="1"/>
          </p:cNvSpPr>
          <p:nvPr>
            <p:ph type="sldNum" sz="quarter" idx="12"/>
          </p:nvPr>
        </p:nvSpPr>
        <p:spPr/>
        <p:txBody>
          <a:bodyPr/>
          <a:lstStyle/>
          <a:p>
            <a:fld id="{4810A696-75C0-4E1D-A482-26D5420205C7}" type="slidenum">
              <a:rPr lang="en-US" smtClean="0"/>
              <a:pPr/>
              <a:t>‹#›</a:t>
            </a:fld>
            <a:endParaRPr lang="en-US"/>
          </a:p>
        </p:txBody>
      </p:sp>
    </p:spTree>
    <p:extLst>
      <p:ext uri="{BB962C8B-B14F-4D97-AF65-F5344CB8AC3E}">
        <p14:creationId xmlns:p14="http://schemas.microsoft.com/office/powerpoint/2010/main" val="2808168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Khoa Công nghệ thông tin - Đại học Khoa học tự nhiên TP Hồ Chí Minh</a:t>
            </a:r>
          </a:p>
        </p:txBody>
      </p:sp>
      <p:sp>
        <p:nvSpPr>
          <p:cNvPr id="7" name="Slide Number Placeholder 6"/>
          <p:cNvSpPr>
            <a:spLocks noGrp="1"/>
          </p:cNvSpPr>
          <p:nvPr>
            <p:ph type="sldNum" sz="quarter" idx="12"/>
          </p:nvPr>
        </p:nvSpPr>
        <p:spPr/>
        <p:txBody>
          <a:bodyPr/>
          <a:lstStyle/>
          <a:p>
            <a:fld id="{4810A696-75C0-4E1D-A482-26D5420205C7}" type="slidenum">
              <a:rPr lang="en-US" smtClean="0"/>
              <a:pPr/>
              <a:t>‹#›</a:t>
            </a:fld>
            <a:endParaRPr lang="en-US"/>
          </a:p>
        </p:txBody>
      </p:sp>
    </p:spTree>
    <p:extLst>
      <p:ext uri="{BB962C8B-B14F-4D97-AF65-F5344CB8AC3E}">
        <p14:creationId xmlns:p14="http://schemas.microsoft.com/office/powerpoint/2010/main" val="2062874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Khoa Công nghệ thông tin - Đại học Khoa học tự nhiên TP Hồ Chí Minh</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10A696-75C0-4E1D-A482-26D5420205C7}" type="slidenum">
              <a:rPr lang="en-US" smtClean="0"/>
              <a:pPr/>
              <a:t>‹#›</a:t>
            </a:fld>
            <a:endParaRPr lang="en-US"/>
          </a:p>
        </p:txBody>
      </p:sp>
    </p:spTree>
    <p:extLst>
      <p:ext uri="{BB962C8B-B14F-4D97-AF65-F5344CB8AC3E}">
        <p14:creationId xmlns:p14="http://schemas.microsoft.com/office/powerpoint/2010/main" val="40560429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5.bin"/><Relationship Id="rId1" Type="http://schemas.openxmlformats.org/officeDocument/2006/relationships/slideLayout" Target="../slideLayouts/slideLayout2.xml"/><Relationship Id="rId4" Type="http://schemas.openxmlformats.org/officeDocument/2006/relationships/oleObject" Target="../embeddings/oleObject6.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oleObject" Target="../embeddings/oleObject8.bin"/><Relationship Id="rId4" Type="http://schemas.openxmlformats.org/officeDocument/2006/relationships/image" Target="../media/image5.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9.bin"/><Relationship Id="rId1" Type="http://schemas.openxmlformats.org/officeDocument/2006/relationships/slideLayout" Target="../slideLayouts/slideLayout2.xml"/><Relationship Id="rId4" Type="http://schemas.openxmlformats.org/officeDocument/2006/relationships/oleObject" Target="../embeddings/oleObject10.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7.wmf"/><Relationship Id="rId18" Type="http://schemas.openxmlformats.org/officeDocument/2006/relationships/image" Target="../media/image9.wmf"/><Relationship Id="rId3" Type="http://schemas.openxmlformats.org/officeDocument/2006/relationships/image" Target="../media/image5.wmf"/><Relationship Id="rId21" Type="http://schemas.openxmlformats.org/officeDocument/2006/relationships/oleObject" Target="../embeddings/oleObject25.bin"/><Relationship Id="rId7" Type="http://schemas.openxmlformats.org/officeDocument/2006/relationships/oleObject" Target="../embeddings/oleObject14.bin"/><Relationship Id="rId12" Type="http://schemas.openxmlformats.org/officeDocument/2006/relationships/oleObject" Target="../embeddings/oleObject19.bin"/><Relationship Id="rId17" Type="http://schemas.openxmlformats.org/officeDocument/2006/relationships/oleObject" Target="../embeddings/oleObject22.bin"/><Relationship Id="rId2" Type="http://schemas.openxmlformats.org/officeDocument/2006/relationships/oleObject" Target="../embeddings/oleObject11.bin"/><Relationship Id="rId16" Type="http://schemas.openxmlformats.org/officeDocument/2006/relationships/image" Target="../media/image8.wmf"/><Relationship Id="rId20" Type="http://schemas.openxmlformats.org/officeDocument/2006/relationships/oleObject" Target="../embeddings/oleObject24.bin"/><Relationship Id="rId1" Type="http://schemas.openxmlformats.org/officeDocument/2006/relationships/slideLayout" Target="../slideLayouts/slideLayout2.xml"/><Relationship Id="rId6" Type="http://schemas.openxmlformats.org/officeDocument/2006/relationships/oleObject" Target="../embeddings/oleObject13.bin"/><Relationship Id="rId11" Type="http://schemas.openxmlformats.org/officeDocument/2006/relationships/oleObject" Target="../embeddings/oleObject18.bin"/><Relationship Id="rId5" Type="http://schemas.openxmlformats.org/officeDocument/2006/relationships/image" Target="../media/image6.wmf"/><Relationship Id="rId15" Type="http://schemas.openxmlformats.org/officeDocument/2006/relationships/oleObject" Target="../embeddings/oleObject21.bin"/><Relationship Id="rId10" Type="http://schemas.openxmlformats.org/officeDocument/2006/relationships/oleObject" Target="../embeddings/oleObject17.bin"/><Relationship Id="rId19" Type="http://schemas.openxmlformats.org/officeDocument/2006/relationships/oleObject" Target="../embeddings/oleObject23.bin"/><Relationship Id="rId4" Type="http://schemas.openxmlformats.org/officeDocument/2006/relationships/oleObject" Target="../embeddings/oleObject12.bin"/><Relationship Id="rId9" Type="http://schemas.openxmlformats.org/officeDocument/2006/relationships/oleObject" Target="../embeddings/oleObject16.bin"/><Relationship Id="rId14" Type="http://schemas.openxmlformats.org/officeDocument/2006/relationships/oleObject" Target="../embeddings/oleObject20.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26.bin"/><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oleObject" Target="../embeddings/oleObject2.bin"/><Relationship Id="rId4" Type="http://schemas.openxmlformats.org/officeDocument/2006/relationships/image" Target="../media/image5.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5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19.png"/></Relationships>
</file>

<file path=ppt/slides/_rels/slide5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27.bin"/><Relationship Id="rId1" Type="http://schemas.openxmlformats.org/officeDocument/2006/relationships/slideLayout" Target="../slideLayouts/slideLayout2.xml"/><Relationship Id="rId5" Type="http://schemas.openxmlformats.org/officeDocument/2006/relationships/oleObject" Target="../embeddings/oleObject29.bin"/><Relationship Id="rId4" Type="http://schemas.openxmlformats.org/officeDocument/2006/relationships/oleObject" Target="../embeddings/oleObject28.bin"/></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oleObject" Target="../embeddings/oleObject32.bin"/><Relationship Id="rId5" Type="http://schemas.openxmlformats.org/officeDocument/2006/relationships/oleObject" Target="../embeddings/oleObject31.bin"/><Relationship Id="rId4" Type="http://schemas.openxmlformats.org/officeDocument/2006/relationships/image" Target="../media/image5.w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oleObject" Target="../embeddings/oleObject35.bin"/><Relationship Id="rId5" Type="http://schemas.openxmlformats.org/officeDocument/2006/relationships/oleObject" Target="../embeddings/oleObject34.bin"/><Relationship Id="rId4" Type="http://schemas.openxmlformats.org/officeDocument/2006/relationships/image" Target="../media/image5.w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oleObject" Target="../embeddings/oleObject38.bin"/><Relationship Id="rId5" Type="http://schemas.openxmlformats.org/officeDocument/2006/relationships/oleObject" Target="../embeddings/oleObject37.bin"/><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oleObject" Target="../embeddings/oleObject41.bin"/><Relationship Id="rId5" Type="http://schemas.openxmlformats.org/officeDocument/2006/relationships/oleObject" Target="../embeddings/oleObject40.bin"/><Relationship Id="rId4" Type="http://schemas.openxmlformats.org/officeDocument/2006/relationships/image" Target="../media/image5.wmf"/></Relationships>
</file>

<file path=ppt/slides/_rels/slide6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oleObject" Target="../embeddings/oleObject4.bin"/><Relationship Id="rId4"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Bài</a:t>
            </a:r>
            <a:r>
              <a:rPr lang="en-US"/>
              <a:t> 06</a:t>
            </a:r>
            <a:br>
              <a:rPr lang="en-US" dirty="0"/>
            </a:br>
            <a:r>
              <a:rPr lang="en-US" dirty="0" err="1"/>
              <a:t>Tầng</a:t>
            </a:r>
            <a:r>
              <a:rPr lang="en-US" dirty="0"/>
              <a:t> </a:t>
            </a:r>
            <a:r>
              <a:rPr lang="en-US" dirty="0" err="1"/>
              <a:t>mạng</a:t>
            </a:r>
            <a:endParaRPr lang="en-US" dirty="0"/>
          </a:p>
        </p:txBody>
      </p:sp>
      <p:sp>
        <p:nvSpPr>
          <p:cNvPr id="3" name="Subtitle 2"/>
          <p:cNvSpPr>
            <a:spLocks noGrp="1"/>
          </p:cNvSpPr>
          <p:nvPr>
            <p:ph type="subTitle" idx="1"/>
          </p:nvPr>
        </p:nvSpPr>
        <p:spPr/>
        <p:txBody>
          <a:bodyPr/>
          <a:lstStyle/>
          <a:p>
            <a:r>
              <a:rPr lang="en-US" b="1" dirty="0">
                <a:solidFill>
                  <a:schemeClr val="accent1">
                    <a:lumMod val="75000"/>
                  </a:schemeClr>
                </a:solidFill>
              </a:rPr>
              <a:t>MẠNG </a:t>
            </a:r>
            <a:r>
              <a:rPr lang="en-US" b="1">
                <a:solidFill>
                  <a:schemeClr val="accent1">
                    <a:lumMod val="75000"/>
                  </a:schemeClr>
                </a:solidFill>
              </a:rPr>
              <a:t>MÁY TÍNH</a:t>
            </a:r>
            <a:endParaRPr lang="en-US" b="1" dirty="0">
              <a:solidFill>
                <a:schemeClr val="accent1">
                  <a:lumMod val="75000"/>
                </a:schemeClr>
              </a:solidFill>
            </a:endParaRPr>
          </a:p>
        </p:txBody>
      </p:sp>
    </p:spTree>
    <p:extLst>
      <p:ext uri="{BB962C8B-B14F-4D97-AF65-F5344CB8AC3E}">
        <p14:creationId xmlns:p14="http://schemas.microsoft.com/office/powerpoint/2010/main" val="4029167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normAutofit/>
          </a:bodyPr>
          <a:lstStyle/>
          <a:p>
            <a:pPr eaLnBrk="1" hangingPunct="1"/>
            <a:r>
              <a:rPr lang="en-US" sz="3600" dirty="0"/>
              <a:t>Virtual circuit network - 3</a:t>
            </a:r>
          </a:p>
        </p:txBody>
      </p:sp>
      <p:sp>
        <p:nvSpPr>
          <p:cNvPr id="98" name="Text Box 152"/>
          <p:cNvSpPr txBox="1">
            <a:spLocks noChangeArrowheads="1"/>
          </p:cNvSpPr>
          <p:nvPr/>
        </p:nvSpPr>
        <p:spPr bwMode="auto">
          <a:xfrm>
            <a:off x="1370429" y="5918200"/>
            <a:ext cx="6325771" cy="461665"/>
          </a:xfrm>
          <a:prstGeom prst="rect">
            <a:avLst/>
          </a:prstGeom>
          <a:noFill/>
          <a:ln w="25400">
            <a:noFill/>
            <a:miter lim="800000"/>
            <a:headEnd/>
            <a:tailEnd/>
          </a:ln>
        </p:spPr>
        <p:txBody>
          <a:bodyPr wrap="none">
            <a:spAutoFit/>
          </a:bodyPr>
          <a:lstStyle/>
          <a:p>
            <a:r>
              <a:rPr lang="en-US" sz="2400" dirty="0">
                <a:solidFill>
                  <a:srgbClr val="FF0000"/>
                </a:solidFill>
              </a:rPr>
              <a:t>Routers </a:t>
            </a:r>
            <a:r>
              <a:rPr lang="en-US" sz="2400" dirty="0" err="1">
                <a:solidFill>
                  <a:srgbClr val="FF0000"/>
                </a:solidFill>
              </a:rPr>
              <a:t>duy</a:t>
            </a:r>
            <a:r>
              <a:rPr lang="en-US" sz="2400" dirty="0">
                <a:solidFill>
                  <a:srgbClr val="FF0000"/>
                </a:solidFill>
              </a:rPr>
              <a:t> </a:t>
            </a:r>
            <a:r>
              <a:rPr lang="en-US" sz="2400" dirty="0" err="1">
                <a:solidFill>
                  <a:srgbClr val="FF0000"/>
                </a:solidFill>
              </a:rPr>
              <a:t>trì</a:t>
            </a:r>
            <a:r>
              <a:rPr lang="en-US" sz="2400" dirty="0">
                <a:solidFill>
                  <a:srgbClr val="FF0000"/>
                </a:solidFill>
              </a:rPr>
              <a:t> </a:t>
            </a:r>
            <a:r>
              <a:rPr lang="en-US" sz="2400" dirty="0" err="1">
                <a:solidFill>
                  <a:srgbClr val="FF0000"/>
                </a:solidFill>
              </a:rPr>
              <a:t>thông</a:t>
            </a:r>
            <a:r>
              <a:rPr lang="en-US" sz="2400" dirty="0">
                <a:solidFill>
                  <a:srgbClr val="FF0000"/>
                </a:solidFill>
              </a:rPr>
              <a:t> tin </a:t>
            </a:r>
            <a:r>
              <a:rPr lang="en-US" sz="2400" dirty="0" err="1">
                <a:solidFill>
                  <a:srgbClr val="FF0000"/>
                </a:solidFill>
              </a:rPr>
              <a:t>về</a:t>
            </a:r>
            <a:r>
              <a:rPr lang="en-US" sz="2400" dirty="0">
                <a:solidFill>
                  <a:srgbClr val="FF0000"/>
                </a:solidFill>
              </a:rPr>
              <a:t> </a:t>
            </a:r>
            <a:r>
              <a:rPr lang="en-US" sz="2400" dirty="0" err="1">
                <a:solidFill>
                  <a:srgbClr val="FF0000"/>
                </a:solidFill>
              </a:rPr>
              <a:t>trạng</a:t>
            </a:r>
            <a:r>
              <a:rPr lang="en-US" sz="2400" dirty="0">
                <a:solidFill>
                  <a:srgbClr val="FF0000"/>
                </a:solidFill>
              </a:rPr>
              <a:t> </a:t>
            </a:r>
            <a:r>
              <a:rPr lang="en-US" sz="2400" dirty="0" err="1">
                <a:solidFill>
                  <a:srgbClr val="FF0000"/>
                </a:solidFill>
              </a:rPr>
              <a:t>thái</a:t>
            </a:r>
            <a:r>
              <a:rPr lang="en-US" sz="2400" dirty="0">
                <a:solidFill>
                  <a:srgbClr val="FF0000"/>
                </a:solidFill>
              </a:rPr>
              <a:t> </a:t>
            </a:r>
            <a:r>
              <a:rPr lang="en-US" sz="2400" dirty="0" err="1">
                <a:solidFill>
                  <a:srgbClr val="FF0000"/>
                </a:solidFill>
              </a:rPr>
              <a:t>kết</a:t>
            </a:r>
            <a:r>
              <a:rPr lang="en-US" sz="2400" dirty="0">
                <a:solidFill>
                  <a:srgbClr val="FF0000"/>
                </a:solidFill>
              </a:rPr>
              <a:t> </a:t>
            </a:r>
            <a:r>
              <a:rPr lang="en-US" sz="2400" dirty="0" err="1">
                <a:solidFill>
                  <a:srgbClr val="FF0000"/>
                </a:solidFill>
              </a:rPr>
              <a:t>nối</a:t>
            </a:r>
            <a:r>
              <a:rPr lang="en-US" sz="2400" dirty="0">
                <a:solidFill>
                  <a:srgbClr val="FF0000"/>
                </a:solidFill>
              </a:rPr>
              <a:t>!</a:t>
            </a:r>
          </a:p>
        </p:txBody>
      </p:sp>
      <p:grpSp>
        <p:nvGrpSpPr>
          <p:cNvPr id="2" name="Group 196"/>
          <p:cNvGrpSpPr/>
          <p:nvPr/>
        </p:nvGrpSpPr>
        <p:grpSpPr>
          <a:xfrm>
            <a:off x="4381500" y="785813"/>
            <a:ext cx="4457701" cy="2420937"/>
            <a:chOff x="4381500" y="785813"/>
            <a:chExt cx="4457701" cy="2420937"/>
          </a:xfrm>
        </p:grpSpPr>
        <p:sp>
          <p:nvSpPr>
            <p:cNvPr id="9" name="Freeform 7"/>
            <p:cNvSpPr>
              <a:spLocks/>
            </p:cNvSpPr>
            <p:nvPr/>
          </p:nvSpPr>
          <p:spPr bwMode="auto">
            <a:xfrm>
              <a:off x="5403850" y="1392238"/>
              <a:ext cx="2847975" cy="1481137"/>
            </a:xfrm>
            <a:custGeom>
              <a:avLst/>
              <a:gdLst>
                <a:gd name="T0" fmla="*/ 6 w 1794"/>
                <a:gd name="T1" fmla="*/ 483 h 933"/>
                <a:gd name="T2" fmla="*/ 108 w 1794"/>
                <a:gd name="T3" fmla="*/ 125 h 933"/>
                <a:gd name="T4" fmla="*/ 559 w 1794"/>
                <a:gd name="T5" fmla="*/ 100 h 933"/>
                <a:gd name="T6" fmla="*/ 1128 w 1794"/>
                <a:gd name="T7" fmla="*/ 29 h 933"/>
                <a:gd name="T8" fmla="*/ 1716 w 1794"/>
                <a:gd name="T9" fmla="*/ 275 h 933"/>
                <a:gd name="T10" fmla="*/ 1596 w 1794"/>
                <a:gd name="T11" fmla="*/ 827 h 933"/>
                <a:gd name="T12" fmla="*/ 1380 w 1794"/>
                <a:gd name="T13" fmla="*/ 911 h 933"/>
                <a:gd name="T14" fmla="*/ 840 w 1794"/>
                <a:gd name="T15" fmla="*/ 929 h 933"/>
                <a:gd name="T16" fmla="*/ 414 w 1794"/>
                <a:gd name="T17" fmla="*/ 911 h 933"/>
                <a:gd name="T18" fmla="*/ 143 w 1794"/>
                <a:gd name="T19" fmla="*/ 832 h 933"/>
                <a:gd name="T20" fmla="*/ 6 w 1794"/>
                <a:gd name="T21" fmla="*/ 483 h 9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94"/>
                <a:gd name="T34" fmla="*/ 0 h 933"/>
                <a:gd name="T35" fmla="*/ 1794 w 1794"/>
                <a:gd name="T36" fmla="*/ 933 h 9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w="9525">
              <a:noFill/>
              <a:round/>
              <a:headEnd/>
              <a:tailEnd/>
            </a:ln>
          </p:spPr>
          <p:txBody>
            <a:bodyPr wrap="none" anchor="ctr"/>
            <a:lstStyle/>
            <a:p>
              <a:endParaRPr lang="en-US"/>
            </a:p>
          </p:txBody>
        </p:sp>
        <p:sp>
          <p:nvSpPr>
            <p:cNvPr id="14" name="Line 115"/>
            <p:cNvSpPr>
              <a:spLocks noChangeShapeType="1"/>
            </p:cNvSpPr>
            <p:nvPr/>
          </p:nvSpPr>
          <p:spPr bwMode="auto">
            <a:xfrm>
              <a:off x="6043613" y="1990725"/>
              <a:ext cx="0" cy="361950"/>
            </a:xfrm>
            <a:prstGeom prst="line">
              <a:avLst/>
            </a:prstGeom>
            <a:noFill/>
            <a:ln w="9525">
              <a:solidFill>
                <a:schemeClr val="tx1"/>
              </a:solidFill>
              <a:round/>
              <a:headEnd/>
              <a:tailEnd/>
            </a:ln>
          </p:spPr>
          <p:txBody>
            <a:bodyPr wrap="none"/>
            <a:lstStyle/>
            <a:p>
              <a:endParaRPr lang="en-US"/>
            </a:p>
          </p:txBody>
        </p:sp>
        <p:sp>
          <p:nvSpPr>
            <p:cNvPr id="15" name="Line 117"/>
            <p:cNvSpPr>
              <a:spLocks noChangeShapeType="1"/>
            </p:cNvSpPr>
            <p:nvPr/>
          </p:nvSpPr>
          <p:spPr bwMode="auto">
            <a:xfrm>
              <a:off x="6338888" y="1862138"/>
              <a:ext cx="798513" cy="0"/>
            </a:xfrm>
            <a:prstGeom prst="line">
              <a:avLst/>
            </a:prstGeom>
            <a:noFill/>
            <a:ln w="9525">
              <a:solidFill>
                <a:schemeClr val="tx1"/>
              </a:solidFill>
              <a:round/>
              <a:headEnd/>
              <a:tailEnd/>
            </a:ln>
          </p:spPr>
          <p:txBody>
            <a:bodyPr wrap="none"/>
            <a:lstStyle/>
            <a:p>
              <a:endParaRPr lang="en-US"/>
            </a:p>
          </p:txBody>
        </p:sp>
        <p:sp>
          <p:nvSpPr>
            <p:cNvPr id="16" name="Line 118"/>
            <p:cNvSpPr>
              <a:spLocks noChangeShapeType="1"/>
            </p:cNvSpPr>
            <p:nvPr/>
          </p:nvSpPr>
          <p:spPr bwMode="auto">
            <a:xfrm>
              <a:off x="6275388" y="2493963"/>
              <a:ext cx="823913" cy="0"/>
            </a:xfrm>
            <a:prstGeom prst="line">
              <a:avLst/>
            </a:prstGeom>
            <a:noFill/>
            <a:ln w="9525">
              <a:solidFill>
                <a:schemeClr val="tx1"/>
              </a:solidFill>
              <a:round/>
              <a:headEnd/>
              <a:tailEnd/>
            </a:ln>
          </p:spPr>
          <p:txBody>
            <a:bodyPr wrap="none"/>
            <a:lstStyle/>
            <a:p>
              <a:endParaRPr lang="en-US"/>
            </a:p>
          </p:txBody>
        </p:sp>
        <p:sp>
          <p:nvSpPr>
            <p:cNvPr id="17" name="Line 119"/>
            <p:cNvSpPr>
              <a:spLocks noChangeShapeType="1"/>
            </p:cNvSpPr>
            <p:nvPr/>
          </p:nvSpPr>
          <p:spPr bwMode="auto">
            <a:xfrm>
              <a:off x="7356475" y="1978025"/>
              <a:ext cx="0" cy="374650"/>
            </a:xfrm>
            <a:prstGeom prst="line">
              <a:avLst/>
            </a:prstGeom>
            <a:noFill/>
            <a:ln w="9525">
              <a:solidFill>
                <a:schemeClr val="tx1"/>
              </a:solidFill>
              <a:round/>
              <a:headEnd/>
              <a:tailEnd/>
            </a:ln>
          </p:spPr>
          <p:txBody>
            <a:bodyPr wrap="none"/>
            <a:lstStyle/>
            <a:p>
              <a:endParaRPr lang="en-US"/>
            </a:p>
          </p:txBody>
        </p:sp>
        <p:sp>
          <p:nvSpPr>
            <p:cNvPr id="18" name="Line 120"/>
            <p:cNvSpPr>
              <a:spLocks noChangeShapeType="1"/>
            </p:cNvSpPr>
            <p:nvPr/>
          </p:nvSpPr>
          <p:spPr bwMode="auto">
            <a:xfrm>
              <a:off x="5245100" y="1874838"/>
              <a:ext cx="554038" cy="0"/>
            </a:xfrm>
            <a:prstGeom prst="line">
              <a:avLst/>
            </a:prstGeom>
            <a:noFill/>
            <a:ln w="9525">
              <a:solidFill>
                <a:schemeClr val="tx1"/>
              </a:solidFill>
              <a:round/>
              <a:headEnd/>
              <a:tailEnd/>
            </a:ln>
          </p:spPr>
          <p:txBody>
            <a:bodyPr wrap="none"/>
            <a:lstStyle/>
            <a:p>
              <a:endParaRPr lang="en-US"/>
            </a:p>
          </p:txBody>
        </p:sp>
        <p:sp>
          <p:nvSpPr>
            <p:cNvPr id="19" name="Line 121"/>
            <p:cNvSpPr>
              <a:spLocks noChangeShapeType="1"/>
            </p:cNvSpPr>
            <p:nvPr/>
          </p:nvSpPr>
          <p:spPr bwMode="auto">
            <a:xfrm>
              <a:off x="7615238" y="1874838"/>
              <a:ext cx="746125" cy="0"/>
            </a:xfrm>
            <a:prstGeom prst="line">
              <a:avLst/>
            </a:prstGeom>
            <a:noFill/>
            <a:ln w="9525">
              <a:solidFill>
                <a:schemeClr val="tx1"/>
              </a:solidFill>
              <a:round/>
              <a:headEnd/>
              <a:tailEnd/>
            </a:ln>
          </p:spPr>
          <p:txBody>
            <a:bodyPr wrap="none"/>
            <a:lstStyle/>
            <a:p>
              <a:endParaRPr lang="en-US"/>
            </a:p>
          </p:txBody>
        </p:sp>
        <p:sp>
          <p:nvSpPr>
            <p:cNvPr id="20" name="Line 122"/>
            <p:cNvSpPr>
              <a:spLocks noChangeShapeType="1"/>
            </p:cNvSpPr>
            <p:nvPr/>
          </p:nvSpPr>
          <p:spPr bwMode="auto">
            <a:xfrm>
              <a:off x="7562850" y="2493963"/>
              <a:ext cx="374650" cy="12700"/>
            </a:xfrm>
            <a:prstGeom prst="line">
              <a:avLst/>
            </a:prstGeom>
            <a:noFill/>
            <a:ln w="9525">
              <a:solidFill>
                <a:schemeClr val="tx1"/>
              </a:solidFill>
              <a:round/>
              <a:headEnd/>
              <a:tailEnd/>
            </a:ln>
          </p:spPr>
          <p:txBody>
            <a:bodyPr wrap="none"/>
            <a:lstStyle/>
            <a:p>
              <a:endParaRPr lang="en-US"/>
            </a:p>
          </p:txBody>
        </p:sp>
        <p:sp>
          <p:nvSpPr>
            <p:cNvPr id="21" name="Line 123"/>
            <p:cNvSpPr>
              <a:spLocks noChangeShapeType="1"/>
            </p:cNvSpPr>
            <p:nvPr/>
          </p:nvSpPr>
          <p:spPr bwMode="auto">
            <a:xfrm>
              <a:off x="5592763" y="2506663"/>
              <a:ext cx="219075" cy="0"/>
            </a:xfrm>
            <a:prstGeom prst="line">
              <a:avLst/>
            </a:prstGeom>
            <a:noFill/>
            <a:ln w="9525">
              <a:solidFill>
                <a:schemeClr val="tx1"/>
              </a:solidFill>
              <a:round/>
              <a:headEnd/>
              <a:tailEnd/>
            </a:ln>
          </p:spPr>
          <p:txBody>
            <a:bodyPr wrap="none"/>
            <a:lstStyle/>
            <a:p>
              <a:endParaRPr lang="en-US"/>
            </a:p>
          </p:txBody>
        </p:sp>
        <p:graphicFrame>
          <p:nvGraphicFramePr>
            <p:cNvPr id="22" name="Object 124"/>
            <p:cNvGraphicFramePr>
              <a:graphicFrameLocks noChangeAspect="1"/>
            </p:cNvGraphicFramePr>
            <p:nvPr/>
          </p:nvGraphicFramePr>
          <p:xfrm>
            <a:off x="4781550" y="1654175"/>
            <a:ext cx="528638" cy="419100"/>
          </p:xfrm>
          <a:graphic>
            <a:graphicData uri="http://schemas.openxmlformats.org/presentationml/2006/ole">
              <mc:AlternateContent xmlns:mc="http://schemas.openxmlformats.org/markup-compatibility/2006">
                <mc:Choice xmlns:v="urn:schemas-microsoft-com:vml" Requires="v">
                  <p:oleObj name="Clip" r:id="rId2" imgW="1305000" imgH="1085760" progId="">
                    <p:embed/>
                  </p:oleObj>
                </mc:Choice>
                <mc:Fallback>
                  <p:oleObj name="Clip" r:id="rId2" imgW="1305000" imgH="1085760" progId="">
                    <p:embed/>
                    <p:pic>
                      <p:nvPicPr>
                        <p:cNvPr id="0" name="Object 1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1550" y="1654175"/>
                          <a:ext cx="528638" cy="4191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23" name="Object 125"/>
            <p:cNvGraphicFramePr>
              <a:graphicFrameLocks noChangeAspect="1"/>
            </p:cNvGraphicFramePr>
            <p:nvPr/>
          </p:nvGraphicFramePr>
          <p:xfrm>
            <a:off x="8310563" y="1654175"/>
            <a:ext cx="528638" cy="419100"/>
          </p:xfrm>
          <a:graphic>
            <a:graphicData uri="http://schemas.openxmlformats.org/presentationml/2006/ole">
              <mc:AlternateContent xmlns:mc="http://schemas.openxmlformats.org/markup-compatibility/2006">
                <mc:Choice xmlns:v="urn:schemas-microsoft-com:vml" Requires="v">
                  <p:oleObj name="Clip" r:id="rId4" imgW="1305000" imgH="1085760" progId="">
                    <p:embed/>
                  </p:oleObj>
                </mc:Choice>
                <mc:Fallback>
                  <p:oleObj name="Clip" r:id="rId4" imgW="1305000" imgH="1085760" progId="">
                    <p:embed/>
                    <p:pic>
                      <p:nvPicPr>
                        <p:cNvPr id="0" name="Object 1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0563" y="1654175"/>
                          <a:ext cx="528638" cy="4191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4" name="Line 126"/>
            <p:cNvSpPr>
              <a:spLocks noChangeShapeType="1"/>
            </p:cNvSpPr>
            <p:nvPr/>
          </p:nvSpPr>
          <p:spPr bwMode="auto">
            <a:xfrm>
              <a:off x="5335588" y="1785938"/>
              <a:ext cx="411163" cy="0"/>
            </a:xfrm>
            <a:prstGeom prst="line">
              <a:avLst/>
            </a:prstGeom>
            <a:noFill/>
            <a:ln w="28575">
              <a:solidFill>
                <a:srgbClr val="FF6600"/>
              </a:solidFill>
              <a:round/>
              <a:headEnd/>
              <a:tailEnd/>
            </a:ln>
          </p:spPr>
          <p:txBody>
            <a:bodyPr wrap="none"/>
            <a:lstStyle/>
            <a:p>
              <a:endParaRPr lang="en-US"/>
            </a:p>
          </p:txBody>
        </p:sp>
        <p:sp>
          <p:nvSpPr>
            <p:cNvPr id="25" name="Line 127"/>
            <p:cNvSpPr>
              <a:spLocks noChangeShapeType="1"/>
            </p:cNvSpPr>
            <p:nvPr/>
          </p:nvSpPr>
          <p:spPr bwMode="auto">
            <a:xfrm>
              <a:off x="7640638" y="1797050"/>
              <a:ext cx="668338" cy="0"/>
            </a:xfrm>
            <a:prstGeom prst="line">
              <a:avLst/>
            </a:prstGeom>
            <a:noFill/>
            <a:ln w="28575">
              <a:solidFill>
                <a:srgbClr val="FF6600"/>
              </a:solidFill>
              <a:round/>
              <a:headEnd/>
              <a:tailEnd/>
            </a:ln>
          </p:spPr>
          <p:txBody>
            <a:bodyPr wrap="none"/>
            <a:lstStyle/>
            <a:p>
              <a:endParaRPr lang="en-US"/>
            </a:p>
          </p:txBody>
        </p:sp>
        <p:sp>
          <p:nvSpPr>
            <p:cNvPr id="26" name="Line 128"/>
            <p:cNvSpPr>
              <a:spLocks noChangeShapeType="1"/>
            </p:cNvSpPr>
            <p:nvPr/>
          </p:nvSpPr>
          <p:spPr bwMode="auto">
            <a:xfrm>
              <a:off x="6402388" y="1784350"/>
              <a:ext cx="681038" cy="0"/>
            </a:xfrm>
            <a:prstGeom prst="line">
              <a:avLst/>
            </a:prstGeom>
            <a:noFill/>
            <a:ln w="28575">
              <a:solidFill>
                <a:srgbClr val="FF6600"/>
              </a:solidFill>
              <a:round/>
              <a:headEnd/>
              <a:tailEnd/>
            </a:ln>
          </p:spPr>
          <p:txBody>
            <a:bodyPr wrap="none"/>
            <a:lstStyle/>
            <a:p>
              <a:endParaRPr lang="en-US"/>
            </a:p>
          </p:txBody>
        </p:sp>
        <p:sp>
          <p:nvSpPr>
            <p:cNvPr id="27" name="Text Box 129"/>
            <p:cNvSpPr txBox="1">
              <a:spLocks noChangeArrowheads="1"/>
            </p:cNvSpPr>
            <p:nvPr/>
          </p:nvSpPr>
          <p:spPr bwMode="auto">
            <a:xfrm>
              <a:off x="5421313" y="1519238"/>
              <a:ext cx="371475" cy="304800"/>
            </a:xfrm>
            <a:prstGeom prst="rect">
              <a:avLst/>
            </a:prstGeom>
            <a:noFill/>
            <a:ln w="9525">
              <a:noFill/>
              <a:miter lim="800000"/>
              <a:headEnd/>
              <a:tailEnd/>
            </a:ln>
          </p:spPr>
          <p:txBody>
            <a:bodyPr wrap="none">
              <a:spAutoFit/>
            </a:bodyPr>
            <a:lstStyle/>
            <a:p>
              <a:r>
                <a:rPr lang="en-US" sz="1400">
                  <a:solidFill>
                    <a:srgbClr val="FF0000"/>
                  </a:solidFill>
                </a:rPr>
                <a:t>12</a:t>
              </a:r>
            </a:p>
          </p:txBody>
        </p:sp>
        <p:sp>
          <p:nvSpPr>
            <p:cNvPr id="28" name="Text Box 130"/>
            <p:cNvSpPr txBox="1">
              <a:spLocks noChangeArrowheads="1"/>
            </p:cNvSpPr>
            <p:nvPr/>
          </p:nvSpPr>
          <p:spPr bwMode="auto">
            <a:xfrm>
              <a:off x="6581775" y="1443038"/>
              <a:ext cx="400050" cy="304800"/>
            </a:xfrm>
            <a:prstGeom prst="rect">
              <a:avLst/>
            </a:prstGeom>
            <a:noFill/>
            <a:ln w="9525">
              <a:noFill/>
              <a:miter lim="800000"/>
              <a:headEnd/>
              <a:tailEnd/>
            </a:ln>
          </p:spPr>
          <p:txBody>
            <a:bodyPr wrap="none">
              <a:spAutoFit/>
            </a:bodyPr>
            <a:lstStyle/>
            <a:p>
              <a:r>
                <a:rPr lang="en-US" sz="1400">
                  <a:solidFill>
                    <a:srgbClr val="FF0000"/>
                  </a:solidFill>
                </a:rPr>
                <a:t>22</a:t>
              </a:r>
            </a:p>
          </p:txBody>
        </p:sp>
        <p:sp>
          <p:nvSpPr>
            <p:cNvPr id="29" name="Text Box 131"/>
            <p:cNvSpPr txBox="1">
              <a:spLocks noChangeArrowheads="1"/>
            </p:cNvSpPr>
            <p:nvPr/>
          </p:nvSpPr>
          <p:spPr bwMode="auto">
            <a:xfrm>
              <a:off x="7740650" y="1481138"/>
              <a:ext cx="400050" cy="304800"/>
            </a:xfrm>
            <a:prstGeom prst="rect">
              <a:avLst/>
            </a:prstGeom>
            <a:noFill/>
            <a:ln w="9525">
              <a:noFill/>
              <a:miter lim="800000"/>
              <a:headEnd/>
              <a:tailEnd/>
            </a:ln>
          </p:spPr>
          <p:txBody>
            <a:bodyPr wrap="none">
              <a:spAutoFit/>
            </a:bodyPr>
            <a:lstStyle/>
            <a:p>
              <a:r>
                <a:rPr lang="en-US" sz="1400">
                  <a:solidFill>
                    <a:srgbClr val="FF0000"/>
                  </a:solidFill>
                </a:rPr>
                <a:t>32</a:t>
              </a:r>
            </a:p>
          </p:txBody>
        </p:sp>
        <p:sp>
          <p:nvSpPr>
            <p:cNvPr id="30" name="Text Box 132"/>
            <p:cNvSpPr txBox="1">
              <a:spLocks noChangeArrowheads="1"/>
            </p:cNvSpPr>
            <p:nvPr/>
          </p:nvSpPr>
          <p:spPr bwMode="auto">
            <a:xfrm>
              <a:off x="5486400" y="1828800"/>
              <a:ext cx="276225" cy="336550"/>
            </a:xfrm>
            <a:prstGeom prst="rect">
              <a:avLst/>
            </a:prstGeom>
            <a:noFill/>
            <a:ln w="9525">
              <a:noFill/>
              <a:miter lim="800000"/>
              <a:headEnd/>
              <a:tailEnd/>
            </a:ln>
          </p:spPr>
          <p:txBody>
            <a:bodyPr wrap="none">
              <a:spAutoFit/>
            </a:bodyPr>
            <a:lstStyle/>
            <a:p>
              <a:r>
                <a:rPr lang="en-US" sz="1600"/>
                <a:t>1</a:t>
              </a:r>
            </a:p>
          </p:txBody>
        </p:sp>
        <p:sp>
          <p:nvSpPr>
            <p:cNvPr id="31" name="Text Box 133"/>
            <p:cNvSpPr txBox="1">
              <a:spLocks noChangeArrowheads="1"/>
            </p:cNvSpPr>
            <p:nvPr/>
          </p:nvSpPr>
          <p:spPr bwMode="auto">
            <a:xfrm>
              <a:off x="5976938" y="1944688"/>
              <a:ext cx="307975" cy="336550"/>
            </a:xfrm>
            <a:prstGeom prst="rect">
              <a:avLst/>
            </a:prstGeom>
            <a:noFill/>
            <a:ln w="9525">
              <a:noFill/>
              <a:miter lim="800000"/>
              <a:headEnd/>
              <a:tailEnd/>
            </a:ln>
          </p:spPr>
          <p:txBody>
            <a:bodyPr wrap="none">
              <a:spAutoFit/>
            </a:bodyPr>
            <a:lstStyle/>
            <a:p>
              <a:r>
                <a:rPr lang="en-US" sz="1600"/>
                <a:t>2</a:t>
              </a:r>
            </a:p>
          </p:txBody>
        </p:sp>
        <p:sp>
          <p:nvSpPr>
            <p:cNvPr id="32" name="Text Box 134"/>
            <p:cNvSpPr txBox="1">
              <a:spLocks noChangeArrowheads="1"/>
            </p:cNvSpPr>
            <p:nvPr/>
          </p:nvSpPr>
          <p:spPr bwMode="auto">
            <a:xfrm>
              <a:off x="6286500" y="1790700"/>
              <a:ext cx="307975" cy="336550"/>
            </a:xfrm>
            <a:prstGeom prst="rect">
              <a:avLst/>
            </a:prstGeom>
            <a:noFill/>
            <a:ln w="9525">
              <a:noFill/>
              <a:miter lim="800000"/>
              <a:headEnd/>
              <a:tailEnd/>
            </a:ln>
          </p:spPr>
          <p:txBody>
            <a:bodyPr wrap="none">
              <a:spAutoFit/>
            </a:bodyPr>
            <a:lstStyle/>
            <a:p>
              <a:r>
                <a:rPr lang="en-US" sz="1600"/>
                <a:t>3</a:t>
              </a:r>
            </a:p>
          </p:txBody>
        </p:sp>
        <p:sp>
          <p:nvSpPr>
            <p:cNvPr id="33" name="Text Box 135"/>
            <p:cNvSpPr txBox="1">
              <a:spLocks noChangeArrowheads="1"/>
            </p:cNvSpPr>
            <p:nvPr/>
          </p:nvSpPr>
          <p:spPr bwMode="auto">
            <a:xfrm>
              <a:off x="4767263" y="785813"/>
              <a:ext cx="1325563" cy="366712"/>
            </a:xfrm>
            <a:prstGeom prst="rect">
              <a:avLst/>
            </a:prstGeom>
            <a:noFill/>
            <a:ln w="9525">
              <a:noFill/>
              <a:miter lim="800000"/>
              <a:headEnd/>
              <a:tailEnd/>
            </a:ln>
          </p:spPr>
          <p:txBody>
            <a:bodyPr wrap="none">
              <a:spAutoFit/>
            </a:bodyPr>
            <a:lstStyle/>
            <a:p>
              <a:r>
                <a:rPr lang="en-US" dirty="0">
                  <a:solidFill>
                    <a:srgbClr val="FF0000"/>
                  </a:solidFill>
                </a:rPr>
                <a:t>VC number</a:t>
              </a:r>
            </a:p>
          </p:txBody>
        </p:sp>
        <p:sp>
          <p:nvSpPr>
            <p:cNvPr id="34" name="Line 137"/>
            <p:cNvSpPr>
              <a:spLocks noChangeShapeType="1"/>
            </p:cNvSpPr>
            <p:nvPr/>
          </p:nvSpPr>
          <p:spPr bwMode="auto">
            <a:xfrm>
              <a:off x="5268913" y="1117600"/>
              <a:ext cx="233363" cy="411162"/>
            </a:xfrm>
            <a:prstGeom prst="line">
              <a:avLst/>
            </a:prstGeom>
            <a:noFill/>
            <a:ln w="9525">
              <a:solidFill>
                <a:srgbClr val="FF6600"/>
              </a:solidFill>
              <a:round/>
              <a:headEnd/>
              <a:tailEnd type="triangle" w="med" len="med"/>
            </a:ln>
          </p:spPr>
          <p:txBody>
            <a:bodyPr wrap="none"/>
            <a:lstStyle/>
            <a:p>
              <a:endParaRPr lang="en-US"/>
            </a:p>
          </p:txBody>
        </p:sp>
        <p:sp>
          <p:nvSpPr>
            <p:cNvPr id="35" name="Text Box 138"/>
            <p:cNvSpPr txBox="1">
              <a:spLocks noChangeArrowheads="1"/>
            </p:cNvSpPr>
            <p:nvPr/>
          </p:nvSpPr>
          <p:spPr bwMode="auto">
            <a:xfrm>
              <a:off x="4381500" y="2565400"/>
              <a:ext cx="1185863" cy="641350"/>
            </a:xfrm>
            <a:prstGeom prst="rect">
              <a:avLst/>
            </a:prstGeom>
            <a:noFill/>
            <a:ln w="9525">
              <a:noFill/>
              <a:miter lim="800000"/>
              <a:headEnd/>
              <a:tailEnd/>
            </a:ln>
          </p:spPr>
          <p:txBody>
            <a:bodyPr wrap="none">
              <a:spAutoFit/>
            </a:bodyPr>
            <a:lstStyle/>
            <a:p>
              <a:r>
                <a:rPr lang="en-US"/>
                <a:t>interface</a:t>
              </a:r>
            </a:p>
            <a:p>
              <a:r>
                <a:rPr lang="en-US"/>
                <a:t>number</a:t>
              </a:r>
            </a:p>
          </p:txBody>
        </p:sp>
        <p:sp>
          <p:nvSpPr>
            <p:cNvPr id="36" name="Line 139"/>
            <p:cNvSpPr>
              <a:spLocks noChangeShapeType="1"/>
            </p:cNvSpPr>
            <p:nvPr/>
          </p:nvSpPr>
          <p:spPr bwMode="auto">
            <a:xfrm flipV="1">
              <a:off x="5180013" y="2133600"/>
              <a:ext cx="463550" cy="450850"/>
            </a:xfrm>
            <a:prstGeom prst="line">
              <a:avLst/>
            </a:prstGeom>
            <a:noFill/>
            <a:ln w="9525">
              <a:solidFill>
                <a:schemeClr val="tx1"/>
              </a:solidFill>
              <a:round/>
              <a:headEnd/>
              <a:tailEnd type="triangle" w="med" len="med"/>
            </a:ln>
          </p:spPr>
          <p:txBody>
            <a:bodyPr wrap="none"/>
            <a:lstStyle/>
            <a:p>
              <a:endParaRPr lang="en-US"/>
            </a:p>
          </p:txBody>
        </p:sp>
        <p:grpSp>
          <p:nvGrpSpPr>
            <p:cNvPr id="3" name="Group 171"/>
            <p:cNvGrpSpPr/>
            <p:nvPr/>
          </p:nvGrpSpPr>
          <p:grpSpPr>
            <a:xfrm>
              <a:off x="5867400" y="2438400"/>
              <a:ext cx="501650" cy="232929"/>
              <a:chOff x="4038600" y="4747086"/>
              <a:chExt cx="501650" cy="232929"/>
            </a:xfrm>
          </p:grpSpPr>
          <p:sp>
            <p:nvSpPr>
              <p:cNvPr id="170"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71"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172"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173"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174"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4" name="Group 13"/>
              <p:cNvGrpSpPr>
                <a:grpSpLocks/>
              </p:cNvGrpSpPr>
              <p:nvPr/>
            </p:nvGrpSpPr>
            <p:grpSpPr bwMode="auto">
              <a:xfrm>
                <a:off x="4174369" y="4811571"/>
                <a:ext cx="245252" cy="65219"/>
                <a:chOff x="2848" y="848"/>
                <a:chExt cx="140" cy="98"/>
              </a:xfrm>
            </p:grpSpPr>
            <p:sp>
              <p:nvSpPr>
                <p:cNvPr id="180"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81"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82"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5" name="Group 17"/>
              <p:cNvGrpSpPr>
                <a:grpSpLocks/>
              </p:cNvGrpSpPr>
              <p:nvPr/>
            </p:nvGrpSpPr>
            <p:grpSpPr bwMode="auto">
              <a:xfrm flipV="1">
                <a:off x="4174369" y="4800610"/>
                <a:ext cx="245252" cy="65219"/>
                <a:chOff x="2848" y="848"/>
                <a:chExt cx="140" cy="98"/>
              </a:xfrm>
            </p:grpSpPr>
            <p:sp>
              <p:nvSpPr>
                <p:cNvPr id="177"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78"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79"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6" name="Group 185"/>
            <p:cNvGrpSpPr/>
            <p:nvPr/>
          </p:nvGrpSpPr>
          <p:grpSpPr>
            <a:xfrm>
              <a:off x="7162800" y="1676400"/>
              <a:ext cx="501650" cy="232929"/>
              <a:chOff x="4038600" y="4747086"/>
              <a:chExt cx="501650" cy="232929"/>
            </a:xfrm>
          </p:grpSpPr>
          <p:sp>
            <p:nvSpPr>
              <p:cNvPr id="157"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58"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159"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160"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161"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7" name="Group 13"/>
              <p:cNvGrpSpPr>
                <a:grpSpLocks/>
              </p:cNvGrpSpPr>
              <p:nvPr/>
            </p:nvGrpSpPr>
            <p:grpSpPr bwMode="auto">
              <a:xfrm>
                <a:off x="4174369" y="4811571"/>
                <a:ext cx="245252" cy="65219"/>
                <a:chOff x="2848" y="848"/>
                <a:chExt cx="140" cy="98"/>
              </a:xfrm>
            </p:grpSpPr>
            <p:sp>
              <p:nvSpPr>
                <p:cNvPr id="167"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68"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69"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8" name="Group 17"/>
              <p:cNvGrpSpPr>
                <a:grpSpLocks/>
              </p:cNvGrpSpPr>
              <p:nvPr/>
            </p:nvGrpSpPr>
            <p:grpSpPr bwMode="auto">
              <a:xfrm flipV="1">
                <a:off x="4174369" y="4800610"/>
                <a:ext cx="245252" cy="65219"/>
                <a:chOff x="2848" y="848"/>
                <a:chExt cx="140" cy="98"/>
              </a:xfrm>
            </p:grpSpPr>
            <p:sp>
              <p:nvSpPr>
                <p:cNvPr id="164"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65"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66"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10" name="Group 199"/>
            <p:cNvGrpSpPr/>
            <p:nvPr/>
          </p:nvGrpSpPr>
          <p:grpSpPr>
            <a:xfrm>
              <a:off x="7086600" y="2362200"/>
              <a:ext cx="501650" cy="232929"/>
              <a:chOff x="4038600" y="4747086"/>
              <a:chExt cx="501650" cy="232929"/>
            </a:xfrm>
          </p:grpSpPr>
          <p:sp>
            <p:nvSpPr>
              <p:cNvPr id="144"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45"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146"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147"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148"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1" name="Group 13"/>
              <p:cNvGrpSpPr>
                <a:grpSpLocks/>
              </p:cNvGrpSpPr>
              <p:nvPr/>
            </p:nvGrpSpPr>
            <p:grpSpPr bwMode="auto">
              <a:xfrm>
                <a:off x="4174369" y="4811571"/>
                <a:ext cx="245252" cy="65219"/>
                <a:chOff x="2848" y="848"/>
                <a:chExt cx="140" cy="98"/>
              </a:xfrm>
            </p:grpSpPr>
            <p:sp>
              <p:nvSpPr>
                <p:cNvPr id="154"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55"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56"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12" name="Group 17"/>
              <p:cNvGrpSpPr>
                <a:grpSpLocks/>
              </p:cNvGrpSpPr>
              <p:nvPr/>
            </p:nvGrpSpPr>
            <p:grpSpPr bwMode="auto">
              <a:xfrm flipV="1">
                <a:off x="4174369" y="4800610"/>
                <a:ext cx="245252" cy="65219"/>
                <a:chOff x="2848" y="848"/>
                <a:chExt cx="140" cy="98"/>
              </a:xfrm>
            </p:grpSpPr>
            <p:sp>
              <p:nvSpPr>
                <p:cNvPr id="151"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52"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53"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13" name="Group 213"/>
            <p:cNvGrpSpPr/>
            <p:nvPr/>
          </p:nvGrpSpPr>
          <p:grpSpPr>
            <a:xfrm>
              <a:off x="5791200" y="1676400"/>
              <a:ext cx="501650" cy="232929"/>
              <a:chOff x="4038600" y="4747086"/>
              <a:chExt cx="501650" cy="232929"/>
            </a:xfrm>
          </p:grpSpPr>
          <p:sp>
            <p:nvSpPr>
              <p:cNvPr id="131"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32"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133"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134"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135"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37" name="Group 13"/>
              <p:cNvGrpSpPr>
                <a:grpSpLocks/>
              </p:cNvGrpSpPr>
              <p:nvPr/>
            </p:nvGrpSpPr>
            <p:grpSpPr bwMode="auto">
              <a:xfrm>
                <a:off x="4174369" y="4811571"/>
                <a:ext cx="245252" cy="65219"/>
                <a:chOff x="2848" y="848"/>
                <a:chExt cx="140" cy="98"/>
              </a:xfrm>
            </p:grpSpPr>
            <p:sp>
              <p:nvSpPr>
                <p:cNvPr id="141"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42"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43"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38" name="Group 17"/>
              <p:cNvGrpSpPr>
                <a:grpSpLocks/>
              </p:cNvGrpSpPr>
              <p:nvPr/>
            </p:nvGrpSpPr>
            <p:grpSpPr bwMode="auto">
              <a:xfrm flipV="1">
                <a:off x="4174369" y="4800610"/>
                <a:ext cx="245252" cy="65219"/>
                <a:chOff x="2848" y="848"/>
                <a:chExt cx="140" cy="98"/>
              </a:xfrm>
            </p:grpSpPr>
            <p:sp>
              <p:nvSpPr>
                <p:cNvPr id="138"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39"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40"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graphicFrame>
        <p:nvGraphicFramePr>
          <p:cNvPr id="196" name="Table 195"/>
          <p:cNvGraphicFramePr>
            <a:graphicFrameLocks noGrp="1"/>
          </p:cNvGraphicFramePr>
          <p:nvPr/>
        </p:nvGraphicFramePr>
        <p:xfrm>
          <a:off x="1600200" y="3429000"/>
          <a:ext cx="6096000" cy="222504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r>
                        <a:rPr lang="en-US" dirty="0" err="1"/>
                        <a:t>Cổng</a:t>
                      </a:r>
                      <a:r>
                        <a:rPr lang="en-US" baseline="0" dirty="0"/>
                        <a:t> </a:t>
                      </a:r>
                      <a:r>
                        <a:rPr lang="en-US" baseline="0" dirty="0" err="1"/>
                        <a:t>vào</a:t>
                      </a:r>
                      <a:endParaRPr lang="en-US" dirty="0"/>
                    </a:p>
                  </a:txBody>
                  <a:tcPr/>
                </a:tc>
                <a:tc>
                  <a:txBody>
                    <a:bodyPr/>
                    <a:lstStyle/>
                    <a:p>
                      <a:r>
                        <a:rPr lang="en-US" dirty="0"/>
                        <a:t>VC# </a:t>
                      </a:r>
                      <a:r>
                        <a:rPr lang="en-US" dirty="0" err="1"/>
                        <a:t>vào</a:t>
                      </a:r>
                      <a:endParaRPr lang="en-US" dirty="0"/>
                    </a:p>
                  </a:txBody>
                  <a:tcPr/>
                </a:tc>
                <a:tc>
                  <a:txBody>
                    <a:bodyPr/>
                    <a:lstStyle/>
                    <a:p>
                      <a:r>
                        <a:rPr lang="en-US" dirty="0" err="1"/>
                        <a:t>Cổng</a:t>
                      </a:r>
                      <a:r>
                        <a:rPr lang="en-US" baseline="0" dirty="0"/>
                        <a:t> </a:t>
                      </a:r>
                      <a:r>
                        <a:rPr lang="en-US" baseline="0" dirty="0" err="1"/>
                        <a:t>ra</a:t>
                      </a:r>
                      <a:endParaRPr lang="en-US" dirty="0"/>
                    </a:p>
                  </a:txBody>
                  <a:tcPr/>
                </a:tc>
                <a:tc>
                  <a:txBody>
                    <a:bodyPr/>
                    <a:lstStyle/>
                    <a:p>
                      <a:r>
                        <a:rPr lang="en-US" dirty="0"/>
                        <a:t>VC#</a:t>
                      </a:r>
                      <a:r>
                        <a:rPr lang="en-US" baseline="0" dirty="0"/>
                        <a:t> </a:t>
                      </a:r>
                      <a:r>
                        <a:rPr lang="en-US" baseline="0" dirty="0" err="1"/>
                        <a:t>ra</a:t>
                      </a:r>
                      <a:endParaRPr lang="en-US" dirty="0"/>
                    </a:p>
                  </a:txBody>
                  <a:tcPr/>
                </a:tc>
                <a:extLst>
                  <a:ext uri="{0D108BD9-81ED-4DB2-BD59-A6C34878D82A}">
                    <a16:rowId xmlns:a16="http://schemas.microsoft.com/office/drawing/2014/main" val="10000"/>
                  </a:ext>
                </a:extLst>
              </a:tr>
              <a:tr h="370840">
                <a:tc>
                  <a:txBody>
                    <a:bodyPr/>
                    <a:lstStyle/>
                    <a:p>
                      <a:pPr algn="ctr"/>
                      <a:r>
                        <a:rPr lang="en-US" dirty="0"/>
                        <a:t>1</a:t>
                      </a:r>
                    </a:p>
                  </a:txBody>
                  <a:tcPr/>
                </a:tc>
                <a:tc>
                  <a:txBody>
                    <a:bodyPr/>
                    <a:lstStyle/>
                    <a:p>
                      <a:pPr algn="ctr"/>
                      <a:r>
                        <a:rPr lang="en-US" dirty="0"/>
                        <a:t>12</a:t>
                      </a:r>
                    </a:p>
                  </a:txBody>
                  <a:tcPr/>
                </a:tc>
                <a:tc>
                  <a:txBody>
                    <a:bodyPr/>
                    <a:lstStyle/>
                    <a:p>
                      <a:pPr algn="ctr"/>
                      <a:r>
                        <a:rPr lang="en-US" dirty="0"/>
                        <a:t>3</a:t>
                      </a:r>
                    </a:p>
                  </a:txBody>
                  <a:tcPr/>
                </a:tc>
                <a:tc>
                  <a:txBody>
                    <a:bodyPr/>
                    <a:lstStyle/>
                    <a:p>
                      <a:pPr algn="ctr"/>
                      <a:r>
                        <a:rPr lang="en-US" dirty="0"/>
                        <a:t>22</a:t>
                      </a:r>
                    </a:p>
                  </a:txBody>
                  <a:tcPr/>
                </a:tc>
                <a:extLst>
                  <a:ext uri="{0D108BD9-81ED-4DB2-BD59-A6C34878D82A}">
                    <a16:rowId xmlns:a16="http://schemas.microsoft.com/office/drawing/2014/main" val="10001"/>
                  </a:ext>
                </a:extLst>
              </a:tr>
              <a:tr h="370840">
                <a:tc>
                  <a:txBody>
                    <a:bodyPr/>
                    <a:lstStyle/>
                    <a:p>
                      <a:pPr algn="ctr"/>
                      <a:r>
                        <a:rPr lang="en-US" dirty="0"/>
                        <a:t>2</a:t>
                      </a:r>
                    </a:p>
                  </a:txBody>
                  <a:tcPr/>
                </a:tc>
                <a:tc>
                  <a:txBody>
                    <a:bodyPr/>
                    <a:lstStyle/>
                    <a:p>
                      <a:pPr algn="ctr"/>
                      <a:r>
                        <a:rPr lang="en-US" dirty="0"/>
                        <a:t>63</a:t>
                      </a:r>
                    </a:p>
                  </a:txBody>
                  <a:tcPr/>
                </a:tc>
                <a:tc>
                  <a:txBody>
                    <a:bodyPr/>
                    <a:lstStyle/>
                    <a:p>
                      <a:pPr algn="ctr"/>
                      <a:r>
                        <a:rPr lang="en-US" dirty="0"/>
                        <a:t>1</a:t>
                      </a:r>
                    </a:p>
                  </a:txBody>
                  <a:tcPr/>
                </a:tc>
                <a:tc>
                  <a:txBody>
                    <a:bodyPr/>
                    <a:lstStyle/>
                    <a:p>
                      <a:pPr algn="ctr"/>
                      <a:r>
                        <a:rPr lang="en-US" dirty="0"/>
                        <a:t>18</a:t>
                      </a:r>
                    </a:p>
                  </a:txBody>
                  <a:tcPr/>
                </a:tc>
                <a:extLst>
                  <a:ext uri="{0D108BD9-81ED-4DB2-BD59-A6C34878D82A}">
                    <a16:rowId xmlns:a16="http://schemas.microsoft.com/office/drawing/2014/main" val="10002"/>
                  </a:ext>
                </a:extLst>
              </a:tr>
              <a:tr h="370840">
                <a:tc>
                  <a:txBody>
                    <a:bodyPr/>
                    <a:lstStyle/>
                    <a:p>
                      <a:pPr algn="ctr"/>
                      <a:r>
                        <a:rPr lang="en-US" dirty="0"/>
                        <a:t>3</a:t>
                      </a:r>
                    </a:p>
                  </a:txBody>
                  <a:tcPr/>
                </a:tc>
                <a:tc>
                  <a:txBody>
                    <a:bodyPr/>
                    <a:lstStyle/>
                    <a:p>
                      <a:pPr algn="ctr"/>
                      <a:r>
                        <a:rPr lang="en-US" dirty="0"/>
                        <a:t>7</a:t>
                      </a:r>
                    </a:p>
                  </a:txBody>
                  <a:tcPr/>
                </a:tc>
                <a:tc>
                  <a:txBody>
                    <a:bodyPr/>
                    <a:lstStyle/>
                    <a:p>
                      <a:pPr algn="ctr"/>
                      <a:r>
                        <a:rPr lang="en-US" dirty="0"/>
                        <a:t>2</a:t>
                      </a:r>
                    </a:p>
                  </a:txBody>
                  <a:tcPr/>
                </a:tc>
                <a:tc>
                  <a:txBody>
                    <a:bodyPr/>
                    <a:lstStyle/>
                    <a:p>
                      <a:pPr algn="ctr"/>
                      <a:r>
                        <a:rPr lang="en-US" dirty="0"/>
                        <a:t>17</a:t>
                      </a:r>
                    </a:p>
                  </a:txBody>
                  <a:tcPr/>
                </a:tc>
                <a:extLst>
                  <a:ext uri="{0D108BD9-81ED-4DB2-BD59-A6C34878D82A}">
                    <a16:rowId xmlns:a16="http://schemas.microsoft.com/office/drawing/2014/main" val="10003"/>
                  </a:ext>
                </a:extLst>
              </a:tr>
              <a:tr h="370840">
                <a:tc>
                  <a:txBody>
                    <a:bodyPr/>
                    <a:lstStyle/>
                    <a:p>
                      <a:pPr algn="ctr"/>
                      <a:r>
                        <a:rPr lang="en-US" dirty="0"/>
                        <a:t>1</a:t>
                      </a:r>
                    </a:p>
                  </a:txBody>
                  <a:tcPr/>
                </a:tc>
                <a:tc>
                  <a:txBody>
                    <a:bodyPr/>
                    <a:lstStyle/>
                    <a:p>
                      <a:pPr algn="ctr"/>
                      <a:r>
                        <a:rPr lang="en-US" dirty="0"/>
                        <a:t>97</a:t>
                      </a:r>
                    </a:p>
                  </a:txBody>
                  <a:tcPr/>
                </a:tc>
                <a:tc>
                  <a:txBody>
                    <a:bodyPr/>
                    <a:lstStyle/>
                    <a:p>
                      <a:pPr algn="ctr"/>
                      <a:r>
                        <a:rPr lang="en-US" dirty="0"/>
                        <a:t>3</a:t>
                      </a:r>
                    </a:p>
                  </a:txBody>
                  <a:tcPr/>
                </a:tc>
                <a:tc>
                  <a:txBody>
                    <a:bodyPr/>
                    <a:lstStyle/>
                    <a:p>
                      <a:pPr algn="ctr"/>
                      <a:r>
                        <a:rPr lang="en-US" dirty="0"/>
                        <a:t>87</a:t>
                      </a:r>
                    </a:p>
                  </a:txBody>
                  <a:tcPr/>
                </a:tc>
                <a:extLst>
                  <a:ext uri="{0D108BD9-81ED-4DB2-BD59-A6C34878D82A}">
                    <a16:rowId xmlns:a16="http://schemas.microsoft.com/office/drawing/2014/main" val="10004"/>
                  </a:ext>
                </a:extLst>
              </a:tr>
              <a:tr h="370840">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10005"/>
                  </a:ext>
                </a:extLst>
              </a:tr>
            </a:tbl>
          </a:graphicData>
        </a:graphic>
      </p:graphicFrame>
      <p:sp>
        <p:nvSpPr>
          <p:cNvPr id="86" name="Slide Number Placeholder 85"/>
          <p:cNvSpPr>
            <a:spLocks noGrp="1"/>
          </p:cNvSpPr>
          <p:nvPr>
            <p:ph type="sldNum" sz="quarter" idx="12"/>
          </p:nvPr>
        </p:nvSpPr>
        <p:spPr/>
        <p:txBody>
          <a:bodyPr/>
          <a:lstStyle/>
          <a:p>
            <a:fld id="{4810A696-75C0-4E1D-A482-26D5420205C7}" type="slidenum">
              <a:rPr lang="en-US" smtClean="0"/>
              <a:pPr/>
              <a:t>10</a:t>
            </a:fld>
            <a:endParaRPr lang="en-US"/>
          </a:p>
        </p:txBody>
      </p:sp>
      <p:sp>
        <p:nvSpPr>
          <p:cNvPr id="87" name="Footer Placeholder 86"/>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96"/>
                                        </p:tgtEl>
                                        <p:attrNameLst>
                                          <p:attrName>style.visibility</p:attrName>
                                        </p:attrNameLst>
                                      </p:cBhvr>
                                      <p:to>
                                        <p:strVal val="visible"/>
                                      </p:to>
                                    </p:set>
                                    <p:animEffect transition="in" filter="dissolve">
                                      <p:cBhvr>
                                        <p:cTn id="12" dur="500"/>
                                        <p:tgtEl>
                                          <p:spTgt spid="19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8"/>
                                        </p:tgtEl>
                                        <p:attrNameLst>
                                          <p:attrName>style.visibility</p:attrName>
                                        </p:attrNameLst>
                                      </p:cBhvr>
                                      <p:to>
                                        <p:strVal val="visible"/>
                                      </p:to>
                                    </p:set>
                                    <p:animEffect transition="in" filter="blinds(horizontal)">
                                      <p:cBhvr>
                                        <p:cTn id="17"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en-US" sz="3200" dirty="0"/>
              <a:t>Datagram network - 1</a:t>
            </a:r>
            <a:endParaRPr lang="en-US" dirty="0"/>
          </a:p>
        </p:txBody>
      </p:sp>
      <p:sp>
        <p:nvSpPr>
          <p:cNvPr id="178179" name="Rectangle 3"/>
          <p:cNvSpPr>
            <a:spLocks noGrp="1" noChangeArrowheads="1"/>
          </p:cNvSpPr>
          <p:nvPr>
            <p:ph sz="quarter" idx="1"/>
          </p:nvPr>
        </p:nvSpPr>
        <p:spPr>
          <a:xfrm>
            <a:off x="457200" y="1371600"/>
            <a:ext cx="8001000" cy="5102352"/>
          </a:xfrm>
        </p:spPr>
        <p:txBody>
          <a:bodyPr>
            <a:normAutofit/>
          </a:bodyPr>
          <a:lstStyle/>
          <a:p>
            <a:pPr>
              <a:lnSpc>
                <a:spcPct val="150000"/>
              </a:lnSpc>
            </a:pPr>
            <a:r>
              <a:rPr lang="en-US" dirty="0" err="1"/>
              <a:t>Không</a:t>
            </a:r>
            <a:r>
              <a:rPr lang="en-US" dirty="0"/>
              <a:t> </a:t>
            </a:r>
            <a:r>
              <a:rPr lang="en-US" dirty="0" err="1"/>
              <a:t>thiết</a:t>
            </a:r>
            <a:r>
              <a:rPr lang="en-US" dirty="0"/>
              <a:t> </a:t>
            </a:r>
            <a:r>
              <a:rPr lang="en-US" dirty="0" err="1"/>
              <a:t>lập</a:t>
            </a:r>
            <a:r>
              <a:rPr lang="en-US" dirty="0"/>
              <a:t> </a:t>
            </a:r>
            <a:r>
              <a:rPr lang="en-US" dirty="0" err="1"/>
              <a:t>kết</a:t>
            </a:r>
            <a:r>
              <a:rPr lang="en-US" dirty="0"/>
              <a:t> </a:t>
            </a:r>
            <a:r>
              <a:rPr lang="en-US" dirty="0" err="1"/>
              <a:t>nối</a:t>
            </a:r>
            <a:r>
              <a:rPr lang="en-US" dirty="0"/>
              <a:t> </a:t>
            </a:r>
            <a:r>
              <a:rPr lang="en-US" dirty="0" err="1"/>
              <a:t>trước</a:t>
            </a:r>
            <a:r>
              <a:rPr lang="en-US" dirty="0"/>
              <a:t> </a:t>
            </a:r>
            <a:r>
              <a:rPr lang="en-US" dirty="0" err="1"/>
              <a:t>khi</a:t>
            </a:r>
            <a:r>
              <a:rPr lang="en-US" dirty="0"/>
              <a:t> </a:t>
            </a:r>
            <a:r>
              <a:rPr lang="en-US" dirty="0" err="1"/>
              <a:t>truyền</a:t>
            </a:r>
            <a:r>
              <a:rPr lang="en-US" dirty="0"/>
              <a:t> </a:t>
            </a:r>
            <a:r>
              <a:rPr lang="en-US" dirty="0" err="1"/>
              <a:t>dữ</a:t>
            </a:r>
            <a:r>
              <a:rPr lang="en-US" dirty="0"/>
              <a:t> </a:t>
            </a:r>
            <a:r>
              <a:rPr lang="en-US" dirty="0" err="1"/>
              <a:t>liệu</a:t>
            </a:r>
            <a:endParaRPr lang="en-US" dirty="0"/>
          </a:p>
          <a:p>
            <a:pPr lvl="1">
              <a:lnSpc>
                <a:spcPct val="150000"/>
              </a:lnSpc>
            </a:pPr>
            <a:r>
              <a:rPr lang="en-US" dirty="0"/>
              <a:t>Router </a:t>
            </a:r>
            <a:r>
              <a:rPr lang="en-US" dirty="0" err="1"/>
              <a:t>không</a:t>
            </a:r>
            <a:r>
              <a:rPr lang="en-US" dirty="0"/>
              <a:t> </a:t>
            </a:r>
            <a:r>
              <a:rPr lang="en-US" dirty="0" err="1"/>
              <a:t>cần</a:t>
            </a:r>
            <a:r>
              <a:rPr lang="en-US" dirty="0"/>
              <a:t> </a:t>
            </a:r>
            <a:r>
              <a:rPr lang="en-US" dirty="0" err="1"/>
              <a:t>quản</a:t>
            </a:r>
            <a:r>
              <a:rPr lang="en-US" dirty="0"/>
              <a:t> </a:t>
            </a:r>
            <a:r>
              <a:rPr lang="en-US" dirty="0" err="1"/>
              <a:t>lý</a:t>
            </a:r>
            <a:r>
              <a:rPr lang="en-US" dirty="0"/>
              <a:t> </a:t>
            </a:r>
            <a:r>
              <a:rPr lang="en-US" dirty="0" err="1"/>
              <a:t>trạng</a:t>
            </a:r>
            <a:r>
              <a:rPr lang="en-US" dirty="0"/>
              <a:t> </a:t>
            </a:r>
            <a:r>
              <a:rPr lang="en-US" dirty="0" err="1"/>
              <a:t>thái</a:t>
            </a:r>
            <a:r>
              <a:rPr lang="en-US" dirty="0"/>
              <a:t> </a:t>
            </a:r>
            <a:r>
              <a:rPr lang="en-US" dirty="0" err="1"/>
              <a:t>kết</a:t>
            </a:r>
            <a:r>
              <a:rPr lang="en-US" dirty="0"/>
              <a:t> </a:t>
            </a:r>
            <a:r>
              <a:rPr lang="en-US" dirty="0" err="1"/>
              <a:t>nối</a:t>
            </a:r>
            <a:endParaRPr lang="en-US" dirty="0"/>
          </a:p>
          <a:p>
            <a:pPr>
              <a:lnSpc>
                <a:spcPct val="150000"/>
              </a:lnSpc>
            </a:pPr>
            <a:r>
              <a:rPr lang="en-US" dirty="0" err="1"/>
              <a:t>Thông</a:t>
            </a:r>
            <a:r>
              <a:rPr lang="en-US" dirty="0"/>
              <a:t> tin </a:t>
            </a:r>
            <a:r>
              <a:rPr lang="en-US" dirty="0" err="1"/>
              <a:t>định</a:t>
            </a:r>
            <a:r>
              <a:rPr lang="en-US" dirty="0"/>
              <a:t> </a:t>
            </a:r>
            <a:r>
              <a:rPr lang="en-US" dirty="0" err="1"/>
              <a:t>tuyến</a:t>
            </a:r>
            <a:r>
              <a:rPr lang="en-US" dirty="0"/>
              <a:t>: </a:t>
            </a:r>
            <a:r>
              <a:rPr lang="en-US" dirty="0" err="1"/>
              <a:t>địa</a:t>
            </a:r>
            <a:r>
              <a:rPr lang="en-US" dirty="0"/>
              <a:t> </a:t>
            </a:r>
            <a:r>
              <a:rPr lang="en-US" dirty="0" err="1"/>
              <a:t>chỉ</a:t>
            </a:r>
            <a:r>
              <a:rPr lang="en-US" dirty="0"/>
              <a:t> </a:t>
            </a:r>
            <a:r>
              <a:rPr lang="en-US" dirty="0" err="1"/>
              <a:t>đích</a:t>
            </a:r>
            <a:r>
              <a:rPr lang="en-US" dirty="0"/>
              <a:t> </a:t>
            </a:r>
            <a:r>
              <a:rPr lang="en-US" dirty="0" err="1"/>
              <a:t>đến</a:t>
            </a:r>
            <a:endParaRPr lang="en-US" dirty="0"/>
          </a:p>
          <a:p>
            <a:pPr lvl="1">
              <a:lnSpc>
                <a:spcPct val="150000"/>
              </a:lnSpc>
            </a:pPr>
            <a:r>
              <a:rPr lang="en-US" dirty="0" err="1"/>
              <a:t>Mỗi</a:t>
            </a:r>
            <a:r>
              <a:rPr lang="en-US" dirty="0"/>
              <a:t> router </a:t>
            </a:r>
            <a:r>
              <a:rPr lang="en-US" dirty="0" err="1"/>
              <a:t>duy</a:t>
            </a:r>
            <a:r>
              <a:rPr lang="en-US" dirty="0"/>
              <a:t> </a:t>
            </a:r>
            <a:r>
              <a:rPr lang="en-US" dirty="0" err="1"/>
              <a:t>trì</a:t>
            </a:r>
            <a:r>
              <a:rPr lang="en-US" dirty="0"/>
              <a:t> </a:t>
            </a:r>
            <a:r>
              <a:rPr lang="en-US" dirty="0" err="1"/>
              <a:t>một</a:t>
            </a:r>
            <a:r>
              <a:rPr lang="en-US" dirty="0"/>
              <a:t> </a:t>
            </a:r>
            <a:r>
              <a:rPr lang="en-US" dirty="0" err="1"/>
              <a:t>bảng</a:t>
            </a:r>
            <a:r>
              <a:rPr lang="en-US" dirty="0"/>
              <a:t> </a:t>
            </a:r>
            <a:r>
              <a:rPr lang="en-US" dirty="0" err="1"/>
              <a:t>định</a:t>
            </a:r>
            <a:r>
              <a:rPr lang="en-US" dirty="0"/>
              <a:t> </a:t>
            </a:r>
            <a:r>
              <a:rPr lang="en-US" dirty="0" err="1"/>
              <a:t>tuyến</a:t>
            </a:r>
            <a:endParaRPr lang="en-US" dirty="0"/>
          </a:p>
          <a:p>
            <a:pPr>
              <a:lnSpc>
                <a:spcPct val="150000"/>
              </a:lnSpc>
            </a:pPr>
            <a:r>
              <a:rPr lang="en-US" dirty="0" err="1"/>
              <a:t>Dùng</a:t>
            </a:r>
            <a:r>
              <a:rPr lang="en-US" dirty="0"/>
              <a:t> </a:t>
            </a:r>
            <a:r>
              <a:rPr lang="en-US" dirty="0" err="1"/>
              <a:t>trong</a:t>
            </a:r>
            <a:r>
              <a:rPr lang="en-US" dirty="0"/>
              <a:t> Internet</a:t>
            </a:r>
          </a:p>
        </p:txBody>
      </p:sp>
      <p:sp>
        <p:nvSpPr>
          <p:cNvPr id="4" name="Slide Number Placeholder 3"/>
          <p:cNvSpPr>
            <a:spLocks noGrp="1"/>
          </p:cNvSpPr>
          <p:nvPr>
            <p:ph type="sldNum" sz="quarter" idx="12"/>
          </p:nvPr>
        </p:nvSpPr>
        <p:spPr/>
        <p:txBody>
          <a:bodyPr/>
          <a:lstStyle/>
          <a:p>
            <a:fld id="{4810A696-75C0-4E1D-A482-26D5420205C7}" type="slidenum">
              <a:rPr lang="en-US" smtClean="0"/>
              <a:pPr/>
              <a:t>11</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8179">
                                            <p:txEl>
                                              <p:pRg st="0" end="0"/>
                                            </p:txEl>
                                          </p:spTgt>
                                        </p:tgtEl>
                                        <p:attrNameLst>
                                          <p:attrName>style.visibility</p:attrName>
                                        </p:attrNameLst>
                                      </p:cBhvr>
                                      <p:to>
                                        <p:strVal val="visible"/>
                                      </p:to>
                                    </p:set>
                                    <p:animEffect transition="in" filter="blinds(horizontal)">
                                      <p:cBhvr>
                                        <p:cTn id="7" dur="500"/>
                                        <p:tgtEl>
                                          <p:spTgt spid="17817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78179">
                                            <p:txEl>
                                              <p:pRg st="1" end="1"/>
                                            </p:txEl>
                                          </p:spTgt>
                                        </p:tgtEl>
                                        <p:attrNameLst>
                                          <p:attrName>style.visibility</p:attrName>
                                        </p:attrNameLst>
                                      </p:cBhvr>
                                      <p:to>
                                        <p:strVal val="visible"/>
                                      </p:to>
                                    </p:set>
                                    <p:animEffect transition="in" filter="blinds(horizontal)">
                                      <p:cBhvr>
                                        <p:cTn id="10" dur="500"/>
                                        <p:tgtEl>
                                          <p:spTgt spid="17817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78179">
                                            <p:txEl>
                                              <p:pRg st="2" end="2"/>
                                            </p:txEl>
                                          </p:spTgt>
                                        </p:tgtEl>
                                        <p:attrNameLst>
                                          <p:attrName>style.visibility</p:attrName>
                                        </p:attrNameLst>
                                      </p:cBhvr>
                                      <p:to>
                                        <p:strVal val="visible"/>
                                      </p:to>
                                    </p:set>
                                    <p:animEffect transition="in" filter="blinds(horizontal)">
                                      <p:cBhvr>
                                        <p:cTn id="15" dur="500"/>
                                        <p:tgtEl>
                                          <p:spTgt spid="178179">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78179">
                                            <p:txEl>
                                              <p:pRg st="3" end="3"/>
                                            </p:txEl>
                                          </p:spTgt>
                                        </p:tgtEl>
                                        <p:attrNameLst>
                                          <p:attrName>style.visibility</p:attrName>
                                        </p:attrNameLst>
                                      </p:cBhvr>
                                      <p:to>
                                        <p:strVal val="visible"/>
                                      </p:to>
                                    </p:set>
                                    <p:animEffect transition="in" filter="blinds(horizontal)">
                                      <p:cBhvr>
                                        <p:cTn id="18" dur="500"/>
                                        <p:tgtEl>
                                          <p:spTgt spid="17817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78179">
                                            <p:txEl>
                                              <p:pRg st="4" end="4"/>
                                            </p:txEl>
                                          </p:spTgt>
                                        </p:tgtEl>
                                        <p:attrNameLst>
                                          <p:attrName>style.visibility</p:attrName>
                                        </p:attrNameLst>
                                      </p:cBhvr>
                                      <p:to>
                                        <p:strVal val="visible"/>
                                      </p:to>
                                    </p:set>
                                    <p:animEffect transition="in" filter="blinds(horizontal)">
                                      <p:cBhvr>
                                        <p:cTn id="23" dur="500"/>
                                        <p:tgtEl>
                                          <p:spTgt spid="1781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7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normAutofit/>
          </a:bodyPr>
          <a:lstStyle/>
          <a:p>
            <a:pPr eaLnBrk="1" hangingPunct="1"/>
            <a:r>
              <a:rPr lang="en-US" sz="3600" dirty="0"/>
              <a:t>Datagram network - 2</a:t>
            </a:r>
          </a:p>
        </p:txBody>
      </p:sp>
      <p:sp>
        <p:nvSpPr>
          <p:cNvPr id="6150" name="Text Box 6"/>
          <p:cNvSpPr txBox="1">
            <a:spLocks noChangeArrowheads="1"/>
          </p:cNvSpPr>
          <p:nvPr/>
        </p:nvSpPr>
        <p:spPr bwMode="auto">
          <a:xfrm>
            <a:off x="5638800" y="1600200"/>
            <a:ext cx="1835150" cy="366713"/>
          </a:xfrm>
          <a:prstGeom prst="rect">
            <a:avLst/>
          </a:prstGeom>
          <a:noFill/>
          <a:ln w="9525">
            <a:noFill/>
            <a:miter lim="800000"/>
            <a:headEnd/>
            <a:tailEnd/>
          </a:ln>
        </p:spPr>
        <p:txBody>
          <a:bodyPr wrap="none">
            <a:spAutoFit/>
          </a:bodyPr>
          <a:lstStyle/>
          <a:p>
            <a:r>
              <a:rPr lang="en-US" dirty="0"/>
              <a:t>210.245.10.5/24</a:t>
            </a:r>
          </a:p>
        </p:txBody>
      </p:sp>
      <p:sp>
        <p:nvSpPr>
          <p:cNvPr id="6151" name="Text Box 7"/>
          <p:cNvSpPr txBox="1">
            <a:spLocks noChangeArrowheads="1"/>
          </p:cNvSpPr>
          <p:nvPr/>
        </p:nvSpPr>
        <p:spPr bwMode="auto">
          <a:xfrm>
            <a:off x="1524000" y="1600200"/>
            <a:ext cx="1962150" cy="366713"/>
          </a:xfrm>
          <a:prstGeom prst="rect">
            <a:avLst/>
          </a:prstGeom>
          <a:noFill/>
          <a:ln w="9525">
            <a:noFill/>
            <a:miter lim="800000"/>
            <a:headEnd/>
            <a:tailEnd/>
          </a:ln>
        </p:spPr>
        <p:txBody>
          <a:bodyPr wrap="none">
            <a:spAutoFit/>
          </a:bodyPr>
          <a:lstStyle/>
          <a:p>
            <a:r>
              <a:rPr lang="en-US" dirty="0"/>
              <a:t>200.245.60.45/24</a:t>
            </a:r>
          </a:p>
        </p:txBody>
      </p:sp>
      <p:sp>
        <p:nvSpPr>
          <p:cNvPr id="11" name="Freeform 7"/>
          <p:cNvSpPr>
            <a:spLocks/>
          </p:cNvSpPr>
          <p:nvPr/>
        </p:nvSpPr>
        <p:spPr bwMode="auto">
          <a:xfrm>
            <a:off x="3232150" y="1901825"/>
            <a:ext cx="2847975" cy="1481137"/>
          </a:xfrm>
          <a:custGeom>
            <a:avLst/>
            <a:gdLst>
              <a:gd name="T0" fmla="*/ 6 w 1794"/>
              <a:gd name="T1" fmla="*/ 483 h 933"/>
              <a:gd name="T2" fmla="*/ 108 w 1794"/>
              <a:gd name="T3" fmla="*/ 125 h 933"/>
              <a:gd name="T4" fmla="*/ 559 w 1794"/>
              <a:gd name="T5" fmla="*/ 100 h 933"/>
              <a:gd name="T6" fmla="*/ 1128 w 1794"/>
              <a:gd name="T7" fmla="*/ 29 h 933"/>
              <a:gd name="T8" fmla="*/ 1716 w 1794"/>
              <a:gd name="T9" fmla="*/ 275 h 933"/>
              <a:gd name="T10" fmla="*/ 1596 w 1794"/>
              <a:gd name="T11" fmla="*/ 827 h 933"/>
              <a:gd name="T12" fmla="*/ 1380 w 1794"/>
              <a:gd name="T13" fmla="*/ 911 h 933"/>
              <a:gd name="T14" fmla="*/ 840 w 1794"/>
              <a:gd name="T15" fmla="*/ 929 h 933"/>
              <a:gd name="T16" fmla="*/ 414 w 1794"/>
              <a:gd name="T17" fmla="*/ 911 h 933"/>
              <a:gd name="T18" fmla="*/ 143 w 1794"/>
              <a:gd name="T19" fmla="*/ 832 h 933"/>
              <a:gd name="T20" fmla="*/ 6 w 1794"/>
              <a:gd name="T21" fmla="*/ 483 h 9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94"/>
              <a:gd name="T34" fmla="*/ 0 h 933"/>
              <a:gd name="T35" fmla="*/ 1794 w 1794"/>
              <a:gd name="T36" fmla="*/ 933 h 9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w="9525">
            <a:noFill/>
            <a:round/>
            <a:headEnd/>
            <a:tailEnd/>
          </a:ln>
        </p:spPr>
        <p:txBody>
          <a:bodyPr wrap="none" anchor="ctr"/>
          <a:lstStyle/>
          <a:p>
            <a:endParaRPr lang="en-US"/>
          </a:p>
        </p:txBody>
      </p:sp>
      <p:sp>
        <p:nvSpPr>
          <p:cNvPr id="12" name="Line 115"/>
          <p:cNvSpPr>
            <a:spLocks noChangeShapeType="1"/>
          </p:cNvSpPr>
          <p:nvPr/>
        </p:nvSpPr>
        <p:spPr bwMode="auto">
          <a:xfrm>
            <a:off x="3871913" y="2500312"/>
            <a:ext cx="0" cy="361950"/>
          </a:xfrm>
          <a:prstGeom prst="line">
            <a:avLst/>
          </a:prstGeom>
          <a:noFill/>
          <a:ln w="9525">
            <a:solidFill>
              <a:schemeClr val="tx1"/>
            </a:solidFill>
            <a:round/>
            <a:headEnd/>
            <a:tailEnd/>
          </a:ln>
        </p:spPr>
        <p:txBody>
          <a:bodyPr wrap="none"/>
          <a:lstStyle/>
          <a:p>
            <a:endParaRPr lang="en-US"/>
          </a:p>
        </p:txBody>
      </p:sp>
      <p:sp>
        <p:nvSpPr>
          <p:cNvPr id="13" name="Line 117"/>
          <p:cNvSpPr>
            <a:spLocks noChangeShapeType="1"/>
          </p:cNvSpPr>
          <p:nvPr/>
        </p:nvSpPr>
        <p:spPr bwMode="auto">
          <a:xfrm>
            <a:off x="4167188" y="2371725"/>
            <a:ext cx="798513" cy="0"/>
          </a:xfrm>
          <a:prstGeom prst="line">
            <a:avLst/>
          </a:prstGeom>
          <a:noFill/>
          <a:ln w="9525">
            <a:solidFill>
              <a:schemeClr val="tx1"/>
            </a:solidFill>
            <a:round/>
            <a:headEnd/>
            <a:tailEnd/>
          </a:ln>
        </p:spPr>
        <p:txBody>
          <a:bodyPr wrap="none"/>
          <a:lstStyle/>
          <a:p>
            <a:endParaRPr lang="en-US"/>
          </a:p>
        </p:txBody>
      </p:sp>
      <p:sp>
        <p:nvSpPr>
          <p:cNvPr id="14" name="Line 118"/>
          <p:cNvSpPr>
            <a:spLocks noChangeShapeType="1"/>
          </p:cNvSpPr>
          <p:nvPr/>
        </p:nvSpPr>
        <p:spPr bwMode="auto">
          <a:xfrm>
            <a:off x="4103688" y="3003550"/>
            <a:ext cx="823913" cy="0"/>
          </a:xfrm>
          <a:prstGeom prst="line">
            <a:avLst/>
          </a:prstGeom>
          <a:noFill/>
          <a:ln w="9525">
            <a:solidFill>
              <a:schemeClr val="tx1"/>
            </a:solidFill>
            <a:round/>
            <a:headEnd/>
            <a:tailEnd/>
          </a:ln>
        </p:spPr>
        <p:txBody>
          <a:bodyPr wrap="none"/>
          <a:lstStyle/>
          <a:p>
            <a:endParaRPr lang="en-US"/>
          </a:p>
        </p:txBody>
      </p:sp>
      <p:sp>
        <p:nvSpPr>
          <p:cNvPr id="15" name="Line 119"/>
          <p:cNvSpPr>
            <a:spLocks noChangeShapeType="1"/>
          </p:cNvSpPr>
          <p:nvPr/>
        </p:nvSpPr>
        <p:spPr bwMode="auto">
          <a:xfrm>
            <a:off x="5184775" y="2487612"/>
            <a:ext cx="0" cy="374650"/>
          </a:xfrm>
          <a:prstGeom prst="line">
            <a:avLst/>
          </a:prstGeom>
          <a:noFill/>
          <a:ln w="9525">
            <a:solidFill>
              <a:schemeClr val="tx1"/>
            </a:solidFill>
            <a:round/>
            <a:headEnd/>
            <a:tailEnd/>
          </a:ln>
        </p:spPr>
        <p:txBody>
          <a:bodyPr wrap="none"/>
          <a:lstStyle/>
          <a:p>
            <a:endParaRPr lang="en-US"/>
          </a:p>
        </p:txBody>
      </p:sp>
      <p:sp>
        <p:nvSpPr>
          <p:cNvPr id="16" name="Line 120"/>
          <p:cNvSpPr>
            <a:spLocks noChangeShapeType="1"/>
          </p:cNvSpPr>
          <p:nvPr/>
        </p:nvSpPr>
        <p:spPr bwMode="auto">
          <a:xfrm>
            <a:off x="3073400" y="2384425"/>
            <a:ext cx="554038" cy="0"/>
          </a:xfrm>
          <a:prstGeom prst="line">
            <a:avLst/>
          </a:prstGeom>
          <a:noFill/>
          <a:ln w="9525">
            <a:solidFill>
              <a:schemeClr val="tx1"/>
            </a:solidFill>
            <a:round/>
            <a:headEnd/>
            <a:tailEnd/>
          </a:ln>
        </p:spPr>
        <p:txBody>
          <a:bodyPr wrap="none"/>
          <a:lstStyle/>
          <a:p>
            <a:endParaRPr lang="en-US"/>
          </a:p>
        </p:txBody>
      </p:sp>
      <p:sp>
        <p:nvSpPr>
          <p:cNvPr id="17" name="Line 121"/>
          <p:cNvSpPr>
            <a:spLocks noChangeShapeType="1"/>
          </p:cNvSpPr>
          <p:nvPr/>
        </p:nvSpPr>
        <p:spPr bwMode="auto">
          <a:xfrm>
            <a:off x="5443538" y="2384425"/>
            <a:ext cx="746125" cy="0"/>
          </a:xfrm>
          <a:prstGeom prst="line">
            <a:avLst/>
          </a:prstGeom>
          <a:noFill/>
          <a:ln w="9525">
            <a:solidFill>
              <a:schemeClr val="tx1"/>
            </a:solidFill>
            <a:round/>
            <a:headEnd/>
            <a:tailEnd/>
          </a:ln>
        </p:spPr>
        <p:txBody>
          <a:bodyPr wrap="none"/>
          <a:lstStyle/>
          <a:p>
            <a:endParaRPr lang="en-US"/>
          </a:p>
        </p:txBody>
      </p:sp>
      <p:sp>
        <p:nvSpPr>
          <p:cNvPr id="18" name="Line 122"/>
          <p:cNvSpPr>
            <a:spLocks noChangeShapeType="1"/>
          </p:cNvSpPr>
          <p:nvPr/>
        </p:nvSpPr>
        <p:spPr bwMode="auto">
          <a:xfrm>
            <a:off x="5391150" y="3003550"/>
            <a:ext cx="374650" cy="12700"/>
          </a:xfrm>
          <a:prstGeom prst="line">
            <a:avLst/>
          </a:prstGeom>
          <a:noFill/>
          <a:ln w="9525">
            <a:solidFill>
              <a:schemeClr val="tx1"/>
            </a:solidFill>
            <a:round/>
            <a:headEnd/>
            <a:tailEnd/>
          </a:ln>
        </p:spPr>
        <p:txBody>
          <a:bodyPr wrap="none"/>
          <a:lstStyle/>
          <a:p>
            <a:endParaRPr lang="en-US"/>
          </a:p>
        </p:txBody>
      </p:sp>
      <p:sp>
        <p:nvSpPr>
          <p:cNvPr id="19" name="Line 123"/>
          <p:cNvSpPr>
            <a:spLocks noChangeShapeType="1"/>
          </p:cNvSpPr>
          <p:nvPr/>
        </p:nvSpPr>
        <p:spPr bwMode="auto">
          <a:xfrm>
            <a:off x="3421063" y="3016250"/>
            <a:ext cx="219075" cy="0"/>
          </a:xfrm>
          <a:prstGeom prst="line">
            <a:avLst/>
          </a:prstGeom>
          <a:noFill/>
          <a:ln w="9525">
            <a:solidFill>
              <a:schemeClr val="tx1"/>
            </a:solidFill>
            <a:round/>
            <a:headEnd/>
            <a:tailEnd/>
          </a:ln>
        </p:spPr>
        <p:txBody>
          <a:bodyPr wrap="none"/>
          <a:lstStyle/>
          <a:p>
            <a:endParaRPr lang="en-US"/>
          </a:p>
        </p:txBody>
      </p:sp>
      <p:graphicFrame>
        <p:nvGraphicFramePr>
          <p:cNvPr id="20" name="Object 124"/>
          <p:cNvGraphicFramePr>
            <a:graphicFrameLocks noChangeAspect="1"/>
          </p:cNvGraphicFramePr>
          <p:nvPr/>
        </p:nvGraphicFramePr>
        <p:xfrm>
          <a:off x="2609850" y="2163762"/>
          <a:ext cx="528638" cy="419100"/>
        </p:xfrm>
        <a:graphic>
          <a:graphicData uri="http://schemas.openxmlformats.org/presentationml/2006/ole">
            <mc:AlternateContent xmlns:mc="http://schemas.openxmlformats.org/markup-compatibility/2006">
              <mc:Choice xmlns:v="urn:schemas-microsoft-com:vml" Requires="v">
                <p:oleObj name="Clip" r:id="rId3" imgW="1305000" imgH="1085760" progId="">
                  <p:embed/>
                </p:oleObj>
              </mc:Choice>
              <mc:Fallback>
                <p:oleObj name="Clip" r:id="rId3" imgW="1305000" imgH="1085760" progId="">
                  <p:embed/>
                  <p:pic>
                    <p:nvPicPr>
                      <p:cNvPr id="0" name="Object 1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9850" y="2163762"/>
                        <a:ext cx="528638" cy="4191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21" name="Object 125"/>
          <p:cNvGraphicFramePr>
            <a:graphicFrameLocks noChangeAspect="1"/>
          </p:cNvGraphicFramePr>
          <p:nvPr/>
        </p:nvGraphicFramePr>
        <p:xfrm>
          <a:off x="6138863" y="2163762"/>
          <a:ext cx="528638" cy="419100"/>
        </p:xfrm>
        <a:graphic>
          <a:graphicData uri="http://schemas.openxmlformats.org/presentationml/2006/ole">
            <mc:AlternateContent xmlns:mc="http://schemas.openxmlformats.org/markup-compatibility/2006">
              <mc:Choice xmlns:v="urn:schemas-microsoft-com:vml" Requires="v">
                <p:oleObj name="Clip" r:id="rId5" imgW="1305000" imgH="1085760" progId="">
                  <p:embed/>
                </p:oleObj>
              </mc:Choice>
              <mc:Fallback>
                <p:oleObj name="Clip" r:id="rId5" imgW="1305000" imgH="1085760" progId="">
                  <p:embed/>
                  <p:pic>
                    <p:nvPicPr>
                      <p:cNvPr id="0" name="Object 1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8863" y="2163762"/>
                        <a:ext cx="528638" cy="4191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8" name="Text Box 132"/>
          <p:cNvSpPr txBox="1">
            <a:spLocks noChangeArrowheads="1"/>
          </p:cNvSpPr>
          <p:nvPr/>
        </p:nvSpPr>
        <p:spPr bwMode="auto">
          <a:xfrm>
            <a:off x="3314700" y="2338387"/>
            <a:ext cx="276225" cy="336550"/>
          </a:xfrm>
          <a:prstGeom prst="rect">
            <a:avLst/>
          </a:prstGeom>
          <a:noFill/>
          <a:ln w="9525">
            <a:noFill/>
            <a:miter lim="800000"/>
            <a:headEnd/>
            <a:tailEnd/>
          </a:ln>
        </p:spPr>
        <p:txBody>
          <a:bodyPr wrap="none">
            <a:spAutoFit/>
          </a:bodyPr>
          <a:lstStyle/>
          <a:p>
            <a:r>
              <a:rPr lang="en-US" sz="1600"/>
              <a:t>1</a:t>
            </a:r>
          </a:p>
        </p:txBody>
      </p:sp>
      <p:sp>
        <p:nvSpPr>
          <p:cNvPr id="29" name="Text Box 133"/>
          <p:cNvSpPr txBox="1">
            <a:spLocks noChangeArrowheads="1"/>
          </p:cNvSpPr>
          <p:nvPr/>
        </p:nvSpPr>
        <p:spPr bwMode="auto">
          <a:xfrm>
            <a:off x="3805238" y="2454275"/>
            <a:ext cx="307975" cy="336550"/>
          </a:xfrm>
          <a:prstGeom prst="rect">
            <a:avLst/>
          </a:prstGeom>
          <a:noFill/>
          <a:ln w="9525">
            <a:noFill/>
            <a:miter lim="800000"/>
            <a:headEnd/>
            <a:tailEnd/>
          </a:ln>
        </p:spPr>
        <p:txBody>
          <a:bodyPr wrap="none">
            <a:spAutoFit/>
          </a:bodyPr>
          <a:lstStyle/>
          <a:p>
            <a:r>
              <a:rPr lang="en-US" sz="1600"/>
              <a:t>2</a:t>
            </a:r>
          </a:p>
        </p:txBody>
      </p:sp>
      <p:sp>
        <p:nvSpPr>
          <p:cNvPr id="30" name="Text Box 134"/>
          <p:cNvSpPr txBox="1">
            <a:spLocks noChangeArrowheads="1"/>
          </p:cNvSpPr>
          <p:nvPr/>
        </p:nvSpPr>
        <p:spPr bwMode="auto">
          <a:xfrm>
            <a:off x="4114800" y="2300287"/>
            <a:ext cx="307975" cy="336550"/>
          </a:xfrm>
          <a:prstGeom prst="rect">
            <a:avLst/>
          </a:prstGeom>
          <a:noFill/>
          <a:ln w="9525">
            <a:noFill/>
            <a:miter lim="800000"/>
            <a:headEnd/>
            <a:tailEnd/>
          </a:ln>
        </p:spPr>
        <p:txBody>
          <a:bodyPr wrap="none">
            <a:spAutoFit/>
          </a:bodyPr>
          <a:lstStyle/>
          <a:p>
            <a:r>
              <a:rPr lang="en-US" sz="1600"/>
              <a:t>3</a:t>
            </a:r>
          </a:p>
        </p:txBody>
      </p:sp>
      <p:sp>
        <p:nvSpPr>
          <p:cNvPr id="33" name="Text Box 138"/>
          <p:cNvSpPr txBox="1">
            <a:spLocks noChangeArrowheads="1"/>
          </p:cNvSpPr>
          <p:nvPr/>
        </p:nvSpPr>
        <p:spPr bwMode="auto">
          <a:xfrm>
            <a:off x="2209800" y="3074987"/>
            <a:ext cx="1185863" cy="641350"/>
          </a:xfrm>
          <a:prstGeom prst="rect">
            <a:avLst/>
          </a:prstGeom>
          <a:noFill/>
          <a:ln w="9525">
            <a:noFill/>
            <a:miter lim="800000"/>
            <a:headEnd/>
            <a:tailEnd/>
          </a:ln>
        </p:spPr>
        <p:txBody>
          <a:bodyPr wrap="none">
            <a:spAutoFit/>
          </a:bodyPr>
          <a:lstStyle/>
          <a:p>
            <a:r>
              <a:rPr lang="en-US"/>
              <a:t>interface</a:t>
            </a:r>
          </a:p>
          <a:p>
            <a:r>
              <a:rPr lang="en-US"/>
              <a:t>number</a:t>
            </a:r>
          </a:p>
        </p:txBody>
      </p:sp>
      <p:sp>
        <p:nvSpPr>
          <p:cNvPr id="34" name="Line 139"/>
          <p:cNvSpPr>
            <a:spLocks noChangeShapeType="1"/>
          </p:cNvSpPr>
          <p:nvPr/>
        </p:nvSpPr>
        <p:spPr bwMode="auto">
          <a:xfrm flipV="1">
            <a:off x="3008313" y="2643187"/>
            <a:ext cx="463550" cy="450850"/>
          </a:xfrm>
          <a:prstGeom prst="line">
            <a:avLst/>
          </a:prstGeom>
          <a:noFill/>
          <a:ln w="9525">
            <a:solidFill>
              <a:schemeClr val="tx1"/>
            </a:solidFill>
            <a:round/>
            <a:headEnd/>
            <a:tailEnd type="triangle" w="med" len="med"/>
          </a:ln>
        </p:spPr>
        <p:txBody>
          <a:bodyPr wrap="none"/>
          <a:lstStyle/>
          <a:p>
            <a:endParaRPr lang="en-US"/>
          </a:p>
        </p:txBody>
      </p:sp>
      <p:grpSp>
        <p:nvGrpSpPr>
          <p:cNvPr id="2" name="Group 171"/>
          <p:cNvGrpSpPr/>
          <p:nvPr/>
        </p:nvGrpSpPr>
        <p:grpSpPr>
          <a:xfrm>
            <a:off x="3695700" y="2947987"/>
            <a:ext cx="501650" cy="232929"/>
            <a:chOff x="4038600" y="4747086"/>
            <a:chExt cx="501650" cy="232929"/>
          </a:xfrm>
        </p:grpSpPr>
        <p:sp>
          <p:nvSpPr>
            <p:cNvPr id="78"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79"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80"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81"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82"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3" name="Group 13"/>
            <p:cNvGrpSpPr>
              <a:grpSpLocks/>
            </p:cNvGrpSpPr>
            <p:nvPr/>
          </p:nvGrpSpPr>
          <p:grpSpPr bwMode="auto">
            <a:xfrm>
              <a:off x="4174369" y="4811571"/>
              <a:ext cx="245252" cy="65219"/>
              <a:chOff x="2848" y="848"/>
              <a:chExt cx="140" cy="98"/>
            </a:xfrm>
          </p:grpSpPr>
          <p:sp>
            <p:nvSpPr>
              <p:cNvPr id="88"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89"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90"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4" name="Group 17"/>
            <p:cNvGrpSpPr>
              <a:grpSpLocks/>
            </p:cNvGrpSpPr>
            <p:nvPr/>
          </p:nvGrpSpPr>
          <p:grpSpPr bwMode="auto">
            <a:xfrm flipV="1">
              <a:off x="4174369" y="4800610"/>
              <a:ext cx="245252" cy="65219"/>
              <a:chOff x="2848" y="848"/>
              <a:chExt cx="140" cy="98"/>
            </a:xfrm>
          </p:grpSpPr>
          <p:sp>
            <p:nvSpPr>
              <p:cNvPr id="85"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86"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87"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5" name="Group 185"/>
          <p:cNvGrpSpPr/>
          <p:nvPr/>
        </p:nvGrpSpPr>
        <p:grpSpPr>
          <a:xfrm>
            <a:off x="4991100" y="2185987"/>
            <a:ext cx="501650" cy="232929"/>
            <a:chOff x="4038600" y="4747086"/>
            <a:chExt cx="501650" cy="232929"/>
          </a:xfrm>
        </p:grpSpPr>
        <p:sp>
          <p:nvSpPr>
            <p:cNvPr id="65"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66"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67"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68"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69"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6" name="Group 13"/>
            <p:cNvGrpSpPr>
              <a:grpSpLocks/>
            </p:cNvGrpSpPr>
            <p:nvPr/>
          </p:nvGrpSpPr>
          <p:grpSpPr bwMode="auto">
            <a:xfrm>
              <a:off x="4174369" y="4811571"/>
              <a:ext cx="245252" cy="65219"/>
              <a:chOff x="2848" y="848"/>
              <a:chExt cx="140" cy="98"/>
            </a:xfrm>
          </p:grpSpPr>
          <p:sp>
            <p:nvSpPr>
              <p:cNvPr id="75"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76"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77"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7" name="Group 17"/>
            <p:cNvGrpSpPr>
              <a:grpSpLocks/>
            </p:cNvGrpSpPr>
            <p:nvPr/>
          </p:nvGrpSpPr>
          <p:grpSpPr bwMode="auto">
            <a:xfrm flipV="1">
              <a:off x="4174369" y="4800610"/>
              <a:ext cx="245252" cy="65219"/>
              <a:chOff x="2848" y="848"/>
              <a:chExt cx="140" cy="98"/>
            </a:xfrm>
          </p:grpSpPr>
          <p:sp>
            <p:nvSpPr>
              <p:cNvPr id="72"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73"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74"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8" name="Group 199"/>
          <p:cNvGrpSpPr/>
          <p:nvPr/>
        </p:nvGrpSpPr>
        <p:grpSpPr>
          <a:xfrm>
            <a:off x="4914900" y="2871787"/>
            <a:ext cx="501650" cy="232929"/>
            <a:chOff x="4038600" y="4747086"/>
            <a:chExt cx="501650" cy="232929"/>
          </a:xfrm>
        </p:grpSpPr>
        <p:sp>
          <p:nvSpPr>
            <p:cNvPr id="52"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53"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54"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55"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56"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9" name="Group 13"/>
            <p:cNvGrpSpPr>
              <a:grpSpLocks/>
            </p:cNvGrpSpPr>
            <p:nvPr/>
          </p:nvGrpSpPr>
          <p:grpSpPr bwMode="auto">
            <a:xfrm>
              <a:off x="4174369" y="4811571"/>
              <a:ext cx="245252" cy="65219"/>
              <a:chOff x="2848" y="848"/>
              <a:chExt cx="140" cy="98"/>
            </a:xfrm>
          </p:grpSpPr>
          <p:sp>
            <p:nvSpPr>
              <p:cNvPr id="62"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63"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64"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10" name="Group 17"/>
            <p:cNvGrpSpPr>
              <a:grpSpLocks/>
            </p:cNvGrpSpPr>
            <p:nvPr/>
          </p:nvGrpSpPr>
          <p:grpSpPr bwMode="auto">
            <a:xfrm flipV="1">
              <a:off x="4174369" y="4800610"/>
              <a:ext cx="245252" cy="65219"/>
              <a:chOff x="2848" y="848"/>
              <a:chExt cx="140" cy="98"/>
            </a:xfrm>
          </p:grpSpPr>
          <p:sp>
            <p:nvSpPr>
              <p:cNvPr id="59"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60"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61"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22" name="Group 213"/>
          <p:cNvGrpSpPr/>
          <p:nvPr/>
        </p:nvGrpSpPr>
        <p:grpSpPr>
          <a:xfrm>
            <a:off x="3619500" y="2185987"/>
            <a:ext cx="501650" cy="232929"/>
            <a:chOff x="4038600" y="4747086"/>
            <a:chExt cx="501650" cy="232929"/>
          </a:xfrm>
        </p:grpSpPr>
        <p:sp>
          <p:nvSpPr>
            <p:cNvPr id="39"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40"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41"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42"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43"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23" name="Group 13"/>
            <p:cNvGrpSpPr>
              <a:grpSpLocks/>
            </p:cNvGrpSpPr>
            <p:nvPr/>
          </p:nvGrpSpPr>
          <p:grpSpPr bwMode="auto">
            <a:xfrm>
              <a:off x="4174369" y="4811571"/>
              <a:ext cx="245252" cy="65219"/>
              <a:chOff x="2848" y="848"/>
              <a:chExt cx="140" cy="98"/>
            </a:xfrm>
          </p:grpSpPr>
          <p:sp>
            <p:nvSpPr>
              <p:cNvPr id="49"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50"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51"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24" name="Group 17"/>
            <p:cNvGrpSpPr>
              <a:grpSpLocks/>
            </p:cNvGrpSpPr>
            <p:nvPr/>
          </p:nvGrpSpPr>
          <p:grpSpPr bwMode="auto">
            <a:xfrm flipV="1">
              <a:off x="4174369" y="4800610"/>
              <a:ext cx="245252" cy="65219"/>
              <a:chOff x="2848" y="848"/>
              <a:chExt cx="140" cy="98"/>
            </a:xfrm>
          </p:grpSpPr>
          <p:sp>
            <p:nvSpPr>
              <p:cNvPr id="46"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47"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48"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aphicFrame>
        <p:nvGraphicFramePr>
          <p:cNvPr id="91" name="Table 90"/>
          <p:cNvGraphicFramePr>
            <a:graphicFrameLocks noGrp="1"/>
          </p:cNvGraphicFramePr>
          <p:nvPr/>
        </p:nvGraphicFramePr>
        <p:xfrm>
          <a:off x="1066800" y="4114800"/>
          <a:ext cx="7162800" cy="2123440"/>
        </p:xfrm>
        <a:graphic>
          <a:graphicData uri="http://schemas.openxmlformats.org/drawingml/2006/table">
            <a:tbl>
              <a:tblPr firstRow="1" bandRow="1">
                <a:tableStyleId>{5C22544A-7EE6-4342-B048-85BDC9FD1C3A}</a:tableStyleId>
              </a:tblPr>
              <a:tblGrid>
                <a:gridCol w="17907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638300">
                  <a:extLst>
                    <a:ext uri="{9D8B030D-6E8A-4147-A177-3AD203B41FA5}">
                      <a16:colId xmlns:a16="http://schemas.microsoft.com/office/drawing/2014/main" val="20002"/>
                    </a:ext>
                  </a:extLst>
                </a:gridCol>
                <a:gridCol w="1790700">
                  <a:extLst>
                    <a:ext uri="{9D8B030D-6E8A-4147-A177-3AD203B41FA5}">
                      <a16:colId xmlns:a16="http://schemas.microsoft.com/office/drawing/2014/main" val="20003"/>
                    </a:ext>
                  </a:extLst>
                </a:gridCol>
              </a:tblGrid>
              <a:tr h="370840">
                <a:tc>
                  <a:txBody>
                    <a:bodyPr/>
                    <a:lstStyle/>
                    <a:p>
                      <a:pPr algn="ctr"/>
                      <a:r>
                        <a:rPr lang="en-US" dirty="0"/>
                        <a:t>Destination</a:t>
                      </a:r>
                      <a:r>
                        <a:rPr lang="en-US" baseline="0" dirty="0"/>
                        <a:t> Network</a:t>
                      </a:r>
                      <a:endParaRPr lang="en-US" dirty="0"/>
                    </a:p>
                  </a:txBody>
                  <a:tcPr/>
                </a:tc>
                <a:tc>
                  <a:txBody>
                    <a:bodyPr/>
                    <a:lstStyle/>
                    <a:p>
                      <a:pPr algn="ctr"/>
                      <a:r>
                        <a:rPr lang="en-US" dirty="0" err="1"/>
                        <a:t>Subnetmask</a:t>
                      </a:r>
                      <a:endParaRPr lang="en-US" dirty="0"/>
                    </a:p>
                  </a:txBody>
                  <a:tcPr/>
                </a:tc>
                <a:tc>
                  <a:txBody>
                    <a:bodyPr/>
                    <a:lstStyle/>
                    <a:p>
                      <a:pPr algn="ctr"/>
                      <a:r>
                        <a:rPr lang="en-US" dirty="0"/>
                        <a:t>Out Interface</a:t>
                      </a:r>
                    </a:p>
                  </a:txBody>
                  <a:tcPr/>
                </a:tc>
                <a:tc>
                  <a:txBody>
                    <a:bodyPr/>
                    <a:lstStyle/>
                    <a:p>
                      <a:pPr algn="ctr"/>
                      <a:r>
                        <a:rPr lang="en-US" dirty="0"/>
                        <a:t>Next hop</a:t>
                      </a:r>
                    </a:p>
                  </a:txBody>
                  <a:tcPr/>
                </a:tc>
                <a:extLst>
                  <a:ext uri="{0D108BD9-81ED-4DB2-BD59-A6C34878D82A}">
                    <a16:rowId xmlns:a16="http://schemas.microsoft.com/office/drawing/2014/main" val="10000"/>
                  </a:ext>
                </a:extLst>
              </a:tr>
              <a:tr h="370840">
                <a:tc>
                  <a:txBody>
                    <a:bodyPr/>
                    <a:lstStyle/>
                    <a:p>
                      <a:pPr algn="ctr"/>
                      <a:r>
                        <a:rPr lang="en-US" dirty="0"/>
                        <a:t>210.245.10.0</a:t>
                      </a:r>
                    </a:p>
                  </a:txBody>
                  <a:tcPr/>
                </a:tc>
                <a:tc>
                  <a:txBody>
                    <a:bodyPr/>
                    <a:lstStyle/>
                    <a:p>
                      <a:pPr algn="ctr"/>
                      <a:r>
                        <a:rPr lang="en-US" dirty="0"/>
                        <a:t>255.255.255.0</a:t>
                      </a:r>
                    </a:p>
                  </a:txBody>
                  <a:tcPr/>
                </a:tc>
                <a:tc>
                  <a:txBody>
                    <a:bodyPr/>
                    <a:lstStyle/>
                    <a:p>
                      <a:pPr algn="ctr"/>
                      <a:r>
                        <a:rPr lang="en-US" dirty="0"/>
                        <a:t>3</a:t>
                      </a:r>
                    </a:p>
                  </a:txBody>
                  <a:tcPr/>
                </a:tc>
                <a:tc>
                  <a:txBody>
                    <a:bodyPr/>
                    <a:lstStyle/>
                    <a:p>
                      <a:pPr algn="ctr"/>
                      <a:r>
                        <a:rPr lang="en-US" dirty="0"/>
                        <a:t>….</a:t>
                      </a:r>
                    </a:p>
                  </a:txBody>
                  <a:tcPr/>
                </a:tc>
                <a:extLst>
                  <a:ext uri="{0D108BD9-81ED-4DB2-BD59-A6C34878D82A}">
                    <a16:rowId xmlns:a16="http://schemas.microsoft.com/office/drawing/2014/main" val="10001"/>
                  </a:ext>
                </a:extLst>
              </a:tr>
              <a:tr h="370840">
                <a:tc>
                  <a:txBody>
                    <a:bodyPr/>
                    <a:lstStyle/>
                    <a:p>
                      <a:pPr algn="ctr"/>
                      <a:r>
                        <a:rPr lang="en-US" dirty="0"/>
                        <a:t>210.245.15.0</a:t>
                      </a:r>
                    </a:p>
                  </a:txBody>
                  <a:tcPr/>
                </a:tc>
                <a:tc>
                  <a:txBody>
                    <a:bodyPr/>
                    <a:lstStyle/>
                    <a:p>
                      <a:pPr algn="ctr"/>
                      <a:r>
                        <a:rPr lang="en-US" dirty="0"/>
                        <a:t>255.255.255.0</a:t>
                      </a:r>
                    </a:p>
                  </a:txBody>
                  <a:tcPr/>
                </a:tc>
                <a:tc>
                  <a:txBody>
                    <a:bodyPr/>
                    <a:lstStyle/>
                    <a:p>
                      <a:pPr algn="ctr"/>
                      <a:r>
                        <a:rPr lang="en-US" dirty="0"/>
                        <a:t>1</a:t>
                      </a:r>
                    </a:p>
                  </a:txBody>
                  <a:tcPr/>
                </a:tc>
                <a:tc>
                  <a:txBody>
                    <a:bodyPr/>
                    <a:lstStyle/>
                    <a:p>
                      <a:pPr algn="ctr"/>
                      <a:r>
                        <a:rPr lang="en-US" dirty="0"/>
                        <a:t>…..</a:t>
                      </a:r>
                    </a:p>
                  </a:txBody>
                  <a:tcPr/>
                </a:tc>
                <a:extLst>
                  <a:ext uri="{0D108BD9-81ED-4DB2-BD59-A6C34878D82A}">
                    <a16:rowId xmlns:a16="http://schemas.microsoft.com/office/drawing/2014/main" val="10002"/>
                  </a:ext>
                </a:extLst>
              </a:tr>
              <a:tr h="370840">
                <a:tc>
                  <a:txBody>
                    <a:bodyPr/>
                    <a:lstStyle/>
                    <a:p>
                      <a:pPr algn="ctr"/>
                      <a:r>
                        <a:rPr lang="en-US"/>
                        <a:t>210.245.15.192</a:t>
                      </a:r>
                      <a:endParaRPr lang="en-US" dirty="0"/>
                    </a:p>
                  </a:txBody>
                  <a:tcPr/>
                </a:tc>
                <a:tc>
                  <a:txBody>
                    <a:bodyPr/>
                    <a:lstStyle/>
                    <a:p>
                      <a:pPr algn="ctr"/>
                      <a:r>
                        <a:rPr lang="en-US" dirty="0"/>
                        <a:t>255.255.255.192</a:t>
                      </a:r>
                    </a:p>
                  </a:txBody>
                  <a:tcPr/>
                </a:tc>
                <a:tc>
                  <a:txBody>
                    <a:bodyPr/>
                    <a:lstStyle/>
                    <a:p>
                      <a:pPr algn="ctr"/>
                      <a:r>
                        <a:rPr lang="en-US" dirty="0"/>
                        <a:t>2</a:t>
                      </a:r>
                    </a:p>
                  </a:txBody>
                  <a:tcPr/>
                </a:tc>
                <a:tc>
                  <a:txBody>
                    <a:bodyPr/>
                    <a:lstStyle/>
                    <a:p>
                      <a:pPr algn="ctr"/>
                      <a:r>
                        <a:rPr lang="en-US" dirty="0"/>
                        <a:t>…..</a:t>
                      </a:r>
                    </a:p>
                  </a:txBody>
                  <a:tcPr/>
                </a:tc>
                <a:extLst>
                  <a:ext uri="{0D108BD9-81ED-4DB2-BD59-A6C34878D82A}">
                    <a16:rowId xmlns:a16="http://schemas.microsoft.com/office/drawing/2014/main" val="10003"/>
                  </a:ext>
                </a:extLst>
              </a:tr>
              <a:tr h="370840">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endParaRPr lang="en-US" dirty="0"/>
                    </a:p>
                  </a:txBody>
                  <a:tcPr/>
                </a:tc>
                <a:extLst>
                  <a:ext uri="{0D108BD9-81ED-4DB2-BD59-A6C34878D82A}">
                    <a16:rowId xmlns:a16="http://schemas.microsoft.com/office/drawing/2014/main" val="10004"/>
                  </a:ext>
                </a:extLst>
              </a:tr>
            </a:tbl>
          </a:graphicData>
        </a:graphic>
      </p:graphicFrame>
      <p:sp>
        <p:nvSpPr>
          <p:cNvPr id="83" name="Slide Number Placeholder 82"/>
          <p:cNvSpPr>
            <a:spLocks noGrp="1"/>
          </p:cNvSpPr>
          <p:nvPr>
            <p:ph type="sldNum" sz="quarter" idx="12"/>
          </p:nvPr>
        </p:nvSpPr>
        <p:spPr/>
        <p:txBody>
          <a:bodyPr/>
          <a:lstStyle/>
          <a:p>
            <a:fld id="{4810A696-75C0-4E1D-A482-26D5420205C7}" type="slidenum">
              <a:rPr lang="en-US" smtClean="0"/>
              <a:pPr/>
              <a:t>12</a:t>
            </a:fld>
            <a:endParaRPr lang="en-US"/>
          </a:p>
        </p:txBody>
      </p:sp>
      <p:sp>
        <p:nvSpPr>
          <p:cNvPr id="84" name="Footer Placeholder 83"/>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150"/>
                                        </p:tgtEl>
                                        <p:attrNameLst>
                                          <p:attrName>style.visibility</p:attrName>
                                        </p:attrNameLst>
                                      </p:cBhvr>
                                      <p:to>
                                        <p:strVal val="visible"/>
                                      </p:to>
                                    </p:set>
                                    <p:animEffect transition="in" filter="dissolve">
                                      <p:cBhvr>
                                        <p:cTn id="7" dur="500"/>
                                        <p:tgtEl>
                                          <p:spTgt spid="615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151"/>
                                        </p:tgtEl>
                                        <p:attrNameLst>
                                          <p:attrName>style.visibility</p:attrName>
                                        </p:attrNameLst>
                                      </p:cBhvr>
                                      <p:to>
                                        <p:strVal val="visible"/>
                                      </p:to>
                                    </p:set>
                                    <p:animEffect transition="in" filter="dissolve">
                                      <p:cBhvr>
                                        <p:cTn id="10" dur="500"/>
                                        <p:tgtEl>
                                          <p:spTgt spid="6151"/>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dissolve">
                                      <p:cBhvr>
                                        <p:cTn id="13" dur="500"/>
                                        <p:tgtEl>
                                          <p:spTgt spid="11"/>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dissolve">
                                      <p:cBhvr>
                                        <p:cTn id="16" dur="500"/>
                                        <p:tgtEl>
                                          <p:spTgt spid="12"/>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dissolve">
                                      <p:cBhvr>
                                        <p:cTn id="19" dur="500"/>
                                        <p:tgtEl>
                                          <p:spTgt spid="13"/>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dissolve">
                                      <p:cBhvr>
                                        <p:cTn id="22" dur="500"/>
                                        <p:tgtEl>
                                          <p:spTgt spid="14"/>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dissolve">
                                      <p:cBhvr>
                                        <p:cTn id="25" dur="500"/>
                                        <p:tgtEl>
                                          <p:spTgt spid="15"/>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dissolve">
                                      <p:cBhvr>
                                        <p:cTn id="28" dur="500"/>
                                        <p:tgtEl>
                                          <p:spTgt spid="16"/>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dissolve">
                                      <p:cBhvr>
                                        <p:cTn id="31" dur="500"/>
                                        <p:tgtEl>
                                          <p:spTgt spid="17"/>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dissolve">
                                      <p:cBhvr>
                                        <p:cTn id="34" dur="500"/>
                                        <p:tgtEl>
                                          <p:spTgt spid="18"/>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dissolve">
                                      <p:cBhvr>
                                        <p:cTn id="37" dur="500"/>
                                        <p:tgtEl>
                                          <p:spTgt spid="19"/>
                                        </p:tgtEl>
                                      </p:cBhvr>
                                    </p:animEffect>
                                  </p:childTnLst>
                                </p:cTn>
                              </p:par>
                              <p:par>
                                <p:cTn id="38" presetID="9" presetClass="entr" presetSubtype="0" fill="hold"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dissolve">
                                      <p:cBhvr>
                                        <p:cTn id="40" dur="500"/>
                                        <p:tgtEl>
                                          <p:spTgt spid="20"/>
                                        </p:tgtEl>
                                      </p:cBhvr>
                                    </p:animEffect>
                                  </p:childTnLst>
                                </p:cTn>
                              </p:par>
                              <p:par>
                                <p:cTn id="41" presetID="9"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dissolve">
                                      <p:cBhvr>
                                        <p:cTn id="43" dur="500"/>
                                        <p:tgtEl>
                                          <p:spTgt spid="21"/>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dissolve">
                                      <p:cBhvr>
                                        <p:cTn id="46" dur="500"/>
                                        <p:tgtEl>
                                          <p:spTgt spid="28"/>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dissolve">
                                      <p:cBhvr>
                                        <p:cTn id="49" dur="500"/>
                                        <p:tgtEl>
                                          <p:spTgt spid="29"/>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dissolve">
                                      <p:cBhvr>
                                        <p:cTn id="52" dur="500"/>
                                        <p:tgtEl>
                                          <p:spTgt spid="30"/>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dissolve">
                                      <p:cBhvr>
                                        <p:cTn id="55" dur="500"/>
                                        <p:tgtEl>
                                          <p:spTgt spid="33"/>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dissolve">
                                      <p:cBhvr>
                                        <p:cTn id="58" dur="500"/>
                                        <p:tgtEl>
                                          <p:spTgt spid="34"/>
                                        </p:tgtEl>
                                      </p:cBhvr>
                                    </p:animEffect>
                                  </p:childTnLst>
                                </p:cTn>
                              </p:par>
                              <p:par>
                                <p:cTn id="59" presetID="9" presetClass="entr" presetSubtype="0" fill="hold" nodeType="withEffect">
                                  <p:stCondLst>
                                    <p:cond delay="0"/>
                                  </p:stCondLst>
                                  <p:childTnLst>
                                    <p:set>
                                      <p:cBhvr>
                                        <p:cTn id="60" dur="1" fill="hold">
                                          <p:stCondLst>
                                            <p:cond delay="0"/>
                                          </p:stCondLst>
                                        </p:cTn>
                                        <p:tgtEl>
                                          <p:spTgt spid="2"/>
                                        </p:tgtEl>
                                        <p:attrNameLst>
                                          <p:attrName>style.visibility</p:attrName>
                                        </p:attrNameLst>
                                      </p:cBhvr>
                                      <p:to>
                                        <p:strVal val="visible"/>
                                      </p:to>
                                    </p:set>
                                    <p:animEffect transition="in" filter="dissolve">
                                      <p:cBhvr>
                                        <p:cTn id="61" dur="500"/>
                                        <p:tgtEl>
                                          <p:spTgt spid="2"/>
                                        </p:tgtEl>
                                      </p:cBhvr>
                                    </p:animEffect>
                                  </p:childTnLst>
                                </p:cTn>
                              </p:par>
                              <p:par>
                                <p:cTn id="62" presetID="9" presetClass="entr" presetSubtype="0" fill="hold" nodeType="withEffect">
                                  <p:stCondLst>
                                    <p:cond delay="0"/>
                                  </p:stCondLst>
                                  <p:childTnLst>
                                    <p:set>
                                      <p:cBhvr>
                                        <p:cTn id="63" dur="1" fill="hold">
                                          <p:stCondLst>
                                            <p:cond delay="0"/>
                                          </p:stCondLst>
                                        </p:cTn>
                                        <p:tgtEl>
                                          <p:spTgt spid="5"/>
                                        </p:tgtEl>
                                        <p:attrNameLst>
                                          <p:attrName>style.visibility</p:attrName>
                                        </p:attrNameLst>
                                      </p:cBhvr>
                                      <p:to>
                                        <p:strVal val="visible"/>
                                      </p:to>
                                    </p:set>
                                    <p:animEffect transition="in" filter="dissolve">
                                      <p:cBhvr>
                                        <p:cTn id="64" dur="500"/>
                                        <p:tgtEl>
                                          <p:spTgt spid="5"/>
                                        </p:tgtEl>
                                      </p:cBhvr>
                                    </p:animEffect>
                                  </p:childTnLst>
                                </p:cTn>
                              </p:par>
                              <p:par>
                                <p:cTn id="65" presetID="9" presetClass="entr" presetSubtype="0" fill="hold" nodeType="withEffect">
                                  <p:stCondLst>
                                    <p:cond delay="0"/>
                                  </p:stCondLst>
                                  <p:childTnLst>
                                    <p:set>
                                      <p:cBhvr>
                                        <p:cTn id="66" dur="1" fill="hold">
                                          <p:stCondLst>
                                            <p:cond delay="0"/>
                                          </p:stCondLst>
                                        </p:cTn>
                                        <p:tgtEl>
                                          <p:spTgt spid="8"/>
                                        </p:tgtEl>
                                        <p:attrNameLst>
                                          <p:attrName>style.visibility</p:attrName>
                                        </p:attrNameLst>
                                      </p:cBhvr>
                                      <p:to>
                                        <p:strVal val="visible"/>
                                      </p:to>
                                    </p:set>
                                    <p:animEffect transition="in" filter="dissolve">
                                      <p:cBhvr>
                                        <p:cTn id="67" dur="500"/>
                                        <p:tgtEl>
                                          <p:spTgt spid="8"/>
                                        </p:tgtEl>
                                      </p:cBhvr>
                                    </p:animEffect>
                                  </p:childTnLst>
                                </p:cTn>
                              </p:par>
                              <p:par>
                                <p:cTn id="68" presetID="9" presetClass="entr" presetSubtype="0" fill="hold" nodeType="with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dissolve">
                                      <p:cBhvr>
                                        <p:cTn id="70" dur="500"/>
                                        <p:tgtEl>
                                          <p:spTgt spid="22"/>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nodeType="clickEffect">
                                  <p:stCondLst>
                                    <p:cond delay="0"/>
                                  </p:stCondLst>
                                  <p:childTnLst>
                                    <p:set>
                                      <p:cBhvr>
                                        <p:cTn id="74" dur="1" fill="hold">
                                          <p:stCondLst>
                                            <p:cond delay="0"/>
                                          </p:stCondLst>
                                        </p:cTn>
                                        <p:tgtEl>
                                          <p:spTgt spid="91"/>
                                        </p:tgtEl>
                                        <p:attrNameLst>
                                          <p:attrName>style.visibility</p:attrName>
                                        </p:attrNameLst>
                                      </p:cBhvr>
                                      <p:to>
                                        <p:strVal val="visible"/>
                                      </p:to>
                                    </p:set>
                                    <p:animEffect transition="in" filter="dissolve">
                                      <p:cBhvr>
                                        <p:cTn id="75"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p:bldP spid="6151" grpId="0"/>
      <p:bldP spid="11" grpId="0" animBg="1"/>
      <p:bldP spid="12" grpId="0" animBg="1"/>
      <p:bldP spid="13" grpId="0" animBg="1"/>
      <p:bldP spid="14" grpId="0" animBg="1"/>
      <p:bldP spid="15" grpId="0" animBg="1"/>
      <p:bldP spid="16" grpId="0" animBg="1"/>
      <p:bldP spid="17" grpId="0" animBg="1"/>
      <p:bldP spid="18" grpId="0" animBg="1"/>
      <p:bldP spid="19" grpId="0" animBg="1"/>
      <p:bldP spid="28" grpId="0"/>
      <p:bldP spid="29" grpId="0"/>
      <p:bldP spid="30" grpId="0"/>
      <p:bldP spid="33" grpId="0"/>
      <p:bldP spid="3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Nội</a:t>
            </a:r>
            <a:r>
              <a:rPr lang="en-US" dirty="0"/>
              <a:t> dung</a:t>
            </a:r>
          </a:p>
        </p:txBody>
      </p:sp>
      <p:sp>
        <p:nvSpPr>
          <p:cNvPr id="3" name="Content Placeholder 2"/>
          <p:cNvSpPr>
            <a:spLocks noGrp="1"/>
          </p:cNvSpPr>
          <p:nvPr>
            <p:ph sz="quarter" idx="1"/>
          </p:nvPr>
        </p:nvSpPr>
        <p:spPr/>
        <p:txBody>
          <a:bodyPr/>
          <a:lstStyle/>
          <a:p>
            <a:r>
              <a:rPr lang="en-US" dirty="0" err="1">
                <a:solidFill>
                  <a:schemeClr val="bg1">
                    <a:lumMod val="85000"/>
                  </a:schemeClr>
                </a:solidFill>
              </a:rPr>
              <a:t>Giới</a:t>
            </a:r>
            <a:r>
              <a:rPr lang="en-US" dirty="0">
                <a:solidFill>
                  <a:schemeClr val="bg1">
                    <a:lumMod val="85000"/>
                  </a:schemeClr>
                </a:solidFill>
              </a:rPr>
              <a:t> </a:t>
            </a:r>
            <a:r>
              <a:rPr lang="en-US" dirty="0" err="1">
                <a:solidFill>
                  <a:schemeClr val="bg1">
                    <a:lumMod val="85000"/>
                  </a:schemeClr>
                </a:solidFill>
              </a:rPr>
              <a:t>thiệu</a:t>
            </a:r>
            <a:endParaRPr lang="en-US" dirty="0">
              <a:solidFill>
                <a:schemeClr val="bg1">
                  <a:lumMod val="85000"/>
                </a:schemeClr>
              </a:solidFill>
            </a:endParaRPr>
          </a:p>
          <a:p>
            <a:r>
              <a:rPr lang="en-US" dirty="0" err="1"/>
              <a:t>Định</a:t>
            </a:r>
            <a:r>
              <a:rPr lang="en-US" dirty="0"/>
              <a:t> </a:t>
            </a:r>
            <a:r>
              <a:rPr lang="en-US" dirty="0" err="1"/>
              <a:t>tuyến</a:t>
            </a:r>
            <a:r>
              <a:rPr lang="en-US" dirty="0"/>
              <a:t> – </a:t>
            </a:r>
            <a:r>
              <a:rPr lang="en-US" dirty="0" err="1"/>
              <a:t>chuyển</a:t>
            </a:r>
            <a:r>
              <a:rPr lang="en-US" dirty="0"/>
              <a:t> </a:t>
            </a:r>
            <a:r>
              <a:rPr lang="en-US" dirty="0" err="1"/>
              <a:t>tiếp</a:t>
            </a:r>
            <a:endParaRPr lang="en-US" dirty="0"/>
          </a:p>
          <a:p>
            <a:r>
              <a:rPr lang="en-US" dirty="0" err="1"/>
              <a:t>Giao</a:t>
            </a:r>
            <a:r>
              <a:rPr lang="en-US" dirty="0"/>
              <a:t> </a:t>
            </a:r>
            <a:r>
              <a:rPr lang="en-US" dirty="0" err="1"/>
              <a:t>thức</a:t>
            </a:r>
            <a:r>
              <a:rPr lang="en-US" dirty="0"/>
              <a:t> IP</a:t>
            </a:r>
          </a:p>
          <a:p>
            <a:r>
              <a:rPr lang="en-US" dirty="0" err="1"/>
              <a:t>Giao</a:t>
            </a:r>
            <a:r>
              <a:rPr lang="en-US" dirty="0"/>
              <a:t> </a:t>
            </a:r>
            <a:r>
              <a:rPr lang="en-US" dirty="0" err="1"/>
              <a:t>thức</a:t>
            </a:r>
            <a:r>
              <a:rPr lang="en-US" dirty="0"/>
              <a:t> ICMP</a:t>
            </a:r>
          </a:p>
          <a:p>
            <a:r>
              <a:rPr lang="en-US" dirty="0" err="1"/>
              <a:t>Giao</a:t>
            </a:r>
            <a:r>
              <a:rPr lang="en-US" dirty="0"/>
              <a:t> </a:t>
            </a:r>
            <a:r>
              <a:rPr lang="en-US" dirty="0" err="1"/>
              <a:t>thức</a:t>
            </a:r>
            <a:r>
              <a:rPr lang="en-US" dirty="0"/>
              <a:t> NAT</a:t>
            </a:r>
          </a:p>
          <a:p>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13</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1" end="1"/>
                                            </p:txEl>
                                          </p:spTgt>
                                        </p:tgtEl>
                                        <p:attrNameLst>
                                          <p:attrName>style.color</p:attrName>
                                        </p:attrNameLst>
                                      </p:cBhvr>
                                      <p:to>
                                        <a:srgbClr val="3E6D94"/>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Định</a:t>
            </a:r>
            <a:r>
              <a:rPr lang="en-US" dirty="0"/>
              <a:t> </a:t>
            </a:r>
            <a:r>
              <a:rPr lang="en-US" dirty="0" err="1"/>
              <a:t>tuyến</a:t>
            </a:r>
            <a:r>
              <a:rPr lang="en-US" dirty="0"/>
              <a:t> - </a:t>
            </a:r>
            <a:r>
              <a:rPr lang="en-US" dirty="0" err="1"/>
              <a:t>Chuyển</a:t>
            </a:r>
            <a:r>
              <a:rPr lang="en-US" dirty="0"/>
              <a:t> </a:t>
            </a:r>
            <a:r>
              <a:rPr lang="en-US" dirty="0" err="1"/>
              <a:t>tiếp</a:t>
            </a:r>
            <a:r>
              <a:rPr lang="en-US" dirty="0"/>
              <a:t> - 1</a:t>
            </a:r>
          </a:p>
        </p:txBody>
      </p:sp>
      <p:sp>
        <p:nvSpPr>
          <p:cNvPr id="3" name="Content Placeholder 2"/>
          <p:cNvSpPr>
            <a:spLocks noGrp="1"/>
          </p:cNvSpPr>
          <p:nvPr>
            <p:ph sz="quarter" idx="1"/>
          </p:nvPr>
        </p:nvSpPr>
        <p:spPr/>
        <p:txBody>
          <a:bodyPr/>
          <a:lstStyle/>
          <a:p>
            <a:pPr>
              <a:lnSpc>
                <a:spcPct val="150000"/>
              </a:lnSpc>
            </a:pPr>
            <a:r>
              <a:rPr lang="en-US" dirty="0" err="1"/>
              <a:t>Định</a:t>
            </a:r>
            <a:r>
              <a:rPr lang="en-US" dirty="0"/>
              <a:t> </a:t>
            </a:r>
            <a:r>
              <a:rPr lang="en-US" dirty="0" err="1"/>
              <a:t>tuyến</a:t>
            </a:r>
            <a:r>
              <a:rPr lang="en-US" dirty="0"/>
              <a:t>:</a:t>
            </a:r>
          </a:p>
          <a:p>
            <a:pPr lvl="1">
              <a:lnSpc>
                <a:spcPct val="150000"/>
              </a:lnSpc>
            </a:pPr>
            <a:r>
              <a:rPr lang="en-US" dirty="0" err="1"/>
              <a:t>Quyết</a:t>
            </a:r>
            <a:r>
              <a:rPr lang="en-US" dirty="0"/>
              <a:t> </a:t>
            </a:r>
            <a:r>
              <a:rPr lang="en-US" dirty="0" err="1"/>
              <a:t>định</a:t>
            </a:r>
            <a:r>
              <a:rPr lang="en-US" dirty="0"/>
              <a:t> “</a:t>
            </a:r>
            <a:r>
              <a:rPr lang="en-US" dirty="0" err="1"/>
              <a:t>lộ</a:t>
            </a:r>
            <a:r>
              <a:rPr lang="en-US" dirty="0"/>
              <a:t> </a:t>
            </a:r>
            <a:r>
              <a:rPr lang="en-US" dirty="0" err="1"/>
              <a:t>trình</a:t>
            </a:r>
            <a:r>
              <a:rPr lang="en-US" dirty="0"/>
              <a:t>” </a:t>
            </a:r>
            <a:r>
              <a:rPr lang="en-US" dirty="0" err="1"/>
              <a:t>mà</a:t>
            </a:r>
            <a:r>
              <a:rPr lang="en-US" dirty="0"/>
              <a:t> </a:t>
            </a:r>
            <a:r>
              <a:rPr lang="en-US" dirty="0" err="1"/>
              <a:t>gói</a:t>
            </a:r>
            <a:r>
              <a:rPr lang="en-US" dirty="0"/>
              <a:t> tin </a:t>
            </a:r>
            <a:r>
              <a:rPr lang="en-US" dirty="0" err="1"/>
              <a:t>di</a:t>
            </a:r>
            <a:r>
              <a:rPr lang="en-US" dirty="0"/>
              <a:t> </a:t>
            </a:r>
            <a:r>
              <a:rPr lang="en-US" dirty="0" err="1"/>
              <a:t>chuyển</a:t>
            </a:r>
            <a:r>
              <a:rPr lang="en-US" dirty="0"/>
              <a:t> </a:t>
            </a:r>
            <a:r>
              <a:rPr lang="en-US" dirty="0" err="1"/>
              <a:t>từ</a:t>
            </a:r>
            <a:r>
              <a:rPr lang="en-US" dirty="0"/>
              <a:t> host </a:t>
            </a:r>
            <a:r>
              <a:rPr lang="en-US" dirty="0" err="1"/>
              <a:t>nguồn</a:t>
            </a:r>
            <a:r>
              <a:rPr lang="en-US" dirty="0"/>
              <a:t> </a:t>
            </a:r>
            <a:r>
              <a:rPr lang="en-US" dirty="0" err="1"/>
              <a:t>đến</a:t>
            </a:r>
            <a:r>
              <a:rPr lang="en-US" dirty="0"/>
              <a:t> host </a:t>
            </a:r>
            <a:r>
              <a:rPr lang="en-US" dirty="0" err="1"/>
              <a:t>đích</a:t>
            </a:r>
            <a:r>
              <a:rPr lang="en-US" dirty="0"/>
              <a:t> </a:t>
            </a:r>
            <a:r>
              <a:rPr lang="en-US" dirty="0" err="1"/>
              <a:t>đến</a:t>
            </a:r>
            <a:endParaRPr lang="en-US" dirty="0"/>
          </a:p>
          <a:p>
            <a:pPr lvl="1">
              <a:lnSpc>
                <a:spcPct val="150000"/>
              </a:lnSpc>
            </a:pPr>
            <a:r>
              <a:rPr lang="en-US" dirty="0" err="1"/>
              <a:t>Sử</a:t>
            </a:r>
            <a:r>
              <a:rPr lang="en-US" dirty="0"/>
              <a:t> </a:t>
            </a:r>
            <a:r>
              <a:rPr lang="en-US" dirty="0" err="1"/>
              <a:t>dụng</a:t>
            </a:r>
            <a:r>
              <a:rPr lang="en-US" dirty="0"/>
              <a:t> </a:t>
            </a:r>
            <a:r>
              <a:rPr lang="en-US" dirty="0" err="1"/>
              <a:t>thông</a:t>
            </a:r>
            <a:r>
              <a:rPr lang="en-US" dirty="0"/>
              <a:t> tin </a:t>
            </a:r>
            <a:r>
              <a:rPr lang="en-US" dirty="0" err="1"/>
              <a:t>toàn</a:t>
            </a:r>
            <a:r>
              <a:rPr lang="en-US" dirty="0"/>
              <a:t> </a:t>
            </a:r>
            <a:r>
              <a:rPr lang="en-US" dirty="0" err="1"/>
              <a:t>cục</a:t>
            </a:r>
            <a:endParaRPr lang="en-US" dirty="0"/>
          </a:p>
          <a:p>
            <a:pPr>
              <a:lnSpc>
                <a:spcPct val="150000"/>
              </a:lnSpc>
            </a:pPr>
            <a:r>
              <a:rPr lang="en-US" dirty="0" err="1"/>
              <a:t>Chuyển</a:t>
            </a:r>
            <a:r>
              <a:rPr lang="en-US" dirty="0"/>
              <a:t> </a:t>
            </a:r>
            <a:r>
              <a:rPr lang="en-US" dirty="0" err="1"/>
              <a:t>tiếp</a:t>
            </a:r>
            <a:r>
              <a:rPr lang="en-US" dirty="0"/>
              <a:t>:</a:t>
            </a:r>
          </a:p>
          <a:p>
            <a:pPr lvl="1">
              <a:lnSpc>
                <a:spcPct val="150000"/>
              </a:lnSpc>
            </a:pPr>
            <a:r>
              <a:rPr lang="en-US" dirty="0"/>
              <a:t>Di </a:t>
            </a:r>
            <a:r>
              <a:rPr lang="en-US" dirty="0" err="1"/>
              <a:t>chuyển</a:t>
            </a:r>
            <a:r>
              <a:rPr lang="en-US" dirty="0"/>
              <a:t> </a:t>
            </a:r>
            <a:r>
              <a:rPr lang="en-US" dirty="0" err="1"/>
              <a:t>gói</a:t>
            </a:r>
            <a:r>
              <a:rPr lang="en-US" dirty="0"/>
              <a:t> tin </a:t>
            </a:r>
            <a:r>
              <a:rPr lang="en-US" dirty="0" err="1"/>
              <a:t>từ</a:t>
            </a:r>
            <a:r>
              <a:rPr lang="en-US" dirty="0"/>
              <a:t> </a:t>
            </a:r>
            <a:r>
              <a:rPr lang="en-US" dirty="0" err="1"/>
              <a:t>cổng</a:t>
            </a:r>
            <a:r>
              <a:rPr lang="en-US" dirty="0"/>
              <a:t> </a:t>
            </a:r>
            <a:r>
              <a:rPr lang="en-US" dirty="0" err="1"/>
              <a:t>vào</a:t>
            </a:r>
            <a:r>
              <a:rPr lang="en-US" dirty="0"/>
              <a:t> </a:t>
            </a:r>
            <a:r>
              <a:rPr lang="en-US" dirty="0" err="1"/>
              <a:t>đến</a:t>
            </a:r>
            <a:r>
              <a:rPr lang="en-US" dirty="0"/>
              <a:t> </a:t>
            </a:r>
            <a:r>
              <a:rPr lang="en-US" dirty="0" err="1"/>
              <a:t>cổng</a:t>
            </a:r>
            <a:r>
              <a:rPr lang="en-US" dirty="0"/>
              <a:t> </a:t>
            </a:r>
            <a:r>
              <a:rPr lang="en-US" dirty="0" err="1"/>
              <a:t>ra</a:t>
            </a:r>
            <a:endParaRPr lang="en-US" dirty="0"/>
          </a:p>
          <a:p>
            <a:pPr lvl="1">
              <a:lnSpc>
                <a:spcPct val="150000"/>
              </a:lnSpc>
            </a:pPr>
            <a:r>
              <a:rPr lang="en-US" dirty="0" err="1"/>
              <a:t>Sử</a:t>
            </a:r>
            <a:r>
              <a:rPr lang="en-US" dirty="0"/>
              <a:t> </a:t>
            </a:r>
            <a:r>
              <a:rPr lang="en-US" dirty="0" err="1"/>
              <a:t>dụng</a:t>
            </a:r>
            <a:r>
              <a:rPr lang="en-US" dirty="0"/>
              <a:t> </a:t>
            </a:r>
            <a:r>
              <a:rPr lang="en-US" dirty="0" err="1"/>
              <a:t>thông</a:t>
            </a:r>
            <a:r>
              <a:rPr lang="en-US" dirty="0"/>
              <a:t> tin </a:t>
            </a:r>
            <a:r>
              <a:rPr lang="en-US" dirty="0" err="1"/>
              <a:t>cục</a:t>
            </a:r>
            <a:r>
              <a:rPr lang="en-US" dirty="0"/>
              <a:t> </a:t>
            </a:r>
            <a:r>
              <a:rPr lang="en-US" dirty="0" err="1"/>
              <a:t>bộ</a:t>
            </a:r>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14</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dirty="0" err="1"/>
              <a:t>Định</a:t>
            </a:r>
            <a:r>
              <a:rPr lang="en-US" dirty="0"/>
              <a:t> </a:t>
            </a:r>
            <a:r>
              <a:rPr lang="en-US" dirty="0" err="1"/>
              <a:t>tuyến</a:t>
            </a:r>
            <a:r>
              <a:rPr lang="en-US" dirty="0"/>
              <a:t> - </a:t>
            </a:r>
            <a:r>
              <a:rPr lang="en-US" dirty="0" err="1"/>
              <a:t>Chuyển</a:t>
            </a:r>
            <a:r>
              <a:rPr lang="en-US" dirty="0"/>
              <a:t> </a:t>
            </a:r>
            <a:r>
              <a:rPr lang="en-US" dirty="0" err="1"/>
              <a:t>tiếp</a:t>
            </a:r>
            <a:r>
              <a:rPr lang="en-US" dirty="0"/>
              <a:t> - 2</a:t>
            </a:r>
          </a:p>
        </p:txBody>
      </p:sp>
      <p:grpSp>
        <p:nvGrpSpPr>
          <p:cNvPr id="2" name="Group 3"/>
          <p:cNvGrpSpPr>
            <a:grpSpLocks/>
          </p:cNvGrpSpPr>
          <p:nvPr/>
        </p:nvGrpSpPr>
        <p:grpSpPr bwMode="auto">
          <a:xfrm>
            <a:off x="4343400" y="1143000"/>
            <a:ext cx="3962400" cy="4038600"/>
            <a:chOff x="2928" y="960"/>
            <a:chExt cx="2496" cy="2544"/>
          </a:xfrm>
        </p:grpSpPr>
        <p:sp>
          <p:nvSpPr>
            <p:cNvPr id="9261" name="Arc 4"/>
            <p:cNvSpPr>
              <a:spLocks/>
            </p:cNvSpPr>
            <p:nvPr/>
          </p:nvSpPr>
          <p:spPr bwMode="auto">
            <a:xfrm rot="1856510">
              <a:off x="3422" y="2539"/>
              <a:ext cx="736" cy="965"/>
            </a:xfrm>
            <a:custGeom>
              <a:avLst/>
              <a:gdLst>
                <a:gd name="T0" fmla="*/ 0 w 38449"/>
                <a:gd name="T1" fmla="*/ 588 h 21600"/>
                <a:gd name="T2" fmla="*/ 736 w 38449"/>
                <a:gd name="T3" fmla="*/ 471 h 21600"/>
                <a:gd name="T4" fmla="*/ 381 w 38449"/>
                <a:gd name="T5" fmla="*/ 965 h 21600"/>
                <a:gd name="T6" fmla="*/ 0 60000 65536"/>
                <a:gd name="T7" fmla="*/ 0 60000 65536"/>
                <a:gd name="T8" fmla="*/ 0 60000 65536"/>
                <a:gd name="T9" fmla="*/ 0 w 38449"/>
                <a:gd name="T10" fmla="*/ 0 h 21600"/>
                <a:gd name="T11" fmla="*/ 38449 w 38449"/>
                <a:gd name="T12" fmla="*/ 21600 h 21600"/>
              </a:gdLst>
              <a:ahLst/>
              <a:cxnLst>
                <a:cxn ang="T6">
                  <a:pos x="T0" y="T1"/>
                </a:cxn>
                <a:cxn ang="T7">
                  <a:pos x="T2" y="T3"/>
                </a:cxn>
                <a:cxn ang="T8">
                  <a:pos x="T4" y="T5"/>
                </a:cxn>
              </a:cxnLst>
              <a:rect l="T9" t="T10" r="T11" b="T12"/>
              <a:pathLst>
                <a:path w="38449" h="21600" fill="none" extrusionOk="0">
                  <a:moveTo>
                    <a:pt x="0" y="13171"/>
                  </a:moveTo>
                  <a:cubicBezTo>
                    <a:pt x="3384" y="5186"/>
                    <a:pt x="11215" y="-1"/>
                    <a:pt x="19888" y="0"/>
                  </a:cubicBezTo>
                  <a:cubicBezTo>
                    <a:pt x="27502" y="0"/>
                    <a:pt x="34554" y="4009"/>
                    <a:pt x="38448" y="10552"/>
                  </a:cubicBezTo>
                </a:path>
                <a:path w="38449" h="21600" stroke="0" extrusionOk="0">
                  <a:moveTo>
                    <a:pt x="0" y="13171"/>
                  </a:moveTo>
                  <a:cubicBezTo>
                    <a:pt x="3384" y="5186"/>
                    <a:pt x="11215" y="-1"/>
                    <a:pt x="19888" y="0"/>
                  </a:cubicBezTo>
                  <a:cubicBezTo>
                    <a:pt x="27502" y="0"/>
                    <a:pt x="34554" y="4009"/>
                    <a:pt x="38448" y="10552"/>
                  </a:cubicBezTo>
                  <a:lnTo>
                    <a:pt x="19888" y="21600"/>
                  </a:lnTo>
                  <a:close/>
                </a:path>
              </a:pathLst>
            </a:custGeom>
            <a:noFill/>
            <a:ln w="9525">
              <a:solidFill>
                <a:schemeClr val="tx1"/>
              </a:solidFill>
              <a:round/>
              <a:headEnd/>
              <a:tailEnd/>
            </a:ln>
          </p:spPr>
          <p:txBody>
            <a:bodyPr wrap="none" anchor="ctr"/>
            <a:lstStyle/>
            <a:p>
              <a:endParaRPr lang="en-US"/>
            </a:p>
          </p:txBody>
        </p:sp>
        <p:sp>
          <p:nvSpPr>
            <p:cNvPr id="9262" name="Oval 5"/>
            <p:cNvSpPr>
              <a:spLocks noChangeArrowheads="1"/>
            </p:cNvSpPr>
            <p:nvPr/>
          </p:nvSpPr>
          <p:spPr bwMode="auto">
            <a:xfrm>
              <a:off x="4040" y="2100"/>
              <a:ext cx="165" cy="264"/>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9263" name="Arc 6"/>
            <p:cNvSpPr>
              <a:spLocks/>
            </p:cNvSpPr>
            <p:nvPr/>
          </p:nvSpPr>
          <p:spPr bwMode="auto">
            <a:xfrm rot="10088049">
              <a:off x="3711" y="960"/>
              <a:ext cx="535" cy="965"/>
            </a:xfrm>
            <a:custGeom>
              <a:avLst/>
              <a:gdLst>
                <a:gd name="T0" fmla="*/ 0 w 38262"/>
                <a:gd name="T1" fmla="*/ 572 h 21600"/>
                <a:gd name="T2" fmla="*/ 535 w 38262"/>
                <a:gd name="T3" fmla="*/ 469 h 21600"/>
                <a:gd name="T4" fmla="*/ 276 w 38262"/>
                <a:gd name="T5" fmla="*/ 965 h 21600"/>
                <a:gd name="T6" fmla="*/ 0 60000 65536"/>
                <a:gd name="T7" fmla="*/ 0 60000 65536"/>
                <a:gd name="T8" fmla="*/ 0 60000 65536"/>
                <a:gd name="T9" fmla="*/ 0 w 38262"/>
                <a:gd name="T10" fmla="*/ 0 h 21600"/>
                <a:gd name="T11" fmla="*/ 38262 w 38262"/>
                <a:gd name="T12" fmla="*/ 21600 h 21600"/>
              </a:gdLst>
              <a:ahLst/>
              <a:cxnLst>
                <a:cxn ang="T6">
                  <a:pos x="T0" y="T1"/>
                </a:cxn>
                <a:cxn ang="T7">
                  <a:pos x="T2" y="T3"/>
                </a:cxn>
                <a:cxn ang="T8">
                  <a:pos x="T4" y="T5"/>
                </a:cxn>
              </a:cxnLst>
              <a:rect l="T9" t="T10" r="T11" b="T12"/>
              <a:pathLst>
                <a:path w="38262" h="21600" fill="none" extrusionOk="0">
                  <a:moveTo>
                    <a:pt x="0" y="12808"/>
                  </a:moveTo>
                  <a:cubicBezTo>
                    <a:pt x="3471" y="5018"/>
                    <a:pt x="11201" y="-1"/>
                    <a:pt x="19730" y="0"/>
                  </a:cubicBezTo>
                  <a:cubicBezTo>
                    <a:pt x="27324" y="0"/>
                    <a:pt x="34360" y="3987"/>
                    <a:pt x="38261" y="10503"/>
                  </a:cubicBezTo>
                </a:path>
                <a:path w="38262" h="21600" stroke="0" extrusionOk="0">
                  <a:moveTo>
                    <a:pt x="0" y="12808"/>
                  </a:moveTo>
                  <a:cubicBezTo>
                    <a:pt x="3471" y="5018"/>
                    <a:pt x="11201" y="-1"/>
                    <a:pt x="19730" y="0"/>
                  </a:cubicBezTo>
                  <a:cubicBezTo>
                    <a:pt x="27324" y="0"/>
                    <a:pt x="34360" y="3987"/>
                    <a:pt x="38261" y="10503"/>
                  </a:cubicBezTo>
                  <a:lnTo>
                    <a:pt x="19730" y="21600"/>
                  </a:lnTo>
                  <a:close/>
                </a:path>
              </a:pathLst>
            </a:custGeom>
            <a:noFill/>
            <a:ln w="9525">
              <a:solidFill>
                <a:schemeClr val="tx1"/>
              </a:solidFill>
              <a:round/>
              <a:headEnd/>
              <a:tailEnd/>
            </a:ln>
          </p:spPr>
          <p:txBody>
            <a:bodyPr wrap="none" anchor="ctr"/>
            <a:lstStyle/>
            <a:p>
              <a:endParaRPr lang="en-US"/>
            </a:p>
          </p:txBody>
        </p:sp>
        <p:sp>
          <p:nvSpPr>
            <p:cNvPr id="9264" name="Arc 7"/>
            <p:cNvSpPr>
              <a:spLocks/>
            </p:cNvSpPr>
            <p:nvPr/>
          </p:nvSpPr>
          <p:spPr bwMode="auto">
            <a:xfrm rot="6531166">
              <a:off x="2989" y="1601"/>
              <a:ext cx="783" cy="906"/>
            </a:xfrm>
            <a:custGeom>
              <a:avLst/>
              <a:gdLst>
                <a:gd name="T0" fmla="*/ 0 w 38449"/>
                <a:gd name="T1" fmla="*/ 552 h 21600"/>
                <a:gd name="T2" fmla="*/ 783 w 38449"/>
                <a:gd name="T3" fmla="*/ 443 h 21600"/>
                <a:gd name="T4" fmla="*/ 405 w 38449"/>
                <a:gd name="T5" fmla="*/ 906 h 21600"/>
                <a:gd name="T6" fmla="*/ 0 60000 65536"/>
                <a:gd name="T7" fmla="*/ 0 60000 65536"/>
                <a:gd name="T8" fmla="*/ 0 60000 65536"/>
                <a:gd name="T9" fmla="*/ 0 w 38449"/>
                <a:gd name="T10" fmla="*/ 0 h 21600"/>
                <a:gd name="T11" fmla="*/ 38449 w 38449"/>
                <a:gd name="T12" fmla="*/ 21600 h 21600"/>
              </a:gdLst>
              <a:ahLst/>
              <a:cxnLst>
                <a:cxn ang="T6">
                  <a:pos x="T0" y="T1"/>
                </a:cxn>
                <a:cxn ang="T7">
                  <a:pos x="T2" y="T3"/>
                </a:cxn>
                <a:cxn ang="T8">
                  <a:pos x="T4" y="T5"/>
                </a:cxn>
              </a:cxnLst>
              <a:rect l="T9" t="T10" r="T11" b="T12"/>
              <a:pathLst>
                <a:path w="38449" h="21600" fill="none" extrusionOk="0">
                  <a:moveTo>
                    <a:pt x="0" y="13171"/>
                  </a:moveTo>
                  <a:cubicBezTo>
                    <a:pt x="3384" y="5186"/>
                    <a:pt x="11215" y="-1"/>
                    <a:pt x="19888" y="0"/>
                  </a:cubicBezTo>
                  <a:cubicBezTo>
                    <a:pt x="27502" y="0"/>
                    <a:pt x="34554" y="4009"/>
                    <a:pt x="38448" y="10552"/>
                  </a:cubicBezTo>
                </a:path>
                <a:path w="38449" h="21600" stroke="0" extrusionOk="0">
                  <a:moveTo>
                    <a:pt x="0" y="13171"/>
                  </a:moveTo>
                  <a:cubicBezTo>
                    <a:pt x="3384" y="5186"/>
                    <a:pt x="11215" y="-1"/>
                    <a:pt x="19888" y="0"/>
                  </a:cubicBezTo>
                  <a:cubicBezTo>
                    <a:pt x="27502" y="0"/>
                    <a:pt x="34554" y="4009"/>
                    <a:pt x="38448" y="10552"/>
                  </a:cubicBezTo>
                  <a:lnTo>
                    <a:pt x="19888" y="21600"/>
                  </a:lnTo>
                  <a:close/>
                </a:path>
              </a:pathLst>
            </a:custGeom>
            <a:noFill/>
            <a:ln w="9525">
              <a:solidFill>
                <a:schemeClr val="tx1"/>
              </a:solidFill>
              <a:round/>
              <a:headEnd/>
              <a:tailEnd/>
            </a:ln>
          </p:spPr>
          <p:txBody>
            <a:bodyPr wrap="none" anchor="ctr"/>
            <a:lstStyle/>
            <a:p>
              <a:endParaRPr lang="en-US"/>
            </a:p>
          </p:txBody>
        </p:sp>
        <p:sp>
          <p:nvSpPr>
            <p:cNvPr id="9265" name="Arc 8"/>
            <p:cNvSpPr>
              <a:spLocks/>
            </p:cNvSpPr>
            <p:nvPr/>
          </p:nvSpPr>
          <p:spPr bwMode="auto">
            <a:xfrm rot="-3837458">
              <a:off x="4621" y="2296"/>
              <a:ext cx="699" cy="906"/>
            </a:xfrm>
            <a:custGeom>
              <a:avLst/>
              <a:gdLst>
                <a:gd name="T0" fmla="*/ 0 w 41419"/>
                <a:gd name="T1" fmla="*/ 552 h 21600"/>
                <a:gd name="T2" fmla="*/ 699 w 41419"/>
                <a:gd name="T3" fmla="*/ 833 h 21600"/>
                <a:gd name="T4" fmla="*/ 336 w 41419"/>
                <a:gd name="T5" fmla="*/ 906 h 21600"/>
                <a:gd name="T6" fmla="*/ 0 60000 65536"/>
                <a:gd name="T7" fmla="*/ 0 60000 65536"/>
                <a:gd name="T8" fmla="*/ 0 60000 65536"/>
                <a:gd name="T9" fmla="*/ 0 w 41419"/>
                <a:gd name="T10" fmla="*/ 0 h 21600"/>
                <a:gd name="T11" fmla="*/ 41419 w 41419"/>
                <a:gd name="T12" fmla="*/ 21600 h 21600"/>
              </a:gdLst>
              <a:ahLst/>
              <a:cxnLst>
                <a:cxn ang="T6">
                  <a:pos x="T0" y="T1"/>
                </a:cxn>
                <a:cxn ang="T7">
                  <a:pos x="T2" y="T3"/>
                </a:cxn>
                <a:cxn ang="T8">
                  <a:pos x="T4" y="T5"/>
                </a:cxn>
              </a:cxnLst>
              <a:rect l="T9" t="T10" r="T11" b="T12"/>
              <a:pathLst>
                <a:path w="41419" h="21600" fill="none" extrusionOk="0">
                  <a:moveTo>
                    <a:pt x="0" y="13171"/>
                  </a:moveTo>
                  <a:cubicBezTo>
                    <a:pt x="3384" y="5186"/>
                    <a:pt x="11215" y="-1"/>
                    <a:pt x="19888" y="0"/>
                  </a:cubicBezTo>
                  <a:cubicBezTo>
                    <a:pt x="31146" y="0"/>
                    <a:pt x="40516" y="8647"/>
                    <a:pt x="41418" y="19870"/>
                  </a:cubicBezTo>
                </a:path>
                <a:path w="41419" h="21600" stroke="0" extrusionOk="0">
                  <a:moveTo>
                    <a:pt x="0" y="13171"/>
                  </a:moveTo>
                  <a:cubicBezTo>
                    <a:pt x="3384" y="5186"/>
                    <a:pt x="11215" y="-1"/>
                    <a:pt x="19888" y="0"/>
                  </a:cubicBezTo>
                  <a:cubicBezTo>
                    <a:pt x="31146" y="0"/>
                    <a:pt x="40516" y="8647"/>
                    <a:pt x="41418" y="19870"/>
                  </a:cubicBezTo>
                  <a:lnTo>
                    <a:pt x="19888" y="21600"/>
                  </a:lnTo>
                  <a:close/>
                </a:path>
              </a:pathLst>
            </a:custGeom>
            <a:noFill/>
            <a:ln w="9525">
              <a:solidFill>
                <a:schemeClr val="tx1"/>
              </a:solidFill>
              <a:round/>
              <a:headEnd/>
              <a:tailEnd/>
            </a:ln>
          </p:spPr>
          <p:txBody>
            <a:bodyPr wrap="none" anchor="ctr"/>
            <a:lstStyle/>
            <a:p>
              <a:endParaRPr lang="en-US"/>
            </a:p>
          </p:txBody>
        </p:sp>
        <p:sp>
          <p:nvSpPr>
            <p:cNvPr id="9266" name="Arc 9"/>
            <p:cNvSpPr>
              <a:spLocks/>
            </p:cNvSpPr>
            <p:nvPr/>
          </p:nvSpPr>
          <p:spPr bwMode="auto">
            <a:xfrm rot="-7257317">
              <a:off x="4431" y="1338"/>
              <a:ext cx="783" cy="906"/>
            </a:xfrm>
            <a:custGeom>
              <a:avLst/>
              <a:gdLst>
                <a:gd name="T0" fmla="*/ 0 w 38449"/>
                <a:gd name="T1" fmla="*/ 552 h 21600"/>
                <a:gd name="T2" fmla="*/ 783 w 38449"/>
                <a:gd name="T3" fmla="*/ 443 h 21600"/>
                <a:gd name="T4" fmla="*/ 405 w 38449"/>
                <a:gd name="T5" fmla="*/ 906 h 21600"/>
                <a:gd name="T6" fmla="*/ 0 60000 65536"/>
                <a:gd name="T7" fmla="*/ 0 60000 65536"/>
                <a:gd name="T8" fmla="*/ 0 60000 65536"/>
                <a:gd name="T9" fmla="*/ 0 w 38449"/>
                <a:gd name="T10" fmla="*/ 0 h 21600"/>
                <a:gd name="T11" fmla="*/ 38449 w 38449"/>
                <a:gd name="T12" fmla="*/ 21600 h 21600"/>
              </a:gdLst>
              <a:ahLst/>
              <a:cxnLst>
                <a:cxn ang="T6">
                  <a:pos x="T0" y="T1"/>
                </a:cxn>
                <a:cxn ang="T7">
                  <a:pos x="T2" y="T3"/>
                </a:cxn>
                <a:cxn ang="T8">
                  <a:pos x="T4" y="T5"/>
                </a:cxn>
              </a:cxnLst>
              <a:rect l="T9" t="T10" r="T11" b="T12"/>
              <a:pathLst>
                <a:path w="38449" h="21600" fill="none" extrusionOk="0">
                  <a:moveTo>
                    <a:pt x="0" y="13171"/>
                  </a:moveTo>
                  <a:cubicBezTo>
                    <a:pt x="3384" y="5186"/>
                    <a:pt x="11215" y="-1"/>
                    <a:pt x="19888" y="0"/>
                  </a:cubicBezTo>
                  <a:cubicBezTo>
                    <a:pt x="27502" y="0"/>
                    <a:pt x="34554" y="4009"/>
                    <a:pt x="38448" y="10552"/>
                  </a:cubicBezTo>
                </a:path>
                <a:path w="38449" h="21600" stroke="0" extrusionOk="0">
                  <a:moveTo>
                    <a:pt x="0" y="13171"/>
                  </a:moveTo>
                  <a:cubicBezTo>
                    <a:pt x="3384" y="5186"/>
                    <a:pt x="11215" y="-1"/>
                    <a:pt x="19888" y="0"/>
                  </a:cubicBezTo>
                  <a:cubicBezTo>
                    <a:pt x="27502" y="0"/>
                    <a:pt x="34554" y="4009"/>
                    <a:pt x="38448" y="10552"/>
                  </a:cubicBezTo>
                  <a:lnTo>
                    <a:pt x="19888" y="21600"/>
                  </a:lnTo>
                  <a:close/>
                </a:path>
              </a:pathLst>
            </a:custGeom>
            <a:noFill/>
            <a:ln w="9525">
              <a:solidFill>
                <a:schemeClr val="tx1"/>
              </a:solidFill>
              <a:round/>
              <a:headEnd/>
              <a:tailEnd/>
            </a:ln>
          </p:spPr>
          <p:txBody>
            <a:bodyPr wrap="none" anchor="ctr"/>
            <a:lstStyle/>
            <a:p>
              <a:endParaRPr lang="en-US"/>
            </a:p>
          </p:txBody>
        </p:sp>
      </p:grpSp>
      <p:grpSp>
        <p:nvGrpSpPr>
          <p:cNvPr id="3" name="Group 10"/>
          <p:cNvGrpSpPr>
            <a:grpSpLocks/>
          </p:cNvGrpSpPr>
          <p:nvPr/>
        </p:nvGrpSpPr>
        <p:grpSpPr bwMode="auto">
          <a:xfrm>
            <a:off x="228600" y="3581400"/>
            <a:ext cx="3733800" cy="609600"/>
            <a:chOff x="240" y="1728"/>
            <a:chExt cx="2352" cy="384"/>
          </a:xfrm>
        </p:grpSpPr>
        <p:sp>
          <p:nvSpPr>
            <p:cNvPr id="9258" name="Line 11"/>
            <p:cNvSpPr>
              <a:spLocks noChangeShapeType="1"/>
            </p:cNvSpPr>
            <p:nvPr/>
          </p:nvSpPr>
          <p:spPr bwMode="auto">
            <a:xfrm>
              <a:off x="240" y="1728"/>
              <a:ext cx="2352" cy="0"/>
            </a:xfrm>
            <a:prstGeom prst="line">
              <a:avLst/>
            </a:prstGeom>
            <a:noFill/>
            <a:ln w="9525">
              <a:solidFill>
                <a:schemeClr val="tx1"/>
              </a:solidFill>
              <a:round/>
              <a:headEnd/>
              <a:tailEnd/>
            </a:ln>
          </p:spPr>
          <p:txBody>
            <a:bodyPr/>
            <a:lstStyle/>
            <a:p>
              <a:endParaRPr lang="en-US"/>
            </a:p>
          </p:txBody>
        </p:sp>
        <p:sp>
          <p:nvSpPr>
            <p:cNvPr id="9259" name="Line 12"/>
            <p:cNvSpPr>
              <a:spLocks noChangeShapeType="1"/>
            </p:cNvSpPr>
            <p:nvPr/>
          </p:nvSpPr>
          <p:spPr bwMode="auto">
            <a:xfrm>
              <a:off x="240" y="2112"/>
              <a:ext cx="2304" cy="0"/>
            </a:xfrm>
            <a:prstGeom prst="line">
              <a:avLst/>
            </a:prstGeom>
            <a:noFill/>
            <a:ln w="9525">
              <a:solidFill>
                <a:schemeClr val="tx1"/>
              </a:solidFill>
              <a:round/>
              <a:headEnd/>
              <a:tailEnd/>
            </a:ln>
          </p:spPr>
          <p:txBody>
            <a:bodyPr/>
            <a:lstStyle/>
            <a:p>
              <a:endParaRPr lang="en-US"/>
            </a:p>
          </p:txBody>
        </p:sp>
        <p:sp>
          <p:nvSpPr>
            <p:cNvPr id="9260" name="Line 13"/>
            <p:cNvSpPr>
              <a:spLocks noChangeShapeType="1"/>
            </p:cNvSpPr>
            <p:nvPr/>
          </p:nvSpPr>
          <p:spPr bwMode="auto">
            <a:xfrm>
              <a:off x="288" y="1872"/>
              <a:ext cx="2208" cy="0"/>
            </a:xfrm>
            <a:prstGeom prst="line">
              <a:avLst/>
            </a:prstGeom>
            <a:noFill/>
            <a:ln w="12700">
              <a:solidFill>
                <a:srgbClr val="0033CC"/>
              </a:solidFill>
              <a:prstDash val="dash"/>
              <a:round/>
              <a:headEnd/>
              <a:tailEnd type="triangle" w="med" len="med"/>
            </a:ln>
          </p:spPr>
          <p:txBody>
            <a:bodyPr/>
            <a:lstStyle/>
            <a:p>
              <a:endParaRPr lang="en-US"/>
            </a:p>
          </p:txBody>
        </p:sp>
      </p:grpSp>
      <p:grpSp>
        <p:nvGrpSpPr>
          <p:cNvPr id="4" name="Group 14"/>
          <p:cNvGrpSpPr>
            <a:grpSpLocks/>
          </p:cNvGrpSpPr>
          <p:nvPr/>
        </p:nvGrpSpPr>
        <p:grpSpPr bwMode="auto">
          <a:xfrm>
            <a:off x="533400" y="3581400"/>
            <a:ext cx="304800" cy="608013"/>
            <a:chOff x="1331" y="3121"/>
            <a:chExt cx="301" cy="479"/>
          </a:xfrm>
        </p:grpSpPr>
        <p:sp>
          <p:nvSpPr>
            <p:cNvPr id="9251" name="Freeform 15"/>
            <p:cNvSpPr>
              <a:spLocks/>
            </p:cNvSpPr>
            <p:nvPr/>
          </p:nvSpPr>
          <p:spPr bwMode="auto">
            <a:xfrm>
              <a:off x="1371" y="3140"/>
              <a:ext cx="150" cy="107"/>
            </a:xfrm>
            <a:custGeom>
              <a:avLst/>
              <a:gdLst>
                <a:gd name="T0" fmla="*/ 238 w 457"/>
                <a:gd name="T1" fmla="*/ 117 h 507"/>
                <a:gd name="T2" fmla="*/ 198 w 457"/>
                <a:gd name="T3" fmla="*/ 65 h 507"/>
                <a:gd name="T4" fmla="*/ 142 w 457"/>
                <a:gd name="T5" fmla="*/ 26 h 507"/>
                <a:gd name="T6" fmla="*/ 92 w 457"/>
                <a:gd name="T7" fmla="*/ 0 h 507"/>
                <a:gd name="T8" fmla="*/ 52 w 457"/>
                <a:gd name="T9" fmla="*/ 7 h 507"/>
                <a:gd name="T10" fmla="*/ 23 w 457"/>
                <a:gd name="T11" fmla="*/ 36 h 507"/>
                <a:gd name="T12" fmla="*/ 0 w 457"/>
                <a:gd name="T13" fmla="*/ 124 h 507"/>
                <a:gd name="T14" fmla="*/ 9 w 457"/>
                <a:gd name="T15" fmla="*/ 225 h 507"/>
                <a:gd name="T16" fmla="*/ 33 w 457"/>
                <a:gd name="T17" fmla="*/ 322 h 507"/>
                <a:gd name="T18" fmla="*/ 59 w 457"/>
                <a:gd name="T19" fmla="*/ 397 h 507"/>
                <a:gd name="T20" fmla="*/ 109 w 457"/>
                <a:gd name="T21" fmla="*/ 475 h 507"/>
                <a:gd name="T22" fmla="*/ 152 w 457"/>
                <a:gd name="T23" fmla="*/ 507 h 507"/>
                <a:gd name="T24" fmla="*/ 211 w 457"/>
                <a:gd name="T25" fmla="*/ 507 h 507"/>
                <a:gd name="T26" fmla="*/ 271 w 457"/>
                <a:gd name="T27" fmla="*/ 485 h 507"/>
                <a:gd name="T28" fmla="*/ 301 w 457"/>
                <a:gd name="T29" fmla="*/ 429 h 507"/>
                <a:gd name="T30" fmla="*/ 317 w 457"/>
                <a:gd name="T31" fmla="*/ 358 h 507"/>
                <a:gd name="T32" fmla="*/ 311 w 457"/>
                <a:gd name="T33" fmla="*/ 270 h 507"/>
                <a:gd name="T34" fmla="*/ 450 w 457"/>
                <a:gd name="T35" fmla="*/ 280 h 507"/>
                <a:gd name="T36" fmla="*/ 457 w 457"/>
                <a:gd name="T37" fmla="*/ 241 h 507"/>
                <a:gd name="T38" fmla="*/ 298 w 457"/>
                <a:gd name="T39" fmla="*/ 225 h 507"/>
                <a:gd name="T40" fmla="*/ 258 w 457"/>
                <a:gd name="T41" fmla="*/ 134 h 507"/>
                <a:gd name="T42" fmla="*/ 238 w 457"/>
                <a:gd name="T43" fmla="*/ 117 h 5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57"/>
                <a:gd name="T67" fmla="*/ 0 h 507"/>
                <a:gd name="T68" fmla="*/ 457 w 457"/>
                <a:gd name="T69" fmla="*/ 507 h 50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57" h="507">
                  <a:moveTo>
                    <a:pt x="238" y="117"/>
                  </a:moveTo>
                  <a:lnTo>
                    <a:pt x="198" y="65"/>
                  </a:lnTo>
                  <a:lnTo>
                    <a:pt x="142" y="26"/>
                  </a:lnTo>
                  <a:lnTo>
                    <a:pt x="92" y="0"/>
                  </a:lnTo>
                  <a:lnTo>
                    <a:pt x="52" y="7"/>
                  </a:lnTo>
                  <a:lnTo>
                    <a:pt x="23" y="36"/>
                  </a:lnTo>
                  <a:lnTo>
                    <a:pt x="0" y="124"/>
                  </a:lnTo>
                  <a:lnTo>
                    <a:pt x="9" y="225"/>
                  </a:lnTo>
                  <a:lnTo>
                    <a:pt x="33" y="322"/>
                  </a:lnTo>
                  <a:lnTo>
                    <a:pt x="59" y="397"/>
                  </a:lnTo>
                  <a:lnTo>
                    <a:pt x="109" y="475"/>
                  </a:lnTo>
                  <a:lnTo>
                    <a:pt x="152" y="507"/>
                  </a:lnTo>
                  <a:lnTo>
                    <a:pt x="211" y="507"/>
                  </a:lnTo>
                  <a:lnTo>
                    <a:pt x="271" y="485"/>
                  </a:lnTo>
                  <a:lnTo>
                    <a:pt x="301" y="429"/>
                  </a:lnTo>
                  <a:lnTo>
                    <a:pt x="317" y="358"/>
                  </a:lnTo>
                  <a:lnTo>
                    <a:pt x="311" y="270"/>
                  </a:lnTo>
                  <a:lnTo>
                    <a:pt x="450" y="280"/>
                  </a:lnTo>
                  <a:lnTo>
                    <a:pt x="457" y="241"/>
                  </a:lnTo>
                  <a:lnTo>
                    <a:pt x="298" y="225"/>
                  </a:lnTo>
                  <a:lnTo>
                    <a:pt x="258" y="134"/>
                  </a:lnTo>
                  <a:lnTo>
                    <a:pt x="238" y="117"/>
                  </a:lnTo>
                  <a:close/>
                </a:path>
              </a:pathLst>
            </a:custGeom>
            <a:solidFill>
              <a:schemeClr val="accent1"/>
            </a:solidFill>
            <a:ln w="9525">
              <a:noFill/>
              <a:round/>
              <a:headEnd/>
              <a:tailEnd/>
            </a:ln>
          </p:spPr>
          <p:txBody>
            <a:bodyPr/>
            <a:lstStyle/>
            <a:p>
              <a:endParaRPr lang="en-US"/>
            </a:p>
          </p:txBody>
        </p:sp>
        <p:sp>
          <p:nvSpPr>
            <p:cNvPr id="9252" name="Freeform 16"/>
            <p:cNvSpPr>
              <a:spLocks/>
            </p:cNvSpPr>
            <p:nvPr/>
          </p:nvSpPr>
          <p:spPr bwMode="auto">
            <a:xfrm>
              <a:off x="1411" y="3254"/>
              <a:ext cx="91" cy="160"/>
            </a:xfrm>
            <a:custGeom>
              <a:avLst/>
              <a:gdLst>
                <a:gd name="T0" fmla="*/ 17 w 275"/>
                <a:gd name="T1" fmla="*/ 59 h 763"/>
                <a:gd name="T2" fmla="*/ 27 w 275"/>
                <a:gd name="T3" fmla="*/ 20 h 763"/>
                <a:gd name="T4" fmla="*/ 70 w 275"/>
                <a:gd name="T5" fmla="*/ 0 h 763"/>
                <a:gd name="T6" fmla="*/ 109 w 275"/>
                <a:gd name="T7" fmla="*/ 0 h 763"/>
                <a:gd name="T8" fmla="*/ 159 w 275"/>
                <a:gd name="T9" fmla="*/ 29 h 763"/>
                <a:gd name="T10" fmla="*/ 206 w 275"/>
                <a:gd name="T11" fmla="*/ 98 h 763"/>
                <a:gd name="T12" fmla="*/ 239 w 275"/>
                <a:gd name="T13" fmla="*/ 169 h 763"/>
                <a:gd name="T14" fmla="*/ 255 w 275"/>
                <a:gd name="T15" fmla="*/ 266 h 763"/>
                <a:gd name="T16" fmla="*/ 269 w 275"/>
                <a:gd name="T17" fmla="*/ 380 h 763"/>
                <a:gd name="T18" fmla="*/ 275 w 275"/>
                <a:gd name="T19" fmla="*/ 490 h 763"/>
                <a:gd name="T20" fmla="*/ 275 w 275"/>
                <a:gd name="T21" fmla="*/ 633 h 763"/>
                <a:gd name="T22" fmla="*/ 255 w 275"/>
                <a:gd name="T23" fmla="*/ 721 h 763"/>
                <a:gd name="T24" fmla="*/ 219 w 275"/>
                <a:gd name="T25" fmla="*/ 753 h 763"/>
                <a:gd name="T26" fmla="*/ 156 w 275"/>
                <a:gd name="T27" fmla="*/ 763 h 763"/>
                <a:gd name="T28" fmla="*/ 90 w 275"/>
                <a:gd name="T29" fmla="*/ 760 h 763"/>
                <a:gd name="T30" fmla="*/ 56 w 275"/>
                <a:gd name="T31" fmla="*/ 721 h 763"/>
                <a:gd name="T32" fmla="*/ 37 w 275"/>
                <a:gd name="T33" fmla="*/ 653 h 763"/>
                <a:gd name="T34" fmla="*/ 20 w 275"/>
                <a:gd name="T35" fmla="*/ 585 h 763"/>
                <a:gd name="T36" fmla="*/ 7 w 275"/>
                <a:gd name="T37" fmla="*/ 461 h 763"/>
                <a:gd name="T38" fmla="*/ 0 w 275"/>
                <a:gd name="T39" fmla="*/ 322 h 763"/>
                <a:gd name="T40" fmla="*/ 0 w 275"/>
                <a:gd name="T41" fmla="*/ 159 h 763"/>
                <a:gd name="T42" fmla="*/ 17 w 275"/>
                <a:gd name="T43" fmla="*/ 88 h 763"/>
                <a:gd name="T44" fmla="*/ 17 w 275"/>
                <a:gd name="T45" fmla="*/ 59 h 7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5"/>
                <a:gd name="T70" fmla="*/ 0 h 763"/>
                <a:gd name="T71" fmla="*/ 275 w 275"/>
                <a:gd name="T72" fmla="*/ 763 h 7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5" h="763">
                  <a:moveTo>
                    <a:pt x="17" y="59"/>
                  </a:moveTo>
                  <a:lnTo>
                    <a:pt x="27" y="20"/>
                  </a:lnTo>
                  <a:lnTo>
                    <a:pt x="70" y="0"/>
                  </a:lnTo>
                  <a:lnTo>
                    <a:pt x="109" y="0"/>
                  </a:lnTo>
                  <a:lnTo>
                    <a:pt x="159" y="29"/>
                  </a:lnTo>
                  <a:lnTo>
                    <a:pt x="206" y="98"/>
                  </a:lnTo>
                  <a:lnTo>
                    <a:pt x="239" y="169"/>
                  </a:lnTo>
                  <a:lnTo>
                    <a:pt x="255" y="266"/>
                  </a:lnTo>
                  <a:lnTo>
                    <a:pt x="269" y="380"/>
                  </a:lnTo>
                  <a:lnTo>
                    <a:pt x="275" y="490"/>
                  </a:lnTo>
                  <a:lnTo>
                    <a:pt x="275" y="633"/>
                  </a:lnTo>
                  <a:lnTo>
                    <a:pt x="255" y="721"/>
                  </a:lnTo>
                  <a:lnTo>
                    <a:pt x="219" y="753"/>
                  </a:lnTo>
                  <a:lnTo>
                    <a:pt x="156" y="763"/>
                  </a:lnTo>
                  <a:lnTo>
                    <a:pt x="90" y="760"/>
                  </a:lnTo>
                  <a:lnTo>
                    <a:pt x="56" y="721"/>
                  </a:lnTo>
                  <a:lnTo>
                    <a:pt x="37" y="653"/>
                  </a:lnTo>
                  <a:lnTo>
                    <a:pt x="20" y="585"/>
                  </a:lnTo>
                  <a:lnTo>
                    <a:pt x="7" y="461"/>
                  </a:lnTo>
                  <a:lnTo>
                    <a:pt x="0" y="322"/>
                  </a:lnTo>
                  <a:lnTo>
                    <a:pt x="0" y="159"/>
                  </a:lnTo>
                  <a:lnTo>
                    <a:pt x="17" y="88"/>
                  </a:lnTo>
                  <a:lnTo>
                    <a:pt x="17" y="59"/>
                  </a:lnTo>
                  <a:close/>
                </a:path>
              </a:pathLst>
            </a:custGeom>
            <a:solidFill>
              <a:schemeClr val="accent1"/>
            </a:solidFill>
            <a:ln w="9525">
              <a:noFill/>
              <a:round/>
              <a:headEnd/>
              <a:tailEnd/>
            </a:ln>
          </p:spPr>
          <p:txBody>
            <a:bodyPr/>
            <a:lstStyle/>
            <a:p>
              <a:endParaRPr lang="en-US"/>
            </a:p>
          </p:txBody>
        </p:sp>
        <p:sp>
          <p:nvSpPr>
            <p:cNvPr id="9253" name="Freeform 17"/>
            <p:cNvSpPr>
              <a:spLocks/>
            </p:cNvSpPr>
            <p:nvPr/>
          </p:nvSpPr>
          <p:spPr bwMode="auto">
            <a:xfrm>
              <a:off x="1453" y="3259"/>
              <a:ext cx="138" cy="123"/>
            </a:xfrm>
            <a:custGeom>
              <a:avLst/>
              <a:gdLst>
                <a:gd name="T0" fmla="*/ 23 w 420"/>
                <a:gd name="T1" fmla="*/ 0 h 586"/>
                <a:gd name="T2" fmla="*/ 109 w 420"/>
                <a:gd name="T3" fmla="*/ 10 h 586"/>
                <a:gd name="T4" fmla="*/ 198 w 420"/>
                <a:gd name="T5" fmla="*/ 26 h 586"/>
                <a:gd name="T6" fmla="*/ 291 w 420"/>
                <a:gd name="T7" fmla="*/ 78 h 586"/>
                <a:gd name="T8" fmla="*/ 357 w 420"/>
                <a:gd name="T9" fmla="*/ 117 h 586"/>
                <a:gd name="T10" fmla="*/ 400 w 420"/>
                <a:gd name="T11" fmla="*/ 173 h 586"/>
                <a:gd name="T12" fmla="*/ 420 w 420"/>
                <a:gd name="T13" fmla="*/ 205 h 586"/>
                <a:gd name="T14" fmla="*/ 380 w 420"/>
                <a:gd name="T15" fmla="*/ 300 h 586"/>
                <a:gd name="T16" fmla="*/ 317 w 420"/>
                <a:gd name="T17" fmla="*/ 358 h 586"/>
                <a:gd name="T18" fmla="*/ 241 w 420"/>
                <a:gd name="T19" fmla="*/ 400 h 586"/>
                <a:gd name="T20" fmla="*/ 201 w 420"/>
                <a:gd name="T21" fmla="*/ 426 h 586"/>
                <a:gd name="T22" fmla="*/ 132 w 420"/>
                <a:gd name="T23" fmla="*/ 439 h 586"/>
                <a:gd name="T24" fmla="*/ 129 w 420"/>
                <a:gd name="T25" fmla="*/ 465 h 586"/>
                <a:gd name="T26" fmla="*/ 182 w 420"/>
                <a:gd name="T27" fmla="*/ 488 h 586"/>
                <a:gd name="T28" fmla="*/ 258 w 420"/>
                <a:gd name="T29" fmla="*/ 508 h 586"/>
                <a:gd name="T30" fmla="*/ 330 w 420"/>
                <a:gd name="T31" fmla="*/ 547 h 586"/>
                <a:gd name="T32" fmla="*/ 301 w 420"/>
                <a:gd name="T33" fmla="*/ 576 h 586"/>
                <a:gd name="T34" fmla="*/ 271 w 420"/>
                <a:gd name="T35" fmla="*/ 586 h 586"/>
                <a:gd name="T36" fmla="*/ 228 w 420"/>
                <a:gd name="T37" fmla="*/ 543 h 586"/>
                <a:gd name="T38" fmla="*/ 162 w 420"/>
                <a:gd name="T39" fmla="*/ 517 h 586"/>
                <a:gd name="T40" fmla="*/ 109 w 420"/>
                <a:gd name="T41" fmla="*/ 498 h 586"/>
                <a:gd name="T42" fmla="*/ 109 w 420"/>
                <a:gd name="T43" fmla="*/ 459 h 586"/>
                <a:gd name="T44" fmla="*/ 119 w 420"/>
                <a:gd name="T45" fmla="*/ 417 h 586"/>
                <a:gd name="T46" fmla="*/ 152 w 420"/>
                <a:gd name="T47" fmla="*/ 400 h 586"/>
                <a:gd name="T48" fmla="*/ 258 w 420"/>
                <a:gd name="T49" fmla="*/ 358 h 586"/>
                <a:gd name="T50" fmla="*/ 317 w 420"/>
                <a:gd name="T51" fmla="*/ 293 h 586"/>
                <a:gd name="T52" fmla="*/ 360 w 420"/>
                <a:gd name="T53" fmla="*/ 225 h 586"/>
                <a:gd name="T54" fmla="*/ 350 w 420"/>
                <a:gd name="T55" fmla="*/ 192 h 586"/>
                <a:gd name="T56" fmla="*/ 317 w 420"/>
                <a:gd name="T57" fmla="*/ 153 h 586"/>
                <a:gd name="T58" fmla="*/ 238 w 420"/>
                <a:gd name="T59" fmla="*/ 98 h 586"/>
                <a:gd name="T60" fmla="*/ 142 w 420"/>
                <a:gd name="T61" fmla="*/ 78 h 586"/>
                <a:gd name="T62" fmla="*/ 79 w 420"/>
                <a:gd name="T63" fmla="*/ 75 h 586"/>
                <a:gd name="T64" fmla="*/ 23 w 420"/>
                <a:gd name="T65" fmla="*/ 75 h 586"/>
                <a:gd name="T66" fmla="*/ 0 w 420"/>
                <a:gd name="T67" fmla="*/ 39 h 586"/>
                <a:gd name="T68" fmla="*/ 23 w 420"/>
                <a:gd name="T69" fmla="*/ 0 h 5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0"/>
                <a:gd name="T106" fmla="*/ 0 h 586"/>
                <a:gd name="T107" fmla="*/ 420 w 420"/>
                <a:gd name="T108" fmla="*/ 586 h 58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0" h="586">
                  <a:moveTo>
                    <a:pt x="23" y="0"/>
                  </a:moveTo>
                  <a:lnTo>
                    <a:pt x="109" y="10"/>
                  </a:lnTo>
                  <a:lnTo>
                    <a:pt x="198" y="26"/>
                  </a:lnTo>
                  <a:lnTo>
                    <a:pt x="291" y="78"/>
                  </a:lnTo>
                  <a:lnTo>
                    <a:pt x="357" y="117"/>
                  </a:lnTo>
                  <a:lnTo>
                    <a:pt x="400" y="173"/>
                  </a:lnTo>
                  <a:lnTo>
                    <a:pt x="420" y="205"/>
                  </a:lnTo>
                  <a:lnTo>
                    <a:pt x="380" y="300"/>
                  </a:lnTo>
                  <a:lnTo>
                    <a:pt x="317" y="358"/>
                  </a:lnTo>
                  <a:lnTo>
                    <a:pt x="241" y="400"/>
                  </a:lnTo>
                  <a:lnTo>
                    <a:pt x="201" y="426"/>
                  </a:lnTo>
                  <a:lnTo>
                    <a:pt x="132" y="439"/>
                  </a:lnTo>
                  <a:lnTo>
                    <a:pt x="129" y="465"/>
                  </a:lnTo>
                  <a:lnTo>
                    <a:pt x="182" y="488"/>
                  </a:lnTo>
                  <a:lnTo>
                    <a:pt x="258" y="508"/>
                  </a:lnTo>
                  <a:lnTo>
                    <a:pt x="330" y="547"/>
                  </a:lnTo>
                  <a:lnTo>
                    <a:pt x="301" y="576"/>
                  </a:lnTo>
                  <a:lnTo>
                    <a:pt x="271" y="586"/>
                  </a:lnTo>
                  <a:lnTo>
                    <a:pt x="228" y="543"/>
                  </a:lnTo>
                  <a:lnTo>
                    <a:pt x="162" y="517"/>
                  </a:lnTo>
                  <a:lnTo>
                    <a:pt x="109" y="498"/>
                  </a:lnTo>
                  <a:lnTo>
                    <a:pt x="109" y="459"/>
                  </a:lnTo>
                  <a:lnTo>
                    <a:pt x="119" y="417"/>
                  </a:lnTo>
                  <a:lnTo>
                    <a:pt x="152" y="400"/>
                  </a:lnTo>
                  <a:lnTo>
                    <a:pt x="258" y="358"/>
                  </a:lnTo>
                  <a:lnTo>
                    <a:pt x="317" y="293"/>
                  </a:lnTo>
                  <a:lnTo>
                    <a:pt x="360" y="225"/>
                  </a:lnTo>
                  <a:lnTo>
                    <a:pt x="350" y="192"/>
                  </a:lnTo>
                  <a:lnTo>
                    <a:pt x="317" y="153"/>
                  </a:lnTo>
                  <a:lnTo>
                    <a:pt x="238" y="98"/>
                  </a:lnTo>
                  <a:lnTo>
                    <a:pt x="142" y="78"/>
                  </a:lnTo>
                  <a:lnTo>
                    <a:pt x="79" y="75"/>
                  </a:lnTo>
                  <a:lnTo>
                    <a:pt x="23" y="75"/>
                  </a:lnTo>
                  <a:lnTo>
                    <a:pt x="0" y="39"/>
                  </a:lnTo>
                  <a:lnTo>
                    <a:pt x="23" y="0"/>
                  </a:lnTo>
                  <a:close/>
                </a:path>
              </a:pathLst>
            </a:custGeom>
            <a:solidFill>
              <a:schemeClr val="accent1"/>
            </a:solidFill>
            <a:ln w="9525">
              <a:noFill/>
              <a:round/>
              <a:headEnd/>
              <a:tailEnd/>
            </a:ln>
          </p:spPr>
          <p:txBody>
            <a:bodyPr/>
            <a:lstStyle/>
            <a:p>
              <a:endParaRPr lang="en-US"/>
            </a:p>
          </p:txBody>
        </p:sp>
        <p:sp>
          <p:nvSpPr>
            <p:cNvPr id="9254" name="Freeform 18"/>
            <p:cNvSpPr>
              <a:spLocks/>
            </p:cNvSpPr>
            <p:nvPr/>
          </p:nvSpPr>
          <p:spPr bwMode="auto">
            <a:xfrm>
              <a:off x="1464" y="3398"/>
              <a:ext cx="168" cy="199"/>
            </a:xfrm>
            <a:custGeom>
              <a:avLst/>
              <a:gdLst>
                <a:gd name="T0" fmla="*/ 59 w 511"/>
                <a:gd name="T1" fmla="*/ 0 h 947"/>
                <a:gd name="T2" fmla="*/ 13 w 511"/>
                <a:gd name="T3" fmla="*/ 0 h 947"/>
                <a:gd name="T4" fmla="*/ 0 w 511"/>
                <a:gd name="T5" fmla="*/ 68 h 947"/>
                <a:gd name="T6" fmla="*/ 33 w 511"/>
                <a:gd name="T7" fmla="*/ 108 h 947"/>
                <a:gd name="T8" fmla="*/ 139 w 511"/>
                <a:gd name="T9" fmla="*/ 202 h 947"/>
                <a:gd name="T10" fmla="*/ 232 w 511"/>
                <a:gd name="T11" fmla="*/ 322 h 947"/>
                <a:gd name="T12" fmla="*/ 292 w 511"/>
                <a:gd name="T13" fmla="*/ 446 h 947"/>
                <a:gd name="T14" fmla="*/ 301 w 511"/>
                <a:gd name="T15" fmla="*/ 527 h 947"/>
                <a:gd name="T16" fmla="*/ 298 w 511"/>
                <a:gd name="T17" fmla="*/ 586 h 947"/>
                <a:gd name="T18" fmla="*/ 272 w 511"/>
                <a:gd name="T19" fmla="*/ 719 h 947"/>
                <a:gd name="T20" fmla="*/ 238 w 511"/>
                <a:gd name="T21" fmla="*/ 827 h 947"/>
                <a:gd name="T22" fmla="*/ 209 w 511"/>
                <a:gd name="T23" fmla="*/ 889 h 947"/>
                <a:gd name="T24" fmla="*/ 202 w 511"/>
                <a:gd name="T25" fmla="*/ 928 h 947"/>
                <a:gd name="T26" fmla="*/ 232 w 511"/>
                <a:gd name="T27" fmla="*/ 928 h 947"/>
                <a:gd name="T28" fmla="*/ 278 w 511"/>
                <a:gd name="T29" fmla="*/ 915 h 947"/>
                <a:gd name="T30" fmla="*/ 292 w 511"/>
                <a:gd name="T31" fmla="*/ 918 h 947"/>
                <a:gd name="T32" fmla="*/ 388 w 511"/>
                <a:gd name="T33" fmla="*/ 924 h 947"/>
                <a:gd name="T34" fmla="*/ 461 w 511"/>
                <a:gd name="T35" fmla="*/ 947 h 947"/>
                <a:gd name="T36" fmla="*/ 487 w 511"/>
                <a:gd name="T37" fmla="*/ 934 h 947"/>
                <a:gd name="T38" fmla="*/ 511 w 511"/>
                <a:gd name="T39" fmla="*/ 885 h 947"/>
                <a:gd name="T40" fmla="*/ 487 w 511"/>
                <a:gd name="T41" fmla="*/ 859 h 947"/>
                <a:gd name="T42" fmla="*/ 378 w 511"/>
                <a:gd name="T43" fmla="*/ 856 h 947"/>
                <a:gd name="T44" fmla="*/ 301 w 511"/>
                <a:gd name="T45" fmla="*/ 866 h 947"/>
                <a:gd name="T46" fmla="*/ 262 w 511"/>
                <a:gd name="T47" fmla="*/ 885 h 947"/>
                <a:gd name="T48" fmla="*/ 268 w 511"/>
                <a:gd name="T49" fmla="*/ 840 h 947"/>
                <a:gd name="T50" fmla="*/ 308 w 511"/>
                <a:gd name="T51" fmla="*/ 771 h 947"/>
                <a:gd name="T52" fmla="*/ 341 w 511"/>
                <a:gd name="T53" fmla="*/ 664 h 947"/>
                <a:gd name="T54" fmla="*/ 368 w 511"/>
                <a:gd name="T55" fmla="*/ 573 h 947"/>
                <a:gd name="T56" fmla="*/ 348 w 511"/>
                <a:gd name="T57" fmla="*/ 469 h 947"/>
                <a:gd name="T58" fmla="*/ 318 w 511"/>
                <a:gd name="T59" fmla="*/ 358 h 947"/>
                <a:gd name="T60" fmla="*/ 258 w 511"/>
                <a:gd name="T61" fmla="*/ 231 h 947"/>
                <a:gd name="T62" fmla="*/ 172 w 511"/>
                <a:gd name="T63" fmla="*/ 114 h 947"/>
                <a:gd name="T64" fmla="*/ 99 w 511"/>
                <a:gd name="T65" fmla="*/ 29 h 947"/>
                <a:gd name="T66" fmla="*/ 59 w 511"/>
                <a:gd name="T67" fmla="*/ 0 h 9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11"/>
                <a:gd name="T103" fmla="*/ 0 h 947"/>
                <a:gd name="T104" fmla="*/ 511 w 511"/>
                <a:gd name="T105" fmla="*/ 947 h 94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11" h="947">
                  <a:moveTo>
                    <a:pt x="59" y="0"/>
                  </a:moveTo>
                  <a:lnTo>
                    <a:pt x="13" y="0"/>
                  </a:lnTo>
                  <a:lnTo>
                    <a:pt x="0" y="68"/>
                  </a:lnTo>
                  <a:lnTo>
                    <a:pt x="33" y="108"/>
                  </a:lnTo>
                  <a:lnTo>
                    <a:pt x="139" y="202"/>
                  </a:lnTo>
                  <a:lnTo>
                    <a:pt x="232" y="322"/>
                  </a:lnTo>
                  <a:lnTo>
                    <a:pt x="292" y="446"/>
                  </a:lnTo>
                  <a:lnTo>
                    <a:pt x="301" y="527"/>
                  </a:lnTo>
                  <a:lnTo>
                    <a:pt x="298" y="586"/>
                  </a:lnTo>
                  <a:lnTo>
                    <a:pt x="272" y="719"/>
                  </a:lnTo>
                  <a:lnTo>
                    <a:pt x="238" y="827"/>
                  </a:lnTo>
                  <a:lnTo>
                    <a:pt x="209" y="889"/>
                  </a:lnTo>
                  <a:lnTo>
                    <a:pt x="202" y="928"/>
                  </a:lnTo>
                  <a:lnTo>
                    <a:pt x="232" y="928"/>
                  </a:lnTo>
                  <a:lnTo>
                    <a:pt x="278" y="915"/>
                  </a:lnTo>
                  <a:lnTo>
                    <a:pt x="292" y="918"/>
                  </a:lnTo>
                  <a:lnTo>
                    <a:pt x="388" y="924"/>
                  </a:lnTo>
                  <a:lnTo>
                    <a:pt x="461" y="947"/>
                  </a:lnTo>
                  <a:lnTo>
                    <a:pt x="487" y="934"/>
                  </a:lnTo>
                  <a:lnTo>
                    <a:pt x="511" y="885"/>
                  </a:lnTo>
                  <a:lnTo>
                    <a:pt x="487" y="859"/>
                  </a:lnTo>
                  <a:lnTo>
                    <a:pt x="378" y="856"/>
                  </a:lnTo>
                  <a:lnTo>
                    <a:pt x="301" y="866"/>
                  </a:lnTo>
                  <a:lnTo>
                    <a:pt x="262" y="885"/>
                  </a:lnTo>
                  <a:lnTo>
                    <a:pt x="268" y="840"/>
                  </a:lnTo>
                  <a:lnTo>
                    <a:pt x="308" y="771"/>
                  </a:lnTo>
                  <a:lnTo>
                    <a:pt x="341" y="664"/>
                  </a:lnTo>
                  <a:lnTo>
                    <a:pt x="368" y="573"/>
                  </a:lnTo>
                  <a:lnTo>
                    <a:pt x="348" y="469"/>
                  </a:lnTo>
                  <a:lnTo>
                    <a:pt x="318" y="358"/>
                  </a:lnTo>
                  <a:lnTo>
                    <a:pt x="258" y="231"/>
                  </a:lnTo>
                  <a:lnTo>
                    <a:pt x="172" y="114"/>
                  </a:lnTo>
                  <a:lnTo>
                    <a:pt x="99" y="29"/>
                  </a:lnTo>
                  <a:lnTo>
                    <a:pt x="59" y="0"/>
                  </a:lnTo>
                  <a:close/>
                </a:path>
              </a:pathLst>
            </a:custGeom>
            <a:solidFill>
              <a:schemeClr val="accent1"/>
            </a:solidFill>
            <a:ln w="9525">
              <a:noFill/>
              <a:round/>
              <a:headEnd/>
              <a:tailEnd/>
            </a:ln>
          </p:spPr>
          <p:txBody>
            <a:bodyPr/>
            <a:lstStyle/>
            <a:p>
              <a:endParaRPr lang="en-US"/>
            </a:p>
          </p:txBody>
        </p:sp>
        <p:sp>
          <p:nvSpPr>
            <p:cNvPr id="9255" name="Freeform 19"/>
            <p:cNvSpPr>
              <a:spLocks/>
            </p:cNvSpPr>
            <p:nvPr/>
          </p:nvSpPr>
          <p:spPr bwMode="auto">
            <a:xfrm>
              <a:off x="1359" y="3398"/>
              <a:ext cx="113" cy="202"/>
            </a:xfrm>
            <a:custGeom>
              <a:avLst/>
              <a:gdLst>
                <a:gd name="T0" fmla="*/ 238 w 344"/>
                <a:gd name="T1" fmla="*/ 0 h 965"/>
                <a:gd name="T2" fmla="*/ 195 w 344"/>
                <a:gd name="T3" fmla="*/ 91 h 965"/>
                <a:gd name="T4" fmla="*/ 165 w 344"/>
                <a:gd name="T5" fmla="*/ 224 h 965"/>
                <a:gd name="T6" fmla="*/ 129 w 344"/>
                <a:gd name="T7" fmla="*/ 371 h 965"/>
                <a:gd name="T8" fmla="*/ 96 w 344"/>
                <a:gd name="T9" fmla="*/ 520 h 965"/>
                <a:gd name="T10" fmla="*/ 96 w 344"/>
                <a:gd name="T11" fmla="*/ 575 h 965"/>
                <a:gd name="T12" fmla="*/ 129 w 344"/>
                <a:gd name="T13" fmla="*/ 673 h 965"/>
                <a:gd name="T14" fmla="*/ 175 w 344"/>
                <a:gd name="T15" fmla="*/ 725 h 965"/>
                <a:gd name="T16" fmla="*/ 218 w 344"/>
                <a:gd name="T17" fmla="*/ 790 h 965"/>
                <a:gd name="T18" fmla="*/ 248 w 344"/>
                <a:gd name="T19" fmla="*/ 838 h 965"/>
                <a:gd name="T20" fmla="*/ 235 w 344"/>
                <a:gd name="T21" fmla="*/ 861 h 965"/>
                <a:gd name="T22" fmla="*/ 159 w 344"/>
                <a:gd name="T23" fmla="*/ 871 h 965"/>
                <a:gd name="T24" fmla="*/ 36 w 344"/>
                <a:gd name="T25" fmla="*/ 890 h 965"/>
                <a:gd name="T26" fmla="*/ 0 w 344"/>
                <a:gd name="T27" fmla="*/ 920 h 965"/>
                <a:gd name="T28" fmla="*/ 30 w 344"/>
                <a:gd name="T29" fmla="*/ 946 h 965"/>
                <a:gd name="T30" fmla="*/ 99 w 344"/>
                <a:gd name="T31" fmla="*/ 965 h 965"/>
                <a:gd name="T32" fmla="*/ 179 w 344"/>
                <a:gd name="T33" fmla="*/ 926 h 965"/>
                <a:gd name="T34" fmla="*/ 238 w 344"/>
                <a:gd name="T35" fmla="*/ 900 h 965"/>
                <a:gd name="T36" fmla="*/ 314 w 344"/>
                <a:gd name="T37" fmla="*/ 890 h 965"/>
                <a:gd name="T38" fmla="*/ 344 w 344"/>
                <a:gd name="T39" fmla="*/ 881 h 965"/>
                <a:gd name="T40" fmla="*/ 334 w 344"/>
                <a:gd name="T41" fmla="*/ 848 h 965"/>
                <a:gd name="T42" fmla="*/ 248 w 344"/>
                <a:gd name="T43" fmla="*/ 764 h 965"/>
                <a:gd name="T44" fmla="*/ 198 w 344"/>
                <a:gd name="T45" fmla="*/ 676 h 965"/>
                <a:gd name="T46" fmla="*/ 155 w 344"/>
                <a:gd name="T47" fmla="*/ 617 h 965"/>
                <a:gd name="T48" fmla="*/ 149 w 344"/>
                <a:gd name="T49" fmla="*/ 559 h 965"/>
                <a:gd name="T50" fmla="*/ 169 w 344"/>
                <a:gd name="T51" fmla="*/ 462 h 965"/>
                <a:gd name="T52" fmla="*/ 215 w 344"/>
                <a:gd name="T53" fmla="*/ 361 h 965"/>
                <a:gd name="T54" fmla="*/ 265 w 344"/>
                <a:gd name="T55" fmla="*/ 189 h 965"/>
                <a:gd name="T56" fmla="*/ 308 w 344"/>
                <a:gd name="T57" fmla="*/ 88 h 965"/>
                <a:gd name="T58" fmla="*/ 304 w 344"/>
                <a:gd name="T59" fmla="*/ 29 h 965"/>
                <a:gd name="T60" fmla="*/ 265 w 344"/>
                <a:gd name="T61" fmla="*/ 0 h 965"/>
                <a:gd name="T62" fmla="*/ 238 w 344"/>
                <a:gd name="T63" fmla="*/ 0 h 96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4"/>
                <a:gd name="T97" fmla="*/ 0 h 965"/>
                <a:gd name="T98" fmla="*/ 344 w 344"/>
                <a:gd name="T99" fmla="*/ 965 h 96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4" h="965">
                  <a:moveTo>
                    <a:pt x="238" y="0"/>
                  </a:moveTo>
                  <a:lnTo>
                    <a:pt x="195" y="91"/>
                  </a:lnTo>
                  <a:lnTo>
                    <a:pt x="165" y="224"/>
                  </a:lnTo>
                  <a:lnTo>
                    <a:pt x="129" y="371"/>
                  </a:lnTo>
                  <a:lnTo>
                    <a:pt x="96" y="520"/>
                  </a:lnTo>
                  <a:lnTo>
                    <a:pt x="96" y="575"/>
                  </a:lnTo>
                  <a:lnTo>
                    <a:pt x="129" y="673"/>
                  </a:lnTo>
                  <a:lnTo>
                    <a:pt x="175" y="725"/>
                  </a:lnTo>
                  <a:lnTo>
                    <a:pt x="218" y="790"/>
                  </a:lnTo>
                  <a:lnTo>
                    <a:pt x="248" y="838"/>
                  </a:lnTo>
                  <a:lnTo>
                    <a:pt x="235" y="861"/>
                  </a:lnTo>
                  <a:lnTo>
                    <a:pt x="159" y="871"/>
                  </a:lnTo>
                  <a:lnTo>
                    <a:pt x="36" y="890"/>
                  </a:lnTo>
                  <a:lnTo>
                    <a:pt x="0" y="920"/>
                  </a:lnTo>
                  <a:lnTo>
                    <a:pt x="30" y="946"/>
                  </a:lnTo>
                  <a:lnTo>
                    <a:pt x="99" y="965"/>
                  </a:lnTo>
                  <a:lnTo>
                    <a:pt x="179" y="926"/>
                  </a:lnTo>
                  <a:lnTo>
                    <a:pt x="238" y="900"/>
                  </a:lnTo>
                  <a:lnTo>
                    <a:pt x="314" y="890"/>
                  </a:lnTo>
                  <a:lnTo>
                    <a:pt x="344" y="881"/>
                  </a:lnTo>
                  <a:lnTo>
                    <a:pt x="334" y="848"/>
                  </a:lnTo>
                  <a:lnTo>
                    <a:pt x="248" y="764"/>
                  </a:lnTo>
                  <a:lnTo>
                    <a:pt x="198" y="676"/>
                  </a:lnTo>
                  <a:lnTo>
                    <a:pt x="155" y="617"/>
                  </a:lnTo>
                  <a:lnTo>
                    <a:pt x="149" y="559"/>
                  </a:lnTo>
                  <a:lnTo>
                    <a:pt x="169" y="462"/>
                  </a:lnTo>
                  <a:lnTo>
                    <a:pt x="215" y="361"/>
                  </a:lnTo>
                  <a:lnTo>
                    <a:pt x="265" y="189"/>
                  </a:lnTo>
                  <a:lnTo>
                    <a:pt x="308" y="88"/>
                  </a:lnTo>
                  <a:lnTo>
                    <a:pt x="304" y="29"/>
                  </a:lnTo>
                  <a:lnTo>
                    <a:pt x="265" y="0"/>
                  </a:lnTo>
                  <a:lnTo>
                    <a:pt x="238" y="0"/>
                  </a:lnTo>
                  <a:close/>
                </a:path>
              </a:pathLst>
            </a:custGeom>
            <a:solidFill>
              <a:schemeClr val="accent1"/>
            </a:solidFill>
            <a:ln w="9525">
              <a:noFill/>
              <a:round/>
              <a:headEnd/>
              <a:tailEnd/>
            </a:ln>
          </p:spPr>
          <p:txBody>
            <a:bodyPr/>
            <a:lstStyle/>
            <a:p>
              <a:endParaRPr lang="en-US"/>
            </a:p>
          </p:txBody>
        </p:sp>
        <p:sp>
          <p:nvSpPr>
            <p:cNvPr id="9256" name="Freeform 20"/>
            <p:cNvSpPr>
              <a:spLocks/>
            </p:cNvSpPr>
            <p:nvPr/>
          </p:nvSpPr>
          <p:spPr bwMode="auto">
            <a:xfrm>
              <a:off x="1479" y="3121"/>
              <a:ext cx="18" cy="11"/>
            </a:xfrm>
            <a:custGeom>
              <a:avLst/>
              <a:gdLst>
                <a:gd name="T0" fmla="*/ 53 w 53"/>
                <a:gd name="T1" fmla="*/ 3 h 54"/>
                <a:gd name="T2" fmla="*/ 26 w 53"/>
                <a:gd name="T3" fmla="*/ 0 h 54"/>
                <a:gd name="T4" fmla="*/ 8 w 53"/>
                <a:gd name="T5" fmla="*/ 20 h 54"/>
                <a:gd name="T6" fmla="*/ 0 w 53"/>
                <a:gd name="T7" fmla="*/ 51 h 54"/>
                <a:gd name="T8" fmla="*/ 26 w 53"/>
                <a:gd name="T9" fmla="*/ 54 h 54"/>
                <a:gd name="T10" fmla="*/ 48 w 53"/>
                <a:gd name="T11" fmla="*/ 40 h 54"/>
                <a:gd name="T12" fmla="*/ 53 w 53"/>
                <a:gd name="T13" fmla="*/ 3 h 54"/>
                <a:gd name="T14" fmla="*/ 0 60000 65536"/>
                <a:gd name="T15" fmla="*/ 0 60000 65536"/>
                <a:gd name="T16" fmla="*/ 0 60000 65536"/>
                <a:gd name="T17" fmla="*/ 0 60000 65536"/>
                <a:gd name="T18" fmla="*/ 0 60000 65536"/>
                <a:gd name="T19" fmla="*/ 0 60000 65536"/>
                <a:gd name="T20" fmla="*/ 0 60000 65536"/>
                <a:gd name="T21" fmla="*/ 0 w 53"/>
                <a:gd name="T22" fmla="*/ 0 h 54"/>
                <a:gd name="T23" fmla="*/ 53 w 53"/>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54">
                  <a:moveTo>
                    <a:pt x="53" y="3"/>
                  </a:moveTo>
                  <a:lnTo>
                    <a:pt x="26" y="0"/>
                  </a:lnTo>
                  <a:lnTo>
                    <a:pt x="8" y="20"/>
                  </a:lnTo>
                  <a:lnTo>
                    <a:pt x="0" y="51"/>
                  </a:lnTo>
                  <a:lnTo>
                    <a:pt x="26" y="54"/>
                  </a:lnTo>
                  <a:lnTo>
                    <a:pt x="48" y="40"/>
                  </a:lnTo>
                  <a:lnTo>
                    <a:pt x="53" y="3"/>
                  </a:lnTo>
                  <a:close/>
                </a:path>
              </a:pathLst>
            </a:custGeom>
            <a:solidFill>
              <a:schemeClr val="accent2"/>
            </a:solidFill>
            <a:ln w="9525">
              <a:noFill/>
              <a:round/>
              <a:headEnd/>
              <a:tailEnd/>
            </a:ln>
          </p:spPr>
          <p:txBody>
            <a:bodyPr/>
            <a:lstStyle/>
            <a:p>
              <a:endParaRPr lang="en-US"/>
            </a:p>
          </p:txBody>
        </p:sp>
        <p:sp>
          <p:nvSpPr>
            <p:cNvPr id="9257" name="Freeform 21"/>
            <p:cNvSpPr>
              <a:spLocks/>
            </p:cNvSpPr>
            <p:nvPr/>
          </p:nvSpPr>
          <p:spPr bwMode="auto">
            <a:xfrm flipH="1">
              <a:off x="1331" y="3264"/>
              <a:ext cx="109" cy="118"/>
            </a:xfrm>
            <a:custGeom>
              <a:avLst/>
              <a:gdLst>
                <a:gd name="T0" fmla="*/ 23 w 420"/>
                <a:gd name="T1" fmla="*/ 0 h 586"/>
                <a:gd name="T2" fmla="*/ 109 w 420"/>
                <a:gd name="T3" fmla="*/ 10 h 586"/>
                <a:gd name="T4" fmla="*/ 198 w 420"/>
                <a:gd name="T5" fmla="*/ 26 h 586"/>
                <a:gd name="T6" fmla="*/ 291 w 420"/>
                <a:gd name="T7" fmla="*/ 78 h 586"/>
                <a:gd name="T8" fmla="*/ 357 w 420"/>
                <a:gd name="T9" fmla="*/ 117 h 586"/>
                <a:gd name="T10" fmla="*/ 400 w 420"/>
                <a:gd name="T11" fmla="*/ 173 h 586"/>
                <a:gd name="T12" fmla="*/ 420 w 420"/>
                <a:gd name="T13" fmla="*/ 205 h 586"/>
                <a:gd name="T14" fmla="*/ 380 w 420"/>
                <a:gd name="T15" fmla="*/ 300 h 586"/>
                <a:gd name="T16" fmla="*/ 317 w 420"/>
                <a:gd name="T17" fmla="*/ 358 h 586"/>
                <a:gd name="T18" fmla="*/ 241 w 420"/>
                <a:gd name="T19" fmla="*/ 400 h 586"/>
                <a:gd name="T20" fmla="*/ 201 w 420"/>
                <a:gd name="T21" fmla="*/ 426 h 586"/>
                <a:gd name="T22" fmla="*/ 132 w 420"/>
                <a:gd name="T23" fmla="*/ 439 h 586"/>
                <a:gd name="T24" fmla="*/ 129 w 420"/>
                <a:gd name="T25" fmla="*/ 465 h 586"/>
                <a:gd name="T26" fmla="*/ 182 w 420"/>
                <a:gd name="T27" fmla="*/ 488 h 586"/>
                <a:gd name="T28" fmla="*/ 258 w 420"/>
                <a:gd name="T29" fmla="*/ 508 h 586"/>
                <a:gd name="T30" fmla="*/ 330 w 420"/>
                <a:gd name="T31" fmla="*/ 547 h 586"/>
                <a:gd name="T32" fmla="*/ 301 w 420"/>
                <a:gd name="T33" fmla="*/ 576 h 586"/>
                <a:gd name="T34" fmla="*/ 271 w 420"/>
                <a:gd name="T35" fmla="*/ 586 h 586"/>
                <a:gd name="T36" fmla="*/ 228 w 420"/>
                <a:gd name="T37" fmla="*/ 543 h 586"/>
                <a:gd name="T38" fmla="*/ 162 w 420"/>
                <a:gd name="T39" fmla="*/ 517 h 586"/>
                <a:gd name="T40" fmla="*/ 109 w 420"/>
                <a:gd name="T41" fmla="*/ 498 h 586"/>
                <a:gd name="T42" fmla="*/ 109 w 420"/>
                <a:gd name="T43" fmla="*/ 459 h 586"/>
                <a:gd name="T44" fmla="*/ 119 w 420"/>
                <a:gd name="T45" fmla="*/ 417 h 586"/>
                <a:gd name="T46" fmla="*/ 152 w 420"/>
                <a:gd name="T47" fmla="*/ 400 h 586"/>
                <a:gd name="T48" fmla="*/ 258 w 420"/>
                <a:gd name="T49" fmla="*/ 358 h 586"/>
                <a:gd name="T50" fmla="*/ 317 w 420"/>
                <a:gd name="T51" fmla="*/ 293 h 586"/>
                <a:gd name="T52" fmla="*/ 360 w 420"/>
                <a:gd name="T53" fmla="*/ 225 h 586"/>
                <a:gd name="T54" fmla="*/ 350 w 420"/>
                <a:gd name="T55" fmla="*/ 192 h 586"/>
                <a:gd name="T56" fmla="*/ 317 w 420"/>
                <a:gd name="T57" fmla="*/ 153 h 586"/>
                <a:gd name="T58" fmla="*/ 238 w 420"/>
                <a:gd name="T59" fmla="*/ 98 h 586"/>
                <a:gd name="T60" fmla="*/ 142 w 420"/>
                <a:gd name="T61" fmla="*/ 78 h 586"/>
                <a:gd name="T62" fmla="*/ 79 w 420"/>
                <a:gd name="T63" fmla="*/ 75 h 586"/>
                <a:gd name="T64" fmla="*/ 23 w 420"/>
                <a:gd name="T65" fmla="*/ 75 h 586"/>
                <a:gd name="T66" fmla="*/ 0 w 420"/>
                <a:gd name="T67" fmla="*/ 39 h 586"/>
                <a:gd name="T68" fmla="*/ 23 w 420"/>
                <a:gd name="T69" fmla="*/ 0 h 5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0"/>
                <a:gd name="T106" fmla="*/ 0 h 586"/>
                <a:gd name="T107" fmla="*/ 420 w 420"/>
                <a:gd name="T108" fmla="*/ 586 h 58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0" h="586">
                  <a:moveTo>
                    <a:pt x="23" y="0"/>
                  </a:moveTo>
                  <a:lnTo>
                    <a:pt x="109" y="10"/>
                  </a:lnTo>
                  <a:lnTo>
                    <a:pt x="198" y="26"/>
                  </a:lnTo>
                  <a:lnTo>
                    <a:pt x="291" y="78"/>
                  </a:lnTo>
                  <a:lnTo>
                    <a:pt x="357" y="117"/>
                  </a:lnTo>
                  <a:lnTo>
                    <a:pt x="400" y="173"/>
                  </a:lnTo>
                  <a:lnTo>
                    <a:pt x="420" y="205"/>
                  </a:lnTo>
                  <a:lnTo>
                    <a:pt x="380" y="300"/>
                  </a:lnTo>
                  <a:lnTo>
                    <a:pt x="317" y="358"/>
                  </a:lnTo>
                  <a:lnTo>
                    <a:pt x="241" y="400"/>
                  </a:lnTo>
                  <a:lnTo>
                    <a:pt x="201" y="426"/>
                  </a:lnTo>
                  <a:lnTo>
                    <a:pt x="132" y="439"/>
                  </a:lnTo>
                  <a:lnTo>
                    <a:pt x="129" y="465"/>
                  </a:lnTo>
                  <a:lnTo>
                    <a:pt x="182" y="488"/>
                  </a:lnTo>
                  <a:lnTo>
                    <a:pt x="258" y="508"/>
                  </a:lnTo>
                  <a:lnTo>
                    <a:pt x="330" y="547"/>
                  </a:lnTo>
                  <a:lnTo>
                    <a:pt x="301" y="576"/>
                  </a:lnTo>
                  <a:lnTo>
                    <a:pt x="271" y="586"/>
                  </a:lnTo>
                  <a:lnTo>
                    <a:pt x="228" y="543"/>
                  </a:lnTo>
                  <a:lnTo>
                    <a:pt x="162" y="517"/>
                  </a:lnTo>
                  <a:lnTo>
                    <a:pt x="109" y="498"/>
                  </a:lnTo>
                  <a:lnTo>
                    <a:pt x="109" y="459"/>
                  </a:lnTo>
                  <a:lnTo>
                    <a:pt x="119" y="417"/>
                  </a:lnTo>
                  <a:lnTo>
                    <a:pt x="152" y="400"/>
                  </a:lnTo>
                  <a:lnTo>
                    <a:pt x="258" y="358"/>
                  </a:lnTo>
                  <a:lnTo>
                    <a:pt x="317" y="293"/>
                  </a:lnTo>
                  <a:lnTo>
                    <a:pt x="360" y="225"/>
                  </a:lnTo>
                  <a:lnTo>
                    <a:pt x="350" y="192"/>
                  </a:lnTo>
                  <a:lnTo>
                    <a:pt x="317" y="153"/>
                  </a:lnTo>
                  <a:lnTo>
                    <a:pt x="238" y="98"/>
                  </a:lnTo>
                  <a:lnTo>
                    <a:pt x="142" y="78"/>
                  </a:lnTo>
                  <a:lnTo>
                    <a:pt x="79" y="75"/>
                  </a:lnTo>
                  <a:lnTo>
                    <a:pt x="23" y="75"/>
                  </a:lnTo>
                  <a:lnTo>
                    <a:pt x="0" y="39"/>
                  </a:lnTo>
                  <a:lnTo>
                    <a:pt x="23" y="0"/>
                  </a:lnTo>
                  <a:close/>
                </a:path>
              </a:pathLst>
            </a:custGeom>
            <a:solidFill>
              <a:schemeClr val="accent1"/>
            </a:solidFill>
            <a:ln w="9525">
              <a:noFill/>
              <a:round/>
              <a:headEnd/>
              <a:tailEnd/>
            </a:ln>
          </p:spPr>
          <p:txBody>
            <a:bodyPr/>
            <a:lstStyle/>
            <a:p>
              <a:endParaRPr lang="en-US"/>
            </a:p>
          </p:txBody>
        </p:sp>
      </p:grpSp>
      <p:sp>
        <p:nvSpPr>
          <p:cNvPr id="181270" name="AutoShape 22"/>
          <p:cNvSpPr>
            <a:spLocks noChangeArrowheads="1"/>
          </p:cNvSpPr>
          <p:nvPr/>
        </p:nvSpPr>
        <p:spPr bwMode="auto">
          <a:xfrm>
            <a:off x="533400" y="3276600"/>
            <a:ext cx="228600" cy="228600"/>
          </a:xfrm>
          <a:prstGeom prst="star5">
            <a:avLst/>
          </a:prstGeom>
          <a:solidFill>
            <a:srgbClr val="FFFF00"/>
          </a:solidFill>
          <a:ln w="9525">
            <a:solidFill>
              <a:schemeClr val="tx1"/>
            </a:solidFill>
            <a:miter lim="800000"/>
            <a:headEnd/>
            <a:tailEnd/>
          </a:ln>
          <a:effectLst/>
        </p:spPr>
        <p:txBody>
          <a:bodyPr wrap="none" anchor="ctr"/>
          <a:lstStyle/>
          <a:p>
            <a:pPr>
              <a:defRPr/>
            </a:pPr>
            <a:endParaRPr lang="en-US">
              <a:latin typeface="Arial" pitchFamily="34" charset="0"/>
            </a:endParaRPr>
          </a:p>
        </p:txBody>
      </p:sp>
      <p:sp>
        <p:nvSpPr>
          <p:cNvPr id="181271" name="AutoShape 23"/>
          <p:cNvSpPr>
            <a:spLocks noChangeArrowheads="1"/>
          </p:cNvSpPr>
          <p:nvPr/>
        </p:nvSpPr>
        <p:spPr bwMode="auto">
          <a:xfrm>
            <a:off x="3505200" y="3276600"/>
            <a:ext cx="228600" cy="228600"/>
          </a:xfrm>
          <a:prstGeom prst="star5">
            <a:avLst/>
          </a:prstGeom>
          <a:solidFill>
            <a:srgbClr val="D76749"/>
          </a:solidFill>
          <a:ln w="9525">
            <a:solidFill>
              <a:schemeClr val="tx1"/>
            </a:solidFill>
            <a:miter lim="800000"/>
            <a:headEnd/>
            <a:tailEnd/>
          </a:ln>
          <a:effectLst/>
        </p:spPr>
        <p:txBody>
          <a:bodyPr wrap="none" anchor="ctr"/>
          <a:lstStyle/>
          <a:p>
            <a:pPr>
              <a:defRPr/>
            </a:pPr>
            <a:endParaRPr lang="en-US">
              <a:latin typeface="Arial" pitchFamily="34" charset="0"/>
            </a:endParaRPr>
          </a:p>
        </p:txBody>
      </p:sp>
      <p:sp>
        <p:nvSpPr>
          <p:cNvPr id="181272" name="AutoShape 24"/>
          <p:cNvSpPr>
            <a:spLocks noChangeArrowheads="1"/>
          </p:cNvSpPr>
          <p:nvPr/>
        </p:nvSpPr>
        <p:spPr bwMode="auto">
          <a:xfrm>
            <a:off x="5943600" y="4343400"/>
            <a:ext cx="228600" cy="228600"/>
          </a:xfrm>
          <a:prstGeom prst="star5">
            <a:avLst/>
          </a:prstGeom>
          <a:solidFill>
            <a:srgbClr val="FFFF00"/>
          </a:solidFill>
          <a:ln w="9525">
            <a:solidFill>
              <a:schemeClr val="tx1"/>
            </a:solidFill>
            <a:miter lim="800000"/>
            <a:headEnd/>
            <a:tailEnd/>
          </a:ln>
          <a:effectLst/>
        </p:spPr>
        <p:txBody>
          <a:bodyPr wrap="none" anchor="ctr"/>
          <a:lstStyle/>
          <a:p>
            <a:pPr>
              <a:defRPr/>
            </a:pPr>
            <a:endParaRPr lang="en-US">
              <a:latin typeface="Arial" pitchFamily="34" charset="0"/>
            </a:endParaRPr>
          </a:p>
        </p:txBody>
      </p:sp>
      <p:sp>
        <p:nvSpPr>
          <p:cNvPr id="181273" name="AutoShape 25"/>
          <p:cNvSpPr>
            <a:spLocks noChangeArrowheads="1"/>
          </p:cNvSpPr>
          <p:nvPr/>
        </p:nvSpPr>
        <p:spPr bwMode="auto">
          <a:xfrm>
            <a:off x="6781800" y="2209800"/>
            <a:ext cx="228600" cy="228600"/>
          </a:xfrm>
          <a:prstGeom prst="star5">
            <a:avLst/>
          </a:prstGeom>
          <a:solidFill>
            <a:srgbClr val="D76749"/>
          </a:solidFill>
          <a:ln w="9525">
            <a:solidFill>
              <a:schemeClr val="tx1"/>
            </a:solidFill>
            <a:miter lim="800000"/>
            <a:headEnd/>
            <a:tailEnd/>
          </a:ln>
          <a:effectLst/>
        </p:spPr>
        <p:txBody>
          <a:bodyPr wrap="none" anchor="ctr"/>
          <a:lstStyle/>
          <a:p>
            <a:pPr>
              <a:defRPr/>
            </a:pPr>
            <a:endParaRPr lang="en-US">
              <a:latin typeface="Arial" pitchFamily="34" charset="0"/>
            </a:endParaRPr>
          </a:p>
        </p:txBody>
      </p:sp>
      <p:sp>
        <p:nvSpPr>
          <p:cNvPr id="181274" name="Line 26"/>
          <p:cNvSpPr>
            <a:spLocks noChangeShapeType="1"/>
          </p:cNvSpPr>
          <p:nvPr/>
        </p:nvSpPr>
        <p:spPr bwMode="auto">
          <a:xfrm flipH="1" flipV="1">
            <a:off x="6477000" y="3505200"/>
            <a:ext cx="152400" cy="1066800"/>
          </a:xfrm>
          <a:prstGeom prst="line">
            <a:avLst/>
          </a:prstGeom>
          <a:noFill/>
          <a:ln w="9525">
            <a:solidFill>
              <a:srgbClr val="0033CC"/>
            </a:solidFill>
            <a:prstDash val="dash"/>
            <a:round/>
            <a:headEnd/>
            <a:tailEnd type="triangle" w="med" len="med"/>
          </a:ln>
        </p:spPr>
        <p:txBody>
          <a:bodyPr/>
          <a:lstStyle/>
          <a:p>
            <a:endParaRPr lang="en-US"/>
          </a:p>
        </p:txBody>
      </p:sp>
      <p:sp>
        <p:nvSpPr>
          <p:cNvPr id="181275" name="Text Box 27"/>
          <p:cNvSpPr txBox="1">
            <a:spLocks noChangeArrowheads="1"/>
          </p:cNvSpPr>
          <p:nvPr/>
        </p:nvSpPr>
        <p:spPr bwMode="auto">
          <a:xfrm>
            <a:off x="5943600" y="2743200"/>
            <a:ext cx="615950" cy="1006475"/>
          </a:xfrm>
          <a:prstGeom prst="rect">
            <a:avLst/>
          </a:prstGeom>
          <a:noFill/>
          <a:ln w="9525">
            <a:noFill/>
            <a:miter lim="800000"/>
            <a:headEnd/>
            <a:tailEnd/>
          </a:ln>
        </p:spPr>
        <p:txBody>
          <a:bodyPr wrap="none">
            <a:spAutoFit/>
          </a:bodyPr>
          <a:lstStyle/>
          <a:p>
            <a:pPr eaLnBrk="0" hangingPunct="0"/>
            <a:r>
              <a:rPr lang="en-US" sz="6000" b="1">
                <a:solidFill>
                  <a:srgbClr val="FF3300"/>
                </a:solidFill>
                <a:latin typeface="Comic Sans MS" pitchFamily="66" charset="0"/>
              </a:rPr>
              <a:t>?</a:t>
            </a:r>
          </a:p>
        </p:txBody>
      </p:sp>
      <p:sp>
        <p:nvSpPr>
          <p:cNvPr id="181276" name="Text Box 28"/>
          <p:cNvSpPr txBox="1">
            <a:spLocks noChangeArrowheads="1"/>
          </p:cNvSpPr>
          <p:nvPr/>
        </p:nvSpPr>
        <p:spPr bwMode="auto">
          <a:xfrm>
            <a:off x="3560763" y="5334000"/>
            <a:ext cx="5507037" cy="457200"/>
          </a:xfrm>
          <a:prstGeom prst="rect">
            <a:avLst/>
          </a:prstGeom>
          <a:noFill/>
          <a:ln w="9525">
            <a:noFill/>
            <a:miter lim="800000"/>
            <a:headEnd/>
            <a:tailEnd/>
          </a:ln>
        </p:spPr>
        <p:txBody>
          <a:bodyPr wrap="none">
            <a:spAutoFit/>
          </a:bodyPr>
          <a:lstStyle/>
          <a:p>
            <a:pPr eaLnBrk="0" hangingPunct="0"/>
            <a:r>
              <a:rPr lang="en-US" sz="2400">
                <a:solidFill>
                  <a:srgbClr val="0033CC"/>
                </a:solidFill>
                <a:latin typeface="Comic Sans MS" pitchFamily="66" charset="0"/>
              </a:rPr>
              <a:t>Vạch ra lộ trình đi: NVCừ </a:t>
            </a:r>
            <a:r>
              <a:rPr lang="en-US" sz="2400">
                <a:solidFill>
                  <a:srgbClr val="0033CC"/>
                </a:solidFill>
                <a:latin typeface="Comic Sans MS" pitchFamily="66" charset="0"/>
                <a:sym typeface="Wingdings" pitchFamily="2" charset="2"/>
              </a:rPr>
              <a:t> NTMKhai</a:t>
            </a:r>
            <a:endParaRPr lang="en-US" sz="2400">
              <a:solidFill>
                <a:srgbClr val="0033CC"/>
              </a:solidFill>
              <a:latin typeface="Comic Sans MS" pitchFamily="66" charset="0"/>
            </a:endParaRPr>
          </a:p>
        </p:txBody>
      </p:sp>
      <p:sp>
        <p:nvSpPr>
          <p:cNvPr id="181277" name="Text Box 29"/>
          <p:cNvSpPr txBox="1">
            <a:spLocks noChangeArrowheads="1"/>
          </p:cNvSpPr>
          <p:nvPr/>
        </p:nvSpPr>
        <p:spPr bwMode="auto">
          <a:xfrm>
            <a:off x="76200" y="2909888"/>
            <a:ext cx="1284288" cy="366712"/>
          </a:xfrm>
          <a:prstGeom prst="rect">
            <a:avLst/>
          </a:prstGeom>
          <a:noFill/>
          <a:ln w="9525">
            <a:noFill/>
            <a:miter lim="800000"/>
            <a:headEnd/>
            <a:tailEnd/>
          </a:ln>
        </p:spPr>
        <p:txBody>
          <a:bodyPr wrap="none">
            <a:spAutoFit/>
          </a:bodyPr>
          <a:lstStyle/>
          <a:p>
            <a:pPr eaLnBrk="0" hangingPunct="0"/>
            <a:r>
              <a:rPr lang="en-US" b="1">
                <a:solidFill>
                  <a:srgbClr val="CCCC00"/>
                </a:solidFill>
                <a:latin typeface="Comic Sans MS" pitchFamily="66" charset="0"/>
              </a:rPr>
              <a:t>ĐH KHTN</a:t>
            </a:r>
          </a:p>
        </p:txBody>
      </p:sp>
      <p:sp>
        <p:nvSpPr>
          <p:cNvPr id="181278" name="Text Box 30"/>
          <p:cNvSpPr txBox="1">
            <a:spLocks noChangeArrowheads="1"/>
          </p:cNvSpPr>
          <p:nvPr/>
        </p:nvSpPr>
        <p:spPr bwMode="auto">
          <a:xfrm>
            <a:off x="5486400" y="4648200"/>
            <a:ext cx="1284288" cy="366713"/>
          </a:xfrm>
          <a:prstGeom prst="rect">
            <a:avLst/>
          </a:prstGeom>
          <a:noFill/>
          <a:ln w="9525">
            <a:noFill/>
            <a:miter lim="800000"/>
            <a:headEnd/>
            <a:tailEnd/>
          </a:ln>
        </p:spPr>
        <p:txBody>
          <a:bodyPr wrap="none">
            <a:spAutoFit/>
          </a:bodyPr>
          <a:lstStyle/>
          <a:p>
            <a:pPr eaLnBrk="0" hangingPunct="0"/>
            <a:r>
              <a:rPr lang="en-US" b="1">
                <a:solidFill>
                  <a:srgbClr val="CCCC00"/>
                </a:solidFill>
                <a:latin typeface="Comic Sans MS" pitchFamily="66" charset="0"/>
              </a:rPr>
              <a:t>ĐH KHTN</a:t>
            </a:r>
          </a:p>
        </p:txBody>
      </p:sp>
      <p:sp>
        <p:nvSpPr>
          <p:cNvPr id="181279" name="Text Box 31"/>
          <p:cNvSpPr txBox="1">
            <a:spLocks noChangeArrowheads="1"/>
          </p:cNvSpPr>
          <p:nvPr/>
        </p:nvSpPr>
        <p:spPr bwMode="auto">
          <a:xfrm>
            <a:off x="2971800" y="2895600"/>
            <a:ext cx="1244600" cy="366713"/>
          </a:xfrm>
          <a:prstGeom prst="rect">
            <a:avLst/>
          </a:prstGeom>
          <a:noFill/>
          <a:ln w="9525">
            <a:noFill/>
            <a:miter lim="800000"/>
            <a:headEnd/>
            <a:tailEnd/>
          </a:ln>
        </p:spPr>
        <p:txBody>
          <a:bodyPr wrap="none">
            <a:spAutoFit/>
          </a:bodyPr>
          <a:lstStyle/>
          <a:p>
            <a:pPr eaLnBrk="0" hangingPunct="0"/>
            <a:r>
              <a:rPr lang="en-US" b="1">
                <a:solidFill>
                  <a:srgbClr val="D76749"/>
                </a:solidFill>
                <a:latin typeface="Comic Sans MS" pitchFamily="66" charset="0"/>
              </a:rPr>
              <a:t>NS NVCừ</a:t>
            </a:r>
          </a:p>
        </p:txBody>
      </p:sp>
      <p:sp>
        <p:nvSpPr>
          <p:cNvPr id="181280" name="Text Box 32"/>
          <p:cNvSpPr txBox="1">
            <a:spLocks noChangeArrowheads="1"/>
          </p:cNvSpPr>
          <p:nvPr/>
        </p:nvSpPr>
        <p:spPr bwMode="auto">
          <a:xfrm>
            <a:off x="7086600" y="2133600"/>
            <a:ext cx="1312863" cy="366713"/>
          </a:xfrm>
          <a:prstGeom prst="rect">
            <a:avLst/>
          </a:prstGeom>
          <a:noFill/>
          <a:ln w="9525">
            <a:noFill/>
            <a:miter lim="800000"/>
            <a:headEnd/>
            <a:tailEnd/>
          </a:ln>
        </p:spPr>
        <p:txBody>
          <a:bodyPr wrap="none">
            <a:spAutoFit/>
          </a:bodyPr>
          <a:lstStyle/>
          <a:p>
            <a:pPr eaLnBrk="0" hangingPunct="0"/>
            <a:r>
              <a:rPr lang="en-US" b="1">
                <a:solidFill>
                  <a:srgbClr val="D76749"/>
                </a:solidFill>
                <a:latin typeface="Comic Sans MS" pitchFamily="66" charset="0"/>
              </a:rPr>
              <a:t>NS NTMK</a:t>
            </a:r>
          </a:p>
        </p:txBody>
      </p:sp>
      <p:sp>
        <p:nvSpPr>
          <p:cNvPr id="181281" name="Line 33"/>
          <p:cNvSpPr>
            <a:spLocks noChangeShapeType="1"/>
          </p:cNvSpPr>
          <p:nvPr/>
        </p:nvSpPr>
        <p:spPr bwMode="auto">
          <a:xfrm flipV="1">
            <a:off x="6400800" y="1981200"/>
            <a:ext cx="304800" cy="838200"/>
          </a:xfrm>
          <a:prstGeom prst="line">
            <a:avLst/>
          </a:prstGeom>
          <a:noFill/>
          <a:ln w="9525">
            <a:solidFill>
              <a:srgbClr val="0033CC"/>
            </a:solidFill>
            <a:prstDash val="dash"/>
            <a:round/>
            <a:headEnd/>
            <a:tailEnd type="triangle" w="med" len="med"/>
          </a:ln>
        </p:spPr>
        <p:txBody>
          <a:bodyPr/>
          <a:lstStyle/>
          <a:p>
            <a:endParaRPr lang="en-US"/>
          </a:p>
        </p:txBody>
      </p:sp>
      <p:grpSp>
        <p:nvGrpSpPr>
          <p:cNvPr id="5" name="Group 34"/>
          <p:cNvGrpSpPr>
            <a:grpSpLocks/>
          </p:cNvGrpSpPr>
          <p:nvPr/>
        </p:nvGrpSpPr>
        <p:grpSpPr bwMode="auto">
          <a:xfrm>
            <a:off x="6477000" y="4038600"/>
            <a:ext cx="304800" cy="608013"/>
            <a:chOff x="1331" y="3121"/>
            <a:chExt cx="301" cy="479"/>
          </a:xfrm>
        </p:grpSpPr>
        <p:sp>
          <p:nvSpPr>
            <p:cNvPr id="9244" name="Freeform 35"/>
            <p:cNvSpPr>
              <a:spLocks/>
            </p:cNvSpPr>
            <p:nvPr/>
          </p:nvSpPr>
          <p:spPr bwMode="auto">
            <a:xfrm>
              <a:off x="1371" y="3140"/>
              <a:ext cx="150" cy="107"/>
            </a:xfrm>
            <a:custGeom>
              <a:avLst/>
              <a:gdLst>
                <a:gd name="T0" fmla="*/ 238 w 457"/>
                <a:gd name="T1" fmla="*/ 117 h 507"/>
                <a:gd name="T2" fmla="*/ 198 w 457"/>
                <a:gd name="T3" fmla="*/ 65 h 507"/>
                <a:gd name="T4" fmla="*/ 142 w 457"/>
                <a:gd name="T5" fmla="*/ 26 h 507"/>
                <a:gd name="T6" fmla="*/ 92 w 457"/>
                <a:gd name="T7" fmla="*/ 0 h 507"/>
                <a:gd name="T8" fmla="*/ 52 w 457"/>
                <a:gd name="T9" fmla="*/ 7 h 507"/>
                <a:gd name="T10" fmla="*/ 23 w 457"/>
                <a:gd name="T11" fmla="*/ 36 h 507"/>
                <a:gd name="T12" fmla="*/ 0 w 457"/>
                <a:gd name="T13" fmla="*/ 124 h 507"/>
                <a:gd name="T14" fmla="*/ 9 w 457"/>
                <a:gd name="T15" fmla="*/ 225 h 507"/>
                <a:gd name="T16" fmla="*/ 33 w 457"/>
                <a:gd name="T17" fmla="*/ 322 h 507"/>
                <a:gd name="T18" fmla="*/ 59 w 457"/>
                <a:gd name="T19" fmla="*/ 397 h 507"/>
                <a:gd name="T20" fmla="*/ 109 w 457"/>
                <a:gd name="T21" fmla="*/ 475 h 507"/>
                <a:gd name="T22" fmla="*/ 152 w 457"/>
                <a:gd name="T23" fmla="*/ 507 h 507"/>
                <a:gd name="T24" fmla="*/ 211 w 457"/>
                <a:gd name="T25" fmla="*/ 507 h 507"/>
                <a:gd name="T26" fmla="*/ 271 w 457"/>
                <a:gd name="T27" fmla="*/ 485 h 507"/>
                <a:gd name="T28" fmla="*/ 301 w 457"/>
                <a:gd name="T29" fmla="*/ 429 h 507"/>
                <a:gd name="T30" fmla="*/ 317 w 457"/>
                <a:gd name="T31" fmla="*/ 358 h 507"/>
                <a:gd name="T32" fmla="*/ 311 w 457"/>
                <a:gd name="T33" fmla="*/ 270 h 507"/>
                <a:gd name="T34" fmla="*/ 450 w 457"/>
                <a:gd name="T35" fmla="*/ 280 h 507"/>
                <a:gd name="T36" fmla="*/ 457 w 457"/>
                <a:gd name="T37" fmla="*/ 241 h 507"/>
                <a:gd name="T38" fmla="*/ 298 w 457"/>
                <a:gd name="T39" fmla="*/ 225 h 507"/>
                <a:gd name="T40" fmla="*/ 258 w 457"/>
                <a:gd name="T41" fmla="*/ 134 h 507"/>
                <a:gd name="T42" fmla="*/ 238 w 457"/>
                <a:gd name="T43" fmla="*/ 117 h 5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57"/>
                <a:gd name="T67" fmla="*/ 0 h 507"/>
                <a:gd name="T68" fmla="*/ 457 w 457"/>
                <a:gd name="T69" fmla="*/ 507 h 50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57" h="507">
                  <a:moveTo>
                    <a:pt x="238" y="117"/>
                  </a:moveTo>
                  <a:lnTo>
                    <a:pt x="198" y="65"/>
                  </a:lnTo>
                  <a:lnTo>
                    <a:pt x="142" y="26"/>
                  </a:lnTo>
                  <a:lnTo>
                    <a:pt x="92" y="0"/>
                  </a:lnTo>
                  <a:lnTo>
                    <a:pt x="52" y="7"/>
                  </a:lnTo>
                  <a:lnTo>
                    <a:pt x="23" y="36"/>
                  </a:lnTo>
                  <a:lnTo>
                    <a:pt x="0" y="124"/>
                  </a:lnTo>
                  <a:lnTo>
                    <a:pt x="9" y="225"/>
                  </a:lnTo>
                  <a:lnTo>
                    <a:pt x="33" y="322"/>
                  </a:lnTo>
                  <a:lnTo>
                    <a:pt x="59" y="397"/>
                  </a:lnTo>
                  <a:lnTo>
                    <a:pt x="109" y="475"/>
                  </a:lnTo>
                  <a:lnTo>
                    <a:pt x="152" y="507"/>
                  </a:lnTo>
                  <a:lnTo>
                    <a:pt x="211" y="507"/>
                  </a:lnTo>
                  <a:lnTo>
                    <a:pt x="271" y="485"/>
                  </a:lnTo>
                  <a:lnTo>
                    <a:pt x="301" y="429"/>
                  </a:lnTo>
                  <a:lnTo>
                    <a:pt x="317" y="358"/>
                  </a:lnTo>
                  <a:lnTo>
                    <a:pt x="311" y="270"/>
                  </a:lnTo>
                  <a:lnTo>
                    <a:pt x="450" y="280"/>
                  </a:lnTo>
                  <a:lnTo>
                    <a:pt x="457" y="241"/>
                  </a:lnTo>
                  <a:lnTo>
                    <a:pt x="298" y="225"/>
                  </a:lnTo>
                  <a:lnTo>
                    <a:pt x="258" y="134"/>
                  </a:lnTo>
                  <a:lnTo>
                    <a:pt x="238" y="117"/>
                  </a:lnTo>
                  <a:close/>
                </a:path>
              </a:pathLst>
            </a:custGeom>
            <a:solidFill>
              <a:schemeClr val="accent1"/>
            </a:solidFill>
            <a:ln w="9525">
              <a:noFill/>
              <a:round/>
              <a:headEnd/>
              <a:tailEnd/>
            </a:ln>
          </p:spPr>
          <p:txBody>
            <a:bodyPr/>
            <a:lstStyle/>
            <a:p>
              <a:endParaRPr lang="en-US"/>
            </a:p>
          </p:txBody>
        </p:sp>
        <p:sp>
          <p:nvSpPr>
            <p:cNvPr id="9245" name="Freeform 36"/>
            <p:cNvSpPr>
              <a:spLocks/>
            </p:cNvSpPr>
            <p:nvPr/>
          </p:nvSpPr>
          <p:spPr bwMode="auto">
            <a:xfrm>
              <a:off x="1411" y="3254"/>
              <a:ext cx="91" cy="160"/>
            </a:xfrm>
            <a:custGeom>
              <a:avLst/>
              <a:gdLst>
                <a:gd name="T0" fmla="*/ 17 w 275"/>
                <a:gd name="T1" fmla="*/ 59 h 763"/>
                <a:gd name="T2" fmla="*/ 27 w 275"/>
                <a:gd name="T3" fmla="*/ 20 h 763"/>
                <a:gd name="T4" fmla="*/ 70 w 275"/>
                <a:gd name="T5" fmla="*/ 0 h 763"/>
                <a:gd name="T6" fmla="*/ 109 w 275"/>
                <a:gd name="T7" fmla="*/ 0 h 763"/>
                <a:gd name="T8" fmla="*/ 159 w 275"/>
                <a:gd name="T9" fmla="*/ 29 h 763"/>
                <a:gd name="T10" fmla="*/ 206 w 275"/>
                <a:gd name="T11" fmla="*/ 98 h 763"/>
                <a:gd name="T12" fmla="*/ 239 w 275"/>
                <a:gd name="T13" fmla="*/ 169 h 763"/>
                <a:gd name="T14" fmla="*/ 255 w 275"/>
                <a:gd name="T15" fmla="*/ 266 h 763"/>
                <a:gd name="T16" fmla="*/ 269 w 275"/>
                <a:gd name="T17" fmla="*/ 380 h 763"/>
                <a:gd name="T18" fmla="*/ 275 w 275"/>
                <a:gd name="T19" fmla="*/ 490 h 763"/>
                <a:gd name="T20" fmla="*/ 275 w 275"/>
                <a:gd name="T21" fmla="*/ 633 h 763"/>
                <a:gd name="T22" fmla="*/ 255 w 275"/>
                <a:gd name="T23" fmla="*/ 721 h 763"/>
                <a:gd name="T24" fmla="*/ 219 w 275"/>
                <a:gd name="T25" fmla="*/ 753 h 763"/>
                <a:gd name="T26" fmla="*/ 156 w 275"/>
                <a:gd name="T27" fmla="*/ 763 h 763"/>
                <a:gd name="T28" fmla="*/ 90 w 275"/>
                <a:gd name="T29" fmla="*/ 760 h 763"/>
                <a:gd name="T30" fmla="*/ 56 w 275"/>
                <a:gd name="T31" fmla="*/ 721 h 763"/>
                <a:gd name="T32" fmla="*/ 37 w 275"/>
                <a:gd name="T33" fmla="*/ 653 h 763"/>
                <a:gd name="T34" fmla="*/ 20 w 275"/>
                <a:gd name="T35" fmla="*/ 585 h 763"/>
                <a:gd name="T36" fmla="*/ 7 w 275"/>
                <a:gd name="T37" fmla="*/ 461 h 763"/>
                <a:gd name="T38" fmla="*/ 0 w 275"/>
                <a:gd name="T39" fmla="*/ 322 h 763"/>
                <a:gd name="T40" fmla="*/ 0 w 275"/>
                <a:gd name="T41" fmla="*/ 159 h 763"/>
                <a:gd name="T42" fmla="*/ 17 w 275"/>
                <a:gd name="T43" fmla="*/ 88 h 763"/>
                <a:gd name="T44" fmla="*/ 17 w 275"/>
                <a:gd name="T45" fmla="*/ 59 h 7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5"/>
                <a:gd name="T70" fmla="*/ 0 h 763"/>
                <a:gd name="T71" fmla="*/ 275 w 275"/>
                <a:gd name="T72" fmla="*/ 763 h 7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5" h="763">
                  <a:moveTo>
                    <a:pt x="17" y="59"/>
                  </a:moveTo>
                  <a:lnTo>
                    <a:pt x="27" y="20"/>
                  </a:lnTo>
                  <a:lnTo>
                    <a:pt x="70" y="0"/>
                  </a:lnTo>
                  <a:lnTo>
                    <a:pt x="109" y="0"/>
                  </a:lnTo>
                  <a:lnTo>
                    <a:pt x="159" y="29"/>
                  </a:lnTo>
                  <a:lnTo>
                    <a:pt x="206" y="98"/>
                  </a:lnTo>
                  <a:lnTo>
                    <a:pt x="239" y="169"/>
                  </a:lnTo>
                  <a:lnTo>
                    <a:pt x="255" y="266"/>
                  </a:lnTo>
                  <a:lnTo>
                    <a:pt x="269" y="380"/>
                  </a:lnTo>
                  <a:lnTo>
                    <a:pt x="275" y="490"/>
                  </a:lnTo>
                  <a:lnTo>
                    <a:pt x="275" y="633"/>
                  </a:lnTo>
                  <a:lnTo>
                    <a:pt x="255" y="721"/>
                  </a:lnTo>
                  <a:lnTo>
                    <a:pt x="219" y="753"/>
                  </a:lnTo>
                  <a:lnTo>
                    <a:pt x="156" y="763"/>
                  </a:lnTo>
                  <a:lnTo>
                    <a:pt x="90" y="760"/>
                  </a:lnTo>
                  <a:lnTo>
                    <a:pt x="56" y="721"/>
                  </a:lnTo>
                  <a:lnTo>
                    <a:pt x="37" y="653"/>
                  </a:lnTo>
                  <a:lnTo>
                    <a:pt x="20" y="585"/>
                  </a:lnTo>
                  <a:lnTo>
                    <a:pt x="7" y="461"/>
                  </a:lnTo>
                  <a:lnTo>
                    <a:pt x="0" y="322"/>
                  </a:lnTo>
                  <a:lnTo>
                    <a:pt x="0" y="159"/>
                  </a:lnTo>
                  <a:lnTo>
                    <a:pt x="17" y="88"/>
                  </a:lnTo>
                  <a:lnTo>
                    <a:pt x="17" y="59"/>
                  </a:lnTo>
                  <a:close/>
                </a:path>
              </a:pathLst>
            </a:custGeom>
            <a:solidFill>
              <a:schemeClr val="accent1"/>
            </a:solidFill>
            <a:ln w="9525">
              <a:noFill/>
              <a:round/>
              <a:headEnd/>
              <a:tailEnd/>
            </a:ln>
          </p:spPr>
          <p:txBody>
            <a:bodyPr/>
            <a:lstStyle/>
            <a:p>
              <a:endParaRPr lang="en-US"/>
            </a:p>
          </p:txBody>
        </p:sp>
        <p:sp>
          <p:nvSpPr>
            <p:cNvPr id="9246" name="Freeform 37"/>
            <p:cNvSpPr>
              <a:spLocks/>
            </p:cNvSpPr>
            <p:nvPr/>
          </p:nvSpPr>
          <p:spPr bwMode="auto">
            <a:xfrm>
              <a:off x="1453" y="3259"/>
              <a:ext cx="138" cy="123"/>
            </a:xfrm>
            <a:custGeom>
              <a:avLst/>
              <a:gdLst>
                <a:gd name="T0" fmla="*/ 23 w 420"/>
                <a:gd name="T1" fmla="*/ 0 h 586"/>
                <a:gd name="T2" fmla="*/ 109 w 420"/>
                <a:gd name="T3" fmla="*/ 10 h 586"/>
                <a:gd name="T4" fmla="*/ 198 w 420"/>
                <a:gd name="T5" fmla="*/ 26 h 586"/>
                <a:gd name="T6" fmla="*/ 291 w 420"/>
                <a:gd name="T7" fmla="*/ 78 h 586"/>
                <a:gd name="T8" fmla="*/ 357 w 420"/>
                <a:gd name="T9" fmla="*/ 117 h 586"/>
                <a:gd name="T10" fmla="*/ 400 w 420"/>
                <a:gd name="T11" fmla="*/ 173 h 586"/>
                <a:gd name="T12" fmla="*/ 420 w 420"/>
                <a:gd name="T13" fmla="*/ 205 h 586"/>
                <a:gd name="T14" fmla="*/ 380 w 420"/>
                <a:gd name="T15" fmla="*/ 300 h 586"/>
                <a:gd name="T16" fmla="*/ 317 w 420"/>
                <a:gd name="T17" fmla="*/ 358 h 586"/>
                <a:gd name="T18" fmla="*/ 241 w 420"/>
                <a:gd name="T19" fmla="*/ 400 h 586"/>
                <a:gd name="T20" fmla="*/ 201 w 420"/>
                <a:gd name="T21" fmla="*/ 426 h 586"/>
                <a:gd name="T22" fmla="*/ 132 w 420"/>
                <a:gd name="T23" fmla="*/ 439 h 586"/>
                <a:gd name="T24" fmla="*/ 129 w 420"/>
                <a:gd name="T25" fmla="*/ 465 h 586"/>
                <a:gd name="T26" fmla="*/ 182 w 420"/>
                <a:gd name="T27" fmla="*/ 488 h 586"/>
                <a:gd name="T28" fmla="*/ 258 w 420"/>
                <a:gd name="T29" fmla="*/ 508 h 586"/>
                <a:gd name="T30" fmla="*/ 330 w 420"/>
                <a:gd name="T31" fmla="*/ 547 h 586"/>
                <a:gd name="T32" fmla="*/ 301 w 420"/>
                <a:gd name="T33" fmla="*/ 576 h 586"/>
                <a:gd name="T34" fmla="*/ 271 w 420"/>
                <a:gd name="T35" fmla="*/ 586 h 586"/>
                <a:gd name="T36" fmla="*/ 228 w 420"/>
                <a:gd name="T37" fmla="*/ 543 h 586"/>
                <a:gd name="T38" fmla="*/ 162 w 420"/>
                <a:gd name="T39" fmla="*/ 517 h 586"/>
                <a:gd name="T40" fmla="*/ 109 w 420"/>
                <a:gd name="T41" fmla="*/ 498 h 586"/>
                <a:gd name="T42" fmla="*/ 109 w 420"/>
                <a:gd name="T43" fmla="*/ 459 h 586"/>
                <a:gd name="T44" fmla="*/ 119 w 420"/>
                <a:gd name="T45" fmla="*/ 417 h 586"/>
                <a:gd name="T46" fmla="*/ 152 w 420"/>
                <a:gd name="T47" fmla="*/ 400 h 586"/>
                <a:gd name="T48" fmla="*/ 258 w 420"/>
                <a:gd name="T49" fmla="*/ 358 h 586"/>
                <a:gd name="T50" fmla="*/ 317 w 420"/>
                <a:gd name="T51" fmla="*/ 293 h 586"/>
                <a:gd name="T52" fmla="*/ 360 w 420"/>
                <a:gd name="T53" fmla="*/ 225 h 586"/>
                <a:gd name="T54" fmla="*/ 350 w 420"/>
                <a:gd name="T55" fmla="*/ 192 h 586"/>
                <a:gd name="T56" fmla="*/ 317 w 420"/>
                <a:gd name="T57" fmla="*/ 153 h 586"/>
                <a:gd name="T58" fmla="*/ 238 w 420"/>
                <a:gd name="T59" fmla="*/ 98 h 586"/>
                <a:gd name="T60" fmla="*/ 142 w 420"/>
                <a:gd name="T61" fmla="*/ 78 h 586"/>
                <a:gd name="T62" fmla="*/ 79 w 420"/>
                <a:gd name="T63" fmla="*/ 75 h 586"/>
                <a:gd name="T64" fmla="*/ 23 w 420"/>
                <a:gd name="T65" fmla="*/ 75 h 586"/>
                <a:gd name="T66" fmla="*/ 0 w 420"/>
                <a:gd name="T67" fmla="*/ 39 h 586"/>
                <a:gd name="T68" fmla="*/ 23 w 420"/>
                <a:gd name="T69" fmla="*/ 0 h 5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0"/>
                <a:gd name="T106" fmla="*/ 0 h 586"/>
                <a:gd name="T107" fmla="*/ 420 w 420"/>
                <a:gd name="T108" fmla="*/ 586 h 58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0" h="586">
                  <a:moveTo>
                    <a:pt x="23" y="0"/>
                  </a:moveTo>
                  <a:lnTo>
                    <a:pt x="109" y="10"/>
                  </a:lnTo>
                  <a:lnTo>
                    <a:pt x="198" y="26"/>
                  </a:lnTo>
                  <a:lnTo>
                    <a:pt x="291" y="78"/>
                  </a:lnTo>
                  <a:lnTo>
                    <a:pt x="357" y="117"/>
                  </a:lnTo>
                  <a:lnTo>
                    <a:pt x="400" y="173"/>
                  </a:lnTo>
                  <a:lnTo>
                    <a:pt x="420" y="205"/>
                  </a:lnTo>
                  <a:lnTo>
                    <a:pt x="380" y="300"/>
                  </a:lnTo>
                  <a:lnTo>
                    <a:pt x="317" y="358"/>
                  </a:lnTo>
                  <a:lnTo>
                    <a:pt x="241" y="400"/>
                  </a:lnTo>
                  <a:lnTo>
                    <a:pt x="201" y="426"/>
                  </a:lnTo>
                  <a:lnTo>
                    <a:pt x="132" y="439"/>
                  </a:lnTo>
                  <a:lnTo>
                    <a:pt x="129" y="465"/>
                  </a:lnTo>
                  <a:lnTo>
                    <a:pt x="182" y="488"/>
                  </a:lnTo>
                  <a:lnTo>
                    <a:pt x="258" y="508"/>
                  </a:lnTo>
                  <a:lnTo>
                    <a:pt x="330" y="547"/>
                  </a:lnTo>
                  <a:lnTo>
                    <a:pt x="301" y="576"/>
                  </a:lnTo>
                  <a:lnTo>
                    <a:pt x="271" y="586"/>
                  </a:lnTo>
                  <a:lnTo>
                    <a:pt x="228" y="543"/>
                  </a:lnTo>
                  <a:lnTo>
                    <a:pt x="162" y="517"/>
                  </a:lnTo>
                  <a:lnTo>
                    <a:pt x="109" y="498"/>
                  </a:lnTo>
                  <a:lnTo>
                    <a:pt x="109" y="459"/>
                  </a:lnTo>
                  <a:lnTo>
                    <a:pt x="119" y="417"/>
                  </a:lnTo>
                  <a:lnTo>
                    <a:pt x="152" y="400"/>
                  </a:lnTo>
                  <a:lnTo>
                    <a:pt x="258" y="358"/>
                  </a:lnTo>
                  <a:lnTo>
                    <a:pt x="317" y="293"/>
                  </a:lnTo>
                  <a:lnTo>
                    <a:pt x="360" y="225"/>
                  </a:lnTo>
                  <a:lnTo>
                    <a:pt x="350" y="192"/>
                  </a:lnTo>
                  <a:lnTo>
                    <a:pt x="317" y="153"/>
                  </a:lnTo>
                  <a:lnTo>
                    <a:pt x="238" y="98"/>
                  </a:lnTo>
                  <a:lnTo>
                    <a:pt x="142" y="78"/>
                  </a:lnTo>
                  <a:lnTo>
                    <a:pt x="79" y="75"/>
                  </a:lnTo>
                  <a:lnTo>
                    <a:pt x="23" y="75"/>
                  </a:lnTo>
                  <a:lnTo>
                    <a:pt x="0" y="39"/>
                  </a:lnTo>
                  <a:lnTo>
                    <a:pt x="23" y="0"/>
                  </a:lnTo>
                  <a:close/>
                </a:path>
              </a:pathLst>
            </a:custGeom>
            <a:solidFill>
              <a:schemeClr val="accent1"/>
            </a:solidFill>
            <a:ln w="9525">
              <a:noFill/>
              <a:round/>
              <a:headEnd/>
              <a:tailEnd/>
            </a:ln>
          </p:spPr>
          <p:txBody>
            <a:bodyPr/>
            <a:lstStyle/>
            <a:p>
              <a:endParaRPr lang="en-US"/>
            </a:p>
          </p:txBody>
        </p:sp>
        <p:sp>
          <p:nvSpPr>
            <p:cNvPr id="9247" name="Freeform 38"/>
            <p:cNvSpPr>
              <a:spLocks/>
            </p:cNvSpPr>
            <p:nvPr/>
          </p:nvSpPr>
          <p:spPr bwMode="auto">
            <a:xfrm>
              <a:off x="1464" y="3398"/>
              <a:ext cx="168" cy="199"/>
            </a:xfrm>
            <a:custGeom>
              <a:avLst/>
              <a:gdLst>
                <a:gd name="T0" fmla="*/ 59 w 511"/>
                <a:gd name="T1" fmla="*/ 0 h 947"/>
                <a:gd name="T2" fmla="*/ 13 w 511"/>
                <a:gd name="T3" fmla="*/ 0 h 947"/>
                <a:gd name="T4" fmla="*/ 0 w 511"/>
                <a:gd name="T5" fmla="*/ 68 h 947"/>
                <a:gd name="T6" fmla="*/ 33 w 511"/>
                <a:gd name="T7" fmla="*/ 108 h 947"/>
                <a:gd name="T8" fmla="*/ 139 w 511"/>
                <a:gd name="T9" fmla="*/ 202 h 947"/>
                <a:gd name="T10" fmla="*/ 232 w 511"/>
                <a:gd name="T11" fmla="*/ 322 h 947"/>
                <a:gd name="T12" fmla="*/ 292 w 511"/>
                <a:gd name="T13" fmla="*/ 446 h 947"/>
                <a:gd name="T14" fmla="*/ 301 w 511"/>
                <a:gd name="T15" fmla="*/ 527 h 947"/>
                <a:gd name="T16" fmla="*/ 298 w 511"/>
                <a:gd name="T17" fmla="*/ 586 h 947"/>
                <a:gd name="T18" fmla="*/ 272 w 511"/>
                <a:gd name="T19" fmla="*/ 719 h 947"/>
                <a:gd name="T20" fmla="*/ 238 w 511"/>
                <a:gd name="T21" fmla="*/ 827 h 947"/>
                <a:gd name="T22" fmla="*/ 209 w 511"/>
                <a:gd name="T23" fmla="*/ 889 h 947"/>
                <a:gd name="T24" fmla="*/ 202 w 511"/>
                <a:gd name="T25" fmla="*/ 928 h 947"/>
                <a:gd name="T26" fmla="*/ 232 w 511"/>
                <a:gd name="T27" fmla="*/ 928 h 947"/>
                <a:gd name="T28" fmla="*/ 278 w 511"/>
                <a:gd name="T29" fmla="*/ 915 h 947"/>
                <a:gd name="T30" fmla="*/ 292 w 511"/>
                <a:gd name="T31" fmla="*/ 918 h 947"/>
                <a:gd name="T32" fmla="*/ 388 w 511"/>
                <a:gd name="T33" fmla="*/ 924 h 947"/>
                <a:gd name="T34" fmla="*/ 461 w 511"/>
                <a:gd name="T35" fmla="*/ 947 h 947"/>
                <a:gd name="T36" fmla="*/ 487 w 511"/>
                <a:gd name="T37" fmla="*/ 934 h 947"/>
                <a:gd name="T38" fmla="*/ 511 w 511"/>
                <a:gd name="T39" fmla="*/ 885 h 947"/>
                <a:gd name="T40" fmla="*/ 487 w 511"/>
                <a:gd name="T41" fmla="*/ 859 h 947"/>
                <a:gd name="T42" fmla="*/ 378 w 511"/>
                <a:gd name="T43" fmla="*/ 856 h 947"/>
                <a:gd name="T44" fmla="*/ 301 w 511"/>
                <a:gd name="T45" fmla="*/ 866 h 947"/>
                <a:gd name="T46" fmla="*/ 262 w 511"/>
                <a:gd name="T47" fmla="*/ 885 h 947"/>
                <a:gd name="T48" fmla="*/ 268 w 511"/>
                <a:gd name="T49" fmla="*/ 840 h 947"/>
                <a:gd name="T50" fmla="*/ 308 w 511"/>
                <a:gd name="T51" fmla="*/ 771 h 947"/>
                <a:gd name="T52" fmla="*/ 341 w 511"/>
                <a:gd name="T53" fmla="*/ 664 h 947"/>
                <a:gd name="T54" fmla="*/ 368 w 511"/>
                <a:gd name="T55" fmla="*/ 573 h 947"/>
                <a:gd name="T56" fmla="*/ 348 w 511"/>
                <a:gd name="T57" fmla="*/ 469 h 947"/>
                <a:gd name="T58" fmla="*/ 318 w 511"/>
                <a:gd name="T59" fmla="*/ 358 h 947"/>
                <a:gd name="T60" fmla="*/ 258 w 511"/>
                <a:gd name="T61" fmla="*/ 231 h 947"/>
                <a:gd name="T62" fmla="*/ 172 w 511"/>
                <a:gd name="T63" fmla="*/ 114 h 947"/>
                <a:gd name="T64" fmla="*/ 99 w 511"/>
                <a:gd name="T65" fmla="*/ 29 h 947"/>
                <a:gd name="T66" fmla="*/ 59 w 511"/>
                <a:gd name="T67" fmla="*/ 0 h 9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11"/>
                <a:gd name="T103" fmla="*/ 0 h 947"/>
                <a:gd name="T104" fmla="*/ 511 w 511"/>
                <a:gd name="T105" fmla="*/ 947 h 94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11" h="947">
                  <a:moveTo>
                    <a:pt x="59" y="0"/>
                  </a:moveTo>
                  <a:lnTo>
                    <a:pt x="13" y="0"/>
                  </a:lnTo>
                  <a:lnTo>
                    <a:pt x="0" y="68"/>
                  </a:lnTo>
                  <a:lnTo>
                    <a:pt x="33" y="108"/>
                  </a:lnTo>
                  <a:lnTo>
                    <a:pt x="139" y="202"/>
                  </a:lnTo>
                  <a:lnTo>
                    <a:pt x="232" y="322"/>
                  </a:lnTo>
                  <a:lnTo>
                    <a:pt x="292" y="446"/>
                  </a:lnTo>
                  <a:lnTo>
                    <a:pt x="301" y="527"/>
                  </a:lnTo>
                  <a:lnTo>
                    <a:pt x="298" y="586"/>
                  </a:lnTo>
                  <a:lnTo>
                    <a:pt x="272" y="719"/>
                  </a:lnTo>
                  <a:lnTo>
                    <a:pt x="238" y="827"/>
                  </a:lnTo>
                  <a:lnTo>
                    <a:pt x="209" y="889"/>
                  </a:lnTo>
                  <a:lnTo>
                    <a:pt x="202" y="928"/>
                  </a:lnTo>
                  <a:lnTo>
                    <a:pt x="232" y="928"/>
                  </a:lnTo>
                  <a:lnTo>
                    <a:pt x="278" y="915"/>
                  </a:lnTo>
                  <a:lnTo>
                    <a:pt x="292" y="918"/>
                  </a:lnTo>
                  <a:lnTo>
                    <a:pt x="388" y="924"/>
                  </a:lnTo>
                  <a:lnTo>
                    <a:pt x="461" y="947"/>
                  </a:lnTo>
                  <a:lnTo>
                    <a:pt x="487" y="934"/>
                  </a:lnTo>
                  <a:lnTo>
                    <a:pt x="511" y="885"/>
                  </a:lnTo>
                  <a:lnTo>
                    <a:pt x="487" y="859"/>
                  </a:lnTo>
                  <a:lnTo>
                    <a:pt x="378" y="856"/>
                  </a:lnTo>
                  <a:lnTo>
                    <a:pt x="301" y="866"/>
                  </a:lnTo>
                  <a:lnTo>
                    <a:pt x="262" y="885"/>
                  </a:lnTo>
                  <a:lnTo>
                    <a:pt x="268" y="840"/>
                  </a:lnTo>
                  <a:lnTo>
                    <a:pt x="308" y="771"/>
                  </a:lnTo>
                  <a:lnTo>
                    <a:pt x="341" y="664"/>
                  </a:lnTo>
                  <a:lnTo>
                    <a:pt x="368" y="573"/>
                  </a:lnTo>
                  <a:lnTo>
                    <a:pt x="348" y="469"/>
                  </a:lnTo>
                  <a:lnTo>
                    <a:pt x="318" y="358"/>
                  </a:lnTo>
                  <a:lnTo>
                    <a:pt x="258" y="231"/>
                  </a:lnTo>
                  <a:lnTo>
                    <a:pt x="172" y="114"/>
                  </a:lnTo>
                  <a:lnTo>
                    <a:pt x="99" y="29"/>
                  </a:lnTo>
                  <a:lnTo>
                    <a:pt x="59" y="0"/>
                  </a:lnTo>
                  <a:close/>
                </a:path>
              </a:pathLst>
            </a:custGeom>
            <a:solidFill>
              <a:schemeClr val="accent1"/>
            </a:solidFill>
            <a:ln w="9525">
              <a:noFill/>
              <a:round/>
              <a:headEnd/>
              <a:tailEnd/>
            </a:ln>
          </p:spPr>
          <p:txBody>
            <a:bodyPr/>
            <a:lstStyle/>
            <a:p>
              <a:endParaRPr lang="en-US"/>
            </a:p>
          </p:txBody>
        </p:sp>
        <p:sp>
          <p:nvSpPr>
            <p:cNvPr id="9248" name="Freeform 39"/>
            <p:cNvSpPr>
              <a:spLocks/>
            </p:cNvSpPr>
            <p:nvPr/>
          </p:nvSpPr>
          <p:spPr bwMode="auto">
            <a:xfrm>
              <a:off x="1359" y="3398"/>
              <a:ext cx="113" cy="202"/>
            </a:xfrm>
            <a:custGeom>
              <a:avLst/>
              <a:gdLst>
                <a:gd name="T0" fmla="*/ 238 w 344"/>
                <a:gd name="T1" fmla="*/ 0 h 965"/>
                <a:gd name="T2" fmla="*/ 195 w 344"/>
                <a:gd name="T3" fmla="*/ 91 h 965"/>
                <a:gd name="T4" fmla="*/ 165 w 344"/>
                <a:gd name="T5" fmla="*/ 224 h 965"/>
                <a:gd name="T6" fmla="*/ 129 w 344"/>
                <a:gd name="T7" fmla="*/ 371 h 965"/>
                <a:gd name="T8" fmla="*/ 96 w 344"/>
                <a:gd name="T9" fmla="*/ 520 h 965"/>
                <a:gd name="T10" fmla="*/ 96 w 344"/>
                <a:gd name="T11" fmla="*/ 575 h 965"/>
                <a:gd name="T12" fmla="*/ 129 w 344"/>
                <a:gd name="T13" fmla="*/ 673 h 965"/>
                <a:gd name="T14" fmla="*/ 175 w 344"/>
                <a:gd name="T15" fmla="*/ 725 h 965"/>
                <a:gd name="T16" fmla="*/ 218 w 344"/>
                <a:gd name="T17" fmla="*/ 790 h 965"/>
                <a:gd name="T18" fmla="*/ 248 w 344"/>
                <a:gd name="T19" fmla="*/ 838 h 965"/>
                <a:gd name="T20" fmla="*/ 235 w 344"/>
                <a:gd name="T21" fmla="*/ 861 h 965"/>
                <a:gd name="T22" fmla="*/ 159 w 344"/>
                <a:gd name="T23" fmla="*/ 871 h 965"/>
                <a:gd name="T24" fmla="*/ 36 w 344"/>
                <a:gd name="T25" fmla="*/ 890 h 965"/>
                <a:gd name="T26" fmla="*/ 0 w 344"/>
                <a:gd name="T27" fmla="*/ 920 h 965"/>
                <a:gd name="T28" fmla="*/ 30 w 344"/>
                <a:gd name="T29" fmla="*/ 946 h 965"/>
                <a:gd name="T30" fmla="*/ 99 w 344"/>
                <a:gd name="T31" fmla="*/ 965 h 965"/>
                <a:gd name="T32" fmla="*/ 179 w 344"/>
                <a:gd name="T33" fmla="*/ 926 h 965"/>
                <a:gd name="T34" fmla="*/ 238 w 344"/>
                <a:gd name="T35" fmla="*/ 900 h 965"/>
                <a:gd name="T36" fmla="*/ 314 w 344"/>
                <a:gd name="T37" fmla="*/ 890 h 965"/>
                <a:gd name="T38" fmla="*/ 344 w 344"/>
                <a:gd name="T39" fmla="*/ 881 h 965"/>
                <a:gd name="T40" fmla="*/ 334 w 344"/>
                <a:gd name="T41" fmla="*/ 848 h 965"/>
                <a:gd name="T42" fmla="*/ 248 w 344"/>
                <a:gd name="T43" fmla="*/ 764 h 965"/>
                <a:gd name="T44" fmla="*/ 198 w 344"/>
                <a:gd name="T45" fmla="*/ 676 h 965"/>
                <a:gd name="T46" fmla="*/ 155 w 344"/>
                <a:gd name="T47" fmla="*/ 617 h 965"/>
                <a:gd name="T48" fmla="*/ 149 w 344"/>
                <a:gd name="T49" fmla="*/ 559 h 965"/>
                <a:gd name="T50" fmla="*/ 169 w 344"/>
                <a:gd name="T51" fmla="*/ 462 h 965"/>
                <a:gd name="T52" fmla="*/ 215 w 344"/>
                <a:gd name="T53" fmla="*/ 361 h 965"/>
                <a:gd name="T54" fmla="*/ 265 w 344"/>
                <a:gd name="T55" fmla="*/ 189 h 965"/>
                <a:gd name="T56" fmla="*/ 308 w 344"/>
                <a:gd name="T57" fmla="*/ 88 h 965"/>
                <a:gd name="T58" fmla="*/ 304 w 344"/>
                <a:gd name="T59" fmla="*/ 29 h 965"/>
                <a:gd name="T60" fmla="*/ 265 w 344"/>
                <a:gd name="T61" fmla="*/ 0 h 965"/>
                <a:gd name="T62" fmla="*/ 238 w 344"/>
                <a:gd name="T63" fmla="*/ 0 h 96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4"/>
                <a:gd name="T97" fmla="*/ 0 h 965"/>
                <a:gd name="T98" fmla="*/ 344 w 344"/>
                <a:gd name="T99" fmla="*/ 965 h 96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4" h="965">
                  <a:moveTo>
                    <a:pt x="238" y="0"/>
                  </a:moveTo>
                  <a:lnTo>
                    <a:pt x="195" y="91"/>
                  </a:lnTo>
                  <a:lnTo>
                    <a:pt x="165" y="224"/>
                  </a:lnTo>
                  <a:lnTo>
                    <a:pt x="129" y="371"/>
                  </a:lnTo>
                  <a:lnTo>
                    <a:pt x="96" y="520"/>
                  </a:lnTo>
                  <a:lnTo>
                    <a:pt x="96" y="575"/>
                  </a:lnTo>
                  <a:lnTo>
                    <a:pt x="129" y="673"/>
                  </a:lnTo>
                  <a:lnTo>
                    <a:pt x="175" y="725"/>
                  </a:lnTo>
                  <a:lnTo>
                    <a:pt x="218" y="790"/>
                  </a:lnTo>
                  <a:lnTo>
                    <a:pt x="248" y="838"/>
                  </a:lnTo>
                  <a:lnTo>
                    <a:pt x="235" y="861"/>
                  </a:lnTo>
                  <a:lnTo>
                    <a:pt x="159" y="871"/>
                  </a:lnTo>
                  <a:lnTo>
                    <a:pt x="36" y="890"/>
                  </a:lnTo>
                  <a:lnTo>
                    <a:pt x="0" y="920"/>
                  </a:lnTo>
                  <a:lnTo>
                    <a:pt x="30" y="946"/>
                  </a:lnTo>
                  <a:lnTo>
                    <a:pt x="99" y="965"/>
                  </a:lnTo>
                  <a:lnTo>
                    <a:pt x="179" y="926"/>
                  </a:lnTo>
                  <a:lnTo>
                    <a:pt x="238" y="900"/>
                  </a:lnTo>
                  <a:lnTo>
                    <a:pt x="314" y="890"/>
                  </a:lnTo>
                  <a:lnTo>
                    <a:pt x="344" y="881"/>
                  </a:lnTo>
                  <a:lnTo>
                    <a:pt x="334" y="848"/>
                  </a:lnTo>
                  <a:lnTo>
                    <a:pt x="248" y="764"/>
                  </a:lnTo>
                  <a:lnTo>
                    <a:pt x="198" y="676"/>
                  </a:lnTo>
                  <a:lnTo>
                    <a:pt x="155" y="617"/>
                  </a:lnTo>
                  <a:lnTo>
                    <a:pt x="149" y="559"/>
                  </a:lnTo>
                  <a:lnTo>
                    <a:pt x="169" y="462"/>
                  </a:lnTo>
                  <a:lnTo>
                    <a:pt x="215" y="361"/>
                  </a:lnTo>
                  <a:lnTo>
                    <a:pt x="265" y="189"/>
                  </a:lnTo>
                  <a:lnTo>
                    <a:pt x="308" y="88"/>
                  </a:lnTo>
                  <a:lnTo>
                    <a:pt x="304" y="29"/>
                  </a:lnTo>
                  <a:lnTo>
                    <a:pt x="265" y="0"/>
                  </a:lnTo>
                  <a:lnTo>
                    <a:pt x="238" y="0"/>
                  </a:lnTo>
                  <a:close/>
                </a:path>
              </a:pathLst>
            </a:custGeom>
            <a:solidFill>
              <a:schemeClr val="accent1"/>
            </a:solidFill>
            <a:ln w="9525">
              <a:noFill/>
              <a:round/>
              <a:headEnd/>
              <a:tailEnd/>
            </a:ln>
          </p:spPr>
          <p:txBody>
            <a:bodyPr/>
            <a:lstStyle/>
            <a:p>
              <a:endParaRPr lang="en-US"/>
            </a:p>
          </p:txBody>
        </p:sp>
        <p:sp>
          <p:nvSpPr>
            <p:cNvPr id="9249" name="Freeform 40"/>
            <p:cNvSpPr>
              <a:spLocks/>
            </p:cNvSpPr>
            <p:nvPr/>
          </p:nvSpPr>
          <p:spPr bwMode="auto">
            <a:xfrm>
              <a:off x="1479" y="3121"/>
              <a:ext cx="18" cy="11"/>
            </a:xfrm>
            <a:custGeom>
              <a:avLst/>
              <a:gdLst>
                <a:gd name="T0" fmla="*/ 53 w 53"/>
                <a:gd name="T1" fmla="*/ 3 h 54"/>
                <a:gd name="T2" fmla="*/ 26 w 53"/>
                <a:gd name="T3" fmla="*/ 0 h 54"/>
                <a:gd name="T4" fmla="*/ 8 w 53"/>
                <a:gd name="T5" fmla="*/ 20 h 54"/>
                <a:gd name="T6" fmla="*/ 0 w 53"/>
                <a:gd name="T7" fmla="*/ 51 h 54"/>
                <a:gd name="T8" fmla="*/ 26 w 53"/>
                <a:gd name="T9" fmla="*/ 54 h 54"/>
                <a:gd name="T10" fmla="*/ 48 w 53"/>
                <a:gd name="T11" fmla="*/ 40 h 54"/>
                <a:gd name="T12" fmla="*/ 53 w 53"/>
                <a:gd name="T13" fmla="*/ 3 h 54"/>
                <a:gd name="T14" fmla="*/ 0 60000 65536"/>
                <a:gd name="T15" fmla="*/ 0 60000 65536"/>
                <a:gd name="T16" fmla="*/ 0 60000 65536"/>
                <a:gd name="T17" fmla="*/ 0 60000 65536"/>
                <a:gd name="T18" fmla="*/ 0 60000 65536"/>
                <a:gd name="T19" fmla="*/ 0 60000 65536"/>
                <a:gd name="T20" fmla="*/ 0 60000 65536"/>
                <a:gd name="T21" fmla="*/ 0 w 53"/>
                <a:gd name="T22" fmla="*/ 0 h 54"/>
                <a:gd name="T23" fmla="*/ 53 w 53"/>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54">
                  <a:moveTo>
                    <a:pt x="53" y="3"/>
                  </a:moveTo>
                  <a:lnTo>
                    <a:pt x="26" y="0"/>
                  </a:lnTo>
                  <a:lnTo>
                    <a:pt x="8" y="20"/>
                  </a:lnTo>
                  <a:lnTo>
                    <a:pt x="0" y="51"/>
                  </a:lnTo>
                  <a:lnTo>
                    <a:pt x="26" y="54"/>
                  </a:lnTo>
                  <a:lnTo>
                    <a:pt x="48" y="40"/>
                  </a:lnTo>
                  <a:lnTo>
                    <a:pt x="53" y="3"/>
                  </a:lnTo>
                  <a:close/>
                </a:path>
              </a:pathLst>
            </a:custGeom>
            <a:solidFill>
              <a:schemeClr val="accent2"/>
            </a:solidFill>
            <a:ln w="9525">
              <a:noFill/>
              <a:round/>
              <a:headEnd/>
              <a:tailEnd/>
            </a:ln>
          </p:spPr>
          <p:txBody>
            <a:bodyPr/>
            <a:lstStyle/>
            <a:p>
              <a:endParaRPr lang="en-US"/>
            </a:p>
          </p:txBody>
        </p:sp>
        <p:sp>
          <p:nvSpPr>
            <p:cNvPr id="9250" name="Freeform 41"/>
            <p:cNvSpPr>
              <a:spLocks/>
            </p:cNvSpPr>
            <p:nvPr/>
          </p:nvSpPr>
          <p:spPr bwMode="auto">
            <a:xfrm flipH="1">
              <a:off x="1331" y="3264"/>
              <a:ext cx="109" cy="118"/>
            </a:xfrm>
            <a:custGeom>
              <a:avLst/>
              <a:gdLst>
                <a:gd name="T0" fmla="*/ 23 w 420"/>
                <a:gd name="T1" fmla="*/ 0 h 586"/>
                <a:gd name="T2" fmla="*/ 109 w 420"/>
                <a:gd name="T3" fmla="*/ 10 h 586"/>
                <a:gd name="T4" fmla="*/ 198 w 420"/>
                <a:gd name="T5" fmla="*/ 26 h 586"/>
                <a:gd name="T6" fmla="*/ 291 w 420"/>
                <a:gd name="T7" fmla="*/ 78 h 586"/>
                <a:gd name="T8" fmla="*/ 357 w 420"/>
                <a:gd name="T9" fmla="*/ 117 h 586"/>
                <a:gd name="T10" fmla="*/ 400 w 420"/>
                <a:gd name="T11" fmla="*/ 173 h 586"/>
                <a:gd name="T12" fmla="*/ 420 w 420"/>
                <a:gd name="T13" fmla="*/ 205 h 586"/>
                <a:gd name="T14" fmla="*/ 380 w 420"/>
                <a:gd name="T15" fmla="*/ 300 h 586"/>
                <a:gd name="T16" fmla="*/ 317 w 420"/>
                <a:gd name="T17" fmla="*/ 358 h 586"/>
                <a:gd name="T18" fmla="*/ 241 w 420"/>
                <a:gd name="T19" fmla="*/ 400 h 586"/>
                <a:gd name="T20" fmla="*/ 201 w 420"/>
                <a:gd name="T21" fmla="*/ 426 h 586"/>
                <a:gd name="T22" fmla="*/ 132 w 420"/>
                <a:gd name="T23" fmla="*/ 439 h 586"/>
                <a:gd name="T24" fmla="*/ 129 w 420"/>
                <a:gd name="T25" fmla="*/ 465 h 586"/>
                <a:gd name="T26" fmla="*/ 182 w 420"/>
                <a:gd name="T27" fmla="*/ 488 h 586"/>
                <a:gd name="T28" fmla="*/ 258 w 420"/>
                <a:gd name="T29" fmla="*/ 508 h 586"/>
                <a:gd name="T30" fmla="*/ 330 w 420"/>
                <a:gd name="T31" fmla="*/ 547 h 586"/>
                <a:gd name="T32" fmla="*/ 301 w 420"/>
                <a:gd name="T33" fmla="*/ 576 h 586"/>
                <a:gd name="T34" fmla="*/ 271 w 420"/>
                <a:gd name="T35" fmla="*/ 586 h 586"/>
                <a:gd name="T36" fmla="*/ 228 w 420"/>
                <a:gd name="T37" fmla="*/ 543 h 586"/>
                <a:gd name="T38" fmla="*/ 162 w 420"/>
                <a:gd name="T39" fmla="*/ 517 h 586"/>
                <a:gd name="T40" fmla="*/ 109 w 420"/>
                <a:gd name="T41" fmla="*/ 498 h 586"/>
                <a:gd name="T42" fmla="*/ 109 w 420"/>
                <a:gd name="T43" fmla="*/ 459 h 586"/>
                <a:gd name="T44" fmla="*/ 119 w 420"/>
                <a:gd name="T45" fmla="*/ 417 h 586"/>
                <a:gd name="T46" fmla="*/ 152 w 420"/>
                <a:gd name="T47" fmla="*/ 400 h 586"/>
                <a:gd name="T48" fmla="*/ 258 w 420"/>
                <a:gd name="T49" fmla="*/ 358 h 586"/>
                <a:gd name="T50" fmla="*/ 317 w 420"/>
                <a:gd name="T51" fmla="*/ 293 h 586"/>
                <a:gd name="T52" fmla="*/ 360 w 420"/>
                <a:gd name="T53" fmla="*/ 225 h 586"/>
                <a:gd name="T54" fmla="*/ 350 w 420"/>
                <a:gd name="T55" fmla="*/ 192 h 586"/>
                <a:gd name="T56" fmla="*/ 317 w 420"/>
                <a:gd name="T57" fmla="*/ 153 h 586"/>
                <a:gd name="T58" fmla="*/ 238 w 420"/>
                <a:gd name="T59" fmla="*/ 98 h 586"/>
                <a:gd name="T60" fmla="*/ 142 w 420"/>
                <a:gd name="T61" fmla="*/ 78 h 586"/>
                <a:gd name="T62" fmla="*/ 79 w 420"/>
                <a:gd name="T63" fmla="*/ 75 h 586"/>
                <a:gd name="T64" fmla="*/ 23 w 420"/>
                <a:gd name="T65" fmla="*/ 75 h 586"/>
                <a:gd name="T66" fmla="*/ 0 w 420"/>
                <a:gd name="T67" fmla="*/ 39 h 586"/>
                <a:gd name="T68" fmla="*/ 23 w 420"/>
                <a:gd name="T69" fmla="*/ 0 h 5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0"/>
                <a:gd name="T106" fmla="*/ 0 h 586"/>
                <a:gd name="T107" fmla="*/ 420 w 420"/>
                <a:gd name="T108" fmla="*/ 586 h 58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0" h="586">
                  <a:moveTo>
                    <a:pt x="23" y="0"/>
                  </a:moveTo>
                  <a:lnTo>
                    <a:pt x="109" y="10"/>
                  </a:lnTo>
                  <a:lnTo>
                    <a:pt x="198" y="26"/>
                  </a:lnTo>
                  <a:lnTo>
                    <a:pt x="291" y="78"/>
                  </a:lnTo>
                  <a:lnTo>
                    <a:pt x="357" y="117"/>
                  </a:lnTo>
                  <a:lnTo>
                    <a:pt x="400" y="173"/>
                  </a:lnTo>
                  <a:lnTo>
                    <a:pt x="420" y="205"/>
                  </a:lnTo>
                  <a:lnTo>
                    <a:pt x="380" y="300"/>
                  </a:lnTo>
                  <a:lnTo>
                    <a:pt x="317" y="358"/>
                  </a:lnTo>
                  <a:lnTo>
                    <a:pt x="241" y="400"/>
                  </a:lnTo>
                  <a:lnTo>
                    <a:pt x="201" y="426"/>
                  </a:lnTo>
                  <a:lnTo>
                    <a:pt x="132" y="439"/>
                  </a:lnTo>
                  <a:lnTo>
                    <a:pt x="129" y="465"/>
                  </a:lnTo>
                  <a:lnTo>
                    <a:pt x="182" y="488"/>
                  </a:lnTo>
                  <a:lnTo>
                    <a:pt x="258" y="508"/>
                  </a:lnTo>
                  <a:lnTo>
                    <a:pt x="330" y="547"/>
                  </a:lnTo>
                  <a:lnTo>
                    <a:pt x="301" y="576"/>
                  </a:lnTo>
                  <a:lnTo>
                    <a:pt x="271" y="586"/>
                  </a:lnTo>
                  <a:lnTo>
                    <a:pt x="228" y="543"/>
                  </a:lnTo>
                  <a:lnTo>
                    <a:pt x="162" y="517"/>
                  </a:lnTo>
                  <a:lnTo>
                    <a:pt x="109" y="498"/>
                  </a:lnTo>
                  <a:lnTo>
                    <a:pt x="109" y="459"/>
                  </a:lnTo>
                  <a:lnTo>
                    <a:pt x="119" y="417"/>
                  </a:lnTo>
                  <a:lnTo>
                    <a:pt x="152" y="400"/>
                  </a:lnTo>
                  <a:lnTo>
                    <a:pt x="258" y="358"/>
                  </a:lnTo>
                  <a:lnTo>
                    <a:pt x="317" y="293"/>
                  </a:lnTo>
                  <a:lnTo>
                    <a:pt x="360" y="225"/>
                  </a:lnTo>
                  <a:lnTo>
                    <a:pt x="350" y="192"/>
                  </a:lnTo>
                  <a:lnTo>
                    <a:pt x="317" y="153"/>
                  </a:lnTo>
                  <a:lnTo>
                    <a:pt x="238" y="98"/>
                  </a:lnTo>
                  <a:lnTo>
                    <a:pt x="142" y="78"/>
                  </a:lnTo>
                  <a:lnTo>
                    <a:pt x="79" y="75"/>
                  </a:lnTo>
                  <a:lnTo>
                    <a:pt x="23" y="75"/>
                  </a:lnTo>
                  <a:lnTo>
                    <a:pt x="0" y="39"/>
                  </a:lnTo>
                  <a:lnTo>
                    <a:pt x="23" y="0"/>
                  </a:lnTo>
                  <a:close/>
                </a:path>
              </a:pathLst>
            </a:custGeom>
            <a:solidFill>
              <a:schemeClr val="accent1"/>
            </a:solidFill>
            <a:ln w="9525">
              <a:noFill/>
              <a:round/>
              <a:headEnd/>
              <a:tailEnd/>
            </a:ln>
          </p:spPr>
          <p:txBody>
            <a:bodyPr/>
            <a:lstStyle/>
            <a:p>
              <a:endParaRPr lang="en-US"/>
            </a:p>
          </p:txBody>
        </p:sp>
      </p:grpSp>
      <p:grpSp>
        <p:nvGrpSpPr>
          <p:cNvPr id="6" name="Group 42"/>
          <p:cNvGrpSpPr>
            <a:grpSpLocks/>
          </p:cNvGrpSpPr>
          <p:nvPr/>
        </p:nvGrpSpPr>
        <p:grpSpPr bwMode="auto">
          <a:xfrm>
            <a:off x="6324600" y="2971800"/>
            <a:ext cx="304800" cy="608013"/>
            <a:chOff x="1331" y="3121"/>
            <a:chExt cx="301" cy="479"/>
          </a:xfrm>
        </p:grpSpPr>
        <p:sp>
          <p:nvSpPr>
            <p:cNvPr id="9237" name="Freeform 43"/>
            <p:cNvSpPr>
              <a:spLocks/>
            </p:cNvSpPr>
            <p:nvPr/>
          </p:nvSpPr>
          <p:spPr bwMode="auto">
            <a:xfrm>
              <a:off x="1371" y="3140"/>
              <a:ext cx="150" cy="107"/>
            </a:xfrm>
            <a:custGeom>
              <a:avLst/>
              <a:gdLst>
                <a:gd name="T0" fmla="*/ 238 w 457"/>
                <a:gd name="T1" fmla="*/ 117 h 507"/>
                <a:gd name="T2" fmla="*/ 198 w 457"/>
                <a:gd name="T3" fmla="*/ 65 h 507"/>
                <a:gd name="T4" fmla="*/ 142 w 457"/>
                <a:gd name="T5" fmla="*/ 26 h 507"/>
                <a:gd name="T6" fmla="*/ 92 w 457"/>
                <a:gd name="T7" fmla="*/ 0 h 507"/>
                <a:gd name="T8" fmla="*/ 52 w 457"/>
                <a:gd name="T9" fmla="*/ 7 h 507"/>
                <a:gd name="T10" fmla="*/ 23 w 457"/>
                <a:gd name="T11" fmla="*/ 36 h 507"/>
                <a:gd name="T12" fmla="*/ 0 w 457"/>
                <a:gd name="T13" fmla="*/ 124 h 507"/>
                <a:gd name="T14" fmla="*/ 9 w 457"/>
                <a:gd name="T15" fmla="*/ 225 h 507"/>
                <a:gd name="T16" fmla="*/ 33 w 457"/>
                <a:gd name="T17" fmla="*/ 322 h 507"/>
                <a:gd name="T18" fmla="*/ 59 w 457"/>
                <a:gd name="T19" fmla="*/ 397 h 507"/>
                <a:gd name="T20" fmla="*/ 109 w 457"/>
                <a:gd name="T21" fmla="*/ 475 h 507"/>
                <a:gd name="T22" fmla="*/ 152 w 457"/>
                <a:gd name="T23" fmla="*/ 507 h 507"/>
                <a:gd name="T24" fmla="*/ 211 w 457"/>
                <a:gd name="T25" fmla="*/ 507 h 507"/>
                <a:gd name="T26" fmla="*/ 271 w 457"/>
                <a:gd name="T27" fmla="*/ 485 h 507"/>
                <a:gd name="T28" fmla="*/ 301 w 457"/>
                <a:gd name="T29" fmla="*/ 429 h 507"/>
                <a:gd name="T30" fmla="*/ 317 w 457"/>
                <a:gd name="T31" fmla="*/ 358 h 507"/>
                <a:gd name="T32" fmla="*/ 311 w 457"/>
                <a:gd name="T33" fmla="*/ 270 h 507"/>
                <a:gd name="T34" fmla="*/ 450 w 457"/>
                <a:gd name="T35" fmla="*/ 280 h 507"/>
                <a:gd name="T36" fmla="*/ 457 w 457"/>
                <a:gd name="T37" fmla="*/ 241 h 507"/>
                <a:gd name="T38" fmla="*/ 298 w 457"/>
                <a:gd name="T39" fmla="*/ 225 h 507"/>
                <a:gd name="T40" fmla="*/ 258 w 457"/>
                <a:gd name="T41" fmla="*/ 134 h 507"/>
                <a:gd name="T42" fmla="*/ 238 w 457"/>
                <a:gd name="T43" fmla="*/ 117 h 5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57"/>
                <a:gd name="T67" fmla="*/ 0 h 507"/>
                <a:gd name="T68" fmla="*/ 457 w 457"/>
                <a:gd name="T69" fmla="*/ 507 h 50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57" h="507">
                  <a:moveTo>
                    <a:pt x="238" y="117"/>
                  </a:moveTo>
                  <a:lnTo>
                    <a:pt x="198" y="65"/>
                  </a:lnTo>
                  <a:lnTo>
                    <a:pt x="142" y="26"/>
                  </a:lnTo>
                  <a:lnTo>
                    <a:pt x="92" y="0"/>
                  </a:lnTo>
                  <a:lnTo>
                    <a:pt x="52" y="7"/>
                  </a:lnTo>
                  <a:lnTo>
                    <a:pt x="23" y="36"/>
                  </a:lnTo>
                  <a:lnTo>
                    <a:pt x="0" y="124"/>
                  </a:lnTo>
                  <a:lnTo>
                    <a:pt x="9" y="225"/>
                  </a:lnTo>
                  <a:lnTo>
                    <a:pt x="33" y="322"/>
                  </a:lnTo>
                  <a:lnTo>
                    <a:pt x="59" y="397"/>
                  </a:lnTo>
                  <a:lnTo>
                    <a:pt x="109" y="475"/>
                  </a:lnTo>
                  <a:lnTo>
                    <a:pt x="152" y="507"/>
                  </a:lnTo>
                  <a:lnTo>
                    <a:pt x="211" y="507"/>
                  </a:lnTo>
                  <a:lnTo>
                    <a:pt x="271" y="485"/>
                  </a:lnTo>
                  <a:lnTo>
                    <a:pt x="301" y="429"/>
                  </a:lnTo>
                  <a:lnTo>
                    <a:pt x="317" y="358"/>
                  </a:lnTo>
                  <a:lnTo>
                    <a:pt x="311" y="270"/>
                  </a:lnTo>
                  <a:lnTo>
                    <a:pt x="450" y="280"/>
                  </a:lnTo>
                  <a:lnTo>
                    <a:pt x="457" y="241"/>
                  </a:lnTo>
                  <a:lnTo>
                    <a:pt x="298" y="225"/>
                  </a:lnTo>
                  <a:lnTo>
                    <a:pt x="258" y="134"/>
                  </a:lnTo>
                  <a:lnTo>
                    <a:pt x="238" y="117"/>
                  </a:lnTo>
                  <a:close/>
                </a:path>
              </a:pathLst>
            </a:custGeom>
            <a:solidFill>
              <a:schemeClr val="accent1"/>
            </a:solidFill>
            <a:ln w="9525">
              <a:noFill/>
              <a:round/>
              <a:headEnd/>
              <a:tailEnd/>
            </a:ln>
          </p:spPr>
          <p:txBody>
            <a:bodyPr/>
            <a:lstStyle/>
            <a:p>
              <a:endParaRPr lang="en-US"/>
            </a:p>
          </p:txBody>
        </p:sp>
        <p:sp>
          <p:nvSpPr>
            <p:cNvPr id="9238" name="Freeform 44"/>
            <p:cNvSpPr>
              <a:spLocks/>
            </p:cNvSpPr>
            <p:nvPr/>
          </p:nvSpPr>
          <p:spPr bwMode="auto">
            <a:xfrm>
              <a:off x="1411" y="3254"/>
              <a:ext cx="91" cy="160"/>
            </a:xfrm>
            <a:custGeom>
              <a:avLst/>
              <a:gdLst>
                <a:gd name="T0" fmla="*/ 17 w 275"/>
                <a:gd name="T1" fmla="*/ 59 h 763"/>
                <a:gd name="T2" fmla="*/ 27 w 275"/>
                <a:gd name="T3" fmla="*/ 20 h 763"/>
                <a:gd name="T4" fmla="*/ 70 w 275"/>
                <a:gd name="T5" fmla="*/ 0 h 763"/>
                <a:gd name="T6" fmla="*/ 109 w 275"/>
                <a:gd name="T7" fmla="*/ 0 h 763"/>
                <a:gd name="T8" fmla="*/ 159 w 275"/>
                <a:gd name="T9" fmla="*/ 29 h 763"/>
                <a:gd name="T10" fmla="*/ 206 w 275"/>
                <a:gd name="T11" fmla="*/ 98 h 763"/>
                <a:gd name="T12" fmla="*/ 239 w 275"/>
                <a:gd name="T13" fmla="*/ 169 h 763"/>
                <a:gd name="T14" fmla="*/ 255 w 275"/>
                <a:gd name="T15" fmla="*/ 266 h 763"/>
                <a:gd name="T16" fmla="*/ 269 w 275"/>
                <a:gd name="T17" fmla="*/ 380 h 763"/>
                <a:gd name="T18" fmla="*/ 275 w 275"/>
                <a:gd name="T19" fmla="*/ 490 h 763"/>
                <a:gd name="T20" fmla="*/ 275 w 275"/>
                <a:gd name="T21" fmla="*/ 633 h 763"/>
                <a:gd name="T22" fmla="*/ 255 w 275"/>
                <a:gd name="T23" fmla="*/ 721 h 763"/>
                <a:gd name="T24" fmla="*/ 219 w 275"/>
                <a:gd name="T25" fmla="*/ 753 h 763"/>
                <a:gd name="T26" fmla="*/ 156 w 275"/>
                <a:gd name="T27" fmla="*/ 763 h 763"/>
                <a:gd name="T28" fmla="*/ 90 w 275"/>
                <a:gd name="T29" fmla="*/ 760 h 763"/>
                <a:gd name="T30" fmla="*/ 56 w 275"/>
                <a:gd name="T31" fmla="*/ 721 h 763"/>
                <a:gd name="T32" fmla="*/ 37 w 275"/>
                <a:gd name="T33" fmla="*/ 653 h 763"/>
                <a:gd name="T34" fmla="*/ 20 w 275"/>
                <a:gd name="T35" fmla="*/ 585 h 763"/>
                <a:gd name="T36" fmla="*/ 7 w 275"/>
                <a:gd name="T37" fmla="*/ 461 h 763"/>
                <a:gd name="T38" fmla="*/ 0 w 275"/>
                <a:gd name="T39" fmla="*/ 322 h 763"/>
                <a:gd name="T40" fmla="*/ 0 w 275"/>
                <a:gd name="T41" fmla="*/ 159 h 763"/>
                <a:gd name="T42" fmla="*/ 17 w 275"/>
                <a:gd name="T43" fmla="*/ 88 h 763"/>
                <a:gd name="T44" fmla="*/ 17 w 275"/>
                <a:gd name="T45" fmla="*/ 59 h 7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5"/>
                <a:gd name="T70" fmla="*/ 0 h 763"/>
                <a:gd name="T71" fmla="*/ 275 w 275"/>
                <a:gd name="T72" fmla="*/ 763 h 7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5" h="763">
                  <a:moveTo>
                    <a:pt x="17" y="59"/>
                  </a:moveTo>
                  <a:lnTo>
                    <a:pt x="27" y="20"/>
                  </a:lnTo>
                  <a:lnTo>
                    <a:pt x="70" y="0"/>
                  </a:lnTo>
                  <a:lnTo>
                    <a:pt x="109" y="0"/>
                  </a:lnTo>
                  <a:lnTo>
                    <a:pt x="159" y="29"/>
                  </a:lnTo>
                  <a:lnTo>
                    <a:pt x="206" y="98"/>
                  </a:lnTo>
                  <a:lnTo>
                    <a:pt x="239" y="169"/>
                  </a:lnTo>
                  <a:lnTo>
                    <a:pt x="255" y="266"/>
                  </a:lnTo>
                  <a:lnTo>
                    <a:pt x="269" y="380"/>
                  </a:lnTo>
                  <a:lnTo>
                    <a:pt x="275" y="490"/>
                  </a:lnTo>
                  <a:lnTo>
                    <a:pt x="275" y="633"/>
                  </a:lnTo>
                  <a:lnTo>
                    <a:pt x="255" y="721"/>
                  </a:lnTo>
                  <a:lnTo>
                    <a:pt x="219" y="753"/>
                  </a:lnTo>
                  <a:lnTo>
                    <a:pt x="156" y="763"/>
                  </a:lnTo>
                  <a:lnTo>
                    <a:pt x="90" y="760"/>
                  </a:lnTo>
                  <a:lnTo>
                    <a:pt x="56" y="721"/>
                  </a:lnTo>
                  <a:lnTo>
                    <a:pt x="37" y="653"/>
                  </a:lnTo>
                  <a:lnTo>
                    <a:pt x="20" y="585"/>
                  </a:lnTo>
                  <a:lnTo>
                    <a:pt x="7" y="461"/>
                  </a:lnTo>
                  <a:lnTo>
                    <a:pt x="0" y="322"/>
                  </a:lnTo>
                  <a:lnTo>
                    <a:pt x="0" y="159"/>
                  </a:lnTo>
                  <a:lnTo>
                    <a:pt x="17" y="88"/>
                  </a:lnTo>
                  <a:lnTo>
                    <a:pt x="17" y="59"/>
                  </a:lnTo>
                  <a:close/>
                </a:path>
              </a:pathLst>
            </a:custGeom>
            <a:solidFill>
              <a:schemeClr val="accent1"/>
            </a:solidFill>
            <a:ln w="9525">
              <a:noFill/>
              <a:round/>
              <a:headEnd/>
              <a:tailEnd/>
            </a:ln>
          </p:spPr>
          <p:txBody>
            <a:bodyPr/>
            <a:lstStyle/>
            <a:p>
              <a:endParaRPr lang="en-US"/>
            </a:p>
          </p:txBody>
        </p:sp>
        <p:sp>
          <p:nvSpPr>
            <p:cNvPr id="9239" name="Freeform 45"/>
            <p:cNvSpPr>
              <a:spLocks/>
            </p:cNvSpPr>
            <p:nvPr/>
          </p:nvSpPr>
          <p:spPr bwMode="auto">
            <a:xfrm>
              <a:off x="1453" y="3259"/>
              <a:ext cx="138" cy="123"/>
            </a:xfrm>
            <a:custGeom>
              <a:avLst/>
              <a:gdLst>
                <a:gd name="T0" fmla="*/ 23 w 420"/>
                <a:gd name="T1" fmla="*/ 0 h 586"/>
                <a:gd name="T2" fmla="*/ 109 w 420"/>
                <a:gd name="T3" fmla="*/ 10 h 586"/>
                <a:gd name="T4" fmla="*/ 198 w 420"/>
                <a:gd name="T5" fmla="*/ 26 h 586"/>
                <a:gd name="T6" fmla="*/ 291 w 420"/>
                <a:gd name="T7" fmla="*/ 78 h 586"/>
                <a:gd name="T8" fmla="*/ 357 w 420"/>
                <a:gd name="T9" fmla="*/ 117 h 586"/>
                <a:gd name="T10" fmla="*/ 400 w 420"/>
                <a:gd name="T11" fmla="*/ 173 h 586"/>
                <a:gd name="T12" fmla="*/ 420 w 420"/>
                <a:gd name="T13" fmla="*/ 205 h 586"/>
                <a:gd name="T14" fmla="*/ 380 w 420"/>
                <a:gd name="T15" fmla="*/ 300 h 586"/>
                <a:gd name="T16" fmla="*/ 317 w 420"/>
                <a:gd name="T17" fmla="*/ 358 h 586"/>
                <a:gd name="T18" fmla="*/ 241 w 420"/>
                <a:gd name="T19" fmla="*/ 400 h 586"/>
                <a:gd name="T20" fmla="*/ 201 w 420"/>
                <a:gd name="T21" fmla="*/ 426 h 586"/>
                <a:gd name="T22" fmla="*/ 132 w 420"/>
                <a:gd name="T23" fmla="*/ 439 h 586"/>
                <a:gd name="T24" fmla="*/ 129 w 420"/>
                <a:gd name="T25" fmla="*/ 465 h 586"/>
                <a:gd name="T26" fmla="*/ 182 w 420"/>
                <a:gd name="T27" fmla="*/ 488 h 586"/>
                <a:gd name="T28" fmla="*/ 258 w 420"/>
                <a:gd name="T29" fmla="*/ 508 h 586"/>
                <a:gd name="T30" fmla="*/ 330 w 420"/>
                <a:gd name="T31" fmla="*/ 547 h 586"/>
                <a:gd name="T32" fmla="*/ 301 w 420"/>
                <a:gd name="T33" fmla="*/ 576 h 586"/>
                <a:gd name="T34" fmla="*/ 271 w 420"/>
                <a:gd name="T35" fmla="*/ 586 h 586"/>
                <a:gd name="T36" fmla="*/ 228 w 420"/>
                <a:gd name="T37" fmla="*/ 543 h 586"/>
                <a:gd name="T38" fmla="*/ 162 w 420"/>
                <a:gd name="T39" fmla="*/ 517 h 586"/>
                <a:gd name="T40" fmla="*/ 109 w 420"/>
                <a:gd name="T41" fmla="*/ 498 h 586"/>
                <a:gd name="T42" fmla="*/ 109 w 420"/>
                <a:gd name="T43" fmla="*/ 459 h 586"/>
                <a:gd name="T44" fmla="*/ 119 w 420"/>
                <a:gd name="T45" fmla="*/ 417 h 586"/>
                <a:gd name="T46" fmla="*/ 152 w 420"/>
                <a:gd name="T47" fmla="*/ 400 h 586"/>
                <a:gd name="T48" fmla="*/ 258 w 420"/>
                <a:gd name="T49" fmla="*/ 358 h 586"/>
                <a:gd name="T50" fmla="*/ 317 w 420"/>
                <a:gd name="T51" fmla="*/ 293 h 586"/>
                <a:gd name="T52" fmla="*/ 360 w 420"/>
                <a:gd name="T53" fmla="*/ 225 h 586"/>
                <a:gd name="T54" fmla="*/ 350 w 420"/>
                <a:gd name="T55" fmla="*/ 192 h 586"/>
                <a:gd name="T56" fmla="*/ 317 w 420"/>
                <a:gd name="T57" fmla="*/ 153 h 586"/>
                <a:gd name="T58" fmla="*/ 238 w 420"/>
                <a:gd name="T59" fmla="*/ 98 h 586"/>
                <a:gd name="T60" fmla="*/ 142 w 420"/>
                <a:gd name="T61" fmla="*/ 78 h 586"/>
                <a:gd name="T62" fmla="*/ 79 w 420"/>
                <a:gd name="T63" fmla="*/ 75 h 586"/>
                <a:gd name="T64" fmla="*/ 23 w 420"/>
                <a:gd name="T65" fmla="*/ 75 h 586"/>
                <a:gd name="T66" fmla="*/ 0 w 420"/>
                <a:gd name="T67" fmla="*/ 39 h 586"/>
                <a:gd name="T68" fmla="*/ 23 w 420"/>
                <a:gd name="T69" fmla="*/ 0 h 5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0"/>
                <a:gd name="T106" fmla="*/ 0 h 586"/>
                <a:gd name="T107" fmla="*/ 420 w 420"/>
                <a:gd name="T108" fmla="*/ 586 h 58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0" h="586">
                  <a:moveTo>
                    <a:pt x="23" y="0"/>
                  </a:moveTo>
                  <a:lnTo>
                    <a:pt x="109" y="10"/>
                  </a:lnTo>
                  <a:lnTo>
                    <a:pt x="198" y="26"/>
                  </a:lnTo>
                  <a:lnTo>
                    <a:pt x="291" y="78"/>
                  </a:lnTo>
                  <a:lnTo>
                    <a:pt x="357" y="117"/>
                  </a:lnTo>
                  <a:lnTo>
                    <a:pt x="400" y="173"/>
                  </a:lnTo>
                  <a:lnTo>
                    <a:pt x="420" y="205"/>
                  </a:lnTo>
                  <a:lnTo>
                    <a:pt x="380" y="300"/>
                  </a:lnTo>
                  <a:lnTo>
                    <a:pt x="317" y="358"/>
                  </a:lnTo>
                  <a:lnTo>
                    <a:pt x="241" y="400"/>
                  </a:lnTo>
                  <a:lnTo>
                    <a:pt x="201" y="426"/>
                  </a:lnTo>
                  <a:lnTo>
                    <a:pt x="132" y="439"/>
                  </a:lnTo>
                  <a:lnTo>
                    <a:pt x="129" y="465"/>
                  </a:lnTo>
                  <a:lnTo>
                    <a:pt x="182" y="488"/>
                  </a:lnTo>
                  <a:lnTo>
                    <a:pt x="258" y="508"/>
                  </a:lnTo>
                  <a:lnTo>
                    <a:pt x="330" y="547"/>
                  </a:lnTo>
                  <a:lnTo>
                    <a:pt x="301" y="576"/>
                  </a:lnTo>
                  <a:lnTo>
                    <a:pt x="271" y="586"/>
                  </a:lnTo>
                  <a:lnTo>
                    <a:pt x="228" y="543"/>
                  </a:lnTo>
                  <a:lnTo>
                    <a:pt x="162" y="517"/>
                  </a:lnTo>
                  <a:lnTo>
                    <a:pt x="109" y="498"/>
                  </a:lnTo>
                  <a:lnTo>
                    <a:pt x="109" y="459"/>
                  </a:lnTo>
                  <a:lnTo>
                    <a:pt x="119" y="417"/>
                  </a:lnTo>
                  <a:lnTo>
                    <a:pt x="152" y="400"/>
                  </a:lnTo>
                  <a:lnTo>
                    <a:pt x="258" y="358"/>
                  </a:lnTo>
                  <a:lnTo>
                    <a:pt x="317" y="293"/>
                  </a:lnTo>
                  <a:lnTo>
                    <a:pt x="360" y="225"/>
                  </a:lnTo>
                  <a:lnTo>
                    <a:pt x="350" y="192"/>
                  </a:lnTo>
                  <a:lnTo>
                    <a:pt x="317" y="153"/>
                  </a:lnTo>
                  <a:lnTo>
                    <a:pt x="238" y="98"/>
                  </a:lnTo>
                  <a:lnTo>
                    <a:pt x="142" y="78"/>
                  </a:lnTo>
                  <a:lnTo>
                    <a:pt x="79" y="75"/>
                  </a:lnTo>
                  <a:lnTo>
                    <a:pt x="23" y="75"/>
                  </a:lnTo>
                  <a:lnTo>
                    <a:pt x="0" y="39"/>
                  </a:lnTo>
                  <a:lnTo>
                    <a:pt x="23" y="0"/>
                  </a:lnTo>
                  <a:close/>
                </a:path>
              </a:pathLst>
            </a:custGeom>
            <a:solidFill>
              <a:schemeClr val="accent1"/>
            </a:solidFill>
            <a:ln w="9525">
              <a:noFill/>
              <a:round/>
              <a:headEnd/>
              <a:tailEnd/>
            </a:ln>
          </p:spPr>
          <p:txBody>
            <a:bodyPr/>
            <a:lstStyle/>
            <a:p>
              <a:endParaRPr lang="en-US"/>
            </a:p>
          </p:txBody>
        </p:sp>
        <p:sp>
          <p:nvSpPr>
            <p:cNvPr id="9240" name="Freeform 46"/>
            <p:cNvSpPr>
              <a:spLocks/>
            </p:cNvSpPr>
            <p:nvPr/>
          </p:nvSpPr>
          <p:spPr bwMode="auto">
            <a:xfrm>
              <a:off x="1464" y="3398"/>
              <a:ext cx="168" cy="199"/>
            </a:xfrm>
            <a:custGeom>
              <a:avLst/>
              <a:gdLst>
                <a:gd name="T0" fmla="*/ 59 w 511"/>
                <a:gd name="T1" fmla="*/ 0 h 947"/>
                <a:gd name="T2" fmla="*/ 13 w 511"/>
                <a:gd name="T3" fmla="*/ 0 h 947"/>
                <a:gd name="T4" fmla="*/ 0 w 511"/>
                <a:gd name="T5" fmla="*/ 68 h 947"/>
                <a:gd name="T6" fmla="*/ 33 w 511"/>
                <a:gd name="T7" fmla="*/ 108 h 947"/>
                <a:gd name="T8" fmla="*/ 139 w 511"/>
                <a:gd name="T9" fmla="*/ 202 h 947"/>
                <a:gd name="T10" fmla="*/ 232 w 511"/>
                <a:gd name="T11" fmla="*/ 322 h 947"/>
                <a:gd name="T12" fmla="*/ 292 w 511"/>
                <a:gd name="T13" fmla="*/ 446 h 947"/>
                <a:gd name="T14" fmla="*/ 301 w 511"/>
                <a:gd name="T15" fmla="*/ 527 h 947"/>
                <a:gd name="T16" fmla="*/ 298 w 511"/>
                <a:gd name="T17" fmla="*/ 586 h 947"/>
                <a:gd name="T18" fmla="*/ 272 w 511"/>
                <a:gd name="T19" fmla="*/ 719 h 947"/>
                <a:gd name="T20" fmla="*/ 238 w 511"/>
                <a:gd name="T21" fmla="*/ 827 h 947"/>
                <a:gd name="T22" fmla="*/ 209 w 511"/>
                <a:gd name="T23" fmla="*/ 889 h 947"/>
                <a:gd name="T24" fmla="*/ 202 w 511"/>
                <a:gd name="T25" fmla="*/ 928 h 947"/>
                <a:gd name="T26" fmla="*/ 232 w 511"/>
                <a:gd name="T27" fmla="*/ 928 h 947"/>
                <a:gd name="T28" fmla="*/ 278 w 511"/>
                <a:gd name="T29" fmla="*/ 915 h 947"/>
                <a:gd name="T30" fmla="*/ 292 w 511"/>
                <a:gd name="T31" fmla="*/ 918 h 947"/>
                <a:gd name="T32" fmla="*/ 388 w 511"/>
                <a:gd name="T33" fmla="*/ 924 h 947"/>
                <a:gd name="T34" fmla="*/ 461 w 511"/>
                <a:gd name="T35" fmla="*/ 947 h 947"/>
                <a:gd name="T36" fmla="*/ 487 w 511"/>
                <a:gd name="T37" fmla="*/ 934 h 947"/>
                <a:gd name="T38" fmla="*/ 511 w 511"/>
                <a:gd name="T39" fmla="*/ 885 h 947"/>
                <a:gd name="T40" fmla="*/ 487 w 511"/>
                <a:gd name="T41" fmla="*/ 859 h 947"/>
                <a:gd name="T42" fmla="*/ 378 w 511"/>
                <a:gd name="T43" fmla="*/ 856 h 947"/>
                <a:gd name="T44" fmla="*/ 301 w 511"/>
                <a:gd name="T45" fmla="*/ 866 h 947"/>
                <a:gd name="T46" fmla="*/ 262 w 511"/>
                <a:gd name="T47" fmla="*/ 885 h 947"/>
                <a:gd name="T48" fmla="*/ 268 w 511"/>
                <a:gd name="T49" fmla="*/ 840 h 947"/>
                <a:gd name="T50" fmla="*/ 308 w 511"/>
                <a:gd name="T51" fmla="*/ 771 h 947"/>
                <a:gd name="T52" fmla="*/ 341 w 511"/>
                <a:gd name="T53" fmla="*/ 664 h 947"/>
                <a:gd name="T54" fmla="*/ 368 w 511"/>
                <a:gd name="T55" fmla="*/ 573 h 947"/>
                <a:gd name="T56" fmla="*/ 348 w 511"/>
                <a:gd name="T57" fmla="*/ 469 h 947"/>
                <a:gd name="T58" fmla="*/ 318 w 511"/>
                <a:gd name="T59" fmla="*/ 358 h 947"/>
                <a:gd name="T60" fmla="*/ 258 w 511"/>
                <a:gd name="T61" fmla="*/ 231 h 947"/>
                <a:gd name="T62" fmla="*/ 172 w 511"/>
                <a:gd name="T63" fmla="*/ 114 h 947"/>
                <a:gd name="T64" fmla="*/ 99 w 511"/>
                <a:gd name="T65" fmla="*/ 29 h 947"/>
                <a:gd name="T66" fmla="*/ 59 w 511"/>
                <a:gd name="T67" fmla="*/ 0 h 9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11"/>
                <a:gd name="T103" fmla="*/ 0 h 947"/>
                <a:gd name="T104" fmla="*/ 511 w 511"/>
                <a:gd name="T105" fmla="*/ 947 h 94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11" h="947">
                  <a:moveTo>
                    <a:pt x="59" y="0"/>
                  </a:moveTo>
                  <a:lnTo>
                    <a:pt x="13" y="0"/>
                  </a:lnTo>
                  <a:lnTo>
                    <a:pt x="0" y="68"/>
                  </a:lnTo>
                  <a:lnTo>
                    <a:pt x="33" y="108"/>
                  </a:lnTo>
                  <a:lnTo>
                    <a:pt x="139" y="202"/>
                  </a:lnTo>
                  <a:lnTo>
                    <a:pt x="232" y="322"/>
                  </a:lnTo>
                  <a:lnTo>
                    <a:pt x="292" y="446"/>
                  </a:lnTo>
                  <a:lnTo>
                    <a:pt x="301" y="527"/>
                  </a:lnTo>
                  <a:lnTo>
                    <a:pt x="298" y="586"/>
                  </a:lnTo>
                  <a:lnTo>
                    <a:pt x="272" y="719"/>
                  </a:lnTo>
                  <a:lnTo>
                    <a:pt x="238" y="827"/>
                  </a:lnTo>
                  <a:lnTo>
                    <a:pt x="209" y="889"/>
                  </a:lnTo>
                  <a:lnTo>
                    <a:pt x="202" y="928"/>
                  </a:lnTo>
                  <a:lnTo>
                    <a:pt x="232" y="928"/>
                  </a:lnTo>
                  <a:lnTo>
                    <a:pt x="278" y="915"/>
                  </a:lnTo>
                  <a:lnTo>
                    <a:pt x="292" y="918"/>
                  </a:lnTo>
                  <a:lnTo>
                    <a:pt x="388" y="924"/>
                  </a:lnTo>
                  <a:lnTo>
                    <a:pt x="461" y="947"/>
                  </a:lnTo>
                  <a:lnTo>
                    <a:pt x="487" y="934"/>
                  </a:lnTo>
                  <a:lnTo>
                    <a:pt x="511" y="885"/>
                  </a:lnTo>
                  <a:lnTo>
                    <a:pt x="487" y="859"/>
                  </a:lnTo>
                  <a:lnTo>
                    <a:pt x="378" y="856"/>
                  </a:lnTo>
                  <a:lnTo>
                    <a:pt x="301" y="866"/>
                  </a:lnTo>
                  <a:lnTo>
                    <a:pt x="262" y="885"/>
                  </a:lnTo>
                  <a:lnTo>
                    <a:pt x="268" y="840"/>
                  </a:lnTo>
                  <a:lnTo>
                    <a:pt x="308" y="771"/>
                  </a:lnTo>
                  <a:lnTo>
                    <a:pt x="341" y="664"/>
                  </a:lnTo>
                  <a:lnTo>
                    <a:pt x="368" y="573"/>
                  </a:lnTo>
                  <a:lnTo>
                    <a:pt x="348" y="469"/>
                  </a:lnTo>
                  <a:lnTo>
                    <a:pt x="318" y="358"/>
                  </a:lnTo>
                  <a:lnTo>
                    <a:pt x="258" y="231"/>
                  </a:lnTo>
                  <a:lnTo>
                    <a:pt x="172" y="114"/>
                  </a:lnTo>
                  <a:lnTo>
                    <a:pt x="99" y="29"/>
                  </a:lnTo>
                  <a:lnTo>
                    <a:pt x="59" y="0"/>
                  </a:lnTo>
                  <a:close/>
                </a:path>
              </a:pathLst>
            </a:custGeom>
            <a:solidFill>
              <a:schemeClr val="accent1"/>
            </a:solidFill>
            <a:ln w="9525">
              <a:noFill/>
              <a:round/>
              <a:headEnd/>
              <a:tailEnd/>
            </a:ln>
          </p:spPr>
          <p:txBody>
            <a:bodyPr/>
            <a:lstStyle/>
            <a:p>
              <a:endParaRPr lang="en-US"/>
            </a:p>
          </p:txBody>
        </p:sp>
        <p:sp>
          <p:nvSpPr>
            <p:cNvPr id="9241" name="Freeform 47"/>
            <p:cNvSpPr>
              <a:spLocks/>
            </p:cNvSpPr>
            <p:nvPr/>
          </p:nvSpPr>
          <p:spPr bwMode="auto">
            <a:xfrm>
              <a:off x="1359" y="3398"/>
              <a:ext cx="113" cy="202"/>
            </a:xfrm>
            <a:custGeom>
              <a:avLst/>
              <a:gdLst>
                <a:gd name="T0" fmla="*/ 238 w 344"/>
                <a:gd name="T1" fmla="*/ 0 h 965"/>
                <a:gd name="T2" fmla="*/ 195 w 344"/>
                <a:gd name="T3" fmla="*/ 91 h 965"/>
                <a:gd name="T4" fmla="*/ 165 w 344"/>
                <a:gd name="T5" fmla="*/ 224 h 965"/>
                <a:gd name="T6" fmla="*/ 129 w 344"/>
                <a:gd name="T7" fmla="*/ 371 h 965"/>
                <a:gd name="T8" fmla="*/ 96 w 344"/>
                <a:gd name="T9" fmla="*/ 520 h 965"/>
                <a:gd name="T10" fmla="*/ 96 w 344"/>
                <a:gd name="T11" fmla="*/ 575 h 965"/>
                <a:gd name="T12" fmla="*/ 129 w 344"/>
                <a:gd name="T13" fmla="*/ 673 h 965"/>
                <a:gd name="T14" fmla="*/ 175 w 344"/>
                <a:gd name="T15" fmla="*/ 725 h 965"/>
                <a:gd name="T16" fmla="*/ 218 w 344"/>
                <a:gd name="T17" fmla="*/ 790 h 965"/>
                <a:gd name="T18" fmla="*/ 248 w 344"/>
                <a:gd name="T19" fmla="*/ 838 h 965"/>
                <a:gd name="T20" fmla="*/ 235 w 344"/>
                <a:gd name="T21" fmla="*/ 861 h 965"/>
                <a:gd name="T22" fmla="*/ 159 w 344"/>
                <a:gd name="T23" fmla="*/ 871 h 965"/>
                <a:gd name="T24" fmla="*/ 36 w 344"/>
                <a:gd name="T25" fmla="*/ 890 h 965"/>
                <a:gd name="T26" fmla="*/ 0 w 344"/>
                <a:gd name="T27" fmla="*/ 920 h 965"/>
                <a:gd name="T28" fmla="*/ 30 w 344"/>
                <a:gd name="T29" fmla="*/ 946 h 965"/>
                <a:gd name="T30" fmla="*/ 99 w 344"/>
                <a:gd name="T31" fmla="*/ 965 h 965"/>
                <a:gd name="T32" fmla="*/ 179 w 344"/>
                <a:gd name="T33" fmla="*/ 926 h 965"/>
                <a:gd name="T34" fmla="*/ 238 w 344"/>
                <a:gd name="T35" fmla="*/ 900 h 965"/>
                <a:gd name="T36" fmla="*/ 314 w 344"/>
                <a:gd name="T37" fmla="*/ 890 h 965"/>
                <a:gd name="T38" fmla="*/ 344 w 344"/>
                <a:gd name="T39" fmla="*/ 881 h 965"/>
                <a:gd name="T40" fmla="*/ 334 w 344"/>
                <a:gd name="T41" fmla="*/ 848 h 965"/>
                <a:gd name="T42" fmla="*/ 248 w 344"/>
                <a:gd name="T43" fmla="*/ 764 h 965"/>
                <a:gd name="T44" fmla="*/ 198 w 344"/>
                <a:gd name="T45" fmla="*/ 676 h 965"/>
                <a:gd name="T46" fmla="*/ 155 w 344"/>
                <a:gd name="T47" fmla="*/ 617 h 965"/>
                <a:gd name="T48" fmla="*/ 149 w 344"/>
                <a:gd name="T49" fmla="*/ 559 h 965"/>
                <a:gd name="T50" fmla="*/ 169 w 344"/>
                <a:gd name="T51" fmla="*/ 462 h 965"/>
                <a:gd name="T52" fmla="*/ 215 w 344"/>
                <a:gd name="T53" fmla="*/ 361 h 965"/>
                <a:gd name="T54" fmla="*/ 265 w 344"/>
                <a:gd name="T55" fmla="*/ 189 h 965"/>
                <a:gd name="T56" fmla="*/ 308 w 344"/>
                <a:gd name="T57" fmla="*/ 88 h 965"/>
                <a:gd name="T58" fmla="*/ 304 w 344"/>
                <a:gd name="T59" fmla="*/ 29 h 965"/>
                <a:gd name="T60" fmla="*/ 265 w 344"/>
                <a:gd name="T61" fmla="*/ 0 h 965"/>
                <a:gd name="T62" fmla="*/ 238 w 344"/>
                <a:gd name="T63" fmla="*/ 0 h 96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4"/>
                <a:gd name="T97" fmla="*/ 0 h 965"/>
                <a:gd name="T98" fmla="*/ 344 w 344"/>
                <a:gd name="T99" fmla="*/ 965 h 96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4" h="965">
                  <a:moveTo>
                    <a:pt x="238" y="0"/>
                  </a:moveTo>
                  <a:lnTo>
                    <a:pt x="195" y="91"/>
                  </a:lnTo>
                  <a:lnTo>
                    <a:pt x="165" y="224"/>
                  </a:lnTo>
                  <a:lnTo>
                    <a:pt x="129" y="371"/>
                  </a:lnTo>
                  <a:lnTo>
                    <a:pt x="96" y="520"/>
                  </a:lnTo>
                  <a:lnTo>
                    <a:pt x="96" y="575"/>
                  </a:lnTo>
                  <a:lnTo>
                    <a:pt x="129" y="673"/>
                  </a:lnTo>
                  <a:lnTo>
                    <a:pt x="175" y="725"/>
                  </a:lnTo>
                  <a:lnTo>
                    <a:pt x="218" y="790"/>
                  </a:lnTo>
                  <a:lnTo>
                    <a:pt x="248" y="838"/>
                  </a:lnTo>
                  <a:lnTo>
                    <a:pt x="235" y="861"/>
                  </a:lnTo>
                  <a:lnTo>
                    <a:pt x="159" y="871"/>
                  </a:lnTo>
                  <a:lnTo>
                    <a:pt x="36" y="890"/>
                  </a:lnTo>
                  <a:lnTo>
                    <a:pt x="0" y="920"/>
                  </a:lnTo>
                  <a:lnTo>
                    <a:pt x="30" y="946"/>
                  </a:lnTo>
                  <a:lnTo>
                    <a:pt x="99" y="965"/>
                  </a:lnTo>
                  <a:lnTo>
                    <a:pt x="179" y="926"/>
                  </a:lnTo>
                  <a:lnTo>
                    <a:pt x="238" y="900"/>
                  </a:lnTo>
                  <a:lnTo>
                    <a:pt x="314" y="890"/>
                  </a:lnTo>
                  <a:lnTo>
                    <a:pt x="344" y="881"/>
                  </a:lnTo>
                  <a:lnTo>
                    <a:pt x="334" y="848"/>
                  </a:lnTo>
                  <a:lnTo>
                    <a:pt x="248" y="764"/>
                  </a:lnTo>
                  <a:lnTo>
                    <a:pt x="198" y="676"/>
                  </a:lnTo>
                  <a:lnTo>
                    <a:pt x="155" y="617"/>
                  </a:lnTo>
                  <a:lnTo>
                    <a:pt x="149" y="559"/>
                  </a:lnTo>
                  <a:lnTo>
                    <a:pt x="169" y="462"/>
                  </a:lnTo>
                  <a:lnTo>
                    <a:pt x="215" y="361"/>
                  </a:lnTo>
                  <a:lnTo>
                    <a:pt x="265" y="189"/>
                  </a:lnTo>
                  <a:lnTo>
                    <a:pt x="308" y="88"/>
                  </a:lnTo>
                  <a:lnTo>
                    <a:pt x="304" y="29"/>
                  </a:lnTo>
                  <a:lnTo>
                    <a:pt x="265" y="0"/>
                  </a:lnTo>
                  <a:lnTo>
                    <a:pt x="238" y="0"/>
                  </a:lnTo>
                  <a:close/>
                </a:path>
              </a:pathLst>
            </a:custGeom>
            <a:solidFill>
              <a:schemeClr val="accent1"/>
            </a:solidFill>
            <a:ln w="9525">
              <a:noFill/>
              <a:round/>
              <a:headEnd/>
              <a:tailEnd/>
            </a:ln>
          </p:spPr>
          <p:txBody>
            <a:bodyPr/>
            <a:lstStyle/>
            <a:p>
              <a:endParaRPr lang="en-US"/>
            </a:p>
          </p:txBody>
        </p:sp>
        <p:sp>
          <p:nvSpPr>
            <p:cNvPr id="9242" name="Freeform 48"/>
            <p:cNvSpPr>
              <a:spLocks/>
            </p:cNvSpPr>
            <p:nvPr/>
          </p:nvSpPr>
          <p:spPr bwMode="auto">
            <a:xfrm>
              <a:off x="1479" y="3121"/>
              <a:ext cx="18" cy="11"/>
            </a:xfrm>
            <a:custGeom>
              <a:avLst/>
              <a:gdLst>
                <a:gd name="T0" fmla="*/ 53 w 53"/>
                <a:gd name="T1" fmla="*/ 3 h 54"/>
                <a:gd name="T2" fmla="*/ 26 w 53"/>
                <a:gd name="T3" fmla="*/ 0 h 54"/>
                <a:gd name="T4" fmla="*/ 8 w 53"/>
                <a:gd name="T5" fmla="*/ 20 h 54"/>
                <a:gd name="T6" fmla="*/ 0 w 53"/>
                <a:gd name="T7" fmla="*/ 51 h 54"/>
                <a:gd name="T8" fmla="*/ 26 w 53"/>
                <a:gd name="T9" fmla="*/ 54 h 54"/>
                <a:gd name="T10" fmla="*/ 48 w 53"/>
                <a:gd name="T11" fmla="*/ 40 h 54"/>
                <a:gd name="T12" fmla="*/ 53 w 53"/>
                <a:gd name="T13" fmla="*/ 3 h 54"/>
                <a:gd name="T14" fmla="*/ 0 60000 65536"/>
                <a:gd name="T15" fmla="*/ 0 60000 65536"/>
                <a:gd name="T16" fmla="*/ 0 60000 65536"/>
                <a:gd name="T17" fmla="*/ 0 60000 65536"/>
                <a:gd name="T18" fmla="*/ 0 60000 65536"/>
                <a:gd name="T19" fmla="*/ 0 60000 65536"/>
                <a:gd name="T20" fmla="*/ 0 60000 65536"/>
                <a:gd name="T21" fmla="*/ 0 w 53"/>
                <a:gd name="T22" fmla="*/ 0 h 54"/>
                <a:gd name="T23" fmla="*/ 53 w 53"/>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54">
                  <a:moveTo>
                    <a:pt x="53" y="3"/>
                  </a:moveTo>
                  <a:lnTo>
                    <a:pt x="26" y="0"/>
                  </a:lnTo>
                  <a:lnTo>
                    <a:pt x="8" y="20"/>
                  </a:lnTo>
                  <a:lnTo>
                    <a:pt x="0" y="51"/>
                  </a:lnTo>
                  <a:lnTo>
                    <a:pt x="26" y="54"/>
                  </a:lnTo>
                  <a:lnTo>
                    <a:pt x="48" y="40"/>
                  </a:lnTo>
                  <a:lnTo>
                    <a:pt x="53" y="3"/>
                  </a:lnTo>
                  <a:close/>
                </a:path>
              </a:pathLst>
            </a:custGeom>
            <a:solidFill>
              <a:schemeClr val="accent2"/>
            </a:solidFill>
            <a:ln w="9525">
              <a:noFill/>
              <a:round/>
              <a:headEnd/>
              <a:tailEnd/>
            </a:ln>
          </p:spPr>
          <p:txBody>
            <a:bodyPr/>
            <a:lstStyle/>
            <a:p>
              <a:endParaRPr lang="en-US"/>
            </a:p>
          </p:txBody>
        </p:sp>
        <p:sp>
          <p:nvSpPr>
            <p:cNvPr id="9243" name="Freeform 49"/>
            <p:cNvSpPr>
              <a:spLocks/>
            </p:cNvSpPr>
            <p:nvPr/>
          </p:nvSpPr>
          <p:spPr bwMode="auto">
            <a:xfrm flipH="1">
              <a:off x="1331" y="3264"/>
              <a:ext cx="109" cy="118"/>
            </a:xfrm>
            <a:custGeom>
              <a:avLst/>
              <a:gdLst>
                <a:gd name="T0" fmla="*/ 23 w 420"/>
                <a:gd name="T1" fmla="*/ 0 h 586"/>
                <a:gd name="T2" fmla="*/ 109 w 420"/>
                <a:gd name="T3" fmla="*/ 10 h 586"/>
                <a:gd name="T4" fmla="*/ 198 w 420"/>
                <a:gd name="T5" fmla="*/ 26 h 586"/>
                <a:gd name="T6" fmla="*/ 291 w 420"/>
                <a:gd name="T7" fmla="*/ 78 h 586"/>
                <a:gd name="T8" fmla="*/ 357 w 420"/>
                <a:gd name="T9" fmla="*/ 117 h 586"/>
                <a:gd name="T10" fmla="*/ 400 w 420"/>
                <a:gd name="T11" fmla="*/ 173 h 586"/>
                <a:gd name="T12" fmla="*/ 420 w 420"/>
                <a:gd name="T13" fmla="*/ 205 h 586"/>
                <a:gd name="T14" fmla="*/ 380 w 420"/>
                <a:gd name="T15" fmla="*/ 300 h 586"/>
                <a:gd name="T16" fmla="*/ 317 w 420"/>
                <a:gd name="T17" fmla="*/ 358 h 586"/>
                <a:gd name="T18" fmla="*/ 241 w 420"/>
                <a:gd name="T19" fmla="*/ 400 h 586"/>
                <a:gd name="T20" fmla="*/ 201 w 420"/>
                <a:gd name="T21" fmla="*/ 426 h 586"/>
                <a:gd name="T22" fmla="*/ 132 w 420"/>
                <a:gd name="T23" fmla="*/ 439 h 586"/>
                <a:gd name="T24" fmla="*/ 129 w 420"/>
                <a:gd name="T25" fmla="*/ 465 h 586"/>
                <a:gd name="T26" fmla="*/ 182 w 420"/>
                <a:gd name="T27" fmla="*/ 488 h 586"/>
                <a:gd name="T28" fmla="*/ 258 w 420"/>
                <a:gd name="T29" fmla="*/ 508 h 586"/>
                <a:gd name="T30" fmla="*/ 330 w 420"/>
                <a:gd name="T31" fmla="*/ 547 h 586"/>
                <a:gd name="T32" fmla="*/ 301 w 420"/>
                <a:gd name="T33" fmla="*/ 576 h 586"/>
                <a:gd name="T34" fmla="*/ 271 w 420"/>
                <a:gd name="T35" fmla="*/ 586 h 586"/>
                <a:gd name="T36" fmla="*/ 228 w 420"/>
                <a:gd name="T37" fmla="*/ 543 h 586"/>
                <a:gd name="T38" fmla="*/ 162 w 420"/>
                <a:gd name="T39" fmla="*/ 517 h 586"/>
                <a:gd name="T40" fmla="*/ 109 w 420"/>
                <a:gd name="T41" fmla="*/ 498 h 586"/>
                <a:gd name="T42" fmla="*/ 109 w 420"/>
                <a:gd name="T43" fmla="*/ 459 h 586"/>
                <a:gd name="T44" fmla="*/ 119 w 420"/>
                <a:gd name="T45" fmla="*/ 417 h 586"/>
                <a:gd name="T46" fmla="*/ 152 w 420"/>
                <a:gd name="T47" fmla="*/ 400 h 586"/>
                <a:gd name="T48" fmla="*/ 258 w 420"/>
                <a:gd name="T49" fmla="*/ 358 h 586"/>
                <a:gd name="T50" fmla="*/ 317 w 420"/>
                <a:gd name="T51" fmla="*/ 293 h 586"/>
                <a:gd name="T52" fmla="*/ 360 w 420"/>
                <a:gd name="T53" fmla="*/ 225 h 586"/>
                <a:gd name="T54" fmla="*/ 350 w 420"/>
                <a:gd name="T55" fmla="*/ 192 h 586"/>
                <a:gd name="T56" fmla="*/ 317 w 420"/>
                <a:gd name="T57" fmla="*/ 153 h 586"/>
                <a:gd name="T58" fmla="*/ 238 w 420"/>
                <a:gd name="T59" fmla="*/ 98 h 586"/>
                <a:gd name="T60" fmla="*/ 142 w 420"/>
                <a:gd name="T61" fmla="*/ 78 h 586"/>
                <a:gd name="T62" fmla="*/ 79 w 420"/>
                <a:gd name="T63" fmla="*/ 75 h 586"/>
                <a:gd name="T64" fmla="*/ 23 w 420"/>
                <a:gd name="T65" fmla="*/ 75 h 586"/>
                <a:gd name="T66" fmla="*/ 0 w 420"/>
                <a:gd name="T67" fmla="*/ 39 h 586"/>
                <a:gd name="T68" fmla="*/ 23 w 420"/>
                <a:gd name="T69" fmla="*/ 0 h 5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0"/>
                <a:gd name="T106" fmla="*/ 0 h 586"/>
                <a:gd name="T107" fmla="*/ 420 w 420"/>
                <a:gd name="T108" fmla="*/ 586 h 58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0" h="586">
                  <a:moveTo>
                    <a:pt x="23" y="0"/>
                  </a:moveTo>
                  <a:lnTo>
                    <a:pt x="109" y="10"/>
                  </a:lnTo>
                  <a:lnTo>
                    <a:pt x="198" y="26"/>
                  </a:lnTo>
                  <a:lnTo>
                    <a:pt x="291" y="78"/>
                  </a:lnTo>
                  <a:lnTo>
                    <a:pt x="357" y="117"/>
                  </a:lnTo>
                  <a:lnTo>
                    <a:pt x="400" y="173"/>
                  </a:lnTo>
                  <a:lnTo>
                    <a:pt x="420" y="205"/>
                  </a:lnTo>
                  <a:lnTo>
                    <a:pt x="380" y="300"/>
                  </a:lnTo>
                  <a:lnTo>
                    <a:pt x="317" y="358"/>
                  </a:lnTo>
                  <a:lnTo>
                    <a:pt x="241" y="400"/>
                  </a:lnTo>
                  <a:lnTo>
                    <a:pt x="201" y="426"/>
                  </a:lnTo>
                  <a:lnTo>
                    <a:pt x="132" y="439"/>
                  </a:lnTo>
                  <a:lnTo>
                    <a:pt x="129" y="465"/>
                  </a:lnTo>
                  <a:lnTo>
                    <a:pt x="182" y="488"/>
                  </a:lnTo>
                  <a:lnTo>
                    <a:pt x="258" y="508"/>
                  </a:lnTo>
                  <a:lnTo>
                    <a:pt x="330" y="547"/>
                  </a:lnTo>
                  <a:lnTo>
                    <a:pt x="301" y="576"/>
                  </a:lnTo>
                  <a:lnTo>
                    <a:pt x="271" y="586"/>
                  </a:lnTo>
                  <a:lnTo>
                    <a:pt x="228" y="543"/>
                  </a:lnTo>
                  <a:lnTo>
                    <a:pt x="162" y="517"/>
                  </a:lnTo>
                  <a:lnTo>
                    <a:pt x="109" y="498"/>
                  </a:lnTo>
                  <a:lnTo>
                    <a:pt x="109" y="459"/>
                  </a:lnTo>
                  <a:lnTo>
                    <a:pt x="119" y="417"/>
                  </a:lnTo>
                  <a:lnTo>
                    <a:pt x="152" y="400"/>
                  </a:lnTo>
                  <a:lnTo>
                    <a:pt x="258" y="358"/>
                  </a:lnTo>
                  <a:lnTo>
                    <a:pt x="317" y="293"/>
                  </a:lnTo>
                  <a:lnTo>
                    <a:pt x="360" y="225"/>
                  </a:lnTo>
                  <a:lnTo>
                    <a:pt x="350" y="192"/>
                  </a:lnTo>
                  <a:lnTo>
                    <a:pt x="317" y="153"/>
                  </a:lnTo>
                  <a:lnTo>
                    <a:pt x="238" y="98"/>
                  </a:lnTo>
                  <a:lnTo>
                    <a:pt x="142" y="78"/>
                  </a:lnTo>
                  <a:lnTo>
                    <a:pt x="79" y="75"/>
                  </a:lnTo>
                  <a:lnTo>
                    <a:pt x="23" y="75"/>
                  </a:lnTo>
                  <a:lnTo>
                    <a:pt x="0" y="39"/>
                  </a:lnTo>
                  <a:lnTo>
                    <a:pt x="23" y="0"/>
                  </a:lnTo>
                  <a:close/>
                </a:path>
              </a:pathLst>
            </a:custGeom>
            <a:solidFill>
              <a:schemeClr val="accent1"/>
            </a:solidFill>
            <a:ln w="9525">
              <a:noFill/>
              <a:round/>
              <a:headEnd/>
              <a:tailEnd/>
            </a:ln>
          </p:spPr>
          <p:txBody>
            <a:bodyPr/>
            <a:lstStyle/>
            <a:p>
              <a:endParaRPr lang="en-US"/>
            </a:p>
          </p:txBody>
        </p:sp>
      </p:grpSp>
      <p:sp>
        <p:nvSpPr>
          <p:cNvPr id="50" name="Slide Number Placeholder 49"/>
          <p:cNvSpPr>
            <a:spLocks noGrp="1"/>
          </p:cNvSpPr>
          <p:nvPr>
            <p:ph type="sldNum" sz="quarter" idx="12"/>
          </p:nvPr>
        </p:nvSpPr>
        <p:spPr/>
        <p:txBody>
          <a:bodyPr/>
          <a:lstStyle/>
          <a:p>
            <a:fld id="{4810A696-75C0-4E1D-A482-26D5420205C7}" type="slidenum">
              <a:rPr lang="en-US" smtClean="0"/>
              <a:pPr/>
              <a:t>15</a:t>
            </a:fld>
            <a:endParaRPr lang="en-US"/>
          </a:p>
        </p:txBody>
      </p:sp>
      <p:sp>
        <p:nvSpPr>
          <p:cNvPr id="51" name="Footer Placeholder 50"/>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1270"/>
                                        </p:tgtEl>
                                        <p:attrNameLst>
                                          <p:attrName>style.visibility</p:attrName>
                                        </p:attrNameLst>
                                      </p:cBhvr>
                                      <p:to>
                                        <p:strVal val="visible"/>
                                      </p:to>
                                    </p:set>
                                    <p:animEffect transition="in" filter="blinds(horizontal)">
                                      <p:cBhvr>
                                        <p:cTn id="12" dur="500"/>
                                        <p:tgtEl>
                                          <p:spTgt spid="181270"/>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81271"/>
                                        </p:tgtEl>
                                        <p:attrNameLst>
                                          <p:attrName>style.visibility</p:attrName>
                                        </p:attrNameLst>
                                      </p:cBhvr>
                                      <p:to>
                                        <p:strVal val="visible"/>
                                      </p:to>
                                    </p:set>
                                    <p:animEffect transition="in" filter="blinds(horizontal)">
                                      <p:cBhvr>
                                        <p:cTn id="15" dur="500"/>
                                        <p:tgtEl>
                                          <p:spTgt spid="18127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81277"/>
                                        </p:tgtEl>
                                        <p:attrNameLst>
                                          <p:attrName>style.visibility</p:attrName>
                                        </p:attrNameLst>
                                      </p:cBhvr>
                                      <p:to>
                                        <p:strVal val="visible"/>
                                      </p:to>
                                    </p:set>
                                    <p:animEffect transition="in" filter="blinds(horizontal)">
                                      <p:cBhvr>
                                        <p:cTn id="18" dur="500"/>
                                        <p:tgtEl>
                                          <p:spTgt spid="181277"/>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81279"/>
                                        </p:tgtEl>
                                        <p:attrNameLst>
                                          <p:attrName>style.visibility</p:attrName>
                                        </p:attrNameLst>
                                      </p:cBhvr>
                                      <p:to>
                                        <p:strVal val="visible"/>
                                      </p:to>
                                    </p:set>
                                    <p:animEffect transition="in" filter="blinds(horizontal)">
                                      <p:cBhvr>
                                        <p:cTn id="21" dur="500"/>
                                        <p:tgtEl>
                                          <p:spTgt spid="181279"/>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dissolve">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63" presetClass="path" presetSubtype="0" accel="50000" decel="50000" fill="hold" nodeType="clickEffect">
                                  <p:stCondLst>
                                    <p:cond delay="0"/>
                                  </p:stCondLst>
                                  <p:childTnLst>
                                    <p:animMotion origin="layout" path="M 1.38778E-17 -3.46821E-7 L 0.31667 0.00023 " pathEditMode="relative" rAng="0" ptsTypes="AA">
                                      <p:cBhvr>
                                        <p:cTn id="30" dur="5000" fill="hold"/>
                                        <p:tgtEl>
                                          <p:spTgt spid="4"/>
                                        </p:tgtEl>
                                        <p:attrNameLst>
                                          <p:attrName>ppt_x</p:attrName>
                                          <p:attrName>ppt_y</p:attrName>
                                        </p:attrNameLst>
                                      </p:cBhvr>
                                      <p:rCtr x="158" y="0"/>
                                    </p:animMotion>
                                  </p:childTnLst>
                                </p:cTn>
                              </p:par>
                            </p:childTnLst>
                          </p:cTn>
                        </p:par>
                        <p:par>
                          <p:cTn id="31" fill="hold">
                            <p:stCondLst>
                              <p:cond delay="5000"/>
                            </p:stCondLst>
                            <p:childTnLst>
                              <p:par>
                                <p:cTn id="32" presetID="8" presetClass="emph" presetSubtype="0" fill="hold" grpId="1" nodeType="afterEffect">
                                  <p:stCondLst>
                                    <p:cond delay="0"/>
                                  </p:stCondLst>
                                  <p:childTnLst>
                                    <p:animRot by="21600000">
                                      <p:cBhvr>
                                        <p:cTn id="33" dur="2000" fill="hold"/>
                                        <p:tgtEl>
                                          <p:spTgt spid="181271"/>
                                        </p:tgtEl>
                                        <p:attrNameLst>
                                          <p:attrName>r</p:attrName>
                                        </p:attrNameLst>
                                      </p:cBhvr>
                                    </p:animRo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dissolve">
                                      <p:cBhvr>
                                        <p:cTn id="38" dur="500"/>
                                        <p:tgtEl>
                                          <p:spTgt spid="2"/>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81272"/>
                                        </p:tgtEl>
                                        <p:attrNameLst>
                                          <p:attrName>style.visibility</p:attrName>
                                        </p:attrNameLst>
                                      </p:cBhvr>
                                      <p:to>
                                        <p:strVal val="visible"/>
                                      </p:to>
                                    </p:set>
                                    <p:animEffect transition="in" filter="blinds(horizontal)">
                                      <p:cBhvr>
                                        <p:cTn id="43" dur="500"/>
                                        <p:tgtEl>
                                          <p:spTgt spid="181272"/>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81273"/>
                                        </p:tgtEl>
                                        <p:attrNameLst>
                                          <p:attrName>style.visibility</p:attrName>
                                        </p:attrNameLst>
                                      </p:cBhvr>
                                      <p:to>
                                        <p:strVal val="visible"/>
                                      </p:to>
                                    </p:set>
                                    <p:animEffect transition="in" filter="blinds(horizontal)">
                                      <p:cBhvr>
                                        <p:cTn id="46" dur="500"/>
                                        <p:tgtEl>
                                          <p:spTgt spid="181273"/>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181278"/>
                                        </p:tgtEl>
                                        <p:attrNameLst>
                                          <p:attrName>style.visibility</p:attrName>
                                        </p:attrNameLst>
                                      </p:cBhvr>
                                      <p:to>
                                        <p:strVal val="visible"/>
                                      </p:to>
                                    </p:set>
                                    <p:animEffect transition="in" filter="blinds(horizontal)">
                                      <p:cBhvr>
                                        <p:cTn id="49" dur="500"/>
                                        <p:tgtEl>
                                          <p:spTgt spid="181278"/>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181280"/>
                                        </p:tgtEl>
                                        <p:attrNameLst>
                                          <p:attrName>style.visibility</p:attrName>
                                        </p:attrNameLst>
                                      </p:cBhvr>
                                      <p:to>
                                        <p:strVal val="visible"/>
                                      </p:to>
                                    </p:set>
                                    <p:animEffect transition="in" filter="blinds(horizontal)">
                                      <p:cBhvr>
                                        <p:cTn id="52" dur="500"/>
                                        <p:tgtEl>
                                          <p:spTgt spid="181280"/>
                                        </p:tgtEl>
                                      </p:cBhvr>
                                    </p:animEffect>
                                  </p:childTnLst>
                                </p:cTn>
                              </p:par>
                            </p:childTnLst>
                          </p:cTn>
                        </p:par>
                      </p:childTnLst>
                    </p:cTn>
                  </p:par>
                  <p:par>
                    <p:cTn id="53" fill="hold">
                      <p:stCondLst>
                        <p:cond delay="indefinite"/>
                      </p:stCondLst>
                      <p:childTnLst>
                        <p:par>
                          <p:cTn id="54" fill="hold">
                            <p:stCondLst>
                              <p:cond delay="0"/>
                            </p:stCondLst>
                            <p:childTnLst>
                              <p:par>
                                <p:cTn id="55" presetID="18" presetClass="entr" presetSubtype="3" fill="hold" grpId="0" nodeType="clickEffect">
                                  <p:stCondLst>
                                    <p:cond delay="0"/>
                                  </p:stCondLst>
                                  <p:childTnLst>
                                    <p:set>
                                      <p:cBhvr>
                                        <p:cTn id="56" dur="1" fill="hold">
                                          <p:stCondLst>
                                            <p:cond delay="0"/>
                                          </p:stCondLst>
                                        </p:cTn>
                                        <p:tgtEl>
                                          <p:spTgt spid="181276"/>
                                        </p:tgtEl>
                                        <p:attrNameLst>
                                          <p:attrName>style.visibility</p:attrName>
                                        </p:attrNameLst>
                                      </p:cBhvr>
                                      <p:to>
                                        <p:strVal val="visible"/>
                                      </p:to>
                                    </p:set>
                                    <p:animEffect transition="in" filter="strips(upRight)">
                                      <p:cBhvr>
                                        <p:cTn id="57" dur="500"/>
                                        <p:tgtEl>
                                          <p:spTgt spid="181276"/>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81274"/>
                                        </p:tgtEl>
                                        <p:attrNameLst>
                                          <p:attrName>style.visibility</p:attrName>
                                        </p:attrNameLst>
                                      </p:cBhvr>
                                      <p:to>
                                        <p:strVal val="visible"/>
                                      </p:to>
                                    </p:set>
                                    <p:animEffect transition="in" filter="blinds(horizontal)">
                                      <p:cBhvr>
                                        <p:cTn id="62" dur="500"/>
                                        <p:tgtEl>
                                          <p:spTgt spid="181274"/>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5"/>
                                        </p:tgtEl>
                                        <p:attrNameLst>
                                          <p:attrName>style.visibility</p:attrName>
                                        </p:attrNameLst>
                                      </p:cBhvr>
                                      <p:to>
                                        <p:strVal val="visible"/>
                                      </p:to>
                                    </p:set>
                                    <p:animEffect transition="in" filter="dissolve">
                                      <p:cBhvr>
                                        <p:cTn id="67" dur="500"/>
                                        <p:tgtEl>
                                          <p:spTgt spid="5"/>
                                        </p:tgtEl>
                                      </p:cBhvr>
                                    </p:animEffect>
                                  </p:childTnLst>
                                </p:cTn>
                              </p:par>
                            </p:childTnLst>
                          </p:cTn>
                        </p:par>
                      </p:childTnLst>
                    </p:cTn>
                  </p:par>
                  <p:par>
                    <p:cTn id="68" fill="hold">
                      <p:stCondLst>
                        <p:cond delay="indefinite"/>
                      </p:stCondLst>
                      <p:childTnLst>
                        <p:par>
                          <p:cTn id="69" fill="hold">
                            <p:stCondLst>
                              <p:cond delay="0"/>
                            </p:stCondLst>
                            <p:childTnLst>
                              <p:par>
                                <p:cTn id="70" presetID="56" presetClass="path" presetSubtype="0" accel="50000" decel="50000" fill="hold" nodeType="clickEffect">
                                  <p:stCondLst>
                                    <p:cond delay="0"/>
                                  </p:stCondLst>
                                  <p:childTnLst>
                                    <p:animMotion origin="layout" path="M 1.11022E-16 5.78035E-8 L -0.01667 -0.15514 " pathEditMode="relative" rAng="0" ptsTypes="AA">
                                      <p:cBhvr>
                                        <p:cTn id="71" dur="5000" fill="hold"/>
                                        <p:tgtEl>
                                          <p:spTgt spid="5"/>
                                        </p:tgtEl>
                                        <p:attrNameLst>
                                          <p:attrName>ppt_x</p:attrName>
                                          <p:attrName>ppt_y</p:attrName>
                                        </p:attrNameLst>
                                      </p:cBhvr>
                                      <p:rCtr x="-8" y="-78"/>
                                    </p:animMotion>
                                  </p:childTnLst>
                                </p:cTn>
                              </p:par>
                            </p:childTnLst>
                          </p:cTn>
                        </p:par>
                        <p:par>
                          <p:cTn id="72" fill="hold">
                            <p:stCondLst>
                              <p:cond delay="5000"/>
                            </p:stCondLst>
                            <p:childTnLst>
                              <p:par>
                                <p:cTn id="73" presetID="3" presetClass="entr" presetSubtype="10" fill="hold" grpId="0" nodeType="afterEffect">
                                  <p:stCondLst>
                                    <p:cond delay="0"/>
                                  </p:stCondLst>
                                  <p:childTnLst>
                                    <p:set>
                                      <p:cBhvr>
                                        <p:cTn id="74" dur="1" fill="hold">
                                          <p:stCondLst>
                                            <p:cond delay="0"/>
                                          </p:stCondLst>
                                        </p:cTn>
                                        <p:tgtEl>
                                          <p:spTgt spid="181275"/>
                                        </p:tgtEl>
                                        <p:attrNameLst>
                                          <p:attrName>style.visibility</p:attrName>
                                        </p:attrNameLst>
                                      </p:cBhvr>
                                      <p:to>
                                        <p:strVal val="visible"/>
                                      </p:to>
                                    </p:set>
                                    <p:animEffect transition="in" filter="blinds(horizontal)">
                                      <p:cBhvr>
                                        <p:cTn id="75" dur="500"/>
                                        <p:tgtEl>
                                          <p:spTgt spid="181275"/>
                                        </p:tgtEl>
                                      </p:cBhvr>
                                    </p:animEffect>
                                  </p:childTnLst>
                                </p:cTn>
                              </p:par>
                              <p:par>
                                <p:cTn id="76" presetID="6" presetClass="emph" presetSubtype="0" fill="hold" grpId="1" nodeType="withEffect">
                                  <p:stCondLst>
                                    <p:cond delay="0"/>
                                  </p:stCondLst>
                                  <p:childTnLst>
                                    <p:animScale>
                                      <p:cBhvr>
                                        <p:cTn id="77" dur="2000" fill="hold"/>
                                        <p:tgtEl>
                                          <p:spTgt spid="181275"/>
                                        </p:tgtEl>
                                      </p:cBhvr>
                                      <p:by x="150000" y="150000"/>
                                    </p:animScale>
                                  </p:childTnLst>
                                </p:cTn>
                              </p:par>
                            </p:childTnLst>
                          </p:cTn>
                        </p:par>
                      </p:childTnLst>
                    </p:cTn>
                  </p:par>
                  <p:par>
                    <p:cTn id="78" fill="hold">
                      <p:stCondLst>
                        <p:cond delay="indefinite"/>
                      </p:stCondLst>
                      <p:childTnLst>
                        <p:par>
                          <p:cTn id="79" fill="hold">
                            <p:stCondLst>
                              <p:cond delay="0"/>
                            </p:stCondLst>
                            <p:childTnLst>
                              <p:par>
                                <p:cTn id="80" presetID="1" presetClass="exit" presetSubtype="0" fill="hold" grpId="2" nodeType="clickEffect">
                                  <p:stCondLst>
                                    <p:cond delay="0"/>
                                  </p:stCondLst>
                                  <p:childTnLst>
                                    <p:set>
                                      <p:cBhvr>
                                        <p:cTn id="81" dur="1" fill="hold">
                                          <p:stCondLst>
                                            <p:cond delay="0"/>
                                          </p:stCondLst>
                                        </p:cTn>
                                        <p:tgtEl>
                                          <p:spTgt spid="181275"/>
                                        </p:tgtEl>
                                        <p:attrNameLst>
                                          <p:attrName>style.visibility</p:attrName>
                                        </p:attrNameLst>
                                      </p:cBhvr>
                                      <p:to>
                                        <p:strVal val="hidden"/>
                                      </p:to>
                                    </p:set>
                                  </p:childTnLst>
                                </p:cTn>
                              </p:par>
                              <p:par>
                                <p:cTn id="82" presetID="1" presetClass="exit" presetSubtype="0" fill="hold" nodeType="withEffect">
                                  <p:stCondLst>
                                    <p:cond delay="0"/>
                                  </p:stCondLst>
                                  <p:childTnLst>
                                    <p:set>
                                      <p:cBhvr>
                                        <p:cTn id="83" dur="1" fill="hold">
                                          <p:stCondLst>
                                            <p:cond delay="0"/>
                                          </p:stCondLst>
                                        </p:cTn>
                                        <p:tgtEl>
                                          <p:spTgt spid="5"/>
                                        </p:tgtEl>
                                        <p:attrNameLst>
                                          <p:attrName>style.visibility</p:attrName>
                                        </p:attrNameLst>
                                      </p:cBhvr>
                                      <p:to>
                                        <p:strVal val="hidden"/>
                                      </p:to>
                                    </p:set>
                                  </p:childTnLst>
                                </p:cTn>
                              </p:par>
                              <p:par>
                                <p:cTn id="84" presetID="1" presetClass="entr" presetSubtype="0" fill="hold" nodeType="withEffect">
                                  <p:stCondLst>
                                    <p:cond delay="0"/>
                                  </p:stCondLst>
                                  <p:childTnLst>
                                    <p:set>
                                      <p:cBhvr>
                                        <p:cTn id="85" dur="1" fill="hold">
                                          <p:stCondLst>
                                            <p:cond delay="0"/>
                                          </p:stCondLst>
                                        </p:cTn>
                                        <p:tgtEl>
                                          <p:spTgt spid="6"/>
                                        </p:tgtEl>
                                        <p:attrNameLst>
                                          <p:attrName>style.visibility</p:attrName>
                                        </p:attrNameLst>
                                      </p:cBhvr>
                                      <p:to>
                                        <p:strVal val="visible"/>
                                      </p:to>
                                    </p:set>
                                  </p:childTnLst>
                                </p:cTn>
                              </p:par>
                            </p:childTnLst>
                          </p:cTn>
                        </p:par>
                        <p:par>
                          <p:cTn id="86" fill="hold">
                            <p:stCondLst>
                              <p:cond delay="0"/>
                            </p:stCondLst>
                            <p:childTnLst>
                              <p:par>
                                <p:cTn id="87" presetID="3" presetClass="entr" presetSubtype="10" fill="hold" grpId="0" nodeType="afterEffect">
                                  <p:stCondLst>
                                    <p:cond delay="0"/>
                                  </p:stCondLst>
                                  <p:childTnLst>
                                    <p:set>
                                      <p:cBhvr>
                                        <p:cTn id="88" dur="1" fill="hold">
                                          <p:stCondLst>
                                            <p:cond delay="0"/>
                                          </p:stCondLst>
                                        </p:cTn>
                                        <p:tgtEl>
                                          <p:spTgt spid="181281"/>
                                        </p:tgtEl>
                                        <p:attrNameLst>
                                          <p:attrName>style.visibility</p:attrName>
                                        </p:attrNameLst>
                                      </p:cBhvr>
                                      <p:to>
                                        <p:strVal val="visible"/>
                                      </p:to>
                                    </p:set>
                                    <p:animEffect transition="in" filter="blinds(horizontal)">
                                      <p:cBhvr>
                                        <p:cTn id="89" dur="500"/>
                                        <p:tgtEl>
                                          <p:spTgt spid="181281"/>
                                        </p:tgtEl>
                                      </p:cBhvr>
                                    </p:animEffect>
                                  </p:childTnLst>
                                </p:cTn>
                              </p:par>
                            </p:childTnLst>
                          </p:cTn>
                        </p:par>
                      </p:childTnLst>
                    </p:cTn>
                  </p:par>
                  <p:par>
                    <p:cTn id="90" fill="hold">
                      <p:stCondLst>
                        <p:cond delay="indefinite"/>
                      </p:stCondLst>
                      <p:childTnLst>
                        <p:par>
                          <p:cTn id="91" fill="hold">
                            <p:stCondLst>
                              <p:cond delay="0"/>
                            </p:stCondLst>
                            <p:childTnLst>
                              <p:par>
                                <p:cTn id="92" presetID="56" presetClass="path" presetSubtype="0" accel="50000" decel="50000" fill="hold" nodeType="clickEffect">
                                  <p:stCondLst>
                                    <p:cond delay="0"/>
                                  </p:stCondLst>
                                  <p:childTnLst>
                                    <p:animMotion origin="layout" path="M -3.33333E-6 0.00024 L 0.00834 -0.15514 " pathEditMode="relative" rAng="0" ptsTypes="AA">
                                      <p:cBhvr>
                                        <p:cTn id="93" dur="2000" fill="hold"/>
                                        <p:tgtEl>
                                          <p:spTgt spid="6"/>
                                        </p:tgtEl>
                                        <p:attrNameLst>
                                          <p:attrName>ppt_x</p:attrName>
                                          <p:attrName>ppt_y</p:attrName>
                                        </p:attrNameLst>
                                      </p:cBhvr>
                                      <p:rCtr x="4" y="-78"/>
                                    </p:animMotion>
                                  </p:childTnLst>
                                </p:cTn>
                              </p:par>
                            </p:childTnLst>
                          </p:cTn>
                        </p:par>
                        <p:par>
                          <p:cTn id="94" fill="hold">
                            <p:stCondLst>
                              <p:cond delay="2000"/>
                            </p:stCondLst>
                            <p:childTnLst>
                              <p:par>
                                <p:cTn id="95" presetID="8" presetClass="emph" presetSubtype="0" fill="hold" grpId="1" nodeType="afterEffect">
                                  <p:stCondLst>
                                    <p:cond delay="0"/>
                                  </p:stCondLst>
                                  <p:childTnLst>
                                    <p:animRot by="21600000">
                                      <p:cBhvr>
                                        <p:cTn id="96" dur="2000" fill="hold"/>
                                        <p:tgtEl>
                                          <p:spTgt spid="18127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70" grpId="0" animBg="1"/>
      <p:bldP spid="181271" grpId="0" animBg="1"/>
      <p:bldP spid="181271" grpId="1" animBg="1"/>
      <p:bldP spid="181272" grpId="0" animBg="1"/>
      <p:bldP spid="181273" grpId="0" animBg="1"/>
      <p:bldP spid="181273" grpId="1" animBg="1"/>
      <p:bldP spid="181274" grpId="0" animBg="1"/>
      <p:bldP spid="181275" grpId="0"/>
      <p:bldP spid="181275" grpId="1"/>
      <p:bldP spid="181275" grpId="2"/>
      <p:bldP spid="181276" grpId="0"/>
      <p:bldP spid="181277" grpId="0"/>
      <p:bldP spid="181278" grpId="0"/>
      <p:bldP spid="181279" grpId="0"/>
      <p:bldP spid="181280" grpId="0"/>
      <p:bldP spid="18128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en-US" dirty="0" err="1"/>
              <a:t>Định</a:t>
            </a:r>
            <a:r>
              <a:rPr lang="en-US" dirty="0"/>
              <a:t> </a:t>
            </a:r>
            <a:r>
              <a:rPr lang="en-US" dirty="0" err="1"/>
              <a:t>tuyến</a:t>
            </a:r>
            <a:r>
              <a:rPr lang="en-US" dirty="0"/>
              <a:t> - 1</a:t>
            </a:r>
          </a:p>
        </p:txBody>
      </p:sp>
      <p:sp>
        <p:nvSpPr>
          <p:cNvPr id="183299" name="Rectangle 3"/>
          <p:cNvSpPr>
            <a:spLocks noGrp="1" noChangeArrowheads="1"/>
          </p:cNvSpPr>
          <p:nvPr>
            <p:ph sz="quarter" idx="1"/>
          </p:nvPr>
        </p:nvSpPr>
        <p:spPr>
          <a:xfrm>
            <a:off x="457200" y="1447800"/>
            <a:ext cx="8077200" cy="5026152"/>
          </a:xfrm>
        </p:spPr>
        <p:txBody>
          <a:bodyPr>
            <a:normAutofit lnSpcReduction="10000"/>
          </a:bodyPr>
          <a:lstStyle/>
          <a:p>
            <a:pPr eaLnBrk="1" hangingPunct="1"/>
            <a:r>
              <a:rPr lang="en-US" sz="2800" dirty="0" err="1"/>
              <a:t>Được</a:t>
            </a:r>
            <a:r>
              <a:rPr lang="en-US" sz="2800" dirty="0"/>
              <a:t> </a:t>
            </a:r>
            <a:r>
              <a:rPr lang="en-US" sz="2800" dirty="0" err="1"/>
              <a:t>thực</a:t>
            </a:r>
            <a:r>
              <a:rPr lang="en-US" sz="2800" dirty="0"/>
              <a:t> </a:t>
            </a:r>
            <a:r>
              <a:rPr lang="en-US" sz="2800" dirty="0" err="1"/>
              <a:t>hiện</a:t>
            </a:r>
            <a:r>
              <a:rPr lang="en-US" sz="2800" dirty="0"/>
              <a:t> </a:t>
            </a:r>
            <a:r>
              <a:rPr lang="en-US" sz="2800" dirty="0" err="1"/>
              <a:t>bởi</a:t>
            </a:r>
            <a:r>
              <a:rPr lang="en-US" sz="2800" dirty="0"/>
              <a:t> </a:t>
            </a:r>
            <a:r>
              <a:rPr lang="en-US" sz="2800" dirty="0" err="1"/>
              <a:t>các</a:t>
            </a:r>
            <a:r>
              <a:rPr lang="en-US" sz="2800" dirty="0"/>
              <a:t> </a:t>
            </a:r>
            <a:r>
              <a:rPr lang="en-US" sz="2800" dirty="0" err="1"/>
              <a:t>bộ</a:t>
            </a:r>
            <a:r>
              <a:rPr lang="en-US" sz="2800" dirty="0"/>
              <a:t> </a:t>
            </a:r>
            <a:r>
              <a:rPr lang="en-US" sz="2800" dirty="0" err="1"/>
              <a:t>định</a:t>
            </a:r>
            <a:r>
              <a:rPr lang="en-US" sz="2800" dirty="0"/>
              <a:t> </a:t>
            </a:r>
            <a:r>
              <a:rPr lang="en-US" sz="2800" dirty="0" err="1"/>
              <a:t>tuyến</a:t>
            </a:r>
            <a:r>
              <a:rPr lang="en-US" sz="2800" dirty="0"/>
              <a:t>.</a:t>
            </a:r>
          </a:p>
          <a:p>
            <a:pPr lvl="1" eaLnBrk="1" hangingPunct="1"/>
            <a:r>
              <a:rPr lang="en-US" sz="2400" dirty="0"/>
              <a:t>VD: router</a:t>
            </a:r>
          </a:p>
          <a:p>
            <a:pPr eaLnBrk="1" hangingPunct="1"/>
            <a:r>
              <a:rPr lang="en-US" sz="2800" dirty="0" err="1"/>
              <a:t>Dùng</a:t>
            </a:r>
            <a:r>
              <a:rPr lang="en-US" sz="2800" dirty="0"/>
              <a:t> </a:t>
            </a:r>
            <a:r>
              <a:rPr lang="en-US" sz="2800" dirty="0" err="1"/>
              <a:t>bảng</a:t>
            </a:r>
            <a:r>
              <a:rPr lang="en-US" sz="2800" dirty="0"/>
              <a:t> </a:t>
            </a:r>
            <a:r>
              <a:rPr lang="en-US" sz="2800" dirty="0" err="1"/>
              <a:t>định</a:t>
            </a:r>
            <a:r>
              <a:rPr lang="en-US" sz="2800" dirty="0"/>
              <a:t> </a:t>
            </a:r>
            <a:r>
              <a:rPr lang="en-US" sz="2800" dirty="0" err="1"/>
              <a:t>tuyến</a:t>
            </a:r>
            <a:r>
              <a:rPr lang="en-US" sz="2800" dirty="0"/>
              <a:t> (routing/forwarding table)</a:t>
            </a:r>
          </a:p>
          <a:p>
            <a:pPr lvl="1" eaLnBrk="1" hangingPunct="1"/>
            <a:r>
              <a:rPr lang="en-US" sz="2400" dirty="0"/>
              <a:t>destination/</a:t>
            </a:r>
            <a:r>
              <a:rPr lang="en-US" sz="2400" dirty="0" err="1"/>
              <a:t>subnetmask</a:t>
            </a:r>
            <a:endParaRPr lang="en-US" sz="2400" dirty="0"/>
          </a:p>
          <a:p>
            <a:pPr lvl="1" eaLnBrk="1" hangingPunct="1"/>
            <a:r>
              <a:rPr lang="en-US" sz="2400" dirty="0"/>
              <a:t>Out interface</a:t>
            </a:r>
          </a:p>
          <a:p>
            <a:pPr lvl="1" eaLnBrk="1" hangingPunct="1"/>
            <a:r>
              <a:rPr lang="en-US" sz="2400" dirty="0"/>
              <a:t>next hop</a:t>
            </a:r>
          </a:p>
          <a:p>
            <a:pPr lvl="1" eaLnBrk="1" hangingPunct="1"/>
            <a:r>
              <a:rPr lang="en-US" sz="2400" dirty="0"/>
              <a:t>chi </a:t>
            </a:r>
            <a:r>
              <a:rPr lang="en-US" sz="2400" dirty="0" err="1"/>
              <a:t>phí</a:t>
            </a:r>
            <a:endParaRPr lang="en-US" sz="2400" dirty="0"/>
          </a:p>
          <a:p>
            <a:pPr lvl="2"/>
            <a:r>
              <a:rPr lang="en-US" dirty="0"/>
              <a:t>Hop count : </a:t>
            </a:r>
            <a:r>
              <a:rPr lang="en-US" dirty="0" err="1"/>
              <a:t>số</a:t>
            </a:r>
            <a:r>
              <a:rPr lang="en-US" dirty="0"/>
              <a:t> router </a:t>
            </a:r>
            <a:r>
              <a:rPr lang="en-US" dirty="0" err="1"/>
              <a:t>trung</a:t>
            </a:r>
            <a:r>
              <a:rPr lang="en-US" dirty="0"/>
              <a:t> </a:t>
            </a:r>
            <a:r>
              <a:rPr lang="en-US" dirty="0" err="1"/>
              <a:t>gian</a:t>
            </a:r>
            <a:r>
              <a:rPr lang="en-US" dirty="0"/>
              <a:t>, qua </a:t>
            </a:r>
            <a:r>
              <a:rPr lang="en-US" dirty="0" err="1"/>
              <a:t>càng</a:t>
            </a:r>
            <a:r>
              <a:rPr lang="en-US" dirty="0"/>
              <a:t> </a:t>
            </a:r>
            <a:r>
              <a:rPr lang="en-US" dirty="0" err="1"/>
              <a:t>nhiều</a:t>
            </a:r>
            <a:r>
              <a:rPr lang="en-US" dirty="0"/>
              <a:t> </a:t>
            </a:r>
            <a:r>
              <a:rPr lang="en-US" dirty="0" err="1"/>
              <a:t>thì</a:t>
            </a:r>
            <a:r>
              <a:rPr lang="en-US" dirty="0"/>
              <a:t> hop count </a:t>
            </a:r>
            <a:r>
              <a:rPr lang="en-US" dirty="0" err="1"/>
              <a:t>cao</a:t>
            </a:r>
            <a:r>
              <a:rPr lang="en-US" dirty="0"/>
              <a:t> </a:t>
            </a:r>
            <a:r>
              <a:rPr lang="en-US" dirty="0" err="1"/>
              <a:t>hơn</a:t>
            </a:r>
            <a:r>
              <a:rPr lang="en-US" dirty="0"/>
              <a:t> (</a:t>
            </a:r>
            <a:r>
              <a:rPr lang="en-US" dirty="0" err="1"/>
              <a:t>thường</a:t>
            </a:r>
            <a:r>
              <a:rPr lang="en-US" dirty="0"/>
              <a:t> </a:t>
            </a:r>
            <a:r>
              <a:rPr lang="en-US" dirty="0" err="1"/>
              <a:t>dùng</a:t>
            </a:r>
            <a:r>
              <a:rPr lang="en-US" dirty="0"/>
              <a:t> </a:t>
            </a:r>
            <a:r>
              <a:rPr lang="en-US" dirty="0" err="1"/>
              <a:t>nhất</a:t>
            </a:r>
            <a:r>
              <a:rPr lang="en-US" dirty="0"/>
              <a:t>)</a:t>
            </a:r>
          </a:p>
          <a:p>
            <a:pPr lvl="2"/>
            <a:r>
              <a:rPr lang="en-US" dirty="0"/>
              <a:t>Delay : </a:t>
            </a:r>
            <a:r>
              <a:rPr lang="en-US" dirty="0" err="1"/>
              <a:t>độ</a:t>
            </a:r>
            <a:r>
              <a:rPr lang="en-US" dirty="0"/>
              <a:t> </a:t>
            </a:r>
            <a:r>
              <a:rPr lang="en-US" dirty="0" err="1"/>
              <a:t>trễ</a:t>
            </a:r>
            <a:r>
              <a:rPr lang="en-US" dirty="0"/>
              <a:t> </a:t>
            </a:r>
            <a:r>
              <a:rPr lang="en-US" dirty="0" err="1"/>
              <a:t>khi</a:t>
            </a:r>
            <a:r>
              <a:rPr lang="en-US" dirty="0"/>
              <a:t> </a:t>
            </a:r>
            <a:r>
              <a:rPr lang="en-US" dirty="0" err="1"/>
              <a:t>định</a:t>
            </a:r>
            <a:r>
              <a:rPr lang="en-US" dirty="0"/>
              <a:t> </a:t>
            </a:r>
            <a:r>
              <a:rPr lang="en-US" dirty="0" err="1"/>
              <a:t>tuyến</a:t>
            </a:r>
            <a:endParaRPr lang="en-US" dirty="0"/>
          </a:p>
          <a:p>
            <a:pPr lvl="2"/>
            <a:r>
              <a:rPr lang="en-US" dirty="0"/>
              <a:t>Bandwidth : </a:t>
            </a:r>
            <a:r>
              <a:rPr lang="en-US" dirty="0" err="1"/>
              <a:t>băng</a:t>
            </a:r>
            <a:r>
              <a:rPr lang="en-US" dirty="0"/>
              <a:t> </a:t>
            </a:r>
            <a:r>
              <a:rPr lang="en-US" dirty="0" err="1"/>
              <a:t>thông</a:t>
            </a:r>
            <a:endParaRPr lang="en-US" dirty="0"/>
          </a:p>
          <a:p>
            <a:pPr lvl="2"/>
            <a:r>
              <a:rPr lang="en-US" dirty="0"/>
              <a:t>…</a:t>
            </a:r>
          </a:p>
        </p:txBody>
      </p:sp>
      <p:sp>
        <p:nvSpPr>
          <p:cNvPr id="4" name="Slide Number Placeholder 3"/>
          <p:cNvSpPr>
            <a:spLocks noGrp="1"/>
          </p:cNvSpPr>
          <p:nvPr>
            <p:ph type="sldNum" sz="quarter" idx="12"/>
          </p:nvPr>
        </p:nvSpPr>
        <p:spPr/>
        <p:txBody>
          <a:bodyPr/>
          <a:lstStyle/>
          <a:p>
            <a:fld id="{4810A696-75C0-4E1D-A482-26D5420205C7}" type="slidenum">
              <a:rPr lang="en-US" smtClean="0"/>
              <a:pPr/>
              <a:t>16</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normAutofit/>
          </a:bodyPr>
          <a:lstStyle/>
          <a:p>
            <a:pPr eaLnBrk="1" hangingPunct="1"/>
            <a:r>
              <a:rPr lang="en-US" sz="3600" dirty="0" err="1"/>
              <a:t>Ví</a:t>
            </a:r>
            <a:r>
              <a:rPr lang="en-US" sz="3600" dirty="0"/>
              <a:t> </a:t>
            </a:r>
            <a:r>
              <a:rPr lang="en-US" sz="3600" dirty="0" err="1"/>
              <a:t>dụ</a:t>
            </a:r>
            <a:r>
              <a:rPr lang="en-US" sz="3600" dirty="0"/>
              <a:t> - </a:t>
            </a:r>
            <a:r>
              <a:rPr lang="en-US" sz="3600" dirty="0" err="1"/>
              <a:t>định</a:t>
            </a:r>
            <a:r>
              <a:rPr lang="en-US" sz="3600" dirty="0"/>
              <a:t> </a:t>
            </a:r>
            <a:r>
              <a:rPr lang="en-US" sz="3600" dirty="0" err="1"/>
              <a:t>tuyến</a:t>
            </a:r>
            <a:endParaRPr lang="en-US" sz="3600" dirty="0"/>
          </a:p>
        </p:txBody>
      </p:sp>
      <p:sp>
        <p:nvSpPr>
          <p:cNvPr id="6150" name="Text Box 6"/>
          <p:cNvSpPr txBox="1">
            <a:spLocks noChangeArrowheads="1"/>
          </p:cNvSpPr>
          <p:nvPr/>
        </p:nvSpPr>
        <p:spPr bwMode="auto">
          <a:xfrm>
            <a:off x="5638800" y="1600200"/>
            <a:ext cx="1835150" cy="366713"/>
          </a:xfrm>
          <a:prstGeom prst="rect">
            <a:avLst/>
          </a:prstGeom>
          <a:noFill/>
          <a:ln w="9525">
            <a:noFill/>
            <a:miter lim="800000"/>
            <a:headEnd/>
            <a:tailEnd/>
          </a:ln>
        </p:spPr>
        <p:txBody>
          <a:bodyPr wrap="none">
            <a:spAutoFit/>
          </a:bodyPr>
          <a:lstStyle/>
          <a:p>
            <a:r>
              <a:rPr lang="en-US" dirty="0"/>
              <a:t>210.245.10.5/24</a:t>
            </a:r>
          </a:p>
        </p:txBody>
      </p:sp>
      <p:sp>
        <p:nvSpPr>
          <p:cNvPr id="6151" name="Text Box 7"/>
          <p:cNvSpPr txBox="1">
            <a:spLocks noChangeArrowheads="1"/>
          </p:cNvSpPr>
          <p:nvPr/>
        </p:nvSpPr>
        <p:spPr bwMode="auto">
          <a:xfrm>
            <a:off x="1524000" y="1600200"/>
            <a:ext cx="1962150" cy="366713"/>
          </a:xfrm>
          <a:prstGeom prst="rect">
            <a:avLst/>
          </a:prstGeom>
          <a:noFill/>
          <a:ln w="9525">
            <a:noFill/>
            <a:miter lim="800000"/>
            <a:headEnd/>
            <a:tailEnd/>
          </a:ln>
        </p:spPr>
        <p:txBody>
          <a:bodyPr wrap="none">
            <a:spAutoFit/>
          </a:bodyPr>
          <a:lstStyle/>
          <a:p>
            <a:r>
              <a:rPr lang="en-US" dirty="0"/>
              <a:t>200.245.60.45/24</a:t>
            </a:r>
          </a:p>
        </p:txBody>
      </p:sp>
      <p:sp>
        <p:nvSpPr>
          <p:cNvPr id="11" name="Freeform 7"/>
          <p:cNvSpPr>
            <a:spLocks/>
          </p:cNvSpPr>
          <p:nvPr/>
        </p:nvSpPr>
        <p:spPr bwMode="auto">
          <a:xfrm>
            <a:off x="3232150" y="1901825"/>
            <a:ext cx="2847975" cy="1481137"/>
          </a:xfrm>
          <a:custGeom>
            <a:avLst/>
            <a:gdLst>
              <a:gd name="T0" fmla="*/ 6 w 1794"/>
              <a:gd name="T1" fmla="*/ 483 h 933"/>
              <a:gd name="T2" fmla="*/ 108 w 1794"/>
              <a:gd name="T3" fmla="*/ 125 h 933"/>
              <a:gd name="T4" fmla="*/ 559 w 1794"/>
              <a:gd name="T5" fmla="*/ 100 h 933"/>
              <a:gd name="T6" fmla="*/ 1128 w 1794"/>
              <a:gd name="T7" fmla="*/ 29 h 933"/>
              <a:gd name="T8" fmla="*/ 1716 w 1794"/>
              <a:gd name="T9" fmla="*/ 275 h 933"/>
              <a:gd name="T10" fmla="*/ 1596 w 1794"/>
              <a:gd name="T11" fmla="*/ 827 h 933"/>
              <a:gd name="T12" fmla="*/ 1380 w 1794"/>
              <a:gd name="T13" fmla="*/ 911 h 933"/>
              <a:gd name="T14" fmla="*/ 840 w 1794"/>
              <a:gd name="T15" fmla="*/ 929 h 933"/>
              <a:gd name="T16" fmla="*/ 414 w 1794"/>
              <a:gd name="T17" fmla="*/ 911 h 933"/>
              <a:gd name="T18" fmla="*/ 143 w 1794"/>
              <a:gd name="T19" fmla="*/ 832 h 933"/>
              <a:gd name="T20" fmla="*/ 6 w 1794"/>
              <a:gd name="T21" fmla="*/ 483 h 9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94"/>
              <a:gd name="T34" fmla="*/ 0 h 933"/>
              <a:gd name="T35" fmla="*/ 1794 w 1794"/>
              <a:gd name="T36" fmla="*/ 933 h 9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w="9525">
            <a:noFill/>
            <a:round/>
            <a:headEnd/>
            <a:tailEnd/>
          </a:ln>
        </p:spPr>
        <p:txBody>
          <a:bodyPr wrap="none" anchor="ctr"/>
          <a:lstStyle/>
          <a:p>
            <a:endParaRPr lang="en-US"/>
          </a:p>
        </p:txBody>
      </p:sp>
      <p:sp>
        <p:nvSpPr>
          <p:cNvPr id="12" name="Line 115"/>
          <p:cNvSpPr>
            <a:spLocks noChangeShapeType="1"/>
          </p:cNvSpPr>
          <p:nvPr/>
        </p:nvSpPr>
        <p:spPr bwMode="auto">
          <a:xfrm>
            <a:off x="3871913" y="2500312"/>
            <a:ext cx="0" cy="361950"/>
          </a:xfrm>
          <a:prstGeom prst="line">
            <a:avLst/>
          </a:prstGeom>
          <a:noFill/>
          <a:ln w="9525">
            <a:solidFill>
              <a:schemeClr val="tx1"/>
            </a:solidFill>
            <a:round/>
            <a:headEnd/>
            <a:tailEnd/>
          </a:ln>
        </p:spPr>
        <p:txBody>
          <a:bodyPr wrap="none"/>
          <a:lstStyle/>
          <a:p>
            <a:endParaRPr lang="en-US"/>
          </a:p>
        </p:txBody>
      </p:sp>
      <p:sp>
        <p:nvSpPr>
          <p:cNvPr id="13" name="Line 117"/>
          <p:cNvSpPr>
            <a:spLocks noChangeShapeType="1"/>
          </p:cNvSpPr>
          <p:nvPr/>
        </p:nvSpPr>
        <p:spPr bwMode="auto">
          <a:xfrm>
            <a:off x="4167188" y="2371725"/>
            <a:ext cx="798513" cy="0"/>
          </a:xfrm>
          <a:prstGeom prst="line">
            <a:avLst/>
          </a:prstGeom>
          <a:noFill/>
          <a:ln w="9525">
            <a:solidFill>
              <a:schemeClr val="tx1"/>
            </a:solidFill>
            <a:round/>
            <a:headEnd/>
            <a:tailEnd/>
          </a:ln>
        </p:spPr>
        <p:txBody>
          <a:bodyPr wrap="none"/>
          <a:lstStyle/>
          <a:p>
            <a:endParaRPr lang="en-US"/>
          </a:p>
        </p:txBody>
      </p:sp>
      <p:sp>
        <p:nvSpPr>
          <p:cNvPr id="14" name="Line 118"/>
          <p:cNvSpPr>
            <a:spLocks noChangeShapeType="1"/>
          </p:cNvSpPr>
          <p:nvPr/>
        </p:nvSpPr>
        <p:spPr bwMode="auto">
          <a:xfrm>
            <a:off x="4103688" y="3003550"/>
            <a:ext cx="823913" cy="0"/>
          </a:xfrm>
          <a:prstGeom prst="line">
            <a:avLst/>
          </a:prstGeom>
          <a:noFill/>
          <a:ln w="9525">
            <a:solidFill>
              <a:schemeClr val="tx1"/>
            </a:solidFill>
            <a:round/>
            <a:headEnd/>
            <a:tailEnd/>
          </a:ln>
        </p:spPr>
        <p:txBody>
          <a:bodyPr wrap="none"/>
          <a:lstStyle/>
          <a:p>
            <a:endParaRPr lang="en-US"/>
          </a:p>
        </p:txBody>
      </p:sp>
      <p:sp>
        <p:nvSpPr>
          <p:cNvPr id="15" name="Line 119"/>
          <p:cNvSpPr>
            <a:spLocks noChangeShapeType="1"/>
          </p:cNvSpPr>
          <p:nvPr/>
        </p:nvSpPr>
        <p:spPr bwMode="auto">
          <a:xfrm>
            <a:off x="5184775" y="2487612"/>
            <a:ext cx="0" cy="374650"/>
          </a:xfrm>
          <a:prstGeom prst="line">
            <a:avLst/>
          </a:prstGeom>
          <a:noFill/>
          <a:ln w="9525">
            <a:solidFill>
              <a:schemeClr val="tx1"/>
            </a:solidFill>
            <a:round/>
            <a:headEnd/>
            <a:tailEnd/>
          </a:ln>
        </p:spPr>
        <p:txBody>
          <a:bodyPr wrap="none"/>
          <a:lstStyle/>
          <a:p>
            <a:endParaRPr lang="en-US"/>
          </a:p>
        </p:txBody>
      </p:sp>
      <p:sp>
        <p:nvSpPr>
          <p:cNvPr id="16" name="Line 120"/>
          <p:cNvSpPr>
            <a:spLocks noChangeShapeType="1"/>
          </p:cNvSpPr>
          <p:nvPr/>
        </p:nvSpPr>
        <p:spPr bwMode="auto">
          <a:xfrm>
            <a:off x="3073400" y="2384425"/>
            <a:ext cx="554038" cy="0"/>
          </a:xfrm>
          <a:prstGeom prst="line">
            <a:avLst/>
          </a:prstGeom>
          <a:noFill/>
          <a:ln w="9525">
            <a:solidFill>
              <a:schemeClr val="tx1"/>
            </a:solidFill>
            <a:round/>
            <a:headEnd/>
            <a:tailEnd/>
          </a:ln>
        </p:spPr>
        <p:txBody>
          <a:bodyPr wrap="none"/>
          <a:lstStyle/>
          <a:p>
            <a:endParaRPr lang="en-US"/>
          </a:p>
        </p:txBody>
      </p:sp>
      <p:sp>
        <p:nvSpPr>
          <p:cNvPr id="17" name="Line 121"/>
          <p:cNvSpPr>
            <a:spLocks noChangeShapeType="1"/>
          </p:cNvSpPr>
          <p:nvPr/>
        </p:nvSpPr>
        <p:spPr bwMode="auto">
          <a:xfrm>
            <a:off x="5443538" y="2384425"/>
            <a:ext cx="746125" cy="0"/>
          </a:xfrm>
          <a:prstGeom prst="line">
            <a:avLst/>
          </a:prstGeom>
          <a:noFill/>
          <a:ln w="9525">
            <a:solidFill>
              <a:schemeClr val="tx1"/>
            </a:solidFill>
            <a:round/>
            <a:headEnd/>
            <a:tailEnd/>
          </a:ln>
        </p:spPr>
        <p:txBody>
          <a:bodyPr wrap="none"/>
          <a:lstStyle/>
          <a:p>
            <a:endParaRPr lang="en-US"/>
          </a:p>
        </p:txBody>
      </p:sp>
      <p:sp>
        <p:nvSpPr>
          <p:cNvPr id="18" name="Line 122"/>
          <p:cNvSpPr>
            <a:spLocks noChangeShapeType="1"/>
          </p:cNvSpPr>
          <p:nvPr/>
        </p:nvSpPr>
        <p:spPr bwMode="auto">
          <a:xfrm>
            <a:off x="5391150" y="3003550"/>
            <a:ext cx="374650" cy="12700"/>
          </a:xfrm>
          <a:prstGeom prst="line">
            <a:avLst/>
          </a:prstGeom>
          <a:noFill/>
          <a:ln w="9525">
            <a:solidFill>
              <a:schemeClr val="tx1"/>
            </a:solidFill>
            <a:round/>
            <a:headEnd/>
            <a:tailEnd/>
          </a:ln>
        </p:spPr>
        <p:txBody>
          <a:bodyPr wrap="none"/>
          <a:lstStyle/>
          <a:p>
            <a:endParaRPr lang="en-US"/>
          </a:p>
        </p:txBody>
      </p:sp>
      <p:sp>
        <p:nvSpPr>
          <p:cNvPr id="19" name="Line 123"/>
          <p:cNvSpPr>
            <a:spLocks noChangeShapeType="1"/>
          </p:cNvSpPr>
          <p:nvPr/>
        </p:nvSpPr>
        <p:spPr bwMode="auto">
          <a:xfrm>
            <a:off x="3421063" y="3016250"/>
            <a:ext cx="219075" cy="0"/>
          </a:xfrm>
          <a:prstGeom prst="line">
            <a:avLst/>
          </a:prstGeom>
          <a:noFill/>
          <a:ln w="9525">
            <a:solidFill>
              <a:schemeClr val="tx1"/>
            </a:solidFill>
            <a:round/>
            <a:headEnd/>
            <a:tailEnd/>
          </a:ln>
        </p:spPr>
        <p:txBody>
          <a:bodyPr wrap="none"/>
          <a:lstStyle/>
          <a:p>
            <a:endParaRPr lang="en-US"/>
          </a:p>
        </p:txBody>
      </p:sp>
      <p:graphicFrame>
        <p:nvGraphicFramePr>
          <p:cNvPr id="20" name="Object 124"/>
          <p:cNvGraphicFramePr>
            <a:graphicFrameLocks noChangeAspect="1"/>
          </p:cNvGraphicFramePr>
          <p:nvPr/>
        </p:nvGraphicFramePr>
        <p:xfrm>
          <a:off x="2609850" y="2163762"/>
          <a:ext cx="528638" cy="419100"/>
        </p:xfrm>
        <a:graphic>
          <a:graphicData uri="http://schemas.openxmlformats.org/presentationml/2006/ole">
            <mc:AlternateContent xmlns:mc="http://schemas.openxmlformats.org/markup-compatibility/2006">
              <mc:Choice xmlns:v="urn:schemas-microsoft-com:vml" Requires="v">
                <p:oleObj name="Clip" r:id="rId2" imgW="1305000" imgH="1085760" progId="">
                  <p:embed/>
                </p:oleObj>
              </mc:Choice>
              <mc:Fallback>
                <p:oleObj name="Clip" r:id="rId2" imgW="1305000" imgH="1085760" progId="">
                  <p:embed/>
                  <p:pic>
                    <p:nvPicPr>
                      <p:cNvPr id="0" name="Object 1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9850" y="2163762"/>
                        <a:ext cx="528638" cy="4191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21" name="Object 125"/>
          <p:cNvGraphicFramePr>
            <a:graphicFrameLocks noChangeAspect="1"/>
          </p:cNvGraphicFramePr>
          <p:nvPr/>
        </p:nvGraphicFramePr>
        <p:xfrm>
          <a:off x="6138863" y="2163762"/>
          <a:ext cx="528638" cy="419100"/>
        </p:xfrm>
        <a:graphic>
          <a:graphicData uri="http://schemas.openxmlformats.org/presentationml/2006/ole">
            <mc:AlternateContent xmlns:mc="http://schemas.openxmlformats.org/markup-compatibility/2006">
              <mc:Choice xmlns:v="urn:schemas-microsoft-com:vml" Requires="v">
                <p:oleObj name="Clip" r:id="rId4" imgW="1305000" imgH="1085760" progId="">
                  <p:embed/>
                </p:oleObj>
              </mc:Choice>
              <mc:Fallback>
                <p:oleObj name="Clip" r:id="rId4" imgW="1305000" imgH="1085760" progId="">
                  <p:embed/>
                  <p:pic>
                    <p:nvPicPr>
                      <p:cNvPr id="0" name="Object 1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8863" y="2163762"/>
                        <a:ext cx="528638" cy="4191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8" name="Text Box 132"/>
          <p:cNvSpPr txBox="1">
            <a:spLocks noChangeArrowheads="1"/>
          </p:cNvSpPr>
          <p:nvPr/>
        </p:nvSpPr>
        <p:spPr bwMode="auto">
          <a:xfrm>
            <a:off x="3314700" y="2338387"/>
            <a:ext cx="276225" cy="336550"/>
          </a:xfrm>
          <a:prstGeom prst="rect">
            <a:avLst/>
          </a:prstGeom>
          <a:noFill/>
          <a:ln w="9525">
            <a:noFill/>
            <a:miter lim="800000"/>
            <a:headEnd/>
            <a:tailEnd/>
          </a:ln>
        </p:spPr>
        <p:txBody>
          <a:bodyPr wrap="none">
            <a:spAutoFit/>
          </a:bodyPr>
          <a:lstStyle/>
          <a:p>
            <a:r>
              <a:rPr lang="en-US" sz="1600"/>
              <a:t>1</a:t>
            </a:r>
          </a:p>
        </p:txBody>
      </p:sp>
      <p:sp>
        <p:nvSpPr>
          <p:cNvPr id="29" name="Text Box 133"/>
          <p:cNvSpPr txBox="1">
            <a:spLocks noChangeArrowheads="1"/>
          </p:cNvSpPr>
          <p:nvPr/>
        </p:nvSpPr>
        <p:spPr bwMode="auto">
          <a:xfrm>
            <a:off x="3805238" y="2454275"/>
            <a:ext cx="307975" cy="336550"/>
          </a:xfrm>
          <a:prstGeom prst="rect">
            <a:avLst/>
          </a:prstGeom>
          <a:noFill/>
          <a:ln w="9525">
            <a:noFill/>
            <a:miter lim="800000"/>
            <a:headEnd/>
            <a:tailEnd/>
          </a:ln>
        </p:spPr>
        <p:txBody>
          <a:bodyPr wrap="none">
            <a:spAutoFit/>
          </a:bodyPr>
          <a:lstStyle/>
          <a:p>
            <a:r>
              <a:rPr lang="en-US" sz="1600"/>
              <a:t>2</a:t>
            </a:r>
          </a:p>
        </p:txBody>
      </p:sp>
      <p:sp>
        <p:nvSpPr>
          <p:cNvPr id="30" name="Text Box 134"/>
          <p:cNvSpPr txBox="1">
            <a:spLocks noChangeArrowheads="1"/>
          </p:cNvSpPr>
          <p:nvPr/>
        </p:nvSpPr>
        <p:spPr bwMode="auto">
          <a:xfrm>
            <a:off x="4114800" y="2300287"/>
            <a:ext cx="307975" cy="336550"/>
          </a:xfrm>
          <a:prstGeom prst="rect">
            <a:avLst/>
          </a:prstGeom>
          <a:noFill/>
          <a:ln w="9525">
            <a:noFill/>
            <a:miter lim="800000"/>
            <a:headEnd/>
            <a:tailEnd/>
          </a:ln>
        </p:spPr>
        <p:txBody>
          <a:bodyPr wrap="none">
            <a:spAutoFit/>
          </a:bodyPr>
          <a:lstStyle/>
          <a:p>
            <a:r>
              <a:rPr lang="en-US" sz="1600"/>
              <a:t>3</a:t>
            </a:r>
          </a:p>
        </p:txBody>
      </p:sp>
      <p:sp>
        <p:nvSpPr>
          <p:cNvPr id="33" name="Text Box 138"/>
          <p:cNvSpPr txBox="1">
            <a:spLocks noChangeArrowheads="1"/>
          </p:cNvSpPr>
          <p:nvPr/>
        </p:nvSpPr>
        <p:spPr bwMode="auto">
          <a:xfrm>
            <a:off x="2209800" y="3074987"/>
            <a:ext cx="1185863" cy="641350"/>
          </a:xfrm>
          <a:prstGeom prst="rect">
            <a:avLst/>
          </a:prstGeom>
          <a:noFill/>
          <a:ln w="9525">
            <a:noFill/>
            <a:miter lim="800000"/>
            <a:headEnd/>
            <a:tailEnd/>
          </a:ln>
        </p:spPr>
        <p:txBody>
          <a:bodyPr wrap="none">
            <a:spAutoFit/>
          </a:bodyPr>
          <a:lstStyle/>
          <a:p>
            <a:r>
              <a:rPr lang="en-US"/>
              <a:t>interface</a:t>
            </a:r>
          </a:p>
          <a:p>
            <a:r>
              <a:rPr lang="en-US"/>
              <a:t>number</a:t>
            </a:r>
          </a:p>
        </p:txBody>
      </p:sp>
      <p:sp>
        <p:nvSpPr>
          <p:cNvPr id="34" name="Line 139"/>
          <p:cNvSpPr>
            <a:spLocks noChangeShapeType="1"/>
          </p:cNvSpPr>
          <p:nvPr/>
        </p:nvSpPr>
        <p:spPr bwMode="auto">
          <a:xfrm flipV="1">
            <a:off x="3008313" y="2643187"/>
            <a:ext cx="463550" cy="450850"/>
          </a:xfrm>
          <a:prstGeom prst="line">
            <a:avLst/>
          </a:prstGeom>
          <a:noFill/>
          <a:ln w="9525">
            <a:solidFill>
              <a:schemeClr val="tx1"/>
            </a:solidFill>
            <a:round/>
            <a:headEnd/>
            <a:tailEnd type="triangle" w="med" len="med"/>
          </a:ln>
        </p:spPr>
        <p:txBody>
          <a:bodyPr wrap="none"/>
          <a:lstStyle/>
          <a:p>
            <a:endParaRPr lang="en-US"/>
          </a:p>
        </p:txBody>
      </p:sp>
      <p:grpSp>
        <p:nvGrpSpPr>
          <p:cNvPr id="2" name="Group 171"/>
          <p:cNvGrpSpPr/>
          <p:nvPr/>
        </p:nvGrpSpPr>
        <p:grpSpPr>
          <a:xfrm>
            <a:off x="3695700" y="2947987"/>
            <a:ext cx="501650" cy="232929"/>
            <a:chOff x="4038600" y="4747086"/>
            <a:chExt cx="501650" cy="232929"/>
          </a:xfrm>
        </p:grpSpPr>
        <p:sp>
          <p:nvSpPr>
            <p:cNvPr id="78"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79"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80"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81"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82"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3" name="Group 13"/>
            <p:cNvGrpSpPr>
              <a:grpSpLocks/>
            </p:cNvGrpSpPr>
            <p:nvPr/>
          </p:nvGrpSpPr>
          <p:grpSpPr bwMode="auto">
            <a:xfrm>
              <a:off x="4174369" y="4811571"/>
              <a:ext cx="245252" cy="65219"/>
              <a:chOff x="2848" y="848"/>
              <a:chExt cx="140" cy="98"/>
            </a:xfrm>
          </p:grpSpPr>
          <p:sp>
            <p:nvSpPr>
              <p:cNvPr id="88"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89"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90"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4" name="Group 17"/>
            <p:cNvGrpSpPr>
              <a:grpSpLocks/>
            </p:cNvGrpSpPr>
            <p:nvPr/>
          </p:nvGrpSpPr>
          <p:grpSpPr bwMode="auto">
            <a:xfrm flipV="1">
              <a:off x="4174369" y="4800610"/>
              <a:ext cx="245252" cy="65219"/>
              <a:chOff x="2848" y="848"/>
              <a:chExt cx="140" cy="98"/>
            </a:xfrm>
          </p:grpSpPr>
          <p:sp>
            <p:nvSpPr>
              <p:cNvPr id="85"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86"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87"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5" name="Group 185"/>
          <p:cNvGrpSpPr/>
          <p:nvPr/>
        </p:nvGrpSpPr>
        <p:grpSpPr>
          <a:xfrm>
            <a:off x="4991100" y="2185987"/>
            <a:ext cx="501650" cy="232929"/>
            <a:chOff x="4038600" y="4747086"/>
            <a:chExt cx="501650" cy="232929"/>
          </a:xfrm>
        </p:grpSpPr>
        <p:sp>
          <p:nvSpPr>
            <p:cNvPr id="65"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66"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67"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68"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69"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6" name="Group 13"/>
            <p:cNvGrpSpPr>
              <a:grpSpLocks/>
            </p:cNvGrpSpPr>
            <p:nvPr/>
          </p:nvGrpSpPr>
          <p:grpSpPr bwMode="auto">
            <a:xfrm>
              <a:off x="4174369" y="4811571"/>
              <a:ext cx="245252" cy="65219"/>
              <a:chOff x="2848" y="848"/>
              <a:chExt cx="140" cy="98"/>
            </a:xfrm>
          </p:grpSpPr>
          <p:sp>
            <p:nvSpPr>
              <p:cNvPr id="75"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76"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77"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7" name="Group 17"/>
            <p:cNvGrpSpPr>
              <a:grpSpLocks/>
            </p:cNvGrpSpPr>
            <p:nvPr/>
          </p:nvGrpSpPr>
          <p:grpSpPr bwMode="auto">
            <a:xfrm flipV="1">
              <a:off x="4174369" y="4800610"/>
              <a:ext cx="245252" cy="65219"/>
              <a:chOff x="2848" y="848"/>
              <a:chExt cx="140" cy="98"/>
            </a:xfrm>
          </p:grpSpPr>
          <p:sp>
            <p:nvSpPr>
              <p:cNvPr id="72"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73"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74"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8" name="Group 199"/>
          <p:cNvGrpSpPr/>
          <p:nvPr/>
        </p:nvGrpSpPr>
        <p:grpSpPr>
          <a:xfrm>
            <a:off x="4914900" y="2871787"/>
            <a:ext cx="501650" cy="232929"/>
            <a:chOff x="4038600" y="4747086"/>
            <a:chExt cx="501650" cy="232929"/>
          </a:xfrm>
        </p:grpSpPr>
        <p:sp>
          <p:nvSpPr>
            <p:cNvPr id="52"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53"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54"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55"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56"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9" name="Group 13"/>
            <p:cNvGrpSpPr>
              <a:grpSpLocks/>
            </p:cNvGrpSpPr>
            <p:nvPr/>
          </p:nvGrpSpPr>
          <p:grpSpPr bwMode="auto">
            <a:xfrm>
              <a:off x="4174369" y="4811571"/>
              <a:ext cx="245252" cy="65219"/>
              <a:chOff x="2848" y="848"/>
              <a:chExt cx="140" cy="98"/>
            </a:xfrm>
          </p:grpSpPr>
          <p:sp>
            <p:nvSpPr>
              <p:cNvPr id="62"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63"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64"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10" name="Group 17"/>
            <p:cNvGrpSpPr>
              <a:grpSpLocks/>
            </p:cNvGrpSpPr>
            <p:nvPr/>
          </p:nvGrpSpPr>
          <p:grpSpPr bwMode="auto">
            <a:xfrm flipV="1">
              <a:off x="4174369" y="4800610"/>
              <a:ext cx="245252" cy="65219"/>
              <a:chOff x="2848" y="848"/>
              <a:chExt cx="140" cy="98"/>
            </a:xfrm>
          </p:grpSpPr>
          <p:sp>
            <p:nvSpPr>
              <p:cNvPr id="59"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60"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61"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22" name="Group 213"/>
          <p:cNvGrpSpPr/>
          <p:nvPr/>
        </p:nvGrpSpPr>
        <p:grpSpPr>
          <a:xfrm>
            <a:off x="3619500" y="2185987"/>
            <a:ext cx="501650" cy="232929"/>
            <a:chOff x="4038600" y="4747086"/>
            <a:chExt cx="501650" cy="232929"/>
          </a:xfrm>
        </p:grpSpPr>
        <p:sp>
          <p:nvSpPr>
            <p:cNvPr id="39"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40"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41"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42"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43"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23" name="Group 13"/>
            <p:cNvGrpSpPr>
              <a:grpSpLocks/>
            </p:cNvGrpSpPr>
            <p:nvPr/>
          </p:nvGrpSpPr>
          <p:grpSpPr bwMode="auto">
            <a:xfrm>
              <a:off x="4174369" y="4811571"/>
              <a:ext cx="245252" cy="65219"/>
              <a:chOff x="2848" y="848"/>
              <a:chExt cx="140" cy="98"/>
            </a:xfrm>
          </p:grpSpPr>
          <p:sp>
            <p:nvSpPr>
              <p:cNvPr id="49"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50"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51"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24" name="Group 17"/>
            <p:cNvGrpSpPr>
              <a:grpSpLocks/>
            </p:cNvGrpSpPr>
            <p:nvPr/>
          </p:nvGrpSpPr>
          <p:grpSpPr bwMode="auto">
            <a:xfrm flipV="1">
              <a:off x="4174369" y="4800610"/>
              <a:ext cx="245252" cy="65219"/>
              <a:chOff x="2848" y="848"/>
              <a:chExt cx="140" cy="98"/>
            </a:xfrm>
          </p:grpSpPr>
          <p:sp>
            <p:nvSpPr>
              <p:cNvPr id="46"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47"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48"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aphicFrame>
        <p:nvGraphicFramePr>
          <p:cNvPr id="93" name="Table 92"/>
          <p:cNvGraphicFramePr>
            <a:graphicFrameLocks noGrp="1"/>
          </p:cNvGraphicFramePr>
          <p:nvPr/>
        </p:nvGraphicFramePr>
        <p:xfrm>
          <a:off x="762001" y="4089400"/>
          <a:ext cx="7391399" cy="212344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2044109">
                  <a:extLst>
                    <a:ext uri="{9D8B030D-6E8A-4147-A177-3AD203B41FA5}">
                      <a16:colId xmlns:a16="http://schemas.microsoft.com/office/drawing/2014/main" val="20002"/>
                    </a:ext>
                  </a:extLst>
                </a:gridCol>
                <a:gridCol w="1461090">
                  <a:extLst>
                    <a:ext uri="{9D8B030D-6E8A-4147-A177-3AD203B41FA5}">
                      <a16:colId xmlns:a16="http://schemas.microsoft.com/office/drawing/2014/main" val="20003"/>
                    </a:ext>
                  </a:extLst>
                </a:gridCol>
              </a:tblGrid>
              <a:tr h="370840">
                <a:tc>
                  <a:txBody>
                    <a:bodyPr/>
                    <a:lstStyle/>
                    <a:p>
                      <a:pPr algn="ctr"/>
                      <a:r>
                        <a:rPr lang="en-US" dirty="0"/>
                        <a:t>Destination Network</a:t>
                      </a:r>
                    </a:p>
                  </a:txBody>
                  <a:tcPr/>
                </a:tc>
                <a:tc>
                  <a:txBody>
                    <a:bodyPr/>
                    <a:lstStyle/>
                    <a:p>
                      <a:pPr algn="ctr"/>
                      <a:r>
                        <a:rPr lang="en-US" dirty="0"/>
                        <a:t>Subnet mask</a:t>
                      </a:r>
                    </a:p>
                  </a:txBody>
                  <a:tcPr/>
                </a:tc>
                <a:tc>
                  <a:txBody>
                    <a:bodyPr/>
                    <a:lstStyle/>
                    <a:p>
                      <a:pPr algn="ctr"/>
                      <a:r>
                        <a:rPr lang="en-US" dirty="0"/>
                        <a:t>Next hop</a:t>
                      </a:r>
                    </a:p>
                  </a:txBody>
                  <a:tcPr/>
                </a:tc>
                <a:tc>
                  <a:txBody>
                    <a:bodyPr/>
                    <a:lstStyle/>
                    <a:p>
                      <a:pPr algn="ctr"/>
                      <a:r>
                        <a:rPr lang="en-US" dirty="0"/>
                        <a:t>Out Interface</a:t>
                      </a:r>
                    </a:p>
                  </a:txBody>
                  <a:tcPr/>
                </a:tc>
                <a:extLst>
                  <a:ext uri="{0D108BD9-81ED-4DB2-BD59-A6C34878D82A}">
                    <a16:rowId xmlns:a16="http://schemas.microsoft.com/office/drawing/2014/main" val="10000"/>
                  </a:ext>
                </a:extLst>
              </a:tr>
              <a:tr h="370840">
                <a:tc>
                  <a:txBody>
                    <a:bodyPr/>
                    <a:lstStyle/>
                    <a:p>
                      <a:pPr algn="ctr"/>
                      <a:r>
                        <a:rPr lang="en-US" dirty="0"/>
                        <a:t>210.245.10.0</a:t>
                      </a:r>
                    </a:p>
                  </a:txBody>
                  <a:tcPr/>
                </a:tc>
                <a:tc>
                  <a:txBody>
                    <a:bodyPr/>
                    <a:lstStyle/>
                    <a:p>
                      <a:pPr algn="ctr"/>
                      <a:r>
                        <a:rPr lang="en-US" dirty="0"/>
                        <a:t>255.255.255.0</a:t>
                      </a:r>
                    </a:p>
                  </a:txBody>
                  <a:tcPr/>
                </a:tc>
                <a:tc>
                  <a:txBody>
                    <a:bodyPr/>
                    <a:lstStyle/>
                    <a:p>
                      <a:pPr algn="ctr"/>
                      <a:r>
                        <a:rPr lang="en-US" dirty="0"/>
                        <a:t>192.168.3.2</a:t>
                      </a:r>
                    </a:p>
                  </a:txBody>
                  <a:tcPr/>
                </a:tc>
                <a:tc>
                  <a:txBody>
                    <a:bodyPr/>
                    <a:lstStyle/>
                    <a:p>
                      <a:pPr algn="ctr"/>
                      <a:r>
                        <a:rPr lang="en-US" dirty="0"/>
                        <a:t>3</a:t>
                      </a:r>
                    </a:p>
                  </a:txBody>
                  <a:tcPr/>
                </a:tc>
                <a:extLst>
                  <a:ext uri="{0D108BD9-81ED-4DB2-BD59-A6C34878D82A}">
                    <a16:rowId xmlns:a16="http://schemas.microsoft.com/office/drawing/2014/main" val="10001"/>
                  </a:ext>
                </a:extLst>
              </a:tr>
              <a:tr h="370840">
                <a:tc>
                  <a:txBody>
                    <a:bodyPr/>
                    <a:lstStyle/>
                    <a:p>
                      <a:pPr algn="ctr"/>
                      <a:r>
                        <a:rPr lang="en-US" dirty="0"/>
                        <a:t>210.245.15.0</a:t>
                      </a:r>
                    </a:p>
                  </a:txBody>
                  <a:tcPr/>
                </a:tc>
                <a:tc>
                  <a:txBody>
                    <a:bodyPr/>
                    <a:lstStyle/>
                    <a:p>
                      <a:pPr algn="ctr"/>
                      <a:r>
                        <a:rPr lang="en-US" dirty="0"/>
                        <a:t>255.255.255.0</a:t>
                      </a:r>
                    </a:p>
                  </a:txBody>
                  <a:tcPr/>
                </a:tc>
                <a:tc>
                  <a:txBody>
                    <a:bodyPr/>
                    <a:lstStyle/>
                    <a:p>
                      <a:pPr algn="ctr"/>
                      <a:r>
                        <a:rPr lang="en-US" dirty="0"/>
                        <a:t>192.168.1.2</a:t>
                      </a:r>
                    </a:p>
                  </a:txBody>
                  <a:tcPr/>
                </a:tc>
                <a:tc>
                  <a:txBody>
                    <a:bodyPr/>
                    <a:lstStyle/>
                    <a:p>
                      <a:pPr algn="ctr"/>
                      <a:r>
                        <a:rPr lang="en-US" dirty="0"/>
                        <a:t>1</a:t>
                      </a:r>
                    </a:p>
                  </a:txBody>
                  <a:tcPr/>
                </a:tc>
                <a:extLst>
                  <a:ext uri="{0D108BD9-81ED-4DB2-BD59-A6C34878D82A}">
                    <a16:rowId xmlns:a16="http://schemas.microsoft.com/office/drawing/2014/main" val="10002"/>
                  </a:ext>
                </a:extLst>
              </a:tr>
              <a:tr h="370840">
                <a:tc>
                  <a:txBody>
                    <a:bodyPr/>
                    <a:lstStyle/>
                    <a:p>
                      <a:pPr algn="ctr"/>
                      <a:r>
                        <a:rPr lang="en-US"/>
                        <a:t>210.245.15.192</a:t>
                      </a:r>
                      <a:endParaRPr lang="en-US" dirty="0"/>
                    </a:p>
                  </a:txBody>
                  <a:tcPr/>
                </a:tc>
                <a:tc>
                  <a:txBody>
                    <a:bodyPr/>
                    <a:lstStyle/>
                    <a:p>
                      <a:pPr algn="ctr"/>
                      <a:r>
                        <a:rPr lang="en-US" dirty="0"/>
                        <a:t>255.255.255.192</a:t>
                      </a:r>
                    </a:p>
                  </a:txBody>
                  <a:tcPr/>
                </a:tc>
                <a:tc>
                  <a:txBody>
                    <a:bodyPr/>
                    <a:lstStyle/>
                    <a:p>
                      <a:pPr algn="ctr"/>
                      <a:r>
                        <a:rPr lang="en-US" dirty="0"/>
                        <a:t>192.168.2.2</a:t>
                      </a:r>
                    </a:p>
                  </a:txBody>
                  <a:tcPr/>
                </a:tc>
                <a:tc>
                  <a:txBody>
                    <a:bodyPr/>
                    <a:lstStyle/>
                    <a:p>
                      <a:pPr algn="ctr"/>
                      <a:r>
                        <a:rPr lang="en-US" dirty="0"/>
                        <a:t>2</a:t>
                      </a:r>
                    </a:p>
                  </a:txBody>
                  <a:tcPr/>
                </a:tc>
                <a:extLst>
                  <a:ext uri="{0D108BD9-81ED-4DB2-BD59-A6C34878D82A}">
                    <a16:rowId xmlns:a16="http://schemas.microsoft.com/office/drawing/2014/main" val="10003"/>
                  </a:ext>
                </a:extLst>
              </a:tr>
              <a:tr h="370840">
                <a:tc>
                  <a:txBody>
                    <a:bodyPr/>
                    <a:lstStyle/>
                    <a:p>
                      <a:pPr algn="ctr"/>
                      <a:r>
                        <a:rPr lang="en-US" dirty="0"/>
                        <a:t>…</a:t>
                      </a:r>
                    </a:p>
                  </a:txBody>
                  <a:tcPr/>
                </a:tc>
                <a:tc>
                  <a:txBody>
                    <a:bodyPr/>
                    <a:lstStyle/>
                    <a:p>
                      <a:pPr algn="ctr"/>
                      <a:r>
                        <a:rPr lang="en-US" dirty="0"/>
                        <a:t>…</a:t>
                      </a:r>
                    </a:p>
                  </a:txBody>
                  <a:tcPr/>
                </a:tc>
                <a:tc>
                  <a:txBody>
                    <a:bodyPr/>
                    <a:lstStyle/>
                    <a:p>
                      <a:pPr algn="ctr"/>
                      <a:endParaRPr lang="en-US" dirty="0"/>
                    </a:p>
                  </a:txBody>
                  <a:tcPr/>
                </a:tc>
                <a:tc>
                  <a:txBody>
                    <a:bodyPr/>
                    <a:lstStyle/>
                    <a:p>
                      <a:pPr algn="ctr"/>
                      <a:r>
                        <a:rPr lang="en-US" dirty="0"/>
                        <a:t>…</a:t>
                      </a:r>
                    </a:p>
                  </a:txBody>
                  <a:tcPr/>
                </a:tc>
                <a:extLst>
                  <a:ext uri="{0D108BD9-81ED-4DB2-BD59-A6C34878D82A}">
                    <a16:rowId xmlns:a16="http://schemas.microsoft.com/office/drawing/2014/main" val="10004"/>
                  </a:ext>
                </a:extLst>
              </a:tr>
            </a:tbl>
          </a:graphicData>
        </a:graphic>
      </p:graphicFrame>
      <p:sp>
        <p:nvSpPr>
          <p:cNvPr id="83" name="Slide Number Placeholder 82"/>
          <p:cNvSpPr>
            <a:spLocks noGrp="1"/>
          </p:cNvSpPr>
          <p:nvPr>
            <p:ph type="sldNum" sz="quarter" idx="12"/>
          </p:nvPr>
        </p:nvSpPr>
        <p:spPr/>
        <p:txBody>
          <a:bodyPr/>
          <a:lstStyle/>
          <a:p>
            <a:fld id="{4810A696-75C0-4E1D-A482-26D5420205C7}" type="slidenum">
              <a:rPr lang="en-US" smtClean="0"/>
              <a:pPr/>
              <a:t>17</a:t>
            </a:fld>
            <a:endParaRPr lang="en-US"/>
          </a:p>
        </p:txBody>
      </p:sp>
      <p:sp>
        <p:nvSpPr>
          <p:cNvPr id="84" name="Footer Placeholder 83"/>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150"/>
                                        </p:tgtEl>
                                        <p:attrNameLst>
                                          <p:attrName>style.visibility</p:attrName>
                                        </p:attrNameLst>
                                      </p:cBhvr>
                                      <p:to>
                                        <p:strVal val="visible"/>
                                      </p:to>
                                    </p:set>
                                    <p:animEffect transition="in" filter="dissolve">
                                      <p:cBhvr>
                                        <p:cTn id="7" dur="500"/>
                                        <p:tgtEl>
                                          <p:spTgt spid="615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151"/>
                                        </p:tgtEl>
                                        <p:attrNameLst>
                                          <p:attrName>style.visibility</p:attrName>
                                        </p:attrNameLst>
                                      </p:cBhvr>
                                      <p:to>
                                        <p:strVal val="visible"/>
                                      </p:to>
                                    </p:set>
                                    <p:animEffect transition="in" filter="dissolve">
                                      <p:cBhvr>
                                        <p:cTn id="10" dur="500"/>
                                        <p:tgtEl>
                                          <p:spTgt spid="6151"/>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dissolve">
                                      <p:cBhvr>
                                        <p:cTn id="13" dur="500"/>
                                        <p:tgtEl>
                                          <p:spTgt spid="11"/>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dissolve">
                                      <p:cBhvr>
                                        <p:cTn id="16" dur="500"/>
                                        <p:tgtEl>
                                          <p:spTgt spid="12"/>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dissolve">
                                      <p:cBhvr>
                                        <p:cTn id="19" dur="500"/>
                                        <p:tgtEl>
                                          <p:spTgt spid="13"/>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dissolve">
                                      <p:cBhvr>
                                        <p:cTn id="22" dur="500"/>
                                        <p:tgtEl>
                                          <p:spTgt spid="14"/>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dissolve">
                                      <p:cBhvr>
                                        <p:cTn id="25" dur="500"/>
                                        <p:tgtEl>
                                          <p:spTgt spid="15"/>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dissolve">
                                      <p:cBhvr>
                                        <p:cTn id="28" dur="500"/>
                                        <p:tgtEl>
                                          <p:spTgt spid="16"/>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dissolve">
                                      <p:cBhvr>
                                        <p:cTn id="31" dur="500"/>
                                        <p:tgtEl>
                                          <p:spTgt spid="17"/>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dissolve">
                                      <p:cBhvr>
                                        <p:cTn id="34" dur="500"/>
                                        <p:tgtEl>
                                          <p:spTgt spid="18"/>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dissolve">
                                      <p:cBhvr>
                                        <p:cTn id="37" dur="500"/>
                                        <p:tgtEl>
                                          <p:spTgt spid="19"/>
                                        </p:tgtEl>
                                      </p:cBhvr>
                                    </p:animEffect>
                                  </p:childTnLst>
                                </p:cTn>
                              </p:par>
                              <p:par>
                                <p:cTn id="38" presetID="9" presetClass="entr" presetSubtype="0" fill="hold"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dissolve">
                                      <p:cBhvr>
                                        <p:cTn id="40" dur="500"/>
                                        <p:tgtEl>
                                          <p:spTgt spid="20"/>
                                        </p:tgtEl>
                                      </p:cBhvr>
                                    </p:animEffect>
                                  </p:childTnLst>
                                </p:cTn>
                              </p:par>
                              <p:par>
                                <p:cTn id="41" presetID="9"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dissolve">
                                      <p:cBhvr>
                                        <p:cTn id="43" dur="500"/>
                                        <p:tgtEl>
                                          <p:spTgt spid="21"/>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dissolve">
                                      <p:cBhvr>
                                        <p:cTn id="46" dur="500"/>
                                        <p:tgtEl>
                                          <p:spTgt spid="28"/>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dissolve">
                                      <p:cBhvr>
                                        <p:cTn id="49" dur="500"/>
                                        <p:tgtEl>
                                          <p:spTgt spid="29"/>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dissolve">
                                      <p:cBhvr>
                                        <p:cTn id="52" dur="500"/>
                                        <p:tgtEl>
                                          <p:spTgt spid="30"/>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dissolve">
                                      <p:cBhvr>
                                        <p:cTn id="55" dur="500"/>
                                        <p:tgtEl>
                                          <p:spTgt spid="33"/>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dissolve">
                                      <p:cBhvr>
                                        <p:cTn id="58" dur="500"/>
                                        <p:tgtEl>
                                          <p:spTgt spid="34"/>
                                        </p:tgtEl>
                                      </p:cBhvr>
                                    </p:animEffect>
                                  </p:childTnLst>
                                </p:cTn>
                              </p:par>
                              <p:par>
                                <p:cTn id="59" presetID="9" presetClass="entr" presetSubtype="0" fill="hold" nodeType="withEffect">
                                  <p:stCondLst>
                                    <p:cond delay="0"/>
                                  </p:stCondLst>
                                  <p:childTnLst>
                                    <p:set>
                                      <p:cBhvr>
                                        <p:cTn id="60" dur="1" fill="hold">
                                          <p:stCondLst>
                                            <p:cond delay="0"/>
                                          </p:stCondLst>
                                        </p:cTn>
                                        <p:tgtEl>
                                          <p:spTgt spid="2"/>
                                        </p:tgtEl>
                                        <p:attrNameLst>
                                          <p:attrName>style.visibility</p:attrName>
                                        </p:attrNameLst>
                                      </p:cBhvr>
                                      <p:to>
                                        <p:strVal val="visible"/>
                                      </p:to>
                                    </p:set>
                                    <p:animEffect transition="in" filter="dissolve">
                                      <p:cBhvr>
                                        <p:cTn id="61" dur="500"/>
                                        <p:tgtEl>
                                          <p:spTgt spid="2"/>
                                        </p:tgtEl>
                                      </p:cBhvr>
                                    </p:animEffect>
                                  </p:childTnLst>
                                </p:cTn>
                              </p:par>
                              <p:par>
                                <p:cTn id="62" presetID="9" presetClass="entr" presetSubtype="0" fill="hold" nodeType="withEffect">
                                  <p:stCondLst>
                                    <p:cond delay="0"/>
                                  </p:stCondLst>
                                  <p:childTnLst>
                                    <p:set>
                                      <p:cBhvr>
                                        <p:cTn id="63" dur="1" fill="hold">
                                          <p:stCondLst>
                                            <p:cond delay="0"/>
                                          </p:stCondLst>
                                        </p:cTn>
                                        <p:tgtEl>
                                          <p:spTgt spid="5"/>
                                        </p:tgtEl>
                                        <p:attrNameLst>
                                          <p:attrName>style.visibility</p:attrName>
                                        </p:attrNameLst>
                                      </p:cBhvr>
                                      <p:to>
                                        <p:strVal val="visible"/>
                                      </p:to>
                                    </p:set>
                                    <p:animEffect transition="in" filter="dissolve">
                                      <p:cBhvr>
                                        <p:cTn id="64" dur="500"/>
                                        <p:tgtEl>
                                          <p:spTgt spid="5"/>
                                        </p:tgtEl>
                                      </p:cBhvr>
                                    </p:animEffect>
                                  </p:childTnLst>
                                </p:cTn>
                              </p:par>
                              <p:par>
                                <p:cTn id="65" presetID="9" presetClass="entr" presetSubtype="0" fill="hold" nodeType="withEffect">
                                  <p:stCondLst>
                                    <p:cond delay="0"/>
                                  </p:stCondLst>
                                  <p:childTnLst>
                                    <p:set>
                                      <p:cBhvr>
                                        <p:cTn id="66" dur="1" fill="hold">
                                          <p:stCondLst>
                                            <p:cond delay="0"/>
                                          </p:stCondLst>
                                        </p:cTn>
                                        <p:tgtEl>
                                          <p:spTgt spid="8"/>
                                        </p:tgtEl>
                                        <p:attrNameLst>
                                          <p:attrName>style.visibility</p:attrName>
                                        </p:attrNameLst>
                                      </p:cBhvr>
                                      <p:to>
                                        <p:strVal val="visible"/>
                                      </p:to>
                                    </p:set>
                                    <p:animEffect transition="in" filter="dissolve">
                                      <p:cBhvr>
                                        <p:cTn id="67" dur="500"/>
                                        <p:tgtEl>
                                          <p:spTgt spid="8"/>
                                        </p:tgtEl>
                                      </p:cBhvr>
                                    </p:animEffect>
                                  </p:childTnLst>
                                </p:cTn>
                              </p:par>
                              <p:par>
                                <p:cTn id="68" presetID="9" presetClass="entr" presetSubtype="0" fill="hold" nodeType="with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dissolve">
                                      <p:cBhvr>
                                        <p:cTn id="70" dur="500"/>
                                        <p:tgtEl>
                                          <p:spTgt spid="22"/>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nodeType="clickEffect">
                                  <p:stCondLst>
                                    <p:cond delay="0"/>
                                  </p:stCondLst>
                                  <p:childTnLst>
                                    <p:set>
                                      <p:cBhvr>
                                        <p:cTn id="74" dur="1" fill="hold">
                                          <p:stCondLst>
                                            <p:cond delay="0"/>
                                          </p:stCondLst>
                                        </p:cTn>
                                        <p:tgtEl>
                                          <p:spTgt spid="93"/>
                                        </p:tgtEl>
                                        <p:attrNameLst>
                                          <p:attrName>style.visibility</p:attrName>
                                        </p:attrNameLst>
                                      </p:cBhvr>
                                      <p:to>
                                        <p:strVal val="visible"/>
                                      </p:to>
                                    </p:set>
                                    <p:animEffect transition="in" filter="dissolve">
                                      <p:cBhvr>
                                        <p:cTn id="75"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p:bldP spid="6151" grpId="0"/>
      <p:bldP spid="11" grpId="0" animBg="1"/>
      <p:bldP spid="12" grpId="0" animBg="1"/>
      <p:bldP spid="13" grpId="0" animBg="1"/>
      <p:bldP spid="14" grpId="0" animBg="1"/>
      <p:bldP spid="15" grpId="0" animBg="1"/>
      <p:bldP spid="16" grpId="0" animBg="1"/>
      <p:bldP spid="17" grpId="0" animBg="1"/>
      <p:bldP spid="18" grpId="0" animBg="1"/>
      <p:bldP spid="19" grpId="0" animBg="1"/>
      <p:bldP spid="28" grpId="0"/>
      <p:bldP spid="29" grpId="0"/>
      <p:bldP spid="30" grpId="0"/>
      <p:bldP spid="33" grpId="0"/>
      <p:bldP spid="3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Định</a:t>
            </a:r>
            <a:r>
              <a:rPr lang="en-US" dirty="0"/>
              <a:t> </a:t>
            </a:r>
            <a:r>
              <a:rPr lang="en-US" dirty="0" err="1"/>
              <a:t>tuyến</a:t>
            </a:r>
            <a:r>
              <a:rPr lang="en-US" dirty="0"/>
              <a:t> - 2</a:t>
            </a:r>
          </a:p>
        </p:txBody>
      </p:sp>
      <p:sp>
        <p:nvSpPr>
          <p:cNvPr id="3" name="Content Placeholder 2"/>
          <p:cNvSpPr>
            <a:spLocks noGrp="1"/>
          </p:cNvSpPr>
          <p:nvPr>
            <p:ph sz="quarter" idx="1"/>
          </p:nvPr>
        </p:nvSpPr>
        <p:spPr/>
        <p:txBody>
          <a:bodyPr>
            <a:normAutofit fontScale="92500" lnSpcReduction="10000"/>
          </a:bodyPr>
          <a:lstStyle/>
          <a:p>
            <a:r>
              <a:rPr lang="en-US" dirty="0"/>
              <a:t>Router </a:t>
            </a:r>
            <a:r>
              <a:rPr lang="en-US" dirty="0" err="1"/>
              <a:t>định</a:t>
            </a:r>
            <a:r>
              <a:rPr lang="en-US" dirty="0"/>
              <a:t> </a:t>
            </a:r>
            <a:r>
              <a:rPr lang="en-US" dirty="0" err="1"/>
              <a:t>tuyến</a:t>
            </a:r>
            <a:r>
              <a:rPr lang="en-US" dirty="0"/>
              <a:t> </a:t>
            </a:r>
            <a:r>
              <a:rPr lang="en-US" dirty="0" err="1"/>
              <a:t>một</a:t>
            </a:r>
            <a:r>
              <a:rPr lang="en-US" dirty="0"/>
              <a:t> </a:t>
            </a:r>
            <a:r>
              <a:rPr lang="en-US" dirty="0" err="1"/>
              <a:t>gói</a:t>
            </a:r>
            <a:r>
              <a:rPr lang="en-US" dirty="0"/>
              <a:t> tin </a:t>
            </a:r>
            <a:r>
              <a:rPr lang="en-US" dirty="0" err="1"/>
              <a:t>như</a:t>
            </a:r>
            <a:r>
              <a:rPr lang="en-US" dirty="0"/>
              <a:t> </a:t>
            </a:r>
            <a:r>
              <a:rPr lang="en-US" dirty="0" err="1"/>
              <a:t>thế</a:t>
            </a:r>
            <a:r>
              <a:rPr lang="en-US" dirty="0"/>
              <a:t> </a:t>
            </a:r>
            <a:r>
              <a:rPr lang="en-US" dirty="0" err="1"/>
              <a:t>nào</a:t>
            </a:r>
            <a:r>
              <a:rPr lang="en-US" dirty="0"/>
              <a:t>?</a:t>
            </a:r>
          </a:p>
          <a:p>
            <a:pPr lvl="1"/>
            <a:r>
              <a:rPr lang="en-US" dirty="0" err="1"/>
              <a:t>Dùng</a:t>
            </a:r>
            <a:r>
              <a:rPr lang="en-US" dirty="0"/>
              <a:t> </a:t>
            </a:r>
            <a:r>
              <a:rPr lang="en-US" dirty="0" err="1"/>
              <a:t>địa</a:t>
            </a:r>
            <a:r>
              <a:rPr lang="en-US" dirty="0"/>
              <a:t> </a:t>
            </a:r>
            <a:r>
              <a:rPr lang="en-US" dirty="0" err="1"/>
              <a:t>chỉ</a:t>
            </a:r>
            <a:r>
              <a:rPr lang="en-US" dirty="0"/>
              <a:t> </a:t>
            </a:r>
            <a:r>
              <a:rPr lang="en-US" dirty="0" err="1"/>
              <a:t>đích</a:t>
            </a:r>
            <a:r>
              <a:rPr lang="en-US" dirty="0"/>
              <a:t> </a:t>
            </a:r>
            <a:r>
              <a:rPr lang="en-US" dirty="0" err="1"/>
              <a:t>đến</a:t>
            </a:r>
            <a:r>
              <a:rPr lang="en-US" dirty="0"/>
              <a:t> </a:t>
            </a:r>
            <a:r>
              <a:rPr lang="en-US" dirty="0" err="1"/>
              <a:t>và</a:t>
            </a:r>
            <a:r>
              <a:rPr lang="en-US" dirty="0"/>
              <a:t> </a:t>
            </a:r>
            <a:r>
              <a:rPr lang="en-US" dirty="0" err="1"/>
              <a:t>bảng</a:t>
            </a:r>
            <a:r>
              <a:rPr lang="en-US" dirty="0"/>
              <a:t> </a:t>
            </a:r>
            <a:r>
              <a:rPr lang="en-US" dirty="0" err="1"/>
              <a:t>định</a:t>
            </a:r>
            <a:r>
              <a:rPr lang="en-US" dirty="0"/>
              <a:t> </a:t>
            </a:r>
            <a:r>
              <a:rPr lang="en-US" dirty="0" err="1"/>
              <a:t>tuyến</a:t>
            </a:r>
            <a:endParaRPr lang="en-US" dirty="0"/>
          </a:p>
          <a:p>
            <a:pPr lvl="1"/>
            <a:r>
              <a:rPr lang="en-US" dirty="0" err="1"/>
              <a:t>Thực</a:t>
            </a:r>
            <a:r>
              <a:rPr lang="en-US" dirty="0"/>
              <a:t> </a:t>
            </a:r>
            <a:r>
              <a:rPr lang="en-US" dirty="0" err="1"/>
              <a:t>hiện</a:t>
            </a:r>
            <a:r>
              <a:rPr lang="en-US" dirty="0"/>
              <a:t>:</a:t>
            </a:r>
          </a:p>
          <a:p>
            <a:pPr lvl="2"/>
            <a:r>
              <a:rPr lang="en-US" dirty="0" err="1"/>
              <a:t>Tìm</a:t>
            </a:r>
            <a:r>
              <a:rPr lang="en-US" dirty="0"/>
              <a:t> record </a:t>
            </a:r>
            <a:r>
              <a:rPr lang="en-US" dirty="0" err="1"/>
              <a:t>thích</a:t>
            </a:r>
            <a:r>
              <a:rPr lang="en-US" dirty="0"/>
              <a:t> </a:t>
            </a:r>
            <a:r>
              <a:rPr lang="en-US" dirty="0" err="1"/>
              <a:t>hợp</a:t>
            </a:r>
            <a:r>
              <a:rPr lang="en-US" dirty="0"/>
              <a:t> </a:t>
            </a:r>
            <a:r>
              <a:rPr lang="en-US" dirty="0" err="1"/>
              <a:t>trong</a:t>
            </a:r>
            <a:r>
              <a:rPr lang="en-US" dirty="0"/>
              <a:t> </a:t>
            </a:r>
            <a:r>
              <a:rPr lang="en-US" dirty="0" err="1"/>
              <a:t>bảng</a:t>
            </a:r>
            <a:r>
              <a:rPr lang="en-US" dirty="0"/>
              <a:t> </a:t>
            </a:r>
            <a:r>
              <a:rPr lang="en-US" dirty="0" err="1"/>
              <a:t>định</a:t>
            </a:r>
            <a:r>
              <a:rPr lang="en-US" dirty="0"/>
              <a:t> </a:t>
            </a:r>
            <a:r>
              <a:rPr lang="en-US" dirty="0" err="1"/>
              <a:t>tuyến</a:t>
            </a:r>
            <a:endParaRPr lang="en-US" dirty="0"/>
          </a:p>
          <a:p>
            <a:pPr lvl="3"/>
            <a:r>
              <a:rPr lang="en-US" dirty="0" err="1"/>
              <a:t>Tính</a:t>
            </a:r>
            <a:r>
              <a:rPr lang="en-US" dirty="0"/>
              <a:t> </a:t>
            </a:r>
            <a:r>
              <a:rPr lang="en-US" dirty="0" err="1"/>
              <a:t>địa</a:t>
            </a:r>
            <a:r>
              <a:rPr lang="en-US" dirty="0"/>
              <a:t> </a:t>
            </a:r>
            <a:r>
              <a:rPr lang="en-US" dirty="0" err="1"/>
              <a:t>chỉ</a:t>
            </a:r>
            <a:r>
              <a:rPr lang="en-US" dirty="0"/>
              <a:t> </a:t>
            </a:r>
            <a:r>
              <a:rPr lang="en-US" dirty="0" err="1"/>
              <a:t>đường</a:t>
            </a:r>
            <a:r>
              <a:rPr lang="en-US" dirty="0"/>
              <a:t> </a:t>
            </a:r>
            <a:r>
              <a:rPr lang="en-US" dirty="0" err="1"/>
              <a:t>mạng</a:t>
            </a:r>
            <a:r>
              <a:rPr lang="en-US" dirty="0"/>
              <a:t> </a:t>
            </a:r>
            <a:r>
              <a:rPr lang="en-US" dirty="0" err="1"/>
              <a:t>giữa</a:t>
            </a:r>
            <a:r>
              <a:rPr lang="en-US" dirty="0"/>
              <a:t> </a:t>
            </a:r>
            <a:r>
              <a:rPr lang="en-US" dirty="0" err="1"/>
              <a:t>địa</a:t>
            </a:r>
            <a:r>
              <a:rPr lang="en-US" dirty="0"/>
              <a:t> </a:t>
            </a:r>
            <a:r>
              <a:rPr lang="en-US" dirty="0" err="1"/>
              <a:t>chỉ</a:t>
            </a:r>
            <a:r>
              <a:rPr lang="en-US" dirty="0"/>
              <a:t> </a:t>
            </a:r>
            <a:r>
              <a:rPr lang="en-US" dirty="0" err="1"/>
              <a:t>đích</a:t>
            </a:r>
            <a:r>
              <a:rPr lang="en-US" dirty="0"/>
              <a:t> </a:t>
            </a:r>
            <a:r>
              <a:rPr lang="en-US" dirty="0" err="1"/>
              <a:t>đến</a:t>
            </a:r>
            <a:r>
              <a:rPr lang="en-US" dirty="0"/>
              <a:t> </a:t>
            </a:r>
            <a:r>
              <a:rPr lang="en-US" dirty="0" err="1"/>
              <a:t>với</a:t>
            </a:r>
            <a:r>
              <a:rPr lang="en-US" dirty="0"/>
              <a:t> </a:t>
            </a:r>
            <a:r>
              <a:rPr lang="en-US" dirty="0" err="1"/>
              <a:t>subnetmask</a:t>
            </a:r>
            <a:r>
              <a:rPr lang="en-US" dirty="0"/>
              <a:t> </a:t>
            </a:r>
            <a:r>
              <a:rPr lang="en-US" dirty="0" err="1"/>
              <a:t>của</a:t>
            </a:r>
            <a:r>
              <a:rPr lang="en-US" dirty="0"/>
              <a:t> </a:t>
            </a:r>
            <a:r>
              <a:rPr lang="en-US" dirty="0" err="1"/>
              <a:t>từng</a:t>
            </a:r>
            <a:r>
              <a:rPr lang="en-US" dirty="0"/>
              <a:t> record</a:t>
            </a:r>
          </a:p>
          <a:p>
            <a:pPr lvl="3"/>
            <a:r>
              <a:rPr lang="en-US" dirty="0"/>
              <a:t>So </a:t>
            </a:r>
            <a:r>
              <a:rPr lang="en-US" dirty="0" err="1"/>
              <a:t>sánh</a:t>
            </a:r>
            <a:r>
              <a:rPr lang="en-US" dirty="0"/>
              <a:t> destination network </a:t>
            </a:r>
            <a:r>
              <a:rPr lang="en-US" dirty="0" err="1"/>
              <a:t>với</a:t>
            </a:r>
            <a:r>
              <a:rPr lang="en-US" dirty="0"/>
              <a:t> </a:t>
            </a:r>
            <a:r>
              <a:rPr lang="en-US" dirty="0" err="1"/>
              <a:t>địa</a:t>
            </a:r>
            <a:r>
              <a:rPr lang="en-US" dirty="0"/>
              <a:t> </a:t>
            </a:r>
            <a:r>
              <a:rPr lang="en-US" dirty="0" err="1"/>
              <a:t>chỉ</a:t>
            </a:r>
            <a:r>
              <a:rPr lang="en-US" dirty="0"/>
              <a:t> </a:t>
            </a:r>
            <a:r>
              <a:rPr lang="en-US" dirty="0" err="1"/>
              <a:t>đường</a:t>
            </a:r>
            <a:r>
              <a:rPr lang="en-US" dirty="0"/>
              <a:t> </a:t>
            </a:r>
            <a:r>
              <a:rPr lang="en-US" dirty="0" err="1"/>
              <a:t>mạng</a:t>
            </a:r>
            <a:r>
              <a:rPr lang="en-US" dirty="0"/>
              <a:t> </a:t>
            </a:r>
            <a:r>
              <a:rPr lang="en-US" dirty="0" err="1"/>
              <a:t>vừa</a:t>
            </a:r>
            <a:r>
              <a:rPr lang="en-US" dirty="0"/>
              <a:t> </a:t>
            </a:r>
            <a:r>
              <a:rPr lang="en-US" dirty="0" err="1"/>
              <a:t>tính</a:t>
            </a:r>
            <a:endParaRPr lang="en-US" dirty="0"/>
          </a:p>
          <a:p>
            <a:pPr lvl="2"/>
            <a:r>
              <a:rPr lang="en-US" dirty="0" err="1"/>
              <a:t>Gởi</a:t>
            </a:r>
            <a:r>
              <a:rPr lang="en-US" dirty="0"/>
              <a:t> </a:t>
            </a:r>
            <a:r>
              <a:rPr lang="en-US" dirty="0" err="1"/>
              <a:t>gói</a:t>
            </a:r>
            <a:r>
              <a:rPr lang="en-US" dirty="0"/>
              <a:t> tin </a:t>
            </a:r>
            <a:r>
              <a:rPr lang="en-US" dirty="0" err="1"/>
              <a:t>theo</a:t>
            </a:r>
            <a:r>
              <a:rPr lang="en-US" dirty="0"/>
              <a:t> </a:t>
            </a:r>
            <a:r>
              <a:rPr lang="en-US" dirty="0" err="1"/>
              <a:t>thông</a:t>
            </a:r>
            <a:r>
              <a:rPr lang="en-US" dirty="0"/>
              <a:t> tin </a:t>
            </a:r>
            <a:r>
              <a:rPr lang="en-US" dirty="0" err="1"/>
              <a:t>của</a:t>
            </a:r>
            <a:r>
              <a:rPr lang="en-US" dirty="0"/>
              <a:t> record </a:t>
            </a:r>
            <a:r>
              <a:rPr lang="en-US" dirty="0" err="1"/>
              <a:t>tìm</a:t>
            </a:r>
            <a:r>
              <a:rPr lang="en-US" dirty="0"/>
              <a:t> </a:t>
            </a:r>
            <a:r>
              <a:rPr lang="en-US" dirty="0" err="1"/>
              <a:t>được</a:t>
            </a:r>
            <a:endParaRPr lang="en-US" dirty="0"/>
          </a:p>
          <a:p>
            <a:r>
              <a:rPr lang="en-US" dirty="0"/>
              <a:t>VD: R1 </a:t>
            </a:r>
            <a:r>
              <a:rPr lang="en-US" dirty="0" err="1"/>
              <a:t>nhận</a:t>
            </a:r>
            <a:r>
              <a:rPr lang="en-US" dirty="0"/>
              <a:t> </a:t>
            </a:r>
            <a:r>
              <a:rPr lang="en-US" dirty="0" err="1"/>
              <a:t>gói</a:t>
            </a:r>
            <a:r>
              <a:rPr lang="en-US" dirty="0"/>
              <a:t> tin </a:t>
            </a:r>
            <a:r>
              <a:rPr lang="en-US" dirty="0" err="1"/>
              <a:t>có</a:t>
            </a:r>
            <a:r>
              <a:rPr lang="en-US" dirty="0"/>
              <a:t> destination 210.245.10.5</a:t>
            </a:r>
          </a:p>
          <a:p>
            <a:pPr lvl="1"/>
            <a:r>
              <a:rPr lang="en-US" dirty="0"/>
              <a:t>255.255.255.192</a:t>
            </a:r>
          </a:p>
          <a:p>
            <a:pPr lvl="2"/>
            <a:r>
              <a:rPr lang="en-US" dirty="0"/>
              <a:t>Net: 210.245.10.0 </a:t>
            </a:r>
            <a:r>
              <a:rPr lang="en-US" dirty="0">
                <a:sym typeface="Wingdings" pitchFamily="2" charset="2"/>
              </a:rPr>
              <a:t> </a:t>
            </a:r>
            <a:r>
              <a:rPr lang="en-US" dirty="0" err="1">
                <a:sym typeface="Wingdings" pitchFamily="2" charset="2"/>
              </a:rPr>
              <a:t>không</a:t>
            </a:r>
            <a:r>
              <a:rPr lang="en-US" dirty="0">
                <a:sym typeface="Wingdings" pitchFamily="2" charset="2"/>
              </a:rPr>
              <a:t> </a:t>
            </a:r>
            <a:r>
              <a:rPr lang="en-US" dirty="0" err="1">
                <a:sym typeface="Wingdings" pitchFamily="2" charset="2"/>
              </a:rPr>
              <a:t>có</a:t>
            </a:r>
            <a:r>
              <a:rPr lang="en-US" dirty="0">
                <a:sym typeface="Wingdings" pitchFamily="2" charset="2"/>
              </a:rPr>
              <a:t> record </a:t>
            </a:r>
            <a:r>
              <a:rPr lang="en-US" dirty="0" err="1">
                <a:sym typeface="Wingdings" pitchFamily="2" charset="2"/>
              </a:rPr>
              <a:t>thoả</a:t>
            </a:r>
            <a:endParaRPr lang="en-US" dirty="0">
              <a:sym typeface="Wingdings" pitchFamily="2" charset="2"/>
            </a:endParaRPr>
          </a:p>
          <a:p>
            <a:pPr lvl="1"/>
            <a:r>
              <a:rPr lang="en-US" dirty="0">
                <a:sym typeface="Wingdings" pitchFamily="2" charset="2"/>
              </a:rPr>
              <a:t>255.255.255.0</a:t>
            </a:r>
          </a:p>
          <a:p>
            <a:pPr lvl="2"/>
            <a:r>
              <a:rPr lang="en-US" dirty="0">
                <a:sym typeface="Wingdings" pitchFamily="2" charset="2"/>
              </a:rPr>
              <a:t>Net: 210.245.10.0	 record </a:t>
            </a:r>
            <a:r>
              <a:rPr lang="en-US" dirty="0" err="1">
                <a:sym typeface="Wingdings" pitchFamily="2" charset="2"/>
              </a:rPr>
              <a:t>số</a:t>
            </a:r>
            <a:r>
              <a:rPr lang="en-US" dirty="0">
                <a:sym typeface="Wingdings" pitchFamily="2" charset="2"/>
              </a:rPr>
              <a:t> 1 </a:t>
            </a:r>
            <a:r>
              <a:rPr lang="en-US" dirty="0" err="1">
                <a:sym typeface="Wingdings" pitchFamily="2" charset="2"/>
              </a:rPr>
              <a:t>thoả</a:t>
            </a:r>
            <a:endParaRPr lang="en-US" dirty="0">
              <a:sym typeface="Wingdings" pitchFamily="2" charset="2"/>
            </a:endParaRPr>
          </a:p>
          <a:p>
            <a:pPr lvl="8">
              <a:buNone/>
            </a:pPr>
            <a:r>
              <a:rPr lang="en-US" dirty="0">
                <a:sym typeface="Wingdings" pitchFamily="2" charset="2"/>
              </a:rPr>
              <a:t>		</a:t>
            </a:r>
            <a:r>
              <a:rPr lang="en-US" sz="1800" dirty="0">
                <a:solidFill>
                  <a:schemeClr val="tx1"/>
                </a:solidFill>
                <a:sym typeface="Wingdings" pitchFamily="2" charset="2"/>
              </a:rPr>
              <a:t> </a:t>
            </a:r>
            <a:r>
              <a:rPr lang="en-US" sz="1800" dirty="0" err="1">
                <a:solidFill>
                  <a:schemeClr val="tx1"/>
                </a:solidFill>
                <a:sym typeface="Wingdings" pitchFamily="2" charset="2"/>
              </a:rPr>
              <a:t>gói</a:t>
            </a:r>
            <a:r>
              <a:rPr lang="en-US" sz="1800" dirty="0">
                <a:solidFill>
                  <a:schemeClr val="tx1"/>
                </a:solidFill>
                <a:sym typeface="Wingdings" pitchFamily="2" charset="2"/>
              </a:rPr>
              <a:t> tin </a:t>
            </a:r>
            <a:r>
              <a:rPr lang="en-US" sz="1800" dirty="0" err="1">
                <a:solidFill>
                  <a:schemeClr val="tx1"/>
                </a:solidFill>
                <a:sym typeface="Wingdings" pitchFamily="2" charset="2"/>
              </a:rPr>
              <a:t>chuyển</a:t>
            </a:r>
            <a:r>
              <a:rPr lang="en-US" sz="1800" dirty="0">
                <a:solidFill>
                  <a:schemeClr val="tx1"/>
                </a:solidFill>
                <a:sym typeface="Wingdings" pitchFamily="2" charset="2"/>
              </a:rPr>
              <a:t> </a:t>
            </a:r>
            <a:r>
              <a:rPr lang="en-US" sz="1800" dirty="0" err="1">
                <a:solidFill>
                  <a:schemeClr val="tx1"/>
                </a:solidFill>
                <a:sym typeface="Wingdings" pitchFamily="2" charset="2"/>
              </a:rPr>
              <a:t>ra</a:t>
            </a:r>
            <a:r>
              <a:rPr lang="en-US" sz="1800" dirty="0">
                <a:solidFill>
                  <a:schemeClr val="tx1"/>
                </a:solidFill>
                <a:sym typeface="Wingdings" pitchFamily="2" charset="2"/>
              </a:rPr>
              <a:t> interface </a:t>
            </a:r>
            <a:r>
              <a:rPr lang="en-US" sz="1800" dirty="0" err="1">
                <a:solidFill>
                  <a:schemeClr val="tx1"/>
                </a:solidFill>
                <a:sym typeface="Wingdings" pitchFamily="2" charset="2"/>
              </a:rPr>
              <a:t>số</a:t>
            </a:r>
            <a:r>
              <a:rPr lang="en-US" sz="1800" dirty="0">
                <a:solidFill>
                  <a:schemeClr val="tx1"/>
                </a:solidFill>
                <a:sym typeface="Wingdings" pitchFamily="2" charset="2"/>
              </a:rPr>
              <a:t> 3 </a:t>
            </a:r>
            <a:r>
              <a:rPr lang="en-US" sz="1800" dirty="0" err="1">
                <a:solidFill>
                  <a:schemeClr val="tx1"/>
                </a:solidFill>
                <a:sym typeface="Wingdings" pitchFamily="2" charset="2"/>
              </a:rPr>
              <a:t>và</a:t>
            </a:r>
            <a:r>
              <a:rPr lang="en-US" sz="1800" dirty="0">
                <a:solidFill>
                  <a:schemeClr val="tx1"/>
                </a:solidFill>
                <a:sym typeface="Wingdings" pitchFamily="2" charset="2"/>
              </a:rPr>
              <a:t> </a:t>
            </a:r>
            <a:r>
              <a:rPr lang="en-US" sz="1800" dirty="0" err="1">
                <a:solidFill>
                  <a:schemeClr val="tx1"/>
                </a:solidFill>
                <a:sym typeface="Wingdings" pitchFamily="2" charset="2"/>
              </a:rPr>
              <a:t>nơi</a:t>
            </a:r>
            <a:r>
              <a:rPr lang="en-US" sz="1800" dirty="0">
                <a:solidFill>
                  <a:schemeClr val="tx1"/>
                </a:solidFill>
                <a:sym typeface="Wingdings" pitchFamily="2" charset="2"/>
              </a:rPr>
              <a:t> </a:t>
            </a:r>
            <a:r>
              <a:rPr lang="en-US" sz="1800" dirty="0" err="1">
                <a:solidFill>
                  <a:schemeClr val="tx1"/>
                </a:solidFill>
                <a:sym typeface="Wingdings" pitchFamily="2" charset="2"/>
              </a:rPr>
              <a:t>nhận</a:t>
            </a:r>
            <a:r>
              <a:rPr lang="en-US" sz="1800" dirty="0">
                <a:solidFill>
                  <a:schemeClr val="tx1"/>
                </a:solidFill>
                <a:sym typeface="Wingdings" pitchFamily="2" charset="2"/>
              </a:rPr>
              <a:t> </a:t>
            </a:r>
            <a:r>
              <a:rPr lang="en-US" sz="1800" dirty="0" err="1">
                <a:solidFill>
                  <a:schemeClr val="tx1"/>
                </a:solidFill>
                <a:sym typeface="Wingdings" pitchFamily="2" charset="2"/>
              </a:rPr>
              <a:t>gói</a:t>
            </a:r>
            <a:r>
              <a:rPr lang="en-US" sz="1800" dirty="0">
                <a:solidFill>
                  <a:schemeClr val="tx1"/>
                </a:solidFill>
                <a:sym typeface="Wingdings" pitchFamily="2" charset="2"/>
              </a:rPr>
              <a:t> tin </a:t>
            </a:r>
            <a:r>
              <a:rPr lang="en-US" sz="1800" dirty="0" err="1">
                <a:solidFill>
                  <a:schemeClr val="tx1"/>
                </a:solidFill>
                <a:sym typeface="Wingdings" pitchFamily="2" charset="2"/>
              </a:rPr>
              <a:t>tiếp</a:t>
            </a:r>
            <a:r>
              <a:rPr lang="en-US" sz="1800" dirty="0">
                <a:solidFill>
                  <a:schemeClr val="tx1"/>
                </a:solidFill>
                <a:sym typeface="Wingdings" pitchFamily="2" charset="2"/>
              </a:rPr>
              <a:t> </a:t>
            </a:r>
            <a:r>
              <a:rPr lang="en-US" sz="1800" dirty="0" err="1">
                <a:solidFill>
                  <a:schemeClr val="tx1"/>
                </a:solidFill>
                <a:sym typeface="Wingdings" pitchFamily="2" charset="2"/>
              </a:rPr>
              <a:t>theo</a:t>
            </a:r>
            <a:r>
              <a:rPr lang="en-US" sz="1800" dirty="0">
                <a:solidFill>
                  <a:schemeClr val="tx1"/>
                </a:solidFill>
                <a:sym typeface="Wingdings" pitchFamily="2" charset="2"/>
              </a:rPr>
              <a:t> </a:t>
            </a:r>
            <a:r>
              <a:rPr lang="en-US" sz="1800" dirty="0" err="1">
                <a:solidFill>
                  <a:schemeClr val="tx1"/>
                </a:solidFill>
                <a:sym typeface="Wingdings" pitchFamily="2" charset="2"/>
              </a:rPr>
              <a:t>là</a:t>
            </a:r>
            <a:r>
              <a:rPr lang="en-US" sz="1800" dirty="0">
                <a:solidFill>
                  <a:schemeClr val="tx1"/>
                </a:solidFill>
                <a:sym typeface="Wingdings" pitchFamily="2" charset="2"/>
              </a:rPr>
              <a:t> 192.168.3.2</a:t>
            </a:r>
          </a:p>
        </p:txBody>
      </p:sp>
      <p:sp>
        <p:nvSpPr>
          <p:cNvPr id="4" name="Slide Number Placeholder 3"/>
          <p:cNvSpPr>
            <a:spLocks noGrp="1"/>
          </p:cNvSpPr>
          <p:nvPr>
            <p:ph type="sldNum" sz="quarter" idx="12"/>
          </p:nvPr>
        </p:nvSpPr>
        <p:spPr/>
        <p:txBody>
          <a:bodyPr/>
          <a:lstStyle/>
          <a:p>
            <a:fld id="{4810A696-75C0-4E1D-A482-26D5420205C7}" type="slidenum">
              <a:rPr lang="en-US" smtClean="0"/>
              <a:pPr/>
              <a:t>18</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Bảng</a:t>
            </a:r>
            <a:r>
              <a:rPr lang="en-US" dirty="0"/>
              <a:t> </a:t>
            </a:r>
            <a:r>
              <a:rPr lang="en-US" dirty="0" err="1"/>
              <a:t>định</a:t>
            </a:r>
            <a:r>
              <a:rPr lang="en-US" dirty="0"/>
              <a:t> </a:t>
            </a:r>
            <a:r>
              <a:rPr lang="en-US" dirty="0" err="1"/>
              <a:t>tuyến</a:t>
            </a:r>
            <a:endParaRPr lang="en-US" dirty="0"/>
          </a:p>
        </p:txBody>
      </p:sp>
      <p:sp>
        <p:nvSpPr>
          <p:cNvPr id="3" name="Content Placeholder 2"/>
          <p:cNvSpPr>
            <a:spLocks noGrp="1"/>
          </p:cNvSpPr>
          <p:nvPr>
            <p:ph sz="quarter" idx="1"/>
          </p:nvPr>
        </p:nvSpPr>
        <p:spPr/>
        <p:txBody>
          <a:bodyPr/>
          <a:lstStyle/>
          <a:p>
            <a:r>
              <a:rPr lang="en-US" sz="2800" dirty="0" err="1"/>
              <a:t>Xây</a:t>
            </a:r>
            <a:r>
              <a:rPr lang="en-US" sz="2800" dirty="0"/>
              <a:t> </a:t>
            </a:r>
            <a:r>
              <a:rPr lang="en-US" sz="2800" dirty="0" err="1"/>
              <a:t>dựng</a:t>
            </a:r>
            <a:r>
              <a:rPr lang="en-US" sz="2800" dirty="0"/>
              <a:t> </a:t>
            </a:r>
            <a:r>
              <a:rPr lang="en-US" sz="2800" dirty="0" err="1"/>
              <a:t>bảng</a:t>
            </a:r>
            <a:r>
              <a:rPr lang="en-US" sz="2800" dirty="0"/>
              <a:t> </a:t>
            </a:r>
            <a:r>
              <a:rPr lang="en-US" sz="2800" dirty="0" err="1"/>
              <a:t>định</a:t>
            </a:r>
            <a:r>
              <a:rPr lang="en-US" sz="2800" dirty="0"/>
              <a:t> </a:t>
            </a:r>
            <a:r>
              <a:rPr lang="en-US" sz="2800" dirty="0" err="1"/>
              <a:t>tuyến</a:t>
            </a:r>
            <a:r>
              <a:rPr lang="en-US" sz="2800" dirty="0"/>
              <a:t>:</a:t>
            </a:r>
          </a:p>
          <a:p>
            <a:pPr lvl="1"/>
            <a:r>
              <a:rPr lang="en-US" sz="2400" dirty="0" err="1"/>
              <a:t>Tĩnh</a:t>
            </a:r>
            <a:r>
              <a:rPr lang="en-US" sz="2400" dirty="0"/>
              <a:t> (static): con </a:t>
            </a:r>
            <a:r>
              <a:rPr lang="en-US" sz="2400" dirty="0" err="1"/>
              <a:t>người</a:t>
            </a:r>
            <a:r>
              <a:rPr lang="en-US" sz="2400" dirty="0"/>
              <a:t> </a:t>
            </a:r>
            <a:r>
              <a:rPr lang="en-US" sz="2400" dirty="0" err="1"/>
              <a:t>tự</a:t>
            </a:r>
            <a:r>
              <a:rPr lang="en-US" sz="2400" dirty="0"/>
              <a:t> </a:t>
            </a:r>
            <a:r>
              <a:rPr lang="en-US" sz="2400" dirty="0" err="1"/>
              <a:t>thiết</a:t>
            </a:r>
            <a:r>
              <a:rPr lang="en-US" sz="2400" dirty="0"/>
              <a:t> </a:t>
            </a:r>
            <a:r>
              <a:rPr lang="en-US" sz="2400" dirty="0" err="1"/>
              <a:t>lập</a:t>
            </a:r>
            <a:endParaRPr lang="en-US" sz="2400" dirty="0"/>
          </a:p>
          <a:p>
            <a:pPr lvl="1"/>
            <a:r>
              <a:rPr lang="en-US" sz="2400" dirty="0" err="1"/>
              <a:t>Động</a:t>
            </a:r>
            <a:r>
              <a:rPr lang="en-US" sz="2400" dirty="0"/>
              <a:t> (dynamic): </a:t>
            </a:r>
            <a:r>
              <a:rPr lang="en-US" sz="2400" dirty="0" err="1"/>
              <a:t>học</a:t>
            </a:r>
            <a:endParaRPr lang="en-US" sz="2400" dirty="0"/>
          </a:p>
          <a:p>
            <a:pPr lvl="2"/>
            <a:r>
              <a:rPr lang="en-US" dirty="0"/>
              <a:t>Distance Vector:</a:t>
            </a:r>
          </a:p>
          <a:p>
            <a:pPr lvl="3"/>
            <a:r>
              <a:rPr lang="en-US" dirty="0" err="1"/>
              <a:t>Gởi</a:t>
            </a:r>
            <a:r>
              <a:rPr lang="en-US" dirty="0"/>
              <a:t> </a:t>
            </a:r>
            <a:r>
              <a:rPr lang="en-US" dirty="0" err="1"/>
              <a:t>theo</a:t>
            </a:r>
            <a:r>
              <a:rPr lang="en-US" dirty="0"/>
              <a:t> </a:t>
            </a:r>
            <a:r>
              <a:rPr lang="en-US" dirty="0" err="1"/>
              <a:t>định</a:t>
            </a:r>
            <a:r>
              <a:rPr lang="en-US" dirty="0"/>
              <a:t> </a:t>
            </a:r>
            <a:r>
              <a:rPr lang="en-US" dirty="0" err="1"/>
              <a:t>kỳ</a:t>
            </a:r>
            <a:endParaRPr lang="en-US" dirty="0"/>
          </a:p>
          <a:p>
            <a:pPr lvl="3"/>
            <a:r>
              <a:rPr lang="en-US" dirty="0" err="1"/>
              <a:t>Gởi</a:t>
            </a:r>
            <a:r>
              <a:rPr lang="en-US" dirty="0"/>
              <a:t> </a:t>
            </a:r>
            <a:r>
              <a:rPr lang="en-US" dirty="0" err="1"/>
              <a:t>toàn</a:t>
            </a:r>
            <a:r>
              <a:rPr lang="en-US" dirty="0"/>
              <a:t> </a:t>
            </a:r>
            <a:r>
              <a:rPr lang="en-US" dirty="0" err="1"/>
              <a:t>bộ</a:t>
            </a:r>
            <a:r>
              <a:rPr lang="en-US" dirty="0"/>
              <a:t> </a:t>
            </a:r>
            <a:r>
              <a:rPr lang="en-US" dirty="0" err="1"/>
              <a:t>bảng</a:t>
            </a:r>
            <a:r>
              <a:rPr lang="en-US" dirty="0"/>
              <a:t> </a:t>
            </a:r>
            <a:r>
              <a:rPr lang="en-US" dirty="0" err="1"/>
              <a:t>định</a:t>
            </a:r>
            <a:r>
              <a:rPr lang="en-US" dirty="0"/>
              <a:t> </a:t>
            </a:r>
            <a:r>
              <a:rPr lang="en-US" dirty="0" err="1"/>
              <a:t>tuyến</a:t>
            </a:r>
            <a:endParaRPr lang="en-US" dirty="0"/>
          </a:p>
          <a:p>
            <a:pPr lvl="3"/>
            <a:r>
              <a:rPr lang="en-US" dirty="0"/>
              <a:t>VD: RIP, IGRP, …</a:t>
            </a:r>
          </a:p>
          <a:p>
            <a:pPr lvl="2"/>
            <a:r>
              <a:rPr lang="en-US" dirty="0"/>
              <a:t>Link State:</a:t>
            </a:r>
          </a:p>
          <a:p>
            <a:pPr lvl="3"/>
            <a:r>
              <a:rPr lang="en-US" dirty="0" err="1"/>
              <a:t>Gởi</a:t>
            </a:r>
            <a:r>
              <a:rPr lang="en-US" dirty="0"/>
              <a:t> </a:t>
            </a:r>
            <a:r>
              <a:rPr lang="en-US" dirty="0" err="1"/>
              <a:t>khi</a:t>
            </a:r>
            <a:r>
              <a:rPr lang="en-US" dirty="0"/>
              <a:t> </a:t>
            </a:r>
            <a:r>
              <a:rPr lang="en-US" dirty="0" err="1"/>
              <a:t>có</a:t>
            </a:r>
            <a:r>
              <a:rPr lang="en-US" dirty="0"/>
              <a:t> </a:t>
            </a:r>
            <a:r>
              <a:rPr lang="en-US" dirty="0" err="1"/>
              <a:t>thay</a:t>
            </a:r>
            <a:r>
              <a:rPr lang="en-US" dirty="0"/>
              <a:t> </a:t>
            </a:r>
            <a:r>
              <a:rPr lang="en-US" dirty="0" err="1"/>
              <a:t>đổi</a:t>
            </a:r>
            <a:endParaRPr lang="en-US" dirty="0"/>
          </a:p>
          <a:p>
            <a:pPr lvl="3"/>
            <a:r>
              <a:rPr lang="en-US" dirty="0" err="1"/>
              <a:t>Gởi</a:t>
            </a:r>
            <a:r>
              <a:rPr lang="en-US" dirty="0"/>
              <a:t> </a:t>
            </a:r>
            <a:r>
              <a:rPr lang="en-US" dirty="0" err="1"/>
              <a:t>tình</a:t>
            </a:r>
            <a:r>
              <a:rPr lang="en-US" dirty="0"/>
              <a:t> </a:t>
            </a:r>
            <a:r>
              <a:rPr lang="en-US" dirty="0" err="1"/>
              <a:t>trạng</a:t>
            </a:r>
            <a:r>
              <a:rPr lang="en-US" dirty="0"/>
              <a:t> </a:t>
            </a:r>
            <a:r>
              <a:rPr lang="en-US" dirty="0" err="1"/>
              <a:t>kết</a:t>
            </a:r>
            <a:r>
              <a:rPr lang="en-US" dirty="0"/>
              <a:t> </a:t>
            </a:r>
            <a:r>
              <a:rPr lang="en-US" dirty="0" err="1"/>
              <a:t>nối</a:t>
            </a:r>
            <a:endParaRPr lang="en-US" dirty="0"/>
          </a:p>
          <a:p>
            <a:pPr lvl="3"/>
            <a:r>
              <a:rPr lang="en-US" dirty="0"/>
              <a:t>VD: OSPF, ISIS, …</a:t>
            </a:r>
          </a:p>
          <a:p>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19</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linds(horizontal)">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blinds(horizontal)">
                                      <p:cBhvr>
                                        <p:cTn id="36" dur="500"/>
                                        <p:tgtEl>
                                          <p:spTgt spid="3">
                                            <p:txEl>
                                              <p:pRg st="7" end="7"/>
                                            </p:txEl>
                                          </p:spTgt>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blinds(horizontal)">
                                      <p:cBhvr>
                                        <p:cTn id="39" dur="500"/>
                                        <p:tgtEl>
                                          <p:spTgt spid="3">
                                            <p:txEl>
                                              <p:pRg st="8" end="8"/>
                                            </p:txEl>
                                          </p:spTgt>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blinds(horizontal)">
                                      <p:cBhvr>
                                        <p:cTn id="42" dur="500"/>
                                        <p:tgtEl>
                                          <p:spTgt spid="3">
                                            <p:txEl>
                                              <p:pRg st="9" end="9"/>
                                            </p:txEl>
                                          </p:spTgt>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blinds(horizontal)">
                                      <p:cBhvr>
                                        <p:cTn id="4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r>
              <a:rPr lang="en-US"/>
              <a:t>Mục tiêu</a:t>
            </a:r>
          </a:p>
        </p:txBody>
      </p:sp>
      <p:sp>
        <p:nvSpPr>
          <p:cNvPr id="141315" name="Rectangle 3"/>
          <p:cNvSpPr>
            <a:spLocks noGrp="1" noChangeArrowheads="1"/>
          </p:cNvSpPr>
          <p:nvPr>
            <p:ph sz="quarter" idx="1"/>
          </p:nvPr>
        </p:nvSpPr>
        <p:spPr>
          <a:xfrm>
            <a:off x="228600" y="1447800"/>
            <a:ext cx="6858000" cy="4876799"/>
          </a:xfrm>
        </p:spPr>
        <p:txBody>
          <a:bodyPr>
            <a:normAutofit fontScale="92500" lnSpcReduction="20000"/>
          </a:bodyPr>
          <a:lstStyle/>
          <a:p>
            <a:pPr eaLnBrk="1" hangingPunct="1">
              <a:lnSpc>
                <a:spcPct val="90000"/>
              </a:lnSpc>
            </a:pPr>
            <a:r>
              <a:rPr lang="en-US" sz="2800" dirty="0" err="1"/>
              <a:t>Thiết</a:t>
            </a:r>
            <a:r>
              <a:rPr lang="en-US" sz="2800" dirty="0"/>
              <a:t> </a:t>
            </a:r>
            <a:r>
              <a:rPr lang="en-US" sz="2800" dirty="0" err="1"/>
              <a:t>lập</a:t>
            </a:r>
            <a:r>
              <a:rPr lang="en-US" sz="2800" dirty="0"/>
              <a:t> </a:t>
            </a:r>
            <a:r>
              <a:rPr lang="en-US" sz="2800" dirty="0" err="1"/>
              <a:t>kết</a:t>
            </a:r>
            <a:r>
              <a:rPr lang="en-US" sz="2800" dirty="0"/>
              <a:t> </a:t>
            </a:r>
            <a:r>
              <a:rPr lang="en-US" sz="2800" dirty="0" err="1"/>
              <a:t>nối</a:t>
            </a:r>
            <a:r>
              <a:rPr lang="en-US" sz="2800" dirty="0"/>
              <a:t> </a:t>
            </a:r>
            <a:r>
              <a:rPr lang="en-US" sz="2800" dirty="0" err="1"/>
              <a:t>giữa</a:t>
            </a:r>
            <a:r>
              <a:rPr lang="en-US" sz="2800" dirty="0"/>
              <a:t> 2 host </a:t>
            </a:r>
            <a:r>
              <a:rPr lang="en-US" sz="2800" dirty="0" err="1"/>
              <a:t>để</a:t>
            </a:r>
            <a:r>
              <a:rPr lang="en-US" sz="2800" dirty="0"/>
              <a:t> </a:t>
            </a:r>
            <a:r>
              <a:rPr lang="en-US" sz="2800" dirty="0" err="1"/>
              <a:t>truyền</a:t>
            </a:r>
            <a:r>
              <a:rPr lang="en-US" sz="2800" dirty="0"/>
              <a:t> </a:t>
            </a:r>
            <a:r>
              <a:rPr lang="en-US" sz="2800" dirty="0" err="1"/>
              <a:t>dữ</a:t>
            </a:r>
            <a:r>
              <a:rPr lang="en-US" sz="2800" dirty="0"/>
              <a:t> </a:t>
            </a:r>
            <a:r>
              <a:rPr lang="en-US" sz="2800" dirty="0" err="1"/>
              <a:t>liệu</a:t>
            </a:r>
            <a:r>
              <a:rPr lang="en-US" sz="2800" dirty="0"/>
              <a:t> </a:t>
            </a:r>
            <a:r>
              <a:rPr lang="en-US" sz="2800" dirty="0" err="1"/>
              <a:t>từ</a:t>
            </a:r>
            <a:r>
              <a:rPr lang="en-US" sz="2800" dirty="0"/>
              <a:t> host – host</a:t>
            </a:r>
          </a:p>
          <a:p>
            <a:pPr marL="0" indent="0">
              <a:buNone/>
            </a:pPr>
            <a:r>
              <a:rPr lang="en-US" dirty="0"/>
              <a:t>D</a:t>
            </a:r>
            <a:r>
              <a:rPr lang="vi-VN" dirty="0"/>
              <a:t>ưới đây là tóm tắt nhiệm vụ của các tầng trong mô hình TCP/IP:</a:t>
            </a:r>
          </a:p>
          <a:p>
            <a:r>
              <a:rPr lang="vi-VN" b="1" dirty="0"/>
              <a:t>Tầng Ứng Dụng</a:t>
            </a:r>
            <a:r>
              <a:rPr lang="vi-VN" dirty="0"/>
              <a:t>: Quản lý các ứng dụng và dịch vụ mạng như HTTP, SMTP, FTP.</a:t>
            </a:r>
          </a:p>
          <a:p>
            <a:r>
              <a:rPr lang="vi-VN" b="1" dirty="0"/>
              <a:t>Tầng Vận Chuyển</a:t>
            </a:r>
            <a:r>
              <a:rPr lang="vi-VN" dirty="0"/>
              <a:t>: Cung cấp giao thức như TCP và UDP để truyền dữ liệu đáng tin cậy giữa các máy tính.</a:t>
            </a:r>
          </a:p>
          <a:p>
            <a:r>
              <a:rPr lang="vi-VN" b="1" dirty="0"/>
              <a:t>Tầng Internet</a:t>
            </a:r>
            <a:r>
              <a:rPr lang="vi-VN" dirty="0"/>
              <a:t>: </a:t>
            </a:r>
            <a:r>
              <a:rPr lang="vi-VN" u="sng" dirty="0"/>
              <a:t>Xử lý địa chỉ IP và định tuyến gói tin qua mạng</a:t>
            </a:r>
            <a:r>
              <a:rPr lang="vi-VN" dirty="0"/>
              <a:t>.</a:t>
            </a:r>
          </a:p>
          <a:p>
            <a:r>
              <a:rPr lang="vi-VN" b="1" dirty="0"/>
              <a:t>Tầng Truy Cập Mạng</a:t>
            </a:r>
            <a:r>
              <a:rPr lang="vi-VN" dirty="0"/>
              <a:t>: Điều khiển phần cứng và phương tiện truyền dẫn dữ liệu.</a:t>
            </a:r>
          </a:p>
          <a:p>
            <a:pPr eaLnBrk="1" hangingPunct="1">
              <a:lnSpc>
                <a:spcPct val="90000"/>
              </a:lnSpc>
            </a:pPr>
            <a:endParaRPr lang="en-US" sz="2800" dirty="0"/>
          </a:p>
        </p:txBody>
      </p:sp>
      <p:grpSp>
        <p:nvGrpSpPr>
          <p:cNvPr id="2" name="Group 1">
            <a:extLst>
              <a:ext uri="{FF2B5EF4-FFF2-40B4-BE49-F238E27FC236}">
                <a16:creationId xmlns:a16="http://schemas.microsoft.com/office/drawing/2014/main" id="{A0DD27FF-631A-DD0F-165D-55111D96FFAF}"/>
              </a:ext>
            </a:extLst>
          </p:cNvPr>
          <p:cNvGrpSpPr/>
          <p:nvPr/>
        </p:nvGrpSpPr>
        <p:grpSpPr>
          <a:xfrm>
            <a:off x="7086600" y="2019299"/>
            <a:ext cx="2057400" cy="3733800"/>
            <a:chOff x="5486400" y="2209800"/>
            <a:chExt cx="2057400" cy="3733800"/>
          </a:xfrm>
        </p:grpSpPr>
        <p:sp>
          <p:nvSpPr>
            <p:cNvPr id="3077" name="Rectangle 4"/>
            <p:cNvSpPr>
              <a:spLocks noChangeArrowheads="1"/>
            </p:cNvSpPr>
            <p:nvPr/>
          </p:nvSpPr>
          <p:spPr bwMode="auto">
            <a:xfrm>
              <a:off x="5486400" y="2209800"/>
              <a:ext cx="2057400" cy="533400"/>
            </a:xfrm>
            <a:prstGeom prst="rect">
              <a:avLst/>
            </a:prstGeom>
            <a:gradFill rotWithShape="1">
              <a:gsLst>
                <a:gs pos="0">
                  <a:srgbClr val="398F39"/>
                </a:gs>
                <a:gs pos="100000">
                  <a:srgbClr val="66FF66"/>
                </a:gs>
              </a:gsLst>
              <a:lin ang="2700000" scaled="1"/>
            </a:gradFill>
            <a:ln w="38100">
              <a:solidFill>
                <a:schemeClr val="tx1"/>
              </a:solidFill>
              <a:miter lim="800000"/>
              <a:headEnd/>
              <a:tailEnd/>
            </a:ln>
          </p:spPr>
          <p:txBody>
            <a:bodyPr wrap="none" anchor="ctr"/>
            <a:lstStyle/>
            <a:p>
              <a:pPr algn="ctr" eaLnBrk="0" hangingPunct="0"/>
              <a:r>
                <a:rPr lang="en-US" sz="2400" dirty="0">
                  <a:latin typeface="Comic Sans MS" pitchFamily="66" charset="0"/>
                </a:rPr>
                <a:t>Application</a:t>
              </a:r>
            </a:p>
          </p:txBody>
        </p:sp>
        <p:sp>
          <p:nvSpPr>
            <p:cNvPr id="3078" name="Rectangle 5"/>
            <p:cNvSpPr>
              <a:spLocks noChangeArrowheads="1"/>
            </p:cNvSpPr>
            <p:nvPr/>
          </p:nvSpPr>
          <p:spPr bwMode="auto">
            <a:xfrm>
              <a:off x="5486400" y="2743200"/>
              <a:ext cx="2057400" cy="533400"/>
            </a:xfrm>
            <a:prstGeom prst="rect">
              <a:avLst/>
            </a:prstGeom>
            <a:gradFill rotWithShape="1">
              <a:gsLst>
                <a:gs pos="0">
                  <a:srgbClr val="398F39"/>
                </a:gs>
                <a:gs pos="100000">
                  <a:srgbClr val="66FF66"/>
                </a:gs>
              </a:gsLst>
              <a:lin ang="2700000" scaled="1"/>
            </a:gradFill>
            <a:ln w="38100" algn="ctr">
              <a:solidFill>
                <a:schemeClr val="tx1"/>
              </a:solidFill>
              <a:miter lim="800000"/>
              <a:headEnd/>
              <a:tailEnd/>
            </a:ln>
          </p:spPr>
          <p:txBody>
            <a:bodyPr wrap="none" anchor="ctr"/>
            <a:lstStyle/>
            <a:p>
              <a:pPr algn="ctr" eaLnBrk="0" hangingPunct="0"/>
              <a:r>
                <a:rPr lang="en-US" sz="2400">
                  <a:latin typeface="Comic Sans MS" pitchFamily="66" charset="0"/>
                </a:rPr>
                <a:t>Presentation</a:t>
              </a:r>
            </a:p>
          </p:txBody>
        </p:sp>
        <p:sp>
          <p:nvSpPr>
            <p:cNvPr id="3079" name="Rectangle 6"/>
            <p:cNvSpPr>
              <a:spLocks noChangeArrowheads="1"/>
            </p:cNvSpPr>
            <p:nvPr/>
          </p:nvSpPr>
          <p:spPr bwMode="auto">
            <a:xfrm>
              <a:off x="5486400" y="3276600"/>
              <a:ext cx="2057400" cy="533400"/>
            </a:xfrm>
            <a:prstGeom prst="rect">
              <a:avLst/>
            </a:prstGeom>
            <a:gradFill rotWithShape="1">
              <a:gsLst>
                <a:gs pos="0">
                  <a:srgbClr val="398F39"/>
                </a:gs>
                <a:gs pos="100000">
                  <a:srgbClr val="66FF66"/>
                </a:gs>
              </a:gsLst>
              <a:lin ang="2700000" scaled="1"/>
            </a:gradFill>
            <a:ln w="38100" algn="ctr">
              <a:solidFill>
                <a:schemeClr val="tx1"/>
              </a:solidFill>
              <a:miter lim="800000"/>
              <a:headEnd/>
              <a:tailEnd/>
            </a:ln>
          </p:spPr>
          <p:txBody>
            <a:bodyPr wrap="none" anchor="ctr"/>
            <a:lstStyle/>
            <a:p>
              <a:pPr algn="ctr" eaLnBrk="0" hangingPunct="0"/>
              <a:r>
                <a:rPr lang="en-US" sz="2400">
                  <a:latin typeface="Comic Sans MS" pitchFamily="66" charset="0"/>
                </a:rPr>
                <a:t>Session</a:t>
              </a:r>
            </a:p>
          </p:txBody>
        </p:sp>
        <p:sp>
          <p:nvSpPr>
            <p:cNvPr id="3080" name="Rectangle 7"/>
            <p:cNvSpPr>
              <a:spLocks noChangeArrowheads="1"/>
            </p:cNvSpPr>
            <p:nvPr/>
          </p:nvSpPr>
          <p:spPr bwMode="auto">
            <a:xfrm>
              <a:off x="5486400" y="3810000"/>
              <a:ext cx="2057400" cy="533400"/>
            </a:xfrm>
            <a:prstGeom prst="rect">
              <a:avLst/>
            </a:prstGeom>
            <a:gradFill rotWithShape="1">
              <a:gsLst>
                <a:gs pos="0">
                  <a:srgbClr val="EBE600"/>
                </a:gs>
                <a:gs pos="100000">
                  <a:srgbClr val="6D6A00"/>
                </a:gs>
              </a:gsLst>
              <a:lin ang="2700000" scaled="1"/>
            </a:gradFill>
            <a:ln w="38100">
              <a:solidFill>
                <a:schemeClr val="tx1"/>
              </a:solidFill>
              <a:miter lim="800000"/>
              <a:headEnd/>
              <a:tailEnd/>
            </a:ln>
          </p:spPr>
          <p:txBody>
            <a:bodyPr wrap="none" anchor="ctr"/>
            <a:lstStyle/>
            <a:p>
              <a:pPr algn="ctr" eaLnBrk="0" hangingPunct="0"/>
              <a:r>
                <a:rPr lang="en-US" sz="2400" dirty="0">
                  <a:latin typeface="Comic Sans MS" pitchFamily="66" charset="0"/>
                </a:rPr>
                <a:t>Transport</a:t>
              </a:r>
            </a:p>
          </p:txBody>
        </p:sp>
        <p:sp>
          <p:nvSpPr>
            <p:cNvPr id="3081" name="Rectangle 8"/>
            <p:cNvSpPr>
              <a:spLocks noChangeArrowheads="1"/>
            </p:cNvSpPr>
            <p:nvPr/>
          </p:nvSpPr>
          <p:spPr bwMode="auto">
            <a:xfrm>
              <a:off x="5486400" y="4876800"/>
              <a:ext cx="2057400" cy="533400"/>
            </a:xfrm>
            <a:prstGeom prst="rect">
              <a:avLst/>
            </a:prstGeom>
            <a:gradFill rotWithShape="1">
              <a:gsLst>
                <a:gs pos="0">
                  <a:srgbClr val="EBE600"/>
                </a:gs>
                <a:gs pos="100000">
                  <a:srgbClr val="6D6A00"/>
                </a:gs>
              </a:gsLst>
              <a:lin ang="2700000" scaled="1"/>
            </a:gradFill>
            <a:ln w="38100">
              <a:solidFill>
                <a:schemeClr val="tx1"/>
              </a:solidFill>
              <a:miter lim="800000"/>
              <a:headEnd/>
              <a:tailEnd/>
            </a:ln>
          </p:spPr>
          <p:txBody>
            <a:bodyPr wrap="none" anchor="ctr"/>
            <a:lstStyle/>
            <a:p>
              <a:pPr algn="ctr" eaLnBrk="0" hangingPunct="0"/>
              <a:r>
                <a:rPr lang="en-US" sz="2400">
                  <a:latin typeface="Comic Sans MS" pitchFamily="66" charset="0"/>
                </a:rPr>
                <a:t>Data link</a:t>
              </a:r>
            </a:p>
          </p:txBody>
        </p:sp>
        <p:sp>
          <p:nvSpPr>
            <p:cNvPr id="3082" name="Rectangle 9"/>
            <p:cNvSpPr>
              <a:spLocks noChangeArrowheads="1"/>
            </p:cNvSpPr>
            <p:nvPr/>
          </p:nvSpPr>
          <p:spPr bwMode="auto">
            <a:xfrm>
              <a:off x="5486400" y="5410200"/>
              <a:ext cx="2057400" cy="533400"/>
            </a:xfrm>
            <a:prstGeom prst="rect">
              <a:avLst/>
            </a:prstGeom>
            <a:gradFill rotWithShape="1">
              <a:gsLst>
                <a:gs pos="0">
                  <a:srgbClr val="EBE600"/>
                </a:gs>
                <a:gs pos="100000">
                  <a:srgbClr val="6D6A00"/>
                </a:gs>
              </a:gsLst>
              <a:lin ang="2700000" scaled="1"/>
            </a:gradFill>
            <a:ln w="38100">
              <a:solidFill>
                <a:schemeClr val="tx1"/>
              </a:solidFill>
              <a:miter lim="800000"/>
              <a:headEnd/>
              <a:tailEnd/>
            </a:ln>
          </p:spPr>
          <p:txBody>
            <a:bodyPr wrap="none" anchor="ctr"/>
            <a:lstStyle/>
            <a:p>
              <a:pPr algn="ctr" eaLnBrk="0" hangingPunct="0"/>
              <a:r>
                <a:rPr lang="en-US" sz="2400">
                  <a:latin typeface="Comic Sans MS" pitchFamily="66" charset="0"/>
                </a:rPr>
                <a:t>Physical</a:t>
              </a:r>
            </a:p>
          </p:txBody>
        </p:sp>
        <p:sp>
          <p:nvSpPr>
            <p:cNvPr id="141322" name="Rectangle 10"/>
            <p:cNvSpPr>
              <a:spLocks noChangeArrowheads="1"/>
            </p:cNvSpPr>
            <p:nvPr/>
          </p:nvSpPr>
          <p:spPr bwMode="auto">
            <a:xfrm>
              <a:off x="5486400" y="4343400"/>
              <a:ext cx="2057400" cy="533400"/>
            </a:xfrm>
            <a:prstGeom prst="rect">
              <a:avLst/>
            </a:prstGeom>
            <a:gradFill rotWithShape="1">
              <a:gsLst>
                <a:gs pos="0">
                  <a:srgbClr val="EBE600"/>
                </a:gs>
                <a:gs pos="100000">
                  <a:srgbClr val="6D6A00"/>
                </a:gs>
              </a:gsLst>
              <a:lin ang="2700000" scaled="1"/>
            </a:gradFill>
            <a:ln w="38100">
              <a:solidFill>
                <a:schemeClr val="tx1"/>
              </a:solidFill>
              <a:miter lim="800000"/>
              <a:headEnd/>
              <a:tailEnd/>
            </a:ln>
          </p:spPr>
          <p:txBody>
            <a:bodyPr wrap="none" anchor="ctr"/>
            <a:lstStyle/>
            <a:p>
              <a:pPr algn="ctr" eaLnBrk="0" hangingPunct="0"/>
              <a:r>
                <a:rPr lang="en-US" sz="2400">
                  <a:latin typeface="Comic Sans MS" pitchFamily="66" charset="0"/>
                </a:rPr>
                <a:t>Network</a:t>
              </a:r>
            </a:p>
          </p:txBody>
        </p:sp>
      </p:grpSp>
      <p:sp>
        <p:nvSpPr>
          <p:cNvPr id="11" name="Slide Number Placeholder 10"/>
          <p:cNvSpPr>
            <a:spLocks noGrp="1"/>
          </p:cNvSpPr>
          <p:nvPr>
            <p:ph type="sldNum" sz="quarter" idx="12"/>
          </p:nvPr>
        </p:nvSpPr>
        <p:spPr/>
        <p:txBody>
          <a:bodyPr/>
          <a:lstStyle/>
          <a:p>
            <a:fld id="{4810A696-75C0-4E1D-A482-26D5420205C7}" type="slidenum">
              <a:rPr lang="en-US" smtClean="0"/>
              <a:pPr/>
              <a:t>2</a:t>
            </a:fld>
            <a:endParaRPr lang="en-US"/>
          </a:p>
        </p:txBody>
      </p:sp>
      <p:sp>
        <p:nvSpPr>
          <p:cNvPr id="12" name="Footer Placeholder 11"/>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1315">
                                            <p:txEl>
                                              <p:pRg st="0" end="0"/>
                                            </p:txEl>
                                          </p:spTgt>
                                        </p:tgtEl>
                                        <p:attrNameLst>
                                          <p:attrName>style.visibility</p:attrName>
                                        </p:attrNameLst>
                                      </p:cBhvr>
                                      <p:to>
                                        <p:strVal val="visible"/>
                                      </p:to>
                                    </p:set>
                                    <p:animEffect transition="in" filter="blinds(horizontal)">
                                      <p:cBhvr>
                                        <p:cTn id="7" dur="500"/>
                                        <p:tgtEl>
                                          <p:spTgt spid="1413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1315">
                                            <p:txEl>
                                              <p:pRg st="1" end="1"/>
                                            </p:txEl>
                                          </p:spTgt>
                                        </p:tgtEl>
                                        <p:attrNameLst>
                                          <p:attrName>style.visibility</p:attrName>
                                        </p:attrNameLst>
                                      </p:cBhvr>
                                      <p:to>
                                        <p:strVal val="visible"/>
                                      </p:to>
                                    </p:set>
                                    <p:animEffect transition="in" filter="blinds(horizontal)">
                                      <p:cBhvr>
                                        <p:cTn id="12" dur="500"/>
                                        <p:tgtEl>
                                          <p:spTgt spid="1413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1315">
                                            <p:txEl>
                                              <p:pRg st="2" end="2"/>
                                            </p:txEl>
                                          </p:spTgt>
                                        </p:tgtEl>
                                        <p:attrNameLst>
                                          <p:attrName>style.visibility</p:attrName>
                                        </p:attrNameLst>
                                      </p:cBhvr>
                                      <p:to>
                                        <p:strVal val="visible"/>
                                      </p:to>
                                    </p:set>
                                    <p:animEffect transition="in" filter="blinds(horizontal)">
                                      <p:cBhvr>
                                        <p:cTn id="17" dur="500"/>
                                        <p:tgtEl>
                                          <p:spTgt spid="1413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1315">
                                            <p:txEl>
                                              <p:pRg st="3" end="3"/>
                                            </p:txEl>
                                          </p:spTgt>
                                        </p:tgtEl>
                                        <p:attrNameLst>
                                          <p:attrName>style.visibility</p:attrName>
                                        </p:attrNameLst>
                                      </p:cBhvr>
                                      <p:to>
                                        <p:strVal val="visible"/>
                                      </p:to>
                                    </p:set>
                                    <p:animEffect transition="in" filter="blinds(horizontal)">
                                      <p:cBhvr>
                                        <p:cTn id="22" dur="500"/>
                                        <p:tgtEl>
                                          <p:spTgt spid="1413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1315">
                                            <p:txEl>
                                              <p:pRg st="4" end="4"/>
                                            </p:txEl>
                                          </p:spTgt>
                                        </p:tgtEl>
                                        <p:attrNameLst>
                                          <p:attrName>style.visibility</p:attrName>
                                        </p:attrNameLst>
                                      </p:cBhvr>
                                      <p:to>
                                        <p:strVal val="visible"/>
                                      </p:to>
                                    </p:set>
                                    <p:animEffect transition="in" filter="blinds(horizontal)">
                                      <p:cBhvr>
                                        <p:cTn id="27" dur="500"/>
                                        <p:tgtEl>
                                          <p:spTgt spid="1413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1315">
                                            <p:txEl>
                                              <p:pRg st="5" end="5"/>
                                            </p:txEl>
                                          </p:spTgt>
                                        </p:tgtEl>
                                        <p:attrNameLst>
                                          <p:attrName>style.visibility</p:attrName>
                                        </p:attrNameLst>
                                      </p:cBhvr>
                                      <p:to>
                                        <p:strVal val="visible"/>
                                      </p:to>
                                    </p:set>
                                    <p:animEffect transition="in" filter="blinds(horizontal)">
                                      <p:cBhvr>
                                        <p:cTn id="32" dur="500"/>
                                        <p:tgtEl>
                                          <p:spTgt spid="1413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route</a:t>
            </a:r>
          </a:p>
        </p:txBody>
      </p:sp>
      <p:sp>
        <p:nvSpPr>
          <p:cNvPr id="3" name="Content Placeholder 2"/>
          <p:cNvSpPr>
            <a:spLocks noGrp="1"/>
          </p:cNvSpPr>
          <p:nvPr>
            <p:ph sz="quarter" idx="1"/>
          </p:nvPr>
        </p:nvSpPr>
        <p:spPr/>
        <p:txBody>
          <a:bodyPr/>
          <a:lstStyle/>
          <a:p>
            <a:r>
              <a:rPr lang="en-US" dirty="0" err="1"/>
              <a:t>Biết</a:t>
            </a:r>
            <a:r>
              <a:rPr lang="en-US" dirty="0"/>
              <a:t>: </a:t>
            </a:r>
            <a:r>
              <a:rPr lang="en-US" dirty="0" err="1"/>
              <a:t>Sơ</a:t>
            </a:r>
            <a:r>
              <a:rPr lang="en-US" dirty="0"/>
              <a:t> </a:t>
            </a:r>
            <a:r>
              <a:rPr lang="en-US" dirty="0" err="1"/>
              <a:t>đồ</a:t>
            </a:r>
            <a:r>
              <a:rPr lang="en-US" dirty="0"/>
              <a:t> </a:t>
            </a:r>
            <a:r>
              <a:rPr lang="en-US" dirty="0" err="1"/>
              <a:t>mạng</a:t>
            </a:r>
            <a:endParaRPr lang="en-US" dirty="0"/>
          </a:p>
          <a:p>
            <a:r>
              <a:rPr lang="en-US" dirty="0" err="1"/>
              <a:t>Xây</a:t>
            </a:r>
            <a:r>
              <a:rPr lang="en-US" dirty="0"/>
              <a:t> </a:t>
            </a:r>
            <a:r>
              <a:rPr lang="en-US" dirty="0" err="1"/>
              <a:t>dựng</a:t>
            </a:r>
            <a:r>
              <a:rPr lang="en-US" dirty="0"/>
              <a:t>:</a:t>
            </a:r>
          </a:p>
          <a:p>
            <a:pPr lvl="1"/>
            <a:r>
              <a:rPr lang="en-US" dirty="0" err="1"/>
              <a:t>Vẽ</a:t>
            </a:r>
            <a:r>
              <a:rPr lang="en-US" dirty="0"/>
              <a:t> “</a:t>
            </a:r>
            <a:r>
              <a:rPr lang="en-US" dirty="0" err="1"/>
              <a:t>đường</a:t>
            </a:r>
            <a:r>
              <a:rPr lang="en-US" dirty="0"/>
              <a:t> </a:t>
            </a:r>
            <a:r>
              <a:rPr lang="en-US" dirty="0" err="1"/>
              <a:t>đi</a:t>
            </a:r>
            <a:r>
              <a:rPr lang="en-US" dirty="0"/>
              <a:t>” </a:t>
            </a:r>
            <a:r>
              <a:rPr lang="en-US" i="1" dirty="0" err="1"/>
              <a:t>tối</a:t>
            </a:r>
            <a:r>
              <a:rPr lang="en-US" i="1" dirty="0"/>
              <a:t> </a:t>
            </a:r>
            <a:r>
              <a:rPr lang="en-US" i="1" dirty="0" err="1"/>
              <a:t>ưu</a:t>
            </a:r>
            <a:r>
              <a:rPr lang="en-US" dirty="0"/>
              <a:t> </a:t>
            </a:r>
          </a:p>
          <a:p>
            <a:r>
              <a:rPr lang="en-US" dirty="0" err="1"/>
              <a:t>Khi</a:t>
            </a:r>
            <a:r>
              <a:rPr lang="en-US" dirty="0"/>
              <a:t> </a:t>
            </a:r>
            <a:r>
              <a:rPr lang="en-US" dirty="0" err="1"/>
              <a:t>có</a:t>
            </a:r>
            <a:r>
              <a:rPr lang="en-US" dirty="0"/>
              <a:t> </a:t>
            </a:r>
            <a:r>
              <a:rPr lang="en-US" dirty="0" err="1"/>
              <a:t>thay</a:t>
            </a:r>
            <a:r>
              <a:rPr lang="en-US" dirty="0"/>
              <a:t> </a:t>
            </a:r>
            <a:r>
              <a:rPr lang="en-US" dirty="0" err="1"/>
              <a:t>đổi</a:t>
            </a:r>
            <a:r>
              <a:rPr lang="en-US" dirty="0"/>
              <a:t>:</a:t>
            </a:r>
          </a:p>
          <a:p>
            <a:pPr lvl="1"/>
            <a:r>
              <a:rPr lang="en-US" dirty="0" err="1"/>
              <a:t>Tự</a:t>
            </a:r>
            <a:r>
              <a:rPr lang="en-US" dirty="0"/>
              <a:t> </a:t>
            </a:r>
            <a:r>
              <a:rPr lang="en-US" dirty="0" err="1"/>
              <a:t>cập</a:t>
            </a:r>
            <a:r>
              <a:rPr lang="en-US" dirty="0"/>
              <a:t> </a:t>
            </a:r>
            <a:r>
              <a:rPr lang="en-US" dirty="0" err="1"/>
              <a:t>nhật</a:t>
            </a:r>
            <a:r>
              <a:rPr lang="en-US" dirty="0"/>
              <a:t> </a:t>
            </a:r>
            <a:r>
              <a:rPr lang="en-US" dirty="0" err="1"/>
              <a:t>bằng</a:t>
            </a:r>
            <a:r>
              <a:rPr lang="en-US" dirty="0"/>
              <a:t> </a:t>
            </a:r>
            <a:r>
              <a:rPr lang="en-US" dirty="0" err="1"/>
              <a:t>tay</a:t>
            </a:r>
            <a:endParaRPr lang="en-US" dirty="0"/>
          </a:p>
          <a:p>
            <a:pPr lvl="1">
              <a:buNone/>
            </a:pPr>
            <a:endParaRPr lang="en-US" dirty="0"/>
          </a:p>
        </p:txBody>
      </p:sp>
      <p:sp>
        <p:nvSpPr>
          <p:cNvPr id="7" name="Freeform 3"/>
          <p:cNvSpPr>
            <a:spLocks/>
          </p:cNvSpPr>
          <p:nvPr/>
        </p:nvSpPr>
        <p:spPr bwMode="auto">
          <a:xfrm>
            <a:off x="5823360" y="1622504"/>
            <a:ext cx="1798638" cy="1674813"/>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CCFFFF"/>
          </a:solidFill>
          <a:ln w="9525">
            <a:noFill/>
            <a:round/>
            <a:headEnd/>
            <a:tailEnd/>
          </a:ln>
        </p:spPr>
        <p:txBody>
          <a:bodyPr wrap="none" anchor="ctr"/>
          <a:lstStyle/>
          <a:p>
            <a:endParaRPr lang="en-US"/>
          </a:p>
        </p:txBody>
      </p:sp>
      <p:sp>
        <p:nvSpPr>
          <p:cNvPr id="8" name="Freeform 4"/>
          <p:cNvSpPr>
            <a:spLocks/>
          </p:cNvSpPr>
          <p:nvPr/>
        </p:nvSpPr>
        <p:spPr bwMode="auto">
          <a:xfrm>
            <a:off x="3943760" y="1479629"/>
            <a:ext cx="1866900" cy="1589088"/>
          </a:xfrm>
          <a:custGeom>
            <a:avLst/>
            <a:gdLst>
              <a:gd name="T0" fmla="*/ 2147483647 w 1340"/>
              <a:gd name="T1" fmla="*/ 2147483647 h 1191"/>
              <a:gd name="T2" fmla="*/ 2147483647 w 1340"/>
              <a:gd name="T3" fmla="*/ 2147483647 h 1191"/>
              <a:gd name="T4" fmla="*/ 2147483647 w 1340"/>
              <a:gd name="T5" fmla="*/ 2147483647 h 1191"/>
              <a:gd name="T6" fmla="*/ 2147483647 w 1340"/>
              <a:gd name="T7" fmla="*/ 2147483647 h 1191"/>
              <a:gd name="T8" fmla="*/ 2147483647 w 1340"/>
              <a:gd name="T9" fmla="*/ 2147483647 h 1191"/>
              <a:gd name="T10" fmla="*/ 2147483647 w 1340"/>
              <a:gd name="T11" fmla="*/ 2147483647 h 1191"/>
              <a:gd name="T12" fmla="*/ 2147483647 w 1340"/>
              <a:gd name="T13" fmla="*/ 2147483647 h 1191"/>
              <a:gd name="T14" fmla="*/ 2147483647 w 1340"/>
              <a:gd name="T15" fmla="*/ 2147483647 h 1191"/>
              <a:gd name="T16" fmla="*/ 2147483647 w 1340"/>
              <a:gd name="T17" fmla="*/ 2147483647 h 1191"/>
              <a:gd name="T18" fmla="*/ 2147483647 w 1340"/>
              <a:gd name="T19" fmla="*/ 2147483647 h 1191"/>
              <a:gd name="T20" fmla="*/ 2147483647 w 1340"/>
              <a:gd name="T21" fmla="*/ 2147483647 h 1191"/>
              <a:gd name="T22" fmla="*/ 2147483647 w 1340"/>
              <a:gd name="T23" fmla="*/ 2147483647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CCFFFF"/>
          </a:solidFill>
          <a:ln w="9525">
            <a:noFill/>
            <a:round/>
            <a:headEnd/>
            <a:tailEnd/>
          </a:ln>
        </p:spPr>
        <p:txBody>
          <a:bodyPr wrap="none" anchor="ctr"/>
          <a:lstStyle/>
          <a:p>
            <a:endParaRPr lang="en-US"/>
          </a:p>
        </p:txBody>
      </p:sp>
      <p:sp>
        <p:nvSpPr>
          <p:cNvPr id="9" name="Freeform 5"/>
          <p:cNvSpPr>
            <a:spLocks/>
          </p:cNvSpPr>
          <p:nvPr/>
        </p:nvSpPr>
        <p:spPr bwMode="auto">
          <a:xfrm>
            <a:off x="4312060" y="2930604"/>
            <a:ext cx="2974975" cy="2219325"/>
          </a:xfrm>
          <a:custGeom>
            <a:avLst/>
            <a:gdLst>
              <a:gd name="T0" fmla="*/ 2147483647 w 2135"/>
              <a:gd name="T1" fmla="*/ 2147483647 h 1662"/>
              <a:gd name="T2" fmla="*/ 2147483647 w 2135"/>
              <a:gd name="T3" fmla="*/ 2147483647 h 1662"/>
              <a:gd name="T4" fmla="*/ 2147483647 w 2135"/>
              <a:gd name="T5" fmla="*/ 2147483647 h 1662"/>
              <a:gd name="T6" fmla="*/ 2147483647 w 2135"/>
              <a:gd name="T7" fmla="*/ 2147483647 h 1662"/>
              <a:gd name="T8" fmla="*/ 2147483647 w 2135"/>
              <a:gd name="T9" fmla="*/ 2147483647 h 1662"/>
              <a:gd name="T10" fmla="*/ 2147483647 w 2135"/>
              <a:gd name="T11" fmla="*/ 2147483647 h 1662"/>
              <a:gd name="T12" fmla="*/ 2147483647 w 2135"/>
              <a:gd name="T13" fmla="*/ 2147483647 h 1662"/>
              <a:gd name="T14" fmla="*/ 2147483647 w 2135"/>
              <a:gd name="T15" fmla="*/ 2147483647 h 1662"/>
              <a:gd name="T16" fmla="*/ 2147483647 w 2135"/>
              <a:gd name="T17" fmla="*/ 2147483647 h 1662"/>
              <a:gd name="T18" fmla="*/ 2147483647 w 2135"/>
              <a:gd name="T19" fmla="*/ 2147483647 h 1662"/>
              <a:gd name="T20" fmla="*/ 2147483647 w 2135"/>
              <a:gd name="T21" fmla="*/ 2147483647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CCFFFF"/>
          </a:solidFill>
          <a:ln w="9525">
            <a:noFill/>
            <a:round/>
            <a:headEnd/>
            <a:tailEnd/>
          </a:ln>
        </p:spPr>
        <p:txBody>
          <a:bodyPr wrap="none" anchor="ctr"/>
          <a:lstStyle/>
          <a:p>
            <a:endParaRPr lang="en-US"/>
          </a:p>
        </p:txBody>
      </p:sp>
      <p:graphicFrame>
        <p:nvGraphicFramePr>
          <p:cNvPr id="10" name="Object 7"/>
          <p:cNvGraphicFramePr>
            <a:graphicFrameLocks noChangeAspect="1"/>
          </p:cNvGraphicFramePr>
          <p:nvPr/>
        </p:nvGraphicFramePr>
        <p:xfrm>
          <a:off x="4061235" y="1614567"/>
          <a:ext cx="415925" cy="319087"/>
        </p:xfrm>
        <a:graphic>
          <a:graphicData uri="http://schemas.openxmlformats.org/presentationml/2006/ole">
            <mc:AlternateContent xmlns:mc="http://schemas.openxmlformats.org/markup-compatibility/2006">
              <mc:Choice xmlns:v="urn:schemas-microsoft-com:vml" Requires="v">
                <p:oleObj name="Clip" r:id="rId2" imgW="1305000" imgH="1085760" progId="">
                  <p:embed/>
                </p:oleObj>
              </mc:Choice>
              <mc:Fallback>
                <p:oleObj name="Clip" r:id="rId2" imgW="1305000" imgH="1085760" progId="">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1235" y="1614567"/>
                        <a:ext cx="415925" cy="319087"/>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1" name="Object 8"/>
          <p:cNvGraphicFramePr>
            <a:graphicFrameLocks noChangeAspect="1"/>
          </p:cNvGraphicFramePr>
          <p:nvPr/>
        </p:nvGraphicFramePr>
        <p:xfrm>
          <a:off x="4515260" y="1733629"/>
          <a:ext cx="279400" cy="184150"/>
        </p:xfrm>
        <a:graphic>
          <a:graphicData uri="http://schemas.openxmlformats.org/presentationml/2006/ole">
            <mc:AlternateContent xmlns:mc="http://schemas.openxmlformats.org/markup-compatibility/2006">
              <mc:Choice xmlns:v="urn:schemas-microsoft-com:vml" Requires="v">
                <p:oleObj name="Clip" r:id="rId4" imgW="676440" imgH="485640" progId="">
                  <p:embed/>
                </p:oleObj>
              </mc:Choice>
              <mc:Fallback>
                <p:oleObj name="Clip" r:id="rId4" imgW="676440" imgH="485640" progId="">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5260" y="1733629"/>
                        <a:ext cx="279400" cy="1841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2" name="Line 9"/>
          <p:cNvSpPr>
            <a:spLocks noChangeShapeType="1"/>
          </p:cNvSpPr>
          <p:nvPr/>
        </p:nvSpPr>
        <p:spPr bwMode="auto">
          <a:xfrm flipV="1">
            <a:off x="4467635" y="1855867"/>
            <a:ext cx="114300" cy="3175"/>
          </a:xfrm>
          <a:prstGeom prst="line">
            <a:avLst/>
          </a:prstGeom>
          <a:noFill/>
          <a:ln w="19050">
            <a:solidFill>
              <a:schemeClr val="tx1"/>
            </a:solidFill>
            <a:round/>
            <a:headEnd/>
            <a:tailEnd/>
          </a:ln>
        </p:spPr>
        <p:txBody>
          <a:bodyPr wrap="none" anchor="ctr"/>
          <a:lstStyle/>
          <a:p>
            <a:endParaRPr lang="en-US"/>
          </a:p>
        </p:txBody>
      </p:sp>
      <p:grpSp>
        <p:nvGrpSpPr>
          <p:cNvPr id="4" name="Group 10"/>
          <p:cNvGrpSpPr>
            <a:grpSpLocks/>
          </p:cNvGrpSpPr>
          <p:nvPr/>
        </p:nvGrpSpPr>
        <p:grpSpPr bwMode="auto">
          <a:xfrm>
            <a:off x="4061235" y="2209879"/>
            <a:ext cx="733425" cy="319088"/>
            <a:chOff x="3552" y="246"/>
            <a:chExt cx="527" cy="248"/>
          </a:xfrm>
        </p:grpSpPr>
        <p:graphicFrame>
          <p:nvGraphicFramePr>
            <p:cNvPr id="14" name="Object 11"/>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name="Clip" r:id="rId6" imgW="1305000" imgH="1085760" progId="">
                    <p:embed/>
                  </p:oleObj>
                </mc:Choice>
                <mc:Fallback>
                  <p:oleObj name="Clip" r:id="rId6" imgW="1305000" imgH="1085760" progId="">
                    <p:embed/>
                    <p:pic>
                      <p:nvPicPr>
                        <p:cNvPr id="0" name="Object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5" name="Object 12"/>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name="Clip" r:id="rId7" imgW="676440" imgH="485640" progId="">
                    <p:embed/>
                  </p:oleObj>
                </mc:Choice>
                <mc:Fallback>
                  <p:oleObj name="Clip" r:id="rId7" imgW="676440" imgH="485640" progId="">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6" name="Line 13"/>
            <p:cNvSpPr>
              <a:spLocks noChangeShapeType="1"/>
            </p:cNvSpPr>
            <p:nvPr/>
          </p:nvSpPr>
          <p:spPr bwMode="auto">
            <a:xfrm flipV="1">
              <a:off x="3844" y="434"/>
              <a:ext cx="82" cy="2"/>
            </a:xfrm>
            <a:prstGeom prst="line">
              <a:avLst/>
            </a:prstGeom>
            <a:noFill/>
            <a:ln w="19050">
              <a:solidFill>
                <a:schemeClr val="tx1"/>
              </a:solidFill>
              <a:round/>
              <a:headEnd/>
              <a:tailEnd/>
            </a:ln>
          </p:spPr>
          <p:txBody>
            <a:bodyPr wrap="none" anchor="ctr"/>
            <a:lstStyle/>
            <a:p>
              <a:endParaRPr lang="en-US"/>
            </a:p>
          </p:txBody>
        </p:sp>
      </p:grpSp>
      <p:grpSp>
        <p:nvGrpSpPr>
          <p:cNvPr id="5" name="Group 14"/>
          <p:cNvGrpSpPr>
            <a:grpSpLocks/>
          </p:cNvGrpSpPr>
          <p:nvPr/>
        </p:nvGrpSpPr>
        <p:grpSpPr bwMode="auto">
          <a:xfrm>
            <a:off x="4437473" y="1997154"/>
            <a:ext cx="69850" cy="214313"/>
            <a:chOff x="3842" y="406"/>
            <a:chExt cx="51" cy="167"/>
          </a:xfrm>
        </p:grpSpPr>
        <p:sp>
          <p:nvSpPr>
            <p:cNvPr id="18" name="Oval 15"/>
            <p:cNvSpPr>
              <a:spLocks noChangeArrowheads="1"/>
            </p:cNvSpPr>
            <p:nvPr/>
          </p:nvSpPr>
          <p:spPr bwMode="auto">
            <a:xfrm>
              <a:off x="3842" y="406"/>
              <a:ext cx="47" cy="47"/>
            </a:xfrm>
            <a:prstGeom prst="ellipse">
              <a:avLst/>
            </a:prstGeom>
            <a:solidFill>
              <a:schemeClr val="accent2"/>
            </a:solidFill>
            <a:ln w="9525">
              <a:noFill/>
              <a:round/>
              <a:headEnd/>
              <a:tailEnd/>
            </a:ln>
          </p:spPr>
          <p:txBody>
            <a:bodyPr wrap="none" anchor="ctr"/>
            <a:lstStyle/>
            <a:p>
              <a:endParaRPr lang="en-US"/>
            </a:p>
          </p:txBody>
        </p:sp>
        <p:sp>
          <p:nvSpPr>
            <p:cNvPr id="19" name="Oval 16"/>
            <p:cNvSpPr>
              <a:spLocks noChangeArrowheads="1"/>
            </p:cNvSpPr>
            <p:nvPr/>
          </p:nvSpPr>
          <p:spPr bwMode="auto">
            <a:xfrm>
              <a:off x="3844" y="466"/>
              <a:ext cx="47" cy="47"/>
            </a:xfrm>
            <a:prstGeom prst="ellipse">
              <a:avLst/>
            </a:prstGeom>
            <a:solidFill>
              <a:schemeClr val="accent2"/>
            </a:solidFill>
            <a:ln w="9525">
              <a:noFill/>
              <a:round/>
              <a:headEnd/>
              <a:tailEnd/>
            </a:ln>
          </p:spPr>
          <p:txBody>
            <a:bodyPr wrap="none" anchor="ctr"/>
            <a:lstStyle/>
            <a:p>
              <a:endParaRPr lang="en-US"/>
            </a:p>
          </p:txBody>
        </p:sp>
        <p:sp>
          <p:nvSpPr>
            <p:cNvPr id="20" name="Oval 17"/>
            <p:cNvSpPr>
              <a:spLocks noChangeArrowheads="1"/>
            </p:cNvSpPr>
            <p:nvPr/>
          </p:nvSpPr>
          <p:spPr bwMode="auto">
            <a:xfrm>
              <a:off x="3846" y="526"/>
              <a:ext cx="47" cy="47"/>
            </a:xfrm>
            <a:prstGeom prst="ellipse">
              <a:avLst/>
            </a:prstGeom>
            <a:solidFill>
              <a:schemeClr val="accent2"/>
            </a:solidFill>
            <a:ln w="9525">
              <a:noFill/>
              <a:round/>
              <a:headEnd/>
              <a:tailEnd/>
            </a:ln>
          </p:spPr>
          <p:txBody>
            <a:bodyPr wrap="none" anchor="ctr"/>
            <a:lstStyle/>
            <a:p>
              <a:endParaRPr lang="en-US"/>
            </a:p>
          </p:txBody>
        </p:sp>
      </p:grpSp>
      <p:grpSp>
        <p:nvGrpSpPr>
          <p:cNvPr id="6" name="Group 18"/>
          <p:cNvGrpSpPr>
            <a:grpSpLocks/>
          </p:cNvGrpSpPr>
          <p:nvPr/>
        </p:nvGrpSpPr>
        <p:grpSpPr bwMode="auto">
          <a:xfrm>
            <a:off x="4907373" y="2500392"/>
            <a:ext cx="209550" cy="395287"/>
            <a:chOff x="4180" y="783"/>
            <a:chExt cx="150" cy="307"/>
          </a:xfrm>
        </p:grpSpPr>
        <p:sp>
          <p:nvSpPr>
            <p:cNvPr id="22" name="AutoShape 19"/>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23" name="Rectangle 20"/>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24" name="Rectangle 21"/>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25" name="AutoShape 22"/>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26" name="Line 23"/>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27" name="Line 24"/>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28" name="Rectangle 25"/>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29" name="Rectangle 26"/>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pSp>
        <p:nvGrpSpPr>
          <p:cNvPr id="13" name="Group 27"/>
          <p:cNvGrpSpPr>
            <a:grpSpLocks/>
          </p:cNvGrpSpPr>
          <p:nvPr/>
        </p:nvGrpSpPr>
        <p:grpSpPr bwMode="auto">
          <a:xfrm rot="-5400000">
            <a:off x="5220110" y="2578179"/>
            <a:ext cx="80963" cy="233363"/>
            <a:chOff x="3842" y="406"/>
            <a:chExt cx="51" cy="167"/>
          </a:xfrm>
        </p:grpSpPr>
        <p:sp>
          <p:nvSpPr>
            <p:cNvPr id="31" name="Oval 28"/>
            <p:cNvSpPr>
              <a:spLocks noChangeArrowheads="1"/>
            </p:cNvSpPr>
            <p:nvPr/>
          </p:nvSpPr>
          <p:spPr bwMode="auto">
            <a:xfrm>
              <a:off x="3842" y="406"/>
              <a:ext cx="47" cy="47"/>
            </a:xfrm>
            <a:prstGeom prst="ellipse">
              <a:avLst/>
            </a:prstGeom>
            <a:solidFill>
              <a:schemeClr val="accent2"/>
            </a:solidFill>
            <a:ln w="9525">
              <a:noFill/>
              <a:round/>
              <a:headEnd/>
              <a:tailEnd/>
            </a:ln>
          </p:spPr>
          <p:txBody>
            <a:bodyPr wrap="none" anchor="ctr"/>
            <a:lstStyle/>
            <a:p>
              <a:endParaRPr lang="en-US"/>
            </a:p>
          </p:txBody>
        </p:sp>
        <p:sp>
          <p:nvSpPr>
            <p:cNvPr id="32" name="Oval 29"/>
            <p:cNvSpPr>
              <a:spLocks noChangeArrowheads="1"/>
            </p:cNvSpPr>
            <p:nvPr/>
          </p:nvSpPr>
          <p:spPr bwMode="auto">
            <a:xfrm>
              <a:off x="3844" y="466"/>
              <a:ext cx="47" cy="47"/>
            </a:xfrm>
            <a:prstGeom prst="ellipse">
              <a:avLst/>
            </a:prstGeom>
            <a:solidFill>
              <a:schemeClr val="accent2"/>
            </a:solidFill>
            <a:ln w="9525">
              <a:noFill/>
              <a:round/>
              <a:headEnd/>
              <a:tailEnd/>
            </a:ln>
          </p:spPr>
          <p:txBody>
            <a:bodyPr wrap="none" anchor="ctr"/>
            <a:lstStyle/>
            <a:p>
              <a:endParaRPr lang="en-US"/>
            </a:p>
          </p:txBody>
        </p:sp>
        <p:sp>
          <p:nvSpPr>
            <p:cNvPr id="33" name="Oval 30"/>
            <p:cNvSpPr>
              <a:spLocks noChangeArrowheads="1"/>
            </p:cNvSpPr>
            <p:nvPr/>
          </p:nvSpPr>
          <p:spPr bwMode="auto">
            <a:xfrm>
              <a:off x="3846" y="526"/>
              <a:ext cx="47" cy="47"/>
            </a:xfrm>
            <a:prstGeom prst="ellipse">
              <a:avLst/>
            </a:prstGeom>
            <a:solidFill>
              <a:schemeClr val="accent2"/>
            </a:solidFill>
            <a:ln w="9525">
              <a:noFill/>
              <a:round/>
              <a:headEnd/>
              <a:tailEnd/>
            </a:ln>
          </p:spPr>
          <p:txBody>
            <a:bodyPr wrap="none" anchor="ctr"/>
            <a:lstStyle/>
            <a:p>
              <a:endParaRPr lang="en-US"/>
            </a:p>
          </p:txBody>
        </p:sp>
      </p:grpSp>
      <p:sp>
        <p:nvSpPr>
          <p:cNvPr id="34" name="Line 31"/>
          <p:cNvSpPr>
            <a:spLocks noChangeShapeType="1"/>
          </p:cNvSpPr>
          <p:nvPr/>
        </p:nvSpPr>
        <p:spPr bwMode="auto">
          <a:xfrm>
            <a:off x="5043898" y="2408317"/>
            <a:ext cx="495300" cy="1587"/>
          </a:xfrm>
          <a:prstGeom prst="line">
            <a:avLst/>
          </a:prstGeom>
          <a:noFill/>
          <a:ln w="12700">
            <a:solidFill>
              <a:schemeClr val="tx1"/>
            </a:solidFill>
            <a:round/>
            <a:headEnd/>
            <a:tailEnd/>
          </a:ln>
        </p:spPr>
        <p:txBody>
          <a:bodyPr wrap="none" anchor="ctr"/>
          <a:lstStyle/>
          <a:p>
            <a:endParaRPr lang="en-US"/>
          </a:p>
        </p:txBody>
      </p:sp>
      <p:sp>
        <p:nvSpPr>
          <p:cNvPr id="35" name="Line 32"/>
          <p:cNvSpPr>
            <a:spLocks noChangeShapeType="1"/>
          </p:cNvSpPr>
          <p:nvPr/>
        </p:nvSpPr>
        <p:spPr bwMode="auto">
          <a:xfrm>
            <a:off x="5047073" y="2405142"/>
            <a:ext cx="1587" cy="95250"/>
          </a:xfrm>
          <a:prstGeom prst="line">
            <a:avLst/>
          </a:prstGeom>
          <a:noFill/>
          <a:ln w="12700">
            <a:solidFill>
              <a:schemeClr val="tx1"/>
            </a:solidFill>
            <a:round/>
            <a:headEnd/>
            <a:tailEnd/>
          </a:ln>
        </p:spPr>
        <p:txBody>
          <a:bodyPr wrap="none" anchor="ctr"/>
          <a:lstStyle/>
          <a:p>
            <a:endParaRPr lang="en-US"/>
          </a:p>
        </p:txBody>
      </p:sp>
      <p:sp>
        <p:nvSpPr>
          <p:cNvPr id="36" name="Line 33"/>
          <p:cNvSpPr>
            <a:spLocks noChangeShapeType="1"/>
          </p:cNvSpPr>
          <p:nvPr/>
        </p:nvSpPr>
        <p:spPr bwMode="auto">
          <a:xfrm>
            <a:off x="5542373" y="2403554"/>
            <a:ext cx="1587" cy="82550"/>
          </a:xfrm>
          <a:prstGeom prst="line">
            <a:avLst/>
          </a:prstGeom>
          <a:noFill/>
          <a:ln w="12700">
            <a:solidFill>
              <a:schemeClr val="tx1"/>
            </a:solidFill>
            <a:round/>
            <a:headEnd/>
            <a:tailEnd/>
          </a:ln>
        </p:spPr>
        <p:txBody>
          <a:bodyPr wrap="none" anchor="ctr"/>
          <a:lstStyle/>
          <a:p>
            <a:endParaRPr lang="en-US"/>
          </a:p>
        </p:txBody>
      </p:sp>
      <p:sp>
        <p:nvSpPr>
          <p:cNvPr id="37" name="Line 34"/>
          <p:cNvSpPr>
            <a:spLocks noChangeShapeType="1"/>
          </p:cNvSpPr>
          <p:nvPr/>
        </p:nvSpPr>
        <p:spPr bwMode="auto">
          <a:xfrm>
            <a:off x="4743860" y="1868567"/>
            <a:ext cx="288925" cy="265112"/>
          </a:xfrm>
          <a:prstGeom prst="line">
            <a:avLst/>
          </a:prstGeom>
          <a:noFill/>
          <a:ln w="12700">
            <a:solidFill>
              <a:schemeClr val="tx1"/>
            </a:solidFill>
            <a:round/>
            <a:headEnd/>
            <a:tailEnd/>
          </a:ln>
        </p:spPr>
        <p:txBody>
          <a:bodyPr wrap="none" anchor="ctr"/>
          <a:lstStyle/>
          <a:p>
            <a:endParaRPr lang="en-US"/>
          </a:p>
        </p:txBody>
      </p:sp>
      <p:sp>
        <p:nvSpPr>
          <p:cNvPr id="38" name="Line 35"/>
          <p:cNvSpPr>
            <a:spLocks noChangeShapeType="1"/>
          </p:cNvSpPr>
          <p:nvPr/>
        </p:nvSpPr>
        <p:spPr bwMode="auto">
          <a:xfrm flipV="1">
            <a:off x="4756560" y="2154317"/>
            <a:ext cx="276225" cy="330200"/>
          </a:xfrm>
          <a:prstGeom prst="line">
            <a:avLst/>
          </a:prstGeom>
          <a:noFill/>
          <a:ln w="12700">
            <a:solidFill>
              <a:schemeClr val="tx1"/>
            </a:solidFill>
            <a:round/>
            <a:headEnd/>
            <a:tailEnd/>
          </a:ln>
        </p:spPr>
        <p:txBody>
          <a:bodyPr wrap="none" anchor="ctr"/>
          <a:lstStyle/>
          <a:p>
            <a:endParaRPr lang="en-US"/>
          </a:p>
        </p:txBody>
      </p:sp>
      <p:sp>
        <p:nvSpPr>
          <p:cNvPr id="39" name="Line 36"/>
          <p:cNvSpPr>
            <a:spLocks noChangeShapeType="1"/>
          </p:cNvSpPr>
          <p:nvPr/>
        </p:nvSpPr>
        <p:spPr bwMode="auto">
          <a:xfrm flipV="1">
            <a:off x="5283610" y="2240042"/>
            <a:ext cx="1588" cy="163512"/>
          </a:xfrm>
          <a:prstGeom prst="line">
            <a:avLst/>
          </a:prstGeom>
          <a:noFill/>
          <a:ln w="12700">
            <a:solidFill>
              <a:schemeClr val="tx1"/>
            </a:solidFill>
            <a:round/>
            <a:headEnd/>
            <a:tailEnd/>
          </a:ln>
        </p:spPr>
        <p:txBody>
          <a:bodyPr wrap="none" anchor="ctr"/>
          <a:lstStyle/>
          <a:p>
            <a:endParaRPr lang="en-US"/>
          </a:p>
        </p:txBody>
      </p:sp>
      <p:grpSp>
        <p:nvGrpSpPr>
          <p:cNvPr id="17" name="Group 37"/>
          <p:cNvGrpSpPr>
            <a:grpSpLocks/>
          </p:cNvGrpSpPr>
          <p:nvPr/>
        </p:nvGrpSpPr>
        <p:grpSpPr bwMode="auto">
          <a:xfrm>
            <a:off x="5402673" y="2478167"/>
            <a:ext cx="209550" cy="395287"/>
            <a:chOff x="4180" y="783"/>
            <a:chExt cx="150" cy="307"/>
          </a:xfrm>
        </p:grpSpPr>
        <p:sp>
          <p:nvSpPr>
            <p:cNvPr id="41" name="AutoShape 38"/>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42" name="Rectangle 39"/>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43" name="Rectangle 40"/>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44" name="AutoShape 41"/>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45" name="Line 42"/>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46" name="Line 43"/>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47" name="Rectangle 44"/>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48" name="Rectangle 45"/>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pSp>
        <p:nvGrpSpPr>
          <p:cNvPr id="21" name="Group 46"/>
          <p:cNvGrpSpPr>
            <a:grpSpLocks/>
          </p:cNvGrpSpPr>
          <p:nvPr/>
        </p:nvGrpSpPr>
        <p:grpSpPr bwMode="auto">
          <a:xfrm>
            <a:off x="4445410" y="3097292"/>
            <a:ext cx="479425" cy="925512"/>
            <a:chOff x="3314" y="1248"/>
            <a:chExt cx="344" cy="694"/>
          </a:xfrm>
        </p:grpSpPr>
        <p:graphicFrame>
          <p:nvGraphicFramePr>
            <p:cNvPr id="50" name="Object 47"/>
            <p:cNvGraphicFramePr>
              <a:graphicFrameLocks noChangeAspect="1"/>
            </p:cNvGraphicFramePr>
            <p:nvPr/>
          </p:nvGraphicFramePr>
          <p:xfrm>
            <a:off x="3314" y="1248"/>
            <a:ext cx="299" cy="248"/>
          </p:xfrm>
          <a:graphic>
            <a:graphicData uri="http://schemas.openxmlformats.org/presentationml/2006/ole">
              <mc:AlternateContent xmlns:mc="http://schemas.openxmlformats.org/markup-compatibility/2006">
                <mc:Choice xmlns:v="urn:schemas-microsoft-com:vml" Requires="v">
                  <p:oleObj name="Clip" r:id="rId8" imgW="1305000" imgH="1085760" progId="">
                    <p:embed/>
                  </p:oleObj>
                </mc:Choice>
                <mc:Fallback>
                  <p:oleObj name="Clip" r:id="rId8" imgW="1305000" imgH="1085760" progId="">
                    <p:embed/>
                    <p:pic>
                      <p:nvPicPr>
                        <p:cNvPr id="0" name="Object 4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4" y="1248"/>
                          <a:ext cx="299" cy="24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51" name="Line 48"/>
            <p:cNvSpPr>
              <a:spLocks noChangeShapeType="1"/>
            </p:cNvSpPr>
            <p:nvPr/>
          </p:nvSpPr>
          <p:spPr bwMode="auto">
            <a:xfrm flipV="1">
              <a:off x="3606" y="1433"/>
              <a:ext cx="52" cy="5"/>
            </a:xfrm>
            <a:prstGeom prst="line">
              <a:avLst/>
            </a:prstGeom>
            <a:noFill/>
            <a:ln w="19050">
              <a:solidFill>
                <a:schemeClr val="tx1"/>
              </a:solidFill>
              <a:round/>
              <a:headEnd/>
              <a:tailEnd/>
            </a:ln>
          </p:spPr>
          <p:txBody>
            <a:bodyPr wrap="none" anchor="ctr"/>
            <a:lstStyle/>
            <a:p>
              <a:endParaRPr lang="en-US"/>
            </a:p>
          </p:txBody>
        </p:sp>
        <p:graphicFrame>
          <p:nvGraphicFramePr>
            <p:cNvPr id="52" name="Object 49"/>
            <p:cNvGraphicFramePr>
              <a:graphicFrameLocks noChangeAspect="1"/>
            </p:cNvGraphicFramePr>
            <p:nvPr/>
          </p:nvGraphicFramePr>
          <p:xfrm>
            <a:off x="3314" y="1694"/>
            <a:ext cx="299" cy="248"/>
          </p:xfrm>
          <a:graphic>
            <a:graphicData uri="http://schemas.openxmlformats.org/presentationml/2006/ole">
              <mc:AlternateContent xmlns:mc="http://schemas.openxmlformats.org/markup-compatibility/2006">
                <mc:Choice xmlns:v="urn:schemas-microsoft-com:vml" Requires="v">
                  <p:oleObj name="Clip" r:id="rId9" imgW="1305000" imgH="1085760" progId="">
                    <p:embed/>
                  </p:oleObj>
                </mc:Choice>
                <mc:Fallback>
                  <p:oleObj name="Clip" r:id="rId9" imgW="1305000" imgH="1085760" progId="">
                    <p:embed/>
                    <p:pic>
                      <p:nvPicPr>
                        <p:cNvPr id="0" name="Object 4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4" y="1694"/>
                          <a:ext cx="299" cy="24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53" name="Line 50"/>
            <p:cNvSpPr>
              <a:spLocks noChangeShapeType="1"/>
            </p:cNvSpPr>
            <p:nvPr/>
          </p:nvSpPr>
          <p:spPr bwMode="auto">
            <a:xfrm flipV="1">
              <a:off x="3606" y="1882"/>
              <a:ext cx="52" cy="2"/>
            </a:xfrm>
            <a:prstGeom prst="line">
              <a:avLst/>
            </a:prstGeom>
            <a:noFill/>
            <a:ln w="19050">
              <a:solidFill>
                <a:schemeClr val="tx1"/>
              </a:solidFill>
              <a:round/>
              <a:headEnd/>
              <a:tailEnd/>
            </a:ln>
          </p:spPr>
          <p:txBody>
            <a:bodyPr wrap="none" anchor="ctr"/>
            <a:lstStyle/>
            <a:p>
              <a:endParaRPr lang="en-US"/>
            </a:p>
          </p:txBody>
        </p:sp>
        <p:grpSp>
          <p:nvGrpSpPr>
            <p:cNvPr id="30" name="Group 51"/>
            <p:cNvGrpSpPr>
              <a:grpSpLocks/>
            </p:cNvGrpSpPr>
            <p:nvPr/>
          </p:nvGrpSpPr>
          <p:grpSpPr bwMode="auto">
            <a:xfrm>
              <a:off x="3404" y="1504"/>
              <a:ext cx="51" cy="167"/>
              <a:chOff x="3842" y="406"/>
              <a:chExt cx="51" cy="167"/>
            </a:xfrm>
          </p:grpSpPr>
          <p:sp>
            <p:nvSpPr>
              <p:cNvPr id="56" name="Oval 52"/>
              <p:cNvSpPr>
                <a:spLocks noChangeArrowheads="1"/>
              </p:cNvSpPr>
              <p:nvPr/>
            </p:nvSpPr>
            <p:spPr bwMode="auto">
              <a:xfrm>
                <a:off x="3842" y="406"/>
                <a:ext cx="47" cy="47"/>
              </a:xfrm>
              <a:prstGeom prst="ellipse">
                <a:avLst/>
              </a:prstGeom>
              <a:solidFill>
                <a:schemeClr val="accent2"/>
              </a:solidFill>
              <a:ln w="9525">
                <a:noFill/>
                <a:round/>
                <a:headEnd/>
                <a:tailEnd/>
              </a:ln>
            </p:spPr>
            <p:txBody>
              <a:bodyPr wrap="none" anchor="ctr"/>
              <a:lstStyle/>
              <a:p>
                <a:endParaRPr lang="en-US"/>
              </a:p>
            </p:txBody>
          </p:sp>
          <p:sp>
            <p:nvSpPr>
              <p:cNvPr id="57" name="Oval 53"/>
              <p:cNvSpPr>
                <a:spLocks noChangeArrowheads="1"/>
              </p:cNvSpPr>
              <p:nvPr/>
            </p:nvSpPr>
            <p:spPr bwMode="auto">
              <a:xfrm>
                <a:off x="3844" y="466"/>
                <a:ext cx="47" cy="47"/>
              </a:xfrm>
              <a:prstGeom prst="ellipse">
                <a:avLst/>
              </a:prstGeom>
              <a:solidFill>
                <a:schemeClr val="accent2"/>
              </a:solidFill>
              <a:ln w="9525">
                <a:noFill/>
                <a:round/>
                <a:headEnd/>
                <a:tailEnd/>
              </a:ln>
            </p:spPr>
            <p:txBody>
              <a:bodyPr wrap="none" anchor="ctr"/>
              <a:lstStyle/>
              <a:p>
                <a:endParaRPr lang="en-US"/>
              </a:p>
            </p:txBody>
          </p:sp>
          <p:sp>
            <p:nvSpPr>
              <p:cNvPr id="58" name="Oval 54"/>
              <p:cNvSpPr>
                <a:spLocks noChangeArrowheads="1"/>
              </p:cNvSpPr>
              <p:nvPr/>
            </p:nvSpPr>
            <p:spPr bwMode="auto">
              <a:xfrm>
                <a:off x="3846" y="526"/>
                <a:ext cx="47" cy="47"/>
              </a:xfrm>
              <a:prstGeom prst="ellipse">
                <a:avLst/>
              </a:prstGeom>
              <a:solidFill>
                <a:schemeClr val="accent2"/>
              </a:solidFill>
              <a:ln w="9525">
                <a:noFill/>
                <a:round/>
                <a:headEnd/>
                <a:tailEnd/>
              </a:ln>
            </p:spPr>
            <p:txBody>
              <a:bodyPr wrap="none" anchor="ctr"/>
              <a:lstStyle/>
              <a:p>
                <a:endParaRPr lang="en-US"/>
              </a:p>
            </p:txBody>
          </p:sp>
        </p:grpSp>
        <p:sp>
          <p:nvSpPr>
            <p:cNvPr id="55" name="Line 55"/>
            <p:cNvSpPr>
              <a:spLocks noChangeShapeType="1"/>
            </p:cNvSpPr>
            <p:nvPr/>
          </p:nvSpPr>
          <p:spPr bwMode="auto">
            <a:xfrm>
              <a:off x="3654" y="1431"/>
              <a:ext cx="0" cy="450"/>
            </a:xfrm>
            <a:prstGeom prst="line">
              <a:avLst/>
            </a:prstGeom>
            <a:noFill/>
            <a:ln w="12700">
              <a:solidFill>
                <a:schemeClr val="tx1"/>
              </a:solidFill>
              <a:round/>
              <a:headEnd/>
              <a:tailEnd/>
            </a:ln>
          </p:spPr>
          <p:txBody>
            <a:bodyPr wrap="none" anchor="ctr"/>
            <a:lstStyle/>
            <a:p>
              <a:endParaRPr lang="en-US"/>
            </a:p>
          </p:txBody>
        </p:sp>
      </p:grpSp>
      <p:graphicFrame>
        <p:nvGraphicFramePr>
          <p:cNvPr id="59" name="Object 56"/>
          <p:cNvGraphicFramePr>
            <a:graphicFrameLocks noChangeAspect="1"/>
          </p:cNvGraphicFramePr>
          <p:nvPr/>
        </p:nvGraphicFramePr>
        <p:xfrm>
          <a:off x="5313773" y="4106942"/>
          <a:ext cx="417512" cy="331787"/>
        </p:xfrm>
        <a:graphic>
          <a:graphicData uri="http://schemas.openxmlformats.org/presentationml/2006/ole">
            <mc:AlternateContent xmlns:mc="http://schemas.openxmlformats.org/markup-compatibility/2006">
              <mc:Choice xmlns:v="urn:schemas-microsoft-com:vml" Requires="v">
                <p:oleObj name="Clip" r:id="rId10" imgW="1305000" imgH="1085760" progId="">
                  <p:embed/>
                </p:oleObj>
              </mc:Choice>
              <mc:Fallback>
                <p:oleObj name="Clip" r:id="rId10" imgW="1305000" imgH="1085760" progId="">
                  <p:embed/>
                  <p:pic>
                    <p:nvPicPr>
                      <p:cNvPr id="0" name="Object 5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3773" y="4106942"/>
                        <a:ext cx="417512" cy="331787"/>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60" name="Object 57"/>
          <p:cNvGraphicFramePr>
            <a:graphicFrameLocks noChangeAspect="1"/>
          </p:cNvGraphicFramePr>
          <p:nvPr/>
        </p:nvGraphicFramePr>
        <p:xfrm>
          <a:off x="4699410" y="4095829"/>
          <a:ext cx="415925" cy="330200"/>
        </p:xfrm>
        <a:graphic>
          <a:graphicData uri="http://schemas.openxmlformats.org/presentationml/2006/ole">
            <mc:AlternateContent xmlns:mc="http://schemas.openxmlformats.org/markup-compatibility/2006">
              <mc:Choice xmlns:v="urn:schemas-microsoft-com:vml" Requires="v">
                <p:oleObj name="Clip" r:id="rId11" imgW="1305000" imgH="1085760" progId="">
                  <p:embed/>
                </p:oleObj>
              </mc:Choice>
              <mc:Fallback>
                <p:oleObj name="Clip" r:id="rId11" imgW="1305000" imgH="1085760" progId="">
                  <p:embed/>
                  <p:pic>
                    <p:nvPicPr>
                      <p:cNvPr id="0" name="Object 5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9410" y="4095829"/>
                        <a:ext cx="415925" cy="3302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61" name="Oval 58"/>
          <p:cNvSpPr>
            <a:spLocks noChangeArrowheads="1"/>
          </p:cNvSpPr>
          <p:nvPr/>
        </p:nvSpPr>
        <p:spPr bwMode="auto">
          <a:xfrm rot="-5400000">
            <a:off x="5116129" y="4199810"/>
            <a:ext cx="63500" cy="65088"/>
          </a:xfrm>
          <a:prstGeom prst="ellipse">
            <a:avLst/>
          </a:prstGeom>
          <a:solidFill>
            <a:schemeClr val="accent2"/>
          </a:solidFill>
          <a:ln w="9525">
            <a:noFill/>
            <a:round/>
            <a:headEnd/>
            <a:tailEnd/>
          </a:ln>
        </p:spPr>
        <p:txBody>
          <a:bodyPr wrap="none" anchor="ctr"/>
          <a:lstStyle/>
          <a:p>
            <a:endParaRPr lang="en-US"/>
          </a:p>
        </p:txBody>
      </p:sp>
      <p:sp>
        <p:nvSpPr>
          <p:cNvPr id="62" name="Oval 59"/>
          <p:cNvSpPr>
            <a:spLocks noChangeArrowheads="1"/>
          </p:cNvSpPr>
          <p:nvPr/>
        </p:nvSpPr>
        <p:spPr bwMode="auto">
          <a:xfrm rot="-5400000">
            <a:off x="5201061" y="4197429"/>
            <a:ext cx="63500" cy="66675"/>
          </a:xfrm>
          <a:prstGeom prst="ellipse">
            <a:avLst/>
          </a:prstGeom>
          <a:solidFill>
            <a:schemeClr val="accent2"/>
          </a:solidFill>
          <a:ln w="9525">
            <a:noFill/>
            <a:round/>
            <a:headEnd/>
            <a:tailEnd/>
          </a:ln>
        </p:spPr>
        <p:txBody>
          <a:bodyPr wrap="none" anchor="ctr"/>
          <a:lstStyle/>
          <a:p>
            <a:endParaRPr lang="en-US"/>
          </a:p>
        </p:txBody>
      </p:sp>
      <p:sp>
        <p:nvSpPr>
          <p:cNvPr id="63" name="Oval 60"/>
          <p:cNvSpPr>
            <a:spLocks noChangeArrowheads="1"/>
          </p:cNvSpPr>
          <p:nvPr/>
        </p:nvSpPr>
        <p:spPr bwMode="auto">
          <a:xfrm rot="-5400000">
            <a:off x="5278847" y="4202192"/>
            <a:ext cx="61913" cy="65088"/>
          </a:xfrm>
          <a:prstGeom prst="ellipse">
            <a:avLst/>
          </a:prstGeom>
          <a:solidFill>
            <a:schemeClr val="accent2"/>
          </a:solidFill>
          <a:ln w="9525">
            <a:noFill/>
            <a:round/>
            <a:headEnd/>
            <a:tailEnd/>
          </a:ln>
        </p:spPr>
        <p:txBody>
          <a:bodyPr wrap="none" anchor="ctr"/>
          <a:lstStyle/>
          <a:p>
            <a:endParaRPr lang="en-US"/>
          </a:p>
        </p:txBody>
      </p:sp>
      <p:sp>
        <p:nvSpPr>
          <p:cNvPr id="64" name="Line 61"/>
          <p:cNvSpPr>
            <a:spLocks noChangeShapeType="1"/>
          </p:cNvSpPr>
          <p:nvPr/>
        </p:nvSpPr>
        <p:spPr bwMode="auto">
          <a:xfrm rot="-5400000">
            <a:off x="5538404" y="4082336"/>
            <a:ext cx="60325" cy="1587"/>
          </a:xfrm>
          <a:prstGeom prst="line">
            <a:avLst/>
          </a:prstGeom>
          <a:noFill/>
          <a:ln w="19050">
            <a:solidFill>
              <a:schemeClr val="tx1"/>
            </a:solidFill>
            <a:round/>
            <a:headEnd/>
            <a:tailEnd/>
          </a:ln>
        </p:spPr>
        <p:txBody>
          <a:bodyPr wrap="none" anchor="ctr"/>
          <a:lstStyle/>
          <a:p>
            <a:endParaRPr lang="en-US"/>
          </a:p>
        </p:txBody>
      </p:sp>
      <p:sp>
        <p:nvSpPr>
          <p:cNvPr id="65" name="Line 62"/>
          <p:cNvSpPr>
            <a:spLocks noChangeShapeType="1"/>
          </p:cNvSpPr>
          <p:nvPr/>
        </p:nvSpPr>
        <p:spPr bwMode="auto">
          <a:xfrm rot="5400000" flipH="1">
            <a:off x="4912135" y="4073604"/>
            <a:ext cx="63500" cy="0"/>
          </a:xfrm>
          <a:prstGeom prst="line">
            <a:avLst/>
          </a:prstGeom>
          <a:noFill/>
          <a:ln w="19050">
            <a:solidFill>
              <a:schemeClr val="tx1"/>
            </a:solidFill>
            <a:round/>
            <a:headEnd/>
            <a:tailEnd/>
          </a:ln>
        </p:spPr>
        <p:txBody>
          <a:bodyPr wrap="none" anchor="ctr"/>
          <a:lstStyle/>
          <a:p>
            <a:endParaRPr lang="en-US"/>
          </a:p>
        </p:txBody>
      </p:sp>
      <p:sp>
        <p:nvSpPr>
          <p:cNvPr id="66" name="Line 63"/>
          <p:cNvSpPr>
            <a:spLocks noChangeShapeType="1"/>
          </p:cNvSpPr>
          <p:nvPr/>
        </p:nvSpPr>
        <p:spPr bwMode="auto">
          <a:xfrm rot="16200000" flipV="1">
            <a:off x="5259004" y="3734673"/>
            <a:ext cx="0" cy="627062"/>
          </a:xfrm>
          <a:prstGeom prst="line">
            <a:avLst/>
          </a:prstGeom>
          <a:noFill/>
          <a:ln w="12700">
            <a:solidFill>
              <a:schemeClr val="tx1"/>
            </a:solidFill>
            <a:round/>
            <a:headEnd/>
            <a:tailEnd/>
          </a:ln>
        </p:spPr>
        <p:txBody>
          <a:bodyPr wrap="none" anchor="ctr"/>
          <a:lstStyle/>
          <a:p>
            <a:endParaRPr lang="en-US"/>
          </a:p>
        </p:txBody>
      </p:sp>
      <p:sp>
        <p:nvSpPr>
          <p:cNvPr id="67" name="Line 64"/>
          <p:cNvSpPr>
            <a:spLocks noChangeShapeType="1"/>
          </p:cNvSpPr>
          <p:nvPr/>
        </p:nvSpPr>
        <p:spPr bwMode="auto">
          <a:xfrm flipV="1">
            <a:off x="4924835" y="3673554"/>
            <a:ext cx="93663" cy="3175"/>
          </a:xfrm>
          <a:prstGeom prst="line">
            <a:avLst/>
          </a:prstGeom>
          <a:noFill/>
          <a:ln w="12700">
            <a:solidFill>
              <a:schemeClr val="tx1"/>
            </a:solidFill>
            <a:round/>
            <a:headEnd/>
            <a:tailEnd/>
          </a:ln>
        </p:spPr>
        <p:txBody>
          <a:bodyPr wrap="none" anchor="ctr"/>
          <a:lstStyle/>
          <a:p>
            <a:endParaRPr lang="en-US"/>
          </a:p>
        </p:txBody>
      </p:sp>
      <p:sp>
        <p:nvSpPr>
          <p:cNvPr id="68" name="Line 65"/>
          <p:cNvSpPr>
            <a:spLocks noChangeShapeType="1"/>
          </p:cNvSpPr>
          <p:nvPr/>
        </p:nvSpPr>
        <p:spPr bwMode="auto">
          <a:xfrm>
            <a:off x="5526498" y="3719592"/>
            <a:ext cx="303212" cy="385762"/>
          </a:xfrm>
          <a:prstGeom prst="line">
            <a:avLst/>
          </a:prstGeom>
          <a:noFill/>
          <a:ln w="12700">
            <a:solidFill>
              <a:schemeClr val="tx1"/>
            </a:solidFill>
            <a:round/>
            <a:headEnd/>
            <a:tailEnd/>
          </a:ln>
        </p:spPr>
        <p:txBody>
          <a:bodyPr wrap="none" anchor="ctr"/>
          <a:lstStyle/>
          <a:p>
            <a:endParaRPr lang="en-US"/>
          </a:p>
        </p:txBody>
      </p:sp>
      <p:sp>
        <p:nvSpPr>
          <p:cNvPr id="69" name="Line 66"/>
          <p:cNvSpPr>
            <a:spLocks noChangeShapeType="1"/>
          </p:cNvSpPr>
          <p:nvPr/>
        </p:nvSpPr>
        <p:spPr bwMode="auto">
          <a:xfrm flipH="1">
            <a:off x="6321835" y="3716417"/>
            <a:ext cx="279400" cy="392112"/>
          </a:xfrm>
          <a:prstGeom prst="line">
            <a:avLst/>
          </a:prstGeom>
          <a:noFill/>
          <a:ln w="12700">
            <a:solidFill>
              <a:schemeClr val="tx1"/>
            </a:solidFill>
            <a:round/>
            <a:headEnd/>
            <a:tailEnd/>
          </a:ln>
        </p:spPr>
        <p:txBody>
          <a:bodyPr wrap="none" anchor="ctr"/>
          <a:lstStyle/>
          <a:p>
            <a:endParaRPr lang="en-US"/>
          </a:p>
        </p:txBody>
      </p:sp>
      <p:graphicFrame>
        <p:nvGraphicFramePr>
          <p:cNvPr id="70" name="Object 67"/>
          <p:cNvGraphicFramePr>
            <a:graphicFrameLocks noChangeAspect="1"/>
          </p:cNvGraphicFramePr>
          <p:nvPr/>
        </p:nvGraphicFramePr>
        <p:xfrm>
          <a:off x="6499635" y="3268742"/>
          <a:ext cx="203200" cy="241300"/>
        </p:xfrm>
        <a:graphic>
          <a:graphicData uri="http://schemas.openxmlformats.org/presentationml/2006/ole">
            <mc:AlternateContent xmlns:mc="http://schemas.openxmlformats.org/markup-compatibility/2006">
              <mc:Choice xmlns:v="urn:schemas-microsoft-com:vml" Requires="v">
                <p:oleObj name="Clip" r:id="rId12" imgW="981000" imgH="1209600" progId="">
                  <p:embed/>
                </p:oleObj>
              </mc:Choice>
              <mc:Fallback>
                <p:oleObj name="Clip" r:id="rId12" imgW="981000" imgH="1209600" progId="">
                  <p:embed/>
                  <p:pic>
                    <p:nvPicPr>
                      <p:cNvPr id="0" name="Object 6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499635" y="3268742"/>
                        <a:ext cx="203200" cy="2413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71" name="Object 68"/>
          <p:cNvGraphicFramePr>
            <a:graphicFrameLocks noChangeAspect="1"/>
          </p:cNvGraphicFramePr>
          <p:nvPr/>
        </p:nvGraphicFramePr>
        <p:xfrm>
          <a:off x="5162960" y="3349704"/>
          <a:ext cx="203200" cy="239713"/>
        </p:xfrm>
        <a:graphic>
          <a:graphicData uri="http://schemas.openxmlformats.org/presentationml/2006/ole">
            <mc:AlternateContent xmlns:mc="http://schemas.openxmlformats.org/markup-compatibility/2006">
              <mc:Choice xmlns:v="urn:schemas-microsoft-com:vml" Requires="v">
                <p:oleObj name="Clip" r:id="rId14" imgW="981000" imgH="1209600" progId="">
                  <p:embed/>
                </p:oleObj>
              </mc:Choice>
              <mc:Fallback>
                <p:oleObj name="Clip" r:id="rId14" imgW="981000" imgH="1209600" progId="">
                  <p:embed/>
                  <p:pic>
                    <p:nvPicPr>
                      <p:cNvPr id="0" name="Object 6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62960" y="3349704"/>
                        <a:ext cx="203200" cy="23971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nvGrpSpPr>
          <p:cNvPr id="40" name="Group 69"/>
          <p:cNvGrpSpPr>
            <a:grpSpLocks/>
          </p:cNvGrpSpPr>
          <p:nvPr/>
        </p:nvGrpSpPr>
        <p:grpSpPr bwMode="auto">
          <a:xfrm>
            <a:off x="5510623" y="4546679"/>
            <a:ext cx="406400" cy="427038"/>
            <a:chOff x="2870" y="1518"/>
            <a:chExt cx="292" cy="320"/>
          </a:xfrm>
        </p:grpSpPr>
        <p:graphicFrame>
          <p:nvGraphicFramePr>
            <p:cNvPr id="73" name="Object 70"/>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name="Clip" r:id="rId15" imgW="819000" imgH="847800" progId="">
                    <p:embed/>
                  </p:oleObj>
                </mc:Choice>
                <mc:Fallback>
                  <p:oleObj name="Clip" r:id="rId15" imgW="819000" imgH="847800" progId="">
                    <p:embed/>
                    <p:pic>
                      <p:nvPicPr>
                        <p:cNvPr id="0" name="Object 7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74" name="Object 71"/>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name="Clip" r:id="rId17" imgW="1266840" imgH="1200240" progId="">
                    <p:embed/>
                  </p:oleObj>
                </mc:Choice>
                <mc:Fallback>
                  <p:oleObj name="Clip" r:id="rId17" imgW="1266840" imgH="1200240" progId="">
                    <p:embed/>
                    <p:pic>
                      <p:nvPicPr>
                        <p:cNvPr id="0" name="Object 7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grpSp>
        <p:nvGrpSpPr>
          <p:cNvPr id="49" name="Group 72"/>
          <p:cNvGrpSpPr>
            <a:grpSpLocks/>
          </p:cNvGrpSpPr>
          <p:nvPr/>
        </p:nvGrpSpPr>
        <p:grpSpPr bwMode="auto">
          <a:xfrm>
            <a:off x="6288498" y="4578429"/>
            <a:ext cx="406400" cy="427038"/>
            <a:chOff x="2870" y="1518"/>
            <a:chExt cx="292" cy="320"/>
          </a:xfrm>
        </p:grpSpPr>
        <p:graphicFrame>
          <p:nvGraphicFramePr>
            <p:cNvPr id="76" name="Object 73"/>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name="Clip" r:id="rId19" imgW="819000" imgH="847800" progId="">
                    <p:embed/>
                  </p:oleObj>
                </mc:Choice>
                <mc:Fallback>
                  <p:oleObj name="Clip" r:id="rId19" imgW="819000" imgH="847800" progId="">
                    <p:embed/>
                    <p:pic>
                      <p:nvPicPr>
                        <p:cNvPr id="0" name="Object 7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77" name="Object 74"/>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name="Clip" r:id="rId20" imgW="1266840" imgH="1200240" progId="">
                    <p:embed/>
                  </p:oleObj>
                </mc:Choice>
                <mc:Fallback>
                  <p:oleObj name="Clip" r:id="rId20" imgW="1266840" imgH="1200240" progId="">
                    <p:embed/>
                    <p:pic>
                      <p:nvPicPr>
                        <p:cNvPr id="0" name="Object 7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grpSp>
        <p:nvGrpSpPr>
          <p:cNvPr id="54" name="Group 75"/>
          <p:cNvGrpSpPr>
            <a:grpSpLocks/>
          </p:cNvGrpSpPr>
          <p:nvPr/>
        </p:nvGrpSpPr>
        <p:grpSpPr bwMode="auto">
          <a:xfrm>
            <a:off x="5874160" y="4294267"/>
            <a:ext cx="379413" cy="376237"/>
            <a:chOff x="4733" y="2082"/>
            <a:chExt cx="272" cy="282"/>
          </a:xfrm>
        </p:grpSpPr>
        <p:graphicFrame>
          <p:nvGraphicFramePr>
            <p:cNvPr id="79" name="Object 76"/>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name="Clip" r:id="rId21" imgW="819000" imgH="847800" progId="">
                    <p:embed/>
                  </p:oleObj>
                </mc:Choice>
                <mc:Fallback>
                  <p:oleObj name="Clip" r:id="rId21" imgW="819000" imgH="847800" progId="">
                    <p:embed/>
                    <p:pic>
                      <p:nvPicPr>
                        <p:cNvPr id="0" name="Object 7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80" name="Rectangle 77"/>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p:spPr>
          <p:txBody>
            <a:bodyPr wrap="none" anchor="ctr"/>
            <a:lstStyle/>
            <a:p>
              <a:endParaRPr lang="en-US"/>
            </a:p>
          </p:txBody>
        </p:sp>
      </p:grpSp>
      <p:sp>
        <p:nvSpPr>
          <p:cNvPr id="81" name="Line 78"/>
          <p:cNvSpPr>
            <a:spLocks noChangeShapeType="1"/>
          </p:cNvSpPr>
          <p:nvPr/>
        </p:nvSpPr>
        <p:spPr bwMode="auto">
          <a:xfrm>
            <a:off x="6180548" y="4197429"/>
            <a:ext cx="0" cy="228600"/>
          </a:xfrm>
          <a:prstGeom prst="line">
            <a:avLst/>
          </a:prstGeom>
          <a:noFill/>
          <a:ln w="12700">
            <a:solidFill>
              <a:schemeClr val="tx1"/>
            </a:solidFill>
            <a:round/>
            <a:headEnd/>
            <a:tailEnd/>
          </a:ln>
        </p:spPr>
        <p:txBody>
          <a:bodyPr wrap="none" anchor="ctr"/>
          <a:lstStyle/>
          <a:p>
            <a:endParaRPr lang="en-US"/>
          </a:p>
        </p:txBody>
      </p:sp>
      <p:grpSp>
        <p:nvGrpSpPr>
          <p:cNvPr id="72" name="Group 79"/>
          <p:cNvGrpSpPr>
            <a:grpSpLocks/>
          </p:cNvGrpSpPr>
          <p:nvPr/>
        </p:nvGrpSpPr>
        <p:grpSpPr bwMode="auto">
          <a:xfrm>
            <a:off x="6901273" y="3621167"/>
            <a:ext cx="207962" cy="409575"/>
            <a:chOff x="4180" y="783"/>
            <a:chExt cx="150" cy="307"/>
          </a:xfrm>
        </p:grpSpPr>
        <p:sp>
          <p:nvSpPr>
            <p:cNvPr id="83" name="AutoShape 80"/>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84" name="Rectangle 81"/>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85" name="Rectangle 82"/>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86" name="AutoShape 83"/>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87" name="Line 84"/>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88" name="Line 85"/>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89" name="Rectangle 86"/>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90" name="Rectangle 87"/>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pSp>
        <p:nvGrpSpPr>
          <p:cNvPr id="75" name="Group 88"/>
          <p:cNvGrpSpPr>
            <a:grpSpLocks/>
          </p:cNvGrpSpPr>
          <p:nvPr/>
        </p:nvGrpSpPr>
        <p:grpSpPr bwMode="auto">
          <a:xfrm>
            <a:off x="6902860" y="4197429"/>
            <a:ext cx="207963" cy="409575"/>
            <a:chOff x="4180" y="783"/>
            <a:chExt cx="150" cy="307"/>
          </a:xfrm>
        </p:grpSpPr>
        <p:sp>
          <p:nvSpPr>
            <p:cNvPr id="92" name="AutoShape 89"/>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93" name="Rectangle 90"/>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94" name="Rectangle 91"/>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95" name="AutoShape 92"/>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96" name="Line 93"/>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97" name="Line 94"/>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98" name="Rectangle 95"/>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99" name="Rectangle 96"/>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sp>
        <p:nvSpPr>
          <p:cNvPr id="100" name="Line 97"/>
          <p:cNvSpPr>
            <a:spLocks noChangeShapeType="1"/>
          </p:cNvSpPr>
          <p:nvPr/>
        </p:nvSpPr>
        <p:spPr bwMode="auto">
          <a:xfrm rot="5400000" flipH="1">
            <a:off x="6514716" y="3995023"/>
            <a:ext cx="611188" cy="0"/>
          </a:xfrm>
          <a:prstGeom prst="line">
            <a:avLst/>
          </a:prstGeom>
          <a:noFill/>
          <a:ln w="12700">
            <a:solidFill>
              <a:schemeClr val="tx1"/>
            </a:solidFill>
            <a:round/>
            <a:headEnd/>
            <a:tailEnd/>
          </a:ln>
        </p:spPr>
        <p:txBody>
          <a:bodyPr wrap="none" anchor="ctr"/>
          <a:lstStyle/>
          <a:p>
            <a:endParaRPr lang="en-US"/>
          </a:p>
        </p:txBody>
      </p:sp>
      <p:sp>
        <p:nvSpPr>
          <p:cNvPr id="101" name="Line 98"/>
          <p:cNvSpPr>
            <a:spLocks noChangeShapeType="1"/>
          </p:cNvSpPr>
          <p:nvPr/>
        </p:nvSpPr>
        <p:spPr bwMode="auto">
          <a:xfrm rot="-5400000">
            <a:off x="6868729" y="4247435"/>
            <a:ext cx="0" cy="103188"/>
          </a:xfrm>
          <a:prstGeom prst="line">
            <a:avLst/>
          </a:prstGeom>
          <a:noFill/>
          <a:ln w="12700">
            <a:solidFill>
              <a:schemeClr val="tx1"/>
            </a:solidFill>
            <a:round/>
            <a:headEnd/>
            <a:tailEnd/>
          </a:ln>
        </p:spPr>
        <p:txBody>
          <a:bodyPr wrap="none" anchor="ctr"/>
          <a:lstStyle/>
          <a:p>
            <a:endParaRPr lang="en-US"/>
          </a:p>
        </p:txBody>
      </p:sp>
      <p:sp>
        <p:nvSpPr>
          <p:cNvPr id="102" name="Line 99"/>
          <p:cNvSpPr>
            <a:spLocks noChangeShapeType="1"/>
          </p:cNvSpPr>
          <p:nvPr/>
        </p:nvSpPr>
        <p:spPr bwMode="auto">
          <a:xfrm rot="-5400000">
            <a:off x="6858410" y="3778329"/>
            <a:ext cx="0" cy="88900"/>
          </a:xfrm>
          <a:prstGeom prst="line">
            <a:avLst/>
          </a:prstGeom>
          <a:noFill/>
          <a:ln w="12700">
            <a:solidFill>
              <a:schemeClr val="tx1"/>
            </a:solidFill>
            <a:round/>
            <a:headEnd/>
            <a:tailEnd/>
          </a:ln>
        </p:spPr>
        <p:txBody>
          <a:bodyPr wrap="none" anchor="ctr"/>
          <a:lstStyle/>
          <a:p>
            <a:endParaRPr lang="en-US"/>
          </a:p>
        </p:txBody>
      </p:sp>
      <p:sp>
        <p:nvSpPr>
          <p:cNvPr id="103" name="Line 100"/>
          <p:cNvSpPr>
            <a:spLocks noChangeShapeType="1"/>
          </p:cNvSpPr>
          <p:nvPr/>
        </p:nvSpPr>
        <p:spPr bwMode="auto">
          <a:xfrm flipV="1">
            <a:off x="5537610" y="1919367"/>
            <a:ext cx="458788" cy="207962"/>
          </a:xfrm>
          <a:prstGeom prst="line">
            <a:avLst/>
          </a:prstGeom>
          <a:noFill/>
          <a:ln w="12700">
            <a:solidFill>
              <a:schemeClr val="tx1"/>
            </a:solidFill>
            <a:round/>
            <a:headEnd/>
            <a:tailEnd/>
          </a:ln>
        </p:spPr>
        <p:txBody>
          <a:bodyPr wrap="none" anchor="ctr"/>
          <a:lstStyle/>
          <a:p>
            <a:endParaRPr lang="en-US"/>
          </a:p>
        </p:txBody>
      </p:sp>
      <p:sp>
        <p:nvSpPr>
          <p:cNvPr id="104" name="Line 101"/>
          <p:cNvSpPr>
            <a:spLocks noChangeShapeType="1"/>
          </p:cNvSpPr>
          <p:nvPr/>
        </p:nvSpPr>
        <p:spPr bwMode="auto">
          <a:xfrm>
            <a:off x="6472648" y="1903492"/>
            <a:ext cx="485775" cy="207962"/>
          </a:xfrm>
          <a:prstGeom prst="line">
            <a:avLst/>
          </a:prstGeom>
          <a:noFill/>
          <a:ln w="12700">
            <a:solidFill>
              <a:schemeClr val="tx1"/>
            </a:solidFill>
            <a:round/>
            <a:headEnd/>
            <a:tailEnd/>
          </a:ln>
        </p:spPr>
        <p:txBody>
          <a:bodyPr wrap="none" anchor="ctr"/>
          <a:lstStyle/>
          <a:p>
            <a:endParaRPr lang="en-US"/>
          </a:p>
        </p:txBody>
      </p:sp>
      <p:sp>
        <p:nvSpPr>
          <p:cNvPr id="105" name="Line 102"/>
          <p:cNvSpPr>
            <a:spLocks noChangeShapeType="1"/>
          </p:cNvSpPr>
          <p:nvPr/>
        </p:nvSpPr>
        <p:spPr bwMode="auto">
          <a:xfrm flipH="1">
            <a:off x="6991760" y="2240042"/>
            <a:ext cx="241300" cy="681037"/>
          </a:xfrm>
          <a:prstGeom prst="line">
            <a:avLst/>
          </a:prstGeom>
          <a:noFill/>
          <a:ln w="12700">
            <a:solidFill>
              <a:schemeClr val="tx1"/>
            </a:solidFill>
            <a:round/>
            <a:headEnd/>
            <a:tailEnd/>
          </a:ln>
        </p:spPr>
        <p:txBody>
          <a:bodyPr wrap="none" anchor="ctr"/>
          <a:lstStyle/>
          <a:p>
            <a:endParaRPr lang="en-US"/>
          </a:p>
        </p:txBody>
      </p:sp>
      <p:sp>
        <p:nvSpPr>
          <p:cNvPr id="106" name="Line 103"/>
          <p:cNvSpPr>
            <a:spLocks noChangeShapeType="1"/>
          </p:cNvSpPr>
          <p:nvPr/>
        </p:nvSpPr>
        <p:spPr bwMode="auto">
          <a:xfrm>
            <a:off x="6221823" y="2016204"/>
            <a:ext cx="0" cy="431800"/>
          </a:xfrm>
          <a:prstGeom prst="line">
            <a:avLst/>
          </a:prstGeom>
          <a:noFill/>
          <a:ln w="12700">
            <a:solidFill>
              <a:schemeClr val="tx1"/>
            </a:solidFill>
            <a:round/>
            <a:headEnd/>
            <a:tailEnd/>
          </a:ln>
        </p:spPr>
        <p:txBody>
          <a:bodyPr wrap="none" anchor="ctr"/>
          <a:lstStyle/>
          <a:p>
            <a:endParaRPr lang="en-US"/>
          </a:p>
        </p:txBody>
      </p:sp>
      <p:sp>
        <p:nvSpPr>
          <p:cNvPr id="107" name="Line 104"/>
          <p:cNvSpPr>
            <a:spLocks noChangeShapeType="1"/>
          </p:cNvSpPr>
          <p:nvPr/>
        </p:nvSpPr>
        <p:spPr bwMode="auto">
          <a:xfrm>
            <a:off x="6247223" y="2663904"/>
            <a:ext cx="534987" cy="368300"/>
          </a:xfrm>
          <a:prstGeom prst="line">
            <a:avLst/>
          </a:prstGeom>
          <a:noFill/>
          <a:ln w="12700">
            <a:solidFill>
              <a:schemeClr val="tx1"/>
            </a:solidFill>
            <a:round/>
            <a:headEnd/>
            <a:tailEnd/>
          </a:ln>
        </p:spPr>
        <p:txBody>
          <a:bodyPr wrap="none" anchor="ctr"/>
          <a:lstStyle/>
          <a:p>
            <a:endParaRPr lang="en-US"/>
          </a:p>
        </p:txBody>
      </p:sp>
      <p:sp>
        <p:nvSpPr>
          <p:cNvPr id="108" name="Line 105"/>
          <p:cNvSpPr>
            <a:spLocks noChangeShapeType="1"/>
          </p:cNvSpPr>
          <p:nvPr/>
        </p:nvSpPr>
        <p:spPr bwMode="auto">
          <a:xfrm flipH="1">
            <a:off x="6707598" y="3129042"/>
            <a:ext cx="266700" cy="360362"/>
          </a:xfrm>
          <a:prstGeom prst="line">
            <a:avLst/>
          </a:prstGeom>
          <a:noFill/>
          <a:ln w="12700">
            <a:solidFill>
              <a:schemeClr val="tx1"/>
            </a:solidFill>
            <a:round/>
            <a:headEnd/>
            <a:tailEnd/>
          </a:ln>
        </p:spPr>
        <p:txBody>
          <a:bodyPr wrap="none" anchor="ctr"/>
          <a:lstStyle/>
          <a:p>
            <a:endParaRPr lang="en-US"/>
          </a:p>
        </p:txBody>
      </p:sp>
      <p:sp>
        <p:nvSpPr>
          <p:cNvPr id="109" name="Line 106"/>
          <p:cNvSpPr>
            <a:spLocks noChangeShapeType="1"/>
          </p:cNvSpPr>
          <p:nvPr/>
        </p:nvSpPr>
        <p:spPr bwMode="auto">
          <a:xfrm flipH="1">
            <a:off x="6480585" y="2208292"/>
            <a:ext cx="560388" cy="384175"/>
          </a:xfrm>
          <a:prstGeom prst="line">
            <a:avLst/>
          </a:prstGeom>
          <a:noFill/>
          <a:ln w="12700">
            <a:solidFill>
              <a:schemeClr val="tx1"/>
            </a:solidFill>
            <a:round/>
            <a:headEnd/>
            <a:tailEnd/>
          </a:ln>
        </p:spPr>
        <p:txBody>
          <a:bodyPr wrap="none" anchor="ctr"/>
          <a:lstStyle/>
          <a:p>
            <a:endParaRPr lang="en-US"/>
          </a:p>
        </p:txBody>
      </p:sp>
      <p:sp>
        <p:nvSpPr>
          <p:cNvPr id="110" name="Line 107"/>
          <p:cNvSpPr>
            <a:spLocks noChangeShapeType="1"/>
          </p:cNvSpPr>
          <p:nvPr/>
        </p:nvSpPr>
        <p:spPr bwMode="auto">
          <a:xfrm flipH="1">
            <a:off x="6490110" y="1647904"/>
            <a:ext cx="350838" cy="255588"/>
          </a:xfrm>
          <a:prstGeom prst="line">
            <a:avLst/>
          </a:prstGeom>
          <a:noFill/>
          <a:ln w="12700">
            <a:solidFill>
              <a:schemeClr val="tx1"/>
            </a:solidFill>
            <a:round/>
            <a:headEnd/>
            <a:tailEnd/>
          </a:ln>
        </p:spPr>
        <p:txBody>
          <a:bodyPr wrap="none" anchor="ctr"/>
          <a:lstStyle/>
          <a:p>
            <a:endParaRPr lang="en-US"/>
          </a:p>
        </p:txBody>
      </p:sp>
      <p:sp>
        <p:nvSpPr>
          <p:cNvPr id="111" name="Line 108"/>
          <p:cNvSpPr>
            <a:spLocks noChangeShapeType="1"/>
          </p:cNvSpPr>
          <p:nvPr/>
        </p:nvSpPr>
        <p:spPr bwMode="auto">
          <a:xfrm flipH="1">
            <a:off x="7207660" y="1824117"/>
            <a:ext cx="201613" cy="176212"/>
          </a:xfrm>
          <a:prstGeom prst="line">
            <a:avLst/>
          </a:prstGeom>
          <a:noFill/>
          <a:ln w="12700">
            <a:solidFill>
              <a:schemeClr val="tx1"/>
            </a:solidFill>
            <a:round/>
            <a:headEnd/>
            <a:tailEnd/>
          </a:ln>
        </p:spPr>
        <p:txBody>
          <a:bodyPr wrap="none" anchor="ctr"/>
          <a:lstStyle/>
          <a:p>
            <a:endParaRPr lang="en-US"/>
          </a:p>
        </p:txBody>
      </p:sp>
      <p:sp>
        <p:nvSpPr>
          <p:cNvPr id="112" name="Line 221"/>
          <p:cNvSpPr>
            <a:spLocks noChangeShapeType="1"/>
          </p:cNvSpPr>
          <p:nvPr/>
        </p:nvSpPr>
        <p:spPr bwMode="auto">
          <a:xfrm flipV="1">
            <a:off x="5274085" y="3802142"/>
            <a:ext cx="1588" cy="249237"/>
          </a:xfrm>
          <a:prstGeom prst="line">
            <a:avLst/>
          </a:prstGeom>
          <a:noFill/>
          <a:ln w="12700">
            <a:solidFill>
              <a:schemeClr val="tx1"/>
            </a:solidFill>
            <a:round/>
            <a:headEnd/>
            <a:tailEnd/>
          </a:ln>
        </p:spPr>
        <p:txBody>
          <a:bodyPr wrap="none" anchor="ctr"/>
          <a:lstStyle/>
          <a:p>
            <a:endParaRPr lang="en-US"/>
          </a:p>
        </p:txBody>
      </p:sp>
      <p:grpSp>
        <p:nvGrpSpPr>
          <p:cNvPr id="78" name="Group 213"/>
          <p:cNvGrpSpPr/>
          <p:nvPr/>
        </p:nvGrpSpPr>
        <p:grpSpPr>
          <a:xfrm>
            <a:off x="5029200" y="2057400"/>
            <a:ext cx="501650" cy="232929"/>
            <a:chOff x="4038600" y="4747086"/>
            <a:chExt cx="501650" cy="232929"/>
          </a:xfrm>
        </p:grpSpPr>
        <p:sp>
          <p:nvSpPr>
            <p:cNvPr id="163"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64"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165"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166"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167"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82" name="Group 13"/>
            <p:cNvGrpSpPr>
              <a:grpSpLocks/>
            </p:cNvGrpSpPr>
            <p:nvPr/>
          </p:nvGrpSpPr>
          <p:grpSpPr bwMode="auto">
            <a:xfrm>
              <a:off x="4174369" y="4811571"/>
              <a:ext cx="245252" cy="65219"/>
              <a:chOff x="2848" y="848"/>
              <a:chExt cx="140" cy="98"/>
            </a:xfrm>
          </p:grpSpPr>
          <p:sp>
            <p:nvSpPr>
              <p:cNvPr id="173"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74"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75"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91" name="Group 17"/>
            <p:cNvGrpSpPr>
              <a:grpSpLocks/>
            </p:cNvGrpSpPr>
            <p:nvPr/>
          </p:nvGrpSpPr>
          <p:grpSpPr bwMode="auto">
            <a:xfrm flipV="1">
              <a:off x="4174369" y="4800610"/>
              <a:ext cx="245252" cy="65219"/>
              <a:chOff x="2848" y="848"/>
              <a:chExt cx="140" cy="98"/>
            </a:xfrm>
          </p:grpSpPr>
          <p:sp>
            <p:nvSpPr>
              <p:cNvPr id="170"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71"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72"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113" name="Group 213"/>
          <p:cNvGrpSpPr/>
          <p:nvPr/>
        </p:nvGrpSpPr>
        <p:grpSpPr>
          <a:xfrm>
            <a:off x="5975350" y="1828800"/>
            <a:ext cx="501650" cy="232929"/>
            <a:chOff x="4038600" y="4747086"/>
            <a:chExt cx="501650" cy="232929"/>
          </a:xfrm>
        </p:grpSpPr>
        <p:sp>
          <p:nvSpPr>
            <p:cNvPr id="177"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78"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179"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180"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181"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14" name="Group 13"/>
            <p:cNvGrpSpPr>
              <a:grpSpLocks/>
            </p:cNvGrpSpPr>
            <p:nvPr/>
          </p:nvGrpSpPr>
          <p:grpSpPr bwMode="auto">
            <a:xfrm>
              <a:off x="4174369" y="4811571"/>
              <a:ext cx="245252" cy="65219"/>
              <a:chOff x="2848" y="848"/>
              <a:chExt cx="140" cy="98"/>
            </a:xfrm>
          </p:grpSpPr>
          <p:sp>
            <p:nvSpPr>
              <p:cNvPr id="187"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88"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89"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115" name="Group 17"/>
            <p:cNvGrpSpPr>
              <a:grpSpLocks/>
            </p:cNvGrpSpPr>
            <p:nvPr/>
          </p:nvGrpSpPr>
          <p:grpSpPr bwMode="auto">
            <a:xfrm flipV="1">
              <a:off x="4174369" y="4800610"/>
              <a:ext cx="245252" cy="65219"/>
              <a:chOff x="2848" y="848"/>
              <a:chExt cx="140" cy="98"/>
            </a:xfrm>
          </p:grpSpPr>
          <p:sp>
            <p:nvSpPr>
              <p:cNvPr id="184"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85"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86"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116" name="Group 213"/>
          <p:cNvGrpSpPr/>
          <p:nvPr/>
        </p:nvGrpSpPr>
        <p:grpSpPr>
          <a:xfrm>
            <a:off x="6934200" y="1985529"/>
            <a:ext cx="501650" cy="232929"/>
            <a:chOff x="4038600" y="4747086"/>
            <a:chExt cx="501650" cy="232929"/>
          </a:xfrm>
        </p:grpSpPr>
        <p:sp>
          <p:nvSpPr>
            <p:cNvPr id="191"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92"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193"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194"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195"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17" name="Group 13"/>
            <p:cNvGrpSpPr>
              <a:grpSpLocks/>
            </p:cNvGrpSpPr>
            <p:nvPr/>
          </p:nvGrpSpPr>
          <p:grpSpPr bwMode="auto">
            <a:xfrm>
              <a:off x="4174369" y="4811571"/>
              <a:ext cx="245252" cy="65219"/>
              <a:chOff x="2848" y="848"/>
              <a:chExt cx="140" cy="98"/>
            </a:xfrm>
          </p:grpSpPr>
          <p:sp>
            <p:nvSpPr>
              <p:cNvPr id="201"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202"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203"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118" name="Group 17"/>
            <p:cNvGrpSpPr>
              <a:grpSpLocks/>
            </p:cNvGrpSpPr>
            <p:nvPr/>
          </p:nvGrpSpPr>
          <p:grpSpPr bwMode="auto">
            <a:xfrm flipV="1">
              <a:off x="4174369" y="4800610"/>
              <a:ext cx="245252" cy="65219"/>
              <a:chOff x="2848" y="848"/>
              <a:chExt cx="140" cy="98"/>
            </a:xfrm>
          </p:grpSpPr>
          <p:sp>
            <p:nvSpPr>
              <p:cNvPr id="198"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99"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200"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119" name="Group 213"/>
          <p:cNvGrpSpPr/>
          <p:nvPr/>
        </p:nvGrpSpPr>
        <p:grpSpPr>
          <a:xfrm>
            <a:off x="5943600" y="2442729"/>
            <a:ext cx="501650" cy="232929"/>
            <a:chOff x="4038600" y="4747086"/>
            <a:chExt cx="501650" cy="232929"/>
          </a:xfrm>
        </p:grpSpPr>
        <p:sp>
          <p:nvSpPr>
            <p:cNvPr id="205"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206"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207"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208"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209"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20" name="Group 13"/>
            <p:cNvGrpSpPr>
              <a:grpSpLocks/>
            </p:cNvGrpSpPr>
            <p:nvPr/>
          </p:nvGrpSpPr>
          <p:grpSpPr bwMode="auto">
            <a:xfrm>
              <a:off x="4174369" y="4811571"/>
              <a:ext cx="245252" cy="65219"/>
              <a:chOff x="2848" y="848"/>
              <a:chExt cx="140" cy="98"/>
            </a:xfrm>
          </p:grpSpPr>
          <p:sp>
            <p:nvSpPr>
              <p:cNvPr id="215"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216"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217"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121" name="Group 17"/>
            <p:cNvGrpSpPr>
              <a:grpSpLocks/>
            </p:cNvGrpSpPr>
            <p:nvPr/>
          </p:nvGrpSpPr>
          <p:grpSpPr bwMode="auto">
            <a:xfrm flipV="1">
              <a:off x="4174369" y="4800610"/>
              <a:ext cx="245252" cy="65219"/>
              <a:chOff x="2848" y="848"/>
              <a:chExt cx="140" cy="98"/>
            </a:xfrm>
          </p:grpSpPr>
          <p:sp>
            <p:nvSpPr>
              <p:cNvPr id="212"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213"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214"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122" name="Group 213"/>
          <p:cNvGrpSpPr/>
          <p:nvPr/>
        </p:nvGrpSpPr>
        <p:grpSpPr>
          <a:xfrm>
            <a:off x="6781800" y="2899929"/>
            <a:ext cx="501650" cy="232929"/>
            <a:chOff x="4038600" y="4747086"/>
            <a:chExt cx="501650" cy="232929"/>
          </a:xfrm>
        </p:grpSpPr>
        <p:sp>
          <p:nvSpPr>
            <p:cNvPr id="219"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220"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221"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222"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223"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23" name="Group 13"/>
            <p:cNvGrpSpPr>
              <a:grpSpLocks/>
            </p:cNvGrpSpPr>
            <p:nvPr/>
          </p:nvGrpSpPr>
          <p:grpSpPr bwMode="auto">
            <a:xfrm>
              <a:off x="4174369" y="4811571"/>
              <a:ext cx="245252" cy="65219"/>
              <a:chOff x="2848" y="848"/>
              <a:chExt cx="140" cy="98"/>
            </a:xfrm>
          </p:grpSpPr>
          <p:sp>
            <p:nvSpPr>
              <p:cNvPr id="229"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230"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231"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124" name="Group 17"/>
            <p:cNvGrpSpPr>
              <a:grpSpLocks/>
            </p:cNvGrpSpPr>
            <p:nvPr/>
          </p:nvGrpSpPr>
          <p:grpSpPr bwMode="auto">
            <a:xfrm flipV="1">
              <a:off x="4174369" y="4800610"/>
              <a:ext cx="245252" cy="65219"/>
              <a:chOff x="2848" y="848"/>
              <a:chExt cx="140" cy="98"/>
            </a:xfrm>
          </p:grpSpPr>
          <p:sp>
            <p:nvSpPr>
              <p:cNvPr id="226"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227"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228"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125" name="Group 213"/>
          <p:cNvGrpSpPr/>
          <p:nvPr/>
        </p:nvGrpSpPr>
        <p:grpSpPr>
          <a:xfrm>
            <a:off x="5029200" y="3585729"/>
            <a:ext cx="501650" cy="232929"/>
            <a:chOff x="4038600" y="4747086"/>
            <a:chExt cx="501650" cy="232929"/>
          </a:xfrm>
        </p:grpSpPr>
        <p:sp>
          <p:nvSpPr>
            <p:cNvPr id="233"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234"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235"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236"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237"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26" name="Group 13"/>
            <p:cNvGrpSpPr>
              <a:grpSpLocks/>
            </p:cNvGrpSpPr>
            <p:nvPr/>
          </p:nvGrpSpPr>
          <p:grpSpPr bwMode="auto">
            <a:xfrm>
              <a:off x="4174369" y="4811571"/>
              <a:ext cx="245252" cy="65219"/>
              <a:chOff x="2848" y="848"/>
              <a:chExt cx="140" cy="98"/>
            </a:xfrm>
          </p:grpSpPr>
          <p:sp>
            <p:nvSpPr>
              <p:cNvPr id="243"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244"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245"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127" name="Group 17"/>
            <p:cNvGrpSpPr>
              <a:grpSpLocks/>
            </p:cNvGrpSpPr>
            <p:nvPr/>
          </p:nvGrpSpPr>
          <p:grpSpPr bwMode="auto">
            <a:xfrm flipV="1">
              <a:off x="4174369" y="4800610"/>
              <a:ext cx="245252" cy="65219"/>
              <a:chOff x="2848" y="848"/>
              <a:chExt cx="140" cy="98"/>
            </a:xfrm>
          </p:grpSpPr>
          <p:sp>
            <p:nvSpPr>
              <p:cNvPr id="240"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241"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242"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160" name="Group 213"/>
          <p:cNvGrpSpPr/>
          <p:nvPr/>
        </p:nvGrpSpPr>
        <p:grpSpPr>
          <a:xfrm>
            <a:off x="5791200" y="4042929"/>
            <a:ext cx="501650" cy="232929"/>
            <a:chOff x="4038600" y="4747086"/>
            <a:chExt cx="501650" cy="232929"/>
          </a:xfrm>
        </p:grpSpPr>
        <p:sp>
          <p:nvSpPr>
            <p:cNvPr id="247"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248"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249"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250"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251"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61" name="Group 13"/>
            <p:cNvGrpSpPr>
              <a:grpSpLocks/>
            </p:cNvGrpSpPr>
            <p:nvPr/>
          </p:nvGrpSpPr>
          <p:grpSpPr bwMode="auto">
            <a:xfrm>
              <a:off x="4174369" y="4811571"/>
              <a:ext cx="245252" cy="65219"/>
              <a:chOff x="2848" y="848"/>
              <a:chExt cx="140" cy="98"/>
            </a:xfrm>
          </p:grpSpPr>
          <p:sp>
            <p:nvSpPr>
              <p:cNvPr id="257"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258"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259"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162" name="Group 17"/>
            <p:cNvGrpSpPr>
              <a:grpSpLocks/>
            </p:cNvGrpSpPr>
            <p:nvPr/>
          </p:nvGrpSpPr>
          <p:grpSpPr bwMode="auto">
            <a:xfrm flipV="1">
              <a:off x="4174369" y="4800610"/>
              <a:ext cx="245252" cy="65219"/>
              <a:chOff x="2848" y="848"/>
              <a:chExt cx="140" cy="98"/>
            </a:xfrm>
          </p:grpSpPr>
          <p:sp>
            <p:nvSpPr>
              <p:cNvPr id="254"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255"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256"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168" name="Group 213"/>
          <p:cNvGrpSpPr/>
          <p:nvPr/>
        </p:nvGrpSpPr>
        <p:grpSpPr>
          <a:xfrm>
            <a:off x="6400800" y="3509529"/>
            <a:ext cx="501650" cy="232929"/>
            <a:chOff x="4038600" y="4747086"/>
            <a:chExt cx="501650" cy="232929"/>
          </a:xfrm>
        </p:grpSpPr>
        <p:sp>
          <p:nvSpPr>
            <p:cNvPr id="261"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262"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263"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264"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265"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69" name="Group 13"/>
            <p:cNvGrpSpPr>
              <a:grpSpLocks/>
            </p:cNvGrpSpPr>
            <p:nvPr/>
          </p:nvGrpSpPr>
          <p:grpSpPr bwMode="auto">
            <a:xfrm>
              <a:off x="4174369" y="4811571"/>
              <a:ext cx="245252" cy="65219"/>
              <a:chOff x="2848" y="848"/>
              <a:chExt cx="140" cy="98"/>
            </a:xfrm>
          </p:grpSpPr>
          <p:sp>
            <p:nvSpPr>
              <p:cNvPr id="271"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272"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273"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176" name="Group 17"/>
            <p:cNvGrpSpPr>
              <a:grpSpLocks/>
            </p:cNvGrpSpPr>
            <p:nvPr/>
          </p:nvGrpSpPr>
          <p:grpSpPr bwMode="auto">
            <a:xfrm flipV="1">
              <a:off x="4174369" y="4800610"/>
              <a:ext cx="245252" cy="65219"/>
              <a:chOff x="2848" y="848"/>
              <a:chExt cx="140" cy="98"/>
            </a:xfrm>
          </p:grpSpPr>
          <p:sp>
            <p:nvSpPr>
              <p:cNvPr id="268"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269"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270"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sp>
        <p:nvSpPr>
          <p:cNvPr id="278" name="Oval 277"/>
          <p:cNvSpPr/>
          <p:nvPr/>
        </p:nvSpPr>
        <p:spPr>
          <a:xfrm>
            <a:off x="6705600" y="3352800"/>
            <a:ext cx="838200" cy="1524000"/>
          </a:xfrm>
          <a:prstGeom prst="ellipse">
            <a:avLst/>
          </a:prstGeom>
          <a:noFill/>
          <a:ln w="12700"/>
        </p:spPr>
        <p:style>
          <a:lnRef idx="2">
            <a:schemeClr val="accent2"/>
          </a:lnRef>
          <a:fillRef idx="1">
            <a:schemeClr val="lt1"/>
          </a:fillRef>
          <a:effectRef idx="0">
            <a:schemeClr val="accent2"/>
          </a:effectRef>
          <a:fontRef idx="minor">
            <a:schemeClr val="dk1"/>
          </a:fontRef>
        </p:style>
        <p:txBody>
          <a:bodyPr rtlCol="0" anchor="ctr"/>
          <a:lstStyle/>
          <a:p>
            <a:pPr algn="ctr"/>
            <a:endParaRPr lang="vi-VN"/>
          </a:p>
        </p:txBody>
      </p:sp>
      <p:sp>
        <p:nvSpPr>
          <p:cNvPr id="293" name="Freeform 292"/>
          <p:cNvSpPr/>
          <p:nvPr/>
        </p:nvSpPr>
        <p:spPr>
          <a:xfrm>
            <a:off x="5486400" y="1933575"/>
            <a:ext cx="1553684" cy="1878259"/>
          </a:xfrm>
          <a:custGeom>
            <a:avLst/>
            <a:gdLst>
              <a:gd name="connsiteX0" fmla="*/ 0 w 1496534"/>
              <a:gd name="connsiteY0" fmla="*/ 171450 h 1878259"/>
              <a:gd name="connsiteX1" fmla="*/ 123825 w 1496534"/>
              <a:gd name="connsiteY1" fmla="*/ 152400 h 1878259"/>
              <a:gd name="connsiteX2" fmla="*/ 152400 w 1496534"/>
              <a:gd name="connsiteY2" fmla="*/ 133350 h 1878259"/>
              <a:gd name="connsiteX3" fmla="*/ 171450 w 1496534"/>
              <a:gd name="connsiteY3" fmla="*/ 104775 h 1878259"/>
              <a:gd name="connsiteX4" fmla="*/ 228600 w 1496534"/>
              <a:gd name="connsiteY4" fmla="*/ 85725 h 1878259"/>
              <a:gd name="connsiteX5" fmla="*/ 295275 w 1496534"/>
              <a:gd name="connsiteY5" fmla="*/ 66675 h 1878259"/>
              <a:gd name="connsiteX6" fmla="*/ 342900 w 1496534"/>
              <a:gd name="connsiteY6" fmla="*/ 57150 h 1878259"/>
              <a:gd name="connsiteX7" fmla="*/ 371475 w 1496534"/>
              <a:gd name="connsiteY7" fmla="*/ 47625 h 1878259"/>
              <a:gd name="connsiteX8" fmla="*/ 419100 w 1496534"/>
              <a:gd name="connsiteY8" fmla="*/ 38100 h 1878259"/>
              <a:gd name="connsiteX9" fmla="*/ 438150 w 1496534"/>
              <a:gd name="connsiteY9" fmla="*/ 9525 h 1878259"/>
              <a:gd name="connsiteX10" fmla="*/ 466725 w 1496534"/>
              <a:gd name="connsiteY10" fmla="*/ 0 h 1878259"/>
              <a:gd name="connsiteX11" fmla="*/ 647700 w 1496534"/>
              <a:gd name="connsiteY11" fmla="*/ 9525 h 1878259"/>
              <a:gd name="connsiteX12" fmla="*/ 666750 w 1496534"/>
              <a:gd name="connsiteY12" fmla="*/ 38100 h 1878259"/>
              <a:gd name="connsiteX13" fmla="*/ 685800 w 1496534"/>
              <a:gd name="connsiteY13" fmla="*/ 161925 h 1878259"/>
              <a:gd name="connsiteX14" fmla="*/ 704850 w 1496534"/>
              <a:gd name="connsiteY14" fmla="*/ 219075 h 1878259"/>
              <a:gd name="connsiteX15" fmla="*/ 704850 w 1496534"/>
              <a:gd name="connsiteY15" fmla="*/ 514350 h 1878259"/>
              <a:gd name="connsiteX16" fmla="*/ 685800 w 1496534"/>
              <a:gd name="connsiteY16" fmla="*/ 619125 h 1878259"/>
              <a:gd name="connsiteX17" fmla="*/ 695325 w 1496534"/>
              <a:gd name="connsiteY17" fmla="*/ 733425 h 1878259"/>
              <a:gd name="connsiteX18" fmla="*/ 714375 w 1496534"/>
              <a:gd name="connsiteY18" fmla="*/ 790575 h 1878259"/>
              <a:gd name="connsiteX19" fmla="*/ 781050 w 1496534"/>
              <a:gd name="connsiteY19" fmla="*/ 809625 h 1878259"/>
              <a:gd name="connsiteX20" fmla="*/ 857250 w 1496534"/>
              <a:gd name="connsiteY20" fmla="*/ 828675 h 1878259"/>
              <a:gd name="connsiteX21" fmla="*/ 914400 w 1496534"/>
              <a:gd name="connsiteY21" fmla="*/ 866775 h 1878259"/>
              <a:gd name="connsiteX22" fmla="*/ 952500 w 1496534"/>
              <a:gd name="connsiteY22" fmla="*/ 895350 h 1878259"/>
              <a:gd name="connsiteX23" fmla="*/ 981075 w 1496534"/>
              <a:gd name="connsiteY23" fmla="*/ 904875 h 1878259"/>
              <a:gd name="connsiteX24" fmla="*/ 1019175 w 1496534"/>
              <a:gd name="connsiteY24" fmla="*/ 923925 h 1878259"/>
              <a:gd name="connsiteX25" fmla="*/ 1085850 w 1496534"/>
              <a:gd name="connsiteY25" fmla="*/ 942975 h 1878259"/>
              <a:gd name="connsiteX26" fmla="*/ 1114425 w 1496534"/>
              <a:gd name="connsiteY26" fmla="*/ 952500 h 1878259"/>
              <a:gd name="connsiteX27" fmla="*/ 1190625 w 1496534"/>
              <a:gd name="connsiteY27" fmla="*/ 971550 h 1878259"/>
              <a:gd name="connsiteX28" fmla="*/ 1219200 w 1496534"/>
              <a:gd name="connsiteY28" fmla="*/ 990600 h 1878259"/>
              <a:gd name="connsiteX29" fmla="*/ 1314450 w 1496534"/>
              <a:gd name="connsiteY29" fmla="*/ 1019175 h 1878259"/>
              <a:gd name="connsiteX30" fmla="*/ 1400175 w 1496534"/>
              <a:gd name="connsiteY30" fmla="*/ 1047750 h 1878259"/>
              <a:gd name="connsiteX31" fmla="*/ 1428750 w 1496534"/>
              <a:gd name="connsiteY31" fmla="*/ 1057275 h 1878259"/>
              <a:gd name="connsiteX32" fmla="*/ 1485900 w 1496534"/>
              <a:gd name="connsiteY32" fmla="*/ 1095375 h 1878259"/>
              <a:gd name="connsiteX33" fmla="*/ 1495425 w 1496534"/>
              <a:gd name="connsiteY33" fmla="*/ 1123950 h 1878259"/>
              <a:gd name="connsiteX34" fmla="*/ 1466850 w 1496534"/>
              <a:gd name="connsiteY34" fmla="*/ 1209675 h 1878259"/>
              <a:gd name="connsiteX35" fmla="*/ 1457325 w 1496534"/>
              <a:gd name="connsiteY35" fmla="*/ 1238250 h 1878259"/>
              <a:gd name="connsiteX36" fmla="*/ 1428750 w 1496534"/>
              <a:gd name="connsiteY36" fmla="*/ 1257300 h 1878259"/>
              <a:gd name="connsiteX37" fmla="*/ 1400175 w 1496534"/>
              <a:gd name="connsiteY37" fmla="*/ 1285875 h 1878259"/>
              <a:gd name="connsiteX38" fmla="*/ 1343025 w 1496534"/>
              <a:gd name="connsiteY38" fmla="*/ 1323975 h 1878259"/>
              <a:gd name="connsiteX39" fmla="*/ 1304925 w 1496534"/>
              <a:gd name="connsiteY39" fmla="*/ 1362075 h 1878259"/>
              <a:gd name="connsiteX40" fmla="*/ 1257300 w 1496534"/>
              <a:gd name="connsiteY40" fmla="*/ 1447800 h 1878259"/>
              <a:gd name="connsiteX41" fmla="*/ 1209675 w 1496534"/>
              <a:gd name="connsiteY41" fmla="*/ 1504950 h 1878259"/>
              <a:gd name="connsiteX42" fmla="*/ 1171575 w 1496534"/>
              <a:gd name="connsiteY42" fmla="*/ 1552575 h 1878259"/>
              <a:gd name="connsiteX43" fmla="*/ 1162050 w 1496534"/>
              <a:gd name="connsiteY43" fmla="*/ 1581150 h 1878259"/>
              <a:gd name="connsiteX44" fmla="*/ 1133475 w 1496534"/>
              <a:gd name="connsiteY44" fmla="*/ 1609725 h 1878259"/>
              <a:gd name="connsiteX45" fmla="*/ 1123950 w 1496534"/>
              <a:gd name="connsiteY45" fmla="*/ 1638300 h 1878259"/>
              <a:gd name="connsiteX46" fmla="*/ 1095375 w 1496534"/>
              <a:gd name="connsiteY46" fmla="*/ 1657350 h 1878259"/>
              <a:gd name="connsiteX47" fmla="*/ 1104900 w 1496534"/>
              <a:gd name="connsiteY47" fmla="*/ 1714500 h 1878259"/>
              <a:gd name="connsiteX48" fmla="*/ 1190625 w 1496534"/>
              <a:gd name="connsiteY48" fmla="*/ 1762125 h 1878259"/>
              <a:gd name="connsiteX49" fmla="*/ 1247775 w 1496534"/>
              <a:gd name="connsiteY49" fmla="*/ 1800225 h 1878259"/>
              <a:gd name="connsiteX50" fmla="*/ 1276350 w 1496534"/>
              <a:gd name="connsiteY50" fmla="*/ 1828800 h 1878259"/>
              <a:gd name="connsiteX51" fmla="*/ 1323975 w 1496534"/>
              <a:gd name="connsiteY51" fmla="*/ 1857375 h 1878259"/>
              <a:gd name="connsiteX0" fmla="*/ 0 w 1496534"/>
              <a:gd name="connsiteY0" fmla="*/ 171450 h 1878259"/>
              <a:gd name="connsiteX1" fmla="*/ 123825 w 1496534"/>
              <a:gd name="connsiteY1" fmla="*/ 152400 h 1878259"/>
              <a:gd name="connsiteX2" fmla="*/ 152400 w 1496534"/>
              <a:gd name="connsiteY2" fmla="*/ 133350 h 1878259"/>
              <a:gd name="connsiteX3" fmla="*/ 171450 w 1496534"/>
              <a:gd name="connsiteY3" fmla="*/ 104775 h 1878259"/>
              <a:gd name="connsiteX4" fmla="*/ 228600 w 1496534"/>
              <a:gd name="connsiteY4" fmla="*/ 85725 h 1878259"/>
              <a:gd name="connsiteX5" fmla="*/ 295275 w 1496534"/>
              <a:gd name="connsiteY5" fmla="*/ 66675 h 1878259"/>
              <a:gd name="connsiteX6" fmla="*/ 342900 w 1496534"/>
              <a:gd name="connsiteY6" fmla="*/ 57150 h 1878259"/>
              <a:gd name="connsiteX7" fmla="*/ 371475 w 1496534"/>
              <a:gd name="connsiteY7" fmla="*/ 47625 h 1878259"/>
              <a:gd name="connsiteX8" fmla="*/ 419100 w 1496534"/>
              <a:gd name="connsiteY8" fmla="*/ 38100 h 1878259"/>
              <a:gd name="connsiteX9" fmla="*/ 438150 w 1496534"/>
              <a:gd name="connsiteY9" fmla="*/ 9525 h 1878259"/>
              <a:gd name="connsiteX10" fmla="*/ 466725 w 1496534"/>
              <a:gd name="connsiteY10" fmla="*/ 0 h 1878259"/>
              <a:gd name="connsiteX11" fmla="*/ 647700 w 1496534"/>
              <a:gd name="connsiteY11" fmla="*/ 9525 h 1878259"/>
              <a:gd name="connsiteX12" fmla="*/ 666750 w 1496534"/>
              <a:gd name="connsiteY12" fmla="*/ 38100 h 1878259"/>
              <a:gd name="connsiteX13" fmla="*/ 685800 w 1496534"/>
              <a:gd name="connsiteY13" fmla="*/ 161925 h 1878259"/>
              <a:gd name="connsiteX14" fmla="*/ 704850 w 1496534"/>
              <a:gd name="connsiteY14" fmla="*/ 219075 h 1878259"/>
              <a:gd name="connsiteX15" fmla="*/ 704850 w 1496534"/>
              <a:gd name="connsiteY15" fmla="*/ 238125 h 1878259"/>
              <a:gd name="connsiteX16" fmla="*/ 704850 w 1496534"/>
              <a:gd name="connsiteY16" fmla="*/ 514350 h 1878259"/>
              <a:gd name="connsiteX17" fmla="*/ 685800 w 1496534"/>
              <a:gd name="connsiteY17" fmla="*/ 619125 h 1878259"/>
              <a:gd name="connsiteX18" fmla="*/ 695325 w 1496534"/>
              <a:gd name="connsiteY18" fmla="*/ 733425 h 1878259"/>
              <a:gd name="connsiteX19" fmla="*/ 714375 w 1496534"/>
              <a:gd name="connsiteY19" fmla="*/ 790575 h 1878259"/>
              <a:gd name="connsiteX20" fmla="*/ 781050 w 1496534"/>
              <a:gd name="connsiteY20" fmla="*/ 809625 h 1878259"/>
              <a:gd name="connsiteX21" fmla="*/ 857250 w 1496534"/>
              <a:gd name="connsiteY21" fmla="*/ 828675 h 1878259"/>
              <a:gd name="connsiteX22" fmla="*/ 914400 w 1496534"/>
              <a:gd name="connsiteY22" fmla="*/ 866775 h 1878259"/>
              <a:gd name="connsiteX23" fmla="*/ 952500 w 1496534"/>
              <a:gd name="connsiteY23" fmla="*/ 895350 h 1878259"/>
              <a:gd name="connsiteX24" fmla="*/ 981075 w 1496534"/>
              <a:gd name="connsiteY24" fmla="*/ 904875 h 1878259"/>
              <a:gd name="connsiteX25" fmla="*/ 1019175 w 1496534"/>
              <a:gd name="connsiteY25" fmla="*/ 923925 h 1878259"/>
              <a:gd name="connsiteX26" fmla="*/ 1085850 w 1496534"/>
              <a:gd name="connsiteY26" fmla="*/ 942975 h 1878259"/>
              <a:gd name="connsiteX27" fmla="*/ 1114425 w 1496534"/>
              <a:gd name="connsiteY27" fmla="*/ 952500 h 1878259"/>
              <a:gd name="connsiteX28" fmla="*/ 1190625 w 1496534"/>
              <a:gd name="connsiteY28" fmla="*/ 971550 h 1878259"/>
              <a:gd name="connsiteX29" fmla="*/ 1219200 w 1496534"/>
              <a:gd name="connsiteY29" fmla="*/ 990600 h 1878259"/>
              <a:gd name="connsiteX30" fmla="*/ 1314450 w 1496534"/>
              <a:gd name="connsiteY30" fmla="*/ 1019175 h 1878259"/>
              <a:gd name="connsiteX31" fmla="*/ 1400175 w 1496534"/>
              <a:gd name="connsiteY31" fmla="*/ 1047750 h 1878259"/>
              <a:gd name="connsiteX32" fmla="*/ 1428750 w 1496534"/>
              <a:gd name="connsiteY32" fmla="*/ 1057275 h 1878259"/>
              <a:gd name="connsiteX33" fmla="*/ 1485900 w 1496534"/>
              <a:gd name="connsiteY33" fmla="*/ 1095375 h 1878259"/>
              <a:gd name="connsiteX34" fmla="*/ 1495425 w 1496534"/>
              <a:gd name="connsiteY34" fmla="*/ 1123950 h 1878259"/>
              <a:gd name="connsiteX35" fmla="*/ 1466850 w 1496534"/>
              <a:gd name="connsiteY35" fmla="*/ 1209675 h 1878259"/>
              <a:gd name="connsiteX36" fmla="*/ 1457325 w 1496534"/>
              <a:gd name="connsiteY36" fmla="*/ 1238250 h 1878259"/>
              <a:gd name="connsiteX37" fmla="*/ 1428750 w 1496534"/>
              <a:gd name="connsiteY37" fmla="*/ 1257300 h 1878259"/>
              <a:gd name="connsiteX38" fmla="*/ 1400175 w 1496534"/>
              <a:gd name="connsiteY38" fmla="*/ 1285875 h 1878259"/>
              <a:gd name="connsiteX39" fmla="*/ 1343025 w 1496534"/>
              <a:gd name="connsiteY39" fmla="*/ 1323975 h 1878259"/>
              <a:gd name="connsiteX40" fmla="*/ 1304925 w 1496534"/>
              <a:gd name="connsiteY40" fmla="*/ 1362075 h 1878259"/>
              <a:gd name="connsiteX41" fmla="*/ 1257300 w 1496534"/>
              <a:gd name="connsiteY41" fmla="*/ 1447800 h 1878259"/>
              <a:gd name="connsiteX42" fmla="*/ 1209675 w 1496534"/>
              <a:gd name="connsiteY42" fmla="*/ 1504950 h 1878259"/>
              <a:gd name="connsiteX43" fmla="*/ 1171575 w 1496534"/>
              <a:gd name="connsiteY43" fmla="*/ 1552575 h 1878259"/>
              <a:gd name="connsiteX44" fmla="*/ 1162050 w 1496534"/>
              <a:gd name="connsiteY44" fmla="*/ 1581150 h 1878259"/>
              <a:gd name="connsiteX45" fmla="*/ 1133475 w 1496534"/>
              <a:gd name="connsiteY45" fmla="*/ 1609725 h 1878259"/>
              <a:gd name="connsiteX46" fmla="*/ 1123950 w 1496534"/>
              <a:gd name="connsiteY46" fmla="*/ 1638300 h 1878259"/>
              <a:gd name="connsiteX47" fmla="*/ 1095375 w 1496534"/>
              <a:gd name="connsiteY47" fmla="*/ 1657350 h 1878259"/>
              <a:gd name="connsiteX48" fmla="*/ 1104900 w 1496534"/>
              <a:gd name="connsiteY48" fmla="*/ 1714500 h 1878259"/>
              <a:gd name="connsiteX49" fmla="*/ 1190625 w 1496534"/>
              <a:gd name="connsiteY49" fmla="*/ 1762125 h 1878259"/>
              <a:gd name="connsiteX50" fmla="*/ 1247775 w 1496534"/>
              <a:gd name="connsiteY50" fmla="*/ 1800225 h 1878259"/>
              <a:gd name="connsiteX51" fmla="*/ 1276350 w 1496534"/>
              <a:gd name="connsiteY51" fmla="*/ 1828800 h 1878259"/>
              <a:gd name="connsiteX52" fmla="*/ 1323975 w 1496534"/>
              <a:gd name="connsiteY52" fmla="*/ 1857375 h 1878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496534" h="1878259">
                <a:moveTo>
                  <a:pt x="0" y="171450"/>
                </a:moveTo>
                <a:cubicBezTo>
                  <a:pt x="27317" y="168718"/>
                  <a:pt x="89498" y="169563"/>
                  <a:pt x="123825" y="152400"/>
                </a:cubicBezTo>
                <a:cubicBezTo>
                  <a:pt x="134064" y="147280"/>
                  <a:pt x="142875" y="139700"/>
                  <a:pt x="152400" y="133350"/>
                </a:cubicBezTo>
                <a:cubicBezTo>
                  <a:pt x="158750" y="123825"/>
                  <a:pt x="161742" y="110842"/>
                  <a:pt x="171450" y="104775"/>
                </a:cubicBezTo>
                <a:cubicBezTo>
                  <a:pt x="188478" y="94132"/>
                  <a:pt x="209550" y="92075"/>
                  <a:pt x="228600" y="85725"/>
                </a:cubicBezTo>
                <a:cubicBezTo>
                  <a:pt x="260421" y="75118"/>
                  <a:pt x="259395" y="74648"/>
                  <a:pt x="295275" y="66675"/>
                </a:cubicBezTo>
                <a:cubicBezTo>
                  <a:pt x="311079" y="63163"/>
                  <a:pt x="327194" y="61077"/>
                  <a:pt x="342900" y="57150"/>
                </a:cubicBezTo>
                <a:cubicBezTo>
                  <a:pt x="352640" y="54715"/>
                  <a:pt x="361735" y="50060"/>
                  <a:pt x="371475" y="47625"/>
                </a:cubicBezTo>
                <a:cubicBezTo>
                  <a:pt x="387181" y="43698"/>
                  <a:pt x="403225" y="41275"/>
                  <a:pt x="419100" y="38100"/>
                </a:cubicBezTo>
                <a:cubicBezTo>
                  <a:pt x="425450" y="28575"/>
                  <a:pt x="429211" y="16676"/>
                  <a:pt x="438150" y="9525"/>
                </a:cubicBezTo>
                <a:cubicBezTo>
                  <a:pt x="445990" y="3253"/>
                  <a:pt x="456685" y="0"/>
                  <a:pt x="466725" y="0"/>
                </a:cubicBezTo>
                <a:cubicBezTo>
                  <a:pt x="527133" y="0"/>
                  <a:pt x="587375" y="6350"/>
                  <a:pt x="647700" y="9525"/>
                </a:cubicBezTo>
                <a:cubicBezTo>
                  <a:pt x="654050" y="19050"/>
                  <a:pt x="661630" y="27861"/>
                  <a:pt x="666750" y="38100"/>
                </a:cubicBezTo>
                <a:cubicBezTo>
                  <a:pt x="685117" y="74834"/>
                  <a:pt x="679244" y="126959"/>
                  <a:pt x="685800" y="161925"/>
                </a:cubicBezTo>
                <a:cubicBezTo>
                  <a:pt x="689501" y="181662"/>
                  <a:pt x="704850" y="219075"/>
                  <a:pt x="704850" y="219075"/>
                </a:cubicBezTo>
                <a:cubicBezTo>
                  <a:pt x="708025" y="231775"/>
                  <a:pt x="704850" y="188913"/>
                  <a:pt x="704850" y="238125"/>
                </a:cubicBezTo>
                <a:cubicBezTo>
                  <a:pt x="704850" y="287337"/>
                  <a:pt x="708025" y="450850"/>
                  <a:pt x="704850" y="514350"/>
                </a:cubicBezTo>
                <a:cubicBezTo>
                  <a:pt x="700708" y="580629"/>
                  <a:pt x="700820" y="574065"/>
                  <a:pt x="685800" y="619125"/>
                </a:cubicBezTo>
                <a:cubicBezTo>
                  <a:pt x="688975" y="657225"/>
                  <a:pt x="689040" y="695713"/>
                  <a:pt x="695325" y="733425"/>
                </a:cubicBezTo>
                <a:cubicBezTo>
                  <a:pt x="698626" y="753232"/>
                  <a:pt x="695325" y="784225"/>
                  <a:pt x="714375" y="790575"/>
                </a:cubicBezTo>
                <a:cubicBezTo>
                  <a:pt x="746196" y="801182"/>
                  <a:pt x="745170" y="801652"/>
                  <a:pt x="781050" y="809625"/>
                </a:cubicBezTo>
                <a:cubicBezTo>
                  <a:pt x="795124" y="812753"/>
                  <a:pt x="840229" y="819219"/>
                  <a:pt x="857250" y="828675"/>
                </a:cubicBezTo>
                <a:cubicBezTo>
                  <a:pt x="877264" y="839794"/>
                  <a:pt x="896084" y="853038"/>
                  <a:pt x="914400" y="866775"/>
                </a:cubicBezTo>
                <a:cubicBezTo>
                  <a:pt x="927100" y="876300"/>
                  <a:pt x="938717" y="887474"/>
                  <a:pt x="952500" y="895350"/>
                </a:cubicBezTo>
                <a:cubicBezTo>
                  <a:pt x="961217" y="900331"/>
                  <a:pt x="971847" y="900920"/>
                  <a:pt x="981075" y="904875"/>
                </a:cubicBezTo>
                <a:cubicBezTo>
                  <a:pt x="994126" y="910468"/>
                  <a:pt x="1006124" y="918332"/>
                  <a:pt x="1019175" y="923925"/>
                </a:cubicBezTo>
                <a:cubicBezTo>
                  <a:pt x="1042013" y="933713"/>
                  <a:pt x="1061683" y="936070"/>
                  <a:pt x="1085850" y="942975"/>
                </a:cubicBezTo>
                <a:cubicBezTo>
                  <a:pt x="1095504" y="945733"/>
                  <a:pt x="1104685" y="950065"/>
                  <a:pt x="1114425" y="952500"/>
                </a:cubicBezTo>
                <a:cubicBezTo>
                  <a:pt x="1136162" y="957934"/>
                  <a:pt x="1168852" y="960664"/>
                  <a:pt x="1190625" y="971550"/>
                </a:cubicBezTo>
                <a:cubicBezTo>
                  <a:pt x="1200864" y="976670"/>
                  <a:pt x="1208739" y="985951"/>
                  <a:pt x="1219200" y="990600"/>
                </a:cubicBezTo>
                <a:cubicBezTo>
                  <a:pt x="1265828" y="1011324"/>
                  <a:pt x="1271825" y="1006387"/>
                  <a:pt x="1314450" y="1019175"/>
                </a:cubicBezTo>
                <a:lnTo>
                  <a:pt x="1400175" y="1047750"/>
                </a:lnTo>
                <a:cubicBezTo>
                  <a:pt x="1409700" y="1050925"/>
                  <a:pt x="1420396" y="1051706"/>
                  <a:pt x="1428750" y="1057275"/>
                </a:cubicBezTo>
                <a:lnTo>
                  <a:pt x="1485900" y="1095375"/>
                </a:lnTo>
                <a:cubicBezTo>
                  <a:pt x="1489075" y="1104900"/>
                  <a:pt x="1496534" y="1113971"/>
                  <a:pt x="1495425" y="1123950"/>
                </a:cubicBezTo>
                <a:lnTo>
                  <a:pt x="1466850" y="1209675"/>
                </a:lnTo>
                <a:cubicBezTo>
                  <a:pt x="1463675" y="1219200"/>
                  <a:pt x="1465679" y="1232681"/>
                  <a:pt x="1457325" y="1238250"/>
                </a:cubicBezTo>
                <a:cubicBezTo>
                  <a:pt x="1447800" y="1244600"/>
                  <a:pt x="1437544" y="1249971"/>
                  <a:pt x="1428750" y="1257300"/>
                </a:cubicBezTo>
                <a:cubicBezTo>
                  <a:pt x="1418402" y="1265924"/>
                  <a:pt x="1410808" y="1277605"/>
                  <a:pt x="1400175" y="1285875"/>
                </a:cubicBezTo>
                <a:cubicBezTo>
                  <a:pt x="1382103" y="1299931"/>
                  <a:pt x="1343025" y="1323975"/>
                  <a:pt x="1343025" y="1323975"/>
                </a:cubicBezTo>
                <a:cubicBezTo>
                  <a:pt x="1317625" y="1400175"/>
                  <a:pt x="1355725" y="1311275"/>
                  <a:pt x="1304925" y="1362075"/>
                </a:cubicBezTo>
                <a:cubicBezTo>
                  <a:pt x="1244860" y="1422140"/>
                  <a:pt x="1281255" y="1399890"/>
                  <a:pt x="1257300" y="1447800"/>
                </a:cubicBezTo>
                <a:cubicBezTo>
                  <a:pt x="1244039" y="1474322"/>
                  <a:pt x="1230741" y="1483884"/>
                  <a:pt x="1209675" y="1504950"/>
                </a:cubicBezTo>
                <a:cubicBezTo>
                  <a:pt x="1185734" y="1576774"/>
                  <a:pt x="1220814" y="1491027"/>
                  <a:pt x="1171575" y="1552575"/>
                </a:cubicBezTo>
                <a:cubicBezTo>
                  <a:pt x="1165303" y="1560415"/>
                  <a:pt x="1167619" y="1572796"/>
                  <a:pt x="1162050" y="1581150"/>
                </a:cubicBezTo>
                <a:cubicBezTo>
                  <a:pt x="1154578" y="1592358"/>
                  <a:pt x="1143000" y="1600200"/>
                  <a:pt x="1133475" y="1609725"/>
                </a:cubicBezTo>
                <a:cubicBezTo>
                  <a:pt x="1130300" y="1619250"/>
                  <a:pt x="1130222" y="1630460"/>
                  <a:pt x="1123950" y="1638300"/>
                </a:cubicBezTo>
                <a:cubicBezTo>
                  <a:pt x="1116799" y="1647239"/>
                  <a:pt x="1098151" y="1646244"/>
                  <a:pt x="1095375" y="1657350"/>
                </a:cubicBezTo>
                <a:cubicBezTo>
                  <a:pt x="1090691" y="1676086"/>
                  <a:pt x="1093825" y="1698678"/>
                  <a:pt x="1104900" y="1714500"/>
                </a:cubicBezTo>
                <a:cubicBezTo>
                  <a:pt x="1142431" y="1768116"/>
                  <a:pt x="1152597" y="1740998"/>
                  <a:pt x="1190625" y="1762125"/>
                </a:cubicBezTo>
                <a:cubicBezTo>
                  <a:pt x="1210639" y="1773244"/>
                  <a:pt x="1231586" y="1784036"/>
                  <a:pt x="1247775" y="1800225"/>
                </a:cubicBezTo>
                <a:cubicBezTo>
                  <a:pt x="1257300" y="1809750"/>
                  <a:pt x="1265142" y="1821328"/>
                  <a:pt x="1276350" y="1828800"/>
                </a:cubicBezTo>
                <a:cubicBezTo>
                  <a:pt x="1350539" y="1878259"/>
                  <a:pt x="1264647" y="1798047"/>
                  <a:pt x="1323975" y="1857375"/>
                </a:cubicBezTo>
              </a:path>
            </a:pathLst>
          </a:custGeom>
          <a:ln w="28575">
            <a:solidFill>
              <a:srgbClr val="FFFF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vi-VN"/>
          </a:p>
        </p:txBody>
      </p:sp>
      <p:sp>
        <p:nvSpPr>
          <p:cNvPr id="224" name="Slide Number Placeholder 223"/>
          <p:cNvSpPr>
            <a:spLocks noGrp="1"/>
          </p:cNvSpPr>
          <p:nvPr>
            <p:ph type="sldNum" sz="quarter" idx="12"/>
          </p:nvPr>
        </p:nvSpPr>
        <p:spPr/>
        <p:txBody>
          <a:bodyPr/>
          <a:lstStyle/>
          <a:p>
            <a:fld id="{4810A696-75C0-4E1D-A482-26D5420205C7}" type="slidenum">
              <a:rPr lang="en-US" smtClean="0"/>
              <a:pPr/>
              <a:t>20</a:t>
            </a:fld>
            <a:endParaRPr lang="en-US"/>
          </a:p>
        </p:txBody>
      </p:sp>
      <p:sp>
        <p:nvSpPr>
          <p:cNvPr id="225" name="Footer Placeholder 22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dissolve">
                                      <p:cBhvr>
                                        <p:cTn id="20" dur="500"/>
                                        <p:tgtEl>
                                          <p:spTgt spid="7"/>
                                        </p:tgtEl>
                                      </p:cBhvr>
                                    </p:animEffect>
                                  </p:childTnLst>
                                </p:cTn>
                              </p:par>
                              <p:par>
                                <p:cTn id="21" presetID="9" presetClass="entr" presetSubtype="0" fill="hold" nodeType="withEffect">
                                  <p:stCondLst>
                                    <p:cond delay="0"/>
                                  </p:stCondLst>
                                  <p:childTnLst>
                                    <p:set>
                                      <p:cBhvr>
                                        <p:cTn id="22" dur="1" fill="hold">
                                          <p:stCondLst>
                                            <p:cond delay="0"/>
                                          </p:stCondLst>
                                        </p:cTn>
                                        <p:tgtEl>
                                          <p:spTgt spid="168"/>
                                        </p:tgtEl>
                                        <p:attrNameLst>
                                          <p:attrName>style.visibility</p:attrName>
                                        </p:attrNameLst>
                                      </p:cBhvr>
                                      <p:to>
                                        <p:strVal val="visible"/>
                                      </p:to>
                                    </p:set>
                                    <p:animEffect transition="in" filter="dissolve">
                                      <p:cBhvr>
                                        <p:cTn id="23" dur="500"/>
                                        <p:tgtEl>
                                          <p:spTgt spid="168"/>
                                        </p:tgtEl>
                                      </p:cBhvr>
                                    </p:animEffect>
                                  </p:childTnLst>
                                </p:cTn>
                              </p:par>
                              <p:par>
                                <p:cTn id="24" presetID="9" presetClass="entr" presetSubtype="0" fill="hold" nodeType="withEffect">
                                  <p:stCondLst>
                                    <p:cond delay="0"/>
                                  </p:stCondLst>
                                  <p:childTnLst>
                                    <p:set>
                                      <p:cBhvr>
                                        <p:cTn id="25" dur="1" fill="hold">
                                          <p:stCondLst>
                                            <p:cond delay="0"/>
                                          </p:stCondLst>
                                        </p:cTn>
                                        <p:tgtEl>
                                          <p:spTgt spid="78"/>
                                        </p:tgtEl>
                                        <p:attrNameLst>
                                          <p:attrName>style.visibility</p:attrName>
                                        </p:attrNameLst>
                                      </p:cBhvr>
                                      <p:to>
                                        <p:strVal val="visible"/>
                                      </p:to>
                                    </p:set>
                                    <p:animEffect transition="in" filter="dissolve">
                                      <p:cBhvr>
                                        <p:cTn id="26" dur="500"/>
                                        <p:tgtEl>
                                          <p:spTgt spid="78"/>
                                        </p:tgtEl>
                                      </p:cBhvr>
                                    </p:animEffect>
                                  </p:childTnLst>
                                </p:cTn>
                              </p:par>
                              <p:par>
                                <p:cTn id="27" presetID="9" presetClass="entr" presetSubtype="0" fill="hold" nodeType="withEffect">
                                  <p:stCondLst>
                                    <p:cond delay="0"/>
                                  </p:stCondLst>
                                  <p:childTnLst>
                                    <p:set>
                                      <p:cBhvr>
                                        <p:cTn id="28" dur="1" fill="hold">
                                          <p:stCondLst>
                                            <p:cond delay="0"/>
                                          </p:stCondLst>
                                        </p:cTn>
                                        <p:tgtEl>
                                          <p:spTgt spid="113"/>
                                        </p:tgtEl>
                                        <p:attrNameLst>
                                          <p:attrName>style.visibility</p:attrName>
                                        </p:attrNameLst>
                                      </p:cBhvr>
                                      <p:to>
                                        <p:strVal val="visible"/>
                                      </p:to>
                                    </p:set>
                                    <p:animEffect transition="in" filter="dissolve">
                                      <p:cBhvr>
                                        <p:cTn id="29" dur="500"/>
                                        <p:tgtEl>
                                          <p:spTgt spid="113"/>
                                        </p:tgtEl>
                                      </p:cBhvr>
                                    </p:animEffect>
                                  </p:childTnLst>
                                </p:cTn>
                              </p:par>
                              <p:par>
                                <p:cTn id="30" presetID="9" presetClass="entr" presetSubtype="0" fill="hold" nodeType="withEffect">
                                  <p:stCondLst>
                                    <p:cond delay="0"/>
                                  </p:stCondLst>
                                  <p:childTnLst>
                                    <p:set>
                                      <p:cBhvr>
                                        <p:cTn id="31" dur="1" fill="hold">
                                          <p:stCondLst>
                                            <p:cond delay="0"/>
                                          </p:stCondLst>
                                        </p:cTn>
                                        <p:tgtEl>
                                          <p:spTgt spid="116"/>
                                        </p:tgtEl>
                                        <p:attrNameLst>
                                          <p:attrName>style.visibility</p:attrName>
                                        </p:attrNameLst>
                                      </p:cBhvr>
                                      <p:to>
                                        <p:strVal val="visible"/>
                                      </p:to>
                                    </p:set>
                                    <p:animEffect transition="in" filter="dissolve">
                                      <p:cBhvr>
                                        <p:cTn id="32" dur="500"/>
                                        <p:tgtEl>
                                          <p:spTgt spid="116"/>
                                        </p:tgtEl>
                                      </p:cBhvr>
                                    </p:animEffect>
                                  </p:childTnLst>
                                </p:cTn>
                              </p:par>
                              <p:par>
                                <p:cTn id="33" presetID="9" presetClass="entr" presetSubtype="0" fill="hold" nodeType="withEffect">
                                  <p:stCondLst>
                                    <p:cond delay="0"/>
                                  </p:stCondLst>
                                  <p:childTnLst>
                                    <p:set>
                                      <p:cBhvr>
                                        <p:cTn id="34" dur="1" fill="hold">
                                          <p:stCondLst>
                                            <p:cond delay="0"/>
                                          </p:stCondLst>
                                        </p:cTn>
                                        <p:tgtEl>
                                          <p:spTgt spid="119"/>
                                        </p:tgtEl>
                                        <p:attrNameLst>
                                          <p:attrName>style.visibility</p:attrName>
                                        </p:attrNameLst>
                                      </p:cBhvr>
                                      <p:to>
                                        <p:strVal val="visible"/>
                                      </p:to>
                                    </p:set>
                                    <p:animEffect transition="in" filter="dissolve">
                                      <p:cBhvr>
                                        <p:cTn id="35" dur="500"/>
                                        <p:tgtEl>
                                          <p:spTgt spid="119"/>
                                        </p:tgtEl>
                                      </p:cBhvr>
                                    </p:animEffect>
                                  </p:childTnLst>
                                </p:cTn>
                              </p:par>
                              <p:par>
                                <p:cTn id="36" presetID="9" presetClass="entr" presetSubtype="0" fill="hold" nodeType="withEffect">
                                  <p:stCondLst>
                                    <p:cond delay="0"/>
                                  </p:stCondLst>
                                  <p:childTnLst>
                                    <p:set>
                                      <p:cBhvr>
                                        <p:cTn id="37" dur="1" fill="hold">
                                          <p:stCondLst>
                                            <p:cond delay="0"/>
                                          </p:stCondLst>
                                        </p:cTn>
                                        <p:tgtEl>
                                          <p:spTgt spid="122"/>
                                        </p:tgtEl>
                                        <p:attrNameLst>
                                          <p:attrName>style.visibility</p:attrName>
                                        </p:attrNameLst>
                                      </p:cBhvr>
                                      <p:to>
                                        <p:strVal val="visible"/>
                                      </p:to>
                                    </p:set>
                                    <p:animEffect transition="in" filter="dissolve">
                                      <p:cBhvr>
                                        <p:cTn id="38" dur="500"/>
                                        <p:tgtEl>
                                          <p:spTgt spid="122"/>
                                        </p:tgtEl>
                                      </p:cBhvr>
                                    </p:animEffect>
                                  </p:childTnLst>
                                </p:cTn>
                              </p:par>
                              <p:par>
                                <p:cTn id="39" presetID="9" presetClass="entr" presetSubtype="0" fill="hold" nodeType="withEffect">
                                  <p:stCondLst>
                                    <p:cond delay="0"/>
                                  </p:stCondLst>
                                  <p:childTnLst>
                                    <p:set>
                                      <p:cBhvr>
                                        <p:cTn id="40" dur="1" fill="hold">
                                          <p:stCondLst>
                                            <p:cond delay="0"/>
                                          </p:stCondLst>
                                        </p:cTn>
                                        <p:tgtEl>
                                          <p:spTgt spid="125"/>
                                        </p:tgtEl>
                                        <p:attrNameLst>
                                          <p:attrName>style.visibility</p:attrName>
                                        </p:attrNameLst>
                                      </p:cBhvr>
                                      <p:to>
                                        <p:strVal val="visible"/>
                                      </p:to>
                                    </p:set>
                                    <p:animEffect transition="in" filter="dissolve">
                                      <p:cBhvr>
                                        <p:cTn id="41" dur="500"/>
                                        <p:tgtEl>
                                          <p:spTgt spid="125"/>
                                        </p:tgtEl>
                                      </p:cBhvr>
                                    </p:animEffect>
                                  </p:childTnLst>
                                </p:cTn>
                              </p:par>
                              <p:par>
                                <p:cTn id="42" presetID="9" presetClass="entr" presetSubtype="0" fill="hold" nodeType="withEffect">
                                  <p:stCondLst>
                                    <p:cond delay="0"/>
                                  </p:stCondLst>
                                  <p:childTnLst>
                                    <p:set>
                                      <p:cBhvr>
                                        <p:cTn id="43" dur="1" fill="hold">
                                          <p:stCondLst>
                                            <p:cond delay="0"/>
                                          </p:stCondLst>
                                        </p:cTn>
                                        <p:tgtEl>
                                          <p:spTgt spid="160"/>
                                        </p:tgtEl>
                                        <p:attrNameLst>
                                          <p:attrName>style.visibility</p:attrName>
                                        </p:attrNameLst>
                                      </p:cBhvr>
                                      <p:to>
                                        <p:strVal val="visible"/>
                                      </p:to>
                                    </p:set>
                                    <p:animEffect transition="in" filter="dissolve">
                                      <p:cBhvr>
                                        <p:cTn id="44" dur="500"/>
                                        <p:tgtEl>
                                          <p:spTgt spid="160"/>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dissolve">
                                      <p:cBhvr>
                                        <p:cTn id="47" dur="500"/>
                                        <p:tgtEl>
                                          <p:spTgt spid="8"/>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dissolve">
                                      <p:cBhvr>
                                        <p:cTn id="50" dur="500"/>
                                        <p:tgtEl>
                                          <p:spTgt spid="9"/>
                                        </p:tgtEl>
                                      </p:cBhvr>
                                    </p:animEffect>
                                  </p:childTnLst>
                                </p:cTn>
                              </p:par>
                              <p:par>
                                <p:cTn id="51" presetID="9" presetClass="entr" presetSubtype="0" fill="hold" nodeType="withEffect">
                                  <p:stCondLst>
                                    <p:cond delay="0"/>
                                  </p:stCondLst>
                                  <p:childTnLst>
                                    <p:set>
                                      <p:cBhvr>
                                        <p:cTn id="52" dur="1" fill="hold">
                                          <p:stCondLst>
                                            <p:cond delay="0"/>
                                          </p:stCondLst>
                                        </p:cTn>
                                        <p:tgtEl>
                                          <p:spTgt spid="4"/>
                                        </p:tgtEl>
                                        <p:attrNameLst>
                                          <p:attrName>style.visibility</p:attrName>
                                        </p:attrNameLst>
                                      </p:cBhvr>
                                      <p:to>
                                        <p:strVal val="visible"/>
                                      </p:to>
                                    </p:set>
                                    <p:animEffect transition="in" filter="dissolve">
                                      <p:cBhvr>
                                        <p:cTn id="53" dur="500"/>
                                        <p:tgtEl>
                                          <p:spTgt spid="4"/>
                                        </p:tgtEl>
                                      </p:cBhvr>
                                    </p:animEffect>
                                  </p:childTnLst>
                                </p:cTn>
                              </p:par>
                              <p:par>
                                <p:cTn id="54" presetID="9" presetClass="entr" presetSubtype="0" fill="hold" nodeType="with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dissolve">
                                      <p:cBhvr>
                                        <p:cTn id="56" dur="500"/>
                                        <p:tgtEl>
                                          <p:spTgt spid="5"/>
                                        </p:tgtEl>
                                      </p:cBhvr>
                                    </p:animEffect>
                                  </p:childTnLst>
                                </p:cTn>
                              </p:par>
                              <p:par>
                                <p:cTn id="57" presetID="9" presetClass="entr" presetSubtype="0" fill="hold" nodeType="withEffect">
                                  <p:stCondLst>
                                    <p:cond delay="0"/>
                                  </p:stCondLst>
                                  <p:childTnLst>
                                    <p:set>
                                      <p:cBhvr>
                                        <p:cTn id="58" dur="1" fill="hold">
                                          <p:stCondLst>
                                            <p:cond delay="0"/>
                                          </p:stCondLst>
                                        </p:cTn>
                                        <p:tgtEl>
                                          <p:spTgt spid="6"/>
                                        </p:tgtEl>
                                        <p:attrNameLst>
                                          <p:attrName>style.visibility</p:attrName>
                                        </p:attrNameLst>
                                      </p:cBhvr>
                                      <p:to>
                                        <p:strVal val="visible"/>
                                      </p:to>
                                    </p:set>
                                    <p:animEffect transition="in" filter="dissolve">
                                      <p:cBhvr>
                                        <p:cTn id="59" dur="500"/>
                                        <p:tgtEl>
                                          <p:spTgt spid="6"/>
                                        </p:tgtEl>
                                      </p:cBhvr>
                                    </p:animEffect>
                                  </p:childTnLst>
                                </p:cTn>
                              </p:par>
                              <p:par>
                                <p:cTn id="60" presetID="9" presetClass="entr" presetSubtype="0" fill="hold" nodeType="with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dissolve">
                                      <p:cBhvr>
                                        <p:cTn id="62" dur="500"/>
                                        <p:tgtEl>
                                          <p:spTgt spid="13"/>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34"/>
                                        </p:tgtEl>
                                        <p:attrNameLst>
                                          <p:attrName>style.visibility</p:attrName>
                                        </p:attrNameLst>
                                      </p:cBhvr>
                                      <p:to>
                                        <p:strVal val="visible"/>
                                      </p:to>
                                    </p:set>
                                    <p:animEffect transition="in" filter="dissolve">
                                      <p:cBhvr>
                                        <p:cTn id="65" dur="500"/>
                                        <p:tgtEl>
                                          <p:spTgt spid="34"/>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35"/>
                                        </p:tgtEl>
                                        <p:attrNameLst>
                                          <p:attrName>style.visibility</p:attrName>
                                        </p:attrNameLst>
                                      </p:cBhvr>
                                      <p:to>
                                        <p:strVal val="visible"/>
                                      </p:to>
                                    </p:set>
                                    <p:animEffect transition="in" filter="dissolve">
                                      <p:cBhvr>
                                        <p:cTn id="68" dur="500"/>
                                        <p:tgtEl>
                                          <p:spTgt spid="35"/>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36"/>
                                        </p:tgtEl>
                                        <p:attrNameLst>
                                          <p:attrName>style.visibility</p:attrName>
                                        </p:attrNameLst>
                                      </p:cBhvr>
                                      <p:to>
                                        <p:strVal val="visible"/>
                                      </p:to>
                                    </p:set>
                                    <p:animEffect transition="in" filter="dissolve">
                                      <p:cBhvr>
                                        <p:cTn id="71" dur="500"/>
                                        <p:tgtEl>
                                          <p:spTgt spid="36"/>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37"/>
                                        </p:tgtEl>
                                        <p:attrNameLst>
                                          <p:attrName>style.visibility</p:attrName>
                                        </p:attrNameLst>
                                      </p:cBhvr>
                                      <p:to>
                                        <p:strVal val="visible"/>
                                      </p:to>
                                    </p:set>
                                    <p:animEffect transition="in" filter="dissolve">
                                      <p:cBhvr>
                                        <p:cTn id="74" dur="500"/>
                                        <p:tgtEl>
                                          <p:spTgt spid="37"/>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38"/>
                                        </p:tgtEl>
                                        <p:attrNameLst>
                                          <p:attrName>style.visibility</p:attrName>
                                        </p:attrNameLst>
                                      </p:cBhvr>
                                      <p:to>
                                        <p:strVal val="visible"/>
                                      </p:to>
                                    </p:set>
                                    <p:animEffect transition="in" filter="dissolve">
                                      <p:cBhvr>
                                        <p:cTn id="77" dur="500"/>
                                        <p:tgtEl>
                                          <p:spTgt spid="38"/>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39"/>
                                        </p:tgtEl>
                                        <p:attrNameLst>
                                          <p:attrName>style.visibility</p:attrName>
                                        </p:attrNameLst>
                                      </p:cBhvr>
                                      <p:to>
                                        <p:strVal val="visible"/>
                                      </p:to>
                                    </p:set>
                                    <p:animEffect transition="in" filter="dissolve">
                                      <p:cBhvr>
                                        <p:cTn id="80" dur="500"/>
                                        <p:tgtEl>
                                          <p:spTgt spid="39"/>
                                        </p:tgtEl>
                                      </p:cBhvr>
                                    </p:animEffect>
                                  </p:childTnLst>
                                </p:cTn>
                              </p:par>
                              <p:par>
                                <p:cTn id="81" presetID="9" presetClass="entr" presetSubtype="0" fill="hold" nodeType="withEffect">
                                  <p:stCondLst>
                                    <p:cond delay="0"/>
                                  </p:stCondLst>
                                  <p:childTnLst>
                                    <p:set>
                                      <p:cBhvr>
                                        <p:cTn id="82" dur="1" fill="hold">
                                          <p:stCondLst>
                                            <p:cond delay="0"/>
                                          </p:stCondLst>
                                        </p:cTn>
                                        <p:tgtEl>
                                          <p:spTgt spid="17"/>
                                        </p:tgtEl>
                                        <p:attrNameLst>
                                          <p:attrName>style.visibility</p:attrName>
                                        </p:attrNameLst>
                                      </p:cBhvr>
                                      <p:to>
                                        <p:strVal val="visible"/>
                                      </p:to>
                                    </p:set>
                                    <p:animEffect transition="in" filter="dissolve">
                                      <p:cBhvr>
                                        <p:cTn id="83" dur="500"/>
                                        <p:tgtEl>
                                          <p:spTgt spid="17"/>
                                        </p:tgtEl>
                                      </p:cBhvr>
                                    </p:animEffect>
                                  </p:childTnLst>
                                </p:cTn>
                              </p:par>
                              <p:par>
                                <p:cTn id="84" presetID="9" presetClass="entr" presetSubtype="0" fill="hold" nodeType="withEffect">
                                  <p:stCondLst>
                                    <p:cond delay="0"/>
                                  </p:stCondLst>
                                  <p:childTnLst>
                                    <p:set>
                                      <p:cBhvr>
                                        <p:cTn id="85" dur="1" fill="hold">
                                          <p:stCondLst>
                                            <p:cond delay="0"/>
                                          </p:stCondLst>
                                        </p:cTn>
                                        <p:tgtEl>
                                          <p:spTgt spid="21"/>
                                        </p:tgtEl>
                                        <p:attrNameLst>
                                          <p:attrName>style.visibility</p:attrName>
                                        </p:attrNameLst>
                                      </p:cBhvr>
                                      <p:to>
                                        <p:strVal val="visible"/>
                                      </p:to>
                                    </p:set>
                                    <p:animEffect transition="in" filter="dissolve">
                                      <p:cBhvr>
                                        <p:cTn id="86" dur="500"/>
                                        <p:tgtEl>
                                          <p:spTgt spid="21"/>
                                        </p:tgtEl>
                                      </p:cBhvr>
                                    </p:animEffect>
                                  </p:childTnLst>
                                </p:cTn>
                              </p:par>
                              <p:par>
                                <p:cTn id="87" presetID="9" presetClass="entr" presetSubtype="0" fill="hold" nodeType="withEffect">
                                  <p:stCondLst>
                                    <p:cond delay="0"/>
                                  </p:stCondLst>
                                  <p:childTnLst>
                                    <p:set>
                                      <p:cBhvr>
                                        <p:cTn id="88" dur="1" fill="hold">
                                          <p:stCondLst>
                                            <p:cond delay="0"/>
                                          </p:stCondLst>
                                        </p:cTn>
                                        <p:tgtEl>
                                          <p:spTgt spid="59"/>
                                        </p:tgtEl>
                                        <p:attrNameLst>
                                          <p:attrName>style.visibility</p:attrName>
                                        </p:attrNameLst>
                                      </p:cBhvr>
                                      <p:to>
                                        <p:strVal val="visible"/>
                                      </p:to>
                                    </p:set>
                                    <p:animEffect transition="in" filter="dissolve">
                                      <p:cBhvr>
                                        <p:cTn id="89" dur="500"/>
                                        <p:tgtEl>
                                          <p:spTgt spid="59"/>
                                        </p:tgtEl>
                                      </p:cBhvr>
                                    </p:animEffect>
                                  </p:childTnLst>
                                </p:cTn>
                              </p:par>
                              <p:par>
                                <p:cTn id="90" presetID="9" presetClass="entr" presetSubtype="0" fill="hold" nodeType="withEffect">
                                  <p:stCondLst>
                                    <p:cond delay="0"/>
                                  </p:stCondLst>
                                  <p:childTnLst>
                                    <p:set>
                                      <p:cBhvr>
                                        <p:cTn id="91" dur="1" fill="hold">
                                          <p:stCondLst>
                                            <p:cond delay="0"/>
                                          </p:stCondLst>
                                        </p:cTn>
                                        <p:tgtEl>
                                          <p:spTgt spid="60"/>
                                        </p:tgtEl>
                                        <p:attrNameLst>
                                          <p:attrName>style.visibility</p:attrName>
                                        </p:attrNameLst>
                                      </p:cBhvr>
                                      <p:to>
                                        <p:strVal val="visible"/>
                                      </p:to>
                                    </p:set>
                                    <p:animEffect transition="in" filter="dissolve">
                                      <p:cBhvr>
                                        <p:cTn id="92" dur="500"/>
                                        <p:tgtEl>
                                          <p:spTgt spid="60"/>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61"/>
                                        </p:tgtEl>
                                        <p:attrNameLst>
                                          <p:attrName>style.visibility</p:attrName>
                                        </p:attrNameLst>
                                      </p:cBhvr>
                                      <p:to>
                                        <p:strVal val="visible"/>
                                      </p:to>
                                    </p:set>
                                    <p:animEffect transition="in" filter="dissolve">
                                      <p:cBhvr>
                                        <p:cTn id="95" dur="500"/>
                                        <p:tgtEl>
                                          <p:spTgt spid="61"/>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62"/>
                                        </p:tgtEl>
                                        <p:attrNameLst>
                                          <p:attrName>style.visibility</p:attrName>
                                        </p:attrNameLst>
                                      </p:cBhvr>
                                      <p:to>
                                        <p:strVal val="visible"/>
                                      </p:to>
                                    </p:set>
                                    <p:animEffect transition="in" filter="dissolve">
                                      <p:cBhvr>
                                        <p:cTn id="98" dur="500"/>
                                        <p:tgtEl>
                                          <p:spTgt spid="62"/>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63"/>
                                        </p:tgtEl>
                                        <p:attrNameLst>
                                          <p:attrName>style.visibility</p:attrName>
                                        </p:attrNameLst>
                                      </p:cBhvr>
                                      <p:to>
                                        <p:strVal val="visible"/>
                                      </p:to>
                                    </p:set>
                                    <p:animEffect transition="in" filter="dissolve">
                                      <p:cBhvr>
                                        <p:cTn id="101" dur="500"/>
                                        <p:tgtEl>
                                          <p:spTgt spid="63"/>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64"/>
                                        </p:tgtEl>
                                        <p:attrNameLst>
                                          <p:attrName>style.visibility</p:attrName>
                                        </p:attrNameLst>
                                      </p:cBhvr>
                                      <p:to>
                                        <p:strVal val="visible"/>
                                      </p:to>
                                    </p:set>
                                    <p:animEffect transition="in" filter="dissolve">
                                      <p:cBhvr>
                                        <p:cTn id="104" dur="500"/>
                                        <p:tgtEl>
                                          <p:spTgt spid="64"/>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65"/>
                                        </p:tgtEl>
                                        <p:attrNameLst>
                                          <p:attrName>style.visibility</p:attrName>
                                        </p:attrNameLst>
                                      </p:cBhvr>
                                      <p:to>
                                        <p:strVal val="visible"/>
                                      </p:to>
                                    </p:set>
                                    <p:animEffect transition="in" filter="dissolve">
                                      <p:cBhvr>
                                        <p:cTn id="107" dur="500"/>
                                        <p:tgtEl>
                                          <p:spTgt spid="65"/>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66"/>
                                        </p:tgtEl>
                                        <p:attrNameLst>
                                          <p:attrName>style.visibility</p:attrName>
                                        </p:attrNameLst>
                                      </p:cBhvr>
                                      <p:to>
                                        <p:strVal val="visible"/>
                                      </p:to>
                                    </p:set>
                                    <p:animEffect transition="in" filter="dissolve">
                                      <p:cBhvr>
                                        <p:cTn id="110" dur="500"/>
                                        <p:tgtEl>
                                          <p:spTgt spid="66"/>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67"/>
                                        </p:tgtEl>
                                        <p:attrNameLst>
                                          <p:attrName>style.visibility</p:attrName>
                                        </p:attrNameLst>
                                      </p:cBhvr>
                                      <p:to>
                                        <p:strVal val="visible"/>
                                      </p:to>
                                    </p:set>
                                    <p:animEffect transition="in" filter="dissolve">
                                      <p:cBhvr>
                                        <p:cTn id="113" dur="500"/>
                                        <p:tgtEl>
                                          <p:spTgt spid="67"/>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68"/>
                                        </p:tgtEl>
                                        <p:attrNameLst>
                                          <p:attrName>style.visibility</p:attrName>
                                        </p:attrNameLst>
                                      </p:cBhvr>
                                      <p:to>
                                        <p:strVal val="visible"/>
                                      </p:to>
                                    </p:set>
                                    <p:animEffect transition="in" filter="dissolve">
                                      <p:cBhvr>
                                        <p:cTn id="116" dur="500"/>
                                        <p:tgtEl>
                                          <p:spTgt spid="68"/>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69"/>
                                        </p:tgtEl>
                                        <p:attrNameLst>
                                          <p:attrName>style.visibility</p:attrName>
                                        </p:attrNameLst>
                                      </p:cBhvr>
                                      <p:to>
                                        <p:strVal val="visible"/>
                                      </p:to>
                                    </p:set>
                                    <p:animEffect transition="in" filter="dissolve">
                                      <p:cBhvr>
                                        <p:cTn id="119" dur="500"/>
                                        <p:tgtEl>
                                          <p:spTgt spid="69"/>
                                        </p:tgtEl>
                                      </p:cBhvr>
                                    </p:animEffect>
                                  </p:childTnLst>
                                </p:cTn>
                              </p:par>
                              <p:par>
                                <p:cTn id="120" presetID="9" presetClass="entr" presetSubtype="0" fill="hold" nodeType="withEffect">
                                  <p:stCondLst>
                                    <p:cond delay="0"/>
                                  </p:stCondLst>
                                  <p:childTnLst>
                                    <p:set>
                                      <p:cBhvr>
                                        <p:cTn id="121" dur="1" fill="hold">
                                          <p:stCondLst>
                                            <p:cond delay="0"/>
                                          </p:stCondLst>
                                        </p:cTn>
                                        <p:tgtEl>
                                          <p:spTgt spid="70"/>
                                        </p:tgtEl>
                                        <p:attrNameLst>
                                          <p:attrName>style.visibility</p:attrName>
                                        </p:attrNameLst>
                                      </p:cBhvr>
                                      <p:to>
                                        <p:strVal val="visible"/>
                                      </p:to>
                                    </p:set>
                                    <p:animEffect transition="in" filter="dissolve">
                                      <p:cBhvr>
                                        <p:cTn id="122" dur="500"/>
                                        <p:tgtEl>
                                          <p:spTgt spid="70"/>
                                        </p:tgtEl>
                                      </p:cBhvr>
                                    </p:animEffect>
                                  </p:childTnLst>
                                </p:cTn>
                              </p:par>
                              <p:par>
                                <p:cTn id="123" presetID="9" presetClass="entr" presetSubtype="0" fill="hold" nodeType="withEffect">
                                  <p:stCondLst>
                                    <p:cond delay="0"/>
                                  </p:stCondLst>
                                  <p:childTnLst>
                                    <p:set>
                                      <p:cBhvr>
                                        <p:cTn id="124" dur="1" fill="hold">
                                          <p:stCondLst>
                                            <p:cond delay="0"/>
                                          </p:stCondLst>
                                        </p:cTn>
                                        <p:tgtEl>
                                          <p:spTgt spid="71"/>
                                        </p:tgtEl>
                                        <p:attrNameLst>
                                          <p:attrName>style.visibility</p:attrName>
                                        </p:attrNameLst>
                                      </p:cBhvr>
                                      <p:to>
                                        <p:strVal val="visible"/>
                                      </p:to>
                                    </p:set>
                                    <p:animEffect transition="in" filter="dissolve">
                                      <p:cBhvr>
                                        <p:cTn id="125" dur="500"/>
                                        <p:tgtEl>
                                          <p:spTgt spid="71"/>
                                        </p:tgtEl>
                                      </p:cBhvr>
                                    </p:animEffect>
                                  </p:childTnLst>
                                </p:cTn>
                              </p:par>
                              <p:par>
                                <p:cTn id="126" presetID="9" presetClass="entr" presetSubtype="0" fill="hold" nodeType="withEffect">
                                  <p:stCondLst>
                                    <p:cond delay="0"/>
                                  </p:stCondLst>
                                  <p:childTnLst>
                                    <p:set>
                                      <p:cBhvr>
                                        <p:cTn id="127" dur="1" fill="hold">
                                          <p:stCondLst>
                                            <p:cond delay="0"/>
                                          </p:stCondLst>
                                        </p:cTn>
                                        <p:tgtEl>
                                          <p:spTgt spid="40"/>
                                        </p:tgtEl>
                                        <p:attrNameLst>
                                          <p:attrName>style.visibility</p:attrName>
                                        </p:attrNameLst>
                                      </p:cBhvr>
                                      <p:to>
                                        <p:strVal val="visible"/>
                                      </p:to>
                                    </p:set>
                                    <p:animEffect transition="in" filter="dissolve">
                                      <p:cBhvr>
                                        <p:cTn id="128" dur="500"/>
                                        <p:tgtEl>
                                          <p:spTgt spid="40"/>
                                        </p:tgtEl>
                                      </p:cBhvr>
                                    </p:animEffect>
                                  </p:childTnLst>
                                </p:cTn>
                              </p:par>
                              <p:par>
                                <p:cTn id="129" presetID="9" presetClass="entr" presetSubtype="0" fill="hold" nodeType="withEffect">
                                  <p:stCondLst>
                                    <p:cond delay="0"/>
                                  </p:stCondLst>
                                  <p:childTnLst>
                                    <p:set>
                                      <p:cBhvr>
                                        <p:cTn id="130" dur="1" fill="hold">
                                          <p:stCondLst>
                                            <p:cond delay="0"/>
                                          </p:stCondLst>
                                        </p:cTn>
                                        <p:tgtEl>
                                          <p:spTgt spid="49"/>
                                        </p:tgtEl>
                                        <p:attrNameLst>
                                          <p:attrName>style.visibility</p:attrName>
                                        </p:attrNameLst>
                                      </p:cBhvr>
                                      <p:to>
                                        <p:strVal val="visible"/>
                                      </p:to>
                                    </p:set>
                                    <p:animEffect transition="in" filter="dissolve">
                                      <p:cBhvr>
                                        <p:cTn id="131" dur="500"/>
                                        <p:tgtEl>
                                          <p:spTgt spid="49"/>
                                        </p:tgtEl>
                                      </p:cBhvr>
                                    </p:animEffect>
                                  </p:childTnLst>
                                </p:cTn>
                              </p:par>
                              <p:par>
                                <p:cTn id="132" presetID="9" presetClass="entr" presetSubtype="0" fill="hold" nodeType="withEffect">
                                  <p:stCondLst>
                                    <p:cond delay="0"/>
                                  </p:stCondLst>
                                  <p:childTnLst>
                                    <p:set>
                                      <p:cBhvr>
                                        <p:cTn id="133" dur="1" fill="hold">
                                          <p:stCondLst>
                                            <p:cond delay="0"/>
                                          </p:stCondLst>
                                        </p:cTn>
                                        <p:tgtEl>
                                          <p:spTgt spid="54"/>
                                        </p:tgtEl>
                                        <p:attrNameLst>
                                          <p:attrName>style.visibility</p:attrName>
                                        </p:attrNameLst>
                                      </p:cBhvr>
                                      <p:to>
                                        <p:strVal val="visible"/>
                                      </p:to>
                                    </p:set>
                                    <p:animEffect transition="in" filter="dissolve">
                                      <p:cBhvr>
                                        <p:cTn id="134" dur="500"/>
                                        <p:tgtEl>
                                          <p:spTgt spid="54"/>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81"/>
                                        </p:tgtEl>
                                        <p:attrNameLst>
                                          <p:attrName>style.visibility</p:attrName>
                                        </p:attrNameLst>
                                      </p:cBhvr>
                                      <p:to>
                                        <p:strVal val="visible"/>
                                      </p:to>
                                    </p:set>
                                    <p:animEffect transition="in" filter="dissolve">
                                      <p:cBhvr>
                                        <p:cTn id="137" dur="500"/>
                                        <p:tgtEl>
                                          <p:spTgt spid="81"/>
                                        </p:tgtEl>
                                      </p:cBhvr>
                                    </p:animEffect>
                                  </p:childTnLst>
                                </p:cTn>
                              </p:par>
                              <p:par>
                                <p:cTn id="138" presetID="9" presetClass="entr" presetSubtype="0" fill="hold" nodeType="withEffect">
                                  <p:stCondLst>
                                    <p:cond delay="0"/>
                                  </p:stCondLst>
                                  <p:childTnLst>
                                    <p:set>
                                      <p:cBhvr>
                                        <p:cTn id="139" dur="1" fill="hold">
                                          <p:stCondLst>
                                            <p:cond delay="0"/>
                                          </p:stCondLst>
                                        </p:cTn>
                                        <p:tgtEl>
                                          <p:spTgt spid="72"/>
                                        </p:tgtEl>
                                        <p:attrNameLst>
                                          <p:attrName>style.visibility</p:attrName>
                                        </p:attrNameLst>
                                      </p:cBhvr>
                                      <p:to>
                                        <p:strVal val="visible"/>
                                      </p:to>
                                    </p:set>
                                    <p:animEffect transition="in" filter="dissolve">
                                      <p:cBhvr>
                                        <p:cTn id="140" dur="500"/>
                                        <p:tgtEl>
                                          <p:spTgt spid="72"/>
                                        </p:tgtEl>
                                      </p:cBhvr>
                                    </p:animEffect>
                                  </p:childTnLst>
                                </p:cTn>
                              </p:par>
                              <p:par>
                                <p:cTn id="141" presetID="9" presetClass="entr" presetSubtype="0" fill="hold" nodeType="withEffect">
                                  <p:stCondLst>
                                    <p:cond delay="0"/>
                                  </p:stCondLst>
                                  <p:childTnLst>
                                    <p:set>
                                      <p:cBhvr>
                                        <p:cTn id="142" dur="1" fill="hold">
                                          <p:stCondLst>
                                            <p:cond delay="0"/>
                                          </p:stCondLst>
                                        </p:cTn>
                                        <p:tgtEl>
                                          <p:spTgt spid="75"/>
                                        </p:tgtEl>
                                        <p:attrNameLst>
                                          <p:attrName>style.visibility</p:attrName>
                                        </p:attrNameLst>
                                      </p:cBhvr>
                                      <p:to>
                                        <p:strVal val="visible"/>
                                      </p:to>
                                    </p:set>
                                    <p:animEffect transition="in" filter="dissolve">
                                      <p:cBhvr>
                                        <p:cTn id="143" dur="500"/>
                                        <p:tgtEl>
                                          <p:spTgt spid="75"/>
                                        </p:tgtEl>
                                      </p:cBhvr>
                                    </p:animEffect>
                                  </p:childTnLst>
                                </p:cTn>
                              </p:par>
                              <p:par>
                                <p:cTn id="144" presetID="9" presetClass="entr" presetSubtype="0" fill="hold" grpId="0" nodeType="withEffect">
                                  <p:stCondLst>
                                    <p:cond delay="0"/>
                                  </p:stCondLst>
                                  <p:childTnLst>
                                    <p:set>
                                      <p:cBhvr>
                                        <p:cTn id="145" dur="1" fill="hold">
                                          <p:stCondLst>
                                            <p:cond delay="0"/>
                                          </p:stCondLst>
                                        </p:cTn>
                                        <p:tgtEl>
                                          <p:spTgt spid="100"/>
                                        </p:tgtEl>
                                        <p:attrNameLst>
                                          <p:attrName>style.visibility</p:attrName>
                                        </p:attrNameLst>
                                      </p:cBhvr>
                                      <p:to>
                                        <p:strVal val="visible"/>
                                      </p:to>
                                    </p:set>
                                    <p:animEffect transition="in" filter="dissolve">
                                      <p:cBhvr>
                                        <p:cTn id="146" dur="500"/>
                                        <p:tgtEl>
                                          <p:spTgt spid="100"/>
                                        </p:tgtEl>
                                      </p:cBhvr>
                                    </p:animEffect>
                                  </p:childTnLst>
                                </p:cTn>
                              </p:par>
                              <p:par>
                                <p:cTn id="147" presetID="9" presetClass="entr" presetSubtype="0" fill="hold" grpId="0" nodeType="withEffect">
                                  <p:stCondLst>
                                    <p:cond delay="0"/>
                                  </p:stCondLst>
                                  <p:childTnLst>
                                    <p:set>
                                      <p:cBhvr>
                                        <p:cTn id="148" dur="1" fill="hold">
                                          <p:stCondLst>
                                            <p:cond delay="0"/>
                                          </p:stCondLst>
                                        </p:cTn>
                                        <p:tgtEl>
                                          <p:spTgt spid="101"/>
                                        </p:tgtEl>
                                        <p:attrNameLst>
                                          <p:attrName>style.visibility</p:attrName>
                                        </p:attrNameLst>
                                      </p:cBhvr>
                                      <p:to>
                                        <p:strVal val="visible"/>
                                      </p:to>
                                    </p:set>
                                    <p:animEffect transition="in" filter="dissolve">
                                      <p:cBhvr>
                                        <p:cTn id="149" dur="500"/>
                                        <p:tgtEl>
                                          <p:spTgt spid="101"/>
                                        </p:tgtEl>
                                      </p:cBhvr>
                                    </p:animEffect>
                                  </p:childTnLst>
                                </p:cTn>
                              </p:par>
                              <p:par>
                                <p:cTn id="150" presetID="9" presetClass="entr" presetSubtype="0" fill="hold" grpId="0" nodeType="withEffect">
                                  <p:stCondLst>
                                    <p:cond delay="0"/>
                                  </p:stCondLst>
                                  <p:childTnLst>
                                    <p:set>
                                      <p:cBhvr>
                                        <p:cTn id="151" dur="1" fill="hold">
                                          <p:stCondLst>
                                            <p:cond delay="0"/>
                                          </p:stCondLst>
                                        </p:cTn>
                                        <p:tgtEl>
                                          <p:spTgt spid="102"/>
                                        </p:tgtEl>
                                        <p:attrNameLst>
                                          <p:attrName>style.visibility</p:attrName>
                                        </p:attrNameLst>
                                      </p:cBhvr>
                                      <p:to>
                                        <p:strVal val="visible"/>
                                      </p:to>
                                    </p:set>
                                    <p:animEffect transition="in" filter="dissolve">
                                      <p:cBhvr>
                                        <p:cTn id="152" dur="500"/>
                                        <p:tgtEl>
                                          <p:spTgt spid="102"/>
                                        </p:tgtEl>
                                      </p:cBhvr>
                                    </p:animEffect>
                                  </p:childTnLst>
                                </p:cTn>
                              </p:par>
                              <p:par>
                                <p:cTn id="153" presetID="9" presetClass="entr" presetSubtype="0" fill="hold" grpId="0" nodeType="withEffect">
                                  <p:stCondLst>
                                    <p:cond delay="0"/>
                                  </p:stCondLst>
                                  <p:childTnLst>
                                    <p:set>
                                      <p:cBhvr>
                                        <p:cTn id="154" dur="1" fill="hold">
                                          <p:stCondLst>
                                            <p:cond delay="0"/>
                                          </p:stCondLst>
                                        </p:cTn>
                                        <p:tgtEl>
                                          <p:spTgt spid="103"/>
                                        </p:tgtEl>
                                        <p:attrNameLst>
                                          <p:attrName>style.visibility</p:attrName>
                                        </p:attrNameLst>
                                      </p:cBhvr>
                                      <p:to>
                                        <p:strVal val="visible"/>
                                      </p:to>
                                    </p:set>
                                    <p:animEffect transition="in" filter="dissolve">
                                      <p:cBhvr>
                                        <p:cTn id="155" dur="500"/>
                                        <p:tgtEl>
                                          <p:spTgt spid="103"/>
                                        </p:tgtEl>
                                      </p:cBhvr>
                                    </p:animEffect>
                                  </p:childTnLst>
                                </p:cTn>
                              </p:par>
                              <p:par>
                                <p:cTn id="156" presetID="9" presetClass="entr" presetSubtype="0" fill="hold" grpId="0" nodeType="withEffect">
                                  <p:stCondLst>
                                    <p:cond delay="0"/>
                                  </p:stCondLst>
                                  <p:childTnLst>
                                    <p:set>
                                      <p:cBhvr>
                                        <p:cTn id="157" dur="1" fill="hold">
                                          <p:stCondLst>
                                            <p:cond delay="0"/>
                                          </p:stCondLst>
                                        </p:cTn>
                                        <p:tgtEl>
                                          <p:spTgt spid="104"/>
                                        </p:tgtEl>
                                        <p:attrNameLst>
                                          <p:attrName>style.visibility</p:attrName>
                                        </p:attrNameLst>
                                      </p:cBhvr>
                                      <p:to>
                                        <p:strVal val="visible"/>
                                      </p:to>
                                    </p:set>
                                    <p:animEffect transition="in" filter="dissolve">
                                      <p:cBhvr>
                                        <p:cTn id="158" dur="500"/>
                                        <p:tgtEl>
                                          <p:spTgt spid="104"/>
                                        </p:tgtEl>
                                      </p:cBhvr>
                                    </p:animEffect>
                                  </p:childTnLst>
                                </p:cTn>
                              </p:par>
                              <p:par>
                                <p:cTn id="159" presetID="9" presetClass="entr" presetSubtype="0" fill="hold" grpId="0" nodeType="withEffect">
                                  <p:stCondLst>
                                    <p:cond delay="0"/>
                                  </p:stCondLst>
                                  <p:childTnLst>
                                    <p:set>
                                      <p:cBhvr>
                                        <p:cTn id="160" dur="1" fill="hold">
                                          <p:stCondLst>
                                            <p:cond delay="0"/>
                                          </p:stCondLst>
                                        </p:cTn>
                                        <p:tgtEl>
                                          <p:spTgt spid="105"/>
                                        </p:tgtEl>
                                        <p:attrNameLst>
                                          <p:attrName>style.visibility</p:attrName>
                                        </p:attrNameLst>
                                      </p:cBhvr>
                                      <p:to>
                                        <p:strVal val="visible"/>
                                      </p:to>
                                    </p:set>
                                    <p:animEffect transition="in" filter="dissolve">
                                      <p:cBhvr>
                                        <p:cTn id="161" dur="500"/>
                                        <p:tgtEl>
                                          <p:spTgt spid="105"/>
                                        </p:tgtEl>
                                      </p:cBhvr>
                                    </p:animEffect>
                                  </p:childTnLst>
                                </p:cTn>
                              </p:par>
                              <p:par>
                                <p:cTn id="162" presetID="9" presetClass="entr" presetSubtype="0" fill="hold" grpId="0" nodeType="withEffect">
                                  <p:stCondLst>
                                    <p:cond delay="0"/>
                                  </p:stCondLst>
                                  <p:childTnLst>
                                    <p:set>
                                      <p:cBhvr>
                                        <p:cTn id="163" dur="1" fill="hold">
                                          <p:stCondLst>
                                            <p:cond delay="0"/>
                                          </p:stCondLst>
                                        </p:cTn>
                                        <p:tgtEl>
                                          <p:spTgt spid="106"/>
                                        </p:tgtEl>
                                        <p:attrNameLst>
                                          <p:attrName>style.visibility</p:attrName>
                                        </p:attrNameLst>
                                      </p:cBhvr>
                                      <p:to>
                                        <p:strVal val="visible"/>
                                      </p:to>
                                    </p:set>
                                    <p:animEffect transition="in" filter="dissolve">
                                      <p:cBhvr>
                                        <p:cTn id="164" dur="500"/>
                                        <p:tgtEl>
                                          <p:spTgt spid="106"/>
                                        </p:tgtEl>
                                      </p:cBhvr>
                                    </p:animEffect>
                                  </p:childTnLst>
                                </p:cTn>
                              </p:par>
                              <p:par>
                                <p:cTn id="165" presetID="9" presetClass="entr" presetSubtype="0" fill="hold" grpId="0" nodeType="withEffect">
                                  <p:stCondLst>
                                    <p:cond delay="0"/>
                                  </p:stCondLst>
                                  <p:childTnLst>
                                    <p:set>
                                      <p:cBhvr>
                                        <p:cTn id="166" dur="1" fill="hold">
                                          <p:stCondLst>
                                            <p:cond delay="0"/>
                                          </p:stCondLst>
                                        </p:cTn>
                                        <p:tgtEl>
                                          <p:spTgt spid="107"/>
                                        </p:tgtEl>
                                        <p:attrNameLst>
                                          <p:attrName>style.visibility</p:attrName>
                                        </p:attrNameLst>
                                      </p:cBhvr>
                                      <p:to>
                                        <p:strVal val="visible"/>
                                      </p:to>
                                    </p:set>
                                    <p:animEffect transition="in" filter="dissolve">
                                      <p:cBhvr>
                                        <p:cTn id="167" dur="500"/>
                                        <p:tgtEl>
                                          <p:spTgt spid="107"/>
                                        </p:tgtEl>
                                      </p:cBhvr>
                                    </p:animEffect>
                                  </p:childTnLst>
                                </p:cTn>
                              </p:par>
                              <p:par>
                                <p:cTn id="168" presetID="9" presetClass="entr" presetSubtype="0" fill="hold" grpId="0" nodeType="withEffect">
                                  <p:stCondLst>
                                    <p:cond delay="0"/>
                                  </p:stCondLst>
                                  <p:childTnLst>
                                    <p:set>
                                      <p:cBhvr>
                                        <p:cTn id="169" dur="1" fill="hold">
                                          <p:stCondLst>
                                            <p:cond delay="0"/>
                                          </p:stCondLst>
                                        </p:cTn>
                                        <p:tgtEl>
                                          <p:spTgt spid="108"/>
                                        </p:tgtEl>
                                        <p:attrNameLst>
                                          <p:attrName>style.visibility</p:attrName>
                                        </p:attrNameLst>
                                      </p:cBhvr>
                                      <p:to>
                                        <p:strVal val="visible"/>
                                      </p:to>
                                    </p:set>
                                    <p:animEffect transition="in" filter="dissolve">
                                      <p:cBhvr>
                                        <p:cTn id="170" dur="500"/>
                                        <p:tgtEl>
                                          <p:spTgt spid="108"/>
                                        </p:tgtEl>
                                      </p:cBhvr>
                                    </p:animEffect>
                                  </p:childTnLst>
                                </p:cTn>
                              </p:par>
                              <p:par>
                                <p:cTn id="171" presetID="9" presetClass="entr" presetSubtype="0" fill="hold" grpId="0" nodeType="withEffect">
                                  <p:stCondLst>
                                    <p:cond delay="0"/>
                                  </p:stCondLst>
                                  <p:childTnLst>
                                    <p:set>
                                      <p:cBhvr>
                                        <p:cTn id="172" dur="1" fill="hold">
                                          <p:stCondLst>
                                            <p:cond delay="0"/>
                                          </p:stCondLst>
                                        </p:cTn>
                                        <p:tgtEl>
                                          <p:spTgt spid="109"/>
                                        </p:tgtEl>
                                        <p:attrNameLst>
                                          <p:attrName>style.visibility</p:attrName>
                                        </p:attrNameLst>
                                      </p:cBhvr>
                                      <p:to>
                                        <p:strVal val="visible"/>
                                      </p:to>
                                    </p:set>
                                    <p:animEffect transition="in" filter="dissolve">
                                      <p:cBhvr>
                                        <p:cTn id="173" dur="500"/>
                                        <p:tgtEl>
                                          <p:spTgt spid="109"/>
                                        </p:tgtEl>
                                      </p:cBhvr>
                                    </p:animEffect>
                                  </p:childTnLst>
                                </p:cTn>
                              </p:par>
                              <p:par>
                                <p:cTn id="174" presetID="9" presetClass="entr" presetSubtype="0" fill="hold" grpId="0" nodeType="withEffect">
                                  <p:stCondLst>
                                    <p:cond delay="0"/>
                                  </p:stCondLst>
                                  <p:childTnLst>
                                    <p:set>
                                      <p:cBhvr>
                                        <p:cTn id="175" dur="1" fill="hold">
                                          <p:stCondLst>
                                            <p:cond delay="0"/>
                                          </p:stCondLst>
                                        </p:cTn>
                                        <p:tgtEl>
                                          <p:spTgt spid="110"/>
                                        </p:tgtEl>
                                        <p:attrNameLst>
                                          <p:attrName>style.visibility</p:attrName>
                                        </p:attrNameLst>
                                      </p:cBhvr>
                                      <p:to>
                                        <p:strVal val="visible"/>
                                      </p:to>
                                    </p:set>
                                    <p:animEffect transition="in" filter="dissolve">
                                      <p:cBhvr>
                                        <p:cTn id="176" dur="500"/>
                                        <p:tgtEl>
                                          <p:spTgt spid="110"/>
                                        </p:tgtEl>
                                      </p:cBhvr>
                                    </p:animEffect>
                                  </p:childTnLst>
                                </p:cTn>
                              </p:par>
                              <p:par>
                                <p:cTn id="177" presetID="9" presetClass="entr" presetSubtype="0" fill="hold" grpId="0" nodeType="withEffect">
                                  <p:stCondLst>
                                    <p:cond delay="0"/>
                                  </p:stCondLst>
                                  <p:childTnLst>
                                    <p:set>
                                      <p:cBhvr>
                                        <p:cTn id="178" dur="1" fill="hold">
                                          <p:stCondLst>
                                            <p:cond delay="0"/>
                                          </p:stCondLst>
                                        </p:cTn>
                                        <p:tgtEl>
                                          <p:spTgt spid="111"/>
                                        </p:tgtEl>
                                        <p:attrNameLst>
                                          <p:attrName>style.visibility</p:attrName>
                                        </p:attrNameLst>
                                      </p:cBhvr>
                                      <p:to>
                                        <p:strVal val="visible"/>
                                      </p:to>
                                    </p:set>
                                    <p:animEffect transition="in" filter="dissolve">
                                      <p:cBhvr>
                                        <p:cTn id="179" dur="500"/>
                                        <p:tgtEl>
                                          <p:spTgt spid="111"/>
                                        </p:tgtEl>
                                      </p:cBhvr>
                                    </p:animEffect>
                                  </p:childTnLst>
                                </p:cTn>
                              </p:par>
                              <p:par>
                                <p:cTn id="180" presetID="9" presetClass="entr" presetSubtype="0" fill="hold" grpId="0" nodeType="withEffect">
                                  <p:stCondLst>
                                    <p:cond delay="0"/>
                                  </p:stCondLst>
                                  <p:childTnLst>
                                    <p:set>
                                      <p:cBhvr>
                                        <p:cTn id="181" dur="1" fill="hold">
                                          <p:stCondLst>
                                            <p:cond delay="0"/>
                                          </p:stCondLst>
                                        </p:cTn>
                                        <p:tgtEl>
                                          <p:spTgt spid="112"/>
                                        </p:tgtEl>
                                        <p:attrNameLst>
                                          <p:attrName>style.visibility</p:attrName>
                                        </p:attrNameLst>
                                      </p:cBhvr>
                                      <p:to>
                                        <p:strVal val="visible"/>
                                      </p:to>
                                    </p:set>
                                    <p:animEffect transition="in" filter="dissolve">
                                      <p:cBhvr>
                                        <p:cTn id="182" dur="500"/>
                                        <p:tgtEl>
                                          <p:spTgt spid="112"/>
                                        </p:tgtEl>
                                      </p:cBhvr>
                                    </p:animEffect>
                                  </p:childTnLst>
                                </p:cTn>
                              </p:par>
                              <p:par>
                                <p:cTn id="183" presetID="9" presetClass="entr" presetSubtype="0" fill="hold" nodeType="withEffect">
                                  <p:stCondLst>
                                    <p:cond delay="0"/>
                                  </p:stCondLst>
                                  <p:childTnLst>
                                    <p:set>
                                      <p:cBhvr>
                                        <p:cTn id="184" dur="1" fill="hold">
                                          <p:stCondLst>
                                            <p:cond delay="0"/>
                                          </p:stCondLst>
                                        </p:cTn>
                                        <p:tgtEl>
                                          <p:spTgt spid="10"/>
                                        </p:tgtEl>
                                        <p:attrNameLst>
                                          <p:attrName>style.visibility</p:attrName>
                                        </p:attrNameLst>
                                      </p:cBhvr>
                                      <p:to>
                                        <p:strVal val="visible"/>
                                      </p:to>
                                    </p:set>
                                    <p:animEffect transition="in" filter="dissolve">
                                      <p:cBhvr>
                                        <p:cTn id="185" dur="500"/>
                                        <p:tgtEl>
                                          <p:spTgt spid="10"/>
                                        </p:tgtEl>
                                      </p:cBhvr>
                                    </p:animEffect>
                                  </p:childTnLst>
                                </p:cTn>
                              </p:par>
                              <p:par>
                                <p:cTn id="186" presetID="9" presetClass="entr" presetSubtype="0" fill="hold" grpId="0" nodeType="withEffect">
                                  <p:stCondLst>
                                    <p:cond delay="0"/>
                                  </p:stCondLst>
                                  <p:childTnLst>
                                    <p:set>
                                      <p:cBhvr>
                                        <p:cTn id="187" dur="1" fill="hold">
                                          <p:stCondLst>
                                            <p:cond delay="0"/>
                                          </p:stCondLst>
                                        </p:cTn>
                                        <p:tgtEl>
                                          <p:spTgt spid="12"/>
                                        </p:tgtEl>
                                        <p:attrNameLst>
                                          <p:attrName>style.visibility</p:attrName>
                                        </p:attrNameLst>
                                      </p:cBhvr>
                                      <p:to>
                                        <p:strVal val="visible"/>
                                      </p:to>
                                    </p:set>
                                    <p:animEffect transition="in" filter="dissolve">
                                      <p:cBhvr>
                                        <p:cTn id="188" dur="500"/>
                                        <p:tgtEl>
                                          <p:spTgt spid="12"/>
                                        </p:tgtEl>
                                      </p:cBhvr>
                                    </p:animEffect>
                                  </p:childTnLst>
                                </p:cTn>
                              </p:par>
                              <p:par>
                                <p:cTn id="189" presetID="9" presetClass="entr" presetSubtype="0" fill="hold" nodeType="withEffect">
                                  <p:stCondLst>
                                    <p:cond delay="0"/>
                                  </p:stCondLst>
                                  <p:childTnLst>
                                    <p:set>
                                      <p:cBhvr>
                                        <p:cTn id="190" dur="1" fill="hold">
                                          <p:stCondLst>
                                            <p:cond delay="0"/>
                                          </p:stCondLst>
                                        </p:cTn>
                                        <p:tgtEl>
                                          <p:spTgt spid="11"/>
                                        </p:tgtEl>
                                        <p:attrNameLst>
                                          <p:attrName>style.visibility</p:attrName>
                                        </p:attrNameLst>
                                      </p:cBhvr>
                                      <p:to>
                                        <p:strVal val="visible"/>
                                      </p:to>
                                    </p:set>
                                    <p:animEffect transition="in" filter="dissolve">
                                      <p:cBhvr>
                                        <p:cTn id="191" dur="500"/>
                                        <p:tgtEl>
                                          <p:spTgt spid="11"/>
                                        </p:tgtEl>
                                      </p:cBhvr>
                                    </p:animEffect>
                                  </p:childTnLst>
                                </p:cTn>
                              </p:par>
                            </p:childTnLst>
                          </p:cTn>
                        </p:par>
                      </p:childTnLst>
                    </p:cTn>
                  </p:par>
                  <p:par>
                    <p:cTn id="192" fill="hold">
                      <p:stCondLst>
                        <p:cond delay="indefinite"/>
                      </p:stCondLst>
                      <p:childTnLst>
                        <p:par>
                          <p:cTn id="193" fill="hold">
                            <p:stCondLst>
                              <p:cond delay="0"/>
                            </p:stCondLst>
                            <p:childTnLst>
                              <p:par>
                                <p:cTn id="194" presetID="6" presetClass="emph" presetSubtype="0" fill="hold" nodeType="clickEffect">
                                  <p:stCondLst>
                                    <p:cond delay="0"/>
                                  </p:stCondLst>
                                  <p:childTnLst>
                                    <p:animScale>
                                      <p:cBhvr>
                                        <p:cTn id="195" dur="2000" fill="hold"/>
                                        <p:tgtEl>
                                          <p:spTgt spid="78"/>
                                        </p:tgtEl>
                                      </p:cBhvr>
                                      <p:by x="150000" y="150000"/>
                                    </p:animScale>
                                  </p:childTnLst>
                                </p:cTn>
                              </p:par>
                            </p:childTnLst>
                          </p:cTn>
                        </p:par>
                      </p:childTnLst>
                    </p:cTn>
                  </p:par>
                  <p:par>
                    <p:cTn id="196" fill="hold">
                      <p:stCondLst>
                        <p:cond delay="indefinite"/>
                      </p:stCondLst>
                      <p:childTnLst>
                        <p:par>
                          <p:cTn id="197" fill="hold">
                            <p:stCondLst>
                              <p:cond delay="0"/>
                            </p:stCondLst>
                            <p:childTnLst>
                              <p:par>
                                <p:cTn id="198" presetID="23" presetClass="entr" presetSubtype="16" fill="hold" grpId="0" nodeType="clickEffect">
                                  <p:stCondLst>
                                    <p:cond delay="0"/>
                                  </p:stCondLst>
                                  <p:childTnLst>
                                    <p:set>
                                      <p:cBhvr>
                                        <p:cTn id="199" dur="1" fill="hold">
                                          <p:stCondLst>
                                            <p:cond delay="0"/>
                                          </p:stCondLst>
                                        </p:cTn>
                                        <p:tgtEl>
                                          <p:spTgt spid="278"/>
                                        </p:tgtEl>
                                        <p:attrNameLst>
                                          <p:attrName>style.visibility</p:attrName>
                                        </p:attrNameLst>
                                      </p:cBhvr>
                                      <p:to>
                                        <p:strVal val="visible"/>
                                      </p:to>
                                    </p:set>
                                    <p:anim calcmode="lin" valueType="num">
                                      <p:cBhvr>
                                        <p:cTn id="200" dur="500" fill="hold"/>
                                        <p:tgtEl>
                                          <p:spTgt spid="278"/>
                                        </p:tgtEl>
                                        <p:attrNameLst>
                                          <p:attrName>ppt_w</p:attrName>
                                        </p:attrNameLst>
                                      </p:cBhvr>
                                      <p:tavLst>
                                        <p:tav tm="0">
                                          <p:val>
                                            <p:fltVal val="0"/>
                                          </p:val>
                                        </p:tav>
                                        <p:tav tm="100000">
                                          <p:val>
                                            <p:strVal val="#ppt_w"/>
                                          </p:val>
                                        </p:tav>
                                      </p:tavLst>
                                    </p:anim>
                                    <p:anim calcmode="lin" valueType="num">
                                      <p:cBhvr>
                                        <p:cTn id="201" dur="500" fill="hold"/>
                                        <p:tgtEl>
                                          <p:spTgt spid="278"/>
                                        </p:tgtEl>
                                        <p:attrNameLst>
                                          <p:attrName>ppt_h</p:attrName>
                                        </p:attrNameLst>
                                      </p:cBhvr>
                                      <p:tavLst>
                                        <p:tav tm="0">
                                          <p:val>
                                            <p:fltVal val="0"/>
                                          </p:val>
                                        </p:tav>
                                        <p:tav tm="100000">
                                          <p:val>
                                            <p:strVal val="#ppt_h"/>
                                          </p:val>
                                        </p:tav>
                                      </p:tavLst>
                                    </p:anim>
                                  </p:childTnLst>
                                </p:cTn>
                              </p:par>
                            </p:childTnLst>
                          </p:cTn>
                        </p:par>
                      </p:childTnLst>
                    </p:cTn>
                  </p:par>
                  <p:par>
                    <p:cTn id="202" fill="hold">
                      <p:stCondLst>
                        <p:cond delay="indefinite"/>
                      </p:stCondLst>
                      <p:childTnLst>
                        <p:par>
                          <p:cTn id="203" fill="hold">
                            <p:stCondLst>
                              <p:cond delay="0"/>
                            </p:stCondLst>
                            <p:childTnLst>
                              <p:par>
                                <p:cTn id="204" presetID="22" presetClass="entr" presetSubtype="1" fill="hold" grpId="0" nodeType="clickEffect">
                                  <p:stCondLst>
                                    <p:cond delay="0"/>
                                  </p:stCondLst>
                                  <p:childTnLst>
                                    <p:set>
                                      <p:cBhvr>
                                        <p:cTn id="205" dur="1" fill="hold">
                                          <p:stCondLst>
                                            <p:cond delay="0"/>
                                          </p:stCondLst>
                                        </p:cTn>
                                        <p:tgtEl>
                                          <p:spTgt spid="293"/>
                                        </p:tgtEl>
                                        <p:attrNameLst>
                                          <p:attrName>style.visibility</p:attrName>
                                        </p:attrNameLst>
                                      </p:cBhvr>
                                      <p:to>
                                        <p:strVal val="visible"/>
                                      </p:to>
                                    </p:set>
                                    <p:animEffect transition="in" filter="wipe(up)">
                                      <p:cBhvr>
                                        <p:cTn id="206" dur="2000"/>
                                        <p:tgtEl>
                                          <p:spTgt spid="293"/>
                                        </p:tgtEl>
                                      </p:cBhvr>
                                    </p:animEffect>
                                  </p:childTnLst>
                                </p:cTn>
                              </p:par>
                            </p:childTnLst>
                          </p:cTn>
                        </p:par>
                      </p:childTnLst>
                    </p:cTn>
                  </p:par>
                  <p:par>
                    <p:cTn id="207" fill="hold">
                      <p:stCondLst>
                        <p:cond delay="indefinite"/>
                      </p:stCondLst>
                      <p:childTnLst>
                        <p:par>
                          <p:cTn id="208" fill="hold">
                            <p:stCondLst>
                              <p:cond delay="0"/>
                            </p:stCondLst>
                            <p:childTnLst>
                              <p:par>
                                <p:cTn id="209" presetID="3" presetClass="entr" presetSubtype="10" fill="hold" grpId="0" nodeType="clickEffect">
                                  <p:stCondLst>
                                    <p:cond delay="0"/>
                                  </p:stCondLst>
                                  <p:childTnLst>
                                    <p:set>
                                      <p:cBhvr>
                                        <p:cTn id="210" dur="1" fill="hold">
                                          <p:stCondLst>
                                            <p:cond delay="0"/>
                                          </p:stCondLst>
                                        </p:cTn>
                                        <p:tgtEl>
                                          <p:spTgt spid="3">
                                            <p:txEl>
                                              <p:pRg st="3" end="3"/>
                                            </p:txEl>
                                          </p:spTgt>
                                        </p:tgtEl>
                                        <p:attrNameLst>
                                          <p:attrName>style.visibility</p:attrName>
                                        </p:attrNameLst>
                                      </p:cBhvr>
                                      <p:to>
                                        <p:strVal val="visible"/>
                                      </p:to>
                                    </p:set>
                                    <p:animEffect transition="in" filter="blinds(horizontal)">
                                      <p:cBhvr>
                                        <p:cTn id="211" dur="500"/>
                                        <p:tgtEl>
                                          <p:spTgt spid="3">
                                            <p:txEl>
                                              <p:pRg st="3" end="3"/>
                                            </p:txEl>
                                          </p:spTgt>
                                        </p:tgtEl>
                                      </p:cBhvr>
                                    </p:animEffect>
                                  </p:childTnLst>
                                </p:cTn>
                              </p:par>
                              <p:par>
                                <p:cTn id="212" presetID="3" presetClass="entr" presetSubtype="10" fill="hold" grpId="0" nodeType="withEffect">
                                  <p:stCondLst>
                                    <p:cond delay="0"/>
                                  </p:stCondLst>
                                  <p:childTnLst>
                                    <p:set>
                                      <p:cBhvr>
                                        <p:cTn id="213" dur="1" fill="hold">
                                          <p:stCondLst>
                                            <p:cond delay="0"/>
                                          </p:stCondLst>
                                        </p:cTn>
                                        <p:tgtEl>
                                          <p:spTgt spid="3">
                                            <p:txEl>
                                              <p:pRg st="4" end="4"/>
                                            </p:txEl>
                                          </p:spTgt>
                                        </p:tgtEl>
                                        <p:attrNameLst>
                                          <p:attrName>style.visibility</p:attrName>
                                        </p:attrNameLst>
                                      </p:cBhvr>
                                      <p:to>
                                        <p:strVal val="visible"/>
                                      </p:to>
                                    </p:set>
                                    <p:animEffect transition="in" filter="blinds(horizontal)">
                                      <p:cBhvr>
                                        <p:cTn id="21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8" grpId="0" animBg="1"/>
      <p:bldP spid="9" grpId="0" animBg="1"/>
      <p:bldP spid="12" grpId="0" animBg="1"/>
      <p:bldP spid="34" grpId="0" animBg="1"/>
      <p:bldP spid="35" grpId="0" animBg="1"/>
      <p:bldP spid="36" grpId="0" animBg="1"/>
      <p:bldP spid="37" grpId="0" animBg="1"/>
      <p:bldP spid="38" grpId="0" animBg="1"/>
      <p:bldP spid="39" grpId="0" animBg="1"/>
      <p:bldP spid="61" grpId="0" animBg="1"/>
      <p:bldP spid="62" grpId="0" animBg="1"/>
      <p:bldP spid="63" grpId="0" animBg="1"/>
      <p:bldP spid="64" grpId="0" animBg="1"/>
      <p:bldP spid="65" grpId="0" animBg="1"/>
      <p:bldP spid="66" grpId="0" animBg="1"/>
      <p:bldP spid="67" grpId="0" animBg="1"/>
      <p:bldP spid="68" grpId="0" animBg="1"/>
      <p:bldP spid="69" grpId="0" animBg="1"/>
      <p:bldP spid="81"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278" grpId="0" animBg="1"/>
      <p:bldP spid="29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route</a:t>
            </a:r>
          </a:p>
        </p:txBody>
      </p:sp>
      <p:sp>
        <p:nvSpPr>
          <p:cNvPr id="3" name="Content Placeholder 2"/>
          <p:cNvSpPr>
            <a:spLocks noGrp="1"/>
          </p:cNvSpPr>
          <p:nvPr>
            <p:ph sz="quarter" idx="1"/>
          </p:nvPr>
        </p:nvSpPr>
        <p:spPr/>
        <p:txBody>
          <a:bodyPr>
            <a:normAutofit fontScale="85000" lnSpcReduction="20000"/>
          </a:bodyPr>
          <a:lstStyle/>
          <a:p>
            <a:r>
              <a:rPr lang="en-US" dirty="0" err="1"/>
              <a:t>Biết</a:t>
            </a:r>
            <a:r>
              <a:rPr lang="en-US" dirty="0"/>
              <a:t>: </a:t>
            </a:r>
            <a:r>
              <a:rPr lang="en-US" dirty="0" err="1"/>
              <a:t>không</a:t>
            </a:r>
            <a:r>
              <a:rPr lang="en-US" dirty="0"/>
              <a:t> </a:t>
            </a:r>
            <a:r>
              <a:rPr lang="en-US" dirty="0" err="1"/>
              <a:t>biết</a:t>
            </a:r>
            <a:r>
              <a:rPr lang="en-US" dirty="0"/>
              <a:t> </a:t>
            </a:r>
            <a:r>
              <a:rPr lang="en-US" dirty="0" err="1"/>
              <a:t>trước</a:t>
            </a:r>
            <a:r>
              <a:rPr lang="en-US" dirty="0"/>
              <a:t> </a:t>
            </a:r>
            <a:r>
              <a:rPr lang="en-US" dirty="0" err="1"/>
              <a:t>gì</a:t>
            </a:r>
            <a:endParaRPr lang="en-US" dirty="0"/>
          </a:p>
          <a:p>
            <a:r>
              <a:rPr lang="en-US" dirty="0" err="1"/>
              <a:t>Xây</a:t>
            </a:r>
            <a:r>
              <a:rPr lang="en-US" dirty="0"/>
              <a:t> </a:t>
            </a:r>
            <a:r>
              <a:rPr lang="en-US" dirty="0" err="1"/>
              <a:t>dựng</a:t>
            </a:r>
            <a:r>
              <a:rPr lang="en-US" dirty="0"/>
              <a:t>:</a:t>
            </a:r>
          </a:p>
          <a:p>
            <a:pPr lvl="1"/>
            <a:r>
              <a:rPr lang="en-US" dirty="0" err="1"/>
              <a:t>Sử</a:t>
            </a:r>
            <a:r>
              <a:rPr lang="en-US" dirty="0"/>
              <a:t> </a:t>
            </a:r>
            <a:r>
              <a:rPr lang="en-US" dirty="0" err="1"/>
              <a:t>dụng</a:t>
            </a:r>
            <a:r>
              <a:rPr lang="en-US" dirty="0"/>
              <a:t> </a:t>
            </a:r>
            <a:r>
              <a:rPr lang="en-US" dirty="0" err="1"/>
              <a:t>các</a:t>
            </a:r>
            <a:r>
              <a:rPr lang="en-US" dirty="0"/>
              <a:t> </a:t>
            </a:r>
            <a:r>
              <a:rPr lang="en-US" dirty="0" err="1"/>
              <a:t>giao</a:t>
            </a:r>
            <a:r>
              <a:rPr lang="en-US" dirty="0"/>
              <a:t> </a:t>
            </a:r>
            <a:r>
              <a:rPr lang="en-US" dirty="0" err="1"/>
              <a:t>thức</a:t>
            </a:r>
            <a:r>
              <a:rPr lang="en-US" dirty="0"/>
              <a:t> </a:t>
            </a:r>
            <a:r>
              <a:rPr lang="en-US" dirty="0" err="1"/>
              <a:t>định</a:t>
            </a:r>
            <a:r>
              <a:rPr lang="en-US" dirty="0"/>
              <a:t> </a:t>
            </a:r>
            <a:r>
              <a:rPr lang="en-US" dirty="0" err="1"/>
              <a:t>tuyến</a:t>
            </a:r>
            <a:r>
              <a:rPr lang="en-US" dirty="0"/>
              <a:t>: D</a:t>
            </a:r>
            <a:r>
              <a:rPr lang="vi-VN" dirty="0"/>
              <a:t>ynamic Routing sử dụng các giao thức định tuyến như OSPF, EIGRP, RIP, IS-IS, BGP để tự động học và cập nhật các tuyến đường từ các router lân cận</a:t>
            </a:r>
            <a:endParaRPr lang="en-US" dirty="0"/>
          </a:p>
          <a:p>
            <a:pPr lvl="2"/>
            <a:r>
              <a:rPr lang="en-US" dirty="0"/>
              <a:t>Thông qua </a:t>
            </a:r>
            <a:r>
              <a:rPr lang="en-US" dirty="0" err="1"/>
              <a:t>các</a:t>
            </a:r>
            <a:r>
              <a:rPr lang="en-US" dirty="0"/>
              <a:t> </a:t>
            </a:r>
            <a:r>
              <a:rPr lang="en-US" dirty="0" err="1"/>
              <a:t>gói</a:t>
            </a:r>
            <a:r>
              <a:rPr lang="en-US" dirty="0"/>
              <a:t> tin “</a:t>
            </a:r>
            <a:r>
              <a:rPr lang="en-US" dirty="0" err="1"/>
              <a:t>thu</a:t>
            </a:r>
            <a:r>
              <a:rPr lang="en-US" dirty="0"/>
              <a:t> </a:t>
            </a:r>
            <a:r>
              <a:rPr lang="en-US" dirty="0" err="1"/>
              <a:t>thập</a:t>
            </a:r>
            <a:r>
              <a:rPr lang="en-US" dirty="0"/>
              <a:t>” </a:t>
            </a:r>
            <a:r>
              <a:rPr lang="en-US" dirty="0" err="1"/>
              <a:t>thông</a:t>
            </a:r>
            <a:r>
              <a:rPr lang="en-US" dirty="0"/>
              <a:t> tin: </a:t>
            </a:r>
            <a:r>
              <a:rPr lang="vi-VN" dirty="0"/>
              <a:t>Các router sẽ gửi và nhận các gói tin định tuyến chứa thông tin về các tuyến đường mà chúng biết. Từ đó, mỗi router sẽ cập nhật bảng định tuyến của mình dựa trên thông tin thu thập được</a:t>
            </a:r>
            <a:endParaRPr lang="en-US" dirty="0"/>
          </a:p>
          <a:p>
            <a:pPr lvl="2"/>
            <a:r>
              <a:rPr lang="en-US" dirty="0" err="1"/>
              <a:t>Thành</a:t>
            </a:r>
            <a:r>
              <a:rPr lang="en-US" dirty="0"/>
              <a:t> </a:t>
            </a:r>
            <a:r>
              <a:rPr lang="en-US" dirty="0" err="1"/>
              <a:t>phần</a:t>
            </a:r>
            <a:r>
              <a:rPr lang="en-US" dirty="0"/>
              <a:t>:</a:t>
            </a:r>
          </a:p>
          <a:p>
            <a:pPr lvl="3"/>
            <a:r>
              <a:rPr lang="en-US" dirty="0" err="1"/>
              <a:t>Gởi</a:t>
            </a:r>
            <a:r>
              <a:rPr lang="en-US" dirty="0"/>
              <a:t> </a:t>
            </a:r>
            <a:r>
              <a:rPr lang="en-US" dirty="0" err="1"/>
              <a:t>và</a:t>
            </a:r>
            <a:r>
              <a:rPr lang="en-US" dirty="0"/>
              <a:t> </a:t>
            </a:r>
            <a:r>
              <a:rPr lang="en-US" dirty="0" err="1"/>
              <a:t>nhận</a:t>
            </a:r>
            <a:r>
              <a:rPr lang="en-US" dirty="0"/>
              <a:t> </a:t>
            </a:r>
            <a:r>
              <a:rPr lang="en-US" dirty="0" err="1"/>
              <a:t>thông</a:t>
            </a:r>
            <a:r>
              <a:rPr lang="en-US" dirty="0"/>
              <a:t> tin </a:t>
            </a:r>
            <a:r>
              <a:rPr lang="en-US" dirty="0" err="1"/>
              <a:t>từ</a:t>
            </a:r>
            <a:r>
              <a:rPr lang="en-US" dirty="0"/>
              <a:t> </a:t>
            </a:r>
            <a:r>
              <a:rPr lang="en-US" dirty="0" err="1"/>
              <a:t>các</a:t>
            </a:r>
            <a:r>
              <a:rPr lang="en-US" dirty="0"/>
              <a:t> router </a:t>
            </a:r>
            <a:r>
              <a:rPr lang="en-US" dirty="0" err="1"/>
              <a:t>khác</a:t>
            </a:r>
            <a:r>
              <a:rPr lang="en-US" dirty="0"/>
              <a:t>: </a:t>
            </a:r>
            <a:r>
              <a:rPr lang="en-US" dirty="0" err="1"/>
              <a:t>Các</a:t>
            </a:r>
            <a:r>
              <a:rPr lang="en-US" dirty="0"/>
              <a:t> router </a:t>
            </a:r>
            <a:r>
              <a:rPr lang="en-US" dirty="0" err="1"/>
              <a:t>trong</a:t>
            </a:r>
            <a:r>
              <a:rPr lang="en-US" dirty="0"/>
              <a:t> Dynamic Routing </a:t>
            </a:r>
            <a:r>
              <a:rPr lang="en-US" dirty="0" err="1"/>
              <a:t>sẽ</a:t>
            </a:r>
            <a:r>
              <a:rPr lang="en-US" dirty="0"/>
              <a:t> </a:t>
            </a:r>
            <a:r>
              <a:rPr lang="en-US" dirty="0" err="1"/>
              <a:t>liên</a:t>
            </a:r>
            <a:r>
              <a:rPr lang="en-US" dirty="0"/>
              <a:t> </a:t>
            </a:r>
            <a:r>
              <a:rPr lang="en-US" dirty="0" err="1"/>
              <a:t>tục</a:t>
            </a:r>
            <a:r>
              <a:rPr lang="en-US" dirty="0"/>
              <a:t> </a:t>
            </a:r>
            <a:r>
              <a:rPr lang="en-US" dirty="0" err="1"/>
              <a:t>gửi</a:t>
            </a:r>
            <a:r>
              <a:rPr lang="en-US" dirty="0"/>
              <a:t> </a:t>
            </a:r>
            <a:r>
              <a:rPr lang="en-US" dirty="0" err="1"/>
              <a:t>và</a:t>
            </a:r>
            <a:r>
              <a:rPr lang="en-US" dirty="0"/>
              <a:t> </a:t>
            </a:r>
            <a:r>
              <a:rPr lang="en-US" dirty="0" err="1"/>
              <a:t>nhận</a:t>
            </a:r>
            <a:r>
              <a:rPr lang="en-US" dirty="0"/>
              <a:t> </a:t>
            </a:r>
            <a:r>
              <a:rPr lang="en-US" dirty="0" err="1"/>
              <a:t>thông</a:t>
            </a:r>
            <a:r>
              <a:rPr lang="en-US" dirty="0"/>
              <a:t> tin </a:t>
            </a:r>
            <a:r>
              <a:rPr lang="en-US" dirty="0" err="1"/>
              <a:t>định</a:t>
            </a:r>
            <a:r>
              <a:rPr lang="en-US" dirty="0"/>
              <a:t> </a:t>
            </a:r>
            <a:r>
              <a:rPr lang="en-US" dirty="0" err="1"/>
              <a:t>tuyến</a:t>
            </a:r>
            <a:r>
              <a:rPr lang="en-US" dirty="0"/>
              <a:t> </a:t>
            </a:r>
            <a:r>
              <a:rPr lang="en-US" dirty="0" err="1"/>
              <a:t>với</a:t>
            </a:r>
            <a:r>
              <a:rPr lang="en-US" dirty="0"/>
              <a:t> </a:t>
            </a:r>
            <a:r>
              <a:rPr lang="en-US" dirty="0" err="1"/>
              <a:t>các</a:t>
            </a:r>
            <a:r>
              <a:rPr lang="en-US" dirty="0"/>
              <a:t> router </a:t>
            </a:r>
            <a:r>
              <a:rPr lang="en-US" dirty="0" err="1"/>
              <a:t>khác</a:t>
            </a:r>
            <a:endParaRPr lang="en-US" dirty="0"/>
          </a:p>
          <a:p>
            <a:pPr lvl="3"/>
            <a:r>
              <a:rPr lang="en-US" dirty="0" err="1"/>
              <a:t>Tính</a:t>
            </a:r>
            <a:r>
              <a:rPr lang="en-US" dirty="0"/>
              <a:t> </a:t>
            </a:r>
            <a:r>
              <a:rPr lang="en-US" dirty="0" err="1"/>
              <a:t>đường</a:t>
            </a:r>
            <a:r>
              <a:rPr lang="en-US" dirty="0"/>
              <a:t> </a:t>
            </a:r>
            <a:r>
              <a:rPr lang="en-US" dirty="0" err="1"/>
              <a:t>đi</a:t>
            </a:r>
            <a:r>
              <a:rPr lang="en-US" dirty="0"/>
              <a:t> </a:t>
            </a:r>
            <a:r>
              <a:rPr lang="en-US" dirty="0" err="1"/>
              <a:t>tối</a:t>
            </a:r>
            <a:r>
              <a:rPr lang="en-US" dirty="0"/>
              <a:t> </a:t>
            </a:r>
            <a:r>
              <a:rPr lang="en-US" dirty="0" err="1"/>
              <a:t>ưu</a:t>
            </a:r>
            <a:r>
              <a:rPr lang="en-US" dirty="0"/>
              <a:t>: </a:t>
            </a:r>
            <a:r>
              <a:rPr lang="vi-VN" dirty="0"/>
              <a:t>Dựa trên thông tin thu thập được, mỗi router sẽ tính toán và xác định đường đi tối ưu cho mỗi gói tin</a:t>
            </a:r>
            <a:endParaRPr lang="en-US" dirty="0"/>
          </a:p>
          <a:p>
            <a:pPr lvl="3"/>
            <a:r>
              <a:rPr lang="en-US" dirty="0" err="1"/>
              <a:t>Phản</a:t>
            </a:r>
            <a:r>
              <a:rPr lang="en-US" dirty="0"/>
              <a:t> </a:t>
            </a:r>
            <a:r>
              <a:rPr lang="en-US" dirty="0" err="1"/>
              <a:t>ứng</a:t>
            </a:r>
            <a:r>
              <a:rPr lang="en-US" dirty="0"/>
              <a:t> </a:t>
            </a:r>
            <a:r>
              <a:rPr lang="en-US" dirty="0" err="1"/>
              <a:t>khi</a:t>
            </a:r>
            <a:r>
              <a:rPr lang="en-US" dirty="0"/>
              <a:t> </a:t>
            </a:r>
            <a:r>
              <a:rPr lang="en-US" dirty="0" err="1"/>
              <a:t>có</a:t>
            </a:r>
            <a:r>
              <a:rPr lang="en-US" dirty="0"/>
              <a:t> </a:t>
            </a:r>
            <a:r>
              <a:rPr lang="en-US" dirty="0" err="1"/>
              <a:t>thay</a:t>
            </a:r>
            <a:r>
              <a:rPr lang="en-US" dirty="0"/>
              <a:t> </a:t>
            </a:r>
            <a:r>
              <a:rPr lang="en-US" dirty="0" err="1"/>
              <a:t>đổi</a:t>
            </a:r>
            <a:endParaRPr lang="en-US" dirty="0"/>
          </a:p>
          <a:p>
            <a:r>
              <a:rPr lang="en-US" dirty="0" err="1"/>
              <a:t>Khi</a:t>
            </a:r>
            <a:r>
              <a:rPr lang="en-US" dirty="0"/>
              <a:t> </a:t>
            </a:r>
            <a:r>
              <a:rPr lang="en-US" dirty="0" err="1"/>
              <a:t>thay</a:t>
            </a:r>
            <a:r>
              <a:rPr lang="en-US" dirty="0"/>
              <a:t> </a:t>
            </a:r>
            <a:r>
              <a:rPr lang="en-US" dirty="0" err="1"/>
              <a:t>đổi</a:t>
            </a:r>
            <a:endParaRPr lang="en-US" dirty="0"/>
          </a:p>
          <a:p>
            <a:pPr lvl="1"/>
            <a:r>
              <a:rPr lang="en-US" dirty="0" err="1"/>
              <a:t>Cập</a:t>
            </a:r>
            <a:r>
              <a:rPr lang="en-US" dirty="0"/>
              <a:t> </a:t>
            </a:r>
            <a:r>
              <a:rPr lang="en-US" dirty="0" err="1"/>
              <a:t>nhật</a:t>
            </a:r>
            <a:r>
              <a:rPr lang="en-US" dirty="0"/>
              <a:t> </a:t>
            </a:r>
            <a:r>
              <a:rPr lang="en-US" dirty="0" err="1"/>
              <a:t>tự</a:t>
            </a:r>
            <a:r>
              <a:rPr lang="en-US" dirty="0"/>
              <a:t> </a:t>
            </a:r>
            <a:r>
              <a:rPr lang="en-US" dirty="0" err="1"/>
              <a:t>động</a:t>
            </a:r>
            <a:r>
              <a:rPr lang="vi-VN" dirty="0"/>
              <a:t>: Các router sẽ tự động gửi thông tin cập nhật về các tuyến đường mới đến các router khác</a:t>
            </a:r>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21</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linds(horizontal)">
                                      <p:cBhvr>
                                        <p:cTn id="30" dur="500"/>
                                        <p:tgtEl>
                                          <p:spTgt spid="3">
                                            <p:txEl>
                                              <p:pRg st="5" end="5"/>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blinds(horizontal)">
                                      <p:cBhvr>
                                        <p:cTn id="33" dur="500"/>
                                        <p:tgtEl>
                                          <p:spTgt spid="3">
                                            <p:txEl>
                                              <p:pRg st="6" end="6"/>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blinds(horizontal)">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blinds(horizontal)">
                                      <p:cBhvr>
                                        <p:cTn id="41" dur="500"/>
                                        <p:tgtEl>
                                          <p:spTgt spid="3">
                                            <p:txEl>
                                              <p:pRg st="8" end="8"/>
                                            </p:txEl>
                                          </p:spTgt>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blinds(horizontal)">
                                      <p:cBhvr>
                                        <p:cTn id="4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route - </a:t>
            </a:r>
            <a:r>
              <a:rPr lang="en-US" dirty="0" err="1"/>
              <a:t>Ví</a:t>
            </a:r>
            <a:r>
              <a:rPr lang="en-US" dirty="0"/>
              <a:t> </a:t>
            </a:r>
            <a:r>
              <a:rPr lang="en-US" dirty="0" err="1"/>
              <a:t>dụ</a:t>
            </a:r>
            <a:r>
              <a:rPr lang="en-US" dirty="0"/>
              <a:t> - 1</a:t>
            </a:r>
          </a:p>
        </p:txBody>
      </p:sp>
      <p:graphicFrame>
        <p:nvGraphicFramePr>
          <p:cNvPr id="34818" name="Object 2"/>
          <p:cNvGraphicFramePr>
            <a:graphicFrameLocks noChangeAspect="1"/>
          </p:cNvGraphicFramePr>
          <p:nvPr/>
        </p:nvGraphicFramePr>
        <p:xfrm>
          <a:off x="304800" y="1295400"/>
          <a:ext cx="8534400" cy="1676400"/>
        </p:xfrm>
        <a:graphic>
          <a:graphicData uri="http://schemas.openxmlformats.org/presentationml/2006/ole">
            <mc:AlternateContent xmlns:mc="http://schemas.openxmlformats.org/markup-compatibility/2006">
              <mc:Choice xmlns:v="urn:schemas-microsoft-com:vml" Requires="v">
                <p:oleObj name="Visio" r:id="rId2" imgW="9896290" imgH="1795294" progId="Visio.Drawing.11">
                  <p:embed/>
                </p:oleObj>
              </mc:Choice>
              <mc:Fallback>
                <p:oleObj name="Visio" r:id="rId2" imgW="9896290" imgH="1795294" progId="Visio.Drawing.11">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295400"/>
                        <a:ext cx="8534400" cy="16764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8" name="TextBox 7"/>
          <p:cNvSpPr txBox="1"/>
          <p:nvPr/>
        </p:nvSpPr>
        <p:spPr>
          <a:xfrm>
            <a:off x="1447800" y="3886200"/>
            <a:ext cx="1685077" cy="369332"/>
          </a:xfrm>
          <a:prstGeom prst="rect">
            <a:avLst/>
          </a:prstGeom>
          <a:noFill/>
        </p:spPr>
        <p:txBody>
          <a:bodyPr wrap="none" rtlCol="0">
            <a:spAutoFit/>
          </a:bodyPr>
          <a:lstStyle/>
          <a:p>
            <a:r>
              <a:rPr lang="en-US" b="1" dirty="0" err="1"/>
              <a:t>Tại</a:t>
            </a:r>
            <a:r>
              <a:rPr lang="en-US" b="1" dirty="0"/>
              <a:t> router R1:</a:t>
            </a:r>
          </a:p>
        </p:txBody>
      </p:sp>
      <p:graphicFrame>
        <p:nvGraphicFramePr>
          <p:cNvPr id="9" name="Content Placeholder 6"/>
          <p:cNvGraphicFramePr>
            <a:graphicFrameLocks/>
          </p:cNvGraphicFramePr>
          <p:nvPr/>
        </p:nvGraphicFramePr>
        <p:xfrm>
          <a:off x="1905000" y="4343400"/>
          <a:ext cx="5943600" cy="904240"/>
        </p:xfrm>
        <a:graphic>
          <a:graphicData uri="http://schemas.openxmlformats.org/drawingml/2006/table">
            <a:tbl>
              <a:tblPr firstRow="1" bandRow="1">
                <a:tableStyleId>{5C22544A-7EE6-4342-B048-85BDC9FD1C3A}</a:tableStyleId>
              </a:tblPr>
              <a:tblGrid>
                <a:gridCol w="2476500">
                  <a:extLst>
                    <a:ext uri="{9D8B030D-6E8A-4147-A177-3AD203B41FA5}">
                      <a16:colId xmlns:a16="http://schemas.microsoft.com/office/drawing/2014/main" val="20000"/>
                    </a:ext>
                  </a:extLst>
                </a:gridCol>
                <a:gridCol w="17907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533400">
                <a:tc>
                  <a:txBody>
                    <a:bodyPr/>
                    <a:lstStyle/>
                    <a:p>
                      <a:r>
                        <a:rPr lang="en-US" dirty="0"/>
                        <a:t>Destination</a:t>
                      </a:r>
                      <a:r>
                        <a:rPr lang="en-US" baseline="0" dirty="0"/>
                        <a:t> network</a:t>
                      </a:r>
                      <a:endParaRPr lang="en-US" dirty="0"/>
                    </a:p>
                  </a:txBody>
                  <a:tcPr/>
                </a:tc>
                <a:tc>
                  <a:txBody>
                    <a:bodyPr/>
                    <a:lstStyle/>
                    <a:p>
                      <a:r>
                        <a:rPr lang="en-US" dirty="0"/>
                        <a:t>Out interface</a:t>
                      </a:r>
                    </a:p>
                  </a:txBody>
                  <a:tcPr/>
                </a:tc>
                <a:tc>
                  <a:txBody>
                    <a:bodyPr/>
                    <a:lstStyle/>
                    <a:p>
                      <a:r>
                        <a:rPr lang="en-US" dirty="0"/>
                        <a:t>Next hop</a:t>
                      </a:r>
                    </a:p>
                  </a:txBody>
                  <a:tcPr/>
                </a:tc>
                <a:extLst>
                  <a:ext uri="{0D108BD9-81ED-4DB2-BD59-A6C34878D82A}">
                    <a16:rowId xmlns:a16="http://schemas.microsoft.com/office/drawing/2014/main" val="10000"/>
                  </a:ext>
                </a:extLst>
              </a:tr>
              <a:tr h="370840">
                <a:tc>
                  <a:txBody>
                    <a:bodyPr/>
                    <a:lstStyle/>
                    <a:p>
                      <a:r>
                        <a:rPr lang="en-US" dirty="0"/>
                        <a:t>192.168.8.0/24</a:t>
                      </a:r>
                    </a:p>
                  </a:txBody>
                  <a:tcPr/>
                </a:tc>
                <a:tc>
                  <a:txBody>
                    <a:bodyPr/>
                    <a:lstStyle/>
                    <a:p>
                      <a:pPr algn="ctr"/>
                      <a:r>
                        <a:rPr lang="en-US" dirty="0"/>
                        <a:t>E1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172.29.50.8</a:t>
                      </a:r>
                    </a:p>
                  </a:txBody>
                  <a:tcPr/>
                </a:tc>
                <a:extLst>
                  <a:ext uri="{0D108BD9-81ED-4DB2-BD59-A6C34878D82A}">
                    <a16:rowId xmlns:a16="http://schemas.microsoft.com/office/drawing/2014/main" val="10001"/>
                  </a:ext>
                </a:extLst>
              </a:tr>
            </a:tbl>
          </a:graphicData>
        </a:graphic>
      </p:graphicFrame>
      <p:sp>
        <p:nvSpPr>
          <p:cNvPr id="10" name="TextBox 9"/>
          <p:cNvSpPr txBox="1"/>
          <p:nvPr/>
        </p:nvSpPr>
        <p:spPr>
          <a:xfrm>
            <a:off x="1447800" y="5354320"/>
            <a:ext cx="1685077" cy="369332"/>
          </a:xfrm>
          <a:prstGeom prst="rect">
            <a:avLst/>
          </a:prstGeom>
          <a:noFill/>
        </p:spPr>
        <p:txBody>
          <a:bodyPr wrap="none" rtlCol="0">
            <a:spAutoFit/>
          </a:bodyPr>
          <a:lstStyle/>
          <a:p>
            <a:r>
              <a:rPr lang="en-US" b="1" dirty="0" err="1"/>
              <a:t>Tại</a:t>
            </a:r>
            <a:r>
              <a:rPr lang="en-US" b="1" dirty="0"/>
              <a:t> router R2:</a:t>
            </a:r>
          </a:p>
        </p:txBody>
      </p:sp>
      <p:graphicFrame>
        <p:nvGraphicFramePr>
          <p:cNvPr id="11" name="Content Placeholder 6"/>
          <p:cNvGraphicFramePr>
            <a:graphicFrameLocks/>
          </p:cNvGraphicFramePr>
          <p:nvPr/>
        </p:nvGraphicFramePr>
        <p:xfrm>
          <a:off x="1905000" y="5791200"/>
          <a:ext cx="5943600" cy="741680"/>
        </p:xfrm>
        <a:graphic>
          <a:graphicData uri="http://schemas.openxmlformats.org/drawingml/2006/table">
            <a:tbl>
              <a:tblPr firstRow="1" bandRow="1">
                <a:tableStyleId>{5C22544A-7EE6-4342-B048-85BDC9FD1C3A}</a:tableStyleId>
              </a:tblPr>
              <a:tblGrid>
                <a:gridCol w="2476500">
                  <a:extLst>
                    <a:ext uri="{9D8B030D-6E8A-4147-A177-3AD203B41FA5}">
                      <a16:colId xmlns:a16="http://schemas.microsoft.com/office/drawing/2014/main" val="20000"/>
                    </a:ext>
                  </a:extLst>
                </a:gridCol>
                <a:gridCol w="17907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370840">
                <a:tc>
                  <a:txBody>
                    <a:bodyPr/>
                    <a:lstStyle/>
                    <a:p>
                      <a:r>
                        <a:rPr lang="en-US" dirty="0"/>
                        <a:t>Destination</a:t>
                      </a:r>
                      <a:r>
                        <a:rPr lang="en-US" baseline="0" dirty="0"/>
                        <a:t> network</a:t>
                      </a:r>
                      <a:endParaRPr lang="en-US" dirty="0"/>
                    </a:p>
                  </a:txBody>
                  <a:tcPr/>
                </a:tc>
                <a:tc>
                  <a:txBody>
                    <a:bodyPr/>
                    <a:lstStyle/>
                    <a:p>
                      <a:r>
                        <a:rPr lang="en-US" dirty="0"/>
                        <a:t>Out interface</a:t>
                      </a:r>
                    </a:p>
                  </a:txBody>
                  <a:tcPr/>
                </a:tc>
                <a:tc>
                  <a:txBody>
                    <a:bodyPr/>
                    <a:lstStyle/>
                    <a:p>
                      <a:r>
                        <a:rPr lang="en-US" dirty="0"/>
                        <a:t>Next hop</a:t>
                      </a:r>
                    </a:p>
                  </a:txBody>
                  <a:tcPr/>
                </a:tc>
                <a:extLst>
                  <a:ext uri="{0D108BD9-81ED-4DB2-BD59-A6C34878D82A}">
                    <a16:rowId xmlns:a16="http://schemas.microsoft.com/office/drawing/2014/main" val="10000"/>
                  </a:ext>
                </a:extLst>
              </a:tr>
              <a:tr h="370840">
                <a:tc>
                  <a:txBody>
                    <a:bodyPr/>
                    <a:lstStyle/>
                    <a:p>
                      <a:r>
                        <a:rPr lang="en-US" dirty="0"/>
                        <a:t>192.168.7.0/24</a:t>
                      </a:r>
                    </a:p>
                  </a:txBody>
                  <a:tcPr/>
                </a:tc>
                <a:tc>
                  <a:txBody>
                    <a:bodyPr/>
                    <a:lstStyle/>
                    <a:p>
                      <a:pPr algn="ctr"/>
                      <a:r>
                        <a:rPr lang="en-US" dirty="0"/>
                        <a:t>E1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172.29.50.7</a:t>
                      </a:r>
                    </a:p>
                  </a:txBody>
                  <a:tcPr/>
                </a:tc>
                <a:extLst>
                  <a:ext uri="{0D108BD9-81ED-4DB2-BD59-A6C34878D82A}">
                    <a16:rowId xmlns:a16="http://schemas.microsoft.com/office/drawing/2014/main" val="10001"/>
                  </a:ext>
                </a:extLst>
              </a:tr>
            </a:tbl>
          </a:graphicData>
        </a:graphic>
      </p:graphicFrame>
      <p:sp>
        <p:nvSpPr>
          <p:cNvPr id="12" name="TextBox 11"/>
          <p:cNvSpPr txBox="1"/>
          <p:nvPr/>
        </p:nvSpPr>
        <p:spPr>
          <a:xfrm>
            <a:off x="838200" y="3124200"/>
            <a:ext cx="7391400" cy="646331"/>
          </a:xfrm>
          <a:prstGeom prst="rect">
            <a:avLst/>
          </a:prstGeom>
          <a:noFill/>
        </p:spPr>
        <p:txBody>
          <a:bodyPr wrap="square" rtlCol="0">
            <a:spAutoFit/>
          </a:bodyPr>
          <a:lstStyle/>
          <a:p>
            <a:r>
              <a:rPr lang="en-US" b="1" dirty="0" err="1">
                <a:ln w="1905"/>
                <a:solidFill>
                  <a:srgbClr val="FF0000"/>
                </a:solidFill>
                <a:effectLst>
                  <a:innerShdw blurRad="69850" dist="43180" dir="5400000">
                    <a:srgbClr val="000000">
                      <a:alpha val="65000"/>
                    </a:srgbClr>
                  </a:innerShdw>
                </a:effectLst>
              </a:rPr>
              <a:t>Yêu</a:t>
            </a:r>
            <a:r>
              <a:rPr lang="en-US" b="1" dirty="0">
                <a:ln w="1905"/>
                <a:solidFill>
                  <a:srgbClr val="FF0000"/>
                </a:solidFill>
                <a:effectLst>
                  <a:innerShdw blurRad="69850" dist="43180" dir="5400000">
                    <a:srgbClr val="000000">
                      <a:alpha val="65000"/>
                    </a:srgbClr>
                  </a:innerShdw>
                </a:effectLst>
              </a:rPr>
              <a:t> </a:t>
            </a:r>
            <a:r>
              <a:rPr lang="en-US" b="1" dirty="0" err="1">
                <a:ln w="1905"/>
                <a:solidFill>
                  <a:srgbClr val="FF0000"/>
                </a:solidFill>
                <a:effectLst>
                  <a:innerShdw blurRad="69850" dist="43180" dir="5400000">
                    <a:srgbClr val="000000">
                      <a:alpha val="65000"/>
                    </a:srgbClr>
                  </a:innerShdw>
                </a:effectLst>
              </a:rPr>
              <a:t>cầu</a:t>
            </a:r>
            <a:r>
              <a:rPr lang="en-US" b="1" dirty="0">
                <a:ln w="1905"/>
                <a:solidFill>
                  <a:srgbClr val="FF0000"/>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cấu</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hình</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thông</a:t>
            </a:r>
            <a:r>
              <a:rPr lang="en-US" b="1" dirty="0">
                <a:ln w="1905"/>
                <a:solidFill>
                  <a:schemeClr val="accent5">
                    <a:lumMod val="50000"/>
                  </a:schemeClr>
                </a:solidFill>
                <a:effectLst>
                  <a:innerShdw blurRad="69850" dist="43180" dir="5400000">
                    <a:srgbClr val="000000">
                      <a:alpha val="65000"/>
                    </a:srgbClr>
                  </a:innerShdw>
                </a:effectLst>
              </a:rPr>
              <a:t> tin </a:t>
            </a:r>
            <a:r>
              <a:rPr lang="en-US" b="1" dirty="0" err="1">
                <a:ln w="1905"/>
                <a:solidFill>
                  <a:schemeClr val="accent5">
                    <a:lumMod val="50000"/>
                  </a:schemeClr>
                </a:solidFill>
                <a:effectLst>
                  <a:innerShdw blurRad="69850" dist="43180" dir="5400000">
                    <a:srgbClr val="000000">
                      <a:alpha val="65000"/>
                    </a:srgbClr>
                  </a:innerShdw>
                </a:effectLst>
              </a:rPr>
              <a:t>định</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tuyến</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cho</a:t>
            </a:r>
            <a:r>
              <a:rPr lang="en-US" b="1" dirty="0">
                <a:ln w="1905"/>
                <a:solidFill>
                  <a:schemeClr val="accent5">
                    <a:lumMod val="50000"/>
                  </a:schemeClr>
                </a:solidFill>
                <a:effectLst>
                  <a:innerShdw blurRad="69850" dist="43180" dir="5400000">
                    <a:srgbClr val="000000">
                      <a:alpha val="65000"/>
                    </a:srgbClr>
                  </a:innerShdw>
                </a:effectLst>
              </a:rPr>
              <a:t> R1 </a:t>
            </a:r>
            <a:r>
              <a:rPr lang="en-US" b="1" dirty="0" err="1">
                <a:ln w="1905"/>
                <a:solidFill>
                  <a:schemeClr val="accent5">
                    <a:lumMod val="50000"/>
                  </a:schemeClr>
                </a:solidFill>
                <a:effectLst>
                  <a:innerShdw blurRad="69850" dist="43180" dir="5400000">
                    <a:srgbClr val="000000">
                      <a:alpha val="65000"/>
                    </a:srgbClr>
                  </a:innerShdw>
                </a:effectLst>
              </a:rPr>
              <a:t>và</a:t>
            </a:r>
            <a:r>
              <a:rPr lang="en-US" b="1" dirty="0">
                <a:ln w="1905"/>
                <a:solidFill>
                  <a:schemeClr val="accent5">
                    <a:lumMod val="50000"/>
                  </a:schemeClr>
                </a:solidFill>
                <a:effectLst>
                  <a:innerShdw blurRad="69850" dist="43180" dir="5400000">
                    <a:srgbClr val="000000">
                      <a:alpha val="65000"/>
                    </a:srgbClr>
                  </a:innerShdw>
                </a:effectLst>
              </a:rPr>
              <a:t> R2 </a:t>
            </a:r>
            <a:r>
              <a:rPr lang="en-US" b="1" dirty="0" err="1">
                <a:ln w="1905"/>
                <a:solidFill>
                  <a:schemeClr val="accent5">
                    <a:lumMod val="50000"/>
                  </a:schemeClr>
                </a:solidFill>
                <a:effectLst>
                  <a:innerShdw blurRad="69850" dist="43180" dir="5400000">
                    <a:srgbClr val="000000">
                      <a:alpha val="65000"/>
                    </a:srgbClr>
                  </a:innerShdw>
                </a:effectLst>
              </a:rPr>
              <a:t>để</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các</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máy</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trong</a:t>
            </a:r>
            <a:r>
              <a:rPr lang="en-US" b="1" dirty="0">
                <a:ln w="1905"/>
                <a:solidFill>
                  <a:schemeClr val="accent5">
                    <a:lumMod val="50000"/>
                  </a:schemeClr>
                </a:solidFill>
                <a:effectLst>
                  <a:innerShdw blurRad="69850" dist="43180" dir="5400000">
                    <a:srgbClr val="000000">
                      <a:alpha val="65000"/>
                    </a:srgbClr>
                  </a:innerShdw>
                </a:effectLst>
              </a:rPr>
              <a:t> LAN1 </a:t>
            </a:r>
            <a:r>
              <a:rPr lang="en-US" b="1" dirty="0" err="1">
                <a:ln w="1905"/>
                <a:solidFill>
                  <a:schemeClr val="accent5">
                    <a:lumMod val="50000"/>
                  </a:schemeClr>
                </a:solidFill>
                <a:effectLst>
                  <a:innerShdw blurRad="69850" dist="43180" dir="5400000">
                    <a:srgbClr val="000000">
                      <a:alpha val="65000"/>
                    </a:srgbClr>
                  </a:innerShdw>
                </a:effectLst>
              </a:rPr>
              <a:t>có</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thể</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liên</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lạc</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với</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các</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máy</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trong</a:t>
            </a:r>
            <a:r>
              <a:rPr lang="en-US" b="1" dirty="0">
                <a:ln w="1905"/>
                <a:solidFill>
                  <a:schemeClr val="accent5">
                    <a:lumMod val="50000"/>
                  </a:schemeClr>
                </a:solidFill>
                <a:effectLst>
                  <a:innerShdw blurRad="69850" dist="43180" dir="5400000">
                    <a:srgbClr val="000000">
                      <a:alpha val="65000"/>
                    </a:srgbClr>
                  </a:innerShdw>
                </a:effectLst>
              </a:rPr>
              <a:t> LAN2</a:t>
            </a:r>
          </a:p>
        </p:txBody>
      </p:sp>
      <p:sp>
        <p:nvSpPr>
          <p:cNvPr id="13" name="TextBox 12"/>
          <p:cNvSpPr txBox="1"/>
          <p:nvPr/>
        </p:nvSpPr>
        <p:spPr>
          <a:xfrm>
            <a:off x="2904382" y="1628001"/>
            <a:ext cx="372218" cy="276999"/>
          </a:xfrm>
          <a:prstGeom prst="rect">
            <a:avLst/>
          </a:prstGeom>
          <a:noFill/>
        </p:spPr>
        <p:txBody>
          <a:bodyPr wrap="none" rtlCol="0">
            <a:spAutoFit/>
          </a:bodyPr>
          <a:lstStyle/>
          <a:p>
            <a:r>
              <a:rPr lang="en-US" sz="1200" b="1" dirty="0"/>
              <a:t>E0</a:t>
            </a:r>
            <a:endParaRPr lang="vi-VN" sz="1200" b="1" dirty="0"/>
          </a:p>
        </p:txBody>
      </p:sp>
      <p:sp>
        <p:nvSpPr>
          <p:cNvPr id="14" name="TextBox 13"/>
          <p:cNvSpPr txBox="1"/>
          <p:nvPr/>
        </p:nvSpPr>
        <p:spPr>
          <a:xfrm>
            <a:off x="6324600" y="1551801"/>
            <a:ext cx="372218" cy="276999"/>
          </a:xfrm>
          <a:prstGeom prst="rect">
            <a:avLst/>
          </a:prstGeom>
          <a:noFill/>
        </p:spPr>
        <p:txBody>
          <a:bodyPr wrap="none" rtlCol="0">
            <a:spAutoFit/>
          </a:bodyPr>
          <a:lstStyle/>
          <a:p>
            <a:r>
              <a:rPr lang="en-US" sz="1200" b="1" dirty="0"/>
              <a:t>E0</a:t>
            </a:r>
            <a:endParaRPr lang="vi-VN" sz="1200" b="1" dirty="0"/>
          </a:p>
        </p:txBody>
      </p:sp>
      <p:sp>
        <p:nvSpPr>
          <p:cNvPr id="15" name="TextBox 14"/>
          <p:cNvSpPr txBox="1"/>
          <p:nvPr/>
        </p:nvSpPr>
        <p:spPr>
          <a:xfrm>
            <a:off x="3818782" y="1600200"/>
            <a:ext cx="372218" cy="276999"/>
          </a:xfrm>
          <a:prstGeom prst="rect">
            <a:avLst/>
          </a:prstGeom>
          <a:noFill/>
        </p:spPr>
        <p:txBody>
          <a:bodyPr wrap="none" rtlCol="0">
            <a:spAutoFit/>
          </a:bodyPr>
          <a:lstStyle/>
          <a:p>
            <a:r>
              <a:rPr lang="en-US" sz="1200" b="1" dirty="0"/>
              <a:t>E1</a:t>
            </a:r>
            <a:endParaRPr lang="vi-VN" sz="1200" b="1" dirty="0"/>
          </a:p>
        </p:txBody>
      </p:sp>
      <p:sp>
        <p:nvSpPr>
          <p:cNvPr id="16" name="TextBox 15"/>
          <p:cNvSpPr txBox="1"/>
          <p:nvPr/>
        </p:nvSpPr>
        <p:spPr>
          <a:xfrm>
            <a:off x="5418982" y="1932801"/>
            <a:ext cx="372218" cy="276999"/>
          </a:xfrm>
          <a:prstGeom prst="rect">
            <a:avLst/>
          </a:prstGeom>
          <a:noFill/>
        </p:spPr>
        <p:txBody>
          <a:bodyPr wrap="none" rtlCol="0">
            <a:spAutoFit/>
          </a:bodyPr>
          <a:lstStyle/>
          <a:p>
            <a:r>
              <a:rPr lang="en-US" sz="1200" b="1" dirty="0"/>
              <a:t>E1</a:t>
            </a:r>
            <a:endParaRPr lang="vi-VN" sz="1200" b="1" dirty="0"/>
          </a:p>
        </p:txBody>
      </p:sp>
      <p:sp>
        <p:nvSpPr>
          <p:cNvPr id="17" name="Slide Number Placeholder 16"/>
          <p:cNvSpPr>
            <a:spLocks noGrp="1"/>
          </p:cNvSpPr>
          <p:nvPr>
            <p:ph type="sldNum" sz="quarter" idx="12"/>
          </p:nvPr>
        </p:nvSpPr>
        <p:spPr/>
        <p:txBody>
          <a:bodyPr/>
          <a:lstStyle/>
          <a:p>
            <a:fld id="{4810A696-75C0-4E1D-A482-26D5420205C7}" type="slidenum">
              <a:rPr lang="en-US" smtClean="0"/>
              <a:pPr/>
              <a:t>22</a:t>
            </a:fld>
            <a:endParaRPr lang="en-US"/>
          </a:p>
        </p:txBody>
      </p:sp>
      <p:sp>
        <p:nvSpPr>
          <p:cNvPr id="18" name="Footer Placeholder 17"/>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4818"/>
                                        </p:tgtEl>
                                        <p:attrNameLst>
                                          <p:attrName>style.visibility</p:attrName>
                                        </p:attrNameLst>
                                      </p:cBhvr>
                                      <p:to>
                                        <p:strVal val="visible"/>
                                      </p:to>
                                    </p:set>
                                    <p:animEffect transition="in" filter="dissolve">
                                      <p:cBhvr>
                                        <p:cTn id="7" dur="500"/>
                                        <p:tgtEl>
                                          <p:spTgt spid="348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par>
                                <p:cTn id="18" presetID="1"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dissolve">
                                      <p:cBhvr>
                                        <p:cTn id="24" dur="500"/>
                                        <p:tgtEl>
                                          <p:spTgt spid="10"/>
                                        </p:tgtEl>
                                      </p:cBhvr>
                                    </p:animEffec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747184" cy="1143000"/>
          </a:xfrm>
        </p:spPr>
        <p:txBody>
          <a:bodyPr anchor="ctr">
            <a:normAutofit/>
          </a:bodyPr>
          <a:lstStyle/>
          <a:p>
            <a:r>
              <a:rPr lang="en-US" dirty="0"/>
              <a:t>Static route - </a:t>
            </a:r>
            <a:r>
              <a:rPr lang="en-US" dirty="0" err="1"/>
              <a:t>Ví</a:t>
            </a:r>
            <a:r>
              <a:rPr lang="en-US" dirty="0"/>
              <a:t> </a:t>
            </a:r>
            <a:r>
              <a:rPr lang="en-US" dirty="0" err="1"/>
              <a:t>dụ</a:t>
            </a:r>
            <a:r>
              <a:rPr lang="en-US" dirty="0"/>
              <a:t> - 2</a:t>
            </a:r>
          </a:p>
        </p:txBody>
      </p:sp>
      <p:pic>
        <p:nvPicPr>
          <p:cNvPr id="4" name="Picture 3" descr="A diagram of a computer network&#10;&#10;Description automatically generated">
            <a:extLst>
              <a:ext uri="{FF2B5EF4-FFF2-40B4-BE49-F238E27FC236}">
                <a16:creationId xmlns:a16="http://schemas.microsoft.com/office/drawing/2014/main" id="{65A57F16-C9A0-D76B-FA3B-B0D0F8E36A0E}"/>
              </a:ext>
            </a:extLst>
          </p:cNvPr>
          <p:cNvPicPr>
            <a:picLocks noChangeAspect="1"/>
          </p:cNvPicPr>
          <p:nvPr/>
        </p:nvPicPr>
        <p:blipFill>
          <a:blip r:embed="rId3"/>
          <a:stretch>
            <a:fillRect/>
          </a:stretch>
        </p:blipFill>
        <p:spPr>
          <a:xfrm>
            <a:off x="1087398" y="1447800"/>
            <a:ext cx="6893003" cy="4876799"/>
          </a:xfrm>
          <a:prstGeom prst="rect">
            <a:avLst/>
          </a:prstGeom>
          <a:noFill/>
        </p:spPr>
      </p:pic>
      <p:sp>
        <p:nvSpPr>
          <p:cNvPr id="22" name="Footer Placeholder 3">
            <a:extLst>
              <a:ext uri="{FF2B5EF4-FFF2-40B4-BE49-F238E27FC236}">
                <a16:creationId xmlns:a16="http://schemas.microsoft.com/office/drawing/2014/main" id="{864411EC-DFD0-D269-E0A8-A3C3C5A1F6A8}"/>
              </a:ext>
            </a:extLst>
          </p:cNvPr>
          <p:cNvSpPr>
            <a:spLocks noGrp="1"/>
          </p:cNvSpPr>
          <p:nvPr>
            <p:ph type="ftr" sz="quarter" idx="11"/>
          </p:nvPr>
        </p:nvSpPr>
        <p:spPr>
          <a:xfrm>
            <a:off x="1142999" y="6362700"/>
            <a:ext cx="6629399" cy="365125"/>
          </a:xfrm>
        </p:spPr>
        <p:txBody>
          <a:bodyPr/>
          <a:lstStyle/>
          <a:p>
            <a:pPr>
              <a:spcAft>
                <a:spcPts val="600"/>
              </a:spcAft>
            </a:pPr>
            <a:r>
              <a:rPr lang="en-US"/>
              <a:t>Khoa Công nghệ thông tin - Đại học Khoa học tự nhiên TP Hồ Chí Minh</a:t>
            </a:r>
          </a:p>
        </p:txBody>
      </p:sp>
      <p:sp>
        <p:nvSpPr>
          <p:cNvPr id="17" name="Slide Number Placeholder 16"/>
          <p:cNvSpPr>
            <a:spLocks noGrp="1"/>
          </p:cNvSpPr>
          <p:nvPr>
            <p:ph type="sldNum" sz="quarter" idx="12"/>
          </p:nvPr>
        </p:nvSpPr>
        <p:spPr>
          <a:xfrm>
            <a:off x="8651816" y="6350000"/>
            <a:ext cx="492184" cy="365125"/>
          </a:xfrm>
        </p:spPr>
        <p:txBody>
          <a:bodyPr anchor="ctr">
            <a:normAutofit/>
          </a:bodyPr>
          <a:lstStyle/>
          <a:p>
            <a:pPr>
              <a:lnSpc>
                <a:spcPct val="90000"/>
              </a:lnSpc>
              <a:spcAft>
                <a:spcPts val="600"/>
              </a:spcAft>
            </a:pPr>
            <a:fld id="{4810A696-75C0-4E1D-A482-26D5420205C7}" type="slidenum">
              <a:rPr lang="en-US" smtClean="0"/>
              <a:pPr>
                <a:lnSpc>
                  <a:spcPct val="90000"/>
                </a:lnSpc>
                <a:spcAft>
                  <a:spcPts val="600"/>
                </a:spcAft>
              </a:pPr>
              <a:t>23</a:t>
            </a:fld>
            <a:endParaRPr lang="en-US"/>
          </a:p>
        </p:txBody>
      </p:sp>
      <p:sp>
        <p:nvSpPr>
          <p:cNvPr id="5" name="Rectangle: Rounded Corners 4">
            <a:extLst>
              <a:ext uri="{FF2B5EF4-FFF2-40B4-BE49-F238E27FC236}">
                <a16:creationId xmlns:a16="http://schemas.microsoft.com/office/drawing/2014/main" id="{5DEA6AD2-0013-BE1B-E828-4900D435C3CC}"/>
              </a:ext>
            </a:extLst>
          </p:cNvPr>
          <p:cNvSpPr/>
          <p:nvPr/>
        </p:nvSpPr>
        <p:spPr>
          <a:xfrm>
            <a:off x="0" y="4419600"/>
            <a:ext cx="3119919" cy="3048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err="1">
                <a:solidFill>
                  <a:srgbClr val="FF0000"/>
                </a:solidFill>
              </a:rPr>
              <a:t>Có</a:t>
            </a:r>
            <a:r>
              <a:rPr lang="en-US" sz="1000" dirty="0">
                <a:solidFill>
                  <a:srgbClr val="FF0000"/>
                </a:solidFill>
              </a:rPr>
              <a:t> </a:t>
            </a:r>
            <a:r>
              <a:rPr lang="en-US" sz="1000" dirty="0" err="1">
                <a:solidFill>
                  <a:srgbClr val="FF0000"/>
                </a:solidFill>
              </a:rPr>
              <a:t>sẵn</a:t>
            </a:r>
            <a:r>
              <a:rPr lang="en-US" sz="1000" dirty="0">
                <a:solidFill>
                  <a:srgbClr val="FF0000"/>
                </a:solidFill>
              </a:rPr>
              <a:t>, ko </a:t>
            </a:r>
            <a:r>
              <a:rPr lang="en-US" sz="1000" dirty="0" err="1">
                <a:solidFill>
                  <a:srgbClr val="FF0000"/>
                </a:solidFill>
              </a:rPr>
              <a:t>cần</a:t>
            </a:r>
            <a:r>
              <a:rPr lang="en-US" sz="1000" dirty="0">
                <a:solidFill>
                  <a:srgbClr val="FF0000"/>
                </a:solidFill>
              </a:rPr>
              <a:t> config</a:t>
            </a:r>
          </a:p>
        </p:txBody>
      </p:sp>
      <p:sp>
        <p:nvSpPr>
          <p:cNvPr id="6" name="Rectangle: Rounded Corners 5">
            <a:extLst>
              <a:ext uri="{FF2B5EF4-FFF2-40B4-BE49-F238E27FC236}">
                <a16:creationId xmlns:a16="http://schemas.microsoft.com/office/drawing/2014/main" id="{AC5AEEF1-8056-DBE7-01E8-11D0DD917E2F}"/>
              </a:ext>
            </a:extLst>
          </p:cNvPr>
          <p:cNvSpPr/>
          <p:nvPr/>
        </p:nvSpPr>
        <p:spPr>
          <a:xfrm>
            <a:off x="29633" y="4724400"/>
            <a:ext cx="3119919" cy="3048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rgbClr val="FF0000"/>
                </a:solidFill>
              </a:rPr>
              <a:t>Ko </a:t>
            </a:r>
            <a:r>
              <a:rPr lang="en-US" sz="1000" dirty="0" err="1">
                <a:solidFill>
                  <a:srgbClr val="FF0000"/>
                </a:solidFill>
              </a:rPr>
              <a:t>có</a:t>
            </a:r>
            <a:r>
              <a:rPr lang="en-US" sz="1000" dirty="0">
                <a:solidFill>
                  <a:srgbClr val="FF0000"/>
                </a:solidFill>
              </a:rPr>
              <a:t> </a:t>
            </a:r>
            <a:r>
              <a:rPr lang="en-US" sz="1000" dirty="0" err="1">
                <a:solidFill>
                  <a:srgbClr val="FF0000"/>
                </a:solidFill>
              </a:rPr>
              <a:t>sẵn</a:t>
            </a:r>
            <a:r>
              <a:rPr lang="en-US" sz="1000" dirty="0">
                <a:solidFill>
                  <a:srgbClr val="FF0000"/>
                </a:solidFill>
              </a:rPr>
              <a:t>, </a:t>
            </a:r>
            <a:r>
              <a:rPr lang="en-US" sz="1000" dirty="0" err="1">
                <a:solidFill>
                  <a:srgbClr val="FF0000"/>
                </a:solidFill>
              </a:rPr>
              <a:t>cần</a:t>
            </a:r>
            <a:r>
              <a:rPr lang="en-US" sz="1000" dirty="0">
                <a:solidFill>
                  <a:srgbClr val="FF0000"/>
                </a:solidFill>
              </a:rPr>
              <a:t> config</a:t>
            </a:r>
          </a:p>
        </p:txBody>
      </p:sp>
      <p:sp>
        <p:nvSpPr>
          <p:cNvPr id="7" name="TextBox 6">
            <a:extLst>
              <a:ext uri="{FF2B5EF4-FFF2-40B4-BE49-F238E27FC236}">
                <a16:creationId xmlns:a16="http://schemas.microsoft.com/office/drawing/2014/main" id="{2749088E-7C64-833D-A0B3-6BEC0C7B9126}"/>
              </a:ext>
            </a:extLst>
          </p:cNvPr>
          <p:cNvSpPr txBox="1"/>
          <p:nvPr/>
        </p:nvSpPr>
        <p:spPr>
          <a:xfrm>
            <a:off x="4194708" y="3244334"/>
            <a:ext cx="407484" cy="369332"/>
          </a:xfrm>
          <a:prstGeom prst="rect">
            <a:avLst/>
          </a:prstGeom>
          <a:noFill/>
        </p:spPr>
        <p:txBody>
          <a:bodyPr wrap="none" rtlCol="0">
            <a:spAutoFit/>
          </a:bodyPr>
          <a:lstStyle/>
          <a:p>
            <a:r>
              <a:rPr lang="en-US" dirty="0"/>
              <a:t>S0</a:t>
            </a:r>
          </a:p>
        </p:txBody>
      </p:sp>
      <p:sp>
        <p:nvSpPr>
          <p:cNvPr id="19" name="TextBox 18">
            <a:extLst>
              <a:ext uri="{FF2B5EF4-FFF2-40B4-BE49-F238E27FC236}">
                <a16:creationId xmlns:a16="http://schemas.microsoft.com/office/drawing/2014/main" id="{45CAE69D-8CC6-29A0-E549-BCA3811DCA46}"/>
              </a:ext>
            </a:extLst>
          </p:cNvPr>
          <p:cNvSpPr txBox="1"/>
          <p:nvPr/>
        </p:nvSpPr>
        <p:spPr>
          <a:xfrm>
            <a:off x="4529664" y="3316302"/>
            <a:ext cx="407484" cy="369332"/>
          </a:xfrm>
          <a:prstGeom prst="rect">
            <a:avLst/>
          </a:prstGeom>
          <a:noFill/>
        </p:spPr>
        <p:txBody>
          <a:bodyPr wrap="none" rtlCol="0">
            <a:spAutoFit/>
          </a:bodyPr>
          <a:lstStyle/>
          <a:p>
            <a:r>
              <a:rPr lang="en-US" dirty="0"/>
              <a:t>S0</a:t>
            </a:r>
          </a:p>
        </p:txBody>
      </p:sp>
      <p:sp>
        <p:nvSpPr>
          <p:cNvPr id="20" name="Rectangle: Rounded Corners 19">
            <a:extLst>
              <a:ext uri="{FF2B5EF4-FFF2-40B4-BE49-F238E27FC236}">
                <a16:creationId xmlns:a16="http://schemas.microsoft.com/office/drawing/2014/main" id="{26976A49-1CD0-8642-0595-0CD49054AC6B}"/>
              </a:ext>
            </a:extLst>
          </p:cNvPr>
          <p:cNvSpPr/>
          <p:nvPr/>
        </p:nvSpPr>
        <p:spPr>
          <a:xfrm>
            <a:off x="-1" y="3244334"/>
            <a:ext cx="3119919" cy="3048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rgbClr val="FF0000"/>
                </a:solidFill>
              </a:rPr>
              <a:t>Data link</a:t>
            </a:r>
          </a:p>
        </p:txBody>
      </p:sp>
    </p:spTree>
    <p:extLst>
      <p:ext uri="{BB962C8B-B14F-4D97-AF65-F5344CB8AC3E}">
        <p14:creationId xmlns:p14="http://schemas.microsoft.com/office/powerpoint/2010/main" val="31972865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747184" cy="1143000"/>
          </a:xfrm>
        </p:spPr>
        <p:txBody>
          <a:bodyPr anchor="ctr">
            <a:normAutofit/>
          </a:bodyPr>
          <a:lstStyle/>
          <a:p>
            <a:r>
              <a:rPr lang="en-US" dirty="0"/>
              <a:t>Static route - </a:t>
            </a:r>
            <a:r>
              <a:rPr lang="en-US" dirty="0" err="1"/>
              <a:t>Ví</a:t>
            </a:r>
            <a:r>
              <a:rPr lang="en-US" dirty="0"/>
              <a:t> </a:t>
            </a:r>
            <a:r>
              <a:rPr lang="en-US" dirty="0" err="1"/>
              <a:t>dụ</a:t>
            </a:r>
            <a:r>
              <a:rPr lang="en-US" dirty="0"/>
              <a:t> - 3</a:t>
            </a:r>
          </a:p>
        </p:txBody>
      </p:sp>
      <p:sp>
        <p:nvSpPr>
          <p:cNvPr id="17" name="Slide Number Placeholder 16"/>
          <p:cNvSpPr>
            <a:spLocks noGrp="1"/>
          </p:cNvSpPr>
          <p:nvPr>
            <p:ph type="sldNum" sz="quarter" idx="12"/>
          </p:nvPr>
        </p:nvSpPr>
        <p:spPr>
          <a:xfrm>
            <a:off x="8651816" y="6350000"/>
            <a:ext cx="492184" cy="365125"/>
          </a:xfrm>
        </p:spPr>
        <p:txBody>
          <a:bodyPr anchor="ctr">
            <a:normAutofit/>
          </a:bodyPr>
          <a:lstStyle/>
          <a:p>
            <a:pPr>
              <a:lnSpc>
                <a:spcPct val="90000"/>
              </a:lnSpc>
              <a:spcAft>
                <a:spcPts val="600"/>
              </a:spcAft>
            </a:pPr>
            <a:fld id="{4810A696-75C0-4E1D-A482-26D5420205C7}" type="slidenum">
              <a:rPr lang="en-US" smtClean="0"/>
              <a:pPr>
                <a:lnSpc>
                  <a:spcPct val="90000"/>
                </a:lnSpc>
                <a:spcAft>
                  <a:spcPts val="600"/>
                </a:spcAft>
              </a:pPr>
              <a:t>24</a:t>
            </a:fld>
            <a:endParaRPr lang="en-US"/>
          </a:p>
        </p:txBody>
      </p:sp>
      <p:pic>
        <p:nvPicPr>
          <p:cNvPr id="8" name="Picture 7">
            <a:extLst>
              <a:ext uri="{FF2B5EF4-FFF2-40B4-BE49-F238E27FC236}">
                <a16:creationId xmlns:a16="http://schemas.microsoft.com/office/drawing/2014/main" id="{1CB060F5-AE55-59CE-2D93-22DB5478D4BD}"/>
              </a:ext>
            </a:extLst>
          </p:cNvPr>
          <p:cNvPicPr>
            <a:picLocks noChangeAspect="1"/>
          </p:cNvPicPr>
          <p:nvPr/>
        </p:nvPicPr>
        <p:blipFill>
          <a:blip r:embed="rId3"/>
          <a:stretch>
            <a:fillRect/>
          </a:stretch>
        </p:blipFill>
        <p:spPr>
          <a:xfrm>
            <a:off x="990600" y="1219200"/>
            <a:ext cx="6858957" cy="4477375"/>
          </a:xfrm>
          <a:prstGeom prst="rect">
            <a:avLst/>
          </a:prstGeom>
        </p:spPr>
      </p:pic>
      <p:sp>
        <p:nvSpPr>
          <p:cNvPr id="9" name="Rectangle: Rounded Corners 8">
            <a:extLst>
              <a:ext uri="{FF2B5EF4-FFF2-40B4-BE49-F238E27FC236}">
                <a16:creationId xmlns:a16="http://schemas.microsoft.com/office/drawing/2014/main" id="{F9DC6689-524A-CB76-4D57-3D0C4B15C4C5}"/>
              </a:ext>
            </a:extLst>
          </p:cNvPr>
          <p:cNvSpPr/>
          <p:nvPr/>
        </p:nvSpPr>
        <p:spPr>
          <a:xfrm>
            <a:off x="381000" y="1524000"/>
            <a:ext cx="3505200" cy="3048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solidFill>
                  <a:srgbClr val="FF0000"/>
                </a:solidFill>
              </a:rPr>
              <a:t>Interior and exterior gateway protocol</a:t>
            </a:r>
          </a:p>
        </p:txBody>
      </p:sp>
    </p:spTree>
    <p:extLst>
      <p:ext uri="{BB962C8B-B14F-4D97-AF65-F5344CB8AC3E}">
        <p14:creationId xmlns:p14="http://schemas.microsoft.com/office/powerpoint/2010/main" val="24599853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747184" cy="1143000"/>
          </a:xfrm>
        </p:spPr>
        <p:txBody>
          <a:bodyPr anchor="ctr">
            <a:normAutofit/>
          </a:bodyPr>
          <a:lstStyle/>
          <a:p>
            <a:r>
              <a:rPr lang="en-US" dirty="0"/>
              <a:t>Static route - </a:t>
            </a:r>
            <a:r>
              <a:rPr lang="en-US" dirty="0" err="1"/>
              <a:t>Ví</a:t>
            </a:r>
            <a:r>
              <a:rPr lang="en-US" dirty="0"/>
              <a:t> </a:t>
            </a:r>
            <a:r>
              <a:rPr lang="en-US" dirty="0" err="1"/>
              <a:t>dụ</a:t>
            </a:r>
            <a:r>
              <a:rPr lang="en-US" dirty="0"/>
              <a:t> - 3</a:t>
            </a:r>
          </a:p>
        </p:txBody>
      </p:sp>
      <p:sp>
        <p:nvSpPr>
          <p:cNvPr id="17" name="Slide Number Placeholder 16"/>
          <p:cNvSpPr>
            <a:spLocks noGrp="1"/>
          </p:cNvSpPr>
          <p:nvPr>
            <p:ph type="sldNum" sz="quarter" idx="12"/>
          </p:nvPr>
        </p:nvSpPr>
        <p:spPr>
          <a:xfrm>
            <a:off x="8651816" y="6350000"/>
            <a:ext cx="492184" cy="365125"/>
          </a:xfrm>
        </p:spPr>
        <p:txBody>
          <a:bodyPr anchor="ctr">
            <a:normAutofit/>
          </a:bodyPr>
          <a:lstStyle/>
          <a:p>
            <a:pPr>
              <a:lnSpc>
                <a:spcPct val="90000"/>
              </a:lnSpc>
              <a:spcAft>
                <a:spcPts val="600"/>
              </a:spcAft>
            </a:pPr>
            <a:fld id="{4810A696-75C0-4E1D-A482-26D5420205C7}" type="slidenum">
              <a:rPr lang="en-US" smtClean="0"/>
              <a:pPr>
                <a:lnSpc>
                  <a:spcPct val="90000"/>
                </a:lnSpc>
                <a:spcAft>
                  <a:spcPts val="600"/>
                </a:spcAft>
              </a:pPr>
              <a:t>25</a:t>
            </a:fld>
            <a:endParaRPr lang="en-US"/>
          </a:p>
        </p:txBody>
      </p:sp>
      <p:pic>
        <p:nvPicPr>
          <p:cNvPr id="4" name="Picture 3">
            <a:extLst>
              <a:ext uri="{FF2B5EF4-FFF2-40B4-BE49-F238E27FC236}">
                <a16:creationId xmlns:a16="http://schemas.microsoft.com/office/drawing/2014/main" id="{2D505532-315D-78C3-EC39-2859365A9D2D}"/>
              </a:ext>
            </a:extLst>
          </p:cNvPr>
          <p:cNvPicPr>
            <a:picLocks noChangeAspect="1"/>
          </p:cNvPicPr>
          <p:nvPr/>
        </p:nvPicPr>
        <p:blipFill>
          <a:blip r:embed="rId3"/>
          <a:stretch>
            <a:fillRect/>
          </a:stretch>
        </p:blipFill>
        <p:spPr>
          <a:xfrm>
            <a:off x="1219200" y="1314155"/>
            <a:ext cx="6916115" cy="4229690"/>
          </a:xfrm>
          <a:prstGeom prst="rect">
            <a:avLst/>
          </a:prstGeom>
        </p:spPr>
      </p:pic>
      <p:sp>
        <p:nvSpPr>
          <p:cNvPr id="9" name="Rectangle: Rounded Corners 8">
            <a:extLst>
              <a:ext uri="{FF2B5EF4-FFF2-40B4-BE49-F238E27FC236}">
                <a16:creationId xmlns:a16="http://schemas.microsoft.com/office/drawing/2014/main" id="{F9DC6689-524A-CB76-4D57-3D0C4B15C4C5}"/>
              </a:ext>
            </a:extLst>
          </p:cNvPr>
          <p:cNvSpPr/>
          <p:nvPr/>
        </p:nvSpPr>
        <p:spPr>
          <a:xfrm>
            <a:off x="457200" y="1752600"/>
            <a:ext cx="8194616" cy="53340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err="1">
                <a:solidFill>
                  <a:srgbClr val="FF0000"/>
                </a:solidFill>
              </a:rPr>
              <a:t>Tính</a:t>
            </a:r>
            <a:r>
              <a:rPr lang="en-US" sz="1600" dirty="0">
                <a:solidFill>
                  <a:srgbClr val="FF0000"/>
                </a:solidFill>
              </a:rPr>
              <a:t> </a:t>
            </a:r>
            <a:r>
              <a:rPr lang="en-US" sz="1600" dirty="0" err="1">
                <a:solidFill>
                  <a:srgbClr val="FF0000"/>
                </a:solidFill>
              </a:rPr>
              <a:t>đường</a:t>
            </a:r>
            <a:r>
              <a:rPr lang="en-US" sz="1600" dirty="0">
                <a:solidFill>
                  <a:srgbClr val="FF0000"/>
                </a:solidFill>
              </a:rPr>
              <a:t> </a:t>
            </a:r>
            <a:r>
              <a:rPr lang="en-US" sz="1600" dirty="0" err="1">
                <a:solidFill>
                  <a:srgbClr val="FF0000"/>
                </a:solidFill>
              </a:rPr>
              <a:t>đi</a:t>
            </a:r>
            <a:r>
              <a:rPr lang="en-US" sz="1600" dirty="0">
                <a:solidFill>
                  <a:srgbClr val="FF0000"/>
                </a:solidFill>
              </a:rPr>
              <a:t> </a:t>
            </a:r>
            <a:r>
              <a:rPr lang="en-US" sz="1600" dirty="0" err="1">
                <a:solidFill>
                  <a:srgbClr val="FF0000"/>
                </a:solidFill>
              </a:rPr>
              <a:t>ngắn</a:t>
            </a:r>
            <a:r>
              <a:rPr lang="en-US" sz="1600" dirty="0">
                <a:solidFill>
                  <a:srgbClr val="FF0000"/>
                </a:solidFill>
              </a:rPr>
              <a:t> </a:t>
            </a:r>
            <a:r>
              <a:rPr lang="en-US" sz="1600" dirty="0" err="1">
                <a:solidFill>
                  <a:srgbClr val="FF0000"/>
                </a:solidFill>
              </a:rPr>
              <a:t>nhất</a:t>
            </a:r>
            <a:r>
              <a:rPr lang="en-US" sz="1600" dirty="0">
                <a:solidFill>
                  <a:srgbClr val="FF0000"/>
                </a:solidFill>
              </a:rPr>
              <a:t> (</a:t>
            </a:r>
            <a:r>
              <a:rPr lang="en-US" sz="1600" dirty="0" err="1">
                <a:solidFill>
                  <a:srgbClr val="FF0000"/>
                </a:solidFill>
              </a:rPr>
              <a:t>dựa</a:t>
            </a:r>
            <a:r>
              <a:rPr lang="en-US" sz="1600" dirty="0">
                <a:solidFill>
                  <a:srgbClr val="FF0000"/>
                </a:solidFill>
              </a:rPr>
              <a:t> </a:t>
            </a:r>
            <a:r>
              <a:rPr lang="en-US" sz="1600" dirty="0" err="1">
                <a:solidFill>
                  <a:srgbClr val="FF0000"/>
                </a:solidFill>
              </a:rPr>
              <a:t>trên</a:t>
            </a:r>
            <a:r>
              <a:rPr lang="en-US" sz="1600" dirty="0">
                <a:solidFill>
                  <a:srgbClr val="FF0000"/>
                </a:solidFill>
              </a:rPr>
              <a:t> hop) </a:t>
            </a:r>
            <a:r>
              <a:rPr lang="en-US" sz="1600" dirty="0" err="1">
                <a:solidFill>
                  <a:srgbClr val="FF0000"/>
                </a:solidFill>
              </a:rPr>
              <a:t>sau</a:t>
            </a:r>
            <a:r>
              <a:rPr lang="en-US" sz="1600" dirty="0">
                <a:solidFill>
                  <a:srgbClr val="FF0000"/>
                </a:solidFill>
              </a:rPr>
              <a:t> </a:t>
            </a:r>
            <a:r>
              <a:rPr lang="en-US" sz="1600" dirty="0" err="1">
                <a:solidFill>
                  <a:srgbClr val="FF0000"/>
                </a:solidFill>
              </a:rPr>
              <a:t>khi</a:t>
            </a:r>
            <a:r>
              <a:rPr lang="en-US" sz="1600" dirty="0">
                <a:solidFill>
                  <a:srgbClr val="FF0000"/>
                </a:solidFill>
              </a:rPr>
              <a:t> </a:t>
            </a:r>
            <a:r>
              <a:rPr lang="en-US" sz="1600" dirty="0" err="1">
                <a:solidFill>
                  <a:srgbClr val="FF0000"/>
                </a:solidFill>
              </a:rPr>
              <a:t>kết</a:t>
            </a:r>
            <a:r>
              <a:rPr lang="en-US" sz="1600" dirty="0">
                <a:solidFill>
                  <a:srgbClr val="FF0000"/>
                </a:solidFill>
              </a:rPr>
              <a:t> </a:t>
            </a:r>
            <a:r>
              <a:rPr lang="en-US" sz="1600" dirty="0" err="1">
                <a:solidFill>
                  <a:srgbClr val="FF0000"/>
                </a:solidFill>
              </a:rPr>
              <a:t>nối</a:t>
            </a:r>
            <a:r>
              <a:rPr lang="en-US" sz="1600" dirty="0">
                <a:solidFill>
                  <a:srgbClr val="FF0000"/>
                </a:solidFill>
              </a:rPr>
              <a:t> </a:t>
            </a:r>
            <a:r>
              <a:rPr lang="en-US" sz="1600" dirty="0" err="1">
                <a:solidFill>
                  <a:srgbClr val="FF0000"/>
                </a:solidFill>
              </a:rPr>
              <a:t>các</a:t>
            </a:r>
            <a:r>
              <a:rPr lang="en-US" sz="1600" dirty="0">
                <a:solidFill>
                  <a:srgbClr val="FF0000"/>
                </a:solidFill>
              </a:rPr>
              <a:t> </a:t>
            </a:r>
            <a:r>
              <a:rPr lang="en-US" sz="1600" dirty="0" err="1">
                <a:solidFill>
                  <a:srgbClr val="FF0000"/>
                </a:solidFill>
              </a:rPr>
              <a:t>thông</a:t>
            </a:r>
            <a:r>
              <a:rPr lang="en-US" sz="1600" dirty="0">
                <a:solidFill>
                  <a:srgbClr val="FF0000"/>
                </a:solidFill>
              </a:rPr>
              <a:t> tin (30s </a:t>
            </a:r>
            <a:r>
              <a:rPr lang="en-US" sz="1600" dirty="0" err="1">
                <a:solidFill>
                  <a:srgbClr val="FF0000"/>
                </a:solidFill>
              </a:rPr>
              <a:t>lấy</a:t>
            </a:r>
            <a:r>
              <a:rPr lang="en-US" sz="1600" dirty="0">
                <a:solidFill>
                  <a:srgbClr val="FF0000"/>
                </a:solidFill>
              </a:rPr>
              <a:t> </a:t>
            </a:r>
            <a:r>
              <a:rPr lang="en-US" sz="1600" dirty="0" err="1">
                <a:solidFill>
                  <a:srgbClr val="FF0000"/>
                </a:solidFill>
              </a:rPr>
              <a:t>thông</a:t>
            </a:r>
            <a:r>
              <a:rPr lang="en-US" sz="1600" dirty="0">
                <a:solidFill>
                  <a:srgbClr val="FF0000"/>
                </a:solidFill>
              </a:rPr>
              <a:t> tin 1 </a:t>
            </a:r>
            <a:r>
              <a:rPr lang="en-US" sz="1600" dirty="0" err="1">
                <a:solidFill>
                  <a:srgbClr val="FF0000"/>
                </a:solidFill>
              </a:rPr>
              <a:t>lần</a:t>
            </a:r>
            <a:r>
              <a:rPr lang="en-US" sz="1600" dirty="0">
                <a:solidFill>
                  <a:srgbClr val="FF0000"/>
                </a:solidFill>
              </a:rPr>
              <a:t>) </a:t>
            </a:r>
            <a:r>
              <a:rPr lang="en-US" sz="1600" dirty="0" err="1">
                <a:solidFill>
                  <a:srgbClr val="FF0000"/>
                </a:solidFill>
              </a:rPr>
              <a:t>có</a:t>
            </a:r>
            <a:r>
              <a:rPr lang="en-US" sz="1600" dirty="0">
                <a:solidFill>
                  <a:srgbClr val="FF0000"/>
                </a:solidFill>
              </a:rPr>
              <a:t> </a:t>
            </a:r>
            <a:r>
              <a:rPr lang="en-US" sz="1600" dirty="0" err="1">
                <a:solidFill>
                  <a:srgbClr val="FF0000"/>
                </a:solidFill>
              </a:rPr>
              <a:t>được</a:t>
            </a:r>
            <a:r>
              <a:rPr lang="en-US" sz="1600" dirty="0">
                <a:solidFill>
                  <a:srgbClr val="FF0000"/>
                </a:solidFill>
              </a:rPr>
              <a:t> </a:t>
            </a:r>
            <a:r>
              <a:rPr lang="en-US" sz="1600" dirty="0" err="1">
                <a:solidFill>
                  <a:srgbClr val="FF0000"/>
                </a:solidFill>
              </a:rPr>
              <a:t>từ</a:t>
            </a:r>
            <a:r>
              <a:rPr lang="en-US" sz="1600" dirty="0">
                <a:solidFill>
                  <a:srgbClr val="FF0000"/>
                </a:solidFill>
              </a:rPr>
              <a:t> router </a:t>
            </a:r>
            <a:r>
              <a:rPr lang="en-US" sz="1600" dirty="0" err="1">
                <a:solidFill>
                  <a:srgbClr val="FF0000"/>
                </a:solidFill>
              </a:rPr>
              <a:t>khác</a:t>
            </a:r>
            <a:r>
              <a:rPr lang="en-US" sz="1600" dirty="0">
                <a:solidFill>
                  <a:srgbClr val="FF0000"/>
                </a:solidFill>
              </a:rPr>
              <a:t> (</a:t>
            </a:r>
            <a:r>
              <a:rPr lang="en-US" sz="1600" dirty="0" err="1">
                <a:solidFill>
                  <a:srgbClr val="FF0000"/>
                </a:solidFill>
              </a:rPr>
              <a:t>thay</a:t>
            </a:r>
            <a:r>
              <a:rPr lang="en-US" sz="1600" dirty="0">
                <a:solidFill>
                  <a:srgbClr val="FF0000"/>
                </a:solidFill>
              </a:rPr>
              <a:t> </a:t>
            </a:r>
            <a:r>
              <a:rPr lang="en-US" sz="1600" dirty="0" err="1">
                <a:solidFill>
                  <a:srgbClr val="FF0000"/>
                </a:solidFill>
              </a:rPr>
              <a:t>vì</a:t>
            </a:r>
            <a:r>
              <a:rPr lang="en-US" sz="1600" dirty="0">
                <a:solidFill>
                  <a:srgbClr val="FF0000"/>
                </a:solidFill>
              </a:rPr>
              <a:t> </a:t>
            </a:r>
            <a:r>
              <a:rPr lang="en-US" sz="1600" dirty="0" err="1">
                <a:solidFill>
                  <a:srgbClr val="FF0000"/>
                </a:solidFill>
              </a:rPr>
              <a:t>chỉ</a:t>
            </a:r>
            <a:r>
              <a:rPr lang="en-US" sz="1600" dirty="0">
                <a:solidFill>
                  <a:srgbClr val="FF0000"/>
                </a:solidFill>
              </a:rPr>
              <a:t> </a:t>
            </a:r>
            <a:r>
              <a:rPr lang="en-US" sz="1600" dirty="0" err="1">
                <a:solidFill>
                  <a:srgbClr val="FF0000"/>
                </a:solidFill>
              </a:rPr>
              <a:t>biết</a:t>
            </a:r>
            <a:r>
              <a:rPr lang="en-US" sz="1600" dirty="0">
                <a:solidFill>
                  <a:srgbClr val="FF0000"/>
                </a:solidFill>
              </a:rPr>
              <a:t> </a:t>
            </a:r>
            <a:r>
              <a:rPr lang="en-US" sz="1600" dirty="0" err="1">
                <a:solidFill>
                  <a:srgbClr val="FF0000"/>
                </a:solidFill>
              </a:rPr>
              <a:t>thông</a:t>
            </a:r>
            <a:r>
              <a:rPr lang="en-US" sz="1600" dirty="0">
                <a:solidFill>
                  <a:srgbClr val="FF0000"/>
                </a:solidFill>
              </a:rPr>
              <a:t> tin </a:t>
            </a:r>
            <a:r>
              <a:rPr lang="en-US" sz="1600" dirty="0" err="1">
                <a:solidFill>
                  <a:srgbClr val="FF0000"/>
                </a:solidFill>
              </a:rPr>
              <a:t>của</a:t>
            </a:r>
            <a:r>
              <a:rPr lang="en-US" sz="1600" dirty="0">
                <a:solidFill>
                  <a:srgbClr val="FF0000"/>
                </a:solidFill>
              </a:rPr>
              <a:t> 2 router </a:t>
            </a:r>
            <a:r>
              <a:rPr lang="en-US" sz="1600" dirty="0" err="1">
                <a:solidFill>
                  <a:srgbClr val="FF0000"/>
                </a:solidFill>
              </a:rPr>
              <a:t>kế</a:t>
            </a:r>
            <a:r>
              <a:rPr lang="en-US" sz="1600" dirty="0">
                <a:solidFill>
                  <a:srgbClr val="FF0000"/>
                </a:solidFill>
              </a:rPr>
              <a:t> </a:t>
            </a:r>
            <a:r>
              <a:rPr lang="en-US" sz="1600" dirty="0" err="1">
                <a:solidFill>
                  <a:srgbClr val="FF0000"/>
                </a:solidFill>
              </a:rPr>
              <a:t>bên</a:t>
            </a:r>
            <a:r>
              <a:rPr lang="en-US" sz="1600" dirty="0">
                <a:solidFill>
                  <a:srgbClr val="FF0000"/>
                </a:solidFill>
              </a:rPr>
              <a:t>)</a:t>
            </a:r>
          </a:p>
        </p:txBody>
      </p:sp>
    </p:spTree>
    <p:extLst>
      <p:ext uri="{BB962C8B-B14F-4D97-AF65-F5344CB8AC3E}">
        <p14:creationId xmlns:p14="http://schemas.microsoft.com/office/powerpoint/2010/main" val="33375069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CDE2BC76-2A1F-BCB3-F19E-169557846000}"/>
              </a:ext>
            </a:extLst>
          </p:cNvPr>
          <p:cNvSpPr>
            <a:spLocks noGrp="1"/>
          </p:cNvSpPr>
          <p:nvPr>
            <p:ph type="title"/>
          </p:nvPr>
        </p:nvSpPr>
        <p:spPr>
          <a:xfrm>
            <a:off x="228600" y="76200"/>
            <a:ext cx="8747184" cy="1143000"/>
          </a:xfrm>
        </p:spPr>
        <p:txBody>
          <a:bodyPr/>
          <a:lstStyle/>
          <a:p>
            <a:endParaRPr lang="en-US"/>
          </a:p>
        </p:txBody>
      </p:sp>
      <p:pic>
        <p:nvPicPr>
          <p:cNvPr id="7" name="Content Placeholder 6">
            <a:extLst>
              <a:ext uri="{FF2B5EF4-FFF2-40B4-BE49-F238E27FC236}">
                <a16:creationId xmlns:a16="http://schemas.microsoft.com/office/drawing/2014/main" id="{4E85F26F-CEDF-2F94-0064-E112B6032B6E}"/>
              </a:ext>
            </a:extLst>
          </p:cNvPr>
          <p:cNvPicPr>
            <a:picLocks noGrp="1" noChangeAspect="1"/>
          </p:cNvPicPr>
          <p:nvPr>
            <p:ph idx="1"/>
          </p:nvPr>
        </p:nvPicPr>
        <p:blipFill>
          <a:blip r:embed="rId2"/>
          <a:stretch>
            <a:fillRect/>
          </a:stretch>
        </p:blipFill>
        <p:spPr>
          <a:xfrm>
            <a:off x="228600" y="1550575"/>
            <a:ext cx="8610600" cy="4671249"/>
          </a:xfrm>
          <a:noFill/>
        </p:spPr>
      </p:pic>
      <p:sp>
        <p:nvSpPr>
          <p:cNvPr id="4" name="Footer Placeholder 3">
            <a:extLst>
              <a:ext uri="{FF2B5EF4-FFF2-40B4-BE49-F238E27FC236}">
                <a16:creationId xmlns:a16="http://schemas.microsoft.com/office/drawing/2014/main" id="{9F1CD192-FF2D-F2BE-1A1F-59C3FBE4D8B2}"/>
              </a:ext>
            </a:extLst>
          </p:cNvPr>
          <p:cNvSpPr>
            <a:spLocks noGrp="1"/>
          </p:cNvSpPr>
          <p:nvPr>
            <p:ph type="ftr" sz="quarter" idx="11"/>
          </p:nvPr>
        </p:nvSpPr>
        <p:spPr>
          <a:xfrm>
            <a:off x="1142999" y="6362700"/>
            <a:ext cx="6629399" cy="365125"/>
          </a:xfrm>
        </p:spPr>
        <p:txBody>
          <a:bodyPr anchor="ctr">
            <a:normAutofit/>
          </a:bodyPr>
          <a:lstStyle/>
          <a:p>
            <a:pPr>
              <a:spcAft>
                <a:spcPts val="600"/>
              </a:spcAft>
            </a:pPr>
            <a:r>
              <a:rPr lang="en-US"/>
              <a:t>Khoa Công nghệ thông tin - Đại học Khoa học tự nhiên TP Hồ Chí Minh</a:t>
            </a:r>
          </a:p>
        </p:txBody>
      </p:sp>
      <p:sp>
        <p:nvSpPr>
          <p:cNvPr id="5" name="Slide Number Placeholder 4">
            <a:extLst>
              <a:ext uri="{FF2B5EF4-FFF2-40B4-BE49-F238E27FC236}">
                <a16:creationId xmlns:a16="http://schemas.microsoft.com/office/drawing/2014/main" id="{319C34B8-E9E1-552A-8533-902ADA6E2B86}"/>
              </a:ext>
            </a:extLst>
          </p:cNvPr>
          <p:cNvSpPr>
            <a:spLocks noGrp="1"/>
          </p:cNvSpPr>
          <p:nvPr>
            <p:ph type="sldNum" sz="quarter" idx="12"/>
          </p:nvPr>
        </p:nvSpPr>
        <p:spPr>
          <a:xfrm>
            <a:off x="8651816" y="6350000"/>
            <a:ext cx="492184" cy="365125"/>
          </a:xfrm>
        </p:spPr>
        <p:txBody>
          <a:bodyPr anchor="ctr">
            <a:normAutofit/>
          </a:bodyPr>
          <a:lstStyle/>
          <a:p>
            <a:pPr>
              <a:lnSpc>
                <a:spcPct val="90000"/>
              </a:lnSpc>
              <a:spcAft>
                <a:spcPts val="600"/>
              </a:spcAft>
            </a:pPr>
            <a:fld id="{4810A696-75C0-4E1D-A482-26D5420205C7}" type="slidenum">
              <a:rPr lang="en-US" smtClean="0"/>
              <a:pPr>
                <a:lnSpc>
                  <a:spcPct val="90000"/>
                </a:lnSpc>
                <a:spcAft>
                  <a:spcPts val="600"/>
                </a:spcAft>
              </a:pPr>
              <a:t>26</a:t>
            </a:fld>
            <a:endParaRPr lang="en-US"/>
          </a:p>
        </p:txBody>
      </p:sp>
    </p:spTree>
    <p:extLst>
      <p:ext uri="{BB962C8B-B14F-4D97-AF65-F5344CB8AC3E}">
        <p14:creationId xmlns:p14="http://schemas.microsoft.com/office/powerpoint/2010/main" val="10078237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route – </a:t>
            </a:r>
            <a:r>
              <a:rPr lang="en-US" dirty="0" err="1"/>
              <a:t>ví</a:t>
            </a:r>
            <a:r>
              <a:rPr lang="en-US" dirty="0"/>
              <a:t> </a:t>
            </a:r>
            <a:r>
              <a:rPr lang="en-US" dirty="0" err="1"/>
              <a:t>dụ</a:t>
            </a:r>
            <a:r>
              <a:rPr lang="en-US" dirty="0"/>
              <a:t> 2</a:t>
            </a:r>
          </a:p>
        </p:txBody>
      </p:sp>
      <p:sp>
        <p:nvSpPr>
          <p:cNvPr id="3" name="Content Placeholder 2"/>
          <p:cNvSpPr>
            <a:spLocks noGrp="1"/>
          </p:cNvSpPr>
          <p:nvPr>
            <p:ph sz="quarter" idx="1"/>
          </p:nvPr>
        </p:nvSpPr>
        <p:spPr/>
        <p:txBody>
          <a:bodyPr/>
          <a:lstStyle/>
          <a:p>
            <a:endParaRPr lang="en-US"/>
          </a:p>
        </p:txBody>
      </p:sp>
      <p:pic>
        <p:nvPicPr>
          <p:cNvPr id="8" name="Picture 7" descr="diagram 1.jpg"/>
          <p:cNvPicPr/>
          <p:nvPr/>
        </p:nvPicPr>
        <p:blipFill>
          <a:blip r:embed="rId2" cstate="print"/>
          <a:stretch>
            <a:fillRect/>
          </a:stretch>
        </p:blipFill>
        <p:spPr>
          <a:xfrm>
            <a:off x="762000" y="990600"/>
            <a:ext cx="6934200" cy="4800600"/>
          </a:xfrm>
          <a:prstGeom prst="rect">
            <a:avLst/>
          </a:prstGeom>
        </p:spPr>
      </p:pic>
      <p:sp>
        <p:nvSpPr>
          <p:cNvPr id="9" name="TextBox 8"/>
          <p:cNvSpPr txBox="1"/>
          <p:nvPr/>
        </p:nvSpPr>
        <p:spPr>
          <a:xfrm>
            <a:off x="2262722" y="2905780"/>
            <a:ext cx="404278" cy="523220"/>
          </a:xfrm>
          <a:prstGeom prst="rect">
            <a:avLst/>
          </a:prstGeom>
          <a:noFill/>
        </p:spPr>
        <p:txBody>
          <a:bodyPr wrap="none" rtlCol="0">
            <a:spAutoFit/>
          </a:bodyPr>
          <a:lstStyle/>
          <a:p>
            <a:r>
              <a:rPr lang="en-US" sz="1400" b="1" dirty="0"/>
              <a:t>E1</a:t>
            </a:r>
          </a:p>
          <a:p>
            <a:r>
              <a:rPr lang="en-US" sz="1400" dirty="0">
                <a:solidFill>
                  <a:srgbClr val="FF0000"/>
                </a:solidFill>
              </a:rPr>
              <a:t>.1</a:t>
            </a:r>
          </a:p>
        </p:txBody>
      </p:sp>
      <p:sp>
        <p:nvSpPr>
          <p:cNvPr id="10" name="TextBox 9"/>
          <p:cNvSpPr txBox="1"/>
          <p:nvPr/>
        </p:nvSpPr>
        <p:spPr>
          <a:xfrm>
            <a:off x="4091522" y="2829580"/>
            <a:ext cx="404278" cy="523220"/>
          </a:xfrm>
          <a:prstGeom prst="rect">
            <a:avLst/>
          </a:prstGeom>
          <a:noFill/>
        </p:spPr>
        <p:txBody>
          <a:bodyPr wrap="none" rtlCol="0">
            <a:spAutoFit/>
          </a:bodyPr>
          <a:lstStyle/>
          <a:p>
            <a:r>
              <a:rPr lang="en-US" sz="1400" b="1" dirty="0"/>
              <a:t>E1</a:t>
            </a:r>
          </a:p>
          <a:p>
            <a:r>
              <a:rPr lang="en-US" sz="1400" dirty="0">
                <a:solidFill>
                  <a:srgbClr val="FF0000"/>
                </a:solidFill>
              </a:rPr>
              <a:t>.2</a:t>
            </a:r>
          </a:p>
        </p:txBody>
      </p:sp>
      <p:sp>
        <p:nvSpPr>
          <p:cNvPr id="11" name="TextBox 10"/>
          <p:cNvSpPr txBox="1"/>
          <p:nvPr/>
        </p:nvSpPr>
        <p:spPr>
          <a:xfrm>
            <a:off x="5029200" y="3581400"/>
            <a:ext cx="404278" cy="523220"/>
          </a:xfrm>
          <a:prstGeom prst="rect">
            <a:avLst/>
          </a:prstGeom>
          <a:noFill/>
        </p:spPr>
        <p:txBody>
          <a:bodyPr wrap="none" rtlCol="0">
            <a:spAutoFit/>
          </a:bodyPr>
          <a:lstStyle/>
          <a:p>
            <a:r>
              <a:rPr lang="en-US" sz="1400" b="1" dirty="0"/>
              <a:t>E1</a:t>
            </a:r>
          </a:p>
          <a:p>
            <a:r>
              <a:rPr lang="en-US" sz="1400" dirty="0">
                <a:solidFill>
                  <a:srgbClr val="FF0000"/>
                </a:solidFill>
              </a:rPr>
              <a:t>.3</a:t>
            </a:r>
          </a:p>
        </p:txBody>
      </p:sp>
      <p:sp>
        <p:nvSpPr>
          <p:cNvPr id="12" name="TextBox 11"/>
          <p:cNvSpPr txBox="1"/>
          <p:nvPr/>
        </p:nvSpPr>
        <p:spPr>
          <a:xfrm>
            <a:off x="3733800" y="3276600"/>
            <a:ext cx="404278" cy="523220"/>
          </a:xfrm>
          <a:prstGeom prst="rect">
            <a:avLst/>
          </a:prstGeom>
          <a:noFill/>
        </p:spPr>
        <p:txBody>
          <a:bodyPr wrap="none" rtlCol="0">
            <a:spAutoFit/>
          </a:bodyPr>
          <a:lstStyle/>
          <a:p>
            <a:r>
              <a:rPr lang="en-US" sz="1400" b="1" dirty="0"/>
              <a:t>E1</a:t>
            </a:r>
          </a:p>
          <a:p>
            <a:r>
              <a:rPr lang="en-US" sz="1400" dirty="0">
                <a:solidFill>
                  <a:srgbClr val="FF0000"/>
                </a:solidFill>
              </a:rPr>
              <a:t>.4</a:t>
            </a:r>
          </a:p>
        </p:txBody>
      </p:sp>
      <p:sp>
        <p:nvSpPr>
          <p:cNvPr id="13" name="TextBox 12"/>
          <p:cNvSpPr txBox="1"/>
          <p:nvPr/>
        </p:nvSpPr>
        <p:spPr>
          <a:xfrm>
            <a:off x="2133600" y="2057400"/>
            <a:ext cx="480478" cy="523220"/>
          </a:xfrm>
          <a:prstGeom prst="rect">
            <a:avLst/>
          </a:prstGeom>
          <a:noFill/>
        </p:spPr>
        <p:txBody>
          <a:bodyPr wrap="square" rtlCol="0">
            <a:spAutoFit/>
          </a:bodyPr>
          <a:lstStyle/>
          <a:p>
            <a:r>
              <a:rPr lang="en-US" sz="1400" b="1" dirty="0"/>
              <a:t>E0</a:t>
            </a:r>
          </a:p>
          <a:p>
            <a:r>
              <a:rPr lang="en-US" sz="1400" dirty="0">
                <a:solidFill>
                  <a:srgbClr val="FF0000"/>
                </a:solidFill>
              </a:rPr>
              <a:t>.1</a:t>
            </a:r>
          </a:p>
        </p:txBody>
      </p:sp>
      <p:sp>
        <p:nvSpPr>
          <p:cNvPr id="14" name="TextBox 13"/>
          <p:cNvSpPr txBox="1"/>
          <p:nvPr/>
        </p:nvSpPr>
        <p:spPr>
          <a:xfrm>
            <a:off x="4724400" y="2362200"/>
            <a:ext cx="480478" cy="523220"/>
          </a:xfrm>
          <a:prstGeom prst="rect">
            <a:avLst/>
          </a:prstGeom>
          <a:noFill/>
        </p:spPr>
        <p:txBody>
          <a:bodyPr wrap="square" rtlCol="0">
            <a:spAutoFit/>
          </a:bodyPr>
          <a:lstStyle/>
          <a:p>
            <a:r>
              <a:rPr lang="en-US" sz="1400" b="1" dirty="0"/>
              <a:t>E0</a:t>
            </a:r>
          </a:p>
          <a:p>
            <a:r>
              <a:rPr lang="en-US" sz="1400" dirty="0">
                <a:solidFill>
                  <a:srgbClr val="FF0000"/>
                </a:solidFill>
              </a:rPr>
              <a:t>.1</a:t>
            </a:r>
          </a:p>
        </p:txBody>
      </p:sp>
      <p:sp>
        <p:nvSpPr>
          <p:cNvPr id="15" name="TextBox 14"/>
          <p:cNvSpPr txBox="1"/>
          <p:nvPr/>
        </p:nvSpPr>
        <p:spPr>
          <a:xfrm>
            <a:off x="5638800" y="3124200"/>
            <a:ext cx="480478" cy="523220"/>
          </a:xfrm>
          <a:prstGeom prst="rect">
            <a:avLst/>
          </a:prstGeom>
          <a:noFill/>
        </p:spPr>
        <p:txBody>
          <a:bodyPr wrap="square" rtlCol="0">
            <a:spAutoFit/>
          </a:bodyPr>
          <a:lstStyle/>
          <a:p>
            <a:r>
              <a:rPr lang="en-US" sz="1400" b="1" dirty="0"/>
              <a:t>E0</a:t>
            </a:r>
          </a:p>
          <a:p>
            <a:r>
              <a:rPr lang="en-US" sz="1400" dirty="0">
                <a:solidFill>
                  <a:srgbClr val="FF0000"/>
                </a:solidFill>
              </a:rPr>
              <a:t>.1</a:t>
            </a:r>
          </a:p>
        </p:txBody>
      </p:sp>
      <p:sp>
        <p:nvSpPr>
          <p:cNvPr id="16" name="TextBox 15"/>
          <p:cNvSpPr txBox="1"/>
          <p:nvPr/>
        </p:nvSpPr>
        <p:spPr>
          <a:xfrm>
            <a:off x="3962400" y="4267200"/>
            <a:ext cx="480478" cy="523220"/>
          </a:xfrm>
          <a:prstGeom prst="rect">
            <a:avLst/>
          </a:prstGeom>
          <a:noFill/>
        </p:spPr>
        <p:txBody>
          <a:bodyPr wrap="square" rtlCol="0">
            <a:spAutoFit/>
          </a:bodyPr>
          <a:lstStyle/>
          <a:p>
            <a:r>
              <a:rPr lang="en-US" sz="1400" b="1" dirty="0"/>
              <a:t>E0</a:t>
            </a:r>
          </a:p>
          <a:p>
            <a:r>
              <a:rPr lang="en-US" sz="1400" dirty="0">
                <a:solidFill>
                  <a:srgbClr val="FF0000"/>
                </a:solidFill>
              </a:rPr>
              <a:t>.1</a:t>
            </a:r>
          </a:p>
        </p:txBody>
      </p:sp>
      <p:sp>
        <p:nvSpPr>
          <p:cNvPr id="19" name="TextBox 18"/>
          <p:cNvSpPr txBox="1"/>
          <p:nvPr/>
        </p:nvSpPr>
        <p:spPr>
          <a:xfrm>
            <a:off x="2971800" y="3962400"/>
            <a:ext cx="370614" cy="369332"/>
          </a:xfrm>
          <a:prstGeom prst="rect">
            <a:avLst/>
          </a:prstGeom>
          <a:noFill/>
        </p:spPr>
        <p:txBody>
          <a:bodyPr wrap="none" rtlCol="0">
            <a:spAutoFit/>
          </a:bodyPr>
          <a:lstStyle/>
          <a:p>
            <a:r>
              <a:rPr lang="en-US" sz="1600" dirty="0">
                <a:solidFill>
                  <a:srgbClr val="FF0000"/>
                </a:solidFill>
              </a:rPr>
              <a:t>.</a:t>
            </a:r>
            <a:r>
              <a:rPr lang="en-US" dirty="0">
                <a:solidFill>
                  <a:srgbClr val="FF0000"/>
                </a:solidFill>
              </a:rPr>
              <a:t>5</a:t>
            </a:r>
          </a:p>
        </p:txBody>
      </p:sp>
      <p:sp>
        <p:nvSpPr>
          <p:cNvPr id="17" name="TextBox 16"/>
          <p:cNvSpPr txBox="1"/>
          <p:nvPr/>
        </p:nvSpPr>
        <p:spPr>
          <a:xfrm>
            <a:off x="533400" y="5943600"/>
            <a:ext cx="7391400" cy="646331"/>
          </a:xfrm>
          <a:prstGeom prst="rect">
            <a:avLst/>
          </a:prstGeom>
          <a:noFill/>
        </p:spPr>
        <p:txBody>
          <a:bodyPr wrap="square" rtlCol="0">
            <a:spAutoFit/>
          </a:bodyPr>
          <a:lstStyle/>
          <a:p>
            <a:r>
              <a:rPr lang="en-US" b="1" dirty="0" err="1">
                <a:ln w="1905"/>
                <a:solidFill>
                  <a:srgbClr val="FF0000"/>
                </a:solidFill>
                <a:effectLst>
                  <a:innerShdw blurRad="69850" dist="43180" dir="5400000">
                    <a:srgbClr val="000000">
                      <a:alpha val="65000"/>
                    </a:srgbClr>
                  </a:innerShdw>
                </a:effectLst>
              </a:rPr>
              <a:t>Yêu</a:t>
            </a:r>
            <a:r>
              <a:rPr lang="en-US" b="1" dirty="0">
                <a:ln w="1905"/>
                <a:solidFill>
                  <a:srgbClr val="FF0000"/>
                </a:solidFill>
                <a:effectLst>
                  <a:innerShdw blurRad="69850" dist="43180" dir="5400000">
                    <a:srgbClr val="000000">
                      <a:alpha val="65000"/>
                    </a:srgbClr>
                  </a:innerShdw>
                </a:effectLst>
              </a:rPr>
              <a:t> </a:t>
            </a:r>
            <a:r>
              <a:rPr lang="en-US" b="1" dirty="0" err="1">
                <a:ln w="1905"/>
                <a:solidFill>
                  <a:srgbClr val="FF0000"/>
                </a:solidFill>
                <a:effectLst>
                  <a:innerShdw blurRad="69850" dist="43180" dir="5400000">
                    <a:srgbClr val="000000">
                      <a:alpha val="65000"/>
                    </a:srgbClr>
                  </a:innerShdw>
                </a:effectLst>
              </a:rPr>
              <a:t>cầu</a:t>
            </a:r>
            <a:r>
              <a:rPr lang="en-US" b="1" dirty="0">
                <a:ln w="1905"/>
                <a:solidFill>
                  <a:srgbClr val="FF0000"/>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cấu</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hình</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thông</a:t>
            </a:r>
            <a:r>
              <a:rPr lang="en-US" b="1" dirty="0">
                <a:ln w="1905"/>
                <a:solidFill>
                  <a:schemeClr val="accent5">
                    <a:lumMod val="50000"/>
                  </a:schemeClr>
                </a:solidFill>
                <a:effectLst>
                  <a:innerShdw blurRad="69850" dist="43180" dir="5400000">
                    <a:srgbClr val="000000">
                      <a:alpha val="65000"/>
                    </a:srgbClr>
                  </a:innerShdw>
                </a:effectLst>
              </a:rPr>
              <a:t> tin </a:t>
            </a:r>
            <a:r>
              <a:rPr lang="en-US" b="1" dirty="0" err="1">
                <a:ln w="1905"/>
                <a:solidFill>
                  <a:schemeClr val="accent5">
                    <a:lumMod val="50000"/>
                  </a:schemeClr>
                </a:solidFill>
                <a:effectLst>
                  <a:innerShdw blurRad="69850" dist="43180" dir="5400000">
                    <a:srgbClr val="000000">
                      <a:alpha val="65000"/>
                    </a:srgbClr>
                  </a:innerShdw>
                </a:effectLst>
              </a:rPr>
              <a:t>định</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tuyến</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cho</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các</a:t>
            </a:r>
            <a:r>
              <a:rPr lang="en-US" b="1" dirty="0">
                <a:ln w="1905"/>
                <a:solidFill>
                  <a:schemeClr val="accent5">
                    <a:lumMod val="50000"/>
                  </a:schemeClr>
                </a:solidFill>
                <a:effectLst>
                  <a:innerShdw blurRad="69850" dist="43180" dir="5400000">
                    <a:srgbClr val="000000">
                      <a:alpha val="65000"/>
                    </a:srgbClr>
                  </a:innerShdw>
                </a:effectLst>
              </a:rPr>
              <a:t> router </a:t>
            </a:r>
            <a:r>
              <a:rPr lang="en-US" b="1" dirty="0" err="1">
                <a:ln w="1905"/>
                <a:solidFill>
                  <a:schemeClr val="accent5">
                    <a:lumMod val="50000"/>
                  </a:schemeClr>
                </a:solidFill>
                <a:effectLst>
                  <a:innerShdw blurRad="69850" dist="43180" dir="5400000">
                    <a:srgbClr val="000000">
                      <a:alpha val="65000"/>
                    </a:srgbClr>
                  </a:innerShdw>
                </a:effectLst>
              </a:rPr>
              <a:t>để</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tất</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cả</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các</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máy</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trong</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có</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thể</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liên</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lạc</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với</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nhau</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và</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có</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thể</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truy</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cập</a:t>
            </a:r>
            <a:r>
              <a:rPr lang="en-US" b="1" dirty="0">
                <a:ln w="1905"/>
                <a:solidFill>
                  <a:schemeClr val="accent5">
                    <a:lumMod val="50000"/>
                  </a:schemeClr>
                </a:solidFill>
                <a:effectLst>
                  <a:innerShdw blurRad="69850" dist="43180" dir="5400000">
                    <a:srgbClr val="000000">
                      <a:alpha val="65000"/>
                    </a:srgbClr>
                  </a:innerShdw>
                </a:effectLst>
              </a:rPr>
              <a:t> Internet</a:t>
            </a:r>
          </a:p>
        </p:txBody>
      </p:sp>
      <p:sp>
        <p:nvSpPr>
          <p:cNvPr id="18" name="Slide Number Placeholder 17"/>
          <p:cNvSpPr>
            <a:spLocks noGrp="1"/>
          </p:cNvSpPr>
          <p:nvPr>
            <p:ph type="sldNum" sz="quarter" idx="12"/>
          </p:nvPr>
        </p:nvSpPr>
        <p:spPr/>
        <p:txBody>
          <a:bodyPr/>
          <a:lstStyle/>
          <a:p>
            <a:fld id="{4810A696-75C0-4E1D-A482-26D5420205C7}" type="slidenum">
              <a:rPr lang="en-US" smtClean="0"/>
              <a:pPr/>
              <a:t>27</a:t>
            </a:fld>
            <a:endParaRPr lang="en-US"/>
          </a:p>
        </p:txBody>
      </p:sp>
      <p:sp>
        <p:nvSpPr>
          <p:cNvPr id="20" name="Footer Placeholder 19"/>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route – </a:t>
            </a:r>
            <a:r>
              <a:rPr lang="en-US" dirty="0" err="1"/>
              <a:t>ví</a:t>
            </a:r>
            <a:r>
              <a:rPr lang="en-US" dirty="0"/>
              <a:t> </a:t>
            </a:r>
            <a:r>
              <a:rPr lang="en-US" dirty="0" err="1"/>
              <a:t>dụ</a:t>
            </a:r>
            <a:r>
              <a:rPr lang="en-US" dirty="0"/>
              <a:t> 2</a:t>
            </a:r>
          </a:p>
        </p:txBody>
      </p:sp>
      <p:graphicFrame>
        <p:nvGraphicFramePr>
          <p:cNvPr id="7" name="Content Placeholder 6"/>
          <p:cNvGraphicFramePr>
            <a:graphicFrameLocks noGrp="1"/>
          </p:cNvGraphicFramePr>
          <p:nvPr>
            <p:ph sz="quarter" idx="1"/>
          </p:nvPr>
        </p:nvGraphicFramePr>
        <p:xfrm>
          <a:off x="990600" y="1828800"/>
          <a:ext cx="5943600" cy="741680"/>
        </p:xfrm>
        <a:graphic>
          <a:graphicData uri="http://schemas.openxmlformats.org/drawingml/2006/table">
            <a:tbl>
              <a:tblPr firstRow="1" bandRow="1">
                <a:tableStyleId>{5C22544A-7EE6-4342-B048-85BDC9FD1C3A}</a:tableStyleId>
              </a:tblPr>
              <a:tblGrid>
                <a:gridCol w="2476500">
                  <a:extLst>
                    <a:ext uri="{9D8B030D-6E8A-4147-A177-3AD203B41FA5}">
                      <a16:colId xmlns:a16="http://schemas.microsoft.com/office/drawing/2014/main" val="20000"/>
                    </a:ext>
                  </a:extLst>
                </a:gridCol>
                <a:gridCol w="17907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370840">
                <a:tc>
                  <a:txBody>
                    <a:bodyPr/>
                    <a:lstStyle/>
                    <a:p>
                      <a:r>
                        <a:rPr lang="en-US" dirty="0"/>
                        <a:t>Destination</a:t>
                      </a:r>
                      <a:r>
                        <a:rPr lang="en-US" baseline="0" dirty="0"/>
                        <a:t> network</a:t>
                      </a:r>
                      <a:endParaRPr lang="en-US" dirty="0"/>
                    </a:p>
                  </a:txBody>
                  <a:tcPr/>
                </a:tc>
                <a:tc>
                  <a:txBody>
                    <a:bodyPr/>
                    <a:lstStyle/>
                    <a:p>
                      <a:r>
                        <a:rPr lang="en-US" dirty="0"/>
                        <a:t>Out interface</a:t>
                      </a:r>
                    </a:p>
                  </a:txBody>
                  <a:tcPr/>
                </a:tc>
                <a:tc>
                  <a:txBody>
                    <a:bodyPr/>
                    <a:lstStyle/>
                    <a:p>
                      <a:r>
                        <a:rPr lang="en-US" dirty="0"/>
                        <a:t>Next hop</a:t>
                      </a:r>
                    </a:p>
                  </a:txBody>
                  <a:tcPr/>
                </a:tc>
                <a:extLst>
                  <a:ext uri="{0D108BD9-81ED-4DB2-BD59-A6C34878D82A}">
                    <a16:rowId xmlns:a16="http://schemas.microsoft.com/office/drawing/2014/main" val="10000"/>
                  </a:ext>
                </a:extLst>
              </a:tr>
              <a:tr h="370840">
                <a:tc>
                  <a:txBody>
                    <a:bodyPr/>
                    <a:lstStyle/>
                    <a:p>
                      <a:endParaRPr lang="en-US" dirty="0"/>
                    </a:p>
                  </a:txBody>
                  <a:tcPr/>
                </a:tc>
                <a:tc>
                  <a:txBody>
                    <a:bodyPr/>
                    <a:lstStyle/>
                    <a:p>
                      <a:pPr algn="ct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0001"/>
                  </a:ext>
                </a:extLst>
              </a:tr>
            </a:tbl>
          </a:graphicData>
        </a:graphic>
      </p:graphicFrame>
      <p:sp>
        <p:nvSpPr>
          <p:cNvPr id="8" name="TextBox 7"/>
          <p:cNvSpPr txBox="1"/>
          <p:nvPr/>
        </p:nvSpPr>
        <p:spPr>
          <a:xfrm>
            <a:off x="533400" y="1219200"/>
            <a:ext cx="1685077" cy="369332"/>
          </a:xfrm>
          <a:prstGeom prst="rect">
            <a:avLst/>
          </a:prstGeom>
          <a:noFill/>
        </p:spPr>
        <p:txBody>
          <a:bodyPr wrap="none" rtlCol="0">
            <a:spAutoFit/>
          </a:bodyPr>
          <a:lstStyle/>
          <a:p>
            <a:r>
              <a:rPr lang="en-US" b="1" dirty="0" err="1"/>
              <a:t>Tại</a:t>
            </a:r>
            <a:r>
              <a:rPr lang="en-US" b="1" dirty="0"/>
              <a:t> router R1:</a:t>
            </a:r>
          </a:p>
        </p:txBody>
      </p:sp>
      <p:graphicFrame>
        <p:nvGraphicFramePr>
          <p:cNvPr id="12" name="Content Placeholder 6"/>
          <p:cNvGraphicFramePr>
            <a:graphicFrameLocks/>
          </p:cNvGraphicFramePr>
          <p:nvPr/>
        </p:nvGraphicFramePr>
        <p:xfrm>
          <a:off x="990600" y="1828800"/>
          <a:ext cx="5943600" cy="741680"/>
        </p:xfrm>
        <a:graphic>
          <a:graphicData uri="http://schemas.openxmlformats.org/drawingml/2006/table">
            <a:tbl>
              <a:tblPr firstRow="1" bandRow="1">
                <a:tableStyleId>{5C22544A-7EE6-4342-B048-85BDC9FD1C3A}</a:tableStyleId>
              </a:tblPr>
              <a:tblGrid>
                <a:gridCol w="2476500">
                  <a:extLst>
                    <a:ext uri="{9D8B030D-6E8A-4147-A177-3AD203B41FA5}">
                      <a16:colId xmlns:a16="http://schemas.microsoft.com/office/drawing/2014/main" val="20000"/>
                    </a:ext>
                  </a:extLst>
                </a:gridCol>
                <a:gridCol w="17907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370840">
                <a:tc>
                  <a:txBody>
                    <a:bodyPr/>
                    <a:lstStyle/>
                    <a:p>
                      <a:r>
                        <a:rPr lang="en-US" dirty="0"/>
                        <a:t>Destination</a:t>
                      </a:r>
                      <a:r>
                        <a:rPr lang="en-US" baseline="0" dirty="0"/>
                        <a:t> network</a:t>
                      </a:r>
                      <a:endParaRPr lang="en-US" dirty="0"/>
                    </a:p>
                  </a:txBody>
                  <a:tcPr/>
                </a:tc>
                <a:tc>
                  <a:txBody>
                    <a:bodyPr/>
                    <a:lstStyle/>
                    <a:p>
                      <a:r>
                        <a:rPr lang="en-US" dirty="0"/>
                        <a:t>Out interface</a:t>
                      </a:r>
                    </a:p>
                  </a:txBody>
                  <a:tcPr/>
                </a:tc>
                <a:tc>
                  <a:txBody>
                    <a:bodyPr/>
                    <a:lstStyle/>
                    <a:p>
                      <a:r>
                        <a:rPr lang="en-US" dirty="0"/>
                        <a:t>Next hop</a:t>
                      </a:r>
                    </a:p>
                  </a:txBody>
                  <a:tcPr/>
                </a:tc>
                <a:extLst>
                  <a:ext uri="{0D108BD9-81ED-4DB2-BD59-A6C34878D82A}">
                    <a16:rowId xmlns:a16="http://schemas.microsoft.com/office/drawing/2014/main" val="10000"/>
                  </a:ext>
                </a:extLst>
              </a:tr>
              <a:tr h="370840">
                <a:tc>
                  <a:txBody>
                    <a:bodyPr/>
                    <a:lstStyle/>
                    <a:p>
                      <a:r>
                        <a:rPr lang="en-US" dirty="0"/>
                        <a:t>172.29.90.0/24</a:t>
                      </a:r>
                    </a:p>
                  </a:txBody>
                  <a:tcPr/>
                </a:tc>
                <a:tc>
                  <a:txBody>
                    <a:bodyPr/>
                    <a:lstStyle/>
                    <a:p>
                      <a:pPr algn="ctr"/>
                      <a:r>
                        <a:rPr lang="en-US" dirty="0"/>
                        <a:t>E1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172.29.60.2</a:t>
                      </a:r>
                    </a:p>
                  </a:txBody>
                  <a:tcPr/>
                </a:tc>
                <a:extLst>
                  <a:ext uri="{0D108BD9-81ED-4DB2-BD59-A6C34878D82A}">
                    <a16:rowId xmlns:a16="http://schemas.microsoft.com/office/drawing/2014/main" val="10001"/>
                  </a:ext>
                </a:extLst>
              </a:tr>
            </a:tbl>
          </a:graphicData>
        </a:graphic>
      </p:graphicFrame>
      <p:graphicFrame>
        <p:nvGraphicFramePr>
          <p:cNvPr id="13" name="Content Placeholder 6"/>
          <p:cNvGraphicFramePr>
            <a:graphicFrameLocks/>
          </p:cNvGraphicFramePr>
          <p:nvPr/>
        </p:nvGraphicFramePr>
        <p:xfrm>
          <a:off x="990600" y="1828800"/>
          <a:ext cx="5943600" cy="1112520"/>
        </p:xfrm>
        <a:graphic>
          <a:graphicData uri="http://schemas.openxmlformats.org/drawingml/2006/table">
            <a:tbl>
              <a:tblPr firstRow="1" bandRow="1">
                <a:tableStyleId>{5C22544A-7EE6-4342-B048-85BDC9FD1C3A}</a:tableStyleId>
              </a:tblPr>
              <a:tblGrid>
                <a:gridCol w="2476500">
                  <a:extLst>
                    <a:ext uri="{9D8B030D-6E8A-4147-A177-3AD203B41FA5}">
                      <a16:colId xmlns:a16="http://schemas.microsoft.com/office/drawing/2014/main" val="20000"/>
                    </a:ext>
                  </a:extLst>
                </a:gridCol>
                <a:gridCol w="17907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370840">
                <a:tc>
                  <a:txBody>
                    <a:bodyPr/>
                    <a:lstStyle/>
                    <a:p>
                      <a:r>
                        <a:rPr lang="en-US" dirty="0"/>
                        <a:t>Destination</a:t>
                      </a:r>
                      <a:r>
                        <a:rPr lang="en-US" baseline="0" dirty="0"/>
                        <a:t> network</a:t>
                      </a:r>
                      <a:endParaRPr lang="en-US" dirty="0"/>
                    </a:p>
                  </a:txBody>
                  <a:tcPr/>
                </a:tc>
                <a:tc>
                  <a:txBody>
                    <a:bodyPr/>
                    <a:lstStyle/>
                    <a:p>
                      <a:r>
                        <a:rPr lang="en-US" dirty="0"/>
                        <a:t>Out interface</a:t>
                      </a:r>
                    </a:p>
                  </a:txBody>
                  <a:tcPr/>
                </a:tc>
                <a:tc>
                  <a:txBody>
                    <a:bodyPr/>
                    <a:lstStyle/>
                    <a:p>
                      <a:r>
                        <a:rPr lang="en-US" dirty="0"/>
                        <a:t>Next hop</a:t>
                      </a:r>
                    </a:p>
                  </a:txBody>
                  <a:tcPr/>
                </a:tc>
                <a:extLst>
                  <a:ext uri="{0D108BD9-81ED-4DB2-BD59-A6C34878D82A}">
                    <a16:rowId xmlns:a16="http://schemas.microsoft.com/office/drawing/2014/main" val="10000"/>
                  </a:ext>
                </a:extLst>
              </a:tr>
              <a:tr h="370840">
                <a:tc>
                  <a:txBody>
                    <a:bodyPr/>
                    <a:lstStyle/>
                    <a:p>
                      <a:r>
                        <a:rPr lang="en-US" dirty="0"/>
                        <a:t>172.29.90.0/24</a:t>
                      </a:r>
                    </a:p>
                  </a:txBody>
                  <a:tcPr/>
                </a:tc>
                <a:tc>
                  <a:txBody>
                    <a:bodyPr/>
                    <a:lstStyle/>
                    <a:p>
                      <a:pPr algn="ctr"/>
                      <a:r>
                        <a:rPr lang="en-US" dirty="0"/>
                        <a:t>E1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172.29.60.2</a:t>
                      </a:r>
                    </a:p>
                  </a:txBody>
                  <a:tcPr/>
                </a:tc>
                <a:extLst>
                  <a:ext uri="{0D108BD9-81ED-4DB2-BD59-A6C34878D82A}">
                    <a16:rowId xmlns:a16="http://schemas.microsoft.com/office/drawing/2014/main" val="10001"/>
                  </a:ext>
                </a:extLst>
              </a:tr>
              <a:tr h="370840">
                <a:tc>
                  <a:txBody>
                    <a:bodyPr/>
                    <a:lstStyle/>
                    <a:p>
                      <a:r>
                        <a:rPr lang="en-US" dirty="0"/>
                        <a:t>172.29.80.0/24</a:t>
                      </a:r>
                    </a:p>
                  </a:txBody>
                  <a:tcPr/>
                </a:tc>
                <a:tc>
                  <a:txBody>
                    <a:bodyPr/>
                    <a:lstStyle/>
                    <a:p>
                      <a:pPr algn="ctr"/>
                      <a:r>
                        <a:rPr lang="en-US" dirty="0"/>
                        <a:t>E1</a:t>
                      </a:r>
                    </a:p>
                  </a:txBody>
                  <a:tcPr/>
                </a:tc>
                <a:tc>
                  <a:txBody>
                    <a:bodyPr/>
                    <a:lstStyle/>
                    <a:p>
                      <a:r>
                        <a:rPr lang="en-US" dirty="0"/>
                        <a:t>172.29.60.3</a:t>
                      </a:r>
                    </a:p>
                  </a:txBody>
                  <a:tcPr/>
                </a:tc>
                <a:extLst>
                  <a:ext uri="{0D108BD9-81ED-4DB2-BD59-A6C34878D82A}">
                    <a16:rowId xmlns:a16="http://schemas.microsoft.com/office/drawing/2014/main" val="10002"/>
                  </a:ext>
                </a:extLst>
              </a:tr>
            </a:tbl>
          </a:graphicData>
        </a:graphic>
      </p:graphicFrame>
      <p:graphicFrame>
        <p:nvGraphicFramePr>
          <p:cNvPr id="14" name="Content Placeholder 6"/>
          <p:cNvGraphicFramePr>
            <a:graphicFrameLocks/>
          </p:cNvGraphicFramePr>
          <p:nvPr/>
        </p:nvGraphicFramePr>
        <p:xfrm>
          <a:off x="990600" y="1828800"/>
          <a:ext cx="5943600" cy="1483360"/>
        </p:xfrm>
        <a:graphic>
          <a:graphicData uri="http://schemas.openxmlformats.org/drawingml/2006/table">
            <a:tbl>
              <a:tblPr firstRow="1" bandRow="1">
                <a:tableStyleId>{5C22544A-7EE6-4342-B048-85BDC9FD1C3A}</a:tableStyleId>
              </a:tblPr>
              <a:tblGrid>
                <a:gridCol w="2476500">
                  <a:extLst>
                    <a:ext uri="{9D8B030D-6E8A-4147-A177-3AD203B41FA5}">
                      <a16:colId xmlns:a16="http://schemas.microsoft.com/office/drawing/2014/main" val="20000"/>
                    </a:ext>
                  </a:extLst>
                </a:gridCol>
                <a:gridCol w="17907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370840">
                <a:tc>
                  <a:txBody>
                    <a:bodyPr/>
                    <a:lstStyle/>
                    <a:p>
                      <a:r>
                        <a:rPr lang="en-US" dirty="0"/>
                        <a:t>Destination</a:t>
                      </a:r>
                      <a:r>
                        <a:rPr lang="en-US" baseline="0" dirty="0"/>
                        <a:t> network</a:t>
                      </a:r>
                      <a:endParaRPr lang="en-US" dirty="0"/>
                    </a:p>
                  </a:txBody>
                  <a:tcPr/>
                </a:tc>
                <a:tc>
                  <a:txBody>
                    <a:bodyPr/>
                    <a:lstStyle/>
                    <a:p>
                      <a:r>
                        <a:rPr lang="en-US" dirty="0"/>
                        <a:t>Out interface</a:t>
                      </a:r>
                    </a:p>
                  </a:txBody>
                  <a:tcPr/>
                </a:tc>
                <a:tc>
                  <a:txBody>
                    <a:bodyPr/>
                    <a:lstStyle/>
                    <a:p>
                      <a:r>
                        <a:rPr lang="en-US" dirty="0"/>
                        <a:t>Next hop</a:t>
                      </a:r>
                    </a:p>
                  </a:txBody>
                  <a:tcPr/>
                </a:tc>
                <a:extLst>
                  <a:ext uri="{0D108BD9-81ED-4DB2-BD59-A6C34878D82A}">
                    <a16:rowId xmlns:a16="http://schemas.microsoft.com/office/drawing/2014/main" val="10000"/>
                  </a:ext>
                </a:extLst>
              </a:tr>
              <a:tr h="370840">
                <a:tc>
                  <a:txBody>
                    <a:bodyPr/>
                    <a:lstStyle/>
                    <a:p>
                      <a:r>
                        <a:rPr lang="en-US" dirty="0"/>
                        <a:t>172.29.90.0/24</a:t>
                      </a:r>
                    </a:p>
                  </a:txBody>
                  <a:tcPr/>
                </a:tc>
                <a:tc>
                  <a:txBody>
                    <a:bodyPr/>
                    <a:lstStyle/>
                    <a:p>
                      <a:pPr algn="ctr"/>
                      <a:r>
                        <a:rPr lang="en-US" dirty="0"/>
                        <a:t>E1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172.29.60.2</a:t>
                      </a:r>
                    </a:p>
                  </a:txBody>
                  <a:tcPr/>
                </a:tc>
                <a:extLst>
                  <a:ext uri="{0D108BD9-81ED-4DB2-BD59-A6C34878D82A}">
                    <a16:rowId xmlns:a16="http://schemas.microsoft.com/office/drawing/2014/main" val="10001"/>
                  </a:ext>
                </a:extLst>
              </a:tr>
              <a:tr h="370840">
                <a:tc>
                  <a:txBody>
                    <a:bodyPr/>
                    <a:lstStyle/>
                    <a:p>
                      <a:r>
                        <a:rPr lang="en-US" dirty="0"/>
                        <a:t>172.29.80.0/24</a:t>
                      </a:r>
                    </a:p>
                  </a:txBody>
                  <a:tcPr/>
                </a:tc>
                <a:tc>
                  <a:txBody>
                    <a:bodyPr/>
                    <a:lstStyle/>
                    <a:p>
                      <a:pPr algn="ctr"/>
                      <a:r>
                        <a:rPr lang="en-US" dirty="0"/>
                        <a:t>E1</a:t>
                      </a:r>
                    </a:p>
                  </a:txBody>
                  <a:tcPr/>
                </a:tc>
                <a:tc>
                  <a:txBody>
                    <a:bodyPr/>
                    <a:lstStyle/>
                    <a:p>
                      <a:r>
                        <a:rPr lang="en-US" dirty="0"/>
                        <a:t>172.29.60.3</a:t>
                      </a:r>
                    </a:p>
                  </a:txBody>
                  <a:tcPr/>
                </a:tc>
                <a:extLst>
                  <a:ext uri="{0D108BD9-81ED-4DB2-BD59-A6C34878D82A}">
                    <a16:rowId xmlns:a16="http://schemas.microsoft.com/office/drawing/2014/main" val="10002"/>
                  </a:ext>
                </a:extLst>
              </a:tr>
              <a:tr h="370840">
                <a:tc>
                  <a:txBody>
                    <a:bodyPr/>
                    <a:lstStyle/>
                    <a:p>
                      <a:r>
                        <a:rPr lang="en-US" dirty="0"/>
                        <a:t>172.29.50.0/24</a:t>
                      </a:r>
                    </a:p>
                  </a:txBody>
                  <a:tcPr/>
                </a:tc>
                <a:tc>
                  <a:txBody>
                    <a:bodyPr/>
                    <a:lstStyle/>
                    <a:p>
                      <a:pPr algn="ctr"/>
                      <a:r>
                        <a:rPr lang="en-US" dirty="0"/>
                        <a:t>E1</a:t>
                      </a:r>
                    </a:p>
                  </a:txBody>
                  <a:tcPr/>
                </a:tc>
                <a:tc>
                  <a:txBody>
                    <a:bodyPr/>
                    <a:lstStyle/>
                    <a:p>
                      <a:r>
                        <a:rPr lang="en-US" dirty="0"/>
                        <a:t>172.29.60.4</a:t>
                      </a:r>
                    </a:p>
                  </a:txBody>
                  <a:tcPr/>
                </a:tc>
                <a:extLst>
                  <a:ext uri="{0D108BD9-81ED-4DB2-BD59-A6C34878D82A}">
                    <a16:rowId xmlns:a16="http://schemas.microsoft.com/office/drawing/2014/main" val="10003"/>
                  </a:ext>
                </a:extLst>
              </a:tr>
            </a:tbl>
          </a:graphicData>
        </a:graphic>
      </p:graphicFrame>
      <p:graphicFrame>
        <p:nvGraphicFramePr>
          <p:cNvPr id="16" name="Content Placeholder 6"/>
          <p:cNvGraphicFramePr>
            <a:graphicFrameLocks/>
          </p:cNvGraphicFramePr>
          <p:nvPr/>
        </p:nvGraphicFramePr>
        <p:xfrm>
          <a:off x="990600" y="1828800"/>
          <a:ext cx="5943600" cy="1854200"/>
        </p:xfrm>
        <a:graphic>
          <a:graphicData uri="http://schemas.openxmlformats.org/drawingml/2006/table">
            <a:tbl>
              <a:tblPr firstRow="1" bandRow="1">
                <a:tableStyleId>{5C22544A-7EE6-4342-B048-85BDC9FD1C3A}</a:tableStyleId>
              </a:tblPr>
              <a:tblGrid>
                <a:gridCol w="2476500">
                  <a:extLst>
                    <a:ext uri="{9D8B030D-6E8A-4147-A177-3AD203B41FA5}">
                      <a16:colId xmlns:a16="http://schemas.microsoft.com/office/drawing/2014/main" val="20000"/>
                    </a:ext>
                  </a:extLst>
                </a:gridCol>
                <a:gridCol w="17907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370840">
                <a:tc>
                  <a:txBody>
                    <a:bodyPr/>
                    <a:lstStyle/>
                    <a:p>
                      <a:r>
                        <a:rPr lang="en-US" dirty="0"/>
                        <a:t>Destination</a:t>
                      </a:r>
                      <a:r>
                        <a:rPr lang="en-US" baseline="0" dirty="0"/>
                        <a:t> network</a:t>
                      </a:r>
                      <a:endParaRPr lang="en-US" dirty="0"/>
                    </a:p>
                  </a:txBody>
                  <a:tcPr/>
                </a:tc>
                <a:tc>
                  <a:txBody>
                    <a:bodyPr/>
                    <a:lstStyle/>
                    <a:p>
                      <a:r>
                        <a:rPr lang="en-US" dirty="0"/>
                        <a:t>Out interface</a:t>
                      </a:r>
                    </a:p>
                  </a:txBody>
                  <a:tcPr/>
                </a:tc>
                <a:tc>
                  <a:txBody>
                    <a:bodyPr/>
                    <a:lstStyle/>
                    <a:p>
                      <a:r>
                        <a:rPr lang="en-US" dirty="0"/>
                        <a:t>Next hop</a:t>
                      </a:r>
                    </a:p>
                  </a:txBody>
                  <a:tcPr/>
                </a:tc>
                <a:extLst>
                  <a:ext uri="{0D108BD9-81ED-4DB2-BD59-A6C34878D82A}">
                    <a16:rowId xmlns:a16="http://schemas.microsoft.com/office/drawing/2014/main" val="10000"/>
                  </a:ext>
                </a:extLst>
              </a:tr>
              <a:tr h="370840">
                <a:tc>
                  <a:txBody>
                    <a:bodyPr/>
                    <a:lstStyle/>
                    <a:p>
                      <a:r>
                        <a:rPr lang="en-US" dirty="0"/>
                        <a:t>172.29.90.0/24</a:t>
                      </a:r>
                    </a:p>
                  </a:txBody>
                  <a:tcPr/>
                </a:tc>
                <a:tc>
                  <a:txBody>
                    <a:bodyPr/>
                    <a:lstStyle/>
                    <a:p>
                      <a:pPr algn="ctr"/>
                      <a:r>
                        <a:rPr lang="en-US" dirty="0"/>
                        <a:t>E1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172.29.60.2</a:t>
                      </a:r>
                    </a:p>
                  </a:txBody>
                  <a:tcPr/>
                </a:tc>
                <a:extLst>
                  <a:ext uri="{0D108BD9-81ED-4DB2-BD59-A6C34878D82A}">
                    <a16:rowId xmlns:a16="http://schemas.microsoft.com/office/drawing/2014/main" val="10001"/>
                  </a:ext>
                </a:extLst>
              </a:tr>
              <a:tr h="370840">
                <a:tc>
                  <a:txBody>
                    <a:bodyPr/>
                    <a:lstStyle/>
                    <a:p>
                      <a:r>
                        <a:rPr lang="en-US" dirty="0"/>
                        <a:t>172.29.80.0/24</a:t>
                      </a:r>
                    </a:p>
                  </a:txBody>
                  <a:tcPr/>
                </a:tc>
                <a:tc>
                  <a:txBody>
                    <a:bodyPr/>
                    <a:lstStyle/>
                    <a:p>
                      <a:pPr algn="ctr"/>
                      <a:r>
                        <a:rPr lang="en-US" dirty="0"/>
                        <a:t>E1</a:t>
                      </a:r>
                    </a:p>
                  </a:txBody>
                  <a:tcPr/>
                </a:tc>
                <a:tc>
                  <a:txBody>
                    <a:bodyPr/>
                    <a:lstStyle/>
                    <a:p>
                      <a:r>
                        <a:rPr lang="en-US" dirty="0"/>
                        <a:t>172.29.60.3</a:t>
                      </a:r>
                    </a:p>
                  </a:txBody>
                  <a:tcPr/>
                </a:tc>
                <a:extLst>
                  <a:ext uri="{0D108BD9-81ED-4DB2-BD59-A6C34878D82A}">
                    <a16:rowId xmlns:a16="http://schemas.microsoft.com/office/drawing/2014/main" val="10002"/>
                  </a:ext>
                </a:extLst>
              </a:tr>
              <a:tr h="370840">
                <a:tc>
                  <a:txBody>
                    <a:bodyPr/>
                    <a:lstStyle/>
                    <a:p>
                      <a:r>
                        <a:rPr lang="en-US" dirty="0"/>
                        <a:t>172.29.50.0/24</a:t>
                      </a:r>
                    </a:p>
                  </a:txBody>
                  <a:tcPr/>
                </a:tc>
                <a:tc>
                  <a:txBody>
                    <a:bodyPr/>
                    <a:lstStyle/>
                    <a:p>
                      <a:pPr algn="ctr"/>
                      <a:r>
                        <a:rPr lang="en-US" dirty="0"/>
                        <a:t>E1</a:t>
                      </a:r>
                    </a:p>
                  </a:txBody>
                  <a:tcPr/>
                </a:tc>
                <a:tc>
                  <a:txBody>
                    <a:bodyPr/>
                    <a:lstStyle/>
                    <a:p>
                      <a:r>
                        <a:rPr lang="en-US" dirty="0"/>
                        <a:t>172.29.60.4</a:t>
                      </a:r>
                    </a:p>
                  </a:txBody>
                  <a:tcPr/>
                </a:tc>
                <a:extLst>
                  <a:ext uri="{0D108BD9-81ED-4DB2-BD59-A6C34878D82A}">
                    <a16:rowId xmlns:a16="http://schemas.microsoft.com/office/drawing/2014/main" val="10003"/>
                  </a:ext>
                </a:extLst>
              </a:tr>
              <a:tr h="370840">
                <a:tc>
                  <a:txBody>
                    <a:bodyPr/>
                    <a:lstStyle/>
                    <a:p>
                      <a:r>
                        <a:rPr lang="en-US" dirty="0"/>
                        <a:t>0.0.0.0/0</a:t>
                      </a:r>
                    </a:p>
                  </a:txBody>
                  <a:tcPr/>
                </a:tc>
                <a:tc>
                  <a:txBody>
                    <a:bodyPr/>
                    <a:lstStyle/>
                    <a:p>
                      <a:pPr algn="ctr"/>
                      <a:r>
                        <a:rPr lang="en-US" dirty="0"/>
                        <a:t>E1</a:t>
                      </a:r>
                    </a:p>
                  </a:txBody>
                  <a:tcPr/>
                </a:tc>
                <a:tc>
                  <a:txBody>
                    <a:bodyPr/>
                    <a:lstStyle/>
                    <a:p>
                      <a:r>
                        <a:rPr lang="en-US" dirty="0"/>
                        <a:t>172.29.60.5</a:t>
                      </a:r>
                    </a:p>
                  </a:txBody>
                  <a:tcPr/>
                </a:tc>
                <a:extLst>
                  <a:ext uri="{0D108BD9-81ED-4DB2-BD59-A6C34878D82A}">
                    <a16:rowId xmlns:a16="http://schemas.microsoft.com/office/drawing/2014/main" val="10004"/>
                  </a:ext>
                </a:extLst>
              </a:tr>
            </a:tbl>
          </a:graphicData>
        </a:graphic>
      </p:graphicFrame>
      <p:sp>
        <p:nvSpPr>
          <p:cNvPr id="17" name="TextBox 16"/>
          <p:cNvSpPr txBox="1"/>
          <p:nvPr/>
        </p:nvSpPr>
        <p:spPr>
          <a:xfrm>
            <a:off x="304800" y="3810000"/>
            <a:ext cx="1685077" cy="369332"/>
          </a:xfrm>
          <a:prstGeom prst="rect">
            <a:avLst/>
          </a:prstGeom>
          <a:noFill/>
        </p:spPr>
        <p:txBody>
          <a:bodyPr wrap="none" rtlCol="0">
            <a:spAutoFit/>
          </a:bodyPr>
          <a:lstStyle/>
          <a:p>
            <a:r>
              <a:rPr lang="en-US" b="1" dirty="0" err="1"/>
              <a:t>Tại</a:t>
            </a:r>
            <a:r>
              <a:rPr lang="en-US" b="1" dirty="0"/>
              <a:t> router R2:</a:t>
            </a:r>
          </a:p>
        </p:txBody>
      </p:sp>
      <p:graphicFrame>
        <p:nvGraphicFramePr>
          <p:cNvPr id="18" name="Content Placeholder 6"/>
          <p:cNvGraphicFramePr>
            <a:graphicFrameLocks/>
          </p:cNvGraphicFramePr>
          <p:nvPr/>
        </p:nvGraphicFramePr>
        <p:xfrm>
          <a:off x="990600" y="4419600"/>
          <a:ext cx="5943600" cy="1854200"/>
        </p:xfrm>
        <a:graphic>
          <a:graphicData uri="http://schemas.openxmlformats.org/drawingml/2006/table">
            <a:tbl>
              <a:tblPr firstRow="1" bandRow="1">
                <a:tableStyleId>{5C22544A-7EE6-4342-B048-85BDC9FD1C3A}</a:tableStyleId>
              </a:tblPr>
              <a:tblGrid>
                <a:gridCol w="2476500">
                  <a:extLst>
                    <a:ext uri="{9D8B030D-6E8A-4147-A177-3AD203B41FA5}">
                      <a16:colId xmlns:a16="http://schemas.microsoft.com/office/drawing/2014/main" val="20000"/>
                    </a:ext>
                  </a:extLst>
                </a:gridCol>
                <a:gridCol w="17907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370840">
                <a:tc>
                  <a:txBody>
                    <a:bodyPr/>
                    <a:lstStyle/>
                    <a:p>
                      <a:r>
                        <a:rPr lang="en-US" dirty="0"/>
                        <a:t>Destination</a:t>
                      </a:r>
                      <a:r>
                        <a:rPr lang="en-US" baseline="0" dirty="0"/>
                        <a:t> network</a:t>
                      </a:r>
                      <a:endParaRPr lang="en-US" dirty="0"/>
                    </a:p>
                  </a:txBody>
                  <a:tcPr/>
                </a:tc>
                <a:tc>
                  <a:txBody>
                    <a:bodyPr/>
                    <a:lstStyle/>
                    <a:p>
                      <a:r>
                        <a:rPr lang="en-US" dirty="0"/>
                        <a:t>Out interface</a:t>
                      </a:r>
                    </a:p>
                  </a:txBody>
                  <a:tcPr/>
                </a:tc>
                <a:tc>
                  <a:txBody>
                    <a:bodyPr/>
                    <a:lstStyle/>
                    <a:p>
                      <a:r>
                        <a:rPr lang="en-US" dirty="0"/>
                        <a:t>Next hop</a:t>
                      </a:r>
                    </a:p>
                  </a:txBody>
                  <a:tcPr/>
                </a:tc>
                <a:extLst>
                  <a:ext uri="{0D108BD9-81ED-4DB2-BD59-A6C34878D82A}">
                    <a16:rowId xmlns:a16="http://schemas.microsoft.com/office/drawing/2014/main" val="10000"/>
                  </a:ext>
                </a:extLst>
              </a:tr>
              <a:tr h="370840">
                <a:tc>
                  <a:txBody>
                    <a:bodyPr/>
                    <a:lstStyle/>
                    <a:p>
                      <a:r>
                        <a:rPr lang="en-US" dirty="0"/>
                        <a:t>172.29.70.0/24</a:t>
                      </a:r>
                    </a:p>
                  </a:txBody>
                  <a:tcPr/>
                </a:tc>
                <a:tc>
                  <a:txBody>
                    <a:bodyPr/>
                    <a:lstStyle/>
                    <a:p>
                      <a:pPr algn="ctr"/>
                      <a:r>
                        <a:rPr lang="en-US" dirty="0"/>
                        <a:t>E1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172.29.60.1</a:t>
                      </a:r>
                    </a:p>
                  </a:txBody>
                  <a:tcPr/>
                </a:tc>
                <a:extLst>
                  <a:ext uri="{0D108BD9-81ED-4DB2-BD59-A6C34878D82A}">
                    <a16:rowId xmlns:a16="http://schemas.microsoft.com/office/drawing/2014/main" val="10001"/>
                  </a:ext>
                </a:extLst>
              </a:tr>
              <a:tr h="370840">
                <a:tc>
                  <a:txBody>
                    <a:bodyPr/>
                    <a:lstStyle/>
                    <a:p>
                      <a:r>
                        <a:rPr lang="en-US" dirty="0"/>
                        <a:t>172.29.80.0/24</a:t>
                      </a:r>
                    </a:p>
                  </a:txBody>
                  <a:tcPr/>
                </a:tc>
                <a:tc>
                  <a:txBody>
                    <a:bodyPr/>
                    <a:lstStyle/>
                    <a:p>
                      <a:pPr algn="ctr"/>
                      <a:r>
                        <a:rPr lang="en-US" dirty="0"/>
                        <a:t>E1</a:t>
                      </a:r>
                    </a:p>
                  </a:txBody>
                  <a:tcPr/>
                </a:tc>
                <a:tc>
                  <a:txBody>
                    <a:bodyPr/>
                    <a:lstStyle/>
                    <a:p>
                      <a:r>
                        <a:rPr lang="en-US" dirty="0"/>
                        <a:t>172.29.60.3</a:t>
                      </a:r>
                    </a:p>
                  </a:txBody>
                  <a:tcPr/>
                </a:tc>
                <a:extLst>
                  <a:ext uri="{0D108BD9-81ED-4DB2-BD59-A6C34878D82A}">
                    <a16:rowId xmlns:a16="http://schemas.microsoft.com/office/drawing/2014/main" val="10002"/>
                  </a:ext>
                </a:extLst>
              </a:tr>
              <a:tr h="370840">
                <a:tc>
                  <a:txBody>
                    <a:bodyPr/>
                    <a:lstStyle/>
                    <a:p>
                      <a:r>
                        <a:rPr lang="en-US" dirty="0"/>
                        <a:t>172.29.50.0/24</a:t>
                      </a:r>
                    </a:p>
                  </a:txBody>
                  <a:tcPr/>
                </a:tc>
                <a:tc>
                  <a:txBody>
                    <a:bodyPr/>
                    <a:lstStyle/>
                    <a:p>
                      <a:pPr algn="ctr"/>
                      <a:r>
                        <a:rPr lang="en-US" dirty="0"/>
                        <a:t>E1</a:t>
                      </a:r>
                    </a:p>
                  </a:txBody>
                  <a:tcPr/>
                </a:tc>
                <a:tc>
                  <a:txBody>
                    <a:bodyPr/>
                    <a:lstStyle/>
                    <a:p>
                      <a:r>
                        <a:rPr lang="en-US" dirty="0"/>
                        <a:t>172.29.60.4</a:t>
                      </a:r>
                    </a:p>
                  </a:txBody>
                  <a:tcPr/>
                </a:tc>
                <a:extLst>
                  <a:ext uri="{0D108BD9-81ED-4DB2-BD59-A6C34878D82A}">
                    <a16:rowId xmlns:a16="http://schemas.microsoft.com/office/drawing/2014/main" val="10003"/>
                  </a:ext>
                </a:extLst>
              </a:tr>
              <a:tr h="370840">
                <a:tc>
                  <a:txBody>
                    <a:bodyPr/>
                    <a:lstStyle/>
                    <a:p>
                      <a:r>
                        <a:rPr lang="en-US" dirty="0"/>
                        <a:t>0.0.0.0/0</a:t>
                      </a:r>
                    </a:p>
                  </a:txBody>
                  <a:tcPr/>
                </a:tc>
                <a:tc>
                  <a:txBody>
                    <a:bodyPr/>
                    <a:lstStyle/>
                    <a:p>
                      <a:pPr algn="ctr"/>
                      <a:r>
                        <a:rPr lang="en-US" dirty="0"/>
                        <a:t>E1</a:t>
                      </a:r>
                    </a:p>
                  </a:txBody>
                  <a:tcPr/>
                </a:tc>
                <a:tc>
                  <a:txBody>
                    <a:bodyPr/>
                    <a:lstStyle/>
                    <a:p>
                      <a:r>
                        <a:rPr lang="en-US" dirty="0"/>
                        <a:t>172.29.60.5</a:t>
                      </a:r>
                    </a:p>
                  </a:txBody>
                  <a:tcPr/>
                </a:tc>
                <a:extLst>
                  <a:ext uri="{0D108BD9-81ED-4DB2-BD59-A6C34878D82A}">
                    <a16:rowId xmlns:a16="http://schemas.microsoft.com/office/drawing/2014/main" val="10004"/>
                  </a:ext>
                </a:extLst>
              </a:tr>
            </a:tbl>
          </a:graphicData>
        </a:graphic>
      </p:graphicFrame>
      <p:sp>
        <p:nvSpPr>
          <p:cNvPr id="11" name="Slide Number Placeholder 10"/>
          <p:cNvSpPr>
            <a:spLocks noGrp="1"/>
          </p:cNvSpPr>
          <p:nvPr>
            <p:ph type="sldNum" sz="quarter" idx="12"/>
          </p:nvPr>
        </p:nvSpPr>
        <p:spPr/>
        <p:txBody>
          <a:bodyPr/>
          <a:lstStyle/>
          <a:p>
            <a:fld id="{4810A696-75C0-4E1D-A482-26D5420205C7}" type="slidenum">
              <a:rPr lang="en-US" smtClean="0"/>
              <a:pPr/>
              <a:t>28</a:t>
            </a:fld>
            <a:endParaRPr lang="en-US"/>
          </a:p>
        </p:txBody>
      </p:sp>
      <p:sp>
        <p:nvSpPr>
          <p:cNvPr id="15" name="Footer Placeholder 1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dissolve">
                                      <p:cBhvr>
                                        <p:cTn id="31" dur="500"/>
                                        <p:tgtEl>
                                          <p:spTgt spid="17"/>
                                        </p:tgtEl>
                                      </p:cBhvr>
                                    </p:animEffect>
                                  </p:childTnLst>
                                </p:cTn>
                              </p:par>
                              <p:par>
                                <p:cTn id="32" presetID="9" presetClass="entr" presetSubtype="0" fill="hold"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dissolve">
                                      <p:cBhvr>
                                        <p:cTn id="3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route – </a:t>
            </a:r>
            <a:r>
              <a:rPr lang="en-US" dirty="0" err="1"/>
              <a:t>ví</a:t>
            </a:r>
            <a:r>
              <a:rPr lang="en-US" dirty="0"/>
              <a:t> </a:t>
            </a:r>
            <a:r>
              <a:rPr lang="en-US" dirty="0" err="1"/>
              <a:t>dụ</a:t>
            </a:r>
            <a:endParaRPr lang="en-US" dirty="0"/>
          </a:p>
        </p:txBody>
      </p:sp>
      <p:graphicFrame>
        <p:nvGraphicFramePr>
          <p:cNvPr id="9" name="Content Placeholder 8"/>
          <p:cNvGraphicFramePr>
            <a:graphicFrameLocks noGrp="1"/>
          </p:cNvGraphicFramePr>
          <p:nvPr>
            <p:ph sz="quarter" idx="1"/>
          </p:nvPr>
        </p:nvGraphicFramePr>
        <p:xfrm>
          <a:off x="3276600" y="1295400"/>
          <a:ext cx="2286000" cy="1112520"/>
        </p:xfrm>
        <a:graphic>
          <a:graphicData uri="http://schemas.openxmlformats.org/drawingml/2006/table">
            <a:tbl>
              <a:tblPr firstRow="1" bandRow="1">
                <a:tableStyleId>{BC89EF96-8CEA-46FF-86C4-4CE0E7609802}</a:tableStyleId>
              </a:tblPr>
              <a:tblGrid>
                <a:gridCol w="12192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tblGrid>
              <a:tr h="370840">
                <a:tc gridSpan="2">
                  <a:txBody>
                    <a:bodyPr/>
                    <a:lstStyle/>
                    <a:p>
                      <a:pPr algn="ctr"/>
                      <a:r>
                        <a:rPr lang="en-US" dirty="0">
                          <a:ln>
                            <a:noFill/>
                          </a:ln>
                        </a:rPr>
                        <a:t>R2</a:t>
                      </a:r>
                      <a:endParaRPr lang="vi-VN" b="1" dirty="0">
                        <a:ln>
                          <a:noFill/>
                        </a:ln>
                      </a:endParaRPr>
                    </a:p>
                  </a:txBody>
                  <a:tcPr>
                    <a:solidFill>
                      <a:schemeClr val="accent1">
                        <a:lumMod val="40000"/>
                        <a:lumOff val="60000"/>
                      </a:schemeClr>
                    </a:solidFill>
                  </a:tcPr>
                </a:tc>
                <a:tc hMerge="1">
                  <a:txBody>
                    <a:bodyPr/>
                    <a:lstStyle/>
                    <a:p>
                      <a:endParaRPr lang="vi-VN" dirty="0">
                        <a:ln>
                          <a:noFill/>
                        </a:ln>
                      </a:endParaRPr>
                    </a:p>
                  </a:txBody>
                  <a:tcPr/>
                </a:tc>
                <a:extLst>
                  <a:ext uri="{0D108BD9-81ED-4DB2-BD59-A6C34878D82A}">
                    <a16:rowId xmlns:a16="http://schemas.microsoft.com/office/drawing/2014/main" val="10000"/>
                  </a:ext>
                </a:extLst>
              </a:tr>
              <a:tr h="370840">
                <a:tc>
                  <a:txBody>
                    <a:bodyPr/>
                    <a:lstStyle/>
                    <a:p>
                      <a:r>
                        <a:rPr lang="en-US" dirty="0">
                          <a:ln>
                            <a:noFill/>
                          </a:ln>
                        </a:rPr>
                        <a:t>N2, N4</a:t>
                      </a:r>
                      <a:endParaRPr lang="vi-VN" dirty="0">
                        <a:ln>
                          <a:noFill/>
                        </a:ln>
                      </a:endParaRPr>
                    </a:p>
                  </a:txBody>
                  <a:tcPr>
                    <a:noFill/>
                  </a:tcPr>
                </a:tc>
                <a:tc>
                  <a:txBody>
                    <a:bodyPr/>
                    <a:lstStyle/>
                    <a:p>
                      <a:r>
                        <a:rPr lang="en-US" dirty="0">
                          <a:ln>
                            <a:noFill/>
                          </a:ln>
                        </a:rPr>
                        <a:t>0 hop</a:t>
                      </a:r>
                      <a:endParaRPr lang="vi-VN" dirty="0">
                        <a:ln>
                          <a:noFill/>
                        </a:ln>
                      </a:endParaRPr>
                    </a:p>
                  </a:txBody>
                  <a:tcPr>
                    <a:noFill/>
                  </a:tcPr>
                </a:tc>
                <a:extLst>
                  <a:ext uri="{0D108BD9-81ED-4DB2-BD59-A6C34878D82A}">
                    <a16:rowId xmlns:a16="http://schemas.microsoft.com/office/drawing/2014/main" val="10001"/>
                  </a:ext>
                </a:extLst>
              </a:tr>
              <a:tr h="370840">
                <a:tc>
                  <a:txBody>
                    <a:bodyPr/>
                    <a:lstStyle/>
                    <a:p>
                      <a:endParaRPr lang="vi-VN" dirty="0">
                        <a:ln>
                          <a:noFill/>
                        </a:ln>
                      </a:endParaRPr>
                    </a:p>
                  </a:txBody>
                  <a:tcPr/>
                </a:tc>
                <a:tc>
                  <a:txBody>
                    <a:bodyPr/>
                    <a:lstStyle/>
                    <a:p>
                      <a:endParaRPr lang="vi-VN" dirty="0">
                        <a:ln>
                          <a:noFill/>
                        </a:ln>
                      </a:endParaRPr>
                    </a:p>
                  </a:txBody>
                  <a:tcPr/>
                </a:tc>
                <a:extLst>
                  <a:ext uri="{0D108BD9-81ED-4DB2-BD59-A6C34878D82A}">
                    <a16:rowId xmlns:a16="http://schemas.microsoft.com/office/drawing/2014/main" val="10002"/>
                  </a:ext>
                </a:extLst>
              </a:tr>
            </a:tbl>
          </a:graphicData>
        </a:graphic>
      </p:graphicFrame>
      <p:pic>
        <p:nvPicPr>
          <p:cNvPr id="41985" name="Picture 1"/>
          <p:cNvPicPr>
            <a:picLocks noChangeAspect="1" noChangeArrowheads="1"/>
          </p:cNvPicPr>
          <p:nvPr/>
        </p:nvPicPr>
        <p:blipFill>
          <a:blip r:embed="rId2"/>
          <a:srcRect/>
          <a:stretch>
            <a:fillRect/>
          </a:stretch>
        </p:blipFill>
        <p:spPr bwMode="auto">
          <a:xfrm>
            <a:off x="352425" y="2514600"/>
            <a:ext cx="8334375" cy="1543050"/>
          </a:xfrm>
          <a:prstGeom prst="rect">
            <a:avLst/>
          </a:prstGeom>
          <a:noFill/>
          <a:ln w="9525">
            <a:noFill/>
            <a:miter lim="800000"/>
            <a:headEnd/>
            <a:tailEnd/>
          </a:ln>
          <a:effectLst/>
        </p:spPr>
      </p:pic>
      <p:graphicFrame>
        <p:nvGraphicFramePr>
          <p:cNvPr id="11" name="Content Placeholder 8"/>
          <p:cNvGraphicFramePr>
            <a:graphicFrameLocks/>
          </p:cNvGraphicFramePr>
          <p:nvPr/>
        </p:nvGraphicFramePr>
        <p:xfrm>
          <a:off x="1447800" y="4114800"/>
          <a:ext cx="2286000" cy="1112520"/>
        </p:xfrm>
        <a:graphic>
          <a:graphicData uri="http://schemas.openxmlformats.org/drawingml/2006/table">
            <a:tbl>
              <a:tblPr firstRow="1" bandRow="1">
                <a:tableStyleId>{BC89EF96-8CEA-46FF-86C4-4CE0E7609802}</a:tableStyleId>
              </a:tblPr>
              <a:tblGrid>
                <a:gridCol w="12192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tblGrid>
              <a:tr h="370840">
                <a:tc gridSpan="2">
                  <a:txBody>
                    <a:bodyPr/>
                    <a:lstStyle/>
                    <a:p>
                      <a:pPr algn="ctr"/>
                      <a:r>
                        <a:rPr lang="en-US" dirty="0">
                          <a:ln>
                            <a:noFill/>
                          </a:ln>
                        </a:rPr>
                        <a:t>R1</a:t>
                      </a:r>
                      <a:endParaRPr lang="vi-VN" b="1" dirty="0">
                        <a:ln>
                          <a:noFill/>
                        </a:ln>
                      </a:endParaRPr>
                    </a:p>
                  </a:txBody>
                  <a:tcPr>
                    <a:solidFill>
                      <a:schemeClr val="accent1">
                        <a:lumMod val="40000"/>
                        <a:lumOff val="60000"/>
                      </a:schemeClr>
                    </a:solidFill>
                  </a:tcPr>
                </a:tc>
                <a:tc hMerge="1">
                  <a:txBody>
                    <a:bodyPr/>
                    <a:lstStyle/>
                    <a:p>
                      <a:endParaRPr lang="vi-VN" dirty="0">
                        <a:ln>
                          <a:noFill/>
                        </a:ln>
                      </a:endParaRPr>
                    </a:p>
                  </a:txBody>
                  <a:tcPr/>
                </a:tc>
                <a:extLst>
                  <a:ext uri="{0D108BD9-81ED-4DB2-BD59-A6C34878D82A}">
                    <a16:rowId xmlns:a16="http://schemas.microsoft.com/office/drawing/2014/main" val="10000"/>
                  </a:ext>
                </a:extLst>
              </a:tr>
              <a:tr h="370840">
                <a:tc>
                  <a:txBody>
                    <a:bodyPr/>
                    <a:lstStyle/>
                    <a:p>
                      <a:r>
                        <a:rPr lang="en-US" dirty="0">
                          <a:ln>
                            <a:noFill/>
                          </a:ln>
                        </a:rPr>
                        <a:t>N3, N4</a:t>
                      </a:r>
                      <a:endParaRPr lang="vi-VN" dirty="0">
                        <a:ln>
                          <a:noFill/>
                        </a:ln>
                      </a:endParaRPr>
                    </a:p>
                  </a:txBody>
                  <a:tcPr>
                    <a:noFill/>
                  </a:tcPr>
                </a:tc>
                <a:tc>
                  <a:txBody>
                    <a:bodyPr/>
                    <a:lstStyle/>
                    <a:p>
                      <a:r>
                        <a:rPr lang="en-US" dirty="0">
                          <a:ln>
                            <a:noFill/>
                          </a:ln>
                        </a:rPr>
                        <a:t>0 hop</a:t>
                      </a:r>
                      <a:endParaRPr lang="vi-VN" dirty="0">
                        <a:ln>
                          <a:noFill/>
                        </a:ln>
                      </a:endParaRPr>
                    </a:p>
                  </a:txBody>
                  <a:tcPr>
                    <a:noFill/>
                  </a:tcPr>
                </a:tc>
                <a:extLst>
                  <a:ext uri="{0D108BD9-81ED-4DB2-BD59-A6C34878D82A}">
                    <a16:rowId xmlns:a16="http://schemas.microsoft.com/office/drawing/2014/main" val="10001"/>
                  </a:ext>
                </a:extLst>
              </a:tr>
              <a:tr h="370840">
                <a:tc>
                  <a:txBody>
                    <a:bodyPr/>
                    <a:lstStyle/>
                    <a:p>
                      <a:endParaRPr lang="vi-VN">
                        <a:ln>
                          <a:noFill/>
                        </a:ln>
                      </a:endParaRPr>
                    </a:p>
                  </a:txBody>
                  <a:tcPr/>
                </a:tc>
                <a:tc>
                  <a:txBody>
                    <a:bodyPr/>
                    <a:lstStyle/>
                    <a:p>
                      <a:endParaRPr lang="vi-VN" dirty="0">
                        <a:ln>
                          <a:noFill/>
                        </a:ln>
                      </a:endParaRPr>
                    </a:p>
                  </a:txBody>
                  <a:tcPr/>
                </a:tc>
                <a:extLst>
                  <a:ext uri="{0D108BD9-81ED-4DB2-BD59-A6C34878D82A}">
                    <a16:rowId xmlns:a16="http://schemas.microsoft.com/office/drawing/2014/main" val="10002"/>
                  </a:ext>
                </a:extLst>
              </a:tr>
            </a:tbl>
          </a:graphicData>
        </a:graphic>
      </p:graphicFrame>
      <p:graphicFrame>
        <p:nvGraphicFramePr>
          <p:cNvPr id="12" name="Content Placeholder 8"/>
          <p:cNvGraphicFramePr>
            <a:graphicFrameLocks/>
          </p:cNvGraphicFramePr>
          <p:nvPr/>
        </p:nvGraphicFramePr>
        <p:xfrm>
          <a:off x="5638800" y="4114800"/>
          <a:ext cx="2286000" cy="1112520"/>
        </p:xfrm>
        <a:graphic>
          <a:graphicData uri="http://schemas.openxmlformats.org/drawingml/2006/table">
            <a:tbl>
              <a:tblPr firstRow="1" bandRow="1">
                <a:tableStyleId>{BC89EF96-8CEA-46FF-86C4-4CE0E7609802}</a:tableStyleId>
              </a:tblPr>
              <a:tblGrid>
                <a:gridCol w="12192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tblGrid>
              <a:tr h="370840">
                <a:tc gridSpan="2">
                  <a:txBody>
                    <a:bodyPr/>
                    <a:lstStyle/>
                    <a:p>
                      <a:pPr algn="ctr"/>
                      <a:r>
                        <a:rPr lang="en-US" dirty="0">
                          <a:ln>
                            <a:noFill/>
                          </a:ln>
                        </a:rPr>
                        <a:t>R3</a:t>
                      </a:r>
                      <a:endParaRPr lang="vi-VN" b="1" dirty="0">
                        <a:ln>
                          <a:noFill/>
                        </a:ln>
                      </a:endParaRPr>
                    </a:p>
                  </a:txBody>
                  <a:tcPr>
                    <a:solidFill>
                      <a:schemeClr val="accent1">
                        <a:lumMod val="40000"/>
                        <a:lumOff val="60000"/>
                      </a:schemeClr>
                    </a:solidFill>
                  </a:tcPr>
                </a:tc>
                <a:tc hMerge="1">
                  <a:txBody>
                    <a:bodyPr/>
                    <a:lstStyle/>
                    <a:p>
                      <a:endParaRPr lang="vi-VN" dirty="0">
                        <a:ln>
                          <a:noFill/>
                        </a:ln>
                      </a:endParaRPr>
                    </a:p>
                  </a:txBody>
                  <a:tcPr/>
                </a:tc>
                <a:extLst>
                  <a:ext uri="{0D108BD9-81ED-4DB2-BD59-A6C34878D82A}">
                    <a16:rowId xmlns:a16="http://schemas.microsoft.com/office/drawing/2014/main" val="10000"/>
                  </a:ext>
                </a:extLst>
              </a:tr>
              <a:tr h="370840">
                <a:tc>
                  <a:txBody>
                    <a:bodyPr/>
                    <a:lstStyle/>
                    <a:p>
                      <a:r>
                        <a:rPr lang="en-US" dirty="0">
                          <a:ln>
                            <a:noFill/>
                          </a:ln>
                        </a:rPr>
                        <a:t>N1, N2</a:t>
                      </a:r>
                      <a:endParaRPr lang="vi-VN" dirty="0">
                        <a:ln>
                          <a:noFill/>
                        </a:ln>
                      </a:endParaRPr>
                    </a:p>
                  </a:txBody>
                  <a:tcPr>
                    <a:noFill/>
                  </a:tcPr>
                </a:tc>
                <a:tc>
                  <a:txBody>
                    <a:bodyPr/>
                    <a:lstStyle/>
                    <a:p>
                      <a:r>
                        <a:rPr lang="en-US" dirty="0">
                          <a:ln>
                            <a:noFill/>
                          </a:ln>
                        </a:rPr>
                        <a:t>0 hop</a:t>
                      </a:r>
                      <a:endParaRPr lang="vi-VN" dirty="0">
                        <a:ln>
                          <a:noFill/>
                        </a:ln>
                      </a:endParaRPr>
                    </a:p>
                  </a:txBody>
                  <a:tcPr>
                    <a:noFill/>
                  </a:tcPr>
                </a:tc>
                <a:extLst>
                  <a:ext uri="{0D108BD9-81ED-4DB2-BD59-A6C34878D82A}">
                    <a16:rowId xmlns:a16="http://schemas.microsoft.com/office/drawing/2014/main" val="10001"/>
                  </a:ext>
                </a:extLst>
              </a:tr>
              <a:tr h="370840">
                <a:tc>
                  <a:txBody>
                    <a:bodyPr/>
                    <a:lstStyle/>
                    <a:p>
                      <a:endParaRPr lang="vi-VN">
                        <a:ln>
                          <a:noFill/>
                        </a:ln>
                      </a:endParaRPr>
                    </a:p>
                  </a:txBody>
                  <a:tcPr/>
                </a:tc>
                <a:tc>
                  <a:txBody>
                    <a:bodyPr/>
                    <a:lstStyle/>
                    <a:p>
                      <a:endParaRPr lang="vi-VN" dirty="0">
                        <a:ln>
                          <a:noFill/>
                        </a:ln>
                      </a:endParaRPr>
                    </a:p>
                  </a:txBody>
                  <a:tcPr/>
                </a:tc>
                <a:extLst>
                  <a:ext uri="{0D108BD9-81ED-4DB2-BD59-A6C34878D82A}">
                    <a16:rowId xmlns:a16="http://schemas.microsoft.com/office/drawing/2014/main" val="10002"/>
                  </a:ext>
                </a:extLst>
              </a:tr>
            </a:tbl>
          </a:graphicData>
        </a:graphic>
      </p:graphicFrame>
      <p:sp>
        <p:nvSpPr>
          <p:cNvPr id="7" name="Slide Number Placeholder 6"/>
          <p:cNvSpPr>
            <a:spLocks noGrp="1"/>
          </p:cNvSpPr>
          <p:nvPr>
            <p:ph type="sldNum" sz="quarter" idx="12"/>
          </p:nvPr>
        </p:nvSpPr>
        <p:spPr/>
        <p:txBody>
          <a:bodyPr/>
          <a:lstStyle/>
          <a:p>
            <a:fld id="{4810A696-75C0-4E1D-A482-26D5420205C7}" type="slidenum">
              <a:rPr lang="en-US" smtClean="0"/>
              <a:pPr/>
              <a:t>29</a:t>
            </a:fld>
            <a:endParaRPr lang="en-US"/>
          </a:p>
        </p:txBody>
      </p:sp>
      <p:sp>
        <p:nvSpPr>
          <p:cNvPr id="8" name="Footer Placeholder 7"/>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1985"/>
                                        </p:tgtEl>
                                        <p:attrNameLst>
                                          <p:attrName>style.visibility</p:attrName>
                                        </p:attrNameLst>
                                      </p:cBhvr>
                                      <p:to>
                                        <p:strVal val="visible"/>
                                      </p:to>
                                    </p:set>
                                    <p:animEffect transition="in" filter="dissolve">
                                      <p:cBhvr>
                                        <p:cTn id="7" dur="500"/>
                                        <p:tgtEl>
                                          <p:spTgt spid="4198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up)">
                                      <p:cBhvr>
                                        <p:cTn id="17" dur="500"/>
                                        <p:tgtEl>
                                          <p:spTgt spid="12"/>
                                        </p:tgtEl>
                                      </p:cBhvr>
                                    </p:animEffect>
                                  </p:childTnLst>
                                </p:cTn>
                              </p:par>
                              <p:par>
                                <p:cTn id="18" presetID="22" presetClass="entr" presetSubtype="1"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up)">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Tầng</a:t>
            </a:r>
            <a:r>
              <a:rPr lang="en-US" dirty="0"/>
              <a:t> </a:t>
            </a:r>
            <a:r>
              <a:rPr lang="en-US" dirty="0" err="1"/>
              <a:t>mạng</a:t>
            </a:r>
            <a:r>
              <a:rPr lang="en-US" dirty="0"/>
              <a:t> </a:t>
            </a:r>
            <a:r>
              <a:rPr lang="en-US" dirty="0" err="1"/>
              <a:t>vs</a:t>
            </a:r>
            <a:r>
              <a:rPr lang="en-US" dirty="0"/>
              <a:t> </a:t>
            </a:r>
            <a:r>
              <a:rPr lang="en-US" dirty="0" err="1"/>
              <a:t>tầng</a:t>
            </a:r>
            <a:r>
              <a:rPr lang="en-US" dirty="0"/>
              <a:t> </a:t>
            </a:r>
            <a:r>
              <a:rPr lang="en-US" dirty="0" err="1"/>
              <a:t>vận</a:t>
            </a:r>
            <a:r>
              <a:rPr lang="en-US" dirty="0"/>
              <a:t> </a:t>
            </a:r>
            <a:r>
              <a:rPr lang="en-US" dirty="0" err="1"/>
              <a:t>chuyển</a:t>
            </a:r>
            <a:endParaRPr lang="vi-VN" dirty="0"/>
          </a:p>
        </p:txBody>
      </p:sp>
      <p:sp>
        <p:nvSpPr>
          <p:cNvPr id="4" name="Footer Placeholder 3"/>
          <p:cNvSpPr>
            <a:spLocks noGrp="1"/>
          </p:cNvSpPr>
          <p:nvPr>
            <p:ph type="ftr" sz="quarter" idx="11"/>
          </p:nvPr>
        </p:nvSpPr>
        <p:spPr/>
        <p:txBody>
          <a:bodyPr/>
          <a:lstStyle/>
          <a:p>
            <a:r>
              <a:rPr lang="en-US"/>
              <a:t>Khoa Công nghệ thông tin - Đại học Khoa học tự nhiên TP Hồ Chí Minh</a:t>
            </a:r>
          </a:p>
        </p:txBody>
      </p:sp>
      <p:sp>
        <p:nvSpPr>
          <p:cNvPr id="5" name="Slide Number Placeholder 4"/>
          <p:cNvSpPr>
            <a:spLocks noGrp="1"/>
          </p:cNvSpPr>
          <p:nvPr>
            <p:ph type="sldNum" sz="quarter" idx="12"/>
          </p:nvPr>
        </p:nvSpPr>
        <p:spPr/>
        <p:txBody>
          <a:bodyPr/>
          <a:lstStyle/>
          <a:p>
            <a:fld id="{4810A696-75C0-4E1D-A482-26D5420205C7}" type="slidenum">
              <a:rPr lang="en-US" smtClean="0"/>
              <a:pPr/>
              <a:t>3</a:t>
            </a:fld>
            <a:endParaRPr lang="en-US"/>
          </a:p>
        </p:txBody>
      </p:sp>
      <p:sp>
        <p:nvSpPr>
          <p:cNvPr id="6" name="Rectangle 3"/>
          <p:cNvSpPr txBox="1">
            <a:spLocks noChangeArrowheads="1"/>
          </p:cNvSpPr>
          <p:nvPr/>
        </p:nvSpPr>
        <p:spPr>
          <a:xfrm>
            <a:off x="143860" y="1206357"/>
            <a:ext cx="8610600" cy="46482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q"/>
              <a:tabLst/>
              <a:defRPr/>
            </a:pPr>
            <a:r>
              <a:rPr kumimoji="0" lang="en-US" sz="2400" b="0" i="1" u="none" strike="noStrike" kern="1200" cap="none" spc="0" normalizeH="0" baseline="0" noProof="0" dirty="0" err="1">
                <a:ln>
                  <a:noFill/>
                </a:ln>
                <a:solidFill>
                  <a:schemeClr val="accent2"/>
                </a:solidFill>
                <a:effectLst/>
                <a:uLnTx/>
                <a:uFillTx/>
                <a:latin typeface="Tahoma" pitchFamily="34" charset="0"/>
                <a:ea typeface="Tahoma" pitchFamily="34" charset="0"/>
                <a:cs typeface="Tahoma" pitchFamily="34" charset="0"/>
              </a:rPr>
              <a:t>Tầng</a:t>
            </a:r>
            <a:r>
              <a:rPr kumimoji="0" lang="en-US" sz="2400" b="0" i="1" u="none" strike="noStrike" kern="1200" cap="none" spc="0" normalizeH="0" baseline="0" noProof="0" dirty="0">
                <a:ln>
                  <a:noFill/>
                </a:ln>
                <a:solidFill>
                  <a:schemeClr val="accent2"/>
                </a:solidFill>
                <a:effectLst/>
                <a:uLnTx/>
                <a:uFillTx/>
                <a:latin typeface="Tahoma" pitchFamily="34" charset="0"/>
                <a:ea typeface="Tahoma" pitchFamily="34" charset="0"/>
                <a:cs typeface="Tahoma" pitchFamily="34" charset="0"/>
              </a:rPr>
              <a:t> </a:t>
            </a:r>
            <a:r>
              <a:rPr kumimoji="0" lang="en-US" sz="2400" b="0" i="1" u="none" strike="noStrike" kern="1200" cap="none" spc="0" normalizeH="0" baseline="0" noProof="0" dirty="0" err="1">
                <a:ln>
                  <a:noFill/>
                </a:ln>
                <a:solidFill>
                  <a:schemeClr val="accent2"/>
                </a:solidFill>
                <a:effectLst/>
                <a:uLnTx/>
                <a:uFillTx/>
                <a:latin typeface="Tahoma" pitchFamily="34" charset="0"/>
                <a:ea typeface="Tahoma" pitchFamily="34" charset="0"/>
                <a:cs typeface="Tahoma" pitchFamily="34" charset="0"/>
              </a:rPr>
              <a:t>mạng</a:t>
            </a:r>
            <a:r>
              <a:rPr kumimoji="0" lang="en-US" sz="2400" b="0" i="1" u="none" strike="noStrike" kern="1200" cap="none" spc="0" normalizeH="0" baseline="0" noProof="0" dirty="0">
                <a:ln>
                  <a:noFill/>
                </a:ln>
                <a:solidFill>
                  <a:schemeClr val="accent2"/>
                </a:solidFill>
                <a:effectLst/>
                <a:uLnTx/>
                <a:uFillTx/>
                <a:latin typeface="Tahoma" pitchFamily="34" charset="0"/>
                <a:ea typeface="Tahoma" pitchFamily="34" charset="0"/>
                <a:cs typeface="Tahoma" pitchFamily="34" charset="0"/>
              </a:rPr>
              <a:t>:</a:t>
            </a:r>
            <a:r>
              <a:rPr kumimoji="0" lang="en-US" sz="2400" b="0" i="0" u="none" strike="noStrike" kern="1200" cap="none" spc="0" normalizeH="0" baseline="0" noProof="0" dirty="0">
                <a:ln>
                  <a:noFill/>
                </a:ln>
                <a:solidFill>
                  <a:schemeClr val="tx1"/>
                </a:solidFill>
                <a:effectLst/>
                <a:uLnTx/>
                <a:uFillTx/>
                <a:latin typeface="Tahoma" pitchFamily="34" charset="0"/>
                <a:ea typeface="Tahoma" pitchFamily="34" charset="0"/>
                <a:cs typeface="Tahoma" pitchFamily="34" charset="0"/>
              </a:rPr>
              <a:t> </a:t>
            </a:r>
            <a:r>
              <a:rPr kumimoji="0" lang="en-US" sz="2400" b="0" i="0" u="none" strike="noStrike" kern="1200" cap="none" spc="0" normalizeH="0" baseline="0" noProof="0" dirty="0" err="1">
                <a:ln>
                  <a:noFill/>
                </a:ln>
                <a:solidFill>
                  <a:schemeClr val="tx1"/>
                </a:solidFill>
                <a:effectLst/>
                <a:uLnTx/>
                <a:uFillTx/>
                <a:latin typeface="Tahoma" pitchFamily="34" charset="0"/>
                <a:ea typeface="Tahoma" pitchFamily="34" charset="0"/>
                <a:cs typeface="Tahoma" pitchFamily="34" charset="0"/>
              </a:rPr>
              <a:t>cung</a:t>
            </a:r>
            <a:r>
              <a:rPr kumimoji="0" lang="en-US" sz="2400" b="0" i="0" u="none" strike="noStrike" kern="1200" cap="none" spc="0" normalizeH="0" baseline="0" noProof="0" dirty="0">
                <a:ln>
                  <a:noFill/>
                </a:ln>
                <a:solidFill>
                  <a:schemeClr val="tx1"/>
                </a:solidFill>
                <a:effectLst/>
                <a:uLnTx/>
                <a:uFillTx/>
                <a:latin typeface="Tahoma" pitchFamily="34" charset="0"/>
                <a:ea typeface="Tahoma" pitchFamily="34" charset="0"/>
                <a:cs typeface="Tahoma" pitchFamily="34" charset="0"/>
              </a:rPr>
              <a:t> </a:t>
            </a:r>
            <a:r>
              <a:rPr kumimoji="0" lang="en-US" sz="2400" b="0" i="0" u="none" strike="noStrike" kern="1200" cap="none" spc="0" normalizeH="0" baseline="0" noProof="0" dirty="0" err="1">
                <a:ln>
                  <a:noFill/>
                </a:ln>
                <a:solidFill>
                  <a:schemeClr val="tx1"/>
                </a:solidFill>
                <a:effectLst/>
                <a:uLnTx/>
                <a:uFillTx/>
                <a:latin typeface="Tahoma" pitchFamily="34" charset="0"/>
                <a:ea typeface="Tahoma" pitchFamily="34" charset="0"/>
                <a:cs typeface="Tahoma" pitchFamily="34" charset="0"/>
              </a:rPr>
              <a:t>cấp</a:t>
            </a:r>
            <a:r>
              <a:rPr kumimoji="0" lang="en-US" sz="2400" b="0" i="0" u="none" strike="noStrike" kern="1200" cap="none" spc="0" normalizeH="0" baseline="0" noProof="0" dirty="0">
                <a:ln>
                  <a:noFill/>
                </a:ln>
                <a:solidFill>
                  <a:schemeClr val="tx1"/>
                </a:solidFill>
                <a:effectLst/>
                <a:uLnTx/>
                <a:uFillTx/>
                <a:latin typeface="Tahoma" pitchFamily="34" charset="0"/>
                <a:ea typeface="Tahoma" pitchFamily="34" charset="0"/>
                <a:cs typeface="Tahoma" pitchFamily="34" charset="0"/>
              </a:rPr>
              <a:t> </a:t>
            </a:r>
            <a:r>
              <a:rPr kumimoji="0" lang="en-US" sz="2400" b="0" i="0" u="none" strike="noStrike" kern="1200" cap="none" spc="0" normalizeH="0" baseline="0" noProof="0" dirty="0" err="1">
                <a:ln>
                  <a:noFill/>
                </a:ln>
                <a:solidFill>
                  <a:schemeClr val="tx1"/>
                </a:solidFill>
                <a:effectLst/>
                <a:uLnTx/>
                <a:uFillTx/>
                <a:latin typeface="Tahoma" pitchFamily="34" charset="0"/>
                <a:ea typeface="Tahoma" pitchFamily="34" charset="0"/>
                <a:cs typeface="Tahoma" pitchFamily="34" charset="0"/>
              </a:rPr>
              <a:t>kết</a:t>
            </a:r>
            <a:r>
              <a:rPr kumimoji="0" lang="en-US" sz="2400" b="0" i="0" u="none" strike="noStrike" kern="1200" cap="none" spc="0" normalizeH="0" baseline="0" noProof="0" dirty="0">
                <a:ln>
                  <a:noFill/>
                </a:ln>
                <a:solidFill>
                  <a:schemeClr val="tx1"/>
                </a:solidFill>
                <a:effectLst/>
                <a:uLnTx/>
                <a:uFillTx/>
                <a:latin typeface="Tahoma" pitchFamily="34" charset="0"/>
                <a:ea typeface="Tahoma" pitchFamily="34" charset="0"/>
                <a:cs typeface="Tahoma" pitchFamily="34" charset="0"/>
              </a:rPr>
              <a:t> </a:t>
            </a:r>
            <a:r>
              <a:rPr kumimoji="0" lang="en-US" sz="2400" b="0" i="0" u="none" strike="noStrike" kern="1200" cap="none" spc="0" normalizeH="0" baseline="0" noProof="0" dirty="0" err="1">
                <a:ln>
                  <a:noFill/>
                </a:ln>
                <a:solidFill>
                  <a:schemeClr val="tx1"/>
                </a:solidFill>
                <a:effectLst/>
                <a:uLnTx/>
                <a:uFillTx/>
                <a:latin typeface="Tahoma" pitchFamily="34" charset="0"/>
                <a:ea typeface="Tahoma" pitchFamily="34" charset="0"/>
                <a:cs typeface="Tahoma" pitchFamily="34" charset="0"/>
              </a:rPr>
              <a:t>nối</a:t>
            </a:r>
            <a:r>
              <a:rPr kumimoji="0" lang="en-US" sz="2400" b="0" i="0" u="none" strike="noStrike" kern="1200" cap="none" spc="0" normalizeH="0" baseline="0" noProof="0" dirty="0">
                <a:ln>
                  <a:noFill/>
                </a:ln>
                <a:solidFill>
                  <a:schemeClr val="tx1"/>
                </a:solidFill>
                <a:effectLst/>
                <a:uLnTx/>
                <a:uFillTx/>
                <a:latin typeface="Tahoma" pitchFamily="34" charset="0"/>
                <a:ea typeface="Tahoma" pitchFamily="34" charset="0"/>
                <a:cs typeface="Tahoma" pitchFamily="34" charset="0"/>
              </a:rPr>
              <a:t> logic </a:t>
            </a:r>
            <a:r>
              <a:rPr kumimoji="0" lang="en-US" sz="2400" b="0" i="0" u="none" strike="noStrike" kern="1200" cap="none" spc="0" normalizeH="0" baseline="0" noProof="0" dirty="0" err="1">
                <a:ln>
                  <a:noFill/>
                </a:ln>
                <a:solidFill>
                  <a:schemeClr val="tx1"/>
                </a:solidFill>
                <a:effectLst/>
                <a:uLnTx/>
                <a:uFillTx/>
                <a:latin typeface="Tahoma" pitchFamily="34" charset="0"/>
                <a:ea typeface="Tahoma" pitchFamily="34" charset="0"/>
                <a:cs typeface="Tahoma" pitchFamily="34" charset="0"/>
              </a:rPr>
              <a:t>giữa</a:t>
            </a:r>
            <a:r>
              <a:rPr kumimoji="0" lang="en-US" sz="2400" b="0" i="0" u="none" strike="noStrike" kern="1200" cap="none" spc="0" normalizeH="0" baseline="0" noProof="0" dirty="0">
                <a:ln>
                  <a:noFill/>
                </a:ln>
                <a:solidFill>
                  <a:schemeClr val="tx1"/>
                </a:solidFill>
                <a:effectLst/>
                <a:uLnTx/>
                <a:uFillTx/>
                <a:latin typeface="Tahoma" pitchFamily="34" charset="0"/>
                <a:ea typeface="Tahoma" pitchFamily="34" charset="0"/>
                <a:cs typeface="Tahoma" pitchFamily="34" charset="0"/>
              </a:rPr>
              <a:t> </a:t>
            </a:r>
            <a:r>
              <a:rPr kumimoji="0" lang="en-US" sz="2400" b="0" i="0" u="none" strike="noStrike" kern="1200" cap="none" spc="0" normalizeH="0" baseline="0" noProof="0" dirty="0" err="1">
                <a:ln>
                  <a:noFill/>
                </a:ln>
                <a:solidFill>
                  <a:schemeClr val="tx1"/>
                </a:solidFill>
                <a:effectLst/>
                <a:uLnTx/>
                <a:uFillTx/>
                <a:latin typeface="Tahoma" pitchFamily="34" charset="0"/>
                <a:ea typeface="Tahoma" pitchFamily="34" charset="0"/>
                <a:cs typeface="Tahoma" pitchFamily="34" charset="0"/>
              </a:rPr>
              <a:t>các</a:t>
            </a:r>
            <a:r>
              <a:rPr kumimoji="0" lang="en-US" sz="2400" b="0" i="0" u="none" strike="noStrike" kern="1200" cap="none" spc="0" normalizeH="0" baseline="0" noProof="0" dirty="0">
                <a:ln>
                  <a:noFill/>
                </a:ln>
                <a:solidFill>
                  <a:schemeClr val="tx1"/>
                </a:solidFill>
                <a:effectLst/>
                <a:uLnTx/>
                <a:uFillTx/>
                <a:latin typeface="Tahoma" pitchFamily="34" charset="0"/>
                <a:ea typeface="Tahoma" pitchFamily="34" charset="0"/>
                <a:cs typeface="Tahoma" pitchFamily="34" charset="0"/>
              </a:rPr>
              <a:t> host</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q"/>
              <a:tabLst/>
              <a:defRPr/>
            </a:pPr>
            <a:r>
              <a:rPr kumimoji="0" lang="en-US" sz="2400" b="0" i="1" u="none" strike="noStrike" kern="1200" cap="none" spc="0" normalizeH="0" baseline="0" noProof="0" dirty="0" err="1">
                <a:ln>
                  <a:noFill/>
                </a:ln>
                <a:solidFill>
                  <a:schemeClr val="accent2"/>
                </a:solidFill>
                <a:effectLst/>
                <a:uLnTx/>
                <a:uFillTx/>
                <a:latin typeface="Tahoma" pitchFamily="34" charset="0"/>
                <a:ea typeface="Tahoma" pitchFamily="34" charset="0"/>
                <a:cs typeface="Tahoma" pitchFamily="34" charset="0"/>
              </a:rPr>
              <a:t>Tầng</a:t>
            </a:r>
            <a:r>
              <a:rPr kumimoji="0" lang="en-US" sz="2400" b="0" i="1" u="none" strike="noStrike" kern="1200" cap="none" spc="0" normalizeH="0" baseline="0" noProof="0" dirty="0">
                <a:ln>
                  <a:noFill/>
                </a:ln>
                <a:solidFill>
                  <a:schemeClr val="accent2"/>
                </a:solidFill>
                <a:effectLst/>
                <a:uLnTx/>
                <a:uFillTx/>
                <a:latin typeface="Tahoma" pitchFamily="34" charset="0"/>
                <a:ea typeface="Tahoma" pitchFamily="34" charset="0"/>
                <a:cs typeface="Tahoma" pitchFamily="34" charset="0"/>
              </a:rPr>
              <a:t> </a:t>
            </a:r>
            <a:r>
              <a:rPr kumimoji="0" lang="en-US" sz="2400" b="0" i="1" u="none" strike="noStrike" kern="1200" cap="none" spc="0" normalizeH="0" baseline="0" noProof="0" dirty="0" err="1">
                <a:ln>
                  <a:noFill/>
                </a:ln>
                <a:solidFill>
                  <a:schemeClr val="accent2"/>
                </a:solidFill>
                <a:effectLst/>
                <a:uLnTx/>
                <a:uFillTx/>
                <a:latin typeface="Tahoma" pitchFamily="34" charset="0"/>
                <a:ea typeface="Tahoma" pitchFamily="34" charset="0"/>
                <a:cs typeface="Tahoma" pitchFamily="34" charset="0"/>
              </a:rPr>
              <a:t>vận</a:t>
            </a:r>
            <a:r>
              <a:rPr kumimoji="0" lang="en-US" sz="2400" b="0" i="1" u="none" strike="noStrike" kern="1200" cap="none" spc="0" normalizeH="0" baseline="0" noProof="0" dirty="0">
                <a:ln>
                  <a:noFill/>
                </a:ln>
                <a:solidFill>
                  <a:schemeClr val="accent2"/>
                </a:solidFill>
                <a:effectLst/>
                <a:uLnTx/>
                <a:uFillTx/>
                <a:latin typeface="Tahoma" pitchFamily="34" charset="0"/>
                <a:ea typeface="Tahoma" pitchFamily="34" charset="0"/>
                <a:cs typeface="Tahoma" pitchFamily="34" charset="0"/>
              </a:rPr>
              <a:t> </a:t>
            </a:r>
            <a:r>
              <a:rPr kumimoji="0" lang="en-US" sz="2400" b="0" i="1" u="none" strike="noStrike" kern="1200" cap="none" spc="0" normalizeH="0" baseline="0" noProof="0" dirty="0" err="1">
                <a:ln>
                  <a:noFill/>
                </a:ln>
                <a:solidFill>
                  <a:schemeClr val="accent2"/>
                </a:solidFill>
                <a:effectLst/>
                <a:uLnTx/>
                <a:uFillTx/>
                <a:latin typeface="Tahoma" pitchFamily="34" charset="0"/>
                <a:ea typeface="Tahoma" pitchFamily="34" charset="0"/>
                <a:cs typeface="Tahoma" pitchFamily="34" charset="0"/>
              </a:rPr>
              <a:t>chuyển</a:t>
            </a:r>
            <a:r>
              <a:rPr kumimoji="0" lang="en-US" sz="2400" b="0" i="1" u="none" strike="noStrike" kern="1200" cap="none" spc="0" normalizeH="0" baseline="0" noProof="0" dirty="0">
                <a:ln>
                  <a:noFill/>
                </a:ln>
                <a:solidFill>
                  <a:schemeClr val="accent2"/>
                </a:solidFill>
                <a:effectLst/>
                <a:uLnTx/>
                <a:uFillTx/>
                <a:latin typeface="Tahoma" pitchFamily="34" charset="0"/>
                <a:ea typeface="Tahoma" pitchFamily="34" charset="0"/>
                <a:cs typeface="Tahoma" pitchFamily="34" charset="0"/>
              </a:rPr>
              <a:t>:</a:t>
            </a:r>
            <a:r>
              <a:rPr kumimoji="0" lang="en-US" sz="2400" b="0" i="0" u="none" strike="noStrike" kern="1200" cap="none" spc="0" normalizeH="0" baseline="0" noProof="0" dirty="0">
                <a:ln>
                  <a:noFill/>
                </a:ln>
                <a:solidFill>
                  <a:schemeClr val="tx1"/>
                </a:solidFill>
                <a:effectLst/>
                <a:uLnTx/>
                <a:uFillTx/>
                <a:latin typeface="Tahoma" pitchFamily="34" charset="0"/>
                <a:ea typeface="Tahoma" pitchFamily="34" charset="0"/>
                <a:cs typeface="Tahoma" pitchFamily="34" charset="0"/>
              </a:rPr>
              <a:t> </a:t>
            </a:r>
            <a:r>
              <a:rPr kumimoji="0" lang="en-US" sz="2400" b="0" i="0" u="none" strike="noStrike" kern="1200" cap="none" spc="0" normalizeH="0" baseline="0" noProof="0" dirty="0" err="1">
                <a:ln>
                  <a:noFill/>
                </a:ln>
                <a:solidFill>
                  <a:schemeClr val="tx1"/>
                </a:solidFill>
                <a:effectLst/>
                <a:uLnTx/>
                <a:uFillTx/>
                <a:latin typeface="Tahoma" pitchFamily="34" charset="0"/>
                <a:ea typeface="Tahoma" pitchFamily="34" charset="0"/>
                <a:cs typeface="Tahoma" pitchFamily="34" charset="0"/>
              </a:rPr>
              <a:t>cung</a:t>
            </a:r>
            <a:r>
              <a:rPr kumimoji="0" lang="en-US" sz="2400" b="0" i="0" u="none" strike="noStrike" kern="1200" cap="none" spc="0" normalizeH="0" baseline="0" noProof="0" dirty="0">
                <a:ln>
                  <a:noFill/>
                </a:ln>
                <a:solidFill>
                  <a:schemeClr val="tx1"/>
                </a:solidFill>
                <a:effectLst/>
                <a:uLnTx/>
                <a:uFillTx/>
                <a:latin typeface="Tahoma" pitchFamily="34" charset="0"/>
                <a:ea typeface="Tahoma" pitchFamily="34" charset="0"/>
                <a:cs typeface="Tahoma" pitchFamily="34" charset="0"/>
              </a:rPr>
              <a:t> </a:t>
            </a:r>
            <a:r>
              <a:rPr kumimoji="0" lang="en-US" sz="2400" b="0" i="0" u="none" strike="noStrike" kern="1200" cap="none" spc="0" normalizeH="0" baseline="0" noProof="0" dirty="0" err="1">
                <a:ln>
                  <a:noFill/>
                </a:ln>
                <a:solidFill>
                  <a:schemeClr val="tx1"/>
                </a:solidFill>
                <a:effectLst/>
                <a:uLnTx/>
                <a:uFillTx/>
                <a:latin typeface="Tahoma" pitchFamily="34" charset="0"/>
                <a:ea typeface="Tahoma" pitchFamily="34" charset="0"/>
                <a:cs typeface="Tahoma" pitchFamily="34" charset="0"/>
              </a:rPr>
              <a:t>cấp</a:t>
            </a:r>
            <a:r>
              <a:rPr kumimoji="0" lang="en-US" sz="2400" b="0" i="0" u="none" strike="noStrike" kern="1200" cap="none" spc="0" normalizeH="0" baseline="0" noProof="0" dirty="0">
                <a:ln>
                  <a:noFill/>
                </a:ln>
                <a:solidFill>
                  <a:schemeClr val="tx1"/>
                </a:solidFill>
                <a:effectLst/>
                <a:uLnTx/>
                <a:uFillTx/>
                <a:latin typeface="Tahoma" pitchFamily="34" charset="0"/>
                <a:ea typeface="Tahoma" pitchFamily="34" charset="0"/>
                <a:cs typeface="Tahoma" pitchFamily="34" charset="0"/>
              </a:rPr>
              <a:t> </a:t>
            </a:r>
            <a:r>
              <a:rPr kumimoji="0" lang="en-US" sz="2400" b="0" i="0" u="none" strike="noStrike" kern="1200" cap="none" spc="0" normalizeH="0" baseline="0" noProof="0" dirty="0" err="1">
                <a:ln>
                  <a:noFill/>
                </a:ln>
                <a:solidFill>
                  <a:schemeClr val="tx1"/>
                </a:solidFill>
                <a:effectLst/>
                <a:uLnTx/>
                <a:uFillTx/>
                <a:latin typeface="Tahoma" pitchFamily="34" charset="0"/>
                <a:ea typeface="Tahoma" pitchFamily="34" charset="0"/>
                <a:cs typeface="Tahoma" pitchFamily="34" charset="0"/>
              </a:rPr>
              <a:t>kết</a:t>
            </a:r>
            <a:r>
              <a:rPr kumimoji="0" lang="en-US" sz="2400" b="0" i="0" u="none" strike="noStrike" kern="1200" cap="none" spc="0" normalizeH="0" baseline="0" noProof="0" dirty="0">
                <a:ln>
                  <a:noFill/>
                </a:ln>
                <a:solidFill>
                  <a:schemeClr val="tx1"/>
                </a:solidFill>
                <a:effectLst/>
                <a:uLnTx/>
                <a:uFillTx/>
                <a:latin typeface="Tahoma" pitchFamily="34" charset="0"/>
                <a:ea typeface="Tahoma" pitchFamily="34" charset="0"/>
                <a:cs typeface="Tahoma" pitchFamily="34" charset="0"/>
              </a:rPr>
              <a:t> </a:t>
            </a:r>
            <a:r>
              <a:rPr kumimoji="0" lang="en-US" sz="2400" b="0" i="0" u="none" strike="noStrike" kern="1200" cap="none" spc="0" normalizeH="0" baseline="0" noProof="0" dirty="0" err="1">
                <a:ln>
                  <a:noFill/>
                </a:ln>
                <a:solidFill>
                  <a:schemeClr val="tx1"/>
                </a:solidFill>
                <a:effectLst/>
                <a:uLnTx/>
                <a:uFillTx/>
                <a:latin typeface="Tahoma" pitchFamily="34" charset="0"/>
                <a:ea typeface="Tahoma" pitchFamily="34" charset="0"/>
                <a:cs typeface="Tahoma" pitchFamily="34" charset="0"/>
              </a:rPr>
              <a:t>nối</a:t>
            </a:r>
            <a:r>
              <a:rPr kumimoji="0" lang="en-US" sz="2400" b="0" i="0" u="none" strike="noStrike" kern="1200" cap="none" spc="0" normalizeH="0" baseline="0" noProof="0" dirty="0">
                <a:ln>
                  <a:noFill/>
                </a:ln>
                <a:solidFill>
                  <a:schemeClr val="tx1"/>
                </a:solidFill>
                <a:effectLst/>
                <a:uLnTx/>
                <a:uFillTx/>
                <a:latin typeface="Tahoma" pitchFamily="34" charset="0"/>
                <a:ea typeface="Tahoma" pitchFamily="34" charset="0"/>
                <a:cs typeface="Tahoma" pitchFamily="34" charset="0"/>
              </a:rPr>
              <a:t> logic </a:t>
            </a:r>
            <a:r>
              <a:rPr kumimoji="0" lang="en-US" sz="2400" b="0" i="0" u="none" strike="noStrike" kern="1200" cap="none" spc="0" normalizeH="0" baseline="0" noProof="0" dirty="0" err="1">
                <a:ln>
                  <a:noFill/>
                </a:ln>
                <a:solidFill>
                  <a:schemeClr val="tx1"/>
                </a:solidFill>
                <a:effectLst/>
                <a:uLnTx/>
                <a:uFillTx/>
                <a:latin typeface="Tahoma" pitchFamily="34" charset="0"/>
                <a:ea typeface="Tahoma" pitchFamily="34" charset="0"/>
                <a:cs typeface="Tahoma" pitchFamily="34" charset="0"/>
              </a:rPr>
              <a:t>giữa</a:t>
            </a:r>
            <a:r>
              <a:rPr kumimoji="0" lang="en-US" sz="2400" b="0" i="0" u="none" strike="noStrike" kern="1200" cap="none" spc="0" normalizeH="0" baseline="0" noProof="0" dirty="0">
                <a:ln>
                  <a:noFill/>
                </a:ln>
                <a:solidFill>
                  <a:schemeClr val="tx1"/>
                </a:solidFill>
                <a:effectLst/>
                <a:uLnTx/>
                <a:uFillTx/>
                <a:latin typeface="Tahoma" pitchFamily="34" charset="0"/>
                <a:ea typeface="Tahoma" pitchFamily="34" charset="0"/>
                <a:cs typeface="Tahoma" pitchFamily="34" charset="0"/>
              </a:rPr>
              <a:t> </a:t>
            </a:r>
            <a:r>
              <a:rPr kumimoji="0" lang="en-US" sz="2400" b="0" i="0" u="none" strike="noStrike" kern="1200" cap="none" spc="0" normalizeH="0" baseline="0" noProof="0" dirty="0" err="1">
                <a:ln>
                  <a:noFill/>
                </a:ln>
                <a:solidFill>
                  <a:schemeClr val="tx1"/>
                </a:solidFill>
                <a:effectLst/>
                <a:uLnTx/>
                <a:uFillTx/>
                <a:latin typeface="Tahoma" pitchFamily="34" charset="0"/>
                <a:ea typeface="Tahoma" pitchFamily="34" charset="0"/>
                <a:cs typeface="Tahoma" pitchFamily="34" charset="0"/>
              </a:rPr>
              <a:t>các</a:t>
            </a:r>
            <a:r>
              <a:rPr kumimoji="0" lang="en-US" sz="2400" b="0" i="0" u="none" strike="noStrike" kern="1200" cap="none" spc="0" normalizeH="0" baseline="0" noProof="0" dirty="0">
                <a:ln>
                  <a:noFill/>
                </a:ln>
                <a:solidFill>
                  <a:schemeClr val="tx1"/>
                </a:solidFill>
                <a:effectLst/>
                <a:uLnTx/>
                <a:uFillTx/>
                <a:latin typeface="Tahoma" pitchFamily="34" charset="0"/>
                <a:ea typeface="Tahoma" pitchFamily="34" charset="0"/>
                <a:cs typeface="Tahoma" pitchFamily="34" charset="0"/>
              </a:rPr>
              <a:t> </a:t>
            </a:r>
            <a:r>
              <a:rPr kumimoji="0" lang="en-US" sz="2400" b="0" i="0" u="none" strike="noStrike" kern="1200" cap="none" spc="0" normalizeH="0" baseline="0" noProof="0" dirty="0" err="1">
                <a:ln>
                  <a:noFill/>
                </a:ln>
                <a:solidFill>
                  <a:schemeClr val="tx1"/>
                </a:solidFill>
                <a:effectLst/>
                <a:uLnTx/>
                <a:uFillTx/>
                <a:latin typeface="Tahoma" pitchFamily="34" charset="0"/>
                <a:ea typeface="Tahoma" pitchFamily="34" charset="0"/>
                <a:cs typeface="Tahoma" pitchFamily="34" charset="0"/>
              </a:rPr>
              <a:t>tiến</a:t>
            </a:r>
            <a:r>
              <a:rPr kumimoji="0" lang="en-US" sz="2400" b="0" i="0" u="none" strike="noStrike" kern="1200" cap="none" spc="0" normalizeH="0" baseline="0" noProof="0" dirty="0">
                <a:ln>
                  <a:noFill/>
                </a:ln>
                <a:solidFill>
                  <a:schemeClr val="tx1"/>
                </a:solidFill>
                <a:effectLst/>
                <a:uLnTx/>
                <a:uFillTx/>
                <a:latin typeface="Tahoma" pitchFamily="34" charset="0"/>
                <a:ea typeface="Tahoma" pitchFamily="34" charset="0"/>
                <a:cs typeface="Tahoma" pitchFamily="34" charset="0"/>
              </a:rPr>
              <a:t> </a:t>
            </a:r>
            <a:r>
              <a:rPr kumimoji="0" lang="en-US" sz="2400" b="0" i="0" u="none" strike="noStrike" kern="1200" cap="none" spc="0" normalizeH="0" baseline="0" noProof="0" dirty="0" err="1">
                <a:ln>
                  <a:noFill/>
                </a:ln>
                <a:solidFill>
                  <a:schemeClr val="tx1"/>
                </a:solidFill>
                <a:effectLst/>
                <a:uLnTx/>
                <a:uFillTx/>
                <a:latin typeface="Tahoma" pitchFamily="34" charset="0"/>
                <a:ea typeface="Tahoma" pitchFamily="34" charset="0"/>
                <a:cs typeface="Tahoma" pitchFamily="34" charset="0"/>
              </a:rPr>
              <a:t>trình</a:t>
            </a:r>
            <a:r>
              <a:rPr kumimoji="0" lang="en-US" sz="2400" b="0" i="0" u="none" strike="noStrike" kern="1200" cap="none" spc="0" normalizeH="0" baseline="0" noProof="0" dirty="0">
                <a:ln>
                  <a:noFill/>
                </a:ln>
                <a:solidFill>
                  <a:schemeClr val="tx1"/>
                </a:solidFill>
                <a:effectLst/>
                <a:uLnTx/>
                <a:uFillTx/>
                <a:latin typeface="Tahoma" pitchFamily="34" charset="0"/>
                <a:ea typeface="Tahoma" pitchFamily="34" charset="0"/>
                <a:cs typeface="Tahoma" pitchFamily="34" charset="0"/>
              </a:rPr>
              <a:t> </a:t>
            </a:r>
          </a:p>
          <a:p>
            <a:pPr marL="742950" marR="0" lvl="1" indent="-28575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0" lang="en-US" sz="2000" b="0" i="0" u="none" strike="noStrike" kern="1200" cap="none" spc="0" normalizeH="0" baseline="0" noProof="0" dirty="0" err="1">
                <a:ln>
                  <a:noFill/>
                </a:ln>
                <a:solidFill>
                  <a:schemeClr val="tx1"/>
                </a:solidFill>
                <a:effectLst/>
                <a:uLnTx/>
                <a:uFillTx/>
                <a:latin typeface="Tahoma" pitchFamily="34" charset="0"/>
                <a:ea typeface="Tahoma" pitchFamily="34" charset="0"/>
                <a:cs typeface="Tahoma" pitchFamily="34" charset="0"/>
              </a:rPr>
              <a:t>Dựa</a:t>
            </a:r>
            <a:r>
              <a:rPr kumimoji="0" lang="en-US" sz="2000" b="0" i="0" u="none" strike="noStrike" kern="1200" cap="none" spc="0" normalizeH="0" baseline="0" noProof="0" dirty="0">
                <a:ln>
                  <a:noFill/>
                </a:ln>
                <a:solidFill>
                  <a:schemeClr val="tx1"/>
                </a:solidFill>
                <a:effectLst/>
                <a:uLnTx/>
                <a:uFillTx/>
                <a:latin typeface="Tahoma" pitchFamily="34" charset="0"/>
                <a:ea typeface="Tahoma" pitchFamily="34" charset="0"/>
                <a:cs typeface="Tahoma" pitchFamily="34" charset="0"/>
              </a:rPr>
              <a:t> </a:t>
            </a:r>
            <a:r>
              <a:rPr kumimoji="0" lang="en-US" sz="2000" b="0" i="0" u="none" strike="noStrike" kern="1200" cap="none" spc="0" normalizeH="0" baseline="0" noProof="0" dirty="0" err="1">
                <a:ln>
                  <a:noFill/>
                </a:ln>
                <a:solidFill>
                  <a:schemeClr val="tx1"/>
                </a:solidFill>
                <a:effectLst/>
                <a:uLnTx/>
                <a:uFillTx/>
                <a:latin typeface="Tahoma" pitchFamily="34" charset="0"/>
                <a:ea typeface="Tahoma" pitchFamily="34" charset="0"/>
                <a:cs typeface="Tahoma" pitchFamily="34" charset="0"/>
              </a:rPr>
              <a:t>trên</a:t>
            </a:r>
            <a:r>
              <a:rPr kumimoji="0" lang="en-US" sz="2000" b="0" i="0" u="none" strike="noStrike" kern="1200" cap="none" spc="0" normalizeH="0" baseline="0" noProof="0" dirty="0">
                <a:ln>
                  <a:noFill/>
                </a:ln>
                <a:solidFill>
                  <a:schemeClr val="tx1"/>
                </a:solidFill>
                <a:effectLst/>
                <a:uLnTx/>
                <a:uFillTx/>
                <a:latin typeface="Tahoma" pitchFamily="34" charset="0"/>
                <a:ea typeface="Tahoma" pitchFamily="34" charset="0"/>
                <a:cs typeface="Tahoma" pitchFamily="34" charset="0"/>
              </a:rPr>
              <a:t>, </a:t>
            </a:r>
            <a:r>
              <a:rPr kumimoji="0" lang="en-US" sz="2000" b="0" i="0" u="none" strike="noStrike" kern="1200" cap="none" spc="0" normalizeH="0" baseline="0" noProof="0" dirty="0" err="1">
                <a:ln>
                  <a:noFill/>
                </a:ln>
                <a:solidFill>
                  <a:schemeClr val="tx1"/>
                </a:solidFill>
                <a:effectLst/>
                <a:uLnTx/>
                <a:uFillTx/>
                <a:latin typeface="Tahoma" pitchFamily="34" charset="0"/>
                <a:ea typeface="Tahoma" pitchFamily="34" charset="0"/>
                <a:cs typeface="Tahoma" pitchFamily="34" charset="0"/>
              </a:rPr>
              <a:t>mở</a:t>
            </a:r>
            <a:r>
              <a:rPr kumimoji="0" lang="en-US" sz="2000" b="0" i="0" u="none" strike="noStrike" kern="1200" cap="none" spc="0" normalizeH="0" baseline="0" noProof="0" dirty="0">
                <a:ln>
                  <a:noFill/>
                </a:ln>
                <a:solidFill>
                  <a:schemeClr val="tx1"/>
                </a:solidFill>
                <a:effectLst/>
                <a:uLnTx/>
                <a:uFillTx/>
                <a:latin typeface="Tahoma" pitchFamily="34" charset="0"/>
                <a:ea typeface="Tahoma" pitchFamily="34" charset="0"/>
                <a:cs typeface="Tahoma" pitchFamily="34" charset="0"/>
              </a:rPr>
              <a:t> </a:t>
            </a:r>
            <a:r>
              <a:rPr kumimoji="0" lang="en-US" sz="2000" b="0" i="0" u="none" strike="noStrike" kern="1200" cap="none" spc="0" normalizeH="0" baseline="0" noProof="0" dirty="0" err="1">
                <a:ln>
                  <a:noFill/>
                </a:ln>
                <a:solidFill>
                  <a:schemeClr val="tx1"/>
                </a:solidFill>
                <a:effectLst/>
                <a:uLnTx/>
                <a:uFillTx/>
                <a:latin typeface="Tahoma" pitchFamily="34" charset="0"/>
                <a:ea typeface="Tahoma" pitchFamily="34" charset="0"/>
                <a:cs typeface="Tahoma" pitchFamily="34" charset="0"/>
              </a:rPr>
              <a:t>rộng</a:t>
            </a:r>
            <a:r>
              <a:rPr kumimoji="0" lang="en-US" sz="2000" b="0" i="0" u="none" strike="noStrike" kern="1200" cap="none" spc="0" normalizeH="0" baseline="0" noProof="0" dirty="0">
                <a:ln>
                  <a:noFill/>
                </a:ln>
                <a:solidFill>
                  <a:schemeClr val="tx1"/>
                </a:solidFill>
                <a:effectLst/>
                <a:uLnTx/>
                <a:uFillTx/>
                <a:latin typeface="Tahoma" pitchFamily="34" charset="0"/>
                <a:ea typeface="Tahoma" pitchFamily="34" charset="0"/>
                <a:cs typeface="Tahoma" pitchFamily="34" charset="0"/>
              </a:rPr>
              <a:t> </a:t>
            </a:r>
            <a:r>
              <a:rPr kumimoji="0" lang="en-US" sz="2000" b="0" i="0" u="none" strike="noStrike" kern="1200" cap="none" spc="0" normalizeH="0" baseline="0" noProof="0" dirty="0" err="1">
                <a:ln>
                  <a:noFill/>
                </a:ln>
                <a:solidFill>
                  <a:schemeClr val="tx1"/>
                </a:solidFill>
                <a:effectLst/>
                <a:uLnTx/>
                <a:uFillTx/>
                <a:latin typeface="Tahoma" pitchFamily="34" charset="0"/>
                <a:ea typeface="Tahoma" pitchFamily="34" charset="0"/>
                <a:cs typeface="Tahoma" pitchFamily="34" charset="0"/>
              </a:rPr>
              <a:t>dịch</a:t>
            </a:r>
            <a:r>
              <a:rPr kumimoji="0" lang="en-US" sz="2000" b="0" i="0" u="none" strike="noStrike" kern="1200" cap="none" spc="0" normalizeH="0" baseline="0" noProof="0" dirty="0">
                <a:ln>
                  <a:noFill/>
                </a:ln>
                <a:solidFill>
                  <a:schemeClr val="tx1"/>
                </a:solidFill>
                <a:effectLst/>
                <a:uLnTx/>
                <a:uFillTx/>
                <a:latin typeface="Tahoma" pitchFamily="34" charset="0"/>
                <a:ea typeface="Tahoma" pitchFamily="34" charset="0"/>
                <a:cs typeface="Tahoma" pitchFamily="34" charset="0"/>
              </a:rPr>
              <a:t> </a:t>
            </a:r>
            <a:r>
              <a:rPr kumimoji="0" lang="en-US" sz="2000" b="0" i="0" u="none" strike="noStrike" kern="1200" cap="none" spc="0" normalizeH="0" baseline="0" noProof="0" dirty="0" err="1">
                <a:ln>
                  <a:noFill/>
                </a:ln>
                <a:solidFill>
                  <a:schemeClr val="tx1"/>
                </a:solidFill>
                <a:effectLst/>
                <a:uLnTx/>
                <a:uFillTx/>
                <a:latin typeface="Tahoma" pitchFamily="34" charset="0"/>
                <a:ea typeface="Tahoma" pitchFamily="34" charset="0"/>
                <a:cs typeface="Tahoma" pitchFamily="34" charset="0"/>
              </a:rPr>
              <a:t>vụ</a:t>
            </a:r>
            <a:r>
              <a:rPr kumimoji="0" lang="en-US" sz="2000" b="0" i="0" u="none" strike="noStrike" kern="1200" cap="none" spc="0" normalizeH="0" baseline="0" noProof="0" dirty="0">
                <a:ln>
                  <a:noFill/>
                </a:ln>
                <a:solidFill>
                  <a:schemeClr val="tx1"/>
                </a:solidFill>
                <a:effectLst/>
                <a:uLnTx/>
                <a:uFillTx/>
                <a:latin typeface="Tahoma" pitchFamily="34" charset="0"/>
                <a:ea typeface="Tahoma" pitchFamily="34" charset="0"/>
                <a:cs typeface="Tahoma" pitchFamily="34" charset="0"/>
              </a:rPr>
              <a:t> </a:t>
            </a:r>
            <a:r>
              <a:rPr kumimoji="0" lang="en-US" sz="2000" b="0" i="0" u="none" strike="noStrike" kern="1200" cap="none" spc="0" normalizeH="0" baseline="0" noProof="0" dirty="0" err="1">
                <a:ln>
                  <a:noFill/>
                </a:ln>
                <a:solidFill>
                  <a:schemeClr val="tx1"/>
                </a:solidFill>
                <a:effectLst/>
                <a:uLnTx/>
                <a:uFillTx/>
                <a:latin typeface="Tahoma" pitchFamily="34" charset="0"/>
                <a:ea typeface="Tahoma" pitchFamily="34" charset="0"/>
                <a:cs typeface="Tahoma" pitchFamily="34" charset="0"/>
              </a:rPr>
              <a:t>của</a:t>
            </a:r>
            <a:r>
              <a:rPr kumimoji="0" lang="en-US" sz="2000" b="0" i="0" u="none" strike="noStrike" kern="1200" cap="none" spc="0" normalizeH="0" baseline="0" noProof="0" dirty="0">
                <a:ln>
                  <a:noFill/>
                </a:ln>
                <a:solidFill>
                  <a:schemeClr val="tx1"/>
                </a:solidFill>
                <a:effectLst/>
                <a:uLnTx/>
                <a:uFillTx/>
                <a:latin typeface="Tahoma" pitchFamily="34" charset="0"/>
                <a:ea typeface="Tahoma" pitchFamily="34" charset="0"/>
                <a:cs typeface="Tahoma" pitchFamily="34" charset="0"/>
              </a:rPr>
              <a:t> </a:t>
            </a:r>
            <a:r>
              <a:rPr kumimoji="0" lang="en-US" sz="2000" b="0" i="0" u="none" strike="noStrike" kern="1200" cap="none" spc="0" normalizeH="0" baseline="0" noProof="0" dirty="0" err="1">
                <a:ln>
                  <a:noFill/>
                </a:ln>
                <a:solidFill>
                  <a:schemeClr val="tx1"/>
                </a:solidFill>
                <a:effectLst/>
                <a:uLnTx/>
                <a:uFillTx/>
                <a:latin typeface="Tahoma" pitchFamily="34" charset="0"/>
                <a:ea typeface="Tahoma" pitchFamily="34" charset="0"/>
                <a:cs typeface="Tahoma" pitchFamily="34" charset="0"/>
              </a:rPr>
              <a:t>tầng</a:t>
            </a:r>
            <a:r>
              <a:rPr kumimoji="0" lang="en-US" sz="2000" b="0" i="0" u="none" strike="noStrike" kern="1200" cap="none" spc="0" normalizeH="0" baseline="0" noProof="0" dirty="0">
                <a:ln>
                  <a:noFill/>
                </a:ln>
                <a:solidFill>
                  <a:schemeClr val="tx1"/>
                </a:solidFill>
                <a:effectLst/>
                <a:uLnTx/>
                <a:uFillTx/>
                <a:latin typeface="Tahoma" pitchFamily="34" charset="0"/>
                <a:ea typeface="Tahoma" pitchFamily="34" charset="0"/>
                <a:cs typeface="Tahoma" pitchFamily="34" charset="0"/>
              </a:rPr>
              <a:t> </a:t>
            </a:r>
            <a:r>
              <a:rPr kumimoji="0" lang="en-US" sz="2000" b="0" i="0" u="none" strike="noStrike" kern="1200" cap="none" spc="0" normalizeH="0" baseline="0" noProof="0" dirty="0" err="1">
                <a:ln>
                  <a:noFill/>
                </a:ln>
                <a:solidFill>
                  <a:schemeClr val="tx1"/>
                </a:solidFill>
                <a:effectLst/>
                <a:uLnTx/>
                <a:uFillTx/>
                <a:latin typeface="Tahoma" pitchFamily="34" charset="0"/>
                <a:ea typeface="Tahoma" pitchFamily="34" charset="0"/>
                <a:cs typeface="Tahoma" pitchFamily="34" charset="0"/>
              </a:rPr>
              <a:t>mạng</a:t>
            </a:r>
            <a:endParaRPr kumimoji="0" lang="en-US" sz="1800" b="0" i="0" u="none" strike="noStrike" kern="1200" cap="none" spc="0" normalizeH="0" baseline="0" noProof="0" dirty="0">
              <a:ln>
                <a:noFill/>
              </a:ln>
              <a:solidFill>
                <a:schemeClr val="tx1"/>
              </a:solidFill>
              <a:effectLst/>
              <a:uLnTx/>
              <a:uFillTx/>
              <a:latin typeface="Tahoma" pitchFamily="34" charset="0"/>
              <a:ea typeface="Tahoma" pitchFamily="34" charset="0"/>
              <a:cs typeface="Tahoma" pitchFamily="34" charset="0"/>
            </a:endParaRPr>
          </a:p>
        </p:txBody>
      </p:sp>
      <p:sp>
        <p:nvSpPr>
          <p:cNvPr id="7" name="Rectangle 4"/>
          <p:cNvSpPr txBox="1">
            <a:spLocks noChangeArrowheads="1"/>
          </p:cNvSpPr>
          <p:nvPr/>
        </p:nvSpPr>
        <p:spPr>
          <a:xfrm>
            <a:off x="143860" y="2160462"/>
            <a:ext cx="8747183" cy="4552950"/>
          </a:xfrm>
          <a:prstGeom prst="rect">
            <a:avLst/>
          </a:prstGeom>
          <a:ln w="19050">
            <a:solidFill>
              <a:srgbClr val="FF0000"/>
            </a:solidFill>
          </a:ln>
        </p:spPr>
        <p:txBody>
          <a:bodyPr vert="horz">
            <a:normAutofit fontScale="92500" lnSpcReduction="20000"/>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ZapfDingbats" pitchFamily="82" charset="2"/>
              <a:buNone/>
              <a:tabLst/>
              <a:defRPr/>
            </a:pPr>
            <a:r>
              <a:rPr kumimoji="0" lang="en-US" sz="2400" b="0" i="0" u="sng" strike="noStrike" kern="1200" cap="none" spc="0" normalizeH="0" baseline="0" noProof="0" dirty="0" err="1">
                <a:ln>
                  <a:noFill/>
                </a:ln>
                <a:solidFill>
                  <a:srgbClr val="FF0000"/>
                </a:solidFill>
                <a:effectLst/>
                <a:uLnTx/>
                <a:uFillTx/>
                <a:latin typeface="+mn-lt"/>
                <a:ea typeface="+mn-ea"/>
                <a:cs typeface="+mn-cs"/>
              </a:rPr>
              <a:t>Ví</a:t>
            </a:r>
            <a:r>
              <a:rPr kumimoji="0" lang="en-US" sz="2400" b="0" i="0" u="sng" strike="noStrike" kern="1200" cap="none" spc="0" normalizeH="0" noProof="0" dirty="0">
                <a:ln>
                  <a:noFill/>
                </a:ln>
                <a:solidFill>
                  <a:srgbClr val="FF0000"/>
                </a:solidFill>
                <a:effectLst/>
                <a:uLnTx/>
                <a:uFillTx/>
                <a:latin typeface="+mn-lt"/>
                <a:ea typeface="+mn-ea"/>
                <a:cs typeface="+mn-cs"/>
              </a:rPr>
              <a:t> </a:t>
            </a:r>
            <a:r>
              <a:rPr kumimoji="0" lang="en-US" sz="2400" b="0" i="0" u="sng" strike="noStrike" kern="1200" cap="none" spc="0" normalizeH="0" noProof="0" dirty="0" err="1">
                <a:ln>
                  <a:noFill/>
                </a:ln>
                <a:solidFill>
                  <a:srgbClr val="FF0000"/>
                </a:solidFill>
                <a:effectLst/>
                <a:uLnTx/>
                <a:uFillTx/>
                <a:latin typeface="+mn-lt"/>
                <a:ea typeface="+mn-ea"/>
                <a:cs typeface="+mn-cs"/>
              </a:rPr>
              <a:t>dụ</a:t>
            </a:r>
            <a:r>
              <a:rPr kumimoji="0" lang="en-US" sz="2400" b="0" i="0" u="sng" strike="noStrike" kern="1200" cap="none" spc="0" normalizeH="0" baseline="0" noProof="0" dirty="0">
                <a:ln>
                  <a:noFill/>
                </a:ln>
                <a:solidFill>
                  <a:srgbClr val="FF0000"/>
                </a:solidFill>
                <a:effectLst/>
                <a:uLnTx/>
                <a:uFillTx/>
                <a:latin typeface="+mn-lt"/>
                <a:ea typeface="+mn-ea"/>
                <a:cs typeface="+mn-cs"/>
              </a:rPr>
              <a:t>:</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ZapfDingbats" pitchFamily="82" charset="2"/>
              <a:buNone/>
              <a:tabLst/>
              <a:defRPr/>
            </a:pPr>
            <a:r>
              <a:rPr kumimoji="0" lang="en-US" sz="2400" b="0" i="1" u="none" strike="noStrike" kern="1200" cap="none" spc="0" normalizeH="0" baseline="0" noProof="0" dirty="0">
                <a:ln>
                  <a:noFill/>
                </a:ln>
                <a:solidFill>
                  <a:schemeClr val="tx1"/>
                </a:solidFill>
                <a:effectLst/>
                <a:uLnTx/>
                <a:uFillTx/>
                <a:latin typeface="+mn-lt"/>
                <a:ea typeface="+mn-ea"/>
                <a:cs typeface="+mn-cs"/>
              </a:rPr>
              <a:t>A </a:t>
            </a:r>
            <a:r>
              <a:rPr kumimoji="0" lang="en-US" sz="2400" b="0" i="1" u="none" strike="noStrike" kern="1200" cap="none" spc="0" normalizeH="0" baseline="0" noProof="0" dirty="0" err="1">
                <a:ln>
                  <a:noFill/>
                </a:ln>
                <a:solidFill>
                  <a:schemeClr val="tx1"/>
                </a:solidFill>
                <a:effectLst/>
                <a:uLnTx/>
                <a:uFillTx/>
                <a:latin typeface="+mn-lt"/>
                <a:ea typeface="+mn-ea"/>
                <a:cs typeface="+mn-cs"/>
              </a:rPr>
              <a:t>gởi</a:t>
            </a:r>
            <a:r>
              <a:rPr kumimoji="0" lang="en-US" sz="2400" b="0" i="1" u="none" strike="noStrike" kern="1200" cap="none" spc="0" normalizeH="0" noProof="0" dirty="0">
                <a:ln>
                  <a:noFill/>
                </a:ln>
                <a:solidFill>
                  <a:schemeClr val="tx1"/>
                </a:solidFill>
                <a:effectLst/>
                <a:uLnTx/>
                <a:uFillTx/>
                <a:latin typeface="+mn-lt"/>
                <a:ea typeface="+mn-ea"/>
                <a:cs typeface="+mn-cs"/>
              </a:rPr>
              <a:t> B 1 </a:t>
            </a:r>
            <a:r>
              <a:rPr kumimoji="0" lang="en-US" sz="2400" b="0" i="1" u="none" strike="noStrike" kern="1200" cap="none" spc="0" normalizeH="0" noProof="0" dirty="0" err="1">
                <a:ln>
                  <a:noFill/>
                </a:ln>
                <a:solidFill>
                  <a:schemeClr val="tx1"/>
                </a:solidFill>
                <a:effectLst/>
                <a:uLnTx/>
                <a:uFillTx/>
                <a:latin typeface="+mn-lt"/>
                <a:ea typeface="+mn-ea"/>
                <a:cs typeface="+mn-cs"/>
              </a:rPr>
              <a:t>bức</a:t>
            </a:r>
            <a:r>
              <a:rPr kumimoji="0" lang="en-US" sz="2400" b="0" i="1" u="none" strike="noStrike" kern="1200" cap="none" spc="0" normalizeH="0" noProof="0" dirty="0">
                <a:ln>
                  <a:noFill/>
                </a:ln>
                <a:solidFill>
                  <a:schemeClr val="tx1"/>
                </a:solidFill>
                <a:effectLst/>
                <a:uLnTx/>
                <a:uFillTx/>
                <a:latin typeface="+mn-lt"/>
                <a:ea typeface="+mn-ea"/>
                <a:cs typeface="+mn-cs"/>
              </a:rPr>
              <a:t> </a:t>
            </a:r>
            <a:r>
              <a:rPr kumimoji="0" lang="en-US" sz="2400" b="0" i="1" u="none" strike="noStrike" kern="1200" cap="none" spc="0" normalizeH="0" noProof="0" dirty="0" err="1">
                <a:ln>
                  <a:noFill/>
                </a:ln>
                <a:solidFill>
                  <a:schemeClr val="tx1"/>
                </a:solidFill>
                <a:effectLst/>
                <a:uLnTx/>
                <a:uFillTx/>
                <a:latin typeface="+mn-lt"/>
                <a:ea typeface="+mn-ea"/>
                <a:cs typeface="+mn-cs"/>
              </a:rPr>
              <a:t>thư</a:t>
            </a:r>
            <a:r>
              <a:rPr kumimoji="0" lang="en-US" sz="2400" b="0" i="1" u="none" strike="noStrike" kern="1200" cap="none" spc="0" normalizeH="0" noProof="0" dirty="0">
                <a:ln>
                  <a:noFill/>
                </a:ln>
                <a:solidFill>
                  <a:schemeClr val="tx1"/>
                </a:solidFill>
                <a:effectLst/>
                <a:uLnTx/>
                <a:uFillTx/>
                <a:latin typeface="+mn-lt"/>
                <a:ea typeface="+mn-ea"/>
                <a:cs typeface="+mn-cs"/>
              </a:rPr>
              <a:t> qua </a:t>
            </a:r>
            <a:r>
              <a:rPr kumimoji="0" lang="en-US" sz="2400" b="0" i="1" u="none" strike="noStrike" kern="1200" cap="none" spc="0" normalizeH="0" noProof="0" dirty="0" err="1">
                <a:ln>
                  <a:noFill/>
                </a:ln>
                <a:solidFill>
                  <a:schemeClr val="tx1"/>
                </a:solidFill>
                <a:effectLst/>
                <a:uLnTx/>
                <a:uFillTx/>
                <a:latin typeface="+mn-lt"/>
                <a:ea typeface="+mn-ea"/>
                <a:cs typeface="+mn-cs"/>
              </a:rPr>
              <a:t>đường</a:t>
            </a:r>
            <a:r>
              <a:rPr kumimoji="0" lang="en-US" sz="2400" b="0" i="1" u="none" strike="noStrike" kern="1200" cap="none" spc="0" normalizeH="0" noProof="0" dirty="0">
                <a:ln>
                  <a:noFill/>
                </a:ln>
                <a:solidFill>
                  <a:schemeClr val="tx1"/>
                </a:solidFill>
                <a:effectLst/>
                <a:uLnTx/>
                <a:uFillTx/>
                <a:latin typeface="+mn-lt"/>
                <a:ea typeface="+mn-ea"/>
                <a:cs typeface="+mn-cs"/>
              </a:rPr>
              <a:t> </a:t>
            </a:r>
            <a:r>
              <a:rPr kumimoji="0" lang="en-US" sz="2400" b="0" i="1" u="none" strike="noStrike" kern="1200" cap="none" spc="0" normalizeH="0" noProof="0" dirty="0" err="1">
                <a:ln>
                  <a:noFill/>
                </a:ln>
                <a:solidFill>
                  <a:schemeClr val="tx1"/>
                </a:solidFill>
                <a:effectLst/>
                <a:uLnTx/>
                <a:uFillTx/>
                <a:latin typeface="+mn-lt"/>
                <a:ea typeface="+mn-ea"/>
                <a:cs typeface="+mn-cs"/>
              </a:rPr>
              <a:t>bưu</a:t>
            </a:r>
            <a:r>
              <a:rPr kumimoji="0" lang="en-US" sz="2400" b="0" i="1" u="none" strike="noStrike" kern="1200" cap="none" spc="0" normalizeH="0" noProof="0" dirty="0">
                <a:ln>
                  <a:noFill/>
                </a:ln>
                <a:solidFill>
                  <a:schemeClr val="tx1"/>
                </a:solidFill>
                <a:effectLst/>
                <a:uLnTx/>
                <a:uFillTx/>
                <a:latin typeface="+mn-lt"/>
                <a:ea typeface="+mn-ea"/>
                <a:cs typeface="+mn-cs"/>
              </a:rPr>
              <a:t> </a:t>
            </a:r>
            <a:r>
              <a:rPr kumimoji="0" lang="en-US" sz="2400" b="0" i="1" u="none" strike="noStrike" kern="1200" cap="none" spc="0" normalizeH="0" noProof="0" dirty="0" err="1">
                <a:ln>
                  <a:noFill/>
                </a:ln>
                <a:solidFill>
                  <a:schemeClr val="tx1"/>
                </a:solidFill>
                <a:effectLst/>
                <a:uLnTx/>
                <a:uFillTx/>
                <a:latin typeface="+mn-lt"/>
                <a:ea typeface="+mn-ea"/>
                <a:cs typeface="+mn-cs"/>
              </a:rPr>
              <a:t>điện</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processes = A, B</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app messages = </a:t>
            </a:r>
            <a:r>
              <a:rPr kumimoji="0" lang="en-US" sz="2400" b="0" i="0" u="none" strike="noStrike" kern="1200" cap="none" spc="0" normalizeH="0" baseline="0" noProof="0" dirty="0" err="1">
                <a:ln>
                  <a:noFill/>
                </a:ln>
                <a:solidFill>
                  <a:schemeClr val="tx1"/>
                </a:solidFill>
                <a:effectLst/>
                <a:uLnTx/>
                <a:uFillTx/>
                <a:latin typeface="+mn-lt"/>
                <a:ea typeface="+mn-ea"/>
                <a:cs typeface="+mn-cs"/>
              </a:rPr>
              <a:t>bức</a:t>
            </a:r>
            <a:r>
              <a:rPr kumimoji="0" lang="en-US" sz="2400" b="0" i="0" u="none" strike="noStrike" kern="1200" cap="none" spc="0" normalizeH="0" noProof="0" dirty="0">
                <a:ln>
                  <a:noFill/>
                </a:ln>
                <a:solidFill>
                  <a:schemeClr val="tx1"/>
                </a:solidFill>
                <a:effectLst/>
                <a:uLnTx/>
                <a:uFillTx/>
                <a:latin typeface="+mn-lt"/>
                <a:ea typeface="+mn-ea"/>
                <a:cs typeface="+mn-cs"/>
              </a:rPr>
              <a:t> </a:t>
            </a:r>
            <a:r>
              <a:rPr kumimoji="0" lang="en-US" sz="2400" b="0" i="0" u="none" strike="noStrike" kern="1200" cap="none" spc="0" normalizeH="0" noProof="0" dirty="0" err="1">
                <a:ln>
                  <a:noFill/>
                </a:ln>
                <a:solidFill>
                  <a:schemeClr val="tx1"/>
                </a:solidFill>
                <a:effectLst/>
                <a:uLnTx/>
                <a:uFillTx/>
                <a:latin typeface="+mn-lt"/>
                <a:ea typeface="+mn-ea"/>
                <a:cs typeface="+mn-cs"/>
              </a:rPr>
              <a:t>thư</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hosts = </a:t>
            </a:r>
            <a:r>
              <a:rPr kumimoji="0" lang="en-US" sz="2400" b="0" i="0" u="none" strike="noStrike" kern="1200" cap="none" spc="0" normalizeH="0" baseline="0" noProof="0" dirty="0" err="1">
                <a:ln>
                  <a:noFill/>
                </a:ln>
                <a:solidFill>
                  <a:schemeClr val="tx1"/>
                </a:solidFill>
                <a:effectLst/>
                <a:uLnTx/>
                <a:uFillTx/>
                <a:latin typeface="+mn-lt"/>
                <a:ea typeface="+mn-ea"/>
                <a:cs typeface="+mn-cs"/>
              </a:rPr>
              <a:t>nhà</a:t>
            </a:r>
            <a:r>
              <a:rPr kumimoji="0" lang="en-US" sz="2400" b="0" i="0" u="none" strike="noStrike" kern="1200" cap="none" spc="0" normalizeH="0" noProof="0" dirty="0">
                <a:ln>
                  <a:noFill/>
                </a:ln>
                <a:solidFill>
                  <a:schemeClr val="tx1"/>
                </a:solidFill>
                <a:effectLst/>
                <a:uLnTx/>
                <a:uFillTx/>
                <a:latin typeface="+mn-lt"/>
                <a:ea typeface="+mn-ea"/>
                <a:cs typeface="+mn-cs"/>
              </a:rPr>
              <a:t> </a:t>
            </a:r>
            <a:r>
              <a:rPr kumimoji="0" lang="en-US" sz="2400" b="0" i="0" u="none" strike="noStrike" kern="1200" cap="none" spc="0" normalizeH="0" noProof="0" dirty="0" err="1">
                <a:ln>
                  <a:noFill/>
                </a:ln>
                <a:solidFill>
                  <a:schemeClr val="tx1"/>
                </a:solidFill>
                <a:effectLst/>
                <a:uLnTx/>
                <a:uFillTx/>
                <a:latin typeface="+mn-lt"/>
                <a:ea typeface="+mn-ea"/>
                <a:cs typeface="+mn-cs"/>
              </a:rPr>
              <a:t>của</a:t>
            </a:r>
            <a:r>
              <a:rPr kumimoji="0" lang="en-US" sz="2400" b="0" i="0" u="none" strike="noStrike" kern="1200" cap="none" spc="0" normalizeH="0" noProof="0" dirty="0">
                <a:ln>
                  <a:noFill/>
                </a:ln>
                <a:solidFill>
                  <a:schemeClr val="tx1"/>
                </a:solidFill>
                <a:effectLst/>
                <a:uLnTx/>
                <a:uFillTx/>
                <a:latin typeface="+mn-lt"/>
                <a:ea typeface="+mn-ea"/>
                <a:cs typeface="+mn-cs"/>
              </a:rPr>
              <a:t> A, </a:t>
            </a:r>
            <a:r>
              <a:rPr kumimoji="0" lang="en-US" sz="2400" b="0" i="0" u="none" strike="noStrike" kern="1200" cap="none" spc="0" normalizeH="0" noProof="0" dirty="0" err="1">
                <a:ln>
                  <a:noFill/>
                </a:ln>
                <a:solidFill>
                  <a:schemeClr val="tx1"/>
                </a:solidFill>
                <a:effectLst/>
                <a:uLnTx/>
                <a:uFillTx/>
                <a:latin typeface="+mn-lt"/>
                <a:ea typeface="+mn-ea"/>
                <a:cs typeface="+mn-cs"/>
              </a:rPr>
              <a:t>nhà</a:t>
            </a:r>
            <a:r>
              <a:rPr kumimoji="0" lang="en-US" sz="2400" b="0" i="0" u="none" strike="noStrike" kern="1200" cap="none" spc="0" normalizeH="0" noProof="0" dirty="0">
                <a:ln>
                  <a:noFill/>
                </a:ln>
                <a:solidFill>
                  <a:schemeClr val="tx1"/>
                </a:solidFill>
                <a:effectLst/>
                <a:uLnTx/>
                <a:uFillTx/>
                <a:latin typeface="+mn-lt"/>
                <a:ea typeface="+mn-ea"/>
                <a:cs typeface="+mn-cs"/>
              </a:rPr>
              <a:t> </a:t>
            </a:r>
            <a:r>
              <a:rPr kumimoji="0" lang="en-US" sz="2400" b="0" i="0" u="none" strike="noStrike" kern="1200" cap="none" spc="0" normalizeH="0" noProof="0" dirty="0" err="1">
                <a:ln>
                  <a:noFill/>
                </a:ln>
                <a:solidFill>
                  <a:schemeClr val="tx1"/>
                </a:solidFill>
                <a:effectLst/>
                <a:uLnTx/>
                <a:uFillTx/>
                <a:latin typeface="+mn-lt"/>
                <a:ea typeface="+mn-ea"/>
                <a:cs typeface="+mn-cs"/>
              </a:rPr>
              <a:t>của</a:t>
            </a:r>
            <a:r>
              <a:rPr kumimoji="0" lang="en-US" sz="2400" b="0" i="0" u="none" strike="noStrike" kern="1200" cap="none" spc="0" normalizeH="0" noProof="0" dirty="0">
                <a:ln>
                  <a:noFill/>
                </a:ln>
                <a:solidFill>
                  <a:schemeClr val="tx1"/>
                </a:solidFill>
                <a:effectLst/>
                <a:uLnTx/>
                <a:uFillTx/>
                <a:latin typeface="+mn-lt"/>
                <a:ea typeface="+mn-ea"/>
                <a:cs typeface="+mn-cs"/>
              </a:rPr>
              <a:t> B</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274320" lvl="0" indent="-274320">
              <a:spcBef>
                <a:spcPts val="600"/>
              </a:spcBef>
              <a:buClr>
                <a:schemeClr val="accent1"/>
              </a:buClr>
              <a:buSzPct val="70000"/>
              <a:buFont typeface="Wingdings"/>
              <a:buChar char=""/>
              <a:defRPr/>
            </a:pPr>
            <a:r>
              <a:rPr kumimoji="0" lang="en-US" sz="2400" b="0" i="0" u="none" strike="noStrike" kern="1200" cap="none" spc="0" normalizeH="0" baseline="0" noProof="0" dirty="0">
                <a:ln>
                  <a:noFill/>
                </a:ln>
                <a:solidFill>
                  <a:schemeClr val="tx1"/>
                </a:solidFill>
                <a:effectLst/>
                <a:uLnTx/>
                <a:uFillTx/>
                <a:latin typeface="+mn-lt"/>
                <a:ea typeface="+mn-ea"/>
                <a:cs typeface="+mn-cs"/>
              </a:rPr>
              <a:t>transport protocol ???: </a:t>
            </a:r>
            <a:r>
              <a:rPr lang="vi-VN" dirty="0"/>
              <a:t>Tầng này cung cấp kết nối logic giữa các tiến trình. Trong ví dụ của bạn, đây là việc đảm bảo bức thư từ A đến B được gửi một cách đáng tin cậy và toàn vẹn. Tầng vận chuyển sẽ chia bức thư thành các phần nhỏ (nếu cần) và đảm bảo rằng tất cả các phần đều đến nơi đích. Nếu một phần nào đó bị mất, tầng vận chuyển sẽ yêu cầu gửi lại phần đó. Giao thức tầng vận chuyển (transport protocol) có thể là TCP (Transmission Control Protocol), một giao thức phổ biến được sử dụng để đảm bảo việc truyền tin cậy và toàn vẹn trên Internet.</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274320" lvl="0" indent="-274320">
              <a:spcBef>
                <a:spcPts val="600"/>
              </a:spcBef>
              <a:buClr>
                <a:schemeClr val="accent1"/>
              </a:buClr>
              <a:buSzPct val="70000"/>
              <a:buFont typeface="Wingdings"/>
              <a:buChar char=""/>
              <a:defRPr/>
            </a:pPr>
            <a:r>
              <a:rPr kumimoji="0" lang="en-US" sz="2400" b="0" i="0" u="none" strike="noStrike" kern="1200" cap="none" spc="0" normalizeH="0" baseline="0" noProof="0" dirty="0">
                <a:ln>
                  <a:noFill/>
                </a:ln>
                <a:solidFill>
                  <a:schemeClr val="tx1"/>
                </a:solidFill>
                <a:effectLst/>
                <a:uLnTx/>
                <a:uFillTx/>
                <a:latin typeface="+mn-lt"/>
                <a:ea typeface="+mn-ea"/>
                <a:cs typeface="+mn-cs"/>
              </a:rPr>
              <a:t>network-layer protocol???: </a:t>
            </a:r>
            <a:r>
              <a:rPr lang="vi-VN" dirty="0"/>
              <a:t>Tầng này cung cấp kết nối logic giữa các host. Trong ví dụ của bạn, đây là việc xác định đường đi từ nhà của A đến nhà của B. Tầng mạng sẽ xác định đường đi tối ưu nhất để gửi bức thư từ A đến B. Giao thức tầng mạng (network-layer protocol) có thể là IP (Internet Protocol), một giao thức phổ biến được sử dụng để định tuyến gói tin trên Internet.</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ZapfDingbats" pitchFamily="82" charset="2"/>
              <a:buNone/>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blinds(horizontal)">
                                      <p:cBhvr>
                                        <p:cTn id="15" dur="500"/>
                                        <p:tgtEl>
                                          <p:spTgt spid="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route – </a:t>
            </a:r>
            <a:r>
              <a:rPr lang="en-US" dirty="0" err="1"/>
              <a:t>ví</a:t>
            </a:r>
            <a:r>
              <a:rPr lang="en-US" dirty="0"/>
              <a:t> </a:t>
            </a:r>
            <a:r>
              <a:rPr lang="en-US" dirty="0" err="1"/>
              <a:t>dụ</a:t>
            </a:r>
            <a:endParaRPr lang="vi-VN" dirty="0"/>
          </a:p>
        </p:txBody>
      </p:sp>
      <p:pic>
        <p:nvPicPr>
          <p:cNvPr id="7"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28600" y="1600200"/>
            <a:ext cx="8334375" cy="1543050"/>
          </a:xfrm>
          <a:prstGeom prst="rect">
            <a:avLst/>
          </a:prstGeom>
          <a:noFill/>
          <a:ln w="9525">
            <a:noFill/>
            <a:miter lim="800000"/>
            <a:headEnd/>
            <a:tailEnd/>
          </a:ln>
          <a:effectLst/>
        </p:spPr>
      </p:pic>
      <p:graphicFrame>
        <p:nvGraphicFramePr>
          <p:cNvPr id="8" name="Content Placeholder 8"/>
          <p:cNvGraphicFramePr>
            <a:graphicFrameLocks noGrp="1"/>
          </p:cNvGraphicFramePr>
          <p:nvPr>
            <p:ph sz="quarter" idx="1"/>
          </p:nvPr>
        </p:nvGraphicFramePr>
        <p:xfrm>
          <a:off x="3352800" y="3352800"/>
          <a:ext cx="2286000" cy="1112520"/>
        </p:xfrm>
        <a:graphic>
          <a:graphicData uri="http://schemas.openxmlformats.org/drawingml/2006/table">
            <a:tbl>
              <a:tblPr firstRow="1" bandRow="1">
                <a:tableStyleId>{BC89EF96-8CEA-46FF-86C4-4CE0E7609802}</a:tableStyleId>
              </a:tblPr>
              <a:tblGrid>
                <a:gridCol w="12192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tblGrid>
              <a:tr h="370840">
                <a:tc gridSpan="2">
                  <a:txBody>
                    <a:bodyPr/>
                    <a:lstStyle/>
                    <a:p>
                      <a:pPr algn="ctr"/>
                      <a:r>
                        <a:rPr lang="en-US" dirty="0">
                          <a:ln>
                            <a:noFill/>
                          </a:ln>
                        </a:rPr>
                        <a:t>R2</a:t>
                      </a:r>
                      <a:endParaRPr lang="vi-VN" b="1" dirty="0">
                        <a:ln>
                          <a:noFill/>
                        </a:ln>
                      </a:endParaRPr>
                    </a:p>
                  </a:txBody>
                  <a:tcPr>
                    <a:solidFill>
                      <a:schemeClr val="accent1">
                        <a:lumMod val="40000"/>
                        <a:lumOff val="60000"/>
                      </a:schemeClr>
                    </a:solidFill>
                  </a:tcPr>
                </a:tc>
                <a:tc hMerge="1">
                  <a:txBody>
                    <a:bodyPr/>
                    <a:lstStyle/>
                    <a:p>
                      <a:endParaRPr lang="vi-VN" dirty="0">
                        <a:ln>
                          <a:noFill/>
                        </a:ln>
                      </a:endParaRPr>
                    </a:p>
                  </a:txBody>
                  <a:tcPr/>
                </a:tc>
                <a:extLst>
                  <a:ext uri="{0D108BD9-81ED-4DB2-BD59-A6C34878D82A}">
                    <a16:rowId xmlns:a16="http://schemas.microsoft.com/office/drawing/2014/main" val="10000"/>
                  </a:ext>
                </a:extLst>
              </a:tr>
              <a:tr h="370840">
                <a:tc>
                  <a:txBody>
                    <a:bodyPr/>
                    <a:lstStyle/>
                    <a:p>
                      <a:r>
                        <a:rPr lang="en-US" dirty="0">
                          <a:ln>
                            <a:noFill/>
                          </a:ln>
                        </a:rPr>
                        <a:t>N2, N4</a:t>
                      </a:r>
                      <a:endParaRPr lang="vi-VN" dirty="0">
                        <a:ln>
                          <a:noFill/>
                        </a:ln>
                      </a:endParaRPr>
                    </a:p>
                  </a:txBody>
                  <a:tcPr>
                    <a:noFill/>
                  </a:tcPr>
                </a:tc>
                <a:tc>
                  <a:txBody>
                    <a:bodyPr/>
                    <a:lstStyle/>
                    <a:p>
                      <a:r>
                        <a:rPr lang="en-US" dirty="0">
                          <a:ln>
                            <a:noFill/>
                          </a:ln>
                        </a:rPr>
                        <a:t>0 hop</a:t>
                      </a:r>
                      <a:endParaRPr lang="vi-VN" dirty="0">
                        <a:ln>
                          <a:noFill/>
                        </a:ln>
                      </a:endParaRPr>
                    </a:p>
                  </a:txBody>
                  <a:tcPr>
                    <a:noFill/>
                  </a:tcPr>
                </a:tc>
                <a:extLst>
                  <a:ext uri="{0D108BD9-81ED-4DB2-BD59-A6C34878D82A}">
                    <a16:rowId xmlns:a16="http://schemas.microsoft.com/office/drawing/2014/main" val="10001"/>
                  </a:ext>
                </a:extLst>
              </a:tr>
              <a:tr h="370840">
                <a:tc>
                  <a:txBody>
                    <a:bodyPr/>
                    <a:lstStyle/>
                    <a:p>
                      <a:endParaRPr lang="vi-VN" dirty="0">
                        <a:ln>
                          <a:noFill/>
                        </a:ln>
                      </a:endParaRPr>
                    </a:p>
                  </a:txBody>
                  <a:tcPr/>
                </a:tc>
                <a:tc>
                  <a:txBody>
                    <a:bodyPr/>
                    <a:lstStyle/>
                    <a:p>
                      <a:endParaRPr lang="vi-VN" dirty="0">
                        <a:ln>
                          <a:noFill/>
                        </a:ln>
                      </a:endParaRPr>
                    </a:p>
                  </a:txBody>
                  <a:tcPr/>
                </a:tc>
                <a:extLst>
                  <a:ext uri="{0D108BD9-81ED-4DB2-BD59-A6C34878D82A}">
                    <a16:rowId xmlns:a16="http://schemas.microsoft.com/office/drawing/2014/main" val="10002"/>
                  </a:ext>
                </a:extLst>
              </a:tr>
            </a:tbl>
          </a:graphicData>
        </a:graphic>
      </p:graphicFrame>
      <p:sp>
        <p:nvSpPr>
          <p:cNvPr id="9" name="Pentagon 8"/>
          <p:cNvSpPr/>
          <p:nvPr/>
        </p:nvSpPr>
        <p:spPr>
          <a:xfrm>
            <a:off x="609600" y="3352800"/>
            <a:ext cx="2590800" cy="6858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R1</a:t>
            </a:r>
            <a:r>
              <a:rPr lang="en-US" dirty="0"/>
              <a:t>: N3, N4 – 0 hop</a:t>
            </a:r>
            <a:endParaRPr lang="vi-VN" dirty="0"/>
          </a:p>
        </p:txBody>
      </p:sp>
      <p:sp>
        <p:nvSpPr>
          <p:cNvPr id="12" name="Pentagon 11"/>
          <p:cNvSpPr/>
          <p:nvPr/>
        </p:nvSpPr>
        <p:spPr>
          <a:xfrm>
            <a:off x="609600" y="3352800"/>
            <a:ext cx="2590800" cy="6858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R1</a:t>
            </a:r>
            <a:r>
              <a:rPr lang="en-US" dirty="0"/>
              <a:t>: </a:t>
            </a:r>
            <a:r>
              <a:rPr lang="en-US" sz="2200" b="1" dirty="0">
                <a:solidFill>
                  <a:srgbClr val="FF0000"/>
                </a:solidFill>
              </a:rPr>
              <a:t>N3</a:t>
            </a:r>
            <a:r>
              <a:rPr lang="en-US" dirty="0"/>
              <a:t>, N4 – 0 hop</a:t>
            </a:r>
            <a:endParaRPr lang="vi-VN" dirty="0"/>
          </a:p>
        </p:txBody>
      </p:sp>
      <p:sp>
        <p:nvSpPr>
          <p:cNvPr id="13" name="Pentagon 12"/>
          <p:cNvSpPr/>
          <p:nvPr/>
        </p:nvSpPr>
        <p:spPr>
          <a:xfrm>
            <a:off x="609600" y="3352800"/>
            <a:ext cx="2590800" cy="6858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R1</a:t>
            </a:r>
            <a:r>
              <a:rPr lang="en-US" dirty="0"/>
              <a:t>: N3, </a:t>
            </a:r>
            <a:r>
              <a:rPr lang="en-US" sz="2200" b="1" dirty="0">
                <a:solidFill>
                  <a:srgbClr val="FF0000"/>
                </a:solidFill>
              </a:rPr>
              <a:t>N4</a:t>
            </a:r>
            <a:r>
              <a:rPr lang="en-US" dirty="0"/>
              <a:t> – 0 hop</a:t>
            </a:r>
            <a:endParaRPr lang="vi-VN" dirty="0"/>
          </a:p>
        </p:txBody>
      </p:sp>
      <p:graphicFrame>
        <p:nvGraphicFramePr>
          <p:cNvPr id="14" name="Content Placeholder 8"/>
          <p:cNvGraphicFramePr>
            <a:graphicFrameLocks/>
          </p:cNvGraphicFramePr>
          <p:nvPr/>
        </p:nvGraphicFramePr>
        <p:xfrm>
          <a:off x="3352800" y="3352800"/>
          <a:ext cx="2286000" cy="1112520"/>
        </p:xfrm>
        <a:graphic>
          <a:graphicData uri="http://schemas.openxmlformats.org/drawingml/2006/table">
            <a:tbl>
              <a:tblPr firstRow="1" bandRow="1">
                <a:tableStyleId>{BC89EF96-8CEA-46FF-86C4-4CE0E7609802}</a:tableStyleId>
              </a:tblPr>
              <a:tblGrid>
                <a:gridCol w="12192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tblGrid>
              <a:tr h="370840">
                <a:tc gridSpan="2">
                  <a:txBody>
                    <a:bodyPr/>
                    <a:lstStyle/>
                    <a:p>
                      <a:pPr algn="ctr"/>
                      <a:r>
                        <a:rPr lang="en-US" dirty="0">
                          <a:ln>
                            <a:noFill/>
                          </a:ln>
                        </a:rPr>
                        <a:t>R2</a:t>
                      </a:r>
                      <a:endParaRPr lang="vi-VN" b="1" dirty="0">
                        <a:ln>
                          <a:noFill/>
                        </a:ln>
                      </a:endParaRPr>
                    </a:p>
                  </a:txBody>
                  <a:tcPr>
                    <a:solidFill>
                      <a:schemeClr val="accent1">
                        <a:lumMod val="40000"/>
                        <a:lumOff val="60000"/>
                      </a:schemeClr>
                    </a:solidFill>
                  </a:tcPr>
                </a:tc>
                <a:tc hMerge="1">
                  <a:txBody>
                    <a:bodyPr/>
                    <a:lstStyle/>
                    <a:p>
                      <a:endParaRPr lang="vi-VN" dirty="0">
                        <a:ln>
                          <a:noFill/>
                        </a:ln>
                      </a:endParaRPr>
                    </a:p>
                  </a:txBody>
                  <a:tcPr/>
                </a:tc>
                <a:extLst>
                  <a:ext uri="{0D108BD9-81ED-4DB2-BD59-A6C34878D82A}">
                    <a16:rowId xmlns:a16="http://schemas.microsoft.com/office/drawing/2014/main" val="10000"/>
                  </a:ext>
                </a:extLst>
              </a:tr>
              <a:tr h="370840">
                <a:tc>
                  <a:txBody>
                    <a:bodyPr/>
                    <a:lstStyle/>
                    <a:p>
                      <a:r>
                        <a:rPr lang="en-US" dirty="0">
                          <a:ln>
                            <a:noFill/>
                          </a:ln>
                        </a:rPr>
                        <a:t>N2, N4</a:t>
                      </a:r>
                      <a:endParaRPr lang="vi-VN" dirty="0">
                        <a:ln>
                          <a:noFill/>
                        </a:ln>
                      </a:endParaRPr>
                    </a:p>
                  </a:txBody>
                  <a:tcPr>
                    <a:noFill/>
                  </a:tcPr>
                </a:tc>
                <a:tc>
                  <a:txBody>
                    <a:bodyPr/>
                    <a:lstStyle/>
                    <a:p>
                      <a:r>
                        <a:rPr lang="en-US" dirty="0">
                          <a:ln>
                            <a:noFill/>
                          </a:ln>
                        </a:rPr>
                        <a:t>0 hop</a:t>
                      </a:r>
                      <a:endParaRPr lang="vi-VN" dirty="0">
                        <a:ln>
                          <a:noFill/>
                        </a:ln>
                      </a:endParaRPr>
                    </a:p>
                  </a:txBody>
                  <a:tcPr>
                    <a:noFill/>
                  </a:tcPr>
                </a:tc>
                <a:extLst>
                  <a:ext uri="{0D108BD9-81ED-4DB2-BD59-A6C34878D82A}">
                    <a16:rowId xmlns:a16="http://schemas.microsoft.com/office/drawing/2014/main" val="10001"/>
                  </a:ext>
                </a:extLst>
              </a:tr>
              <a:tr h="370840">
                <a:tc>
                  <a:txBody>
                    <a:bodyPr/>
                    <a:lstStyle/>
                    <a:p>
                      <a:r>
                        <a:rPr lang="en-US" dirty="0">
                          <a:ln>
                            <a:noFill/>
                          </a:ln>
                        </a:rPr>
                        <a:t>N3</a:t>
                      </a:r>
                      <a:endParaRPr lang="vi-VN" dirty="0">
                        <a:ln>
                          <a:noFill/>
                        </a:ln>
                      </a:endParaRPr>
                    </a:p>
                  </a:txBody>
                  <a:tcPr/>
                </a:tc>
                <a:tc>
                  <a:txBody>
                    <a:bodyPr/>
                    <a:lstStyle/>
                    <a:p>
                      <a:r>
                        <a:rPr lang="en-US" dirty="0">
                          <a:ln>
                            <a:noFill/>
                          </a:ln>
                        </a:rPr>
                        <a:t>1 hop</a:t>
                      </a:r>
                      <a:endParaRPr lang="vi-VN" dirty="0">
                        <a:ln>
                          <a:noFill/>
                        </a:ln>
                      </a:endParaRPr>
                    </a:p>
                  </a:txBody>
                  <a:tcPr/>
                </a:tc>
                <a:extLst>
                  <a:ext uri="{0D108BD9-81ED-4DB2-BD59-A6C34878D82A}">
                    <a16:rowId xmlns:a16="http://schemas.microsoft.com/office/drawing/2014/main" val="10002"/>
                  </a:ext>
                </a:extLst>
              </a:tr>
            </a:tbl>
          </a:graphicData>
        </a:graphic>
      </p:graphicFrame>
      <p:graphicFrame>
        <p:nvGraphicFramePr>
          <p:cNvPr id="15" name="Content Placeholder 8"/>
          <p:cNvGraphicFramePr>
            <a:graphicFrameLocks/>
          </p:cNvGraphicFramePr>
          <p:nvPr/>
        </p:nvGraphicFramePr>
        <p:xfrm>
          <a:off x="3352800" y="3352800"/>
          <a:ext cx="2286000" cy="1112520"/>
        </p:xfrm>
        <a:graphic>
          <a:graphicData uri="http://schemas.openxmlformats.org/drawingml/2006/table">
            <a:tbl>
              <a:tblPr firstRow="1" bandRow="1">
                <a:tableStyleId>{BC89EF96-8CEA-46FF-86C4-4CE0E7609802}</a:tableStyleId>
              </a:tblPr>
              <a:tblGrid>
                <a:gridCol w="12192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tblGrid>
              <a:tr h="370840">
                <a:tc gridSpan="2">
                  <a:txBody>
                    <a:bodyPr/>
                    <a:lstStyle/>
                    <a:p>
                      <a:pPr algn="ctr"/>
                      <a:r>
                        <a:rPr lang="en-US" dirty="0">
                          <a:ln>
                            <a:noFill/>
                          </a:ln>
                        </a:rPr>
                        <a:t>R2</a:t>
                      </a:r>
                      <a:endParaRPr lang="vi-VN" b="1" dirty="0">
                        <a:ln>
                          <a:noFill/>
                        </a:ln>
                      </a:endParaRPr>
                    </a:p>
                  </a:txBody>
                  <a:tcPr>
                    <a:solidFill>
                      <a:schemeClr val="accent1">
                        <a:lumMod val="40000"/>
                        <a:lumOff val="60000"/>
                      </a:schemeClr>
                    </a:solidFill>
                  </a:tcPr>
                </a:tc>
                <a:tc hMerge="1">
                  <a:txBody>
                    <a:bodyPr/>
                    <a:lstStyle/>
                    <a:p>
                      <a:endParaRPr lang="vi-VN" dirty="0">
                        <a:ln>
                          <a:noFill/>
                        </a:ln>
                      </a:endParaRPr>
                    </a:p>
                  </a:txBody>
                  <a:tcPr/>
                </a:tc>
                <a:extLst>
                  <a:ext uri="{0D108BD9-81ED-4DB2-BD59-A6C34878D82A}">
                    <a16:rowId xmlns:a16="http://schemas.microsoft.com/office/drawing/2014/main" val="10000"/>
                  </a:ext>
                </a:extLst>
              </a:tr>
              <a:tr h="370840">
                <a:tc>
                  <a:txBody>
                    <a:bodyPr/>
                    <a:lstStyle/>
                    <a:p>
                      <a:r>
                        <a:rPr lang="en-US" dirty="0">
                          <a:ln>
                            <a:noFill/>
                          </a:ln>
                        </a:rPr>
                        <a:t>N2, </a:t>
                      </a:r>
                      <a:r>
                        <a:rPr lang="en-US" dirty="0">
                          <a:ln>
                            <a:noFill/>
                          </a:ln>
                          <a:solidFill>
                            <a:srgbClr val="FF0000"/>
                          </a:solidFill>
                        </a:rPr>
                        <a:t>N4</a:t>
                      </a:r>
                      <a:endParaRPr lang="vi-VN" dirty="0">
                        <a:ln>
                          <a:noFill/>
                        </a:ln>
                        <a:solidFill>
                          <a:srgbClr val="FF0000"/>
                        </a:solidFill>
                      </a:endParaRPr>
                    </a:p>
                  </a:txBody>
                  <a:tcPr>
                    <a:noFill/>
                  </a:tcPr>
                </a:tc>
                <a:tc>
                  <a:txBody>
                    <a:bodyPr/>
                    <a:lstStyle/>
                    <a:p>
                      <a:r>
                        <a:rPr lang="en-US" dirty="0">
                          <a:ln>
                            <a:noFill/>
                          </a:ln>
                        </a:rPr>
                        <a:t>0 hop</a:t>
                      </a:r>
                      <a:endParaRPr lang="vi-VN" dirty="0">
                        <a:ln>
                          <a:noFill/>
                        </a:ln>
                      </a:endParaRPr>
                    </a:p>
                  </a:txBody>
                  <a:tcPr>
                    <a:noFill/>
                  </a:tcPr>
                </a:tc>
                <a:extLst>
                  <a:ext uri="{0D108BD9-81ED-4DB2-BD59-A6C34878D82A}">
                    <a16:rowId xmlns:a16="http://schemas.microsoft.com/office/drawing/2014/main" val="10001"/>
                  </a:ext>
                </a:extLst>
              </a:tr>
              <a:tr h="370840">
                <a:tc>
                  <a:txBody>
                    <a:bodyPr/>
                    <a:lstStyle/>
                    <a:p>
                      <a:r>
                        <a:rPr lang="en-US" dirty="0">
                          <a:ln>
                            <a:noFill/>
                          </a:ln>
                        </a:rPr>
                        <a:t>N3</a:t>
                      </a:r>
                      <a:endParaRPr lang="vi-VN" dirty="0">
                        <a:ln>
                          <a:noFill/>
                        </a:ln>
                      </a:endParaRPr>
                    </a:p>
                  </a:txBody>
                  <a:tcPr/>
                </a:tc>
                <a:tc>
                  <a:txBody>
                    <a:bodyPr/>
                    <a:lstStyle/>
                    <a:p>
                      <a:r>
                        <a:rPr lang="en-US" dirty="0">
                          <a:ln>
                            <a:noFill/>
                          </a:ln>
                        </a:rPr>
                        <a:t>1 hop</a:t>
                      </a:r>
                      <a:endParaRPr lang="vi-VN" dirty="0">
                        <a:ln>
                          <a:noFill/>
                        </a:ln>
                      </a:endParaRPr>
                    </a:p>
                  </a:txBody>
                  <a:tcPr/>
                </a:tc>
                <a:extLst>
                  <a:ext uri="{0D108BD9-81ED-4DB2-BD59-A6C34878D82A}">
                    <a16:rowId xmlns:a16="http://schemas.microsoft.com/office/drawing/2014/main" val="10002"/>
                  </a:ext>
                </a:extLst>
              </a:tr>
            </a:tbl>
          </a:graphicData>
        </a:graphic>
      </p:graphicFrame>
      <p:sp>
        <p:nvSpPr>
          <p:cNvPr id="10" name="Slide Number Placeholder 9"/>
          <p:cNvSpPr>
            <a:spLocks noGrp="1"/>
          </p:cNvSpPr>
          <p:nvPr>
            <p:ph type="sldNum" sz="quarter" idx="12"/>
          </p:nvPr>
        </p:nvSpPr>
        <p:spPr/>
        <p:txBody>
          <a:bodyPr/>
          <a:lstStyle/>
          <a:p>
            <a:fld id="{4810A696-75C0-4E1D-A482-26D5420205C7}" type="slidenum">
              <a:rPr lang="en-US" smtClean="0"/>
              <a:pPr/>
              <a:t>30</a:t>
            </a:fld>
            <a:endParaRPr lang="en-US"/>
          </a:p>
        </p:txBody>
      </p:sp>
      <p:sp>
        <p:nvSpPr>
          <p:cNvPr id="11" name="Footer Placeholder 10"/>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1000" fill="hold"/>
                                        <p:tgtEl>
                                          <p:spTgt spid="9"/>
                                        </p:tgtEl>
                                        <p:attrNameLst>
                                          <p:attrName>ppt_x</p:attrName>
                                        </p:attrNameLst>
                                      </p:cBhvr>
                                      <p:tavLst>
                                        <p:tav tm="0">
                                          <p:val>
                                            <p:strVal val="0-#ppt_w/2"/>
                                          </p:val>
                                        </p:tav>
                                        <p:tav tm="100000">
                                          <p:val>
                                            <p:strVal val="#ppt_x"/>
                                          </p:val>
                                        </p:tav>
                                      </p:tavLst>
                                    </p:anim>
                                    <p:anim calcmode="lin" valueType="num">
                                      <p:cBhvr additive="base">
                                        <p:cTn id="13" dur="10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route – </a:t>
            </a:r>
            <a:r>
              <a:rPr lang="en-US" dirty="0" err="1"/>
              <a:t>ví</a:t>
            </a:r>
            <a:r>
              <a:rPr lang="en-US" dirty="0"/>
              <a:t> </a:t>
            </a:r>
            <a:r>
              <a:rPr lang="en-US" dirty="0" err="1"/>
              <a:t>dụ</a:t>
            </a:r>
            <a:endParaRPr lang="vi-VN" dirty="0"/>
          </a:p>
        </p:txBody>
      </p:sp>
      <p:pic>
        <p:nvPicPr>
          <p:cNvPr id="7"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28600" y="1600200"/>
            <a:ext cx="8334375" cy="1543050"/>
          </a:xfrm>
          <a:prstGeom prst="rect">
            <a:avLst/>
          </a:prstGeom>
          <a:noFill/>
          <a:ln w="9525">
            <a:noFill/>
            <a:miter lim="800000"/>
            <a:headEnd/>
            <a:tailEnd/>
          </a:ln>
          <a:effectLst/>
        </p:spPr>
      </p:pic>
      <p:graphicFrame>
        <p:nvGraphicFramePr>
          <p:cNvPr id="8" name="Content Placeholder 8"/>
          <p:cNvGraphicFramePr>
            <a:graphicFrameLocks noGrp="1"/>
          </p:cNvGraphicFramePr>
          <p:nvPr>
            <p:ph sz="quarter" idx="1"/>
          </p:nvPr>
        </p:nvGraphicFramePr>
        <p:xfrm>
          <a:off x="5562600" y="3230880"/>
          <a:ext cx="2286000" cy="1112520"/>
        </p:xfrm>
        <a:graphic>
          <a:graphicData uri="http://schemas.openxmlformats.org/drawingml/2006/table">
            <a:tbl>
              <a:tblPr firstRow="1" bandRow="1">
                <a:tableStyleId>{BC89EF96-8CEA-46FF-86C4-4CE0E7609802}</a:tableStyleId>
              </a:tblPr>
              <a:tblGrid>
                <a:gridCol w="12192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tblGrid>
              <a:tr h="370840">
                <a:tc gridSpan="2">
                  <a:txBody>
                    <a:bodyPr/>
                    <a:lstStyle/>
                    <a:p>
                      <a:pPr algn="ctr"/>
                      <a:r>
                        <a:rPr lang="en-US" dirty="0">
                          <a:ln>
                            <a:noFill/>
                          </a:ln>
                        </a:rPr>
                        <a:t>R3</a:t>
                      </a:r>
                      <a:endParaRPr lang="vi-VN" b="1" dirty="0">
                        <a:ln>
                          <a:noFill/>
                        </a:ln>
                      </a:endParaRPr>
                    </a:p>
                  </a:txBody>
                  <a:tcPr>
                    <a:solidFill>
                      <a:schemeClr val="accent1">
                        <a:lumMod val="40000"/>
                        <a:lumOff val="60000"/>
                      </a:schemeClr>
                    </a:solidFill>
                  </a:tcPr>
                </a:tc>
                <a:tc hMerge="1">
                  <a:txBody>
                    <a:bodyPr/>
                    <a:lstStyle/>
                    <a:p>
                      <a:endParaRPr lang="vi-VN" dirty="0">
                        <a:ln>
                          <a:noFill/>
                        </a:ln>
                      </a:endParaRPr>
                    </a:p>
                  </a:txBody>
                  <a:tcPr/>
                </a:tc>
                <a:extLst>
                  <a:ext uri="{0D108BD9-81ED-4DB2-BD59-A6C34878D82A}">
                    <a16:rowId xmlns:a16="http://schemas.microsoft.com/office/drawing/2014/main" val="10000"/>
                  </a:ext>
                </a:extLst>
              </a:tr>
              <a:tr h="370840">
                <a:tc>
                  <a:txBody>
                    <a:bodyPr/>
                    <a:lstStyle/>
                    <a:p>
                      <a:r>
                        <a:rPr lang="en-US" dirty="0">
                          <a:ln>
                            <a:noFill/>
                          </a:ln>
                        </a:rPr>
                        <a:t>N1, N2</a:t>
                      </a:r>
                      <a:endParaRPr lang="vi-VN" dirty="0">
                        <a:ln>
                          <a:noFill/>
                        </a:ln>
                      </a:endParaRPr>
                    </a:p>
                  </a:txBody>
                  <a:tcPr>
                    <a:noFill/>
                  </a:tcPr>
                </a:tc>
                <a:tc>
                  <a:txBody>
                    <a:bodyPr/>
                    <a:lstStyle/>
                    <a:p>
                      <a:r>
                        <a:rPr lang="en-US" dirty="0">
                          <a:ln>
                            <a:noFill/>
                          </a:ln>
                        </a:rPr>
                        <a:t>0 hop</a:t>
                      </a:r>
                      <a:endParaRPr lang="vi-VN" dirty="0">
                        <a:ln>
                          <a:noFill/>
                        </a:ln>
                      </a:endParaRPr>
                    </a:p>
                  </a:txBody>
                  <a:tcPr>
                    <a:noFill/>
                  </a:tcPr>
                </a:tc>
                <a:extLst>
                  <a:ext uri="{0D108BD9-81ED-4DB2-BD59-A6C34878D82A}">
                    <a16:rowId xmlns:a16="http://schemas.microsoft.com/office/drawing/2014/main" val="10001"/>
                  </a:ext>
                </a:extLst>
              </a:tr>
              <a:tr h="370840">
                <a:tc>
                  <a:txBody>
                    <a:bodyPr/>
                    <a:lstStyle/>
                    <a:p>
                      <a:endParaRPr lang="vi-VN" dirty="0">
                        <a:ln>
                          <a:noFill/>
                        </a:ln>
                      </a:endParaRPr>
                    </a:p>
                  </a:txBody>
                  <a:tcPr/>
                </a:tc>
                <a:tc>
                  <a:txBody>
                    <a:bodyPr/>
                    <a:lstStyle/>
                    <a:p>
                      <a:endParaRPr lang="vi-VN" dirty="0">
                        <a:ln>
                          <a:noFill/>
                        </a:ln>
                      </a:endParaRPr>
                    </a:p>
                  </a:txBody>
                  <a:tcPr/>
                </a:tc>
                <a:extLst>
                  <a:ext uri="{0D108BD9-81ED-4DB2-BD59-A6C34878D82A}">
                    <a16:rowId xmlns:a16="http://schemas.microsoft.com/office/drawing/2014/main" val="10002"/>
                  </a:ext>
                </a:extLst>
              </a:tr>
            </a:tbl>
          </a:graphicData>
        </a:graphic>
      </p:graphicFrame>
      <p:sp>
        <p:nvSpPr>
          <p:cNvPr id="9" name="Pentagon 8"/>
          <p:cNvSpPr/>
          <p:nvPr/>
        </p:nvSpPr>
        <p:spPr>
          <a:xfrm>
            <a:off x="2819400" y="3276600"/>
            <a:ext cx="2590800" cy="6858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R2</a:t>
            </a:r>
            <a:r>
              <a:rPr lang="en-US" dirty="0"/>
              <a:t>: N2, N4 – 0 hop</a:t>
            </a:r>
          </a:p>
          <a:p>
            <a:r>
              <a:rPr lang="en-US" dirty="0"/>
              <a:t>         N3 – 1 hop</a:t>
            </a:r>
            <a:endParaRPr lang="vi-VN" dirty="0"/>
          </a:p>
        </p:txBody>
      </p:sp>
      <p:graphicFrame>
        <p:nvGraphicFramePr>
          <p:cNvPr id="15" name="Content Placeholder 8"/>
          <p:cNvGraphicFramePr>
            <a:graphicFrameLocks/>
          </p:cNvGraphicFramePr>
          <p:nvPr/>
        </p:nvGraphicFramePr>
        <p:xfrm>
          <a:off x="5562600" y="3230880"/>
          <a:ext cx="2286000" cy="1112520"/>
        </p:xfrm>
        <a:graphic>
          <a:graphicData uri="http://schemas.openxmlformats.org/drawingml/2006/table">
            <a:tbl>
              <a:tblPr firstRow="1" bandRow="1">
                <a:tableStyleId>{BC89EF96-8CEA-46FF-86C4-4CE0E7609802}</a:tableStyleId>
              </a:tblPr>
              <a:tblGrid>
                <a:gridCol w="12192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tblGrid>
              <a:tr h="370840">
                <a:tc gridSpan="2">
                  <a:txBody>
                    <a:bodyPr/>
                    <a:lstStyle/>
                    <a:p>
                      <a:pPr algn="ctr"/>
                      <a:r>
                        <a:rPr lang="en-US" dirty="0">
                          <a:ln>
                            <a:noFill/>
                          </a:ln>
                        </a:rPr>
                        <a:t>R3</a:t>
                      </a:r>
                      <a:endParaRPr lang="vi-VN" b="1" dirty="0">
                        <a:ln>
                          <a:noFill/>
                        </a:ln>
                      </a:endParaRPr>
                    </a:p>
                  </a:txBody>
                  <a:tcPr>
                    <a:solidFill>
                      <a:schemeClr val="accent1">
                        <a:lumMod val="40000"/>
                        <a:lumOff val="60000"/>
                      </a:schemeClr>
                    </a:solidFill>
                  </a:tcPr>
                </a:tc>
                <a:tc hMerge="1">
                  <a:txBody>
                    <a:bodyPr/>
                    <a:lstStyle/>
                    <a:p>
                      <a:endParaRPr lang="vi-VN" dirty="0">
                        <a:ln>
                          <a:noFill/>
                        </a:ln>
                      </a:endParaRPr>
                    </a:p>
                  </a:txBody>
                  <a:tcPr/>
                </a:tc>
                <a:extLst>
                  <a:ext uri="{0D108BD9-81ED-4DB2-BD59-A6C34878D82A}">
                    <a16:rowId xmlns:a16="http://schemas.microsoft.com/office/drawing/2014/main" val="10000"/>
                  </a:ext>
                </a:extLst>
              </a:tr>
              <a:tr h="370840">
                <a:tc>
                  <a:txBody>
                    <a:bodyPr/>
                    <a:lstStyle/>
                    <a:p>
                      <a:r>
                        <a:rPr lang="en-US" dirty="0">
                          <a:ln>
                            <a:noFill/>
                          </a:ln>
                        </a:rPr>
                        <a:t>N1, </a:t>
                      </a:r>
                      <a:r>
                        <a:rPr lang="en-US" dirty="0">
                          <a:ln>
                            <a:noFill/>
                          </a:ln>
                          <a:solidFill>
                            <a:srgbClr val="FF0000"/>
                          </a:solidFill>
                        </a:rPr>
                        <a:t>N2</a:t>
                      </a:r>
                      <a:endParaRPr lang="vi-VN" dirty="0">
                        <a:ln>
                          <a:noFill/>
                        </a:ln>
                        <a:solidFill>
                          <a:srgbClr val="FF0000"/>
                        </a:solidFill>
                      </a:endParaRPr>
                    </a:p>
                  </a:txBody>
                  <a:tcPr>
                    <a:noFill/>
                  </a:tcPr>
                </a:tc>
                <a:tc>
                  <a:txBody>
                    <a:bodyPr/>
                    <a:lstStyle/>
                    <a:p>
                      <a:r>
                        <a:rPr lang="en-US" dirty="0">
                          <a:ln>
                            <a:noFill/>
                          </a:ln>
                        </a:rPr>
                        <a:t>0 hop</a:t>
                      </a:r>
                      <a:endParaRPr lang="vi-VN" dirty="0">
                        <a:ln>
                          <a:noFill/>
                        </a:ln>
                      </a:endParaRPr>
                    </a:p>
                  </a:txBody>
                  <a:tcPr>
                    <a:noFill/>
                  </a:tcPr>
                </a:tc>
                <a:extLst>
                  <a:ext uri="{0D108BD9-81ED-4DB2-BD59-A6C34878D82A}">
                    <a16:rowId xmlns:a16="http://schemas.microsoft.com/office/drawing/2014/main" val="10001"/>
                  </a:ext>
                </a:extLst>
              </a:tr>
              <a:tr h="370840">
                <a:tc>
                  <a:txBody>
                    <a:bodyPr/>
                    <a:lstStyle/>
                    <a:p>
                      <a:endParaRPr lang="vi-VN" dirty="0">
                        <a:ln>
                          <a:noFill/>
                        </a:ln>
                      </a:endParaRPr>
                    </a:p>
                  </a:txBody>
                  <a:tcPr/>
                </a:tc>
                <a:tc>
                  <a:txBody>
                    <a:bodyPr/>
                    <a:lstStyle/>
                    <a:p>
                      <a:endParaRPr lang="vi-VN" dirty="0">
                        <a:ln>
                          <a:noFill/>
                        </a:ln>
                      </a:endParaRPr>
                    </a:p>
                  </a:txBody>
                  <a:tcPr/>
                </a:tc>
                <a:extLst>
                  <a:ext uri="{0D108BD9-81ED-4DB2-BD59-A6C34878D82A}">
                    <a16:rowId xmlns:a16="http://schemas.microsoft.com/office/drawing/2014/main" val="10002"/>
                  </a:ext>
                </a:extLst>
              </a:tr>
            </a:tbl>
          </a:graphicData>
        </a:graphic>
      </p:graphicFrame>
      <p:sp>
        <p:nvSpPr>
          <p:cNvPr id="17" name="Pentagon 16"/>
          <p:cNvSpPr/>
          <p:nvPr/>
        </p:nvSpPr>
        <p:spPr>
          <a:xfrm>
            <a:off x="2819400" y="3276600"/>
            <a:ext cx="2590800" cy="6858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R2</a:t>
            </a:r>
            <a:r>
              <a:rPr lang="en-US" dirty="0"/>
              <a:t>: </a:t>
            </a:r>
            <a:r>
              <a:rPr lang="en-US" sz="2000" b="1" dirty="0">
                <a:solidFill>
                  <a:srgbClr val="FF0000"/>
                </a:solidFill>
              </a:rPr>
              <a:t>N2</a:t>
            </a:r>
            <a:r>
              <a:rPr lang="en-US" dirty="0"/>
              <a:t>, N4 – 0 hop</a:t>
            </a:r>
          </a:p>
          <a:p>
            <a:r>
              <a:rPr lang="en-US" dirty="0"/>
              <a:t>         N3 – 1 hop</a:t>
            </a:r>
            <a:endParaRPr lang="vi-VN" dirty="0"/>
          </a:p>
        </p:txBody>
      </p:sp>
      <p:sp>
        <p:nvSpPr>
          <p:cNvPr id="16" name="Pentagon 15"/>
          <p:cNvSpPr/>
          <p:nvPr/>
        </p:nvSpPr>
        <p:spPr>
          <a:xfrm>
            <a:off x="2819400" y="3276600"/>
            <a:ext cx="2590800" cy="6858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R2</a:t>
            </a:r>
            <a:r>
              <a:rPr lang="en-US" dirty="0"/>
              <a:t>: N2, </a:t>
            </a:r>
            <a:r>
              <a:rPr lang="en-US" sz="2000" b="1" dirty="0">
                <a:solidFill>
                  <a:srgbClr val="FF0000"/>
                </a:solidFill>
              </a:rPr>
              <a:t>N4</a:t>
            </a:r>
            <a:r>
              <a:rPr lang="en-US" dirty="0"/>
              <a:t> – 0 hop</a:t>
            </a:r>
          </a:p>
          <a:p>
            <a:r>
              <a:rPr lang="en-US" dirty="0"/>
              <a:t>         N3 – 1 hop</a:t>
            </a:r>
            <a:endParaRPr lang="vi-VN" dirty="0"/>
          </a:p>
        </p:txBody>
      </p:sp>
      <p:graphicFrame>
        <p:nvGraphicFramePr>
          <p:cNvPr id="14" name="Content Placeholder 8"/>
          <p:cNvGraphicFramePr>
            <a:graphicFrameLocks/>
          </p:cNvGraphicFramePr>
          <p:nvPr/>
        </p:nvGraphicFramePr>
        <p:xfrm>
          <a:off x="5562600" y="3230880"/>
          <a:ext cx="2286000" cy="1112520"/>
        </p:xfrm>
        <a:graphic>
          <a:graphicData uri="http://schemas.openxmlformats.org/drawingml/2006/table">
            <a:tbl>
              <a:tblPr firstRow="1" bandRow="1">
                <a:tableStyleId>{BC89EF96-8CEA-46FF-86C4-4CE0E7609802}</a:tableStyleId>
              </a:tblPr>
              <a:tblGrid>
                <a:gridCol w="12192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tblGrid>
              <a:tr h="370840">
                <a:tc gridSpan="2">
                  <a:txBody>
                    <a:bodyPr/>
                    <a:lstStyle/>
                    <a:p>
                      <a:pPr algn="ctr"/>
                      <a:r>
                        <a:rPr lang="en-US" dirty="0">
                          <a:ln>
                            <a:noFill/>
                          </a:ln>
                        </a:rPr>
                        <a:t>R3</a:t>
                      </a:r>
                      <a:endParaRPr lang="vi-VN" b="1" dirty="0">
                        <a:ln>
                          <a:noFill/>
                        </a:ln>
                      </a:endParaRPr>
                    </a:p>
                  </a:txBody>
                  <a:tcPr>
                    <a:solidFill>
                      <a:schemeClr val="accent1">
                        <a:lumMod val="40000"/>
                        <a:lumOff val="60000"/>
                      </a:schemeClr>
                    </a:solidFill>
                  </a:tcPr>
                </a:tc>
                <a:tc hMerge="1">
                  <a:txBody>
                    <a:bodyPr/>
                    <a:lstStyle/>
                    <a:p>
                      <a:endParaRPr lang="vi-VN" dirty="0">
                        <a:ln>
                          <a:noFill/>
                        </a:ln>
                      </a:endParaRPr>
                    </a:p>
                  </a:txBody>
                  <a:tcPr/>
                </a:tc>
                <a:extLst>
                  <a:ext uri="{0D108BD9-81ED-4DB2-BD59-A6C34878D82A}">
                    <a16:rowId xmlns:a16="http://schemas.microsoft.com/office/drawing/2014/main" val="10000"/>
                  </a:ext>
                </a:extLst>
              </a:tr>
              <a:tr h="370840">
                <a:tc>
                  <a:txBody>
                    <a:bodyPr/>
                    <a:lstStyle/>
                    <a:p>
                      <a:r>
                        <a:rPr lang="en-US" dirty="0">
                          <a:ln>
                            <a:noFill/>
                          </a:ln>
                        </a:rPr>
                        <a:t>N1, N2</a:t>
                      </a:r>
                      <a:endParaRPr lang="vi-VN" dirty="0">
                        <a:ln>
                          <a:noFill/>
                        </a:ln>
                      </a:endParaRPr>
                    </a:p>
                  </a:txBody>
                  <a:tcPr>
                    <a:noFill/>
                  </a:tcPr>
                </a:tc>
                <a:tc>
                  <a:txBody>
                    <a:bodyPr/>
                    <a:lstStyle/>
                    <a:p>
                      <a:r>
                        <a:rPr lang="en-US" dirty="0">
                          <a:ln>
                            <a:noFill/>
                          </a:ln>
                        </a:rPr>
                        <a:t>0 hop</a:t>
                      </a:r>
                      <a:endParaRPr lang="vi-VN" dirty="0">
                        <a:ln>
                          <a:noFill/>
                        </a:ln>
                      </a:endParaRPr>
                    </a:p>
                  </a:txBody>
                  <a:tcPr>
                    <a:noFill/>
                  </a:tcPr>
                </a:tc>
                <a:extLst>
                  <a:ext uri="{0D108BD9-81ED-4DB2-BD59-A6C34878D82A}">
                    <a16:rowId xmlns:a16="http://schemas.microsoft.com/office/drawing/2014/main" val="10001"/>
                  </a:ext>
                </a:extLst>
              </a:tr>
              <a:tr h="370840">
                <a:tc>
                  <a:txBody>
                    <a:bodyPr/>
                    <a:lstStyle/>
                    <a:p>
                      <a:endParaRPr lang="vi-VN" dirty="0">
                        <a:ln>
                          <a:noFill/>
                        </a:ln>
                      </a:endParaRPr>
                    </a:p>
                  </a:txBody>
                  <a:tcPr/>
                </a:tc>
                <a:tc>
                  <a:txBody>
                    <a:bodyPr/>
                    <a:lstStyle/>
                    <a:p>
                      <a:endParaRPr lang="vi-VN" dirty="0">
                        <a:ln>
                          <a:noFill/>
                        </a:ln>
                      </a:endParaRPr>
                    </a:p>
                  </a:txBody>
                  <a:tcPr/>
                </a:tc>
                <a:extLst>
                  <a:ext uri="{0D108BD9-81ED-4DB2-BD59-A6C34878D82A}">
                    <a16:rowId xmlns:a16="http://schemas.microsoft.com/office/drawing/2014/main" val="10002"/>
                  </a:ext>
                </a:extLst>
              </a:tr>
            </a:tbl>
          </a:graphicData>
        </a:graphic>
      </p:graphicFrame>
      <p:graphicFrame>
        <p:nvGraphicFramePr>
          <p:cNvPr id="18" name="Content Placeholder 8"/>
          <p:cNvGraphicFramePr>
            <a:graphicFrameLocks/>
          </p:cNvGraphicFramePr>
          <p:nvPr/>
        </p:nvGraphicFramePr>
        <p:xfrm>
          <a:off x="5562600" y="3230880"/>
          <a:ext cx="2286000" cy="1112520"/>
        </p:xfrm>
        <a:graphic>
          <a:graphicData uri="http://schemas.openxmlformats.org/drawingml/2006/table">
            <a:tbl>
              <a:tblPr firstRow="1" bandRow="1">
                <a:tableStyleId>{BC89EF96-8CEA-46FF-86C4-4CE0E7609802}</a:tableStyleId>
              </a:tblPr>
              <a:tblGrid>
                <a:gridCol w="12192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tblGrid>
              <a:tr h="370840">
                <a:tc gridSpan="2">
                  <a:txBody>
                    <a:bodyPr/>
                    <a:lstStyle/>
                    <a:p>
                      <a:pPr algn="ctr"/>
                      <a:r>
                        <a:rPr lang="en-US" dirty="0">
                          <a:ln>
                            <a:noFill/>
                          </a:ln>
                        </a:rPr>
                        <a:t>R3</a:t>
                      </a:r>
                      <a:endParaRPr lang="vi-VN" b="1" dirty="0">
                        <a:ln>
                          <a:noFill/>
                        </a:ln>
                      </a:endParaRPr>
                    </a:p>
                  </a:txBody>
                  <a:tcPr>
                    <a:solidFill>
                      <a:schemeClr val="accent1">
                        <a:lumMod val="40000"/>
                        <a:lumOff val="60000"/>
                      </a:schemeClr>
                    </a:solidFill>
                  </a:tcPr>
                </a:tc>
                <a:tc hMerge="1">
                  <a:txBody>
                    <a:bodyPr/>
                    <a:lstStyle/>
                    <a:p>
                      <a:endParaRPr lang="vi-VN" dirty="0">
                        <a:ln>
                          <a:noFill/>
                        </a:ln>
                      </a:endParaRPr>
                    </a:p>
                  </a:txBody>
                  <a:tcPr/>
                </a:tc>
                <a:extLst>
                  <a:ext uri="{0D108BD9-81ED-4DB2-BD59-A6C34878D82A}">
                    <a16:rowId xmlns:a16="http://schemas.microsoft.com/office/drawing/2014/main" val="10000"/>
                  </a:ext>
                </a:extLst>
              </a:tr>
              <a:tr h="370840">
                <a:tc>
                  <a:txBody>
                    <a:bodyPr/>
                    <a:lstStyle/>
                    <a:p>
                      <a:r>
                        <a:rPr lang="en-US" dirty="0">
                          <a:ln>
                            <a:noFill/>
                          </a:ln>
                        </a:rPr>
                        <a:t>N1, N2</a:t>
                      </a:r>
                      <a:endParaRPr lang="vi-VN" dirty="0">
                        <a:ln>
                          <a:noFill/>
                        </a:ln>
                      </a:endParaRPr>
                    </a:p>
                  </a:txBody>
                  <a:tcPr>
                    <a:noFill/>
                  </a:tcPr>
                </a:tc>
                <a:tc>
                  <a:txBody>
                    <a:bodyPr/>
                    <a:lstStyle/>
                    <a:p>
                      <a:r>
                        <a:rPr lang="en-US" dirty="0">
                          <a:ln>
                            <a:noFill/>
                          </a:ln>
                        </a:rPr>
                        <a:t>0 hop</a:t>
                      </a:r>
                      <a:endParaRPr lang="vi-VN" dirty="0">
                        <a:ln>
                          <a:noFill/>
                        </a:ln>
                      </a:endParaRPr>
                    </a:p>
                  </a:txBody>
                  <a:tcPr>
                    <a:noFill/>
                  </a:tcPr>
                </a:tc>
                <a:extLst>
                  <a:ext uri="{0D108BD9-81ED-4DB2-BD59-A6C34878D82A}">
                    <a16:rowId xmlns:a16="http://schemas.microsoft.com/office/drawing/2014/main" val="10001"/>
                  </a:ext>
                </a:extLst>
              </a:tr>
              <a:tr h="370840">
                <a:tc>
                  <a:txBody>
                    <a:bodyPr/>
                    <a:lstStyle/>
                    <a:p>
                      <a:r>
                        <a:rPr lang="en-US" dirty="0">
                          <a:ln>
                            <a:noFill/>
                          </a:ln>
                        </a:rPr>
                        <a:t>N4</a:t>
                      </a:r>
                      <a:endParaRPr lang="vi-VN" dirty="0">
                        <a:ln>
                          <a:noFill/>
                        </a:ln>
                      </a:endParaRPr>
                    </a:p>
                  </a:txBody>
                  <a:tcPr/>
                </a:tc>
                <a:tc>
                  <a:txBody>
                    <a:bodyPr/>
                    <a:lstStyle/>
                    <a:p>
                      <a:r>
                        <a:rPr lang="en-US" dirty="0">
                          <a:ln>
                            <a:noFill/>
                          </a:ln>
                        </a:rPr>
                        <a:t>1 hop</a:t>
                      </a:r>
                      <a:endParaRPr lang="vi-VN" dirty="0">
                        <a:ln>
                          <a:noFill/>
                        </a:ln>
                      </a:endParaRPr>
                    </a:p>
                  </a:txBody>
                  <a:tcPr/>
                </a:tc>
                <a:extLst>
                  <a:ext uri="{0D108BD9-81ED-4DB2-BD59-A6C34878D82A}">
                    <a16:rowId xmlns:a16="http://schemas.microsoft.com/office/drawing/2014/main" val="10002"/>
                  </a:ext>
                </a:extLst>
              </a:tr>
            </a:tbl>
          </a:graphicData>
        </a:graphic>
      </p:graphicFrame>
      <p:sp>
        <p:nvSpPr>
          <p:cNvPr id="19" name="Pentagon 18"/>
          <p:cNvSpPr/>
          <p:nvPr/>
        </p:nvSpPr>
        <p:spPr>
          <a:xfrm>
            <a:off x="2819400" y="3276600"/>
            <a:ext cx="2590800" cy="6858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R2</a:t>
            </a:r>
            <a:r>
              <a:rPr lang="en-US" dirty="0"/>
              <a:t>: N2, N4 – 0 hop</a:t>
            </a:r>
          </a:p>
          <a:p>
            <a:r>
              <a:rPr lang="en-US" dirty="0"/>
              <a:t>         </a:t>
            </a:r>
            <a:r>
              <a:rPr lang="en-US" sz="2000" b="1" dirty="0">
                <a:solidFill>
                  <a:srgbClr val="FF0000"/>
                </a:solidFill>
              </a:rPr>
              <a:t>N3</a:t>
            </a:r>
            <a:r>
              <a:rPr lang="en-US" dirty="0"/>
              <a:t> – 1 hop</a:t>
            </a:r>
            <a:endParaRPr lang="vi-VN" dirty="0"/>
          </a:p>
        </p:txBody>
      </p:sp>
      <p:graphicFrame>
        <p:nvGraphicFramePr>
          <p:cNvPr id="20" name="Content Placeholder 8"/>
          <p:cNvGraphicFramePr>
            <a:graphicFrameLocks/>
          </p:cNvGraphicFramePr>
          <p:nvPr/>
        </p:nvGraphicFramePr>
        <p:xfrm>
          <a:off x="5562600" y="3230880"/>
          <a:ext cx="2286000" cy="1483360"/>
        </p:xfrm>
        <a:graphic>
          <a:graphicData uri="http://schemas.openxmlformats.org/drawingml/2006/table">
            <a:tbl>
              <a:tblPr firstRow="1" bandRow="1">
                <a:tableStyleId>{BC89EF96-8CEA-46FF-86C4-4CE0E7609802}</a:tableStyleId>
              </a:tblPr>
              <a:tblGrid>
                <a:gridCol w="12192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tblGrid>
              <a:tr h="370840">
                <a:tc gridSpan="2">
                  <a:txBody>
                    <a:bodyPr/>
                    <a:lstStyle/>
                    <a:p>
                      <a:pPr algn="ctr"/>
                      <a:r>
                        <a:rPr lang="en-US" dirty="0">
                          <a:ln>
                            <a:noFill/>
                          </a:ln>
                        </a:rPr>
                        <a:t>R3</a:t>
                      </a:r>
                      <a:endParaRPr lang="vi-VN" b="1" dirty="0">
                        <a:ln>
                          <a:noFill/>
                        </a:ln>
                      </a:endParaRPr>
                    </a:p>
                  </a:txBody>
                  <a:tcPr>
                    <a:solidFill>
                      <a:schemeClr val="accent1">
                        <a:lumMod val="40000"/>
                        <a:lumOff val="60000"/>
                      </a:schemeClr>
                    </a:solidFill>
                  </a:tcPr>
                </a:tc>
                <a:tc hMerge="1">
                  <a:txBody>
                    <a:bodyPr/>
                    <a:lstStyle/>
                    <a:p>
                      <a:endParaRPr lang="vi-VN" dirty="0">
                        <a:ln>
                          <a:noFill/>
                        </a:ln>
                      </a:endParaRPr>
                    </a:p>
                  </a:txBody>
                  <a:tcPr/>
                </a:tc>
                <a:extLst>
                  <a:ext uri="{0D108BD9-81ED-4DB2-BD59-A6C34878D82A}">
                    <a16:rowId xmlns:a16="http://schemas.microsoft.com/office/drawing/2014/main" val="10000"/>
                  </a:ext>
                </a:extLst>
              </a:tr>
              <a:tr h="370840">
                <a:tc>
                  <a:txBody>
                    <a:bodyPr/>
                    <a:lstStyle/>
                    <a:p>
                      <a:r>
                        <a:rPr lang="en-US" dirty="0">
                          <a:ln>
                            <a:noFill/>
                          </a:ln>
                        </a:rPr>
                        <a:t>N1, N2</a:t>
                      </a:r>
                      <a:endParaRPr lang="vi-VN" dirty="0">
                        <a:ln>
                          <a:noFill/>
                        </a:ln>
                      </a:endParaRPr>
                    </a:p>
                  </a:txBody>
                  <a:tcPr>
                    <a:noFill/>
                  </a:tcPr>
                </a:tc>
                <a:tc>
                  <a:txBody>
                    <a:bodyPr/>
                    <a:lstStyle/>
                    <a:p>
                      <a:r>
                        <a:rPr lang="en-US" dirty="0">
                          <a:ln>
                            <a:noFill/>
                          </a:ln>
                        </a:rPr>
                        <a:t>0 hop</a:t>
                      </a:r>
                      <a:endParaRPr lang="vi-VN" dirty="0">
                        <a:ln>
                          <a:noFill/>
                        </a:ln>
                      </a:endParaRPr>
                    </a:p>
                  </a:txBody>
                  <a:tcPr>
                    <a:noFill/>
                  </a:tcPr>
                </a:tc>
                <a:extLst>
                  <a:ext uri="{0D108BD9-81ED-4DB2-BD59-A6C34878D82A}">
                    <a16:rowId xmlns:a16="http://schemas.microsoft.com/office/drawing/2014/main" val="10001"/>
                  </a:ext>
                </a:extLst>
              </a:tr>
              <a:tr h="370840">
                <a:tc>
                  <a:txBody>
                    <a:bodyPr/>
                    <a:lstStyle/>
                    <a:p>
                      <a:r>
                        <a:rPr lang="en-US" dirty="0">
                          <a:ln>
                            <a:noFill/>
                          </a:ln>
                        </a:rPr>
                        <a:t>N4</a:t>
                      </a:r>
                      <a:endParaRPr lang="vi-VN" dirty="0">
                        <a:ln>
                          <a:noFill/>
                        </a:ln>
                      </a:endParaRPr>
                    </a:p>
                  </a:txBody>
                  <a:tcPr/>
                </a:tc>
                <a:tc>
                  <a:txBody>
                    <a:bodyPr/>
                    <a:lstStyle/>
                    <a:p>
                      <a:r>
                        <a:rPr lang="en-US" dirty="0">
                          <a:ln>
                            <a:noFill/>
                          </a:ln>
                        </a:rPr>
                        <a:t>1 hop</a:t>
                      </a:r>
                      <a:endParaRPr lang="vi-VN" dirty="0">
                        <a:ln>
                          <a:noFill/>
                        </a:ln>
                      </a:endParaRPr>
                    </a:p>
                  </a:txBody>
                  <a:tcPr/>
                </a:tc>
                <a:extLst>
                  <a:ext uri="{0D108BD9-81ED-4DB2-BD59-A6C34878D82A}">
                    <a16:rowId xmlns:a16="http://schemas.microsoft.com/office/drawing/2014/main" val="10002"/>
                  </a:ext>
                </a:extLst>
              </a:tr>
              <a:tr h="370840">
                <a:tc>
                  <a:txBody>
                    <a:bodyPr/>
                    <a:lstStyle/>
                    <a:p>
                      <a:r>
                        <a:rPr lang="en-US" dirty="0">
                          <a:ln>
                            <a:noFill/>
                          </a:ln>
                        </a:rPr>
                        <a:t>N3</a:t>
                      </a:r>
                      <a:endParaRPr lang="vi-VN" dirty="0">
                        <a:ln>
                          <a:noFill/>
                        </a:ln>
                      </a:endParaRPr>
                    </a:p>
                  </a:txBody>
                  <a:tcPr>
                    <a:noFill/>
                  </a:tcPr>
                </a:tc>
                <a:tc>
                  <a:txBody>
                    <a:bodyPr/>
                    <a:lstStyle/>
                    <a:p>
                      <a:r>
                        <a:rPr lang="en-US" dirty="0">
                          <a:ln>
                            <a:noFill/>
                          </a:ln>
                        </a:rPr>
                        <a:t>2 hops</a:t>
                      </a:r>
                      <a:endParaRPr lang="vi-VN" dirty="0">
                        <a:ln>
                          <a:noFill/>
                        </a:ln>
                      </a:endParaRPr>
                    </a:p>
                  </a:txBody>
                  <a:tcPr>
                    <a:noFill/>
                  </a:tcPr>
                </a:tc>
                <a:extLst>
                  <a:ext uri="{0D108BD9-81ED-4DB2-BD59-A6C34878D82A}">
                    <a16:rowId xmlns:a16="http://schemas.microsoft.com/office/drawing/2014/main" val="10003"/>
                  </a:ext>
                </a:extLst>
              </a:tr>
            </a:tbl>
          </a:graphicData>
        </a:graphic>
      </p:graphicFrame>
      <p:sp>
        <p:nvSpPr>
          <p:cNvPr id="13" name="Slide Number Placeholder 12"/>
          <p:cNvSpPr>
            <a:spLocks noGrp="1"/>
          </p:cNvSpPr>
          <p:nvPr>
            <p:ph type="sldNum" sz="quarter" idx="12"/>
          </p:nvPr>
        </p:nvSpPr>
        <p:spPr/>
        <p:txBody>
          <a:bodyPr/>
          <a:lstStyle/>
          <a:p>
            <a:fld id="{4810A696-75C0-4E1D-A482-26D5420205C7}" type="slidenum">
              <a:rPr lang="en-US" smtClean="0"/>
              <a:pPr/>
              <a:t>31</a:t>
            </a:fld>
            <a:endParaRPr lang="en-US"/>
          </a:p>
        </p:txBody>
      </p:sp>
      <p:sp>
        <p:nvSpPr>
          <p:cNvPr id="21" name="Footer Placeholder 20"/>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1000" fill="hold"/>
                                        <p:tgtEl>
                                          <p:spTgt spid="9"/>
                                        </p:tgtEl>
                                        <p:attrNameLst>
                                          <p:attrName>ppt_x</p:attrName>
                                        </p:attrNameLst>
                                      </p:cBhvr>
                                      <p:tavLst>
                                        <p:tav tm="0">
                                          <p:val>
                                            <p:strVal val="0-#ppt_w/2"/>
                                          </p:val>
                                        </p:tav>
                                        <p:tav tm="100000">
                                          <p:val>
                                            <p:strVal val="#ppt_x"/>
                                          </p:val>
                                        </p:tav>
                                      </p:tavLst>
                                    </p:anim>
                                    <p:anim calcmode="lin" valueType="num">
                                      <p:cBhvr additive="base">
                                        <p:cTn id="13" dur="10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7" grpId="0" animBg="1"/>
      <p:bldP spid="16" grpId="0" animBg="1"/>
      <p:bldP spid="1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route – </a:t>
            </a:r>
            <a:r>
              <a:rPr lang="en-US" dirty="0" err="1"/>
              <a:t>ví</a:t>
            </a:r>
            <a:r>
              <a:rPr lang="en-US" dirty="0"/>
              <a:t> </a:t>
            </a:r>
            <a:r>
              <a:rPr lang="en-US" dirty="0" err="1"/>
              <a:t>dụ</a:t>
            </a:r>
            <a:endParaRPr lang="en-US" dirty="0"/>
          </a:p>
        </p:txBody>
      </p:sp>
      <p:graphicFrame>
        <p:nvGraphicFramePr>
          <p:cNvPr id="9" name="Content Placeholder 8"/>
          <p:cNvGraphicFramePr>
            <a:graphicFrameLocks noGrp="1"/>
          </p:cNvGraphicFramePr>
          <p:nvPr>
            <p:ph sz="quarter" idx="1"/>
          </p:nvPr>
        </p:nvGraphicFramePr>
        <p:xfrm>
          <a:off x="3276600" y="1295400"/>
          <a:ext cx="2286000" cy="1112520"/>
        </p:xfrm>
        <a:graphic>
          <a:graphicData uri="http://schemas.openxmlformats.org/drawingml/2006/table">
            <a:tbl>
              <a:tblPr firstRow="1" bandRow="1">
                <a:tableStyleId>{BC89EF96-8CEA-46FF-86C4-4CE0E7609802}</a:tableStyleId>
              </a:tblPr>
              <a:tblGrid>
                <a:gridCol w="12192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tblGrid>
              <a:tr h="370840">
                <a:tc gridSpan="2">
                  <a:txBody>
                    <a:bodyPr/>
                    <a:lstStyle/>
                    <a:p>
                      <a:pPr algn="ctr"/>
                      <a:r>
                        <a:rPr lang="en-US" dirty="0">
                          <a:ln>
                            <a:noFill/>
                          </a:ln>
                        </a:rPr>
                        <a:t>R2</a:t>
                      </a:r>
                      <a:endParaRPr lang="vi-VN" b="1" dirty="0">
                        <a:ln>
                          <a:noFill/>
                        </a:ln>
                      </a:endParaRPr>
                    </a:p>
                  </a:txBody>
                  <a:tcPr>
                    <a:solidFill>
                      <a:schemeClr val="accent1">
                        <a:lumMod val="40000"/>
                        <a:lumOff val="60000"/>
                      </a:schemeClr>
                    </a:solidFill>
                  </a:tcPr>
                </a:tc>
                <a:tc hMerge="1">
                  <a:txBody>
                    <a:bodyPr/>
                    <a:lstStyle/>
                    <a:p>
                      <a:endParaRPr lang="vi-VN" dirty="0">
                        <a:ln>
                          <a:noFill/>
                        </a:ln>
                      </a:endParaRPr>
                    </a:p>
                  </a:txBody>
                  <a:tcPr/>
                </a:tc>
                <a:extLst>
                  <a:ext uri="{0D108BD9-81ED-4DB2-BD59-A6C34878D82A}">
                    <a16:rowId xmlns:a16="http://schemas.microsoft.com/office/drawing/2014/main" val="10000"/>
                  </a:ext>
                </a:extLst>
              </a:tr>
              <a:tr h="370840">
                <a:tc>
                  <a:txBody>
                    <a:bodyPr/>
                    <a:lstStyle/>
                    <a:p>
                      <a:r>
                        <a:rPr lang="en-US" dirty="0">
                          <a:ln>
                            <a:noFill/>
                          </a:ln>
                        </a:rPr>
                        <a:t>N2, N4</a:t>
                      </a:r>
                      <a:endParaRPr lang="vi-VN" dirty="0">
                        <a:ln>
                          <a:noFill/>
                        </a:ln>
                      </a:endParaRPr>
                    </a:p>
                  </a:txBody>
                  <a:tcPr>
                    <a:noFill/>
                  </a:tcPr>
                </a:tc>
                <a:tc>
                  <a:txBody>
                    <a:bodyPr/>
                    <a:lstStyle/>
                    <a:p>
                      <a:r>
                        <a:rPr lang="en-US" dirty="0">
                          <a:ln>
                            <a:noFill/>
                          </a:ln>
                        </a:rPr>
                        <a:t>0 hop</a:t>
                      </a:r>
                      <a:endParaRPr lang="vi-VN" dirty="0">
                        <a:ln>
                          <a:noFill/>
                        </a:ln>
                      </a:endParaRPr>
                    </a:p>
                  </a:txBody>
                  <a:tcPr>
                    <a:noFill/>
                  </a:tcPr>
                </a:tc>
                <a:extLst>
                  <a:ext uri="{0D108BD9-81ED-4DB2-BD59-A6C34878D82A}">
                    <a16:rowId xmlns:a16="http://schemas.microsoft.com/office/drawing/2014/main" val="10001"/>
                  </a:ext>
                </a:extLst>
              </a:tr>
              <a:tr h="370840">
                <a:tc>
                  <a:txBody>
                    <a:bodyPr/>
                    <a:lstStyle/>
                    <a:p>
                      <a:r>
                        <a:rPr lang="en-US" dirty="0">
                          <a:ln>
                            <a:noFill/>
                          </a:ln>
                        </a:rPr>
                        <a:t>N3, N1</a:t>
                      </a:r>
                      <a:endParaRPr lang="vi-VN" dirty="0">
                        <a:ln>
                          <a:noFill/>
                        </a:ln>
                      </a:endParaRPr>
                    </a:p>
                  </a:txBody>
                  <a:tcPr/>
                </a:tc>
                <a:tc>
                  <a:txBody>
                    <a:bodyPr/>
                    <a:lstStyle/>
                    <a:p>
                      <a:r>
                        <a:rPr lang="en-US" dirty="0">
                          <a:ln>
                            <a:noFill/>
                          </a:ln>
                        </a:rPr>
                        <a:t>1 hop</a:t>
                      </a:r>
                      <a:endParaRPr lang="vi-VN" dirty="0">
                        <a:ln>
                          <a:noFill/>
                        </a:ln>
                      </a:endParaRPr>
                    </a:p>
                  </a:txBody>
                  <a:tcPr/>
                </a:tc>
                <a:extLst>
                  <a:ext uri="{0D108BD9-81ED-4DB2-BD59-A6C34878D82A}">
                    <a16:rowId xmlns:a16="http://schemas.microsoft.com/office/drawing/2014/main" val="10002"/>
                  </a:ext>
                </a:extLst>
              </a:tr>
            </a:tbl>
          </a:graphicData>
        </a:graphic>
      </p:graphicFrame>
      <p:pic>
        <p:nvPicPr>
          <p:cNvPr id="41985" name="Picture 1"/>
          <p:cNvPicPr>
            <a:picLocks noChangeAspect="1" noChangeArrowheads="1"/>
          </p:cNvPicPr>
          <p:nvPr/>
        </p:nvPicPr>
        <p:blipFill>
          <a:blip r:embed="rId3"/>
          <a:srcRect/>
          <a:stretch>
            <a:fillRect/>
          </a:stretch>
        </p:blipFill>
        <p:spPr bwMode="auto">
          <a:xfrm>
            <a:off x="352425" y="2514600"/>
            <a:ext cx="8334375" cy="1543050"/>
          </a:xfrm>
          <a:prstGeom prst="rect">
            <a:avLst/>
          </a:prstGeom>
          <a:noFill/>
          <a:ln w="9525">
            <a:noFill/>
            <a:miter lim="800000"/>
            <a:headEnd/>
            <a:tailEnd/>
          </a:ln>
          <a:effectLst/>
        </p:spPr>
      </p:pic>
      <p:graphicFrame>
        <p:nvGraphicFramePr>
          <p:cNvPr id="11" name="Content Placeholder 8"/>
          <p:cNvGraphicFramePr>
            <a:graphicFrameLocks/>
          </p:cNvGraphicFramePr>
          <p:nvPr/>
        </p:nvGraphicFramePr>
        <p:xfrm>
          <a:off x="1447800" y="4114800"/>
          <a:ext cx="2286000" cy="1483360"/>
        </p:xfrm>
        <a:graphic>
          <a:graphicData uri="http://schemas.openxmlformats.org/drawingml/2006/table">
            <a:tbl>
              <a:tblPr firstRow="1" bandRow="1">
                <a:tableStyleId>{BC89EF96-8CEA-46FF-86C4-4CE0E7609802}</a:tableStyleId>
              </a:tblPr>
              <a:tblGrid>
                <a:gridCol w="12192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tblGrid>
              <a:tr h="370840">
                <a:tc gridSpan="2">
                  <a:txBody>
                    <a:bodyPr/>
                    <a:lstStyle/>
                    <a:p>
                      <a:pPr algn="ctr"/>
                      <a:r>
                        <a:rPr lang="en-US" dirty="0">
                          <a:ln>
                            <a:noFill/>
                          </a:ln>
                        </a:rPr>
                        <a:t>R1</a:t>
                      </a:r>
                      <a:endParaRPr lang="vi-VN" b="1" dirty="0">
                        <a:ln>
                          <a:noFill/>
                        </a:ln>
                      </a:endParaRPr>
                    </a:p>
                  </a:txBody>
                  <a:tcPr>
                    <a:solidFill>
                      <a:schemeClr val="accent1">
                        <a:lumMod val="40000"/>
                        <a:lumOff val="60000"/>
                      </a:schemeClr>
                    </a:solidFill>
                  </a:tcPr>
                </a:tc>
                <a:tc hMerge="1">
                  <a:txBody>
                    <a:bodyPr/>
                    <a:lstStyle/>
                    <a:p>
                      <a:endParaRPr lang="vi-VN" dirty="0">
                        <a:ln>
                          <a:noFill/>
                        </a:ln>
                      </a:endParaRPr>
                    </a:p>
                  </a:txBody>
                  <a:tcPr/>
                </a:tc>
                <a:extLst>
                  <a:ext uri="{0D108BD9-81ED-4DB2-BD59-A6C34878D82A}">
                    <a16:rowId xmlns:a16="http://schemas.microsoft.com/office/drawing/2014/main" val="10000"/>
                  </a:ext>
                </a:extLst>
              </a:tr>
              <a:tr h="370840">
                <a:tc>
                  <a:txBody>
                    <a:bodyPr/>
                    <a:lstStyle/>
                    <a:p>
                      <a:r>
                        <a:rPr lang="en-US" dirty="0">
                          <a:ln>
                            <a:noFill/>
                          </a:ln>
                        </a:rPr>
                        <a:t>N3, N4</a:t>
                      </a:r>
                      <a:endParaRPr lang="vi-VN" dirty="0">
                        <a:ln>
                          <a:noFill/>
                        </a:ln>
                      </a:endParaRPr>
                    </a:p>
                  </a:txBody>
                  <a:tcPr>
                    <a:noFill/>
                  </a:tcPr>
                </a:tc>
                <a:tc>
                  <a:txBody>
                    <a:bodyPr/>
                    <a:lstStyle/>
                    <a:p>
                      <a:r>
                        <a:rPr lang="en-US" dirty="0">
                          <a:ln>
                            <a:noFill/>
                          </a:ln>
                        </a:rPr>
                        <a:t>0 hop</a:t>
                      </a:r>
                      <a:endParaRPr lang="vi-VN" dirty="0">
                        <a:ln>
                          <a:noFill/>
                        </a:ln>
                      </a:endParaRPr>
                    </a:p>
                  </a:txBody>
                  <a:tcPr>
                    <a:noFill/>
                  </a:tcPr>
                </a:tc>
                <a:extLst>
                  <a:ext uri="{0D108BD9-81ED-4DB2-BD59-A6C34878D82A}">
                    <a16:rowId xmlns:a16="http://schemas.microsoft.com/office/drawing/2014/main" val="10001"/>
                  </a:ext>
                </a:extLst>
              </a:tr>
              <a:tr h="370840">
                <a:tc>
                  <a:txBody>
                    <a:bodyPr/>
                    <a:lstStyle/>
                    <a:p>
                      <a:r>
                        <a:rPr lang="en-US" dirty="0">
                          <a:ln>
                            <a:noFill/>
                          </a:ln>
                        </a:rPr>
                        <a:t>N2</a:t>
                      </a:r>
                      <a:endParaRPr lang="vi-VN" dirty="0">
                        <a:ln>
                          <a:noFill/>
                        </a:ln>
                      </a:endParaRPr>
                    </a:p>
                  </a:txBody>
                  <a:tcPr/>
                </a:tc>
                <a:tc>
                  <a:txBody>
                    <a:bodyPr/>
                    <a:lstStyle/>
                    <a:p>
                      <a:r>
                        <a:rPr lang="en-US" dirty="0">
                          <a:ln>
                            <a:noFill/>
                          </a:ln>
                        </a:rPr>
                        <a:t>1 hop</a:t>
                      </a:r>
                      <a:endParaRPr lang="vi-VN" dirty="0">
                        <a:ln>
                          <a:noFill/>
                        </a:ln>
                      </a:endParaRPr>
                    </a:p>
                  </a:txBody>
                  <a:tcPr/>
                </a:tc>
                <a:extLst>
                  <a:ext uri="{0D108BD9-81ED-4DB2-BD59-A6C34878D82A}">
                    <a16:rowId xmlns:a16="http://schemas.microsoft.com/office/drawing/2014/main" val="10002"/>
                  </a:ext>
                </a:extLst>
              </a:tr>
              <a:tr h="370840">
                <a:tc>
                  <a:txBody>
                    <a:bodyPr/>
                    <a:lstStyle/>
                    <a:p>
                      <a:r>
                        <a:rPr lang="en-US" dirty="0">
                          <a:ln>
                            <a:noFill/>
                          </a:ln>
                        </a:rPr>
                        <a:t>N1</a:t>
                      </a:r>
                      <a:endParaRPr lang="vi-VN" dirty="0">
                        <a:ln>
                          <a:noFill/>
                        </a:ln>
                      </a:endParaRPr>
                    </a:p>
                  </a:txBody>
                  <a:tcPr>
                    <a:noFill/>
                  </a:tcPr>
                </a:tc>
                <a:tc>
                  <a:txBody>
                    <a:bodyPr/>
                    <a:lstStyle/>
                    <a:p>
                      <a:r>
                        <a:rPr lang="en-US" dirty="0">
                          <a:ln>
                            <a:noFill/>
                          </a:ln>
                        </a:rPr>
                        <a:t>2 hops</a:t>
                      </a:r>
                      <a:endParaRPr lang="vi-VN" dirty="0">
                        <a:ln>
                          <a:noFill/>
                        </a:ln>
                      </a:endParaRPr>
                    </a:p>
                  </a:txBody>
                  <a:tcPr>
                    <a:noFill/>
                  </a:tcPr>
                </a:tc>
                <a:extLst>
                  <a:ext uri="{0D108BD9-81ED-4DB2-BD59-A6C34878D82A}">
                    <a16:rowId xmlns:a16="http://schemas.microsoft.com/office/drawing/2014/main" val="10003"/>
                  </a:ext>
                </a:extLst>
              </a:tr>
            </a:tbl>
          </a:graphicData>
        </a:graphic>
      </p:graphicFrame>
      <p:graphicFrame>
        <p:nvGraphicFramePr>
          <p:cNvPr id="12" name="Content Placeholder 8"/>
          <p:cNvGraphicFramePr>
            <a:graphicFrameLocks/>
          </p:cNvGraphicFramePr>
          <p:nvPr/>
        </p:nvGraphicFramePr>
        <p:xfrm>
          <a:off x="5638800" y="4114800"/>
          <a:ext cx="2286000" cy="1483360"/>
        </p:xfrm>
        <a:graphic>
          <a:graphicData uri="http://schemas.openxmlformats.org/drawingml/2006/table">
            <a:tbl>
              <a:tblPr firstRow="1" bandRow="1">
                <a:tableStyleId>{BC89EF96-8CEA-46FF-86C4-4CE0E7609802}</a:tableStyleId>
              </a:tblPr>
              <a:tblGrid>
                <a:gridCol w="12192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tblGrid>
              <a:tr h="370840">
                <a:tc gridSpan="2">
                  <a:txBody>
                    <a:bodyPr/>
                    <a:lstStyle/>
                    <a:p>
                      <a:pPr algn="ctr"/>
                      <a:r>
                        <a:rPr lang="en-US" dirty="0">
                          <a:ln>
                            <a:noFill/>
                          </a:ln>
                        </a:rPr>
                        <a:t>R3</a:t>
                      </a:r>
                      <a:endParaRPr lang="vi-VN" b="1" dirty="0">
                        <a:ln>
                          <a:noFill/>
                        </a:ln>
                      </a:endParaRPr>
                    </a:p>
                  </a:txBody>
                  <a:tcPr>
                    <a:solidFill>
                      <a:schemeClr val="accent1">
                        <a:lumMod val="40000"/>
                        <a:lumOff val="60000"/>
                      </a:schemeClr>
                    </a:solidFill>
                  </a:tcPr>
                </a:tc>
                <a:tc hMerge="1">
                  <a:txBody>
                    <a:bodyPr/>
                    <a:lstStyle/>
                    <a:p>
                      <a:endParaRPr lang="vi-VN" dirty="0">
                        <a:ln>
                          <a:noFill/>
                        </a:ln>
                      </a:endParaRPr>
                    </a:p>
                  </a:txBody>
                  <a:tcPr/>
                </a:tc>
                <a:extLst>
                  <a:ext uri="{0D108BD9-81ED-4DB2-BD59-A6C34878D82A}">
                    <a16:rowId xmlns:a16="http://schemas.microsoft.com/office/drawing/2014/main" val="10000"/>
                  </a:ext>
                </a:extLst>
              </a:tr>
              <a:tr h="370840">
                <a:tc>
                  <a:txBody>
                    <a:bodyPr/>
                    <a:lstStyle/>
                    <a:p>
                      <a:r>
                        <a:rPr lang="en-US" dirty="0">
                          <a:ln>
                            <a:noFill/>
                          </a:ln>
                        </a:rPr>
                        <a:t>N1, N2</a:t>
                      </a:r>
                      <a:endParaRPr lang="vi-VN" dirty="0">
                        <a:ln>
                          <a:noFill/>
                        </a:ln>
                      </a:endParaRPr>
                    </a:p>
                  </a:txBody>
                  <a:tcPr>
                    <a:noFill/>
                  </a:tcPr>
                </a:tc>
                <a:tc>
                  <a:txBody>
                    <a:bodyPr/>
                    <a:lstStyle/>
                    <a:p>
                      <a:r>
                        <a:rPr lang="en-US" dirty="0">
                          <a:ln>
                            <a:noFill/>
                          </a:ln>
                        </a:rPr>
                        <a:t>0 hop</a:t>
                      </a:r>
                      <a:endParaRPr lang="vi-VN" dirty="0">
                        <a:ln>
                          <a:noFill/>
                        </a:ln>
                      </a:endParaRPr>
                    </a:p>
                  </a:txBody>
                  <a:tcPr>
                    <a:noFill/>
                  </a:tcPr>
                </a:tc>
                <a:extLst>
                  <a:ext uri="{0D108BD9-81ED-4DB2-BD59-A6C34878D82A}">
                    <a16:rowId xmlns:a16="http://schemas.microsoft.com/office/drawing/2014/main" val="10001"/>
                  </a:ext>
                </a:extLst>
              </a:tr>
              <a:tr h="370840">
                <a:tc>
                  <a:txBody>
                    <a:bodyPr/>
                    <a:lstStyle/>
                    <a:p>
                      <a:r>
                        <a:rPr lang="en-US" dirty="0">
                          <a:ln>
                            <a:noFill/>
                          </a:ln>
                        </a:rPr>
                        <a:t>N4</a:t>
                      </a:r>
                      <a:endParaRPr lang="vi-VN" dirty="0">
                        <a:ln>
                          <a:noFill/>
                        </a:ln>
                      </a:endParaRPr>
                    </a:p>
                  </a:txBody>
                  <a:tcPr/>
                </a:tc>
                <a:tc>
                  <a:txBody>
                    <a:bodyPr/>
                    <a:lstStyle/>
                    <a:p>
                      <a:r>
                        <a:rPr lang="en-US" dirty="0">
                          <a:ln>
                            <a:noFill/>
                          </a:ln>
                        </a:rPr>
                        <a:t>1 hop</a:t>
                      </a:r>
                      <a:endParaRPr lang="vi-VN" dirty="0">
                        <a:ln>
                          <a:noFill/>
                        </a:ln>
                      </a:endParaRPr>
                    </a:p>
                  </a:txBody>
                  <a:tcPr/>
                </a:tc>
                <a:extLst>
                  <a:ext uri="{0D108BD9-81ED-4DB2-BD59-A6C34878D82A}">
                    <a16:rowId xmlns:a16="http://schemas.microsoft.com/office/drawing/2014/main" val="10002"/>
                  </a:ext>
                </a:extLst>
              </a:tr>
              <a:tr h="370840">
                <a:tc>
                  <a:txBody>
                    <a:bodyPr/>
                    <a:lstStyle/>
                    <a:p>
                      <a:r>
                        <a:rPr lang="en-US" dirty="0">
                          <a:ln>
                            <a:noFill/>
                          </a:ln>
                        </a:rPr>
                        <a:t>N3</a:t>
                      </a:r>
                      <a:endParaRPr lang="vi-VN" dirty="0">
                        <a:ln>
                          <a:noFill/>
                        </a:ln>
                      </a:endParaRPr>
                    </a:p>
                  </a:txBody>
                  <a:tcPr>
                    <a:noFill/>
                  </a:tcPr>
                </a:tc>
                <a:tc>
                  <a:txBody>
                    <a:bodyPr/>
                    <a:lstStyle/>
                    <a:p>
                      <a:r>
                        <a:rPr lang="en-US" dirty="0">
                          <a:ln>
                            <a:noFill/>
                          </a:ln>
                        </a:rPr>
                        <a:t>2 hops</a:t>
                      </a:r>
                      <a:endParaRPr lang="vi-VN" dirty="0">
                        <a:ln>
                          <a:noFill/>
                        </a:ln>
                      </a:endParaRPr>
                    </a:p>
                  </a:txBody>
                  <a:tcPr>
                    <a:noFill/>
                  </a:tcPr>
                </a:tc>
                <a:extLst>
                  <a:ext uri="{0D108BD9-81ED-4DB2-BD59-A6C34878D82A}">
                    <a16:rowId xmlns:a16="http://schemas.microsoft.com/office/drawing/2014/main" val="10003"/>
                  </a:ext>
                </a:extLst>
              </a:tr>
            </a:tbl>
          </a:graphicData>
        </a:graphic>
      </p:graphicFrame>
      <p:sp>
        <p:nvSpPr>
          <p:cNvPr id="7" name="Slide Number Placeholder 6"/>
          <p:cNvSpPr>
            <a:spLocks noGrp="1"/>
          </p:cNvSpPr>
          <p:nvPr>
            <p:ph type="sldNum" sz="quarter" idx="12"/>
          </p:nvPr>
        </p:nvSpPr>
        <p:spPr/>
        <p:txBody>
          <a:bodyPr/>
          <a:lstStyle/>
          <a:p>
            <a:fld id="{4810A696-75C0-4E1D-A482-26D5420205C7}" type="slidenum">
              <a:rPr lang="en-US" smtClean="0"/>
              <a:pPr/>
              <a:t>32</a:t>
            </a:fld>
            <a:endParaRPr lang="en-US"/>
          </a:p>
        </p:txBody>
      </p:sp>
      <p:sp>
        <p:nvSpPr>
          <p:cNvPr id="8" name="Footer Placeholder 7"/>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up)">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route – </a:t>
            </a:r>
            <a:r>
              <a:rPr lang="en-US" dirty="0" err="1"/>
              <a:t>ví</a:t>
            </a:r>
            <a:r>
              <a:rPr lang="en-US" dirty="0"/>
              <a:t> </a:t>
            </a:r>
            <a:r>
              <a:rPr lang="en-US" dirty="0" err="1"/>
              <a:t>dụ</a:t>
            </a:r>
            <a:endParaRPr lang="en-US" dirty="0"/>
          </a:p>
        </p:txBody>
      </p:sp>
      <p:sp>
        <p:nvSpPr>
          <p:cNvPr id="3" name="Content Placeholder 2"/>
          <p:cNvSpPr>
            <a:spLocks noGrp="1"/>
          </p:cNvSpPr>
          <p:nvPr>
            <p:ph sz="quarter" idx="1"/>
          </p:nvPr>
        </p:nvSpPr>
        <p:spPr/>
        <p:txBody>
          <a:bodyPr/>
          <a:lstStyle/>
          <a:p>
            <a:endParaRPr lang="en-US"/>
          </a:p>
        </p:txBody>
      </p:sp>
      <p:pic>
        <p:nvPicPr>
          <p:cNvPr id="8" name="Picture 7" descr="diagram 1.jpg"/>
          <p:cNvPicPr/>
          <p:nvPr/>
        </p:nvPicPr>
        <p:blipFill>
          <a:blip r:embed="rId2" cstate="print"/>
          <a:stretch>
            <a:fillRect/>
          </a:stretch>
        </p:blipFill>
        <p:spPr>
          <a:xfrm>
            <a:off x="762000" y="990600"/>
            <a:ext cx="6934200" cy="4800600"/>
          </a:xfrm>
          <a:prstGeom prst="rect">
            <a:avLst/>
          </a:prstGeom>
        </p:spPr>
      </p:pic>
      <p:sp>
        <p:nvSpPr>
          <p:cNvPr id="9" name="TextBox 8"/>
          <p:cNvSpPr txBox="1"/>
          <p:nvPr/>
        </p:nvSpPr>
        <p:spPr>
          <a:xfrm>
            <a:off x="2262722" y="2905780"/>
            <a:ext cx="404278" cy="523220"/>
          </a:xfrm>
          <a:prstGeom prst="rect">
            <a:avLst/>
          </a:prstGeom>
          <a:noFill/>
        </p:spPr>
        <p:txBody>
          <a:bodyPr wrap="none" rtlCol="0">
            <a:spAutoFit/>
          </a:bodyPr>
          <a:lstStyle/>
          <a:p>
            <a:r>
              <a:rPr lang="en-US" sz="1400" b="1" dirty="0"/>
              <a:t>E1</a:t>
            </a:r>
          </a:p>
          <a:p>
            <a:r>
              <a:rPr lang="en-US" sz="1400" dirty="0">
                <a:solidFill>
                  <a:srgbClr val="FF0000"/>
                </a:solidFill>
              </a:rPr>
              <a:t>.1</a:t>
            </a:r>
          </a:p>
        </p:txBody>
      </p:sp>
      <p:sp>
        <p:nvSpPr>
          <p:cNvPr id="10" name="TextBox 9"/>
          <p:cNvSpPr txBox="1"/>
          <p:nvPr/>
        </p:nvSpPr>
        <p:spPr>
          <a:xfrm>
            <a:off x="4091522" y="2829580"/>
            <a:ext cx="404278" cy="523220"/>
          </a:xfrm>
          <a:prstGeom prst="rect">
            <a:avLst/>
          </a:prstGeom>
          <a:noFill/>
        </p:spPr>
        <p:txBody>
          <a:bodyPr wrap="none" rtlCol="0">
            <a:spAutoFit/>
          </a:bodyPr>
          <a:lstStyle/>
          <a:p>
            <a:r>
              <a:rPr lang="en-US" sz="1400" b="1" dirty="0"/>
              <a:t>E1</a:t>
            </a:r>
          </a:p>
          <a:p>
            <a:r>
              <a:rPr lang="en-US" sz="1400" dirty="0">
                <a:solidFill>
                  <a:srgbClr val="FF0000"/>
                </a:solidFill>
              </a:rPr>
              <a:t>.2</a:t>
            </a:r>
          </a:p>
        </p:txBody>
      </p:sp>
      <p:sp>
        <p:nvSpPr>
          <p:cNvPr id="11" name="TextBox 10"/>
          <p:cNvSpPr txBox="1"/>
          <p:nvPr/>
        </p:nvSpPr>
        <p:spPr>
          <a:xfrm>
            <a:off x="5029200" y="3581400"/>
            <a:ext cx="404278" cy="523220"/>
          </a:xfrm>
          <a:prstGeom prst="rect">
            <a:avLst/>
          </a:prstGeom>
          <a:noFill/>
        </p:spPr>
        <p:txBody>
          <a:bodyPr wrap="none" rtlCol="0">
            <a:spAutoFit/>
          </a:bodyPr>
          <a:lstStyle/>
          <a:p>
            <a:r>
              <a:rPr lang="en-US" sz="1400" b="1" dirty="0"/>
              <a:t>E1</a:t>
            </a:r>
          </a:p>
          <a:p>
            <a:r>
              <a:rPr lang="en-US" sz="1400" dirty="0">
                <a:solidFill>
                  <a:srgbClr val="FF0000"/>
                </a:solidFill>
              </a:rPr>
              <a:t>.3</a:t>
            </a:r>
          </a:p>
        </p:txBody>
      </p:sp>
      <p:sp>
        <p:nvSpPr>
          <p:cNvPr id="12" name="TextBox 11"/>
          <p:cNvSpPr txBox="1"/>
          <p:nvPr/>
        </p:nvSpPr>
        <p:spPr>
          <a:xfrm>
            <a:off x="3733800" y="3276600"/>
            <a:ext cx="404278" cy="523220"/>
          </a:xfrm>
          <a:prstGeom prst="rect">
            <a:avLst/>
          </a:prstGeom>
          <a:noFill/>
        </p:spPr>
        <p:txBody>
          <a:bodyPr wrap="none" rtlCol="0">
            <a:spAutoFit/>
          </a:bodyPr>
          <a:lstStyle/>
          <a:p>
            <a:r>
              <a:rPr lang="en-US" sz="1400" b="1" dirty="0"/>
              <a:t>E1</a:t>
            </a:r>
          </a:p>
          <a:p>
            <a:r>
              <a:rPr lang="en-US" sz="1400" dirty="0">
                <a:solidFill>
                  <a:srgbClr val="FF0000"/>
                </a:solidFill>
              </a:rPr>
              <a:t>.4</a:t>
            </a:r>
          </a:p>
        </p:txBody>
      </p:sp>
      <p:sp>
        <p:nvSpPr>
          <p:cNvPr id="13" name="TextBox 12"/>
          <p:cNvSpPr txBox="1"/>
          <p:nvPr/>
        </p:nvSpPr>
        <p:spPr>
          <a:xfrm>
            <a:off x="2133600" y="2057400"/>
            <a:ext cx="480478" cy="523220"/>
          </a:xfrm>
          <a:prstGeom prst="rect">
            <a:avLst/>
          </a:prstGeom>
          <a:noFill/>
        </p:spPr>
        <p:txBody>
          <a:bodyPr wrap="square" rtlCol="0">
            <a:spAutoFit/>
          </a:bodyPr>
          <a:lstStyle/>
          <a:p>
            <a:r>
              <a:rPr lang="en-US" sz="1400" b="1" dirty="0"/>
              <a:t>E0</a:t>
            </a:r>
          </a:p>
          <a:p>
            <a:r>
              <a:rPr lang="en-US" sz="1400" dirty="0">
                <a:solidFill>
                  <a:srgbClr val="FF0000"/>
                </a:solidFill>
              </a:rPr>
              <a:t>.1</a:t>
            </a:r>
          </a:p>
        </p:txBody>
      </p:sp>
      <p:sp>
        <p:nvSpPr>
          <p:cNvPr id="14" name="TextBox 13"/>
          <p:cNvSpPr txBox="1"/>
          <p:nvPr/>
        </p:nvSpPr>
        <p:spPr>
          <a:xfrm>
            <a:off x="4724400" y="2362200"/>
            <a:ext cx="480478" cy="523220"/>
          </a:xfrm>
          <a:prstGeom prst="rect">
            <a:avLst/>
          </a:prstGeom>
          <a:noFill/>
        </p:spPr>
        <p:txBody>
          <a:bodyPr wrap="square" rtlCol="0">
            <a:spAutoFit/>
          </a:bodyPr>
          <a:lstStyle/>
          <a:p>
            <a:r>
              <a:rPr lang="en-US" sz="1400" b="1" dirty="0"/>
              <a:t>E0</a:t>
            </a:r>
          </a:p>
          <a:p>
            <a:r>
              <a:rPr lang="en-US" sz="1400" dirty="0">
                <a:solidFill>
                  <a:srgbClr val="FF0000"/>
                </a:solidFill>
              </a:rPr>
              <a:t>.1</a:t>
            </a:r>
          </a:p>
        </p:txBody>
      </p:sp>
      <p:sp>
        <p:nvSpPr>
          <p:cNvPr id="15" name="TextBox 14"/>
          <p:cNvSpPr txBox="1"/>
          <p:nvPr/>
        </p:nvSpPr>
        <p:spPr>
          <a:xfrm>
            <a:off x="5638800" y="3124200"/>
            <a:ext cx="480478" cy="523220"/>
          </a:xfrm>
          <a:prstGeom prst="rect">
            <a:avLst/>
          </a:prstGeom>
          <a:noFill/>
        </p:spPr>
        <p:txBody>
          <a:bodyPr wrap="square" rtlCol="0">
            <a:spAutoFit/>
          </a:bodyPr>
          <a:lstStyle/>
          <a:p>
            <a:r>
              <a:rPr lang="en-US" sz="1400" b="1" dirty="0"/>
              <a:t>E0</a:t>
            </a:r>
          </a:p>
          <a:p>
            <a:r>
              <a:rPr lang="en-US" sz="1400" dirty="0">
                <a:solidFill>
                  <a:srgbClr val="FF0000"/>
                </a:solidFill>
              </a:rPr>
              <a:t>.1</a:t>
            </a:r>
          </a:p>
        </p:txBody>
      </p:sp>
      <p:sp>
        <p:nvSpPr>
          <p:cNvPr id="16" name="TextBox 15"/>
          <p:cNvSpPr txBox="1"/>
          <p:nvPr/>
        </p:nvSpPr>
        <p:spPr>
          <a:xfrm>
            <a:off x="4343400" y="3886200"/>
            <a:ext cx="480478" cy="523220"/>
          </a:xfrm>
          <a:prstGeom prst="rect">
            <a:avLst/>
          </a:prstGeom>
          <a:noFill/>
        </p:spPr>
        <p:txBody>
          <a:bodyPr wrap="square" rtlCol="0">
            <a:spAutoFit/>
          </a:bodyPr>
          <a:lstStyle/>
          <a:p>
            <a:r>
              <a:rPr lang="en-US" sz="1400" b="1" dirty="0"/>
              <a:t>E0</a:t>
            </a:r>
          </a:p>
          <a:p>
            <a:r>
              <a:rPr lang="en-US" sz="1400" dirty="0">
                <a:solidFill>
                  <a:srgbClr val="FF0000"/>
                </a:solidFill>
              </a:rPr>
              <a:t>.1</a:t>
            </a:r>
          </a:p>
        </p:txBody>
      </p:sp>
      <p:sp>
        <p:nvSpPr>
          <p:cNvPr id="19" name="TextBox 18"/>
          <p:cNvSpPr txBox="1"/>
          <p:nvPr/>
        </p:nvSpPr>
        <p:spPr>
          <a:xfrm>
            <a:off x="2971800" y="3962400"/>
            <a:ext cx="370614" cy="369332"/>
          </a:xfrm>
          <a:prstGeom prst="rect">
            <a:avLst/>
          </a:prstGeom>
          <a:noFill/>
        </p:spPr>
        <p:txBody>
          <a:bodyPr wrap="none" rtlCol="0">
            <a:spAutoFit/>
          </a:bodyPr>
          <a:lstStyle/>
          <a:p>
            <a:r>
              <a:rPr lang="en-US" sz="1600" dirty="0">
                <a:solidFill>
                  <a:srgbClr val="FF0000"/>
                </a:solidFill>
              </a:rPr>
              <a:t>.</a:t>
            </a:r>
            <a:r>
              <a:rPr lang="en-US" dirty="0">
                <a:solidFill>
                  <a:srgbClr val="FF0000"/>
                </a:solidFill>
              </a:rPr>
              <a:t>5</a:t>
            </a:r>
          </a:p>
        </p:txBody>
      </p:sp>
      <p:sp>
        <p:nvSpPr>
          <p:cNvPr id="17" name="TextBox 16"/>
          <p:cNvSpPr txBox="1"/>
          <p:nvPr/>
        </p:nvSpPr>
        <p:spPr>
          <a:xfrm>
            <a:off x="533400" y="5943600"/>
            <a:ext cx="7391400" cy="646331"/>
          </a:xfrm>
          <a:prstGeom prst="rect">
            <a:avLst/>
          </a:prstGeom>
          <a:noFill/>
        </p:spPr>
        <p:txBody>
          <a:bodyPr wrap="square" rtlCol="0">
            <a:spAutoFit/>
          </a:bodyPr>
          <a:lstStyle/>
          <a:p>
            <a:r>
              <a:rPr lang="en-US" b="1" dirty="0" err="1">
                <a:ln w="1905"/>
                <a:solidFill>
                  <a:srgbClr val="FF0000"/>
                </a:solidFill>
                <a:effectLst>
                  <a:innerShdw blurRad="69850" dist="43180" dir="5400000">
                    <a:srgbClr val="000000">
                      <a:alpha val="65000"/>
                    </a:srgbClr>
                  </a:innerShdw>
                </a:effectLst>
              </a:rPr>
              <a:t>Yêu</a:t>
            </a:r>
            <a:r>
              <a:rPr lang="en-US" b="1" dirty="0">
                <a:ln w="1905"/>
                <a:solidFill>
                  <a:srgbClr val="FF0000"/>
                </a:solidFill>
                <a:effectLst>
                  <a:innerShdw blurRad="69850" dist="43180" dir="5400000">
                    <a:srgbClr val="000000">
                      <a:alpha val="65000"/>
                    </a:srgbClr>
                  </a:innerShdw>
                </a:effectLst>
              </a:rPr>
              <a:t> </a:t>
            </a:r>
            <a:r>
              <a:rPr lang="en-US" b="1" dirty="0" err="1">
                <a:ln w="1905"/>
                <a:solidFill>
                  <a:srgbClr val="FF0000"/>
                </a:solidFill>
                <a:effectLst>
                  <a:innerShdw blurRad="69850" dist="43180" dir="5400000">
                    <a:srgbClr val="000000">
                      <a:alpha val="65000"/>
                    </a:srgbClr>
                  </a:innerShdw>
                </a:effectLst>
              </a:rPr>
              <a:t>cầu</a:t>
            </a:r>
            <a:r>
              <a:rPr lang="en-US" b="1" dirty="0">
                <a:ln w="1905"/>
                <a:solidFill>
                  <a:srgbClr val="FF0000"/>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cấu</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hình</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thông</a:t>
            </a:r>
            <a:r>
              <a:rPr lang="en-US" b="1" dirty="0">
                <a:ln w="1905"/>
                <a:solidFill>
                  <a:schemeClr val="accent5">
                    <a:lumMod val="50000"/>
                  </a:schemeClr>
                </a:solidFill>
                <a:effectLst>
                  <a:innerShdw blurRad="69850" dist="43180" dir="5400000">
                    <a:srgbClr val="000000">
                      <a:alpha val="65000"/>
                    </a:srgbClr>
                  </a:innerShdw>
                </a:effectLst>
              </a:rPr>
              <a:t> tin </a:t>
            </a:r>
            <a:r>
              <a:rPr lang="en-US" b="1" dirty="0" err="1">
                <a:ln w="1905"/>
                <a:solidFill>
                  <a:schemeClr val="accent5">
                    <a:lumMod val="50000"/>
                  </a:schemeClr>
                </a:solidFill>
                <a:effectLst>
                  <a:innerShdw blurRad="69850" dist="43180" dir="5400000">
                    <a:srgbClr val="000000">
                      <a:alpha val="65000"/>
                    </a:srgbClr>
                  </a:innerShdw>
                </a:effectLst>
              </a:rPr>
              <a:t>định</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tuyến</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cho</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các</a:t>
            </a:r>
            <a:r>
              <a:rPr lang="en-US" b="1" dirty="0">
                <a:ln w="1905"/>
                <a:solidFill>
                  <a:schemeClr val="accent5">
                    <a:lumMod val="50000"/>
                  </a:schemeClr>
                </a:solidFill>
                <a:effectLst>
                  <a:innerShdw blurRad="69850" dist="43180" dir="5400000">
                    <a:srgbClr val="000000">
                      <a:alpha val="65000"/>
                    </a:srgbClr>
                  </a:innerShdw>
                </a:effectLst>
              </a:rPr>
              <a:t> router </a:t>
            </a:r>
            <a:r>
              <a:rPr lang="en-US" b="1" dirty="0" err="1">
                <a:ln w="1905"/>
                <a:solidFill>
                  <a:schemeClr val="accent5">
                    <a:lumMod val="50000"/>
                  </a:schemeClr>
                </a:solidFill>
                <a:effectLst>
                  <a:innerShdw blurRad="69850" dist="43180" dir="5400000">
                    <a:srgbClr val="000000">
                      <a:alpha val="65000"/>
                    </a:srgbClr>
                  </a:innerShdw>
                </a:effectLst>
              </a:rPr>
              <a:t>để</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tất</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cả</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các</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máy</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trong</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có</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thể</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liên</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lạc</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với</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nhau</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và</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có</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thể</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truy</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cập</a:t>
            </a:r>
            <a:r>
              <a:rPr lang="en-US" b="1" dirty="0">
                <a:ln w="1905"/>
                <a:solidFill>
                  <a:schemeClr val="accent5">
                    <a:lumMod val="50000"/>
                  </a:schemeClr>
                </a:solidFill>
                <a:effectLst>
                  <a:innerShdw blurRad="69850" dist="43180" dir="5400000">
                    <a:srgbClr val="000000">
                      <a:alpha val="65000"/>
                    </a:srgbClr>
                  </a:innerShdw>
                </a:effectLst>
              </a:rPr>
              <a:t> Internet</a:t>
            </a:r>
          </a:p>
        </p:txBody>
      </p:sp>
      <p:sp>
        <p:nvSpPr>
          <p:cNvPr id="18" name="Slide Number Placeholder 17"/>
          <p:cNvSpPr>
            <a:spLocks noGrp="1"/>
          </p:cNvSpPr>
          <p:nvPr>
            <p:ph type="sldNum" sz="quarter" idx="12"/>
          </p:nvPr>
        </p:nvSpPr>
        <p:spPr/>
        <p:txBody>
          <a:bodyPr/>
          <a:lstStyle/>
          <a:p>
            <a:fld id="{4810A696-75C0-4E1D-A482-26D5420205C7}" type="slidenum">
              <a:rPr lang="en-US" smtClean="0"/>
              <a:pPr/>
              <a:t>33</a:t>
            </a:fld>
            <a:endParaRPr lang="en-US"/>
          </a:p>
        </p:txBody>
      </p:sp>
      <p:sp>
        <p:nvSpPr>
          <p:cNvPr id="20" name="Footer Placeholder 19"/>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route – </a:t>
            </a:r>
            <a:r>
              <a:rPr lang="en-US" dirty="0" err="1"/>
              <a:t>ví</a:t>
            </a:r>
            <a:r>
              <a:rPr lang="en-US" dirty="0"/>
              <a:t> </a:t>
            </a:r>
            <a:r>
              <a:rPr lang="en-US" dirty="0" err="1"/>
              <a:t>dụ</a:t>
            </a:r>
            <a:endParaRPr lang="en-US" dirty="0"/>
          </a:p>
        </p:txBody>
      </p:sp>
      <p:sp>
        <p:nvSpPr>
          <p:cNvPr id="3" name="Content Placeholder 2"/>
          <p:cNvSpPr>
            <a:spLocks noGrp="1"/>
          </p:cNvSpPr>
          <p:nvPr>
            <p:ph sz="quarter" idx="1"/>
          </p:nvPr>
        </p:nvSpPr>
        <p:spPr/>
        <p:txBody>
          <a:bodyPr/>
          <a:lstStyle/>
          <a:p>
            <a:endParaRPr lang="en-US"/>
          </a:p>
        </p:txBody>
      </p:sp>
      <p:pic>
        <p:nvPicPr>
          <p:cNvPr id="7" name="Picture 6"/>
          <p:cNvPicPr/>
          <p:nvPr/>
        </p:nvPicPr>
        <p:blipFill>
          <a:blip r:embed="rId2" cstate="print"/>
          <a:srcRect/>
          <a:stretch>
            <a:fillRect/>
          </a:stretch>
        </p:blipFill>
        <p:spPr bwMode="auto">
          <a:xfrm>
            <a:off x="609600" y="1676400"/>
            <a:ext cx="7858125" cy="40386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4810A696-75C0-4E1D-A482-26D5420205C7}" type="slidenum">
              <a:rPr lang="en-US" smtClean="0"/>
              <a:pPr/>
              <a:t>34</a:t>
            </a:fld>
            <a:endParaRPr lang="en-US"/>
          </a:p>
        </p:txBody>
      </p:sp>
      <p:sp>
        <p:nvSpPr>
          <p:cNvPr id="6" name="Footer Placeholder 5"/>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Nội</a:t>
            </a:r>
            <a:r>
              <a:rPr lang="en-US" dirty="0"/>
              <a:t> dung</a:t>
            </a:r>
          </a:p>
        </p:txBody>
      </p:sp>
      <p:sp>
        <p:nvSpPr>
          <p:cNvPr id="3" name="Content Placeholder 2"/>
          <p:cNvSpPr>
            <a:spLocks noGrp="1"/>
          </p:cNvSpPr>
          <p:nvPr>
            <p:ph sz="quarter" idx="1"/>
          </p:nvPr>
        </p:nvSpPr>
        <p:spPr/>
        <p:txBody>
          <a:bodyPr/>
          <a:lstStyle/>
          <a:p>
            <a:r>
              <a:rPr lang="en-US" dirty="0" err="1">
                <a:solidFill>
                  <a:schemeClr val="bg1">
                    <a:lumMod val="85000"/>
                  </a:schemeClr>
                </a:solidFill>
              </a:rPr>
              <a:t>Giới</a:t>
            </a:r>
            <a:r>
              <a:rPr lang="en-US" dirty="0">
                <a:solidFill>
                  <a:schemeClr val="bg1">
                    <a:lumMod val="85000"/>
                  </a:schemeClr>
                </a:solidFill>
              </a:rPr>
              <a:t> </a:t>
            </a:r>
            <a:r>
              <a:rPr lang="en-US" dirty="0" err="1">
                <a:solidFill>
                  <a:schemeClr val="bg1">
                    <a:lumMod val="85000"/>
                  </a:schemeClr>
                </a:solidFill>
              </a:rPr>
              <a:t>thiệu</a:t>
            </a:r>
            <a:endParaRPr lang="en-US" dirty="0">
              <a:solidFill>
                <a:schemeClr val="bg1">
                  <a:lumMod val="85000"/>
                </a:schemeClr>
              </a:solidFill>
            </a:endParaRPr>
          </a:p>
          <a:p>
            <a:r>
              <a:rPr lang="en-US" dirty="0" err="1">
                <a:solidFill>
                  <a:schemeClr val="bg1">
                    <a:lumMod val="85000"/>
                  </a:schemeClr>
                </a:solidFill>
              </a:rPr>
              <a:t>Định</a:t>
            </a:r>
            <a:r>
              <a:rPr lang="en-US" dirty="0">
                <a:solidFill>
                  <a:schemeClr val="bg1">
                    <a:lumMod val="85000"/>
                  </a:schemeClr>
                </a:solidFill>
              </a:rPr>
              <a:t> </a:t>
            </a:r>
            <a:r>
              <a:rPr lang="en-US" dirty="0" err="1">
                <a:solidFill>
                  <a:schemeClr val="bg1">
                    <a:lumMod val="85000"/>
                  </a:schemeClr>
                </a:solidFill>
              </a:rPr>
              <a:t>tuyến</a:t>
            </a:r>
            <a:r>
              <a:rPr lang="en-US" dirty="0">
                <a:solidFill>
                  <a:schemeClr val="bg1">
                    <a:lumMod val="85000"/>
                  </a:schemeClr>
                </a:solidFill>
              </a:rPr>
              <a:t> – </a:t>
            </a:r>
            <a:r>
              <a:rPr lang="en-US" dirty="0" err="1">
                <a:solidFill>
                  <a:schemeClr val="bg1">
                    <a:lumMod val="85000"/>
                  </a:schemeClr>
                </a:solidFill>
              </a:rPr>
              <a:t>chuyển</a:t>
            </a:r>
            <a:r>
              <a:rPr lang="en-US" dirty="0">
                <a:solidFill>
                  <a:schemeClr val="bg1">
                    <a:lumMod val="85000"/>
                  </a:schemeClr>
                </a:solidFill>
              </a:rPr>
              <a:t> </a:t>
            </a:r>
            <a:r>
              <a:rPr lang="en-US" dirty="0" err="1">
                <a:solidFill>
                  <a:schemeClr val="bg1">
                    <a:lumMod val="85000"/>
                  </a:schemeClr>
                </a:solidFill>
              </a:rPr>
              <a:t>tiếp</a:t>
            </a:r>
            <a:endParaRPr lang="en-US" dirty="0">
              <a:solidFill>
                <a:schemeClr val="bg1">
                  <a:lumMod val="85000"/>
                </a:schemeClr>
              </a:solidFill>
            </a:endParaRPr>
          </a:p>
          <a:p>
            <a:r>
              <a:rPr lang="en-US" dirty="0" err="1"/>
              <a:t>Giao</a:t>
            </a:r>
            <a:r>
              <a:rPr lang="en-US" dirty="0"/>
              <a:t> </a:t>
            </a:r>
            <a:r>
              <a:rPr lang="en-US" dirty="0" err="1"/>
              <a:t>thức</a:t>
            </a:r>
            <a:r>
              <a:rPr lang="en-US" dirty="0"/>
              <a:t> IP</a:t>
            </a:r>
          </a:p>
          <a:p>
            <a:r>
              <a:rPr lang="en-US" dirty="0" err="1"/>
              <a:t>Giao</a:t>
            </a:r>
            <a:r>
              <a:rPr lang="en-US" dirty="0"/>
              <a:t> </a:t>
            </a:r>
            <a:r>
              <a:rPr lang="en-US" dirty="0" err="1"/>
              <a:t>thức</a:t>
            </a:r>
            <a:r>
              <a:rPr lang="en-US" dirty="0"/>
              <a:t> ICMP</a:t>
            </a:r>
          </a:p>
          <a:p>
            <a:r>
              <a:rPr lang="en-US" dirty="0" err="1"/>
              <a:t>Giao</a:t>
            </a:r>
            <a:r>
              <a:rPr lang="en-US" dirty="0"/>
              <a:t> </a:t>
            </a:r>
            <a:r>
              <a:rPr lang="en-US" dirty="0" err="1"/>
              <a:t>thức</a:t>
            </a:r>
            <a:r>
              <a:rPr lang="en-US" dirty="0"/>
              <a:t> NAT</a:t>
            </a:r>
          </a:p>
          <a:p>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35</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2" end="2"/>
                                            </p:txEl>
                                          </p:spTgt>
                                        </p:tgtEl>
                                        <p:attrNameLst>
                                          <p:attrName>style.color</p:attrName>
                                        </p:attrNameLst>
                                      </p:cBhvr>
                                      <p:to>
                                        <a:srgbClr val="3E6D94"/>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en-US"/>
              <a:t>Routed protocol - 1</a:t>
            </a:r>
          </a:p>
        </p:txBody>
      </p:sp>
      <p:sp>
        <p:nvSpPr>
          <p:cNvPr id="12292" name="Rectangle 3"/>
          <p:cNvSpPr>
            <a:spLocks noGrp="1" noChangeArrowheads="1"/>
          </p:cNvSpPr>
          <p:nvPr>
            <p:ph sz="quarter" idx="1"/>
          </p:nvPr>
        </p:nvSpPr>
        <p:spPr/>
        <p:txBody>
          <a:bodyPr/>
          <a:lstStyle/>
          <a:p>
            <a:pPr eaLnBrk="1" hangingPunct="1"/>
            <a:r>
              <a:rPr lang="en-US" dirty="0" err="1"/>
              <a:t>Giao</a:t>
            </a:r>
            <a:r>
              <a:rPr lang="en-US" dirty="0"/>
              <a:t> </a:t>
            </a:r>
            <a:r>
              <a:rPr lang="en-US" dirty="0" err="1"/>
              <a:t>thức</a:t>
            </a:r>
            <a:r>
              <a:rPr lang="en-US" dirty="0"/>
              <a:t> </a:t>
            </a:r>
            <a:r>
              <a:rPr lang="en-US" dirty="0" err="1"/>
              <a:t>được</a:t>
            </a:r>
            <a:r>
              <a:rPr lang="en-US" dirty="0"/>
              <a:t> </a:t>
            </a:r>
            <a:r>
              <a:rPr lang="en-US" dirty="0" err="1"/>
              <a:t>định</a:t>
            </a:r>
            <a:r>
              <a:rPr lang="en-US" dirty="0"/>
              <a:t> </a:t>
            </a:r>
            <a:r>
              <a:rPr lang="en-US" dirty="0" err="1"/>
              <a:t>tuyến</a:t>
            </a:r>
            <a:r>
              <a:rPr lang="en-US" dirty="0"/>
              <a:t> (routed protocol):</a:t>
            </a:r>
          </a:p>
          <a:p>
            <a:pPr lvl="1" eaLnBrk="1" hangingPunct="1"/>
            <a:r>
              <a:rPr lang="en-US" dirty="0"/>
              <a:t>qui </a:t>
            </a:r>
            <a:r>
              <a:rPr lang="en-US" dirty="0" err="1"/>
              <a:t>định</a:t>
            </a:r>
            <a:r>
              <a:rPr lang="en-US" dirty="0"/>
              <a:t> </a:t>
            </a:r>
            <a:r>
              <a:rPr lang="en-US" dirty="0" err="1"/>
              <a:t>cách</a:t>
            </a:r>
            <a:r>
              <a:rPr lang="en-US" dirty="0"/>
              <a:t> </a:t>
            </a:r>
            <a:r>
              <a:rPr lang="en-US" dirty="0" err="1"/>
              <a:t>thức</a:t>
            </a:r>
            <a:r>
              <a:rPr lang="en-US" dirty="0"/>
              <a:t> </a:t>
            </a:r>
            <a:r>
              <a:rPr lang="en-US" dirty="0" err="1"/>
              <a:t>đóng</a:t>
            </a:r>
            <a:r>
              <a:rPr lang="en-US" dirty="0"/>
              <a:t> </a:t>
            </a:r>
            <a:r>
              <a:rPr lang="en-US" dirty="0" err="1"/>
              <a:t>gói</a:t>
            </a:r>
            <a:r>
              <a:rPr lang="en-US" dirty="0"/>
              <a:t> </a:t>
            </a:r>
            <a:r>
              <a:rPr lang="en-US" dirty="0" err="1"/>
              <a:t>dữ</a:t>
            </a:r>
            <a:r>
              <a:rPr lang="en-US" dirty="0"/>
              <a:t> </a:t>
            </a:r>
            <a:r>
              <a:rPr lang="en-US" dirty="0" err="1"/>
              <a:t>liệu</a:t>
            </a:r>
            <a:r>
              <a:rPr lang="en-US" dirty="0"/>
              <a:t> </a:t>
            </a:r>
            <a:r>
              <a:rPr lang="en-US" dirty="0" err="1"/>
              <a:t>truyền</a:t>
            </a:r>
            <a:r>
              <a:rPr lang="en-US" dirty="0"/>
              <a:t> </a:t>
            </a:r>
            <a:r>
              <a:rPr lang="en-US" dirty="0" err="1"/>
              <a:t>trên</a:t>
            </a:r>
            <a:r>
              <a:rPr lang="en-US" dirty="0"/>
              <a:t> </a:t>
            </a:r>
            <a:r>
              <a:rPr lang="en-US" dirty="0" err="1"/>
              <a:t>đường</a:t>
            </a:r>
            <a:r>
              <a:rPr lang="en-US" dirty="0"/>
              <a:t> </a:t>
            </a:r>
            <a:r>
              <a:rPr lang="en-US" dirty="0" err="1"/>
              <a:t>truyền</a:t>
            </a:r>
            <a:endParaRPr lang="en-US" dirty="0"/>
          </a:p>
          <a:p>
            <a:pPr lvl="1" eaLnBrk="1" hangingPunct="1"/>
            <a:r>
              <a:rPr lang="en-US" dirty="0"/>
              <a:t>VD: IP (IPv4, IPv6), IPSec,…</a:t>
            </a:r>
          </a:p>
        </p:txBody>
      </p:sp>
      <p:graphicFrame>
        <p:nvGraphicFramePr>
          <p:cNvPr id="7" name="Table 6"/>
          <p:cNvGraphicFramePr>
            <a:graphicFrameLocks noGrp="1"/>
          </p:cNvGraphicFramePr>
          <p:nvPr/>
        </p:nvGraphicFramePr>
        <p:xfrm>
          <a:off x="685800" y="3124200"/>
          <a:ext cx="7391400" cy="741680"/>
        </p:xfrm>
        <a:graphic>
          <a:graphicData uri="http://schemas.openxmlformats.org/drawingml/2006/table">
            <a:tbl>
              <a:tblPr firstRow="1" bandRow="1">
                <a:tableStyleId>{5C22544A-7EE6-4342-B048-85BDC9FD1C3A}</a:tableStyleId>
              </a:tblPr>
              <a:tblGrid>
                <a:gridCol w="3695700">
                  <a:extLst>
                    <a:ext uri="{9D8B030D-6E8A-4147-A177-3AD203B41FA5}">
                      <a16:colId xmlns:a16="http://schemas.microsoft.com/office/drawing/2014/main" val="20000"/>
                    </a:ext>
                  </a:extLst>
                </a:gridCol>
                <a:gridCol w="3695700">
                  <a:extLst>
                    <a:ext uri="{9D8B030D-6E8A-4147-A177-3AD203B41FA5}">
                      <a16:colId xmlns:a16="http://schemas.microsoft.com/office/drawing/2014/main" val="20001"/>
                    </a:ext>
                  </a:extLst>
                </a:gridCol>
              </a:tblGrid>
              <a:tr h="370840">
                <a:tc>
                  <a:txBody>
                    <a:bodyPr/>
                    <a:lstStyle/>
                    <a:p>
                      <a:pPr algn="ctr"/>
                      <a:r>
                        <a:rPr lang="en-US" dirty="0"/>
                        <a:t>Routing protocol</a:t>
                      </a:r>
                    </a:p>
                  </a:txBody>
                  <a:tcPr/>
                </a:tc>
                <a:tc>
                  <a:txBody>
                    <a:bodyPr/>
                    <a:lstStyle/>
                    <a:p>
                      <a:pPr algn="ctr"/>
                      <a:r>
                        <a:rPr lang="en-US" dirty="0"/>
                        <a:t>Routed protocol</a:t>
                      </a:r>
                    </a:p>
                  </a:txBody>
                  <a:tcPr/>
                </a:tc>
                <a:extLst>
                  <a:ext uri="{0D108BD9-81ED-4DB2-BD59-A6C34878D82A}">
                    <a16:rowId xmlns:a16="http://schemas.microsoft.com/office/drawing/2014/main" val="10000"/>
                  </a:ext>
                </a:extLst>
              </a:tr>
              <a:tr h="370840">
                <a:tc>
                  <a:txBody>
                    <a:bodyPr/>
                    <a:lstStyle/>
                    <a:p>
                      <a:r>
                        <a:rPr lang="en-US" dirty="0" err="1"/>
                        <a:t>Tạo</a:t>
                      </a:r>
                      <a:r>
                        <a:rPr lang="en-US" dirty="0"/>
                        <a:t> </a:t>
                      </a:r>
                      <a:r>
                        <a:rPr lang="en-US" dirty="0" err="1"/>
                        <a:t>bảng</a:t>
                      </a:r>
                      <a:r>
                        <a:rPr lang="en-US" baseline="0" dirty="0"/>
                        <a:t> </a:t>
                      </a:r>
                      <a:r>
                        <a:rPr lang="en-US" baseline="0" dirty="0" err="1"/>
                        <a:t>định</a:t>
                      </a:r>
                      <a:r>
                        <a:rPr lang="en-US" baseline="0" dirty="0"/>
                        <a:t> </a:t>
                      </a:r>
                      <a:r>
                        <a:rPr lang="en-US" baseline="0" dirty="0" err="1"/>
                        <a:t>tuyến</a:t>
                      </a:r>
                      <a:endParaRPr lang="en-US" dirty="0"/>
                    </a:p>
                  </a:txBody>
                  <a:tcPr/>
                </a:tc>
                <a:tc>
                  <a:txBody>
                    <a:bodyPr/>
                    <a:lstStyle/>
                    <a:p>
                      <a:r>
                        <a:rPr lang="en-US" dirty="0" err="1"/>
                        <a:t>Đóng</a:t>
                      </a:r>
                      <a:r>
                        <a:rPr lang="en-US" baseline="0" dirty="0"/>
                        <a:t> </a:t>
                      </a:r>
                      <a:r>
                        <a:rPr lang="en-US" baseline="0" dirty="0" err="1"/>
                        <a:t>gói</a:t>
                      </a:r>
                      <a:r>
                        <a:rPr lang="en-US" baseline="0" dirty="0"/>
                        <a:t> </a:t>
                      </a:r>
                      <a:r>
                        <a:rPr lang="en-US" baseline="0" dirty="0" err="1"/>
                        <a:t>gói</a:t>
                      </a:r>
                      <a:r>
                        <a:rPr lang="en-US" baseline="0" dirty="0"/>
                        <a:t> tin </a:t>
                      </a:r>
                      <a:r>
                        <a:rPr lang="en-US" baseline="0" dirty="0" err="1"/>
                        <a:t>tại</a:t>
                      </a:r>
                      <a:r>
                        <a:rPr lang="en-US" baseline="0" dirty="0"/>
                        <a:t> </a:t>
                      </a:r>
                      <a:r>
                        <a:rPr lang="en-US" baseline="0" dirty="0" err="1"/>
                        <a:t>tầng</a:t>
                      </a:r>
                      <a:r>
                        <a:rPr lang="en-US" baseline="0" dirty="0"/>
                        <a:t> </a:t>
                      </a:r>
                      <a:r>
                        <a:rPr lang="en-US" baseline="0" dirty="0" err="1"/>
                        <a:t>mạng</a:t>
                      </a:r>
                      <a:endParaRPr lang="en-US" dirty="0"/>
                    </a:p>
                  </a:txBody>
                  <a:tcPr/>
                </a:tc>
                <a:extLst>
                  <a:ext uri="{0D108BD9-81ED-4DB2-BD59-A6C34878D82A}">
                    <a16:rowId xmlns:a16="http://schemas.microsoft.com/office/drawing/2014/main" val="10001"/>
                  </a:ext>
                </a:extLst>
              </a:tr>
            </a:tbl>
          </a:graphicData>
        </a:graphic>
      </p:graphicFrame>
      <p:sp>
        <p:nvSpPr>
          <p:cNvPr id="5" name="Slide Number Placeholder 4"/>
          <p:cNvSpPr>
            <a:spLocks noGrp="1"/>
          </p:cNvSpPr>
          <p:nvPr>
            <p:ph type="sldNum" sz="quarter" idx="12"/>
          </p:nvPr>
        </p:nvSpPr>
        <p:spPr/>
        <p:txBody>
          <a:bodyPr/>
          <a:lstStyle/>
          <a:p>
            <a:fld id="{4810A696-75C0-4E1D-A482-26D5420205C7}" type="slidenum">
              <a:rPr lang="en-US" smtClean="0"/>
              <a:pPr/>
              <a:t>36</a:t>
            </a:fld>
            <a:endParaRPr lang="en-US"/>
          </a:p>
        </p:txBody>
      </p:sp>
      <p:sp>
        <p:nvSpPr>
          <p:cNvPr id="6" name="Footer Placeholder 5"/>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92">
                                            <p:txEl>
                                              <p:pRg st="0" end="0"/>
                                            </p:txEl>
                                          </p:spTgt>
                                        </p:tgtEl>
                                        <p:attrNameLst>
                                          <p:attrName>style.visibility</p:attrName>
                                        </p:attrNameLst>
                                      </p:cBhvr>
                                      <p:to>
                                        <p:strVal val="visible"/>
                                      </p:to>
                                    </p:set>
                                    <p:animEffect transition="in" filter="blinds(horizontal)">
                                      <p:cBhvr>
                                        <p:cTn id="7" dur="500"/>
                                        <p:tgtEl>
                                          <p:spTgt spid="12292">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292">
                                            <p:txEl>
                                              <p:pRg st="1" end="1"/>
                                            </p:txEl>
                                          </p:spTgt>
                                        </p:tgtEl>
                                        <p:attrNameLst>
                                          <p:attrName>style.visibility</p:attrName>
                                        </p:attrNameLst>
                                      </p:cBhvr>
                                      <p:to>
                                        <p:strVal val="visible"/>
                                      </p:to>
                                    </p:set>
                                    <p:animEffect transition="in" filter="blinds(horizontal)">
                                      <p:cBhvr>
                                        <p:cTn id="10" dur="500"/>
                                        <p:tgtEl>
                                          <p:spTgt spid="12292">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2292">
                                            <p:txEl>
                                              <p:pRg st="2" end="2"/>
                                            </p:txEl>
                                          </p:spTgt>
                                        </p:tgtEl>
                                        <p:attrNameLst>
                                          <p:attrName>style.visibility</p:attrName>
                                        </p:attrNameLst>
                                      </p:cBhvr>
                                      <p:to>
                                        <p:strVal val="visible"/>
                                      </p:to>
                                    </p:set>
                                    <p:animEffect transition="in" filter="blinds(horizontal)">
                                      <p:cBhvr>
                                        <p:cTn id="13" dur="500"/>
                                        <p:tgtEl>
                                          <p:spTgt spid="1229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ssolv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en-US"/>
              <a:t>Routed protocol - 2</a:t>
            </a:r>
          </a:p>
        </p:txBody>
      </p:sp>
      <p:sp>
        <p:nvSpPr>
          <p:cNvPr id="143363" name="Rectangle 3"/>
          <p:cNvSpPr>
            <a:spLocks noChangeArrowheads="1"/>
          </p:cNvSpPr>
          <p:nvPr/>
        </p:nvSpPr>
        <p:spPr bwMode="auto">
          <a:xfrm>
            <a:off x="2897188" y="1733550"/>
            <a:ext cx="3932237" cy="4591050"/>
          </a:xfrm>
          <a:prstGeom prst="rect">
            <a:avLst/>
          </a:prstGeom>
          <a:solidFill>
            <a:schemeClr val="accent2"/>
          </a:solidFill>
          <a:ln w="19050">
            <a:noFill/>
            <a:miter lim="800000"/>
            <a:headEnd/>
            <a:tailEnd/>
          </a:ln>
        </p:spPr>
        <p:txBody>
          <a:bodyPr wrap="none" anchor="ctr"/>
          <a:lstStyle/>
          <a:p>
            <a:endParaRPr lang="en-US"/>
          </a:p>
        </p:txBody>
      </p:sp>
      <p:sp>
        <p:nvSpPr>
          <p:cNvPr id="143364" name="Rectangle 4"/>
          <p:cNvSpPr>
            <a:spLocks noChangeArrowheads="1"/>
          </p:cNvSpPr>
          <p:nvPr/>
        </p:nvSpPr>
        <p:spPr bwMode="auto">
          <a:xfrm>
            <a:off x="2801938" y="1801813"/>
            <a:ext cx="3951287" cy="4483100"/>
          </a:xfrm>
          <a:prstGeom prst="rect">
            <a:avLst/>
          </a:prstGeom>
          <a:solidFill>
            <a:srgbClr val="E8E7CF"/>
          </a:solidFill>
          <a:ln w="19050">
            <a:solidFill>
              <a:schemeClr val="tx1"/>
            </a:solidFill>
            <a:miter lim="800000"/>
            <a:headEnd/>
            <a:tailEnd/>
          </a:ln>
        </p:spPr>
        <p:txBody>
          <a:bodyPr wrap="none" anchor="ctr"/>
          <a:lstStyle/>
          <a:p>
            <a:pPr algn="ctr" eaLnBrk="0" hangingPunct="0"/>
            <a:endParaRPr lang="en-US" sz="2400" b="1"/>
          </a:p>
        </p:txBody>
      </p:sp>
      <p:sp>
        <p:nvSpPr>
          <p:cNvPr id="143365" name="Text Box 5"/>
          <p:cNvSpPr txBox="1">
            <a:spLocks noChangeArrowheads="1"/>
          </p:cNvSpPr>
          <p:nvPr/>
        </p:nvSpPr>
        <p:spPr bwMode="auto">
          <a:xfrm>
            <a:off x="2747963" y="1862138"/>
            <a:ext cx="527050" cy="366712"/>
          </a:xfrm>
          <a:prstGeom prst="rect">
            <a:avLst/>
          </a:prstGeom>
          <a:noFill/>
          <a:ln w="9525">
            <a:noFill/>
            <a:miter lim="800000"/>
            <a:headEnd/>
            <a:tailEnd/>
          </a:ln>
        </p:spPr>
        <p:txBody>
          <a:bodyPr wrap="none">
            <a:spAutoFit/>
          </a:bodyPr>
          <a:lstStyle/>
          <a:p>
            <a:pPr algn="ctr" eaLnBrk="0" hangingPunct="0"/>
            <a:r>
              <a:rPr lang="en-US" b="1"/>
              <a:t>ver</a:t>
            </a:r>
            <a:endParaRPr lang="en-US" sz="2400" b="1"/>
          </a:p>
        </p:txBody>
      </p:sp>
      <p:sp>
        <p:nvSpPr>
          <p:cNvPr id="143366" name="Text Box 6"/>
          <p:cNvSpPr txBox="1">
            <a:spLocks noChangeArrowheads="1"/>
          </p:cNvSpPr>
          <p:nvPr/>
        </p:nvSpPr>
        <p:spPr bwMode="auto">
          <a:xfrm>
            <a:off x="4924425" y="1924050"/>
            <a:ext cx="1479550" cy="366713"/>
          </a:xfrm>
          <a:prstGeom prst="rect">
            <a:avLst/>
          </a:prstGeom>
          <a:noFill/>
          <a:ln w="9525">
            <a:noFill/>
            <a:miter lim="800000"/>
            <a:headEnd/>
            <a:tailEnd/>
          </a:ln>
        </p:spPr>
        <p:txBody>
          <a:bodyPr wrap="none">
            <a:spAutoFit/>
          </a:bodyPr>
          <a:lstStyle/>
          <a:p>
            <a:pPr algn="ctr" eaLnBrk="0" hangingPunct="0"/>
            <a:r>
              <a:rPr lang="en-US" b="1"/>
              <a:t>Total length</a:t>
            </a:r>
          </a:p>
        </p:txBody>
      </p:sp>
      <p:sp>
        <p:nvSpPr>
          <p:cNvPr id="143367" name="Line 7"/>
          <p:cNvSpPr>
            <a:spLocks noChangeShapeType="1"/>
          </p:cNvSpPr>
          <p:nvPr/>
        </p:nvSpPr>
        <p:spPr bwMode="auto">
          <a:xfrm>
            <a:off x="2814638" y="2319338"/>
            <a:ext cx="3946525" cy="4762"/>
          </a:xfrm>
          <a:prstGeom prst="line">
            <a:avLst/>
          </a:prstGeom>
          <a:noFill/>
          <a:ln w="19050">
            <a:solidFill>
              <a:schemeClr val="tx1"/>
            </a:solidFill>
            <a:round/>
            <a:headEnd/>
            <a:tailEnd/>
          </a:ln>
        </p:spPr>
        <p:txBody>
          <a:bodyPr wrap="none" anchor="ctr"/>
          <a:lstStyle/>
          <a:p>
            <a:endParaRPr lang="en-US"/>
          </a:p>
        </p:txBody>
      </p:sp>
      <p:sp>
        <p:nvSpPr>
          <p:cNvPr id="143368" name="Line 8"/>
          <p:cNvSpPr>
            <a:spLocks noChangeShapeType="1"/>
          </p:cNvSpPr>
          <p:nvPr/>
        </p:nvSpPr>
        <p:spPr bwMode="auto">
          <a:xfrm flipH="1" flipV="1">
            <a:off x="4754563" y="1811338"/>
            <a:ext cx="0" cy="506412"/>
          </a:xfrm>
          <a:prstGeom prst="line">
            <a:avLst/>
          </a:prstGeom>
          <a:noFill/>
          <a:ln w="19050">
            <a:solidFill>
              <a:schemeClr val="tx1"/>
            </a:solidFill>
            <a:round/>
            <a:headEnd/>
            <a:tailEnd/>
          </a:ln>
        </p:spPr>
        <p:txBody>
          <a:bodyPr wrap="none" anchor="ctr"/>
          <a:lstStyle/>
          <a:p>
            <a:endParaRPr lang="en-US"/>
          </a:p>
        </p:txBody>
      </p:sp>
      <p:sp>
        <p:nvSpPr>
          <p:cNvPr id="143369" name="Text Box 9"/>
          <p:cNvSpPr txBox="1">
            <a:spLocks noChangeArrowheads="1"/>
          </p:cNvSpPr>
          <p:nvPr/>
        </p:nvSpPr>
        <p:spPr bwMode="auto">
          <a:xfrm>
            <a:off x="4271963" y="1281113"/>
            <a:ext cx="908050" cy="366712"/>
          </a:xfrm>
          <a:prstGeom prst="rect">
            <a:avLst/>
          </a:prstGeom>
          <a:noFill/>
          <a:ln w="9525">
            <a:noFill/>
            <a:miter lim="800000"/>
            <a:headEnd/>
            <a:tailEnd/>
          </a:ln>
        </p:spPr>
        <p:txBody>
          <a:bodyPr wrap="none">
            <a:spAutoFit/>
          </a:bodyPr>
          <a:lstStyle/>
          <a:p>
            <a:pPr algn="ctr" eaLnBrk="0" hangingPunct="0"/>
            <a:r>
              <a:rPr lang="en-US" b="1"/>
              <a:t>32 bits</a:t>
            </a:r>
            <a:endParaRPr lang="en-US" sz="2400" b="1"/>
          </a:p>
        </p:txBody>
      </p:sp>
      <p:sp>
        <p:nvSpPr>
          <p:cNvPr id="143370" name="Line 10"/>
          <p:cNvSpPr>
            <a:spLocks noChangeShapeType="1"/>
          </p:cNvSpPr>
          <p:nvPr/>
        </p:nvSpPr>
        <p:spPr bwMode="auto">
          <a:xfrm>
            <a:off x="5297488" y="1527175"/>
            <a:ext cx="1427162" cy="4763"/>
          </a:xfrm>
          <a:prstGeom prst="line">
            <a:avLst/>
          </a:prstGeom>
          <a:noFill/>
          <a:ln w="28575">
            <a:solidFill>
              <a:schemeClr val="tx1"/>
            </a:solidFill>
            <a:round/>
            <a:headEnd/>
            <a:tailEnd type="triangle" w="med" len="med"/>
          </a:ln>
        </p:spPr>
        <p:txBody>
          <a:bodyPr wrap="none" anchor="ctr"/>
          <a:lstStyle/>
          <a:p>
            <a:endParaRPr lang="en-US"/>
          </a:p>
        </p:txBody>
      </p:sp>
      <p:sp>
        <p:nvSpPr>
          <p:cNvPr id="143371" name="Line 11"/>
          <p:cNvSpPr>
            <a:spLocks noChangeShapeType="1"/>
          </p:cNvSpPr>
          <p:nvPr/>
        </p:nvSpPr>
        <p:spPr bwMode="auto">
          <a:xfrm rot="10800000">
            <a:off x="2789238" y="1538288"/>
            <a:ext cx="1341437" cy="0"/>
          </a:xfrm>
          <a:prstGeom prst="line">
            <a:avLst/>
          </a:prstGeom>
          <a:noFill/>
          <a:ln w="28575">
            <a:solidFill>
              <a:schemeClr val="tx1"/>
            </a:solidFill>
            <a:round/>
            <a:headEnd/>
            <a:tailEnd type="triangle" w="med" len="med"/>
          </a:ln>
        </p:spPr>
        <p:txBody>
          <a:bodyPr wrap="none" anchor="ctr"/>
          <a:lstStyle/>
          <a:p>
            <a:endParaRPr lang="en-US"/>
          </a:p>
        </p:txBody>
      </p:sp>
      <p:sp>
        <p:nvSpPr>
          <p:cNvPr id="143372" name="Text Box 12"/>
          <p:cNvSpPr txBox="1">
            <a:spLocks noChangeArrowheads="1"/>
          </p:cNvSpPr>
          <p:nvPr/>
        </p:nvSpPr>
        <p:spPr bwMode="auto">
          <a:xfrm>
            <a:off x="3746500" y="4749800"/>
            <a:ext cx="2244725" cy="1311275"/>
          </a:xfrm>
          <a:prstGeom prst="rect">
            <a:avLst/>
          </a:prstGeom>
          <a:noFill/>
          <a:ln w="9525">
            <a:noFill/>
            <a:miter lim="800000"/>
            <a:headEnd/>
            <a:tailEnd/>
          </a:ln>
        </p:spPr>
        <p:txBody>
          <a:bodyPr wrap="none">
            <a:spAutoFit/>
          </a:bodyPr>
          <a:lstStyle/>
          <a:p>
            <a:pPr algn="ctr" eaLnBrk="0" hangingPunct="0"/>
            <a:r>
              <a:rPr lang="en-US" sz="2000" b="1"/>
              <a:t>data </a:t>
            </a:r>
          </a:p>
          <a:p>
            <a:pPr algn="ctr" eaLnBrk="0" hangingPunct="0"/>
            <a:r>
              <a:rPr lang="en-US" sz="2000" b="1"/>
              <a:t>(variable length,</a:t>
            </a:r>
          </a:p>
          <a:p>
            <a:pPr algn="ctr" eaLnBrk="0" hangingPunct="0"/>
            <a:r>
              <a:rPr lang="en-US" sz="2000" b="1"/>
              <a:t>typically a TCP </a:t>
            </a:r>
          </a:p>
          <a:p>
            <a:pPr algn="ctr" eaLnBrk="0" hangingPunct="0"/>
            <a:r>
              <a:rPr lang="en-US" sz="2000" b="1"/>
              <a:t>or UDP segment)</a:t>
            </a:r>
            <a:endParaRPr lang="en-US" sz="2400" b="1"/>
          </a:p>
        </p:txBody>
      </p:sp>
      <p:sp>
        <p:nvSpPr>
          <p:cNvPr id="143373" name="Text Box 13"/>
          <p:cNvSpPr txBox="1">
            <a:spLocks noChangeArrowheads="1"/>
          </p:cNvSpPr>
          <p:nvPr/>
        </p:nvSpPr>
        <p:spPr bwMode="auto">
          <a:xfrm>
            <a:off x="2720975" y="2413000"/>
            <a:ext cx="2152650" cy="366713"/>
          </a:xfrm>
          <a:prstGeom prst="rect">
            <a:avLst/>
          </a:prstGeom>
          <a:noFill/>
          <a:ln w="9525">
            <a:noFill/>
            <a:miter lim="800000"/>
            <a:headEnd/>
            <a:tailEnd/>
          </a:ln>
        </p:spPr>
        <p:txBody>
          <a:bodyPr>
            <a:spAutoFit/>
          </a:bodyPr>
          <a:lstStyle/>
          <a:p>
            <a:pPr algn="ctr" eaLnBrk="0" hangingPunct="0"/>
            <a:r>
              <a:rPr lang="en-US" b="1"/>
              <a:t>Identifier</a:t>
            </a:r>
            <a:endParaRPr lang="en-US" sz="2000" b="1"/>
          </a:p>
        </p:txBody>
      </p:sp>
      <p:sp>
        <p:nvSpPr>
          <p:cNvPr id="143374" name="Line 14"/>
          <p:cNvSpPr>
            <a:spLocks noChangeShapeType="1"/>
          </p:cNvSpPr>
          <p:nvPr/>
        </p:nvSpPr>
        <p:spPr bwMode="auto">
          <a:xfrm flipV="1">
            <a:off x="2808288" y="3817938"/>
            <a:ext cx="3951287" cy="0"/>
          </a:xfrm>
          <a:prstGeom prst="line">
            <a:avLst/>
          </a:prstGeom>
          <a:noFill/>
          <a:ln w="19050">
            <a:solidFill>
              <a:schemeClr val="tx1"/>
            </a:solidFill>
            <a:round/>
            <a:headEnd/>
            <a:tailEnd/>
          </a:ln>
        </p:spPr>
        <p:txBody>
          <a:bodyPr wrap="none" anchor="ctr"/>
          <a:lstStyle/>
          <a:p>
            <a:endParaRPr lang="en-US"/>
          </a:p>
        </p:txBody>
      </p:sp>
      <p:sp>
        <p:nvSpPr>
          <p:cNvPr id="143375" name="Line 15"/>
          <p:cNvSpPr>
            <a:spLocks noChangeShapeType="1"/>
          </p:cNvSpPr>
          <p:nvPr/>
        </p:nvSpPr>
        <p:spPr bwMode="auto">
          <a:xfrm flipV="1">
            <a:off x="2808288" y="4294188"/>
            <a:ext cx="3951287" cy="0"/>
          </a:xfrm>
          <a:prstGeom prst="line">
            <a:avLst/>
          </a:prstGeom>
          <a:noFill/>
          <a:ln w="19050">
            <a:solidFill>
              <a:schemeClr val="tx1"/>
            </a:solidFill>
            <a:round/>
            <a:headEnd/>
            <a:tailEnd/>
          </a:ln>
        </p:spPr>
        <p:txBody>
          <a:bodyPr wrap="none" anchor="ctr"/>
          <a:lstStyle/>
          <a:p>
            <a:endParaRPr lang="en-US"/>
          </a:p>
        </p:txBody>
      </p:sp>
      <p:sp>
        <p:nvSpPr>
          <p:cNvPr id="143376" name="Text Box 16"/>
          <p:cNvSpPr txBox="1">
            <a:spLocks noChangeArrowheads="1"/>
          </p:cNvSpPr>
          <p:nvPr/>
        </p:nvSpPr>
        <p:spPr bwMode="auto">
          <a:xfrm>
            <a:off x="5113338" y="2776538"/>
            <a:ext cx="1365250" cy="641350"/>
          </a:xfrm>
          <a:prstGeom prst="rect">
            <a:avLst/>
          </a:prstGeom>
          <a:noFill/>
          <a:ln w="9525">
            <a:noFill/>
            <a:miter lim="800000"/>
            <a:headEnd/>
            <a:tailEnd/>
          </a:ln>
        </p:spPr>
        <p:txBody>
          <a:bodyPr wrap="none">
            <a:spAutoFit/>
          </a:bodyPr>
          <a:lstStyle/>
          <a:p>
            <a:pPr algn="ctr" eaLnBrk="0" hangingPunct="0"/>
            <a:r>
              <a:rPr lang="en-US" b="1"/>
              <a:t>Internet</a:t>
            </a:r>
          </a:p>
          <a:p>
            <a:pPr algn="ctr" eaLnBrk="0" hangingPunct="0"/>
            <a:r>
              <a:rPr lang="en-US" b="1"/>
              <a:t> checksum</a:t>
            </a:r>
          </a:p>
        </p:txBody>
      </p:sp>
      <p:sp>
        <p:nvSpPr>
          <p:cNvPr id="143377" name="Text Box 17"/>
          <p:cNvSpPr txBox="1">
            <a:spLocks noChangeArrowheads="1"/>
          </p:cNvSpPr>
          <p:nvPr/>
        </p:nvSpPr>
        <p:spPr bwMode="auto">
          <a:xfrm>
            <a:off x="2814638" y="2747963"/>
            <a:ext cx="933450" cy="641350"/>
          </a:xfrm>
          <a:prstGeom prst="rect">
            <a:avLst/>
          </a:prstGeom>
          <a:noFill/>
          <a:ln w="9525">
            <a:noFill/>
            <a:miter lim="800000"/>
            <a:headEnd/>
            <a:tailEnd/>
          </a:ln>
        </p:spPr>
        <p:txBody>
          <a:bodyPr wrap="none">
            <a:spAutoFit/>
          </a:bodyPr>
          <a:lstStyle/>
          <a:p>
            <a:pPr algn="ctr" eaLnBrk="0" hangingPunct="0"/>
            <a:r>
              <a:rPr lang="en-US" b="1"/>
              <a:t>time to</a:t>
            </a:r>
          </a:p>
          <a:p>
            <a:pPr algn="ctr" eaLnBrk="0" hangingPunct="0"/>
            <a:r>
              <a:rPr lang="en-US" b="1"/>
              <a:t>live</a:t>
            </a:r>
          </a:p>
        </p:txBody>
      </p:sp>
      <p:sp>
        <p:nvSpPr>
          <p:cNvPr id="143378" name="Text Box 18"/>
          <p:cNvSpPr txBox="1">
            <a:spLocks noChangeArrowheads="1"/>
          </p:cNvSpPr>
          <p:nvPr/>
        </p:nvSpPr>
        <p:spPr bwMode="auto">
          <a:xfrm>
            <a:off x="3336925" y="3427413"/>
            <a:ext cx="2813050" cy="366712"/>
          </a:xfrm>
          <a:prstGeom prst="rect">
            <a:avLst/>
          </a:prstGeom>
          <a:noFill/>
          <a:ln w="9525">
            <a:noFill/>
            <a:miter lim="800000"/>
            <a:headEnd/>
            <a:tailEnd/>
          </a:ln>
        </p:spPr>
        <p:txBody>
          <a:bodyPr wrap="none">
            <a:spAutoFit/>
          </a:bodyPr>
          <a:lstStyle/>
          <a:p>
            <a:pPr algn="ctr" eaLnBrk="0" hangingPunct="0"/>
            <a:r>
              <a:rPr lang="en-US" b="1"/>
              <a:t>32 bit source IP address</a:t>
            </a:r>
            <a:endParaRPr lang="en-US" sz="2400" b="1"/>
          </a:p>
        </p:txBody>
      </p:sp>
      <p:sp>
        <p:nvSpPr>
          <p:cNvPr id="143379" name="Text Box 19"/>
          <p:cNvSpPr txBox="1">
            <a:spLocks noChangeArrowheads="1"/>
          </p:cNvSpPr>
          <p:nvPr/>
        </p:nvSpPr>
        <p:spPr bwMode="auto">
          <a:xfrm>
            <a:off x="249238" y="1176338"/>
            <a:ext cx="2254250" cy="641350"/>
          </a:xfrm>
          <a:prstGeom prst="rect">
            <a:avLst/>
          </a:prstGeom>
          <a:noFill/>
          <a:ln w="9525">
            <a:noFill/>
            <a:miter lim="800000"/>
            <a:headEnd/>
            <a:tailEnd/>
          </a:ln>
        </p:spPr>
        <p:txBody>
          <a:bodyPr wrap="none">
            <a:spAutoFit/>
          </a:bodyPr>
          <a:lstStyle/>
          <a:p>
            <a:pPr algn="r" eaLnBrk="0" hangingPunct="0"/>
            <a:r>
              <a:rPr lang="en-US" b="1"/>
              <a:t>IP protocol version</a:t>
            </a:r>
          </a:p>
          <a:p>
            <a:pPr algn="r" eaLnBrk="0" hangingPunct="0"/>
            <a:r>
              <a:rPr lang="en-US" b="1"/>
              <a:t>number</a:t>
            </a:r>
            <a:endParaRPr lang="en-US" sz="1000" b="1"/>
          </a:p>
        </p:txBody>
      </p:sp>
      <p:sp>
        <p:nvSpPr>
          <p:cNvPr id="143380" name="Text Box 20"/>
          <p:cNvSpPr txBox="1">
            <a:spLocks noChangeArrowheads="1"/>
          </p:cNvSpPr>
          <p:nvPr/>
        </p:nvSpPr>
        <p:spPr bwMode="auto">
          <a:xfrm>
            <a:off x="815975" y="1724025"/>
            <a:ext cx="1682750" cy="641350"/>
          </a:xfrm>
          <a:prstGeom prst="rect">
            <a:avLst/>
          </a:prstGeom>
          <a:noFill/>
          <a:ln w="9525">
            <a:noFill/>
            <a:miter lim="800000"/>
            <a:headEnd/>
            <a:tailEnd/>
          </a:ln>
        </p:spPr>
        <p:txBody>
          <a:bodyPr wrap="none">
            <a:spAutoFit/>
          </a:bodyPr>
          <a:lstStyle/>
          <a:p>
            <a:pPr algn="r" eaLnBrk="0" hangingPunct="0"/>
            <a:r>
              <a:rPr lang="en-US" b="1"/>
              <a:t>header length</a:t>
            </a:r>
          </a:p>
          <a:p>
            <a:pPr algn="r" eaLnBrk="0" hangingPunct="0"/>
            <a:r>
              <a:rPr lang="en-US" b="1"/>
              <a:t> (bytes)</a:t>
            </a:r>
            <a:endParaRPr lang="en-US" sz="1000" b="1"/>
          </a:p>
        </p:txBody>
      </p:sp>
      <p:sp>
        <p:nvSpPr>
          <p:cNvPr id="143381" name="Text Box 21"/>
          <p:cNvSpPr txBox="1">
            <a:spLocks noChangeArrowheads="1"/>
          </p:cNvSpPr>
          <p:nvPr/>
        </p:nvSpPr>
        <p:spPr bwMode="auto">
          <a:xfrm>
            <a:off x="576263" y="2724150"/>
            <a:ext cx="2012950" cy="1190625"/>
          </a:xfrm>
          <a:prstGeom prst="rect">
            <a:avLst/>
          </a:prstGeom>
          <a:noFill/>
          <a:ln w="9525">
            <a:noFill/>
            <a:miter lim="800000"/>
            <a:headEnd/>
            <a:tailEnd/>
          </a:ln>
        </p:spPr>
        <p:txBody>
          <a:bodyPr wrap="none">
            <a:spAutoFit/>
          </a:bodyPr>
          <a:lstStyle/>
          <a:p>
            <a:pPr algn="r" eaLnBrk="0" hangingPunct="0"/>
            <a:r>
              <a:rPr lang="en-US" b="1"/>
              <a:t>max number</a:t>
            </a:r>
          </a:p>
          <a:p>
            <a:pPr algn="r" eaLnBrk="0" hangingPunct="0"/>
            <a:r>
              <a:rPr lang="en-US" b="1"/>
              <a:t>remaining hops</a:t>
            </a:r>
          </a:p>
          <a:p>
            <a:pPr algn="r" eaLnBrk="0" hangingPunct="0"/>
            <a:r>
              <a:rPr lang="en-US" b="1"/>
              <a:t>(decremented at </a:t>
            </a:r>
          </a:p>
          <a:p>
            <a:pPr algn="r" eaLnBrk="0" hangingPunct="0"/>
            <a:r>
              <a:rPr lang="en-US" b="1"/>
              <a:t>each router)</a:t>
            </a:r>
          </a:p>
        </p:txBody>
      </p:sp>
      <p:sp>
        <p:nvSpPr>
          <p:cNvPr id="143382" name="Line 22"/>
          <p:cNvSpPr>
            <a:spLocks noChangeShapeType="1"/>
          </p:cNvSpPr>
          <p:nvPr/>
        </p:nvSpPr>
        <p:spPr bwMode="auto">
          <a:xfrm>
            <a:off x="2400300" y="1506538"/>
            <a:ext cx="528638" cy="461962"/>
          </a:xfrm>
          <a:prstGeom prst="line">
            <a:avLst/>
          </a:prstGeom>
          <a:noFill/>
          <a:ln w="19050">
            <a:solidFill>
              <a:srgbClr val="FF0000"/>
            </a:solidFill>
            <a:round/>
            <a:headEnd/>
            <a:tailEnd/>
          </a:ln>
        </p:spPr>
        <p:txBody>
          <a:bodyPr wrap="none" anchor="ctr"/>
          <a:lstStyle/>
          <a:p>
            <a:endParaRPr lang="en-US"/>
          </a:p>
        </p:txBody>
      </p:sp>
      <p:sp>
        <p:nvSpPr>
          <p:cNvPr id="143383" name="Line 23"/>
          <p:cNvSpPr>
            <a:spLocks noChangeShapeType="1"/>
          </p:cNvSpPr>
          <p:nvPr/>
        </p:nvSpPr>
        <p:spPr bwMode="auto">
          <a:xfrm>
            <a:off x="2428875" y="2063750"/>
            <a:ext cx="904875" cy="147638"/>
          </a:xfrm>
          <a:prstGeom prst="line">
            <a:avLst/>
          </a:prstGeom>
          <a:noFill/>
          <a:ln w="19050">
            <a:solidFill>
              <a:srgbClr val="FF0000"/>
            </a:solidFill>
            <a:round/>
            <a:headEnd/>
            <a:tailEnd/>
          </a:ln>
        </p:spPr>
        <p:txBody>
          <a:bodyPr wrap="none" anchor="ctr"/>
          <a:lstStyle/>
          <a:p>
            <a:endParaRPr lang="en-US"/>
          </a:p>
        </p:txBody>
      </p:sp>
      <p:sp>
        <p:nvSpPr>
          <p:cNvPr id="143384" name="Text Box 24"/>
          <p:cNvSpPr txBox="1">
            <a:spLocks noChangeArrowheads="1"/>
          </p:cNvSpPr>
          <p:nvPr/>
        </p:nvSpPr>
        <p:spPr bwMode="auto">
          <a:xfrm>
            <a:off x="7067550" y="2105025"/>
            <a:ext cx="1771650" cy="915988"/>
          </a:xfrm>
          <a:prstGeom prst="rect">
            <a:avLst/>
          </a:prstGeom>
          <a:noFill/>
          <a:ln w="9525">
            <a:noFill/>
            <a:miter lim="800000"/>
            <a:headEnd/>
            <a:tailEnd/>
          </a:ln>
        </p:spPr>
        <p:txBody>
          <a:bodyPr wrap="none">
            <a:spAutoFit/>
          </a:bodyPr>
          <a:lstStyle/>
          <a:p>
            <a:pPr eaLnBrk="0" hangingPunct="0"/>
            <a:r>
              <a:rPr lang="en-US" b="1"/>
              <a:t>for</a:t>
            </a:r>
          </a:p>
          <a:p>
            <a:pPr eaLnBrk="0" hangingPunct="0"/>
            <a:r>
              <a:rPr lang="en-US" b="1"/>
              <a:t>fragmentation/</a:t>
            </a:r>
          </a:p>
          <a:p>
            <a:pPr eaLnBrk="0" hangingPunct="0"/>
            <a:r>
              <a:rPr lang="en-US" b="1"/>
              <a:t>reassembly</a:t>
            </a:r>
          </a:p>
        </p:txBody>
      </p:sp>
      <p:sp>
        <p:nvSpPr>
          <p:cNvPr id="143385" name="Text Box 25"/>
          <p:cNvSpPr txBox="1">
            <a:spLocks noChangeArrowheads="1"/>
          </p:cNvSpPr>
          <p:nvPr/>
        </p:nvSpPr>
        <p:spPr bwMode="auto">
          <a:xfrm>
            <a:off x="7037388" y="1371600"/>
            <a:ext cx="1758950" cy="641350"/>
          </a:xfrm>
          <a:prstGeom prst="rect">
            <a:avLst/>
          </a:prstGeom>
          <a:noFill/>
          <a:ln w="9525">
            <a:noFill/>
            <a:miter lim="800000"/>
            <a:headEnd/>
            <a:tailEnd/>
          </a:ln>
        </p:spPr>
        <p:txBody>
          <a:bodyPr wrap="none">
            <a:spAutoFit/>
          </a:bodyPr>
          <a:lstStyle/>
          <a:p>
            <a:pPr eaLnBrk="0" hangingPunct="0"/>
            <a:r>
              <a:rPr lang="en-US" b="1"/>
              <a:t>total datagram</a:t>
            </a:r>
          </a:p>
          <a:p>
            <a:pPr eaLnBrk="0" hangingPunct="0"/>
            <a:r>
              <a:rPr lang="en-US" b="1"/>
              <a:t>length (bytes)</a:t>
            </a:r>
          </a:p>
        </p:txBody>
      </p:sp>
      <p:sp>
        <p:nvSpPr>
          <p:cNvPr id="143386" name="Text Box 26"/>
          <p:cNvSpPr txBox="1">
            <a:spLocks noChangeArrowheads="1"/>
          </p:cNvSpPr>
          <p:nvPr/>
        </p:nvSpPr>
        <p:spPr bwMode="auto">
          <a:xfrm>
            <a:off x="207963" y="4000500"/>
            <a:ext cx="2406650" cy="641350"/>
          </a:xfrm>
          <a:prstGeom prst="rect">
            <a:avLst/>
          </a:prstGeom>
          <a:noFill/>
          <a:ln w="9525">
            <a:noFill/>
            <a:miter lim="800000"/>
            <a:headEnd/>
            <a:tailEnd/>
          </a:ln>
        </p:spPr>
        <p:txBody>
          <a:bodyPr wrap="none">
            <a:spAutoFit/>
          </a:bodyPr>
          <a:lstStyle/>
          <a:p>
            <a:pPr algn="r" eaLnBrk="0" hangingPunct="0"/>
            <a:r>
              <a:rPr lang="en-US" b="1"/>
              <a:t>upper layer protocol</a:t>
            </a:r>
          </a:p>
          <a:p>
            <a:pPr algn="r" eaLnBrk="0" hangingPunct="0"/>
            <a:r>
              <a:rPr lang="en-US" b="1"/>
              <a:t>to deliver payload to</a:t>
            </a:r>
          </a:p>
        </p:txBody>
      </p:sp>
      <p:sp>
        <p:nvSpPr>
          <p:cNvPr id="143387" name="Line 27"/>
          <p:cNvSpPr>
            <a:spLocks noChangeShapeType="1"/>
          </p:cNvSpPr>
          <p:nvPr/>
        </p:nvSpPr>
        <p:spPr bwMode="auto">
          <a:xfrm flipV="1">
            <a:off x="2543175" y="3049588"/>
            <a:ext cx="1466850" cy="1123950"/>
          </a:xfrm>
          <a:prstGeom prst="line">
            <a:avLst/>
          </a:prstGeom>
          <a:noFill/>
          <a:ln w="19050">
            <a:solidFill>
              <a:srgbClr val="FF0000"/>
            </a:solidFill>
            <a:round/>
            <a:headEnd/>
            <a:tailEnd/>
          </a:ln>
        </p:spPr>
        <p:txBody>
          <a:bodyPr wrap="none" anchor="ctr"/>
          <a:lstStyle/>
          <a:p>
            <a:endParaRPr lang="en-US"/>
          </a:p>
        </p:txBody>
      </p:sp>
      <p:sp>
        <p:nvSpPr>
          <p:cNvPr id="143388" name="Line 28"/>
          <p:cNvSpPr>
            <a:spLocks noChangeShapeType="1"/>
          </p:cNvSpPr>
          <p:nvPr/>
        </p:nvSpPr>
        <p:spPr bwMode="auto">
          <a:xfrm flipH="1">
            <a:off x="5124450" y="2563813"/>
            <a:ext cx="2038350" cy="190500"/>
          </a:xfrm>
          <a:prstGeom prst="line">
            <a:avLst/>
          </a:prstGeom>
          <a:noFill/>
          <a:ln w="19050">
            <a:solidFill>
              <a:srgbClr val="FF0000"/>
            </a:solidFill>
            <a:round/>
            <a:headEnd/>
            <a:tailEnd/>
          </a:ln>
        </p:spPr>
        <p:txBody>
          <a:bodyPr wrap="none" anchor="ctr"/>
          <a:lstStyle/>
          <a:p>
            <a:endParaRPr lang="en-US"/>
          </a:p>
        </p:txBody>
      </p:sp>
      <p:sp>
        <p:nvSpPr>
          <p:cNvPr id="143389" name="Line 29"/>
          <p:cNvSpPr>
            <a:spLocks noChangeShapeType="1"/>
          </p:cNvSpPr>
          <p:nvPr/>
        </p:nvSpPr>
        <p:spPr bwMode="auto">
          <a:xfrm flipH="1">
            <a:off x="6505575" y="1697038"/>
            <a:ext cx="638175" cy="409575"/>
          </a:xfrm>
          <a:prstGeom prst="line">
            <a:avLst/>
          </a:prstGeom>
          <a:noFill/>
          <a:ln w="19050">
            <a:solidFill>
              <a:srgbClr val="FF0000"/>
            </a:solidFill>
            <a:round/>
            <a:headEnd/>
            <a:tailEnd/>
          </a:ln>
        </p:spPr>
        <p:txBody>
          <a:bodyPr wrap="none" anchor="ctr"/>
          <a:lstStyle/>
          <a:p>
            <a:endParaRPr lang="en-US"/>
          </a:p>
        </p:txBody>
      </p:sp>
      <p:sp>
        <p:nvSpPr>
          <p:cNvPr id="143390" name="Text Box 30"/>
          <p:cNvSpPr txBox="1">
            <a:spLocks noChangeArrowheads="1"/>
          </p:cNvSpPr>
          <p:nvPr/>
        </p:nvSpPr>
        <p:spPr bwMode="auto">
          <a:xfrm>
            <a:off x="3173413" y="1757363"/>
            <a:ext cx="781050" cy="641350"/>
          </a:xfrm>
          <a:prstGeom prst="rect">
            <a:avLst/>
          </a:prstGeom>
          <a:noFill/>
          <a:ln w="9525">
            <a:noFill/>
            <a:miter lim="800000"/>
            <a:headEnd/>
            <a:tailEnd/>
          </a:ln>
        </p:spPr>
        <p:txBody>
          <a:bodyPr wrap="none">
            <a:spAutoFit/>
          </a:bodyPr>
          <a:lstStyle/>
          <a:p>
            <a:pPr algn="ctr" eaLnBrk="0" hangingPunct="0"/>
            <a:r>
              <a:rPr lang="en-US" b="1"/>
              <a:t>head.</a:t>
            </a:r>
          </a:p>
          <a:p>
            <a:pPr algn="ctr" eaLnBrk="0" hangingPunct="0"/>
            <a:r>
              <a:rPr lang="en-US" b="1"/>
              <a:t>len</a:t>
            </a:r>
            <a:endParaRPr lang="en-US" sz="2400" b="1"/>
          </a:p>
        </p:txBody>
      </p:sp>
      <p:sp>
        <p:nvSpPr>
          <p:cNvPr id="143391" name="Text Box 31"/>
          <p:cNvSpPr txBox="1">
            <a:spLocks noChangeArrowheads="1"/>
          </p:cNvSpPr>
          <p:nvPr/>
        </p:nvSpPr>
        <p:spPr bwMode="auto">
          <a:xfrm>
            <a:off x="3827463" y="1747838"/>
            <a:ext cx="971550" cy="641350"/>
          </a:xfrm>
          <a:prstGeom prst="rect">
            <a:avLst/>
          </a:prstGeom>
          <a:noFill/>
          <a:ln w="9525">
            <a:noFill/>
            <a:miter lim="800000"/>
            <a:headEnd/>
            <a:tailEnd/>
          </a:ln>
        </p:spPr>
        <p:txBody>
          <a:bodyPr wrap="none">
            <a:spAutoFit/>
          </a:bodyPr>
          <a:lstStyle/>
          <a:p>
            <a:pPr algn="ctr" eaLnBrk="0" hangingPunct="0"/>
            <a:r>
              <a:rPr lang="en-US" b="1"/>
              <a:t>type of</a:t>
            </a:r>
          </a:p>
          <a:p>
            <a:pPr algn="ctr" eaLnBrk="0" hangingPunct="0"/>
            <a:r>
              <a:rPr lang="en-US" b="1"/>
              <a:t>service</a:t>
            </a:r>
            <a:endParaRPr lang="en-US" sz="2400" b="1"/>
          </a:p>
        </p:txBody>
      </p:sp>
      <p:sp>
        <p:nvSpPr>
          <p:cNvPr id="143392" name="Line 32"/>
          <p:cNvSpPr>
            <a:spLocks noChangeShapeType="1"/>
          </p:cNvSpPr>
          <p:nvPr/>
        </p:nvSpPr>
        <p:spPr bwMode="auto">
          <a:xfrm flipH="1" flipV="1">
            <a:off x="3859213" y="1806575"/>
            <a:ext cx="0" cy="506413"/>
          </a:xfrm>
          <a:prstGeom prst="line">
            <a:avLst/>
          </a:prstGeom>
          <a:noFill/>
          <a:ln w="19050">
            <a:solidFill>
              <a:schemeClr val="tx1"/>
            </a:solidFill>
            <a:round/>
            <a:headEnd/>
            <a:tailEnd/>
          </a:ln>
        </p:spPr>
        <p:txBody>
          <a:bodyPr wrap="none" anchor="ctr"/>
          <a:lstStyle/>
          <a:p>
            <a:endParaRPr lang="en-US"/>
          </a:p>
        </p:txBody>
      </p:sp>
      <p:sp>
        <p:nvSpPr>
          <p:cNvPr id="143393" name="Line 33"/>
          <p:cNvSpPr>
            <a:spLocks noChangeShapeType="1"/>
          </p:cNvSpPr>
          <p:nvPr/>
        </p:nvSpPr>
        <p:spPr bwMode="auto">
          <a:xfrm flipH="1" flipV="1">
            <a:off x="3244850" y="1816100"/>
            <a:ext cx="0" cy="506413"/>
          </a:xfrm>
          <a:prstGeom prst="line">
            <a:avLst/>
          </a:prstGeom>
          <a:noFill/>
          <a:ln w="19050">
            <a:solidFill>
              <a:schemeClr val="tx1"/>
            </a:solidFill>
            <a:round/>
            <a:headEnd/>
            <a:tailEnd/>
          </a:ln>
        </p:spPr>
        <p:txBody>
          <a:bodyPr wrap="none" anchor="ctr"/>
          <a:lstStyle/>
          <a:p>
            <a:endParaRPr lang="en-US"/>
          </a:p>
        </p:txBody>
      </p:sp>
      <p:sp>
        <p:nvSpPr>
          <p:cNvPr id="143394" name="Text Box 34"/>
          <p:cNvSpPr txBox="1">
            <a:spLocks noChangeArrowheads="1"/>
          </p:cNvSpPr>
          <p:nvPr/>
        </p:nvSpPr>
        <p:spPr bwMode="auto">
          <a:xfrm>
            <a:off x="787400" y="2276475"/>
            <a:ext cx="1758950" cy="366713"/>
          </a:xfrm>
          <a:prstGeom prst="rect">
            <a:avLst/>
          </a:prstGeom>
          <a:noFill/>
          <a:ln w="9525">
            <a:noFill/>
            <a:miter lim="800000"/>
            <a:headEnd/>
            <a:tailEnd/>
          </a:ln>
        </p:spPr>
        <p:txBody>
          <a:bodyPr wrap="none">
            <a:spAutoFit/>
          </a:bodyPr>
          <a:lstStyle/>
          <a:p>
            <a:pPr algn="r" eaLnBrk="0" hangingPunct="0"/>
            <a:r>
              <a:rPr lang="en-US" b="1"/>
              <a:t>“type” of data </a:t>
            </a:r>
            <a:endParaRPr lang="en-US" sz="1000" b="1"/>
          </a:p>
        </p:txBody>
      </p:sp>
      <p:sp>
        <p:nvSpPr>
          <p:cNvPr id="143395" name="Line 35"/>
          <p:cNvSpPr>
            <a:spLocks noChangeShapeType="1"/>
          </p:cNvSpPr>
          <p:nvPr/>
        </p:nvSpPr>
        <p:spPr bwMode="auto">
          <a:xfrm flipV="1">
            <a:off x="2447925" y="2078038"/>
            <a:ext cx="1533525" cy="414337"/>
          </a:xfrm>
          <a:prstGeom prst="line">
            <a:avLst/>
          </a:prstGeom>
          <a:noFill/>
          <a:ln w="19050">
            <a:solidFill>
              <a:srgbClr val="FF0000"/>
            </a:solidFill>
            <a:round/>
            <a:headEnd/>
            <a:tailEnd/>
          </a:ln>
        </p:spPr>
        <p:txBody>
          <a:bodyPr wrap="none" anchor="ctr"/>
          <a:lstStyle/>
          <a:p>
            <a:endParaRPr lang="en-US"/>
          </a:p>
        </p:txBody>
      </p:sp>
      <p:sp>
        <p:nvSpPr>
          <p:cNvPr id="143396" name="Line 36"/>
          <p:cNvSpPr>
            <a:spLocks noChangeShapeType="1"/>
          </p:cNvSpPr>
          <p:nvPr/>
        </p:nvSpPr>
        <p:spPr bwMode="auto">
          <a:xfrm flipH="1" flipV="1">
            <a:off x="4754563" y="2325688"/>
            <a:ext cx="0" cy="506412"/>
          </a:xfrm>
          <a:prstGeom prst="line">
            <a:avLst/>
          </a:prstGeom>
          <a:noFill/>
          <a:ln w="19050">
            <a:solidFill>
              <a:schemeClr val="tx1"/>
            </a:solidFill>
            <a:round/>
            <a:headEnd/>
            <a:tailEnd/>
          </a:ln>
        </p:spPr>
        <p:txBody>
          <a:bodyPr wrap="none" anchor="ctr"/>
          <a:lstStyle/>
          <a:p>
            <a:endParaRPr lang="en-US"/>
          </a:p>
        </p:txBody>
      </p:sp>
      <p:sp>
        <p:nvSpPr>
          <p:cNvPr id="143397" name="Text Box 37"/>
          <p:cNvSpPr txBox="1">
            <a:spLocks noChangeArrowheads="1"/>
          </p:cNvSpPr>
          <p:nvPr/>
        </p:nvSpPr>
        <p:spPr bwMode="auto">
          <a:xfrm>
            <a:off x="4606925" y="2403475"/>
            <a:ext cx="771525" cy="366713"/>
          </a:xfrm>
          <a:prstGeom prst="rect">
            <a:avLst/>
          </a:prstGeom>
          <a:noFill/>
          <a:ln w="9525">
            <a:noFill/>
            <a:miter lim="800000"/>
            <a:headEnd/>
            <a:tailEnd/>
          </a:ln>
        </p:spPr>
        <p:txBody>
          <a:bodyPr>
            <a:spAutoFit/>
          </a:bodyPr>
          <a:lstStyle/>
          <a:p>
            <a:pPr algn="ctr" eaLnBrk="0" hangingPunct="0"/>
            <a:r>
              <a:rPr lang="en-US" b="1"/>
              <a:t>flgs</a:t>
            </a:r>
            <a:endParaRPr lang="en-US" sz="2000" b="1"/>
          </a:p>
        </p:txBody>
      </p:sp>
      <p:sp>
        <p:nvSpPr>
          <p:cNvPr id="143398" name="Line 38"/>
          <p:cNvSpPr>
            <a:spLocks noChangeShapeType="1"/>
          </p:cNvSpPr>
          <p:nvPr/>
        </p:nvSpPr>
        <p:spPr bwMode="auto">
          <a:xfrm flipH="1" flipV="1">
            <a:off x="5221288" y="2316163"/>
            <a:ext cx="0" cy="506412"/>
          </a:xfrm>
          <a:prstGeom prst="line">
            <a:avLst/>
          </a:prstGeom>
          <a:noFill/>
          <a:ln w="19050">
            <a:solidFill>
              <a:schemeClr val="tx1"/>
            </a:solidFill>
            <a:round/>
            <a:headEnd/>
            <a:tailEnd/>
          </a:ln>
        </p:spPr>
        <p:txBody>
          <a:bodyPr wrap="none" anchor="ctr"/>
          <a:lstStyle/>
          <a:p>
            <a:endParaRPr lang="en-US"/>
          </a:p>
        </p:txBody>
      </p:sp>
      <p:sp>
        <p:nvSpPr>
          <p:cNvPr id="143399" name="Text Box 39"/>
          <p:cNvSpPr txBox="1">
            <a:spLocks noChangeArrowheads="1"/>
          </p:cNvSpPr>
          <p:nvPr/>
        </p:nvSpPr>
        <p:spPr bwMode="auto">
          <a:xfrm>
            <a:off x="5264150" y="2270125"/>
            <a:ext cx="1428750" cy="641350"/>
          </a:xfrm>
          <a:prstGeom prst="rect">
            <a:avLst/>
          </a:prstGeom>
          <a:noFill/>
          <a:ln w="9525">
            <a:noFill/>
            <a:miter lim="800000"/>
            <a:headEnd/>
            <a:tailEnd/>
          </a:ln>
        </p:spPr>
        <p:txBody>
          <a:bodyPr>
            <a:spAutoFit/>
          </a:bodyPr>
          <a:lstStyle/>
          <a:p>
            <a:pPr algn="ctr" eaLnBrk="0" hangingPunct="0"/>
            <a:r>
              <a:rPr lang="en-US" b="1"/>
              <a:t>fragment</a:t>
            </a:r>
          </a:p>
          <a:p>
            <a:pPr algn="ctr" eaLnBrk="0" hangingPunct="0"/>
            <a:r>
              <a:rPr lang="en-US" b="1"/>
              <a:t> offset</a:t>
            </a:r>
            <a:endParaRPr lang="en-US" sz="2000" b="1"/>
          </a:p>
        </p:txBody>
      </p:sp>
      <p:sp>
        <p:nvSpPr>
          <p:cNvPr id="143400" name="Line 40"/>
          <p:cNvSpPr>
            <a:spLocks noChangeShapeType="1"/>
          </p:cNvSpPr>
          <p:nvPr/>
        </p:nvSpPr>
        <p:spPr bwMode="auto">
          <a:xfrm flipH="1" flipV="1">
            <a:off x="6486525" y="2459038"/>
            <a:ext cx="657225" cy="114300"/>
          </a:xfrm>
          <a:prstGeom prst="line">
            <a:avLst/>
          </a:prstGeom>
          <a:noFill/>
          <a:ln w="19050">
            <a:solidFill>
              <a:srgbClr val="FF0000"/>
            </a:solidFill>
            <a:round/>
            <a:headEnd/>
            <a:tailEnd/>
          </a:ln>
        </p:spPr>
        <p:txBody>
          <a:bodyPr wrap="none" anchor="ctr"/>
          <a:lstStyle/>
          <a:p>
            <a:endParaRPr lang="en-US"/>
          </a:p>
        </p:txBody>
      </p:sp>
      <p:sp>
        <p:nvSpPr>
          <p:cNvPr id="143401" name="Line 41"/>
          <p:cNvSpPr>
            <a:spLocks noChangeShapeType="1"/>
          </p:cNvSpPr>
          <p:nvPr/>
        </p:nvSpPr>
        <p:spPr bwMode="auto">
          <a:xfrm flipH="1">
            <a:off x="4610100" y="2573338"/>
            <a:ext cx="2514600" cy="57150"/>
          </a:xfrm>
          <a:prstGeom prst="line">
            <a:avLst/>
          </a:prstGeom>
          <a:noFill/>
          <a:ln w="19050">
            <a:solidFill>
              <a:srgbClr val="FF0000"/>
            </a:solidFill>
            <a:round/>
            <a:headEnd/>
            <a:tailEnd/>
          </a:ln>
        </p:spPr>
        <p:txBody>
          <a:bodyPr wrap="none" anchor="ctr"/>
          <a:lstStyle/>
          <a:p>
            <a:endParaRPr lang="en-US"/>
          </a:p>
        </p:txBody>
      </p:sp>
      <p:sp>
        <p:nvSpPr>
          <p:cNvPr id="143402" name="Line 42"/>
          <p:cNvSpPr>
            <a:spLocks noChangeShapeType="1"/>
          </p:cNvSpPr>
          <p:nvPr/>
        </p:nvSpPr>
        <p:spPr bwMode="auto">
          <a:xfrm flipV="1">
            <a:off x="2808288" y="2827338"/>
            <a:ext cx="3951287" cy="0"/>
          </a:xfrm>
          <a:prstGeom prst="line">
            <a:avLst/>
          </a:prstGeom>
          <a:noFill/>
          <a:ln w="19050">
            <a:solidFill>
              <a:schemeClr val="tx1"/>
            </a:solidFill>
            <a:round/>
            <a:headEnd/>
            <a:tailEnd/>
          </a:ln>
        </p:spPr>
        <p:txBody>
          <a:bodyPr wrap="none" anchor="ctr"/>
          <a:lstStyle/>
          <a:p>
            <a:endParaRPr lang="en-US"/>
          </a:p>
        </p:txBody>
      </p:sp>
      <p:sp>
        <p:nvSpPr>
          <p:cNvPr id="143403" name="Line 43"/>
          <p:cNvSpPr>
            <a:spLocks noChangeShapeType="1"/>
          </p:cNvSpPr>
          <p:nvPr/>
        </p:nvSpPr>
        <p:spPr bwMode="auto">
          <a:xfrm flipH="1" flipV="1">
            <a:off x="4754563" y="2830513"/>
            <a:ext cx="0" cy="506412"/>
          </a:xfrm>
          <a:prstGeom prst="line">
            <a:avLst/>
          </a:prstGeom>
          <a:noFill/>
          <a:ln w="19050">
            <a:solidFill>
              <a:schemeClr val="tx1"/>
            </a:solidFill>
            <a:round/>
            <a:headEnd/>
            <a:tailEnd/>
          </a:ln>
        </p:spPr>
        <p:txBody>
          <a:bodyPr wrap="none" anchor="ctr"/>
          <a:lstStyle/>
          <a:p>
            <a:endParaRPr lang="en-US"/>
          </a:p>
        </p:txBody>
      </p:sp>
      <p:sp>
        <p:nvSpPr>
          <p:cNvPr id="143404" name="Line 44"/>
          <p:cNvSpPr>
            <a:spLocks noChangeShapeType="1"/>
          </p:cNvSpPr>
          <p:nvPr/>
        </p:nvSpPr>
        <p:spPr bwMode="auto">
          <a:xfrm flipV="1">
            <a:off x="2789238" y="3341688"/>
            <a:ext cx="3951287" cy="0"/>
          </a:xfrm>
          <a:prstGeom prst="line">
            <a:avLst/>
          </a:prstGeom>
          <a:noFill/>
          <a:ln w="19050">
            <a:solidFill>
              <a:schemeClr val="tx1"/>
            </a:solidFill>
            <a:round/>
            <a:headEnd/>
            <a:tailEnd/>
          </a:ln>
        </p:spPr>
        <p:txBody>
          <a:bodyPr wrap="none" anchor="ctr"/>
          <a:lstStyle/>
          <a:p>
            <a:endParaRPr lang="en-US"/>
          </a:p>
        </p:txBody>
      </p:sp>
      <p:sp>
        <p:nvSpPr>
          <p:cNvPr id="143405" name="Text Box 45"/>
          <p:cNvSpPr txBox="1">
            <a:spLocks noChangeArrowheads="1"/>
          </p:cNvSpPr>
          <p:nvPr/>
        </p:nvSpPr>
        <p:spPr bwMode="auto">
          <a:xfrm>
            <a:off x="3722688" y="2909888"/>
            <a:ext cx="1111250" cy="366712"/>
          </a:xfrm>
          <a:prstGeom prst="rect">
            <a:avLst/>
          </a:prstGeom>
          <a:noFill/>
          <a:ln w="9525">
            <a:noFill/>
            <a:miter lim="800000"/>
            <a:headEnd/>
            <a:tailEnd/>
          </a:ln>
        </p:spPr>
        <p:txBody>
          <a:bodyPr wrap="none">
            <a:spAutoFit/>
          </a:bodyPr>
          <a:lstStyle/>
          <a:p>
            <a:pPr algn="ctr" eaLnBrk="0" hangingPunct="0"/>
            <a:r>
              <a:rPr lang="en-US" b="1"/>
              <a:t>Protocol</a:t>
            </a:r>
          </a:p>
        </p:txBody>
      </p:sp>
      <p:sp>
        <p:nvSpPr>
          <p:cNvPr id="143406" name="Line 46"/>
          <p:cNvSpPr>
            <a:spLocks noChangeShapeType="1"/>
          </p:cNvSpPr>
          <p:nvPr/>
        </p:nvSpPr>
        <p:spPr bwMode="auto">
          <a:xfrm flipH="1" flipV="1">
            <a:off x="3802063" y="2840038"/>
            <a:ext cx="0" cy="506412"/>
          </a:xfrm>
          <a:prstGeom prst="line">
            <a:avLst/>
          </a:prstGeom>
          <a:noFill/>
          <a:ln w="19050">
            <a:solidFill>
              <a:schemeClr val="tx1"/>
            </a:solidFill>
            <a:round/>
            <a:headEnd/>
            <a:tailEnd/>
          </a:ln>
        </p:spPr>
        <p:txBody>
          <a:bodyPr wrap="none" anchor="ctr"/>
          <a:lstStyle/>
          <a:p>
            <a:endParaRPr lang="en-US"/>
          </a:p>
        </p:txBody>
      </p:sp>
      <p:sp>
        <p:nvSpPr>
          <p:cNvPr id="143407" name="Line 47"/>
          <p:cNvSpPr>
            <a:spLocks noChangeShapeType="1"/>
          </p:cNvSpPr>
          <p:nvPr/>
        </p:nvSpPr>
        <p:spPr bwMode="auto">
          <a:xfrm>
            <a:off x="2524125" y="3016250"/>
            <a:ext cx="552450" cy="90488"/>
          </a:xfrm>
          <a:prstGeom prst="line">
            <a:avLst/>
          </a:prstGeom>
          <a:noFill/>
          <a:ln w="19050">
            <a:solidFill>
              <a:srgbClr val="FF0000"/>
            </a:solidFill>
            <a:round/>
            <a:headEnd/>
            <a:tailEnd/>
          </a:ln>
        </p:spPr>
        <p:txBody>
          <a:bodyPr wrap="none" anchor="ctr"/>
          <a:lstStyle/>
          <a:p>
            <a:endParaRPr lang="en-US"/>
          </a:p>
        </p:txBody>
      </p:sp>
      <p:sp>
        <p:nvSpPr>
          <p:cNvPr id="143408" name="Text Box 48"/>
          <p:cNvSpPr txBox="1">
            <a:spLocks noChangeArrowheads="1"/>
          </p:cNvSpPr>
          <p:nvPr/>
        </p:nvSpPr>
        <p:spPr bwMode="auto">
          <a:xfrm>
            <a:off x="3141663" y="3865563"/>
            <a:ext cx="3282950" cy="366712"/>
          </a:xfrm>
          <a:prstGeom prst="rect">
            <a:avLst/>
          </a:prstGeom>
          <a:noFill/>
          <a:ln w="9525">
            <a:noFill/>
            <a:miter lim="800000"/>
            <a:headEnd/>
            <a:tailEnd/>
          </a:ln>
        </p:spPr>
        <p:txBody>
          <a:bodyPr wrap="none">
            <a:spAutoFit/>
          </a:bodyPr>
          <a:lstStyle/>
          <a:p>
            <a:pPr algn="ctr" eaLnBrk="0" hangingPunct="0"/>
            <a:r>
              <a:rPr lang="en-US" b="1"/>
              <a:t>32 bit destination IP address</a:t>
            </a:r>
            <a:endParaRPr lang="en-US" sz="2400" b="1"/>
          </a:p>
        </p:txBody>
      </p:sp>
      <p:sp>
        <p:nvSpPr>
          <p:cNvPr id="143409" name="Line 49"/>
          <p:cNvSpPr>
            <a:spLocks noChangeShapeType="1"/>
          </p:cNvSpPr>
          <p:nvPr/>
        </p:nvSpPr>
        <p:spPr bwMode="auto">
          <a:xfrm flipV="1">
            <a:off x="2808288" y="4741863"/>
            <a:ext cx="3951287" cy="0"/>
          </a:xfrm>
          <a:prstGeom prst="line">
            <a:avLst/>
          </a:prstGeom>
          <a:noFill/>
          <a:ln w="19050">
            <a:solidFill>
              <a:schemeClr val="tx1"/>
            </a:solidFill>
            <a:round/>
            <a:headEnd/>
            <a:tailEnd/>
          </a:ln>
        </p:spPr>
        <p:txBody>
          <a:bodyPr wrap="none" anchor="ctr"/>
          <a:lstStyle/>
          <a:p>
            <a:endParaRPr lang="en-US"/>
          </a:p>
        </p:txBody>
      </p:sp>
      <p:sp>
        <p:nvSpPr>
          <p:cNvPr id="143410" name="Text Box 50"/>
          <p:cNvSpPr txBox="1">
            <a:spLocks noChangeArrowheads="1"/>
          </p:cNvSpPr>
          <p:nvPr/>
        </p:nvSpPr>
        <p:spPr bwMode="auto">
          <a:xfrm>
            <a:off x="3813175" y="4332288"/>
            <a:ext cx="1860550" cy="366712"/>
          </a:xfrm>
          <a:prstGeom prst="rect">
            <a:avLst/>
          </a:prstGeom>
          <a:noFill/>
          <a:ln w="9525">
            <a:noFill/>
            <a:miter lim="800000"/>
            <a:headEnd/>
            <a:tailEnd/>
          </a:ln>
        </p:spPr>
        <p:txBody>
          <a:bodyPr wrap="none">
            <a:spAutoFit/>
          </a:bodyPr>
          <a:lstStyle/>
          <a:p>
            <a:pPr algn="ctr" eaLnBrk="0" hangingPunct="0"/>
            <a:r>
              <a:rPr lang="en-US" b="1"/>
              <a:t>Options (if any)</a:t>
            </a:r>
            <a:endParaRPr lang="en-US" sz="2400" b="1"/>
          </a:p>
        </p:txBody>
      </p:sp>
      <p:sp>
        <p:nvSpPr>
          <p:cNvPr id="143411" name="Text Box 51"/>
          <p:cNvSpPr txBox="1">
            <a:spLocks noChangeArrowheads="1"/>
          </p:cNvSpPr>
          <p:nvPr/>
        </p:nvSpPr>
        <p:spPr bwMode="auto">
          <a:xfrm>
            <a:off x="6953250" y="4305300"/>
            <a:ext cx="1873250" cy="1465263"/>
          </a:xfrm>
          <a:prstGeom prst="rect">
            <a:avLst/>
          </a:prstGeom>
          <a:noFill/>
          <a:ln w="9525">
            <a:noFill/>
            <a:miter lim="800000"/>
            <a:headEnd/>
            <a:tailEnd/>
          </a:ln>
        </p:spPr>
        <p:txBody>
          <a:bodyPr wrap="none">
            <a:spAutoFit/>
          </a:bodyPr>
          <a:lstStyle/>
          <a:p>
            <a:pPr eaLnBrk="0" hangingPunct="0"/>
            <a:r>
              <a:rPr lang="en-US" b="1"/>
              <a:t>E.g. timestamp,</a:t>
            </a:r>
          </a:p>
          <a:p>
            <a:pPr eaLnBrk="0" hangingPunct="0"/>
            <a:r>
              <a:rPr lang="en-US" b="1"/>
              <a:t>record route</a:t>
            </a:r>
          </a:p>
          <a:p>
            <a:pPr eaLnBrk="0" hangingPunct="0"/>
            <a:r>
              <a:rPr lang="en-US" b="1"/>
              <a:t>taken, pecify</a:t>
            </a:r>
          </a:p>
          <a:p>
            <a:pPr eaLnBrk="0" hangingPunct="0"/>
            <a:r>
              <a:rPr lang="en-US" b="1"/>
              <a:t>list of routers </a:t>
            </a:r>
          </a:p>
          <a:p>
            <a:pPr eaLnBrk="0" hangingPunct="0"/>
            <a:r>
              <a:rPr lang="en-US" b="1"/>
              <a:t>to visit.</a:t>
            </a:r>
          </a:p>
        </p:txBody>
      </p:sp>
      <p:sp>
        <p:nvSpPr>
          <p:cNvPr id="143412" name="Line 52"/>
          <p:cNvSpPr>
            <a:spLocks noChangeShapeType="1"/>
          </p:cNvSpPr>
          <p:nvPr/>
        </p:nvSpPr>
        <p:spPr bwMode="auto">
          <a:xfrm flipH="1">
            <a:off x="6191250" y="4525963"/>
            <a:ext cx="819150" cy="9525"/>
          </a:xfrm>
          <a:prstGeom prst="line">
            <a:avLst/>
          </a:prstGeom>
          <a:noFill/>
          <a:ln w="19050">
            <a:solidFill>
              <a:srgbClr val="FF0000"/>
            </a:solidFill>
            <a:round/>
            <a:headEnd/>
            <a:tailEnd/>
          </a:ln>
        </p:spPr>
        <p:txBody>
          <a:bodyPr wrap="none" anchor="ctr"/>
          <a:lstStyle/>
          <a:p>
            <a:endParaRPr lang="en-US"/>
          </a:p>
        </p:txBody>
      </p:sp>
      <p:sp>
        <p:nvSpPr>
          <p:cNvPr id="53" name="Slide Number Placeholder 52"/>
          <p:cNvSpPr>
            <a:spLocks noGrp="1"/>
          </p:cNvSpPr>
          <p:nvPr>
            <p:ph type="sldNum" sz="quarter" idx="12"/>
          </p:nvPr>
        </p:nvSpPr>
        <p:spPr/>
        <p:txBody>
          <a:bodyPr/>
          <a:lstStyle/>
          <a:p>
            <a:fld id="{4810A696-75C0-4E1D-A482-26D5420205C7}" type="slidenum">
              <a:rPr lang="en-US" smtClean="0"/>
              <a:pPr/>
              <a:t>37</a:t>
            </a:fld>
            <a:endParaRPr lang="en-US"/>
          </a:p>
        </p:txBody>
      </p:sp>
      <p:sp>
        <p:nvSpPr>
          <p:cNvPr id="54" name="Footer Placeholder 53"/>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3363"/>
                                        </p:tgtEl>
                                        <p:attrNameLst>
                                          <p:attrName>style.visibility</p:attrName>
                                        </p:attrNameLst>
                                      </p:cBhvr>
                                      <p:to>
                                        <p:strVal val="visible"/>
                                      </p:to>
                                    </p:set>
                                    <p:animEffect transition="in" filter="dissolve">
                                      <p:cBhvr>
                                        <p:cTn id="7" dur="500"/>
                                        <p:tgtEl>
                                          <p:spTgt spid="14336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43364"/>
                                        </p:tgtEl>
                                        <p:attrNameLst>
                                          <p:attrName>style.visibility</p:attrName>
                                        </p:attrNameLst>
                                      </p:cBhvr>
                                      <p:to>
                                        <p:strVal val="visible"/>
                                      </p:to>
                                    </p:set>
                                    <p:animEffect transition="in" filter="dissolve">
                                      <p:cBhvr>
                                        <p:cTn id="10" dur="500"/>
                                        <p:tgtEl>
                                          <p:spTgt spid="14336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43365"/>
                                        </p:tgtEl>
                                        <p:attrNameLst>
                                          <p:attrName>style.visibility</p:attrName>
                                        </p:attrNameLst>
                                      </p:cBhvr>
                                      <p:to>
                                        <p:strVal val="visible"/>
                                      </p:to>
                                    </p:set>
                                    <p:animEffect transition="in" filter="dissolve">
                                      <p:cBhvr>
                                        <p:cTn id="13" dur="500"/>
                                        <p:tgtEl>
                                          <p:spTgt spid="14336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43366"/>
                                        </p:tgtEl>
                                        <p:attrNameLst>
                                          <p:attrName>style.visibility</p:attrName>
                                        </p:attrNameLst>
                                      </p:cBhvr>
                                      <p:to>
                                        <p:strVal val="visible"/>
                                      </p:to>
                                    </p:set>
                                    <p:animEffect transition="in" filter="dissolve">
                                      <p:cBhvr>
                                        <p:cTn id="16" dur="500"/>
                                        <p:tgtEl>
                                          <p:spTgt spid="14336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43367"/>
                                        </p:tgtEl>
                                        <p:attrNameLst>
                                          <p:attrName>style.visibility</p:attrName>
                                        </p:attrNameLst>
                                      </p:cBhvr>
                                      <p:to>
                                        <p:strVal val="visible"/>
                                      </p:to>
                                    </p:set>
                                    <p:animEffect transition="in" filter="dissolve">
                                      <p:cBhvr>
                                        <p:cTn id="19" dur="500"/>
                                        <p:tgtEl>
                                          <p:spTgt spid="14336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43368"/>
                                        </p:tgtEl>
                                        <p:attrNameLst>
                                          <p:attrName>style.visibility</p:attrName>
                                        </p:attrNameLst>
                                      </p:cBhvr>
                                      <p:to>
                                        <p:strVal val="visible"/>
                                      </p:to>
                                    </p:set>
                                    <p:animEffect transition="in" filter="dissolve">
                                      <p:cBhvr>
                                        <p:cTn id="22" dur="500"/>
                                        <p:tgtEl>
                                          <p:spTgt spid="14336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43369"/>
                                        </p:tgtEl>
                                        <p:attrNameLst>
                                          <p:attrName>style.visibility</p:attrName>
                                        </p:attrNameLst>
                                      </p:cBhvr>
                                      <p:to>
                                        <p:strVal val="visible"/>
                                      </p:to>
                                    </p:set>
                                    <p:animEffect transition="in" filter="dissolve">
                                      <p:cBhvr>
                                        <p:cTn id="25" dur="500"/>
                                        <p:tgtEl>
                                          <p:spTgt spid="14336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43370"/>
                                        </p:tgtEl>
                                        <p:attrNameLst>
                                          <p:attrName>style.visibility</p:attrName>
                                        </p:attrNameLst>
                                      </p:cBhvr>
                                      <p:to>
                                        <p:strVal val="visible"/>
                                      </p:to>
                                    </p:set>
                                    <p:animEffect transition="in" filter="dissolve">
                                      <p:cBhvr>
                                        <p:cTn id="28" dur="500"/>
                                        <p:tgtEl>
                                          <p:spTgt spid="143370"/>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43371"/>
                                        </p:tgtEl>
                                        <p:attrNameLst>
                                          <p:attrName>style.visibility</p:attrName>
                                        </p:attrNameLst>
                                      </p:cBhvr>
                                      <p:to>
                                        <p:strVal val="visible"/>
                                      </p:to>
                                    </p:set>
                                    <p:animEffect transition="in" filter="dissolve">
                                      <p:cBhvr>
                                        <p:cTn id="31" dur="500"/>
                                        <p:tgtEl>
                                          <p:spTgt spid="14337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43372"/>
                                        </p:tgtEl>
                                        <p:attrNameLst>
                                          <p:attrName>style.visibility</p:attrName>
                                        </p:attrNameLst>
                                      </p:cBhvr>
                                      <p:to>
                                        <p:strVal val="visible"/>
                                      </p:to>
                                    </p:set>
                                    <p:animEffect transition="in" filter="dissolve">
                                      <p:cBhvr>
                                        <p:cTn id="34" dur="500"/>
                                        <p:tgtEl>
                                          <p:spTgt spid="143372"/>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43373"/>
                                        </p:tgtEl>
                                        <p:attrNameLst>
                                          <p:attrName>style.visibility</p:attrName>
                                        </p:attrNameLst>
                                      </p:cBhvr>
                                      <p:to>
                                        <p:strVal val="visible"/>
                                      </p:to>
                                    </p:set>
                                    <p:animEffect transition="in" filter="dissolve">
                                      <p:cBhvr>
                                        <p:cTn id="37" dur="500"/>
                                        <p:tgtEl>
                                          <p:spTgt spid="143373"/>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43374"/>
                                        </p:tgtEl>
                                        <p:attrNameLst>
                                          <p:attrName>style.visibility</p:attrName>
                                        </p:attrNameLst>
                                      </p:cBhvr>
                                      <p:to>
                                        <p:strVal val="visible"/>
                                      </p:to>
                                    </p:set>
                                    <p:animEffect transition="in" filter="dissolve">
                                      <p:cBhvr>
                                        <p:cTn id="40" dur="500"/>
                                        <p:tgtEl>
                                          <p:spTgt spid="143374"/>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43375"/>
                                        </p:tgtEl>
                                        <p:attrNameLst>
                                          <p:attrName>style.visibility</p:attrName>
                                        </p:attrNameLst>
                                      </p:cBhvr>
                                      <p:to>
                                        <p:strVal val="visible"/>
                                      </p:to>
                                    </p:set>
                                    <p:animEffect transition="in" filter="dissolve">
                                      <p:cBhvr>
                                        <p:cTn id="43" dur="500"/>
                                        <p:tgtEl>
                                          <p:spTgt spid="143375"/>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43376"/>
                                        </p:tgtEl>
                                        <p:attrNameLst>
                                          <p:attrName>style.visibility</p:attrName>
                                        </p:attrNameLst>
                                      </p:cBhvr>
                                      <p:to>
                                        <p:strVal val="visible"/>
                                      </p:to>
                                    </p:set>
                                    <p:animEffect transition="in" filter="dissolve">
                                      <p:cBhvr>
                                        <p:cTn id="46" dur="500"/>
                                        <p:tgtEl>
                                          <p:spTgt spid="143376"/>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43377"/>
                                        </p:tgtEl>
                                        <p:attrNameLst>
                                          <p:attrName>style.visibility</p:attrName>
                                        </p:attrNameLst>
                                      </p:cBhvr>
                                      <p:to>
                                        <p:strVal val="visible"/>
                                      </p:to>
                                    </p:set>
                                    <p:animEffect transition="in" filter="dissolve">
                                      <p:cBhvr>
                                        <p:cTn id="49" dur="500"/>
                                        <p:tgtEl>
                                          <p:spTgt spid="143377"/>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43378"/>
                                        </p:tgtEl>
                                        <p:attrNameLst>
                                          <p:attrName>style.visibility</p:attrName>
                                        </p:attrNameLst>
                                      </p:cBhvr>
                                      <p:to>
                                        <p:strVal val="visible"/>
                                      </p:to>
                                    </p:set>
                                    <p:animEffect transition="in" filter="dissolve">
                                      <p:cBhvr>
                                        <p:cTn id="52" dur="500"/>
                                        <p:tgtEl>
                                          <p:spTgt spid="143378"/>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143390"/>
                                        </p:tgtEl>
                                        <p:attrNameLst>
                                          <p:attrName>style.visibility</p:attrName>
                                        </p:attrNameLst>
                                      </p:cBhvr>
                                      <p:to>
                                        <p:strVal val="visible"/>
                                      </p:to>
                                    </p:set>
                                    <p:animEffect transition="in" filter="dissolve">
                                      <p:cBhvr>
                                        <p:cTn id="55" dur="500"/>
                                        <p:tgtEl>
                                          <p:spTgt spid="143390"/>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143391"/>
                                        </p:tgtEl>
                                        <p:attrNameLst>
                                          <p:attrName>style.visibility</p:attrName>
                                        </p:attrNameLst>
                                      </p:cBhvr>
                                      <p:to>
                                        <p:strVal val="visible"/>
                                      </p:to>
                                    </p:set>
                                    <p:animEffect transition="in" filter="dissolve">
                                      <p:cBhvr>
                                        <p:cTn id="58" dur="500"/>
                                        <p:tgtEl>
                                          <p:spTgt spid="143391"/>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43392"/>
                                        </p:tgtEl>
                                        <p:attrNameLst>
                                          <p:attrName>style.visibility</p:attrName>
                                        </p:attrNameLst>
                                      </p:cBhvr>
                                      <p:to>
                                        <p:strVal val="visible"/>
                                      </p:to>
                                    </p:set>
                                    <p:animEffect transition="in" filter="dissolve">
                                      <p:cBhvr>
                                        <p:cTn id="61" dur="500"/>
                                        <p:tgtEl>
                                          <p:spTgt spid="143392"/>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143393"/>
                                        </p:tgtEl>
                                        <p:attrNameLst>
                                          <p:attrName>style.visibility</p:attrName>
                                        </p:attrNameLst>
                                      </p:cBhvr>
                                      <p:to>
                                        <p:strVal val="visible"/>
                                      </p:to>
                                    </p:set>
                                    <p:animEffect transition="in" filter="dissolve">
                                      <p:cBhvr>
                                        <p:cTn id="64" dur="500"/>
                                        <p:tgtEl>
                                          <p:spTgt spid="143393"/>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143396"/>
                                        </p:tgtEl>
                                        <p:attrNameLst>
                                          <p:attrName>style.visibility</p:attrName>
                                        </p:attrNameLst>
                                      </p:cBhvr>
                                      <p:to>
                                        <p:strVal val="visible"/>
                                      </p:to>
                                    </p:set>
                                    <p:animEffect transition="in" filter="dissolve">
                                      <p:cBhvr>
                                        <p:cTn id="67" dur="500"/>
                                        <p:tgtEl>
                                          <p:spTgt spid="143396"/>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143397"/>
                                        </p:tgtEl>
                                        <p:attrNameLst>
                                          <p:attrName>style.visibility</p:attrName>
                                        </p:attrNameLst>
                                      </p:cBhvr>
                                      <p:to>
                                        <p:strVal val="visible"/>
                                      </p:to>
                                    </p:set>
                                    <p:animEffect transition="in" filter="dissolve">
                                      <p:cBhvr>
                                        <p:cTn id="70" dur="500"/>
                                        <p:tgtEl>
                                          <p:spTgt spid="143397"/>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143398"/>
                                        </p:tgtEl>
                                        <p:attrNameLst>
                                          <p:attrName>style.visibility</p:attrName>
                                        </p:attrNameLst>
                                      </p:cBhvr>
                                      <p:to>
                                        <p:strVal val="visible"/>
                                      </p:to>
                                    </p:set>
                                    <p:animEffect transition="in" filter="dissolve">
                                      <p:cBhvr>
                                        <p:cTn id="73" dur="500"/>
                                        <p:tgtEl>
                                          <p:spTgt spid="143398"/>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143399"/>
                                        </p:tgtEl>
                                        <p:attrNameLst>
                                          <p:attrName>style.visibility</p:attrName>
                                        </p:attrNameLst>
                                      </p:cBhvr>
                                      <p:to>
                                        <p:strVal val="visible"/>
                                      </p:to>
                                    </p:set>
                                    <p:animEffect transition="in" filter="dissolve">
                                      <p:cBhvr>
                                        <p:cTn id="76" dur="500"/>
                                        <p:tgtEl>
                                          <p:spTgt spid="143399"/>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143402"/>
                                        </p:tgtEl>
                                        <p:attrNameLst>
                                          <p:attrName>style.visibility</p:attrName>
                                        </p:attrNameLst>
                                      </p:cBhvr>
                                      <p:to>
                                        <p:strVal val="visible"/>
                                      </p:to>
                                    </p:set>
                                    <p:animEffect transition="in" filter="dissolve">
                                      <p:cBhvr>
                                        <p:cTn id="79" dur="500"/>
                                        <p:tgtEl>
                                          <p:spTgt spid="143402"/>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143403"/>
                                        </p:tgtEl>
                                        <p:attrNameLst>
                                          <p:attrName>style.visibility</p:attrName>
                                        </p:attrNameLst>
                                      </p:cBhvr>
                                      <p:to>
                                        <p:strVal val="visible"/>
                                      </p:to>
                                    </p:set>
                                    <p:animEffect transition="in" filter="dissolve">
                                      <p:cBhvr>
                                        <p:cTn id="82" dur="500"/>
                                        <p:tgtEl>
                                          <p:spTgt spid="143403"/>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143404"/>
                                        </p:tgtEl>
                                        <p:attrNameLst>
                                          <p:attrName>style.visibility</p:attrName>
                                        </p:attrNameLst>
                                      </p:cBhvr>
                                      <p:to>
                                        <p:strVal val="visible"/>
                                      </p:to>
                                    </p:set>
                                    <p:animEffect transition="in" filter="dissolve">
                                      <p:cBhvr>
                                        <p:cTn id="85" dur="500"/>
                                        <p:tgtEl>
                                          <p:spTgt spid="143404"/>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143405"/>
                                        </p:tgtEl>
                                        <p:attrNameLst>
                                          <p:attrName>style.visibility</p:attrName>
                                        </p:attrNameLst>
                                      </p:cBhvr>
                                      <p:to>
                                        <p:strVal val="visible"/>
                                      </p:to>
                                    </p:set>
                                    <p:animEffect transition="in" filter="dissolve">
                                      <p:cBhvr>
                                        <p:cTn id="88" dur="500"/>
                                        <p:tgtEl>
                                          <p:spTgt spid="143405"/>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143406"/>
                                        </p:tgtEl>
                                        <p:attrNameLst>
                                          <p:attrName>style.visibility</p:attrName>
                                        </p:attrNameLst>
                                      </p:cBhvr>
                                      <p:to>
                                        <p:strVal val="visible"/>
                                      </p:to>
                                    </p:set>
                                    <p:animEffect transition="in" filter="dissolve">
                                      <p:cBhvr>
                                        <p:cTn id="91" dur="500"/>
                                        <p:tgtEl>
                                          <p:spTgt spid="143406"/>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143408"/>
                                        </p:tgtEl>
                                        <p:attrNameLst>
                                          <p:attrName>style.visibility</p:attrName>
                                        </p:attrNameLst>
                                      </p:cBhvr>
                                      <p:to>
                                        <p:strVal val="visible"/>
                                      </p:to>
                                    </p:set>
                                    <p:animEffect transition="in" filter="dissolve">
                                      <p:cBhvr>
                                        <p:cTn id="94" dur="500"/>
                                        <p:tgtEl>
                                          <p:spTgt spid="143408"/>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143409"/>
                                        </p:tgtEl>
                                        <p:attrNameLst>
                                          <p:attrName>style.visibility</p:attrName>
                                        </p:attrNameLst>
                                      </p:cBhvr>
                                      <p:to>
                                        <p:strVal val="visible"/>
                                      </p:to>
                                    </p:set>
                                    <p:animEffect transition="in" filter="dissolve">
                                      <p:cBhvr>
                                        <p:cTn id="97" dur="500"/>
                                        <p:tgtEl>
                                          <p:spTgt spid="143409"/>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143410"/>
                                        </p:tgtEl>
                                        <p:attrNameLst>
                                          <p:attrName>style.visibility</p:attrName>
                                        </p:attrNameLst>
                                      </p:cBhvr>
                                      <p:to>
                                        <p:strVal val="visible"/>
                                      </p:to>
                                    </p:set>
                                    <p:animEffect transition="in" filter="dissolve">
                                      <p:cBhvr>
                                        <p:cTn id="100" dur="500"/>
                                        <p:tgtEl>
                                          <p:spTgt spid="143410"/>
                                        </p:tgtEl>
                                      </p:cBhvr>
                                    </p:animEffect>
                                  </p:childTnLst>
                                </p:cTn>
                              </p:par>
                            </p:childTnLst>
                          </p:cTn>
                        </p:par>
                      </p:childTnLst>
                    </p:cTn>
                  </p:par>
                  <p:par>
                    <p:cTn id="101" fill="hold">
                      <p:stCondLst>
                        <p:cond delay="indefinite"/>
                      </p:stCondLst>
                      <p:childTnLst>
                        <p:par>
                          <p:cTn id="102" fill="hold">
                            <p:stCondLst>
                              <p:cond delay="0"/>
                            </p:stCondLst>
                            <p:childTnLst>
                              <p:par>
                                <p:cTn id="103" presetID="30" presetClass="emph" presetSubtype="0" fill="hold" grpId="1" nodeType="clickEffect">
                                  <p:stCondLst>
                                    <p:cond delay="0"/>
                                  </p:stCondLst>
                                  <p:childTnLst>
                                    <p:animClr clrSpc="hsl" dir="cw">
                                      <p:cBhvr override="childStyle">
                                        <p:cTn id="104" dur="500" fill="hold"/>
                                        <p:tgtEl>
                                          <p:spTgt spid="143365"/>
                                        </p:tgtEl>
                                        <p:attrNameLst>
                                          <p:attrName>style.color</p:attrName>
                                        </p:attrNameLst>
                                      </p:cBhvr>
                                      <p:by>
                                        <p:hsl h="0" s="12549" l="25098"/>
                                      </p:by>
                                    </p:animClr>
                                    <p:animClr clrSpc="hsl" dir="cw">
                                      <p:cBhvr>
                                        <p:cTn id="105" dur="500" fill="hold"/>
                                        <p:tgtEl>
                                          <p:spTgt spid="143365"/>
                                        </p:tgtEl>
                                        <p:attrNameLst>
                                          <p:attrName>fillcolor</p:attrName>
                                        </p:attrNameLst>
                                      </p:cBhvr>
                                      <p:by>
                                        <p:hsl h="0" s="12549" l="25098"/>
                                      </p:by>
                                    </p:animClr>
                                    <p:animClr clrSpc="hsl" dir="cw">
                                      <p:cBhvr>
                                        <p:cTn id="106" dur="500" fill="hold"/>
                                        <p:tgtEl>
                                          <p:spTgt spid="143365"/>
                                        </p:tgtEl>
                                        <p:attrNameLst>
                                          <p:attrName>stroke.color</p:attrName>
                                        </p:attrNameLst>
                                      </p:cBhvr>
                                      <p:by>
                                        <p:hsl h="0" s="12549" l="25098"/>
                                      </p:by>
                                    </p:animClr>
                                    <p:set>
                                      <p:cBhvr>
                                        <p:cTn id="107" dur="500" fill="hold"/>
                                        <p:tgtEl>
                                          <p:spTgt spid="143365"/>
                                        </p:tgtEl>
                                        <p:attrNameLst>
                                          <p:attrName>fill.type</p:attrName>
                                        </p:attrNameLst>
                                      </p:cBhvr>
                                      <p:to>
                                        <p:strVal val="solid"/>
                                      </p:to>
                                    </p:set>
                                  </p:childTnLst>
                                  <p:subTnLst>
                                    <p:animClr clrSpc="rgb" dir="cw">
                                      <p:cBhvr override="childStyle">
                                        <p:cTn dur="1" fill="hold" display="0" masterRel="nextClick" afterEffect="1"/>
                                        <p:tgtEl>
                                          <p:spTgt spid="143365"/>
                                        </p:tgtEl>
                                        <p:attrNameLst>
                                          <p:attrName>ppt_c</p:attrName>
                                        </p:attrNameLst>
                                      </p:cBhvr>
                                      <p:to>
                                        <a:srgbClr val="D76749"/>
                                      </p:to>
                                    </p:animClr>
                                  </p:sub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143382"/>
                                        </p:tgtEl>
                                        <p:attrNameLst>
                                          <p:attrName>style.visibility</p:attrName>
                                        </p:attrNameLst>
                                      </p:cBhvr>
                                      <p:to>
                                        <p:strVal val="visible"/>
                                      </p:to>
                                    </p:set>
                                    <p:animEffect transition="in" filter="blinds(horizontal)">
                                      <p:cBhvr>
                                        <p:cTn id="112" dur="500"/>
                                        <p:tgtEl>
                                          <p:spTgt spid="143382"/>
                                        </p:tgtEl>
                                      </p:cBhvr>
                                    </p:animEffect>
                                  </p:childTnLst>
                                </p:cTn>
                              </p:par>
                              <p:par>
                                <p:cTn id="113" presetID="3" presetClass="entr" presetSubtype="10" fill="hold" grpId="0" nodeType="withEffect">
                                  <p:stCondLst>
                                    <p:cond delay="0"/>
                                  </p:stCondLst>
                                  <p:childTnLst>
                                    <p:set>
                                      <p:cBhvr>
                                        <p:cTn id="114" dur="1" fill="hold">
                                          <p:stCondLst>
                                            <p:cond delay="0"/>
                                          </p:stCondLst>
                                        </p:cTn>
                                        <p:tgtEl>
                                          <p:spTgt spid="143379"/>
                                        </p:tgtEl>
                                        <p:attrNameLst>
                                          <p:attrName>style.visibility</p:attrName>
                                        </p:attrNameLst>
                                      </p:cBhvr>
                                      <p:to>
                                        <p:strVal val="visible"/>
                                      </p:to>
                                    </p:set>
                                    <p:animEffect transition="in" filter="blinds(horizontal)">
                                      <p:cBhvr>
                                        <p:cTn id="115" dur="500"/>
                                        <p:tgtEl>
                                          <p:spTgt spid="143379"/>
                                        </p:tgtEl>
                                      </p:cBhvr>
                                    </p:animEffect>
                                  </p:childTnLst>
                                </p:cTn>
                              </p:par>
                            </p:childTnLst>
                          </p:cTn>
                        </p:par>
                      </p:childTnLst>
                    </p:cTn>
                  </p:par>
                  <p:par>
                    <p:cTn id="116" fill="hold">
                      <p:stCondLst>
                        <p:cond delay="indefinite"/>
                      </p:stCondLst>
                      <p:childTnLst>
                        <p:par>
                          <p:cTn id="117" fill="hold">
                            <p:stCondLst>
                              <p:cond delay="0"/>
                            </p:stCondLst>
                            <p:childTnLst>
                              <p:par>
                                <p:cTn id="118" presetID="30" presetClass="emph" presetSubtype="0" fill="hold" grpId="1" nodeType="clickEffect">
                                  <p:stCondLst>
                                    <p:cond delay="0"/>
                                  </p:stCondLst>
                                  <p:childTnLst>
                                    <p:animClr clrSpc="hsl" dir="cw">
                                      <p:cBhvr override="childStyle">
                                        <p:cTn id="119" dur="500" fill="hold"/>
                                        <p:tgtEl>
                                          <p:spTgt spid="143390"/>
                                        </p:tgtEl>
                                        <p:attrNameLst>
                                          <p:attrName>style.color</p:attrName>
                                        </p:attrNameLst>
                                      </p:cBhvr>
                                      <p:by>
                                        <p:hsl h="0" s="12549" l="25098"/>
                                      </p:by>
                                    </p:animClr>
                                    <p:animClr clrSpc="hsl" dir="cw">
                                      <p:cBhvr>
                                        <p:cTn id="120" dur="500" fill="hold"/>
                                        <p:tgtEl>
                                          <p:spTgt spid="143390"/>
                                        </p:tgtEl>
                                        <p:attrNameLst>
                                          <p:attrName>fillcolor</p:attrName>
                                        </p:attrNameLst>
                                      </p:cBhvr>
                                      <p:by>
                                        <p:hsl h="0" s="12549" l="25098"/>
                                      </p:by>
                                    </p:animClr>
                                    <p:animClr clrSpc="hsl" dir="cw">
                                      <p:cBhvr>
                                        <p:cTn id="121" dur="500" fill="hold"/>
                                        <p:tgtEl>
                                          <p:spTgt spid="143390"/>
                                        </p:tgtEl>
                                        <p:attrNameLst>
                                          <p:attrName>stroke.color</p:attrName>
                                        </p:attrNameLst>
                                      </p:cBhvr>
                                      <p:by>
                                        <p:hsl h="0" s="12549" l="25098"/>
                                      </p:by>
                                    </p:animClr>
                                    <p:set>
                                      <p:cBhvr>
                                        <p:cTn id="122" dur="500" fill="hold"/>
                                        <p:tgtEl>
                                          <p:spTgt spid="143390"/>
                                        </p:tgtEl>
                                        <p:attrNameLst>
                                          <p:attrName>fill.type</p:attrName>
                                        </p:attrNameLst>
                                      </p:cBhvr>
                                      <p:to>
                                        <p:strVal val="solid"/>
                                      </p:to>
                                    </p:set>
                                  </p:childTnLst>
                                  <p:subTnLst>
                                    <p:animClr clrSpc="rgb" dir="cw">
                                      <p:cBhvr override="childStyle">
                                        <p:cTn dur="1" fill="hold" display="0" masterRel="nextClick" afterEffect="1"/>
                                        <p:tgtEl>
                                          <p:spTgt spid="143390"/>
                                        </p:tgtEl>
                                        <p:attrNameLst>
                                          <p:attrName>ppt_c</p:attrName>
                                        </p:attrNameLst>
                                      </p:cBhvr>
                                      <p:to>
                                        <a:srgbClr val="D76749"/>
                                      </p:to>
                                    </p:animClr>
                                  </p:subTnLst>
                                </p:cTn>
                              </p:par>
                            </p:childTnLst>
                          </p:cTn>
                        </p:par>
                      </p:childTnLst>
                    </p:cTn>
                  </p:par>
                  <p:par>
                    <p:cTn id="123" fill="hold">
                      <p:stCondLst>
                        <p:cond delay="indefinite"/>
                      </p:stCondLst>
                      <p:childTnLst>
                        <p:par>
                          <p:cTn id="124" fill="hold">
                            <p:stCondLst>
                              <p:cond delay="0"/>
                            </p:stCondLst>
                            <p:childTnLst>
                              <p:par>
                                <p:cTn id="125" presetID="3" presetClass="entr" presetSubtype="10" fill="hold" grpId="0" nodeType="clickEffect">
                                  <p:stCondLst>
                                    <p:cond delay="0"/>
                                  </p:stCondLst>
                                  <p:childTnLst>
                                    <p:set>
                                      <p:cBhvr>
                                        <p:cTn id="126" dur="1" fill="hold">
                                          <p:stCondLst>
                                            <p:cond delay="0"/>
                                          </p:stCondLst>
                                        </p:cTn>
                                        <p:tgtEl>
                                          <p:spTgt spid="143383"/>
                                        </p:tgtEl>
                                        <p:attrNameLst>
                                          <p:attrName>style.visibility</p:attrName>
                                        </p:attrNameLst>
                                      </p:cBhvr>
                                      <p:to>
                                        <p:strVal val="visible"/>
                                      </p:to>
                                    </p:set>
                                    <p:animEffect transition="in" filter="blinds(horizontal)">
                                      <p:cBhvr>
                                        <p:cTn id="127" dur="500"/>
                                        <p:tgtEl>
                                          <p:spTgt spid="143383"/>
                                        </p:tgtEl>
                                      </p:cBhvr>
                                    </p:animEffect>
                                  </p:childTnLst>
                                </p:cTn>
                              </p:par>
                              <p:par>
                                <p:cTn id="128" presetID="3" presetClass="entr" presetSubtype="10" fill="hold" grpId="0" nodeType="withEffect">
                                  <p:stCondLst>
                                    <p:cond delay="0"/>
                                  </p:stCondLst>
                                  <p:childTnLst>
                                    <p:set>
                                      <p:cBhvr>
                                        <p:cTn id="129" dur="1" fill="hold">
                                          <p:stCondLst>
                                            <p:cond delay="0"/>
                                          </p:stCondLst>
                                        </p:cTn>
                                        <p:tgtEl>
                                          <p:spTgt spid="143380"/>
                                        </p:tgtEl>
                                        <p:attrNameLst>
                                          <p:attrName>style.visibility</p:attrName>
                                        </p:attrNameLst>
                                      </p:cBhvr>
                                      <p:to>
                                        <p:strVal val="visible"/>
                                      </p:to>
                                    </p:set>
                                    <p:animEffect transition="in" filter="blinds(horizontal)">
                                      <p:cBhvr>
                                        <p:cTn id="130" dur="500"/>
                                        <p:tgtEl>
                                          <p:spTgt spid="143380"/>
                                        </p:tgtEl>
                                      </p:cBhvr>
                                    </p:animEffect>
                                  </p:childTnLst>
                                </p:cTn>
                              </p:par>
                            </p:childTnLst>
                          </p:cTn>
                        </p:par>
                      </p:childTnLst>
                    </p:cTn>
                  </p:par>
                  <p:par>
                    <p:cTn id="131" fill="hold">
                      <p:stCondLst>
                        <p:cond delay="indefinite"/>
                      </p:stCondLst>
                      <p:childTnLst>
                        <p:par>
                          <p:cTn id="132" fill="hold">
                            <p:stCondLst>
                              <p:cond delay="0"/>
                            </p:stCondLst>
                            <p:childTnLst>
                              <p:par>
                                <p:cTn id="133" presetID="30" presetClass="emph" presetSubtype="0" fill="hold" grpId="1" nodeType="clickEffect">
                                  <p:stCondLst>
                                    <p:cond delay="0"/>
                                  </p:stCondLst>
                                  <p:childTnLst>
                                    <p:animClr clrSpc="hsl" dir="cw">
                                      <p:cBhvr override="childStyle">
                                        <p:cTn id="134" dur="500" fill="hold"/>
                                        <p:tgtEl>
                                          <p:spTgt spid="143391"/>
                                        </p:tgtEl>
                                        <p:attrNameLst>
                                          <p:attrName>style.color</p:attrName>
                                        </p:attrNameLst>
                                      </p:cBhvr>
                                      <p:by>
                                        <p:hsl h="0" s="12549" l="25098"/>
                                      </p:by>
                                    </p:animClr>
                                    <p:animClr clrSpc="hsl" dir="cw">
                                      <p:cBhvr>
                                        <p:cTn id="135" dur="500" fill="hold"/>
                                        <p:tgtEl>
                                          <p:spTgt spid="143391"/>
                                        </p:tgtEl>
                                        <p:attrNameLst>
                                          <p:attrName>fillcolor</p:attrName>
                                        </p:attrNameLst>
                                      </p:cBhvr>
                                      <p:by>
                                        <p:hsl h="0" s="12549" l="25098"/>
                                      </p:by>
                                    </p:animClr>
                                    <p:animClr clrSpc="hsl" dir="cw">
                                      <p:cBhvr>
                                        <p:cTn id="136" dur="500" fill="hold"/>
                                        <p:tgtEl>
                                          <p:spTgt spid="143391"/>
                                        </p:tgtEl>
                                        <p:attrNameLst>
                                          <p:attrName>stroke.color</p:attrName>
                                        </p:attrNameLst>
                                      </p:cBhvr>
                                      <p:by>
                                        <p:hsl h="0" s="12549" l="25098"/>
                                      </p:by>
                                    </p:animClr>
                                    <p:set>
                                      <p:cBhvr>
                                        <p:cTn id="137" dur="500" fill="hold"/>
                                        <p:tgtEl>
                                          <p:spTgt spid="143391"/>
                                        </p:tgtEl>
                                        <p:attrNameLst>
                                          <p:attrName>fill.type</p:attrName>
                                        </p:attrNameLst>
                                      </p:cBhvr>
                                      <p:to>
                                        <p:strVal val="solid"/>
                                      </p:to>
                                    </p:set>
                                  </p:childTnLst>
                                  <p:subTnLst>
                                    <p:animClr clrSpc="rgb" dir="cw">
                                      <p:cBhvr override="childStyle">
                                        <p:cTn dur="1" fill="hold" display="0" masterRel="nextClick" afterEffect="1"/>
                                        <p:tgtEl>
                                          <p:spTgt spid="143391"/>
                                        </p:tgtEl>
                                        <p:attrNameLst>
                                          <p:attrName>ppt_c</p:attrName>
                                        </p:attrNameLst>
                                      </p:cBhvr>
                                      <p:to>
                                        <a:srgbClr val="D76749"/>
                                      </p:to>
                                    </p:animClr>
                                  </p:subTnLst>
                                </p:cTn>
                              </p:par>
                            </p:childTnLst>
                          </p:cTn>
                        </p:par>
                      </p:childTnLst>
                    </p:cTn>
                  </p:par>
                  <p:par>
                    <p:cTn id="138" fill="hold">
                      <p:stCondLst>
                        <p:cond delay="indefinite"/>
                      </p:stCondLst>
                      <p:childTnLst>
                        <p:par>
                          <p:cTn id="139" fill="hold">
                            <p:stCondLst>
                              <p:cond delay="0"/>
                            </p:stCondLst>
                            <p:childTnLst>
                              <p:par>
                                <p:cTn id="140" presetID="3" presetClass="entr" presetSubtype="10" fill="hold" grpId="0" nodeType="clickEffect">
                                  <p:stCondLst>
                                    <p:cond delay="0"/>
                                  </p:stCondLst>
                                  <p:childTnLst>
                                    <p:set>
                                      <p:cBhvr>
                                        <p:cTn id="141" dur="1" fill="hold">
                                          <p:stCondLst>
                                            <p:cond delay="0"/>
                                          </p:stCondLst>
                                        </p:cTn>
                                        <p:tgtEl>
                                          <p:spTgt spid="143395"/>
                                        </p:tgtEl>
                                        <p:attrNameLst>
                                          <p:attrName>style.visibility</p:attrName>
                                        </p:attrNameLst>
                                      </p:cBhvr>
                                      <p:to>
                                        <p:strVal val="visible"/>
                                      </p:to>
                                    </p:set>
                                    <p:animEffect transition="in" filter="blinds(horizontal)">
                                      <p:cBhvr>
                                        <p:cTn id="142" dur="500"/>
                                        <p:tgtEl>
                                          <p:spTgt spid="143395"/>
                                        </p:tgtEl>
                                      </p:cBhvr>
                                    </p:animEffect>
                                  </p:childTnLst>
                                </p:cTn>
                              </p:par>
                              <p:par>
                                <p:cTn id="143" presetID="3" presetClass="entr" presetSubtype="10" fill="hold" grpId="0" nodeType="withEffect">
                                  <p:stCondLst>
                                    <p:cond delay="0"/>
                                  </p:stCondLst>
                                  <p:childTnLst>
                                    <p:set>
                                      <p:cBhvr>
                                        <p:cTn id="144" dur="1" fill="hold">
                                          <p:stCondLst>
                                            <p:cond delay="0"/>
                                          </p:stCondLst>
                                        </p:cTn>
                                        <p:tgtEl>
                                          <p:spTgt spid="143394"/>
                                        </p:tgtEl>
                                        <p:attrNameLst>
                                          <p:attrName>style.visibility</p:attrName>
                                        </p:attrNameLst>
                                      </p:cBhvr>
                                      <p:to>
                                        <p:strVal val="visible"/>
                                      </p:to>
                                    </p:set>
                                    <p:animEffect transition="in" filter="blinds(horizontal)">
                                      <p:cBhvr>
                                        <p:cTn id="145" dur="500"/>
                                        <p:tgtEl>
                                          <p:spTgt spid="143394"/>
                                        </p:tgtEl>
                                      </p:cBhvr>
                                    </p:animEffect>
                                  </p:childTnLst>
                                </p:cTn>
                              </p:par>
                            </p:childTnLst>
                          </p:cTn>
                        </p:par>
                      </p:childTnLst>
                    </p:cTn>
                  </p:par>
                  <p:par>
                    <p:cTn id="146" fill="hold">
                      <p:stCondLst>
                        <p:cond delay="indefinite"/>
                      </p:stCondLst>
                      <p:childTnLst>
                        <p:par>
                          <p:cTn id="147" fill="hold">
                            <p:stCondLst>
                              <p:cond delay="0"/>
                            </p:stCondLst>
                            <p:childTnLst>
                              <p:par>
                                <p:cTn id="148" presetID="30" presetClass="emph" presetSubtype="0" fill="hold" grpId="1" nodeType="clickEffect">
                                  <p:stCondLst>
                                    <p:cond delay="0"/>
                                  </p:stCondLst>
                                  <p:childTnLst>
                                    <p:animClr clrSpc="hsl" dir="cw">
                                      <p:cBhvr override="childStyle">
                                        <p:cTn id="149" dur="500" fill="hold"/>
                                        <p:tgtEl>
                                          <p:spTgt spid="143366"/>
                                        </p:tgtEl>
                                        <p:attrNameLst>
                                          <p:attrName>style.color</p:attrName>
                                        </p:attrNameLst>
                                      </p:cBhvr>
                                      <p:by>
                                        <p:hsl h="0" s="12549" l="25098"/>
                                      </p:by>
                                    </p:animClr>
                                    <p:animClr clrSpc="hsl" dir="cw">
                                      <p:cBhvr>
                                        <p:cTn id="150" dur="500" fill="hold"/>
                                        <p:tgtEl>
                                          <p:spTgt spid="143366"/>
                                        </p:tgtEl>
                                        <p:attrNameLst>
                                          <p:attrName>fillcolor</p:attrName>
                                        </p:attrNameLst>
                                      </p:cBhvr>
                                      <p:by>
                                        <p:hsl h="0" s="12549" l="25098"/>
                                      </p:by>
                                    </p:animClr>
                                    <p:animClr clrSpc="hsl" dir="cw">
                                      <p:cBhvr>
                                        <p:cTn id="151" dur="500" fill="hold"/>
                                        <p:tgtEl>
                                          <p:spTgt spid="143366"/>
                                        </p:tgtEl>
                                        <p:attrNameLst>
                                          <p:attrName>stroke.color</p:attrName>
                                        </p:attrNameLst>
                                      </p:cBhvr>
                                      <p:by>
                                        <p:hsl h="0" s="12549" l="25098"/>
                                      </p:by>
                                    </p:animClr>
                                    <p:set>
                                      <p:cBhvr>
                                        <p:cTn id="152" dur="500" fill="hold"/>
                                        <p:tgtEl>
                                          <p:spTgt spid="143366"/>
                                        </p:tgtEl>
                                        <p:attrNameLst>
                                          <p:attrName>fill.type</p:attrName>
                                        </p:attrNameLst>
                                      </p:cBhvr>
                                      <p:to>
                                        <p:strVal val="solid"/>
                                      </p:to>
                                    </p:set>
                                  </p:childTnLst>
                                  <p:subTnLst>
                                    <p:animClr clrSpc="rgb" dir="cw">
                                      <p:cBhvr override="childStyle">
                                        <p:cTn dur="1" fill="hold" display="0" masterRel="nextClick" afterEffect="1"/>
                                        <p:tgtEl>
                                          <p:spTgt spid="143366"/>
                                        </p:tgtEl>
                                        <p:attrNameLst>
                                          <p:attrName>ppt_c</p:attrName>
                                        </p:attrNameLst>
                                      </p:cBhvr>
                                      <p:to>
                                        <a:srgbClr val="D76749"/>
                                      </p:to>
                                    </p:animClr>
                                  </p:subTnLst>
                                </p:cTn>
                              </p:par>
                            </p:childTnLst>
                          </p:cTn>
                        </p:par>
                      </p:childTnLst>
                    </p:cTn>
                  </p:par>
                  <p:par>
                    <p:cTn id="153" fill="hold">
                      <p:stCondLst>
                        <p:cond delay="indefinite"/>
                      </p:stCondLst>
                      <p:childTnLst>
                        <p:par>
                          <p:cTn id="154" fill="hold">
                            <p:stCondLst>
                              <p:cond delay="0"/>
                            </p:stCondLst>
                            <p:childTnLst>
                              <p:par>
                                <p:cTn id="155" presetID="3" presetClass="entr" presetSubtype="10" fill="hold" grpId="0" nodeType="clickEffect">
                                  <p:stCondLst>
                                    <p:cond delay="0"/>
                                  </p:stCondLst>
                                  <p:childTnLst>
                                    <p:set>
                                      <p:cBhvr>
                                        <p:cTn id="156" dur="1" fill="hold">
                                          <p:stCondLst>
                                            <p:cond delay="0"/>
                                          </p:stCondLst>
                                        </p:cTn>
                                        <p:tgtEl>
                                          <p:spTgt spid="143385"/>
                                        </p:tgtEl>
                                        <p:attrNameLst>
                                          <p:attrName>style.visibility</p:attrName>
                                        </p:attrNameLst>
                                      </p:cBhvr>
                                      <p:to>
                                        <p:strVal val="visible"/>
                                      </p:to>
                                    </p:set>
                                    <p:animEffect transition="in" filter="blinds(horizontal)">
                                      <p:cBhvr>
                                        <p:cTn id="157" dur="500"/>
                                        <p:tgtEl>
                                          <p:spTgt spid="143385"/>
                                        </p:tgtEl>
                                      </p:cBhvr>
                                    </p:animEffect>
                                  </p:childTnLst>
                                </p:cTn>
                              </p:par>
                              <p:par>
                                <p:cTn id="158" presetID="3" presetClass="entr" presetSubtype="10" fill="hold" grpId="0" nodeType="withEffect">
                                  <p:stCondLst>
                                    <p:cond delay="0"/>
                                  </p:stCondLst>
                                  <p:childTnLst>
                                    <p:set>
                                      <p:cBhvr>
                                        <p:cTn id="159" dur="1" fill="hold">
                                          <p:stCondLst>
                                            <p:cond delay="0"/>
                                          </p:stCondLst>
                                        </p:cTn>
                                        <p:tgtEl>
                                          <p:spTgt spid="143389"/>
                                        </p:tgtEl>
                                        <p:attrNameLst>
                                          <p:attrName>style.visibility</p:attrName>
                                        </p:attrNameLst>
                                      </p:cBhvr>
                                      <p:to>
                                        <p:strVal val="visible"/>
                                      </p:to>
                                    </p:set>
                                    <p:animEffect transition="in" filter="blinds(horizontal)">
                                      <p:cBhvr>
                                        <p:cTn id="160" dur="500"/>
                                        <p:tgtEl>
                                          <p:spTgt spid="143389"/>
                                        </p:tgtEl>
                                      </p:cBhvr>
                                    </p:animEffect>
                                  </p:childTnLst>
                                </p:cTn>
                              </p:par>
                            </p:childTnLst>
                          </p:cTn>
                        </p:par>
                      </p:childTnLst>
                    </p:cTn>
                  </p:par>
                  <p:par>
                    <p:cTn id="161" fill="hold">
                      <p:stCondLst>
                        <p:cond delay="indefinite"/>
                      </p:stCondLst>
                      <p:childTnLst>
                        <p:par>
                          <p:cTn id="162" fill="hold">
                            <p:stCondLst>
                              <p:cond delay="0"/>
                            </p:stCondLst>
                            <p:childTnLst>
                              <p:par>
                                <p:cTn id="163" presetID="30" presetClass="emph" presetSubtype="0" fill="hold" grpId="1" nodeType="clickEffect">
                                  <p:stCondLst>
                                    <p:cond delay="0"/>
                                  </p:stCondLst>
                                  <p:childTnLst>
                                    <p:animClr clrSpc="hsl" dir="cw">
                                      <p:cBhvr override="childStyle">
                                        <p:cTn id="164" dur="500" fill="hold"/>
                                        <p:tgtEl>
                                          <p:spTgt spid="143397"/>
                                        </p:tgtEl>
                                        <p:attrNameLst>
                                          <p:attrName>style.color</p:attrName>
                                        </p:attrNameLst>
                                      </p:cBhvr>
                                      <p:by>
                                        <p:hsl h="0" s="12549" l="25098"/>
                                      </p:by>
                                    </p:animClr>
                                    <p:animClr clrSpc="hsl" dir="cw">
                                      <p:cBhvr>
                                        <p:cTn id="165" dur="500" fill="hold"/>
                                        <p:tgtEl>
                                          <p:spTgt spid="143397"/>
                                        </p:tgtEl>
                                        <p:attrNameLst>
                                          <p:attrName>fillcolor</p:attrName>
                                        </p:attrNameLst>
                                      </p:cBhvr>
                                      <p:by>
                                        <p:hsl h="0" s="12549" l="25098"/>
                                      </p:by>
                                    </p:animClr>
                                    <p:animClr clrSpc="hsl" dir="cw">
                                      <p:cBhvr>
                                        <p:cTn id="166" dur="500" fill="hold"/>
                                        <p:tgtEl>
                                          <p:spTgt spid="143397"/>
                                        </p:tgtEl>
                                        <p:attrNameLst>
                                          <p:attrName>stroke.color</p:attrName>
                                        </p:attrNameLst>
                                      </p:cBhvr>
                                      <p:by>
                                        <p:hsl h="0" s="12549" l="25098"/>
                                      </p:by>
                                    </p:animClr>
                                    <p:set>
                                      <p:cBhvr>
                                        <p:cTn id="167" dur="500" fill="hold"/>
                                        <p:tgtEl>
                                          <p:spTgt spid="143397"/>
                                        </p:tgtEl>
                                        <p:attrNameLst>
                                          <p:attrName>fill.type</p:attrName>
                                        </p:attrNameLst>
                                      </p:cBhvr>
                                      <p:to>
                                        <p:strVal val="solid"/>
                                      </p:to>
                                    </p:set>
                                  </p:childTnLst>
                                  <p:subTnLst>
                                    <p:animClr clrSpc="rgb" dir="cw">
                                      <p:cBhvr override="childStyle">
                                        <p:cTn dur="1" fill="hold" display="0" masterRel="nextClick" afterEffect="1"/>
                                        <p:tgtEl>
                                          <p:spTgt spid="143397"/>
                                        </p:tgtEl>
                                        <p:attrNameLst>
                                          <p:attrName>ppt_c</p:attrName>
                                        </p:attrNameLst>
                                      </p:cBhvr>
                                      <p:to>
                                        <a:srgbClr val="D76749"/>
                                      </p:to>
                                    </p:animClr>
                                  </p:subTnLst>
                                </p:cTn>
                              </p:par>
                              <p:par>
                                <p:cTn id="168" presetID="30" presetClass="emph" presetSubtype="0" fill="hold" grpId="1" nodeType="withEffect">
                                  <p:stCondLst>
                                    <p:cond delay="0"/>
                                  </p:stCondLst>
                                  <p:childTnLst>
                                    <p:animClr clrSpc="hsl" dir="cw">
                                      <p:cBhvr override="childStyle">
                                        <p:cTn id="169" dur="500" fill="hold"/>
                                        <p:tgtEl>
                                          <p:spTgt spid="143399"/>
                                        </p:tgtEl>
                                        <p:attrNameLst>
                                          <p:attrName>style.color</p:attrName>
                                        </p:attrNameLst>
                                      </p:cBhvr>
                                      <p:by>
                                        <p:hsl h="0" s="12549" l="25098"/>
                                      </p:by>
                                    </p:animClr>
                                    <p:animClr clrSpc="hsl" dir="cw">
                                      <p:cBhvr>
                                        <p:cTn id="170" dur="500" fill="hold"/>
                                        <p:tgtEl>
                                          <p:spTgt spid="143399"/>
                                        </p:tgtEl>
                                        <p:attrNameLst>
                                          <p:attrName>fillcolor</p:attrName>
                                        </p:attrNameLst>
                                      </p:cBhvr>
                                      <p:by>
                                        <p:hsl h="0" s="12549" l="25098"/>
                                      </p:by>
                                    </p:animClr>
                                    <p:animClr clrSpc="hsl" dir="cw">
                                      <p:cBhvr>
                                        <p:cTn id="171" dur="500" fill="hold"/>
                                        <p:tgtEl>
                                          <p:spTgt spid="143399"/>
                                        </p:tgtEl>
                                        <p:attrNameLst>
                                          <p:attrName>stroke.color</p:attrName>
                                        </p:attrNameLst>
                                      </p:cBhvr>
                                      <p:by>
                                        <p:hsl h="0" s="12549" l="25098"/>
                                      </p:by>
                                    </p:animClr>
                                    <p:set>
                                      <p:cBhvr>
                                        <p:cTn id="172" dur="500" fill="hold"/>
                                        <p:tgtEl>
                                          <p:spTgt spid="143399"/>
                                        </p:tgtEl>
                                        <p:attrNameLst>
                                          <p:attrName>fill.type</p:attrName>
                                        </p:attrNameLst>
                                      </p:cBhvr>
                                      <p:to>
                                        <p:strVal val="solid"/>
                                      </p:to>
                                    </p:set>
                                  </p:childTnLst>
                                  <p:subTnLst>
                                    <p:animClr clrSpc="rgb" dir="cw">
                                      <p:cBhvr override="childStyle">
                                        <p:cTn dur="1" fill="hold" display="0" masterRel="nextClick" afterEffect="1"/>
                                        <p:tgtEl>
                                          <p:spTgt spid="143399"/>
                                        </p:tgtEl>
                                        <p:attrNameLst>
                                          <p:attrName>ppt_c</p:attrName>
                                        </p:attrNameLst>
                                      </p:cBhvr>
                                      <p:to>
                                        <a:srgbClr val="D76749"/>
                                      </p:to>
                                    </p:animClr>
                                  </p:subTnLst>
                                </p:cTn>
                              </p:par>
                              <p:par>
                                <p:cTn id="173" presetID="30" presetClass="emph" presetSubtype="0" fill="hold" grpId="1" nodeType="withEffect">
                                  <p:stCondLst>
                                    <p:cond delay="0"/>
                                  </p:stCondLst>
                                  <p:childTnLst>
                                    <p:animClr clrSpc="hsl" dir="cw">
                                      <p:cBhvr override="childStyle">
                                        <p:cTn id="174" dur="500" fill="hold"/>
                                        <p:tgtEl>
                                          <p:spTgt spid="143373"/>
                                        </p:tgtEl>
                                        <p:attrNameLst>
                                          <p:attrName>style.color</p:attrName>
                                        </p:attrNameLst>
                                      </p:cBhvr>
                                      <p:by>
                                        <p:hsl h="0" s="12549" l="25098"/>
                                      </p:by>
                                    </p:animClr>
                                    <p:animClr clrSpc="hsl" dir="cw">
                                      <p:cBhvr>
                                        <p:cTn id="175" dur="500" fill="hold"/>
                                        <p:tgtEl>
                                          <p:spTgt spid="143373"/>
                                        </p:tgtEl>
                                        <p:attrNameLst>
                                          <p:attrName>fillcolor</p:attrName>
                                        </p:attrNameLst>
                                      </p:cBhvr>
                                      <p:by>
                                        <p:hsl h="0" s="12549" l="25098"/>
                                      </p:by>
                                    </p:animClr>
                                    <p:animClr clrSpc="hsl" dir="cw">
                                      <p:cBhvr>
                                        <p:cTn id="176" dur="500" fill="hold"/>
                                        <p:tgtEl>
                                          <p:spTgt spid="143373"/>
                                        </p:tgtEl>
                                        <p:attrNameLst>
                                          <p:attrName>stroke.color</p:attrName>
                                        </p:attrNameLst>
                                      </p:cBhvr>
                                      <p:by>
                                        <p:hsl h="0" s="12549" l="25098"/>
                                      </p:by>
                                    </p:animClr>
                                    <p:set>
                                      <p:cBhvr>
                                        <p:cTn id="177" dur="500" fill="hold"/>
                                        <p:tgtEl>
                                          <p:spTgt spid="143373"/>
                                        </p:tgtEl>
                                        <p:attrNameLst>
                                          <p:attrName>fill.type</p:attrName>
                                        </p:attrNameLst>
                                      </p:cBhvr>
                                      <p:to>
                                        <p:strVal val="solid"/>
                                      </p:to>
                                    </p:set>
                                  </p:childTnLst>
                                  <p:subTnLst>
                                    <p:animClr clrSpc="rgb" dir="cw">
                                      <p:cBhvr override="childStyle">
                                        <p:cTn dur="1" fill="hold" display="0" masterRel="nextClick" afterEffect="1"/>
                                        <p:tgtEl>
                                          <p:spTgt spid="143373"/>
                                        </p:tgtEl>
                                        <p:attrNameLst>
                                          <p:attrName>ppt_c</p:attrName>
                                        </p:attrNameLst>
                                      </p:cBhvr>
                                      <p:to>
                                        <a:srgbClr val="D76749"/>
                                      </p:to>
                                    </p:animClr>
                                  </p:subTnLst>
                                </p:cTn>
                              </p:par>
                            </p:childTnLst>
                          </p:cTn>
                        </p:par>
                      </p:childTnLst>
                    </p:cTn>
                  </p:par>
                  <p:par>
                    <p:cTn id="178" fill="hold">
                      <p:stCondLst>
                        <p:cond delay="indefinite"/>
                      </p:stCondLst>
                      <p:childTnLst>
                        <p:par>
                          <p:cTn id="179" fill="hold">
                            <p:stCondLst>
                              <p:cond delay="0"/>
                            </p:stCondLst>
                            <p:childTnLst>
                              <p:par>
                                <p:cTn id="180" presetID="3" presetClass="entr" presetSubtype="10" fill="hold" grpId="0" nodeType="clickEffect">
                                  <p:stCondLst>
                                    <p:cond delay="0"/>
                                  </p:stCondLst>
                                  <p:childTnLst>
                                    <p:set>
                                      <p:cBhvr>
                                        <p:cTn id="181" dur="1" fill="hold">
                                          <p:stCondLst>
                                            <p:cond delay="0"/>
                                          </p:stCondLst>
                                        </p:cTn>
                                        <p:tgtEl>
                                          <p:spTgt spid="143401"/>
                                        </p:tgtEl>
                                        <p:attrNameLst>
                                          <p:attrName>style.visibility</p:attrName>
                                        </p:attrNameLst>
                                      </p:cBhvr>
                                      <p:to>
                                        <p:strVal val="visible"/>
                                      </p:to>
                                    </p:set>
                                    <p:animEffect transition="in" filter="blinds(horizontal)">
                                      <p:cBhvr>
                                        <p:cTn id="182" dur="500"/>
                                        <p:tgtEl>
                                          <p:spTgt spid="143401"/>
                                        </p:tgtEl>
                                      </p:cBhvr>
                                    </p:animEffect>
                                  </p:childTnLst>
                                </p:cTn>
                              </p:par>
                              <p:par>
                                <p:cTn id="183" presetID="3" presetClass="entr" presetSubtype="10" fill="hold" grpId="0" nodeType="withEffect">
                                  <p:stCondLst>
                                    <p:cond delay="0"/>
                                  </p:stCondLst>
                                  <p:childTnLst>
                                    <p:set>
                                      <p:cBhvr>
                                        <p:cTn id="184" dur="1" fill="hold">
                                          <p:stCondLst>
                                            <p:cond delay="0"/>
                                          </p:stCondLst>
                                        </p:cTn>
                                        <p:tgtEl>
                                          <p:spTgt spid="143388"/>
                                        </p:tgtEl>
                                        <p:attrNameLst>
                                          <p:attrName>style.visibility</p:attrName>
                                        </p:attrNameLst>
                                      </p:cBhvr>
                                      <p:to>
                                        <p:strVal val="visible"/>
                                      </p:to>
                                    </p:set>
                                    <p:animEffect transition="in" filter="blinds(horizontal)">
                                      <p:cBhvr>
                                        <p:cTn id="185" dur="500"/>
                                        <p:tgtEl>
                                          <p:spTgt spid="143388"/>
                                        </p:tgtEl>
                                      </p:cBhvr>
                                    </p:animEffect>
                                  </p:childTnLst>
                                </p:cTn>
                              </p:par>
                              <p:par>
                                <p:cTn id="186" presetID="3" presetClass="entr" presetSubtype="10" fill="hold" grpId="0" nodeType="withEffect">
                                  <p:stCondLst>
                                    <p:cond delay="0"/>
                                  </p:stCondLst>
                                  <p:childTnLst>
                                    <p:set>
                                      <p:cBhvr>
                                        <p:cTn id="187" dur="1" fill="hold">
                                          <p:stCondLst>
                                            <p:cond delay="0"/>
                                          </p:stCondLst>
                                        </p:cTn>
                                        <p:tgtEl>
                                          <p:spTgt spid="143400"/>
                                        </p:tgtEl>
                                        <p:attrNameLst>
                                          <p:attrName>style.visibility</p:attrName>
                                        </p:attrNameLst>
                                      </p:cBhvr>
                                      <p:to>
                                        <p:strVal val="visible"/>
                                      </p:to>
                                    </p:set>
                                    <p:animEffect transition="in" filter="blinds(horizontal)">
                                      <p:cBhvr>
                                        <p:cTn id="188" dur="500"/>
                                        <p:tgtEl>
                                          <p:spTgt spid="143400"/>
                                        </p:tgtEl>
                                      </p:cBhvr>
                                    </p:animEffect>
                                  </p:childTnLst>
                                </p:cTn>
                              </p:par>
                              <p:par>
                                <p:cTn id="189" presetID="3" presetClass="entr" presetSubtype="10" fill="hold" grpId="0" nodeType="withEffect">
                                  <p:stCondLst>
                                    <p:cond delay="0"/>
                                  </p:stCondLst>
                                  <p:childTnLst>
                                    <p:set>
                                      <p:cBhvr>
                                        <p:cTn id="190" dur="1" fill="hold">
                                          <p:stCondLst>
                                            <p:cond delay="0"/>
                                          </p:stCondLst>
                                        </p:cTn>
                                        <p:tgtEl>
                                          <p:spTgt spid="143384"/>
                                        </p:tgtEl>
                                        <p:attrNameLst>
                                          <p:attrName>style.visibility</p:attrName>
                                        </p:attrNameLst>
                                      </p:cBhvr>
                                      <p:to>
                                        <p:strVal val="visible"/>
                                      </p:to>
                                    </p:set>
                                    <p:animEffect transition="in" filter="blinds(horizontal)">
                                      <p:cBhvr>
                                        <p:cTn id="191" dur="500"/>
                                        <p:tgtEl>
                                          <p:spTgt spid="143384"/>
                                        </p:tgtEl>
                                      </p:cBhvr>
                                    </p:animEffect>
                                  </p:childTnLst>
                                </p:cTn>
                              </p:par>
                            </p:childTnLst>
                          </p:cTn>
                        </p:par>
                      </p:childTnLst>
                    </p:cTn>
                  </p:par>
                  <p:par>
                    <p:cTn id="192" fill="hold">
                      <p:stCondLst>
                        <p:cond delay="indefinite"/>
                      </p:stCondLst>
                      <p:childTnLst>
                        <p:par>
                          <p:cTn id="193" fill="hold">
                            <p:stCondLst>
                              <p:cond delay="0"/>
                            </p:stCondLst>
                            <p:childTnLst>
                              <p:par>
                                <p:cTn id="194" presetID="30" presetClass="emph" presetSubtype="0" fill="hold" grpId="1" nodeType="clickEffect">
                                  <p:stCondLst>
                                    <p:cond delay="0"/>
                                  </p:stCondLst>
                                  <p:childTnLst>
                                    <p:animClr clrSpc="hsl" dir="cw">
                                      <p:cBhvr override="childStyle">
                                        <p:cTn id="195" dur="500" fill="hold"/>
                                        <p:tgtEl>
                                          <p:spTgt spid="143377"/>
                                        </p:tgtEl>
                                        <p:attrNameLst>
                                          <p:attrName>style.color</p:attrName>
                                        </p:attrNameLst>
                                      </p:cBhvr>
                                      <p:by>
                                        <p:hsl h="0" s="12549" l="25098"/>
                                      </p:by>
                                    </p:animClr>
                                    <p:animClr clrSpc="hsl" dir="cw">
                                      <p:cBhvr>
                                        <p:cTn id="196" dur="500" fill="hold"/>
                                        <p:tgtEl>
                                          <p:spTgt spid="143377"/>
                                        </p:tgtEl>
                                        <p:attrNameLst>
                                          <p:attrName>fillcolor</p:attrName>
                                        </p:attrNameLst>
                                      </p:cBhvr>
                                      <p:by>
                                        <p:hsl h="0" s="12549" l="25098"/>
                                      </p:by>
                                    </p:animClr>
                                    <p:animClr clrSpc="hsl" dir="cw">
                                      <p:cBhvr>
                                        <p:cTn id="197" dur="500" fill="hold"/>
                                        <p:tgtEl>
                                          <p:spTgt spid="143377"/>
                                        </p:tgtEl>
                                        <p:attrNameLst>
                                          <p:attrName>stroke.color</p:attrName>
                                        </p:attrNameLst>
                                      </p:cBhvr>
                                      <p:by>
                                        <p:hsl h="0" s="12549" l="25098"/>
                                      </p:by>
                                    </p:animClr>
                                    <p:set>
                                      <p:cBhvr>
                                        <p:cTn id="198" dur="500" fill="hold"/>
                                        <p:tgtEl>
                                          <p:spTgt spid="143377"/>
                                        </p:tgtEl>
                                        <p:attrNameLst>
                                          <p:attrName>fill.type</p:attrName>
                                        </p:attrNameLst>
                                      </p:cBhvr>
                                      <p:to>
                                        <p:strVal val="solid"/>
                                      </p:to>
                                    </p:set>
                                  </p:childTnLst>
                                  <p:subTnLst>
                                    <p:animClr clrSpc="rgb" dir="cw">
                                      <p:cBhvr override="childStyle">
                                        <p:cTn dur="1" fill="hold" display="0" masterRel="nextClick" afterEffect="1"/>
                                        <p:tgtEl>
                                          <p:spTgt spid="143377"/>
                                        </p:tgtEl>
                                        <p:attrNameLst>
                                          <p:attrName>ppt_c</p:attrName>
                                        </p:attrNameLst>
                                      </p:cBhvr>
                                      <p:to>
                                        <a:srgbClr val="D76749"/>
                                      </p:to>
                                    </p:animClr>
                                  </p:subTnLst>
                                </p:cTn>
                              </p:par>
                            </p:childTnLst>
                          </p:cTn>
                        </p:par>
                      </p:childTnLst>
                    </p:cTn>
                  </p:par>
                  <p:par>
                    <p:cTn id="199" fill="hold">
                      <p:stCondLst>
                        <p:cond delay="indefinite"/>
                      </p:stCondLst>
                      <p:childTnLst>
                        <p:par>
                          <p:cTn id="200" fill="hold">
                            <p:stCondLst>
                              <p:cond delay="0"/>
                            </p:stCondLst>
                            <p:childTnLst>
                              <p:par>
                                <p:cTn id="201" presetID="3" presetClass="entr" presetSubtype="10" fill="hold" grpId="0" nodeType="clickEffect">
                                  <p:stCondLst>
                                    <p:cond delay="0"/>
                                  </p:stCondLst>
                                  <p:childTnLst>
                                    <p:set>
                                      <p:cBhvr>
                                        <p:cTn id="202" dur="1" fill="hold">
                                          <p:stCondLst>
                                            <p:cond delay="0"/>
                                          </p:stCondLst>
                                        </p:cTn>
                                        <p:tgtEl>
                                          <p:spTgt spid="143407"/>
                                        </p:tgtEl>
                                        <p:attrNameLst>
                                          <p:attrName>style.visibility</p:attrName>
                                        </p:attrNameLst>
                                      </p:cBhvr>
                                      <p:to>
                                        <p:strVal val="visible"/>
                                      </p:to>
                                    </p:set>
                                    <p:animEffect transition="in" filter="blinds(horizontal)">
                                      <p:cBhvr>
                                        <p:cTn id="203" dur="500"/>
                                        <p:tgtEl>
                                          <p:spTgt spid="143407"/>
                                        </p:tgtEl>
                                      </p:cBhvr>
                                    </p:animEffect>
                                  </p:childTnLst>
                                </p:cTn>
                              </p:par>
                              <p:par>
                                <p:cTn id="204" presetID="3" presetClass="entr" presetSubtype="10" fill="hold" grpId="0" nodeType="withEffect">
                                  <p:stCondLst>
                                    <p:cond delay="0"/>
                                  </p:stCondLst>
                                  <p:childTnLst>
                                    <p:set>
                                      <p:cBhvr>
                                        <p:cTn id="205" dur="1" fill="hold">
                                          <p:stCondLst>
                                            <p:cond delay="0"/>
                                          </p:stCondLst>
                                        </p:cTn>
                                        <p:tgtEl>
                                          <p:spTgt spid="143381"/>
                                        </p:tgtEl>
                                        <p:attrNameLst>
                                          <p:attrName>style.visibility</p:attrName>
                                        </p:attrNameLst>
                                      </p:cBhvr>
                                      <p:to>
                                        <p:strVal val="visible"/>
                                      </p:to>
                                    </p:set>
                                    <p:animEffect transition="in" filter="blinds(horizontal)">
                                      <p:cBhvr>
                                        <p:cTn id="206" dur="500"/>
                                        <p:tgtEl>
                                          <p:spTgt spid="143381"/>
                                        </p:tgtEl>
                                      </p:cBhvr>
                                    </p:animEffect>
                                  </p:childTnLst>
                                </p:cTn>
                              </p:par>
                            </p:childTnLst>
                          </p:cTn>
                        </p:par>
                      </p:childTnLst>
                    </p:cTn>
                  </p:par>
                  <p:par>
                    <p:cTn id="207" fill="hold">
                      <p:stCondLst>
                        <p:cond delay="indefinite"/>
                      </p:stCondLst>
                      <p:childTnLst>
                        <p:par>
                          <p:cTn id="208" fill="hold">
                            <p:stCondLst>
                              <p:cond delay="0"/>
                            </p:stCondLst>
                            <p:childTnLst>
                              <p:par>
                                <p:cTn id="209" presetID="30" presetClass="emph" presetSubtype="0" fill="hold" grpId="1" nodeType="clickEffect">
                                  <p:stCondLst>
                                    <p:cond delay="0"/>
                                  </p:stCondLst>
                                  <p:childTnLst>
                                    <p:animClr clrSpc="hsl" dir="cw">
                                      <p:cBhvr override="childStyle">
                                        <p:cTn id="210" dur="500" fill="hold"/>
                                        <p:tgtEl>
                                          <p:spTgt spid="143405"/>
                                        </p:tgtEl>
                                        <p:attrNameLst>
                                          <p:attrName>style.color</p:attrName>
                                        </p:attrNameLst>
                                      </p:cBhvr>
                                      <p:by>
                                        <p:hsl h="0" s="12549" l="25098"/>
                                      </p:by>
                                    </p:animClr>
                                    <p:animClr clrSpc="hsl" dir="cw">
                                      <p:cBhvr>
                                        <p:cTn id="211" dur="500" fill="hold"/>
                                        <p:tgtEl>
                                          <p:spTgt spid="143405"/>
                                        </p:tgtEl>
                                        <p:attrNameLst>
                                          <p:attrName>fillcolor</p:attrName>
                                        </p:attrNameLst>
                                      </p:cBhvr>
                                      <p:by>
                                        <p:hsl h="0" s="12549" l="25098"/>
                                      </p:by>
                                    </p:animClr>
                                    <p:animClr clrSpc="hsl" dir="cw">
                                      <p:cBhvr>
                                        <p:cTn id="212" dur="500" fill="hold"/>
                                        <p:tgtEl>
                                          <p:spTgt spid="143405"/>
                                        </p:tgtEl>
                                        <p:attrNameLst>
                                          <p:attrName>stroke.color</p:attrName>
                                        </p:attrNameLst>
                                      </p:cBhvr>
                                      <p:by>
                                        <p:hsl h="0" s="12549" l="25098"/>
                                      </p:by>
                                    </p:animClr>
                                    <p:set>
                                      <p:cBhvr>
                                        <p:cTn id="213" dur="500" fill="hold"/>
                                        <p:tgtEl>
                                          <p:spTgt spid="143405"/>
                                        </p:tgtEl>
                                        <p:attrNameLst>
                                          <p:attrName>fill.type</p:attrName>
                                        </p:attrNameLst>
                                      </p:cBhvr>
                                      <p:to>
                                        <p:strVal val="solid"/>
                                      </p:to>
                                    </p:set>
                                  </p:childTnLst>
                                  <p:subTnLst>
                                    <p:animClr clrSpc="rgb" dir="cw">
                                      <p:cBhvr override="childStyle">
                                        <p:cTn dur="1" fill="hold" display="0" masterRel="nextClick" afterEffect="1"/>
                                        <p:tgtEl>
                                          <p:spTgt spid="143405"/>
                                        </p:tgtEl>
                                        <p:attrNameLst>
                                          <p:attrName>ppt_c</p:attrName>
                                        </p:attrNameLst>
                                      </p:cBhvr>
                                      <p:to>
                                        <a:srgbClr val="D76749"/>
                                      </p:to>
                                    </p:animClr>
                                  </p:subTnLst>
                                </p:cTn>
                              </p:par>
                            </p:childTnLst>
                          </p:cTn>
                        </p:par>
                      </p:childTnLst>
                    </p:cTn>
                  </p:par>
                  <p:par>
                    <p:cTn id="214" fill="hold">
                      <p:stCondLst>
                        <p:cond delay="indefinite"/>
                      </p:stCondLst>
                      <p:childTnLst>
                        <p:par>
                          <p:cTn id="215" fill="hold">
                            <p:stCondLst>
                              <p:cond delay="0"/>
                            </p:stCondLst>
                            <p:childTnLst>
                              <p:par>
                                <p:cTn id="216" presetID="3" presetClass="entr" presetSubtype="10" fill="hold" grpId="0" nodeType="clickEffect">
                                  <p:stCondLst>
                                    <p:cond delay="0"/>
                                  </p:stCondLst>
                                  <p:childTnLst>
                                    <p:set>
                                      <p:cBhvr>
                                        <p:cTn id="217" dur="1" fill="hold">
                                          <p:stCondLst>
                                            <p:cond delay="0"/>
                                          </p:stCondLst>
                                        </p:cTn>
                                        <p:tgtEl>
                                          <p:spTgt spid="143387"/>
                                        </p:tgtEl>
                                        <p:attrNameLst>
                                          <p:attrName>style.visibility</p:attrName>
                                        </p:attrNameLst>
                                      </p:cBhvr>
                                      <p:to>
                                        <p:strVal val="visible"/>
                                      </p:to>
                                    </p:set>
                                    <p:animEffect transition="in" filter="blinds(horizontal)">
                                      <p:cBhvr>
                                        <p:cTn id="218" dur="500"/>
                                        <p:tgtEl>
                                          <p:spTgt spid="143387"/>
                                        </p:tgtEl>
                                      </p:cBhvr>
                                    </p:animEffect>
                                  </p:childTnLst>
                                </p:cTn>
                              </p:par>
                              <p:par>
                                <p:cTn id="219" presetID="3" presetClass="entr" presetSubtype="10" fill="hold" grpId="0" nodeType="withEffect">
                                  <p:stCondLst>
                                    <p:cond delay="0"/>
                                  </p:stCondLst>
                                  <p:childTnLst>
                                    <p:set>
                                      <p:cBhvr>
                                        <p:cTn id="220" dur="1" fill="hold">
                                          <p:stCondLst>
                                            <p:cond delay="0"/>
                                          </p:stCondLst>
                                        </p:cTn>
                                        <p:tgtEl>
                                          <p:spTgt spid="143386"/>
                                        </p:tgtEl>
                                        <p:attrNameLst>
                                          <p:attrName>style.visibility</p:attrName>
                                        </p:attrNameLst>
                                      </p:cBhvr>
                                      <p:to>
                                        <p:strVal val="visible"/>
                                      </p:to>
                                    </p:set>
                                    <p:animEffect transition="in" filter="blinds(horizontal)">
                                      <p:cBhvr>
                                        <p:cTn id="221" dur="500"/>
                                        <p:tgtEl>
                                          <p:spTgt spid="143386"/>
                                        </p:tgtEl>
                                      </p:cBhvr>
                                    </p:animEffect>
                                  </p:childTnLst>
                                </p:cTn>
                              </p:par>
                            </p:childTnLst>
                          </p:cTn>
                        </p:par>
                      </p:childTnLst>
                    </p:cTn>
                  </p:par>
                  <p:par>
                    <p:cTn id="222" fill="hold">
                      <p:stCondLst>
                        <p:cond delay="indefinite"/>
                      </p:stCondLst>
                      <p:childTnLst>
                        <p:par>
                          <p:cTn id="223" fill="hold">
                            <p:stCondLst>
                              <p:cond delay="0"/>
                            </p:stCondLst>
                            <p:childTnLst>
                              <p:par>
                                <p:cTn id="224" presetID="30" presetClass="emph" presetSubtype="0" fill="hold" grpId="1" nodeType="clickEffect">
                                  <p:stCondLst>
                                    <p:cond delay="0"/>
                                  </p:stCondLst>
                                  <p:childTnLst>
                                    <p:animClr clrSpc="hsl" dir="cw">
                                      <p:cBhvr override="childStyle">
                                        <p:cTn id="225" dur="500" fill="hold"/>
                                        <p:tgtEl>
                                          <p:spTgt spid="143376"/>
                                        </p:tgtEl>
                                        <p:attrNameLst>
                                          <p:attrName>style.color</p:attrName>
                                        </p:attrNameLst>
                                      </p:cBhvr>
                                      <p:by>
                                        <p:hsl h="0" s="12549" l="25098"/>
                                      </p:by>
                                    </p:animClr>
                                    <p:animClr clrSpc="hsl" dir="cw">
                                      <p:cBhvr>
                                        <p:cTn id="226" dur="500" fill="hold"/>
                                        <p:tgtEl>
                                          <p:spTgt spid="143376"/>
                                        </p:tgtEl>
                                        <p:attrNameLst>
                                          <p:attrName>fillcolor</p:attrName>
                                        </p:attrNameLst>
                                      </p:cBhvr>
                                      <p:by>
                                        <p:hsl h="0" s="12549" l="25098"/>
                                      </p:by>
                                    </p:animClr>
                                    <p:animClr clrSpc="hsl" dir="cw">
                                      <p:cBhvr>
                                        <p:cTn id="227" dur="500" fill="hold"/>
                                        <p:tgtEl>
                                          <p:spTgt spid="143376"/>
                                        </p:tgtEl>
                                        <p:attrNameLst>
                                          <p:attrName>stroke.color</p:attrName>
                                        </p:attrNameLst>
                                      </p:cBhvr>
                                      <p:by>
                                        <p:hsl h="0" s="12549" l="25098"/>
                                      </p:by>
                                    </p:animClr>
                                    <p:set>
                                      <p:cBhvr>
                                        <p:cTn id="228" dur="500" fill="hold"/>
                                        <p:tgtEl>
                                          <p:spTgt spid="143376"/>
                                        </p:tgtEl>
                                        <p:attrNameLst>
                                          <p:attrName>fill.type</p:attrName>
                                        </p:attrNameLst>
                                      </p:cBhvr>
                                      <p:to>
                                        <p:strVal val="solid"/>
                                      </p:to>
                                    </p:set>
                                  </p:childTnLst>
                                  <p:subTnLst>
                                    <p:animClr clrSpc="rgb" dir="cw">
                                      <p:cBhvr override="childStyle">
                                        <p:cTn dur="1" fill="hold" display="0" masterRel="nextClick" afterEffect="1"/>
                                        <p:tgtEl>
                                          <p:spTgt spid="143376"/>
                                        </p:tgtEl>
                                        <p:attrNameLst>
                                          <p:attrName>ppt_c</p:attrName>
                                        </p:attrNameLst>
                                      </p:cBhvr>
                                      <p:to>
                                        <a:srgbClr val="D76749"/>
                                      </p:to>
                                    </p:animClr>
                                  </p:subTnLst>
                                </p:cTn>
                              </p:par>
                            </p:childTnLst>
                          </p:cTn>
                        </p:par>
                      </p:childTnLst>
                    </p:cTn>
                  </p:par>
                  <p:par>
                    <p:cTn id="229" fill="hold">
                      <p:stCondLst>
                        <p:cond delay="indefinite"/>
                      </p:stCondLst>
                      <p:childTnLst>
                        <p:par>
                          <p:cTn id="230" fill="hold">
                            <p:stCondLst>
                              <p:cond delay="0"/>
                            </p:stCondLst>
                            <p:childTnLst>
                              <p:par>
                                <p:cTn id="231" presetID="30" presetClass="emph" presetSubtype="0" fill="hold" grpId="1" nodeType="clickEffect">
                                  <p:stCondLst>
                                    <p:cond delay="0"/>
                                  </p:stCondLst>
                                  <p:childTnLst>
                                    <p:animClr clrSpc="hsl" dir="cw">
                                      <p:cBhvr override="childStyle">
                                        <p:cTn id="232" dur="500" fill="hold"/>
                                        <p:tgtEl>
                                          <p:spTgt spid="143378"/>
                                        </p:tgtEl>
                                        <p:attrNameLst>
                                          <p:attrName>style.color</p:attrName>
                                        </p:attrNameLst>
                                      </p:cBhvr>
                                      <p:by>
                                        <p:hsl h="0" s="12549" l="25098"/>
                                      </p:by>
                                    </p:animClr>
                                    <p:animClr clrSpc="hsl" dir="cw">
                                      <p:cBhvr>
                                        <p:cTn id="233" dur="500" fill="hold"/>
                                        <p:tgtEl>
                                          <p:spTgt spid="143378"/>
                                        </p:tgtEl>
                                        <p:attrNameLst>
                                          <p:attrName>fillcolor</p:attrName>
                                        </p:attrNameLst>
                                      </p:cBhvr>
                                      <p:by>
                                        <p:hsl h="0" s="12549" l="25098"/>
                                      </p:by>
                                    </p:animClr>
                                    <p:animClr clrSpc="hsl" dir="cw">
                                      <p:cBhvr>
                                        <p:cTn id="234" dur="500" fill="hold"/>
                                        <p:tgtEl>
                                          <p:spTgt spid="143378"/>
                                        </p:tgtEl>
                                        <p:attrNameLst>
                                          <p:attrName>stroke.color</p:attrName>
                                        </p:attrNameLst>
                                      </p:cBhvr>
                                      <p:by>
                                        <p:hsl h="0" s="12549" l="25098"/>
                                      </p:by>
                                    </p:animClr>
                                    <p:set>
                                      <p:cBhvr>
                                        <p:cTn id="235" dur="500" fill="hold"/>
                                        <p:tgtEl>
                                          <p:spTgt spid="143378"/>
                                        </p:tgtEl>
                                        <p:attrNameLst>
                                          <p:attrName>fill.type</p:attrName>
                                        </p:attrNameLst>
                                      </p:cBhvr>
                                      <p:to>
                                        <p:strVal val="solid"/>
                                      </p:to>
                                    </p:set>
                                  </p:childTnLst>
                                  <p:subTnLst>
                                    <p:animClr clrSpc="rgb" dir="cw">
                                      <p:cBhvr override="childStyle">
                                        <p:cTn dur="1" fill="hold" display="0" masterRel="nextClick" afterEffect="1"/>
                                        <p:tgtEl>
                                          <p:spTgt spid="143378"/>
                                        </p:tgtEl>
                                        <p:attrNameLst>
                                          <p:attrName>ppt_c</p:attrName>
                                        </p:attrNameLst>
                                      </p:cBhvr>
                                      <p:to>
                                        <a:srgbClr val="D76749"/>
                                      </p:to>
                                    </p:animClr>
                                  </p:subTnLst>
                                </p:cTn>
                              </p:par>
                            </p:childTnLst>
                          </p:cTn>
                        </p:par>
                      </p:childTnLst>
                    </p:cTn>
                  </p:par>
                  <p:par>
                    <p:cTn id="236" fill="hold">
                      <p:stCondLst>
                        <p:cond delay="indefinite"/>
                      </p:stCondLst>
                      <p:childTnLst>
                        <p:par>
                          <p:cTn id="237" fill="hold">
                            <p:stCondLst>
                              <p:cond delay="0"/>
                            </p:stCondLst>
                            <p:childTnLst>
                              <p:par>
                                <p:cTn id="238" presetID="30" presetClass="emph" presetSubtype="0" fill="hold" grpId="1" nodeType="clickEffect">
                                  <p:stCondLst>
                                    <p:cond delay="0"/>
                                  </p:stCondLst>
                                  <p:childTnLst>
                                    <p:animClr clrSpc="hsl" dir="cw">
                                      <p:cBhvr override="childStyle">
                                        <p:cTn id="239" dur="500" fill="hold"/>
                                        <p:tgtEl>
                                          <p:spTgt spid="143408"/>
                                        </p:tgtEl>
                                        <p:attrNameLst>
                                          <p:attrName>style.color</p:attrName>
                                        </p:attrNameLst>
                                      </p:cBhvr>
                                      <p:by>
                                        <p:hsl h="0" s="12549" l="25098"/>
                                      </p:by>
                                    </p:animClr>
                                    <p:animClr clrSpc="hsl" dir="cw">
                                      <p:cBhvr>
                                        <p:cTn id="240" dur="500" fill="hold"/>
                                        <p:tgtEl>
                                          <p:spTgt spid="143408"/>
                                        </p:tgtEl>
                                        <p:attrNameLst>
                                          <p:attrName>fillcolor</p:attrName>
                                        </p:attrNameLst>
                                      </p:cBhvr>
                                      <p:by>
                                        <p:hsl h="0" s="12549" l="25098"/>
                                      </p:by>
                                    </p:animClr>
                                    <p:animClr clrSpc="hsl" dir="cw">
                                      <p:cBhvr>
                                        <p:cTn id="241" dur="500" fill="hold"/>
                                        <p:tgtEl>
                                          <p:spTgt spid="143408"/>
                                        </p:tgtEl>
                                        <p:attrNameLst>
                                          <p:attrName>stroke.color</p:attrName>
                                        </p:attrNameLst>
                                      </p:cBhvr>
                                      <p:by>
                                        <p:hsl h="0" s="12549" l="25098"/>
                                      </p:by>
                                    </p:animClr>
                                    <p:set>
                                      <p:cBhvr>
                                        <p:cTn id="242" dur="500" fill="hold"/>
                                        <p:tgtEl>
                                          <p:spTgt spid="143408"/>
                                        </p:tgtEl>
                                        <p:attrNameLst>
                                          <p:attrName>fill.type</p:attrName>
                                        </p:attrNameLst>
                                      </p:cBhvr>
                                      <p:to>
                                        <p:strVal val="solid"/>
                                      </p:to>
                                    </p:set>
                                  </p:childTnLst>
                                  <p:subTnLst>
                                    <p:animClr clrSpc="rgb" dir="cw">
                                      <p:cBhvr override="childStyle">
                                        <p:cTn dur="1" fill="hold" display="0" masterRel="nextClick" afterEffect="1"/>
                                        <p:tgtEl>
                                          <p:spTgt spid="143408"/>
                                        </p:tgtEl>
                                        <p:attrNameLst>
                                          <p:attrName>ppt_c</p:attrName>
                                        </p:attrNameLst>
                                      </p:cBhvr>
                                      <p:to>
                                        <a:srgbClr val="D76749"/>
                                      </p:to>
                                    </p:animClr>
                                  </p:subTnLst>
                                </p:cTn>
                              </p:par>
                            </p:childTnLst>
                          </p:cTn>
                        </p:par>
                      </p:childTnLst>
                    </p:cTn>
                  </p:par>
                  <p:par>
                    <p:cTn id="243" fill="hold">
                      <p:stCondLst>
                        <p:cond delay="indefinite"/>
                      </p:stCondLst>
                      <p:childTnLst>
                        <p:par>
                          <p:cTn id="244" fill="hold">
                            <p:stCondLst>
                              <p:cond delay="0"/>
                            </p:stCondLst>
                            <p:childTnLst>
                              <p:par>
                                <p:cTn id="245" presetID="30" presetClass="emph" presetSubtype="0" fill="hold" grpId="1" nodeType="clickEffect">
                                  <p:stCondLst>
                                    <p:cond delay="0"/>
                                  </p:stCondLst>
                                  <p:childTnLst>
                                    <p:animClr clrSpc="hsl" dir="cw">
                                      <p:cBhvr override="childStyle">
                                        <p:cTn id="246" dur="500" fill="hold"/>
                                        <p:tgtEl>
                                          <p:spTgt spid="143410"/>
                                        </p:tgtEl>
                                        <p:attrNameLst>
                                          <p:attrName>style.color</p:attrName>
                                        </p:attrNameLst>
                                      </p:cBhvr>
                                      <p:by>
                                        <p:hsl h="0" s="12549" l="25098"/>
                                      </p:by>
                                    </p:animClr>
                                    <p:animClr clrSpc="hsl" dir="cw">
                                      <p:cBhvr>
                                        <p:cTn id="247" dur="500" fill="hold"/>
                                        <p:tgtEl>
                                          <p:spTgt spid="143410"/>
                                        </p:tgtEl>
                                        <p:attrNameLst>
                                          <p:attrName>fillcolor</p:attrName>
                                        </p:attrNameLst>
                                      </p:cBhvr>
                                      <p:by>
                                        <p:hsl h="0" s="12549" l="25098"/>
                                      </p:by>
                                    </p:animClr>
                                    <p:animClr clrSpc="hsl" dir="cw">
                                      <p:cBhvr>
                                        <p:cTn id="248" dur="500" fill="hold"/>
                                        <p:tgtEl>
                                          <p:spTgt spid="143410"/>
                                        </p:tgtEl>
                                        <p:attrNameLst>
                                          <p:attrName>stroke.color</p:attrName>
                                        </p:attrNameLst>
                                      </p:cBhvr>
                                      <p:by>
                                        <p:hsl h="0" s="12549" l="25098"/>
                                      </p:by>
                                    </p:animClr>
                                    <p:set>
                                      <p:cBhvr>
                                        <p:cTn id="249" dur="500" fill="hold"/>
                                        <p:tgtEl>
                                          <p:spTgt spid="143410"/>
                                        </p:tgtEl>
                                        <p:attrNameLst>
                                          <p:attrName>fill.type</p:attrName>
                                        </p:attrNameLst>
                                      </p:cBhvr>
                                      <p:to>
                                        <p:strVal val="solid"/>
                                      </p:to>
                                    </p:set>
                                  </p:childTnLst>
                                  <p:subTnLst>
                                    <p:animClr clrSpc="rgb" dir="cw">
                                      <p:cBhvr override="childStyle">
                                        <p:cTn dur="1" fill="hold" display="0" masterRel="nextClick" afterEffect="1"/>
                                        <p:tgtEl>
                                          <p:spTgt spid="143410"/>
                                        </p:tgtEl>
                                        <p:attrNameLst>
                                          <p:attrName>ppt_c</p:attrName>
                                        </p:attrNameLst>
                                      </p:cBhvr>
                                      <p:to>
                                        <a:srgbClr val="D76749"/>
                                      </p:to>
                                    </p:animClr>
                                  </p:subTnLst>
                                </p:cTn>
                              </p:par>
                            </p:childTnLst>
                          </p:cTn>
                        </p:par>
                      </p:childTnLst>
                    </p:cTn>
                  </p:par>
                  <p:par>
                    <p:cTn id="250" fill="hold">
                      <p:stCondLst>
                        <p:cond delay="indefinite"/>
                      </p:stCondLst>
                      <p:childTnLst>
                        <p:par>
                          <p:cTn id="251" fill="hold">
                            <p:stCondLst>
                              <p:cond delay="0"/>
                            </p:stCondLst>
                            <p:childTnLst>
                              <p:par>
                                <p:cTn id="252" presetID="3" presetClass="entr" presetSubtype="10" fill="hold" grpId="0" nodeType="clickEffect">
                                  <p:stCondLst>
                                    <p:cond delay="0"/>
                                  </p:stCondLst>
                                  <p:childTnLst>
                                    <p:set>
                                      <p:cBhvr>
                                        <p:cTn id="253" dur="1" fill="hold">
                                          <p:stCondLst>
                                            <p:cond delay="0"/>
                                          </p:stCondLst>
                                        </p:cTn>
                                        <p:tgtEl>
                                          <p:spTgt spid="143412"/>
                                        </p:tgtEl>
                                        <p:attrNameLst>
                                          <p:attrName>style.visibility</p:attrName>
                                        </p:attrNameLst>
                                      </p:cBhvr>
                                      <p:to>
                                        <p:strVal val="visible"/>
                                      </p:to>
                                    </p:set>
                                    <p:animEffect transition="in" filter="blinds(horizontal)">
                                      <p:cBhvr>
                                        <p:cTn id="254" dur="500"/>
                                        <p:tgtEl>
                                          <p:spTgt spid="143412"/>
                                        </p:tgtEl>
                                      </p:cBhvr>
                                    </p:animEffect>
                                  </p:childTnLst>
                                </p:cTn>
                              </p:par>
                              <p:par>
                                <p:cTn id="255" presetID="3" presetClass="entr" presetSubtype="10" fill="hold" grpId="0" nodeType="withEffect">
                                  <p:stCondLst>
                                    <p:cond delay="0"/>
                                  </p:stCondLst>
                                  <p:childTnLst>
                                    <p:set>
                                      <p:cBhvr>
                                        <p:cTn id="256" dur="1" fill="hold">
                                          <p:stCondLst>
                                            <p:cond delay="0"/>
                                          </p:stCondLst>
                                        </p:cTn>
                                        <p:tgtEl>
                                          <p:spTgt spid="143411"/>
                                        </p:tgtEl>
                                        <p:attrNameLst>
                                          <p:attrName>style.visibility</p:attrName>
                                        </p:attrNameLst>
                                      </p:cBhvr>
                                      <p:to>
                                        <p:strVal val="visible"/>
                                      </p:to>
                                    </p:set>
                                    <p:animEffect transition="in" filter="blinds(horizontal)">
                                      <p:cBhvr>
                                        <p:cTn id="257" dur="500"/>
                                        <p:tgtEl>
                                          <p:spTgt spid="143411"/>
                                        </p:tgtEl>
                                      </p:cBhvr>
                                    </p:animEffect>
                                  </p:childTnLst>
                                </p:cTn>
                              </p:par>
                            </p:childTnLst>
                          </p:cTn>
                        </p:par>
                      </p:childTnLst>
                    </p:cTn>
                  </p:par>
                  <p:par>
                    <p:cTn id="258" fill="hold">
                      <p:stCondLst>
                        <p:cond delay="indefinite"/>
                      </p:stCondLst>
                      <p:childTnLst>
                        <p:par>
                          <p:cTn id="259" fill="hold">
                            <p:stCondLst>
                              <p:cond delay="0"/>
                            </p:stCondLst>
                            <p:childTnLst>
                              <p:par>
                                <p:cTn id="260" presetID="30" presetClass="emph" presetSubtype="0" fill="hold" grpId="1" nodeType="clickEffect">
                                  <p:stCondLst>
                                    <p:cond delay="0"/>
                                  </p:stCondLst>
                                  <p:childTnLst>
                                    <p:animClr clrSpc="hsl" dir="cw">
                                      <p:cBhvr override="childStyle">
                                        <p:cTn id="261" dur="500" fill="hold"/>
                                        <p:tgtEl>
                                          <p:spTgt spid="143372"/>
                                        </p:tgtEl>
                                        <p:attrNameLst>
                                          <p:attrName>style.color</p:attrName>
                                        </p:attrNameLst>
                                      </p:cBhvr>
                                      <p:by>
                                        <p:hsl h="0" s="12549" l="25098"/>
                                      </p:by>
                                    </p:animClr>
                                    <p:animClr clrSpc="hsl" dir="cw">
                                      <p:cBhvr>
                                        <p:cTn id="262" dur="500" fill="hold"/>
                                        <p:tgtEl>
                                          <p:spTgt spid="143372"/>
                                        </p:tgtEl>
                                        <p:attrNameLst>
                                          <p:attrName>fillcolor</p:attrName>
                                        </p:attrNameLst>
                                      </p:cBhvr>
                                      <p:by>
                                        <p:hsl h="0" s="12549" l="25098"/>
                                      </p:by>
                                    </p:animClr>
                                    <p:animClr clrSpc="hsl" dir="cw">
                                      <p:cBhvr>
                                        <p:cTn id="263" dur="500" fill="hold"/>
                                        <p:tgtEl>
                                          <p:spTgt spid="143372"/>
                                        </p:tgtEl>
                                        <p:attrNameLst>
                                          <p:attrName>stroke.color</p:attrName>
                                        </p:attrNameLst>
                                      </p:cBhvr>
                                      <p:by>
                                        <p:hsl h="0" s="12549" l="25098"/>
                                      </p:by>
                                    </p:animClr>
                                    <p:set>
                                      <p:cBhvr>
                                        <p:cTn id="264" dur="500" fill="hold"/>
                                        <p:tgtEl>
                                          <p:spTgt spid="143372"/>
                                        </p:tgtEl>
                                        <p:attrNameLst>
                                          <p:attrName>fill.type</p:attrName>
                                        </p:attrNameLst>
                                      </p:cBhvr>
                                      <p:to>
                                        <p:strVal val="solid"/>
                                      </p:to>
                                    </p:set>
                                  </p:childTnLst>
                                  <p:subTnLst>
                                    <p:animClr clrSpc="rgb" dir="cw">
                                      <p:cBhvr override="childStyle">
                                        <p:cTn dur="1" fill="hold" display="0" masterRel="nextClick" afterEffect="1"/>
                                        <p:tgtEl>
                                          <p:spTgt spid="143372"/>
                                        </p:tgtEl>
                                        <p:attrNameLst>
                                          <p:attrName>ppt_c</p:attrName>
                                        </p:attrNameLst>
                                      </p:cBhvr>
                                      <p:to>
                                        <a:srgbClr val="D76749"/>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animBg="1"/>
      <p:bldP spid="143364" grpId="0" animBg="1"/>
      <p:bldP spid="143365" grpId="0"/>
      <p:bldP spid="143365" grpId="1"/>
      <p:bldP spid="143366" grpId="0"/>
      <p:bldP spid="143366" grpId="1"/>
      <p:bldP spid="143367" grpId="0" animBg="1"/>
      <p:bldP spid="143368" grpId="0" animBg="1"/>
      <p:bldP spid="143369" grpId="0"/>
      <p:bldP spid="143370" grpId="0" animBg="1"/>
      <p:bldP spid="143371" grpId="0" animBg="1"/>
      <p:bldP spid="143372" grpId="0"/>
      <p:bldP spid="143372" grpId="1"/>
      <p:bldP spid="143373" grpId="0"/>
      <p:bldP spid="143373" grpId="1"/>
      <p:bldP spid="143374" grpId="0" animBg="1"/>
      <p:bldP spid="143375" grpId="0" animBg="1"/>
      <p:bldP spid="143376" grpId="0"/>
      <p:bldP spid="143376" grpId="1"/>
      <p:bldP spid="143377" grpId="0"/>
      <p:bldP spid="143377" grpId="1"/>
      <p:bldP spid="143378" grpId="0"/>
      <p:bldP spid="143378" grpId="1"/>
      <p:bldP spid="143379" grpId="0"/>
      <p:bldP spid="143380" grpId="0"/>
      <p:bldP spid="143381" grpId="0"/>
      <p:bldP spid="143382" grpId="0" animBg="1"/>
      <p:bldP spid="143383" grpId="0" animBg="1"/>
      <p:bldP spid="143384" grpId="0"/>
      <p:bldP spid="143385" grpId="0"/>
      <p:bldP spid="143386" grpId="0"/>
      <p:bldP spid="143387" grpId="0" animBg="1"/>
      <p:bldP spid="143388" grpId="0" animBg="1"/>
      <p:bldP spid="143389" grpId="0" animBg="1"/>
      <p:bldP spid="143390" grpId="0"/>
      <p:bldP spid="143390" grpId="1"/>
      <p:bldP spid="143391" grpId="0"/>
      <p:bldP spid="143391" grpId="1"/>
      <p:bldP spid="143392" grpId="0" animBg="1"/>
      <p:bldP spid="143393" grpId="0" animBg="1"/>
      <p:bldP spid="143394" grpId="0"/>
      <p:bldP spid="143395" grpId="0" animBg="1"/>
      <p:bldP spid="143396" grpId="0" animBg="1"/>
      <p:bldP spid="143397" grpId="0"/>
      <p:bldP spid="143397" grpId="1"/>
      <p:bldP spid="143398" grpId="0" animBg="1"/>
      <p:bldP spid="143399" grpId="0"/>
      <p:bldP spid="143399" grpId="1"/>
      <p:bldP spid="143400" grpId="0" animBg="1"/>
      <p:bldP spid="143401" grpId="0" animBg="1"/>
      <p:bldP spid="143402" grpId="0" animBg="1"/>
      <p:bldP spid="143403" grpId="0" animBg="1"/>
      <p:bldP spid="143404" grpId="0" animBg="1"/>
      <p:bldP spid="143405" grpId="0"/>
      <p:bldP spid="143405" grpId="1"/>
      <p:bldP spid="143406" grpId="0" animBg="1"/>
      <p:bldP spid="143407" grpId="0" animBg="1"/>
      <p:bldP spid="143408" grpId="0"/>
      <p:bldP spid="143408" grpId="1"/>
      <p:bldP spid="143409" grpId="0" animBg="1"/>
      <p:bldP spid="143410" grpId="0"/>
      <p:bldP spid="143410" grpId="1"/>
      <p:bldP spid="143411" grpId="0"/>
      <p:bldP spid="14341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en-US"/>
              <a:t>Routed protocol - 3</a:t>
            </a:r>
          </a:p>
        </p:txBody>
      </p:sp>
      <p:sp>
        <p:nvSpPr>
          <p:cNvPr id="144387" name="Rectangle 3"/>
          <p:cNvSpPr>
            <a:spLocks noGrp="1" noChangeArrowheads="1"/>
          </p:cNvSpPr>
          <p:nvPr>
            <p:ph sz="quarter" idx="1"/>
          </p:nvPr>
        </p:nvSpPr>
        <p:spPr/>
        <p:txBody>
          <a:bodyPr>
            <a:normAutofit lnSpcReduction="10000"/>
          </a:bodyPr>
          <a:lstStyle/>
          <a:p>
            <a:pPr eaLnBrk="1" hangingPunct="1">
              <a:lnSpc>
                <a:spcPct val="80000"/>
              </a:lnSpc>
            </a:pPr>
            <a:r>
              <a:rPr lang="en-US" sz="2800" dirty="0"/>
              <a:t>Version (4)</a:t>
            </a:r>
          </a:p>
          <a:p>
            <a:pPr lvl="1" eaLnBrk="1" hangingPunct="1">
              <a:lnSpc>
                <a:spcPct val="80000"/>
              </a:lnSpc>
            </a:pPr>
            <a:r>
              <a:rPr lang="en-US" sz="2400" dirty="0"/>
              <a:t> version </a:t>
            </a:r>
            <a:r>
              <a:rPr lang="en-US" sz="2400" dirty="0" err="1"/>
              <a:t>của</a:t>
            </a:r>
            <a:r>
              <a:rPr lang="en-US" sz="2400" dirty="0"/>
              <a:t> IP</a:t>
            </a:r>
          </a:p>
          <a:p>
            <a:pPr eaLnBrk="1" hangingPunct="1">
              <a:lnSpc>
                <a:spcPct val="80000"/>
              </a:lnSpc>
            </a:pPr>
            <a:r>
              <a:rPr lang="en-US" sz="2800" dirty="0"/>
              <a:t>Header Length (4):</a:t>
            </a:r>
          </a:p>
          <a:p>
            <a:pPr lvl="1" eaLnBrk="1" hangingPunct="1">
              <a:lnSpc>
                <a:spcPct val="80000"/>
              </a:lnSpc>
            </a:pPr>
            <a:r>
              <a:rPr lang="en-US" sz="2400" dirty="0" err="1"/>
              <a:t>Chiều</a:t>
            </a:r>
            <a:r>
              <a:rPr lang="en-US" sz="2400" dirty="0"/>
              <a:t> </a:t>
            </a:r>
            <a:r>
              <a:rPr lang="en-US" sz="2400" dirty="0" err="1"/>
              <a:t>dài</a:t>
            </a:r>
            <a:r>
              <a:rPr lang="en-US" sz="2400" dirty="0"/>
              <a:t> IP header (byte)</a:t>
            </a:r>
          </a:p>
          <a:p>
            <a:pPr eaLnBrk="1" hangingPunct="1">
              <a:lnSpc>
                <a:spcPct val="80000"/>
              </a:lnSpc>
            </a:pPr>
            <a:r>
              <a:rPr lang="en-US" sz="2800" dirty="0"/>
              <a:t>Type of service (8)</a:t>
            </a:r>
          </a:p>
          <a:p>
            <a:pPr lvl="1" eaLnBrk="1" hangingPunct="1">
              <a:lnSpc>
                <a:spcPct val="80000"/>
              </a:lnSpc>
            </a:pPr>
            <a:r>
              <a:rPr lang="en-US" sz="2400" dirty="0" err="1"/>
              <a:t>Chứa</a:t>
            </a:r>
            <a:r>
              <a:rPr lang="en-US" sz="2400" dirty="0"/>
              <a:t> </a:t>
            </a:r>
            <a:r>
              <a:rPr lang="en-US" sz="2400" dirty="0" err="1"/>
              <a:t>định</a:t>
            </a:r>
            <a:r>
              <a:rPr lang="en-US" sz="2400" dirty="0"/>
              <a:t> </a:t>
            </a:r>
            <a:r>
              <a:rPr lang="en-US" sz="2400" dirty="0" err="1"/>
              <a:t>thông</a:t>
            </a:r>
            <a:r>
              <a:rPr lang="en-US" sz="2400" dirty="0"/>
              <a:t> tin </a:t>
            </a:r>
            <a:r>
              <a:rPr lang="en-US" sz="2400" dirty="0" err="1"/>
              <a:t>ưu</a:t>
            </a:r>
            <a:r>
              <a:rPr lang="en-US" sz="2400" dirty="0"/>
              <a:t> </a:t>
            </a:r>
            <a:r>
              <a:rPr lang="en-US" sz="2400" dirty="0" err="1"/>
              <a:t>tiên</a:t>
            </a:r>
            <a:endParaRPr lang="en-US" sz="2400" dirty="0"/>
          </a:p>
          <a:p>
            <a:pPr lvl="1" eaLnBrk="1" hangingPunct="1">
              <a:lnSpc>
                <a:spcPct val="80000"/>
              </a:lnSpc>
            </a:pPr>
            <a:r>
              <a:rPr lang="en-US" sz="2400" dirty="0" err="1"/>
              <a:t>Ít</a:t>
            </a:r>
            <a:r>
              <a:rPr lang="en-US" sz="2400" dirty="0"/>
              <a:t> </a:t>
            </a:r>
            <a:r>
              <a:rPr lang="en-US" sz="2400" dirty="0" err="1"/>
              <a:t>sử</a:t>
            </a:r>
            <a:r>
              <a:rPr lang="en-US" sz="2400" dirty="0"/>
              <a:t> </a:t>
            </a:r>
            <a:r>
              <a:rPr lang="en-US" sz="2400" dirty="0" err="1"/>
              <a:t>dụng</a:t>
            </a:r>
            <a:endParaRPr lang="en-US" sz="2400" dirty="0"/>
          </a:p>
          <a:p>
            <a:pPr eaLnBrk="1" hangingPunct="1">
              <a:lnSpc>
                <a:spcPct val="80000"/>
              </a:lnSpc>
            </a:pPr>
            <a:r>
              <a:rPr lang="en-US" sz="2800" dirty="0"/>
              <a:t>Total length (16)</a:t>
            </a:r>
          </a:p>
          <a:p>
            <a:pPr lvl="1" eaLnBrk="1" hangingPunct="1">
              <a:lnSpc>
                <a:spcPct val="80000"/>
              </a:lnSpc>
            </a:pPr>
            <a:r>
              <a:rPr lang="en-US" sz="2400" dirty="0" err="1"/>
              <a:t>Tổng</a:t>
            </a:r>
            <a:r>
              <a:rPr lang="en-US" sz="2400" dirty="0"/>
              <a:t> </a:t>
            </a:r>
            <a:r>
              <a:rPr lang="en-US" sz="2400" dirty="0" err="1"/>
              <a:t>chiều</a:t>
            </a:r>
            <a:r>
              <a:rPr lang="en-US" sz="2400" dirty="0"/>
              <a:t> </a:t>
            </a:r>
            <a:r>
              <a:rPr lang="en-US" sz="2400" dirty="0" err="1"/>
              <a:t>dài</a:t>
            </a:r>
            <a:r>
              <a:rPr lang="en-US" sz="2400" dirty="0"/>
              <a:t> </a:t>
            </a:r>
            <a:r>
              <a:rPr lang="en-US" sz="2400" dirty="0" err="1"/>
              <a:t>của</a:t>
            </a:r>
            <a:r>
              <a:rPr lang="en-US" sz="2400" dirty="0"/>
              <a:t> datagram (</a:t>
            </a:r>
            <a:r>
              <a:rPr lang="en-US" sz="2400" dirty="0" err="1"/>
              <a:t>tính</a:t>
            </a:r>
            <a:r>
              <a:rPr lang="en-US" sz="2400" dirty="0"/>
              <a:t> </a:t>
            </a:r>
            <a:r>
              <a:rPr lang="en-US" sz="2400" dirty="0" err="1"/>
              <a:t>cả</a:t>
            </a:r>
            <a:r>
              <a:rPr lang="en-US" sz="2400" dirty="0"/>
              <a:t> header) (byte)</a:t>
            </a:r>
          </a:p>
          <a:p>
            <a:pPr>
              <a:lnSpc>
                <a:spcPct val="90000"/>
              </a:lnSpc>
            </a:pPr>
            <a:r>
              <a:rPr lang="en-US" sz="2800" dirty="0"/>
              <a:t>Identifier (16):</a:t>
            </a:r>
          </a:p>
          <a:p>
            <a:pPr lvl="1">
              <a:lnSpc>
                <a:spcPct val="90000"/>
              </a:lnSpc>
            </a:pPr>
            <a:r>
              <a:rPr lang="en-US" sz="2400" dirty="0" err="1"/>
              <a:t>Khi</a:t>
            </a:r>
            <a:r>
              <a:rPr lang="en-US" sz="2400" dirty="0"/>
              <a:t> </a:t>
            </a:r>
            <a:r>
              <a:rPr lang="en-US" sz="2400" dirty="0" err="1"/>
              <a:t>một</a:t>
            </a:r>
            <a:r>
              <a:rPr lang="en-US" sz="2400" dirty="0"/>
              <a:t> </a:t>
            </a:r>
            <a:r>
              <a:rPr lang="en-US" sz="2400" dirty="0" err="1"/>
              <a:t>gói</a:t>
            </a:r>
            <a:r>
              <a:rPr lang="en-US" sz="2400" dirty="0"/>
              <a:t> tin IP </a:t>
            </a:r>
            <a:r>
              <a:rPr lang="en-US" sz="2400" dirty="0" err="1"/>
              <a:t>bị</a:t>
            </a:r>
            <a:r>
              <a:rPr lang="en-US" sz="2400" dirty="0"/>
              <a:t> </a:t>
            </a:r>
            <a:r>
              <a:rPr lang="en-US" sz="2400" dirty="0" err="1"/>
              <a:t>chia</a:t>
            </a:r>
            <a:r>
              <a:rPr lang="en-US" sz="2400" dirty="0"/>
              <a:t> </a:t>
            </a:r>
            <a:r>
              <a:rPr lang="en-US" sz="2400" dirty="0" err="1"/>
              <a:t>nhỏ</a:t>
            </a:r>
            <a:r>
              <a:rPr lang="en-US" sz="2400" dirty="0"/>
              <a:t> </a:t>
            </a:r>
            <a:r>
              <a:rPr lang="en-US" sz="2400" dirty="0" err="1"/>
              <a:t>ra</a:t>
            </a:r>
            <a:r>
              <a:rPr lang="en-US" sz="2400" dirty="0"/>
              <a:t> </a:t>
            </a:r>
            <a:r>
              <a:rPr lang="en-US" sz="2400" dirty="0" err="1"/>
              <a:t>thành</a:t>
            </a:r>
            <a:r>
              <a:rPr lang="en-US" sz="2400" dirty="0"/>
              <a:t> </a:t>
            </a:r>
            <a:r>
              <a:rPr lang="en-US" sz="2400" dirty="0" err="1"/>
              <a:t>nhiều</a:t>
            </a:r>
            <a:r>
              <a:rPr lang="en-US" sz="2400" dirty="0"/>
              <a:t> </a:t>
            </a:r>
            <a:r>
              <a:rPr lang="en-US" sz="2400" dirty="0" err="1"/>
              <a:t>đoạn</a:t>
            </a:r>
            <a:r>
              <a:rPr lang="en-US" sz="2400" dirty="0"/>
              <a:t>, </a:t>
            </a:r>
            <a:r>
              <a:rPr lang="en-US" sz="2400" dirty="0" err="1"/>
              <a:t>thì</a:t>
            </a:r>
            <a:r>
              <a:rPr lang="en-US" sz="2400" dirty="0"/>
              <a:t> </a:t>
            </a:r>
            <a:r>
              <a:rPr lang="en-US" sz="2400" dirty="0" err="1"/>
              <a:t>mỗi</a:t>
            </a:r>
            <a:r>
              <a:rPr lang="en-US" sz="2400" dirty="0"/>
              <a:t> </a:t>
            </a:r>
            <a:r>
              <a:rPr lang="en-US" sz="2400" dirty="0" err="1"/>
              <a:t>đoạn</a:t>
            </a:r>
            <a:r>
              <a:rPr lang="en-US" sz="2400" dirty="0"/>
              <a:t> </a:t>
            </a:r>
            <a:r>
              <a:rPr lang="en-US" sz="2400" dirty="0" err="1"/>
              <a:t>được</a:t>
            </a:r>
            <a:r>
              <a:rPr lang="en-US" sz="2400" dirty="0"/>
              <a:t> </a:t>
            </a:r>
            <a:r>
              <a:rPr lang="en-US" sz="2400" dirty="0" err="1"/>
              <a:t>gán</a:t>
            </a:r>
            <a:r>
              <a:rPr lang="en-US" sz="2400" dirty="0"/>
              <a:t> </a:t>
            </a:r>
            <a:r>
              <a:rPr lang="en-US" sz="2400" dirty="0" err="1"/>
              <a:t>cùng</a:t>
            </a:r>
            <a:r>
              <a:rPr lang="en-US" sz="2400" dirty="0"/>
              <a:t> </a:t>
            </a:r>
            <a:r>
              <a:rPr lang="en-US" sz="2400" dirty="0" err="1"/>
              <a:t>số</a:t>
            </a:r>
            <a:r>
              <a:rPr lang="en-US" sz="2400" dirty="0"/>
              <a:t> ID</a:t>
            </a:r>
          </a:p>
          <a:p>
            <a:pPr lvl="1">
              <a:lnSpc>
                <a:spcPct val="90000"/>
              </a:lnSpc>
            </a:pPr>
            <a:r>
              <a:rPr lang="en-US" sz="2400" dirty="0" err="1"/>
              <a:t>Dùng</a:t>
            </a:r>
            <a:r>
              <a:rPr lang="en-US" sz="2400" dirty="0"/>
              <a:t> </a:t>
            </a:r>
            <a:r>
              <a:rPr lang="en-US" sz="2400" dirty="0" err="1"/>
              <a:t>khi</a:t>
            </a:r>
            <a:r>
              <a:rPr lang="en-US" sz="2400" dirty="0"/>
              <a:t> </a:t>
            </a:r>
            <a:r>
              <a:rPr lang="en-US" sz="2400" dirty="0" err="1"/>
              <a:t>tổng</a:t>
            </a:r>
            <a:r>
              <a:rPr lang="en-US" sz="2400" dirty="0"/>
              <a:t> </a:t>
            </a:r>
            <a:r>
              <a:rPr lang="en-US" sz="2400" dirty="0" err="1"/>
              <a:t>hợp</a:t>
            </a:r>
            <a:endParaRPr lang="en-US" sz="2700"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38</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Routed protocol - 4</a:t>
            </a:r>
            <a:endParaRPr lang="vi-VN" dirty="0"/>
          </a:p>
        </p:txBody>
      </p:sp>
      <p:sp>
        <p:nvSpPr>
          <p:cNvPr id="3" name="Content Placeholder 2"/>
          <p:cNvSpPr>
            <a:spLocks noGrp="1"/>
          </p:cNvSpPr>
          <p:nvPr>
            <p:ph idx="1"/>
          </p:nvPr>
        </p:nvSpPr>
        <p:spPr/>
        <p:txBody>
          <a:bodyPr/>
          <a:lstStyle/>
          <a:p>
            <a:pPr>
              <a:lnSpc>
                <a:spcPct val="90000"/>
              </a:lnSpc>
            </a:pPr>
            <a:r>
              <a:rPr lang="en-US" dirty="0"/>
              <a:t>Flag (3)</a:t>
            </a:r>
          </a:p>
          <a:p>
            <a:pPr lvl="1">
              <a:lnSpc>
                <a:spcPct val="90000"/>
              </a:lnSpc>
            </a:pPr>
            <a:r>
              <a:rPr lang="en-US" dirty="0"/>
              <a:t>DF</a:t>
            </a:r>
          </a:p>
          <a:p>
            <a:pPr lvl="2">
              <a:lnSpc>
                <a:spcPct val="90000"/>
              </a:lnSpc>
            </a:pPr>
            <a:r>
              <a:rPr lang="en-US" dirty="0"/>
              <a:t>Don’t fragment, </a:t>
            </a:r>
            <a:r>
              <a:rPr lang="en-US" dirty="0" err="1"/>
              <a:t>không</a:t>
            </a:r>
            <a:r>
              <a:rPr lang="en-US" dirty="0"/>
              <a:t> </a:t>
            </a:r>
            <a:r>
              <a:rPr lang="en-US" dirty="0" err="1"/>
              <a:t>chia</a:t>
            </a:r>
            <a:r>
              <a:rPr lang="en-US" dirty="0"/>
              <a:t> </a:t>
            </a:r>
            <a:r>
              <a:rPr lang="en-US" dirty="0" err="1"/>
              <a:t>nhỏ</a:t>
            </a:r>
            <a:endParaRPr lang="en-US" dirty="0"/>
          </a:p>
          <a:p>
            <a:pPr lvl="1">
              <a:lnSpc>
                <a:spcPct val="90000"/>
              </a:lnSpc>
            </a:pPr>
            <a:r>
              <a:rPr lang="en-US" dirty="0"/>
              <a:t>MF</a:t>
            </a:r>
          </a:p>
          <a:p>
            <a:pPr lvl="2">
              <a:lnSpc>
                <a:spcPct val="90000"/>
              </a:lnSpc>
            </a:pPr>
            <a:r>
              <a:rPr lang="en-US" dirty="0"/>
              <a:t>More fragment, </a:t>
            </a:r>
            <a:r>
              <a:rPr lang="en-US" dirty="0" err="1"/>
              <a:t>còn</a:t>
            </a:r>
            <a:r>
              <a:rPr lang="en-US" dirty="0"/>
              <a:t> </a:t>
            </a:r>
            <a:r>
              <a:rPr lang="en-US" dirty="0" err="1"/>
              <a:t>gói</a:t>
            </a:r>
            <a:r>
              <a:rPr lang="en-US" dirty="0"/>
              <a:t> tin </a:t>
            </a:r>
            <a:r>
              <a:rPr lang="en-US" dirty="0" err="1"/>
              <a:t>nhỏ</a:t>
            </a:r>
            <a:r>
              <a:rPr lang="en-US" dirty="0"/>
              <a:t> </a:t>
            </a:r>
            <a:r>
              <a:rPr lang="en-US" dirty="0" err="1"/>
              <a:t>tiếp</a:t>
            </a:r>
            <a:endParaRPr lang="en-US" dirty="0"/>
          </a:p>
          <a:p>
            <a:pPr lvl="2">
              <a:lnSpc>
                <a:spcPct val="90000"/>
              </a:lnSpc>
            </a:pPr>
            <a:r>
              <a:rPr lang="en-US" dirty="0" err="1"/>
              <a:t>Khi</a:t>
            </a:r>
            <a:r>
              <a:rPr lang="en-US" dirty="0"/>
              <a:t> 1 </a:t>
            </a:r>
            <a:r>
              <a:rPr lang="en-US" dirty="0" err="1"/>
              <a:t>gói</a:t>
            </a:r>
            <a:r>
              <a:rPr lang="en-US" dirty="0"/>
              <a:t> tin </a:t>
            </a:r>
            <a:r>
              <a:rPr lang="en-US" dirty="0" err="1"/>
              <a:t>bị</a:t>
            </a:r>
            <a:r>
              <a:rPr lang="en-US" dirty="0"/>
              <a:t> </a:t>
            </a:r>
            <a:r>
              <a:rPr lang="en-US" dirty="0" err="1"/>
              <a:t>chia</a:t>
            </a:r>
            <a:r>
              <a:rPr lang="en-US" dirty="0"/>
              <a:t> </a:t>
            </a:r>
            <a:r>
              <a:rPr lang="en-US" dirty="0" err="1"/>
              <a:t>nhỏ</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gói</a:t>
            </a:r>
            <a:r>
              <a:rPr lang="en-US" dirty="0"/>
              <a:t> </a:t>
            </a:r>
            <a:r>
              <a:rPr lang="en-US" dirty="0" err="1"/>
              <a:t>nhỏ</a:t>
            </a:r>
            <a:r>
              <a:rPr lang="en-US" dirty="0"/>
              <a:t> (</a:t>
            </a:r>
            <a:r>
              <a:rPr lang="en-US" dirty="0" err="1"/>
              <a:t>trừ</a:t>
            </a:r>
            <a:r>
              <a:rPr lang="en-US" dirty="0"/>
              <a:t> </a:t>
            </a:r>
            <a:r>
              <a:rPr lang="en-US" dirty="0" err="1"/>
              <a:t>gói</a:t>
            </a:r>
            <a:r>
              <a:rPr lang="en-US" dirty="0"/>
              <a:t> tin </a:t>
            </a:r>
            <a:r>
              <a:rPr lang="en-US" dirty="0" err="1"/>
              <a:t>cuối</a:t>
            </a:r>
            <a:r>
              <a:rPr lang="en-US" dirty="0"/>
              <a:t> </a:t>
            </a:r>
            <a:r>
              <a:rPr lang="en-US" dirty="0" err="1"/>
              <a:t>cùng</a:t>
            </a:r>
            <a:r>
              <a:rPr lang="en-US" dirty="0"/>
              <a:t>), bit </a:t>
            </a:r>
            <a:r>
              <a:rPr lang="en-US" dirty="0" err="1"/>
              <a:t>này</a:t>
            </a:r>
            <a:r>
              <a:rPr lang="en-US" dirty="0"/>
              <a:t> </a:t>
            </a:r>
            <a:r>
              <a:rPr lang="en-US" dirty="0" err="1"/>
              <a:t>được</a:t>
            </a:r>
            <a:r>
              <a:rPr lang="en-US" dirty="0"/>
              <a:t> </a:t>
            </a:r>
            <a:r>
              <a:rPr lang="en-US" dirty="0" err="1"/>
              <a:t>bật</a:t>
            </a:r>
            <a:r>
              <a:rPr lang="en-US" dirty="0"/>
              <a:t> </a:t>
            </a:r>
            <a:r>
              <a:rPr lang="en-US" dirty="0" err="1"/>
              <a:t>lên</a:t>
            </a:r>
            <a:endParaRPr lang="en-US" dirty="0"/>
          </a:p>
          <a:p>
            <a:pPr>
              <a:lnSpc>
                <a:spcPct val="80000"/>
              </a:lnSpc>
            </a:pPr>
            <a:r>
              <a:rPr lang="en-US" dirty="0"/>
              <a:t>Fragment offset (13)</a:t>
            </a:r>
          </a:p>
          <a:p>
            <a:pPr lvl="1">
              <a:lnSpc>
                <a:spcPct val="80000"/>
              </a:lnSpc>
            </a:pPr>
            <a:r>
              <a:rPr lang="en-US" sz="2000" dirty="0" err="1"/>
              <a:t>Vị</a:t>
            </a:r>
            <a:r>
              <a:rPr lang="en-US" sz="2000" dirty="0"/>
              <a:t> </a:t>
            </a:r>
            <a:r>
              <a:rPr lang="en-US" sz="2000" dirty="0" err="1"/>
              <a:t>trí</a:t>
            </a:r>
            <a:r>
              <a:rPr lang="en-US" sz="2000" dirty="0"/>
              <a:t> </a:t>
            </a:r>
            <a:r>
              <a:rPr lang="en-US" sz="2000" dirty="0" err="1"/>
              <a:t>gói</a:t>
            </a:r>
            <a:r>
              <a:rPr lang="en-US" sz="2000" dirty="0"/>
              <a:t> </a:t>
            </a:r>
            <a:r>
              <a:rPr lang="en-US" sz="2000" dirty="0" err="1"/>
              <a:t>nhỏ</a:t>
            </a:r>
            <a:r>
              <a:rPr lang="en-US" sz="2000" dirty="0"/>
              <a:t> </a:t>
            </a:r>
            <a:r>
              <a:rPr lang="en-US" sz="2000" dirty="0" err="1"/>
              <a:t>trong</a:t>
            </a:r>
            <a:r>
              <a:rPr lang="en-US" sz="2000" dirty="0"/>
              <a:t> </a:t>
            </a:r>
            <a:r>
              <a:rPr lang="en-US" sz="2000" dirty="0" err="1"/>
              <a:t>gói</a:t>
            </a:r>
            <a:r>
              <a:rPr lang="en-US" sz="2000" dirty="0"/>
              <a:t> tin ban </a:t>
            </a:r>
            <a:r>
              <a:rPr lang="en-US" sz="2000" dirty="0" err="1"/>
              <a:t>đầu</a:t>
            </a:r>
            <a:endParaRPr lang="en-US" sz="2600" dirty="0"/>
          </a:p>
          <a:p>
            <a:pPr>
              <a:lnSpc>
                <a:spcPct val="80000"/>
              </a:lnSpc>
            </a:pPr>
            <a:r>
              <a:rPr lang="en-US" dirty="0"/>
              <a:t>Time to live – TTL (8)</a:t>
            </a:r>
          </a:p>
          <a:p>
            <a:pPr lvl="1">
              <a:lnSpc>
                <a:spcPct val="80000"/>
              </a:lnSpc>
            </a:pPr>
            <a:r>
              <a:rPr lang="en-US" sz="2000" dirty="0" err="1"/>
              <a:t>Thời</a:t>
            </a:r>
            <a:r>
              <a:rPr lang="en-US" sz="2000" dirty="0"/>
              <a:t> </a:t>
            </a:r>
            <a:r>
              <a:rPr lang="en-US" sz="2000" dirty="0" err="1"/>
              <a:t>gian</a:t>
            </a:r>
            <a:r>
              <a:rPr lang="en-US" sz="2000" dirty="0"/>
              <a:t> </a:t>
            </a:r>
            <a:r>
              <a:rPr lang="en-US" sz="2000" dirty="0" err="1"/>
              <a:t>sống</a:t>
            </a:r>
            <a:r>
              <a:rPr lang="en-US" sz="2000" dirty="0"/>
              <a:t> </a:t>
            </a:r>
            <a:r>
              <a:rPr lang="en-US" sz="2000" dirty="0" err="1"/>
              <a:t>của</a:t>
            </a:r>
            <a:r>
              <a:rPr lang="en-US" sz="2000" dirty="0"/>
              <a:t> </a:t>
            </a:r>
            <a:r>
              <a:rPr lang="en-US" sz="2000" dirty="0" err="1"/>
              <a:t>gói</a:t>
            </a:r>
            <a:r>
              <a:rPr lang="en-US" sz="2000" dirty="0"/>
              <a:t> tin (hop count)</a:t>
            </a:r>
          </a:p>
          <a:p>
            <a:pPr lvl="1">
              <a:lnSpc>
                <a:spcPct val="80000"/>
              </a:lnSpc>
            </a:pPr>
            <a:r>
              <a:rPr lang="en-US" sz="2000" dirty="0" err="1"/>
              <a:t>Giảm</a:t>
            </a:r>
            <a:r>
              <a:rPr lang="en-US" sz="2000" dirty="0"/>
              <a:t> </a:t>
            </a:r>
            <a:r>
              <a:rPr lang="en-US" sz="2000" dirty="0" err="1"/>
              <a:t>mỗi</a:t>
            </a:r>
            <a:r>
              <a:rPr lang="en-US" sz="2000" dirty="0"/>
              <a:t> </a:t>
            </a:r>
            <a:r>
              <a:rPr lang="en-US" sz="2000" dirty="0" err="1"/>
              <a:t>khi</a:t>
            </a:r>
            <a:r>
              <a:rPr lang="en-US" sz="2000" dirty="0"/>
              <a:t> </a:t>
            </a:r>
            <a:r>
              <a:rPr lang="en-US" sz="2000" dirty="0" err="1"/>
              <a:t>gói</a:t>
            </a:r>
            <a:r>
              <a:rPr lang="en-US" sz="2000" dirty="0"/>
              <a:t> tin </a:t>
            </a:r>
            <a:r>
              <a:rPr lang="en-US" sz="2000" dirty="0" err="1"/>
              <a:t>đến</a:t>
            </a:r>
            <a:r>
              <a:rPr lang="en-US" sz="2000" dirty="0"/>
              <a:t> 1 router </a:t>
            </a:r>
            <a:r>
              <a:rPr lang="en-US" sz="2000" dirty="0" err="1"/>
              <a:t>mới</a:t>
            </a:r>
            <a:endParaRPr lang="en-US" sz="2000" dirty="0"/>
          </a:p>
          <a:p>
            <a:pPr lvl="2">
              <a:lnSpc>
                <a:spcPct val="80000"/>
              </a:lnSpc>
            </a:pPr>
            <a:r>
              <a:rPr lang="en-US" sz="1700" dirty="0" err="1"/>
              <a:t>Khi</a:t>
            </a:r>
            <a:r>
              <a:rPr lang="en-US" sz="1700" dirty="0"/>
              <a:t> hop count =0 </a:t>
            </a:r>
            <a:r>
              <a:rPr lang="en-US" sz="1700" dirty="0" err="1"/>
              <a:t>thì</a:t>
            </a:r>
            <a:r>
              <a:rPr lang="en-US" sz="1700" dirty="0"/>
              <a:t> </a:t>
            </a:r>
            <a:r>
              <a:rPr lang="en-US" sz="1700" dirty="0" err="1"/>
              <a:t>gói</a:t>
            </a:r>
            <a:r>
              <a:rPr lang="en-US" sz="1700" dirty="0"/>
              <a:t> tin </a:t>
            </a:r>
            <a:r>
              <a:rPr lang="en-US" sz="1700" dirty="0" err="1"/>
              <a:t>bị</a:t>
            </a:r>
            <a:r>
              <a:rPr lang="en-US" sz="1700" dirty="0"/>
              <a:t> </a:t>
            </a:r>
            <a:r>
              <a:rPr lang="en-US" sz="1700" dirty="0" err="1"/>
              <a:t>loại</a:t>
            </a:r>
            <a:r>
              <a:rPr lang="en-US" sz="1700" dirty="0"/>
              <a:t> </a:t>
            </a:r>
            <a:r>
              <a:rPr lang="en-US" sz="1700" dirty="0" err="1"/>
              <a:t>bỏ</a:t>
            </a:r>
            <a:endParaRPr lang="vi-VN" dirty="0"/>
          </a:p>
        </p:txBody>
      </p:sp>
      <p:sp>
        <p:nvSpPr>
          <p:cNvPr id="4" name="Footer Placeholder 3"/>
          <p:cNvSpPr>
            <a:spLocks noGrp="1"/>
          </p:cNvSpPr>
          <p:nvPr>
            <p:ph type="ftr" sz="quarter" idx="11"/>
          </p:nvPr>
        </p:nvSpPr>
        <p:spPr/>
        <p:txBody>
          <a:bodyPr/>
          <a:lstStyle/>
          <a:p>
            <a:r>
              <a:rPr lang="en-US"/>
              <a:t>Khoa Công nghệ thông tin - Đại học Khoa học tự nhiên TP Hồ Chí Minh</a:t>
            </a:r>
          </a:p>
        </p:txBody>
      </p:sp>
      <p:sp>
        <p:nvSpPr>
          <p:cNvPr id="5" name="Slide Number Placeholder 4"/>
          <p:cNvSpPr>
            <a:spLocks noGrp="1"/>
          </p:cNvSpPr>
          <p:nvPr>
            <p:ph type="sldNum" sz="quarter" idx="12"/>
          </p:nvPr>
        </p:nvSpPr>
        <p:spPr/>
        <p:txBody>
          <a:bodyPr/>
          <a:lstStyle/>
          <a:p>
            <a:fld id="{4810A696-75C0-4E1D-A482-26D5420205C7}" type="slidenum">
              <a:rPr lang="en-US" smtClean="0"/>
              <a:pPr/>
              <a:t>39</a:t>
            </a:fld>
            <a:endParaRPr lang="en-US"/>
          </a:p>
        </p:txBody>
      </p:sp>
      <p:graphicFrame>
        <p:nvGraphicFramePr>
          <p:cNvPr id="6" name="Group 4"/>
          <p:cNvGraphicFramePr>
            <a:graphicFrameLocks/>
          </p:cNvGraphicFramePr>
          <p:nvPr/>
        </p:nvGraphicFramePr>
        <p:xfrm>
          <a:off x="2514600" y="1524000"/>
          <a:ext cx="1976437" cy="457200"/>
        </p:xfrm>
        <a:graphic>
          <a:graphicData uri="http://schemas.openxmlformats.org/drawingml/2006/table">
            <a:tbl>
              <a:tblPr/>
              <a:tblGrid>
                <a:gridCol w="658812">
                  <a:extLst>
                    <a:ext uri="{9D8B030D-6E8A-4147-A177-3AD203B41FA5}">
                      <a16:colId xmlns:a16="http://schemas.microsoft.com/office/drawing/2014/main" val="20000"/>
                    </a:ext>
                  </a:extLst>
                </a:gridCol>
                <a:gridCol w="658813">
                  <a:extLst>
                    <a:ext uri="{9D8B030D-6E8A-4147-A177-3AD203B41FA5}">
                      <a16:colId xmlns:a16="http://schemas.microsoft.com/office/drawing/2014/main" val="20001"/>
                    </a:ext>
                  </a:extLst>
                </a:gridCol>
                <a:gridCol w="658812">
                  <a:extLst>
                    <a:ext uri="{9D8B030D-6E8A-4147-A177-3AD203B41FA5}">
                      <a16:colId xmlns:a16="http://schemas.microsoft.com/office/drawing/2014/main" val="20002"/>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mic Sans MS" pitchFamily="66" charset="0"/>
                        </a:rPr>
                        <a:t>DF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mic Sans MS" pitchFamily="66" charset="0"/>
                        </a:rPr>
                        <a:t>MF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Nội</a:t>
            </a:r>
            <a:r>
              <a:rPr lang="en-US" dirty="0"/>
              <a:t> dung</a:t>
            </a:r>
          </a:p>
        </p:txBody>
      </p:sp>
      <p:sp>
        <p:nvSpPr>
          <p:cNvPr id="3" name="Content Placeholder 2"/>
          <p:cNvSpPr>
            <a:spLocks noGrp="1"/>
          </p:cNvSpPr>
          <p:nvPr>
            <p:ph sz="quarter" idx="1"/>
          </p:nvPr>
        </p:nvSpPr>
        <p:spPr/>
        <p:txBody>
          <a:bodyPr>
            <a:normAutofit fontScale="62500" lnSpcReduction="20000"/>
          </a:bodyPr>
          <a:lstStyle/>
          <a:p>
            <a:r>
              <a:rPr lang="en-US" dirty="0" err="1"/>
              <a:t>Giới</a:t>
            </a:r>
            <a:r>
              <a:rPr lang="en-US" dirty="0"/>
              <a:t> </a:t>
            </a:r>
            <a:r>
              <a:rPr lang="en-US" dirty="0" err="1"/>
              <a:t>thiệu</a:t>
            </a:r>
            <a:endParaRPr lang="en-US" dirty="0"/>
          </a:p>
          <a:p>
            <a:r>
              <a:rPr lang="en-US" b="1" dirty="0" err="1"/>
              <a:t>Định</a:t>
            </a:r>
            <a:r>
              <a:rPr lang="en-US" b="1" dirty="0"/>
              <a:t> </a:t>
            </a:r>
            <a:r>
              <a:rPr lang="en-US" b="1" dirty="0" err="1"/>
              <a:t>tuyến</a:t>
            </a:r>
            <a:r>
              <a:rPr lang="en-US" b="1" dirty="0"/>
              <a:t> – </a:t>
            </a:r>
            <a:r>
              <a:rPr lang="en-US" b="1" dirty="0" err="1"/>
              <a:t>chuyển</a:t>
            </a:r>
            <a:r>
              <a:rPr lang="en-US" b="1" dirty="0"/>
              <a:t> </a:t>
            </a:r>
            <a:r>
              <a:rPr lang="en-US" b="1" dirty="0" err="1"/>
              <a:t>tiếp</a:t>
            </a:r>
            <a:r>
              <a:rPr lang="en-US" dirty="0"/>
              <a:t>: </a:t>
            </a:r>
            <a:r>
              <a:rPr lang="vi-VN" dirty="0"/>
              <a:t>chuyển tiếp: Định tuyến là quá trình xác định đường đi tối ưu nhất mà gói tin sẽ đi qua để đến được đích. Trong quá trình này, các bộ định tuyến (router) dựa trên các thuật toán để xác định đường đi tốt nhất cho dữ liệu di chuyển</a:t>
            </a:r>
            <a:endParaRPr lang="en-US" dirty="0"/>
          </a:p>
          <a:p>
            <a:r>
              <a:rPr lang="en-US" dirty="0"/>
              <a:t>Giao </a:t>
            </a:r>
            <a:r>
              <a:rPr lang="en-US" dirty="0" err="1"/>
              <a:t>thức</a:t>
            </a:r>
            <a:r>
              <a:rPr lang="en-US" dirty="0"/>
              <a:t> </a:t>
            </a:r>
            <a:r>
              <a:rPr lang="en-US" b="1" dirty="0"/>
              <a:t>IP</a:t>
            </a:r>
            <a:r>
              <a:rPr lang="en-US" dirty="0"/>
              <a:t>: </a:t>
            </a:r>
            <a:r>
              <a:rPr lang="vi-VN" dirty="0"/>
              <a:t>Giao thức IP (Internet Protocol) là một giao thức của chồng giao thức TCP/IP thuộc tầng mạng. Giao thức IP sử dụng cơ chế định địa chỉ theo kiểu phân cấp. Một trong những giao thức tầng mạng thông dụng nhất ngày nay là IPv4; đây là giao thức IP phiên bản 4</a:t>
            </a:r>
            <a:r>
              <a:rPr lang="en-US" dirty="0"/>
              <a:t> </a:t>
            </a:r>
            <a:r>
              <a:rPr lang="en-US" b="1" dirty="0"/>
              <a:t>(IP ko </a:t>
            </a:r>
            <a:r>
              <a:rPr lang="en-US" b="1" dirty="0" err="1"/>
              <a:t>phải</a:t>
            </a:r>
            <a:r>
              <a:rPr lang="en-US" b="1" dirty="0"/>
              <a:t> </a:t>
            </a:r>
            <a:r>
              <a:rPr lang="en-US" b="1" dirty="0" err="1"/>
              <a:t>nghi</a:t>
            </a:r>
            <a:r>
              <a:rPr lang="en-US" b="1" dirty="0"/>
              <a:t> </a:t>
            </a:r>
            <a:r>
              <a:rPr lang="en-US" b="1" dirty="0" err="1"/>
              <a:t>thức</a:t>
            </a:r>
            <a:r>
              <a:rPr lang="en-US" b="1" dirty="0"/>
              <a:t> </a:t>
            </a:r>
            <a:r>
              <a:rPr lang="en-US" b="1" dirty="0" err="1"/>
              <a:t>định</a:t>
            </a:r>
            <a:r>
              <a:rPr lang="en-US" b="1" dirty="0"/>
              <a:t> </a:t>
            </a:r>
            <a:r>
              <a:rPr lang="en-US" b="1" dirty="0" err="1"/>
              <a:t>tuyến</a:t>
            </a:r>
            <a:r>
              <a:rPr lang="en-US" b="1" dirty="0"/>
              <a:t>, </a:t>
            </a:r>
            <a:r>
              <a:rPr lang="en-US" b="1" dirty="0" err="1"/>
              <a:t>chỉ</a:t>
            </a:r>
            <a:r>
              <a:rPr lang="en-US" b="1" dirty="0"/>
              <a:t> </a:t>
            </a:r>
            <a:r>
              <a:rPr lang="en-US" b="1" dirty="0" err="1"/>
              <a:t>thực</a:t>
            </a:r>
            <a:r>
              <a:rPr lang="en-US" b="1" dirty="0"/>
              <a:t> </a:t>
            </a:r>
            <a:r>
              <a:rPr lang="en-US" b="1" dirty="0" err="1"/>
              <a:t>hiện</a:t>
            </a:r>
            <a:r>
              <a:rPr lang="en-US" b="1" dirty="0"/>
              <a:t> </a:t>
            </a:r>
            <a:r>
              <a:rPr lang="en-US" b="1" dirty="0" err="1"/>
              <a:t>việc</a:t>
            </a:r>
            <a:r>
              <a:rPr lang="en-US" b="1" dirty="0"/>
              <a:t> </a:t>
            </a:r>
            <a:r>
              <a:rPr lang="en-US" b="1" dirty="0" err="1"/>
              <a:t>định</a:t>
            </a:r>
            <a:r>
              <a:rPr lang="en-US" b="1" dirty="0"/>
              <a:t> </a:t>
            </a:r>
            <a:r>
              <a:rPr lang="en-US" b="1" dirty="0" err="1"/>
              <a:t>tuyến</a:t>
            </a:r>
            <a:r>
              <a:rPr lang="en-US" b="1" dirty="0"/>
              <a:t> (</a:t>
            </a:r>
            <a:r>
              <a:rPr lang="en-US" b="1" dirty="0" err="1"/>
              <a:t>thực</a:t>
            </a:r>
            <a:r>
              <a:rPr lang="en-US" b="1" dirty="0"/>
              <a:t> </a:t>
            </a:r>
            <a:r>
              <a:rPr lang="en-US" b="1" dirty="0" err="1"/>
              <a:t>hiện</a:t>
            </a:r>
            <a:r>
              <a:rPr lang="en-US" b="1" dirty="0"/>
              <a:t> </a:t>
            </a:r>
            <a:r>
              <a:rPr lang="en-US" b="1" dirty="0" err="1"/>
              <a:t>việc</a:t>
            </a:r>
            <a:r>
              <a:rPr lang="en-US" b="1" dirty="0"/>
              <a:t> </a:t>
            </a:r>
            <a:r>
              <a:rPr lang="en-US" b="1" dirty="0" err="1"/>
              <a:t>truyền</a:t>
            </a:r>
            <a:r>
              <a:rPr lang="en-US" b="1" dirty="0"/>
              <a:t> </a:t>
            </a:r>
            <a:r>
              <a:rPr lang="en-US" b="1" dirty="0" err="1"/>
              <a:t>gói</a:t>
            </a:r>
            <a:r>
              <a:rPr lang="en-US" b="1" dirty="0"/>
              <a:t> tin </a:t>
            </a:r>
            <a:r>
              <a:rPr lang="en-US" b="1" dirty="0" err="1"/>
              <a:t>đi</a:t>
            </a:r>
            <a:r>
              <a:rPr lang="en-US" b="1" dirty="0"/>
              <a:t>), ko </a:t>
            </a:r>
            <a:r>
              <a:rPr lang="en-US" b="1" dirty="0" err="1"/>
              <a:t>tạo</a:t>
            </a:r>
            <a:r>
              <a:rPr lang="en-US" b="1" dirty="0"/>
              <a:t> </a:t>
            </a:r>
            <a:r>
              <a:rPr lang="en-US" b="1" dirty="0" err="1"/>
              <a:t>lập</a:t>
            </a:r>
            <a:r>
              <a:rPr lang="en-US" b="1" dirty="0"/>
              <a:t> </a:t>
            </a:r>
            <a:r>
              <a:rPr lang="en-US" b="1" dirty="0" err="1"/>
              <a:t>bảng</a:t>
            </a:r>
            <a:r>
              <a:rPr lang="en-US" b="1" dirty="0"/>
              <a:t> </a:t>
            </a:r>
            <a:r>
              <a:rPr lang="en-US" b="1" dirty="0" err="1"/>
              <a:t>định</a:t>
            </a:r>
            <a:r>
              <a:rPr lang="en-US" b="1" dirty="0"/>
              <a:t> </a:t>
            </a:r>
            <a:r>
              <a:rPr lang="en-US" b="1" dirty="0" err="1"/>
              <a:t>tuyến</a:t>
            </a:r>
            <a:r>
              <a:rPr lang="en-US" b="1" dirty="0"/>
              <a:t> – </a:t>
            </a:r>
            <a:r>
              <a:rPr lang="en-US" b="1" dirty="0" err="1"/>
              <a:t>tạo</a:t>
            </a:r>
            <a:r>
              <a:rPr lang="en-US" b="1" dirty="0"/>
              <a:t> </a:t>
            </a:r>
            <a:r>
              <a:rPr lang="en-US" b="1" dirty="0" err="1"/>
              <a:t>bởi</a:t>
            </a:r>
            <a:r>
              <a:rPr lang="en-US" b="1" dirty="0"/>
              <a:t> routing protocol)</a:t>
            </a:r>
          </a:p>
          <a:p>
            <a:endParaRPr lang="en-US" dirty="0"/>
          </a:p>
          <a:p>
            <a:r>
              <a:rPr lang="en-US" dirty="0"/>
              <a:t>Giao </a:t>
            </a:r>
            <a:r>
              <a:rPr lang="en-US" dirty="0" err="1"/>
              <a:t>thức</a:t>
            </a:r>
            <a:r>
              <a:rPr lang="en-US" dirty="0"/>
              <a:t> ICMP (</a:t>
            </a:r>
            <a:r>
              <a:rPr lang="en-US" dirty="0" err="1"/>
              <a:t>lệnh</a:t>
            </a:r>
            <a:r>
              <a:rPr lang="en-US" dirty="0"/>
              <a:t> ping- </a:t>
            </a:r>
            <a:r>
              <a:rPr lang="en-US" dirty="0" err="1"/>
              <a:t>kiểm</a:t>
            </a:r>
            <a:r>
              <a:rPr lang="en-US" dirty="0"/>
              <a:t> </a:t>
            </a:r>
            <a:r>
              <a:rPr lang="en-US" dirty="0" err="1"/>
              <a:t>tra</a:t>
            </a:r>
            <a:r>
              <a:rPr lang="en-US" dirty="0"/>
              <a:t> </a:t>
            </a:r>
            <a:r>
              <a:rPr lang="en-US" dirty="0" err="1"/>
              <a:t>có</a:t>
            </a:r>
            <a:r>
              <a:rPr lang="en-US" dirty="0"/>
              <a:t> </a:t>
            </a:r>
            <a:r>
              <a:rPr lang="en-US" dirty="0" err="1"/>
              <a:t>thông</a:t>
            </a:r>
            <a:r>
              <a:rPr lang="en-US" dirty="0"/>
              <a:t> </a:t>
            </a:r>
            <a:r>
              <a:rPr lang="en-US" dirty="0" err="1"/>
              <a:t>mạng</a:t>
            </a:r>
            <a:r>
              <a:rPr lang="en-US" dirty="0"/>
              <a:t> + </a:t>
            </a:r>
            <a:r>
              <a:rPr lang="en-US" dirty="0" err="1"/>
              <a:t>tgian</a:t>
            </a:r>
            <a:r>
              <a:rPr lang="en-US" dirty="0"/>
              <a:t> </a:t>
            </a:r>
            <a:r>
              <a:rPr lang="en-US" dirty="0" err="1"/>
              <a:t>gửi</a:t>
            </a:r>
            <a:r>
              <a:rPr lang="en-US" dirty="0"/>
              <a:t> </a:t>
            </a:r>
            <a:r>
              <a:rPr lang="en-US" dirty="0" err="1"/>
              <a:t>gói</a:t>
            </a:r>
            <a:r>
              <a:rPr lang="en-US" dirty="0"/>
              <a:t> tin): G</a:t>
            </a:r>
            <a:r>
              <a:rPr lang="vi-VN" dirty="0"/>
              <a:t>iao thức ICMP (Internet Control Message Protocol) được các thiết bị mạng như router dùng để gửi đi các thông báo lỗi chỉ ra một dịch vụ có tồn tại hay không, hoặc một địa chỉ host hay router có tồn tại hay không. ICMP cũng có thể được sử dụng để chuyển tiếp các thông điệp truy vấn</a:t>
            </a:r>
            <a:endParaRPr lang="en-US" dirty="0"/>
          </a:p>
          <a:p>
            <a:r>
              <a:rPr lang="en-US" dirty="0"/>
              <a:t>Giao </a:t>
            </a:r>
            <a:r>
              <a:rPr lang="en-US" dirty="0" err="1"/>
              <a:t>thức</a:t>
            </a:r>
            <a:r>
              <a:rPr lang="en-US" dirty="0"/>
              <a:t> </a:t>
            </a:r>
            <a:r>
              <a:rPr lang="en-US" b="1" dirty="0"/>
              <a:t>NAT</a:t>
            </a:r>
            <a:r>
              <a:rPr lang="en-US" dirty="0"/>
              <a:t> : </a:t>
            </a:r>
            <a:r>
              <a:rPr lang="vi-VN" dirty="0"/>
              <a:t>NAT (Network Address Translation) là một kỹ thuật cho phép chuyển đổi IP nội miền thành IP ngoại miền, mở rộng mạng lưới truy cập. Vị trí để thực hiện kỹ thuật NAT là router biên, nơi kết nối 2 loại mạng này</a:t>
            </a:r>
            <a:endParaRPr lang="en-US" dirty="0"/>
          </a:p>
          <a:p>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4</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mph" presetSubtype="2" fill="hold" nodeType="clickEffect">
                                  <p:stCondLst>
                                    <p:cond delay="0"/>
                                  </p:stCondLst>
                                  <p:childTnLst>
                                    <p:animClr clrSpc="rgb" dir="cw">
                                      <p:cBhvr override="childStyle">
                                        <p:cTn id="31" dur="2000" fill="hold"/>
                                        <p:tgtEl>
                                          <p:spTgt spid="3">
                                            <p:txEl>
                                              <p:pRg st="0" end="0"/>
                                            </p:txEl>
                                          </p:spTgt>
                                        </p:tgtEl>
                                        <p:attrNameLst>
                                          <p:attrName>style.color</p:attrName>
                                        </p:attrNameLst>
                                      </p:cBhvr>
                                      <p:to>
                                        <a:srgbClr val="3E6D94"/>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en-US"/>
              <a:t>Routed protocol - 5</a:t>
            </a:r>
          </a:p>
        </p:txBody>
      </p:sp>
      <p:sp>
        <p:nvSpPr>
          <p:cNvPr id="146435" name="Rectangle 3"/>
          <p:cNvSpPr>
            <a:spLocks noGrp="1" noChangeArrowheads="1"/>
          </p:cNvSpPr>
          <p:nvPr>
            <p:ph sz="quarter" idx="1"/>
          </p:nvPr>
        </p:nvSpPr>
        <p:spPr/>
        <p:txBody>
          <a:bodyPr>
            <a:normAutofit fontScale="92500" lnSpcReduction="10000"/>
          </a:bodyPr>
          <a:lstStyle/>
          <a:p>
            <a:pPr eaLnBrk="1" hangingPunct="1">
              <a:lnSpc>
                <a:spcPct val="80000"/>
              </a:lnSpc>
            </a:pPr>
            <a:r>
              <a:rPr lang="en-US" sz="2400" dirty="0"/>
              <a:t>Protocol (8)</a:t>
            </a:r>
          </a:p>
          <a:p>
            <a:pPr lvl="1" eaLnBrk="1" hangingPunct="1">
              <a:lnSpc>
                <a:spcPct val="80000"/>
              </a:lnSpc>
            </a:pPr>
            <a:r>
              <a:rPr lang="en-US" sz="2000" dirty="0" err="1"/>
              <a:t>Chỉ</a:t>
            </a:r>
            <a:r>
              <a:rPr lang="en-US" sz="2000" dirty="0"/>
              <a:t> </a:t>
            </a:r>
            <a:r>
              <a:rPr lang="en-US" sz="2000" dirty="0" err="1"/>
              <a:t>ra</a:t>
            </a:r>
            <a:r>
              <a:rPr lang="en-US" sz="2000" dirty="0"/>
              <a:t> </a:t>
            </a:r>
            <a:r>
              <a:rPr lang="en-US" sz="2000" dirty="0" err="1"/>
              <a:t>nghi</a:t>
            </a:r>
            <a:r>
              <a:rPr lang="en-US" sz="2000" dirty="0"/>
              <a:t> </a:t>
            </a:r>
            <a:r>
              <a:rPr lang="en-US" sz="2000" dirty="0" err="1"/>
              <a:t>thức</a:t>
            </a:r>
            <a:r>
              <a:rPr lang="en-US" sz="2000" dirty="0"/>
              <a:t> </a:t>
            </a:r>
            <a:r>
              <a:rPr lang="en-US" sz="2000" dirty="0" err="1"/>
              <a:t>nào</a:t>
            </a:r>
            <a:r>
              <a:rPr lang="en-US" sz="2000" dirty="0"/>
              <a:t> ở </a:t>
            </a:r>
            <a:r>
              <a:rPr lang="en-US" sz="2000" dirty="0" err="1"/>
              <a:t>tầng</a:t>
            </a:r>
            <a:r>
              <a:rPr lang="en-US" sz="2000" dirty="0"/>
              <a:t> transport </a:t>
            </a:r>
            <a:r>
              <a:rPr lang="en-US" sz="2000" dirty="0" err="1"/>
              <a:t>mà</a:t>
            </a:r>
            <a:r>
              <a:rPr lang="en-US" sz="2000" dirty="0"/>
              <a:t> </a:t>
            </a:r>
            <a:r>
              <a:rPr lang="en-US" sz="2000" dirty="0" err="1"/>
              <a:t>gói</a:t>
            </a:r>
            <a:r>
              <a:rPr lang="en-US" sz="2000" dirty="0"/>
              <a:t> tin </a:t>
            </a:r>
            <a:r>
              <a:rPr lang="en-US" sz="2000" dirty="0" err="1"/>
              <a:t>đang</a:t>
            </a:r>
            <a:r>
              <a:rPr lang="en-US" sz="2000" dirty="0"/>
              <a:t> </a:t>
            </a:r>
            <a:r>
              <a:rPr lang="en-US" sz="2000" dirty="0" err="1"/>
              <a:t>sử</a:t>
            </a:r>
            <a:r>
              <a:rPr lang="en-US" sz="2000" dirty="0"/>
              <a:t> </a:t>
            </a:r>
            <a:r>
              <a:rPr lang="en-US" sz="2000" dirty="0" err="1"/>
              <a:t>dụng</a:t>
            </a:r>
            <a:endParaRPr lang="en-US" sz="2000" dirty="0"/>
          </a:p>
          <a:p>
            <a:pPr lvl="1" eaLnBrk="1" hangingPunct="1">
              <a:lnSpc>
                <a:spcPct val="80000"/>
              </a:lnSpc>
            </a:pPr>
            <a:r>
              <a:rPr lang="en-US" sz="2000" dirty="0"/>
              <a:t>VD: TCP = 6, UDP =17</a:t>
            </a:r>
          </a:p>
          <a:p>
            <a:pPr eaLnBrk="1" hangingPunct="1">
              <a:lnSpc>
                <a:spcPct val="80000"/>
              </a:lnSpc>
            </a:pPr>
            <a:r>
              <a:rPr lang="en-US" sz="2400" dirty="0"/>
              <a:t>Internet (Header) checksum (16)</a:t>
            </a:r>
          </a:p>
          <a:p>
            <a:pPr lvl="1" eaLnBrk="1" hangingPunct="1">
              <a:lnSpc>
                <a:spcPct val="80000"/>
              </a:lnSpc>
            </a:pPr>
            <a:r>
              <a:rPr lang="en-US" sz="2000" dirty="0" err="1"/>
              <a:t>Kiểm</a:t>
            </a:r>
            <a:r>
              <a:rPr lang="en-US" sz="2000" dirty="0"/>
              <a:t> </a:t>
            </a:r>
            <a:r>
              <a:rPr lang="en-US" sz="2000" dirty="0" err="1"/>
              <a:t>tra</a:t>
            </a:r>
            <a:r>
              <a:rPr lang="en-US" sz="2000" dirty="0"/>
              <a:t> </a:t>
            </a:r>
            <a:r>
              <a:rPr lang="en-US" sz="2000" dirty="0" err="1"/>
              <a:t>tính</a:t>
            </a:r>
            <a:r>
              <a:rPr lang="en-US" sz="2000" dirty="0"/>
              <a:t> </a:t>
            </a:r>
            <a:r>
              <a:rPr lang="en-US" sz="2000" dirty="0" err="1"/>
              <a:t>đúng</a:t>
            </a:r>
            <a:r>
              <a:rPr lang="en-US" sz="2000" dirty="0"/>
              <a:t> </a:t>
            </a:r>
            <a:r>
              <a:rPr lang="en-US" sz="2000" dirty="0" err="1"/>
              <a:t>đắn</a:t>
            </a:r>
            <a:r>
              <a:rPr lang="en-US" sz="2000" dirty="0"/>
              <a:t> </a:t>
            </a:r>
            <a:r>
              <a:rPr lang="en-US" sz="2000" dirty="0" err="1"/>
              <a:t>nội</a:t>
            </a:r>
            <a:r>
              <a:rPr lang="en-US" sz="2000" dirty="0"/>
              <a:t> dung </a:t>
            </a:r>
            <a:r>
              <a:rPr lang="en-US" sz="2000" dirty="0" err="1"/>
              <a:t>của</a:t>
            </a:r>
            <a:r>
              <a:rPr lang="en-US" sz="2000" dirty="0"/>
              <a:t> IP header</a:t>
            </a:r>
          </a:p>
          <a:p>
            <a:pPr lvl="1" eaLnBrk="1" hangingPunct="1">
              <a:lnSpc>
                <a:spcPct val="80000"/>
              </a:lnSpc>
            </a:pPr>
            <a:r>
              <a:rPr lang="en-US" sz="2000" dirty="0" err="1"/>
              <a:t>Không</a:t>
            </a:r>
            <a:r>
              <a:rPr lang="en-US" sz="2000" dirty="0"/>
              <a:t> </a:t>
            </a:r>
            <a:r>
              <a:rPr lang="en-US" sz="2000" dirty="0" err="1"/>
              <a:t>theo</a:t>
            </a:r>
            <a:r>
              <a:rPr lang="en-US" sz="2000" dirty="0"/>
              <a:t> </a:t>
            </a:r>
            <a:r>
              <a:rPr lang="en-US" sz="2000" dirty="0" err="1"/>
              <a:t>cách</a:t>
            </a:r>
            <a:r>
              <a:rPr lang="en-US" sz="2000" dirty="0"/>
              <a:t> </a:t>
            </a:r>
            <a:r>
              <a:rPr lang="en-US" sz="2000" dirty="0" err="1"/>
              <a:t>kiểm</a:t>
            </a:r>
            <a:r>
              <a:rPr lang="en-US" sz="2000" dirty="0"/>
              <a:t> </a:t>
            </a:r>
            <a:r>
              <a:rPr lang="en-US" sz="2000" dirty="0" err="1"/>
              <a:t>tra</a:t>
            </a:r>
            <a:r>
              <a:rPr lang="en-US" sz="2000" dirty="0"/>
              <a:t> </a:t>
            </a:r>
            <a:r>
              <a:rPr lang="en-US" sz="2000" dirty="0" err="1"/>
              <a:t>tuần</a:t>
            </a:r>
            <a:r>
              <a:rPr lang="en-US" sz="2000" dirty="0"/>
              <a:t> </a:t>
            </a:r>
            <a:r>
              <a:rPr lang="en-US" sz="2000" dirty="0" err="1"/>
              <a:t>tự</a:t>
            </a:r>
            <a:endParaRPr lang="en-US" sz="2000" dirty="0"/>
          </a:p>
          <a:p>
            <a:pPr>
              <a:lnSpc>
                <a:spcPct val="90000"/>
              </a:lnSpc>
            </a:pPr>
            <a:r>
              <a:rPr lang="en-US" dirty="0"/>
              <a:t>Source and destination </a:t>
            </a:r>
            <a:r>
              <a:rPr lang="en-US" dirty="0" err="1"/>
              <a:t>addr</a:t>
            </a:r>
            <a:r>
              <a:rPr lang="en-US" dirty="0"/>
              <a:t> (32)</a:t>
            </a:r>
          </a:p>
          <a:p>
            <a:pPr lvl="1">
              <a:lnSpc>
                <a:spcPct val="90000"/>
              </a:lnSpc>
            </a:pPr>
            <a:r>
              <a:rPr lang="en-US" dirty="0" err="1"/>
              <a:t>Địa</a:t>
            </a:r>
            <a:r>
              <a:rPr lang="en-US" dirty="0"/>
              <a:t> </a:t>
            </a:r>
            <a:r>
              <a:rPr lang="en-US" dirty="0" err="1"/>
              <a:t>chỉ</a:t>
            </a:r>
            <a:r>
              <a:rPr lang="en-US" dirty="0"/>
              <a:t> IP </a:t>
            </a:r>
            <a:r>
              <a:rPr lang="en-US" dirty="0" err="1"/>
              <a:t>của</a:t>
            </a:r>
            <a:r>
              <a:rPr lang="en-US" dirty="0"/>
              <a:t> </a:t>
            </a:r>
            <a:r>
              <a:rPr lang="en-US" dirty="0" err="1"/>
              <a:t>bên</a:t>
            </a:r>
            <a:r>
              <a:rPr lang="en-US" dirty="0"/>
              <a:t> </a:t>
            </a:r>
            <a:r>
              <a:rPr lang="en-US" dirty="0" err="1"/>
              <a:t>gửi</a:t>
            </a:r>
            <a:r>
              <a:rPr lang="en-US" dirty="0"/>
              <a:t> </a:t>
            </a:r>
            <a:r>
              <a:rPr lang="en-US" dirty="0" err="1"/>
              <a:t>và</a:t>
            </a:r>
            <a:r>
              <a:rPr lang="en-US" dirty="0"/>
              <a:t> </a:t>
            </a:r>
            <a:r>
              <a:rPr lang="en-US" dirty="0" err="1"/>
              <a:t>bên</a:t>
            </a:r>
            <a:r>
              <a:rPr lang="en-US" dirty="0"/>
              <a:t> </a:t>
            </a:r>
            <a:r>
              <a:rPr lang="en-US" dirty="0" err="1"/>
              <a:t>nhận</a:t>
            </a:r>
            <a:endParaRPr lang="en-US" dirty="0"/>
          </a:p>
          <a:p>
            <a:pPr>
              <a:lnSpc>
                <a:spcPct val="90000"/>
              </a:lnSpc>
            </a:pPr>
            <a:r>
              <a:rPr lang="en-US" dirty="0"/>
              <a:t>Options (32)</a:t>
            </a:r>
          </a:p>
          <a:p>
            <a:pPr lvl="1">
              <a:lnSpc>
                <a:spcPct val="90000"/>
              </a:lnSpc>
            </a:pPr>
            <a:r>
              <a:rPr lang="en-US" dirty="0" err="1"/>
              <a:t>Có</a:t>
            </a:r>
            <a:r>
              <a:rPr lang="en-US" dirty="0"/>
              <a:t> </a:t>
            </a:r>
            <a:r>
              <a:rPr lang="en-US" dirty="0" err="1"/>
              <a:t>thể</a:t>
            </a:r>
            <a:r>
              <a:rPr lang="en-US" dirty="0"/>
              <a:t> </a:t>
            </a:r>
            <a:r>
              <a:rPr lang="en-US" dirty="0" err="1"/>
              <a:t>dài</a:t>
            </a:r>
            <a:r>
              <a:rPr lang="en-US" dirty="0"/>
              <a:t> </a:t>
            </a:r>
            <a:r>
              <a:rPr lang="en-US" dirty="0" err="1"/>
              <a:t>đến</a:t>
            </a:r>
            <a:r>
              <a:rPr lang="en-US" dirty="0"/>
              <a:t> 40 bytes</a:t>
            </a:r>
          </a:p>
          <a:p>
            <a:pPr lvl="1">
              <a:lnSpc>
                <a:spcPct val="90000"/>
              </a:lnSpc>
            </a:pPr>
            <a:r>
              <a:rPr lang="en-US" dirty="0" err="1"/>
              <a:t>Dùng</a:t>
            </a:r>
            <a:r>
              <a:rPr lang="en-US" dirty="0"/>
              <a:t> </a:t>
            </a:r>
            <a:r>
              <a:rPr lang="en-US" dirty="0" err="1"/>
              <a:t>cho</a:t>
            </a:r>
            <a:r>
              <a:rPr lang="en-US" dirty="0"/>
              <a:t> </a:t>
            </a:r>
            <a:r>
              <a:rPr lang="en-US" dirty="0" err="1"/>
              <a:t>các</a:t>
            </a:r>
            <a:r>
              <a:rPr lang="en-US" dirty="0"/>
              <a:t> </a:t>
            </a:r>
            <a:r>
              <a:rPr lang="en-US" dirty="0" err="1"/>
              <a:t>tính</a:t>
            </a:r>
            <a:r>
              <a:rPr lang="en-US" dirty="0"/>
              <a:t> </a:t>
            </a:r>
            <a:r>
              <a:rPr lang="en-US" dirty="0" err="1"/>
              <a:t>năng</a:t>
            </a:r>
            <a:r>
              <a:rPr lang="en-US" dirty="0"/>
              <a:t> </a:t>
            </a:r>
            <a:r>
              <a:rPr lang="en-US" dirty="0" err="1"/>
              <a:t>mở</a:t>
            </a:r>
            <a:r>
              <a:rPr lang="en-US" dirty="0"/>
              <a:t> </a:t>
            </a:r>
            <a:r>
              <a:rPr lang="en-US" dirty="0" err="1"/>
              <a:t>rộng</a:t>
            </a:r>
            <a:r>
              <a:rPr lang="en-US" dirty="0"/>
              <a:t> </a:t>
            </a:r>
            <a:r>
              <a:rPr lang="en-US" dirty="0" err="1"/>
              <a:t>của</a:t>
            </a:r>
            <a:r>
              <a:rPr lang="en-US" dirty="0"/>
              <a:t> IP</a:t>
            </a:r>
          </a:p>
          <a:p>
            <a:pPr lvl="1">
              <a:lnSpc>
                <a:spcPct val="90000"/>
              </a:lnSpc>
            </a:pPr>
            <a:r>
              <a:rPr lang="en-US" dirty="0" err="1"/>
              <a:t>Vd</a:t>
            </a:r>
            <a:r>
              <a:rPr lang="en-US" dirty="0"/>
              <a:t>: source routing, security, record route, …</a:t>
            </a:r>
          </a:p>
          <a:p>
            <a:pPr>
              <a:lnSpc>
                <a:spcPct val="90000"/>
              </a:lnSpc>
            </a:pPr>
            <a:r>
              <a:rPr lang="en-US" dirty="0"/>
              <a:t>Data:</a:t>
            </a:r>
          </a:p>
          <a:p>
            <a:pPr lvl="1">
              <a:lnSpc>
                <a:spcPct val="90000"/>
              </a:lnSpc>
            </a:pPr>
            <a:r>
              <a:rPr lang="en-US" dirty="0" err="1"/>
              <a:t>Dữ</a:t>
            </a:r>
            <a:r>
              <a:rPr lang="en-US" dirty="0"/>
              <a:t> </a:t>
            </a:r>
            <a:r>
              <a:rPr lang="en-US" dirty="0" err="1"/>
              <a:t>liệu</a:t>
            </a:r>
            <a:r>
              <a:rPr lang="en-US" dirty="0"/>
              <a:t> ở </a:t>
            </a:r>
            <a:r>
              <a:rPr lang="en-US" dirty="0" err="1"/>
              <a:t>tầng</a:t>
            </a:r>
            <a:r>
              <a:rPr lang="en-US" dirty="0"/>
              <a:t> transport </a:t>
            </a:r>
            <a:r>
              <a:rPr lang="en-US" dirty="0" err="1"/>
              <a:t>gởi</a:t>
            </a:r>
            <a:r>
              <a:rPr lang="en-US" dirty="0"/>
              <a:t> </a:t>
            </a:r>
            <a:r>
              <a:rPr lang="en-US" dirty="0" err="1"/>
              <a:t>xuống</a:t>
            </a:r>
            <a:endParaRPr lang="en-US" sz="2300"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40</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Nội</a:t>
            </a:r>
            <a:r>
              <a:rPr lang="en-US" dirty="0"/>
              <a:t> dung</a:t>
            </a:r>
          </a:p>
        </p:txBody>
      </p:sp>
      <p:sp>
        <p:nvSpPr>
          <p:cNvPr id="3" name="Content Placeholder 2"/>
          <p:cNvSpPr>
            <a:spLocks noGrp="1"/>
          </p:cNvSpPr>
          <p:nvPr>
            <p:ph sz="quarter" idx="1"/>
          </p:nvPr>
        </p:nvSpPr>
        <p:spPr/>
        <p:txBody>
          <a:bodyPr/>
          <a:lstStyle/>
          <a:p>
            <a:r>
              <a:rPr lang="en-US" dirty="0" err="1">
                <a:solidFill>
                  <a:schemeClr val="bg1">
                    <a:lumMod val="85000"/>
                  </a:schemeClr>
                </a:solidFill>
              </a:rPr>
              <a:t>Giới</a:t>
            </a:r>
            <a:r>
              <a:rPr lang="en-US" dirty="0">
                <a:solidFill>
                  <a:schemeClr val="bg1">
                    <a:lumMod val="85000"/>
                  </a:schemeClr>
                </a:solidFill>
              </a:rPr>
              <a:t> </a:t>
            </a:r>
            <a:r>
              <a:rPr lang="en-US" dirty="0" err="1">
                <a:solidFill>
                  <a:schemeClr val="bg1">
                    <a:lumMod val="85000"/>
                  </a:schemeClr>
                </a:solidFill>
              </a:rPr>
              <a:t>thiệu</a:t>
            </a:r>
            <a:endParaRPr lang="en-US" dirty="0">
              <a:solidFill>
                <a:schemeClr val="bg1">
                  <a:lumMod val="85000"/>
                </a:schemeClr>
              </a:solidFill>
            </a:endParaRPr>
          </a:p>
          <a:p>
            <a:r>
              <a:rPr lang="en-US" dirty="0" err="1">
                <a:solidFill>
                  <a:schemeClr val="bg1">
                    <a:lumMod val="85000"/>
                  </a:schemeClr>
                </a:solidFill>
              </a:rPr>
              <a:t>Định</a:t>
            </a:r>
            <a:r>
              <a:rPr lang="en-US" dirty="0">
                <a:solidFill>
                  <a:schemeClr val="bg1">
                    <a:lumMod val="85000"/>
                  </a:schemeClr>
                </a:solidFill>
              </a:rPr>
              <a:t> </a:t>
            </a:r>
            <a:r>
              <a:rPr lang="en-US" dirty="0" err="1">
                <a:solidFill>
                  <a:schemeClr val="bg1">
                    <a:lumMod val="85000"/>
                  </a:schemeClr>
                </a:solidFill>
              </a:rPr>
              <a:t>tuyến</a:t>
            </a:r>
            <a:r>
              <a:rPr lang="en-US" dirty="0">
                <a:solidFill>
                  <a:schemeClr val="bg1">
                    <a:lumMod val="85000"/>
                  </a:schemeClr>
                </a:solidFill>
              </a:rPr>
              <a:t> – </a:t>
            </a:r>
            <a:r>
              <a:rPr lang="en-US" dirty="0" err="1">
                <a:solidFill>
                  <a:schemeClr val="bg1">
                    <a:lumMod val="85000"/>
                  </a:schemeClr>
                </a:solidFill>
              </a:rPr>
              <a:t>chuyển</a:t>
            </a:r>
            <a:r>
              <a:rPr lang="en-US" dirty="0">
                <a:solidFill>
                  <a:schemeClr val="bg1">
                    <a:lumMod val="85000"/>
                  </a:schemeClr>
                </a:solidFill>
              </a:rPr>
              <a:t> </a:t>
            </a:r>
            <a:r>
              <a:rPr lang="en-US" dirty="0" err="1">
                <a:solidFill>
                  <a:schemeClr val="bg1">
                    <a:lumMod val="85000"/>
                  </a:schemeClr>
                </a:solidFill>
              </a:rPr>
              <a:t>tiếp</a:t>
            </a:r>
            <a:endParaRPr lang="en-US" dirty="0">
              <a:solidFill>
                <a:schemeClr val="bg1">
                  <a:lumMod val="85000"/>
                </a:schemeClr>
              </a:solidFill>
            </a:endParaRPr>
          </a:p>
          <a:p>
            <a:r>
              <a:rPr lang="en-US" dirty="0" err="1">
                <a:solidFill>
                  <a:schemeClr val="bg1">
                    <a:lumMod val="85000"/>
                  </a:schemeClr>
                </a:solidFill>
              </a:rPr>
              <a:t>Giao</a:t>
            </a:r>
            <a:r>
              <a:rPr lang="en-US" dirty="0">
                <a:solidFill>
                  <a:schemeClr val="bg1">
                    <a:lumMod val="85000"/>
                  </a:schemeClr>
                </a:solidFill>
              </a:rPr>
              <a:t> </a:t>
            </a:r>
            <a:r>
              <a:rPr lang="en-US" dirty="0" err="1">
                <a:solidFill>
                  <a:schemeClr val="bg1">
                    <a:lumMod val="85000"/>
                  </a:schemeClr>
                </a:solidFill>
              </a:rPr>
              <a:t>thức</a:t>
            </a:r>
            <a:r>
              <a:rPr lang="en-US" dirty="0">
                <a:solidFill>
                  <a:schemeClr val="bg1">
                    <a:lumMod val="85000"/>
                  </a:schemeClr>
                </a:solidFill>
              </a:rPr>
              <a:t> IP</a:t>
            </a:r>
          </a:p>
          <a:p>
            <a:r>
              <a:rPr lang="en-US" dirty="0" err="1"/>
              <a:t>Giao</a:t>
            </a:r>
            <a:r>
              <a:rPr lang="en-US" dirty="0"/>
              <a:t> </a:t>
            </a:r>
            <a:r>
              <a:rPr lang="en-US" dirty="0" err="1"/>
              <a:t>thức</a:t>
            </a:r>
            <a:r>
              <a:rPr lang="en-US" dirty="0"/>
              <a:t> ICMP</a:t>
            </a:r>
          </a:p>
          <a:p>
            <a:r>
              <a:rPr lang="en-US" dirty="0"/>
              <a:t>NAT</a:t>
            </a:r>
          </a:p>
          <a:p>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41</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3" end="3"/>
                                            </p:txEl>
                                          </p:spTgt>
                                        </p:tgtEl>
                                        <p:attrNameLst>
                                          <p:attrName>style.color</p:attrName>
                                        </p:attrNameLst>
                                      </p:cBhvr>
                                      <p:to>
                                        <a:srgbClr val="3E6D94"/>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en-US" dirty="0" err="1"/>
              <a:t>Giao</a:t>
            </a:r>
            <a:r>
              <a:rPr lang="en-US" dirty="0"/>
              <a:t> </a:t>
            </a:r>
            <a:r>
              <a:rPr lang="en-US" dirty="0" err="1"/>
              <a:t>thức</a:t>
            </a:r>
            <a:r>
              <a:rPr lang="en-US" dirty="0"/>
              <a:t> ICMP</a:t>
            </a:r>
          </a:p>
        </p:txBody>
      </p:sp>
      <p:sp>
        <p:nvSpPr>
          <p:cNvPr id="153603" name="Rectangle 3"/>
          <p:cNvSpPr>
            <a:spLocks noGrp="1" noChangeArrowheads="1"/>
          </p:cNvSpPr>
          <p:nvPr>
            <p:ph sz="quarter" idx="1"/>
          </p:nvPr>
        </p:nvSpPr>
        <p:spPr/>
        <p:txBody>
          <a:bodyPr>
            <a:normAutofit lnSpcReduction="10000"/>
          </a:bodyPr>
          <a:lstStyle/>
          <a:p>
            <a:pPr eaLnBrk="1" hangingPunct="1">
              <a:lnSpc>
                <a:spcPct val="150000"/>
              </a:lnSpc>
            </a:pPr>
            <a:r>
              <a:rPr lang="en-US" dirty="0"/>
              <a:t>ICMP (Internet Control Message Protocol)</a:t>
            </a:r>
          </a:p>
          <a:p>
            <a:pPr eaLnBrk="1" hangingPunct="1">
              <a:lnSpc>
                <a:spcPct val="150000"/>
              </a:lnSpc>
            </a:pPr>
            <a:r>
              <a:rPr lang="en-US" dirty="0" err="1"/>
              <a:t>Được</a:t>
            </a:r>
            <a:r>
              <a:rPr lang="en-US" dirty="0"/>
              <a:t> </a:t>
            </a:r>
            <a:r>
              <a:rPr lang="en-US" dirty="0" err="1"/>
              <a:t>sử</a:t>
            </a:r>
            <a:r>
              <a:rPr lang="en-US" dirty="0"/>
              <a:t> </a:t>
            </a:r>
            <a:r>
              <a:rPr lang="en-US" dirty="0" err="1"/>
              <a:t>dụng</a:t>
            </a:r>
            <a:r>
              <a:rPr lang="en-US" dirty="0"/>
              <a:t> </a:t>
            </a:r>
            <a:r>
              <a:rPr lang="en-US" dirty="0" err="1"/>
              <a:t>bởi</a:t>
            </a:r>
            <a:r>
              <a:rPr lang="en-US" dirty="0"/>
              <a:t> </a:t>
            </a:r>
            <a:r>
              <a:rPr lang="en-US" dirty="0" err="1"/>
              <a:t>các</a:t>
            </a:r>
            <a:r>
              <a:rPr lang="en-US" dirty="0"/>
              <a:t> host </a:t>
            </a:r>
            <a:r>
              <a:rPr lang="en-US" dirty="0" err="1"/>
              <a:t>và</a:t>
            </a:r>
            <a:r>
              <a:rPr lang="en-US" dirty="0"/>
              <a:t> router </a:t>
            </a:r>
            <a:r>
              <a:rPr lang="en-US" dirty="0" err="1"/>
              <a:t>để</a:t>
            </a:r>
            <a:r>
              <a:rPr lang="en-US" dirty="0"/>
              <a:t> </a:t>
            </a:r>
            <a:r>
              <a:rPr lang="en-US" dirty="0" err="1"/>
              <a:t>trao</a:t>
            </a:r>
            <a:r>
              <a:rPr lang="en-US" dirty="0"/>
              <a:t> </a:t>
            </a:r>
            <a:r>
              <a:rPr lang="en-US" dirty="0" err="1"/>
              <a:t>đổi</a:t>
            </a:r>
            <a:r>
              <a:rPr lang="en-US" dirty="0"/>
              <a:t> </a:t>
            </a:r>
            <a:r>
              <a:rPr lang="en-US" dirty="0" err="1"/>
              <a:t>thông</a:t>
            </a:r>
            <a:r>
              <a:rPr lang="en-US" dirty="0"/>
              <a:t> tin ở </a:t>
            </a:r>
            <a:r>
              <a:rPr lang="en-US" dirty="0" err="1"/>
              <a:t>tầng</a:t>
            </a:r>
            <a:r>
              <a:rPr lang="en-US" dirty="0"/>
              <a:t> </a:t>
            </a:r>
            <a:r>
              <a:rPr lang="en-US" dirty="0" err="1"/>
              <a:t>mạng</a:t>
            </a:r>
            <a:endParaRPr lang="en-US" dirty="0"/>
          </a:p>
          <a:p>
            <a:pPr lvl="1" eaLnBrk="1" hangingPunct="1">
              <a:lnSpc>
                <a:spcPct val="150000"/>
              </a:lnSpc>
            </a:pPr>
            <a:r>
              <a:rPr lang="en-US" dirty="0" err="1"/>
              <a:t>Báo</a:t>
            </a:r>
            <a:r>
              <a:rPr lang="en-US" dirty="0"/>
              <a:t> </a:t>
            </a:r>
            <a:r>
              <a:rPr lang="en-US" dirty="0" err="1"/>
              <a:t>lỗi</a:t>
            </a:r>
            <a:r>
              <a:rPr lang="en-US" dirty="0"/>
              <a:t>:</a:t>
            </a:r>
          </a:p>
          <a:p>
            <a:pPr lvl="2">
              <a:lnSpc>
                <a:spcPct val="150000"/>
              </a:lnSpc>
            </a:pPr>
            <a:r>
              <a:rPr lang="en-US" dirty="0" err="1"/>
              <a:t>Mạng</a:t>
            </a:r>
            <a:r>
              <a:rPr lang="en-US" dirty="0"/>
              <a:t>, host, protocol, port … </a:t>
            </a:r>
            <a:r>
              <a:rPr lang="en-US" dirty="0" err="1"/>
              <a:t>không</a:t>
            </a:r>
            <a:r>
              <a:rPr lang="en-US" dirty="0"/>
              <a:t> </a:t>
            </a:r>
            <a:r>
              <a:rPr lang="en-US" dirty="0" err="1"/>
              <a:t>vươn</a:t>
            </a:r>
            <a:r>
              <a:rPr lang="en-US" dirty="0"/>
              <a:t> </a:t>
            </a:r>
            <a:r>
              <a:rPr lang="en-US" dirty="0" err="1"/>
              <a:t>đến</a:t>
            </a:r>
            <a:r>
              <a:rPr lang="en-US" dirty="0"/>
              <a:t> </a:t>
            </a:r>
            <a:r>
              <a:rPr lang="en-US" dirty="0" err="1"/>
              <a:t>được</a:t>
            </a:r>
            <a:endParaRPr lang="en-US" dirty="0"/>
          </a:p>
          <a:p>
            <a:pPr lvl="1" eaLnBrk="1" hangingPunct="1">
              <a:lnSpc>
                <a:spcPct val="150000"/>
              </a:lnSpc>
            </a:pPr>
            <a:r>
              <a:rPr lang="en-US" dirty="0" err="1"/>
              <a:t>Báo</a:t>
            </a:r>
            <a:r>
              <a:rPr lang="en-US" dirty="0"/>
              <a:t> </a:t>
            </a:r>
            <a:r>
              <a:rPr lang="en-US" dirty="0" err="1"/>
              <a:t>mạng</a:t>
            </a:r>
            <a:r>
              <a:rPr lang="en-US" dirty="0"/>
              <a:t> </a:t>
            </a:r>
            <a:r>
              <a:rPr lang="en-US" dirty="0" err="1"/>
              <a:t>bị</a:t>
            </a:r>
            <a:r>
              <a:rPr lang="en-US" dirty="0"/>
              <a:t> </a:t>
            </a:r>
            <a:r>
              <a:rPr lang="en-US" dirty="0" err="1"/>
              <a:t>tắt</a:t>
            </a:r>
            <a:r>
              <a:rPr lang="en-US" dirty="0"/>
              <a:t> </a:t>
            </a:r>
            <a:r>
              <a:rPr lang="en-US" dirty="0" err="1"/>
              <a:t>nghẽn</a:t>
            </a:r>
            <a:endParaRPr lang="en-US" dirty="0"/>
          </a:p>
          <a:p>
            <a:pPr lvl="1" eaLnBrk="1" hangingPunct="1">
              <a:lnSpc>
                <a:spcPct val="150000"/>
              </a:lnSpc>
            </a:pPr>
            <a:r>
              <a:rPr lang="en-US" dirty="0" err="1"/>
              <a:t>Báo</a:t>
            </a:r>
            <a:r>
              <a:rPr lang="en-US" dirty="0"/>
              <a:t> timeout</a:t>
            </a:r>
          </a:p>
          <a:p>
            <a:pPr lvl="1" eaLnBrk="1" hangingPunct="1">
              <a:lnSpc>
                <a:spcPct val="150000"/>
              </a:lnSpc>
            </a:pPr>
            <a:r>
              <a:rPr lang="en-US" dirty="0"/>
              <a:t>Echo request/reply (ping)</a:t>
            </a:r>
          </a:p>
        </p:txBody>
      </p:sp>
      <p:sp>
        <p:nvSpPr>
          <p:cNvPr id="4" name="Slide Number Placeholder 3"/>
          <p:cNvSpPr>
            <a:spLocks noGrp="1"/>
          </p:cNvSpPr>
          <p:nvPr>
            <p:ph type="sldNum" sz="quarter" idx="12"/>
          </p:nvPr>
        </p:nvSpPr>
        <p:spPr/>
        <p:txBody>
          <a:bodyPr/>
          <a:lstStyle/>
          <a:p>
            <a:fld id="{4810A696-75C0-4E1D-A482-26D5420205C7}" type="slidenum">
              <a:rPr lang="en-US" smtClean="0"/>
              <a:pPr/>
              <a:t>42</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3603">
                                            <p:txEl>
                                              <p:pRg st="0" end="0"/>
                                            </p:txEl>
                                          </p:spTgt>
                                        </p:tgtEl>
                                        <p:attrNameLst>
                                          <p:attrName>style.visibility</p:attrName>
                                        </p:attrNameLst>
                                      </p:cBhvr>
                                      <p:to>
                                        <p:strVal val="visible"/>
                                      </p:to>
                                    </p:set>
                                    <p:animEffect transition="in" filter="blinds(horizontal)">
                                      <p:cBhvr>
                                        <p:cTn id="7" dur="500"/>
                                        <p:tgtEl>
                                          <p:spTgt spid="153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3603">
                                            <p:txEl>
                                              <p:pRg st="1" end="1"/>
                                            </p:txEl>
                                          </p:spTgt>
                                        </p:tgtEl>
                                        <p:attrNameLst>
                                          <p:attrName>style.visibility</p:attrName>
                                        </p:attrNameLst>
                                      </p:cBhvr>
                                      <p:to>
                                        <p:strVal val="visible"/>
                                      </p:to>
                                    </p:set>
                                    <p:animEffect transition="in" filter="blinds(horizontal)">
                                      <p:cBhvr>
                                        <p:cTn id="12" dur="500"/>
                                        <p:tgtEl>
                                          <p:spTgt spid="153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3603">
                                            <p:txEl>
                                              <p:pRg st="2" end="2"/>
                                            </p:txEl>
                                          </p:spTgt>
                                        </p:tgtEl>
                                        <p:attrNameLst>
                                          <p:attrName>style.visibility</p:attrName>
                                        </p:attrNameLst>
                                      </p:cBhvr>
                                      <p:to>
                                        <p:strVal val="visible"/>
                                      </p:to>
                                    </p:set>
                                    <p:animEffect transition="in" filter="blinds(horizontal)">
                                      <p:cBhvr>
                                        <p:cTn id="17" dur="500"/>
                                        <p:tgtEl>
                                          <p:spTgt spid="153603">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53603">
                                            <p:txEl>
                                              <p:pRg st="3" end="3"/>
                                            </p:txEl>
                                          </p:spTgt>
                                        </p:tgtEl>
                                        <p:attrNameLst>
                                          <p:attrName>style.visibility</p:attrName>
                                        </p:attrNameLst>
                                      </p:cBhvr>
                                      <p:to>
                                        <p:strVal val="visible"/>
                                      </p:to>
                                    </p:set>
                                    <p:animEffect transition="in" filter="blinds(horizontal)">
                                      <p:cBhvr>
                                        <p:cTn id="20" dur="500"/>
                                        <p:tgtEl>
                                          <p:spTgt spid="153603">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53603">
                                            <p:txEl>
                                              <p:pRg st="4" end="4"/>
                                            </p:txEl>
                                          </p:spTgt>
                                        </p:tgtEl>
                                        <p:attrNameLst>
                                          <p:attrName>style.visibility</p:attrName>
                                        </p:attrNameLst>
                                      </p:cBhvr>
                                      <p:to>
                                        <p:strVal val="visible"/>
                                      </p:to>
                                    </p:set>
                                    <p:animEffect transition="in" filter="blinds(horizontal)">
                                      <p:cBhvr>
                                        <p:cTn id="23" dur="500"/>
                                        <p:tgtEl>
                                          <p:spTgt spid="15360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53603">
                                            <p:txEl>
                                              <p:pRg st="5" end="5"/>
                                            </p:txEl>
                                          </p:spTgt>
                                        </p:tgtEl>
                                        <p:attrNameLst>
                                          <p:attrName>style.visibility</p:attrName>
                                        </p:attrNameLst>
                                      </p:cBhvr>
                                      <p:to>
                                        <p:strVal val="visible"/>
                                      </p:to>
                                    </p:set>
                                    <p:animEffect transition="in" filter="blinds(horizontal)">
                                      <p:cBhvr>
                                        <p:cTn id="28" dur="500"/>
                                        <p:tgtEl>
                                          <p:spTgt spid="153603">
                                            <p:txEl>
                                              <p:pRg st="5" end="5"/>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53603">
                                            <p:txEl>
                                              <p:pRg st="6" end="6"/>
                                            </p:txEl>
                                          </p:spTgt>
                                        </p:tgtEl>
                                        <p:attrNameLst>
                                          <p:attrName>style.visibility</p:attrName>
                                        </p:attrNameLst>
                                      </p:cBhvr>
                                      <p:to>
                                        <p:strVal val="visible"/>
                                      </p:to>
                                    </p:set>
                                    <p:animEffect transition="in" filter="blinds(horizontal)">
                                      <p:cBhvr>
                                        <p:cTn id="31" dur="500"/>
                                        <p:tgtEl>
                                          <p:spTgt spid="15360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dirty="0" err="1"/>
              <a:t>Gói</a:t>
            </a:r>
            <a:r>
              <a:rPr lang="en-US" dirty="0"/>
              <a:t> tin ICMP</a:t>
            </a:r>
          </a:p>
        </p:txBody>
      </p:sp>
      <p:grpSp>
        <p:nvGrpSpPr>
          <p:cNvPr id="2" name="Group 3"/>
          <p:cNvGrpSpPr>
            <a:grpSpLocks/>
          </p:cNvGrpSpPr>
          <p:nvPr/>
        </p:nvGrpSpPr>
        <p:grpSpPr bwMode="auto">
          <a:xfrm>
            <a:off x="1905000" y="2286000"/>
            <a:ext cx="5486400" cy="3429000"/>
            <a:chOff x="1200" y="1152"/>
            <a:chExt cx="3456" cy="2160"/>
          </a:xfrm>
        </p:grpSpPr>
        <p:sp>
          <p:nvSpPr>
            <p:cNvPr id="20486" name="Rectangle 4"/>
            <p:cNvSpPr>
              <a:spLocks noChangeArrowheads="1"/>
            </p:cNvSpPr>
            <p:nvPr/>
          </p:nvSpPr>
          <p:spPr bwMode="auto">
            <a:xfrm>
              <a:off x="1200" y="1152"/>
              <a:ext cx="3456" cy="1080"/>
            </a:xfrm>
            <a:prstGeom prst="rect">
              <a:avLst/>
            </a:prstGeom>
            <a:solidFill>
              <a:schemeClr val="bg1"/>
            </a:solidFill>
            <a:ln w="12700">
              <a:solidFill>
                <a:schemeClr val="tx1"/>
              </a:solidFill>
              <a:miter lim="800000"/>
              <a:headEnd type="none" w="sm" len="sm"/>
              <a:tailEnd type="none" w="sm" len="sm"/>
            </a:ln>
          </p:spPr>
          <p:txBody>
            <a:bodyPr wrap="none" anchor="ctr"/>
            <a:lstStyle/>
            <a:p>
              <a:pPr algn="ctr" eaLnBrk="0" hangingPunct="0"/>
              <a:r>
                <a:rPr lang="en-US" sz="2400" b="1">
                  <a:solidFill>
                    <a:schemeClr val="tx2"/>
                  </a:solidFill>
                </a:rPr>
                <a:t>IP header</a:t>
              </a:r>
              <a:endParaRPr lang="en-US" sz="2400"/>
            </a:p>
            <a:p>
              <a:pPr algn="ctr" eaLnBrk="0" hangingPunct="0"/>
              <a:r>
                <a:rPr lang="en-US" sz="2400"/>
                <a:t>Source, Destination Address, TTL, ...</a:t>
              </a:r>
            </a:p>
          </p:txBody>
        </p:sp>
        <p:sp>
          <p:nvSpPr>
            <p:cNvPr id="20487" name="Rectangle 5"/>
            <p:cNvSpPr>
              <a:spLocks noChangeArrowheads="1"/>
            </p:cNvSpPr>
            <p:nvPr/>
          </p:nvSpPr>
          <p:spPr bwMode="auto">
            <a:xfrm>
              <a:off x="1200" y="2208"/>
              <a:ext cx="3456" cy="1104"/>
            </a:xfrm>
            <a:prstGeom prst="rect">
              <a:avLst/>
            </a:prstGeom>
            <a:solidFill>
              <a:schemeClr val="bg1"/>
            </a:solidFill>
            <a:ln w="12700">
              <a:solidFill>
                <a:schemeClr val="tx1"/>
              </a:solidFill>
              <a:miter lim="800000"/>
              <a:headEnd type="none" w="sm" len="sm"/>
              <a:tailEnd type="none" w="sm" len="sm"/>
            </a:ln>
          </p:spPr>
          <p:txBody>
            <a:bodyPr wrap="none" anchor="ctr"/>
            <a:lstStyle/>
            <a:p>
              <a:pPr algn="ctr" eaLnBrk="0" hangingPunct="0"/>
              <a:r>
                <a:rPr lang="en-US" sz="2400" b="1">
                  <a:solidFill>
                    <a:schemeClr val="tx2"/>
                  </a:solidFill>
                </a:rPr>
                <a:t>ICMP MSG</a:t>
              </a:r>
              <a:endParaRPr lang="en-US" sz="2400"/>
            </a:p>
            <a:p>
              <a:pPr algn="ctr" eaLnBrk="0" hangingPunct="0"/>
              <a:r>
                <a:rPr lang="en-US" sz="2400"/>
                <a:t>Message type, Code, Checksum,</a:t>
              </a:r>
            </a:p>
            <a:p>
              <a:pPr algn="ctr" eaLnBrk="0" hangingPunct="0"/>
              <a:r>
                <a:rPr lang="en-US" sz="2400"/>
                <a:t>Data</a:t>
              </a:r>
            </a:p>
          </p:txBody>
        </p:sp>
      </p:grpSp>
      <p:sp>
        <p:nvSpPr>
          <p:cNvPr id="155654" name="Text Box 6"/>
          <p:cNvSpPr txBox="1">
            <a:spLocks noChangeArrowheads="1"/>
          </p:cNvSpPr>
          <p:nvPr/>
        </p:nvSpPr>
        <p:spPr bwMode="auto">
          <a:xfrm>
            <a:off x="6477000" y="2438400"/>
            <a:ext cx="1827213" cy="457200"/>
          </a:xfrm>
          <a:prstGeom prst="rect">
            <a:avLst/>
          </a:prstGeom>
          <a:noFill/>
          <a:ln w="9525">
            <a:noFill/>
            <a:miter lim="800000"/>
            <a:headEnd/>
            <a:tailEnd/>
          </a:ln>
        </p:spPr>
        <p:txBody>
          <a:bodyPr wrap="none">
            <a:spAutoFit/>
          </a:bodyPr>
          <a:lstStyle/>
          <a:p>
            <a:pPr eaLnBrk="0" hangingPunct="0"/>
            <a:r>
              <a:rPr lang="en-US" sz="2400">
                <a:solidFill>
                  <a:srgbClr val="0033CC"/>
                </a:solidFill>
                <a:latin typeface="Comic Sans MS" pitchFamily="66" charset="0"/>
              </a:rPr>
              <a:t>Protocol = 1</a:t>
            </a:r>
          </a:p>
        </p:txBody>
      </p:sp>
      <p:sp>
        <p:nvSpPr>
          <p:cNvPr id="10" name="TextBox 9"/>
          <p:cNvSpPr txBox="1"/>
          <p:nvPr/>
        </p:nvSpPr>
        <p:spPr>
          <a:xfrm>
            <a:off x="609600" y="1250950"/>
            <a:ext cx="7009163" cy="577850"/>
          </a:xfrm>
          <a:prstGeom prst="rect">
            <a:avLst/>
          </a:prstGeom>
          <a:noFill/>
        </p:spPr>
        <p:txBody>
          <a:bodyPr wrap="none" rtlCol="0">
            <a:spAutoFit/>
          </a:bodyPr>
          <a:lstStyle/>
          <a:p>
            <a:pPr marL="274320" indent="-274320">
              <a:lnSpc>
                <a:spcPct val="150000"/>
              </a:lnSpc>
              <a:spcBef>
                <a:spcPts val="600"/>
              </a:spcBef>
              <a:buClr>
                <a:schemeClr val="accent1"/>
              </a:buClr>
              <a:buSzPct val="70000"/>
              <a:buFont typeface="Wingdings"/>
              <a:buChar char=""/>
            </a:pPr>
            <a:r>
              <a:rPr lang="en-US" sz="2400" dirty="0" err="1"/>
              <a:t>Thông</a:t>
            </a:r>
            <a:r>
              <a:rPr lang="en-US" sz="2400" dirty="0"/>
              <a:t> </a:t>
            </a:r>
            <a:r>
              <a:rPr lang="en-US" sz="2400" dirty="0" err="1"/>
              <a:t>điệp</a:t>
            </a:r>
            <a:r>
              <a:rPr lang="en-US" sz="2400" dirty="0"/>
              <a:t> ICMP </a:t>
            </a:r>
            <a:r>
              <a:rPr lang="en-US" sz="2400" dirty="0" err="1"/>
              <a:t>được</a:t>
            </a:r>
            <a:r>
              <a:rPr lang="en-US" sz="2400" dirty="0"/>
              <a:t> </a:t>
            </a:r>
            <a:r>
              <a:rPr lang="en-US" sz="2400" dirty="0" err="1"/>
              <a:t>đóng</a:t>
            </a:r>
            <a:r>
              <a:rPr lang="en-US" sz="2400" dirty="0"/>
              <a:t> </a:t>
            </a:r>
            <a:r>
              <a:rPr lang="en-US" sz="2400" dirty="0" err="1"/>
              <a:t>gói</a:t>
            </a:r>
            <a:r>
              <a:rPr lang="en-US" sz="2400" dirty="0"/>
              <a:t> </a:t>
            </a:r>
            <a:r>
              <a:rPr lang="en-US" sz="2400" dirty="0" err="1"/>
              <a:t>trong</a:t>
            </a:r>
            <a:r>
              <a:rPr lang="en-US" sz="2400" dirty="0"/>
              <a:t> </a:t>
            </a:r>
            <a:r>
              <a:rPr lang="en-US" sz="2400" dirty="0" err="1"/>
              <a:t>gói</a:t>
            </a:r>
            <a:r>
              <a:rPr lang="en-US" sz="2400" dirty="0"/>
              <a:t> tin IP</a:t>
            </a:r>
          </a:p>
        </p:txBody>
      </p:sp>
      <p:sp>
        <p:nvSpPr>
          <p:cNvPr id="8" name="Slide Number Placeholder 7"/>
          <p:cNvSpPr>
            <a:spLocks noGrp="1"/>
          </p:cNvSpPr>
          <p:nvPr>
            <p:ph type="sldNum" sz="quarter" idx="12"/>
          </p:nvPr>
        </p:nvSpPr>
        <p:spPr/>
        <p:txBody>
          <a:bodyPr/>
          <a:lstStyle/>
          <a:p>
            <a:fld id="{4810A696-75C0-4E1D-A482-26D5420205C7}" type="slidenum">
              <a:rPr lang="en-US" smtClean="0"/>
              <a:pPr/>
              <a:t>43</a:t>
            </a:fld>
            <a:endParaRPr lang="en-US"/>
          </a:p>
        </p:txBody>
      </p:sp>
      <p:sp>
        <p:nvSpPr>
          <p:cNvPr id="9" name="Footer Placeholder 8"/>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5654"/>
                                        </p:tgtEl>
                                        <p:attrNameLst>
                                          <p:attrName>style.visibility</p:attrName>
                                        </p:attrNameLst>
                                      </p:cBhvr>
                                      <p:to>
                                        <p:strVal val="visible"/>
                                      </p:to>
                                    </p:set>
                                    <p:animEffect transition="in" filter="blinds(horizontal)">
                                      <p:cBhvr>
                                        <p:cTn id="17" dur="500"/>
                                        <p:tgtEl>
                                          <p:spTgt spid="1556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4" grpId="0"/>
      <p:bldP spid="1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Cấu</a:t>
            </a:r>
            <a:r>
              <a:rPr lang="en-US" dirty="0"/>
              <a:t> </a:t>
            </a:r>
            <a:r>
              <a:rPr lang="en-US" dirty="0" err="1"/>
              <a:t>trúc</a:t>
            </a:r>
            <a:r>
              <a:rPr lang="en-US" dirty="0"/>
              <a:t> </a:t>
            </a:r>
            <a:r>
              <a:rPr lang="en-US" dirty="0" err="1"/>
              <a:t>thông</a:t>
            </a:r>
            <a:r>
              <a:rPr lang="en-US" dirty="0"/>
              <a:t> </a:t>
            </a:r>
            <a:r>
              <a:rPr lang="en-US" dirty="0" err="1"/>
              <a:t>điệp</a:t>
            </a:r>
            <a:r>
              <a:rPr lang="en-US" dirty="0"/>
              <a:t> </a:t>
            </a:r>
            <a:r>
              <a:rPr lang="en-US" dirty="0" err="1"/>
              <a:t>icmp</a:t>
            </a:r>
            <a:r>
              <a:rPr lang="en-US" dirty="0"/>
              <a:t> - 1</a:t>
            </a:r>
            <a:endParaRPr lang="vi-VN" dirty="0"/>
          </a:p>
        </p:txBody>
      </p:sp>
      <p:sp>
        <p:nvSpPr>
          <p:cNvPr id="3" name="Content Placeholder 2"/>
          <p:cNvSpPr>
            <a:spLocks noGrp="1"/>
          </p:cNvSpPr>
          <p:nvPr>
            <p:ph sz="quarter" idx="1"/>
          </p:nvPr>
        </p:nvSpPr>
        <p:spPr/>
        <p:txBody>
          <a:bodyPr/>
          <a:lstStyle/>
          <a:p>
            <a:endParaRPr lang="vi-VN"/>
          </a:p>
        </p:txBody>
      </p:sp>
      <p:graphicFrame>
        <p:nvGraphicFramePr>
          <p:cNvPr id="7" name="Group 3"/>
          <p:cNvGraphicFramePr>
            <a:graphicFrameLocks/>
          </p:cNvGraphicFramePr>
          <p:nvPr/>
        </p:nvGraphicFramePr>
        <p:xfrm>
          <a:off x="381000" y="1905000"/>
          <a:ext cx="8077200" cy="2819400"/>
        </p:xfrm>
        <a:graphic>
          <a:graphicData uri="http://schemas.openxmlformats.org/drawingml/2006/table">
            <a:tbl>
              <a:tblPr/>
              <a:tblGrid>
                <a:gridCol w="19812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4038600">
                  <a:extLst>
                    <a:ext uri="{9D8B030D-6E8A-4147-A177-3AD203B41FA5}">
                      <a16:colId xmlns:a16="http://schemas.microsoft.com/office/drawing/2014/main" val="20002"/>
                    </a:ext>
                  </a:extLst>
                </a:gridCol>
              </a:tblGrid>
              <a:tr h="1066800">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omic Sans MS" pitchFamily="66" charset="0"/>
                          <a:cs typeface="Arial" pitchFamily="34" charset="0"/>
                        </a:rPr>
                        <a:t>Type</a:t>
                      </a:r>
                      <a:endParaRPr kumimoji="0" lang="en-US" sz="2400" b="0" i="0" u="none" strike="noStrike" cap="none" normalizeH="0" baseline="0" dirty="0">
                        <a:ln>
                          <a:noFill/>
                        </a:ln>
                        <a:solidFill>
                          <a:schemeClr val="tx1"/>
                        </a:solidFill>
                        <a:effectLst/>
                        <a:latin typeface="Comic Sans MS" pitchFamily="66"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omic Sans MS" pitchFamily="66" charset="0"/>
                          <a:cs typeface="Arial" pitchFamily="34" charset="0"/>
                        </a:rPr>
                        <a:t>Code</a:t>
                      </a:r>
                      <a:endParaRPr kumimoji="0" lang="en-US" sz="2400" b="0" i="0" u="none" strike="noStrike" cap="none" normalizeH="0" baseline="0">
                        <a:ln>
                          <a:noFill/>
                        </a:ln>
                        <a:solidFill>
                          <a:schemeClr val="tx1"/>
                        </a:solidFill>
                        <a:effectLst/>
                        <a:latin typeface="Comic Sans MS" pitchFamily="66"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omic Sans MS" pitchFamily="66" charset="0"/>
                          <a:cs typeface="Arial" pitchFamily="34" charset="0"/>
                        </a:rPr>
                        <a:t>Checksum</a:t>
                      </a:r>
                      <a:endParaRPr kumimoji="0" lang="en-US" sz="2400" b="0" i="0" u="none" strike="noStrike" cap="none" normalizeH="0" baseline="0">
                        <a:ln>
                          <a:noFill/>
                        </a:ln>
                        <a:solidFill>
                          <a:schemeClr val="tx1"/>
                        </a:solidFill>
                        <a:effectLst/>
                        <a:latin typeface="Comic Sans MS" pitchFamily="66"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38200">
                <a:tc gridSpan="3">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omic Sans MS" pitchFamily="66" charset="0"/>
                          <a:cs typeface="Arial" pitchFamily="34" charset="0"/>
                        </a:rPr>
                        <a:t>Unsused</a:t>
                      </a:r>
                      <a:endParaRPr kumimoji="0" lang="en-US" sz="2400" b="0" i="0" u="none" strike="noStrike" cap="none" normalizeH="0" baseline="0">
                        <a:ln>
                          <a:noFill/>
                        </a:ln>
                        <a:solidFill>
                          <a:schemeClr val="tx1"/>
                        </a:solidFill>
                        <a:effectLst/>
                        <a:latin typeface="Comic Sans MS" pitchFamily="66"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914400">
                <a:tc gridSpan="3">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omic Sans MS" pitchFamily="66" charset="0"/>
                          <a:ea typeface="Arial Unicode MS" pitchFamily="34" charset="-128"/>
                          <a:cs typeface="Arial" pitchFamily="34" charset="0"/>
                        </a:rPr>
                        <a:t>Data</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bl>
          </a:graphicData>
        </a:graphic>
      </p:graphicFrame>
      <p:sp>
        <p:nvSpPr>
          <p:cNvPr id="8" name="Text Box 17"/>
          <p:cNvSpPr txBox="1">
            <a:spLocks noChangeArrowheads="1"/>
          </p:cNvSpPr>
          <p:nvPr/>
        </p:nvSpPr>
        <p:spPr bwMode="auto">
          <a:xfrm>
            <a:off x="228600" y="1447800"/>
            <a:ext cx="369888" cy="457200"/>
          </a:xfrm>
          <a:prstGeom prst="rect">
            <a:avLst/>
          </a:prstGeom>
          <a:noFill/>
          <a:ln w="9525">
            <a:noFill/>
            <a:miter lim="800000"/>
            <a:headEnd/>
            <a:tailEnd/>
          </a:ln>
        </p:spPr>
        <p:txBody>
          <a:bodyPr wrap="none">
            <a:spAutoFit/>
          </a:bodyPr>
          <a:lstStyle/>
          <a:p>
            <a:pPr eaLnBrk="0" hangingPunct="0"/>
            <a:r>
              <a:rPr lang="en-US" sz="2400">
                <a:latin typeface="Comic Sans MS" pitchFamily="66" charset="0"/>
              </a:rPr>
              <a:t>0</a:t>
            </a:r>
          </a:p>
        </p:txBody>
      </p:sp>
      <p:sp>
        <p:nvSpPr>
          <p:cNvPr id="9" name="Text Box 18"/>
          <p:cNvSpPr txBox="1">
            <a:spLocks noChangeArrowheads="1"/>
          </p:cNvSpPr>
          <p:nvPr/>
        </p:nvSpPr>
        <p:spPr bwMode="auto">
          <a:xfrm>
            <a:off x="2133600" y="1447800"/>
            <a:ext cx="369888" cy="457200"/>
          </a:xfrm>
          <a:prstGeom prst="rect">
            <a:avLst/>
          </a:prstGeom>
          <a:noFill/>
          <a:ln w="9525">
            <a:noFill/>
            <a:miter lim="800000"/>
            <a:headEnd/>
            <a:tailEnd/>
          </a:ln>
        </p:spPr>
        <p:txBody>
          <a:bodyPr wrap="none">
            <a:spAutoFit/>
          </a:bodyPr>
          <a:lstStyle/>
          <a:p>
            <a:pPr eaLnBrk="0" hangingPunct="0"/>
            <a:r>
              <a:rPr lang="en-US" sz="2400">
                <a:latin typeface="Comic Sans MS" pitchFamily="66" charset="0"/>
              </a:rPr>
              <a:t>8</a:t>
            </a:r>
          </a:p>
        </p:txBody>
      </p:sp>
      <p:sp>
        <p:nvSpPr>
          <p:cNvPr id="10" name="Text Box 19"/>
          <p:cNvSpPr txBox="1">
            <a:spLocks noChangeArrowheads="1"/>
          </p:cNvSpPr>
          <p:nvPr/>
        </p:nvSpPr>
        <p:spPr bwMode="auto">
          <a:xfrm>
            <a:off x="4202113" y="1447800"/>
            <a:ext cx="506412" cy="457200"/>
          </a:xfrm>
          <a:prstGeom prst="rect">
            <a:avLst/>
          </a:prstGeom>
          <a:noFill/>
          <a:ln w="9525">
            <a:noFill/>
            <a:miter lim="800000"/>
            <a:headEnd/>
            <a:tailEnd/>
          </a:ln>
        </p:spPr>
        <p:txBody>
          <a:bodyPr wrap="none">
            <a:spAutoFit/>
          </a:bodyPr>
          <a:lstStyle/>
          <a:p>
            <a:pPr eaLnBrk="0" hangingPunct="0"/>
            <a:r>
              <a:rPr lang="en-US" sz="2400">
                <a:latin typeface="Comic Sans MS" pitchFamily="66" charset="0"/>
              </a:rPr>
              <a:t>16</a:t>
            </a:r>
          </a:p>
        </p:txBody>
      </p:sp>
      <p:sp>
        <p:nvSpPr>
          <p:cNvPr id="11" name="Text Box 20"/>
          <p:cNvSpPr txBox="1">
            <a:spLocks noChangeArrowheads="1"/>
          </p:cNvSpPr>
          <p:nvPr/>
        </p:nvSpPr>
        <p:spPr bwMode="auto">
          <a:xfrm>
            <a:off x="8153400" y="1447800"/>
            <a:ext cx="555625" cy="457200"/>
          </a:xfrm>
          <a:prstGeom prst="rect">
            <a:avLst/>
          </a:prstGeom>
          <a:noFill/>
          <a:ln w="9525">
            <a:noFill/>
            <a:miter lim="800000"/>
            <a:headEnd/>
            <a:tailEnd/>
          </a:ln>
        </p:spPr>
        <p:txBody>
          <a:bodyPr wrap="none">
            <a:spAutoFit/>
          </a:bodyPr>
          <a:lstStyle/>
          <a:p>
            <a:pPr eaLnBrk="0" hangingPunct="0"/>
            <a:r>
              <a:rPr lang="en-US" sz="2400">
                <a:latin typeface="Comic Sans MS" pitchFamily="66" charset="0"/>
              </a:rPr>
              <a:t>32</a:t>
            </a:r>
          </a:p>
        </p:txBody>
      </p:sp>
      <p:sp>
        <p:nvSpPr>
          <p:cNvPr id="12" name="Slide Number Placeholder 11"/>
          <p:cNvSpPr>
            <a:spLocks noGrp="1"/>
          </p:cNvSpPr>
          <p:nvPr>
            <p:ph type="sldNum" sz="quarter" idx="12"/>
          </p:nvPr>
        </p:nvSpPr>
        <p:spPr/>
        <p:txBody>
          <a:bodyPr/>
          <a:lstStyle/>
          <a:p>
            <a:fld id="{4810A696-75C0-4E1D-A482-26D5420205C7}" type="slidenum">
              <a:rPr lang="en-US" smtClean="0"/>
              <a:pPr/>
              <a:t>44</a:t>
            </a:fld>
            <a:endParaRPr lang="en-US"/>
          </a:p>
        </p:txBody>
      </p:sp>
      <p:sp>
        <p:nvSpPr>
          <p:cNvPr id="13" name="Footer Placeholder 12"/>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Cấu</a:t>
            </a:r>
            <a:r>
              <a:rPr lang="en-US" dirty="0"/>
              <a:t> </a:t>
            </a:r>
            <a:r>
              <a:rPr lang="en-US" dirty="0" err="1"/>
              <a:t>trúc</a:t>
            </a:r>
            <a:r>
              <a:rPr lang="en-US" dirty="0"/>
              <a:t> </a:t>
            </a:r>
            <a:r>
              <a:rPr lang="en-US" dirty="0" err="1"/>
              <a:t>thông</a:t>
            </a:r>
            <a:r>
              <a:rPr lang="en-US" dirty="0"/>
              <a:t> </a:t>
            </a:r>
            <a:r>
              <a:rPr lang="en-US" dirty="0" err="1"/>
              <a:t>điệp</a:t>
            </a:r>
            <a:r>
              <a:rPr lang="en-US" dirty="0"/>
              <a:t> </a:t>
            </a:r>
            <a:r>
              <a:rPr lang="en-US" dirty="0" err="1"/>
              <a:t>icmp</a:t>
            </a:r>
            <a:r>
              <a:rPr lang="en-US" dirty="0"/>
              <a:t> - 2</a:t>
            </a:r>
            <a:endParaRPr lang="vi-VN" dirty="0"/>
          </a:p>
        </p:txBody>
      </p:sp>
      <p:sp>
        <p:nvSpPr>
          <p:cNvPr id="3" name="Content Placeholder 2"/>
          <p:cNvSpPr>
            <a:spLocks noGrp="1"/>
          </p:cNvSpPr>
          <p:nvPr>
            <p:ph sz="quarter" idx="1"/>
          </p:nvPr>
        </p:nvSpPr>
        <p:spPr/>
        <p:txBody>
          <a:bodyPr/>
          <a:lstStyle/>
          <a:p>
            <a:endParaRPr lang="vi-VN"/>
          </a:p>
        </p:txBody>
      </p:sp>
      <p:graphicFrame>
        <p:nvGraphicFramePr>
          <p:cNvPr id="7" name="Group 3"/>
          <p:cNvGraphicFramePr>
            <a:graphicFrameLocks/>
          </p:cNvGraphicFramePr>
          <p:nvPr/>
        </p:nvGraphicFramePr>
        <p:xfrm>
          <a:off x="457200" y="990600"/>
          <a:ext cx="8077200" cy="5640070"/>
        </p:xfrm>
        <a:graphic>
          <a:graphicData uri="http://schemas.openxmlformats.org/drawingml/2006/table">
            <a:tbl>
              <a:tblPr/>
              <a:tblGrid>
                <a:gridCol w="1616075">
                  <a:extLst>
                    <a:ext uri="{9D8B030D-6E8A-4147-A177-3AD203B41FA5}">
                      <a16:colId xmlns:a16="http://schemas.microsoft.com/office/drawing/2014/main" val="20000"/>
                    </a:ext>
                  </a:extLst>
                </a:gridCol>
                <a:gridCol w="1484313">
                  <a:extLst>
                    <a:ext uri="{9D8B030D-6E8A-4147-A177-3AD203B41FA5}">
                      <a16:colId xmlns:a16="http://schemas.microsoft.com/office/drawing/2014/main" val="20001"/>
                    </a:ext>
                  </a:extLst>
                </a:gridCol>
                <a:gridCol w="4976812">
                  <a:extLst>
                    <a:ext uri="{9D8B030D-6E8A-4147-A177-3AD203B41FA5}">
                      <a16:colId xmlns:a16="http://schemas.microsoft.com/office/drawing/2014/main" val="20002"/>
                    </a:ext>
                  </a:extLst>
                </a:gridCol>
              </a:tblGrid>
              <a:tr h="488950">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Comic Sans MS" pitchFamily="66" charset="0"/>
                          <a:cs typeface="Arial" pitchFamily="34" charset="0"/>
                        </a:rPr>
                        <a:t>ICMP Type</a:t>
                      </a:r>
                      <a:endParaRPr kumimoji="0" lang="en-US" sz="2000" b="0" i="0" u="none" strike="noStrike" cap="none" normalizeH="0" baseline="0" dirty="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Comic Sans MS" pitchFamily="66" charset="0"/>
                          <a:cs typeface="Arial" pitchFamily="34" charset="0"/>
                        </a:rPr>
                        <a:t>Code</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Comic Sans MS" pitchFamily="66" charset="0"/>
                          <a:cs typeface="Arial" pitchFamily="34" charset="0"/>
                        </a:rPr>
                        <a:t>Description</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01625">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0</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0</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omic Sans MS" pitchFamily="66" charset="0"/>
                          <a:cs typeface="Arial" pitchFamily="34" charset="0"/>
                        </a:rPr>
                        <a:t>echo reply</a:t>
                      </a:r>
                      <a:endParaRPr kumimoji="0" lang="en-US" sz="2000" b="0" i="0" u="none" strike="noStrike" cap="none" normalizeH="0" baseline="0" dirty="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3213">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3</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omic Sans MS" pitchFamily="66" charset="0"/>
                          <a:cs typeface="Arial" pitchFamily="34" charset="0"/>
                        </a:rPr>
                        <a:t>0</a:t>
                      </a:r>
                      <a:endParaRPr kumimoji="0" lang="en-US" sz="2000" b="0" i="0" u="none" strike="noStrike" cap="none" normalizeH="0" baseline="0" dirty="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destination network unreachable</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1625">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3</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1</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omic Sans MS" pitchFamily="66" charset="0"/>
                          <a:cs typeface="Arial" pitchFamily="34" charset="0"/>
                        </a:rPr>
                        <a:t>destination host unreachable</a:t>
                      </a:r>
                      <a:endParaRPr kumimoji="0" lang="en-US" sz="2000" b="0" i="0" u="none" strike="noStrike" cap="none" normalizeH="0" baseline="0" dirty="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3213">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3</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2</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destination protocol unreachable</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1625">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3</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3</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destination port unreachable</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3213">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3</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6</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destination network unknown</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01625">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3</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7</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destination host unknown</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03213">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4</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0</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source quench (congestion control)</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01625">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8</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0</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omic Sans MS" pitchFamily="66" charset="0"/>
                          <a:cs typeface="Arial" pitchFamily="34" charset="0"/>
                        </a:rPr>
                        <a:t>echo request</a:t>
                      </a:r>
                      <a:endParaRPr kumimoji="0" lang="en-US" sz="2000" b="0" i="0" u="none" strike="noStrike" cap="none" normalizeH="0" baseline="0" dirty="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03213">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9</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0</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router advertisement</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01625">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10</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0</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router discovery</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03213">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11</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0</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TTL expired</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01625">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12</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0</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omic Sans MS" pitchFamily="66" charset="0"/>
                          <a:cs typeface="Arial" pitchFamily="34" charset="0"/>
                        </a:rPr>
                        <a:t>IP header bad</a:t>
                      </a:r>
                      <a:endParaRPr kumimoji="0" lang="en-US" sz="2000" b="0" i="0" u="none" strike="noStrike" cap="none" normalizeH="0" baseline="0" dirty="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sp>
        <p:nvSpPr>
          <p:cNvPr id="5" name="Slide Number Placeholder 4"/>
          <p:cNvSpPr>
            <a:spLocks noGrp="1"/>
          </p:cNvSpPr>
          <p:nvPr>
            <p:ph type="sldNum" sz="quarter" idx="12"/>
          </p:nvPr>
        </p:nvSpPr>
        <p:spPr/>
        <p:txBody>
          <a:bodyPr/>
          <a:lstStyle/>
          <a:p>
            <a:fld id="{4810A696-75C0-4E1D-A482-26D5420205C7}" type="slidenum">
              <a:rPr lang="en-US" smtClean="0"/>
              <a:pPr/>
              <a:t>45</a:t>
            </a:fld>
            <a:endParaRPr lang="en-US"/>
          </a:p>
        </p:txBody>
      </p:sp>
      <p:sp>
        <p:nvSpPr>
          <p:cNvPr id="6" name="Footer Placeholder 5"/>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en-US" dirty="0" err="1"/>
              <a:t>Cấu</a:t>
            </a:r>
            <a:r>
              <a:rPr lang="en-US" dirty="0"/>
              <a:t> </a:t>
            </a:r>
            <a:r>
              <a:rPr lang="en-US" dirty="0" err="1"/>
              <a:t>trúc</a:t>
            </a:r>
            <a:r>
              <a:rPr lang="en-US" dirty="0"/>
              <a:t> </a:t>
            </a:r>
            <a:r>
              <a:rPr lang="en-US" dirty="0" err="1"/>
              <a:t>thông</a:t>
            </a:r>
            <a:r>
              <a:rPr lang="en-US" dirty="0"/>
              <a:t> </a:t>
            </a:r>
            <a:r>
              <a:rPr lang="en-US" dirty="0" err="1"/>
              <a:t>điệp</a:t>
            </a:r>
            <a:r>
              <a:rPr lang="en-US" dirty="0"/>
              <a:t> </a:t>
            </a:r>
            <a:r>
              <a:rPr lang="en-US" dirty="0" err="1"/>
              <a:t>icmp</a:t>
            </a:r>
            <a:r>
              <a:rPr lang="en-US" dirty="0"/>
              <a:t> - 3</a:t>
            </a:r>
          </a:p>
        </p:txBody>
      </p:sp>
      <p:sp>
        <p:nvSpPr>
          <p:cNvPr id="157699" name="Rectangle 3"/>
          <p:cNvSpPr>
            <a:spLocks noGrp="1" noChangeArrowheads="1"/>
          </p:cNvSpPr>
          <p:nvPr>
            <p:ph sz="quarter" idx="1"/>
          </p:nvPr>
        </p:nvSpPr>
        <p:spPr/>
        <p:txBody>
          <a:bodyPr/>
          <a:lstStyle/>
          <a:p>
            <a:pPr eaLnBrk="1" hangingPunct="1"/>
            <a:r>
              <a:rPr lang="en-US" sz="2800" dirty="0" err="1"/>
              <a:t>Không</a:t>
            </a:r>
            <a:r>
              <a:rPr lang="en-US" sz="2800" dirty="0"/>
              <a:t> </a:t>
            </a:r>
            <a:r>
              <a:rPr lang="en-US" sz="2800" dirty="0" err="1"/>
              <a:t>đến</a:t>
            </a:r>
            <a:r>
              <a:rPr lang="en-US" sz="2800" dirty="0"/>
              <a:t> </a:t>
            </a:r>
            <a:r>
              <a:rPr lang="en-US" sz="2800" dirty="0" err="1"/>
              <a:t>được</a:t>
            </a:r>
            <a:r>
              <a:rPr lang="en-US" sz="2800" dirty="0"/>
              <a:t> </a:t>
            </a:r>
            <a:r>
              <a:rPr lang="en-US" sz="2800" dirty="0" err="1"/>
              <a:t>đích</a:t>
            </a:r>
            <a:r>
              <a:rPr lang="en-US" sz="2800" dirty="0"/>
              <a:t>:</a:t>
            </a:r>
          </a:p>
          <a:p>
            <a:pPr lvl="1" eaLnBrk="1" hangingPunct="1"/>
            <a:r>
              <a:rPr lang="en-US" sz="2400" dirty="0" err="1"/>
              <a:t>Nguyên</a:t>
            </a:r>
            <a:r>
              <a:rPr lang="en-US" sz="2400" dirty="0"/>
              <a:t> </a:t>
            </a:r>
            <a:r>
              <a:rPr lang="en-US" sz="2400" dirty="0" err="1"/>
              <a:t>nhân</a:t>
            </a:r>
            <a:r>
              <a:rPr lang="en-US" sz="2400" dirty="0"/>
              <a:t>: </a:t>
            </a:r>
            <a:r>
              <a:rPr lang="en-US" sz="2400" dirty="0" err="1"/>
              <a:t>liên</a:t>
            </a:r>
            <a:r>
              <a:rPr lang="en-US" sz="2400" dirty="0"/>
              <a:t> </a:t>
            </a:r>
            <a:r>
              <a:rPr lang="en-US" sz="2400" dirty="0" err="1"/>
              <a:t>kết</a:t>
            </a:r>
            <a:r>
              <a:rPr lang="en-US" sz="2400" dirty="0"/>
              <a:t> </a:t>
            </a:r>
            <a:r>
              <a:rPr lang="en-US" sz="2400" dirty="0" err="1"/>
              <a:t>mạng</a:t>
            </a:r>
            <a:r>
              <a:rPr lang="en-US" sz="2400" dirty="0"/>
              <a:t> </a:t>
            </a:r>
            <a:r>
              <a:rPr lang="en-US" sz="2400" dirty="0" err="1"/>
              <a:t>bị</a:t>
            </a:r>
            <a:r>
              <a:rPr lang="en-US" sz="2400" dirty="0"/>
              <a:t> </a:t>
            </a:r>
            <a:r>
              <a:rPr lang="en-US" sz="2400" dirty="0" err="1"/>
              <a:t>đứt</a:t>
            </a:r>
            <a:r>
              <a:rPr lang="en-US" sz="2400" dirty="0"/>
              <a:t>, </a:t>
            </a:r>
            <a:r>
              <a:rPr lang="en-US" sz="2400" dirty="0" err="1"/>
              <a:t>đích</a:t>
            </a:r>
            <a:r>
              <a:rPr lang="en-US" sz="2400" dirty="0"/>
              <a:t> </a:t>
            </a:r>
            <a:r>
              <a:rPr lang="en-US" sz="2400" dirty="0" err="1"/>
              <a:t>đến</a:t>
            </a:r>
            <a:r>
              <a:rPr lang="en-US" sz="2400" dirty="0"/>
              <a:t> </a:t>
            </a:r>
            <a:r>
              <a:rPr lang="en-US" sz="2400" dirty="0" err="1"/>
              <a:t>không</a:t>
            </a:r>
            <a:r>
              <a:rPr lang="en-US" sz="2400" dirty="0"/>
              <a:t> </a:t>
            </a:r>
            <a:r>
              <a:rPr lang="en-US" sz="2400" dirty="0" err="1"/>
              <a:t>tìm</a:t>
            </a:r>
            <a:r>
              <a:rPr lang="en-US" sz="2400" dirty="0"/>
              <a:t> </a:t>
            </a:r>
            <a:r>
              <a:rPr lang="en-US" sz="2400" dirty="0" err="1"/>
              <a:t>thấy</a:t>
            </a:r>
            <a:r>
              <a:rPr lang="en-US" sz="2400" dirty="0"/>
              <a:t>, …</a:t>
            </a:r>
          </a:p>
          <a:p>
            <a:pPr lvl="1" eaLnBrk="1" hangingPunct="1"/>
            <a:r>
              <a:rPr lang="en-US" sz="2400" dirty="0"/>
              <a:t>Type = 3</a:t>
            </a:r>
          </a:p>
          <a:p>
            <a:pPr lvl="1" eaLnBrk="1" hangingPunct="1"/>
            <a:r>
              <a:rPr lang="en-US" sz="2400" dirty="0"/>
              <a:t>Code:</a:t>
            </a:r>
          </a:p>
          <a:p>
            <a:pPr lvl="2" eaLnBrk="1" hangingPunct="1"/>
            <a:r>
              <a:rPr lang="en-US" sz="2000" dirty="0"/>
              <a:t>0: unreachable network</a:t>
            </a:r>
          </a:p>
          <a:p>
            <a:pPr lvl="2" eaLnBrk="1" hangingPunct="1"/>
            <a:r>
              <a:rPr lang="en-US" sz="2000" dirty="0"/>
              <a:t>1: unreachable host</a:t>
            </a:r>
          </a:p>
          <a:p>
            <a:pPr lvl="2" eaLnBrk="1" hangingPunct="1"/>
            <a:r>
              <a:rPr lang="en-US" sz="2000" dirty="0"/>
              <a:t>2: unreachable protocol</a:t>
            </a:r>
          </a:p>
          <a:p>
            <a:pPr lvl="2" eaLnBrk="1" hangingPunct="1"/>
            <a:r>
              <a:rPr lang="en-US" sz="2000" dirty="0"/>
              <a:t>3: unreachable port</a:t>
            </a:r>
          </a:p>
          <a:p>
            <a:pPr lvl="2" eaLnBrk="1" hangingPunct="1"/>
            <a:r>
              <a:rPr lang="en-US" sz="2000" dirty="0"/>
              <a:t>4: </a:t>
            </a:r>
            <a:r>
              <a:rPr lang="en-US" sz="2000" dirty="0" err="1"/>
              <a:t>không</a:t>
            </a:r>
            <a:r>
              <a:rPr lang="en-US" sz="2000" dirty="0"/>
              <a:t> </a:t>
            </a:r>
            <a:r>
              <a:rPr lang="en-US" sz="2000" dirty="0" err="1"/>
              <a:t>được</a:t>
            </a:r>
            <a:r>
              <a:rPr lang="en-US" sz="2000" dirty="0"/>
              <a:t> </a:t>
            </a:r>
            <a:r>
              <a:rPr lang="en-US" sz="2000" dirty="0" err="1"/>
              <a:t>phép</a:t>
            </a:r>
            <a:r>
              <a:rPr lang="en-US" sz="2000" dirty="0"/>
              <a:t> fragment</a:t>
            </a:r>
          </a:p>
          <a:p>
            <a:pPr lvl="2" eaLnBrk="1" hangingPunct="1"/>
            <a:r>
              <a:rPr lang="en-US" sz="2000" dirty="0"/>
              <a:t>5:source route </a:t>
            </a:r>
            <a:r>
              <a:rPr lang="en-US" sz="2000" dirty="0" err="1"/>
              <a:t>bị</a:t>
            </a:r>
            <a:r>
              <a:rPr lang="en-US" sz="2000" dirty="0"/>
              <a:t> </a:t>
            </a:r>
            <a:r>
              <a:rPr lang="en-US" sz="2000" dirty="0" err="1"/>
              <a:t>sai</a:t>
            </a:r>
            <a:endParaRPr lang="en-US" sz="2000"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46</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7699">
                                            <p:txEl>
                                              <p:pRg st="0" end="0"/>
                                            </p:txEl>
                                          </p:spTgt>
                                        </p:tgtEl>
                                        <p:attrNameLst>
                                          <p:attrName>style.visibility</p:attrName>
                                        </p:attrNameLst>
                                      </p:cBhvr>
                                      <p:to>
                                        <p:strVal val="visible"/>
                                      </p:to>
                                    </p:set>
                                    <p:animEffect transition="in" filter="blinds(horizontal)">
                                      <p:cBhvr>
                                        <p:cTn id="7" dur="500"/>
                                        <p:tgtEl>
                                          <p:spTgt spid="1576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7699">
                                            <p:txEl>
                                              <p:pRg st="1" end="1"/>
                                            </p:txEl>
                                          </p:spTgt>
                                        </p:tgtEl>
                                        <p:attrNameLst>
                                          <p:attrName>style.visibility</p:attrName>
                                        </p:attrNameLst>
                                      </p:cBhvr>
                                      <p:to>
                                        <p:strVal val="visible"/>
                                      </p:to>
                                    </p:set>
                                    <p:animEffect transition="in" filter="blinds(horizontal)">
                                      <p:cBhvr>
                                        <p:cTn id="12" dur="500"/>
                                        <p:tgtEl>
                                          <p:spTgt spid="1576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7699">
                                            <p:txEl>
                                              <p:pRg st="2" end="2"/>
                                            </p:txEl>
                                          </p:spTgt>
                                        </p:tgtEl>
                                        <p:attrNameLst>
                                          <p:attrName>style.visibility</p:attrName>
                                        </p:attrNameLst>
                                      </p:cBhvr>
                                      <p:to>
                                        <p:strVal val="visible"/>
                                      </p:to>
                                    </p:set>
                                    <p:animEffect transition="in" filter="blinds(horizontal)">
                                      <p:cBhvr>
                                        <p:cTn id="17" dur="500"/>
                                        <p:tgtEl>
                                          <p:spTgt spid="1576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7699">
                                            <p:txEl>
                                              <p:pRg st="3" end="3"/>
                                            </p:txEl>
                                          </p:spTgt>
                                        </p:tgtEl>
                                        <p:attrNameLst>
                                          <p:attrName>style.visibility</p:attrName>
                                        </p:attrNameLst>
                                      </p:cBhvr>
                                      <p:to>
                                        <p:strVal val="visible"/>
                                      </p:to>
                                    </p:set>
                                    <p:animEffect transition="in" filter="blinds(horizontal)">
                                      <p:cBhvr>
                                        <p:cTn id="22" dur="500"/>
                                        <p:tgtEl>
                                          <p:spTgt spid="1576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7699">
                                            <p:txEl>
                                              <p:pRg st="4" end="4"/>
                                            </p:txEl>
                                          </p:spTgt>
                                        </p:tgtEl>
                                        <p:attrNameLst>
                                          <p:attrName>style.visibility</p:attrName>
                                        </p:attrNameLst>
                                      </p:cBhvr>
                                      <p:to>
                                        <p:strVal val="visible"/>
                                      </p:to>
                                    </p:set>
                                    <p:animEffect transition="in" filter="blinds(horizontal)">
                                      <p:cBhvr>
                                        <p:cTn id="27" dur="500"/>
                                        <p:tgtEl>
                                          <p:spTgt spid="15769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57699">
                                            <p:txEl>
                                              <p:pRg st="5" end="5"/>
                                            </p:txEl>
                                          </p:spTgt>
                                        </p:tgtEl>
                                        <p:attrNameLst>
                                          <p:attrName>style.visibility</p:attrName>
                                        </p:attrNameLst>
                                      </p:cBhvr>
                                      <p:to>
                                        <p:strVal val="visible"/>
                                      </p:to>
                                    </p:set>
                                    <p:animEffect transition="in" filter="blinds(horizontal)">
                                      <p:cBhvr>
                                        <p:cTn id="32" dur="500"/>
                                        <p:tgtEl>
                                          <p:spTgt spid="15769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57699">
                                            <p:txEl>
                                              <p:pRg st="6" end="6"/>
                                            </p:txEl>
                                          </p:spTgt>
                                        </p:tgtEl>
                                        <p:attrNameLst>
                                          <p:attrName>style.visibility</p:attrName>
                                        </p:attrNameLst>
                                      </p:cBhvr>
                                      <p:to>
                                        <p:strVal val="visible"/>
                                      </p:to>
                                    </p:set>
                                    <p:animEffect transition="in" filter="blinds(horizontal)">
                                      <p:cBhvr>
                                        <p:cTn id="37" dur="500"/>
                                        <p:tgtEl>
                                          <p:spTgt spid="15769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57699">
                                            <p:txEl>
                                              <p:pRg st="7" end="7"/>
                                            </p:txEl>
                                          </p:spTgt>
                                        </p:tgtEl>
                                        <p:attrNameLst>
                                          <p:attrName>style.visibility</p:attrName>
                                        </p:attrNameLst>
                                      </p:cBhvr>
                                      <p:to>
                                        <p:strVal val="visible"/>
                                      </p:to>
                                    </p:set>
                                    <p:animEffect transition="in" filter="blinds(horizontal)">
                                      <p:cBhvr>
                                        <p:cTn id="42" dur="500"/>
                                        <p:tgtEl>
                                          <p:spTgt spid="15769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57699">
                                            <p:txEl>
                                              <p:pRg st="8" end="8"/>
                                            </p:txEl>
                                          </p:spTgt>
                                        </p:tgtEl>
                                        <p:attrNameLst>
                                          <p:attrName>style.visibility</p:attrName>
                                        </p:attrNameLst>
                                      </p:cBhvr>
                                      <p:to>
                                        <p:strVal val="visible"/>
                                      </p:to>
                                    </p:set>
                                    <p:animEffect transition="in" filter="blinds(horizontal)">
                                      <p:cBhvr>
                                        <p:cTn id="47" dur="500"/>
                                        <p:tgtEl>
                                          <p:spTgt spid="15769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57699">
                                            <p:txEl>
                                              <p:pRg st="9" end="9"/>
                                            </p:txEl>
                                          </p:spTgt>
                                        </p:tgtEl>
                                        <p:attrNameLst>
                                          <p:attrName>style.visibility</p:attrName>
                                        </p:attrNameLst>
                                      </p:cBhvr>
                                      <p:to>
                                        <p:strVal val="visible"/>
                                      </p:to>
                                    </p:set>
                                    <p:animEffect transition="in" filter="blinds(horizontal)">
                                      <p:cBhvr>
                                        <p:cTn id="52" dur="500"/>
                                        <p:tgtEl>
                                          <p:spTgt spid="15769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en-US" dirty="0" err="1"/>
              <a:t>Cấu</a:t>
            </a:r>
            <a:r>
              <a:rPr lang="en-US" dirty="0"/>
              <a:t> </a:t>
            </a:r>
            <a:r>
              <a:rPr lang="en-US" dirty="0" err="1"/>
              <a:t>trúc</a:t>
            </a:r>
            <a:r>
              <a:rPr lang="en-US" dirty="0"/>
              <a:t> </a:t>
            </a:r>
            <a:r>
              <a:rPr lang="en-US" dirty="0" err="1"/>
              <a:t>thông</a:t>
            </a:r>
            <a:r>
              <a:rPr lang="en-US" dirty="0"/>
              <a:t> </a:t>
            </a:r>
            <a:r>
              <a:rPr lang="en-US" dirty="0" err="1"/>
              <a:t>điệp</a:t>
            </a:r>
            <a:r>
              <a:rPr lang="en-US" dirty="0"/>
              <a:t> </a:t>
            </a:r>
            <a:r>
              <a:rPr lang="en-US" dirty="0" err="1"/>
              <a:t>icmp</a:t>
            </a:r>
            <a:r>
              <a:rPr lang="en-US" dirty="0"/>
              <a:t> - 4</a:t>
            </a:r>
          </a:p>
        </p:txBody>
      </p:sp>
      <p:sp>
        <p:nvSpPr>
          <p:cNvPr id="158723" name="Rectangle 3"/>
          <p:cNvSpPr>
            <a:spLocks noGrp="1" noChangeArrowheads="1"/>
          </p:cNvSpPr>
          <p:nvPr>
            <p:ph sz="quarter" idx="1"/>
          </p:nvPr>
        </p:nvSpPr>
        <p:spPr/>
        <p:txBody>
          <a:bodyPr/>
          <a:lstStyle/>
          <a:p>
            <a:pPr eaLnBrk="1" hangingPunct="1"/>
            <a:r>
              <a:rPr lang="en-US"/>
              <a:t>Quá hạn:</a:t>
            </a:r>
          </a:p>
          <a:p>
            <a:pPr lvl="1" eaLnBrk="1" hangingPunct="1"/>
            <a:r>
              <a:rPr lang="en-US"/>
              <a:t>Nguyên nhân: </a:t>
            </a:r>
          </a:p>
          <a:p>
            <a:pPr lvl="2" eaLnBrk="1" hangingPunct="1"/>
            <a:r>
              <a:rPr lang="en-US"/>
              <a:t>TTL = 0 trước khi đến đích</a:t>
            </a:r>
          </a:p>
          <a:p>
            <a:pPr lvl="2" eaLnBrk="1" hangingPunct="1"/>
            <a:r>
              <a:rPr lang="en-US"/>
              <a:t>Quá hạn thời gian tái lắp ghép các fragment</a:t>
            </a:r>
          </a:p>
          <a:p>
            <a:pPr lvl="1" eaLnBrk="1" hangingPunct="1"/>
            <a:r>
              <a:rPr lang="en-US"/>
              <a:t>Type = 11</a:t>
            </a:r>
          </a:p>
          <a:p>
            <a:pPr lvl="1" eaLnBrk="1" hangingPunct="1"/>
            <a:r>
              <a:rPr lang="en-US"/>
              <a:t>Code:</a:t>
            </a:r>
          </a:p>
          <a:p>
            <a:pPr lvl="2" eaLnBrk="1" hangingPunct="1"/>
            <a:r>
              <a:rPr lang="en-US"/>
              <a:t>0: TTL</a:t>
            </a:r>
          </a:p>
          <a:p>
            <a:pPr lvl="2" eaLnBrk="1" hangingPunct="1"/>
            <a:r>
              <a:rPr lang="en-US"/>
              <a:t>1: hết thời gian tái lắp ghép</a:t>
            </a:r>
          </a:p>
        </p:txBody>
      </p:sp>
      <p:sp>
        <p:nvSpPr>
          <p:cNvPr id="4" name="Slide Number Placeholder 3"/>
          <p:cNvSpPr>
            <a:spLocks noGrp="1"/>
          </p:cNvSpPr>
          <p:nvPr>
            <p:ph type="sldNum" sz="quarter" idx="12"/>
          </p:nvPr>
        </p:nvSpPr>
        <p:spPr/>
        <p:txBody>
          <a:bodyPr/>
          <a:lstStyle/>
          <a:p>
            <a:fld id="{4810A696-75C0-4E1D-A482-26D5420205C7}" type="slidenum">
              <a:rPr lang="en-US" smtClean="0"/>
              <a:pPr/>
              <a:t>47</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8723">
                                            <p:txEl>
                                              <p:pRg st="0" end="0"/>
                                            </p:txEl>
                                          </p:spTgt>
                                        </p:tgtEl>
                                        <p:attrNameLst>
                                          <p:attrName>style.visibility</p:attrName>
                                        </p:attrNameLst>
                                      </p:cBhvr>
                                      <p:to>
                                        <p:strVal val="visible"/>
                                      </p:to>
                                    </p:set>
                                    <p:animEffect transition="in" filter="blinds(horizontal)">
                                      <p:cBhvr>
                                        <p:cTn id="7" dur="500"/>
                                        <p:tgtEl>
                                          <p:spTgt spid="1587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8723">
                                            <p:txEl>
                                              <p:pRg st="1" end="1"/>
                                            </p:txEl>
                                          </p:spTgt>
                                        </p:tgtEl>
                                        <p:attrNameLst>
                                          <p:attrName>style.visibility</p:attrName>
                                        </p:attrNameLst>
                                      </p:cBhvr>
                                      <p:to>
                                        <p:strVal val="visible"/>
                                      </p:to>
                                    </p:set>
                                    <p:animEffect transition="in" filter="blinds(horizontal)">
                                      <p:cBhvr>
                                        <p:cTn id="12" dur="500"/>
                                        <p:tgtEl>
                                          <p:spTgt spid="1587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8723">
                                            <p:txEl>
                                              <p:pRg st="2" end="2"/>
                                            </p:txEl>
                                          </p:spTgt>
                                        </p:tgtEl>
                                        <p:attrNameLst>
                                          <p:attrName>style.visibility</p:attrName>
                                        </p:attrNameLst>
                                      </p:cBhvr>
                                      <p:to>
                                        <p:strVal val="visible"/>
                                      </p:to>
                                    </p:set>
                                    <p:animEffect transition="in" filter="blinds(horizontal)">
                                      <p:cBhvr>
                                        <p:cTn id="17" dur="500"/>
                                        <p:tgtEl>
                                          <p:spTgt spid="1587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8723">
                                            <p:txEl>
                                              <p:pRg st="3" end="3"/>
                                            </p:txEl>
                                          </p:spTgt>
                                        </p:tgtEl>
                                        <p:attrNameLst>
                                          <p:attrName>style.visibility</p:attrName>
                                        </p:attrNameLst>
                                      </p:cBhvr>
                                      <p:to>
                                        <p:strVal val="visible"/>
                                      </p:to>
                                    </p:set>
                                    <p:animEffect transition="in" filter="blinds(horizontal)">
                                      <p:cBhvr>
                                        <p:cTn id="22" dur="500"/>
                                        <p:tgtEl>
                                          <p:spTgt spid="1587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8723">
                                            <p:txEl>
                                              <p:pRg st="4" end="4"/>
                                            </p:txEl>
                                          </p:spTgt>
                                        </p:tgtEl>
                                        <p:attrNameLst>
                                          <p:attrName>style.visibility</p:attrName>
                                        </p:attrNameLst>
                                      </p:cBhvr>
                                      <p:to>
                                        <p:strVal val="visible"/>
                                      </p:to>
                                    </p:set>
                                    <p:animEffect transition="in" filter="blinds(horizontal)">
                                      <p:cBhvr>
                                        <p:cTn id="27" dur="500"/>
                                        <p:tgtEl>
                                          <p:spTgt spid="1587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58723">
                                            <p:txEl>
                                              <p:pRg st="5" end="5"/>
                                            </p:txEl>
                                          </p:spTgt>
                                        </p:tgtEl>
                                        <p:attrNameLst>
                                          <p:attrName>style.visibility</p:attrName>
                                        </p:attrNameLst>
                                      </p:cBhvr>
                                      <p:to>
                                        <p:strVal val="visible"/>
                                      </p:to>
                                    </p:set>
                                    <p:animEffect transition="in" filter="blinds(horizontal)">
                                      <p:cBhvr>
                                        <p:cTn id="32" dur="500"/>
                                        <p:tgtEl>
                                          <p:spTgt spid="15872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58723">
                                            <p:txEl>
                                              <p:pRg st="6" end="6"/>
                                            </p:txEl>
                                          </p:spTgt>
                                        </p:tgtEl>
                                        <p:attrNameLst>
                                          <p:attrName>style.visibility</p:attrName>
                                        </p:attrNameLst>
                                      </p:cBhvr>
                                      <p:to>
                                        <p:strVal val="visible"/>
                                      </p:to>
                                    </p:set>
                                    <p:animEffect transition="in" filter="blinds(horizontal)">
                                      <p:cBhvr>
                                        <p:cTn id="37" dur="500"/>
                                        <p:tgtEl>
                                          <p:spTgt spid="15872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58723">
                                            <p:txEl>
                                              <p:pRg st="7" end="7"/>
                                            </p:txEl>
                                          </p:spTgt>
                                        </p:tgtEl>
                                        <p:attrNameLst>
                                          <p:attrName>style.visibility</p:attrName>
                                        </p:attrNameLst>
                                      </p:cBhvr>
                                      <p:to>
                                        <p:strVal val="visible"/>
                                      </p:to>
                                    </p:set>
                                    <p:animEffect transition="in" filter="blinds(horizontal)">
                                      <p:cBhvr>
                                        <p:cTn id="42" dur="500"/>
                                        <p:tgtEl>
                                          <p:spTgt spid="1587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en-US" dirty="0" err="1"/>
              <a:t>Giao</a:t>
            </a:r>
            <a:r>
              <a:rPr lang="en-US" dirty="0"/>
              <a:t> </a:t>
            </a:r>
            <a:r>
              <a:rPr lang="en-US" dirty="0" err="1"/>
              <a:t>thức</a:t>
            </a:r>
            <a:r>
              <a:rPr lang="en-US" dirty="0"/>
              <a:t> ICMP</a:t>
            </a:r>
          </a:p>
        </p:txBody>
      </p:sp>
      <p:sp>
        <p:nvSpPr>
          <p:cNvPr id="154627" name="Rectangle 3"/>
          <p:cNvSpPr>
            <a:spLocks noGrp="1" noChangeArrowheads="1"/>
          </p:cNvSpPr>
          <p:nvPr>
            <p:ph sz="quarter" idx="1"/>
          </p:nvPr>
        </p:nvSpPr>
        <p:spPr/>
        <p:txBody>
          <a:bodyPr/>
          <a:lstStyle/>
          <a:p>
            <a:pPr eaLnBrk="1" hangingPunct="1"/>
            <a:r>
              <a:rPr lang="en-US" sz="2800" dirty="0" err="1"/>
              <a:t>Các</a:t>
            </a:r>
            <a:r>
              <a:rPr lang="en-US" sz="2800" dirty="0"/>
              <a:t> </a:t>
            </a:r>
            <a:r>
              <a:rPr lang="en-US" sz="2800" dirty="0" err="1"/>
              <a:t>trường</a:t>
            </a:r>
            <a:r>
              <a:rPr lang="en-US" sz="2800" dirty="0"/>
              <a:t> </a:t>
            </a:r>
            <a:r>
              <a:rPr lang="en-US" sz="2800" dirty="0" err="1"/>
              <a:t>hợp</a:t>
            </a:r>
            <a:r>
              <a:rPr lang="en-US" sz="2800" dirty="0"/>
              <a:t> GỞI ICMP </a:t>
            </a:r>
            <a:r>
              <a:rPr lang="en-US" sz="2800" dirty="0" err="1"/>
              <a:t>msg</a:t>
            </a:r>
            <a:r>
              <a:rPr lang="en-US" sz="2800" dirty="0"/>
              <a:t>:</a:t>
            </a:r>
          </a:p>
          <a:p>
            <a:pPr lvl="1" eaLnBrk="1" hangingPunct="1"/>
            <a:r>
              <a:rPr lang="en-US" sz="2400" dirty="0"/>
              <a:t>Datagram </a:t>
            </a:r>
            <a:r>
              <a:rPr lang="en-US" sz="2400" dirty="0" err="1"/>
              <a:t>không</a:t>
            </a:r>
            <a:r>
              <a:rPr lang="en-US" sz="2400" dirty="0"/>
              <a:t> </a:t>
            </a:r>
            <a:r>
              <a:rPr lang="en-US" sz="2400" dirty="0" err="1"/>
              <a:t>đạt</a:t>
            </a:r>
            <a:r>
              <a:rPr lang="en-US" sz="2400" dirty="0"/>
              <a:t> </a:t>
            </a:r>
            <a:r>
              <a:rPr lang="en-US" sz="2400" dirty="0" err="1"/>
              <a:t>đến</a:t>
            </a:r>
            <a:r>
              <a:rPr lang="en-US" sz="2400" dirty="0"/>
              <a:t> </a:t>
            </a:r>
            <a:r>
              <a:rPr lang="en-US" sz="2400" dirty="0" err="1"/>
              <a:t>đích</a:t>
            </a:r>
            <a:endParaRPr lang="en-US" sz="2400" dirty="0"/>
          </a:p>
          <a:p>
            <a:pPr lvl="1" eaLnBrk="1" hangingPunct="1"/>
            <a:r>
              <a:rPr lang="en-US" sz="2400" dirty="0"/>
              <a:t>Time out</a:t>
            </a:r>
          </a:p>
          <a:p>
            <a:pPr lvl="1" eaLnBrk="1" hangingPunct="1"/>
            <a:r>
              <a:rPr lang="en-US" sz="2400" dirty="0"/>
              <a:t>Error </a:t>
            </a:r>
            <a:r>
              <a:rPr lang="en-US" sz="2400" dirty="0" err="1"/>
              <a:t>xuất</a:t>
            </a:r>
            <a:r>
              <a:rPr lang="en-US" sz="2400" dirty="0"/>
              <a:t> </a:t>
            </a:r>
            <a:r>
              <a:rPr lang="en-US" sz="2400" dirty="0" err="1"/>
              <a:t>hiện</a:t>
            </a:r>
            <a:r>
              <a:rPr lang="en-US" sz="2400" dirty="0"/>
              <a:t> </a:t>
            </a:r>
            <a:r>
              <a:rPr lang="en-US" sz="2400" dirty="0" err="1"/>
              <a:t>trong</a:t>
            </a:r>
            <a:r>
              <a:rPr lang="en-US" sz="2400" dirty="0"/>
              <a:t> header</a:t>
            </a:r>
          </a:p>
          <a:p>
            <a:pPr lvl="1" eaLnBrk="1" hangingPunct="1"/>
            <a:r>
              <a:rPr lang="en-US" sz="2400" dirty="0"/>
              <a:t>Router/host </a:t>
            </a:r>
            <a:r>
              <a:rPr lang="en-US" sz="2400" dirty="0" err="1"/>
              <a:t>bị</a:t>
            </a:r>
            <a:r>
              <a:rPr lang="en-US" sz="2400" dirty="0"/>
              <a:t> </a:t>
            </a:r>
            <a:r>
              <a:rPr lang="en-US" sz="2400" dirty="0" err="1"/>
              <a:t>tắt</a:t>
            </a:r>
            <a:r>
              <a:rPr lang="en-US" sz="2400" dirty="0"/>
              <a:t> </a:t>
            </a:r>
            <a:r>
              <a:rPr lang="en-US" sz="2400" dirty="0" err="1"/>
              <a:t>nghẽn</a:t>
            </a:r>
            <a:endParaRPr lang="en-US" sz="2400" dirty="0"/>
          </a:p>
          <a:p>
            <a:pPr eaLnBrk="1" hangingPunct="1"/>
            <a:r>
              <a:rPr lang="en-US" sz="2800" dirty="0" err="1"/>
              <a:t>Các</a:t>
            </a:r>
            <a:r>
              <a:rPr lang="en-US" sz="2800" dirty="0"/>
              <a:t> </a:t>
            </a:r>
            <a:r>
              <a:rPr lang="en-US" sz="2800" dirty="0" err="1"/>
              <a:t>trường</a:t>
            </a:r>
            <a:r>
              <a:rPr lang="en-US" sz="2800" dirty="0"/>
              <a:t> </a:t>
            </a:r>
            <a:r>
              <a:rPr lang="en-US" sz="2800" dirty="0" err="1"/>
              <a:t>hợp</a:t>
            </a:r>
            <a:r>
              <a:rPr lang="en-US" sz="2800" dirty="0"/>
              <a:t> KHÔNG </a:t>
            </a:r>
            <a:r>
              <a:rPr lang="en-US" sz="2800" dirty="0" err="1"/>
              <a:t>gởi</a:t>
            </a:r>
            <a:r>
              <a:rPr lang="en-US" sz="2800"/>
              <a:t> ICMP </a:t>
            </a:r>
            <a:r>
              <a:rPr lang="en-US" sz="2800" dirty="0" err="1"/>
              <a:t>msg</a:t>
            </a:r>
            <a:r>
              <a:rPr lang="en-US" sz="2800" dirty="0"/>
              <a:t>:</a:t>
            </a:r>
          </a:p>
          <a:p>
            <a:pPr lvl="1" eaLnBrk="1" hangingPunct="1"/>
            <a:r>
              <a:rPr lang="en-US" sz="2400" dirty="0" err="1"/>
              <a:t>Bản</a:t>
            </a:r>
            <a:r>
              <a:rPr lang="en-US" sz="2400" dirty="0"/>
              <a:t> </a:t>
            </a:r>
            <a:r>
              <a:rPr lang="en-US" sz="2400" dirty="0" err="1"/>
              <a:t>thân</a:t>
            </a:r>
            <a:r>
              <a:rPr lang="en-US" sz="2400" dirty="0"/>
              <a:t> ICMP </a:t>
            </a:r>
            <a:r>
              <a:rPr lang="en-US" sz="2400" dirty="0" err="1"/>
              <a:t>msg</a:t>
            </a:r>
            <a:r>
              <a:rPr lang="en-US" sz="2400" dirty="0"/>
              <a:t> </a:t>
            </a:r>
            <a:r>
              <a:rPr lang="en-US" sz="2400" dirty="0" err="1"/>
              <a:t>có</a:t>
            </a:r>
            <a:r>
              <a:rPr lang="en-US" sz="2400" dirty="0"/>
              <a:t> </a:t>
            </a:r>
            <a:r>
              <a:rPr lang="en-US" sz="2400" dirty="0" err="1"/>
              <a:t>lỗi</a:t>
            </a:r>
            <a:endParaRPr lang="en-US" sz="2400" dirty="0"/>
          </a:p>
          <a:p>
            <a:pPr lvl="1" eaLnBrk="1" hangingPunct="1"/>
            <a:r>
              <a:rPr lang="en-US" sz="2400" dirty="0"/>
              <a:t>Broadcast, multicast (</a:t>
            </a:r>
            <a:r>
              <a:rPr lang="en-US" sz="2400" dirty="0" err="1"/>
              <a:t>gói</a:t>
            </a:r>
            <a:r>
              <a:rPr lang="en-US" sz="2400" dirty="0"/>
              <a:t> DL </a:t>
            </a:r>
            <a:r>
              <a:rPr lang="en-US" sz="2400" dirty="0" err="1"/>
              <a:t>định</a:t>
            </a:r>
            <a:r>
              <a:rPr lang="en-US" sz="2400" dirty="0"/>
              <a:t> </a:t>
            </a:r>
            <a:r>
              <a:rPr lang="en-US" sz="2400" dirty="0" err="1"/>
              <a:t>tuyến</a:t>
            </a:r>
            <a:r>
              <a:rPr lang="en-US" sz="2400" dirty="0"/>
              <a:t>)</a:t>
            </a:r>
          </a:p>
          <a:p>
            <a:pPr lvl="1" eaLnBrk="1" hangingPunct="1"/>
            <a:r>
              <a:rPr lang="en-US" sz="2400" dirty="0" err="1"/>
              <a:t>Những</a:t>
            </a:r>
            <a:r>
              <a:rPr lang="en-US" sz="2400" dirty="0"/>
              <a:t> fragment </a:t>
            </a:r>
            <a:r>
              <a:rPr lang="en-US" sz="2400" dirty="0" err="1"/>
              <a:t>khác</a:t>
            </a:r>
            <a:r>
              <a:rPr lang="en-US" sz="2400" dirty="0"/>
              <a:t> </a:t>
            </a:r>
            <a:r>
              <a:rPr lang="en-US" sz="2400" dirty="0" err="1"/>
              <a:t>với</a:t>
            </a:r>
            <a:r>
              <a:rPr lang="en-US" sz="2400" dirty="0"/>
              <a:t> fragment </a:t>
            </a:r>
            <a:r>
              <a:rPr lang="en-US" sz="2400" dirty="0" err="1"/>
              <a:t>đầu</a:t>
            </a:r>
            <a:r>
              <a:rPr lang="en-US" sz="2400" dirty="0"/>
              <a:t> </a:t>
            </a:r>
            <a:r>
              <a:rPr lang="en-US" sz="2400" dirty="0" err="1"/>
              <a:t>tiên</a:t>
            </a:r>
            <a:endParaRPr lang="en-US" sz="2400"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48</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4627">
                                            <p:txEl>
                                              <p:pRg st="0" end="0"/>
                                            </p:txEl>
                                          </p:spTgt>
                                        </p:tgtEl>
                                        <p:attrNameLst>
                                          <p:attrName>style.visibility</p:attrName>
                                        </p:attrNameLst>
                                      </p:cBhvr>
                                      <p:to>
                                        <p:strVal val="visible"/>
                                      </p:to>
                                    </p:set>
                                    <p:animEffect transition="in" filter="blinds(horizontal)">
                                      <p:cBhvr>
                                        <p:cTn id="7" dur="500"/>
                                        <p:tgtEl>
                                          <p:spTgt spid="1546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4627">
                                            <p:txEl>
                                              <p:pRg st="1" end="1"/>
                                            </p:txEl>
                                          </p:spTgt>
                                        </p:tgtEl>
                                        <p:attrNameLst>
                                          <p:attrName>style.visibility</p:attrName>
                                        </p:attrNameLst>
                                      </p:cBhvr>
                                      <p:to>
                                        <p:strVal val="visible"/>
                                      </p:to>
                                    </p:set>
                                    <p:animEffect transition="in" filter="blinds(horizontal)">
                                      <p:cBhvr>
                                        <p:cTn id="12" dur="500"/>
                                        <p:tgtEl>
                                          <p:spTgt spid="1546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4627">
                                            <p:txEl>
                                              <p:pRg st="2" end="2"/>
                                            </p:txEl>
                                          </p:spTgt>
                                        </p:tgtEl>
                                        <p:attrNameLst>
                                          <p:attrName>style.visibility</p:attrName>
                                        </p:attrNameLst>
                                      </p:cBhvr>
                                      <p:to>
                                        <p:strVal val="visible"/>
                                      </p:to>
                                    </p:set>
                                    <p:animEffect transition="in" filter="blinds(horizontal)">
                                      <p:cBhvr>
                                        <p:cTn id="17" dur="500"/>
                                        <p:tgtEl>
                                          <p:spTgt spid="1546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4627">
                                            <p:txEl>
                                              <p:pRg st="3" end="3"/>
                                            </p:txEl>
                                          </p:spTgt>
                                        </p:tgtEl>
                                        <p:attrNameLst>
                                          <p:attrName>style.visibility</p:attrName>
                                        </p:attrNameLst>
                                      </p:cBhvr>
                                      <p:to>
                                        <p:strVal val="visible"/>
                                      </p:to>
                                    </p:set>
                                    <p:animEffect transition="in" filter="blinds(horizontal)">
                                      <p:cBhvr>
                                        <p:cTn id="22" dur="500"/>
                                        <p:tgtEl>
                                          <p:spTgt spid="1546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4627">
                                            <p:txEl>
                                              <p:pRg st="4" end="4"/>
                                            </p:txEl>
                                          </p:spTgt>
                                        </p:tgtEl>
                                        <p:attrNameLst>
                                          <p:attrName>style.visibility</p:attrName>
                                        </p:attrNameLst>
                                      </p:cBhvr>
                                      <p:to>
                                        <p:strVal val="visible"/>
                                      </p:to>
                                    </p:set>
                                    <p:animEffect transition="in" filter="blinds(horizontal)">
                                      <p:cBhvr>
                                        <p:cTn id="27" dur="500"/>
                                        <p:tgtEl>
                                          <p:spTgt spid="15462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54627">
                                            <p:txEl>
                                              <p:pRg st="5" end="5"/>
                                            </p:txEl>
                                          </p:spTgt>
                                        </p:tgtEl>
                                        <p:attrNameLst>
                                          <p:attrName>style.visibility</p:attrName>
                                        </p:attrNameLst>
                                      </p:cBhvr>
                                      <p:to>
                                        <p:strVal val="visible"/>
                                      </p:to>
                                    </p:set>
                                    <p:animEffect transition="in" filter="blinds(horizontal)">
                                      <p:cBhvr>
                                        <p:cTn id="32" dur="500"/>
                                        <p:tgtEl>
                                          <p:spTgt spid="15462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54627">
                                            <p:txEl>
                                              <p:pRg st="6" end="6"/>
                                            </p:txEl>
                                          </p:spTgt>
                                        </p:tgtEl>
                                        <p:attrNameLst>
                                          <p:attrName>style.visibility</p:attrName>
                                        </p:attrNameLst>
                                      </p:cBhvr>
                                      <p:to>
                                        <p:strVal val="visible"/>
                                      </p:to>
                                    </p:set>
                                    <p:animEffect transition="in" filter="blinds(horizontal)">
                                      <p:cBhvr>
                                        <p:cTn id="37" dur="500"/>
                                        <p:tgtEl>
                                          <p:spTgt spid="15462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54627">
                                            <p:txEl>
                                              <p:pRg st="7" end="7"/>
                                            </p:txEl>
                                          </p:spTgt>
                                        </p:tgtEl>
                                        <p:attrNameLst>
                                          <p:attrName>style.visibility</p:attrName>
                                        </p:attrNameLst>
                                      </p:cBhvr>
                                      <p:to>
                                        <p:strVal val="visible"/>
                                      </p:to>
                                    </p:set>
                                    <p:animEffect transition="in" filter="blinds(horizontal)">
                                      <p:cBhvr>
                                        <p:cTn id="42" dur="500"/>
                                        <p:tgtEl>
                                          <p:spTgt spid="15462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54627">
                                            <p:txEl>
                                              <p:pRg st="8" end="8"/>
                                            </p:txEl>
                                          </p:spTgt>
                                        </p:tgtEl>
                                        <p:attrNameLst>
                                          <p:attrName>style.visibility</p:attrName>
                                        </p:attrNameLst>
                                      </p:cBhvr>
                                      <p:to>
                                        <p:strVal val="visible"/>
                                      </p:to>
                                    </p:set>
                                    <p:animEffect transition="in" filter="blinds(horizontal)">
                                      <p:cBhvr>
                                        <p:cTn id="47" dur="500"/>
                                        <p:tgtEl>
                                          <p:spTgt spid="15462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7"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Nội</a:t>
            </a:r>
            <a:r>
              <a:rPr lang="en-US" dirty="0"/>
              <a:t> dung</a:t>
            </a:r>
          </a:p>
        </p:txBody>
      </p:sp>
      <p:sp>
        <p:nvSpPr>
          <p:cNvPr id="3" name="Content Placeholder 2"/>
          <p:cNvSpPr>
            <a:spLocks noGrp="1"/>
          </p:cNvSpPr>
          <p:nvPr>
            <p:ph sz="quarter" idx="1"/>
          </p:nvPr>
        </p:nvSpPr>
        <p:spPr/>
        <p:txBody>
          <a:bodyPr/>
          <a:lstStyle/>
          <a:p>
            <a:r>
              <a:rPr lang="en-US" dirty="0" err="1">
                <a:solidFill>
                  <a:schemeClr val="bg1">
                    <a:lumMod val="85000"/>
                  </a:schemeClr>
                </a:solidFill>
              </a:rPr>
              <a:t>Giới</a:t>
            </a:r>
            <a:r>
              <a:rPr lang="en-US" dirty="0">
                <a:solidFill>
                  <a:schemeClr val="bg1">
                    <a:lumMod val="85000"/>
                  </a:schemeClr>
                </a:solidFill>
              </a:rPr>
              <a:t> </a:t>
            </a:r>
            <a:r>
              <a:rPr lang="en-US" dirty="0" err="1">
                <a:solidFill>
                  <a:schemeClr val="bg1">
                    <a:lumMod val="85000"/>
                  </a:schemeClr>
                </a:solidFill>
              </a:rPr>
              <a:t>thiệu</a:t>
            </a:r>
            <a:endParaRPr lang="en-US" dirty="0">
              <a:solidFill>
                <a:schemeClr val="bg1">
                  <a:lumMod val="85000"/>
                </a:schemeClr>
              </a:solidFill>
            </a:endParaRPr>
          </a:p>
          <a:p>
            <a:r>
              <a:rPr lang="en-US" dirty="0" err="1">
                <a:solidFill>
                  <a:schemeClr val="bg1">
                    <a:lumMod val="85000"/>
                  </a:schemeClr>
                </a:solidFill>
              </a:rPr>
              <a:t>Định</a:t>
            </a:r>
            <a:r>
              <a:rPr lang="en-US" dirty="0">
                <a:solidFill>
                  <a:schemeClr val="bg1">
                    <a:lumMod val="85000"/>
                  </a:schemeClr>
                </a:solidFill>
              </a:rPr>
              <a:t> </a:t>
            </a:r>
            <a:r>
              <a:rPr lang="en-US" dirty="0" err="1">
                <a:solidFill>
                  <a:schemeClr val="bg1">
                    <a:lumMod val="85000"/>
                  </a:schemeClr>
                </a:solidFill>
              </a:rPr>
              <a:t>tuyến</a:t>
            </a:r>
            <a:r>
              <a:rPr lang="en-US" dirty="0">
                <a:solidFill>
                  <a:schemeClr val="bg1">
                    <a:lumMod val="85000"/>
                  </a:schemeClr>
                </a:solidFill>
              </a:rPr>
              <a:t> – </a:t>
            </a:r>
            <a:r>
              <a:rPr lang="en-US" dirty="0" err="1">
                <a:solidFill>
                  <a:schemeClr val="bg1">
                    <a:lumMod val="85000"/>
                  </a:schemeClr>
                </a:solidFill>
              </a:rPr>
              <a:t>chuyển</a:t>
            </a:r>
            <a:r>
              <a:rPr lang="en-US" dirty="0">
                <a:solidFill>
                  <a:schemeClr val="bg1">
                    <a:lumMod val="85000"/>
                  </a:schemeClr>
                </a:solidFill>
              </a:rPr>
              <a:t> </a:t>
            </a:r>
            <a:r>
              <a:rPr lang="en-US" dirty="0" err="1">
                <a:solidFill>
                  <a:schemeClr val="bg1">
                    <a:lumMod val="85000"/>
                  </a:schemeClr>
                </a:solidFill>
              </a:rPr>
              <a:t>tiếp</a:t>
            </a:r>
            <a:endParaRPr lang="en-US" dirty="0">
              <a:solidFill>
                <a:schemeClr val="bg1">
                  <a:lumMod val="85000"/>
                </a:schemeClr>
              </a:solidFill>
            </a:endParaRPr>
          </a:p>
          <a:p>
            <a:r>
              <a:rPr lang="en-US" dirty="0" err="1">
                <a:solidFill>
                  <a:schemeClr val="bg1">
                    <a:lumMod val="85000"/>
                  </a:schemeClr>
                </a:solidFill>
              </a:rPr>
              <a:t>Giao</a:t>
            </a:r>
            <a:r>
              <a:rPr lang="en-US" dirty="0">
                <a:solidFill>
                  <a:schemeClr val="bg1">
                    <a:lumMod val="85000"/>
                  </a:schemeClr>
                </a:solidFill>
              </a:rPr>
              <a:t> </a:t>
            </a:r>
            <a:r>
              <a:rPr lang="en-US" dirty="0" err="1">
                <a:solidFill>
                  <a:schemeClr val="bg1">
                    <a:lumMod val="85000"/>
                  </a:schemeClr>
                </a:solidFill>
              </a:rPr>
              <a:t>thức</a:t>
            </a:r>
            <a:r>
              <a:rPr lang="en-US" dirty="0">
                <a:solidFill>
                  <a:schemeClr val="bg1">
                    <a:lumMod val="85000"/>
                  </a:schemeClr>
                </a:solidFill>
              </a:rPr>
              <a:t> IP</a:t>
            </a:r>
          </a:p>
          <a:p>
            <a:r>
              <a:rPr lang="en-US" dirty="0" err="1">
                <a:solidFill>
                  <a:schemeClr val="bg1">
                    <a:lumMod val="85000"/>
                  </a:schemeClr>
                </a:solidFill>
              </a:rPr>
              <a:t>Giao</a:t>
            </a:r>
            <a:r>
              <a:rPr lang="en-US" dirty="0">
                <a:solidFill>
                  <a:schemeClr val="bg1">
                    <a:lumMod val="85000"/>
                  </a:schemeClr>
                </a:solidFill>
              </a:rPr>
              <a:t> </a:t>
            </a:r>
            <a:r>
              <a:rPr lang="en-US" dirty="0" err="1">
                <a:solidFill>
                  <a:schemeClr val="bg1">
                    <a:lumMod val="85000"/>
                  </a:schemeClr>
                </a:solidFill>
              </a:rPr>
              <a:t>thức</a:t>
            </a:r>
            <a:r>
              <a:rPr lang="en-US" dirty="0">
                <a:solidFill>
                  <a:schemeClr val="bg1">
                    <a:lumMod val="85000"/>
                  </a:schemeClr>
                </a:solidFill>
              </a:rPr>
              <a:t> ICMP</a:t>
            </a:r>
          </a:p>
          <a:p>
            <a:r>
              <a:rPr lang="en-US" dirty="0"/>
              <a:t>NAT</a:t>
            </a:r>
          </a:p>
          <a:p>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49</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4" end="4"/>
                                            </p:txEl>
                                          </p:spTgt>
                                        </p:tgtEl>
                                        <p:attrNameLst>
                                          <p:attrName>style.color</p:attrName>
                                        </p:attrNameLst>
                                      </p:cBhvr>
                                      <p:to>
                                        <a:srgbClr val="3E6D94"/>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9" name="Straight Connector 148"/>
          <p:cNvCxnSpPr/>
          <p:nvPr/>
        </p:nvCxnSpPr>
        <p:spPr>
          <a:xfrm>
            <a:off x="8534400" y="5943603"/>
            <a:ext cx="381000" cy="76197"/>
          </a:xfrm>
          <a:prstGeom prst="line">
            <a:avLst/>
          </a:prstGeom>
        </p:spPr>
        <p:style>
          <a:lnRef idx="2">
            <a:schemeClr val="dk1"/>
          </a:lnRef>
          <a:fillRef idx="0">
            <a:schemeClr val="dk1"/>
          </a:fillRef>
          <a:effectRef idx="1">
            <a:schemeClr val="dk1"/>
          </a:effectRef>
          <a:fontRef idx="minor">
            <a:schemeClr val="tx1"/>
          </a:fontRef>
        </p:style>
      </p:cxnSp>
      <p:cxnSp>
        <p:nvCxnSpPr>
          <p:cNvPr id="154" name="Straight Connector 153"/>
          <p:cNvCxnSpPr/>
          <p:nvPr/>
        </p:nvCxnSpPr>
        <p:spPr>
          <a:xfrm rot="10800000" flipV="1">
            <a:off x="7162802" y="6019799"/>
            <a:ext cx="457199" cy="228599"/>
          </a:xfrm>
          <a:prstGeom prst="line">
            <a:avLst/>
          </a:prstGeom>
        </p:spPr>
        <p:style>
          <a:lnRef idx="2">
            <a:schemeClr val="dk1"/>
          </a:lnRef>
          <a:fillRef idx="0">
            <a:schemeClr val="dk1"/>
          </a:fillRef>
          <a:effectRef idx="1">
            <a:schemeClr val="dk1"/>
          </a:effectRef>
          <a:fontRef idx="minor">
            <a:schemeClr val="tx1"/>
          </a:fontRef>
        </p:style>
      </p:cxnSp>
      <p:cxnSp>
        <p:nvCxnSpPr>
          <p:cNvPr id="159" name="Straight Connector 158"/>
          <p:cNvCxnSpPr/>
          <p:nvPr/>
        </p:nvCxnSpPr>
        <p:spPr>
          <a:xfrm rot="16200000" flipV="1">
            <a:off x="7386105" y="5145913"/>
            <a:ext cx="421982" cy="258991"/>
          </a:xfrm>
          <a:prstGeom prst="line">
            <a:avLst/>
          </a:prstGeom>
        </p:spPr>
        <p:style>
          <a:lnRef idx="2">
            <a:schemeClr val="dk1"/>
          </a:lnRef>
          <a:fillRef idx="0">
            <a:schemeClr val="dk1"/>
          </a:fillRef>
          <a:effectRef idx="1">
            <a:schemeClr val="dk1"/>
          </a:effectRef>
          <a:fontRef idx="minor">
            <a:schemeClr val="tx1"/>
          </a:fontRef>
        </p:style>
      </p:cxnSp>
      <p:sp>
        <p:nvSpPr>
          <p:cNvPr id="2" name="Title 1"/>
          <p:cNvSpPr>
            <a:spLocks noGrp="1"/>
          </p:cNvSpPr>
          <p:nvPr>
            <p:ph type="title"/>
          </p:nvPr>
        </p:nvSpPr>
        <p:spPr>
          <a:xfrm>
            <a:off x="457200" y="228600"/>
            <a:ext cx="7696200" cy="639762"/>
          </a:xfrm>
        </p:spPr>
        <p:txBody>
          <a:bodyPr>
            <a:normAutofit fontScale="90000"/>
          </a:bodyPr>
          <a:lstStyle/>
          <a:p>
            <a:r>
              <a:rPr lang="en-US" dirty="0" err="1"/>
              <a:t>Nhắc</a:t>
            </a:r>
            <a:r>
              <a:rPr lang="en-US" dirty="0"/>
              <a:t> </a:t>
            </a:r>
            <a:r>
              <a:rPr lang="en-US" dirty="0" err="1"/>
              <a:t>lại</a:t>
            </a:r>
            <a:endParaRPr lang="en-US" dirty="0"/>
          </a:p>
        </p:txBody>
      </p:sp>
      <p:sp>
        <p:nvSpPr>
          <p:cNvPr id="7" name="Freeform 2"/>
          <p:cNvSpPr>
            <a:spLocks/>
          </p:cNvSpPr>
          <p:nvPr/>
        </p:nvSpPr>
        <p:spPr bwMode="auto">
          <a:xfrm>
            <a:off x="3987800" y="2120900"/>
            <a:ext cx="4048125" cy="3833813"/>
          </a:xfrm>
          <a:custGeom>
            <a:avLst/>
            <a:gdLst/>
            <a:ahLst/>
            <a:cxnLst>
              <a:cxn ang="0">
                <a:pos x="592" y="0"/>
              </a:cxn>
              <a:cxn ang="0">
                <a:pos x="2544" y="0"/>
              </a:cxn>
              <a:cxn ang="0">
                <a:pos x="2550" y="2415"/>
              </a:cxn>
              <a:cxn ang="0">
                <a:pos x="0" y="2415"/>
              </a:cxn>
            </a:cxnLst>
            <a:rect l="0" t="0" r="r" b="b"/>
            <a:pathLst>
              <a:path w="2550" h="2415">
                <a:moveTo>
                  <a:pt x="592" y="0"/>
                </a:moveTo>
                <a:lnTo>
                  <a:pt x="2544" y="0"/>
                </a:lnTo>
                <a:lnTo>
                  <a:pt x="2550" y="2415"/>
                </a:lnTo>
                <a:lnTo>
                  <a:pt x="0" y="2415"/>
                </a:lnTo>
              </a:path>
            </a:pathLst>
          </a:custGeom>
          <a:noFill/>
          <a:ln w="9525">
            <a:solidFill>
              <a:schemeClr val="bg2"/>
            </a:solidFill>
            <a:round/>
            <a:headEnd/>
            <a:tailEnd/>
          </a:ln>
          <a:effectLst/>
        </p:spPr>
        <p:txBody>
          <a:bodyPr/>
          <a:lstStyle/>
          <a:p>
            <a:endParaRPr lang="en-US"/>
          </a:p>
        </p:txBody>
      </p:sp>
      <p:sp>
        <p:nvSpPr>
          <p:cNvPr id="8" name="Freeform 3"/>
          <p:cNvSpPr>
            <a:spLocks/>
          </p:cNvSpPr>
          <p:nvPr/>
        </p:nvSpPr>
        <p:spPr bwMode="auto">
          <a:xfrm>
            <a:off x="7299325" y="2919413"/>
            <a:ext cx="638175" cy="852487"/>
          </a:xfrm>
          <a:custGeom>
            <a:avLst/>
            <a:gdLst/>
            <a:ahLst/>
            <a:cxnLst>
              <a:cxn ang="0">
                <a:pos x="402" y="363"/>
              </a:cxn>
              <a:cxn ang="0">
                <a:pos x="28" y="0"/>
              </a:cxn>
              <a:cxn ang="0">
                <a:pos x="0" y="470"/>
              </a:cxn>
              <a:cxn ang="0">
                <a:pos x="242" y="537"/>
              </a:cxn>
              <a:cxn ang="0">
                <a:pos x="402" y="363"/>
              </a:cxn>
            </a:cxnLst>
            <a:rect l="0" t="0" r="r" b="b"/>
            <a:pathLst>
              <a:path w="402" h="537">
                <a:moveTo>
                  <a:pt x="402" y="363"/>
                </a:moveTo>
                <a:lnTo>
                  <a:pt x="28" y="0"/>
                </a:lnTo>
                <a:lnTo>
                  <a:pt x="0" y="470"/>
                </a:lnTo>
                <a:lnTo>
                  <a:pt x="242" y="537"/>
                </a:lnTo>
                <a:lnTo>
                  <a:pt x="402" y="363"/>
                </a:lnTo>
                <a:close/>
              </a:path>
            </a:pathLst>
          </a:custGeom>
          <a:gradFill rotWithShape="1">
            <a:gsLst>
              <a:gs pos="0">
                <a:schemeClr val="accent2"/>
              </a:gs>
              <a:gs pos="100000">
                <a:schemeClr val="bg1"/>
              </a:gs>
            </a:gsLst>
            <a:lin ang="0" scaled="1"/>
          </a:gradFill>
          <a:ln w="9525">
            <a:noFill/>
            <a:round/>
            <a:headEnd/>
            <a:tailEnd/>
          </a:ln>
          <a:effectLst/>
        </p:spPr>
        <p:txBody>
          <a:bodyPr/>
          <a:lstStyle/>
          <a:p>
            <a:endParaRPr lang="en-US"/>
          </a:p>
        </p:txBody>
      </p:sp>
      <p:sp>
        <p:nvSpPr>
          <p:cNvPr id="9" name="Text Box 8"/>
          <p:cNvSpPr txBox="1">
            <a:spLocks noChangeArrowheads="1"/>
          </p:cNvSpPr>
          <p:nvPr/>
        </p:nvSpPr>
        <p:spPr bwMode="auto">
          <a:xfrm>
            <a:off x="2886075" y="896938"/>
            <a:ext cx="877163" cy="369332"/>
          </a:xfrm>
          <a:prstGeom prst="rect">
            <a:avLst/>
          </a:prstGeom>
          <a:noFill/>
          <a:ln w="9525">
            <a:noFill/>
            <a:miter lim="800000"/>
            <a:headEnd/>
            <a:tailEnd/>
          </a:ln>
          <a:effectLst/>
        </p:spPr>
        <p:txBody>
          <a:bodyPr wrap="none">
            <a:spAutoFit/>
          </a:bodyPr>
          <a:lstStyle/>
          <a:p>
            <a:r>
              <a:rPr lang="en-US">
                <a:solidFill>
                  <a:schemeClr val="accent2"/>
                </a:solidFill>
                <a:latin typeface="Arial" pitchFamily="34" charset="0"/>
              </a:rPr>
              <a:t>source</a:t>
            </a:r>
          </a:p>
        </p:txBody>
      </p:sp>
      <p:graphicFrame>
        <p:nvGraphicFramePr>
          <p:cNvPr id="10" name="Object 9"/>
          <p:cNvGraphicFramePr>
            <a:graphicFrameLocks noChangeAspect="1"/>
          </p:cNvGraphicFramePr>
          <p:nvPr/>
        </p:nvGraphicFramePr>
        <p:xfrm>
          <a:off x="4268787" y="1874838"/>
          <a:ext cx="646113" cy="533400"/>
        </p:xfrm>
        <a:graphic>
          <a:graphicData uri="http://schemas.openxmlformats.org/presentationml/2006/ole">
            <mc:AlternateContent xmlns:mc="http://schemas.openxmlformats.org/markup-compatibility/2006">
              <mc:Choice xmlns:v="urn:schemas-microsoft-com:vml" Requires="v">
                <p:oleObj name="Clip" r:id="rId3" imgW="1305000" imgH="1085760" progId="">
                  <p:embed/>
                </p:oleObj>
              </mc:Choice>
              <mc:Fallback>
                <p:oleObj name="Clip" r:id="rId3" imgW="1305000" imgH="108576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8787" y="1874838"/>
                        <a:ext cx="646113" cy="5334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1" name="Freeform 10"/>
          <p:cNvSpPr>
            <a:spLocks/>
          </p:cNvSpPr>
          <p:nvPr/>
        </p:nvSpPr>
        <p:spPr bwMode="auto">
          <a:xfrm>
            <a:off x="4038600" y="1327150"/>
            <a:ext cx="360362" cy="1577975"/>
          </a:xfrm>
          <a:custGeom>
            <a:avLst/>
            <a:gdLst/>
            <a:ahLst/>
            <a:cxnLst>
              <a:cxn ang="0">
                <a:pos x="254" y="466"/>
              </a:cxn>
              <a:cxn ang="0">
                <a:pos x="0" y="0"/>
              </a:cxn>
              <a:cxn ang="0">
                <a:pos x="0" y="1186"/>
              </a:cxn>
              <a:cxn ang="0">
                <a:pos x="267" y="652"/>
              </a:cxn>
              <a:cxn ang="0">
                <a:pos x="254" y="466"/>
              </a:cxn>
            </a:cxnLst>
            <a:rect l="0" t="0" r="r" b="b"/>
            <a:pathLst>
              <a:path w="267" h="1186">
                <a:moveTo>
                  <a:pt x="254" y="466"/>
                </a:moveTo>
                <a:lnTo>
                  <a:pt x="0" y="0"/>
                </a:lnTo>
                <a:lnTo>
                  <a:pt x="0" y="1186"/>
                </a:lnTo>
                <a:lnTo>
                  <a:pt x="267" y="652"/>
                </a:lnTo>
                <a:lnTo>
                  <a:pt x="254" y="466"/>
                </a:lnTo>
                <a:close/>
              </a:path>
            </a:pathLst>
          </a:custGeom>
          <a:gradFill rotWithShape="1">
            <a:gsLst>
              <a:gs pos="0">
                <a:schemeClr val="accent2"/>
              </a:gs>
              <a:gs pos="100000">
                <a:schemeClr val="bg1"/>
              </a:gs>
            </a:gsLst>
            <a:lin ang="0" scaled="1"/>
          </a:gradFill>
          <a:ln w="9525">
            <a:noFill/>
            <a:round/>
            <a:headEnd/>
            <a:tailEnd/>
          </a:ln>
          <a:effectLst/>
        </p:spPr>
        <p:txBody>
          <a:bodyPr/>
          <a:lstStyle/>
          <a:p>
            <a:endParaRPr lang="en-US"/>
          </a:p>
        </p:txBody>
      </p:sp>
      <p:grpSp>
        <p:nvGrpSpPr>
          <p:cNvPr id="4" name="Group 152"/>
          <p:cNvGrpSpPr/>
          <p:nvPr/>
        </p:nvGrpSpPr>
        <p:grpSpPr>
          <a:xfrm>
            <a:off x="7634288" y="3532188"/>
            <a:ext cx="976312" cy="277812"/>
            <a:chOff x="7658100" y="3500438"/>
            <a:chExt cx="976312" cy="277812"/>
          </a:xfrm>
        </p:grpSpPr>
        <p:sp>
          <p:nvSpPr>
            <p:cNvPr id="13" name="Freeform 12"/>
            <p:cNvSpPr>
              <a:spLocks/>
            </p:cNvSpPr>
            <p:nvPr/>
          </p:nvSpPr>
          <p:spPr bwMode="auto">
            <a:xfrm>
              <a:off x="7658100" y="3619500"/>
              <a:ext cx="946727" cy="158750"/>
            </a:xfrm>
            <a:custGeom>
              <a:avLst/>
              <a:gdLst/>
              <a:ahLst/>
              <a:cxnLst>
                <a:cxn ang="0">
                  <a:pos x="179" y="0"/>
                </a:cxn>
                <a:cxn ang="0">
                  <a:pos x="672" y="0"/>
                </a:cxn>
                <a:cxn ang="0">
                  <a:pos x="508" y="164"/>
                </a:cxn>
                <a:cxn ang="0">
                  <a:pos x="0" y="164"/>
                </a:cxn>
                <a:cxn ang="0">
                  <a:pos x="179" y="0"/>
                </a:cxn>
              </a:cxnLst>
              <a:rect l="0" t="0" r="r" b="b"/>
              <a:pathLst>
                <a:path w="672" h="164">
                  <a:moveTo>
                    <a:pt x="179" y="0"/>
                  </a:moveTo>
                  <a:lnTo>
                    <a:pt x="672" y="0"/>
                  </a:lnTo>
                  <a:lnTo>
                    <a:pt x="508" y="164"/>
                  </a:lnTo>
                  <a:lnTo>
                    <a:pt x="0" y="164"/>
                  </a:lnTo>
                  <a:lnTo>
                    <a:pt x="179" y="0"/>
                  </a:lnTo>
                  <a:close/>
                </a:path>
              </a:pathLst>
            </a:custGeom>
            <a:solidFill>
              <a:schemeClr val="hlink"/>
            </a:solidFill>
            <a:ln w="9525">
              <a:solidFill>
                <a:schemeClr val="tx1"/>
              </a:solidFill>
              <a:round/>
              <a:headEnd/>
              <a:tailEnd/>
            </a:ln>
            <a:effectLst/>
          </p:spPr>
          <p:txBody>
            <a:bodyPr/>
            <a:lstStyle/>
            <a:p>
              <a:endParaRPr lang="en-US"/>
            </a:p>
          </p:txBody>
        </p:sp>
        <p:sp>
          <p:nvSpPr>
            <p:cNvPr id="14" name="Freeform 13"/>
            <p:cNvSpPr>
              <a:spLocks/>
            </p:cNvSpPr>
            <p:nvPr/>
          </p:nvSpPr>
          <p:spPr bwMode="auto">
            <a:xfrm>
              <a:off x="7679232" y="3500438"/>
              <a:ext cx="927003" cy="272004"/>
            </a:xfrm>
            <a:custGeom>
              <a:avLst/>
              <a:gdLst/>
              <a:ahLst/>
              <a:cxnLst>
                <a:cxn ang="0">
                  <a:pos x="0" y="281"/>
                </a:cxn>
                <a:cxn ang="0">
                  <a:pos x="13" y="150"/>
                </a:cxn>
                <a:cxn ang="0">
                  <a:pos x="658" y="0"/>
                </a:cxn>
                <a:cxn ang="0">
                  <a:pos x="658" y="130"/>
                </a:cxn>
                <a:cxn ang="0">
                  <a:pos x="0" y="281"/>
                </a:cxn>
              </a:cxnLst>
              <a:rect l="0" t="0" r="r" b="b"/>
              <a:pathLst>
                <a:path w="658" h="281">
                  <a:moveTo>
                    <a:pt x="0" y="281"/>
                  </a:moveTo>
                  <a:lnTo>
                    <a:pt x="13" y="150"/>
                  </a:lnTo>
                  <a:lnTo>
                    <a:pt x="658" y="0"/>
                  </a:lnTo>
                  <a:lnTo>
                    <a:pt x="658" y="130"/>
                  </a:lnTo>
                  <a:lnTo>
                    <a:pt x="0" y="281"/>
                  </a:lnTo>
                  <a:close/>
                </a:path>
              </a:pathLst>
            </a:custGeom>
            <a:solidFill>
              <a:schemeClr val="hlink"/>
            </a:solidFill>
            <a:ln w="9525">
              <a:noFill/>
              <a:round/>
              <a:headEnd/>
              <a:tailEnd/>
            </a:ln>
            <a:effectLst/>
          </p:spPr>
          <p:txBody>
            <a:bodyPr/>
            <a:lstStyle/>
            <a:p>
              <a:endParaRPr lang="en-US"/>
            </a:p>
          </p:txBody>
        </p:sp>
        <p:sp>
          <p:nvSpPr>
            <p:cNvPr id="15" name="Freeform 14"/>
            <p:cNvSpPr>
              <a:spLocks/>
            </p:cNvSpPr>
            <p:nvPr/>
          </p:nvSpPr>
          <p:spPr bwMode="auto">
            <a:xfrm>
              <a:off x="7687685" y="3500438"/>
              <a:ext cx="946727" cy="158750"/>
            </a:xfrm>
            <a:custGeom>
              <a:avLst/>
              <a:gdLst/>
              <a:ahLst/>
              <a:cxnLst>
                <a:cxn ang="0">
                  <a:pos x="179" y="0"/>
                </a:cxn>
                <a:cxn ang="0">
                  <a:pos x="672" y="0"/>
                </a:cxn>
                <a:cxn ang="0">
                  <a:pos x="508" y="164"/>
                </a:cxn>
                <a:cxn ang="0">
                  <a:pos x="0" y="164"/>
                </a:cxn>
                <a:cxn ang="0">
                  <a:pos x="179" y="0"/>
                </a:cxn>
              </a:cxnLst>
              <a:rect l="0" t="0" r="r" b="b"/>
              <a:pathLst>
                <a:path w="672" h="164">
                  <a:moveTo>
                    <a:pt x="179" y="0"/>
                  </a:moveTo>
                  <a:lnTo>
                    <a:pt x="672" y="0"/>
                  </a:lnTo>
                  <a:lnTo>
                    <a:pt x="508" y="164"/>
                  </a:lnTo>
                  <a:lnTo>
                    <a:pt x="0" y="164"/>
                  </a:lnTo>
                  <a:lnTo>
                    <a:pt x="179" y="0"/>
                  </a:lnTo>
                  <a:close/>
                </a:path>
              </a:pathLst>
            </a:custGeom>
            <a:solidFill>
              <a:schemeClr val="hlink"/>
            </a:solidFill>
            <a:ln w="9525">
              <a:solidFill>
                <a:schemeClr val="tx1"/>
              </a:solidFill>
              <a:round/>
              <a:headEnd/>
              <a:tailEnd/>
            </a:ln>
            <a:effectLst/>
          </p:spPr>
          <p:txBody>
            <a:bodyPr/>
            <a:lstStyle/>
            <a:p>
              <a:endParaRPr lang="en-US"/>
            </a:p>
          </p:txBody>
        </p:sp>
        <p:grpSp>
          <p:nvGrpSpPr>
            <p:cNvPr id="5" name="Group 15"/>
            <p:cNvGrpSpPr>
              <a:grpSpLocks/>
            </p:cNvGrpSpPr>
            <p:nvPr/>
          </p:nvGrpSpPr>
          <p:grpSpPr bwMode="auto">
            <a:xfrm>
              <a:off x="7975084" y="3562737"/>
              <a:ext cx="335299" cy="94863"/>
              <a:chOff x="2848" y="848"/>
              <a:chExt cx="140" cy="98"/>
            </a:xfrm>
          </p:grpSpPr>
          <p:sp>
            <p:nvSpPr>
              <p:cNvPr id="21" name="Line 16"/>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22" name="Line 17"/>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23" name="Line 18"/>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6" name="Group 19"/>
            <p:cNvGrpSpPr>
              <a:grpSpLocks/>
            </p:cNvGrpSpPr>
            <p:nvPr/>
          </p:nvGrpSpPr>
          <p:grpSpPr bwMode="auto">
            <a:xfrm flipV="1">
              <a:off x="7994808" y="3568197"/>
              <a:ext cx="335299" cy="94863"/>
              <a:chOff x="2848" y="848"/>
              <a:chExt cx="140" cy="98"/>
            </a:xfrm>
          </p:grpSpPr>
          <p:sp>
            <p:nvSpPr>
              <p:cNvPr id="18" name="Line 20"/>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19" name="Line 21"/>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20" name="Line 22"/>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sp>
        <p:nvSpPr>
          <p:cNvPr id="24" name="Rectangle 23"/>
          <p:cNvSpPr>
            <a:spLocks noChangeArrowheads="1"/>
          </p:cNvSpPr>
          <p:nvPr/>
        </p:nvSpPr>
        <p:spPr bwMode="auto">
          <a:xfrm>
            <a:off x="2814637" y="1333500"/>
            <a:ext cx="1296988" cy="1546225"/>
          </a:xfrm>
          <a:prstGeom prst="rect">
            <a:avLst/>
          </a:prstGeom>
          <a:solidFill>
            <a:schemeClr val="accent2"/>
          </a:solidFill>
          <a:ln w="9525">
            <a:noFill/>
            <a:miter lim="800000"/>
            <a:headEnd/>
            <a:tailEnd/>
          </a:ln>
          <a:effectLst/>
        </p:spPr>
        <p:txBody>
          <a:bodyPr wrap="none" anchor="ctr"/>
          <a:lstStyle/>
          <a:p>
            <a:endParaRPr lang="en-US"/>
          </a:p>
        </p:txBody>
      </p:sp>
      <p:sp>
        <p:nvSpPr>
          <p:cNvPr id="25" name="Rectangle 24"/>
          <p:cNvSpPr>
            <a:spLocks noChangeArrowheads="1"/>
          </p:cNvSpPr>
          <p:nvPr/>
        </p:nvSpPr>
        <p:spPr bwMode="auto">
          <a:xfrm>
            <a:off x="2767012" y="1404938"/>
            <a:ext cx="1273175" cy="1536700"/>
          </a:xfrm>
          <a:prstGeom prst="rect">
            <a:avLst/>
          </a:prstGeom>
          <a:solidFill>
            <a:schemeClr val="bg1"/>
          </a:solidFill>
          <a:ln w="28575">
            <a:solidFill>
              <a:schemeClr val="tx1"/>
            </a:solidFill>
            <a:miter lim="800000"/>
            <a:headEnd/>
            <a:tailEnd/>
          </a:ln>
          <a:effectLst/>
        </p:spPr>
        <p:txBody>
          <a:bodyPr wrap="none" anchor="ctr"/>
          <a:lstStyle/>
          <a:p>
            <a:endParaRPr lang="en-US"/>
          </a:p>
        </p:txBody>
      </p:sp>
      <p:sp>
        <p:nvSpPr>
          <p:cNvPr id="26" name="Line 25"/>
          <p:cNvSpPr>
            <a:spLocks noChangeShapeType="1"/>
          </p:cNvSpPr>
          <p:nvPr/>
        </p:nvSpPr>
        <p:spPr bwMode="auto">
          <a:xfrm>
            <a:off x="2767012" y="1722438"/>
            <a:ext cx="1263650" cy="3175"/>
          </a:xfrm>
          <a:prstGeom prst="line">
            <a:avLst/>
          </a:prstGeom>
          <a:noFill/>
          <a:ln w="28575">
            <a:solidFill>
              <a:schemeClr val="tx1"/>
            </a:solidFill>
            <a:round/>
            <a:headEnd/>
            <a:tailEnd/>
          </a:ln>
          <a:effectLst/>
        </p:spPr>
        <p:txBody>
          <a:bodyPr wrap="none" anchor="ctr"/>
          <a:lstStyle/>
          <a:p>
            <a:endParaRPr lang="en-US"/>
          </a:p>
        </p:txBody>
      </p:sp>
      <p:sp>
        <p:nvSpPr>
          <p:cNvPr id="27" name="Text Box 26"/>
          <p:cNvSpPr txBox="1">
            <a:spLocks noChangeArrowheads="1"/>
          </p:cNvSpPr>
          <p:nvPr/>
        </p:nvSpPr>
        <p:spPr bwMode="auto">
          <a:xfrm>
            <a:off x="2724150" y="1371600"/>
            <a:ext cx="1317625" cy="1600200"/>
          </a:xfrm>
          <a:prstGeom prst="rect">
            <a:avLst/>
          </a:prstGeom>
          <a:noFill/>
          <a:ln w="9525">
            <a:noFill/>
            <a:miter lim="800000"/>
            <a:headEnd/>
            <a:tailEnd/>
          </a:ln>
          <a:effectLst/>
        </p:spPr>
        <p:txBody>
          <a:bodyPr>
            <a:spAutoFit/>
          </a:bodyPr>
          <a:lstStyle/>
          <a:p>
            <a:pPr algn="ctr">
              <a:lnSpc>
                <a:spcPct val="110000"/>
              </a:lnSpc>
            </a:pPr>
            <a:r>
              <a:rPr lang="en-US" sz="1800">
                <a:latin typeface="Arial" pitchFamily="34" charset="0"/>
              </a:rPr>
              <a:t>application</a:t>
            </a:r>
          </a:p>
          <a:p>
            <a:pPr algn="ctr">
              <a:lnSpc>
                <a:spcPct val="110000"/>
              </a:lnSpc>
            </a:pPr>
            <a:r>
              <a:rPr lang="en-US" sz="1800">
                <a:latin typeface="Arial" pitchFamily="34" charset="0"/>
              </a:rPr>
              <a:t>transport</a:t>
            </a:r>
          </a:p>
          <a:p>
            <a:pPr algn="ctr">
              <a:lnSpc>
                <a:spcPct val="110000"/>
              </a:lnSpc>
            </a:pPr>
            <a:r>
              <a:rPr lang="en-US" sz="1800">
                <a:latin typeface="Arial" pitchFamily="34" charset="0"/>
              </a:rPr>
              <a:t>network</a:t>
            </a:r>
          </a:p>
          <a:p>
            <a:pPr algn="ctr">
              <a:lnSpc>
                <a:spcPct val="110000"/>
              </a:lnSpc>
            </a:pPr>
            <a:r>
              <a:rPr lang="en-US" sz="1800">
                <a:latin typeface="Arial" pitchFamily="34" charset="0"/>
              </a:rPr>
              <a:t>link</a:t>
            </a:r>
          </a:p>
          <a:p>
            <a:pPr algn="ctr">
              <a:lnSpc>
                <a:spcPct val="110000"/>
              </a:lnSpc>
            </a:pPr>
            <a:r>
              <a:rPr lang="en-US" sz="1800">
                <a:latin typeface="Arial" pitchFamily="34" charset="0"/>
              </a:rPr>
              <a:t>physical</a:t>
            </a:r>
          </a:p>
        </p:txBody>
      </p:sp>
      <p:sp>
        <p:nvSpPr>
          <p:cNvPr id="28" name="Line 27"/>
          <p:cNvSpPr>
            <a:spLocks noChangeShapeType="1"/>
          </p:cNvSpPr>
          <p:nvPr/>
        </p:nvSpPr>
        <p:spPr bwMode="auto">
          <a:xfrm>
            <a:off x="2774950" y="2043113"/>
            <a:ext cx="1263650" cy="3175"/>
          </a:xfrm>
          <a:prstGeom prst="line">
            <a:avLst/>
          </a:prstGeom>
          <a:noFill/>
          <a:ln w="28575">
            <a:solidFill>
              <a:schemeClr val="tx1"/>
            </a:solidFill>
            <a:round/>
            <a:headEnd/>
            <a:tailEnd/>
          </a:ln>
          <a:effectLst/>
        </p:spPr>
        <p:txBody>
          <a:bodyPr wrap="none" anchor="ctr"/>
          <a:lstStyle/>
          <a:p>
            <a:endParaRPr lang="en-US"/>
          </a:p>
        </p:txBody>
      </p:sp>
      <p:sp>
        <p:nvSpPr>
          <p:cNvPr id="29" name="Line 28"/>
          <p:cNvSpPr>
            <a:spLocks noChangeShapeType="1"/>
          </p:cNvSpPr>
          <p:nvPr/>
        </p:nvSpPr>
        <p:spPr bwMode="auto">
          <a:xfrm>
            <a:off x="2779712" y="2324100"/>
            <a:ext cx="1263650" cy="3175"/>
          </a:xfrm>
          <a:prstGeom prst="line">
            <a:avLst/>
          </a:prstGeom>
          <a:noFill/>
          <a:ln w="28575">
            <a:solidFill>
              <a:schemeClr val="tx1"/>
            </a:solidFill>
            <a:round/>
            <a:headEnd/>
            <a:tailEnd/>
          </a:ln>
          <a:effectLst/>
        </p:spPr>
        <p:txBody>
          <a:bodyPr wrap="none" anchor="ctr"/>
          <a:lstStyle/>
          <a:p>
            <a:endParaRPr lang="en-US"/>
          </a:p>
        </p:txBody>
      </p:sp>
      <p:sp>
        <p:nvSpPr>
          <p:cNvPr id="30" name="Line 29"/>
          <p:cNvSpPr>
            <a:spLocks noChangeShapeType="1"/>
          </p:cNvSpPr>
          <p:nvPr/>
        </p:nvSpPr>
        <p:spPr bwMode="auto">
          <a:xfrm>
            <a:off x="2779712" y="2600325"/>
            <a:ext cx="1263650" cy="3175"/>
          </a:xfrm>
          <a:prstGeom prst="line">
            <a:avLst/>
          </a:prstGeom>
          <a:noFill/>
          <a:ln w="28575">
            <a:solidFill>
              <a:schemeClr val="tx1"/>
            </a:solidFill>
            <a:round/>
            <a:headEnd/>
            <a:tailEnd/>
          </a:ln>
          <a:effectLst/>
        </p:spPr>
        <p:txBody>
          <a:bodyPr wrap="none" anchor="ctr"/>
          <a:lstStyle/>
          <a:p>
            <a:endParaRPr lang="en-US"/>
          </a:p>
        </p:txBody>
      </p:sp>
      <p:grpSp>
        <p:nvGrpSpPr>
          <p:cNvPr id="12" name="Group 39"/>
          <p:cNvGrpSpPr>
            <a:grpSpLocks/>
          </p:cNvGrpSpPr>
          <p:nvPr/>
        </p:nvGrpSpPr>
        <p:grpSpPr bwMode="auto">
          <a:xfrm>
            <a:off x="1389062" y="2041525"/>
            <a:ext cx="1208088" cy="303213"/>
            <a:chOff x="501" y="1990"/>
            <a:chExt cx="761" cy="191"/>
          </a:xfrm>
        </p:grpSpPr>
        <p:sp>
          <p:nvSpPr>
            <p:cNvPr id="32" name="Rectangle 40"/>
            <p:cNvSpPr>
              <a:spLocks noChangeArrowheads="1"/>
            </p:cNvSpPr>
            <p:nvPr/>
          </p:nvSpPr>
          <p:spPr bwMode="auto">
            <a:xfrm>
              <a:off x="501" y="2007"/>
              <a:ext cx="682"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33" name="Rectangle 41"/>
            <p:cNvSpPr>
              <a:spLocks noChangeArrowheads="1"/>
            </p:cNvSpPr>
            <p:nvPr/>
          </p:nvSpPr>
          <p:spPr bwMode="auto">
            <a:xfrm>
              <a:off x="704" y="1990"/>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t</a:t>
              </a:r>
            </a:p>
          </p:txBody>
        </p:sp>
        <p:sp>
          <p:nvSpPr>
            <p:cNvPr id="34" name="Rectangle 42"/>
            <p:cNvSpPr>
              <a:spLocks noChangeArrowheads="1"/>
            </p:cNvSpPr>
            <p:nvPr/>
          </p:nvSpPr>
          <p:spPr bwMode="auto">
            <a:xfrm>
              <a:off x="518" y="1990"/>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n</a:t>
              </a:r>
            </a:p>
          </p:txBody>
        </p:sp>
        <p:sp>
          <p:nvSpPr>
            <p:cNvPr id="35" name="Rectangle 43"/>
            <p:cNvSpPr>
              <a:spLocks noChangeArrowheads="1"/>
            </p:cNvSpPr>
            <p:nvPr/>
          </p:nvSpPr>
          <p:spPr bwMode="auto">
            <a:xfrm>
              <a:off x="834" y="1991"/>
              <a:ext cx="428" cy="190"/>
            </a:xfrm>
            <a:prstGeom prst="rect">
              <a:avLst/>
            </a:prstGeom>
            <a:noFill/>
            <a:ln w="19050">
              <a:noFill/>
              <a:miter lim="800000"/>
              <a:headEnd/>
              <a:tailEnd/>
            </a:ln>
            <a:effectLst/>
          </p:spPr>
          <p:txBody>
            <a:bodyPr wrap="none" anchor="ctr"/>
            <a:lstStyle/>
            <a:p>
              <a:pPr algn="ctr"/>
              <a:r>
                <a:rPr lang="en-US" sz="1400">
                  <a:latin typeface="Arial" pitchFamily="34" charset="0"/>
                </a:rPr>
                <a:t>M</a:t>
              </a:r>
              <a:endParaRPr lang="en-US" sz="1400"/>
            </a:p>
          </p:txBody>
        </p:sp>
        <p:sp>
          <p:nvSpPr>
            <p:cNvPr id="36" name="Line 44"/>
            <p:cNvSpPr>
              <a:spLocks noChangeShapeType="1"/>
            </p:cNvSpPr>
            <p:nvPr/>
          </p:nvSpPr>
          <p:spPr bwMode="auto">
            <a:xfrm>
              <a:off x="688" y="2013"/>
              <a:ext cx="0" cy="154"/>
            </a:xfrm>
            <a:prstGeom prst="line">
              <a:avLst/>
            </a:prstGeom>
            <a:noFill/>
            <a:ln w="9525">
              <a:solidFill>
                <a:schemeClr val="tx1"/>
              </a:solidFill>
              <a:round/>
              <a:headEnd/>
              <a:tailEnd/>
            </a:ln>
            <a:effectLst/>
          </p:spPr>
          <p:txBody>
            <a:bodyPr/>
            <a:lstStyle/>
            <a:p>
              <a:endParaRPr lang="en-US"/>
            </a:p>
          </p:txBody>
        </p:sp>
        <p:sp>
          <p:nvSpPr>
            <p:cNvPr id="37" name="Line 45"/>
            <p:cNvSpPr>
              <a:spLocks noChangeShapeType="1"/>
            </p:cNvSpPr>
            <p:nvPr/>
          </p:nvSpPr>
          <p:spPr bwMode="auto">
            <a:xfrm>
              <a:off x="880" y="2010"/>
              <a:ext cx="0" cy="156"/>
            </a:xfrm>
            <a:prstGeom prst="line">
              <a:avLst/>
            </a:prstGeom>
            <a:noFill/>
            <a:ln w="9525">
              <a:solidFill>
                <a:schemeClr val="tx1"/>
              </a:solidFill>
              <a:round/>
              <a:headEnd/>
              <a:tailEnd/>
            </a:ln>
            <a:effectLst/>
          </p:spPr>
          <p:txBody>
            <a:bodyPr/>
            <a:lstStyle/>
            <a:p>
              <a:endParaRPr lang="en-US"/>
            </a:p>
          </p:txBody>
        </p:sp>
      </p:grpSp>
      <p:sp>
        <p:nvSpPr>
          <p:cNvPr id="38" name="Text Box 5"/>
          <p:cNvSpPr txBox="1">
            <a:spLocks noChangeArrowheads="1"/>
          </p:cNvSpPr>
          <p:nvPr/>
        </p:nvSpPr>
        <p:spPr bwMode="auto">
          <a:xfrm>
            <a:off x="565150" y="1670050"/>
            <a:ext cx="971550" cy="336550"/>
          </a:xfrm>
          <a:prstGeom prst="rect">
            <a:avLst/>
          </a:prstGeom>
          <a:noFill/>
          <a:ln w="9525">
            <a:noFill/>
            <a:miter lim="800000"/>
            <a:headEnd/>
            <a:tailEnd/>
          </a:ln>
          <a:effectLst/>
        </p:spPr>
        <p:txBody>
          <a:bodyPr wrap="none">
            <a:spAutoFit/>
          </a:bodyPr>
          <a:lstStyle/>
          <a:p>
            <a:r>
              <a:rPr lang="en-US" sz="1600">
                <a:solidFill>
                  <a:srgbClr val="FF0000"/>
                </a:solidFill>
                <a:latin typeface="Arial" pitchFamily="34" charset="0"/>
              </a:rPr>
              <a:t>segment</a:t>
            </a:r>
            <a:endParaRPr lang="en-US" sz="1600">
              <a:solidFill>
                <a:schemeClr val="accent2"/>
              </a:solidFill>
              <a:latin typeface="Arial" pitchFamily="34" charset="0"/>
            </a:endParaRPr>
          </a:p>
        </p:txBody>
      </p:sp>
      <p:grpSp>
        <p:nvGrpSpPr>
          <p:cNvPr id="16" name="Group 178"/>
          <p:cNvGrpSpPr>
            <a:grpSpLocks/>
          </p:cNvGrpSpPr>
          <p:nvPr/>
        </p:nvGrpSpPr>
        <p:grpSpPr bwMode="auto">
          <a:xfrm>
            <a:off x="1703387" y="1706563"/>
            <a:ext cx="301625" cy="292100"/>
            <a:chOff x="1962" y="2058"/>
            <a:chExt cx="190" cy="184"/>
          </a:xfrm>
        </p:grpSpPr>
        <p:sp>
          <p:nvSpPr>
            <p:cNvPr id="40" name="Rectangle 47"/>
            <p:cNvSpPr>
              <a:spLocks noChangeArrowheads="1"/>
            </p:cNvSpPr>
            <p:nvPr/>
          </p:nvSpPr>
          <p:spPr bwMode="auto">
            <a:xfrm>
              <a:off x="1962" y="2075"/>
              <a:ext cx="177"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41" name="Rectangle 48"/>
            <p:cNvSpPr>
              <a:spLocks noChangeArrowheads="1"/>
            </p:cNvSpPr>
            <p:nvPr/>
          </p:nvSpPr>
          <p:spPr bwMode="auto">
            <a:xfrm>
              <a:off x="1965" y="2058"/>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t</a:t>
              </a:r>
            </a:p>
          </p:txBody>
        </p:sp>
      </p:grpSp>
      <p:sp>
        <p:nvSpPr>
          <p:cNvPr id="42" name="Text Box 4"/>
          <p:cNvSpPr txBox="1">
            <a:spLocks noChangeArrowheads="1"/>
          </p:cNvSpPr>
          <p:nvPr/>
        </p:nvSpPr>
        <p:spPr bwMode="auto">
          <a:xfrm>
            <a:off x="365125" y="2009775"/>
            <a:ext cx="788999" cy="338554"/>
          </a:xfrm>
          <a:prstGeom prst="rect">
            <a:avLst/>
          </a:prstGeom>
          <a:noFill/>
          <a:ln w="9525">
            <a:noFill/>
            <a:miter lim="800000"/>
            <a:headEnd/>
            <a:tailEnd/>
          </a:ln>
          <a:effectLst/>
        </p:spPr>
        <p:txBody>
          <a:bodyPr wrap="none">
            <a:spAutoFit/>
          </a:bodyPr>
          <a:lstStyle/>
          <a:p>
            <a:r>
              <a:rPr lang="en-US" sz="1600" dirty="0">
                <a:solidFill>
                  <a:srgbClr val="FF0000"/>
                </a:solidFill>
                <a:latin typeface="Arial" pitchFamily="34" charset="0"/>
              </a:rPr>
              <a:t>packet</a:t>
            </a:r>
            <a:endParaRPr lang="en-US" sz="1600" dirty="0">
              <a:solidFill>
                <a:schemeClr val="accent2"/>
              </a:solidFill>
              <a:latin typeface="Arial" pitchFamily="34" charset="0"/>
            </a:endParaRPr>
          </a:p>
        </p:txBody>
      </p:sp>
      <p:sp>
        <p:nvSpPr>
          <p:cNvPr id="43" name="Text Box 54"/>
          <p:cNvSpPr txBox="1">
            <a:spLocks noChangeArrowheads="1"/>
          </p:cNvSpPr>
          <p:nvPr/>
        </p:nvSpPr>
        <p:spPr bwMode="auto">
          <a:xfrm>
            <a:off x="1717675" y="4830763"/>
            <a:ext cx="1425390" cy="400110"/>
          </a:xfrm>
          <a:prstGeom prst="rect">
            <a:avLst/>
          </a:prstGeom>
          <a:noFill/>
          <a:ln w="9525">
            <a:noFill/>
            <a:miter lim="800000"/>
            <a:headEnd/>
            <a:tailEnd/>
          </a:ln>
          <a:effectLst/>
        </p:spPr>
        <p:txBody>
          <a:bodyPr wrap="none">
            <a:spAutoFit/>
          </a:bodyPr>
          <a:lstStyle/>
          <a:p>
            <a:r>
              <a:rPr lang="en-US" sz="2000">
                <a:solidFill>
                  <a:schemeClr val="accent2"/>
                </a:solidFill>
                <a:latin typeface="Arial" pitchFamily="34" charset="0"/>
              </a:rPr>
              <a:t>destination</a:t>
            </a:r>
          </a:p>
        </p:txBody>
      </p:sp>
      <p:graphicFrame>
        <p:nvGraphicFramePr>
          <p:cNvPr id="44" name="Object 55"/>
          <p:cNvGraphicFramePr>
            <a:graphicFrameLocks noChangeAspect="1"/>
          </p:cNvGraphicFramePr>
          <p:nvPr/>
        </p:nvGraphicFramePr>
        <p:xfrm>
          <a:off x="3379787" y="5761038"/>
          <a:ext cx="646113" cy="533400"/>
        </p:xfrm>
        <a:graphic>
          <a:graphicData uri="http://schemas.openxmlformats.org/presentationml/2006/ole">
            <mc:AlternateContent xmlns:mc="http://schemas.openxmlformats.org/markup-compatibility/2006">
              <mc:Choice xmlns:v="urn:schemas-microsoft-com:vml" Requires="v">
                <p:oleObj name="Clip" r:id="rId5" imgW="1305000" imgH="1085760" progId="">
                  <p:embed/>
                </p:oleObj>
              </mc:Choice>
              <mc:Fallback>
                <p:oleObj name="Clip" r:id="rId5" imgW="1305000" imgH="1085760" progI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9787" y="5761038"/>
                        <a:ext cx="646113" cy="5334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45" name="Freeform 56"/>
          <p:cNvSpPr>
            <a:spLocks/>
          </p:cNvSpPr>
          <p:nvPr/>
        </p:nvSpPr>
        <p:spPr bwMode="auto">
          <a:xfrm>
            <a:off x="3149600" y="5213350"/>
            <a:ext cx="360362" cy="1577975"/>
          </a:xfrm>
          <a:custGeom>
            <a:avLst/>
            <a:gdLst/>
            <a:ahLst/>
            <a:cxnLst>
              <a:cxn ang="0">
                <a:pos x="254" y="466"/>
              </a:cxn>
              <a:cxn ang="0">
                <a:pos x="0" y="0"/>
              </a:cxn>
              <a:cxn ang="0">
                <a:pos x="0" y="1186"/>
              </a:cxn>
              <a:cxn ang="0">
                <a:pos x="267" y="652"/>
              </a:cxn>
              <a:cxn ang="0">
                <a:pos x="254" y="466"/>
              </a:cxn>
            </a:cxnLst>
            <a:rect l="0" t="0" r="r" b="b"/>
            <a:pathLst>
              <a:path w="267" h="1186">
                <a:moveTo>
                  <a:pt x="254" y="466"/>
                </a:moveTo>
                <a:lnTo>
                  <a:pt x="0" y="0"/>
                </a:lnTo>
                <a:lnTo>
                  <a:pt x="0" y="1186"/>
                </a:lnTo>
                <a:lnTo>
                  <a:pt x="267" y="652"/>
                </a:lnTo>
                <a:lnTo>
                  <a:pt x="254" y="466"/>
                </a:lnTo>
                <a:close/>
              </a:path>
            </a:pathLst>
          </a:custGeom>
          <a:gradFill rotWithShape="1">
            <a:gsLst>
              <a:gs pos="0">
                <a:schemeClr val="accent2"/>
              </a:gs>
              <a:gs pos="100000">
                <a:schemeClr val="bg1"/>
              </a:gs>
            </a:gsLst>
            <a:lin ang="0" scaled="1"/>
          </a:gradFill>
          <a:ln w="9525">
            <a:noFill/>
            <a:round/>
            <a:headEnd/>
            <a:tailEnd/>
          </a:ln>
          <a:effectLst/>
        </p:spPr>
        <p:txBody>
          <a:bodyPr/>
          <a:lstStyle/>
          <a:p>
            <a:endParaRPr lang="en-US"/>
          </a:p>
        </p:txBody>
      </p:sp>
      <p:sp>
        <p:nvSpPr>
          <p:cNvPr id="46" name="Rectangle 57"/>
          <p:cNvSpPr>
            <a:spLocks noChangeArrowheads="1"/>
          </p:cNvSpPr>
          <p:nvPr/>
        </p:nvSpPr>
        <p:spPr bwMode="auto">
          <a:xfrm>
            <a:off x="1925637" y="5219700"/>
            <a:ext cx="1296988" cy="1546225"/>
          </a:xfrm>
          <a:prstGeom prst="rect">
            <a:avLst/>
          </a:prstGeom>
          <a:solidFill>
            <a:schemeClr val="accent2"/>
          </a:solidFill>
          <a:ln w="9525">
            <a:noFill/>
            <a:miter lim="800000"/>
            <a:headEnd/>
            <a:tailEnd/>
          </a:ln>
          <a:effectLst/>
        </p:spPr>
        <p:txBody>
          <a:bodyPr wrap="none" anchor="ctr"/>
          <a:lstStyle/>
          <a:p>
            <a:endParaRPr lang="en-US"/>
          </a:p>
        </p:txBody>
      </p:sp>
      <p:sp>
        <p:nvSpPr>
          <p:cNvPr id="47" name="Rectangle 58"/>
          <p:cNvSpPr>
            <a:spLocks noChangeArrowheads="1"/>
          </p:cNvSpPr>
          <p:nvPr/>
        </p:nvSpPr>
        <p:spPr bwMode="auto">
          <a:xfrm>
            <a:off x="1878012" y="5291138"/>
            <a:ext cx="1273175" cy="1536700"/>
          </a:xfrm>
          <a:prstGeom prst="rect">
            <a:avLst/>
          </a:prstGeom>
          <a:solidFill>
            <a:schemeClr val="bg1"/>
          </a:solidFill>
          <a:ln w="28575">
            <a:solidFill>
              <a:schemeClr val="tx1"/>
            </a:solidFill>
            <a:miter lim="800000"/>
            <a:headEnd/>
            <a:tailEnd/>
          </a:ln>
          <a:effectLst/>
        </p:spPr>
        <p:txBody>
          <a:bodyPr wrap="none" anchor="ctr"/>
          <a:lstStyle/>
          <a:p>
            <a:endParaRPr lang="en-US"/>
          </a:p>
        </p:txBody>
      </p:sp>
      <p:sp>
        <p:nvSpPr>
          <p:cNvPr id="48" name="Line 59"/>
          <p:cNvSpPr>
            <a:spLocks noChangeShapeType="1"/>
          </p:cNvSpPr>
          <p:nvPr/>
        </p:nvSpPr>
        <p:spPr bwMode="auto">
          <a:xfrm>
            <a:off x="1878012" y="5608638"/>
            <a:ext cx="1263650" cy="3175"/>
          </a:xfrm>
          <a:prstGeom prst="line">
            <a:avLst/>
          </a:prstGeom>
          <a:noFill/>
          <a:ln w="28575">
            <a:solidFill>
              <a:schemeClr val="tx1"/>
            </a:solidFill>
            <a:round/>
            <a:headEnd/>
            <a:tailEnd/>
          </a:ln>
          <a:effectLst/>
        </p:spPr>
        <p:txBody>
          <a:bodyPr wrap="none" anchor="ctr"/>
          <a:lstStyle/>
          <a:p>
            <a:endParaRPr lang="en-US"/>
          </a:p>
        </p:txBody>
      </p:sp>
      <p:sp>
        <p:nvSpPr>
          <p:cNvPr id="49" name="Text Box 60"/>
          <p:cNvSpPr txBox="1">
            <a:spLocks noChangeArrowheads="1"/>
          </p:cNvSpPr>
          <p:nvPr/>
        </p:nvSpPr>
        <p:spPr bwMode="auto">
          <a:xfrm>
            <a:off x="1835150" y="5257800"/>
            <a:ext cx="1317625" cy="1600200"/>
          </a:xfrm>
          <a:prstGeom prst="rect">
            <a:avLst/>
          </a:prstGeom>
          <a:noFill/>
          <a:ln w="9525">
            <a:noFill/>
            <a:miter lim="800000"/>
            <a:headEnd/>
            <a:tailEnd/>
          </a:ln>
          <a:effectLst/>
        </p:spPr>
        <p:txBody>
          <a:bodyPr>
            <a:spAutoFit/>
          </a:bodyPr>
          <a:lstStyle/>
          <a:p>
            <a:pPr algn="ctr">
              <a:lnSpc>
                <a:spcPct val="110000"/>
              </a:lnSpc>
            </a:pPr>
            <a:r>
              <a:rPr lang="en-US" sz="1800">
                <a:latin typeface="Arial" pitchFamily="34" charset="0"/>
              </a:rPr>
              <a:t>application</a:t>
            </a:r>
          </a:p>
          <a:p>
            <a:pPr algn="ctr">
              <a:lnSpc>
                <a:spcPct val="110000"/>
              </a:lnSpc>
            </a:pPr>
            <a:r>
              <a:rPr lang="en-US" sz="1800">
                <a:latin typeface="Arial" pitchFamily="34" charset="0"/>
              </a:rPr>
              <a:t>transport</a:t>
            </a:r>
          </a:p>
          <a:p>
            <a:pPr algn="ctr">
              <a:lnSpc>
                <a:spcPct val="110000"/>
              </a:lnSpc>
            </a:pPr>
            <a:r>
              <a:rPr lang="en-US" sz="1800">
                <a:latin typeface="Arial" pitchFamily="34" charset="0"/>
              </a:rPr>
              <a:t>network</a:t>
            </a:r>
          </a:p>
          <a:p>
            <a:pPr algn="ctr">
              <a:lnSpc>
                <a:spcPct val="110000"/>
              </a:lnSpc>
            </a:pPr>
            <a:r>
              <a:rPr lang="en-US" sz="1800">
                <a:latin typeface="Arial" pitchFamily="34" charset="0"/>
              </a:rPr>
              <a:t>link</a:t>
            </a:r>
          </a:p>
          <a:p>
            <a:pPr algn="ctr">
              <a:lnSpc>
                <a:spcPct val="110000"/>
              </a:lnSpc>
            </a:pPr>
            <a:r>
              <a:rPr lang="en-US" sz="1800">
                <a:latin typeface="Arial" pitchFamily="34" charset="0"/>
              </a:rPr>
              <a:t>physical</a:t>
            </a:r>
          </a:p>
        </p:txBody>
      </p:sp>
      <p:sp>
        <p:nvSpPr>
          <p:cNvPr id="50" name="Line 61"/>
          <p:cNvSpPr>
            <a:spLocks noChangeShapeType="1"/>
          </p:cNvSpPr>
          <p:nvPr/>
        </p:nvSpPr>
        <p:spPr bwMode="auto">
          <a:xfrm>
            <a:off x="1885950" y="5929313"/>
            <a:ext cx="1263650" cy="3175"/>
          </a:xfrm>
          <a:prstGeom prst="line">
            <a:avLst/>
          </a:prstGeom>
          <a:noFill/>
          <a:ln w="28575">
            <a:solidFill>
              <a:schemeClr val="tx1"/>
            </a:solidFill>
            <a:round/>
            <a:headEnd/>
            <a:tailEnd/>
          </a:ln>
          <a:effectLst/>
        </p:spPr>
        <p:txBody>
          <a:bodyPr wrap="none" anchor="ctr"/>
          <a:lstStyle/>
          <a:p>
            <a:endParaRPr lang="en-US"/>
          </a:p>
        </p:txBody>
      </p:sp>
      <p:sp>
        <p:nvSpPr>
          <p:cNvPr id="51" name="Line 62"/>
          <p:cNvSpPr>
            <a:spLocks noChangeShapeType="1"/>
          </p:cNvSpPr>
          <p:nvPr/>
        </p:nvSpPr>
        <p:spPr bwMode="auto">
          <a:xfrm>
            <a:off x="1890712" y="6210300"/>
            <a:ext cx="1263650" cy="3175"/>
          </a:xfrm>
          <a:prstGeom prst="line">
            <a:avLst/>
          </a:prstGeom>
          <a:noFill/>
          <a:ln w="28575">
            <a:solidFill>
              <a:schemeClr val="tx1"/>
            </a:solidFill>
            <a:round/>
            <a:headEnd/>
            <a:tailEnd/>
          </a:ln>
          <a:effectLst/>
        </p:spPr>
        <p:txBody>
          <a:bodyPr wrap="none" anchor="ctr"/>
          <a:lstStyle/>
          <a:p>
            <a:endParaRPr lang="en-US"/>
          </a:p>
        </p:txBody>
      </p:sp>
      <p:sp>
        <p:nvSpPr>
          <p:cNvPr id="52" name="Line 63"/>
          <p:cNvSpPr>
            <a:spLocks noChangeShapeType="1"/>
          </p:cNvSpPr>
          <p:nvPr/>
        </p:nvSpPr>
        <p:spPr bwMode="auto">
          <a:xfrm>
            <a:off x="1890712" y="6486525"/>
            <a:ext cx="1263650" cy="3175"/>
          </a:xfrm>
          <a:prstGeom prst="line">
            <a:avLst/>
          </a:prstGeom>
          <a:noFill/>
          <a:ln w="28575">
            <a:solidFill>
              <a:schemeClr val="tx1"/>
            </a:solidFill>
            <a:round/>
            <a:headEnd/>
            <a:tailEnd/>
          </a:ln>
          <a:effectLst/>
        </p:spPr>
        <p:txBody>
          <a:bodyPr wrap="none" anchor="ctr"/>
          <a:lstStyle/>
          <a:p>
            <a:endParaRPr lang="en-US"/>
          </a:p>
        </p:txBody>
      </p:sp>
      <p:grpSp>
        <p:nvGrpSpPr>
          <p:cNvPr id="17" name="Group 73"/>
          <p:cNvGrpSpPr>
            <a:grpSpLocks/>
          </p:cNvGrpSpPr>
          <p:nvPr/>
        </p:nvGrpSpPr>
        <p:grpSpPr bwMode="auto">
          <a:xfrm>
            <a:off x="590550" y="5902325"/>
            <a:ext cx="1208087" cy="303213"/>
            <a:chOff x="501" y="1990"/>
            <a:chExt cx="761" cy="191"/>
          </a:xfrm>
        </p:grpSpPr>
        <p:sp>
          <p:nvSpPr>
            <p:cNvPr id="63" name="Rectangle 74"/>
            <p:cNvSpPr>
              <a:spLocks noChangeArrowheads="1"/>
            </p:cNvSpPr>
            <p:nvPr/>
          </p:nvSpPr>
          <p:spPr bwMode="auto">
            <a:xfrm>
              <a:off x="501" y="2007"/>
              <a:ext cx="682"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64" name="Rectangle 75"/>
            <p:cNvSpPr>
              <a:spLocks noChangeArrowheads="1"/>
            </p:cNvSpPr>
            <p:nvPr/>
          </p:nvSpPr>
          <p:spPr bwMode="auto">
            <a:xfrm>
              <a:off x="704" y="1990"/>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t</a:t>
              </a:r>
            </a:p>
          </p:txBody>
        </p:sp>
        <p:sp>
          <p:nvSpPr>
            <p:cNvPr id="65" name="Rectangle 76"/>
            <p:cNvSpPr>
              <a:spLocks noChangeArrowheads="1"/>
            </p:cNvSpPr>
            <p:nvPr/>
          </p:nvSpPr>
          <p:spPr bwMode="auto">
            <a:xfrm>
              <a:off x="518" y="1990"/>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n</a:t>
              </a:r>
            </a:p>
          </p:txBody>
        </p:sp>
        <p:sp>
          <p:nvSpPr>
            <p:cNvPr id="66" name="Rectangle 77"/>
            <p:cNvSpPr>
              <a:spLocks noChangeArrowheads="1"/>
            </p:cNvSpPr>
            <p:nvPr/>
          </p:nvSpPr>
          <p:spPr bwMode="auto">
            <a:xfrm>
              <a:off x="834" y="1991"/>
              <a:ext cx="428" cy="190"/>
            </a:xfrm>
            <a:prstGeom prst="rect">
              <a:avLst/>
            </a:prstGeom>
            <a:noFill/>
            <a:ln w="19050">
              <a:noFill/>
              <a:miter lim="800000"/>
              <a:headEnd/>
              <a:tailEnd/>
            </a:ln>
            <a:effectLst/>
          </p:spPr>
          <p:txBody>
            <a:bodyPr wrap="none" anchor="ctr"/>
            <a:lstStyle/>
            <a:p>
              <a:pPr algn="ctr"/>
              <a:r>
                <a:rPr lang="en-US" sz="1400">
                  <a:latin typeface="Arial" pitchFamily="34" charset="0"/>
                </a:rPr>
                <a:t>M</a:t>
              </a:r>
              <a:endParaRPr lang="en-US" sz="1400"/>
            </a:p>
          </p:txBody>
        </p:sp>
        <p:sp>
          <p:nvSpPr>
            <p:cNvPr id="67" name="Line 78"/>
            <p:cNvSpPr>
              <a:spLocks noChangeShapeType="1"/>
            </p:cNvSpPr>
            <p:nvPr/>
          </p:nvSpPr>
          <p:spPr bwMode="auto">
            <a:xfrm>
              <a:off x="688" y="2013"/>
              <a:ext cx="0" cy="154"/>
            </a:xfrm>
            <a:prstGeom prst="line">
              <a:avLst/>
            </a:prstGeom>
            <a:noFill/>
            <a:ln w="9525">
              <a:solidFill>
                <a:schemeClr val="tx1"/>
              </a:solidFill>
              <a:round/>
              <a:headEnd/>
              <a:tailEnd/>
            </a:ln>
            <a:effectLst/>
          </p:spPr>
          <p:txBody>
            <a:bodyPr/>
            <a:lstStyle/>
            <a:p>
              <a:endParaRPr lang="en-US"/>
            </a:p>
          </p:txBody>
        </p:sp>
        <p:sp>
          <p:nvSpPr>
            <p:cNvPr id="68" name="Line 79"/>
            <p:cNvSpPr>
              <a:spLocks noChangeShapeType="1"/>
            </p:cNvSpPr>
            <p:nvPr/>
          </p:nvSpPr>
          <p:spPr bwMode="auto">
            <a:xfrm>
              <a:off x="880" y="2010"/>
              <a:ext cx="0" cy="156"/>
            </a:xfrm>
            <a:prstGeom prst="line">
              <a:avLst/>
            </a:prstGeom>
            <a:noFill/>
            <a:ln w="9525">
              <a:solidFill>
                <a:schemeClr val="tx1"/>
              </a:solidFill>
              <a:round/>
              <a:headEnd/>
              <a:tailEnd/>
            </a:ln>
            <a:effectLst/>
          </p:spPr>
          <p:txBody>
            <a:bodyPr/>
            <a:lstStyle/>
            <a:p>
              <a:endParaRPr lang="en-US"/>
            </a:p>
          </p:txBody>
        </p:sp>
      </p:grpSp>
      <p:grpSp>
        <p:nvGrpSpPr>
          <p:cNvPr id="31" name="Group 80"/>
          <p:cNvGrpSpPr>
            <a:grpSpLocks/>
          </p:cNvGrpSpPr>
          <p:nvPr/>
        </p:nvGrpSpPr>
        <p:grpSpPr bwMode="auto">
          <a:xfrm>
            <a:off x="893762" y="5594350"/>
            <a:ext cx="890588" cy="303213"/>
            <a:chOff x="645" y="1734"/>
            <a:chExt cx="561" cy="191"/>
          </a:xfrm>
        </p:grpSpPr>
        <p:sp>
          <p:nvSpPr>
            <p:cNvPr id="70" name="Rectangle 81"/>
            <p:cNvSpPr>
              <a:spLocks noChangeArrowheads="1"/>
            </p:cNvSpPr>
            <p:nvPr/>
          </p:nvSpPr>
          <p:spPr bwMode="auto">
            <a:xfrm>
              <a:off x="645" y="1751"/>
              <a:ext cx="482"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71" name="Rectangle 82"/>
            <p:cNvSpPr>
              <a:spLocks noChangeArrowheads="1"/>
            </p:cNvSpPr>
            <p:nvPr/>
          </p:nvSpPr>
          <p:spPr bwMode="auto">
            <a:xfrm>
              <a:off x="648" y="1734"/>
              <a:ext cx="187" cy="184"/>
            </a:xfrm>
            <a:prstGeom prst="rect">
              <a:avLst/>
            </a:prstGeom>
            <a:noFill/>
            <a:ln w="19050">
              <a:noFill/>
              <a:miter lim="800000"/>
              <a:headEnd/>
              <a:tailEnd/>
            </a:ln>
            <a:effectLst/>
          </p:spPr>
          <p:txBody>
            <a:bodyPr wrap="none" anchor="ctr"/>
            <a:lstStyle/>
            <a:p>
              <a:pPr algn="ctr"/>
              <a:r>
                <a:rPr lang="en-US" sz="1400" dirty="0">
                  <a:latin typeface="Arial" pitchFamily="34" charset="0"/>
                </a:rPr>
                <a:t>H</a:t>
              </a:r>
              <a:r>
                <a:rPr lang="en-US" sz="1800" baseline="-25000" dirty="0">
                  <a:latin typeface="Arial" pitchFamily="34" charset="0"/>
                </a:rPr>
                <a:t>t</a:t>
              </a:r>
            </a:p>
          </p:txBody>
        </p:sp>
        <p:sp>
          <p:nvSpPr>
            <p:cNvPr id="72" name="Rectangle 83"/>
            <p:cNvSpPr>
              <a:spLocks noChangeArrowheads="1"/>
            </p:cNvSpPr>
            <p:nvPr/>
          </p:nvSpPr>
          <p:spPr bwMode="auto">
            <a:xfrm>
              <a:off x="778" y="1735"/>
              <a:ext cx="428" cy="190"/>
            </a:xfrm>
            <a:prstGeom prst="rect">
              <a:avLst/>
            </a:prstGeom>
            <a:noFill/>
            <a:ln w="19050">
              <a:noFill/>
              <a:miter lim="800000"/>
              <a:headEnd/>
              <a:tailEnd/>
            </a:ln>
            <a:effectLst/>
          </p:spPr>
          <p:txBody>
            <a:bodyPr wrap="none" anchor="ctr"/>
            <a:lstStyle/>
            <a:p>
              <a:pPr algn="ctr"/>
              <a:r>
                <a:rPr lang="en-US" sz="1400">
                  <a:latin typeface="Arial" pitchFamily="34" charset="0"/>
                </a:rPr>
                <a:t>M</a:t>
              </a:r>
              <a:endParaRPr lang="en-US" sz="1400"/>
            </a:p>
          </p:txBody>
        </p:sp>
        <p:sp>
          <p:nvSpPr>
            <p:cNvPr id="73" name="Line 84"/>
            <p:cNvSpPr>
              <a:spLocks noChangeShapeType="1"/>
            </p:cNvSpPr>
            <p:nvPr/>
          </p:nvSpPr>
          <p:spPr bwMode="auto">
            <a:xfrm>
              <a:off x="824" y="1754"/>
              <a:ext cx="0" cy="156"/>
            </a:xfrm>
            <a:prstGeom prst="line">
              <a:avLst/>
            </a:prstGeom>
            <a:noFill/>
            <a:ln w="9525">
              <a:solidFill>
                <a:schemeClr val="tx1"/>
              </a:solidFill>
              <a:round/>
              <a:headEnd/>
              <a:tailEnd/>
            </a:ln>
            <a:effectLst/>
          </p:spPr>
          <p:txBody>
            <a:bodyPr/>
            <a:lstStyle/>
            <a:p>
              <a:endParaRPr lang="en-US"/>
            </a:p>
          </p:txBody>
        </p:sp>
      </p:grpSp>
      <p:grpSp>
        <p:nvGrpSpPr>
          <p:cNvPr id="39" name="Group 85"/>
          <p:cNvGrpSpPr>
            <a:grpSpLocks/>
          </p:cNvGrpSpPr>
          <p:nvPr/>
        </p:nvGrpSpPr>
        <p:grpSpPr bwMode="auto">
          <a:xfrm>
            <a:off x="1100137" y="5283200"/>
            <a:ext cx="679450" cy="301625"/>
            <a:chOff x="780" y="1553"/>
            <a:chExt cx="428" cy="190"/>
          </a:xfrm>
        </p:grpSpPr>
        <p:sp>
          <p:nvSpPr>
            <p:cNvPr id="75" name="Rectangle 86"/>
            <p:cNvSpPr>
              <a:spLocks noChangeArrowheads="1"/>
            </p:cNvSpPr>
            <p:nvPr/>
          </p:nvSpPr>
          <p:spPr bwMode="auto">
            <a:xfrm>
              <a:off x="817" y="1569"/>
              <a:ext cx="312"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76" name="Rectangle 87"/>
            <p:cNvSpPr>
              <a:spLocks noChangeArrowheads="1"/>
            </p:cNvSpPr>
            <p:nvPr/>
          </p:nvSpPr>
          <p:spPr bwMode="auto">
            <a:xfrm>
              <a:off x="780" y="1553"/>
              <a:ext cx="428" cy="190"/>
            </a:xfrm>
            <a:prstGeom prst="rect">
              <a:avLst/>
            </a:prstGeom>
            <a:noFill/>
            <a:ln w="19050">
              <a:noFill/>
              <a:miter lim="800000"/>
              <a:headEnd/>
              <a:tailEnd/>
            </a:ln>
            <a:effectLst/>
          </p:spPr>
          <p:txBody>
            <a:bodyPr wrap="none" anchor="ctr"/>
            <a:lstStyle/>
            <a:p>
              <a:pPr algn="ctr"/>
              <a:r>
                <a:rPr lang="en-US" sz="1400" dirty="0">
                  <a:latin typeface="Arial" pitchFamily="34" charset="0"/>
                </a:rPr>
                <a:t>M</a:t>
              </a:r>
              <a:endParaRPr lang="en-US" sz="1400" dirty="0"/>
            </a:p>
          </p:txBody>
        </p:sp>
      </p:grpSp>
      <p:grpSp>
        <p:nvGrpSpPr>
          <p:cNvPr id="53" name="Group 88"/>
          <p:cNvGrpSpPr>
            <a:grpSpLocks/>
          </p:cNvGrpSpPr>
          <p:nvPr/>
        </p:nvGrpSpPr>
        <p:grpSpPr bwMode="auto">
          <a:xfrm>
            <a:off x="5824537" y="4837113"/>
            <a:ext cx="1387475" cy="1035050"/>
            <a:chOff x="3601" y="168"/>
            <a:chExt cx="874" cy="652"/>
          </a:xfrm>
        </p:grpSpPr>
        <p:sp>
          <p:nvSpPr>
            <p:cNvPr id="78" name="Rectangle 89"/>
            <p:cNvSpPr>
              <a:spLocks noChangeArrowheads="1"/>
            </p:cNvSpPr>
            <p:nvPr/>
          </p:nvSpPr>
          <p:spPr bwMode="auto">
            <a:xfrm>
              <a:off x="3658" y="168"/>
              <a:ext cx="817" cy="596"/>
            </a:xfrm>
            <a:prstGeom prst="rect">
              <a:avLst/>
            </a:prstGeom>
            <a:solidFill>
              <a:schemeClr val="accent2"/>
            </a:solidFill>
            <a:ln w="9525">
              <a:noFill/>
              <a:miter lim="800000"/>
              <a:headEnd/>
              <a:tailEnd/>
            </a:ln>
            <a:effectLst/>
          </p:spPr>
          <p:txBody>
            <a:bodyPr wrap="none" anchor="ctr"/>
            <a:lstStyle/>
            <a:p>
              <a:endParaRPr lang="en-US"/>
            </a:p>
          </p:txBody>
        </p:sp>
        <p:sp>
          <p:nvSpPr>
            <p:cNvPr id="79" name="Rectangle 90"/>
            <p:cNvSpPr>
              <a:spLocks noChangeArrowheads="1"/>
            </p:cNvSpPr>
            <p:nvPr/>
          </p:nvSpPr>
          <p:spPr bwMode="auto">
            <a:xfrm>
              <a:off x="3628" y="213"/>
              <a:ext cx="802" cy="596"/>
            </a:xfrm>
            <a:prstGeom prst="rect">
              <a:avLst/>
            </a:prstGeom>
            <a:solidFill>
              <a:schemeClr val="bg1"/>
            </a:solidFill>
            <a:ln w="28575">
              <a:solidFill>
                <a:schemeClr val="tx1"/>
              </a:solidFill>
              <a:miter lim="800000"/>
              <a:headEnd/>
              <a:tailEnd/>
            </a:ln>
            <a:effectLst/>
          </p:spPr>
          <p:txBody>
            <a:bodyPr wrap="none" anchor="ctr"/>
            <a:lstStyle/>
            <a:p>
              <a:endParaRPr lang="en-US"/>
            </a:p>
          </p:txBody>
        </p:sp>
        <p:sp>
          <p:nvSpPr>
            <p:cNvPr id="80" name="Line 91"/>
            <p:cNvSpPr>
              <a:spLocks noChangeShapeType="1"/>
            </p:cNvSpPr>
            <p:nvPr/>
          </p:nvSpPr>
          <p:spPr bwMode="auto">
            <a:xfrm>
              <a:off x="3628" y="413"/>
              <a:ext cx="796" cy="2"/>
            </a:xfrm>
            <a:prstGeom prst="line">
              <a:avLst/>
            </a:prstGeom>
            <a:noFill/>
            <a:ln w="28575">
              <a:solidFill>
                <a:schemeClr val="tx1"/>
              </a:solidFill>
              <a:round/>
              <a:headEnd/>
              <a:tailEnd/>
            </a:ln>
            <a:effectLst/>
          </p:spPr>
          <p:txBody>
            <a:bodyPr wrap="none" anchor="ctr"/>
            <a:lstStyle/>
            <a:p>
              <a:endParaRPr lang="en-US"/>
            </a:p>
          </p:txBody>
        </p:sp>
        <p:sp>
          <p:nvSpPr>
            <p:cNvPr id="81" name="Text Box 92"/>
            <p:cNvSpPr txBox="1">
              <a:spLocks noChangeArrowheads="1"/>
            </p:cNvSpPr>
            <p:nvPr/>
          </p:nvSpPr>
          <p:spPr bwMode="auto">
            <a:xfrm>
              <a:off x="3601" y="192"/>
              <a:ext cx="830" cy="628"/>
            </a:xfrm>
            <a:prstGeom prst="rect">
              <a:avLst/>
            </a:prstGeom>
            <a:noFill/>
            <a:ln w="9525">
              <a:noFill/>
              <a:miter lim="800000"/>
              <a:headEnd/>
              <a:tailEnd/>
            </a:ln>
            <a:effectLst/>
          </p:spPr>
          <p:txBody>
            <a:bodyPr>
              <a:spAutoFit/>
            </a:bodyPr>
            <a:lstStyle/>
            <a:p>
              <a:pPr algn="ctr">
                <a:lnSpc>
                  <a:spcPct val="110000"/>
                </a:lnSpc>
              </a:pPr>
              <a:r>
                <a:rPr lang="en-US" sz="1800">
                  <a:latin typeface="Arial" pitchFamily="34" charset="0"/>
                </a:rPr>
                <a:t>network</a:t>
              </a:r>
            </a:p>
            <a:p>
              <a:pPr algn="ctr">
                <a:lnSpc>
                  <a:spcPct val="110000"/>
                </a:lnSpc>
              </a:pPr>
              <a:r>
                <a:rPr lang="en-US" sz="1800">
                  <a:latin typeface="Arial" pitchFamily="34" charset="0"/>
                </a:rPr>
                <a:t>link</a:t>
              </a:r>
            </a:p>
            <a:p>
              <a:pPr algn="ctr">
                <a:lnSpc>
                  <a:spcPct val="110000"/>
                </a:lnSpc>
              </a:pPr>
              <a:r>
                <a:rPr lang="en-US" sz="1800">
                  <a:latin typeface="Arial" pitchFamily="34" charset="0"/>
                </a:rPr>
                <a:t>physical</a:t>
              </a:r>
            </a:p>
          </p:txBody>
        </p:sp>
        <p:sp>
          <p:nvSpPr>
            <p:cNvPr id="82" name="Line 93"/>
            <p:cNvSpPr>
              <a:spLocks noChangeShapeType="1"/>
            </p:cNvSpPr>
            <p:nvPr/>
          </p:nvSpPr>
          <p:spPr bwMode="auto">
            <a:xfrm>
              <a:off x="3633" y="615"/>
              <a:ext cx="796" cy="2"/>
            </a:xfrm>
            <a:prstGeom prst="line">
              <a:avLst/>
            </a:prstGeom>
            <a:noFill/>
            <a:ln w="28575">
              <a:solidFill>
                <a:schemeClr val="tx1"/>
              </a:solidFill>
              <a:round/>
              <a:headEnd/>
              <a:tailEnd/>
            </a:ln>
            <a:effectLst/>
          </p:spPr>
          <p:txBody>
            <a:bodyPr wrap="none" anchor="ctr"/>
            <a:lstStyle/>
            <a:p>
              <a:endParaRPr lang="en-US"/>
            </a:p>
          </p:txBody>
        </p:sp>
      </p:grpSp>
      <p:grpSp>
        <p:nvGrpSpPr>
          <p:cNvPr id="54" name="Group 94"/>
          <p:cNvGrpSpPr>
            <a:grpSpLocks/>
          </p:cNvGrpSpPr>
          <p:nvPr/>
        </p:nvGrpSpPr>
        <p:grpSpPr bwMode="auto">
          <a:xfrm>
            <a:off x="5991225" y="2944813"/>
            <a:ext cx="1387475" cy="733425"/>
            <a:chOff x="4696" y="597"/>
            <a:chExt cx="874" cy="462"/>
          </a:xfrm>
        </p:grpSpPr>
        <p:sp>
          <p:nvSpPr>
            <p:cNvPr id="84" name="Rectangle 95"/>
            <p:cNvSpPr>
              <a:spLocks noChangeArrowheads="1"/>
            </p:cNvSpPr>
            <p:nvPr/>
          </p:nvSpPr>
          <p:spPr bwMode="auto">
            <a:xfrm>
              <a:off x="4753" y="597"/>
              <a:ext cx="817" cy="416"/>
            </a:xfrm>
            <a:prstGeom prst="rect">
              <a:avLst/>
            </a:prstGeom>
            <a:solidFill>
              <a:schemeClr val="accent2"/>
            </a:solidFill>
            <a:ln w="9525">
              <a:noFill/>
              <a:miter lim="800000"/>
              <a:headEnd/>
              <a:tailEnd/>
            </a:ln>
            <a:effectLst/>
          </p:spPr>
          <p:txBody>
            <a:bodyPr wrap="none" anchor="ctr"/>
            <a:lstStyle/>
            <a:p>
              <a:endParaRPr lang="en-US"/>
            </a:p>
          </p:txBody>
        </p:sp>
        <p:sp>
          <p:nvSpPr>
            <p:cNvPr id="85" name="Rectangle 96"/>
            <p:cNvSpPr>
              <a:spLocks noChangeArrowheads="1"/>
            </p:cNvSpPr>
            <p:nvPr/>
          </p:nvSpPr>
          <p:spPr bwMode="auto">
            <a:xfrm>
              <a:off x="4723" y="642"/>
              <a:ext cx="802" cy="413"/>
            </a:xfrm>
            <a:prstGeom prst="rect">
              <a:avLst/>
            </a:prstGeom>
            <a:solidFill>
              <a:schemeClr val="bg1"/>
            </a:solidFill>
            <a:ln w="28575">
              <a:solidFill>
                <a:schemeClr val="tx1"/>
              </a:solidFill>
              <a:miter lim="800000"/>
              <a:headEnd/>
              <a:tailEnd/>
            </a:ln>
            <a:effectLst/>
          </p:spPr>
          <p:txBody>
            <a:bodyPr wrap="none" anchor="ctr"/>
            <a:lstStyle/>
            <a:p>
              <a:endParaRPr lang="en-US"/>
            </a:p>
          </p:txBody>
        </p:sp>
        <p:sp>
          <p:nvSpPr>
            <p:cNvPr id="86" name="Line 97"/>
            <p:cNvSpPr>
              <a:spLocks noChangeShapeType="1"/>
            </p:cNvSpPr>
            <p:nvPr/>
          </p:nvSpPr>
          <p:spPr bwMode="auto">
            <a:xfrm>
              <a:off x="4723" y="842"/>
              <a:ext cx="796" cy="2"/>
            </a:xfrm>
            <a:prstGeom prst="line">
              <a:avLst/>
            </a:prstGeom>
            <a:noFill/>
            <a:ln w="28575">
              <a:solidFill>
                <a:schemeClr val="tx1"/>
              </a:solidFill>
              <a:round/>
              <a:headEnd/>
              <a:tailEnd/>
            </a:ln>
            <a:effectLst/>
          </p:spPr>
          <p:txBody>
            <a:bodyPr wrap="none" anchor="ctr"/>
            <a:lstStyle/>
            <a:p>
              <a:endParaRPr lang="en-US"/>
            </a:p>
          </p:txBody>
        </p:sp>
        <p:sp>
          <p:nvSpPr>
            <p:cNvPr id="87" name="Text Box 98"/>
            <p:cNvSpPr txBox="1">
              <a:spLocks noChangeArrowheads="1"/>
            </p:cNvSpPr>
            <p:nvPr/>
          </p:nvSpPr>
          <p:spPr bwMode="auto">
            <a:xfrm>
              <a:off x="4696" y="621"/>
              <a:ext cx="830" cy="438"/>
            </a:xfrm>
            <a:prstGeom prst="rect">
              <a:avLst/>
            </a:prstGeom>
            <a:noFill/>
            <a:ln w="9525">
              <a:noFill/>
              <a:miter lim="800000"/>
              <a:headEnd/>
              <a:tailEnd/>
            </a:ln>
            <a:effectLst/>
          </p:spPr>
          <p:txBody>
            <a:bodyPr>
              <a:spAutoFit/>
            </a:bodyPr>
            <a:lstStyle/>
            <a:p>
              <a:pPr algn="ctr">
                <a:lnSpc>
                  <a:spcPct val="110000"/>
                </a:lnSpc>
              </a:pPr>
              <a:r>
                <a:rPr lang="en-US" sz="1800">
                  <a:latin typeface="Arial" pitchFamily="34" charset="0"/>
                </a:rPr>
                <a:t>link</a:t>
              </a:r>
            </a:p>
            <a:p>
              <a:pPr algn="ctr">
                <a:lnSpc>
                  <a:spcPct val="110000"/>
                </a:lnSpc>
              </a:pPr>
              <a:r>
                <a:rPr lang="en-US" sz="1800">
                  <a:latin typeface="Arial" pitchFamily="34" charset="0"/>
                </a:rPr>
                <a:t>physical</a:t>
              </a:r>
            </a:p>
          </p:txBody>
        </p:sp>
      </p:grpSp>
      <p:sp>
        <p:nvSpPr>
          <p:cNvPr id="88" name="Freeform 99"/>
          <p:cNvSpPr>
            <a:spLocks/>
          </p:cNvSpPr>
          <p:nvPr/>
        </p:nvSpPr>
        <p:spPr bwMode="auto">
          <a:xfrm>
            <a:off x="7148512" y="4829175"/>
            <a:ext cx="655638" cy="1135063"/>
          </a:xfrm>
          <a:custGeom>
            <a:avLst/>
            <a:gdLst/>
            <a:ahLst/>
            <a:cxnLst>
              <a:cxn ang="0">
                <a:pos x="413" y="570"/>
              </a:cxn>
              <a:cxn ang="0">
                <a:pos x="9" y="0"/>
              </a:cxn>
              <a:cxn ang="0">
                <a:pos x="0" y="604"/>
              </a:cxn>
              <a:cxn ang="0">
                <a:pos x="397" y="715"/>
              </a:cxn>
              <a:cxn ang="0">
                <a:pos x="413" y="570"/>
              </a:cxn>
            </a:cxnLst>
            <a:rect l="0" t="0" r="r" b="b"/>
            <a:pathLst>
              <a:path w="413" h="715">
                <a:moveTo>
                  <a:pt x="413" y="570"/>
                </a:moveTo>
                <a:lnTo>
                  <a:pt x="9" y="0"/>
                </a:lnTo>
                <a:lnTo>
                  <a:pt x="0" y="604"/>
                </a:lnTo>
                <a:lnTo>
                  <a:pt x="397" y="715"/>
                </a:lnTo>
                <a:lnTo>
                  <a:pt x="413" y="570"/>
                </a:lnTo>
                <a:close/>
              </a:path>
            </a:pathLst>
          </a:custGeom>
          <a:gradFill rotWithShape="1">
            <a:gsLst>
              <a:gs pos="0">
                <a:schemeClr val="accent2"/>
              </a:gs>
              <a:gs pos="100000">
                <a:schemeClr val="bg1"/>
              </a:gs>
            </a:gsLst>
            <a:lin ang="0" scaled="1"/>
          </a:gradFill>
          <a:ln w="9525">
            <a:noFill/>
            <a:round/>
            <a:headEnd/>
            <a:tailEnd/>
          </a:ln>
          <a:effectLst/>
        </p:spPr>
        <p:txBody>
          <a:bodyPr/>
          <a:lstStyle/>
          <a:p>
            <a:endParaRPr lang="en-US"/>
          </a:p>
        </p:txBody>
      </p:sp>
      <p:grpSp>
        <p:nvGrpSpPr>
          <p:cNvPr id="55" name="Group 142"/>
          <p:cNvGrpSpPr/>
          <p:nvPr/>
        </p:nvGrpSpPr>
        <p:grpSpPr>
          <a:xfrm>
            <a:off x="7615237" y="5562600"/>
            <a:ext cx="766763" cy="433387"/>
            <a:chOff x="7615237" y="5562600"/>
            <a:chExt cx="766763" cy="433387"/>
          </a:xfrm>
        </p:grpSpPr>
        <p:sp>
          <p:nvSpPr>
            <p:cNvPr id="90" name="Oval 101"/>
            <p:cNvSpPr>
              <a:spLocks noChangeArrowheads="1"/>
            </p:cNvSpPr>
            <p:nvPr/>
          </p:nvSpPr>
          <p:spPr bwMode="auto">
            <a:xfrm>
              <a:off x="7621627" y="5755767"/>
              <a:ext cx="760373" cy="240220"/>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91" name="Line 102"/>
            <p:cNvSpPr>
              <a:spLocks noChangeShapeType="1"/>
            </p:cNvSpPr>
            <p:nvPr/>
          </p:nvSpPr>
          <p:spPr bwMode="auto">
            <a:xfrm>
              <a:off x="7621627" y="5735955"/>
              <a:ext cx="0" cy="148590"/>
            </a:xfrm>
            <a:prstGeom prst="line">
              <a:avLst/>
            </a:prstGeom>
            <a:noFill/>
            <a:ln w="12700">
              <a:solidFill>
                <a:schemeClr val="tx1"/>
              </a:solidFill>
              <a:round/>
              <a:headEnd/>
              <a:tailEnd/>
            </a:ln>
            <a:effectLst/>
          </p:spPr>
          <p:txBody>
            <a:bodyPr wrap="none" anchor="ctr"/>
            <a:lstStyle/>
            <a:p>
              <a:endParaRPr lang="en-US"/>
            </a:p>
          </p:txBody>
        </p:sp>
        <p:sp>
          <p:nvSpPr>
            <p:cNvPr id="92" name="Line 103"/>
            <p:cNvSpPr>
              <a:spLocks noChangeShapeType="1"/>
            </p:cNvSpPr>
            <p:nvPr/>
          </p:nvSpPr>
          <p:spPr bwMode="auto">
            <a:xfrm>
              <a:off x="8382000" y="5735955"/>
              <a:ext cx="0" cy="148590"/>
            </a:xfrm>
            <a:prstGeom prst="line">
              <a:avLst/>
            </a:prstGeom>
            <a:noFill/>
            <a:ln w="12700">
              <a:solidFill>
                <a:schemeClr val="tx1"/>
              </a:solidFill>
              <a:round/>
              <a:headEnd/>
              <a:tailEnd/>
            </a:ln>
            <a:effectLst/>
          </p:spPr>
          <p:txBody>
            <a:bodyPr wrap="none" anchor="ctr"/>
            <a:lstStyle/>
            <a:p>
              <a:endParaRPr lang="en-US"/>
            </a:p>
          </p:txBody>
        </p:sp>
        <p:sp>
          <p:nvSpPr>
            <p:cNvPr id="93" name="Rectangle 104"/>
            <p:cNvSpPr>
              <a:spLocks noChangeArrowheads="1"/>
            </p:cNvSpPr>
            <p:nvPr/>
          </p:nvSpPr>
          <p:spPr bwMode="auto">
            <a:xfrm>
              <a:off x="7621627" y="5735955"/>
              <a:ext cx="753984" cy="146113"/>
            </a:xfrm>
            <a:prstGeom prst="rect">
              <a:avLst/>
            </a:prstGeom>
            <a:solidFill>
              <a:schemeClr val="hlink"/>
            </a:solidFill>
            <a:ln w="12700">
              <a:noFill/>
              <a:miter lim="800000"/>
              <a:headEnd/>
              <a:tailEnd/>
            </a:ln>
            <a:effectLst/>
          </p:spPr>
          <p:txBody>
            <a:bodyPr wrap="none" anchor="ctr"/>
            <a:lstStyle/>
            <a:p>
              <a:pPr algn="ctr"/>
              <a:endParaRPr lang="en-US"/>
            </a:p>
          </p:txBody>
        </p:sp>
        <p:sp>
          <p:nvSpPr>
            <p:cNvPr id="94" name="Oval 105"/>
            <p:cNvSpPr>
              <a:spLocks noChangeArrowheads="1"/>
            </p:cNvSpPr>
            <p:nvPr/>
          </p:nvSpPr>
          <p:spPr bwMode="auto">
            <a:xfrm>
              <a:off x="7615237" y="5562600"/>
              <a:ext cx="760373" cy="279844"/>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56" name="Group 106"/>
            <p:cNvGrpSpPr>
              <a:grpSpLocks/>
            </p:cNvGrpSpPr>
            <p:nvPr/>
          </p:nvGrpSpPr>
          <p:grpSpPr bwMode="auto">
            <a:xfrm>
              <a:off x="7843837" y="5669852"/>
              <a:ext cx="374862" cy="121348"/>
              <a:chOff x="2848" y="848"/>
              <a:chExt cx="140" cy="98"/>
            </a:xfrm>
          </p:grpSpPr>
          <p:sp>
            <p:nvSpPr>
              <p:cNvPr id="100" name="Line 107"/>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101" name="Line 108"/>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102" name="Line 109"/>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57" name="Group 110"/>
            <p:cNvGrpSpPr>
              <a:grpSpLocks/>
            </p:cNvGrpSpPr>
            <p:nvPr/>
          </p:nvGrpSpPr>
          <p:grpSpPr bwMode="auto">
            <a:xfrm flipV="1">
              <a:off x="7843837" y="5641467"/>
              <a:ext cx="374862" cy="178498"/>
              <a:chOff x="2848" y="848"/>
              <a:chExt cx="140" cy="104"/>
            </a:xfrm>
          </p:grpSpPr>
          <p:sp>
            <p:nvSpPr>
              <p:cNvPr id="97" name="Line 111"/>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98" name="Line 112"/>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99" name="Line 113"/>
              <p:cNvSpPr>
                <a:spLocks noChangeShapeType="1"/>
              </p:cNvSpPr>
              <p:nvPr/>
            </p:nvSpPr>
            <p:spPr bwMode="auto">
              <a:xfrm>
                <a:off x="2894" y="857"/>
                <a:ext cx="52" cy="95"/>
              </a:xfrm>
              <a:prstGeom prst="line">
                <a:avLst/>
              </a:prstGeom>
              <a:noFill/>
              <a:ln w="28575">
                <a:solidFill>
                  <a:schemeClr val="tx1"/>
                </a:solidFill>
                <a:round/>
                <a:headEnd/>
                <a:tailEnd/>
              </a:ln>
              <a:effectLst/>
            </p:spPr>
            <p:txBody>
              <a:bodyPr wrap="none" anchor="ctr"/>
              <a:lstStyle/>
              <a:p>
                <a:endParaRPr lang="en-US"/>
              </a:p>
            </p:txBody>
          </p:sp>
        </p:grpSp>
      </p:grpSp>
      <p:sp>
        <p:nvSpPr>
          <p:cNvPr id="103" name="Freeform 114"/>
          <p:cNvSpPr>
            <a:spLocks/>
          </p:cNvSpPr>
          <p:nvPr/>
        </p:nvSpPr>
        <p:spPr bwMode="auto">
          <a:xfrm>
            <a:off x="1998662" y="1206500"/>
            <a:ext cx="5264150" cy="5494338"/>
          </a:xfrm>
          <a:custGeom>
            <a:avLst/>
            <a:gdLst/>
            <a:ahLst/>
            <a:cxnLst>
              <a:cxn ang="0">
                <a:pos x="872" y="0"/>
              </a:cxn>
              <a:cxn ang="0">
                <a:pos x="878" y="1481"/>
              </a:cxn>
              <a:cxn ang="0">
                <a:pos x="2612" y="1481"/>
              </a:cxn>
              <a:cxn ang="0">
                <a:pos x="2612" y="1179"/>
              </a:cxn>
              <a:cxn ang="0">
                <a:pos x="3294" y="1179"/>
              </a:cxn>
              <a:cxn ang="0">
                <a:pos x="3316" y="3131"/>
              </a:cxn>
              <a:cxn ang="0">
                <a:pos x="3148" y="2986"/>
              </a:cxn>
              <a:cxn ang="0">
                <a:pos x="3143" y="2387"/>
              </a:cxn>
              <a:cxn ang="0">
                <a:pos x="2505" y="2387"/>
              </a:cxn>
              <a:cxn ang="0">
                <a:pos x="2505" y="3070"/>
              </a:cxn>
              <a:cxn ang="0">
                <a:pos x="1057" y="3461"/>
              </a:cxn>
              <a:cxn ang="0">
                <a:pos x="0" y="3461"/>
              </a:cxn>
              <a:cxn ang="0">
                <a:pos x="0" y="2505"/>
              </a:cxn>
            </a:cxnLst>
            <a:rect l="0" t="0" r="r" b="b"/>
            <a:pathLst>
              <a:path w="3316" h="3461">
                <a:moveTo>
                  <a:pt x="872" y="0"/>
                </a:moveTo>
                <a:lnTo>
                  <a:pt x="878" y="1481"/>
                </a:lnTo>
                <a:lnTo>
                  <a:pt x="2612" y="1481"/>
                </a:lnTo>
                <a:lnTo>
                  <a:pt x="2612" y="1179"/>
                </a:lnTo>
                <a:lnTo>
                  <a:pt x="3294" y="1179"/>
                </a:lnTo>
                <a:lnTo>
                  <a:pt x="3316" y="3131"/>
                </a:lnTo>
                <a:lnTo>
                  <a:pt x="3148" y="2986"/>
                </a:lnTo>
                <a:lnTo>
                  <a:pt x="3143" y="2387"/>
                </a:lnTo>
                <a:lnTo>
                  <a:pt x="2505" y="2387"/>
                </a:lnTo>
                <a:lnTo>
                  <a:pt x="2505" y="3070"/>
                </a:lnTo>
                <a:lnTo>
                  <a:pt x="1057" y="3461"/>
                </a:lnTo>
                <a:lnTo>
                  <a:pt x="0" y="3461"/>
                </a:lnTo>
                <a:lnTo>
                  <a:pt x="0" y="2505"/>
                </a:lnTo>
              </a:path>
            </a:pathLst>
          </a:custGeom>
          <a:noFill/>
          <a:ln w="28575" cmpd="sng">
            <a:solidFill>
              <a:srgbClr val="FF0000"/>
            </a:solidFill>
            <a:round/>
            <a:headEnd type="none" w="med" len="med"/>
            <a:tailEnd type="triangle" w="med" len="med"/>
          </a:ln>
          <a:effectLst/>
        </p:spPr>
        <p:txBody>
          <a:bodyPr wrap="none" anchor="ctr"/>
          <a:lstStyle/>
          <a:p>
            <a:endParaRPr lang="en-US"/>
          </a:p>
        </p:txBody>
      </p:sp>
      <p:grpSp>
        <p:nvGrpSpPr>
          <p:cNvPr id="58" name="Group 115"/>
          <p:cNvGrpSpPr>
            <a:grpSpLocks/>
          </p:cNvGrpSpPr>
          <p:nvPr/>
        </p:nvGrpSpPr>
        <p:grpSpPr bwMode="auto">
          <a:xfrm>
            <a:off x="4408487" y="5219700"/>
            <a:ext cx="1479550" cy="303213"/>
            <a:chOff x="332" y="2224"/>
            <a:chExt cx="932" cy="191"/>
          </a:xfrm>
        </p:grpSpPr>
        <p:sp>
          <p:nvSpPr>
            <p:cNvPr id="105" name="Rectangle 116"/>
            <p:cNvSpPr>
              <a:spLocks noChangeArrowheads="1"/>
            </p:cNvSpPr>
            <p:nvPr/>
          </p:nvSpPr>
          <p:spPr bwMode="auto">
            <a:xfrm>
              <a:off x="345" y="2241"/>
              <a:ext cx="840"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06" name="Rectangle 117"/>
            <p:cNvSpPr>
              <a:spLocks noChangeArrowheads="1"/>
            </p:cNvSpPr>
            <p:nvPr/>
          </p:nvSpPr>
          <p:spPr bwMode="auto">
            <a:xfrm>
              <a:off x="706" y="2224"/>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t</a:t>
              </a:r>
            </a:p>
          </p:txBody>
        </p:sp>
        <p:sp>
          <p:nvSpPr>
            <p:cNvPr id="107" name="Rectangle 118"/>
            <p:cNvSpPr>
              <a:spLocks noChangeArrowheads="1"/>
            </p:cNvSpPr>
            <p:nvPr/>
          </p:nvSpPr>
          <p:spPr bwMode="auto">
            <a:xfrm>
              <a:off x="520" y="2224"/>
              <a:ext cx="187" cy="184"/>
            </a:xfrm>
            <a:prstGeom prst="rect">
              <a:avLst/>
            </a:prstGeom>
            <a:noFill/>
            <a:ln w="19050">
              <a:noFill/>
              <a:miter lim="800000"/>
              <a:headEnd/>
              <a:tailEnd/>
            </a:ln>
            <a:effectLst/>
          </p:spPr>
          <p:txBody>
            <a:bodyPr wrap="none" anchor="ctr"/>
            <a:lstStyle/>
            <a:p>
              <a:pPr algn="ctr"/>
              <a:r>
                <a:rPr lang="en-US" sz="1400" dirty="0" err="1">
                  <a:latin typeface="Arial" pitchFamily="34" charset="0"/>
                </a:rPr>
                <a:t>H</a:t>
              </a:r>
              <a:r>
                <a:rPr lang="en-US" sz="1800" baseline="-25000" dirty="0" err="1">
                  <a:latin typeface="Arial" pitchFamily="34" charset="0"/>
                </a:rPr>
                <a:t>n</a:t>
              </a:r>
              <a:endParaRPr lang="en-US" sz="1800" baseline="-25000" dirty="0">
                <a:latin typeface="Arial" pitchFamily="34" charset="0"/>
              </a:endParaRPr>
            </a:p>
          </p:txBody>
        </p:sp>
        <p:sp>
          <p:nvSpPr>
            <p:cNvPr id="108" name="Rectangle 119"/>
            <p:cNvSpPr>
              <a:spLocks noChangeArrowheads="1"/>
            </p:cNvSpPr>
            <p:nvPr/>
          </p:nvSpPr>
          <p:spPr bwMode="auto">
            <a:xfrm>
              <a:off x="332" y="2224"/>
              <a:ext cx="187" cy="184"/>
            </a:xfrm>
            <a:prstGeom prst="rect">
              <a:avLst/>
            </a:prstGeom>
            <a:noFill/>
            <a:ln w="19050">
              <a:noFill/>
              <a:miter lim="800000"/>
              <a:headEnd/>
              <a:tailEnd/>
            </a:ln>
            <a:effectLst/>
          </p:spPr>
          <p:txBody>
            <a:bodyPr wrap="none" anchor="ctr"/>
            <a:lstStyle/>
            <a:p>
              <a:pPr algn="ctr"/>
              <a:r>
                <a:rPr lang="en-US" sz="1400" dirty="0">
                  <a:latin typeface="Arial" pitchFamily="34" charset="0"/>
                </a:rPr>
                <a:t>H</a:t>
              </a:r>
              <a:r>
                <a:rPr lang="en-US" sz="1800" baseline="-25000" dirty="0">
                  <a:latin typeface="Arial" pitchFamily="34" charset="0"/>
                </a:rPr>
                <a:t>l</a:t>
              </a:r>
            </a:p>
          </p:txBody>
        </p:sp>
        <p:sp>
          <p:nvSpPr>
            <p:cNvPr id="109" name="Rectangle 120"/>
            <p:cNvSpPr>
              <a:spLocks noChangeArrowheads="1"/>
            </p:cNvSpPr>
            <p:nvPr/>
          </p:nvSpPr>
          <p:spPr bwMode="auto">
            <a:xfrm>
              <a:off x="836" y="2225"/>
              <a:ext cx="428" cy="190"/>
            </a:xfrm>
            <a:prstGeom prst="rect">
              <a:avLst/>
            </a:prstGeom>
            <a:noFill/>
            <a:ln w="19050">
              <a:noFill/>
              <a:miter lim="800000"/>
              <a:headEnd/>
              <a:tailEnd/>
            </a:ln>
            <a:effectLst/>
          </p:spPr>
          <p:txBody>
            <a:bodyPr wrap="none" anchor="ctr"/>
            <a:lstStyle/>
            <a:p>
              <a:pPr algn="ctr"/>
              <a:r>
                <a:rPr lang="en-US" sz="1400">
                  <a:latin typeface="Arial" pitchFamily="34" charset="0"/>
                </a:rPr>
                <a:t>M</a:t>
              </a:r>
              <a:endParaRPr lang="en-US" sz="1400"/>
            </a:p>
          </p:txBody>
        </p:sp>
        <p:sp>
          <p:nvSpPr>
            <p:cNvPr id="110" name="Line 121"/>
            <p:cNvSpPr>
              <a:spLocks noChangeShapeType="1"/>
            </p:cNvSpPr>
            <p:nvPr/>
          </p:nvSpPr>
          <p:spPr bwMode="auto">
            <a:xfrm>
              <a:off x="510" y="2241"/>
              <a:ext cx="0" cy="162"/>
            </a:xfrm>
            <a:prstGeom prst="line">
              <a:avLst/>
            </a:prstGeom>
            <a:noFill/>
            <a:ln w="9525">
              <a:solidFill>
                <a:schemeClr val="tx1"/>
              </a:solidFill>
              <a:round/>
              <a:headEnd/>
              <a:tailEnd/>
            </a:ln>
            <a:effectLst/>
          </p:spPr>
          <p:txBody>
            <a:bodyPr/>
            <a:lstStyle/>
            <a:p>
              <a:endParaRPr lang="en-US"/>
            </a:p>
          </p:txBody>
        </p:sp>
        <p:sp>
          <p:nvSpPr>
            <p:cNvPr id="111" name="Line 122"/>
            <p:cNvSpPr>
              <a:spLocks noChangeShapeType="1"/>
            </p:cNvSpPr>
            <p:nvPr/>
          </p:nvSpPr>
          <p:spPr bwMode="auto">
            <a:xfrm>
              <a:off x="690" y="2247"/>
              <a:ext cx="0" cy="154"/>
            </a:xfrm>
            <a:prstGeom prst="line">
              <a:avLst/>
            </a:prstGeom>
            <a:noFill/>
            <a:ln w="9525">
              <a:solidFill>
                <a:schemeClr val="tx1"/>
              </a:solidFill>
              <a:round/>
              <a:headEnd/>
              <a:tailEnd/>
            </a:ln>
            <a:effectLst/>
          </p:spPr>
          <p:txBody>
            <a:bodyPr/>
            <a:lstStyle/>
            <a:p>
              <a:endParaRPr lang="en-US"/>
            </a:p>
          </p:txBody>
        </p:sp>
        <p:sp>
          <p:nvSpPr>
            <p:cNvPr id="112" name="Line 123"/>
            <p:cNvSpPr>
              <a:spLocks noChangeShapeType="1"/>
            </p:cNvSpPr>
            <p:nvPr/>
          </p:nvSpPr>
          <p:spPr bwMode="auto">
            <a:xfrm>
              <a:off x="882" y="2244"/>
              <a:ext cx="0" cy="156"/>
            </a:xfrm>
            <a:prstGeom prst="line">
              <a:avLst/>
            </a:prstGeom>
            <a:noFill/>
            <a:ln w="9525">
              <a:solidFill>
                <a:schemeClr val="tx1"/>
              </a:solidFill>
              <a:round/>
              <a:headEnd/>
              <a:tailEnd/>
            </a:ln>
            <a:effectLst/>
          </p:spPr>
          <p:txBody>
            <a:bodyPr/>
            <a:lstStyle/>
            <a:p>
              <a:endParaRPr lang="en-US"/>
            </a:p>
          </p:txBody>
        </p:sp>
      </p:grpSp>
      <p:grpSp>
        <p:nvGrpSpPr>
          <p:cNvPr id="59" name="Group 124"/>
          <p:cNvGrpSpPr>
            <a:grpSpLocks/>
          </p:cNvGrpSpPr>
          <p:nvPr/>
        </p:nvGrpSpPr>
        <p:grpSpPr bwMode="auto">
          <a:xfrm>
            <a:off x="4667250" y="4913313"/>
            <a:ext cx="1208087" cy="303212"/>
            <a:chOff x="501" y="1990"/>
            <a:chExt cx="761" cy="191"/>
          </a:xfrm>
        </p:grpSpPr>
        <p:sp>
          <p:nvSpPr>
            <p:cNvPr id="114" name="Rectangle 125"/>
            <p:cNvSpPr>
              <a:spLocks noChangeArrowheads="1"/>
            </p:cNvSpPr>
            <p:nvPr/>
          </p:nvSpPr>
          <p:spPr bwMode="auto">
            <a:xfrm>
              <a:off x="501" y="2007"/>
              <a:ext cx="682"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15" name="Rectangle 126"/>
            <p:cNvSpPr>
              <a:spLocks noChangeArrowheads="1"/>
            </p:cNvSpPr>
            <p:nvPr/>
          </p:nvSpPr>
          <p:spPr bwMode="auto">
            <a:xfrm>
              <a:off x="704" y="1990"/>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t</a:t>
              </a:r>
            </a:p>
          </p:txBody>
        </p:sp>
        <p:sp>
          <p:nvSpPr>
            <p:cNvPr id="116" name="Rectangle 127"/>
            <p:cNvSpPr>
              <a:spLocks noChangeArrowheads="1"/>
            </p:cNvSpPr>
            <p:nvPr/>
          </p:nvSpPr>
          <p:spPr bwMode="auto">
            <a:xfrm>
              <a:off x="518" y="1990"/>
              <a:ext cx="187" cy="184"/>
            </a:xfrm>
            <a:prstGeom prst="rect">
              <a:avLst/>
            </a:prstGeom>
            <a:noFill/>
            <a:ln w="19050">
              <a:noFill/>
              <a:miter lim="800000"/>
              <a:headEnd/>
              <a:tailEnd/>
            </a:ln>
            <a:effectLst/>
          </p:spPr>
          <p:txBody>
            <a:bodyPr wrap="none" anchor="ctr"/>
            <a:lstStyle/>
            <a:p>
              <a:pPr algn="ctr"/>
              <a:r>
                <a:rPr lang="en-US" sz="1400" dirty="0" err="1">
                  <a:latin typeface="Arial" pitchFamily="34" charset="0"/>
                </a:rPr>
                <a:t>H</a:t>
              </a:r>
              <a:r>
                <a:rPr lang="en-US" sz="1800" baseline="-25000" dirty="0" err="1">
                  <a:latin typeface="Arial" pitchFamily="34" charset="0"/>
                </a:rPr>
                <a:t>n</a:t>
              </a:r>
              <a:endParaRPr lang="en-US" sz="1800" baseline="-25000" dirty="0">
                <a:latin typeface="Arial" pitchFamily="34" charset="0"/>
              </a:endParaRPr>
            </a:p>
          </p:txBody>
        </p:sp>
        <p:sp>
          <p:nvSpPr>
            <p:cNvPr id="117" name="Rectangle 128"/>
            <p:cNvSpPr>
              <a:spLocks noChangeArrowheads="1"/>
            </p:cNvSpPr>
            <p:nvPr/>
          </p:nvSpPr>
          <p:spPr bwMode="auto">
            <a:xfrm>
              <a:off x="834" y="1991"/>
              <a:ext cx="428" cy="190"/>
            </a:xfrm>
            <a:prstGeom prst="rect">
              <a:avLst/>
            </a:prstGeom>
            <a:noFill/>
            <a:ln w="19050">
              <a:noFill/>
              <a:miter lim="800000"/>
              <a:headEnd/>
              <a:tailEnd/>
            </a:ln>
            <a:effectLst/>
          </p:spPr>
          <p:txBody>
            <a:bodyPr wrap="none" anchor="ctr"/>
            <a:lstStyle/>
            <a:p>
              <a:pPr algn="ctr"/>
              <a:r>
                <a:rPr lang="en-US" sz="1400">
                  <a:latin typeface="Arial" pitchFamily="34" charset="0"/>
                </a:rPr>
                <a:t>M</a:t>
              </a:r>
              <a:endParaRPr lang="en-US" sz="1400"/>
            </a:p>
          </p:txBody>
        </p:sp>
        <p:sp>
          <p:nvSpPr>
            <p:cNvPr id="118" name="Line 129"/>
            <p:cNvSpPr>
              <a:spLocks noChangeShapeType="1"/>
            </p:cNvSpPr>
            <p:nvPr/>
          </p:nvSpPr>
          <p:spPr bwMode="auto">
            <a:xfrm>
              <a:off x="688" y="2013"/>
              <a:ext cx="0" cy="154"/>
            </a:xfrm>
            <a:prstGeom prst="line">
              <a:avLst/>
            </a:prstGeom>
            <a:noFill/>
            <a:ln w="9525">
              <a:solidFill>
                <a:schemeClr val="tx1"/>
              </a:solidFill>
              <a:round/>
              <a:headEnd/>
              <a:tailEnd/>
            </a:ln>
            <a:effectLst/>
          </p:spPr>
          <p:txBody>
            <a:bodyPr/>
            <a:lstStyle/>
            <a:p>
              <a:endParaRPr lang="en-US"/>
            </a:p>
          </p:txBody>
        </p:sp>
        <p:sp>
          <p:nvSpPr>
            <p:cNvPr id="119" name="Line 130"/>
            <p:cNvSpPr>
              <a:spLocks noChangeShapeType="1"/>
            </p:cNvSpPr>
            <p:nvPr/>
          </p:nvSpPr>
          <p:spPr bwMode="auto">
            <a:xfrm>
              <a:off x="880" y="2010"/>
              <a:ext cx="0" cy="156"/>
            </a:xfrm>
            <a:prstGeom prst="line">
              <a:avLst/>
            </a:prstGeom>
            <a:noFill/>
            <a:ln w="9525">
              <a:solidFill>
                <a:schemeClr val="tx1"/>
              </a:solidFill>
              <a:round/>
              <a:headEnd/>
              <a:tailEnd/>
            </a:ln>
            <a:effectLst/>
          </p:spPr>
          <p:txBody>
            <a:bodyPr/>
            <a:lstStyle/>
            <a:p>
              <a:endParaRPr lang="en-US"/>
            </a:p>
          </p:txBody>
        </p:sp>
      </p:grpSp>
      <p:grpSp>
        <p:nvGrpSpPr>
          <p:cNvPr id="60" name="Group 140"/>
          <p:cNvGrpSpPr>
            <a:grpSpLocks/>
          </p:cNvGrpSpPr>
          <p:nvPr/>
        </p:nvGrpSpPr>
        <p:grpSpPr bwMode="auto">
          <a:xfrm>
            <a:off x="7439025" y="5280025"/>
            <a:ext cx="1208087" cy="303213"/>
            <a:chOff x="501" y="1990"/>
            <a:chExt cx="761" cy="191"/>
          </a:xfrm>
        </p:grpSpPr>
        <p:sp>
          <p:nvSpPr>
            <p:cNvPr id="121" name="Rectangle 141"/>
            <p:cNvSpPr>
              <a:spLocks noChangeArrowheads="1"/>
            </p:cNvSpPr>
            <p:nvPr/>
          </p:nvSpPr>
          <p:spPr bwMode="auto">
            <a:xfrm>
              <a:off x="501" y="2007"/>
              <a:ext cx="682"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22" name="Rectangle 142"/>
            <p:cNvSpPr>
              <a:spLocks noChangeArrowheads="1"/>
            </p:cNvSpPr>
            <p:nvPr/>
          </p:nvSpPr>
          <p:spPr bwMode="auto">
            <a:xfrm>
              <a:off x="704" y="1990"/>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t</a:t>
              </a:r>
            </a:p>
          </p:txBody>
        </p:sp>
        <p:sp>
          <p:nvSpPr>
            <p:cNvPr id="123" name="Rectangle 143"/>
            <p:cNvSpPr>
              <a:spLocks noChangeArrowheads="1"/>
            </p:cNvSpPr>
            <p:nvPr/>
          </p:nvSpPr>
          <p:spPr bwMode="auto">
            <a:xfrm>
              <a:off x="518" y="1990"/>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n</a:t>
              </a:r>
            </a:p>
          </p:txBody>
        </p:sp>
        <p:sp>
          <p:nvSpPr>
            <p:cNvPr id="124" name="Rectangle 144"/>
            <p:cNvSpPr>
              <a:spLocks noChangeArrowheads="1"/>
            </p:cNvSpPr>
            <p:nvPr/>
          </p:nvSpPr>
          <p:spPr bwMode="auto">
            <a:xfrm>
              <a:off x="834" y="1991"/>
              <a:ext cx="428" cy="190"/>
            </a:xfrm>
            <a:prstGeom prst="rect">
              <a:avLst/>
            </a:prstGeom>
            <a:noFill/>
            <a:ln w="19050">
              <a:noFill/>
              <a:miter lim="800000"/>
              <a:headEnd/>
              <a:tailEnd/>
            </a:ln>
            <a:effectLst/>
          </p:spPr>
          <p:txBody>
            <a:bodyPr wrap="none" anchor="ctr"/>
            <a:lstStyle/>
            <a:p>
              <a:pPr algn="ctr"/>
              <a:r>
                <a:rPr lang="en-US" sz="1400">
                  <a:latin typeface="Arial" pitchFamily="34" charset="0"/>
                </a:rPr>
                <a:t>M</a:t>
              </a:r>
              <a:endParaRPr lang="en-US" sz="1400"/>
            </a:p>
          </p:txBody>
        </p:sp>
        <p:sp>
          <p:nvSpPr>
            <p:cNvPr id="125" name="Line 145"/>
            <p:cNvSpPr>
              <a:spLocks noChangeShapeType="1"/>
            </p:cNvSpPr>
            <p:nvPr/>
          </p:nvSpPr>
          <p:spPr bwMode="auto">
            <a:xfrm>
              <a:off x="688" y="2013"/>
              <a:ext cx="0" cy="154"/>
            </a:xfrm>
            <a:prstGeom prst="line">
              <a:avLst/>
            </a:prstGeom>
            <a:noFill/>
            <a:ln w="9525">
              <a:solidFill>
                <a:schemeClr val="tx1"/>
              </a:solidFill>
              <a:round/>
              <a:headEnd/>
              <a:tailEnd/>
            </a:ln>
            <a:effectLst/>
          </p:spPr>
          <p:txBody>
            <a:bodyPr/>
            <a:lstStyle/>
            <a:p>
              <a:endParaRPr lang="en-US"/>
            </a:p>
          </p:txBody>
        </p:sp>
        <p:sp>
          <p:nvSpPr>
            <p:cNvPr id="126" name="Line 146"/>
            <p:cNvSpPr>
              <a:spLocks noChangeShapeType="1"/>
            </p:cNvSpPr>
            <p:nvPr/>
          </p:nvSpPr>
          <p:spPr bwMode="auto">
            <a:xfrm>
              <a:off x="880" y="2010"/>
              <a:ext cx="0" cy="156"/>
            </a:xfrm>
            <a:prstGeom prst="line">
              <a:avLst/>
            </a:prstGeom>
            <a:noFill/>
            <a:ln w="9525">
              <a:solidFill>
                <a:schemeClr val="tx1"/>
              </a:solidFill>
              <a:round/>
              <a:headEnd/>
              <a:tailEnd/>
            </a:ln>
            <a:effectLst/>
          </p:spPr>
          <p:txBody>
            <a:bodyPr/>
            <a:lstStyle/>
            <a:p>
              <a:endParaRPr lang="en-US"/>
            </a:p>
          </p:txBody>
        </p:sp>
      </p:grpSp>
      <p:grpSp>
        <p:nvGrpSpPr>
          <p:cNvPr id="61" name="Group 156"/>
          <p:cNvGrpSpPr>
            <a:grpSpLocks/>
          </p:cNvGrpSpPr>
          <p:nvPr/>
        </p:nvGrpSpPr>
        <p:grpSpPr bwMode="auto">
          <a:xfrm>
            <a:off x="1108075" y="2338388"/>
            <a:ext cx="1479550" cy="303212"/>
            <a:chOff x="332" y="2224"/>
            <a:chExt cx="932" cy="191"/>
          </a:xfrm>
        </p:grpSpPr>
        <p:sp>
          <p:nvSpPr>
            <p:cNvPr id="128" name="Rectangle 157"/>
            <p:cNvSpPr>
              <a:spLocks noChangeArrowheads="1"/>
            </p:cNvSpPr>
            <p:nvPr/>
          </p:nvSpPr>
          <p:spPr bwMode="auto">
            <a:xfrm>
              <a:off x="345" y="2241"/>
              <a:ext cx="840"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29" name="Rectangle 158"/>
            <p:cNvSpPr>
              <a:spLocks noChangeArrowheads="1"/>
            </p:cNvSpPr>
            <p:nvPr/>
          </p:nvSpPr>
          <p:spPr bwMode="auto">
            <a:xfrm>
              <a:off x="706" y="2224"/>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t</a:t>
              </a:r>
            </a:p>
          </p:txBody>
        </p:sp>
        <p:sp>
          <p:nvSpPr>
            <p:cNvPr id="130" name="Rectangle 159"/>
            <p:cNvSpPr>
              <a:spLocks noChangeArrowheads="1"/>
            </p:cNvSpPr>
            <p:nvPr/>
          </p:nvSpPr>
          <p:spPr bwMode="auto">
            <a:xfrm>
              <a:off x="520" y="2224"/>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n</a:t>
              </a:r>
            </a:p>
          </p:txBody>
        </p:sp>
        <p:sp>
          <p:nvSpPr>
            <p:cNvPr id="131" name="Rectangle 160"/>
            <p:cNvSpPr>
              <a:spLocks noChangeArrowheads="1"/>
            </p:cNvSpPr>
            <p:nvPr/>
          </p:nvSpPr>
          <p:spPr bwMode="auto">
            <a:xfrm>
              <a:off x="332" y="2224"/>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l</a:t>
              </a:r>
            </a:p>
          </p:txBody>
        </p:sp>
        <p:sp>
          <p:nvSpPr>
            <p:cNvPr id="132" name="Rectangle 161"/>
            <p:cNvSpPr>
              <a:spLocks noChangeArrowheads="1"/>
            </p:cNvSpPr>
            <p:nvPr/>
          </p:nvSpPr>
          <p:spPr bwMode="auto">
            <a:xfrm>
              <a:off x="836" y="2225"/>
              <a:ext cx="428" cy="190"/>
            </a:xfrm>
            <a:prstGeom prst="rect">
              <a:avLst/>
            </a:prstGeom>
            <a:noFill/>
            <a:ln w="19050">
              <a:noFill/>
              <a:miter lim="800000"/>
              <a:headEnd/>
              <a:tailEnd/>
            </a:ln>
            <a:effectLst/>
          </p:spPr>
          <p:txBody>
            <a:bodyPr wrap="none" anchor="ctr"/>
            <a:lstStyle/>
            <a:p>
              <a:pPr algn="ctr"/>
              <a:r>
                <a:rPr lang="en-US" sz="1400">
                  <a:latin typeface="Arial" pitchFamily="34" charset="0"/>
                </a:rPr>
                <a:t>M</a:t>
              </a:r>
              <a:endParaRPr lang="en-US" sz="1400"/>
            </a:p>
          </p:txBody>
        </p:sp>
        <p:sp>
          <p:nvSpPr>
            <p:cNvPr id="133" name="Line 162"/>
            <p:cNvSpPr>
              <a:spLocks noChangeShapeType="1"/>
            </p:cNvSpPr>
            <p:nvPr/>
          </p:nvSpPr>
          <p:spPr bwMode="auto">
            <a:xfrm>
              <a:off x="510" y="2241"/>
              <a:ext cx="0" cy="162"/>
            </a:xfrm>
            <a:prstGeom prst="line">
              <a:avLst/>
            </a:prstGeom>
            <a:noFill/>
            <a:ln w="9525">
              <a:solidFill>
                <a:schemeClr val="tx1"/>
              </a:solidFill>
              <a:round/>
              <a:headEnd/>
              <a:tailEnd/>
            </a:ln>
            <a:effectLst/>
          </p:spPr>
          <p:txBody>
            <a:bodyPr/>
            <a:lstStyle/>
            <a:p>
              <a:endParaRPr lang="en-US"/>
            </a:p>
          </p:txBody>
        </p:sp>
        <p:sp>
          <p:nvSpPr>
            <p:cNvPr id="134" name="Line 163"/>
            <p:cNvSpPr>
              <a:spLocks noChangeShapeType="1"/>
            </p:cNvSpPr>
            <p:nvPr/>
          </p:nvSpPr>
          <p:spPr bwMode="auto">
            <a:xfrm>
              <a:off x="690" y="2247"/>
              <a:ext cx="0" cy="154"/>
            </a:xfrm>
            <a:prstGeom prst="line">
              <a:avLst/>
            </a:prstGeom>
            <a:noFill/>
            <a:ln w="9525">
              <a:solidFill>
                <a:schemeClr val="tx1"/>
              </a:solidFill>
              <a:round/>
              <a:headEnd/>
              <a:tailEnd/>
            </a:ln>
            <a:effectLst/>
          </p:spPr>
          <p:txBody>
            <a:bodyPr/>
            <a:lstStyle/>
            <a:p>
              <a:endParaRPr lang="en-US"/>
            </a:p>
          </p:txBody>
        </p:sp>
        <p:sp>
          <p:nvSpPr>
            <p:cNvPr id="135" name="Line 164"/>
            <p:cNvSpPr>
              <a:spLocks noChangeShapeType="1"/>
            </p:cNvSpPr>
            <p:nvPr/>
          </p:nvSpPr>
          <p:spPr bwMode="auto">
            <a:xfrm>
              <a:off x="882" y="2244"/>
              <a:ext cx="0" cy="156"/>
            </a:xfrm>
            <a:prstGeom prst="line">
              <a:avLst/>
            </a:prstGeom>
            <a:noFill/>
            <a:ln w="9525">
              <a:solidFill>
                <a:schemeClr val="tx1"/>
              </a:solidFill>
              <a:round/>
              <a:headEnd/>
              <a:tailEnd/>
            </a:ln>
            <a:effectLst/>
          </p:spPr>
          <p:txBody>
            <a:bodyPr/>
            <a:lstStyle/>
            <a:p>
              <a:endParaRPr lang="en-US"/>
            </a:p>
          </p:txBody>
        </p:sp>
      </p:grpSp>
      <p:sp>
        <p:nvSpPr>
          <p:cNvPr id="136" name="Text Box 166"/>
          <p:cNvSpPr txBox="1">
            <a:spLocks noChangeArrowheads="1"/>
          </p:cNvSpPr>
          <p:nvPr/>
        </p:nvSpPr>
        <p:spPr bwMode="auto">
          <a:xfrm>
            <a:off x="7654925" y="5943600"/>
            <a:ext cx="879475" cy="366712"/>
          </a:xfrm>
          <a:prstGeom prst="rect">
            <a:avLst/>
          </a:prstGeom>
          <a:noFill/>
          <a:ln w="9525">
            <a:noFill/>
            <a:miter lim="800000"/>
            <a:headEnd/>
            <a:tailEnd/>
          </a:ln>
          <a:effectLst/>
        </p:spPr>
        <p:txBody>
          <a:bodyPr wrap="none">
            <a:spAutoFit/>
          </a:bodyPr>
          <a:lstStyle/>
          <a:p>
            <a:pPr eaLnBrk="1" hangingPunct="1"/>
            <a:r>
              <a:rPr lang="en-US" sz="1800" b="1" dirty="0">
                <a:latin typeface="Arial" pitchFamily="34" charset="0"/>
              </a:rPr>
              <a:t>router</a:t>
            </a:r>
          </a:p>
        </p:txBody>
      </p:sp>
      <p:sp>
        <p:nvSpPr>
          <p:cNvPr id="137" name="Text Box 167"/>
          <p:cNvSpPr txBox="1">
            <a:spLocks noChangeArrowheads="1"/>
          </p:cNvSpPr>
          <p:nvPr/>
        </p:nvSpPr>
        <p:spPr bwMode="auto">
          <a:xfrm>
            <a:off x="7543800" y="3771900"/>
            <a:ext cx="902811" cy="369332"/>
          </a:xfrm>
          <a:prstGeom prst="rect">
            <a:avLst/>
          </a:prstGeom>
          <a:noFill/>
          <a:ln w="9525">
            <a:noFill/>
            <a:miter lim="800000"/>
            <a:headEnd/>
            <a:tailEnd/>
          </a:ln>
          <a:effectLst/>
        </p:spPr>
        <p:txBody>
          <a:bodyPr wrap="none">
            <a:spAutoFit/>
          </a:bodyPr>
          <a:lstStyle/>
          <a:p>
            <a:pPr eaLnBrk="1" hangingPunct="1"/>
            <a:r>
              <a:rPr lang="en-US" sz="1800" b="1" dirty="0">
                <a:latin typeface="Arial" pitchFamily="34" charset="0"/>
              </a:rPr>
              <a:t>switch</a:t>
            </a:r>
          </a:p>
        </p:txBody>
      </p:sp>
      <p:sp>
        <p:nvSpPr>
          <p:cNvPr id="138" name="Text Box 174"/>
          <p:cNvSpPr txBox="1">
            <a:spLocks noChangeArrowheads="1"/>
          </p:cNvSpPr>
          <p:nvPr/>
        </p:nvSpPr>
        <p:spPr bwMode="auto">
          <a:xfrm>
            <a:off x="873125" y="1365250"/>
            <a:ext cx="1016625" cy="338554"/>
          </a:xfrm>
          <a:prstGeom prst="rect">
            <a:avLst/>
          </a:prstGeom>
          <a:noFill/>
          <a:ln w="9525">
            <a:noFill/>
            <a:miter lim="800000"/>
            <a:headEnd/>
            <a:tailEnd/>
          </a:ln>
          <a:effectLst/>
        </p:spPr>
        <p:txBody>
          <a:bodyPr wrap="none">
            <a:spAutoFit/>
          </a:bodyPr>
          <a:lstStyle/>
          <a:p>
            <a:r>
              <a:rPr lang="en-US" sz="1600">
                <a:solidFill>
                  <a:srgbClr val="FF0000"/>
                </a:solidFill>
                <a:latin typeface="Arial" pitchFamily="34" charset="0"/>
              </a:rPr>
              <a:t>message</a:t>
            </a:r>
            <a:endParaRPr lang="en-US" sz="1600">
              <a:solidFill>
                <a:schemeClr val="accent2"/>
              </a:solidFill>
              <a:latin typeface="Arial" pitchFamily="34" charset="0"/>
            </a:endParaRPr>
          </a:p>
        </p:txBody>
      </p:sp>
      <p:grpSp>
        <p:nvGrpSpPr>
          <p:cNvPr id="62" name="Group 175"/>
          <p:cNvGrpSpPr>
            <a:grpSpLocks/>
          </p:cNvGrpSpPr>
          <p:nvPr/>
        </p:nvGrpSpPr>
        <p:grpSpPr bwMode="auto">
          <a:xfrm>
            <a:off x="1933575" y="1392238"/>
            <a:ext cx="679450" cy="301625"/>
            <a:chOff x="780" y="1553"/>
            <a:chExt cx="428" cy="190"/>
          </a:xfrm>
        </p:grpSpPr>
        <p:sp>
          <p:nvSpPr>
            <p:cNvPr id="140" name="Rectangle 176"/>
            <p:cNvSpPr>
              <a:spLocks noChangeArrowheads="1"/>
            </p:cNvSpPr>
            <p:nvPr/>
          </p:nvSpPr>
          <p:spPr bwMode="auto">
            <a:xfrm>
              <a:off x="817" y="1569"/>
              <a:ext cx="312"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41" name="Rectangle 177"/>
            <p:cNvSpPr>
              <a:spLocks noChangeArrowheads="1"/>
            </p:cNvSpPr>
            <p:nvPr/>
          </p:nvSpPr>
          <p:spPr bwMode="auto">
            <a:xfrm>
              <a:off x="780" y="1553"/>
              <a:ext cx="428" cy="190"/>
            </a:xfrm>
            <a:prstGeom prst="rect">
              <a:avLst/>
            </a:prstGeom>
            <a:noFill/>
            <a:ln w="19050">
              <a:noFill/>
              <a:miter lim="800000"/>
              <a:headEnd/>
              <a:tailEnd/>
            </a:ln>
            <a:effectLst/>
          </p:spPr>
          <p:txBody>
            <a:bodyPr wrap="none" anchor="ctr"/>
            <a:lstStyle/>
            <a:p>
              <a:pPr algn="ctr"/>
              <a:r>
                <a:rPr lang="en-US" sz="1400">
                  <a:latin typeface="Arial" pitchFamily="34" charset="0"/>
                </a:rPr>
                <a:t>M</a:t>
              </a:r>
              <a:endParaRPr lang="en-US" sz="1400"/>
            </a:p>
          </p:txBody>
        </p:sp>
      </p:grpSp>
      <p:grpSp>
        <p:nvGrpSpPr>
          <p:cNvPr id="69" name="Group 185"/>
          <p:cNvGrpSpPr>
            <a:grpSpLocks/>
          </p:cNvGrpSpPr>
          <p:nvPr/>
        </p:nvGrpSpPr>
        <p:grpSpPr bwMode="auto">
          <a:xfrm>
            <a:off x="1698625" y="1712913"/>
            <a:ext cx="903287" cy="301625"/>
            <a:chOff x="1851" y="2046"/>
            <a:chExt cx="569" cy="190"/>
          </a:xfrm>
        </p:grpSpPr>
        <p:grpSp>
          <p:nvGrpSpPr>
            <p:cNvPr id="74" name="Group 179"/>
            <p:cNvGrpSpPr>
              <a:grpSpLocks/>
            </p:cNvGrpSpPr>
            <p:nvPr/>
          </p:nvGrpSpPr>
          <p:grpSpPr bwMode="auto">
            <a:xfrm>
              <a:off x="1851" y="2047"/>
              <a:ext cx="190" cy="184"/>
              <a:chOff x="1962" y="2058"/>
              <a:chExt cx="190" cy="184"/>
            </a:xfrm>
          </p:grpSpPr>
          <p:sp>
            <p:nvSpPr>
              <p:cNvPr id="147" name="Rectangle 180"/>
              <p:cNvSpPr>
                <a:spLocks noChangeArrowheads="1"/>
              </p:cNvSpPr>
              <p:nvPr/>
            </p:nvSpPr>
            <p:spPr bwMode="auto">
              <a:xfrm>
                <a:off x="1962" y="2075"/>
                <a:ext cx="177"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48" name="Rectangle 181"/>
              <p:cNvSpPr>
                <a:spLocks noChangeArrowheads="1"/>
              </p:cNvSpPr>
              <p:nvPr/>
            </p:nvSpPr>
            <p:spPr bwMode="auto">
              <a:xfrm>
                <a:off x="1965" y="2058"/>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t</a:t>
                </a:r>
              </a:p>
            </p:txBody>
          </p:sp>
        </p:grpSp>
        <p:grpSp>
          <p:nvGrpSpPr>
            <p:cNvPr id="77" name="Group 182"/>
            <p:cNvGrpSpPr>
              <a:grpSpLocks/>
            </p:cNvGrpSpPr>
            <p:nvPr/>
          </p:nvGrpSpPr>
          <p:grpSpPr bwMode="auto">
            <a:xfrm>
              <a:off x="1992" y="2046"/>
              <a:ext cx="428" cy="190"/>
              <a:chOff x="780" y="1553"/>
              <a:chExt cx="428" cy="190"/>
            </a:xfrm>
          </p:grpSpPr>
          <p:sp>
            <p:nvSpPr>
              <p:cNvPr id="145" name="Rectangle 183"/>
              <p:cNvSpPr>
                <a:spLocks noChangeArrowheads="1"/>
              </p:cNvSpPr>
              <p:nvPr/>
            </p:nvSpPr>
            <p:spPr bwMode="auto">
              <a:xfrm>
                <a:off x="817" y="1569"/>
                <a:ext cx="312"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46" name="Rectangle 184"/>
              <p:cNvSpPr>
                <a:spLocks noChangeArrowheads="1"/>
              </p:cNvSpPr>
              <p:nvPr/>
            </p:nvSpPr>
            <p:spPr bwMode="auto">
              <a:xfrm>
                <a:off x="780" y="1553"/>
                <a:ext cx="428" cy="190"/>
              </a:xfrm>
              <a:prstGeom prst="rect">
                <a:avLst/>
              </a:prstGeom>
              <a:noFill/>
              <a:ln w="19050">
                <a:noFill/>
                <a:miter lim="800000"/>
                <a:headEnd/>
                <a:tailEnd/>
              </a:ln>
              <a:effectLst/>
            </p:spPr>
            <p:txBody>
              <a:bodyPr wrap="none" anchor="ctr"/>
              <a:lstStyle/>
              <a:p>
                <a:pPr algn="ctr"/>
                <a:r>
                  <a:rPr lang="en-US" sz="1400">
                    <a:latin typeface="Arial" pitchFamily="34" charset="0"/>
                  </a:rPr>
                  <a:t>M</a:t>
                </a:r>
                <a:endParaRPr lang="en-US" sz="1400"/>
              </a:p>
            </p:txBody>
          </p:sp>
        </p:grpSp>
      </p:grpSp>
      <p:grpSp>
        <p:nvGrpSpPr>
          <p:cNvPr id="83" name="Group 187"/>
          <p:cNvGrpSpPr>
            <a:grpSpLocks/>
          </p:cNvGrpSpPr>
          <p:nvPr/>
        </p:nvGrpSpPr>
        <p:grpSpPr bwMode="auto">
          <a:xfrm>
            <a:off x="1404937" y="2036763"/>
            <a:ext cx="301625" cy="292100"/>
            <a:chOff x="1962" y="2058"/>
            <a:chExt cx="190" cy="184"/>
          </a:xfrm>
        </p:grpSpPr>
        <p:sp>
          <p:nvSpPr>
            <p:cNvPr id="150" name="Rectangle 188"/>
            <p:cNvSpPr>
              <a:spLocks noChangeArrowheads="1"/>
            </p:cNvSpPr>
            <p:nvPr/>
          </p:nvSpPr>
          <p:spPr bwMode="auto">
            <a:xfrm>
              <a:off x="1962" y="2075"/>
              <a:ext cx="177"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51" name="Rectangle 189"/>
            <p:cNvSpPr>
              <a:spLocks noChangeArrowheads="1"/>
            </p:cNvSpPr>
            <p:nvPr/>
          </p:nvSpPr>
          <p:spPr bwMode="auto">
            <a:xfrm>
              <a:off x="1965" y="2058"/>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n</a:t>
              </a:r>
            </a:p>
          </p:txBody>
        </p:sp>
      </p:grpSp>
      <p:sp>
        <p:nvSpPr>
          <p:cNvPr id="152" name="Text Box 7"/>
          <p:cNvSpPr txBox="1">
            <a:spLocks noChangeArrowheads="1"/>
          </p:cNvSpPr>
          <p:nvPr/>
        </p:nvSpPr>
        <p:spPr bwMode="auto">
          <a:xfrm>
            <a:off x="327025" y="2316163"/>
            <a:ext cx="710451" cy="338554"/>
          </a:xfrm>
          <a:prstGeom prst="rect">
            <a:avLst/>
          </a:prstGeom>
          <a:noFill/>
          <a:ln w="9525">
            <a:noFill/>
            <a:miter lim="800000"/>
            <a:headEnd/>
            <a:tailEnd/>
          </a:ln>
          <a:effectLst/>
        </p:spPr>
        <p:txBody>
          <a:bodyPr wrap="none">
            <a:spAutoFit/>
          </a:bodyPr>
          <a:lstStyle/>
          <a:p>
            <a:r>
              <a:rPr lang="en-US" sz="1600">
                <a:solidFill>
                  <a:srgbClr val="FF0000"/>
                </a:solidFill>
                <a:latin typeface="Arial" pitchFamily="34" charset="0"/>
              </a:rPr>
              <a:t>frame</a:t>
            </a:r>
            <a:endParaRPr lang="en-US" sz="1600">
              <a:solidFill>
                <a:schemeClr val="accent2"/>
              </a:solidFill>
              <a:latin typeface="Arial" pitchFamily="34" charset="0"/>
            </a:endParaRPr>
          </a:p>
        </p:txBody>
      </p:sp>
      <p:sp>
        <p:nvSpPr>
          <p:cNvPr id="144" name="Slide Number Placeholder 143"/>
          <p:cNvSpPr>
            <a:spLocks noGrp="1"/>
          </p:cNvSpPr>
          <p:nvPr>
            <p:ph type="sldNum" sz="quarter" idx="12"/>
          </p:nvPr>
        </p:nvSpPr>
        <p:spPr/>
        <p:txBody>
          <a:bodyPr/>
          <a:lstStyle/>
          <a:p>
            <a:fld id="{4810A696-75C0-4E1D-A482-26D5420205C7}" type="slidenum">
              <a:rPr lang="en-US" smtClean="0"/>
              <a:pPr/>
              <a:t>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72222E-6 -0.0037 L -4.72222E-6 0.04584 " pathEditMode="relative" rAng="0" ptsTypes="AA">
                                      <p:cBhvr>
                                        <p:cTn id="6" dur="2000" fill="hold"/>
                                        <p:tgtEl>
                                          <p:spTgt spid="62"/>
                                        </p:tgtEl>
                                        <p:attrNameLst>
                                          <p:attrName>ppt_x</p:attrName>
                                          <p:attrName>ppt_y</p:attrName>
                                        </p:attrNameLst>
                                      </p:cBhvr>
                                      <p:rCtr x="0" y="25"/>
                                    </p:animMotion>
                                  </p:childTnLst>
                                </p:cTn>
                              </p:par>
                              <p:par>
                                <p:cTn id="7" presetID="10" presetClass="exit" presetSubtype="0" fill="hold" grpId="0" nodeType="withEffect">
                                  <p:stCondLst>
                                    <p:cond delay="0"/>
                                  </p:stCondLst>
                                  <p:childTnLst>
                                    <p:animEffect transition="out" filter="fade">
                                      <p:cBhvr>
                                        <p:cTn id="8" dur="2000"/>
                                        <p:tgtEl>
                                          <p:spTgt spid="138"/>
                                        </p:tgtEl>
                                      </p:cBhvr>
                                    </p:animEffect>
                                    <p:set>
                                      <p:cBhvr>
                                        <p:cTn id="9" dur="1" fill="hold">
                                          <p:stCondLst>
                                            <p:cond delay="1999"/>
                                          </p:stCondLst>
                                        </p:cTn>
                                        <p:tgtEl>
                                          <p:spTgt spid="138"/>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6"/>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62"/>
                                        </p:tgtEl>
                                        <p:attrNameLst>
                                          <p:attrName>style.visibility</p:attrName>
                                        </p:attrNameLst>
                                      </p:cBhvr>
                                      <p:to>
                                        <p:strVal val="hidden"/>
                                      </p:to>
                                    </p:set>
                                  </p:childTnLst>
                                </p:cTn>
                              </p:par>
                              <p:par>
                                <p:cTn id="20" presetID="1" presetClass="exit" presetSubtype="0" fill="hold" nodeType="withEffect">
                                  <p:stCondLst>
                                    <p:cond delay="0"/>
                                  </p:stCondLst>
                                  <p:childTnLst>
                                    <p:set>
                                      <p:cBhvr>
                                        <p:cTn id="21" dur="1" fill="hold">
                                          <p:stCondLst>
                                            <p:cond delay="0"/>
                                          </p:stCondLst>
                                        </p:cTn>
                                        <p:tgtEl>
                                          <p:spTgt spid="16"/>
                                        </p:tgtEl>
                                        <p:attrNameLst>
                                          <p:attrName>style.visibility</p:attrName>
                                        </p:attrNameLst>
                                      </p:cBhvr>
                                      <p:to>
                                        <p:strVal val="hidden"/>
                                      </p:to>
                                    </p:set>
                                  </p:childTnLst>
                                </p:cTn>
                              </p:par>
                              <p:par>
                                <p:cTn id="22" presetID="1" presetClass="exit" presetSubtype="0" fill="hold" grpId="1" nodeType="withEffect">
                                  <p:stCondLst>
                                    <p:cond delay="0"/>
                                  </p:stCondLst>
                                  <p:childTnLst>
                                    <p:set>
                                      <p:cBhvr>
                                        <p:cTn id="23" dur="1" fill="hold">
                                          <p:stCondLst>
                                            <p:cond delay="0"/>
                                          </p:stCondLst>
                                        </p:cTn>
                                        <p:tgtEl>
                                          <p:spTgt spid="38"/>
                                        </p:tgtEl>
                                        <p:attrNameLst>
                                          <p:attrName>style.visibility</p:attrName>
                                        </p:attrNameLst>
                                      </p:cBhvr>
                                      <p:to>
                                        <p:strVal val="hidden"/>
                                      </p:to>
                                    </p:set>
                                  </p:childTnLst>
                                </p:cTn>
                              </p:par>
                              <p:par>
                                <p:cTn id="24" presetID="1" presetClass="entr" presetSubtype="0" fill="hold" nodeType="withEffect">
                                  <p:stCondLst>
                                    <p:cond delay="0"/>
                                  </p:stCondLst>
                                  <p:childTnLst>
                                    <p:set>
                                      <p:cBhvr>
                                        <p:cTn id="25" dur="1" fill="hold">
                                          <p:stCondLst>
                                            <p:cond delay="0"/>
                                          </p:stCondLst>
                                        </p:cTn>
                                        <p:tgtEl>
                                          <p:spTgt spid="69"/>
                                        </p:tgtEl>
                                        <p:attrNameLst>
                                          <p:attrName>style.visibility</p:attrName>
                                        </p:attrNameLst>
                                      </p:cBhvr>
                                      <p:to>
                                        <p:strVal val="visible"/>
                                      </p:to>
                                    </p:set>
                                  </p:childTnLst>
                                </p:cTn>
                              </p:par>
                            </p:childTnLst>
                          </p:cTn>
                        </p:par>
                        <p:par>
                          <p:cTn id="26" fill="hold">
                            <p:stCondLst>
                              <p:cond delay="0"/>
                            </p:stCondLst>
                            <p:childTnLst>
                              <p:par>
                                <p:cTn id="27" presetID="42" presetClass="path" presetSubtype="0" accel="50000" decel="50000" fill="hold" nodeType="afterEffect">
                                  <p:stCondLst>
                                    <p:cond delay="0"/>
                                  </p:stCondLst>
                                  <p:childTnLst>
                                    <p:animMotion origin="layout" path="M -3.05556E-6 -0.00926 L -3.05556E-6 0.04792 " pathEditMode="relative" rAng="0" ptsTypes="AA">
                                      <p:cBhvr>
                                        <p:cTn id="28" dur="2000" fill="hold"/>
                                        <p:tgtEl>
                                          <p:spTgt spid="69"/>
                                        </p:tgtEl>
                                        <p:attrNameLst>
                                          <p:attrName>ppt_x</p:attrName>
                                          <p:attrName>ppt_y</p:attrName>
                                        </p:attrNameLst>
                                      </p:cBhvr>
                                      <p:rCtr x="0" y="28"/>
                                    </p:animMotion>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69"/>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83"/>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42"/>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par>
                                <p:cTn id="45" presetID="42" presetClass="path" presetSubtype="0" accel="50000" decel="50000" fill="hold" nodeType="withEffect">
                                  <p:stCondLst>
                                    <p:cond delay="0"/>
                                  </p:stCondLst>
                                  <p:childTnLst>
                                    <p:animMotion origin="layout" path="M -3.05556E-6 2.22222E-6 L -3.05556E-6 0.04213 " pathEditMode="relative" rAng="0" ptsTypes="AA">
                                      <p:cBhvr>
                                        <p:cTn id="46" dur="2000" fill="hold"/>
                                        <p:tgtEl>
                                          <p:spTgt spid="12"/>
                                        </p:tgtEl>
                                        <p:attrNameLst>
                                          <p:attrName>ppt_x</p:attrName>
                                          <p:attrName>ppt_y</p:attrName>
                                        </p:attrNameLst>
                                      </p:cBhvr>
                                      <p:rCtr x="0" y="21"/>
                                    </p:animMotion>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5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12"/>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52"/>
                                        </p:tgtEl>
                                        <p:attrNameLst>
                                          <p:attrName>style.visibility</p:attrName>
                                        </p:attrNameLst>
                                      </p:cBhvr>
                                      <p:to>
                                        <p:strVal val="hidden"/>
                                      </p:to>
                                    </p:set>
                                  </p:childTnLst>
                                </p:cTn>
                              </p:par>
                            </p:childTnLst>
                          </p:cTn>
                        </p:par>
                        <p:par>
                          <p:cTn id="59" fill="hold">
                            <p:stCondLst>
                              <p:cond delay="0"/>
                            </p:stCondLst>
                            <p:childTnLst>
                              <p:par>
                                <p:cTn id="60" presetID="0" presetClass="path" presetSubtype="0" accel="50000" decel="50000" fill="hold" nodeType="afterEffect">
                                  <p:stCondLst>
                                    <p:cond delay="0"/>
                                  </p:stCondLst>
                                  <p:childTnLst>
                                    <p:animMotion origin="layout" path="M 3.05556E-6 -4.81481E-6 L 3.05556E-6 0.13889 L 0.40295 0.13889 L 0.40295 0.09885 L 0.57152 0.10093 L 0.57152 0.57709 L 0.66371 0.50857 L 0.66371 0.42848 " pathEditMode="relative" rAng="0" ptsTypes="AAAAAAAA">
                                      <p:cBhvr>
                                        <p:cTn id="61" dur="3000" fill="hold"/>
                                        <p:tgtEl>
                                          <p:spTgt spid="61"/>
                                        </p:tgtEl>
                                        <p:attrNameLst>
                                          <p:attrName>ppt_x</p:attrName>
                                          <p:attrName>ppt_y</p:attrName>
                                        </p:attrNameLst>
                                      </p:cBhvr>
                                      <p:rCtr x="332" y="288"/>
                                    </p:animMotion>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nodeType="clickEffect">
                                  <p:stCondLst>
                                    <p:cond delay="0"/>
                                  </p:stCondLst>
                                  <p:childTnLst>
                                    <p:set>
                                      <p:cBhvr>
                                        <p:cTn id="65" dur="1" fill="hold">
                                          <p:stCondLst>
                                            <p:cond delay="0"/>
                                          </p:stCondLst>
                                        </p:cTn>
                                        <p:tgtEl>
                                          <p:spTgt spid="61"/>
                                        </p:tgtEl>
                                        <p:attrNameLst>
                                          <p:attrName>style.visibility</p:attrName>
                                        </p:attrNameLst>
                                      </p:cBhvr>
                                      <p:to>
                                        <p:strVal val="hidden"/>
                                      </p:to>
                                    </p:set>
                                  </p:childTnLst>
                                </p:cTn>
                              </p:par>
                              <p:par>
                                <p:cTn id="66" presetID="1" presetClass="entr" presetSubtype="0" fill="hold" nodeType="withEffect">
                                  <p:stCondLst>
                                    <p:cond delay="0"/>
                                  </p:stCondLst>
                                  <p:childTnLst>
                                    <p:set>
                                      <p:cBhvr>
                                        <p:cTn id="67" dur="1" fill="hold">
                                          <p:stCondLst>
                                            <p:cond delay="0"/>
                                          </p:stCondLst>
                                        </p:cTn>
                                        <p:tgtEl>
                                          <p:spTgt spid="60"/>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64" presetClass="path" presetSubtype="0" accel="50000" decel="50000" fill="hold" nodeType="clickEffect">
                                  <p:stCondLst>
                                    <p:cond delay="0"/>
                                  </p:stCondLst>
                                  <p:childTnLst>
                                    <p:animMotion origin="layout" path="M 0.00156 -0.00046 L 0.00156 -0.04815 " pathEditMode="relative" rAng="0" ptsTypes="AA">
                                      <p:cBhvr>
                                        <p:cTn id="71" dur="2000" fill="hold"/>
                                        <p:tgtEl>
                                          <p:spTgt spid="60"/>
                                        </p:tgtEl>
                                        <p:attrNameLst>
                                          <p:attrName>ppt_x</p:attrName>
                                          <p:attrName>ppt_y</p:attrName>
                                        </p:attrNameLst>
                                      </p:cBhvr>
                                      <p:rCtr x="0" y="-24"/>
                                    </p:animMotion>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nodeType="clickEffect">
                                  <p:stCondLst>
                                    <p:cond delay="0"/>
                                  </p:stCondLst>
                                  <p:childTnLst>
                                    <p:set>
                                      <p:cBhvr>
                                        <p:cTn id="75" dur="1" fill="hold">
                                          <p:stCondLst>
                                            <p:cond delay="0"/>
                                          </p:stCondLst>
                                        </p:cTn>
                                        <p:tgtEl>
                                          <p:spTgt spid="59"/>
                                        </p:tgtEl>
                                        <p:attrNameLst>
                                          <p:attrName>style.visibility</p:attrName>
                                        </p:attrNameLst>
                                      </p:cBhvr>
                                      <p:to>
                                        <p:strVal val="visible"/>
                                      </p:to>
                                    </p:set>
                                    <p:animEffect transition="in" filter="blinds(horizontal)">
                                      <p:cBhvr>
                                        <p:cTn id="76" dur="500"/>
                                        <p:tgtEl>
                                          <p:spTgt spid="59"/>
                                        </p:tgtEl>
                                      </p:cBhvr>
                                    </p:animEffect>
                                  </p:childTnLst>
                                </p:cTn>
                              </p:par>
                              <p:par>
                                <p:cTn id="77" presetID="1" presetClass="exit" presetSubtype="0" fill="hold" nodeType="withEffect">
                                  <p:stCondLst>
                                    <p:cond delay="0"/>
                                  </p:stCondLst>
                                  <p:childTnLst>
                                    <p:set>
                                      <p:cBhvr>
                                        <p:cTn id="78" dur="1" fill="hold">
                                          <p:stCondLst>
                                            <p:cond delay="0"/>
                                          </p:stCondLst>
                                        </p:cTn>
                                        <p:tgtEl>
                                          <p:spTgt spid="60"/>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42" presetClass="path" presetSubtype="0" accel="50000" decel="50000" fill="hold" nodeType="clickEffect">
                                  <p:stCondLst>
                                    <p:cond delay="0"/>
                                  </p:stCondLst>
                                  <p:childTnLst>
                                    <p:animMotion origin="layout" path="M 0.00139 -2.25434E-6 L 1.11111E-6 0.03931 " pathEditMode="relative" rAng="0" ptsTypes="AA">
                                      <p:cBhvr>
                                        <p:cTn id="82" dur="2000" fill="hold"/>
                                        <p:tgtEl>
                                          <p:spTgt spid="59"/>
                                        </p:tgtEl>
                                        <p:attrNameLst>
                                          <p:attrName>ppt_x</p:attrName>
                                          <p:attrName>ppt_y</p:attrName>
                                        </p:attrNameLst>
                                      </p:cBhvr>
                                      <p:rCtr x="-1" y="20"/>
                                    </p:animMotion>
                                  </p:childTnLst>
                                </p:cTn>
                              </p:par>
                            </p:childTnLst>
                          </p:cTn>
                        </p:par>
                        <p:par>
                          <p:cTn id="83" fill="hold">
                            <p:stCondLst>
                              <p:cond delay="2000"/>
                            </p:stCondLst>
                            <p:childTnLst>
                              <p:par>
                                <p:cTn id="84" presetID="1" presetClass="entr" presetSubtype="0" fill="hold" nodeType="afterEffect">
                                  <p:stCondLst>
                                    <p:cond delay="0"/>
                                  </p:stCondLst>
                                  <p:childTnLst>
                                    <p:set>
                                      <p:cBhvr>
                                        <p:cTn id="85" dur="1" fill="hold">
                                          <p:stCondLst>
                                            <p:cond delay="0"/>
                                          </p:stCondLst>
                                        </p:cTn>
                                        <p:tgtEl>
                                          <p:spTgt spid="58"/>
                                        </p:tgtEl>
                                        <p:attrNameLst>
                                          <p:attrName>style.visibility</p:attrName>
                                        </p:attrNameLst>
                                      </p:cBhvr>
                                      <p:to>
                                        <p:strVal val="visible"/>
                                      </p:to>
                                    </p:set>
                                  </p:childTnLst>
                                </p:cTn>
                              </p:par>
                              <p:par>
                                <p:cTn id="86" presetID="1" presetClass="exit" presetSubtype="0" fill="hold" nodeType="withEffect">
                                  <p:stCondLst>
                                    <p:cond delay="0"/>
                                  </p:stCondLst>
                                  <p:childTnLst>
                                    <p:set>
                                      <p:cBhvr>
                                        <p:cTn id="87" dur="1" fill="hold">
                                          <p:stCondLst>
                                            <p:cond delay="0"/>
                                          </p:stCondLst>
                                        </p:cTn>
                                        <p:tgtEl>
                                          <p:spTgt spid="59"/>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0" presetClass="path" presetSubtype="0" accel="50000" decel="50000" fill="hold" nodeType="clickEffect">
                                  <p:stCondLst>
                                    <p:cond delay="0"/>
                                  </p:stCondLst>
                                  <p:childTnLst>
                                    <p:animMotion origin="layout" path="M 1.94444E-6 -1.56069E-6 C -0.00052 0.03422 -0.00156 0.06844 -0.00156 0.10266 C -0.00156 0.10566 1.94444E-6 0.10821 1.94444E-6 0.11121 C 1.94444E-6 0.11884 -0.00347 0.12786 1.94444E-6 0.11792 L -0.16875 0.17896 L -0.43281 0.18335 L -0.43438 0.13757 " pathEditMode="relative" ptsTypes="fffAAAA">
                                      <p:cBhvr>
                                        <p:cTn id="91" dur="2000" fill="hold"/>
                                        <p:tgtEl>
                                          <p:spTgt spid="58"/>
                                        </p:tgtEl>
                                        <p:attrNameLst>
                                          <p:attrName>ppt_x</p:attrName>
                                          <p:attrName>ppt_y</p:attrName>
                                        </p:attrNameLst>
                                      </p:cBhvr>
                                    </p:animMotion>
                                  </p:childTnLst>
                                </p:cTn>
                              </p:par>
                            </p:childTnLst>
                          </p:cTn>
                        </p:par>
                      </p:childTnLst>
                    </p:cTn>
                  </p:par>
                  <p:par>
                    <p:cTn id="92" fill="hold">
                      <p:stCondLst>
                        <p:cond delay="indefinite"/>
                      </p:stCondLst>
                      <p:childTnLst>
                        <p:par>
                          <p:cTn id="93" fill="hold">
                            <p:stCondLst>
                              <p:cond delay="0"/>
                            </p:stCondLst>
                            <p:childTnLst>
                              <p:par>
                                <p:cTn id="94" presetID="64" presetClass="path" presetSubtype="0" accel="50000" decel="50000" fill="hold" nodeType="clickEffect">
                                  <p:stCondLst>
                                    <p:cond delay="0"/>
                                  </p:stCondLst>
                                  <p:childTnLst>
                                    <p:animMotion origin="layout" path="M -0.43437 0.13758 L -0.43802 0.10428 " pathEditMode="relative" rAng="0" ptsTypes="AA">
                                      <p:cBhvr>
                                        <p:cTn id="95" dur="2000" fill="hold"/>
                                        <p:tgtEl>
                                          <p:spTgt spid="58"/>
                                        </p:tgtEl>
                                        <p:attrNameLst>
                                          <p:attrName>ppt_x</p:attrName>
                                          <p:attrName>ppt_y</p:attrName>
                                        </p:attrNameLst>
                                      </p:cBhvr>
                                      <p:rCtr x="-2" y="-17"/>
                                    </p:animMotion>
                                  </p:childTnLst>
                                </p:cTn>
                              </p:par>
                            </p:childTnLst>
                          </p:cTn>
                        </p:par>
                        <p:par>
                          <p:cTn id="96" fill="hold">
                            <p:stCondLst>
                              <p:cond delay="2000"/>
                            </p:stCondLst>
                            <p:childTnLst>
                              <p:par>
                                <p:cTn id="97" presetID="1" presetClass="entr" presetSubtype="0" fill="hold" nodeType="afterEffect">
                                  <p:stCondLst>
                                    <p:cond delay="0"/>
                                  </p:stCondLst>
                                  <p:childTnLst>
                                    <p:set>
                                      <p:cBhvr>
                                        <p:cTn id="98" dur="1" fill="hold">
                                          <p:stCondLst>
                                            <p:cond delay="0"/>
                                          </p:stCondLst>
                                        </p:cTn>
                                        <p:tgtEl>
                                          <p:spTgt spid="17"/>
                                        </p:tgtEl>
                                        <p:attrNameLst>
                                          <p:attrName>style.visibility</p:attrName>
                                        </p:attrNameLst>
                                      </p:cBhvr>
                                      <p:to>
                                        <p:strVal val="visible"/>
                                      </p:to>
                                    </p:set>
                                  </p:childTnLst>
                                </p:cTn>
                              </p:par>
                              <p:par>
                                <p:cTn id="99" presetID="1" presetClass="exit" presetSubtype="0" fill="hold" nodeType="withEffect">
                                  <p:stCondLst>
                                    <p:cond delay="0"/>
                                  </p:stCondLst>
                                  <p:childTnLst>
                                    <p:set>
                                      <p:cBhvr>
                                        <p:cTn id="100" dur="1" fill="hold">
                                          <p:stCondLst>
                                            <p:cond delay="0"/>
                                          </p:stCondLst>
                                        </p:cTn>
                                        <p:tgtEl>
                                          <p:spTgt spid="58"/>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64" presetClass="path" presetSubtype="0" accel="50000" decel="50000" fill="hold" nodeType="clickEffect">
                                  <p:stCondLst>
                                    <p:cond delay="0"/>
                                  </p:stCondLst>
                                  <p:childTnLst>
                                    <p:animMotion origin="layout" path="M -0.00191 0.00624 L 0.00086 -0.04301 " pathEditMode="relative" rAng="0" ptsTypes="AA">
                                      <p:cBhvr>
                                        <p:cTn id="104" dur="2000" fill="hold"/>
                                        <p:tgtEl>
                                          <p:spTgt spid="17"/>
                                        </p:tgtEl>
                                        <p:attrNameLst>
                                          <p:attrName>ppt_x</p:attrName>
                                          <p:attrName>ppt_y</p:attrName>
                                        </p:attrNameLst>
                                      </p:cBhvr>
                                      <p:rCtr x="1" y="-25"/>
                                    </p:animMotion>
                                  </p:childTnLst>
                                </p:cTn>
                              </p:par>
                            </p:childTnLst>
                          </p:cTn>
                        </p:par>
                        <p:par>
                          <p:cTn id="105" fill="hold">
                            <p:stCondLst>
                              <p:cond delay="2000"/>
                            </p:stCondLst>
                            <p:childTnLst>
                              <p:par>
                                <p:cTn id="106" presetID="1" presetClass="entr" presetSubtype="0" fill="hold" nodeType="afterEffect">
                                  <p:stCondLst>
                                    <p:cond delay="0"/>
                                  </p:stCondLst>
                                  <p:childTnLst>
                                    <p:set>
                                      <p:cBhvr>
                                        <p:cTn id="107" dur="1" fill="hold">
                                          <p:stCondLst>
                                            <p:cond delay="0"/>
                                          </p:stCondLst>
                                        </p:cTn>
                                        <p:tgtEl>
                                          <p:spTgt spid="31"/>
                                        </p:tgtEl>
                                        <p:attrNameLst>
                                          <p:attrName>style.visibility</p:attrName>
                                        </p:attrNameLst>
                                      </p:cBhvr>
                                      <p:to>
                                        <p:strVal val="visible"/>
                                      </p:to>
                                    </p:set>
                                  </p:childTnLst>
                                </p:cTn>
                              </p:par>
                              <p:par>
                                <p:cTn id="108" presetID="1" presetClass="exit" presetSubtype="0" fill="hold" nodeType="withEffect">
                                  <p:stCondLst>
                                    <p:cond delay="0"/>
                                  </p:stCondLst>
                                  <p:childTnLst>
                                    <p:set>
                                      <p:cBhvr>
                                        <p:cTn id="109" dur="1" fill="hold">
                                          <p:stCondLst>
                                            <p:cond delay="0"/>
                                          </p:stCondLst>
                                        </p:cTn>
                                        <p:tgtEl>
                                          <p:spTgt spid="17"/>
                                        </p:tgtEl>
                                        <p:attrNameLst>
                                          <p:attrName>style.visibility</p:attrName>
                                        </p:attrNameLst>
                                      </p:cBhvr>
                                      <p:to>
                                        <p:strVal val="hidden"/>
                                      </p:to>
                                    </p:set>
                                  </p:childTnLst>
                                </p:cTn>
                              </p:par>
                            </p:childTnLst>
                          </p:cTn>
                        </p:par>
                      </p:childTnLst>
                    </p:cTn>
                  </p:par>
                  <p:par>
                    <p:cTn id="110" fill="hold">
                      <p:stCondLst>
                        <p:cond delay="indefinite"/>
                      </p:stCondLst>
                      <p:childTnLst>
                        <p:par>
                          <p:cTn id="111" fill="hold">
                            <p:stCondLst>
                              <p:cond delay="0"/>
                            </p:stCondLst>
                            <p:childTnLst>
                              <p:par>
                                <p:cTn id="112" presetID="64" presetClass="path" presetSubtype="0" accel="50000" decel="50000" fill="hold" nodeType="clickEffect">
                                  <p:stCondLst>
                                    <p:cond delay="0"/>
                                  </p:stCondLst>
                                  <p:childTnLst>
                                    <p:animMotion origin="layout" path="M -0.01302 0.00671 L -0.01302 -0.05318 " pathEditMode="relative" rAng="0" ptsTypes="AA">
                                      <p:cBhvr>
                                        <p:cTn id="113" dur="2000" fill="hold"/>
                                        <p:tgtEl>
                                          <p:spTgt spid="31"/>
                                        </p:tgtEl>
                                        <p:attrNameLst>
                                          <p:attrName>ppt_x</p:attrName>
                                          <p:attrName>ppt_y</p:attrName>
                                        </p:attrNameLst>
                                      </p:cBhvr>
                                      <p:rCtr x="0" y="-30"/>
                                    </p:animMotion>
                                  </p:childTnLst>
                                </p:cTn>
                              </p:par>
                            </p:childTnLst>
                          </p:cTn>
                        </p:par>
                        <p:par>
                          <p:cTn id="114" fill="hold">
                            <p:stCondLst>
                              <p:cond delay="2000"/>
                            </p:stCondLst>
                            <p:childTnLst>
                              <p:par>
                                <p:cTn id="115" presetID="1" presetClass="entr" presetSubtype="0" fill="hold" nodeType="afterEffect">
                                  <p:stCondLst>
                                    <p:cond delay="0"/>
                                  </p:stCondLst>
                                  <p:childTnLst>
                                    <p:set>
                                      <p:cBhvr>
                                        <p:cTn id="116" dur="1" fill="hold">
                                          <p:stCondLst>
                                            <p:cond delay="0"/>
                                          </p:stCondLst>
                                        </p:cTn>
                                        <p:tgtEl>
                                          <p:spTgt spid="39"/>
                                        </p:tgtEl>
                                        <p:attrNameLst>
                                          <p:attrName>style.visibility</p:attrName>
                                        </p:attrNameLst>
                                      </p:cBhvr>
                                      <p:to>
                                        <p:strVal val="visible"/>
                                      </p:to>
                                    </p:set>
                                  </p:childTnLst>
                                </p:cTn>
                              </p:par>
                              <p:par>
                                <p:cTn id="117" presetID="1" presetClass="exit" presetSubtype="0" fill="hold" nodeType="withEffect">
                                  <p:stCondLst>
                                    <p:cond delay="0"/>
                                  </p:stCondLst>
                                  <p:childTnLst>
                                    <p:set>
                                      <p:cBhvr>
                                        <p:cTn id="118" dur="1" fill="hold">
                                          <p:stCondLst>
                                            <p:cond delay="0"/>
                                          </p:stCondLst>
                                        </p:cTn>
                                        <p:tgtEl>
                                          <p:spTgt spid="31"/>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6" presetClass="emph" presetSubtype="0" fill="hold" nodeType="clickEffect">
                                  <p:stCondLst>
                                    <p:cond delay="0"/>
                                  </p:stCondLst>
                                  <p:childTnLst>
                                    <p:animScale>
                                      <p:cBhvr>
                                        <p:cTn id="122" dur="2000" fill="hold"/>
                                        <p:tgtEl>
                                          <p:spTgt spid="55"/>
                                        </p:tgtEl>
                                      </p:cBhvr>
                                      <p:by x="150000" y="150000"/>
                                    </p:animScale>
                                  </p:childTnLst>
                                </p:cTn>
                              </p:par>
                            </p:childTnLst>
                          </p:cTn>
                        </p:par>
                        <p:par>
                          <p:cTn id="123" fill="hold">
                            <p:stCondLst>
                              <p:cond delay="2000"/>
                            </p:stCondLst>
                            <p:childTnLst>
                              <p:par>
                                <p:cTn id="124" presetID="9" presetClass="entr" presetSubtype="0" fill="hold" nodeType="afterEffect">
                                  <p:stCondLst>
                                    <p:cond delay="0"/>
                                  </p:stCondLst>
                                  <p:childTnLst>
                                    <p:set>
                                      <p:cBhvr>
                                        <p:cTn id="125" dur="1" fill="hold">
                                          <p:stCondLst>
                                            <p:cond delay="0"/>
                                          </p:stCondLst>
                                        </p:cTn>
                                        <p:tgtEl>
                                          <p:spTgt spid="149"/>
                                        </p:tgtEl>
                                        <p:attrNameLst>
                                          <p:attrName>style.visibility</p:attrName>
                                        </p:attrNameLst>
                                      </p:cBhvr>
                                      <p:to>
                                        <p:strVal val="visible"/>
                                      </p:to>
                                    </p:set>
                                    <p:animEffect transition="in" filter="dissolve">
                                      <p:cBhvr>
                                        <p:cTn id="126" dur="500"/>
                                        <p:tgtEl>
                                          <p:spTgt spid="149"/>
                                        </p:tgtEl>
                                      </p:cBhvr>
                                    </p:animEffect>
                                  </p:childTnLst>
                                </p:cTn>
                              </p:par>
                              <p:par>
                                <p:cTn id="127" presetID="9" presetClass="entr" presetSubtype="0" fill="hold" nodeType="withEffect">
                                  <p:stCondLst>
                                    <p:cond delay="0"/>
                                  </p:stCondLst>
                                  <p:childTnLst>
                                    <p:set>
                                      <p:cBhvr>
                                        <p:cTn id="128" dur="1" fill="hold">
                                          <p:stCondLst>
                                            <p:cond delay="0"/>
                                          </p:stCondLst>
                                        </p:cTn>
                                        <p:tgtEl>
                                          <p:spTgt spid="159"/>
                                        </p:tgtEl>
                                        <p:attrNameLst>
                                          <p:attrName>style.visibility</p:attrName>
                                        </p:attrNameLst>
                                      </p:cBhvr>
                                      <p:to>
                                        <p:strVal val="visible"/>
                                      </p:to>
                                    </p:set>
                                    <p:animEffect transition="in" filter="dissolve">
                                      <p:cBhvr>
                                        <p:cTn id="129" dur="500"/>
                                        <p:tgtEl>
                                          <p:spTgt spid="159"/>
                                        </p:tgtEl>
                                      </p:cBhvr>
                                    </p:animEffect>
                                  </p:childTnLst>
                                </p:cTn>
                              </p:par>
                              <p:par>
                                <p:cTn id="130" presetID="9" presetClass="entr" presetSubtype="0" fill="hold" nodeType="withEffect">
                                  <p:stCondLst>
                                    <p:cond delay="0"/>
                                  </p:stCondLst>
                                  <p:childTnLst>
                                    <p:set>
                                      <p:cBhvr>
                                        <p:cTn id="131" dur="1" fill="hold">
                                          <p:stCondLst>
                                            <p:cond delay="0"/>
                                          </p:stCondLst>
                                        </p:cTn>
                                        <p:tgtEl>
                                          <p:spTgt spid="154"/>
                                        </p:tgtEl>
                                        <p:attrNameLst>
                                          <p:attrName>style.visibility</p:attrName>
                                        </p:attrNameLst>
                                      </p:cBhvr>
                                      <p:to>
                                        <p:strVal val="visible"/>
                                      </p:to>
                                    </p:set>
                                    <p:animEffect transition="in" filter="dissolve">
                                      <p:cBhvr>
                                        <p:cTn id="132" dur="500"/>
                                        <p:tgtEl>
                                          <p:spTgt spid="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8" grpId="1"/>
      <p:bldP spid="42" grpId="0"/>
      <p:bldP spid="42" grpId="1"/>
      <p:bldP spid="138" grpId="0"/>
      <p:bldP spid="152" grpId="0"/>
      <p:bldP spid="152"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Nhắc</a:t>
            </a:r>
            <a:r>
              <a:rPr lang="en-US" dirty="0"/>
              <a:t> </a:t>
            </a:r>
            <a:r>
              <a:rPr lang="en-US" dirty="0" err="1"/>
              <a:t>lại</a:t>
            </a:r>
            <a:endParaRPr lang="en-US" dirty="0"/>
          </a:p>
        </p:txBody>
      </p:sp>
      <p:sp>
        <p:nvSpPr>
          <p:cNvPr id="3" name="Content Placeholder 2"/>
          <p:cNvSpPr>
            <a:spLocks noGrp="1"/>
          </p:cNvSpPr>
          <p:nvPr>
            <p:ph sz="quarter" idx="1"/>
          </p:nvPr>
        </p:nvSpPr>
        <p:spPr/>
        <p:txBody>
          <a:bodyPr/>
          <a:lstStyle/>
          <a:p>
            <a:r>
              <a:rPr lang="en-US" dirty="0" err="1"/>
              <a:t>Địa</a:t>
            </a:r>
            <a:r>
              <a:rPr lang="en-US" dirty="0"/>
              <a:t> </a:t>
            </a:r>
            <a:r>
              <a:rPr lang="en-US" dirty="0" err="1"/>
              <a:t>chỉ</a:t>
            </a:r>
            <a:r>
              <a:rPr lang="en-US" dirty="0"/>
              <a:t> IP:</a:t>
            </a:r>
          </a:p>
          <a:p>
            <a:pPr lvl="1"/>
            <a:r>
              <a:rPr lang="en-US" dirty="0" err="1"/>
              <a:t>Kích</a:t>
            </a:r>
            <a:r>
              <a:rPr lang="en-US" dirty="0"/>
              <a:t> </a:t>
            </a:r>
            <a:r>
              <a:rPr lang="en-US" dirty="0" err="1"/>
              <a:t>thước</a:t>
            </a:r>
            <a:r>
              <a:rPr lang="en-US" dirty="0"/>
              <a:t>: 32 bits </a:t>
            </a:r>
            <a:r>
              <a:rPr lang="en-US" dirty="0">
                <a:sym typeface="Wingdings" pitchFamily="2" charset="2"/>
              </a:rPr>
              <a:t> </a:t>
            </a:r>
            <a:r>
              <a:rPr lang="en-US" dirty="0" err="1">
                <a:sym typeface="Wingdings" pitchFamily="2" charset="2"/>
              </a:rPr>
              <a:t>không</a:t>
            </a:r>
            <a:r>
              <a:rPr lang="en-US" dirty="0">
                <a:sym typeface="Wingdings" pitchFamily="2" charset="2"/>
              </a:rPr>
              <a:t> </a:t>
            </a:r>
            <a:r>
              <a:rPr lang="en-US" dirty="0" err="1">
                <a:sym typeface="Wingdings" pitchFamily="2" charset="2"/>
              </a:rPr>
              <a:t>gian</a:t>
            </a:r>
            <a:r>
              <a:rPr lang="en-US" dirty="0">
                <a:sym typeface="Wingdings" pitchFamily="2" charset="2"/>
              </a:rPr>
              <a:t>: 2</a:t>
            </a:r>
            <a:r>
              <a:rPr lang="en-US" baseline="30000" dirty="0">
                <a:sym typeface="Wingdings" pitchFamily="2" charset="2"/>
              </a:rPr>
              <a:t>32</a:t>
            </a:r>
            <a:r>
              <a:rPr lang="en-US" dirty="0">
                <a:sym typeface="Wingdings" pitchFamily="2" charset="2"/>
              </a:rPr>
              <a:t> </a:t>
            </a:r>
            <a:r>
              <a:rPr lang="en-US" dirty="0" err="1">
                <a:sym typeface="Wingdings" pitchFamily="2" charset="2"/>
              </a:rPr>
              <a:t>địa</a:t>
            </a:r>
            <a:r>
              <a:rPr lang="en-US" dirty="0">
                <a:sym typeface="Wingdings" pitchFamily="2" charset="2"/>
              </a:rPr>
              <a:t> </a:t>
            </a:r>
            <a:r>
              <a:rPr lang="en-US" dirty="0" err="1">
                <a:sym typeface="Wingdings" pitchFamily="2" charset="2"/>
              </a:rPr>
              <a:t>chỉ</a:t>
            </a:r>
            <a:endParaRPr lang="en-US" dirty="0">
              <a:sym typeface="Wingdings" pitchFamily="2" charset="2"/>
            </a:endParaRPr>
          </a:p>
          <a:p>
            <a:pPr lvl="2"/>
            <a:r>
              <a:rPr lang="en-US" dirty="0">
                <a:sym typeface="Wingdings" pitchFamily="2" charset="2"/>
              </a:rPr>
              <a:t>0.x.x.x/8, 127.0.0.0/8, </a:t>
            </a:r>
            <a:r>
              <a:rPr lang="en-US" dirty="0" err="1">
                <a:sym typeface="Wingdings" pitchFamily="2" charset="2"/>
              </a:rPr>
              <a:t>lớp</a:t>
            </a:r>
            <a:r>
              <a:rPr lang="en-US" dirty="0">
                <a:sym typeface="Wingdings" pitchFamily="2" charset="2"/>
              </a:rPr>
              <a:t> D, </a:t>
            </a:r>
            <a:r>
              <a:rPr lang="en-US" dirty="0" err="1">
                <a:sym typeface="Wingdings" pitchFamily="2" charset="2"/>
              </a:rPr>
              <a:t>lớp</a:t>
            </a:r>
            <a:r>
              <a:rPr lang="en-US" dirty="0">
                <a:sym typeface="Wingdings" pitchFamily="2" charset="2"/>
              </a:rPr>
              <a:t> E; </a:t>
            </a:r>
            <a:r>
              <a:rPr lang="en-US" dirty="0" err="1">
                <a:sym typeface="Wingdings" pitchFamily="2" charset="2"/>
              </a:rPr>
              <a:t>không</a:t>
            </a:r>
            <a:r>
              <a:rPr lang="en-US" dirty="0">
                <a:sym typeface="Wingdings" pitchFamily="2" charset="2"/>
              </a:rPr>
              <a:t> </a:t>
            </a:r>
            <a:r>
              <a:rPr lang="en-US" dirty="0" err="1">
                <a:sym typeface="Wingdings" pitchFamily="2" charset="2"/>
              </a:rPr>
              <a:t>dùng</a:t>
            </a:r>
            <a:endParaRPr lang="en-US" dirty="0">
              <a:sym typeface="Wingdings" pitchFamily="2" charset="2"/>
            </a:endParaRPr>
          </a:p>
          <a:p>
            <a:pPr lvl="2"/>
            <a:r>
              <a:rPr lang="en-US" dirty="0" err="1">
                <a:sym typeface="Wingdings" pitchFamily="2" charset="2"/>
              </a:rPr>
              <a:t>Số</a:t>
            </a:r>
            <a:r>
              <a:rPr lang="en-US" dirty="0">
                <a:sym typeface="Wingdings" pitchFamily="2" charset="2"/>
              </a:rPr>
              <a:t> </a:t>
            </a:r>
            <a:r>
              <a:rPr lang="en-US" dirty="0" err="1">
                <a:sym typeface="Wingdings" pitchFamily="2" charset="2"/>
              </a:rPr>
              <a:t>lượng</a:t>
            </a:r>
            <a:r>
              <a:rPr lang="en-US" dirty="0">
                <a:sym typeface="Wingdings" pitchFamily="2" charset="2"/>
              </a:rPr>
              <a:t> node </a:t>
            </a:r>
            <a:r>
              <a:rPr lang="en-US" dirty="0" err="1">
                <a:sym typeface="Wingdings" pitchFamily="2" charset="2"/>
              </a:rPr>
              <a:t>trên</a:t>
            </a:r>
            <a:r>
              <a:rPr lang="en-US" dirty="0">
                <a:sym typeface="Wingdings" pitchFamily="2" charset="2"/>
              </a:rPr>
              <a:t> Internet “</a:t>
            </a:r>
            <a:r>
              <a:rPr lang="en-US" dirty="0" err="1">
                <a:sym typeface="Wingdings" pitchFamily="2" charset="2"/>
              </a:rPr>
              <a:t>khổng</a:t>
            </a:r>
            <a:r>
              <a:rPr lang="en-US" dirty="0">
                <a:sym typeface="Wingdings" pitchFamily="2" charset="2"/>
              </a:rPr>
              <a:t> </a:t>
            </a:r>
            <a:r>
              <a:rPr lang="en-US" dirty="0" err="1">
                <a:sym typeface="Wingdings" pitchFamily="2" charset="2"/>
              </a:rPr>
              <a:t>lồ</a:t>
            </a:r>
            <a:r>
              <a:rPr lang="en-US" dirty="0">
                <a:sym typeface="Wingdings" pitchFamily="2" charset="2"/>
              </a:rPr>
              <a:t>”</a:t>
            </a:r>
          </a:p>
          <a:p>
            <a:pPr lvl="2">
              <a:buNone/>
            </a:pPr>
            <a:r>
              <a:rPr lang="en-US" dirty="0">
                <a:sym typeface="Wingdings" pitchFamily="2" charset="2"/>
              </a:rPr>
              <a:t> </a:t>
            </a:r>
            <a:r>
              <a:rPr lang="en-US" dirty="0" err="1">
                <a:sym typeface="Wingdings" pitchFamily="2" charset="2"/>
              </a:rPr>
              <a:t>Giải</a:t>
            </a:r>
            <a:r>
              <a:rPr lang="en-US" dirty="0">
                <a:sym typeface="Wingdings" pitchFamily="2" charset="2"/>
              </a:rPr>
              <a:t> </a:t>
            </a:r>
            <a:r>
              <a:rPr lang="en-US" dirty="0" err="1">
                <a:sym typeface="Wingdings" pitchFamily="2" charset="2"/>
              </a:rPr>
              <a:t>quyết</a:t>
            </a:r>
            <a:r>
              <a:rPr lang="en-US" dirty="0">
                <a:sym typeface="Wingdings" pitchFamily="2" charset="2"/>
              </a:rPr>
              <a:t>:</a:t>
            </a:r>
          </a:p>
          <a:p>
            <a:pPr lvl="3"/>
            <a:r>
              <a:rPr lang="en-US" dirty="0" err="1">
                <a:sym typeface="Wingdings" pitchFamily="2" charset="2"/>
              </a:rPr>
              <a:t>dùng</a:t>
            </a:r>
            <a:r>
              <a:rPr lang="en-US" dirty="0">
                <a:sym typeface="Wingdings" pitchFamily="2" charset="2"/>
              </a:rPr>
              <a:t> </a:t>
            </a:r>
            <a:r>
              <a:rPr lang="en-US" dirty="0" err="1">
                <a:sym typeface="Wingdings" pitchFamily="2" charset="2"/>
              </a:rPr>
              <a:t>địa</a:t>
            </a:r>
            <a:r>
              <a:rPr lang="en-US" dirty="0">
                <a:sym typeface="Wingdings" pitchFamily="2" charset="2"/>
              </a:rPr>
              <a:t> </a:t>
            </a:r>
            <a:r>
              <a:rPr lang="en-US" dirty="0" err="1">
                <a:sym typeface="Wingdings" pitchFamily="2" charset="2"/>
              </a:rPr>
              <a:t>chỉ</a:t>
            </a:r>
            <a:r>
              <a:rPr lang="en-US" dirty="0">
                <a:sym typeface="Wingdings" pitchFamily="2" charset="2"/>
              </a:rPr>
              <a:t> private </a:t>
            </a:r>
            <a:r>
              <a:rPr lang="en-US" dirty="0" err="1">
                <a:sym typeface="Wingdings" pitchFamily="2" charset="2"/>
              </a:rPr>
              <a:t>trong</a:t>
            </a:r>
            <a:r>
              <a:rPr lang="en-US" dirty="0">
                <a:sym typeface="Wingdings" pitchFamily="2" charset="2"/>
              </a:rPr>
              <a:t> </a:t>
            </a:r>
            <a:r>
              <a:rPr lang="en-US" dirty="0" err="1">
                <a:sym typeface="Wingdings" pitchFamily="2" charset="2"/>
              </a:rPr>
              <a:t>mạng</a:t>
            </a:r>
            <a:r>
              <a:rPr lang="en-US" dirty="0">
                <a:sym typeface="Wingdings" pitchFamily="2" charset="2"/>
              </a:rPr>
              <a:t> LAN</a:t>
            </a:r>
          </a:p>
          <a:p>
            <a:pPr lvl="3"/>
            <a:r>
              <a:rPr lang="en-US" dirty="0" err="1">
                <a:sym typeface="Wingdings" pitchFamily="2" charset="2"/>
              </a:rPr>
              <a:t>Dùng</a:t>
            </a:r>
            <a:r>
              <a:rPr lang="en-US" dirty="0">
                <a:sym typeface="Wingdings" pitchFamily="2" charset="2"/>
              </a:rPr>
              <a:t> </a:t>
            </a:r>
            <a:r>
              <a:rPr lang="en-US" dirty="0" err="1">
                <a:sym typeface="Wingdings" pitchFamily="2" charset="2"/>
              </a:rPr>
              <a:t>địa</a:t>
            </a:r>
            <a:r>
              <a:rPr lang="en-US" dirty="0">
                <a:sym typeface="Wingdings" pitchFamily="2" charset="2"/>
              </a:rPr>
              <a:t> </a:t>
            </a:r>
            <a:r>
              <a:rPr lang="en-US" dirty="0" err="1">
                <a:sym typeface="Wingdings" pitchFamily="2" charset="2"/>
              </a:rPr>
              <a:t>chỉ</a:t>
            </a:r>
            <a:r>
              <a:rPr lang="en-US" dirty="0">
                <a:sym typeface="Wingdings" pitchFamily="2" charset="2"/>
              </a:rPr>
              <a:t> public </a:t>
            </a:r>
            <a:r>
              <a:rPr lang="en-US" dirty="0" err="1">
                <a:sym typeface="Wingdings" pitchFamily="2" charset="2"/>
              </a:rPr>
              <a:t>khi</a:t>
            </a:r>
            <a:r>
              <a:rPr lang="en-US" dirty="0">
                <a:sym typeface="Wingdings" pitchFamily="2" charset="2"/>
              </a:rPr>
              <a:t> </a:t>
            </a:r>
            <a:r>
              <a:rPr lang="en-US" dirty="0" err="1">
                <a:sym typeface="Wingdings" pitchFamily="2" charset="2"/>
              </a:rPr>
              <a:t>giao</a:t>
            </a:r>
            <a:r>
              <a:rPr lang="en-US" dirty="0">
                <a:sym typeface="Wingdings" pitchFamily="2" charset="2"/>
              </a:rPr>
              <a:t> </a:t>
            </a:r>
            <a:r>
              <a:rPr lang="en-US" dirty="0" err="1">
                <a:sym typeface="Wingdings" pitchFamily="2" charset="2"/>
              </a:rPr>
              <a:t>tiếp</a:t>
            </a:r>
            <a:r>
              <a:rPr lang="en-US" dirty="0">
                <a:sym typeface="Wingdings" pitchFamily="2" charset="2"/>
              </a:rPr>
              <a:t> </a:t>
            </a:r>
            <a:r>
              <a:rPr lang="en-US" dirty="0" err="1">
                <a:sym typeface="Wingdings" pitchFamily="2" charset="2"/>
              </a:rPr>
              <a:t>bên</a:t>
            </a:r>
            <a:r>
              <a:rPr lang="en-US" dirty="0">
                <a:sym typeface="Wingdings" pitchFamily="2" charset="2"/>
              </a:rPr>
              <a:t> </a:t>
            </a:r>
            <a:r>
              <a:rPr lang="en-US" dirty="0" err="1">
                <a:sym typeface="Wingdings" pitchFamily="2" charset="2"/>
              </a:rPr>
              <a:t>ngoài</a:t>
            </a:r>
            <a:r>
              <a:rPr lang="en-US" dirty="0">
                <a:sym typeface="Wingdings" pitchFamily="2" charset="2"/>
              </a:rPr>
              <a:t> Internet</a:t>
            </a:r>
          </a:p>
          <a:p>
            <a:pPr lvl="3"/>
            <a:endParaRPr lang="en-US" dirty="0">
              <a:sym typeface="Wingdings" pitchFamily="2" charset="2"/>
            </a:endParaRPr>
          </a:p>
          <a:p>
            <a:r>
              <a:rPr lang="en-US" dirty="0" err="1">
                <a:sym typeface="Wingdings" pitchFamily="2" charset="2"/>
              </a:rPr>
              <a:t>Gởi</a:t>
            </a:r>
            <a:r>
              <a:rPr lang="en-US" dirty="0">
                <a:sym typeface="Wingdings" pitchFamily="2" charset="2"/>
              </a:rPr>
              <a:t> </a:t>
            </a:r>
            <a:r>
              <a:rPr lang="en-US" dirty="0" err="1">
                <a:sym typeface="Wingdings" pitchFamily="2" charset="2"/>
              </a:rPr>
              <a:t>dữ</a:t>
            </a:r>
            <a:r>
              <a:rPr lang="en-US" dirty="0">
                <a:sym typeface="Wingdings" pitchFamily="2" charset="2"/>
              </a:rPr>
              <a:t> </a:t>
            </a:r>
            <a:r>
              <a:rPr lang="en-US" dirty="0" err="1">
                <a:sym typeface="Wingdings" pitchFamily="2" charset="2"/>
              </a:rPr>
              <a:t>liệu</a:t>
            </a:r>
            <a:r>
              <a:rPr lang="en-US" dirty="0">
                <a:sym typeface="Wingdings" pitchFamily="2" charset="2"/>
              </a:rPr>
              <a:t> </a:t>
            </a:r>
            <a:r>
              <a:rPr lang="en-US" dirty="0" err="1">
                <a:sym typeface="Wingdings" pitchFamily="2" charset="2"/>
              </a:rPr>
              <a:t>giữa</a:t>
            </a:r>
            <a:r>
              <a:rPr lang="en-US" dirty="0">
                <a:sym typeface="Wingdings" pitchFamily="2" charset="2"/>
              </a:rPr>
              <a:t> 2 host</a:t>
            </a:r>
          </a:p>
          <a:p>
            <a:pPr lvl="1"/>
            <a:r>
              <a:rPr lang="en-US" dirty="0" err="1">
                <a:sym typeface="Wingdings" pitchFamily="2" charset="2"/>
              </a:rPr>
              <a:t>Địa</a:t>
            </a:r>
            <a:r>
              <a:rPr lang="en-US" dirty="0">
                <a:sym typeface="Wingdings" pitchFamily="2" charset="2"/>
              </a:rPr>
              <a:t> </a:t>
            </a:r>
            <a:r>
              <a:rPr lang="en-US" dirty="0" err="1">
                <a:sym typeface="Wingdings" pitchFamily="2" charset="2"/>
              </a:rPr>
              <a:t>chỉ</a:t>
            </a:r>
            <a:r>
              <a:rPr lang="en-US" dirty="0">
                <a:sym typeface="Wingdings" pitchFamily="2" charset="2"/>
              </a:rPr>
              <a:t> host </a:t>
            </a:r>
            <a:r>
              <a:rPr lang="en-US" dirty="0" err="1">
                <a:sym typeface="Wingdings" pitchFamily="2" charset="2"/>
              </a:rPr>
              <a:t>gởi</a:t>
            </a:r>
            <a:endParaRPr lang="en-US" dirty="0">
              <a:sym typeface="Wingdings" pitchFamily="2" charset="2"/>
            </a:endParaRPr>
          </a:p>
          <a:p>
            <a:pPr lvl="1"/>
            <a:r>
              <a:rPr lang="en-US" dirty="0" err="1">
                <a:sym typeface="Wingdings" pitchFamily="2" charset="2"/>
              </a:rPr>
              <a:t>Địa</a:t>
            </a:r>
            <a:r>
              <a:rPr lang="en-US" dirty="0">
                <a:sym typeface="Wingdings" pitchFamily="2" charset="2"/>
              </a:rPr>
              <a:t> </a:t>
            </a:r>
            <a:r>
              <a:rPr lang="en-US" dirty="0" err="1">
                <a:sym typeface="Wingdings" pitchFamily="2" charset="2"/>
              </a:rPr>
              <a:t>chỉ</a:t>
            </a:r>
            <a:r>
              <a:rPr lang="en-US" dirty="0">
                <a:sym typeface="Wingdings" pitchFamily="2" charset="2"/>
              </a:rPr>
              <a:t> host </a:t>
            </a:r>
            <a:r>
              <a:rPr lang="en-US" dirty="0" err="1">
                <a:sym typeface="Wingdings" pitchFamily="2" charset="2"/>
              </a:rPr>
              <a:t>nhận</a:t>
            </a:r>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50</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Oval 11"/>
          <p:cNvSpPr>
            <a:spLocks noChangeArrowheads="1"/>
          </p:cNvSpPr>
          <p:nvPr/>
        </p:nvSpPr>
        <p:spPr bwMode="auto">
          <a:xfrm rot="20068532">
            <a:off x="6306894" y="3847510"/>
            <a:ext cx="2639422" cy="1515378"/>
          </a:xfrm>
          <a:prstGeom prst="ellipse">
            <a:avLst/>
          </a:prstGeom>
          <a:gradFill flip="none" rotWithShape="1">
            <a:gsLst>
              <a:gs pos="0">
                <a:schemeClr val="accent2">
                  <a:lumMod val="20000"/>
                  <a:lumOff val="80000"/>
                  <a:shade val="30000"/>
                  <a:satMod val="115000"/>
                </a:schemeClr>
              </a:gs>
              <a:gs pos="50000">
                <a:schemeClr val="accent2">
                  <a:lumMod val="20000"/>
                  <a:lumOff val="80000"/>
                  <a:shade val="67500"/>
                  <a:satMod val="115000"/>
                </a:schemeClr>
              </a:gs>
              <a:gs pos="100000">
                <a:schemeClr val="accent2">
                  <a:lumMod val="20000"/>
                  <a:lumOff val="80000"/>
                  <a:shade val="100000"/>
                  <a:satMod val="115000"/>
                </a:schemeClr>
              </a:gs>
            </a:gsLst>
            <a:path path="circle">
              <a:fillToRect t="100000" r="100000"/>
            </a:path>
            <a:tileRect l="-100000" b="-100000"/>
          </a:gradFill>
          <a:ln w="9525" algn="ctr">
            <a:noFill/>
            <a:round/>
            <a:headEnd/>
            <a:tailEnd/>
          </a:ln>
          <a:effectLst>
            <a:outerShdw dist="35921" dir="2700000" algn="ctr" rotWithShape="0">
              <a:srgbClr val="ADADAD"/>
            </a:outerShdw>
          </a:effectLst>
        </p:spPr>
        <p:txBody>
          <a:bodyPr wrap="none" anchor="ctr"/>
          <a:lstStyle/>
          <a:p>
            <a:pPr algn="ctr" eaLnBrk="0" hangingPunct="0"/>
            <a:endParaRPr lang="en-US" sz="1600" b="1" dirty="0">
              <a:latin typeface="Arial" charset="0"/>
            </a:endParaRPr>
          </a:p>
        </p:txBody>
      </p:sp>
      <p:sp>
        <p:nvSpPr>
          <p:cNvPr id="2" name="Title 1"/>
          <p:cNvSpPr>
            <a:spLocks noGrp="1"/>
          </p:cNvSpPr>
          <p:nvPr>
            <p:ph type="title"/>
          </p:nvPr>
        </p:nvSpPr>
        <p:spPr/>
        <p:txBody>
          <a:bodyPr/>
          <a:lstStyle/>
          <a:p>
            <a:r>
              <a:rPr lang="en-US" dirty="0" err="1"/>
              <a:t>Đặt</a:t>
            </a:r>
            <a:r>
              <a:rPr lang="en-US" dirty="0"/>
              <a:t> </a:t>
            </a:r>
            <a:r>
              <a:rPr lang="en-US" dirty="0" err="1"/>
              <a:t>vấn</a:t>
            </a:r>
            <a:r>
              <a:rPr lang="en-US" dirty="0"/>
              <a:t> </a:t>
            </a:r>
            <a:r>
              <a:rPr lang="en-US" dirty="0" err="1"/>
              <a:t>đề</a:t>
            </a:r>
            <a:endParaRPr lang="en-US" dirty="0"/>
          </a:p>
        </p:txBody>
      </p:sp>
      <p:sp>
        <p:nvSpPr>
          <p:cNvPr id="7" name="Oval 11"/>
          <p:cNvSpPr>
            <a:spLocks noChangeArrowheads="1"/>
          </p:cNvSpPr>
          <p:nvPr/>
        </p:nvSpPr>
        <p:spPr bwMode="auto">
          <a:xfrm>
            <a:off x="457200" y="2667000"/>
            <a:ext cx="5029200" cy="2514600"/>
          </a:xfrm>
          <a:prstGeom prst="ellipse">
            <a:avLst/>
          </a:prstGeom>
          <a:gradFill rotWithShape="1">
            <a:gsLst>
              <a:gs pos="0">
                <a:srgbClr val="F0F1FF"/>
              </a:gs>
              <a:gs pos="100000">
                <a:srgbClr val="B3C8DF"/>
              </a:gs>
            </a:gsLst>
            <a:path path="shape">
              <a:fillToRect l="50000" t="50000" r="50000" b="50000"/>
            </a:path>
          </a:gradFill>
          <a:ln w="9525" algn="ctr">
            <a:noFill/>
            <a:round/>
            <a:headEnd/>
            <a:tailEnd/>
          </a:ln>
          <a:effectLst>
            <a:outerShdw dist="35921" dir="2700000" algn="ctr" rotWithShape="0">
              <a:srgbClr val="ADADAD"/>
            </a:outerShdw>
          </a:effectLst>
        </p:spPr>
        <p:txBody>
          <a:bodyPr wrap="none" anchor="ctr"/>
          <a:lstStyle/>
          <a:p>
            <a:pPr algn="ctr" eaLnBrk="0" hangingPunct="0"/>
            <a:endParaRPr lang="en-US" sz="1600" b="1" dirty="0">
              <a:latin typeface="Arial" charset="0"/>
            </a:endParaRPr>
          </a:p>
        </p:txBody>
      </p:sp>
      <p:pic>
        <p:nvPicPr>
          <p:cNvPr id="14" name="Picture 18" descr="Server01"/>
          <p:cNvPicPr>
            <a:picLocks noChangeAspect="1" noChangeArrowheads="1"/>
          </p:cNvPicPr>
          <p:nvPr/>
        </p:nvPicPr>
        <p:blipFill>
          <a:blip r:embed="rId2" cstate="print">
            <a:grayscl/>
          </a:blip>
          <a:srcRect/>
          <a:stretch>
            <a:fillRect/>
          </a:stretch>
        </p:blipFill>
        <p:spPr bwMode="auto">
          <a:xfrm>
            <a:off x="7192963" y="4140199"/>
            <a:ext cx="884237" cy="1039812"/>
          </a:xfrm>
          <a:prstGeom prst="rect">
            <a:avLst/>
          </a:prstGeom>
          <a:noFill/>
        </p:spPr>
      </p:pic>
      <p:sp>
        <p:nvSpPr>
          <p:cNvPr id="23" name="Arc 27"/>
          <p:cNvSpPr>
            <a:spLocks/>
          </p:cNvSpPr>
          <p:nvPr/>
        </p:nvSpPr>
        <p:spPr bwMode="auto">
          <a:xfrm>
            <a:off x="5926138" y="3505200"/>
            <a:ext cx="1770062" cy="603250"/>
          </a:xfrm>
          <a:custGeom>
            <a:avLst/>
            <a:gdLst>
              <a:gd name="G0" fmla="+- 0 0 0"/>
              <a:gd name="G1" fmla="+- 2151 0 0"/>
              <a:gd name="G2" fmla="+- 21600 0 0"/>
              <a:gd name="T0" fmla="*/ 21493 w 21600"/>
              <a:gd name="T1" fmla="*/ 0 h 9780"/>
              <a:gd name="T2" fmla="*/ 20208 w 21600"/>
              <a:gd name="T3" fmla="*/ 9780 h 9780"/>
              <a:gd name="T4" fmla="*/ 0 w 21600"/>
              <a:gd name="T5" fmla="*/ 2151 h 9780"/>
            </a:gdLst>
            <a:ahLst/>
            <a:cxnLst>
              <a:cxn ang="0">
                <a:pos x="T0" y="T1"/>
              </a:cxn>
              <a:cxn ang="0">
                <a:pos x="T2" y="T3"/>
              </a:cxn>
              <a:cxn ang="0">
                <a:pos x="T4" y="T5"/>
              </a:cxn>
            </a:cxnLst>
            <a:rect l="0" t="0" r="r" b="b"/>
            <a:pathLst>
              <a:path w="21600" h="9780" fill="none" extrusionOk="0">
                <a:moveTo>
                  <a:pt x="21492" y="0"/>
                </a:moveTo>
                <a:cubicBezTo>
                  <a:pt x="21564" y="714"/>
                  <a:pt x="21600" y="1432"/>
                  <a:pt x="21600" y="2151"/>
                </a:cubicBezTo>
                <a:cubicBezTo>
                  <a:pt x="21600" y="4757"/>
                  <a:pt x="21128" y="7341"/>
                  <a:pt x="20207" y="9779"/>
                </a:cubicBezTo>
              </a:path>
              <a:path w="21600" h="9780" stroke="0" extrusionOk="0">
                <a:moveTo>
                  <a:pt x="21492" y="0"/>
                </a:moveTo>
                <a:cubicBezTo>
                  <a:pt x="21564" y="714"/>
                  <a:pt x="21600" y="1432"/>
                  <a:pt x="21600" y="2151"/>
                </a:cubicBezTo>
                <a:cubicBezTo>
                  <a:pt x="21600" y="4757"/>
                  <a:pt x="21128" y="7341"/>
                  <a:pt x="20207" y="9779"/>
                </a:cubicBezTo>
                <a:lnTo>
                  <a:pt x="0" y="2151"/>
                </a:lnTo>
                <a:close/>
              </a:path>
            </a:pathLst>
          </a:custGeom>
          <a:noFill/>
          <a:ln w="50800">
            <a:solidFill>
              <a:srgbClr val="CC0000"/>
            </a:solidFill>
            <a:round/>
            <a:headEnd/>
            <a:tailEnd type="triangle" w="med" len="med"/>
          </a:ln>
          <a:effectLst/>
        </p:spPr>
        <p:txBody>
          <a:bodyPr anchor="ctr"/>
          <a:lstStyle/>
          <a:p>
            <a:endParaRPr lang="en-US"/>
          </a:p>
        </p:txBody>
      </p:sp>
      <p:sp>
        <p:nvSpPr>
          <p:cNvPr id="24" name="Arc 28"/>
          <p:cNvSpPr>
            <a:spLocks/>
          </p:cNvSpPr>
          <p:nvPr/>
        </p:nvSpPr>
        <p:spPr bwMode="auto">
          <a:xfrm>
            <a:off x="1600200" y="4198937"/>
            <a:ext cx="1331912" cy="982663"/>
          </a:xfrm>
          <a:custGeom>
            <a:avLst/>
            <a:gdLst>
              <a:gd name="G0" fmla="+- 0 0 0"/>
              <a:gd name="G1" fmla="+- 20082 0 0"/>
              <a:gd name="G2" fmla="+- 21600 0 0"/>
              <a:gd name="T0" fmla="*/ 7954 w 16140"/>
              <a:gd name="T1" fmla="*/ 0 h 20082"/>
              <a:gd name="T2" fmla="*/ 16140 w 16140"/>
              <a:gd name="T3" fmla="*/ 5727 h 20082"/>
              <a:gd name="T4" fmla="*/ 0 w 16140"/>
              <a:gd name="T5" fmla="*/ 20082 h 20082"/>
            </a:gdLst>
            <a:ahLst/>
            <a:cxnLst>
              <a:cxn ang="0">
                <a:pos x="T0" y="T1"/>
              </a:cxn>
              <a:cxn ang="0">
                <a:pos x="T2" y="T3"/>
              </a:cxn>
              <a:cxn ang="0">
                <a:pos x="T4" y="T5"/>
              </a:cxn>
            </a:cxnLst>
            <a:rect l="0" t="0" r="r" b="b"/>
            <a:pathLst>
              <a:path w="16140" h="20082" fill="none" extrusionOk="0">
                <a:moveTo>
                  <a:pt x="7954" y="-1"/>
                </a:moveTo>
                <a:cubicBezTo>
                  <a:pt x="11092" y="1243"/>
                  <a:pt x="13896" y="3204"/>
                  <a:pt x="16139" y="5727"/>
                </a:cubicBezTo>
              </a:path>
              <a:path w="16140" h="20082" stroke="0" extrusionOk="0">
                <a:moveTo>
                  <a:pt x="7954" y="-1"/>
                </a:moveTo>
                <a:cubicBezTo>
                  <a:pt x="11092" y="1243"/>
                  <a:pt x="13896" y="3204"/>
                  <a:pt x="16139" y="5727"/>
                </a:cubicBezTo>
                <a:lnTo>
                  <a:pt x="0" y="20082"/>
                </a:lnTo>
                <a:close/>
              </a:path>
            </a:pathLst>
          </a:custGeom>
          <a:noFill/>
          <a:ln w="50800">
            <a:solidFill>
              <a:srgbClr val="CC0000"/>
            </a:solidFill>
            <a:round/>
            <a:headEnd/>
            <a:tailEnd type="triangle" w="med" len="med"/>
          </a:ln>
          <a:effectLst/>
        </p:spPr>
        <p:txBody>
          <a:bodyPr anchor="ctr"/>
          <a:lstStyle/>
          <a:p>
            <a:endParaRPr lang="en-US"/>
          </a:p>
        </p:txBody>
      </p:sp>
      <p:sp>
        <p:nvSpPr>
          <p:cNvPr id="25" name="Arc 29"/>
          <p:cNvSpPr>
            <a:spLocks/>
          </p:cNvSpPr>
          <p:nvPr/>
        </p:nvSpPr>
        <p:spPr bwMode="auto">
          <a:xfrm>
            <a:off x="4551362" y="2590800"/>
            <a:ext cx="1468437" cy="1066800"/>
          </a:xfrm>
          <a:custGeom>
            <a:avLst/>
            <a:gdLst>
              <a:gd name="G0" fmla="+- 13606 0 0"/>
              <a:gd name="G1" fmla="+- 21543 0 0"/>
              <a:gd name="G2" fmla="+- 21600 0 0"/>
              <a:gd name="T0" fmla="*/ 0 w 13606"/>
              <a:gd name="T1" fmla="*/ 4767 h 21543"/>
              <a:gd name="T2" fmla="*/ 12035 w 13606"/>
              <a:gd name="T3" fmla="*/ 0 h 21543"/>
              <a:gd name="T4" fmla="*/ 13606 w 13606"/>
              <a:gd name="T5" fmla="*/ 21543 h 21543"/>
            </a:gdLst>
            <a:ahLst/>
            <a:cxnLst>
              <a:cxn ang="0">
                <a:pos x="T0" y="T1"/>
              </a:cxn>
              <a:cxn ang="0">
                <a:pos x="T2" y="T3"/>
              </a:cxn>
              <a:cxn ang="0">
                <a:pos x="T4" y="T5"/>
              </a:cxn>
            </a:cxnLst>
            <a:rect l="0" t="0" r="r" b="b"/>
            <a:pathLst>
              <a:path w="13606" h="21543" fill="none" extrusionOk="0">
                <a:moveTo>
                  <a:pt x="-1" y="4766"/>
                </a:moveTo>
                <a:cubicBezTo>
                  <a:pt x="3430" y="1985"/>
                  <a:pt x="7630" y="321"/>
                  <a:pt x="12035" y="0"/>
                </a:cubicBezTo>
              </a:path>
              <a:path w="13606" h="21543" stroke="0" extrusionOk="0">
                <a:moveTo>
                  <a:pt x="-1" y="4766"/>
                </a:moveTo>
                <a:cubicBezTo>
                  <a:pt x="3430" y="1985"/>
                  <a:pt x="7630" y="321"/>
                  <a:pt x="12035" y="0"/>
                </a:cubicBezTo>
                <a:lnTo>
                  <a:pt x="13606" y="21543"/>
                </a:lnTo>
                <a:close/>
              </a:path>
            </a:pathLst>
          </a:custGeom>
          <a:noFill/>
          <a:ln w="50800">
            <a:solidFill>
              <a:srgbClr val="CC0000"/>
            </a:solidFill>
            <a:round/>
            <a:headEnd/>
            <a:tailEnd type="triangle" w="med" len="med"/>
          </a:ln>
          <a:effectLst/>
        </p:spPr>
        <p:txBody>
          <a:bodyPr anchor="ctr"/>
          <a:lstStyle/>
          <a:p>
            <a:endParaRPr lang="en-US"/>
          </a:p>
        </p:txBody>
      </p:sp>
      <p:sp>
        <p:nvSpPr>
          <p:cNvPr id="26" name="Arc 30"/>
          <p:cNvSpPr>
            <a:spLocks/>
          </p:cNvSpPr>
          <p:nvPr/>
        </p:nvSpPr>
        <p:spPr bwMode="auto">
          <a:xfrm>
            <a:off x="1752600" y="3962400"/>
            <a:ext cx="1247775" cy="838200"/>
          </a:xfrm>
          <a:custGeom>
            <a:avLst/>
            <a:gdLst>
              <a:gd name="G0" fmla="+- 0 0 0"/>
              <a:gd name="G1" fmla="+- 20529 0 0"/>
              <a:gd name="G2" fmla="+- 21600 0 0"/>
              <a:gd name="T0" fmla="*/ 6716 w 16830"/>
              <a:gd name="T1" fmla="*/ 0 h 20529"/>
              <a:gd name="T2" fmla="*/ 16830 w 16830"/>
              <a:gd name="T3" fmla="*/ 6990 h 20529"/>
              <a:gd name="T4" fmla="*/ 0 w 16830"/>
              <a:gd name="T5" fmla="*/ 20529 h 20529"/>
            </a:gdLst>
            <a:ahLst/>
            <a:cxnLst>
              <a:cxn ang="0">
                <a:pos x="T0" y="T1"/>
              </a:cxn>
              <a:cxn ang="0">
                <a:pos x="T2" y="T3"/>
              </a:cxn>
              <a:cxn ang="0">
                <a:pos x="T4" y="T5"/>
              </a:cxn>
            </a:cxnLst>
            <a:rect l="0" t="0" r="r" b="b"/>
            <a:pathLst>
              <a:path w="16830" h="20529" fill="none" extrusionOk="0">
                <a:moveTo>
                  <a:pt x="6716" y="-1"/>
                </a:moveTo>
                <a:cubicBezTo>
                  <a:pt x="10693" y="1300"/>
                  <a:pt x="14207" y="3729"/>
                  <a:pt x="16830" y="6989"/>
                </a:cubicBezTo>
              </a:path>
              <a:path w="16830" h="20529" stroke="0" extrusionOk="0">
                <a:moveTo>
                  <a:pt x="6716" y="-1"/>
                </a:moveTo>
                <a:cubicBezTo>
                  <a:pt x="10693" y="1300"/>
                  <a:pt x="14207" y="3729"/>
                  <a:pt x="16830" y="6989"/>
                </a:cubicBezTo>
                <a:lnTo>
                  <a:pt x="0" y="20529"/>
                </a:lnTo>
                <a:close/>
              </a:path>
            </a:pathLst>
          </a:custGeom>
          <a:noFill/>
          <a:ln w="50800">
            <a:solidFill>
              <a:srgbClr val="CC0000"/>
            </a:solidFill>
            <a:round/>
            <a:headEnd type="triangle" w="med" len="med"/>
            <a:tailEnd/>
          </a:ln>
          <a:effectLst/>
        </p:spPr>
        <p:txBody>
          <a:bodyPr anchor="ctr"/>
          <a:lstStyle/>
          <a:p>
            <a:endParaRPr lang="en-US"/>
          </a:p>
        </p:txBody>
      </p:sp>
      <p:sp>
        <p:nvSpPr>
          <p:cNvPr id="27" name="Arc 31"/>
          <p:cNvSpPr>
            <a:spLocks/>
          </p:cNvSpPr>
          <p:nvPr/>
        </p:nvSpPr>
        <p:spPr bwMode="auto">
          <a:xfrm>
            <a:off x="5953125" y="3559174"/>
            <a:ext cx="1601788" cy="620712"/>
          </a:xfrm>
          <a:custGeom>
            <a:avLst/>
            <a:gdLst>
              <a:gd name="G0" fmla="+- 0 0 0"/>
              <a:gd name="G1" fmla="+- 4420 0 0"/>
              <a:gd name="G2" fmla="+- 21600 0 0"/>
              <a:gd name="T0" fmla="*/ 21143 w 21600"/>
              <a:gd name="T1" fmla="*/ 0 h 15183"/>
              <a:gd name="T2" fmla="*/ 18727 w 21600"/>
              <a:gd name="T3" fmla="*/ 15183 h 15183"/>
              <a:gd name="T4" fmla="*/ 0 w 21600"/>
              <a:gd name="T5" fmla="*/ 4420 h 15183"/>
            </a:gdLst>
            <a:ahLst/>
            <a:cxnLst>
              <a:cxn ang="0">
                <a:pos x="T0" y="T1"/>
              </a:cxn>
              <a:cxn ang="0">
                <a:pos x="T2" y="T3"/>
              </a:cxn>
              <a:cxn ang="0">
                <a:pos x="T4" y="T5"/>
              </a:cxn>
            </a:cxnLst>
            <a:rect l="0" t="0" r="r" b="b"/>
            <a:pathLst>
              <a:path w="21600" h="15183" fill="none" extrusionOk="0">
                <a:moveTo>
                  <a:pt x="21142" y="0"/>
                </a:moveTo>
                <a:cubicBezTo>
                  <a:pt x="21446" y="1453"/>
                  <a:pt x="21600" y="2934"/>
                  <a:pt x="21600" y="4420"/>
                </a:cubicBezTo>
                <a:cubicBezTo>
                  <a:pt x="21600" y="8197"/>
                  <a:pt x="20609" y="11908"/>
                  <a:pt x="18727" y="15183"/>
                </a:cubicBezTo>
              </a:path>
              <a:path w="21600" h="15183" stroke="0" extrusionOk="0">
                <a:moveTo>
                  <a:pt x="21142" y="0"/>
                </a:moveTo>
                <a:cubicBezTo>
                  <a:pt x="21446" y="1453"/>
                  <a:pt x="21600" y="2934"/>
                  <a:pt x="21600" y="4420"/>
                </a:cubicBezTo>
                <a:cubicBezTo>
                  <a:pt x="21600" y="8197"/>
                  <a:pt x="20609" y="11908"/>
                  <a:pt x="18727" y="15183"/>
                </a:cubicBezTo>
                <a:lnTo>
                  <a:pt x="0" y="4420"/>
                </a:lnTo>
                <a:close/>
              </a:path>
            </a:pathLst>
          </a:custGeom>
          <a:noFill/>
          <a:ln w="50800">
            <a:solidFill>
              <a:srgbClr val="CC0000"/>
            </a:solidFill>
            <a:round/>
            <a:headEnd type="triangle" w="med" len="med"/>
            <a:tailEnd/>
          </a:ln>
          <a:effectLst/>
        </p:spPr>
        <p:txBody>
          <a:bodyPr anchor="ctr"/>
          <a:lstStyle/>
          <a:p>
            <a:endParaRPr lang="en-US"/>
          </a:p>
        </p:txBody>
      </p:sp>
      <p:sp>
        <p:nvSpPr>
          <p:cNvPr id="79" name="AutoShape 35"/>
          <p:cNvSpPr>
            <a:spLocks noChangeArrowheads="1"/>
          </p:cNvSpPr>
          <p:nvPr/>
        </p:nvSpPr>
        <p:spPr bwMode="auto">
          <a:xfrm>
            <a:off x="5524500" y="1498600"/>
            <a:ext cx="1562100" cy="635000"/>
          </a:xfrm>
          <a:prstGeom prst="roundRect">
            <a:avLst>
              <a:gd name="adj" fmla="val 6329"/>
            </a:avLst>
          </a:prstGeom>
          <a:noFill/>
          <a:ln w="9525" algn="ctr">
            <a:noFill/>
            <a:round/>
            <a:headEnd/>
            <a:tailEnd/>
          </a:ln>
          <a:effectLst>
            <a:outerShdw dist="35921" dir="2700000" algn="ctr" rotWithShape="0">
              <a:schemeClr val="bg1"/>
            </a:outerShdw>
          </a:effectLst>
        </p:spPr>
        <p:txBody>
          <a:bodyPr anchor="ctr"/>
          <a:lstStyle/>
          <a:p>
            <a:pPr algn="ctr" eaLnBrk="0" hangingPunct="0"/>
            <a:r>
              <a:rPr lang="en-US" sz="1800" b="1" dirty="0">
                <a:solidFill>
                  <a:schemeClr val="accent1">
                    <a:lumMod val="50000"/>
                  </a:schemeClr>
                </a:solidFill>
              </a:rPr>
              <a:t>Public IP</a:t>
            </a:r>
          </a:p>
        </p:txBody>
      </p:sp>
      <p:sp>
        <p:nvSpPr>
          <p:cNvPr id="143" name="AutoShape 35"/>
          <p:cNvSpPr>
            <a:spLocks noChangeArrowheads="1"/>
          </p:cNvSpPr>
          <p:nvPr/>
        </p:nvSpPr>
        <p:spPr bwMode="auto">
          <a:xfrm>
            <a:off x="1066800" y="1447800"/>
            <a:ext cx="1562100" cy="635000"/>
          </a:xfrm>
          <a:prstGeom prst="roundRect">
            <a:avLst>
              <a:gd name="adj" fmla="val 6329"/>
            </a:avLst>
          </a:prstGeom>
          <a:noFill/>
          <a:ln w="9525" algn="ctr">
            <a:noFill/>
            <a:round/>
            <a:headEnd/>
            <a:tailEnd/>
          </a:ln>
          <a:effectLst>
            <a:outerShdw dist="35921" dir="2700000" algn="ctr" rotWithShape="0">
              <a:schemeClr val="bg1"/>
            </a:outerShdw>
          </a:effectLst>
        </p:spPr>
        <p:txBody>
          <a:bodyPr anchor="ctr"/>
          <a:lstStyle/>
          <a:p>
            <a:pPr algn="ctr" eaLnBrk="0" hangingPunct="0"/>
            <a:r>
              <a:rPr lang="en-US" sz="1800" b="1" dirty="0">
                <a:solidFill>
                  <a:schemeClr val="accent1">
                    <a:lumMod val="50000"/>
                  </a:schemeClr>
                </a:solidFill>
              </a:rPr>
              <a:t>Private IP</a:t>
            </a:r>
          </a:p>
        </p:txBody>
      </p:sp>
      <p:sp>
        <p:nvSpPr>
          <p:cNvPr id="22" name="Arc 26"/>
          <p:cNvSpPr>
            <a:spLocks/>
          </p:cNvSpPr>
          <p:nvPr/>
        </p:nvSpPr>
        <p:spPr bwMode="auto">
          <a:xfrm>
            <a:off x="4610100" y="2765425"/>
            <a:ext cx="1133475" cy="882650"/>
          </a:xfrm>
          <a:custGeom>
            <a:avLst/>
            <a:gdLst>
              <a:gd name="G0" fmla="+- 14889 0 0"/>
              <a:gd name="G1" fmla="+- 21600 0 0"/>
              <a:gd name="G2" fmla="+- 21600 0 0"/>
              <a:gd name="T0" fmla="*/ 0 w 15285"/>
              <a:gd name="T1" fmla="*/ 5952 h 21600"/>
              <a:gd name="T2" fmla="*/ 15285 w 15285"/>
              <a:gd name="T3" fmla="*/ 4 h 21600"/>
              <a:gd name="T4" fmla="*/ 14889 w 15285"/>
              <a:gd name="T5" fmla="*/ 21600 h 21600"/>
            </a:gdLst>
            <a:ahLst/>
            <a:cxnLst>
              <a:cxn ang="0">
                <a:pos x="T0" y="T1"/>
              </a:cxn>
              <a:cxn ang="0">
                <a:pos x="T2" y="T3"/>
              </a:cxn>
              <a:cxn ang="0">
                <a:pos x="T4" y="T5"/>
              </a:cxn>
            </a:cxnLst>
            <a:rect l="0" t="0" r="r" b="b"/>
            <a:pathLst>
              <a:path w="15285" h="21600" fill="none" extrusionOk="0">
                <a:moveTo>
                  <a:pt x="-1" y="5951"/>
                </a:moveTo>
                <a:cubicBezTo>
                  <a:pt x="4015" y="2130"/>
                  <a:pt x="9346" y="-1"/>
                  <a:pt x="14889" y="0"/>
                </a:cubicBezTo>
                <a:cubicBezTo>
                  <a:pt x="15021" y="0"/>
                  <a:pt x="15153" y="1"/>
                  <a:pt x="15285" y="3"/>
                </a:cubicBezTo>
              </a:path>
              <a:path w="15285" h="21600" stroke="0" extrusionOk="0">
                <a:moveTo>
                  <a:pt x="-1" y="5951"/>
                </a:moveTo>
                <a:cubicBezTo>
                  <a:pt x="4015" y="2130"/>
                  <a:pt x="9346" y="-1"/>
                  <a:pt x="14889" y="0"/>
                </a:cubicBezTo>
                <a:cubicBezTo>
                  <a:pt x="15021" y="0"/>
                  <a:pt x="15153" y="1"/>
                  <a:pt x="15285" y="3"/>
                </a:cubicBezTo>
                <a:lnTo>
                  <a:pt x="14889" y="21600"/>
                </a:lnTo>
                <a:close/>
              </a:path>
            </a:pathLst>
          </a:custGeom>
          <a:noFill/>
          <a:ln w="50800">
            <a:solidFill>
              <a:srgbClr val="CC0000"/>
            </a:solidFill>
            <a:round/>
            <a:headEnd type="triangle" w="med" len="med"/>
            <a:tailEnd/>
          </a:ln>
          <a:effectLst/>
        </p:spPr>
        <p:txBody>
          <a:bodyPr anchor="ctr"/>
          <a:lstStyle/>
          <a:p>
            <a:endParaRPr lang="en-US"/>
          </a:p>
        </p:txBody>
      </p:sp>
      <p:grpSp>
        <p:nvGrpSpPr>
          <p:cNvPr id="3" name="Group 152"/>
          <p:cNvGrpSpPr/>
          <p:nvPr/>
        </p:nvGrpSpPr>
        <p:grpSpPr>
          <a:xfrm>
            <a:off x="685800" y="2487612"/>
            <a:ext cx="3962400" cy="2947988"/>
            <a:chOff x="685800" y="2487612"/>
            <a:chExt cx="3962400" cy="2947988"/>
          </a:xfrm>
        </p:grpSpPr>
        <p:pic>
          <p:nvPicPr>
            <p:cNvPr id="17" name="Picture 21" descr="Computer_DesktopComputerSansKeyboard01"/>
            <p:cNvPicPr>
              <a:picLocks noChangeAspect="1" noChangeArrowheads="1"/>
            </p:cNvPicPr>
            <p:nvPr/>
          </p:nvPicPr>
          <p:blipFill>
            <a:blip r:embed="rId3" cstate="print"/>
            <a:srcRect/>
            <a:stretch>
              <a:fillRect/>
            </a:stretch>
          </p:blipFill>
          <p:spPr bwMode="auto">
            <a:xfrm>
              <a:off x="3160712" y="4027487"/>
              <a:ext cx="760413" cy="925513"/>
            </a:xfrm>
            <a:prstGeom prst="rect">
              <a:avLst/>
            </a:prstGeom>
            <a:noFill/>
          </p:spPr>
        </p:pic>
        <p:pic>
          <p:nvPicPr>
            <p:cNvPr id="18" name="Picture 22" descr="Computer_DesktopComputerSansKeyboard01"/>
            <p:cNvPicPr>
              <a:picLocks noChangeAspect="1" noChangeArrowheads="1"/>
            </p:cNvPicPr>
            <p:nvPr/>
          </p:nvPicPr>
          <p:blipFill>
            <a:blip r:embed="rId3" cstate="print"/>
            <a:srcRect/>
            <a:stretch>
              <a:fillRect/>
            </a:stretch>
          </p:blipFill>
          <p:spPr bwMode="auto">
            <a:xfrm>
              <a:off x="1295400" y="3494087"/>
              <a:ext cx="760412" cy="925513"/>
            </a:xfrm>
            <a:prstGeom prst="rect">
              <a:avLst/>
            </a:prstGeom>
            <a:noFill/>
          </p:spPr>
        </p:pic>
        <p:sp>
          <p:nvSpPr>
            <p:cNvPr id="29" name="AutoShape 33"/>
            <p:cNvSpPr>
              <a:spLocks noChangeArrowheads="1"/>
            </p:cNvSpPr>
            <p:nvPr/>
          </p:nvSpPr>
          <p:spPr bwMode="auto">
            <a:xfrm>
              <a:off x="685800" y="4267200"/>
              <a:ext cx="1562100" cy="635000"/>
            </a:xfrm>
            <a:prstGeom prst="roundRect">
              <a:avLst>
                <a:gd name="adj" fmla="val 6329"/>
              </a:avLst>
            </a:prstGeom>
            <a:noFill/>
            <a:ln w="9525" algn="ctr">
              <a:noFill/>
              <a:round/>
              <a:headEnd/>
              <a:tailEnd/>
            </a:ln>
            <a:effectLst>
              <a:outerShdw dist="35921" dir="2700000" algn="ctr" rotWithShape="0">
                <a:srgbClr val="AFAFAF"/>
              </a:outerShdw>
            </a:effectLst>
          </p:spPr>
          <p:txBody>
            <a:bodyPr anchor="ctr"/>
            <a:lstStyle/>
            <a:p>
              <a:pPr algn="ctr" eaLnBrk="0" hangingPunct="0"/>
              <a:r>
                <a:rPr lang="en-US" b="1" dirty="0"/>
                <a:t>192.168.1.3</a:t>
              </a:r>
            </a:p>
          </p:txBody>
        </p:sp>
        <p:sp>
          <p:nvSpPr>
            <p:cNvPr id="31" name="AutoShape 35"/>
            <p:cNvSpPr>
              <a:spLocks noChangeArrowheads="1"/>
            </p:cNvSpPr>
            <p:nvPr/>
          </p:nvSpPr>
          <p:spPr bwMode="auto">
            <a:xfrm>
              <a:off x="2743200" y="4800600"/>
              <a:ext cx="1562100" cy="635000"/>
            </a:xfrm>
            <a:prstGeom prst="roundRect">
              <a:avLst>
                <a:gd name="adj" fmla="val 6329"/>
              </a:avLst>
            </a:prstGeom>
            <a:noFill/>
            <a:ln w="9525" algn="ctr">
              <a:noFill/>
              <a:round/>
              <a:headEnd/>
              <a:tailEnd/>
            </a:ln>
            <a:effectLst>
              <a:outerShdw dist="35921" dir="2700000" algn="ctr" rotWithShape="0">
                <a:srgbClr val="AFAFAF"/>
              </a:outerShdw>
            </a:effectLst>
          </p:spPr>
          <p:txBody>
            <a:bodyPr anchor="ctr"/>
            <a:lstStyle/>
            <a:p>
              <a:pPr algn="ctr" eaLnBrk="0" hangingPunct="0"/>
              <a:r>
                <a:rPr lang="en-US" sz="1800" b="1" dirty="0"/>
                <a:t>192.168.1.4</a:t>
              </a:r>
            </a:p>
          </p:txBody>
        </p:sp>
        <p:grpSp>
          <p:nvGrpSpPr>
            <p:cNvPr id="4" name="Group 4"/>
            <p:cNvGrpSpPr>
              <a:grpSpLocks noChangeAspect="1"/>
            </p:cNvGrpSpPr>
            <p:nvPr/>
          </p:nvGrpSpPr>
          <p:grpSpPr bwMode="auto">
            <a:xfrm>
              <a:off x="2514600" y="3200400"/>
              <a:ext cx="771811" cy="394368"/>
              <a:chOff x="2976" y="3327"/>
              <a:chExt cx="463" cy="198"/>
            </a:xfrm>
          </p:grpSpPr>
          <p:sp>
            <p:nvSpPr>
              <p:cNvPr id="38" name="AutoShape 5"/>
              <p:cNvSpPr>
                <a:spLocks noChangeAspect="1" noChangeArrowheads="1" noTextEdit="1"/>
              </p:cNvSpPr>
              <p:nvPr/>
            </p:nvSpPr>
            <p:spPr bwMode="auto">
              <a:xfrm>
                <a:off x="2976" y="3327"/>
                <a:ext cx="463" cy="198"/>
              </a:xfrm>
              <a:prstGeom prst="rect">
                <a:avLst/>
              </a:prstGeom>
              <a:noFill/>
              <a:ln w="9525">
                <a:noFill/>
                <a:miter lim="800000"/>
                <a:headEnd/>
                <a:tailEnd/>
              </a:ln>
            </p:spPr>
            <p:txBody>
              <a:bodyPr/>
              <a:lstStyle/>
              <a:p>
                <a:endParaRPr lang="en-US" dirty="0">
                  <a:latin typeface="Times New Roman" pitchFamily="18" charset="0"/>
                </a:endParaRPr>
              </a:p>
            </p:txBody>
          </p:sp>
          <p:grpSp>
            <p:nvGrpSpPr>
              <p:cNvPr id="5" name="Group 6"/>
              <p:cNvGrpSpPr>
                <a:grpSpLocks/>
              </p:cNvGrpSpPr>
              <p:nvPr/>
            </p:nvGrpSpPr>
            <p:grpSpPr bwMode="auto">
              <a:xfrm>
                <a:off x="2976" y="3327"/>
                <a:ext cx="460" cy="195"/>
                <a:chOff x="2976" y="3327"/>
                <a:chExt cx="460" cy="195"/>
              </a:xfrm>
            </p:grpSpPr>
            <p:sp>
              <p:nvSpPr>
                <p:cNvPr id="59" name="Rectangle 7"/>
                <p:cNvSpPr>
                  <a:spLocks noChangeArrowheads="1"/>
                </p:cNvSpPr>
                <p:nvPr/>
              </p:nvSpPr>
              <p:spPr bwMode="auto">
                <a:xfrm>
                  <a:off x="2976" y="3432"/>
                  <a:ext cx="351" cy="90"/>
                </a:xfrm>
                <a:prstGeom prst="rect">
                  <a:avLst/>
                </a:prstGeom>
                <a:solidFill>
                  <a:srgbClr val="0096D5"/>
                </a:solidFill>
                <a:ln w="9525">
                  <a:noFill/>
                  <a:miter lim="800000"/>
                  <a:headEnd/>
                  <a:tailEnd/>
                </a:ln>
              </p:spPr>
              <p:txBody>
                <a:bodyPr/>
                <a:lstStyle/>
                <a:p>
                  <a:endParaRPr lang="en-US" dirty="0">
                    <a:latin typeface="Times New Roman" pitchFamily="18" charset="0"/>
                  </a:endParaRPr>
                </a:p>
              </p:txBody>
            </p:sp>
            <p:sp>
              <p:nvSpPr>
                <p:cNvPr id="60" name="Rectangle 8"/>
                <p:cNvSpPr>
                  <a:spLocks noChangeArrowheads="1"/>
                </p:cNvSpPr>
                <p:nvPr/>
              </p:nvSpPr>
              <p:spPr bwMode="auto">
                <a:xfrm>
                  <a:off x="2977" y="3433"/>
                  <a:ext cx="349" cy="88"/>
                </a:xfrm>
                <a:prstGeom prst="rect">
                  <a:avLst/>
                </a:prstGeom>
                <a:solidFill>
                  <a:srgbClr val="0096D5"/>
                </a:solidFill>
                <a:ln w="4763">
                  <a:solidFill>
                    <a:srgbClr val="AAE6FF"/>
                  </a:solidFill>
                  <a:miter lim="800000"/>
                  <a:headEnd/>
                  <a:tailEnd/>
                </a:ln>
              </p:spPr>
              <p:txBody>
                <a:bodyPr/>
                <a:lstStyle/>
                <a:p>
                  <a:endParaRPr lang="en-US" dirty="0">
                    <a:latin typeface="Times New Roman" pitchFamily="18" charset="0"/>
                  </a:endParaRPr>
                </a:p>
              </p:txBody>
            </p:sp>
            <p:sp>
              <p:nvSpPr>
                <p:cNvPr id="61" name="Freeform 9"/>
                <p:cNvSpPr>
                  <a:spLocks/>
                </p:cNvSpPr>
                <p:nvPr/>
              </p:nvSpPr>
              <p:spPr bwMode="auto">
                <a:xfrm>
                  <a:off x="3327" y="3327"/>
                  <a:ext cx="109" cy="195"/>
                </a:xfrm>
                <a:custGeom>
                  <a:avLst/>
                  <a:gdLst>
                    <a:gd name="T0" fmla="*/ 0 w 109"/>
                    <a:gd name="T1" fmla="*/ 105 h 195"/>
                    <a:gd name="T2" fmla="*/ 109 w 109"/>
                    <a:gd name="T3" fmla="*/ 0 h 195"/>
                    <a:gd name="T4" fmla="*/ 109 w 109"/>
                    <a:gd name="T5" fmla="*/ 89 h 195"/>
                    <a:gd name="T6" fmla="*/ 0 w 109"/>
                    <a:gd name="T7" fmla="*/ 195 h 195"/>
                    <a:gd name="T8" fmla="*/ 0 w 109"/>
                    <a:gd name="T9" fmla="*/ 105 h 195"/>
                    <a:gd name="T10" fmla="*/ 0 60000 65536"/>
                    <a:gd name="T11" fmla="*/ 0 60000 65536"/>
                    <a:gd name="T12" fmla="*/ 0 60000 65536"/>
                    <a:gd name="T13" fmla="*/ 0 60000 65536"/>
                    <a:gd name="T14" fmla="*/ 0 60000 65536"/>
                    <a:gd name="T15" fmla="*/ 0 w 109"/>
                    <a:gd name="T16" fmla="*/ 0 h 195"/>
                    <a:gd name="T17" fmla="*/ 109 w 109"/>
                    <a:gd name="T18" fmla="*/ 195 h 195"/>
                  </a:gdLst>
                  <a:ahLst/>
                  <a:cxnLst>
                    <a:cxn ang="T10">
                      <a:pos x="T0" y="T1"/>
                    </a:cxn>
                    <a:cxn ang="T11">
                      <a:pos x="T2" y="T3"/>
                    </a:cxn>
                    <a:cxn ang="T12">
                      <a:pos x="T4" y="T5"/>
                    </a:cxn>
                    <a:cxn ang="T13">
                      <a:pos x="T6" y="T7"/>
                    </a:cxn>
                    <a:cxn ang="T14">
                      <a:pos x="T8" y="T9"/>
                    </a:cxn>
                  </a:cxnLst>
                  <a:rect l="T15" t="T16" r="T17" b="T18"/>
                  <a:pathLst>
                    <a:path w="109" h="195">
                      <a:moveTo>
                        <a:pt x="0" y="105"/>
                      </a:moveTo>
                      <a:lnTo>
                        <a:pt x="109" y="0"/>
                      </a:lnTo>
                      <a:lnTo>
                        <a:pt x="109" y="89"/>
                      </a:lnTo>
                      <a:lnTo>
                        <a:pt x="0" y="195"/>
                      </a:lnTo>
                      <a:lnTo>
                        <a:pt x="0" y="105"/>
                      </a:lnTo>
                      <a:close/>
                    </a:path>
                  </a:pathLst>
                </a:custGeom>
                <a:solidFill>
                  <a:srgbClr val="005A80"/>
                </a:solidFill>
                <a:ln w="9525">
                  <a:noFill/>
                  <a:round/>
                  <a:headEnd/>
                  <a:tailEnd/>
                </a:ln>
              </p:spPr>
              <p:txBody>
                <a:bodyPr/>
                <a:lstStyle/>
                <a:p>
                  <a:endParaRPr lang="en-US" dirty="0">
                    <a:latin typeface="Times New Roman" pitchFamily="18" charset="0"/>
                  </a:endParaRPr>
                </a:p>
              </p:txBody>
            </p:sp>
            <p:sp>
              <p:nvSpPr>
                <p:cNvPr id="62" name="Freeform 10"/>
                <p:cNvSpPr>
                  <a:spLocks/>
                </p:cNvSpPr>
                <p:nvPr/>
              </p:nvSpPr>
              <p:spPr bwMode="auto">
                <a:xfrm>
                  <a:off x="3327" y="3327"/>
                  <a:ext cx="109" cy="195"/>
                </a:xfrm>
                <a:custGeom>
                  <a:avLst/>
                  <a:gdLst>
                    <a:gd name="T0" fmla="*/ 0 w 109"/>
                    <a:gd name="T1" fmla="*/ 105 h 195"/>
                    <a:gd name="T2" fmla="*/ 109 w 109"/>
                    <a:gd name="T3" fmla="*/ 0 h 195"/>
                    <a:gd name="T4" fmla="*/ 109 w 109"/>
                    <a:gd name="T5" fmla="*/ 89 h 195"/>
                    <a:gd name="T6" fmla="*/ 0 w 109"/>
                    <a:gd name="T7" fmla="*/ 195 h 195"/>
                    <a:gd name="T8" fmla="*/ 0 w 109"/>
                    <a:gd name="T9" fmla="*/ 105 h 195"/>
                    <a:gd name="T10" fmla="*/ 0 60000 65536"/>
                    <a:gd name="T11" fmla="*/ 0 60000 65536"/>
                    <a:gd name="T12" fmla="*/ 0 60000 65536"/>
                    <a:gd name="T13" fmla="*/ 0 60000 65536"/>
                    <a:gd name="T14" fmla="*/ 0 60000 65536"/>
                    <a:gd name="T15" fmla="*/ 0 w 109"/>
                    <a:gd name="T16" fmla="*/ 0 h 195"/>
                    <a:gd name="T17" fmla="*/ 109 w 109"/>
                    <a:gd name="T18" fmla="*/ 195 h 195"/>
                  </a:gdLst>
                  <a:ahLst/>
                  <a:cxnLst>
                    <a:cxn ang="T10">
                      <a:pos x="T0" y="T1"/>
                    </a:cxn>
                    <a:cxn ang="T11">
                      <a:pos x="T2" y="T3"/>
                    </a:cxn>
                    <a:cxn ang="T12">
                      <a:pos x="T4" y="T5"/>
                    </a:cxn>
                    <a:cxn ang="T13">
                      <a:pos x="T6" y="T7"/>
                    </a:cxn>
                    <a:cxn ang="T14">
                      <a:pos x="T8" y="T9"/>
                    </a:cxn>
                  </a:cxnLst>
                  <a:rect l="T15" t="T16" r="T17" b="T18"/>
                  <a:pathLst>
                    <a:path w="109" h="195">
                      <a:moveTo>
                        <a:pt x="0" y="105"/>
                      </a:moveTo>
                      <a:lnTo>
                        <a:pt x="109" y="0"/>
                      </a:lnTo>
                      <a:lnTo>
                        <a:pt x="109" y="89"/>
                      </a:lnTo>
                      <a:lnTo>
                        <a:pt x="0" y="195"/>
                      </a:lnTo>
                      <a:lnTo>
                        <a:pt x="0" y="105"/>
                      </a:lnTo>
                      <a:close/>
                    </a:path>
                  </a:pathLst>
                </a:custGeom>
                <a:solidFill>
                  <a:srgbClr val="005A80"/>
                </a:solidFill>
                <a:ln w="4763">
                  <a:solidFill>
                    <a:srgbClr val="AAE6FF"/>
                  </a:solidFill>
                  <a:round/>
                  <a:headEnd/>
                  <a:tailEnd/>
                </a:ln>
              </p:spPr>
              <p:txBody>
                <a:bodyPr/>
                <a:lstStyle/>
                <a:p>
                  <a:endParaRPr lang="en-US" dirty="0">
                    <a:latin typeface="Times New Roman" pitchFamily="18" charset="0"/>
                  </a:endParaRPr>
                </a:p>
              </p:txBody>
            </p:sp>
            <p:sp>
              <p:nvSpPr>
                <p:cNvPr id="63" name="Freeform 11"/>
                <p:cNvSpPr>
                  <a:spLocks/>
                </p:cNvSpPr>
                <p:nvPr/>
              </p:nvSpPr>
              <p:spPr bwMode="auto">
                <a:xfrm>
                  <a:off x="2976" y="3327"/>
                  <a:ext cx="460" cy="105"/>
                </a:xfrm>
                <a:custGeom>
                  <a:avLst/>
                  <a:gdLst>
                    <a:gd name="T0" fmla="*/ 351 w 460"/>
                    <a:gd name="T1" fmla="*/ 105 h 105"/>
                    <a:gd name="T2" fmla="*/ 460 w 460"/>
                    <a:gd name="T3" fmla="*/ 0 h 105"/>
                    <a:gd name="T4" fmla="*/ 109 w 460"/>
                    <a:gd name="T5" fmla="*/ 0 h 105"/>
                    <a:gd name="T6" fmla="*/ 0 w 460"/>
                    <a:gd name="T7" fmla="*/ 105 h 105"/>
                    <a:gd name="T8" fmla="*/ 351 w 460"/>
                    <a:gd name="T9" fmla="*/ 105 h 105"/>
                    <a:gd name="T10" fmla="*/ 0 60000 65536"/>
                    <a:gd name="T11" fmla="*/ 0 60000 65536"/>
                    <a:gd name="T12" fmla="*/ 0 60000 65536"/>
                    <a:gd name="T13" fmla="*/ 0 60000 65536"/>
                    <a:gd name="T14" fmla="*/ 0 60000 65536"/>
                    <a:gd name="T15" fmla="*/ 0 w 460"/>
                    <a:gd name="T16" fmla="*/ 0 h 105"/>
                    <a:gd name="T17" fmla="*/ 460 w 460"/>
                    <a:gd name="T18" fmla="*/ 105 h 105"/>
                  </a:gdLst>
                  <a:ahLst/>
                  <a:cxnLst>
                    <a:cxn ang="T10">
                      <a:pos x="T0" y="T1"/>
                    </a:cxn>
                    <a:cxn ang="T11">
                      <a:pos x="T2" y="T3"/>
                    </a:cxn>
                    <a:cxn ang="T12">
                      <a:pos x="T4" y="T5"/>
                    </a:cxn>
                    <a:cxn ang="T13">
                      <a:pos x="T6" y="T7"/>
                    </a:cxn>
                    <a:cxn ang="T14">
                      <a:pos x="T8" y="T9"/>
                    </a:cxn>
                  </a:cxnLst>
                  <a:rect l="T15" t="T16" r="T17" b="T18"/>
                  <a:pathLst>
                    <a:path w="460" h="105">
                      <a:moveTo>
                        <a:pt x="351" y="105"/>
                      </a:moveTo>
                      <a:lnTo>
                        <a:pt x="460" y="0"/>
                      </a:lnTo>
                      <a:lnTo>
                        <a:pt x="109" y="0"/>
                      </a:lnTo>
                      <a:lnTo>
                        <a:pt x="0" y="105"/>
                      </a:lnTo>
                      <a:lnTo>
                        <a:pt x="351" y="105"/>
                      </a:lnTo>
                      <a:close/>
                    </a:path>
                  </a:pathLst>
                </a:custGeom>
                <a:solidFill>
                  <a:srgbClr val="00B4FF"/>
                </a:solidFill>
                <a:ln w="9525">
                  <a:noFill/>
                  <a:round/>
                  <a:headEnd/>
                  <a:tailEnd/>
                </a:ln>
              </p:spPr>
              <p:txBody>
                <a:bodyPr/>
                <a:lstStyle/>
                <a:p>
                  <a:endParaRPr lang="en-US" dirty="0">
                    <a:latin typeface="Times New Roman" pitchFamily="18" charset="0"/>
                  </a:endParaRPr>
                </a:p>
              </p:txBody>
            </p:sp>
            <p:sp>
              <p:nvSpPr>
                <p:cNvPr id="64" name="Freeform 12"/>
                <p:cNvSpPr>
                  <a:spLocks/>
                </p:cNvSpPr>
                <p:nvPr/>
              </p:nvSpPr>
              <p:spPr bwMode="auto">
                <a:xfrm>
                  <a:off x="2976" y="3327"/>
                  <a:ext cx="460" cy="105"/>
                </a:xfrm>
                <a:custGeom>
                  <a:avLst/>
                  <a:gdLst>
                    <a:gd name="T0" fmla="*/ 351 w 460"/>
                    <a:gd name="T1" fmla="*/ 105 h 105"/>
                    <a:gd name="T2" fmla="*/ 460 w 460"/>
                    <a:gd name="T3" fmla="*/ 0 h 105"/>
                    <a:gd name="T4" fmla="*/ 109 w 460"/>
                    <a:gd name="T5" fmla="*/ 0 h 105"/>
                    <a:gd name="T6" fmla="*/ 0 w 460"/>
                    <a:gd name="T7" fmla="*/ 105 h 105"/>
                    <a:gd name="T8" fmla="*/ 351 w 460"/>
                    <a:gd name="T9" fmla="*/ 105 h 105"/>
                    <a:gd name="T10" fmla="*/ 0 60000 65536"/>
                    <a:gd name="T11" fmla="*/ 0 60000 65536"/>
                    <a:gd name="T12" fmla="*/ 0 60000 65536"/>
                    <a:gd name="T13" fmla="*/ 0 60000 65536"/>
                    <a:gd name="T14" fmla="*/ 0 60000 65536"/>
                    <a:gd name="T15" fmla="*/ 0 w 460"/>
                    <a:gd name="T16" fmla="*/ 0 h 105"/>
                    <a:gd name="T17" fmla="*/ 460 w 460"/>
                    <a:gd name="T18" fmla="*/ 105 h 105"/>
                  </a:gdLst>
                  <a:ahLst/>
                  <a:cxnLst>
                    <a:cxn ang="T10">
                      <a:pos x="T0" y="T1"/>
                    </a:cxn>
                    <a:cxn ang="T11">
                      <a:pos x="T2" y="T3"/>
                    </a:cxn>
                    <a:cxn ang="T12">
                      <a:pos x="T4" y="T5"/>
                    </a:cxn>
                    <a:cxn ang="T13">
                      <a:pos x="T6" y="T7"/>
                    </a:cxn>
                    <a:cxn ang="T14">
                      <a:pos x="T8" y="T9"/>
                    </a:cxn>
                  </a:cxnLst>
                  <a:rect l="T15" t="T16" r="T17" b="T18"/>
                  <a:pathLst>
                    <a:path w="460" h="105">
                      <a:moveTo>
                        <a:pt x="351" y="105"/>
                      </a:moveTo>
                      <a:lnTo>
                        <a:pt x="460" y="0"/>
                      </a:lnTo>
                      <a:lnTo>
                        <a:pt x="109" y="0"/>
                      </a:lnTo>
                      <a:lnTo>
                        <a:pt x="0" y="105"/>
                      </a:lnTo>
                      <a:lnTo>
                        <a:pt x="351" y="105"/>
                      </a:lnTo>
                      <a:close/>
                    </a:path>
                  </a:pathLst>
                </a:custGeom>
                <a:solidFill>
                  <a:srgbClr val="00B4FF"/>
                </a:solidFill>
                <a:ln w="4763">
                  <a:solidFill>
                    <a:srgbClr val="AAE6FF"/>
                  </a:solidFill>
                  <a:round/>
                  <a:headEnd/>
                  <a:tailEnd/>
                </a:ln>
              </p:spPr>
              <p:txBody>
                <a:bodyPr/>
                <a:lstStyle/>
                <a:p>
                  <a:endParaRPr lang="en-US" dirty="0">
                    <a:latin typeface="Times New Roman" pitchFamily="18" charset="0"/>
                  </a:endParaRPr>
                </a:p>
              </p:txBody>
            </p:sp>
          </p:grpSp>
          <p:grpSp>
            <p:nvGrpSpPr>
              <p:cNvPr id="6" name="Group 13"/>
              <p:cNvGrpSpPr>
                <a:grpSpLocks/>
              </p:cNvGrpSpPr>
              <p:nvPr/>
            </p:nvGrpSpPr>
            <p:grpSpPr bwMode="auto">
              <a:xfrm>
                <a:off x="3027" y="3330"/>
                <a:ext cx="355" cy="96"/>
                <a:chOff x="3027" y="3330"/>
                <a:chExt cx="355" cy="96"/>
              </a:xfrm>
            </p:grpSpPr>
            <p:grpSp>
              <p:nvGrpSpPr>
                <p:cNvPr id="8" name="Group 14"/>
                <p:cNvGrpSpPr>
                  <a:grpSpLocks/>
                </p:cNvGrpSpPr>
                <p:nvPr/>
              </p:nvGrpSpPr>
              <p:grpSpPr bwMode="auto">
                <a:xfrm>
                  <a:off x="3027" y="3330"/>
                  <a:ext cx="351" cy="93"/>
                  <a:chOff x="3027" y="3330"/>
                  <a:chExt cx="351" cy="93"/>
                </a:xfrm>
              </p:grpSpPr>
              <p:sp>
                <p:nvSpPr>
                  <p:cNvPr id="51" name="Freeform 15"/>
                  <p:cNvSpPr>
                    <a:spLocks/>
                  </p:cNvSpPr>
                  <p:nvPr/>
                </p:nvSpPr>
                <p:spPr bwMode="auto">
                  <a:xfrm>
                    <a:off x="3184" y="3375"/>
                    <a:ext cx="150" cy="35"/>
                  </a:xfrm>
                  <a:custGeom>
                    <a:avLst/>
                    <a:gdLst>
                      <a:gd name="T0" fmla="*/ 12 w 150"/>
                      <a:gd name="T1" fmla="*/ 6 h 35"/>
                      <a:gd name="T2" fmla="*/ 0 w 150"/>
                      <a:gd name="T3" fmla="*/ 19 h 35"/>
                      <a:gd name="T4" fmla="*/ 89 w 150"/>
                      <a:gd name="T5" fmla="*/ 19 h 35"/>
                      <a:gd name="T6" fmla="*/ 76 w 150"/>
                      <a:gd name="T7" fmla="*/ 35 h 35"/>
                      <a:gd name="T8" fmla="*/ 150 w 150"/>
                      <a:gd name="T9" fmla="*/ 16 h 35"/>
                      <a:gd name="T10" fmla="*/ 111 w 150"/>
                      <a:gd name="T11" fmla="*/ 0 h 35"/>
                      <a:gd name="T12" fmla="*/ 102 w 150"/>
                      <a:gd name="T13" fmla="*/ 6 h 35"/>
                      <a:gd name="T14" fmla="*/ 12 w 150"/>
                      <a:gd name="T15" fmla="*/ 6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2" y="6"/>
                        </a:moveTo>
                        <a:lnTo>
                          <a:pt x="0" y="19"/>
                        </a:lnTo>
                        <a:lnTo>
                          <a:pt x="89" y="19"/>
                        </a:lnTo>
                        <a:lnTo>
                          <a:pt x="76" y="35"/>
                        </a:lnTo>
                        <a:lnTo>
                          <a:pt x="150" y="16"/>
                        </a:lnTo>
                        <a:lnTo>
                          <a:pt x="111" y="0"/>
                        </a:lnTo>
                        <a:lnTo>
                          <a:pt x="102" y="6"/>
                        </a:lnTo>
                        <a:lnTo>
                          <a:pt x="12" y="6"/>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52" name="Freeform 16"/>
                  <p:cNvSpPr>
                    <a:spLocks/>
                  </p:cNvSpPr>
                  <p:nvPr/>
                </p:nvSpPr>
                <p:spPr bwMode="auto">
                  <a:xfrm>
                    <a:off x="3184" y="3375"/>
                    <a:ext cx="150" cy="35"/>
                  </a:xfrm>
                  <a:custGeom>
                    <a:avLst/>
                    <a:gdLst>
                      <a:gd name="T0" fmla="*/ 12 w 150"/>
                      <a:gd name="T1" fmla="*/ 6 h 35"/>
                      <a:gd name="T2" fmla="*/ 0 w 150"/>
                      <a:gd name="T3" fmla="*/ 19 h 35"/>
                      <a:gd name="T4" fmla="*/ 89 w 150"/>
                      <a:gd name="T5" fmla="*/ 19 h 35"/>
                      <a:gd name="T6" fmla="*/ 76 w 150"/>
                      <a:gd name="T7" fmla="*/ 35 h 35"/>
                      <a:gd name="T8" fmla="*/ 150 w 150"/>
                      <a:gd name="T9" fmla="*/ 16 h 35"/>
                      <a:gd name="T10" fmla="*/ 111 w 150"/>
                      <a:gd name="T11" fmla="*/ 0 h 35"/>
                      <a:gd name="T12" fmla="*/ 102 w 150"/>
                      <a:gd name="T13" fmla="*/ 6 h 35"/>
                      <a:gd name="T14" fmla="*/ 12 w 150"/>
                      <a:gd name="T15" fmla="*/ 6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2" y="6"/>
                        </a:moveTo>
                        <a:lnTo>
                          <a:pt x="0" y="19"/>
                        </a:lnTo>
                        <a:lnTo>
                          <a:pt x="89" y="19"/>
                        </a:lnTo>
                        <a:lnTo>
                          <a:pt x="76" y="35"/>
                        </a:lnTo>
                        <a:lnTo>
                          <a:pt x="150" y="16"/>
                        </a:lnTo>
                        <a:lnTo>
                          <a:pt x="111" y="0"/>
                        </a:lnTo>
                        <a:lnTo>
                          <a:pt x="102" y="6"/>
                        </a:lnTo>
                        <a:lnTo>
                          <a:pt x="12" y="6"/>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53" name="Freeform 17"/>
                  <p:cNvSpPr>
                    <a:spLocks/>
                  </p:cNvSpPr>
                  <p:nvPr/>
                </p:nvSpPr>
                <p:spPr bwMode="auto">
                  <a:xfrm>
                    <a:off x="3228" y="3330"/>
                    <a:ext cx="150" cy="39"/>
                  </a:xfrm>
                  <a:custGeom>
                    <a:avLst/>
                    <a:gdLst>
                      <a:gd name="T0" fmla="*/ 13 w 150"/>
                      <a:gd name="T1" fmla="*/ 10 h 39"/>
                      <a:gd name="T2" fmla="*/ 0 w 150"/>
                      <a:gd name="T3" fmla="*/ 23 h 39"/>
                      <a:gd name="T4" fmla="*/ 90 w 150"/>
                      <a:gd name="T5" fmla="*/ 23 h 39"/>
                      <a:gd name="T6" fmla="*/ 74 w 150"/>
                      <a:gd name="T7" fmla="*/ 39 h 39"/>
                      <a:gd name="T8" fmla="*/ 150 w 150"/>
                      <a:gd name="T9" fmla="*/ 16 h 39"/>
                      <a:gd name="T10" fmla="*/ 109 w 150"/>
                      <a:gd name="T11" fmla="*/ 0 h 39"/>
                      <a:gd name="T12" fmla="*/ 102 w 150"/>
                      <a:gd name="T13" fmla="*/ 10 h 39"/>
                      <a:gd name="T14" fmla="*/ 13 w 150"/>
                      <a:gd name="T15" fmla="*/ 10 h 39"/>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9"/>
                      <a:gd name="T26" fmla="*/ 150 w 150"/>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9">
                        <a:moveTo>
                          <a:pt x="13" y="10"/>
                        </a:moveTo>
                        <a:lnTo>
                          <a:pt x="0" y="23"/>
                        </a:lnTo>
                        <a:lnTo>
                          <a:pt x="90" y="23"/>
                        </a:lnTo>
                        <a:lnTo>
                          <a:pt x="74" y="39"/>
                        </a:lnTo>
                        <a:lnTo>
                          <a:pt x="150" y="16"/>
                        </a:lnTo>
                        <a:lnTo>
                          <a:pt x="109" y="0"/>
                        </a:lnTo>
                        <a:lnTo>
                          <a:pt x="102" y="10"/>
                        </a:lnTo>
                        <a:lnTo>
                          <a:pt x="13" y="10"/>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54" name="Freeform 18"/>
                  <p:cNvSpPr>
                    <a:spLocks/>
                  </p:cNvSpPr>
                  <p:nvPr/>
                </p:nvSpPr>
                <p:spPr bwMode="auto">
                  <a:xfrm>
                    <a:off x="3228" y="3330"/>
                    <a:ext cx="150" cy="39"/>
                  </a:xfrm>
                  <a:custGeom>
                    <a:avLst/>
                    <a:gdLst>
                      <a:gd name="T0" fmla="*/ 13 w 150"/>
                      <a:gd name="T1" fmla="*/ 10 h 39"/>
                      <a:gd name="T2" fmla="*/ 0 w 150"/>
                      <a:gd name="T3" fmla="*/ 23 h 39"/>
                      <a:gd name="T4" fmla="*/ 90 w 150"/>
                      <a:gd name="T5" fmla="*/ 23 h 39"/>
                      <a:gd name="T6" fmla="*/ 74 w 150"/>
                      <a:gd name="T7" fmla="*/ 39 h 39"/>
                      <a:gd name="T8" fmla="*/ 150 w 150"/>
                      <a:gd name="T9" fmla="*/ 16 h 39"/>
                      <a:gd name="T10" fmla="*/ 109 w 150"/>
                      <a:gd name="T11" fmla="*/ 0 h 39"/>
                      <a:gd name="T12" fmla="*/ 102 w 150"/>
                      <a:gd name="T13" fmla="*/ 10 h 39"/>
                      <a:gd name="T14" fmla="*/ 13 w 150"/>
                      <a:gd name="T15" fmla="*/ 10 h 39"/>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9"/>
                      <a:gd name="T26" fmla="*/ 150 w 150"/>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9">
                        <a:moveTo>
                          <a:pt x="13" y="10"/>
                        </a:moveTo>
                        <a:lnTo>
                          <a:pt x="0" y="23"/>
                        </a:lnTo>
                        <a:lnTo>
                          <a:pt x="90" y="23"/>
                        </a:lnTo>
                        <a:lnTo>
                          <a:pt x="74" y="39"/>
                        </a:lnTo>
                        <a:lnTo>
                          <a:pt x="150" y="16"/>
                        </a:lnTo>
                        <a:lnTo>
                          <a:pt x="109" y="0"/>
                        </a:lnTo>
                        <a:lnTo>
                          <a:pt x="102" y="10"/>
                        </a:lnTo>
                        <a:lnTo>
                          <a:pt x="13" y="10"/>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55" name="Freeform 19"/>
                  <p:cNvSpPr>
                    <a:spLocks/>
                  </p:cNvSpPr>
                  <p:nvPr/>
                </p:nvSpPr>
                <p:spPr bwMode="auto">
                  <a:xfrm>
                    <a:off x="3027" y="3388"/>
                    <a:ext cx="150" cy="35"/>
                  </a:xfrm>
                  <a:custGeom>
                    <a:avLst/>
                    <a:gdLst>
                      <a:gd name="T0" fmla="*/ 137 w 150"/>
                      <a:gd name="T1" fmla="*/ 28 h 35"/>
                      <a:gd name="T2" fmla="*/ 150 w 150"/>
                      <a:gd name="T3" fmla="*/ 16 h 35"/>
                      <a:gd name="T4" fmla="*/ 58 w 150"/>
                      <a:gd name="T5" fmla="*/ 16 h 35"/>
                      <a:gd name="T6" fmla="*/ 74 w 150"/>
                      <a:gd name="T7" fmla="*/ 0 h 35"/>
                      <a:gd name="T8" fmla="*/ 0 w 150"/>
                      <a:gd name="T9" fmla="*/ 19 h 35"/>
                      <a:gd name="T10" fmla="*/ 38 w 150"/>
                      <a:gd name="T11" fmla="*/ 35 h 35"/>
                      <a:gd name="T12" fmla="*/ 45 w 150"/>
                      <a:gd name="T13" fmla="*/ 28 h 35"/>
                      <a:gd name="T14" fmla="*/ 137 w 150"/>
                      <a:gd name="T15" fmla="*/ 28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37" y="28"/>
                        </a:moveTo>
                        <a:lnTo>
                          <a:pt x="150" y="16"/>
                        </a:lnTo>
                        <a:lnTo>
                          <a:pt x="58" y="16"/>
                        </a:lnTo>
                        <a:lnTo>
                          <a:pt x="74" y="0"/>
                        </a:lnTo>
                        <a:lnTo>
                          <a:pt x="0" y="19"/>
                        </a:lnTo>
                        <a:lnTo>
                          <a:pt x="38" y="35"/>
                        </a:lnTo>
                        <a:lnTo>
                          <a:pt x="45" y="28"/>
                        </a:lnTo>
                        <a:lnTo>
                          <a:pt x="137" y="28"/>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56" name="Freeform 20"/>
                  <p:cNvSpPr>
                    <a:spLocks/>
                  </p:cNvSpPr>
                  <p:nvPr/>
                </p:nvSpPr>
                <p:spPr bwMode="auto">
                  <a:xfrm>
                    <a:off x="3027" y="3388"/>
                    <a:ext cx="150" cy="35"/>
                  </a:xfrm>
                  <a:custGeom>
                    <a:avLst/>
                    <a:gdLst>
                      <a:gd name="T0" fmla="*/ 137 w 150"/>
                      <a:gd name="T1" fmla="*/ 28 h 35"/>
                      <a:gd name="T2" fmla="*/ 150 w 150"/>
                      <a:gd name="T3" fmla="*/ 16 h 35"/>
                      <a:gd name="T4" fmla="*/ 58 w 150"/>
                      <a:gd name="T5" fmla="*/ 16 h 35"/>
                      <a:gd name="T6" fmla="*/ 74 w 150"/>
                      <a:gd name="T7" fmla="*/ 0 h 35"/>
                      <a:gd name="T8" fmla="*/ 0 w 150"/>
                      <a:gd name="T9" fmla="*/ 19 h 35"/>
                      <a:gd name="T10" fmla="*/ 38 w 150"/>
                      <a:gd name="T11" fmla="*/ 35 h 35"/>
                      <a:gd name="T12" fmla="*/ 45 w 150"/>
                      <a:gd name="T13" fmla="*/ 28 h 35"/>
                      <a:gd name="T14" fmla="*/ 137 w 150"/>
                      <a:gd name="T15" fmla="*/ 28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37" y="28"/>
                        </a:moveTo>
                        <a:lnTo>
                          <a:pt x="150" y="16"/>
                        </a:lnTo>
                        <a:lnTo>
                          <a:pt x="58" y="16"/>
                        </a:lnTo>
                        <a:lnTo>
                          <a:pt x="74" y="0"/>
                        </a:lnTo>
                        <a:lnTo>
                          <a:pt x="0" y="19"/>
                        </a:lnTo>
                        <a:lnTo>
                          <a:pt x="38" y="35"/>
                        </a:lnTo>
                        <a:lnTo>
                          <a:pt x="45" y="28"/>
                        </a:lnTo>
                        <a:lnTo>
                          <a:pt x="137" y="28"/>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57" name="Freeform 21"/>
                  <p:cNvSpPr>
                    <a:spLocks/>
                  </p:cNvSpPr>
                  <p:nvPr/>
                </p:nvSpPr>
                <p:spPr bwMode="auto">
                  <a:xfrm>
                    <a:off x="3069" y="3343"/>
                    <a:ext cx="150" cy="38"/>
                  </a:xfrm>
                  <a:custGeom>
                    <a:avLst/>
                    <a:gdLst>
                      <a:gd name="T0" fmla="*/ 137 w 150"/>
                      <a:gd name="T1" fmla="*/ 29 h 38"/>
                      <a:gd name="T2" fmla="*/ 150 w 150"/>
                      <a:gd name="T3" fmla="*/ 16 h 38"/>
                      <a:gd name="T4" fmla="*/ 60 w 150"/>
                      <a:gd name="T5" fmla="*/ 16 h 38"/>
                      <a:gd name="T6" fmla="*/ 76 w 150"/>
                      <a:gd name="T7" fmla="*/ 0 h 38"/>
                      <a:gd name="T8" fmla="*/ 0 w 150"/>
                      <a:gd name="T9" fmla="*/ 22 h 38"/>
                      <a:gd name="T10" fmla="*/ 41 w 150"/>
                      <a:gd name="T11" fmla="*/ 38 h 38"/>
                      <a:gd name="T12" fmla="*/ 47 w 150"/>
                      <a:gd name="T13" fmla="*/ 29 h 38"/>
                      <a:gd name="T14" fmla="*/ 137 w 150"/>
                      <a:gd name="T15" fmla="*/ 29 h 38"/>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8"/>
                      <a:gd name="T26" fmla="*/ 150 w 150"/>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8">
                        <a:moveTo>
                          <a:pt x="137" y="29"/>
                        </a:moveTo>
                        <a:lnTo>
                          <a:pt x="150" y="16"/>
                        </a:lnTo>
                        <a:lnTo>
                          <a:pt x="60" y="16"/>
                        </a:lnTo>
                        <a:lnTo>
                          <a:pt x="76" y="0"/>
                        </a:lnTo>
                        <a:lnTo>
                          <a:pt x="0" y="22"/>
                        </a:lnTo>
                        <a:lnTo>
                          <a:pt x="41" y="38"/>
                        </a:lnTo>
                        <a:lnTo>
                          <a:pt x="47" y="29"/>
                        </a:lnTo>
                        <a:lnTo>
                          <a:pt x="137" y="29"/>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58" name="Freeform 22"/>
                  <p:cNvSpPr>
                    <a:spLocks/>
                  </p:cNvSpPr>
                  <p:nvPr/>
                </p:nvSpPr>
                <p:spPr bwMode="auto">
                  <a:xfrm>
                    <a:off x="3069" y="3343"/>
                    <a:ext cx="150" cy="38"/>
                  </a:xfrm>
                  <a:custGeom>
                    <a:avLst/>
                    <a:gdLst>
                      <a:gd name="T0" fmla="*/ 137 w 150"/>
                      <a:gd name="T1" fmla="*/ 29 h 38"/>
                      <a:gd name="T2" fmla="*/ 150 w 150"/>
                      <a:gd name="T3" fmla="*/ 16 h 38"/>
                      <a:gd name="T4" fmla="*/ 60 w 150"/>
                      <a:gd name="T5" fmla="*/ 16 h 38"/>
                      <a:gd name="T6" fmla="*/ 76 w 150"/>
                      <a:gd name="T7" fmla="*/ 0 h 38"/>
                      <a:gd name="T8" fmla="*/ 0 w 150"/>
                      <a:gd name="T9" fmla="*/ 22 h 38"/>
                      <a:gd name="T10" fmla="*/ 41 w 150"/>
                      <a:gd name="T11" fmla="*/ 38 h 38"/>
                      <a:gd name="T12" fmla="*/ 47 w 150"/>
                      <a:gd name="T13" fmla="*/ 29 h 38"/>
                      <a:gd name="T14" fmla="*/ 137 w 150"/>
                      <a:gd name="T15" fmla="*/ 29 h 38"/>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8"/>
                      <a:gd name="T26" fmla="*/ 150 w 150"/>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8">
                        <a:moveTo>
                          <a:pt x="137" y="29"/>
                        </a:moveTo>
                        <a:lnTo>
                          <a:pt x="150" y="16"/>
                        </a:lnTo>
                        <a:lnTo>
                          <a:pt x="60" y="16"/>
                        </a:lnTo>
                        <a:lnTo>
                          <a:pt x="76" y="0"/>
                        </a:lnTo>
                        <a:lnTo>
                          <a:pt x="0" y="22"/>
                        </a:lnTo>
                        <a:lnTo>
                          <a:pt x="41" y="38"/>
                        </a:lnTo>
                        <a:lnTo>
                          <a:pt x="47" y="29"/>
                        </a:lnTo>
                        <a:lnTo>
                          <a:pt x="137" y="29"/>
                        </a:lnTo>
                        <a:close/>
                      </a:path>
                    </a:pathLst>
                  </a:custGeom>
                  <a:solidFill>
                    <a:srgbClr val="000000"/>
                  </a:solidFill>
                  <a:ln w="9525">
                    <a:noFill/>
                    <a:round/>
                    <a:headEnd/>
                    <a:tailEnd/>
                  </a:ln>
                </p:spPr>
                <p:txBody>
                  <a:bodyPr/>
                  <a:lstStyle/>
                  <a:p>
                    <a:endParaRPr lang="en-US" dirty="0">
                      <a:latin typeface="Times New Roman" pitchFamily="18" charset="0"/>
                    </a:endParaRPr>
                  </a:p>
                </p:txBody>
              </p:sp>
            </p:grpSp>
            <p:grpSp>
              <p:nvGrpSpPr>
                <p:cNvPr id="9" name="Group 23"/>
                <p:cNvGrpSpPr>
                  <a:grpSpLocks/>
                </p:cNvGrpSpPr>
                <p:nvPr/>
              </p:nvGrpSpPr>
              <p:grpSpPr bwMode="auto">
                <a:xfrm>
                  <a:off x="3030" y="3333"/>
                  <a:ext cx="352" cy="93"/>
                  <a:chOff x="3030" y="3333"/>
                  <a:chExt cx="352" cy="93"/>
                </a:xfrm>
              </p:grpSpPr>
              <p:sp>
                <p:nvSpPr>
                  <p:cNvPr id="43" name="Freeform 24"/>
                  <p:cNvSpPr>
                    <a:spLocks/>
                  </p:cNvSpPr>
                  <p:nvPr/>
                </p:nvSpPr>
                <p:spPr bwMode="auto">
                  <a:xfrm>
                    <a:off x="3187" y="3378"/>
                    <a:ext cx="150" cy="35"/>
                  </a:xfrm>
                  <a:custGeom>
                    <a:avLst/>
                    <a:gdLst>
                      <a:gd name="T0" fmla="*/ 13 w 150"/>
                      <a:gd name="T1" fmla="*/ 6 h 35"/>
                      <a:gd name="T2" fmla="*/ 0 w 150"/>
                      <a:gd name="T3" fmla="*/ 19 h 35"/>
                      <a:gd name="T4" fmla="*/ 89 w 150"/>
                      <a:gd name="T5" fmla="*/ 19 h 35"/>
                      <a:gd name="T6" fmla="*/ 76 w 150"/>
                      <a:gd name="T7" fmla="*/ 35 h 35"/>
                      <a:gd name="T8" fmla="*/ 150 w 150"/>
                      <a:gd name="T9" fmla="*/ 16 h 35"/>
                      <a:gd name="T10" fmla="*/ 112 w 150"/>
                      <a:gd name="T11" fmla="*/ 0 h 35"/>
                      <a:gd name="T12" fmla="*/ 102 w 150"/>
                      <a:gd name="T13" fmla="*/ 6 h 35"/>
                      <a:gd name="T14" fmla="*/ 13 w 150"/>
                      <a:gd name="T15" fmla="*/ 6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3" y="6"/>
                        </a:moveTo>
                        <a:lnTo>
                          <a:pt x="0" y="19"/>
                        </a:lnTo>
                        <a:lnTo>
                          <a:pt x="89" y="19"/>
                        </a:lnTo>
                        <a:lnTo>
                          <a:pt x="76" y="35"/>
                        </a:lnTo>
                        <a:lnTo>
                          <a:pt x="150" y="16"/>
                        </a:lnTo>
                        <a:lnTo>
                          <a:pt x="112" y="0"/>
                        </a:lnTo>
                        <a:lnTo>
                          <a:pt x="102" y="6"/>
                        </a:lnTo>
                        <a:lnTo>
                          <a:pt x="13" y="6"/>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44" name="Freeform 25"/>
                  <p:cNvSpPr>
                    <a:spLocks/>
                  </p:cNvSpPr>
                  <p:nvPr/>
                </p:nvSpPr>
                <p:spPr bwMode="auto">
                  <a:xfrm>
                    <a:off x="3187" y="3378"/>
                    <a:ext cx="150" cy="35"/>
                  </a:xfrm>
                  <a:custGeom>
                    <a:avLst/>
                    <a:gdLst>
                      <a:gd name="T0" fmla="*/ 13 w 150"/>
                      <a:gd name="T1" fmla="*/ 6 h 35"/>
                      <a:gd name="T2" fmla="*/ 0 w 150"/>
                      <a:gd name="T3" fmla="*/ 19 h 35"/>
                      <a:gd name="T4" fmla="*/ 89 w 150"/>
                      <a:gd name="T5" fmla="*/ 19 h 35"/>
                      <a:gd name="T6" fmla="*/ 76 w 150"/>
                      <a:gd name="T7" fmla="*/ 35 h 35"/>
                      <a:gd name="T8" fmla="*/ 150 w 150"/>
                      <a:gd name="T9" fmla="*/ 16 h 35"/>
                      <a:gd name="T10" fmla="*/ 112 w 150"/>
                      <a:gd name="T11" fmla="*/ 0 h 35"/>
                      <a:gd name="T12" fmla="*/ 102 w 150"/>
                      <a:gd name="T13" fmla="*/ 6 h 35"/>
                      <a:gd name="T14" fmla="*/ 13 w 150"/>
                      <a:gd name="T15" fmla="*/ 6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3" y="6"/>
                        </a:moveTo>
                        <a:lnTo>
                          <a:pt x="0" y="19"/>
                        </a:lnTo>
                        <a:lnTo>
                          <a:pt x="89" y="19"/>
                        </a:lnTo>
                        <a:lnTo>
                          <a:pt x="76" y="35"/>
                        </a:lnTo>
                        <a:lnTo>
                          <a:pt x="150" y="16"/>
                        </a:lnTo>
                        <a:lnTo>
                          <a:pt x="112" y="0"/>
                        </a:lnTo>
                        <a:lnTo>
                          <a:pt x="102" y="6"/>
                        </a:lnTo>
                        <a:lnTo>
                          <a:pt x="13" y="6"/>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45" name="Freeform 26"/>
                  <p:cNvSpPr>
                    <a:spLocks/>
                  </p:cNvSpPr>
                  <p:nvPr/>
                </p:nvSpPr>
                <p:spPr bwMode="auto">
                  <a:xfrm>
                    <a:off x="3231" y="3333"/>
                    <a:ext cx="151" cy="39"/>
                  </a:xfrm>
                  <a:custGeom>
                    <a:avLst/>
                    <a:gdLst>
                      <a:gd name="T0" fmla="*/ 13 w 151"/>
                      <a:gd name="T1" fmla="*/ 10 h 39"/>
                      <a:gd name="T2" fmla="*/ 0 w 151"/>
                      <a:gd name="T3" fmla="*/ 23 h 39"/>
                      <a:gd name="T4" fmla="*/ 90 w 151"/>
                      <a:gd name="T5" fmla="*/ 23 h 39"/>
                      <a:gd name="T6" fmla="*/ 74 w 151"/>
                      <a:gd name="T7" fmla="*/ 39 h 39"/>
                      <a:gd name="T8" fmla="*/ 151 w 151"/>
                      <a:gd name="T9" fmla="*/ 16 h 39"/>
                      <a:gd name="T10" fmla="*/ 109 w 151"/>
                      <a:gd name="T11" fmla="*/ 0 h 39"/>
                      <a:gd name="T12" fmla="*/ 103 w 151"/>
                      <a:gd name="T13" fmla="*/ 10 h 39"/>
                      <a:gd name="T14" fmla="*/ 13 w 151"/>
                      <a:gd name="T15" fmla="*/ 10 h 39"/>
                      <a:gd name="T16" fmla="*/ 0 60000 65536"/>
                      <a:gd name="T17" fmla="*/ 0 60000 65536"/>
                      <a:gd name="T18" fmla="*/ 0 60000 65536"/>
                      <a:gd name="T19" fmla="*/ 0 60000 65536"/>
                      <a:gd name="T20" fmla="*/ 0 60000 65536"/>
                      <a:gd name="T21" fmla="*/ 0 60000 65536"/>
                      <a:gd name="T22" fmla="*/ 0 60000 65536"/>
                      <a:gd name="T23" fmla="*/ 0 60000 65536"/>
                      <a:gd name="T24" fmla="*/ 0 w 151"/>
                      <a:gd name="T25" fmla="*/ 0 h 39"/>
                      <a:gd name="T26" fmla="*/ 151 w 151"/>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1" h="39">
                        <a:moveTo>
                          <a:pt x="13" y="10"/>
                        </a:moveTo>
                        <a:lnTo>
                          <a:pt x="0" y="23"/>
                        </a:lnTo>
                        <a:lnTo>
                          <a:pt x="90" y="23"/>
                        </a:lnTo>
                        <a:lnTo>
                          <a:pt x="74" y="39"/>
                        </a:lnTo>
                        <a:lnTo>
                          <a:pt x="151" y="16"/>
                        </a:lnTo>
                        <a:lnTo>
                          <a:pt x="109" y="0"/>
                        </a:lnTo>
                        <a:lnTo>
                          <a:pt x="103" y="10"/>
                        </a:lnTo>
                        <a:lnTo>
                          <a:pt x="13" y="10"/>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46" name="Freeform 27"/>
                  <p:cNvSpPr>
                    <a:spLocks/>
                  </p:cNvSpPr>
                  <p:nvPr/>
                </p:nvSpPr>
                <p:spPr bwMode="auto">
                  <a:xfrm>
                    <a:off x="3231" y="3333"/>
                    <a:ext cx="151" cy="39"/>
                  </a:xfrm>
                  <a:custGeom>
                    <a:avLst/>
                    <a:gdLst>
                      <a:gd name="T0" fmla="*/ 13 w 151"/>
                      <a:gd name="T1" fmla="*/ 10 h 39"/>
                      <a:gd name="T2" fmla="*/ 0 w 151"/>
                      <a:gd name="T3" fmla="*/ 23 h 39"/>
                      <a:gd name="T4" fmla="*/ 90 w 151"/>
                      <a:gd name="T5" fmla="*/ 23 h 39"/>
                      <a:gd name="T6" fmla="*/ 74 w 151"/>
                      <a:gd name="T7" fmla="*/ 39 h 39"/>
                      <a:gd name="T8" fmla="*/ 151 w 151"/>
                      <a:gd name="T9" fmla="*/ 16 h 39"/>
                      <a:gd name="T10" fmla="*/ 109 w 151"/>
                      <a:gd name="T11" fmla="*/ 0 h 39"/>
                      <a:gd name="T12" fmla="*/ 103 w 151"/>
                      <a:gd name="T13" fmla="*/ 10 h 39"/>
                      <a:gd name="T14" fmla="*/ 13 w 151"/>
                      <a:gd name="T15" fmla="*/ 10 h 39"/>
                      <a:gd name="T16" fmla="*/ 0 60000 65536"/>
                      <a:gd name="T17" fmla="*/ 0 60000 65536"/>
                      <a:gd name="T18" fmla="*/ 0 60000 65536"/>
                      <a:gd name="T19" fmla="*/ 0 60000 65536"/>
                      <a:gd name="T20" fmla="*/ 0 60000 65536"/>
                      <a:gd name="T21" fmla="*/ 0 60000 65536"/>
                      <a:gd name="T22" fmla="*/ 0 60000 65536"/>
                      <a:gd name="T23" fmla="*/ 0 60000 65536"/>
                      <a:gd name="T24" fmla="*/ 0 w 151"/>
                      <a:gd name="T25" fmla="*/ 0 h 39"/>
                      <a:gd name="T26" fmla="*/ 151 w 151"/>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1" h="39">
                        <a:moveTo>
                          <a:pt x="13" y="10"/>
                        </a:moveTo>
                        <a:lnTo>
                          <a:pt x="0" y="23"/>
                        </a:lnTo>
                        <a:lnTo>
                          <a:pt x="90" y="23"/>
                        </a:lnTo>
                        <a:lnTo>
                          <a:pt x="74" y="39"/>
                        </a:lnTo>
                        <a:lnTo>
                          <a:pt x="151" y="16"/>
                        </a:lnTo>
                        <a:lnTo>
                          <a:pt x="109" y="0"/>
                        </a:lnTo>
                        <a:lnTo>
                          <a:pt x="103" y="10"/>
                        </a:lnTo>
                        <a:lnTo>
                          <a:pt x="13" y="10"/>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47" name="Freeform 28"/>
                  <p:cNvSpPr>
                    <a:spLocks/>
                  </p:cNvSpPr>
                  <p:nvPr/>
                </p:nvSpPr>
                <p:spPr bwMode="auto">
                  <a:xfrm>
                    <a:off x="3030" y="3391"/>
                    <a:ext cx="150" cy="35"/>
                  </a:xfrm>
                  <a:custGeom>
                    <a:avLst/>
                    <a:gdLst>
                      <a:gd name="T0" fmla="*/ 138 w 150"/>
                      <a:gd name="T1" fmla="*/ 29 h 35"/>
                      <a:gd name="T2" fmla="*/ 150 w 150"/>
                      <a:gd name="T3" fmla="*/ 16 h 35"/>
                      <a:gd name="T4" fmla="*/ 58 w 150"/>
                      <a:gd name="T5" fmla="*/ 16 h 35"/>
                      <a:gd name="T6" fmla="*/ 74 w 150"/>
                      <a:gd name="T7" fmla="*/ 0 h 35"/>
                      <a:gd name="T8" fmla="*/ 0 w 150"/>
                      <a:gd name="T9" fmla="*/ 19 h 35"/>
                      <a:gd name="T10" fmla="*/ 39 w 150"/>
                      <a:gd name="T11" fmla="*/ 35 h 35"/>
                      <a:gd name="T12" fmla="*/ 45 w 150"/>
                      <a:gd name="T13" fmla="*/ 29 h 35"/>
                      <a:gd name="T14" fmla="*/ 138 w 150"/>
                      <a:gd name="T15" fmla="*/ 29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38" y="29"/>
                        </a:moveTo>
                        <a:lnTo>
                          <a:pt x="150" y="16"/>
                        </a:lnTo>
                        <a:lnTo>
                          <a:pt x="58" y="16"/>
                        </a:lnTo>
                        <a:lnTo>
                          <a:pt x="74" y="0"/>
                        </a:lnTo>
                        <a:lnTo>
                          <a:pt x="0" y="19"/>
                        </a:lnTo>
                        <a:lnTo>
                          <a:pt x="39" y="35"/>
                        </a:lnTo>
                        <a:lnTo>
                          <a:pt x="45" y="29"/>
                        </a:lnTo>
                        <a:lnTo>
                          <a:pt x="138" y="29"/>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48" name="Freeform 29"/>
                  <p:cNvSpPr>
                    <a:spLocks/>
                  </p:cNvSpPr>
                  <p:nvPr/>
                </p:nvSpPr>
                <p:spPr bwMode="auto">
                  <a:xfrm>
                    <a:off x="3030" y="3391"/>
                    <a:ext cx="150" cy="35"/>
                  </a:xfrm>
                  <a:custGeom>
                    <a:avLst/>
                    <a:gdLst>
                      <a:gd name="T0" fmla="*/ 138 w 150"/>
                      <a:gd name="T1" fmla="*/ 29 h 35"/>
                      <a:gd name="T2" fmla="*/ 150 w 150"/>
                      <a:gd name="T3" fmla="*/ 16 h 35"/>
                      <a:gd name="T4" fmla="*/ 58 w 150"/>
                      <a:gd name="T5" fmla="*/ 16 h 35"/>
                      <a:gd name="T6" fmla="*/ 74 w 150"/>
                      <a:gd name="T7" fmla="*/ 0 h 35"/>
                      <a:gd name="T8" fmla="*/ 0 w 150"/>
                      <a:gd name="T9" fmla="*/ 19 h 35"/>
                      <a:gd name="T10" fmla="*/ 39 w 150"/>
                      <a:gd name="T11" fmla="*/ 35 h 35"/>
                      <a:gd name="T12" fmla="*/ 45 w 150"/>
                      <a:gd name="T13" fmla="*/ 29 h 35"/>
                      <a:gd name="T14" fmla="*/ 138 w 150"/>
                      <a:gd name="T15" fmla="*/ 29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38" y="29"/>
                        </a:moveTo>
                        <a:lnTo>
                          <a:pt x="150" y="16"/>
                        </a:lnTo>
                        <a:lnTo>
                          <a:pt x="58" y="16"/>
                        </a:lnTo>
                        <a:lnTo>
                          <a:pt x="74" y="0"/>
                        </a:lnTo>
                        <a:lnTo>
                          <a:pt x="0" y="19"/>
                        </a:lnTo>
                        <a:lnTo>
                          <a:pt x="39" y="35"/>
                        </a:lnTo>
                        <a:lnTo>
                          <a:pt x="45" y="29"/>
                        </a:lnTo>
                        <a:lnTo>
                          <a:pt x="138" y="29"/>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49" name="Freeform 30"/>
                  <p:cNvSpPr>
                    <a:spLocks/>
                  </p:cNvSpPr>
                  <p:nvPr/>
                </p:nvSpPr>
                <p:spPr bwMode="auto">
                  <a:xfrm>
                    <a:off x="3072" y="3346"/>
                    <a:ext cx="150" cy="38"/>
                  </a:xfrm>
                  <a:custGeom>
                    <a:avLst/>
                    <a:gdLst>
                      <a:gd name="T0" fmla="*/ 137 w 150"/>
                      <a:gd name="T1" fmla="*/ 29 h 38"/>
                      <a:gd name="T2" fmla="*/ 150 w 150"/>
                      <a:gd name="T3" fmla="*/ 16 h 38"/>
                      <a:gd name="T4" fmla="*/ 60 w 150"/>
                      <a:gd name="T5" fmla="*/ 16 h 38"/>
                      <a:gd name="T6" fmla="*/ 76 w 150"/>
                      <a:gd name="T7" fmla="*/ 0 h 38"/>
                      <a:gd name="T8" fmla="*/ 0 w 150"/>
                      <a:gd name="T9" fmla="*/ 23 h 38"/>
                      <a:gd name="T10" fmla="*/ 41 w 150"/>
                      <a:gd name="T11" fmla="*/ 38 h 38"/>
                      <a:gd name="T12" fmla="*/ 48 w 150"/>
                      <a:gd name="T13" fmla="*/ 29 h 38"/>
                      <a:gd name="T14" fmla="*/ 137 w 150"/>
                      <a:gd name="T15" fmla="*/ 29 h 38"/>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8"/>
                      <a:gd name="T26" fmla="*/ 150 w 150"/>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8">
                        <a:moveTo>
                          <a:pt x="137" y="29"/>
                        </a:moveTo>
                        <a:lnTo>
                          <a:pt x="150" y="16"/>
                        </a:lnTo>
                        <a:lnTo>
                          <a:pt x="60" y="16"/>
                        </a:lnTo>
                        <a:lnTo>
                          <a:pt x="76" y="0"/>
                        </a:lnTo>
                        <a:lnTo>
                          <a:pt x="0" y="23"/>
                        </a:lnTo>
                        <a:lnTo>
                          <a:pt x="41" y="38"/>
                        </a:lnTo>
                        <a:lnTo>
                          <a:pt x="48" y="29"/>
                        </a:lnTo>
                        <a:lnTo>
                          <a:pt x="137" y="29"/>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50" name="Freeform 31"/>
                  <p:cNvSpPr>
                    <a:spLocks/>
                  </p:cNvSpPr>
                  <p:nvPr/>
                </p:nvSpPr>
                <p:spPr bwMode="auto">
                  <a:xfrm>
                    <a:off x="3072" y="3346"/>
                    <a:ext cx="150" cy="38"/>
                  </a:xfrm>
                  <a:custGeom>
                    <a:avLst/>
                    <a:gdLst>
                      <a:gd name="T0" fmla="*/ 137 w 150"/>
                      <a:gd name="T1" fmla="*/ 29 h 38"/>
                      <a:gd name="T2" fmla="*/ 150 w 150"/>
                      <a:gd name="T3" fmla="*/ 16 h 38"/>
                      <a:gd name="T4" fmla="*/ 60 w 150"/>
                      <a:gd name="T5" fmla="*/ 16 h 38"/>
                      <a:gd name="T6" fmla="*/ 76 w 150"/>
                      <a:gd name="T7" fmla="*/ 0 h 38"/>
                      <a:gd name="T8" fmla="*/ 0 w 150"/>
                      <a:gd name="T9" fmla="*/ 23 h 38"/>
                      <a:gd name="T10" fmla="*/ 41 w 150"/>
                      <a:gd name="T11" fmla="*/ 38 h 38"/>
                      <a:gd name="T12" fmla="*/ 48 w 150"/>
                      <a:gd name="T13" fmla="*/ 29 h 38"/>
                      <a:gd name="T14" fmla="*/ 137 w 150"/>
                      <a:gd name="T15" fmla="*/ 29 h 38"/>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8"/>
                      <a:gd name="T26" fmla="*/ 150 w 150"/>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8">
                        <a:moveTo>
                          <a:pt x="137" y="29"/>
                        </a:moveTo>
                        <a:lnTo>
                          <a:pt x="150" y="16"/>
                        </a:lnTo>
                        <a:lnTo>
                          <a:pt x="60" y="16"/>
                        </a:lnTo>
                        <a:lnTo>
                          <a:pt x="76" y="0"/>
                        </a:lnTo>
                        <a:lnTo>
                          <a:pt x="0" y="23"/>
                        </a:lnTo>
                        <a:lnTo>
                          <a:pt x="41" y="38"/>
                        </a:lnTo>
                        <a:lnTo>
                          <a:pt x="48" y="29"/>
                        </a:lnTo>
                        <a:lnTo>
                          <a:pt x="137" y="29"/>
                        </a:lnTo>
                        <a:close/>
                      </a:path>
                    </a:pathLst>
                  </a:custGeom>
                  <a:solidFill>
                    <a:srgbClr val="FFFFFF"/>
                  </a:solidFill>
                  <a:ln w="9525">
                    <a:noFill/>
                    <a:round/>
                    <a:headEnd/>
                    <a:tailEnd/>
                  </a:ln>
                </p:spPr>
                <p:txBody>
                  <a:bodyPr/>
                  <a:lstStyle/>
                  <a:p>
                    <a:endParaRPr lang="en-US" dirty="0">
                      <a:latin typeface="Times New Roman" pitchFamily="18" charset="0"/>
                    </a:endParaRPr>
                  </a:p>
                </p:txBody>
              </p:sp>
            </p:grpSp>
          </p:grpSp>
        </p:grpSp>
        <p:cxnSp>
          <p:nvCxnSpPr>
            <p:cNvPr id="66" name="Straight Connector 65"/>
            <p:cNvCxnSpPr>
              <a:endCxn id="18" idx="3"/>
            </p:cNvCxnSpPr>
            <p:nvPr/>
          </p:nvCxnSpPr>
          <p:spPr>
            <a:xfrm rot="10800000" flipV="1">
              <a:off x="2055812" y="3581400"/>
              <a:ext cx="611188" cy="375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17" idx="0"/>
            </p:cNvCxnSpPr>
            <p:nvPr/>
          </p:nvCxnSpPr>
          <p:spPr>
            <a:xfrm>
              <a:off x="2895600" y="3581400"/>
              <a:ext cx="645319" cy="446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endCxn id="15" idx="1"/>
            </p:cNvCxnSpPr>
            <p:nvPr/>
          </p:nvCxnSpPr>
          <p:spPr>
            <a:xfrm flipV="1">
              <a:off x="2961350" y="3007519"/>
              <a:ext cx="626400" cy="224749"/>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Picture 19" descr="Server01"/>
            <p:cNvPicPr>
              <a:picLocks noChangeAspect="1" noChangeArrowheads="1"/>
            </p:cNvPicPr>
            <p:nvPr/>
          </p:nvPicPr>
          <p:blipFill>
            <a:blip r:embed="rId2" cstate="print">
              <a:grayscl/>
            </a:blip>
            <a:srcRect/>
            <a:stretch>
              <a:fillRect/>
            </a:stretch>
          </p:blipFill>
          <p:spPr bwMode="auto">
            <a:xfrm>
              <a:off x="3587750" y="2487612"/>
              <a:ext cx="884238" cy="1039813"/>
            </a:xfrm>
            <a:prstGeom prst="rect">
              <a:avLst/>
            </a:prstGeom>
            <a:noFill/>
          </p:spPr>
        </p:pic>
        <p:sp>
          <p:nvSpPr>
            <p:cNvPr id="144" name="AutoShape 35"/>
            <p:cNvSpPr>
              <a:spLocks noChangeArrowheads="1"/>
            </p:cNvSpPr>
            <p:nvPr/>
          </p:nvSpPr>
          <p:spPr bwMode="auto">
            <a:xfrm>
              <a:off x="3086100" y="3276600"/>
              <a:ext cx="1562100" cy="635000"/>
            </a:xfrm>
            <a:prstGeom prst="roundRect">
              <a:avLst>
                <a:gd name="adj" fmla="val 6329"/>
              </a:avLst>
            </a:prstGeom>
            <a:noFill/>
            <a:ln w="9525" algn="ctr">
              <a:noFill/>
              <a:round/>
              <a:headEnd/>
              <a:tailEnd/>
            </a:ln>
            <a:effectLst>
              <a:outerShdw dist="35921" dir="2700000" algn="ctr" rotWithShape="0">
                <a:srgbClr val="AFAFAF"/>
              </a:outerShdw>
            </a:effectLst>
          </p:spPr>
          <p:txBody>
            <a:bodyPr anchor="ctr"/>
            <a:lstStyle/>
            <a:p>
              <a:pPr algn="ctr" eaLnBrk="0" hangingPunct="0"/>
              <a:r>
                <a:rPr lang="en-US" sz="1800" b="1" dirty="0"/>
                <a:t>192.168.1.1</a:t>
              </a:r>
            </a:p>
          </p:txBody>
        </p:sp>
        <p:sp>
          <p:nvSpPr>
            <p:cNvPr id="145" name="TextBox 144"/>
            <p:cNvSpPr txBox="1"/>
            <p:nvPr/>
          </p:nvSpPr>
          <p:spPr>
            <a:xfrm>
              <a:off x="838200" y="2590800"/>
              <a:ext cx="2069797" cy="430887"/>
            </a:xfrm>
            <a:prstGeom prst="rect">
              <a:avLst/>
            </a:prstGeom>
            <a:noFill/>
          </p:spPr>
          <p:txBody>
            <a:bodyPr wrap="none" rtlCol="0">
              <a:spAutoFit/>
            </a:bodyPr>
            <a:lstStyle/>
            <a:p>
              <a:r>
                <a:rPr lang="en-US" sz="2200" b="1" dirty="0">
                  <a:solidFill>
                    <a:srgbClr val="FF0000"/>
                  </a:solidFill>
                </a:rPr>
                <a:t>192.168.1.0/24</a:t>
              </a:r>
            </a:p>
          </p:txBody>
        </p:sp>
      </p:grpSp>
      <p:sp>
        <p:nvSpPr>
          <p:cNvPr id="150" name="Line Callout 1 (Accent Bar) 149"/>
          <p:cNvSpPr/>
          <p:nvPr/>
        </p:nvSpPr>
        <p:spPr>
          <a:xfrm>
            <a:off x="3581400" y="3200400"/>
            <a:ext cx="2286000" cy="762000"/>
          </a:xfrm>
          <a:prstGeom prst="accentCallout1">
            <a:avLst/>
          </a:prstGeom>
          <a:solidFill>
            <a:srgbClr val="C9E7A7"/>
          </a:solidFill>
          <a:ln>
            <a:solidFill>
              <a:srgbClr val="C9E7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lumMod val="95000"/>
                    <a:lumOff val="5000"/>
                  </a:schemeClr>
                </a:solidFill>
              </a:rPr>
              <a:t>Src</a:t>
            </a:r>
            <a:r>
              <a:rPr lang="en-US" dirty="0">
                <a:solidFill>
                  <a:schemeClr val="tx1">
                    <a:lumMod val="95000"/>
                    <a:lumOff val="5000"/>
                  </a:schemeClr>
                </a:solidFill>
              </a:rPr>
              <a:t>: 192.168.1.4</a:t>
            </a:r>
          </a:p>
          <a:p>
            <a:r>
              <a:rPr lang="en-US" dirty="0" err="1">
                <a:solidFill>
                  <a:schemeClr val="tx1">
                    <a:lumMod val="95000"/>
                    <a:lumOff val="5000"/>
                  </a:schemeClr>
                </a:solidFill>
              </a:rPr>
              <a:t>Dest</a:t>
            </a:r>
            <a:r>
              <a:rPr lang="en-US" dirty="0">
                <a:solidFill>
                  <a:schemeClr val="tx1">
                    <a:lumMod val="95000"/>
                    <a:lumOff val="5000"/>
                  </a:schemeClr>
                </a:solidFill>
              </a:rPr>
              <a:t>: 192.168.1.3</a:t>
            </a:r>
          </a:p>
        </p:txBody>
      </p:sp>
      <p:sp>
        <p:nvSpPr>
          <p:cNvPr id="152" name="Line Callout 1 (Accent Bar) 151"/>
          <p:cNvSpPr/>
          <p:nvPr/>
        </p:nvSpPr>
        <p:spPr>
          <a:xfrm>
            <a:off x="3352800" y="5334000"/>
            <a:ext cx="2286000" cy="762000"/>
          </a:xfrm>
          <a:prstGeom prst="accentCallout1">
            <a:avLst>
              <a:gd name="adj1" fmla="val 18750"/>
              <a:gd name="adj2" fmla="val -8333"/>
              <a:gd name="adj3" fmla="val -136227"/>
              <a:gd name="adj4" fmla="val -36878"/>
            </a:avLst>
          </a:prstGeom>
          <a:solidFill>
            <a:srgbClr val="C9E7A7"/>
          </a:solidFill>
          <a:ln>
            <a:solidFill>
              <a:srgbClr val="C9E7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lumMod val="95000"/>
                    <a:lumOff val="5000"/>
                  </a:schemeClr>
                </a:solidFill>
              </a:rPr>
              <a:t>Src</a:t>
            </a:r>
            <a:r>
              <a:rPr lang="en-US" dirty="0">
                <a:solidFill>
                  <a:schemeClr val="tx1">
                    <a:lumMod val="95000"/>
                    <a:lumOff val="5000"/>
                  </a:schemeClr>
                </a:solidFill>
              </a:rPr>
              <a:t>: 192.168.1.3</a:t>
            </a:r>
          </a:p>
          <a:p>
            <a:r>
              <a:rPr lang="en-US" dirty="0" err="1">
                <a:solidFill>
                  <a:schemeClr val="tx1">
                    <a:lumMod val="95000"/>
                    <a:lumOff val="5000"/>
                  </a:schemeClr>
                </a:solidFill>
              </a:rPr>
              <a:t>Dest</a:t>
            </a:r>
            <a:r>
              <a:rPr lang="en-US" dirty="0">
                <a:solidFill>
                  <a:schemeClr val="tx1">
                    <a:lumMod val="95000"/>
                    <a:lumOff val="5000"/>
                  </a:schemeClr>
                </a:solidFill>
              </a:rPr>
              <a:t>: 192.168.1.4</a:t>
            </a:r>
          </a:p>
        </p:txBody>
      </p:sp>
      <p:sp>
        <p:nvSpPr>
          <p:cNvPr id="154" name="Arc 29"/>
          <p:cNvSpPr>
            <a:spLocks/>
          </p:cNvSpPr>
          <p:nvPr/>
        </p:nvSpPr>
        <p:spPr bwMode="auto">
          <a:xfrm rot="20569616">
            <a:off x="1871265" y="3024434"/>
            <a:ext cx="2065024" cy="1059790"/>
          </a:xfrm>
          <a:custGeom>
            <a:avLst/>
            <a:gdLst>
              <a:gd name="G0" fmla="+- 13606 0 0"/>
              <a:gd name="G1" fmla="+- 21543 0 0"/>
              <a:gd name="G2" fmla="+- 21600 0 0"/>
              <a:gd name="T0" fmla="*/ 0 w 13606"/>
              <a:gd name="T1" fmla="*/ 4767 h 21543"/>
              <a:gd name="T2" fmla="*/ 12035 w 13606"/>
              <a:gd name="T3" fmla="*/ 0 h 21543"/>
              <a:gd name="T4" fmla="*/ 13606 w 13606"/>
              <a:gd name="T5" fmla="*/ 21543 h 21543"/>
            </a:gdLst>
            <a:ahLst/>
            <a:cxnLst>
              <a:cxn ang="0">
                <a:pos x="T0" y="T1"/>
              </a:cxn>
              <a:cxn ang="0">
                <a:pos x="T2" y="T3"/>
              </a:cxn>
              <a:cxn ang="0">
                <a:pos x="T4" y="T5"/>
              </a:cxn>
            </a:cxnLst>
            <a:rect l="0" t="0" r="r" b="b"/>
            <a:pathLst>
              <a:path w="13606" h="21543" fill="none" extrusionOk="0">
                <a:moveTo>
                  <a:pt x="-1" y="4766"/>
                </a:moveTo>
                <a:cubicBezTo>
                  <a:pt x="3430" y="1985"/>
                  <a:pt x="7630" y="321"/>
                  <a:pt x="12035" y="0"/>
                </a:cubicBezTo>
              </a:path>
              <a:path w="13606" h="21543" stroke="0" extrusionOk="0">
                <a:moveTo>
                  <a:pt x="-1" y="4766"/>
                </a:moveTo>
                <a:cubicBezTo>
                  <a:pt x="3430" y="1985"/>
                  <a:pt x="7630" y="321"/>
                  <a:pt x="12035" y="0"/>
                </a:cubicBezTo>
                <a:lnTo>
                  <a:pt x="13606" y="21543"/>
                </a:lnTo>
                <a:close/>
              </a:path>
            </a:pathLst>
          </a:custGeom>
          <a:noFill/>
          <a:ln w="50800">
            <a:solidFill>
              <a:srgbClr val="CC0000"/>
            </a:solidFill>
            <a:round/>
            <a:headEnd/>
            <a:tailEnd type="triangle" w="med" len="med"/>
          </a:ln>
          <a:effectLst/>
        </p:spPr>
        <p:txBody>
          <a:bodyPr anchor="ctr"/>
          <a:lstStyle/>
          <a:p>
            <a:endParaRPr lang="en-US"/>
          </a:p>
        </p:txBody>
      </p:sp>
      <p:sp>
        <p:nvSpPr>
          <p:cNvPr id="155" name="Line Callout 1 (Accent Bar) 154"/>
          <p:cNvSpPr/>
          <p:nvPr/>
        </p:nvSpPr>
        <p:spPr>
          <a:xfrm flipH="1">
            <a:off x="152400" y="1981200"/>
            <a:ext cx="2209800" cy="762000"/>
          </a:xfrm>
          <a:prstGeom prst="accentCallout1">
            <a:avLst>
              <a:gd name="adj1" fmla="val 18750"/>
              <a:gd name="adj2" fmla="val -8333"/>
              <a:gd name="adj3" fmla="val 127237"/>
              <a:gd name="adj4" fmla="val -23518"/>
            </a:avLst>
          </a:prstGeom>
          <a:solidFill>
            <a:srgbClr val="C9E7A7"/>
          </a:solidFill>
          <a:ln>
            <a:solidFill>
              <a:srgbClr val="C9E7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lumMod val="95000"/>
                    <a:lumOff val="5000"/>
                  </a:schemeClr>
                </a:solidFill>
              </a:rPr>
              <a:t>Src</a:t>
            </a:r>
            <a:r>
              <a:rPr lang="en-US" dirty="0">
                <a:solidFill>
                  <a:schemeClr val="tx1">
                    <a:lumMod val="95000"/>
                    <a:lumOff val="5000"/>
                  </a:schemeClr>
                </a:solidFill>
              </a:rPr>
              <a:t>: 192.168.1.3</a:t>
            </a:r>
          </a:p>
          <a:p>
            <a:r>
              <a:rPr lang="en-US" dirty="0" err="1">
                <a:solidFill>
                  <a:schemeClr val="tx1">
                    <a:lumMod val="95000"/>
                    <a:lumOff val="5000"/>
                  </a:schemeClr>
                </a:solidFill>
              </a:rPr>
              <a:t>Dest</a:t>
            </a:r>
            <a:r>
              <a:rPr lang="en-US" dirty="0">
                <a:solidFill>
                  <a:schemeClr val="tx1">
                    <a:lumMod val="95000"/>
                    <a:lumOff val="5000"/>
                  </a:schemeClr>
                </a:solidFill>
              </a:rPr>
              <a:t>: 210.64.72.14</a:t>
            </a:r>
          </a:p>
        </p:txBody>
      </p:sp>
      <p:grpSp>
        <p:nvGrpSpPr>
          <p:cNvPr id="10" name="Group 162"/>
          <p:cNvGrpSpPr/>
          <p:nvPr/>
        </p:nvGrpSpPr>
        <p:grpSpPr>
          <a:xfrm>
            <a:off x="5638800" y="2362200"/>
            <a:ext cx="2096625" cy="1411649"/>
            <a:chOff x="5638800" y="2362200"/>
            <a:chExt cx="2096625" cy="1411649"/>
          </a:xfrm>
        </p:grpSpPr>
        <p:pic>
          <p:nvPicPr>
            <p:cNvPr id="156" name="Picture 78" descr="cloud"/>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638800" y="2362200"/>
              <a:ext cx="2096625" cy="1411649"/>
            </a:xfrm>
            <a:prstGeom prst="rect">
              <a:avLst/>
            </a:prstGeom>
            <a:noFill/>
          </p:spPr>
        </p:pic>
        <p:sp>
          <p:nvSpPr>
            <p:cNvPr id="157" name="TextBox 156"/>
            <p:cNvSpPr txBox="1"/>
            <p:nvPr/>
          </p:nvSpPr>
          <p:spPr>
            <a:xfrm>
              <a:off x="6172200" y="2819400"/>
              <a:ext cx="1031051" cy="646331"/>
            </a:xfrm>
            <a:prstGeom prst="rect">
              <a:avLst/>
            </a:prstGeom>
            <a:noFill/>
          </p:spPr>
          <p:txBody>
            <a:bodyPr wrap="square" rtlCol="0">
              <a:spAutoFit/>
            </a:bodyPr>
            <a:lstStyle/>
            <a:p>
              <a:r>
                <a:rPr lang="en-US" b="1" dirty="0"/>
                <a:t>Internet</a:t>
              </a:r>
            </a:p>
            <a:p>
              <a:endParaRPr lang="en-US" dirty="0"/>
            </a:p>
          </p:txBody>
        </p:sp>
      </p:grpSp>
      <p:sp>
        <p:nvSpPr>
          <p:cNvPr id="158" name="Line Callout 1 (Accent Bar) 157"/>
          <p:cNvSpPr/>
          <p:nvPr/>
        </p:nvSpPr>
        <p:spPr>
          <a:xfrm flipH="1">
            <a:off x="2895600" y="1600200"/>
            <a:ext cx="2133600" cy="762000"/>
          </a:xfrm>
          <a:prstGeom prst="accentCallout1">
            <a:avLst>
              <a:gd name="adj1" fmla="val 18750"/>
              <a:gd name="adj2" fmla="val -8333"/>
              <a:gd name="adj3" fmla="val 133139"/>
              <a:gd name="adj4" fmla="val -15378"/>
            </a:avLst>
          </a:prstGeom>
          <a:solidFill>
            <a:srgbClr val="C9E7A7"/>
          </a:solidFill>
          <a:ln>
            <a:solidFill>
              <a:srgbClr val="C9E7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lumMod val="95000"/>
                    <a:lumOff val="5000"/>
                  </a:schemeClr>
                </a:solidFill>
              </a:rPr>
              <a:t>Src</a:t>
            </a:r>
            <a:r>
              <a:rPr lang="en-US" dirty="0">
                <a:solidFill>
                  <a:schemeClr val="tx1">
                    <a:lumMod val="95000"/>
                    <a:lumOff val="5000"/>
                  </a:schemeClr>
                </a:solidFill>
              </a:rPr>
              <a:t>: 192.168.1.3</a:t>
            </a:r>
          </a:p>
          <a:p>
            <a:r>
              <a:rPr lang="en-US" dirty="0" err="1">
                <a:solidFill>
                  <a:schemeClr val="tx1">
                    <a:lumMod val="95000"/>
                    <a:lumOff val="5000"/>
                  </a:schemeClr>
                </a:solidFill>
              </a:rPr>
              <a:t>Dest</a:t>
            </a:r>
            <a:r>
              <a:rPr lang="en-US" dirty="0">
                <a:solidFill>
                  <a:schemeClr val="tx1">
                    <a:lumMod val="95000"/>
                    <a:lumOff val="5000"/>
                  </a:schemeClr>
                </a:solidFill>
              </a:rPr>
              <a:t>: 210.64.72.14</a:t>
            </a:r>
          </a:p>
        </p:txBody>
      </p:sp>
      <p:sp>
        <p:nvSpPr>
          <p:cNvPr id="166" name="Freeform 165"/>
          <p:cNvSpPr/>
          <p:nvPr/>
        </p:nvSpPr>
        <p:spPr>
          <a:xfrm>
            <a:off x="1543987" y="4800599"/>
            <a:ext cx="5771213" cy="1235439"/>
          </a:xfrm>
          <a:custGeom>
            <a:avLst/>
            <a:gdLst>
              <a:gd name="connsiteX0" fmla="*/ 0 w 6580682"/>
              <a:gd name="connsiteY0" fmla="*/ 0 h 1703882"/>
              <a:gd name="connsiteX1" fmla="*/ 1034321 w 6580682"/>
              <a:gd name="connsiteY1" fmla="*/ 1334125 h 1703882"/>
              <a:gd name="connsiteX2" fmla="*/ 3462728 w 6580682"/>
              <a:gd name="connsiteY2" fmla="*/ 1603948 h 1703882"/>
              <a:gd name="connsiteX3" fmla="*/ 5801193 w 6580682"/>
              <a:gd name="connsiteY3" fmla="*/ 734518 h 1703882"/>
              <a:gd name="connsiteX4" fmla="*/ 6580682 w 6580682"/>
              <a:gd name="connsiteY4" fmla="*/ 359764 h 1703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80682" h="1703882">
                <a:moveTo>
                  <a:pt x="0" y="0"/>
                </a:moveTo>
                <a:cubicBezTo>
                  <a:pt x="228600" y="533400"/>
                  <a:pt x="457200" y="1066800"/>
                  <a:pt x="1034321" y="1334125"/>
                </a:cubicBezTo>
                <a:cubicBezTo>
                  <a:pt x="1611442" y="1601450"/>
                  <a:pt x="2668249" y="1703882"/>
                  <a:pt x="3462728" y="1603948"/>
                </a:cubicBezTo>
                <a:cubicBezTo>
                  <a:pt x="4257207" y="1504014"/>
                  <a:pt x="5281534" y="941882"/>
                  <a:pt x="5801193" y="734518"/>
                </a:cubicBezTo>
                <a:cubicBezTo>
                  <a:pt x="6320852" y="527154"/>
                  <a:pt x="6450767" y="443459"/>
                  <a:pt x="6580682" y="359764"/>
                </a:cubicBezTo>
              </a:path>
            </a:pathLst>
          </a:custGeom>
          <a:ln>
            <a:prstDash val="sysDot"/>
            <a:headEnd type="none" w="med" len="med"/>
            <a:tailEnd type="triangle" w="med" len="med"/>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168" name="Arc 26"/>
          <p:cNvSpPr>
            <a:spLocks/>
          </p:cNvSpPr>
          <p:nvPr/>
        </p:nvSpPr>
        <p:spPr bwMode="auto">
          <a:xfrm rot="21181834">
            <a:off x="2031788" y="3218563"/>
            <a:ext cx="1678452" cy="2021423"/>
          </a:xfrm>
          <a:custGeom>
            <a:avLst/>
            <a:gdLst>
              <a:gd name="G0" fmla="+- 14889 0 0"/>
              <a:gd name="G1" fmla="+- 21600 0 0"/>
              <a:gd name="G2" fmla="+- 21600 0 0"/>
              <a:gd name="T0" fmla="*/ 0 w 15285"/>
              <a:gd name="T1" fmla="*/ 5952 h 21600"/>
              <a:gd name="T2" fmla="*/ 15285 w 15285"/>
              <a:gd name="T3" fmla="*/ 4 h 21600"/>
              <a:gd name="T4" fmla="*/ 14889 w 15285"/>
              <a:gd name="T5" fmla="*/ 21600 h 21600"/>
            </a:gdLst>
            <a:ahLst/>
            <a:cxnLst>
              <a:cxn ang="0">
                <a:pos x="T0" y="T1"/>
              </a:cxn>
              <a:cxn ang="0">
                <a:pos x="T2" y="T3"/>
              </a:cxn>
              <a:cxn ang="0">
                <a:pos x="T4" y="T5"/>
              </a:cxn>
            </a:cxnLst>
            <a:rect l="0" t="0" r="r" b="b"/>
            <a:pathLst>
              <a:path w="15285" h="21600" fill="none" extrusionOk="0">
                <a:moveTo>
                  <a:pt x="-1" y="5951"/>
                </a:moveTo>
                <a:cubicBezTo>
                  <a:pt x="4015" y="2130"/>
                  <a:pt x="9346" y="-1"/>
                  <a:pt x="14889" y="0"/>
                </a:cubicBezTo>
                <a:cubicBezTo>
                  <a:pt x="15021" y="0"/>
                  <a:pt x="15153" y="1"/>
                  <a:pt x="15285" y="3"/>
                </a:cubicBezTo>
              </a:path>
              <a:path w="15285" h="21600" stroke="0" extrusionOk="0">
                <a:moveTo>
                  <a:pt x="-1" y="5951"/>
                </a:moveTo>
                <a:cubicBezTo>
                  <a:pt x="4015" y="2130"/>
                  <a:pt x="9346" y="-1"/>
                  <a:pt x="14889" y="0"/>
                </a:cubicBezTo>
                <a:cubicBezTo>
                  <a:pt x="15021" y="0"/>
                  <a:pt x="15153" y="1"/>
                  <a:pt x="15285" y="3"/>
                </a:cubicBezTo>
                <a:lnTo>
                  <a:pt x="14889" y="21600"/>
                </a:lnTo>
                <a:close/>
              </a:path>
            </a:pathLst>
          </a:custGeom>
          <a:noFill/>
          <a:ln w="50800">
            <a:solidFill>
              <a:srgbClr val="CC0000"/>
            </a:solidFill>
            <a:round/>
            <a:headEnd type="triangle" w="med" len="med"/>
            <a:tailEnd/>
          </a:ln>
          <a:effectLst/>
        </p:spPr>
        <p:txBody>
          <a:bodyPr anchor="ctr"/>
          <a:lstStyle/>
          <a:p>
            <a:endParaRPr lang="en-US"/>
          </a:p>
        </p:txBody>
      </p:sp>
      <p:sp>
        <p:nvSpPr>
          <p:cNvPr id="169" name="Freeform 168"/>
          <p:cNvSpPr/>
          <p:nvPr/>
        </p:nvSpPr>
        <p:spPr>
          <a:xfrm>
            <a:off x="1905000" y="1066800"/>
            <a:ext cx="4512039" cy="567128"/>
          </a:xfrm>
          <a:custGeom>
            <a:avLst/>
            <a:gdLst>
              <a:gd name="connsiteX0" fmla="*/ 0 w 4512039"/>
              <a:gd name="connsiteY0" fmla="*/ 537148 h 567128"/>
              <a:gd name="connsiteX1" fmla="*/ 779489 w 4512039"/>
              <a:gd name="connsiteY1" fmla="*/ 192374 h 567128"/>
              <a:gd name="connsiteX2" fmla="*/ 1618938 w 4512039"/>
              <a:gd name="connsiteY2" fmla="*/ 27482 h 567128"/>
              <a:gd name="connsiteX3" fmla="*/ 2503357 w 4512039"/>
              <a:gd name="connsiteY3" fmla="*/ 27482 h 567128"/>
              <a:gd name="connsiteX4" fmla="*/ 3342807 w 4512039"/>
              <a:gd name="connsiteY4" fmla="*/ 192374 h 567128"/>
              <a:gd name="connsiteX5" fmla="*/ 4167266 w 4512039"/>
              <a:gd name="connsiteY5" fmla="*/ 447207 h 567128"/>
              <a:gd name="connsiteX6" fmla="*/ 4362138 w 4512039"/>
              <a:gd name="connsiteY6" fmla="*/ 507168 h 567128"/>
              <a:gd name="connsiteX7" fmla="*/ 4512039 w 4512039"/>
              <a:gd name="connsiteY7" fmla="*/ 567128 h 567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12039" h="567128">
                <a:moveTo>
                  <a:pt x="0" y="537148"/>
                </a:moveTo>
                <a:cubicBezTo>
                  <a:pt x="254833" y="407233"/>
                  <a:pt x="509666" y="277318"/>
                  <a:pt x="779489" y="192374"/>
                </a:cubicBezTo>
                <a:cubicBezTo>
                  <a:pt x="1049312" y="107430"/>
                  <a:pt x="1331627" y="54964"/>
                  <a:pt x="1618938" y="27482"/>
                </a:cubicBezTo>
                <a:cubicBezTo>
                  <a:pt x="1906249" y="0"/>
                  <a:pt x="2216046" y="0"/>
                  <a:pt x="2503357" y="27482"/>
                </a:cubicBezTo>
                <a:cubicBezTo>
                  <a:pt x="2790669" y="54964"/>
                  <a:pt x="3065489" y="122420"/>
                  <a:pt x="3342807" y="192374"/>
                </a:cubicBezTo>
                <a:cubicBezTo>
                  <a:pt x="3620125" y="262328"/>
                  <a:pt x="4167266" y="447207"/>
                  <a:pt x="4167266" y="447207"/>
                </a:cubicBezTo>
                <a:cubicBezTo>
                  <a:pt x="4337154" y="499673"/>
                  <a:pt x="4304676" y="487181"/>
                  <a:pt x="4362138" y="507168"/>
                </a:cubicBezTo>
                <a:cubicBezTo>
                  <a:pt x="4419600" y="527155"/>
                  <a:pt x="4465819" y="547141"/>
                  <a:pt x="4512039" y="567128"/>
                </a:cubicBezTo>
              </a:path>
            </a:pathLst>
          </a:custGeom>
          <a:ln>
            <a:headEnd type="triangle" w="med" len="med"/>
            <a:tailEnd type="triangle" w="med" len="med"/>
          </a:ln>
        </p:spPr>
        <p:style>
          <a:lnRef idx="2">
            <a:schemeClr val="accent2"/>
          </a:lnRef>
          <a:fillRef idx="0">
            <a:schemeClr val="accent2"/>
          </a:fillRef>
          <a:effectRef idx="1">
            <a:schemeClr val="accent2"/>
          </a:effectRef>
          <a:fontRef idx="minor">
            <a:schemeClr val="tx1"/>
          </a:fontRef>
        </p:style>
        <p:txBody>
          <a:bodyPr rtlCol="0"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endParaRPr lang="en-US" sz="3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70" name="TextBox 169"/>
          <p:cNvSpPr txBox="1"/>
          <p:nvPr/>
        </p:nvSpPr>
        <p:spPr>
          <a:xfrm>
            <a:off x="3810000" y="533400"/>
            <a:ext cx="965649" cy="553998"/>
          </a:xfrm>
          <a:prstGeom prst="rect">
            <a:avLst/>
          </a:prstGeom>
          <a:noFill/>
        </p:spPr>
        <p:txBody>
          <a:bodyPr wrap="none" rtlCol="0">
            <a:spAutoFit/>
          </a:bodyPr>
          <a:lstStyle/>
          <a:p>
            <a:r>
              <a:rPr lang="en-US" sz="3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NAT</a:t>
            </a:r>
          </a:p>
        </p:txBody>
      </p:sp>
      <p:sp>
        <p:nvSpPr>
          <p:cNvPr id="70" name="Line Callout 1 (Accent Bar) 69"/>
          <p:cNvSpPr/>
          <p:nvPr/>
        </p:nvSpPr>
        <p:spPr>
          <a:xfrm flipH="1">
            <a:off x="4724400" y="4114800"/>
            <a:ext cx="2133600" cy="762000"/>
          </a:xfrm>
          <a:prstGeom prst="accentCallout1">
            <a:avLst>
              <a:gd name="adj1" fmla="val 18750"/>
              <a:gd name="adj2" fmla="val -8333"/>
              <a:gd name="adj3" fmla="val -31107"/>
              <a:gd name="adj4" fmla="val -28198"/>
            </a:avLst>
          </a:prstGeom>
          <a:solidFill>
            <a:srgbClr val="C9E7A7"/>
          </a:solidFill>
          <a:ln>
            <a:solidFill>
              <a:srgbClr val="C9E7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lumMod val="95000"/>
                    <a:lumOff val="5000"/>
                  </a:schemeClr>
                </a:solidFill>
              </a:rPr>
              <a:t>Src</a:t>
            </a:r>
            <a:r>
              <a:rPr lang="en-US" dirty="0">
                <a:solidFill>
                  <a:schemeClr val="tx1">
                    <a:lumMod val="95000"/>
                    <a:lumOff val="5000"/>
                  </a:schemeClr>
                </a:solidFill>
              </a:rPr>
              <a:t>: 210.64.72.14</a:t>
            </a:r>
          </a:p>
          <a:p>
            <a:r>
              <a:rPr lang="en-US" dirty="0" err="1">
                <a:solidFill>
                  <a:schemeClr val="tx1">
                    <a:lumMod val="95000"/>
                    <a:lumOff val="5000"/>
                  </a:schemeClr>
                </a:solidFill>
              </a:rPr>
              <a:t>Dest</a:t>
            </a:r>
            <a:r>
              <a:rPr lang="en-US" dirty="0">
                <a:solidFill>
                  <a:schemeClr val="tx1">
                    <a:lumMod val="95000"/>
                    <a:lumOff val="5000"/>
                  </a:schemeClr>
                </a:solidFill>
              </a:rPr>
              <a:t>: 10.207.37.19</a:t>
            </a:r>
          </a:p>
        </p:txBody>
      </p:sp>
      <p:cxnSp>
        <p:nvCxnSpPr>
          <p:cNvPr id="73" name="Straight Connector 72"/>
          <p:cNvCxnSpPr/>
          <p:nvPr/>
        </p:nvCxnSpPr>
        <p:spPr>
          <a:xfrm>
            <a:off x="3429000" y="1828800"/>
            <a:ext cx="1447800" cy="1588"/>
          </a:xfrm>
          <a:prstGeom prst="line">
            <a:avLst/>
          </a:prstGeom>
        </p:spPr>
        <p:style>
          <a:lnRef idx="2">
            <a:schemeClr val="accent2"/>
          </a:lnRef>
          <a:fillRef idx="0">
            <a:schemeClr val="accent2"/>
          </a:fillRef>
          <a:effectRef idx="1">
            <a:schemeClr val="accent2"/>
          </a:effectRef>
          <a:fontRef idx="minor">
            <a:schemeClr val="tx1"/>
          </a:fontRef>
        </p:style>
      </p:cxnSp>
      <p:sp>
        <p:nvSpPr>
          <p:cNvPr id="74" name="TextBox 73"/>
          <p:cNvSpPr txBox="1"/>
          <p:nvPr/>
        </p:nvSpPr>
        <p:spPr>
          <a:xfrm>
            <a:off x="3429000" y="1688068"/>
            <a:ext cx="1524000" cy="338554"/>
          </a:xfrm>
          <a:prstGeom prst="rect">
            <a:avLst/>
          </a:prstGeom>
          <a:solidFill>
            <a:schemeClr val="accent1">
              <a:lumMod val="20000"/>
              <a:lumOff val="80000"/>
            </a:schemeClr>
          </a:solidFill>
        </p:spPr>
        <p:txBody>
          <a:bodyPr wrap="square" rtlCol="0">
            <a:spAutoFit/>
          </a:bodyPr>
          <a:lstStyle/>
          <a:p>
            <a:pPr algn="ctr"/>
            <a:r>
              <a:rPr lang="en-US" sz="1600" dirty="0">
                <a:solidFill>
                  <a:srgbClr val="FF0000"/>
                </a:solidFill>
              </a:rPr>
              <a:t>PUBLIC IP</a:t>
            </a:r>
            <a:endParaRPr lang="vi-VN" sz="1600" dirty="0">
              <a:solidFill>
                <a:srgbClr val="FF0000"/>
              </a:solidFill>
            </a:endParaRPr>
          </a:p>
        </p:txBody>
      </p:sp>
      <p:sp>
        <p:nvSpPr>
          <p:cNvPr id="75" name="TextBox 74"/>
          <p:cNvSpPr txBox="1"/>
          <p:nvPr/>
        </p:nvSpPr>
        <p:spPr>
          <a:xfrm>
            <a:off x="3429000" y="1676400"/>
            <a:ext cx="1524000" cy="338554"/>
          </a:xfrm>
          <a:prstGeom prst="rect">
            <a:avLst/>
          </a:prstGeom>
          <a:solidFill>
            <a:schemeClr val="accent1">
              <a:lumMod val="20000"/>
              <a:lumOff val="80000"/>
            </a:schemeClr>
          </a:solidFill>
        </p:spPr>
        <p:txBody>
          <a:bodyPr wrap="square" rtlCol="0">
            <a:spAutoFit/>
          </a:bodyPr>
          <a:lstStyle/>
          <a:p>
            <a:pPr algn="ctr"/>
            <a:r>
              <a:rPr lang="en-US" sz="1600" dirty="0">
                <a:solidFill>
                  <a:srgbClr val="FF0000"/>
                </a:solidFill>
              </a:rPr>
              <a:t>10.207.37.19</a:t>
            </a:r>
            <a:endParaRPr lang="vi-VN" sz="1600" dirty="0">
              <a:solidFill>
                <a:srgbClr val="FF0000"/>
              </a:solidFill>
            </a:endParaRPr>
          </a:p>
        </p:txBody>
      </p:sp>
      <p:sp>
        <p:nvSpPr>
          <p:cNvPr id="76" name="Line Callout 1 (Accent Bar) 75"/>
          <p:cNvSpPr/>
          <p:nvPr/>
        </p:nvSpPr>
        <p:spPr>
          <a:xfrm flipH="1">
            <a:off x="3657600" y="3200400"/>
            <a:ext cx="2133600" cy="762000"/>
          </a:xfrm>
          <a:prstGeom prst="accentCallout1">
            <a:avLst>
              <a:gd name="adj1" fmla="val 750"/>
              <a:gd name="adj2" fmla="val 68095"/>
              <a:gd name="adj3" fmla="val -27107"/>
              <a:gd name="adj4" fmla="val 69659"/>
            </a:avLst>
          </a:prstGeom>
          <a:solidFill>
            <a:srgbClr val="C9E7A7"/>
          </a:solidFill>
          <a:ln>
            <a:solidFill>
              <a:srgbClr val="C9E7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lumMod val="95000"/>
                    <a:lumOff val="5000"/>
                  </a:schemeClr>
                </a:solidFill>
              </a:rPr>
              <a:t>Src</a:t>
            </a:r>
            <a:r>
              <a:rPr lang="en-US" dirty="0">
                <a:solidFill>
                  <a:schemeClr val="tx1">
                    <a:lumMod val="95000"/>
                    <a:lumOff val="5000"/>
                  </a:schemeClr>
                </a:solidFill>
              </a:rPr>
              <a:t>: 210.64.72.14</a:t>
            </a:r>
          </a:p>
          <a:p>
            <a:r>
              <a:rPr lang="en-US" dirty="0" err="1">
                <a:solidFill>
                  <a:schemeClr val="tx1">
                    <a:lumMod val="95000"/>
                    <a:lumOff val="5000"/>
                  </a:schemeClr>
                </a:solidFill>
              </a:rPr>
              <a:t>Dest</a:t>
            </a:r>
            <a:r>
              <a:rPr lang="en-US" dirty="0">
                <a:solidFill>
                  <a:schemeClr val="tx1">
                    <a:lumMod val="95000"/>
                    <a:lumOff val="5000"/>
                  </a:schemeClr>
                </a:solidFill>
              </a:rPr>
              <a:t>: 10.207.37.19</a:t>
            </a:r>
          </a:p>
        </p:txBody>
      </p:sp>
      <p:cxnSp>
        <p:nvCxnSpPr>
          <p:cNvPr id="78" name="Straight Connector 77"/>
          <p:cNvCxnSpPr/>
          <p:nvPr/>
        </p:nvCxnSpPr>
        <p:spPr>
          <a:xfrm>
            <a:off x="4343400" y="3733800"/>
            <a:ext cx="1371600" cy="1588"/>
          </a:xfrm>
          <a:prstGeom prst="line">
            <a:avLst/>
          </a:prstGeom>
        </p:spPr>
        <p:style>
          <a:lnRef idx="2">
            <a:schemeClr val="accent2"/>
          </a:lnRef>
          <a:fillRef idx="0">
            <a:schemeClr val="accent2"/>
          </a:fillRef>
          <a:effectRef idx="1">
            <a:schemeClr val="accent2"/>
          </a:effectRef>
          <a:fontRef idx="minor">
            <a:schemeClr val="tx1"/>
          </a:fontRef>
        </p:style>
      </p:cxnSp>
      <p:sp>
        <p:nvSpPr>
          <p:cNvPr id="80" name="TextBox 79"/>
          <p:cNvSpPr txBox="1"/>
          <p:nvPr/>
        </p:nvSpPr>
        <p:spPr>
          <a:xfrm>
            <a:off x="4343400" y="3581400"/>
            <a:ext cx="1447800" cy="338554"/>
          </a:xfrm>
          <a:prstGeom prst="rect">
            <a:avLst/>
          </a:prstGeom>
          <a:solidFill>
            <a:schemeClr val="accent1">
              <a:lumMod val="20000"/>
              <a:lumOff val="80000"/>
            </a:schemeClr>
          </a:solidFill>
        </p:spPr>
        <p:txBody>
          <a:bodyPr wrap="square" rtlCol="0">
            <a:spAutoFit/>
          </a:bodyPr>
          <a:lstStyle/>
          <a:p>
            <a:pPr algn="ctr"/>
            <a:r>
              <a:rPr lang="en-US" sz="1600" dirty="0">
                <a:solidFill>
                  <a:srgbClr val="FF0000"/>
                </a:solidFill>
              </a:rPr>
              <a:t>192.168.1.3</a:t>
            </a:r>
            <a:endParaRPr lang="vi-VN" sz="1600" dirty="0">
              <a:solidFill>
                <a:srgbClr val="FF0000"/>
              </a:solidFill>
            </a:endParaRPr>
          </a:p>
        </p:txBody>
      </p:sp>
      <p:sp>
        <p:nvSpPr>
          <p:cNvPr id="72" name="Slide Number Placeholder 71"/>
          <p:cNvSpPr>
            <a:spLocks noGrp="1"/>
          </p:cNvSpPr>
          <p:nvPr>
            <p:ph type="sldNum" sz="quarter" idx="12"/>
          </p:nvPr>
        </p:nvSpPr>
        <p:spPr/>
        <p:txBody>
          <a:bodyPr/>
          <a:lstStyle/>
          <a:p>
            <a:fld id="{4810A696-75C0-4E1D-A482-26D5420205C7}" type="slidenum">
              <a:rPr lang="en-US" smtClean="0"/>
              <a:pPr/>
              <a:t>51</a:t>
            </a:fld>
            <a:endParaRPr lang="en-US"/>
          </a:p>
        </p:txBody>
      </p:sp>
      <p:sp>
        <p:nvSpPr>
          <p:cNvPr id="77" name="Footer Placeholder 76"/>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43"/>
                                        </p:tgtEl>
                                        <p:attrNameLst>
                                          <p:attrName>style.visibility</p:attrName>
                                        </p:attrNameLst>
                                      </p:cBhvr>
                                      <p:to>
                                        <p:strVal val="visible"/>
                                      </p:to>
                                    </p:set>
                                    <p:animEffect transition="in" filter="dissolve">
                                      <p:cBhvr>
                                        <p:cTn id="15" dur="500"/>
                                        <p:tgtEl>
                                          <p:spTgt spid="14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down)">
                                      <p:cBhvr>
                                        <p:cTn id="20" dur="500"/>
                                        <p:tgtEl>
                                          <p:spTgt spid="2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50"/>
                                        </p:tgtEl>
                                        <p:attrNameLst>
                                          <p:attrName>style.visibility</p:attrName>
                                        </p:attrNameLst>
                                      </p:cBhvr>
                                      <p:to>
                                        <p:strVal val="visible"/>
                                      </p:to>
                                    </p:set>
                                    <p:animEffect transition="in" filter="wipe(left)">
                                      <p:cBhvr>
                                        <p:cTn id="25" dur="500"/>
                                        <p:tgtEl>
                                          <p:spTgt spid="150"/>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150"/>
                                        </p:tgtEl>
                                        <p:attrNameLst>
                                          <p:attrName>style.visibility</p:attrName>
                                        </p:attrNameLst>
                                      </p:cBhvr>
                                      <p:to>
                                        <p:strVal val="hidden"/>
                                      </p:to>
                                    </p:set>
                                  </p:childTnLst>
                                </p:cTn>
                              </p:par>
                              <p:par>
                                <p:cTn id="30" presetID="1" presetClass="exit" presetSubtype="0" fill="hold" grpId="1" nodeType="withEffect">
                                  <p:stCondLst>
                                    <p:cond delay="0"/>
                                  </p:stCondLst>
                                  <p:childTnLst>
                                    <p:set>
                                      <p:cBhvr>
                                        <p:cTn id="31" dur="1" fill="hold">
                                          <p:stCondLst>
                                            <p:cond delay="0"/>
                                          </p:stCondLst>
                                        </p:cTn>
                                        <p:tgtEl>
                                          <p:spTgt spid="26"/>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up)">
                                      <p:cBhvr>
                                        <p:cTn id="36" dur="500"/>
                                        <p:tgtEl>
                                          <p:spTgt spid="2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52"/>
                                        </p:tgtEl>
                                        <p:attrNameLst>
                                          <p:attrName>style.visibility</p:attrName>
                                        </p:attrNameLst>
                                      </p:cBhvr>
                                      <p:to>
                                        <p:strVal val="visible"/>
                                      </p:to>
                                    </p:set>
                                    <p:animEffect transition="in" filter="wipe(left)">
                                      <p:cBhvr>
                                        <p:cTn id="41" dur="500"/>
                                        <p:tgtEl>
                                          <p:spTgt spid="152"/>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1" nodeType="clickEffect">
                                  <p:stCondLst>
                                    <p:cond delay="0"/>
                                  </p:stCondLst>
                                  <p:childTnLst>
                                    <p:set>
                                      <p:cBhvr>
                                        <p:cTn id="45" dur="1" fill="hold">
                                          <p:stCondLst>
                                            <p:cond delay="0"/>
                                          </p:stCondLst>
                                        </p:cTn>
                                        <p:tgtEl>
                                          <p:spTgt spid="152"/>
                                        </p:tgtEl>
                                        <p:attrNameLst>
                                          <p:attrName>style.visibility</p:attrName>
                                        </p:attrNameLst>
                                      </p:cBhvr>
                                      <p:to>
                                        <p:strVal val="hidden"/>
                                      </p:to>
                                    </p:set>
                                  </p:childTnLst>
                                </p:cTn>
                              </p:par>
                              <p:par>
                                <p:cTn id="46" presetID="1" presetClass="exit" presetSubtype="0" fill="hold" grpId="1" nodeType="withEffect">
                                  <p:stCondLst>
                                    <p:cond delay="0"/>
                                  </p:stCondLst>
                                  <p:childTnLst>
                                    <p:set>
                                      <p:cBhvr>
                                        <p:cTn id="47" dur="1" fill="hold">
                                          <p:stCondLst>
                                            <p:cond delay="0"/>
                                          </p:stCondLst>
                                        </p:cTn>
                                        <p:tgtEl>
                                          <p:spTgt spid="24"/>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8" presetClass="entr" presetSubtype="6" fill="hold" grpId="0" nodeType="clickEffect">
                                  <p:stCondLst>
                                    <p:cond delay="0"/>
                                  </p:stCondLst>
                                  <p:childTnLst>
                                    <p:set>
                                      <p:cBhvr>
                                        <p:cTn id="51" dur="1" fill="hold">
                                          <p:stCondLst>
                                            <p:cond delay="0"/>
                                          </p:stCondLst>
                                        </p:cTn>
                                        <p:tgtEl>
                                          <p:spTgt spid="166"/>
                                        </p:tgtEl>
                                        <p:attrNameLst>
                                          <p:attrName>style.visibility</p:attrName>
                                        </p:attrNameLst>
                                      </p:cBhvr>
                                      <p:to>
                                        <p:strVal val="visible"/>
                                      </p:to>
                                    </p:set>
                                    <p:animEffect transition="in" filter="strips(downRight)">
                                      <p:cBhvr>
                                        <p:cTn id="52" dur="500"/>
                                        <p:tgtEl>
                                          <p:spTgt spid="166"/>
                                        </p:tgtEl>
                                      </p:cBhvr>
                                    </p:animEffect>
                                  </p:childTnLst>
                                </p:cTn>
                              </p:par>
                            </p:childTnLst>
                          </p:cTn>
                        </p:par>
                        <p:par>
                          <p:cTn id="53" fill="hold">
                            <p:stCondLst>
                              <p:cond delay="500"/>
                            </p:stCondLst>
                            <p:childTnLst>
                              <p:par>
                                <p:cTn id="54" presetID="9" presetClass="entr" presetSubtype="0" fill="hold" nodeType="after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dissolve">
                                      <p:cBhvr>
                                        <p:cTn id="56" dur="500"/>
                                        <p:tgtEl>
                                          <p:spTgt spid="14"/>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167"/>
                                        </p:tgtEl>
                                        <p:attrNameLst>
                                          <p:attrName>style.visibility</p:attrName>
                                        </p:attrNameLst>
                                      </p:cBhvr>
                                      <p:to>
                                        <p:strVal val="visible"/>
                                      </p:to>
                                    </p:set>
                                    <p:animEffect transition="in" filter="dissolve">
                                      <p:cBhvr>
                                        <p:cTn id="59" dur="500"/>
                                        <p:tgtEl>
                                          <p:spTgt spid="167"/>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79"/>
                                        </p:tgtEl>
                                        <p:attrNameLst>
                                          <p:attrName>style.visibility</p:attrName>
                                        </p:attrNameLst>
                                      </p:cBhvr>
                                      <p:to>
                                        <p:strVal val="visible"/>
                                      </p:to>
                                    </p:set>
                                    <p:animEffect transition="in" filter="dissolve">
                                      <p:cBhvr>
                                        <p:cTn id="64" dur="500"/>
                                        <p:tgtEl>
                                          <p:spTgt spid="79"/>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154"/>
                                        </p:tgtEl>
                                        <p:attrNameLst>
                                          <p:attrName>style.visibility</p:attrName>
                                        </p:attrNameLst>
                                      </p:cBhvr>
                                      <p:to>
                                        <p:strVal val="visible"/>
                                      </p:to>
                                    </p:set>
                                    <p:animEffect transition="in" filter="wipe(down)">
                                      <p:cBhvr>
                                        <p:cTn id="69" dur="500"/>
                                        <p:tgtEl>
                                          <p:spTgt spid="154"/>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155"/>
                                        </p:tgtEl>
                                        <p:attrNameLst>
                                          <p:attrName>style.visibility</p:attrName>
                                        </p:attrNameLst>
                                      </p:cBhvr>
                                      <p:to>
                                        <p:strVal val="visible"/>
                                      </p:to>
                                    </p:set>
                                    <p:animEffect transition="in" filter="wipe(left)">
                                      <p:cBhvr>
                                        <p:cTn id="74" dur="500"/>
                                        <p:tgtEl>
                                          <p:spTgt spid="155"/>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155"/>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25"/>
                                        </p:tgtEl>
                                        <p:attrNameLst>
                                          <p:attrName>style.visibility</p:attrName>
                                        </p:attrNameLst>
                                      </p:cBhvr>
                                      <p:to>
                                        <p:strVal val="visible"/>
                                      </p:to>
                                    </p:set>
                                    <p:animEffect transition="in" filter="wipe(down)">
                                      <p:cBhvr>
                                        <p:cTn id="83" dur="500"/>
                                        <p:tgtEl>
                                          <p:spTgt spid="25"/>
                                        </p:tgtEl>
                                      </p:cBhvr>
                                    </p:animEffect>
                                  </p:childTnLst>
                                </p:cTn>
                              </p:par>
                            </p:childTnLst>
                          </p:cTn>
                        </p:par>
                        <p:par>
                          <p:cTn id="84" fill="hold">
                            <p:stCondLst>
                              <p:cond delay="500"/>
                            </p:stCondLst>
                            <p:childTnLst>
                              <p:par>
                                <p:cTn id="85" presetID="22" presetClass="entr" presetSubtype="8" fill="hold" nodeType="afterEffect">
                                  <p:stCondLst>
                                    <p:cond delay="0"/>
                                  </p:stCondLst>
                                  <p:childTnLst>
                                    <p:set>
                                      <p:cBhvr>
                                        <p:cTn id="86" dur="1" fill="hold">
                                          <p:stCondLst>
                                            <p:cond delay="0"/>
                                          </p:stCondLst>
                                        </p:cTn>
                                        <p:tgtEl>
                                          <p:spTgt spid="10"/>
                                        </p:tgtEl>
                                        <p:attrNameLst>
                                          <p:attrName>style.visibility</p:attrName>
                                        </p:attrNameLst>
                                      </p:cBhvr>
                                      <p:to>
                                        <p:strVal val="visible"/>
                                      </p:to>
                                    </p:set>
                                    <p:animEffect transition="in" filter="wipe(left)">
                                      <p:cBhvr>
                                        <p:cTn id="87" dur="500"/>
                                        <p:tgtEl>
                                          <p:spTgt spid="10"/>
                                        </p:tgtEl>
                                      </p:cBhvr>
                                    </p:animEffect>
                                  </p:childTnLst>
                                </p:cTn>
                              </p:par>
                            </p:childTnLst>
                          </p:cTn>
                        </p:par>
                        <p:par>
                          <p:cTn id="88" fill="hold">
                            <p:stCondLst>
                              <p:cond delay="1000"/>
                            </p:stCondLst>
                            <p:childTnLst>
                              <p:par>
                                <p:cTn id="89" presetID="18" presetClass="entr" presetSubtype="12" fill="hold" grpId="0" nodeType="afterEffect">
                                  <p:stCondLst>
                                    <p:cond delay="0"/>
                                  </p:stCondLst>
                                  <p:childTnLst>
                                    <p:set>
                                      <p:cBhvr>
                                        <p:cTn id="90" dur="1" fill="hold">
                                          <p:stCondLst>
                                            <p:cond delay="0"/>
                                          </p:stCondLst>
                                        </p:cTn>
                                        <p:tgtEl>
                                          <p:spTgt spid="23"/>
                                        </p:tgtEl>
                                        <p:attrNameLst>
                                          <p:attrName>style.visibility</p:attrName>
                                        </p:attrNameLst>
                                      </p:cBhvr>
                                      <p:to>
                                        <p:strVal val="visible"/>
                                      </p:to>
                                    </p:set>
                                    <p:animEffect transition="in" filter="strips(downLeft)">
                                      <p:cBhvr>
                                        <p:cTn id="91" dur="500"/>
                                        <p:tgtEl>
                                          <p:spTgt spid="23"/>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158"/>
                                        </p:tgtEl>
                                        <p:attrNameLst>
                                          <p:attrName>style.visibility</p:attrName>
                                        </p:attrNameLst>
                                      </p:cBhvr>
                                      <p:to>
                                        <p:strVal val="visible"/>
                                      </p:to>
                                    </p:set>
                                    <p:animEffect transition="in" filter="wipe(left)">
                                      <p:cBhvr>
                                        <p:cTn id="96" dur="500"/>
                                        <p:tgtEl>
                                          <p:spTgt spid="158"/>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nodeType="clickEffect">
                                  <p:stCondLst>
                                    <p:cond delay="0"/>
                                  </p:stCondLst>
                                  <p:childTnLst>
                                    <p:set>
                                      <p:cBhvr>
                                        <p:cTn id="100" dur="1" fill="hold">
                                          <p:stCondLst>
                                            <p:cond delay="0"/>
                                          </p:stCondLst>
                                        </p:cTn>
                                        <p:tgtEl>
                                          <p:spTgt spid="73"/>
                                        </p:tgtEl>
                                        <p:attrNameLst>
                                          <p:attrName>style.visibility</p:attrName>
                                        </p:attrNameLst>
                                      </p:cBhvr>
                                      <p:to>
                                        <p:strVal val="visible"/>
                                      </p:to>
                                    </p:set>
                                    <p:animEffect transition="in" filter="wipe(left)">
                                      <p:cBhvr>
                                        <p:cTn id="101" dur="500"/>
                                        <p:tgtEl>
                                          <p:spTgt spid="73"/>
                                        </p:tgtEl>
                                      </p:cBhvr>
                                    </p:animEffect>
                                  </p:childTnLst>
                                </p:cTn>
                              </p:par>
                            </p:childTnLst>
                          </p:cTn>
                        </p:par>
                      </p:childTnLst>
                    </p:cTn>
                  </p:par>
                  <p:par>
                    <p:cTn id="102" fill="hold">
                      <p:stCondLst>
                        <p:cond delay="indefinite"/>
                      </p:stCondLst>
                      <p:childTnLst>
                        <p:par>
                          <p:cTn id="103" fill="hold">
                            <p:stCondLst>
                              <p:cond delay="0"/>
                            </p:stCondLst>
                            <p:childTnLst>
                              <p:par>
                                <p:cTn id="104" presetID="9" presetClass="entr" presetSubtype="0" fill="hold" grpId="0" nodeType="clickEffect">
                                  <p:stCondLst>
                                    <p:cond delay="0"/>
                                  </p:stCondLst>
                                  <p:childTnLst>
                                    <p:set>
                                      <p:cBhvr>
                                        <p:cTn id="105" dur="1" fill="hold">
                                          <p:stCondLst>
                                            <p:cond delay="0"/>
                                          </p:stCondLst>
                                        </p:cTn>
                                        <p:tgtEl>
                                          <p:spTgt spid="74"/>
                                        </p:tgtEl>
                                        <p:attrNameLst>
                                          <p:attrName>style.visibility</p:attrName>
                                        </p:attrNameLst>
                                      </p:cBhvr>
                                      <p:to>
                                        <p:strVal val="visible"/>
                                      </p:to>
                                    </p:set>
                                    <p:animEffect transition="in" filter="dissolve">
                                      <p:cBhvr>
                                        <p:cTn id="106" dur="500"/>
                                        <p:tgtEl>
                                          <p:spTgt spid="74"/>
                                        </p:tgtEl>
                                      </p:cBhvr>
                                    </p:animEffect>
                                  </p:childTnLst>
                                </p:cTn>
                              </p:par>
                            </p:childTnLst>
                          </p:cTn>
                        </p:par>
                      </p:childTnLst>
                    </p:cTn>
                  </p:par>
                  <p:par>
                    <p:cTn id="107" fill="hold">
                      <p:stCondLst>
                        <p:cond delay="indefinite"/>
                      </p:stCondLst>
                      <p:childTnLst>
                        <p:par>
                          <p:cTn id="108" fill="hold">
                            <p:stCondLst>
                              <p:cond delay="0"/>
                            </p:stCondLst>
                            <p:childTnLst>
                              <p:par>
                                <p:cTn id="109" presetID="9" presetClass="entr" presetSubtype="0" fill="hold" grpId="0" nodeType="clickEffect">
                                  <p:stCondLst>
                                    <p:cond delay="0"/>
                                  </p:stCondLst>
                                  <p:childTnLst>
                                    <p:set>
                                      <p:cBhvr>
                                        <p:cTn id="110" dur="1" fill="hold">
                                          <p:stCondLst>
                                            <p:cond delay="0"/>
                                          </p:stCondLst>
                                        </p:cTn>
                                        <p:tgtEl>
                                          <p:spTgt spid="75"/>
                                        </p:tgtEl>
                                        <p:attrNameLst>
                                          <p:attrName>style.visibility</p:attrName>
                                        </p:attrNameLst>
                                      </p:cBhvr>
                                      <p:to>
                                        <p:strVal val="visible"/>
                                      </p:to>
                                    </p:set>
                                    <p:animEffect transition="in" filter="dissolve">
                                      <p:cBhvr>
                                        <p:cTn id="111" dur="500"/>
                                        <p:tgtEl>
                                          <p:spTgt spid="75"/>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4" fill="hold" grpId="0" nodeType="clickEffect">
                                  <p:stCondLst>
                                    <p:cond delay="0"/>
                                  </p:stCondLst>
                                  <p:childTnLst>
                                    <p:set>
                                      <p:cBhvr>
                                        <p:cTn id="115" dur="1" fill="hold">
                                          <p:stCondLst>
                                            <p:cond delay="0"/>
                                          </p:stCondLst>
                                        </p:cTn>
                                        <p:tgtEl>
                                          <p:spTgt spid="27"/>
                                        </p:tgtEl>
                                        <p:attrNameLst>
                                          <p:attrName>style.visibility</p:attrName>
                                        </p:attrNameLst>
                                      </p:cBhvr>
                                      <p:to>
                                        <p:strVal val="visible"/>
                                      </p:to>
                                    </p:set>
                                    <p:animEffect transition="in" filter="wipe(down)">
                                      <p:cBhvr>
                                        <p:cTn id="116" dur="500"/>
                                        <p:tgtEl>
                                          <p:spTgt spid="27"/>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grpId="0" nodeType="clickEffect">
                                  <p:stCondLst>
                                    <p:cond delay="0"/>
                                  </p:stCondLst>
                                  <p:childTnLst>
                                    <p:set>
                                      <p:cBhvr>
                                        <p:cTn id="120" dur="1" fill="hold">
                                          <p:stCondLst>
                                            <p:cond delay="0"/>
                                          </p:stCondLst>
                                        </p:cTn>
                                        <p:tgtEl>
                                          <p:spTgt spid="70"/>
                                        </p:tgtEl>
                                        <p:attrNameLst>
                                          <p:attrName>style.visibility</p:attrName>
                                        </p:attrNameLst>
                                      </p:cBhvr>
                                      <p:to>
                                        <p:strVal val="visible"/>
                                      </p:to>
                                    </p:set>
                                    <p:animEffect transition="in" filter="wipe(left)">
                                      <p:cBhvr>
                                        <p:cTn id="121" dur="500"/>
                                        <p:tgtEl>
                                          <p:spTgt spid="70"/>
                                        </p:tgtEl>
                                      </p:cBhvr>
                                    </p:animEffect>
                                  </p:childTnLst>
                                </p:cTn>
                              </p:par>
                            </p:childTnLst>
                          </p:cTn>
                        </p:par>
                      </p:childTnLst>
                    </p:cTn>
                  </p:par>
                  <p:par>
                    <p:cTn id="122" fill="hold">
                      <p:stCondLst>
                        <p:cond delay="indefinite"/>
                      </p:stCondLst>
                      <p:childTnLst>
                        <p:par>
                          <p:cTn id="123" fill="hold">
                            <p:stCondLst>
                              <p:cond delay="0"/>
                            </p:stCondLst>
                            <p:childTnLst>
                              <p:par>
                                <p:cTn id="124" presetID="18" presetClass="entr" presetSubtype="12" fill="hold" grpId="0" nodeType="clickEffect">
                                  <p:stCondLst>
                                    <p:cond delay="0"/>
                                  </p:stCondLst>
                                  <p:childTnLst>
                                    <p:set>
                                      <p:cBhvr>
                                        <p:cTn id="125" dur="1" fill="hold">
                                          <p:stCondLst>
                                            <p:cond delay="0"/>
                                          </p:stCondLst>
                                        </p:cTn>
                                        <p:tgtEl>
                                          <p:spTgt spid="22"/>
                                        </p:tgtEl>
                                        <p:attrNameLst>
                                          <p:attrName>style.visibility</p:attrName>
                                        </p:attrNameLst>
                                      </p:cBhvr>
                                      <p:to>
                                        <p:strVal val="visible"/>
                                      </p:to>
                                    </p:set>
                                    <p:animEffect transition="in" filter="strips(downLeft)">
                                      <p:cBhvr>
                                        <p:cTn id="126" dur="500"/>
                                        <p:tgtEl>
                                          <p:spTgt spid="22"/>
                                        </p:tgtEl>
                                      </p:cBhvr>
                                    </p:animEffect>
                                  </p:childTnLst>
                                </p:cTn>
                              </p:par>
                              <p:par>
                                <p:cTn id="127" presetID="1" presetClass="exit" presetSubtype="0" fill="hold" grpId="1" nodeType="withEffect">
                                  <p:stCondLst>
                                    <p:cond delay="0"/>
                                  </p:stCondLst>
                                  <p:childTnLst>
                                    <p:set>
                                      <p:cBhvr>
                                        <p:cTn id="128" dur="1" fill="hold">
                                          <p:stCondLst>
                                            <p:cond delay="0"/>
                                          </p:stCondLst>
                                        </p:cTn>
                                        <p:tgtEl>
                                          <p:spTgt spid="70"/>
                                        </p:tgtEl>
                                        <p:attrNameLst>
                                          <p:attrName>style.visibility</p:attrName>
                                        </p:attrNameLst>
                                      </p:cBhvr>
                                      <p:to>
                                        <p:strVal val="hidden"/>
                                      </p:to>
                                    </p:set>
                                  </p:childTnLst>
                                </p:cTn>
                              </p:par>
                            </p:childTnLst>
                          </p:cTn>
                        </p:par>
                        <p:par>
                          <p:cTn id="129" fill="hold">
                            <p:stCondLst>
                              <p:cond delay="500"/>
                            </p:stCondLst>
                            <p:childTnLst>
                              <p:par>
                                <p:cTn id="130" presetID="22" presetClass="entr" presetSubtype="8" fill="hold" grpId="0" nodeType="afterEffect">
                                  <p:stCondLst>
                                    <p:cond delay="0"/>
                                  </p:stCondLst>
                                  <p:childTnLst>
                                    <p:set>
                                      <p:cBhvr>
                                        <p:cTn id="131" dur="1" fill="hold">
                                          <p:stCondLst>
                                            <p:cond delay="0"/>
                                          </p:stCondLst>
                                        </p:cTn>
                                        <p:tgtEl>
                                          <p:spTgt spid="76"/>
                                        </p:tgtEl>
                                        <p:attrNameLst>
                                          <p:attrName>style.visibility</p:attrName>
                                        </p:attrNameLst>
                                      </p:cBhvr>
                                      <p:to>
                                        <p:strVal val="visible"/>
                                      </p:to>
                                    </p:set>
                                    <p:animEffect transition="in" filter="wipe(left)">
                                      <p:cBhvr>
                                        <p:cTn id="132" dur="500"/>
                                        <p:tgtEl>
                                          <p:spTgt spid="76"/>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nodeType="clickEffect">
                                  <p:stCondLst>
                                    <p:cond delay="0"/>
                                  </p:stCondLst>
                                  <p:childTnLst>
                                    <p:set>
                                      <p:cBhvr>
                                        <p:cTn id="136" dur="1" fill="hold">
                                          <p:stCondLst>
                                            <p:cond delay="0"/>
                                          </p:stCondLst>
                                        </p:cTn>
                                        <p:tgtEl>
                                          <p:spTgt spid="78"/>
                                        </p:tgtEl>
                                        <p:attrNameLst>
                                          <p:attrName>style.visibility</p:attrName>
                                        </p:attrNameLst>
                                      </p:cBhvr>
                                      <p:to>
                                        <p:strVal val="visible"/>
                                      </p:to>
                                    </p:set>
                                    <p:animEffect transition="in" filter="wipe(left)">
                                      <p:cBhvr>
                                        <p:cTn id="137" dur="500"/>
                                        <p:tgtEl>
                                          <p:spTgt spid="78"/>
                                        </p:tgtEl>
                                      </p:cBhvr>
                                    </p:animEffect>
                                  </p:childTnLst>
                                </p:cTn>
                              </p:par>
                            </p:childTnLst>
                          </p:cTn>
                        </p:par>
                      </p:childTnLst>
                    </p:cTn>
                  </p:par>
                  <p:par>
                    <p:cTn id="138" fill="hold">
                      <p:stCondLst>
                        <p:cond delay="indefinite"/>
                      </p:stCondLst>
                      <p:childTnLst>
                        <p:par>
                          <p:cTn id="139" fill="hold">
                            <p:stCondLst>
                              <p:cond delay="0"/>
                            </p:stCondLst>
                            <p:childTnLst>
                              <p:par>
                                <p:cTn id="140" presetID="9" presetClass="entr" presetSubtype="0" fill="hold" grpId="0" nodeType="clickEffect">
                                  <p:stCondLst>
                                    <p:cond delay="0"/>
                                  </p:stCondLst>
                                  <p:childTnLst>
                                    <p:set>
                                      <p:cBhvr>
                                        <p:cTn id="141" dur="1" fill="hold">
                                          <p:stCondLst>
                                            <p:cond delay="0"/>
                                          </p:stCondLst>
                                        </p:cTn>
                                        <p:tgtEl>
                                          <p:spTgt spid="80"/>
                                        </p:tgtEl>
                                        <p:attrNameLst>
                                          <p:attrName>style.visibility</p:attrName>
                                        </p:attrNameLst>
                                      </p:cBhvr>
                                      <p:to>
                                        <p:strVal val="visible"/>
                                      </p:to>
                                    </p:set>
                                    <p:animEffect transition="in" filter="dissolve">
                                      <p:cBhvr>
                                        <p:cTn id="142" dur="500"/>
                                        <p:tgtEl>
                                          <p:spTgt spid="80"/>
                                        </p:tgtEl>
                                      </p:cBhvr>
                                    </p:animEffect>
                                  </p:childTnLst>
                                </p:cTn>
                              </p:par>
                            </p:childTnLst>
                          </p:cTn>
                        </p:par>
                      </p:childTnLst>
                    </p:cTn>
                  </p:par>
                  <p:par>
                    <p:cTn id="143" fill="hold">
                      <p:stCondLst>
                        <p:cond delay="indefinite"/>
                      </p:stCondLst>
                      <p:childTnLst>
                        <p:par>
                          <p:cTn id="144" fill="hold">
                            <p:stCondLst>
                              <p:cond delay="0"/>
                            </p:stCondLst>
                            <p:childTnLst>
                              <p:par>
                                <p:cTn id="145" presetID="1" presetClass="exit" presetSubtype="0" fill="hold" grpId="1" nodeType="clickEffect">
                                  <p:stCondLst>
                                    <p:cond delay="0"/>
                                  </p:stCondLst>
                                  <p:childTnLst>
                                    <p:set>
                                      <p:cBhvr>
                                        <p:cTn id="146" dur="1" fill="hold">
                                          <p:stCondLst>
                                            <p:cond delay="0"/>
                                          </p:stCondLst>
                                        </p:cTn>
                                        <p:tgtEl>
                                          <p:spTgt spid="76"/>
                                        </p:tgtEl>
                                        <p:attrNameLst>
                                          <p:attrName>style.visibility</p:attrName>
                                        </p:attrNameLst>
                                      </p:cBhvr>
                                      <p:to>
                                        <p:strVal val="hidden"/>
                                      </p:to>
                                    </p:set>
                                  </p:childTnLst>
                                </p:cTn>
                              </p:par>
                              <p:par>
                                <p:cTn id="147" presetID="1" presetClass="exit" presetSubtype="0" fill="hold" nodeType="withEffect">
                                  <p:stCondLst>
                                    <p:cond delay="0"/>
                                  </p:stCondLst>
                                  <p:childTnLst>
                                    <p:set>
                                      <p:cBhvr>
                                        <p:cTn id="148" dur="1" fill="hold">
                                          <p:stCondLst>
                                            <p:cond delay="0"/>
                                          </p:stCondLst>
                                        </p:cTn>
                                        <p:tgtEl>
                                          <p:spTgt spid="78"/>
                                        </p:tgtEl>
                                        <p:attrNameLst>
                                          <p:attrName>style.visibility</p:attrName>
                                        </p:attrNameLst>
                                      </p:cBhvr>
                                      <p:to>
                                        <p:strVal val="hidden"/>
                                      </p:to>
                                    </p:set>
                                  </p:childTnLst>
                                </p:cTn>
                              </p:par>
                              <p:par>
                                <p:cTn id="149" presetID="1" presetClass="exit" presetSubtype="0" fill="hold" grpId="1" nodeType="withEffect">
                                  <p:stCondLst>
                                    <p:cond delay="0"/>
                                  </p:stCondLst>
                                  <p:childTnLst>
                                    <p:set>
                                      <p:cBhvr>
                                        <p:cTn id="150" dur="1" fill="hold">
                                          <p:stCondLst>
                                            <p:cond delay="0"/>
                                          </p:stCondLst>
                                        </p:cTn>
                                        <p:tgtEl>
                                          <p:spTgt spid="80"/>
                                        </p:tgtEl>
                                        <p:attrNameLst>
                                          <p:attrName>style.visibility</p:attrName>
                                        </p:attrNameLst>
                                      </p:cBhvr>
                                      <p:to>
                                        <p:strVal val="hidden"/>
                                      </p:to>
                                    </p:set>
                                  </p:childTnLst>
                                </p:cTn>
                              </p:par>
                              <p:par>
                                <p:cTn id="151" presetID="18" presetClass="entr" presetSubtype="12" fill="hold" grpId="0" nodeType="withEffect">
                                  <p:stCondLst>
                                    <p:cond delay="0"/>
                                  </p:stCondLst>
                                  <p:childTnLst>
                                    <p:set>
                                      <p:cBhvr>
                                        <p:cTn id="152" dur="1" fill="hold">
                                          <p:stCondLst>
                                            <p:cond delay="0"/>
                                          </p:stCondLst>
                                        </p:cTn>
                                        <p:tgtEl>
                                          <p:spTgt spid="168"/>
                                        </p:tgtEl>
                                        <p:attrNameLst>
                                          <p:attrName>style.visibility</p:attrName>
                                        </p:attrNameLst>
                                      </p:cBhvr>
                                      <p:to>
                                        <p:strVal val="visible"/>
                                      </p:to>
                                    </p:set>
                                    <p:animEffect transition="in" filter="strips(downLeft)">
                                      <p:cBhvr>
                                        <p:cTn id="153" dur="500"/>
                                        <p:tgtEl>
                                          <p:spTgt spid="168"/>
                                        </p:tgtEl>
                                      </p:cBhvr>
                                    </p:animEffect>
                                  </p:childTnLst>
                                </p:cTn>
                              </p:par>
                            </p:childTnLst>
                          </p:cTn>
                        </p:par>
                      </p:childTnLst>
                    </p:cTn>
                  </p:par>
                  <p:par>
                    <p:cTn id="154" fill="hold">
                      <p:stCondLst>
                        <p:cond delay="indefinite"/>
                      </p:stCondLst>
                      <p:childTnLst>
                        <p:par>
                          <p:cTn id="155" fill="hold">
                            <p:stCondLst>
                              <p:cond delay="0"/>
                            </p:stCondLst>
                            <p:childTnLst>
                              <p:par>
                                <p:cTn id="156" presetID="22" presetClass="entr" presetSubtype="1" fill="hold" grpId="0" nodeType="clickEffect">
                                  <p:stCondLst>
                                    <p:cond delay="0"/>
                                  </p:stCondLst>
                                  <p:childTnLst>
                                    <p:set>
                                      <p:cBhvr>
                                        <p:cTn id="157" dur="1" fill="hold">
                                          <p:stCondLst>
                                            <p:cond delay="0"/>
                                          </p:stCondLst>
                                        </p:cTn>
                                        <p:tgtEl>
                                          <p:spTgt spid="169"/>
                                        </p:tgtEl>
                                        <p:attrNameLst>
                                          <p:attrName>style.visibility</p:attrName>
                                        </p:attrNameLst>
                                      </p:cBhvr>
                                      <p:to>
                                        <p:strVal val="visible"/>
                                      </p:to>
                                    </p:set>
                                    <p:animEffect transition="in" filter="wipe(up)">
                                      <p:cBhvr>
                                        <p:cTn id="158" dur="500"/>
                                        <p:tgtEl>
                                          <p:spTgt spid="169"/>
                                        </p:tgtEl>
                                      </p:cBhvr>
                                    </p:animEffect>
                                  </p:childTnLst>
                                </p:cTn>
                              </p:par>
                            </p:childTnLst>
                          </p:cTn>
                        </p:par>
                      </p:childTnLst>
                    </p:cTn>
                  </p:par>
                  <p:par>
                    <p:cTn id="159" fill="hold">
                      <p:stCondLst>
                        <p:cond delay="indefinite"/>
                      </p:stCondLst>
                      <p:childTnLst>
                        <p:par>
                          <p:cTn id="160" fill="hold">
                            <p:stCondLst>
                              <p:cond delay="0"/>
                            </p:stCondLst>
                            <p:childTnLst>
                              <p:par>
                                <p:cTn id="161" presetID="23" presetClass="entr" presetSubtype="16" fill="hold" grpId="0" nodeType="clickEffect">
                                  <p:stCondLst>
                                    <p:cond delay="0"/>
                                  </p:stCondLst>
                                  <p:childTnLst>
                                    <p:set>
                                      <p:cBhvr>
                                        <p:cTn id="162" dur="1" fill="hold">
                                          <p:stCondLst>
                                            <p:cond delay="0"/>
                                          </p:stCondLst>
                                        </p:cTn>
                                        <p:tgtEl>
                                          <p:spTgt spid="170"/>
                                        </p:tgtEl>
                                        <p:attrNameLst>
                                          <p:attrName>style.visibility</p:attrName>
                                        </p:attrNameLst>
                                      </p:cBhvr>
                                      <p:to>
                                        <p:strVal val="visible"/>
                                      </p:to>
                                    </p:set>
                                    <p:anim calcmode="lin" valueType="num">
                                      <p:cBhvr>
                                        <p:cTn id="163" dur="500" fill="hold"/>
                                        <p:tgtEl>
                                          <p:spTgt spid="170"/>
                                        </p:tgtEl>
                                        <p:attrNameLst>
                                          <p:attrName>ppt_w</p:attrName>
                                        </p:attrNameLst>
                                      </p:cBhvr>
                                      <p:tavLst>
                                        <p:tav tm="0">
                                          <p:val>
                                            <p:fltVal val="0"/>
                                          </p:val>
                                        </p:tav>
                                        <p:tav tm="100000">
                                          <p:val>
                                            <p:strVal val="#ppt_w"/>
                                          </p:val>
                                        </p:tav>
                                      </p:tavLst>
                                    </p:anim>
                                    <p:anim calcmode="lin" valueType="num">
                                      <p:cBhvr>
                                        <p:cTn id="164" dur="500" fill="hold"/>
                                        <p:tgtEl>
                                          <p:spTgt spid="17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 grpId="0" animBg="1"/>
      <p:bldP spid="7" grpId="0" animBg="1"/>
      <p:bldP spid="23" grpId="0" animBg="1"/>
      <p:bldP spid="24" grpId="0" animBg="1"/>
      <p:bldP spid="24" grpId="1" animBg="1"/>
      <p:bldP spid="25" grpId="0" animBg="1"/>
      <p:bldP spid="26" grpId="0" animBg="1"/>
      <p:bldP spid="26" grpId="1" animBg="1"/>
      <p:bldP spid="27" grpId="0" animBg="1"/>
      <p:bldP spid="79" grpId="0"/>
      <p:bldP spid="143" grpId="0"/>
      <p:bldP spid="22" grpId="0" animBg="1"/>
      <p:bldP spid="150" grpId="0" animBg="1"/>
      <p:bldP spid="150" grpId="1" animBg="1"/>
      <p:bldP spid="152" grpId="0" animBg="1"/>
      <p:bldP spid="152" grpId="1" animBg="1"/>
      <p:bldP spid="154" grpId="0" animBg="1"/>
      <p:bldP spid="155" grpId="0" animBg="1"/>
      <p:bldP spid="155" grpId="1" animBg="1"/>
      <p:bldP spid="158" grpId="0" animBg="1"/>
      <p:bldP spid="166" grpId="0" animBg="1"/>
      <p:bldP spid="168" grpId="0" animBg="1"/>
      <p:bldP spid="169" grpId="0" animBg="1"/>
      <p:bldP spid="170" grpId="0"/>
      <p:bldP spid="70" grpId="0" animBg="1"/>
      <p:bldP spid="70" grpId="1" animBg="1"/>
      <p:bldP spid="74" grpId="0" animBg="1"/>
      <p:bldP spid="75" grpId="0" animBg="1"/>
      <p:bldP spid="76" grpId="0" animBg="1"/>
      <p:bldP spid="76" grpId="1" animBg="1"/>
      <p:bldP spid="80" grpId="0" animBg="1"/>
      <p:bldP spid="80" grpId="1"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 </a:t>
            </a:r>
            <a:r>
              <a:rPr lang="en-US" dirty="0" err="1"/>
              <a:t>giới</a:t>
            </a:r>
            <a:r>
              <a:rPr lang="en-US" dirty="0"/>
              <a:t> </a:t>
            </a:r>
            <a:r>
              <a:rPr lang="en-US" dirty="0" err="1"/>
              <a:t>thiệu</a:t>
            </a:r>
            <a:endParaRPr lang="en-US" dirty="0"/>
          </a:p>
        </p:txBody>
      </p:sp>
      <p:sp>
        <p:nvSpPr>
          <p:cNvPr id="3" name="Content Placeholder 2"/>
          <p:cNvSpPr>
            <a:spLocks noGrp="1"/>
          </p:cNvSpPr>
          <p:nvPr>
            <p:ph sz="quarter" idx="1"/>
          </p:nvPr>
        </p:nvSpPr>
        <p:spPr/>
        <p:txBody>
          <a:bodyPr/>
          <a:lstStyle/>
          <a:p>
            <a:r>
              <a:rPr lang="en-US" dirty="0"/>
              <a:t>NAT = Network Address Translation</a:t>
            </a:r>
          </a:p>
          <a:p>
            <a:r>
              <a:rPr lang="en-US" dirty="0"/>
              <a:t>RFC 1631, 1918, 2663</a:t>
            </a:r>
          </a:p>
          <a:p>
            <a:r>
              <a:rPr lang="en-US" dirty="0" err="1"/>
              <a:t>Chức</a:t>
            </a:r>
            <a:r>
              <a:rPr lang="en-US" dirty="0"/>
              <a:t> </a:t>
            </a:r>
            <a:r>
              <a:rPr lang="en-US" dirty="0" err="1"/>
              <a:t>năng</a:t>
            </a:r>
            <a:r>
              <a:rPr lang="en-US" dirty="0"/>
              <a:t>: “</a:t>
            </a:r>
            <a:r>
              <a:rPr lang="en-US" dirty="0" err="1"/>
              <a:t>thay</a:t>
            </a:r>
            <a:r>
              <a:rPr lang="en-US" dirty="0"/>
              <a:t> </a:t>
            </a:r>
            <a:r>
              <a:rPr lang="en-US" dirty="0" err="1"/>
              <a:t>đổi</a:t>
            </a:r>
            <a:r>
              <a:rPr lang="en-US" dirty="0"/>
              <a:t>” </a:t>
            </a:r>
            <a:r>
              <a:rPr lang="en-US" dirty="0" err="1"/>
              <a:t>địa</a:t>
            </a:r>
            <a:r>
              <a:rPr lang="en-US" dirty="0"/>
              <a:t> </a:t>
            </a:r>
            <a:r>
              <a:rPr lang="en-US" dirty="0" err="1"/>
              <a:t>chỉ</a:t>
            </a:r>
            <a:endParaRPr lang="en-US" dirty="0"/>
          </a:p>
          <a:p>
            <a:pPr lvl="1"/>
            <a:r>
              <a:rPr lang="en-US" dirty="0"/>
              <a:t>Incoming: </a:t>
            </a:r>
            <a:r>
              <a:rPr lang="en-US" dirty="0" err="1"/>
              <a:t>thay</a:t>
            </a:r>
            <a:r>
              <a:rPr lang="en-US" dirty="0"/>
              <a:t> </a:t>
            </a:r>
            <a:r>
              <a:rPr lang="en-US" dirty="0" err="1"/>
              <a:t>đổi</a:t>
            </a:r>
            <a:r>
              <a:rPr lang="en-US" dirty="0"/>
              <a:t> </a:t>
            </a:r>
            <a:r>
              <a:rPr lang="en-US" dirty="0" err="1"/>
              <a:t>thông</a:t>
            </a:r>
            <a:r>
              <a:rPr lang="en-US" dirty="0"/>
              <a:t> tin </a:t>
            </a:r>
            <a:r>
              <a:rPr lang="en-US" dirty="0" err="1"/>
              <a:t>đích</a:t>
            </a:r>
            <a:r>
              <a:rPr lang="en-US" dirty="0"/>
              <a:t> </a:t>
            </a:r>
            <a:r>
              <a:rPr lang="en-US" dirty="0" err="1"/>
              <a:t>đến</a:t>
            </a:r>
            <a:endParaRPr lang="en-US" dirty="0"/>
          </a:p>
          <a:p>
            <a:pPr lvl="1"/>
            <a:r>
              <a:rPr lang="en-US" dirty="0"/>
              <a:t>Outgoing: </a:t>
            </a:r>
            <a:r>
              <a:rPr lang="en-US" dirty="0" err="1"/>
              <a:t>thay</a:t>
            </a:r>
            <a:r>
              <a:rPr lang="en-US" dirty="0"/>
              <a:t> </a:t>
            </a:r>
            <a:r>
              <a:rPr lang="en-US" dirty="0" err="1"/>
              <a:t>đổi</a:t>
            </a:r>
            <a:r>
              <a:rPr lang="en-US" dirty="0"/>
              <a:t> </a:t>
            </a:r>
            <a:r>
              <a:rPr lang="en-US" dirty="0" err="1"/>
              <a:t>thông</a:t>
            </a:r>
            <a:r>
              <a:rPr lang="en-US" dirty="0"/>
              <a:t> tin </a:t>
            </a:r>
            <a:r>
              <a:rPr lang="en-US" dirty="0" err="1"/>
              <a:t>nguồn</a:t>
            </a:r>
            <a:endParaRPr lang="en-US" dirty="0"/>
          </a:p>
          <a:p>
            <a:pPr lvl="1"/>
            <a:endParaRPr lang="en-US" dirty="0"/>
          </a:p>
          <a:p>
            <a:endParaRPr lang="en-US" dirty="0"/>
          </a:p>
        </p:txBody>
      </p:sp>
      <p:sp>
        <p:nvSpPr>
          <p:cNvPr id="86" name="Oval 11"/>
          <p:cNvSpPr>
            <a:spLocks noChangeArrowheads="1"/>
          </p:cNvSpPr>
          <p:nvPr/>
        </p:nvSpPr>
        <p:spPr bwMode="auto">
          <a:xfrm rot="20068532">
            <a:off x="6979536" y="5505358"/>
            <a:ext cx="1914761" cy="1239001"/>
          </a:xfrm>
          <a:prstGeom prst="ellipse">
            <a:avLst/>
          </a:prstGeom>
          <a:gradFill flip="none" rotWithShape="1">
            <a:gsLst>
              <a:gs pos="0">
                <a:schemeClr val="accent2">
                  <a:lumMod val="20000"/>
                  <a:lumOff val="80000"/>
                  <a:shade val="30000"/>
                  <a:satMod val="115000"/>
                </a:schemeClr>
              </a:gs>
              <a:gs pos="50000">
                <a:schemeClr val="accent2">
                  <a:lumMod val="20000"/>
                  <a:lumOff val="80000"/>
                  <a:shade val="67500"/>
                  <a:satMod val="115000"/>
                </a:schemeClr>
              </a:gs>
              <a:gs pos="100000">
                <a:schemeClr val="accent2">
                  <a:lumMod val="20000"/>
                  <a:lumOff val="80000"/>
                  <a:shade val="100000"/>
                  <a:satMod val="115000"/>
                </a:schemeClr>
              </a:gs>
            </a:gsLst>
            <a:path path="circle">
              <a:fillToRect t="100000" r="100000"/>
            </a:path>
            <a:tileRect l="-100000" b="-100000"/>
          </a:gradFill>
          <a:ln w="9525" algn="ctr">
            <a:noFill/>
            <a:round/>
            <a:headEnd/>
            <a:tailEnd/>
          </a:ln>
          <a:effectLst>
            <a:outerShdw dist="35921" dir="2700000" algn="ctr" rotWithShape="0">
              <a:srgbClr val="ADADAD"/>
            </a:outerShdw>
          </a:effectLst>
        </p:spPr>
        <p:txBody>
          <a:bodyPr wrap="none" anchor="ctr"/>
          <a:lstStyle/>
          <a:p>
            <a:pPr algn="ctr" eaLnBrk="0" hangingPunct="0"/>
            <a:endParaRPr lang="en-US" sz="1600" b="1" dirty="0">
              <a:latin typeface="Arial" charset="0"/>
            </a:endParaRPr>
          </a:p>
        </p:txBody>
      </p:sp>
      <p:sp>
        <p:nvSpPr>
          <p:cNvPr id="87" name="Oval 11"/>
          <p:cNvSpPr>
            <a:spLocks noChangeArrowheads="1"/>
          </p:cNvSpPr>
          <p:nvPr/>
        </p:nvSpPr>
        <p:spPr bwMode="auto">
          <a:xfrm rot="19895860">
            <a:off x="227586" y="3852089"/>
            <a:ext cx="4267200" cy="2686107"/>
          </a:xfrm>
          <a:prstGeom prst="ellipse">
            <a:avLst/>
          </a:prstGeom>
          <a:gradFill rotWithShape="1">
            <a:gsLst>
              <a:gs pos="0">
                <a:srgbClr val="F0F1FF"/>
              </a:gs>
              <a:gs pos="100000">
                <a:srgbClr val="B3C8DF"/>
              </a:gs>
            </a:gsLst>
            <a:path path="shape">
              <a:fillToRect l="50000" t="50000" r="50000" b="50000"/>
            </a:path>
          </a:gradFill>
          <a:ln w="9525" algn="ctr">
            <a:noFill/>
            <a:round/>
            <a:headEnd/>
            <a:tailEnd/>
          </a:ln>
          <a:effectLst>
            <a:outerShdw dist="35921" dir="2700000" algn="ctr" rotWithShape="0">
              <a:srgbClr val="ADADAD"/>
            </a:outerShdw>
          </a:effectLst>
        </p:spPr>
        <p:txBody>
          <a:bodyPr wrap="none" anchor="ctr"/>
          <a:lstStyle/>
          <a:p>
            <a:pPr algn="ctr" eaLnBrk="0" hangingPunct="0"/>
            <a:endParaRPr lang="en-US" sz="1600" b="1" dirty="0">
              <a:latin typeface="Arial" charset="0"/>
            </a:endParaRPr>
          </a:p>
        </p:txBody>
      </p:sp>
      <p:pic>
        <p:nvPicPr>
          <p:cNvPr id="88" name="Picture 18" descr="Server01"/>
          <p:cNvPicPr>
            <a:picLocks noChangeAspect="1" noChangeArrowheads="1"/>
          </p:cNvPicPr>
          <p:nvPr/>
        </p:nvPicPr>
        <p:blipFill>
          <a:blip r:embed="rId3" cstate="print">
            <a:grayscl/>
          </a:blip>
          <a:srcRect/>
          <a:stretch>
            <a:fillRect/>
          </a:stretch>
        </p:blipFill>
        <p:spPr bwMode="auto">
          <a:xfrm>
            <a:off x="7543800" y="5513485"/>
            <a:ext cx="884237" cy="1039812"/>
          </a:xfrm>
          <a:prstGeom prst="rect">
            <a:avLst/>
          </a:prstGeom>
          <a:noFill/>
        </p:spPr>
      </p:pic>
      <p:sp>
        <p:nvSpPr>
          <p:cNvPr id="89" name="Arc 27"/>
          <p:cNvSpPr>
            <a:spLocks/>
          </p:cNvSpPr>
          <p:nvPr/>
        </p:nvSpPr>
        <p:spPr bwMode="auto">
          <a:xfrm>
            <a:off x="6611938" y="4910235"/>
            <a:ext cx="1770062" cy="603250"/>
          </a:xfrm>
          <a:custGeom>
            <a:avLst/>
            <a:gdLst>
              <a:gd name="G0" fmla="+- 0 0 0"/>
              <a:gd name="G1" fmla="+- 2151 0 0"/>
              <a:gd name="G2" fmla="+- 21600 0 0"/>
              <a:gd name="T0" fmla="*/ 21493 w 21600"/>
              <a:gd name="T1" fmla="*/ 0 h 9780"/>
              <a:gd name="T2" fmla="*/ 20208 w 21600"/>
              <a:gd name="T3" fmla="*/ 9780 h 9780"/>
              <a:gd name="T4" fmla="*/ 0 w 21600"/>
              <a:gd name="T5" fmla="*/ 2151 h 9780"/>
            </a:gdLst>
            <a:ahLst/>
            <a:cxnLst>
              <a:cxn ang="0">
                <a:pos x="T0" y="T1"/>
              </a:cxn>
              <a:cxn ang="0">
                <a:pos x="T2" y="T3"/>
              </a:cxn>
              <a:cxn ang="0">
                <a:pos x="T4" y="T5"/>
              </a:cxn>
            </a:cxnLst>
            <a:rect l="0" t="0" r="r" b="b"/>
            <a:pathLst>
              <a:path w="21600" h="9780" fill="none" extrusionOk="0">
                <a:moveTo>
                  <a:pt x="21492" y="0"/>
                </a:moveTo>
                <a:cubicBezTo>
                  <a:pt x="21564" y="714"/>
                  <a:pt x="21600" y="1432"/>
                  <a:pt x="21600" y="2151"/>
                </a:cubicBezTo>
                <a:cubicBezTo>
                  <a:pt x="21600" y="4757"/>
                  <a:pt x="21128" y="7341"/>
                  <a:pt x="20207" y="9779"/>
                </a:cubicBezTo>
              </a:path>
              <a:path w="21600" h="9780" stroke="0" extrusionOk="0">
                <a:moveTo>
                  <a:pt x="21492" y="0"/>
                </a:moveTo>
                <a:cubicBezTo>
                  <a:pt x="21564" y="714"/>
                  <a:pt x="21600" y="1432"/>
                  <a:pt x="21600" y="2151"/>
                </a:cubicBezTo>
                <a:cubicBezTo>
                  <a:pt x="21600" y="4757"/>
                  <a:pt x="21128" y="7341"/>
                  <a:pt x="20207" y="9779"/>
                </a:cubicBezTo>
                <a:lnTo>
                  <a:pt x="0" y="2151"/>
                </a:lnTo>
                <a:close/>
              </a:path>
            </a:pathLst>
          </a:custGeom>
          <a:noFill/>
          <a:ln w="50800">
            <a:solidFill>
              <a:srgbClr val="CC0000"/>
            </a:solidFill>
            <a:round/>
            <a:headEnd/>
            <a:tailEnd type="triangle" w="med" len="med"/>
          </a:ln>
          <a:effectLst/>
        </p:spPr>
        <p:txBody>
          <a:bodyPr anchor="ctr"/>
          <a:lstStyle/>
          <a:p>
            <a:endParaRPr lang="en-US"/>
          </a:p>
        </p:txBody>
      </p:sp>
      <p:sp>
        <p:nvSpPr>
          <p:cNvPr id="90" name="Arc 29"/>
          <p:cNvSpPr>
            <a:spLocks/>
          </p:cNvSpPr>
          <p:nvPr/>
        </p:nvSpPr>
        <p:spPr bwMode="auto">
          <a:xfrm>
            <a:off x="4343400" y="3989485"/>
            <a:ext cx="609600" cy="1143000"/>
          </a:xfrm>
          <a:custGeom>
            <a:avLst/>
            <a:gdLst>
              <a:gd name="G0" fmla="+- 13606 0 0"/>
              <a:gd name="G1" fmla="+- 21543 0 0"/>
              <a:gd name="G2" fmla="+- 21600 0 0"/>
              <a:gd name="T0" fmla="*/ 0 w 13606"/>
              <a:gd name="T1" fmla="*/ 4767 h 21543"/>
              <a:gd name="T2" fmla="*/ 12035 w 13606"/>
              <a:gd name="T3" fmla="*/ 0 h 21543"/>
              <a:gd name="T4" fmla="*/ 13606 w 13606"/>
              <a:gd name="T5" fmla="*/ 21543 h 21543"/>
            </a:gdLst>
            <a:ahLst/>
            <a:cxnLst>
              <a:cxn ang="0">
                <a:pos x="T0" y="T1"/>
              </a:cxn>
              <a:cxn ang="0">
                <a:pos x="T2" y="T3"/>
              </a:cxn>
              <a:cxn ang="0">
                <a:pos x="T4" y="T5"/>
              </a:cxn>
            </a:cxnLst>
            <a:rect l="0" t="0" r="r" b="b"/>
            <a:pathLst>
              <a:path w="13606" h="21543" fill="none" extrusionOk="0">
                <a:moveTo>
                  <a:pt x="-1" y="4766"/>
                </a:moveTo>
                <a:cubicBezTo>
                  <a:pt x="3430" y="1985"/>
                  <a:pt x="7630" y="321"/>
                  <a:pt x="12035" y="0"/>
                </a:cubicBezTo>
              </a:path>
              <a:path w="13606" h="21543" stroke="0" extrusionOk="0">
                <a:moveTo>
                  <a:pt x="-1" y="4766"/>
                </a:moveTo>
                <a:cubicBezTo>
                  <a:pt x="3430" y="1985"/>
                  <a:pt x="7630" y="321"/>
                  <a:pt x="12035" y="0"/>
                </a:cubicBezTo>
                <a:lnTo>
                  <a:pt x="13606" y="21543"/>
                </a:lnTo>
                <a:close/>
              </a:path>
            </a:pathLst>
          </a:custGeom>
          <a:noFill/>
          <a:ln w="50800">
            <a:solidFill>
              <a:srgbClr val="CC0000"/>
            </a:solidFill>
            <a:round/>
            <a:headEnd/>
            <a:tailEnd type="triangle" w="med" len="med"/>
          </a:ln>
          <a:effectLst/>
        </p:spPr>
        <p:txBody>
          <a:bodyPr anchor="ctr"/>
          <a:lstStyle/>
          <a:p>
            <a:endParaRPr lang="en-US"/>
          </a:p>
        </p:txBody>
      </p:sp>
      <p:sp>
        <p:nvSpPr>
          <p:cNvPr id="91" name="Arc 31"/>
          <p:cNvSpPr>
            <a:spLocks/>
          </p:cNvSpPr>
          <p:nvPr/>
        </p:nvSpPr>
        <p:spPr bwMode="auto">
          <a:xfrm rot="20598767">
            <a:off x="6754743" y="5109015"/>
            <a:ext cx="1502680" cy="504139"/>
          </a:xfrm>
          <a:custGeom>
            <a:avLst/>
            <a:gdLst>
              <a:gd name="G0" fmla="+- 0 0 0"/>
              <a:gd name="G1" fmla="+- 4420 0 0"/>
              <a:gd name="G2" fmla="+- 21600 0 0"/>
              <a:gd name="T0" fmla="*/ 21143 w 21600"/>
              <a:gd name="T1" fmla="*/ 0 h 15183"/>
              <a:gd name="T2" fmla="*/ 18727 w 21600"/>
              <a:gd name="T3" fmla="*/ 15183 h 15183"/>
              <a:gd name="T4" fmla="*/ 0 w 21600"/>
              <a:gd name="T5" fmla="*/ 4420 h 15183"/>
            </a:gdLst>
            <a:ahLst/>
            <a:cxnLst>
              <a:cxn ang="0">
                <a:pos x="T0" y="T1"/>
              </a:cxn>
              <a:cxn ang="0">
                <a:pos x="T2" y="T3"/>
              </a:cxn>
              <a:cxn ang="0">
                <a:pos x="T4" y="T5"/>
              </a:cxn>
            </a:cxnLst>
            <a:rect l="0" t="0" r="r" b="b"/>
            <a:pathLst>
              <a:path w="21600" h="15183" fill="none" extrusionOk="0">
                <a:moveTo>
                  <a:pt x="21142" y="0"/>
                </a:moveTo>
                <a:cubicBezTo>
                  <a:pt x="21446" y="1453"/>
                  <a:pt x="21600" y="2934"/>
                  <a:pt x="21600" y="4420"/>
                </a:cubicBezTo>
                <a:cubicBezTo>
                  <a:pt x="21600" y="8197"/>
                  <a:pt x="20609" y="11908"/>
                  <a:pt x="18727" y="15183"/>
                </a:cubicBezTo>
              </a:path>
              <a:path w="21600" h="15183" stroke="0" extrusionOk="0">
                <a:moveTo>
                  <a:pt x="21142" y="0"/>
                </a:moveTo>
                <a:cubicBezTo>
                  <a:pt x="21446" y="1453"/>
                  <a:pt x="21600" y="2934"/>
                  <a:pt x="21600" y="4420"/>
                </a:cubicBezTo>
                <a:cubicBezTo>
                  <a:pt x="21600" y="8197"/>
                  <a:pt x="20609" y="11908"/>
                  <a:pt x="18727" y="15183"/>
                </a:cubicBezTo>
                <a:lnTo>
                  <a:pt x="0" y="4420"/>
                </a:lnTo>
                <a:close/>
              </a:path>
            </a:pathLst>
          </a:custGeom>
          <a:noFill/>
          <a:ln w="50800">
            <a:solidFill>
              <a:srgbClr val="CC0000"/>
            </a:solidFill>
            <a:round/>
            <a:headEnd type="triangle" w="med" len="med"/>
            <a:tailEnd/>
          </a:ln>
          <a:effectLst/>
        </p:spPr>
        <p:txBody>
          <a:bodyPr anchor="ctr"/>
          <a:lstStyle/>
          <a:p>
            <a:endParaRPr lang="en-US"/>
          </a:p>
        </p:txBody>
      </p:sp>
      <p:sp>
        <p:nvSpPr>
          <p:cNvPr id="92" name="AutoShape 35"/>
          <p:cNvSpPr>
            <a:spLocks noChangeArrowheads="1"/>
          </p:cNvSpPr>
          <p:nvPr/>
        </p:nvSpPr>
        <p:spPr bwMode="auto">
          <a:xfrm>
            <a:off x="5448300" y="3049685"/>
            <a:ext cx="1562100" cy="635000"/>
          </a:xfrm>
          <a:prstGeom prst="roundRect">
            <a:avLst>
              <a:gd name="adj" fmla="val 6329"/>
            </a:avLst>
          </a:prstGeom>
          <a:noFill/>
          <a:ln w="9525" algn="ctr">
            <a:noFill/>
            <a:round/>
            <a:headEnd/>
            <a:tailEnd/>
          </a:ln>
          <a:effectLst>
            <a:outerShdw dist="35921" dir="2700000" algn="ctr" rotWithShape="0">
              <a:schemeClr val="bg1"/>
            </a:outerShdw>
          </a:effectLst>
        </p:spPr>
        <p:txBody>
          <a:bodyPr anchor="ctr"/>
          <a:lstStyle/>
          <a:p>
            <a:pPr algn="ctr" eaLnBrk="0" hangingPunct="0"/>
            <a:r>
              <a:rPr lang="en-US" sz="1800" b="1" dirty="0">
                <a:solidFill>
                  <a:schemeClr val="accent1">
                    <a:lumMod val="50000"/>
                  </a:schemeClr>
                </a:solidFill>
              </a:rPr>
              <a:t>Public IP</a:t>
            </a:r>
          </a:p>
        </p:txBody>
      </p:sp>
      <p:sp>
        <p:nvSpPr>
          <p:cNvPr id="93" name="AutoShape 35"/>
          <p:cNvSpPr>
            <a:spLocks noChangeArrowheads="1"/>
          </p:cNvSpPr>
          <p:nvPr/>
        </p:nvSpPr>
        <p:spPr bwMode="auto">
          <a:xfrm>
            <a:off x="990600" y="2998885"/>
            <a:ext cx="1562100" cy="635000"/>
          </a:xfrm>
          <a:prstGeom prst="roundRect">
            <a:avLst>
              <a:gd name="adj" fmla="val 6329"/>
            </a:avLst>
          </a:prstGeom>
          <a:noFill/>
          <a:ln w="9525" algn="ctr">
            <a:noFill/>
            <a:round/>
            <a:headEnd/>
            <a:tailEnd/>
          </a:ln>
          <a:effectLst>
            <a:outerShdw dist="35921" dir="2700000" algn="ctr" rotWithShape="0">
              <a:schemeClr val="bg1"/>
            </a:outerShdw>
          </a:effectLst>
        </p:spPr>
        <p:txBody>
          <a:bodyPr anchor="ctr"/>
          <a:lstStyle/>
          <a:p>
            <a:pPr algn="ctr" eaLnBrk="0" hangingPunct="0"/>
            <a:r>
              <a:rPr lang="en-US" sz="1800" b="1" dirty="0">
                <a:solidFill>
                  <a:schemeClr val="accent1">
                    <a:lumMod val="50000"/>
                  </a:schemeClr>
                </a:solidFill>
              </a:rPr>
              <a:t>Private IP</a:t>
            </a:r>
          </a:p>
        </p:txBody>
      </p:sp>
      <p:sp>
        <p:nvSpPr>
          <p:cNvPr id="94" name="Arc 26"/>
          <p:cNvSpPr>
            <a:spLocks/>
          </p:cNvSpPr>
          <p:nvPr/>
        </p:nvSpPr>
        <p:spPr bwMode="auto">
          <a:xfrm rot="19279712" flipV="1">
            <a:off x="6147170" y="4305026"/>
            <a:ext cx="495522" cy="619125"/>
          </a:xfrm>
          <a:custGeom>
            <a:avLst/>
            <a:gdLst>
              <a:gd name="G0" fmla="+- 14889 0 0"/>
              <a:gd name="G1" fmla="+- 21600 0 0"/>
              <a:gd name="G2" fmla="+- 21600 0 0"/>
              <a:gd name="T0" fmla="*/ 0 w 15285"/>
              <a:gd name="T1" fmla="*/ 5952 h 21600"/>
              <a:gd name="T2" fmla="*/ 15285 w 15285"/>
              <a:gd name="T3" fmla="*/ 4 h 21600"/>
              <a:gd name="T4" fmla="*/ 14889 w 15285"/>
              <a:gd name="T5" fmla="*/ 21600 h 21600"/>
            </a:gdLst>
            <a:ahLst/>
            <a:cxnLst>
              <a:cxn ang="0">
                <a:pos x="T0" y="T1"/>
              </a:cxn>
              <a:cxn ang="0">
                <a:pos x="T2" y="T3"/>
              </a:cxn>
              <a:cxn ang="0">
                <a:pos x="T4" y="T5"/>
              </a:cxn>
            </a:cxnLst>
            <a:rect l="0" t="0" r="r" b="b"/>
            <a:pathLst>
              <a:path w="15285" h="21600" fill="none" extrusionOk="0">
                <a:moveTo>
                  <a:pt x="-1" y="5951"/>
                </a:moveTo>
                <a:cubicBezTo>
                  <a:pt x="4015" y="2130"/>
                  <a:pt x="9346" y="-1"/>
                  <a:pt x="14889" y="0"/>
                </a:cubicBezTo>
                <a:cubicBezTo>
                  <a:pt x="15021" y="0"/>
                  <a:pt x="15153" y="1"/>
                  <a:pt x="15285" y="3"/>
                </a:cubicBezTo>
              </a:path>
              <a:path w="15285" h="21600" stroke="0" extrusionOk="0">
                <a:moveTo>
                  <a:pt x="-1" y="5951"/>
                </a:moveTo>
                <a:cubicBezTo>
                  <a:pt x="4015" y="2130"/>
                  <a:pt x="9346" y="-1"/>
                  <a:pt x="14889" y="0"/>
                </a:cubicBezTo>
                <a:cubicBezTo>
                  <a:pt x="15021" y="0"/>
                  <a:pt x="15153" y="1"/>
                  <a:pt x="15285" y="3"/>
                </a:cubicBezTo>
                <a:lnTo>
                  <a:pt x="14889" y="21600"/>
                </a:lnTo>
                <a:close/>
              </a:path>
            </a:pathLst>
          </a:custGeom>
          <a:noFill/>
          <a:ln w="50800">
            <a:solidFill>
              <a:srgbClr val="CC0000"/>
            </a:solidFill>
            <a:round/>
            <a:headEnd type="triangle" w="med" len="med"/>
            <a:tailEnd/>
          </a:ln>
          <a:effectLst/>
        </p:spPr>
        <p:txBody>
          <a:bodyPr anchor="ctr"/>
          <a:lstStyle/>
          <a:p>
            <a:endParaRPr lang="en-US"/>
          </a:p>
        </p:txBody>
      </p:sp>
      <p:pic>
        <p:nvPicPr>
          <p:cNvPr id="102" name="Picture 22" descr="Computer_DesktopComputerSansKeyboard01"/>
          <p:cNvPicPr>
            <a:picLocks noChangeAspect="1" noChangeArrowheads="1"/>
          </p:cNvPicPr>
          <p:nvPr/>
        </p:nvPicPr>
        <p:blipFill>
          <a:blip r:embed="rId4" cstate="print"/>
          <a:srcRect/>
          <a:stretch>
            <a:fillRect/>
          </a:stretch>
        </p:blipFill>
        <p:spPr bwMode="auto">
          <a:xfrm>
            <a:off x="685800" y="4980085"/>
            <a:ext cx="760412" cy="925513"/>
          </a:xfrm>
          <a:prstGeom prst="rect">
            <a:avLst/>
          </a:prstGeom>
          <a:noFill/>
        </p:spPr>
      </p:pic>
      <p:sp>
        <p:nvSpPr>
          <p:cNvPr id="103" name="AutoShape 33"/>
          <p:cNvSpPr>
            <a:spLocks noChangeArrowheads="1"/>
          </p:cNvSpPr>
          <p:nvPr/>
        </p:nvSpPr>
        <p:spPr bwMode="auto">
          <a:xfrm>
            <a:off x="609600" y="5716685"/>
            <a:ext cx="533400" cy="482600"/>
          </a:xfrm>
          <a:prstGeom prst="roundRect">
            <a:avLst>
              <a:gd name="adj" fmla="val 6329"/>
            </a:avLst>
          </a:prstGeom>
          <a:noFill/>
          <a:ln w="9525" algn="ctr">
            <a:noFill/>
            <a:round/>
            <a:headEnd/>
            <a:tailEnd/>
          </a:ln>
          <a:effectLst>
            <a:outerShdw dist="35921" dir="2700000" algn="ctr" rotWithShape="0">
              <a:srgbClr val="AFAFAF"/>
            </a:outerShdw>
          </a:effectLst>
        </p:spPr>
        <p:txBody>
          <a:bodyPr anchor="ctr"/>
          <a:lstStyle/>
          <a:p>
            <a:pPr algn="ctr" eaLnBrk="0" hangingPunct="0"/>
            <a:r>
              <a:rPr lang="en-US" b="1" dirty="0">
                <a:solidFill>
                  <a:schemeClr val="bg1"/>
                </a:solidFill>
              </a:rPr>
              <a:t>.3</a:t>
            </a:r>
          </a:p>
        </p:txBody>
      </p:sp>
      <p:grpSp>
        <p:nvGrpSpPr>
          <p:cNvPr id="4" name="Group 4"/>
          <p:cNvGrpSpPr>
            <a:grpSpLocks noChangeAspect="1"/>
          </p:cNvGrpSpPr>
          <p:nvPr/>
        </p:nvGrpSpPr>
        <p:grpSpPr bwMode="auto">
          <a:xfrm>
            <a:off x="2438400" y="4751485"/>
            <a:ext cx="771811" cy="394368"/>
            <a:chOff x="2976" y="3327"/>
            <a:chExt cx="463" cy="198"/>
          </a:xfrm>
        </p:grpSpPr>
        <p:sp>
          <p:nvSpPr>
            <p:cNvPr id="112" name="AutoShape 5"/>
            <p:cNvSpPr>
              <a:spLocks noChangeAspect="1" noChangeArrowheads="1" noTextEdit="1"/>
            </p:cNvSpPr>
            <p:nvPr/>
          </p:nvSpPr>
          <p:spPr bwMode="auto">
            <a:xfrm>
              <a:off x="2976" y="3327"/>
              <a:ext cx="463" cy="198"/>
            </a:xfrm>
            <a:prstGeom prst="rect">
              <a:avLst/>
            </a:prstGeom>
            <a:noFill/>
            <a:ln w="9525">
              <a:noFill/>
              <a:miter lim="800000"/>
              <a:headEnd/>
              <a:tailEnd/>
            </a:ln>
          </p:spPr>
          <p:txBody>
            <a:bodyPr/>
            <a:lstStyle/>
            <a:p>
              <a:endParaRPr lang="en-US" dirty="0">
                <a:latin typeface="Times New Roman" pitchFamily="18" charset="0"/>
              </a:endParaRPr>
            </a:p>
          </p:txBody>
        </p:sp>
        <p:grpSp>
          <p:nvGrpSpPr>
            <p:cNvPr id="5" name="Group 6"/>
            <p:cNvGrpSpPr>
              <a:grpSpLocks/>
            </p:cNvGrpSpPr>
            <p:nvPr/>
          </p:nvGrpSpPr>
          <p:grpSpPr bwMode="auto">
            <a:xfrm>
              <a:off x="2976" y="3327"/>
              <a:ext cx="460" cy="195"/>
              <a:chOff x="2976" y="3327"/>
              <a:chExt cx="460" cy="195"/>
            </a:xfrm>
          </p:grpSpPr>
          <p:sp>
            <p:nvSpPr>
              <p:cNvPr id="133" name="Rectangle 7"/>
              <p:cNvSpPr>
                <a:spLocks noChangeArrowheads="1"/>
              </p:cNvSpPr>
              <p:nvPr/>
            </p:nvSpPr>
            <p:spPr bwMode="auto">
              <a:xfrm>
                <a:off x="2976" y="3432"/>
                <a:ext cx="351" cy="90"/>
              </a:xfrm>
              <a:prstGeom prst="rect">
                <a:avLst/>
              </a:prstGeom>
              <a:solidFill>
                <a:srgbClr val="0096D5"/>
              </a:solidFill>
              <a:ln w="9525">
                <a:noFill/>
                <a:miter lim="800000"/>
                <a:headEnd/>
                <a:tailEnd/>
              </a:ln>
            </p:spPr>
            <p:txBody>
              <a:bodyPr/>
              <a:lstStyle/>
              <a:p>
                <a:endParaRPr lang="en-US" dirty="0">
                  <a:latin typeface="Times New Roman" pitchFamily="18" charset="0"/>
                </a:endParaRPr>
              </a:p>
            </p:txBody>
          </p:sp>
          <p:sp>
            <p:nvSpPr>
              <p:cNvPr id="134" name="Rectangle 8"/>
              <p:cNvSpPr>
                <a:spLocks noChangeArrowheads="1"/>
              </p:cNvSpPr>
              <p:nvPr/>
            </p:nvSpPr>
            <p:spPr bwMode="auto">
              <a:xfrm>
                <a:off x="2977" y="3433"/>
                <a:ext cx="349" cy="88"/>
              </a:xfrm>
              <a:prstGeom prst="rect">
                <a:avLst/>
              </a:prstGeom>
              <a:solidFill>
                <a:srgbClr val="0096D5"/>
              </a:solidFill>
              <a:ln w="4763">
                <a:solidFill>
                  <a:srgbClr val="AAE6FF"/>
                </a:solidFill>
                <a:miter lim="800000"/>
                <a:headEnd/>
                <a:tailEnd/>
              </a:ln>
            </p:spPr>
            <p:txBody>
              <a:bodyPr/>
              <a:lstStyle/>
              <a:p>
                <a:endParaRPr lang="en-US" dirty="0">
                  <a:latin typeface="Times New Roman" pitchFamily="18" charset="0"/>
                </a:endParaRPr>
              </a:p>
            </p:txBody>
          </p:sp>
          <p:sp>
            <p:nvSpPr>
              <p:cNvPr id="135" name="Freeform 9"/>
              <p:cNvSpPr>
                <a:spLocks/>
              </p:cNvSpPr>
              <p:nvPr/>
            </p:nvSpPr>
            <p:spPr bwMode="auto">
              <a:xfrm>
                <a:off x="3327" y="3327"/>
                <a:ext cx="109" cy="195"/>
              </a:xfrm>
              <a:custGeom>
                <a:avLst/>
                <a:gdLst>
                  <a:gd name="T0" fmla="*/ 0 w 109"/>
                  <a:gd name="T1" fmla="*/ 105 h 195"/>
                  <a:gd name="T2" fmla="*/ 109 w 109"/>
                  <a:gd name="T3" fmla="*/ 0 h 195"/>
                  <a:gd name="T4" fmla="*/ 109 w 109"/>
                  <a:gd name="T5" fmla="*/ 89 h 195"/>
                  <a:gd name="T6" fmla="*/ 0 w 109"/>
                  <a:gd name="T7" fmla="*/ 195 h 195"/>
                  <a:gd name="T8" fmla="*/ 0 w 109"/>
                  <a:gd name="T9" fmla="*/ 105 h 195"/>
                  <a:gd name="T10" fmla="*/ 0 60000 65536"/>
                  <a:gd name="T11" fmla="*/ 0 60000 65536"/>
                  <a:gd name="T12" fmla="*/ 0 60000 65536"/>
                  <a:gd name="T13" fmla="*/ 0 60000 65536"/>
                  <a:gd name="T14" fmla="*/ 0 60000 65536"/>
                  <a:gd name="T15" fmla="*/ 0 w 109"/>
                  <a:gd name="T16" fmla="*/ 0 h 195"/>
                  <a:gd name="T17" fmla="*/ 109 w 109"/>
                  <a:gd name="T18" fmla="*/ 195 h 195"/>
                </a:gdLst>
                <a:ahLst/>
                <a:cxnLst>
                  <a:cxn ang="T10">
                    <a:pos x="T0" y="T1"/>
                  </a:cxn>
                  <a:cxn ang="T11">
                    <a:pos x="T2" y="T3"/>
                  </a:cxn>
                  <a:cxn ang="T12">
                    <a:pos x="T4" y="T5"/>
                  </a:cxn>
                  <a:cxn ang="T13">
                    <a:pos x="T6" y="T7"/>
                  </a:cxn>
                  <a:cxn ang="T14">
                    <a:pos x="T8" y="T9"/>
                  </a:cxn>
                </a:cxnLst>
                <a:rect l="T15" t="T16" r="T17" b="T18"/>
                <a:pathLst>
                  <a:path w="109" h="195">
                    <a:moveTo>
                      <a:pt x="0" y="105"/>
                    </a:moveTo>
                    <a:lnTo>
                      <a:pt x="109" y="0"/>
                    </a:lnTo>
                    <a:lnTo>
                      <a:pt x="109" y="89"/>
                    </a:lnTo>
                    <a:lnTo>
                      <a:pt x="0" y="195"/>
                    </a:lnTo>
                    <a:lnTo>
                      <a:pt x="0" y="105"/>
                    </a:lnTo>
                    <a:close/>
                  </a:path>
                </a:pathLst>
              </a:custGeom>
              <a:solidFill>
                <a:srgbClr val="005A80"/>
              </a:solidFill>
              <a:ln w="9525">
                <a:noFill/>
                <a:round/>
                <a:headEnd/>
                <a:tailEnd/>
              </a:ln>
            </p:spPr>
            <p:txBody>
              <a:bodyPr/>
              <a:lstStyle/>
              <a:p>
                <a:endParaRPr lang="en-US" dirty="0">
                  <a:latin typeface="Times New Roman" pitchFamily="18" charset="0"/>
                </a:endParaRPr>
              </a:p>
            </p:txBody>
          </p:sp>
          <p:sp>
            <p:nvSpPr>
              <p:cNvPr id="136" name="Freeform 10"/>
              <p:cNvSpPr>
                <a:spLocks/>
              </p:cNvSpPr>
              <p:nvPr/>
            </p:nvSpPr>
            <p:spPr bwMode="auto">
              <a:xfrm>
                <a:off x="3327" y="3327"/>
                <a:ext cx="109" cy="195"/>
              </a:xfrm>
              <a:custGeom>
                <a:avLst/>
                <a:gdLst>
                  <a:gd name="T0" fmla="*/ 0 w 109"/>
                  <a:gd name="T1" fmla="*/ 105 h 195"/>
                  <a:gd name="T2" fmla="*/ 109 w 109"/>
                  <a:gd name="T3" fmla="*/ 0 h 195"/>
                  <a:gd name="T4" fmla="*/ 109 w 109"/>
                  <a:gd name="T5" fmla="*/ 89 h 195"/>
                  <a:gd name="T6" fmla="*/ 0 w 109"/>
                  <a:gd name="T7" fmla="*/ 195 h 195"/>
                  <a:gd name="T8" fmla="*/ 0 w 109"/>
                  <a:gd name="T9" fmla="*/ 105 h 195"/>
                  <a:gd name="T10" fmla="*/ 0 60000 65536"/>
                  <a:gd name="T11" fmla="*/ 0 60000 65536"/>
                  <a:gd name="T12" fmla="*/ 0 60000 65536"/>
                  <a:gd name="T13" fmla="*/ 0 60000 65536"/>
                  <a:gd name="T14" fmla="*/ 0 60000 65536"/>
                  <a:gd name="T15" fmla="*/ 0 w 109"/>
                  <a:gd name="T16" fmla="*/ 0 h 195"/>
                  <a:gd name="T17" fmla="*/ 109 w 109"/>
                  <a:gd name="T18" fmla="*/ 195 h 195"/>
                </a:gdLst>
                <a:ahLst/>
                <a:cxnLst>
                  <a:cxn ang="T10">
                    <a:pos x="T0" y="T1"/>
                  </a:cxn>
                  <a:cxn ang="T11">
                    <a:pos x="T2" y="T3"/>
                  </a:cxn>
                  <a:cxn ang="T12">
                    <a:pos x="T4" y="T5"/>
                  </a:cxn>
                  <a:cxn ang="T13">
                    <a:pos x="T6" y="T7"/>
                  </a:cxn>
                  <a:cxn ang="T14">
                    <a:pos x="T8" y="T9"/>
                  </a:cxn>
                </a:cxnLst>
                <a:rect l="T15" t="T16" r="T17" b="T18"/>
                <a:pathLst>
                  <a:path w="109" h="195">
                    <a:moveTo>
                      <a:pt x="0" y="105"/>
                    </a:moveTo>
                    <a:lnTo>
                      <a:pt x="109" y="0"/>
                    </a:lnTo>
                    <a:lnTo>
                      <a:pt x="109" y="89"/>
                    </a:lnTo>
                    <a:lnTo>
                      <a:pt x="0" y="195"/>
                    </a:lnTo>
                    <a:lnTo>
                      <a:pt x="0" y="105"/>
                    </a:lnTo>
                    <a:close/>
                  </a:path>
                </a:pathLst>
              </a:custGeom>
              <a:solidFill>
                <a:srgbClr val="005A80"/>
              </a:solidFill>
              <a:ln w="4763">
                <a:solidFill>
                  <a:srgbClr val="AAE6FF"/>
                </a:solidFill>
                <a:round/>
                <a:headEnd/>
                <a:tailEnd/>
              </a:ln>
            </p:spPr>
            <p:txBody>
              <a:bodyPr/>
              <a:lstStyle/>
              <a:p>
                <a:endParaRPr lang="en-US" dirty="0">
                  <a:latin typeface="Times New Roman" pitchFamily="18" charset="0"/>
                </a:endParaRPr>
              </a:p>
            </p:txBody>
          </p:sp>
          <p:sp>
            <p:nvSpPr>
              <p:cNvPr id="137" name="Freeform 11"/>
              <p:cNvSpPr>
                <a:spLocks/>
              </p:cNvSpPr>
              <p:nvPr/>
            </p:nvSpPr>
            <p:spPr bwMode="auto">
              <a:xfrm>
                <a:off x="2976" y="3327"/>
                <a:ext cx="460" cy="105"/>
              </a:xfrm>
              <a:custGeom>
                <a:avLst/>
                <a:gdLst>
                  <a:gd name="T0" fmla="*/ 351 w 460"/>
                  <a:gd name="T1" fmla="*/ 105 h 105"/>
                  <a:gd name="T2" fmla="*/ 460 w 460"/>
                  <a:gd name="T3" fmla="*/ 0 h 105"/>
                  <a:gd name="T4" fmla="*/ 109 w 460"/>
                  <a:gd name="T5" fmla="*/ 0 h 105"/>
                  <a:gd name="T6" fmla="*/ 0 w 460"/>
                  <a:gd name="T7" fmla="*/ 105 h 105"/>
                  <a:gd name="T8" fmla="*/ 351 w 460"/>
                  <a:gd name="T9" fmla="*/ 105 h 105"/>
                  <a:gd name="T10" fmla="*/ 0 60000 65536"/>
                  <a:gd name="T11" fmla="*/ 0 60000 65536"/>
                  <a:gd name="T12" fmla="*/ 0 60000 65536"/>
                  <a:gd name="T13" fmla="*/ 0 60000 65536"/>
                  <a:gd name="T14" fmla="*/ 0 60000 65536"/>
                  <a:gd name="T15" fmla="*/ 0 w 460"/>
                  <a:gd name="T16" fmla="*/ 0 h 105"/>
                  <a:gd name="T17" fmla="*/ 460 w 460"/>
                  <a:gd name="T18" fmla="*/ 105 h 105"/>
                </a:gdLst>
                <a:ahLst/>
                <a:cxnLst>
                  <a:cxn ang="T10">
                    <a:pos x="T0" y="T1"/>
                  </a:cxn>
                  <a:cxn ang="T11">
                    <a:pos x="T2" y="T3"/>
                  </a:cxn>
                  <a:cxn ang="T12">
                    <a:pos x="T4" y="T5"/>
                  </a:cxn>
                  <a:cxn ang="T13">
                    <a:pos x="T6" y="T7"/>
                  </a:cxn>
                  <a:cxn ang="T14">
                    <a:pos x="T8" y="T9"/>
                  </a:cxn>
                </a:cxnLst>
                <a:rect l="T15" t="T16" r="T17" b="T18"/>
                <a:pathLst>
                  <a:path w="460" h="105">
                    <a:moveTo>
                      <a:pt x="351" y="105"/>
                    </a:moveTo>
                    <a:lnTo>
                      <a:pt x="460" y="0"/>
                    </a:lnTo>
                    <a:lnTo>
                      <a:pt x="109" y="0"/>
                    </a:lnTo>
                    <a:lnTo>
                      <a:pt x="0" y="105"/>
                    </a:lnTo>
                    <a:lnTo>
                      <a:pt x="351" y="105"/>
                    </a:lnTo>
                    <a:close/>
                  </a:path>
                </a:pathLst>
              </a:custGeom>
              <a:solidFill>
                <a:srgbClr val="00B4FF"/>
              </a:solidFill>
              <a:ln w="9525">
                <a:noFill/>
                <a:round/>
                <a:headEnd/>
                <a:tailEnd/>
              </a:ln>
            </p:spPr>
            <p:txBody>
              <a:bodyPr/>
              <a:lstStyle/>
              <a:p>
                <a:endParaRPr lang="en-US" dirty="0">
                  <a:latin typeface="Times New Roman" pitchFamily="18" charset="0"/>
                </a:endParaRPr>
              </a:p>
            </p:txBody>
          </p:sp>
          <p:sp>
            <p:nvSpPr>
              <p:cNvPr id="138" name="Freeform 12"/>
              <p:cNvSpPr>
                <a:spLocks/>
              </p:cNvSpPr>
              <p:nvPr/>
            </p:nvSpPr>
            <p:spPr bwMode="auto">
              <a:xfrm>
                <a:off x="2976" y="3327"/>
                <a:ext cx="460" cy="105"/>
              </a:xfrm>
              <a:custGeom>
                <a:avLst/>
                <a:gdLst>
                  <a:gd name="T0" fmla="*/ 351 w 460"/>
                  <a:gd name="T1" fmla="*/ 105 h 105"/>
                  <a:gd name="T2" fmla="*/ 460 w 460"/>
                  <a:gd name="T3" fmla="*/ 0 h 105"/>
                  <a:gd name="T4" fmla="*/ 109 w 460"/>
                  <a:gd name="T5" fmla="*/ 0 h 105"/>
                  <a:gd name="T6" fmla="*/ 0 w 460"/>
                  <a:gd name="T7" fmla="*/ 105 h 105"/>
                  <a:gd name="T8" fmla="*/ 351 w 460"/>
                  <a:gd name="T9" fmla="*/ 105 h 105"/>
                  <a:gd name="T10" fmla="*/ 0 60000 65536"/>
                  <a:gd name="T11" fmla="*/ 0 60000 65536"/>
                  <a:gd name="T12" fmla="*/ 0 60000 65536"/>
                  <a:gd name="T13" fmla="*/ 0 60000 65536"/>
                  <a:gd name="T14" fmla="*/ 0 60000 65536"/>
                  <a:gd name="T15" fmla="*/ 0 w 460"/>
                  <a:gd name="T16" fmla="*/ 0 h 105"/>
                  <a:gd name="T17" fmla="*/ 460 w 460"/>
                  <a:gd name="T18" fmla="*/ 105 h 105"/>
                </a:gdLst>
                <a:ahLst/>
                <a:cxnLst>
                  <a:cxn ang="T10">
                    <a:pos x="T0" y="T1"/>
                  </a:cxn>
                  <a:cxn ang="T11">
                    <a:pos x="T2" y="T3"/>
                  </a:cxn>
                  <a:cxn ang="T12">
                    <a:pos x="T4" y="T5"/>
                  </a:cxn>
                  <a:cxn ang="T13">
                    <a:pos x="T6" y="T7"/>
                  </a:cxn>
                  <a:cxn ang="T14">
                    <a:pos x="T8" y="T9"/>
                  </a:cxn>
                </a:cxnLst>
                <a:rect l="T15" t="T16" r="T17" b="T18"/>
                <a:pathLst>
                  <a:path w="460" h="105">
                    <a:moveTo>
                      <a:pt x="351" y="105"/>
                    </a:moveTo>
                    <a:lnTo>
                      <a:pt x="460" y="0"/>
                    </a:lnTo>
                    <a:lnTo>
                      <a:pt x="109" y="0"/>
                    </a:lnTo>
                    <a:lnTo>
                      <a:pt x="0" y="105"/>
                    </a:lnTo>
                    <a:lnTo>
                      <a:pt x="351" y="105"/>
                    </a:lnTo>
                    <a:close/>
                  </a:path>
                </a:pathLst>
              </a:custGeom>
              <a:solidFill>
                <a:srgbClr val="00B4FF"/>
              </a:solidFill>
              <a:ln w="4763">
                <a:solidFill>
                  <a:srgbClr val="AAE6FF"/>
                </a:solidFill>
                <a:round/>
                <a:headEnd/>
                <a:tailEnd/>
              </a:ln>
            </p:spPr>
            <p:txBody>
              <a:bodyPr/>
              <a:lstStyle/>
              <a:p>
                <a:endParaRPr lang="en-US" dirty="0">
                  <a:latin typeface="Times New Roman" pitchFamily="18" charset="0"/>
                </a:endParaRPr>
              </a:p>
            </p:txBody>
          </p:sp>
        </p:grpSp>
        <p:grpSp>
          <p:nvGrpSpPr>
            <p:cNvPr id="6" name="Group 13"/>
            <p:cNvGrpSpPr>
              <a:grpSpLocks/>
            </p:cNvGrpSpPr>
            <p:nvPr/>
          </p:nvGrpSpPr>
          <p:grpSpPr bwMode="auto">
            <a:xfrm>
              <a:off x="3027" y="3330"/>
              <a:ext cx="355" cy="96"/>
              <a:chOff x="3027" y="3330"/>
              <a:chExt cx="355" cy="96"/>
            </a:xfrm>
          </p:grpSpPr>
          <p:grpSp>
            <p:nvGrpSpPr>
              <p:cNvPr id="7" name="Group 14"/>
              <p:cNvGrpSpPr>
                <a:grpSpLocks/>
              </p:cNvGrpSpPr>
              <p:nvPr/>
            </p:nvGrpSpPr>
            <p:grpSpPr bwMode="auto">
              <a:xfrm>
                <a:off x="3027" y="3330"/>
                <a:ext cx="351" cy="93"/>
                <a:chOff x="3027" y="3330"/>
                <a:chExt cx="351" cy="93"/>
              </a:xfrm>
            </p:grpSpPr>
            <p:sp>
              <p:nvSpPr>
                <p:cNvPr id="125" name="Freeform 15"/>
                <p:cNvSpPr>
                  <a:spLocks/>
                </p:cNvSpPr>
                <p:nvPr/>
              </p:nvSpPr>
              <p:spPr bwMode="auto">
                <a:xfrm>
                  <a:off x="3184" y="3375"/>
                  <a:ext cx="150" cy="35"/>
                </a:xfrm>
                <a:custGeom>
                  <a:avLst/>
                  <a:gdLst>
                    <a:gd name="T0" fmla="*/ 12 w 150"/>
                    <a:gd name="T1" fmla="*/ 6 h 35"/>
                    <a:gd name="T2" fmla="*/ 0 w 150"/>
                    <a:gd name="T3" fmla="*/ 19 h 35"/>
                    <a:gd name="T4" fmla="*/ 89 w 150"/>
                    <a:gd name="T5" fmla="*/ 19 h 35"/>
                    <a:gd name="T6" fmla="*/ 76 w 150"/>
                    <a:gd name="T7" fmla="*/ 35 h 35"/>
                    <a:gd name="T8" fmla="*/ 150 w 150"/>
                    <a:gd name="T9" fmla="*/ 16 h 35"/>
                    <a:gd name="T10" fmla="*/ 111 w 150"/>
                    <a:gd name="T11" fmla="*/ 0 h 35"/>
                    <a:gd name="T12" fmla="*/ 102 w 150"/>
                    <a:gd name="T13" fmla="*/ 6 h 35"/>
                    <a:gd name="T14" fmla="*/ 12 w 150"/>
                    <a:gd name="T15" fmla="*/ 6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2" y="6"/>
                      </a:moveTo>
                      <a:lnTo>
                        <a:pt x="0" y="19"/>
                      </a:lnTo>
                      <a:lnTo>
                        <a:pt x="89" y="19"/>
                      </a:lnTo>
                      <a:lnTo>
                        <a:pt x="76" y="35"/>
                      </a:lnTo>
                      <a:lnTo>
                        <a:pt x="150" y="16"/>
                      </a:lnTo>
                      <a:lnTo>
                        <a:pt x="111" y="0"/>
                      </a:lnTo>
                      <a:lnTo>
                        <a:pt x="102" y="6"/>
                      </a:lnTo>
                      <a:lnTo>
                        <a:pt x="12" y="6"/>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126" name="Freeform 16"/>
                <p:cNvSpPr>
                  <a:spLocks/>
                </p:cNvSpPr>
                <p:nvPr/>
              </p:nvSpPr>
              <p:spPr bwMode="auto">
                <a:xfrm>
                  <a:off x="3184" y="3375"/>
                  <a:ext cx="150" cy="35"/>
                </a:xfrm>
                <a:custGeom>
                  <a:avLst/>
                  <a:gdLst>
                    <a:gd name="T0" fmla="*/ 12 w 150"/>
                    <a:gd name="T1" fmla="*/ 6 h 35"/>
                    <a:gd name="T2" fmla="*/ 0 w 150"/>
                    <a:gd name="T3" fmla="*/ 19 h 35"/>
                    <a:gd name="T4" fmla="*/ 89 w 150"/>
                    <a:gd name="T5" fmla="*/ 19 h 35"/>
                    <a:gd name="T6" fmla="*/ 76 w 150"/>
                    <a:gd name="T7" fmla="*/ 35 h 35"/>
                    <a:gd name="T8" fmla="*/ 150 w 150"/>
                    <a:gd name="T9" fmla="*/ 16 h 35"/>
                    <a:gd name="T10" fmla="*/ 111 w 150"/>
                    <a:gd name="T11" fmla="*/ 0 h 35"/>
                    <a:gd name="T12" fmla="*/ 102 w 150"/>
                    <a:gd name="T13" fmla="*/ 6 h 35"/>
                    <a:gd name="T14" fmla="*/ 12 w 150"/>
                    <a:gd name="T15" fmla="*/ 6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2" y="6"/>
                      </a:moveTo>
                      <a:lnTo>
                        <a:pt x="0" y="19"/>
                      </a:lnTo>
                      <a:lnTo>
                        <a:pt x="89" y="19"/>
                      </a:lnTo>
                      <a:lnTo>
                        <a:pt x="76" y="35"/>
                      </a:lnTo>
                      <a:lnTo>
                        <a:pt x="150" y="16"/>
                      </a:lnTo>
                      <a:lnTo>
                        <a:pt x="111" y="0"/>
                      </a:lnTo>
                      <a:lnTo>
                        <a:pt x="102" y="6"/>
                      </a:lnTo>
                      <a:lnTo>
                        <a:pt x="12" y="6"/>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127" name="Freeform 17"/>
                <p:cNvSpPr>
                  <a:spLocks/>
                </p:cNvSpPr>
                <p:nvPr/>
              </p:nvSpPr>
              <p:spPr bwMode="auto">
                <a:xfrm>
                  <a:off x="3228" y="3330"/>
                  <a:ext cx="150" cy="39"/>
                </a:xfrm>
                <a:custGeom>
                  <a:avLst/>
                  <a:gdLst>
                    <a:gd name="T0" fmla="*/ 13 w 150"/>
                    <a:gd name="T1" fmla="*/ 10 h 39"/>
                    <a:gd name="T2" fmla="*/ 0 w 150"/>
                    <a:gd name="T3" fmla="*/ 23 h 39"/>
                    <a:gd name="T4" fmla="*/ 90 w 150"/>
                    <a:gd name="T5" fmla="*/ 23 h 39"/>
                    <a:gd name="T6" fmla="*/ 74 w 150"/>
                    <a:gd name="T7" fmla="*/ 39 h 39"/>
                    <a:gd name="T8" fmla="*/ 150 w 150"/>
                    <a:gd name="T9" fmla="*/ 16 h 39"/>
                    <a:gd name="T10" fmla="*/ 109 w 150"/>
                    <a:gd name="T11" fmla="*/ 0 h 39"/>
                    <a:gd name="T12" fmla="*/ 102 w 150"/>
                    <a:gd name="T13" fmla="*/ 10 h 39"/>
                    <a:gd name="T14" fmla="*/ 13 w 150"/>
                    <a:gd name="T15" fmla="*/ 10 h 39"/>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9"/>
                    <a:gd name="T26" fmla="*/ 150 w 150"/>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9">
                      <a:moveTo>
                        <a:pt x="13" y="10"/>
                      </a:moveTo>
                      <a:lnTo>
                        <a:pt x="0" y="23"/>
                      </a:lnTo>
                      <a:lnTo>
                        <a:pt x="90" y="23"/>
                      </a:lnTo>
                      <a:lnTo>
                        <a:pt x="74" y="39"/>
                      </a:lnTo>
                      <a:lnTo>
                        <a:pt x="150" y="16"/>
                      </a:lnTo>
                      <a:lnTo>
                        <a:pt x="109" y="0"/>
                      </a:lnTo>
                      <a:lnTo>
                        <a:pt x="102" y="10"/>
                      </a:lnTo>
                      <a:lnTo>
                        <a:pt x="13" y="10"/>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128" name="Freeform 18"/>
                <p:cNvSpPr>
                  <a:spLocks/>
                </p:cNvSpPr>
                <p:nvPr/>
              </p:nvSpPr>
              <p:spPr bwMode="auto">
                <a:xfrm>
                  <a:off x="3228" y="3330"/>
                  <a:ext cx="150" cy="39"/>
                </a:xfrm>
                <a:custGeom>
                  <a:avLst/>
                  <a:gdLst>
                    <a:gd name="T0" fmla="*/ 13 w 150"/>
                    <a:gd name="T1" fmla="*/ 10 h 39"/>
                    <a:gd name="T2" fmla="*/ 0 w 150"/>
                    <a:gd name="T3" fmla="*/ 23 h 39"/>
                    <a:gd name="T4" fmla="*/ 90 w 150"/>
                    <a:gd name="T5" fmla="*/ 23 h 39"/>
                    <a:gd name="T6" fmla="*/ 74 w 150"/>
                    <a:gd name="T7" fmla="*/ 39 h 39"/>
                    <a:gd name="T8" fmla="*/ 150 w 150"/>
                    <a:gd name="T9" fmla="*/ 16 h 39"/>
                    <a:gd name="T10" fmla="*/ 109 w 150"/>
                    <a:gd name="T11" fmla="*/ 0 h 39"/>
                    <a:gd name="T12" fmla="*/ 102 w 150"/>
                    <a:gd name="T13" fmla="*/ 10 h 39"/>
                    <a:gd name="T14" fmla="*/ 13 w 150"/>
                    <a:gd name="T15" fmla="*/ 10 h 39"/>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9"/>
                    <a:gd name="T26" fmla="*/ 150 w 150"/>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9">
                      <a:moveTo>
                        <a:pt x="13" y="10"/>
                      </a:moveTo>
                      <a:lnTo>
                        <a:pt x="0" y="23"/>
                      </a:lnTo>
                      <a:lnTo>
                        <a:pt x="90" y="23"/>
                      </a:lnTo>
                      <a:lnTo>
                        <a:pt x="74" y="39"/>
                      </a:lnTo>
                      <a:lnTo>
                        <a:pt x="150" y="16"/>
                      </a:lnTo>
                      <a:lnTo>
                        <a:pt x="109" y="0"/>
                      </a:lnTo>
                      <a:lnTo>
                        <a:pt x="102" y="10"/>
                      </a:lnTo>
                      <a:lnTo>
                        <a:pt x="13" y="10"/>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129" name="Freeform 19"/>
                <p:cNvSpPr>
                  <a:spLocks/>
                </p:cNvSpPr>
                <p:nvPr/>
              </p:nvSpPr>
              <p:spPr bwMode="auto">
                <a:xfrm>
                  <a:off x="3027" y="3388"/>
                  <a:ext cx="150" cy="35"/>
                </a:xfrm>
                <a:custGeom>
                  <a:avLst/>
                  <a:gdLst>
                    <a:gd name="T0" fmla="*/ 137 w 150"/>
                    <a:gd name="T1" fmla="*/ 28 h 35"/>
                    <a:gd name="T2" fmla="*/ 150 w 150"/>
                    <a:gd name="T3" fmla="*/ 16 h 35"/>
                    <a:gd name="T4" fmla="*/ 58 w 150"/>
                    <a:gd name="T5" fmla="*/ 16 h 35"/>
                    <a:gd name="T6" fmla="*/ 74 w 150"/>
                    <a:gd name="T7" fmla="*/ 0 h 35"/>
                    <a:gd name="T8" fmla="*/ 0 w 150"/>
                    <a:gd name="T9" fmla="*/ 19 h 35"/>
                    <a:gd name="T10" fmla="*/ 38 w 150"/>
                    <a:gd name="T11" fmla="*/ 35 h 35"/>
                    <a:gd name="T12" fmla="*/ 45 w 150"/>
                    <a:gd name="T13" fmla="*/ 28 h 35"/>
                    <a:gd name="T14" fmla="*/ 137 w 150"/>
                    <a:gd name="T15" fmla="*/ 28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37" y="28"/>
                      </a:moveTo>
                      <a:lnTo>
                        <a:pt x="150" y="16"/>
                      </a:lnTo>
                      <a:lnTo>
                        <a:pt x="58" y="16"/>
                      </a:lnTo>
                      <a:lnTo>
                        <a:pt x="74" y="0"/>
                      </a:lnTo>
                      <a:lnTo>
                        <a:pt x="0" y="19"/>
                      </a:lnTo>
                      <a:lnTo>
                        <a:pt x="38" y="35"/>
                      </a:lnTo>
                      <a:lnTo>
                        <a:pt x="45" y="28"/>
                      </a:lnTo>
                      <a:lnTo>
                        <a:pt x="137" y="28"/>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130" name="Freeform 20"/>
                <p:cNvSpPr>
                  <a:spLocks/>
                </p:cNvSpPr>
                <p:nvPr/>
              </p:nvSpPr>
              <p:spPr bwMode="auto">
                <a:xfrm>
                  <a:off x="3027" y="3388"/>
                  <a:ext cx="150" cy="35"/>
                </a:xfrm>
                <a:custGeom>
                  <a:avLst/>
                  <a:gdLst>
                    <a:gd name="T0" fmla="*/ 137 w 150"/>
                    <a:gd name="T1" fmla="*/ 28 h 35"/>
                    <a:gd name="T2" fmla="*/ 150 w 150"/>
                    <a:gd name="T3" fmla="*/ 16 h 35"/>
                    <a:gd name="T4" fmla="*/ 58 w 150"/>
                    <a:gd name="T5" fmla="*/ 16 h 35"/>
                    <a:gd name="T6" fmla="*/ 74 w 150"/>
                    <a:gd name="T7" fmla="*/ 0 h 35"/>
                    <a:gd name="T8" fmla="*/ 0 w 150"/>
                    <a:gd name="T9" fmla="*/ 19 h 35"/>
                    <a:gd name="T10" fmla="*/ 38 w 150"/>
                    <a:gd name="T11" fmla="*/ 35 h 35"/>
                    <a:gd name="T12" fmla="*/ 45 w 150"/>
                    <a:gd name="T13" fmla="*/ 28 h 35"/>
                    <a:gd name="T14" fmla="*/ 137 w 150"/>
                    <a:gd name="T15" fmla="*/ 28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37" y="28"/>
                      </a:moveTo>
                      <a:lnTo>
                        <a:pt x="150" y="16"/>
                      </a:lnTo>
                      <a:lnTo>
                        <a:pt x="58" y="16"/>
                      </a:lnTo>
                      <a:lnTo>
                        <a:pt x="74" y="0"/>
                      </a:lnTo>
                      <a:lnTo>
                        <a:pt x="0" y="19"/>
                      </a:lnTo>
                      <a:lnTo>
                        <a:pt x="38" y="35"/>
                      </a:lnTo>
                      <a:lnTo>
                        <a:pt x="45" y="28"/>
                      </a:lnTo>
                      <a:lnTo>
                        <a:pt x="137" y="28"/>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131" name="Freeform 21"/>
                <p:cNvSpPr>
                  <a:spLocks/>
                </p:cNvSpPr>
                <p:nvPr/>
              </p:nvSpPr>
              <p:spPr bwMode="auto">
                <a:xfrm>
                  <a:off x="3069" y="3343"/>
                  <a:ext cx="150" cy="38"/>
                </a:xfrm>
                <a:custGeom>
                  <a:avLst/>
                  <a:gdLst>
                    <a:gd name="T0" fmla="*/ 137 w 150"/>
                    <a:gd name="T1" fmla="*/ 29 h 38"/>
                    <a:gd name="T2" fmla="*/ 150 w 150"/>
                    <a:gd name="T3" fmla="*/ 16 h 38"/>
                    <a:gd name="T4" fmla="*/ 60 w 150"/>
                    <a:gd name="T5" fmla="*/ 16 h 38"/>
                    <a:gd name="T6" fmla="*/ 76 w 150"/>
                    <a:gd name="T7" fmla="*/ 0 h 38"/>
                    <a:gd name="T8" fmla="*/ 0 w 150"/>
                    <a:gd name="T9" fmla="*/ 22 h 38"/>
                    <a:gd name="T10" fmla="*/ 41 w 150"/>
                    <a:gd name="T11" fmla="*/ 38 h 38"/>
                    <a:gd name="T12" fmla="*/ 47 w 150"/>
                    <a:gd name="T13" fmla="*/ 29 h 38"/>
                    <a:gd name="T14" fmla="*/ 137 w 150"/>
                    <a:gd name="T15" fmla="*/ 29 h 38"/>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8"/>
                    <a:gd name="T26" fmla="*/ 150 w 150"/>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8">
                      <a:moveTo>
                        <a:pt x="137" y="29"/>
                      </a:moveTo>
                      <a:lnTo>
                        <a:pt x="150" y="16"/>
                      </a:lnTo>
                      <a:lnTo>
                        <a:pt x="60" y="16"/>
                      </a:lnTo>
                      <a:lnTo>
                        <a:pt x="76" y="0"/>
                      </a:lnTo>
                      <a:lnTo>
                        <a:pt x="0" y="22"/>
                      </a:lnTo>
                      <a:lnTo>
                        <a:pt x="41" y="38"/>
                      </a:lnTo>
                      <a:lnTo>
                        <a:pt x="47" y="29"/>
                      </a:lnTo>
                      <a:lnTo>
                        <a:pt x="137" y="29"/>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132" name="Freeform 22"/>
                <p:cNvSpPr>
                  <a:spLocks/>
                </p:cNvSpPr>
                <p:nvPr/>
              </p:nvSpPr>
              <p:spPr bwMode="auto">
                <a:xfrm>
                  <a:off x="3069" y="3343"/>
                  <a:ext cx="150" cy="38"/>
                </a:xfrm>
                <a:custGeom>
                  <a:avLst/>
                  <a:gdLst>
                    <a:gd name="T0" fmla="*/ 137 w 150"/>
                    <a:gd name="T1" fmla="*/ 29 h 38"/>
                    <a:gd name="T2" fmla="*/ 150 w 150"/>
                    <a:gd name="T3" fmla="*/ 16 h 38"/>
                    <a:gd name="T4" fmla="*/ 60 w 150"/>
                    <a:gd name="T5" fmla="*/ 16 h 38"/>
                    <a:gd name="T6" fmla="*/ 76 w 150"/>
                    <a:gd name="T7" fmla="*/ 0 h 38"/>
                    <a:gd name="T8" fmla="*/ 0 w 150"/>
                    <a:gd name="T9" fmla="*/ 22 h 38"/>
                    <a:gd name="T10" fmla="*/ 41 w 150"/>
                    <a:gd name="T11" fmla="*/ 38 h 38"/>
                    <a:gd name="T12" fmla="*/ 47 w 150"/>
                    <a:gd name="T13" fmla="*/ 29 h 38"/>
                    <a:gd name="T14" fmla="*/ 137 w 150"/>
                    <a:gd name="T15" fmla="*/ 29 h 38"/>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8"/>
                    <a:gd name="T26" fmla="*/ 150 w 150"/>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8">
                      <a:moveTo>
                        <a:pt x="137" y="29"/>
                      </a:moveTo>
                      <a:lnTo>
                        <a:pt x="150" y="16"/>
                      </a:lnTo>
                      <a:lnTo>
                        <a:pt x="60" y="16"/>
                      </a:lnTo>
                      <a:lnTo>
                        <a:pt x="76" y="0"/>
                      </a:lnTo>
                      <a:lnTo>
                        <a:pt x="0" y="22"/>
                      </a:lnTo>
                      <a:lnTo>
                        <a:pt x="41" y="38"/>
                      </a:lnTo>
                      <a:lnTo>
                        <a:pt x="47" y="29"/>
                      </a:lnTo>
                      <a:lnTo>
                        <a:pt x="137" y="29"/>
                      </a:lnTo>
                      <a:close/>
                    </a:path>
                  </a:pathLst>
                </a:custGeom>
                <a:solidFill>
                  <a:srgbClr val="000000"/>
                </a:solidFill>
                <a:ln w="9525">
                  <a:noFill/>
                  <a:round/>
                  <a:headEnd/>
                  <a:tailEnd/>
                </a:ln>
              </p:spPr>
              <p:txBody>
                <a:bodyPr/>
                <a:lstStyle/>
                <a:p>
                  <a:endParaRPr lang="en-US" dirty="0">
                    <a:latin typeface="Times New Roman" pitchFamily="18" charset="0"/>
                  </a:endParaRPr>
                </a:p>
              </p:txBody>
            </p:sp>
          </p:grpSp>
          <p:grpSp>
            <p:nvGrpSpPr>
              <p:cNvPr id="8" name="Group 23"/>
              <p:cNvGrpSpPr>
                <a:grpSpLocks/>
              </p:cNvGrpSpPr>
              <p:nvPr/>
            </p:nvGrpSpPr>
            <p:grpSpPr bwMode="auto">
              <a:xfrm>
                <a:off x="3030" y="3333"/>
                <a:ext cx="352" cy="93"/>
                <a:chOff x="3030" y="3333"/>
                <a:chExt cx="352" cy="93"/>
              </a:xfrm>
            </p:grpSpPr>
            <p:sp>
              <p:nvSpPr>
                <p:cNvPr id="117" name="Freeform 24"/>
                <p:cNvSpPr>
                  <a:spLocks/>
                </p:cNvSpPr>
                <p:nvPr/>
              </p:nvSpPr>
              <p:spPr bwMode="auto">
                <a:xfrm>
                  <a:off x="3187" y="3378"/>
                  <a:ext cx="150" cy="35"/>
                </a:xfrm>
                <a:custGeom>
                  <a:avLst/>
                  <a:gdLst>
                    <a:gd name="T0" fmla="*/ 13 w 150"/>
                    <a:gd name="T1" fmla="*/ 6 h 35"/>
                    <a:gd name="T2" fmla="*/ 0 w 150"/>
                    <a:gd name="T3" fmla="*/ 19 h 35"/>
                    <a:gd name="T4" fmla="*/ 89 w 150"/>
                    <a:gd name="T5" fmla="*/ 19 h 35"/>
                    <a:gd name="T6" fmla="*/ 76 w 150"/>
                    <a:gd name="T7" fmla="*/ 35 h 35"/>
                    <a:gd name="T8" fmla="*/ 150 w 150"/>
                    <a:gd name="T9" fmla="*/ 16 h 35"/>
                    <a:gd name="T10" fmla="*/ 112 w 150"/>
                    <a:gd name="T11" fmla="*/ 0 h 35"/>
                    <a:gd name="T12" fmla="*/ 102 w 150"/>
                    <a:gd name="T13" fmla="*/ 6 h 35"/>
                    <a:gd name="T14" fmla="*/ 13 w 150"/>
                    <a:gd name="T15" fmla="*/ 6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3" y="6"/>
                      </a:moveTo>
                      <a:lnTo>
                        <a:pt x="0" y="19"/>
                      </a:lnTo>
                      <a:lnTo>
                        <a:pt x="89" y="19"/>
                      </a:lnTo>
                      <a:lnTo>
                        <a:pt x="76" y="35"/>
                      </a:lnTo>
                      <a:lnTo>
                        <a:pt x="150" y="16"/>
                      </a:lnTo>
                      <a:lnTo>
                        <a:pt x="112" y="0"/>
                      </a:lnTo>
                      <a:lnTo>
                        <a:pt x="102" y="6"/>
                      </a:lnTo>
                      <a:lnTo>
                        <a:pt x="13" y="6"/>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118" name="Freeform 25"/>
                <p:cNvSpPr>
                  <a:spLocks/>
                </p:cNvSpPr>
                <p:nvPr/>
              </p:nvSpPr>
              <p:spPr bwMode="auto">
                <a:xfrm>
                  <a:off x="3187" y="3378"/>
                  <a:ext cx="150" cy="35"/>
                </a:xfrm>
                <a:custGeom>
                  <a:avLst/>
                  <a:gdLst>
                    <a:gd name="T0" fmla="*/ 13 w 150"/>
                    <a:gd name="T1" fmla="*/ 6 h 35"/>
                    <a:gd name="T2" fmla="*/ 0 w 150"/>
                    <a:gd name="T3" fmla="*/ 19 h 35"/>
                    <a:gd name="T4" fmla="*/ 89 w 150"/>
                    <a:gd name="T5" fmla="*/ 19 h 35"/>
                    <a:gd name="T6" fmla="*/ 76 w 150"/>
                    <a:gd name="T7" fmla="*/ 35 h 35"/>
                    <a:gd name="T8" fmla="*/ 150 w 150"/>
                    <a:gd name="T9" fmla="*/ 16 h 35"/>
                    <a:gd name="T10" fmla="*/ 112 w 150"/>
                    <a:gd name="T11" fmla="*/ 0 h 35"/>
                    <a:gd name="T12" fmla="*/ 102 w 150"/>
                    <a:gd name="T13" fmla="*/ 6 h 35"/>
                    <a:gd name="T14" fmla="*/ 13 w 150"/>
                    <a:gd name="T15" fmla="*/ 6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3" y="6"/>
                      </a:moveTo>
                      <a:lnTo>
                        <a:pt x="0" y="19"/>
                      </a:lnTo>
                      <a:lnTo>
                        <a:pt x="89" y="19"/>
                      </a:lnTo>
                      <a:lnTo>
                        <a:pt x="76" y="35"/>
                      </a:lnTo>
                      <a:lnTo>
                        <a:pt x="150" y="16"/>
                      </a:lnTo>
                      <a:lnTo>
                        <a:pt x="112" y="0"/>
                      </a:lnTo>
                      <a:lnTo>
                        <a:pt x="102" y="6"/>
                      </a:lnTo>
                      <a:lnTo>
                        <a:pt x="13" y="6"/>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119" name="Freeform 26"/>
                <p:cNvSpPr>
                  <a:spLocks/>
                </p:cNvSpPr>
                <p:nvPr/>
              </p:nvSpPr>
              <p:spPr bwMode="auto">
                <a:xfrm>
                  <a:off x="3231" y="3333"/>
                  <a:ext cx="151" cy="39"/>
                </a:xfrm>
                <a:custGeom>
                  <a:avLst/>
                  <a:gdLst>
                    <a:gd name="T0" fmla="*/ 13 w 151"/>
                    <a:gd name="T1" fmla="*/ 10 h 39"/>
                    <a:gd name="T2" fmla="*/ 0 w 151"/>
                    <a:gd name="T3" fmla="*/ 23 h 39"/>
                    <a:gd name="T4" fmla="*/ 90 w 151"/>
                    <a:gd name="T5" fmla="*/ 23 h 39"/>
                    <a:gd name="T6" fmla="*/ 74 w 151"/>
                    <a:gd name="T7" fmla="*/ 39 h 39"/>
                    <a:gd name="T8" fmla="*/ 151 w 151"/>
                    <a:gd name="T9" fmla="*/ 16 h 39"/>
                    <a:gd name="T10" fmla="*/ 109 w 151"/>
                    <a:gd name="T11" fmla="*/ 0 h 39"/>
                    <a:gd name="T12" fmla="*/ 103 w 151"/>
                    <a:gd name="T13" fmla="*/ 10 h 39"/>
                    <a:gd name="T14" fmla="*/ 13 w 151"/>
                    <a:gd name="T15" fmla="*/ 10 h 39"/>
                    <a:gd name="T16" fmla="*/ 0 60000 65536"/>
                    <a:gd name="T17" fmla="*/ 0 60000 65536"/>
                    <a:gd name="T18" fmla="*/ 0 60000 65536"/>
                    <a:gd name="T19" fmla="*/ 0 60000 65536"/>
                    <a:gd name="T20" fmla="*/ 0 60000 65536"/>
                    <a:gd name="T21" fmla="*/ 0 60000 65536"/>
                    <a:gd name="T22" fmla="*/ 0 60000 65536"/>
                    <a:gd name="T23" fmla="*/ 0 60000 65536"/>
                    <a:gd name="T24" fmla="*/ 0 w 151"/>
                    <a:gd name="T25" fmla="*/ 0 h 39"/>
                    <a:gd name="T26" fmla="*/ 151 w 151"/>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1" h="39">
                      <a:moveTo>
                        <a:pt x="13" y="10"/>
                      </a:moveTo>
                      <a:lnTo>
                        <a:pt x="0" y="23"/>
                      </a:lnTo>
                      <a:lnTo>
                        <a:pt x="90" y="23"/>
                      </a:lnTo>
                      <a:lnTo>
                        <a:pt x="74" y="39"/>
                      </a:lnTo>
                      <a:lnTo>
                        <a:pt x="151" y="16"/>
                      </a:lnTo>
                      <a:lnTo>
                        <a:pt x="109" y="0"/>
                      </a:lnTo>
                      <a:lnTo>
                        <a:pt x="103" y="10"/>
                      </a:lnTo>
                      <a:lnTo>
                        <a:pt x="13" y="10"/>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120" name="Freeform 27"/>
                <p:cNvSpPr>
                  <a:spLocks/>
                </p:cNvSpPr>
                <p:nvPr/>
              </p:nvSpPr>
              <p:spPr bwMode="auto">
                <a:xfrm>
                  <a:off x="3231" y="3333"/>
                  <a:ext cx="151" cy="39"/>
                </a:xfrm>
                <a:custGeom>
                  <a:avLst/>
                  <a:gdLst>
                    <a:gd name="T0" fmla="*/ 13 w 151"/>
                    <a:gd name="T1" fmla="*/ 10 h 39"/>
                    <a:gd name="T2" fmla="*/ 0 w 151"/>
                    <a:gd name="T3" fmla="*/ 23 h 39"/>
                    <a:gd name="T4" fmla="*/ 90 w 151"/>
                    <a:gd name="T5" fmla="*/ 23 h 39"/>
                    <a:gd name="T6" fmla="*/ 74 w 151"/>
                    <a:gd name="T7" fmla="*/ 39 h 39"/>
                    <a:gd name="T8" fmla="*/ 151 w 151"/>
                    <a:gd name="T9" fmla="*/ 16 h 39"/>
                    <a:gd name="T10" fmla="*/ 109 w 151"/>
                    <a:gd name="T11" fmla="*/ 0 h 39"/>
                    <a:gd name="T12" fmla="*/ 103 w 151"/>
                    <a:gd name="T13" fmla="*/ 10 h 39"/>
                    <a:gd name="T14" fmla="*/ 13 w 151"/>
                    <a:gd name="T15" fmla="*/ 10 h 39"/>
                    <a:gd name="T16" fmla="*/ 0 60000 65536"/>
                    <a:gd name="T17" fmla="*/ 0 60000 65536"/>
                    <a:gd name="T18" fmla="*/ 0 60000 65536"/>
                    <a:gd name="T19" fmla="*/ 0 60000 65536"/>
                    <a:gd name="T20" fmla="*/ 0 60000 65536"/>
                    <a:gd name="T21" fmla="*/ 0 60000 65536"/>
                    <a:gd name="T22" fmla="*/ 0 60000 65536"/>
                    <a:gd name="T23" fmla="*/ 0 60000 65536"/>
                    <a:gd name="T24" fmla="*/ 0 w 151"/>
                    <a:gd name="T25" fmla="*/ 0 h 39"/>
                    <a:gd name="T26" fmla="*/ 151 w 151"/>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1" h="39">
                      <a:moveTo>
                        <a:pt x="13" y="10"/>
                      </a:moveTo>
                      <a:lnTo>
                        <a:pt x="0" y="23"/>
                      </a:lnTo>
                      <a:lnTo>
                        <a:pt x="90" y="23"/>
                      </a:lnTo>
                      <a:lnTo>
                        <a:pt x="74" y="39"/>
                      </a:lnTo>
                      <a:lnTo>
                        <a:pt x="151" y="16"/>
                      </a:lnTo>
                      <a:lnTo>
                        <a:pt x="109" y="0"/>
                      </a:lnTo>
                      <a:lnTo>
                        <a:pt x="103" y="10"/>
                      </a:lnTo>
                      <a:lnTo>
                        <a:pt x="13" y="10"/>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121" name="Freeform 28"/>
                <p:cNvSpPr>
                  <a:spLocks/>
                </p:cNvSpPr>
                <p:nvPr/>
              </p:nvSpPr>
              <p:spPr bwMode="auto">
                <a:xfrm>
                  <a:off x="3030" y="3391"/>
                  <a:ext cx="150" cy="35"/>
                </a:xfrm>
                <a:custGeom>
                  <a:avLst/>
                  <a:gdLst>
                    <a:gd name="T0" fmla="*/ 138 w 150"/>
                    <a:gd name="T1" fmla="*/ 29 h 35"/>
                    <a:gd name="T2" fmla="*/ 150 w 150"/>
                    <a:gd name="T3" fmla="*/ 16 h 35"/>
                    <a:gd name="T4" fmla="*/ 58 w 150"/>
                    <a:gd name="T5" fmla="*/ 16 h 35"/>
                    <a:gd name="T6" fmla="*/ 74 w 150"/>
                    <a:gd name="T7" fmla="*/ 0 h 35"/>
                    <a:gd name="T8" fmla="*/ 0 w 150"/>
                    <a:gd name="T9" fmla="*/ 19 h 35"/>
                    <a:gd name="T10" fmla="*/ 39 w 150"/>
                    <a:gd name="T11" fmla="*/ 35 h 35"/>
                    <a:gd name="T12" fmla="*/ 45 w 150"/>
                    <a:gd name="T13" fmla="*/ 29 h 35"/>
                    <a:gd name="T14" fmla="*/ 138 w 150"/>
                    <a:gd name="T15" fmla="*/ 29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38" y="29"/>
                      </a:moveTo>
                      <a:lnTo>
                        <a:pt x="150" y="16"/>
                      </a:lnTo>
                      <a:lnTo>
                        <a:pt x="58" y="16"/>
                      </a:lnTo>
                      <a:lnTo>
                        <a:pt x="74" y="0"/>
                      </a:lnTo>
                      <a:lnTo>
                        <a:pt x="0" y="19"/>
                      </a:lnTo>
                      <a:lnTo>
                        <a:pt x="39" y="35"/>
                      </a:lnTo>
                      <a:lnTo>
                        <a:pt x="45" y="29"/>
                      </a:lnTo>
                      <a:lnTo>
                        <a:pt x="138" y="29"/>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122" name="Freeform 29"/>
                <p:cNvSpPr>
                  <a:spLocks/>
                </p:cNvSpPr>
                <p:nvPr/>
              </p:nvSpPr>
              <p:spPr bwMode="auto">
                <a:xfrm>
                  <a:off x="3030" y="3391"/>
                  <a:ext cx="150" cy="35"/>
                </a:xfrm>
                <a:custGeom>
                  <a:avLst/>
                  <a:gdLst>
                    <a:gd name="T0" fmla="*/ 138 w 150"/>
                    <a:gd name="T1" fmla="*/ 29 h 35"/>
                    <a:gd name="T2" fmla="*/ 150 w 150"/>
                    <a:gd name="T3" fmla="*/ 16 h 35"/>
                    <a:gd name="T4" fmla="*/ 58 w 150"/>
                    <a:gd name="T5" fmla="*/ 16 h 35"/>
                    <a:gd name="T6" fmla="*/ 74 w 150"/>
                    <a:gd name="T7" fmla="*/ 0 h 35"/>
                    <a:gd name="T8" fmla="*/ 0 w 150"/>
                    <a:gd name="T9" fmla="*/ 19 h 35"/>
                    <a:gd name="T10" fmla="*/ 39 w 150"/>
                    <a:gd name="T11" fmla="*/ 35 h 35"/>
                    <a:gd name="T12" fmla="*/ 45 w 150"/>
                    <a:gd name="T13" fmla="*/ 29 h 35"/>
                    <a:gd name="T14" fmla="*/ 138 w 150"/>
                    <a:gd name="T15" fmla="*/ 29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38" y="29"/>
                      </a:moveTo>
                      <a:lnTo>
                        <a:pt x="150" y="16"/>
                      </a:lnTo>
                      <a:lnTo>
                        <a:pt x="58" y="16"/>
                      </a:lnTo>
                      <a:lnTo>
                        <a:pt x="74" y="0"/>
                      </a:lnTo>
                      <a:lnTo>
                        <a:pt x="0" y="19"/>
                      </a:lnTo>
                      <a:lnTo>
                        <a:pt x="39" y="35"/>
                      </a:lnTo>
                      <a:lnTo>
                        <a:pt x="45" y="29"/>
                      </a:lnTo>
                      <a:lnTo>
                        <a:pt x="138" y="29"/>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123" name="Freeform 30"/>
                <p:cNvSpPr>
                  <a:spLocks/>
                </p:cNvSpPr>
                <p:nvPr/>
              </p:nvSpPr>
              <p:spPr bwMode="auto">
                <a:xfrm>
                  <a:off x="3072" y="3346"/>
                  <a:ext cx="150" cy="38"/>
                </a:xfrm>
                <a:custGeom>
                  <a:avLst/>
                  <a:gdLst>
                    <a:gd name="T0" fmla="*/ 137 w 150"/>
                    <a:gd name="T1" fmla="*/ 29 h 38"/>
                    <a:gd name="T2" fmla="*/ 150 w 150"/>
                    <a:gd name="T3" fmla="*/ 16 h 38"/>
                    <a:gd name="T4" fmla="*/ 60 w 150"/>
                    <a:gd name="T5" fmla="*/ 16 h 38"/>
                    <a:gd name="T6" fmla="*/ 76 w 150"/>
                    <a:gd name="T7" fmla="*/ 0 h 38"/>
                    <a:gd name="T8" fmla="*/ 0 w 150"/>
                    <a:gd name="T9" fmla="*/ 23 h 38"/>
                    <a:gd name="T10" fmla="*/ 41 w 150"/>
                    <a:gd name="T11" fmla="*/ 38 h 38"/>
                    <a:gd name="T12" fmla="*/ 48 w 150"/>
                    <a:gd name="T13" fmla="*/ 29 h 38"/>
                    <a:gd name="T14" fmla="*/ 137 w 150"/>
                    <a:gd name="T15" fmla="*/ 29 h 38"/>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8"/>
                    <a:gd name="T26" fmla="*/ 150 w 150"/>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8">
                      <a:moveTo>
                        <a:pt x="137" y="29"/>
                      </a:moveTo>
                      <a:lnTo>
                        <a:pt x="150" y="16"/>
                      </a:lnTo>
                      <a:lnTo>
                        <a:pt x="60" y="16"/>
                      </a:lnTo>
                      <a:lnTo>
                        <a:pt x="76" y="0"/>
                      </a:lnTo>
                      <a:lnTo>
                        <a:pt x="0" y="23"/>
                      </a:lnTo>
                      <a:lnTo>
                        <a:pt x="41" y="38"/>
                      </a:lnTo>
                      <a:lnTo>
                        <a:pt x="48" y="29"/>
                      </a:lnTo>
                      <a:lnTo>
                        <a:pt x="137" y="29"/>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124" name="Freeform 31"/>
                <p:cNvSpPr>
                  <a:spLocks/>
                </p:cNvSpPr>
                <p:nvPr/>
              </p:nvSpPr>
              <p:spPr bwMode="auto">
                <a:xfrm>
                  <a:off x="3072" y="3346"/>
                  <a:ext cx="150" cy="38"/>
                </a:xfrm>
                <a:custGeom>
                  <a:avLst/>
                  <a:gdLst>
                    <a:gd name="T0" fmla="*/ 137 w 150"/>
                    <a:gd name="T1" fmla="*/ 29 h 38"/>
                    <a:gd name="T2" fmla="*/ 150 w 150"/>
                    <a:gd name="T3" fmla="*/ 16 h 38"/>
                    <a:gd name="T4" fmla="*/ 60 w 150"/>
                    <a:gd name="T5" fmla="*/ 16 h 38"/>
                    <a:gd name="T6" fmla="*/ 76 w 150"/>
                    <a:gd name="T7" fmla="*/ 0 h 38"/>
                    <a:gd name="T8" fmla="*/ 0 w 150"/>
                    <a:gd name="T9" fmla="*/ 23 h 38"/>
                    <a:gd name="T10" fmla="*/ 41 w 150"/>
                    <a:gd name="T11" fmla="*/ 38 h 38"/>
                    <a:gd name="T12" fmla="*/ 48 w 150"/>
                    <a:gd name="T13" fmla="*/ 29 h 38"/>
                    <a:gd name="T14" fmla="*/ 137 w 150"/>
                    <a:gd name="T15" fmla="*/ 29 h 38"/>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8"/>
                    <a:gd name="T26" fmla="*/ 150 w 150"/>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8">
                      <a:moveTo>
                        <a:pt x="137" y="29"/>
                      </a:moveTo>
                      <a:lnTo>
                        <a:pt x="150" y="16"/>
                      </a:lnTo>
                      <a:lnTo>
                        <a:pt x="60" y="16"/>
                      </a:lnTo>
                      <a:lnTo>
                        <a:pt x="76" y="0"/>
                      </a:lnTo>
                      <a:lnTo>
                        <a:pt x="0" y="23"/>
                      </a:lnTo>
                      <a:lnTo>
                        <a:pt x="41" y="38"/>
                      </a:lnTo>
                      <a:lnTo>
                        <a:pt x="48" y="29"/>
                      </a:lnTo>
                      <a:lnTo>
                        <a:pt x="137" y="29"/>
                      </a:lnTo>
                      <a:close/>
                    </a:path>
                  </a:pathLst>
                </a:custGeom>
                <a:solidFill>
                  <a:srgbClr val="FFFFFF"/>
                </a:solidFill>
                <a:ln w="9525">
                  <a:noFill/>
                  <a:round/>
                  <a:headEnd/>
                  <a:tailEnd/>
                </a:ln>
              </p:spPr>
              <p:txBody>
                <a:bodyPr/>
                <a:lstStyle/>
                <a:p>
                  <a:endParaRPr lang="en-US" dirty="0">
                    <a:latin typeface="Times New Roman" pitchFamily="18" charset="0"/>
                  </a:endParaRPr>
                </a:p>
              </p:txBody>
            </p:sp>
          </p:grpSp>
        </p:grpSp>
      </p:grpSp>
      <p:cxnSp>
        <p:nvCxnSpPr>
          <p:cNvPr id="106" name="Straight Connector 105"/>
          <p:cNvCxnSpPr/>
          <p:nvPr/>
        </p:nvCxnSpPr>
        <p:spPr>
          <a:xfrm rot="10800000" flipV="1">
            <a:off x="1219200" y="5132485"/>
            <a:ext cx="1371600"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2885150" y="4558604"/>
            <a:ext cx="626400" cy="224749"/>
          </a:xfrm>
          <a:prstGeom prst="line">
            <a:avLst/>
          </a:prstGeom>
        </p:spPr>
        <p:style>
          <a:lnRef idx="2">
            <a:schemeClr val="accent1"/>
          </a:lnRef>
          <a:fillRef idx="0">
            <a:schemeClr val="accent1"/>
          </a:fillRef>
          <a:effectRef idx="1">
            <a:schemeClr val="accent1"/>
          </a:effectRef>
          <a:fontRef idx="minor">
            <a:schemeClr val="tx1"/>
          </a:fontRef>
        </p:style>
      </p:cxnSp>
      <p:pic>
        <p:nvPicPr>
          <p:cNvPr id="109" name="Picture 19" descr="Server01"/>
          <p:cNvPicPr>
            <a:picLocks noChangeAspect="1" noChangeArrowheads="1"/>
          </p:cNvPicPr>
          <p:nvPr/>
        </p:nvPicPr>
        <p:blipFill>
          <a:blip r:embed="rId3" cstate="print">
            <a:grayscl/>
          </a:blip>
          <a:srcRect/>
          <a:stretch>
            <a:fillRect/>
          </a:stretch>
        </p:blipFill>
        <p:spPr bwMode="auto">
          <a:xfrm>
            <a:off x="3511550" y="4038697"/>
            <a:ext cx="884238" cy="1039813"/>
          </a:xfrm>
          <a:prstGeom prst="rect">
            <a:avLst/>
          </a:prstGeom>
          <a:noFill/>
        </p:spPr>
      </p:pic>
      <p:sp>
        <p:nvSpPr>
          <p:cNvPr id="110" name="AutoShape 35"/>
          <p:cNvSpPr>
            <a:spLocks noChangeArrowheads="1"/>
          </p:cNvSpPr>
          <p:nvPr/>
        </p:nvSpPr>
        <p:spPr bwMode="auto">
          <a:xfrm>
            <a:off x="3124200" y="4573685"/>
            <a:ext cx="495300" cy="330200"/>
          </a:xfrm>
          <a:prstGeom prst="roundRect">
            <a:avLst>
              <a:gd name="adj" fmla="val 0"/>
            </a:avLst>
          </a:prstGeom>
          <a:noFill/>
          <a:ln w="9525" algn="ctr">
            <a:noFill/>
            <a:round/>
            <a:headEnd/>
            <a:tailEnd/>
          </a:ln>
          <a:effectLst>
            <a:outerShdw dist="35921" dir="2700000" algn="ctr" rotWithShape="0">
              <a:srgbClr val="AFAFAF"/>
            </a:outerShdw>
          </a:effectLst>
        </p:spPr>
        <p:txBody>
          <a:bodyPr anchor="ctr"/>
          <a:lstStyle/>
          <a:p>
            <a:pPr algn="ctr" eaLnBrk="0" hangingPunct="0"/>
            <a:r>
              <a:rPr lang="en-US" sz="1800" b="1" dirty="0">
                <a:solidFill>
                  <a:schemeClr val="bg1"/>
                </a:solidFill>
              </a:rPr>
              <a:t>.1</a:t>
            </a:r>
          </a:p>
        </p:txBody>
      </p:sp>
      <p:sp>
        <p:nvSpPr>
          <p:cNvPr id="111" name="TextBox 110"/>
          <p:cNvSpPr txBox="1"/>
          <p:nvPr/>
        </p:nvSpPr>
        <p:spPr>
          <a:xfrm>
            <a:off x="825803" y="6172200"/>
            <a:ext cx="2069797" cy="430887"/>
          </a:xfrm>
          <a:prstGeom prst="rect">
            <a:avLst/>
          </a:prstGeom>
          <a:noFill/>
        </p:spPr>
        <p:txBody>
          <a:bodyPr wrap="none" rtlCol="0">
            <a:spAutoFit/>
          </a:bodyPr>
          <a:lstStyle/>
          <a:p>
            <a:r>
              <a:rPr lang="en-US" sz="2200" b="1" dirty="0">
                <a:solidFill>
                  <a:srgbClr val="FF0000"/>
                </a:solidFill>
              </a:rPr>
              <a:t>192.168.1.0/24</a:t>
            </a:r>
          </a:p>
        </p:txBody>
      </p:sp>
      <p:sp>
        <p:nvSpPr>
          <p:cNvPr id="96" name="Arc 29"/>
          <p:cNvSpPr>
            <a:spLocks/>
          </p:cNvSpPr>
          <p:nvPr/>
        </p:nvSpPr>
        <p:spPr bwMode="auto">
          <a:xfrm rot="20554378">
            <a:off x="1137842" y="4667879"/>
            <a:ext cx="633381" cy="1080354"/>
          </a:xfrm>
          <a:custGeom>
            <a:avLst/>
            <a:gdLst>
              <a:gd name="G0" fmla="+- 13606 0 0"/>
              <a:gd name="G1" fmla="+- 21543 0 0"/>
              <a:gd name="G2" fmla="+- 21600 0 0"/>
              <a:gd name="T0" fmla="*/ 0 w 13606"/>
              <a:gd name="T1" fmla="*/ 4767 h 21543"/>
              <a:gd name="T2" fmla="*/ 12035 w 13606"/>
              <a:gd name="T3" fmla="*/ 0 h 21543"/>
              <a:gd name="T4" fmla="*/ 13606 w 13606"/>
              <a:gd name="T5" fmla="*/ 21543 h 21543"/>
            </a:gdLst>
            <a:ahLst/>
            <a:cxnLst>
              <a:cxn ang="0">
                <a:pos x="T0" y="T1"/>
              </a:cxn>
              <a:cxn ang="0">
                <a:pos x="T2" y="T3"/>
              </a:cxn>
              <a:cxn ang="0">
                <a:pos x="T4" y="T5"/>
              </a:cxn>
            </a:cxnLst>
            <a:rect l="0" t="0" r="r" b="b"/>
            <a:pathLst>
              <a:path w="13606" h="21543" fill="none" extrusionOk="0">
                <a:moveTo>
                  <a:pt x="-1" y="4766"/>
                </a:moveTo>
                <a:cubicBezTo>
                  <a:pt x="3430" y="1985"/>
                  <a:pt x="7630" y="321"/>
                  <a:pt x="12035" y="0"/>
                </a:cubicBezTo>
              </a:path>
              <a:path w="13606" h="21543" stroke="0" extrusionOk="0">
                <a:moveTo>
                  <a:pt x="-1" y="4766"/>
                </a:moveTo>
                <a:cubicBezTo>
                  <a:pt x="3430" y="1985"/>
                  <a:pt x="7630" y="321"/>
                  <a:pt x="12035" y="0"/>
                </a:cubicBezTo>
                <a:lnTo>
                  <a:pt x="13606" y="21543"/>
                </a:lnTo>
                <a:close/>
              </a:path>
            </a:pathLst>
          </a:custGeom>
          <a:noFill/>
          <a:ln w="50800">
            <a:solidFill>
              <a:srgbClr val="CC0000"/>
            </a:solidFill>
            <a:round/>
            <a:headEnd/>
            <a:tailEnd type="triangle" w="med" len="med"/>
          </a:ln>
          <a:effectLst/>
        </p:spPr>
        <p:txBody>
          <a:bodyPr anchor="ctr"/>
          <a:lstStyle/>
          <a:p>
            <a:endParaRPr lang="en-US"/>
          </a:p>
        </p:txBody>
      </p:sp>
      <p:grpSp>
        <p:nvGrpSpPr>
          <p:cNvPr id="9" name="Group 162"/>
          <p:cNvGrpSpPr/>
          <p:nvPr/>
        </p:nvGrpSpPr>
        <p:grpSpPr>
          <a:xfrm>
            <a:off x="6590175" y="3619599"/>
            <a:ext cx="2096625" cy="1411649"/>
            <a:chOff x="5638800" y="2362200"/>
            <a:chExt cx="2096625" cy="1411649"/>
          </a:xfrm>
        </p:grpSpPr>
        <p:pic>
          <p:nvPicPr>
            <p:cNvPr id="99" name="Picture 78" descr="cloud"/>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5638800" y="2362200"/>
              <a:ext cx="2096625" cy="1411649"/>
            </a:xfrm>
            <a:prstGeom prst="rect">
              <a:avLst/>
            </a:prstGeom>
            <a:noFill/>
          </p:spPr>
        </p:pic>
        <p:sp>
          <p:nvSpPr>
            <p:cNvPr id="100" name="TextBox 99"/>
            <p:cNvSpPr txBox="1"/>
            <p:nvPr/>
          </p:nvSpPr>
          <p:spPr>
            <a:xfrm>
              <a:off x="6172200" y="2819400"/>
              <a:ext cx="1031051" cy="646331"/>
            </a:xfrm>
            <a:prstGeom prst="rect">
              <a:avLst/>
            </a:prstGeom>
            <a:noFill/>
          </p:spPr>
          <p:txBody>
            <a:bodyPr wrap="square" rtlCol="0">
              <a:spAutoFit/>
            </a:bodyPr>
            <a:lstStyle/>
            <a:p>
              <a:r>
                <a:rPr lang="en-US" b="1" dirty="0"/>
                <a:t>Internet</a:t>
              </a:r>
            </a:p>
            <a:p>
              <a:endParaRPr lang="en-US" dirty="0"/>
            </a:p>
          </p:txBody>
        </p:sp>
      </p:grpSp>
      <p:sp>
        <p:nvSpPr>
          <p:cNvPr id="98" name="Arc 26"/>
          <p:cNvSpPr>
            <a:spLocks/>
          </p:cNvSpPr>
          <p:nvPr/>
        </p:nvSpPr>
        <p:spPr bwMode="auto">
          <a:xfrm rot="18307188" flipV="1">
            <a:off x="3024960" y="4535827"/>
            <a:ext cx="503278" cy="763945"/>
          </a:xfrm>
          <a:custGeom>
            <a:avLst/>
            <a:gdLst>
              <a:gd name="G0" fmla="+- 14889 0 0"/>
              <a:gd name="G1" fmla="+- 21600 0 0"/>
              <a:gd name="G2" fmla="+- 21600 0 0"/>
              <a:gd name="T0" fmla="*/ 0 w 15285"/>
              <a:gd name="T1" fmla="*/ 5952 h 21600"/>
              <a:gd name="T2" fmla="*/ 15285 w 15285"/>
              <a:gd name="T3" fmla="*/ 4 h 21600"/>
              <a:gd name="T4" fmla="*/ 14889 w 15285"/>
              <a:gd name="T5" fmla="*/ 21600 h 21600"/>
            </a:gdLst>
            <a:ahLst/>
            <a:cxnLst>
              <a:cxn ang="0">
                <a:pos x="T0" y="T1"/>
              </a:cxn>
              <a:cxn ang="0">
                <a:pos x="T2" y="T3"/>
              </a:cxn>
              <a:cxn ang="0">
                <a:pos x="T4" y="T5"/>
              </a:cxn>
            </a:cxnLst>
            <a:rect l="0" t="0" r="r" b="b"/>
            <a:pathLst>
              <a:path w="15285" h="21600" fill="none" extrusionOk="0">
                <a:moveTo>
                  <a:pt x="-1" y="5951"/>
                </a:moveTo>
                <a:cubicBezTo>
                  <a:pt x="4015" y="2130"/>
                  <a:pt x="9346" y="-1"/>
                  <a:pt x="14889" y="0"/>
                </a:cubicBezTo>
                <a:cubicBezTo>
                  <a:pt x="15021" y="0"/>
                  <a:pt x="15153" y="1"/>
                  <a:pt x="15285" y="3"/>
                </a:cubicBezTo>
              </a:path>
              <a:path w="15285" h="21600" stroke="0" extrusionOk="0">
                <a:moveTo>
                  <a:pt x="-1" y="5951"/>
                </a:moveTo>
                <a:cubicBezTo>
                  <a:pt x="4015" y="2130"/>
                  <a:pt x="9346" y="-1"/>
                  <a:pt x="14889" y="0"/>
                </a:cubicBezTo>
                <a:cubicBezTo>
                  <a:pt x="15021" y="0"/>
                  <a:pt x="15153" y="1"/>
                  <a:pt x="15285" y="3"/>
                </a:cubicBezTo>
                <a:lnTo>
                  <a:pt x="14889" y="21600"/>
                </a:lnTo>
                <a:close/>
              </a:path>
            </a:pathLst>
          </a:custGeom>
          <a:noFill/>
          <a:ln w="50800">
            <a:solidFill>
              <a:srgbClr val="CC0000"/>
            </a:solidFill>
            <a:round/>
            <a:headEnd type="triangle" w="med" len="med"/>
            <a:tailEnd/>
          </a:ln>
          <a:effectLst/>
        </p:spPr>
        <p:txBody>
          <a:bodyPr anchor="ctr"/>
          <a:lstStyle/>
          <a:p>
            <a:endParaRPr lang="en-US"/>
          </a:p>
        </p:txBody>
      </p:sp>
      <p:sp>
        <p:nvSpPr>
          <p:cNvPr id="140" name="Rectangle 139"/>
          <p:cNvSpPr/>
          <p:nvPr/>
        </p:nvSpPr>
        <p:spPr>
          <a:xfrm>
            <a:off x="1524000" y="4294285"/>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S: 192.168.1.X</a:t>
            </a:r>
          </a:p>
          <a:p>
            <a:r>
              <a:rPr lang="en-US" sz="1400" dirty="0"/>
              <a:t>D: 210.64.72.14</a:t>
            </a:r>
          </a:p>
        </p:txBody>
      </p:sp>
      <p:sp>
        <p:nvSpPr>
          <p:cNvPr id="141" name="Arc 29"/>
          <p:cNvSpPr>
            <a:spLocks/>
          </p:cNvSpPr>
          <p:nvPr/>
        </p:nvSpPr>
        <p:spPr bwMode="auto">
          <a:xfrm rot="1967674">
            <a:off x="2888866" y="4294939"/>
            <a:ext cx="546868" cy="894029"/>
          </a:xfrm>
          <a:custGeom>
            <a:avLst/>
            <a:gdLst>
              <a:gd name="G0" fmla="+- 13606 0 0"/>
              <a:gd name="G1" fmla="+- 21543 0 0"/>
              <a:gd name="G2" fmla="+- 21600 0 0"/>
              <a:gd name="T0" fmla="*/ 0 w 13606"/>
              <a:gd name="T1" fmla="*/ 4767 h 21543"/>
              <a:gd name="T2" fmla="*/ 12035 w 13606"/>
              <a:gd name="T3" fmla="*/ 0 h 21543"/>
              <a:gd name="T4" fmla="*/ 13606 w 13606"/>
              <a:gd name="T5" fmla="*/ 21543 h 21543"/>
            </a:gdLst>
            <a:ahLst/>
            <a:cxnLst>
              <a:cxn ang="0">
                <a:pos x="T0" y="T1"/>
              </a:cxn>
              <a:cxn ang="0">
                <a:pos x="T2" y="T3"/>
              </a:cxn>
              <a:cxn ang="0">
                <a:pos x="T4" y="T5"/>
              </a:cxn>
            </a:cxnLst>
            <a:rect l="0" t="0" r="r" b="b"/>
            <a:pathLst>
              <a:path w="13606" h="21543" fill="none" extrusionOk="0">
                <a:moveTo>
                  <a:pt x="-1" y="4766"/>
                </a:moveTo>
                <a:cubicBezTo>
                  <a:pt x="3430" y="1985"/>
                  <a:pt x="7630" y="321"/>
                  <a:pt x="12035" y="0"/>
                </a:cubicBezTo>
              </a:path>
              <a:path w="13606" h="21543" stroke="0" extrusionOk="0">
                <a:moveTo>
                  <a:pt x="-1" y="4766"/>
                </a:moveTo>
                <a:cubicBezTo>
                  <a:pt x="3430" y="1985"/>
                  <a:pt x="7630" y="321"/>
                  <a:pt x="12035" y="0"/>
                </a:cubicBezTo>
                <a:lnTo>
                  <a:pt x="13606" y="21543"/>
                </a:lnTo>
                <a:close/>
              </a:path>
            </a:pathLst>
          </a:custGeom>
          <a:noFill/>
          <a:ln w="50800">
            <a:solidFill>
              <a:srgbClr val="CC0000"/>
            </a:solidFill>
            <a:round/>
            <a:headEnd/>
            <a:tailEnd type="triangle" w="med" len="med"/>
          </a:ln>
          <a:effectLst/>
        </p:spPr>
        <p:txBody>
          <a:bodyPr anchor="ctr"/>
          <a:lstStyle/>
          <a:p>
            <a:endParaRPr lang="en-US"/>
          </a:p>
        </p:txBody>
      </p:sp>
      <p:sp>
        <p:nvSpPr>
          <p:cNvPr id="145" name="Rectangle 144"/>
          <p:cNvSpPr/>
          <p:nvPr/>
        </p:nvSpPr>
        <p:spPr>
          <a:xfrm>
            <a:off x="1828800" y="5056285"/>
            <a:ext cx="1447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S: 210.64.72.14</a:t>
            </a:r>
          </a:p>
          <a:p>
            <a:r>
              <a:rPr lang="en-US" sz="1400" dirty="0"/>
              <a:t>D: 192.168.1.3</a:t>
            </a:r>
          </a:p>
        </p:txBody>
      </p:sp>
      <p:sp>
        <p:nvSpPr>
          <p:cNvPr id="146" name="Arc 26"/>
          <p:cNvSpPr>
            <a:spLocks/>
          </p:cNvSpPr>
          <p:nvPr/>
        </p:nvSpPr>
        <p:spPr bwMode="auto">
          <a:xfrm rot="20221840" flipV="1">
            <a:off x="1239894" y="4815739"/>
            <a:ext cx="471260" cy="698687"/>
          </a:xfrm>
          <a:custGeom>
            <a:avLst/>
            <a:gdLst>
              <a:gd name="G0" fmla="+- 14889 0 0"/>
              <a:gd name="G1" fmla="+- 21600 0 0"/>
              <a:gd name="G2" fmla="+- 21600 0 0"/>
              <a:gd name="T0" fmla="*/ 0 w 15285"/>
              <a:gd name="T1" fmla="*/ 5952 h 21600"/>
              <a:gd name="T2" fmla="*/ 15285 w 15285"/>
              <a:gd name="T3" fmla="*/ 4 h 21600"/>
              <a:gd name="T4" fmla="*/ 14889 w 15285"/>
              <a:gd name="T5" fmla="*/ 21600 h 21600"/>
            </a:gdLst>
            <a:ahLst/>
            <a:cxnLst>
              <a:cxn ang="0">
                <a:pos x="T0" y="T1"/>
              </a:cxn>
              <a:cxn ang="0">
                <a:pos x="T2" y="T3"/>
              </a:cxn>
              <a:cxn ang="0">
                <a:pos x="T4" y="T5"/>
              </a:cxn>
            </a:cxnLst>
            <a:rect l="0" t="0" r="r" b="b"/>
            <a:pathLst>
              <a:path w="15285" h="21600" fill="none" extrusionOk="0">
                <a:moveTo>
                  <a:pt x="-1" y="5951"/>
                </a:moveTo>
                <a:cubicBezTo>
                  <a:pt x="4015" y="2130"/>
                  <a:pt x="9346" y="-1"/>
                  <a:pt x="14889" y="0"/>
                </a:cubicBezTo>
                <a:cubicBezTo>
                  <a:pt x="15021" y="0"/>
                  <a:pt x="15153" y="1"/>
                  <a:pt x="15285" y="3"/>
                </a:cubicBezTo>
              </a:path>
              <a:path w="15285" h="21600" stroke="0" extrusionOk="0">
                <a:moveTo>
                  <a:pt x="-1" y="5951"/>
                </a:moveTo>
                <a:cubicBezTo>
                  <a:pt x="4015" y="2130"/>
                  <a:pt x="9346" y="-1"/>
                  <a:pt x="14889" y="0"/>
                </a:cubicBezTo>
                <a:cubicBezTo>
                  <a:pt x="15021" y="0"/>
                  <a:pt x="15153" y="1"/>
                  <a:pt x="15285" y="3"/>
                </a:cubicBezTo>
                <a:lnTo>
                  <a:pt x="14889" y="21600"/>
                </a:lnTo>
                <a:close/>
              </a:path>
            </a:pathLst>
          </a:custGeom>
          <a:noFill/>
          <a:ln w="50800">
            <a:solidFill>
              <a:srgbClr val="CC0000"/>
            </a:solidFill>
            <a:round/>
            <a:headEnd type="triangle" w="med" len="med"/>
            <a:tailEnd/>
          </a:ln>
          <a:effectLst/>
        </p:spPr>
        <p:txBody>
          <a:bodyPr anchor="ctr"/>
          <a:lstStyle/>
          <a:p>
            <a:endParaRPr lang="en-US"/>
          </a:p>
        </p:txBody>
      </p:sp>
      <p:sp>
        <p:nvSpPr>
          <p:cNvPr id="147" name="TextBox 146"/>
          <p:cNvSpPr txBox="1"/>
          <p:nvPr/>
        </p:nvSpPr>
        <p:spPr>
          <a:xfrm>
            <a:off x="3352800" y="3772553"/>
            <a:ext cx="1330364" cy="369332"/>
          </a:xfrm>
          <a:prstGeom prst="rect">
            <a:avLst/>
          </a:prstGeom>
          <a:noFill/>
        </p:spPr>
        <p:txBody>
          <a:bodyPr wrap="none" rtlCol="0">
            <a:spAutoFit/>
          </a:bodyPr>
          <a:lstStyle/>
          <a:p>
            <a:r>
              <a:rPr lang="en-US" dirty="0"/>
              <a:t>NAT server</a:t>
            </a:r>
          </a:p>
        </p:txBody>
      </p:sp>
      <p:sp>
        <p:nvSpPr>
          <p:cNvPr id="148" name="Rectangle 147"/>
          <p:cNvSpPr/>
          <p:nvPr/>
        </p:nvSpPr>
        <p:spPr>
          <a:xfrm>
            <a:off x="3200400" y="3303685"/>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S: 192.168.1.X</a:t>
            </a:r>
          </a:p>
          <a:p>
            <a:r>
              <a:rPr lang="en-US" sz="1400" dirty="0"/>
              <a:t>D: 230.64.72.14</a:t>
            </a:r>
          </a:p>
        </p:txBody>
      </p:sp>
      <p:sp>
        <p:nvSpPr>
          <p:cNvPr id="149" name="Rectangle 148"/>
          <p:cNvSpPr/>
          <p:nvPr/>
        </p:nvSpPr>
        <p:spPr>
          <a:xfrm>
            <a:off x="3200400" y="3303685"/>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rgbClr val="FF0000"/>
                </a:solidFill>
              </a:rPr>
              <a:t>S: 224.16.78.67</a:t>
            </a:r>
          </a:p>
          <a:p>
            <a:r>
              <a:rPr lang="en-US" sz="1400" dirty="0"/>
              <a:t>D: 230.64.72.14</a:t>
            </a:r>
          </a:p>
        </p:txBody>
      </p:sp>
      <p:sp>
        <p:nvSpPr>
          <p:cNvPr id="150" name="Rectangle 149"/>
          <p:cNvSpPr/>
          <p:nvPr/>
        </p:nvSpPr>
        <p:spPr>
          <a:xfrm>
            <a:off x="4876800" y="3760885"/>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S: 224.16.78.67</a:t>
            </a:r>
          </a:p>
          <a:p>
            <a:r>
              <a:rPr lang="en-US" sz="1400" dirty="0"/>
              <a:t>D: 210.64.72.14</a:t>
            </a:r>
          </a:p>
        </p:txBody>
      </p:sp>
      <p:sp>
        <p:nvSpPr>
          <p:cNvPr id="151" name="Arc 29"/>
          <p:cNvSpPr>
            <a:spLocks/>
          </p:cNvSpPr>
          <p:nvPr/>
        </p:nvSpPr>
        <p:spPr bwMode="auto">
          <a:xfrm rot="1922826">
            <a:off x="6202014" y="3655157"/>
            <a:ext cx="477139" cy="1111042"/>
          </a:xfrm>
          <a:custGeom>
            <a:avLst/>
            <a:gdLst>
              <a:gd name="G0" fmla="+- 13606 0 0"/>
              <a:gd name="G1" fmla="+- 21543 0 0"/>
              <a:gd name="G2" fmla="+- 21600 0 0"/>
              <a:gd name="T0" fmla="*/ 0 w 13606"/>
              <a:gd name="T1" fmla="*/ 4767 h 21543"/>
              <a:gd name="T2" fmla="*/ 12035 w 13606"/>
              <a:gd name="T3" fmla="*/ 0 h 21543"/>
              <a:gd name="T4" fmla="*/ 13606 w 13606"/>
              <a:gd name="T5" fmla="*/ 21543 h 21543"/>
            </a:gdLst>
            <a:ahLst/>
            <a:cxnLst>
              <a:cxn ang="0">
                <a:pos x="T0" y="T1"/>
              </a:cxn>
              <a:cxn ang="0">
                <a:pos x="T2" y="T3"/>
              </a:cxn>
              <a:cxn ang="0">
                <a:pos x="T4" y="T5"/>
              </a:cxn>
            </a:cxnLst>
            <a:rect l="0" t="0" r="r" b="b"/>
            <a:pathLst>
              <a:path w="13606" h="21543" fill="none" extrusionOk="0">
                <a:moveTo>
                  <a:pt x="-1" y="4766"/>
                </a:moveTo>
                <a:cubicBezTo>
                  <a:pt x="3430" y="1985"/>
                  <a:pt x="7630" y="321"/>
                  <a:pt x="12035" y="0"/>
                </a:cubicBezTo>
              </a:path>
              <a:path w="13606" h="21543" stroke="0" extrusionOk="0">
                <a:moveTo>
                  <a:pt x="-1" y="4766"/>
                </a:moveTo>
                <a:cubicBezTo>
                  <a:pt x="3430" y="1985"/>
                  <a:pt x="7630" y="321"/>
                  <a:pt x="12035" y="0"/>
                </a:cubicBezTo>
                <a:lnTo>
                  <a:pt x="13606" y="21543"/>
                </a:lnTo>
                <a:close/>
              </a:path>
            </a:pathLst>
          </a:custGeom>
          <a:noFill/>
          <a:ln w="50800">
            <a:solidFill>
              <a:srgbClr val="CC0000"/>
            </a:solidFill>
            <a:round/>
            <a:headEnd/>
            <a:tailEnd type="triangle" w="med" len="med"/>
          </a:ln>
          <a:effectLst/>
        </p:spPr>
        <p:txBody>
          <a:bodyPr anchor="ctr"/>
          <a:lstStyle/>
          <a:p>
            <a:endParaRPr lang="en-US"/>
          </a:p>
        </p:txBody>
      </p:sp>
      <p:sp>
        <p:nvSpPr>
          <p:cNvPr id="152" name="Rectangle 151"/>
          <p:cNvSpPr/>
          <p:nvPr/>
        </p:nvSpPr>
        <p:spPr>
          <a:xfrm>
            <a:off x="4800600" y="4675285"/>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S: 210.64.72.14</a:t>
            </a:r>
          </a:p>
          <a:p>
            <a:r>
              <a:rPr lang="en-US" sz="1400" dirty="0"/>
              <a:t>D: 224.16.78.67</a:t>
            </a:r>
          </a:p>
        </p:txBody>
      </p:sp>
      <p:sp>
        <p:nvSpPr>
          <p:cNvPr id="153" name="Arc 26"/>
          <p:cNvSpPr>
            <a:spLocks/>
          </p:cNvSpPr>
          <p:nvPr/>
        </p:nvSpPr>
        <p:spPr bwMode="auto">
          <a:xfrm rot="21430484" flipV="1">
            <a:off x="4290120" y="4306121"/>
            <a:ext cx="495522" cy="619125"/>
          </a:xfrm>
          <a:custGeom>
            <a:avLst/>
            <a:gdLst>
              <a:gd name="G0" fmla="+- 14889 0 0"/>
              <a:gd name="G1" fmla="+- 21600 0 0"/>
              <a:gd name="G2" fmla="+- 21600 0 0"/>
              <a:gd name="T0" fmla="*/ 0 w 15285"/>
              <a:gd name="T1" fmla="*/ 5952 h 21600"/>
              <a:gd name="T2" fmla="*/ 15285 w 15285"/>
              <a:gd name="T3" fmla="*/ 4 h 21600"/>
              <a:gd name="T4" fmla="*/ 14889 w 15285"/>
              <a:gd name="T5" fmla="*/ 21600 h 21600"/>
            </a:gdLst>
            <a:ahLst/>
            <a:cxnLst>
              <a:cxn ang="0">
                <a:pos x="T0" y="T1"/>
              </a:cxn>
              <a:cxn ang="0">
                <a:pos x="T2" y="T3"/>
              </a:cxn>
              <a:cxn ang="0">
                <a:pos x="T4" y="T5"/>
              </a:cxn>
            </a:cxnLst>
            <a:rect l="0" t="0" r="r" b="b"/>
            <a:pathLst>
              <a:path w="15285" h="21600" fill="none" extrusionOk="0">
                <a:moveTo>
                  <a:pt x="-1" y="5951"/>
                </a:moveTo>
                <a:cubicBezTo>
                  <a:pt x="4015" y="2130"/>
                  <a:pt x="9346" y="-1"/>
                  <a:pt x="14889" y="0"/>
                </a:cubicBezTo>
                <a:cubicBezTo>
                  <a:pt x="15021" y="0"/>
                  <a:pt x="15153" y="1"/>
                  <a:pt x="15285" y="3"/>
                </a:cubicBezTo>
              </a:path>
              <a:path w="15285" h="21600" stroke="0" extrusionOk="0">
                <a:moveTo>
                  <a:pt x="-1" y="5951"/>
                </a:moveTo>
                <a:cubicBezTo>
                  <a:pt x="4015" y="2130"/>
                  <a:pt x="9346" y="-1"/>
                  <a:pt x="14889" y="0"/>
                </a:cubicBezTo>
                <a:cubicBezTo>
                  <a:pt x="15021" y="0"/>
                  <a:pt x="15153" y="1"/>
                  <a:pt x="15285" y="3"/>
                </a:cubicBezTo>
                <a:lnTo>
                  <a:pt x="14889" y="21600"/>
                </a:lnTo>
                <a:close/>
              </a:path>
            </a:pathLst>
          </a:custGeom>
          <a:noFill/>
          <a:ln w="50800">
            <a:solidFill>
              <a:srgbClr val="CC0000"/>
            </a:solidFill>
            <a:round/>
            <a:headEnd type="triangle" w="med" len="med"/>
            <a:tailEnd/>
          </a:ln>
          <a:effectLst/>
        </p:spPr>
        <p:txBody>
          <a:bodyPr anchor="ctr"/>
          <a:lstStyle/>
          <a:p>
            <a:endParaRPr lang="en-US"/>
          </a:p>
        </p:txBody>
      </p:sp>
      <p:cxnSp>
        <p:nvCxnSpPr>
          <p:cNvPr id="155" name="Straight Connector 154"/>
          <p:cNvCxnSpPr>
            <a:stCxn id="109" idx="3"/>
          </p:cNvCxnSpPr>
          <p:nvPr/>
        </p:nvCxnSpPr>
        <p:spPr>
          <a:xfrm flipV="1">
            <a:off x="4395788" y="4325424"/>
            <a:ext cx="2194387" cy="233180"/>
          </a:xfrm>
          <a:prstGeom prst="line">
            <a:avLst/>
          </a:prstGeom>
        </p:spPr>
        <p:style>
          <a:lnRef idx="2">
            <a:schemeClr val="accent1"/>
          </a:lnRef>
          <a:fillRef idx="0">
            <a:schemeClr val="accent1"/>
          </a:fillRef>
          <a:effectRef idx="1">
            <a:schemeClr val="accent1"/>
          </a:effectRef>
          <a:fontRef idx="minor">
            <a:schemeClr val="tx1"/>
          </a:fontRef>
        </p:style>
      </p:cxnSp>
      <p:sp>
        <p:nvSpPr>
          <p:cNvPr id="156" name="AutoShape 35"/>
          <p:cNvSpPr>
            <a:spLocks noChangeArrowheads="1"/>
          </p:cNvSpPr>
          <p:nvPr/>
        </p:nvSpPr>
        <p:spPr bwMode="auto">
          <a:xfrm>
            <a:off x="4267200" y="4294285"/>
            <a:ext cx="1600200" cy="304800"/>
          </a:xfrm>
          <a:prstGeom prst="roundRect">
            <a:avLst>
              <a:gd name="adj" fmla="val 0"/>
            </a:avLst>
          </a:prstGeom>
          <a:noFill/>
          <a:ln w="9525" algn="ctr">
            <a:noFill/>
            <a:round/>
            <a:headEnd/>
            <a:tailEnd/>
          </a:ln>
          <a:effectLst>
            <a:outerShdw dist="35921" dir="2700000" algn="ctr" rotWithShape="0">
              <a:srgbClr val="AFAFAF"/>
            </a:outerShdw>
          </a:effectLst>
        </p:spPr>
        <p:txBody>
          <a:bodyPr anchor="ctr"/>
          <a:lstStyle/>
          <a:p>
            <a:pPr algn="ctr" eaLnBrk="0" hangingPunct="0"/>
            <a:r>
              <a:rPr lang="en-US" b="1" dirty="0">
                <a:solidFill>
                  <a:srgbClr val="002060"/>
                </a:solidFill>
              </a:rPr>
              <a:t>224.16.78.67</a:t>
            </a:r>
            <a:endParaRPr lang="en-US" sz="1800" b="1" dirty="0">
              <a:solidFill>
                <a:srgbClr val="002060"/>
              </a:solidFill>
            </a:endParaRPr>
          </a:p>
        </p:txBody>
      </p:sp>
      <p:sp>
        <p:nvSpPr>
          <p:cNvPr id="157" name="Rectangle 156"/>
          <p:cNvSpPr/>
          <p:nvPr/>
        </p:nvSpPr>
        <p:spPr>
          <a:xfrm>
            <a:off x="3200400" y="3303685"/>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S: 210.64.72.14</a:t>
            </a:r>
          </a:p>
          <a:p>
            <a:r>
              <a:rPr lang="en-US" sz="1400" dirty="0"/>
              <a:t>D: 224.16.78.67</a:t>
            </a:r>
          </a:p>
        </p:txBody>
      </p:sp>
      <p:sp>
        <p:nvSpPr>
          <p:cNvPr id="158" name="Rectangle 157"/>
          <p:cNvSpPr/>
          <p:nvPr/>
        </p:nvSpPr>
        <p:spPr>
          <a:xfrm>
            <a:off x="3200400" y="3303685"/>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S: 210.64.72.14</a:t>
            </a:r>
          </a:p>
          <a:p>
            <a:r>
              <a:rPr lang="en-US" sz="1400" dirty="0">
                <a:solidFill>
                  <a:srgbClr val="FF0000"/>
                </a:solidFill>
              </a:rPr>
              <a:t>D: 192.168.1.3</a:t>
            </a:r>
          </a:p>
        </p:txBody>
      </p:sp>
      <p:sp>
        <p:nvSpPr>
          <p:cNvPr id="159" name="TextBox 158"/>
          <p:cNvSpPr txBox="1"/>
          <p:nvPr/>
        </p:nvSpPr>
        <p:spPr>
          <a:xfrm>
            <a:off x="2159109" y="5665885"/>
            <a:ext cx="5156091" cy="369332"/>
          </a:xfrm>
          <a:prstGeom prst="rect">
            <a:avLst/>
          </a:prstGeom>
          <a:noFill/>
        </p:spPr>
        <p:txBody>
          <a:bodyPr wrap="none" rtlCol="0">
            <a:spAutoFit/>
            <a:scene3d>
              <a:camera prst="orthographicFront"/>
              <a:lightRig rig="balanced" dir="t">
                <a:rot lat="0" lon="0" rev="2100000"/>
              </a:lightRig>
            </a:scene3d>
            <a:sp3d extrusionH="57150" prstMaterial="metal">
              <a:bevelT w="38100" h="25400"/>
              <a:contourClr>
                <a:schemeClr val="bg2"/>
              </a:contourClr>
            </a:sp3d>
          </a:bodyPr>
          <a:lstStyle/>
          <a:p>
            <a:r>
              <a:rPr lang="en-US" b="1" dirty="0">
                <a:ln w="50800"/>
                <a:solidFill>
                  <a:schemeClr val="tx1">
                    <a:lumMod val="95000"/>
                    <a:lumOff val="5000"/>
                  </a:schemeClr>
                </a:solidFill>
              </a:rPr>
              <a:t>NAT server: </a:t>
            </a:r>
            <a:r>
              <a:rPr lang="en-US" b="1" dirty="0" err="1">
                <a:ln w="50800"/>
                <a:solidFill>
                  <a:schemeClr val="tx1">
                    <a:lumMod val="95000"/>
                    <a:lumOff val="5000"/>
                  </a:schemeClr>
                </a:solidFill>
              </a:rPr>
              <a:t>sử</a:t>
            </a:r>
            <a:r>
              <a:rPr lang="en-US" b="1" dirty="0">
                <a:ln w="50800"/>
                <a:solidFill>
                  <a:schemeClr val="tx1">
                    <a:lumMod val="95000"/>
                    <a:lumOff val="5000"/>
                  </a:schemeClr>
                </a:solidFill>
              </a:rPr>
              <a:t> </a:t>
            </a:r>
            <a:r>
              <a:rPr lang="en-US" b="1" dirty="0" err="1">
                <a:ln w="50800"/>
                <a:solidFill>
                  <a:schemeClr val="tx1">
                    <a:lumMod val="95000"/>
                    <a:lumOff val="5000"/>
                  </a:schemeClr>
                </a:solidFill>
              </a:rPr>
              <a:t>dụng</a:t>
            </a:r>
            <a:r>
              <a:rPr lang="en-US" b="1" dirty="0">
                <a:ln w="50800"/>
                <a:solidFill>
                  <a:schemeClr val="tx1">
                    <a:lumMod val="95000"/>
                    <a:lumOff val="5000"/>
                  </a:schemeClr>
                </a:solidFill>
              </a:rPr>
              <a:t> </a:t>
            </a:r>
            <a:r>
              <a:rPr lang="en-US" b="1" dirty="0" err="1">
                <a:ln w="50800"/>
                <a:solidFill>
                  <a:schemeClr val="tx1">
                    <a:lumMod val="95000"/>
                    <a:lumOff val="5000"/>
                  </a:schemeClr>
                </a:solidFill>
              </a:rPr>
              <a:t>bảng</a:t>
            </a:r>
            <a:r>
              <a:rPr lang="en-US" b="1" dirty="0">
                <a:ln w="50800"/>
                <a:solidFill>
                  <a:schemeClr val="tx1">
                    <a:lumMod val="95000"/>
                    <a:lumOff val="5000"/>
                  </a:schemeClr>
                </a:solidFill>
              </a:rPr>
              <a:t> </a:t>
            </a:r>
            <a:r>
              <a:rPr lang="en-US" b="1" dirty="0" err="1">
                <a:ln w="50800"/>
                <a:solidFill>
                  <a:schemeClr val="tx1">
                    <a:lumMod val="95000"/>
                    <a:lumOff val="5000"/>
                  </a:schemeClr>
                </a:solidFill>
              </a:rPr>
              <a:t>chuyển</a:t>
            </a:r>
            <a:r>
              <a:rPr lang="en-US" b="1" dirty="0">
                <a:ln w="50800"/>
                <a:solidFill>
                  <a:schemeClr val="tx1">
                    <a:lumMod val="95000"/>
                    <a:lumOff val="5000"/>
                  </a:schemeClr>
                </a:solidFill>
              </a:rPr>
              <a:t> </a:t>
            </a:r>
            <a:r>
              <a:rPr lang="en-US" b="1" dirty="0" err="1">
                <a:ln w="50800"/>
                <a:solidFill>
                  <a:schemeClr val="tx1">
                    <a:lumMod val="95000"/>
                    <a:lumOff val="5000"/>
                  </a:schemeClr>
                </a:solidFill>
              </a:rPr>
              <a:t>đổi</a:t>
            </a:r>
            <a:r>
              <a:rPr lang="en-US" b="1" dirty="0">
                <a:ln w="50800"/>
                <a:solidFill>
                  <a:schemeClr val="tx1">
                    <a:lumMod val="95000"/>
                    <a:lumOff val="5000"/>
                  </a:schemeClr>
                </a:solidFill>
              </a:rPr>
              <a:t> </a:t>
            </a:r>
            <a:r>
              <a:rPr lang="en-US" b="1" dirty="0" err="1">
                <a:ln w="50800"/>
                <a:solidFill>
                  <a:schemeClr val="tx1">
                    <a:lumMod val="95000"/>
                    <a:lumOff val="5000"/>
                  </a:schemeClr>
                </a:solidFill>
              </a:rPr>
              <a:t>địa</a:t>
            </a:r>
            <a:r>
              <a:rPr lang="en-US" b="1" dirty="0">
                <a:ln w="50800"/>
                <a:solidFill>
                  <a:schemeClr val="tx1">
                    <a:lumMod val="95000"/>
                    <a:lumOff val="5000"/>
                  </a:schemeClr>
                </a:solidFill>
              </a:rPr>
              <a:t> </a:t>
            </a:r>
            <a:r>
              <a:rPr lang="en-US" b="1" dirty="0" err="1">
                <a:ln w="50800"/>
                <a:solidFill>
                  <a:schemeClr val="tx1">
                    <a:lumMod val="95000"/>
                    <a:lumOff val="5000"/>
                  </a:schemeClr>
                </a:solidFill>
              </a:rPr>
              <a:t>chỉ</a:t>
            </a:r>
            <a:endParaRPr lang="en-US" b="1" dirty="0">
              <a:ln w="50800"/>
              <a:solidFill>
                <a:schemeClr val="tx1">
                  <a:lumMod val="95000"/>
                  <a:lumOff val="5000"/>
                </a:schemeClr>
              </a:solidFill>
            </a:endParaRPr>
          </a:p>
        </p:txBody>
      </p:sp>
      <p:sp>
        <p:nvSpPr>
          <p:cNvPr id="69" name="Slide Number Placeholder 68"/>
          <p:cNvSpPr>
            <a:spLocks noGrp="1"/>
          </p:cNvSpPr>
          <p:nvPr>
            <p:ph type="sldNum" sz="quarter" idx="12"/>
          </p:nvPr>
        </p:nvSpPr>
        <p:spPr/>
        <p:txBody>
          <a:bodyPr/>
          <a:lstStyle/>
          <a:p>
            <a:fld id="{4810A696-75C0-4E1D-A482-26D5420205C7}" type="slidenum">
              <a:rPr lang="en-US" smtClean="0"/>
              <a:pPr/>
              <a:t>52</a:t>
            </a:fld>
            <a:endParaRPr lang="en-US"/>
          </a:p>
        </p:txBody>
      </p:sp>
      <p:sp>
        <p:nvSpPr>
          <p:cNvPr id="70" name="Footer Placeholder 69"/>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88"/>
                                        </p:tgtEl>
                                        <p:attrNameLst>
                                          <p:attrName>style.visibility</p:attrName>
                                        </p:attrNameLst>
                                      </p:cBhvr>
                                      <p:to>
                                        <p:strVal val="visible"/>
                                      </p:to>
                                    </p:set>
                                    <p:animEffect transition="in" filter="dissolve">
                                      <p:cBhvr>
                                        <p:cTn id="28" dur="500"/>
                                        <p:tgtEl>
                                          <p:spTgt spid="88"/>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animEffect transition="in" filter="dissolve">
                                      <p:cBhvr>
                                        <p:cTn id="31" dur="500"/>
                                        <p:tgtEl>
                                          <p:spTgt spid="9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93"/>
                                        </p:tgtEl>
                                        <p:attrNameLst>
                                          <p:attrName>style.visibility</p:attrName>
                                        </p:attrNameLst>
                                      </p:cBhvr>
                                      <p:to>
                                        <p:strVal val="visible"/>
                                      </p:to>
                                    </p:set>
                                    <p:animEffect transition="in" filter="dissolve">
                                      <p:cBhvr>
                                        <p:cTn id="34" dur="500"/>
                                        <p:tgtEl>
                                          <p:spTgt spid="93"/>
                                        </p:tgtEl>
                                      </p:cBhvr>
                                    </p:animEffect>
                                  </p:childTnLst>
                                </p:cTn>
                              </p:par>
                              <p:par>
                                <p:cTn id="35" presetID="9" presetClass="entr" presetSubtype="0" fill="hold" nodeType="withEffect">
                                  <p:stCondLst>
                                    <p:cond delay="0"/>
                                  </p:stCondLst>
                                  <p:childTnLst>
                                    <p:set>
                                      <p:cBhvr>
                                        <p:cTn id="36" dur="1" fill="hold">
                                          <p:stCondLst>
                                            <p:cond delay="0"/>
                                          </p:stCondLst>
                                        </p:cTn>
                                        <p:tgtEl>
                                          <p:spTgt spid="102"/>
                                        </p:tgtEl>
                                        <p:attrNameLst>
                                          <p:attrName>style.visibility</p:attrName>
                                        </p:attrNameLst>
                                      </p:cBhvr>
                                      <p:to>
                                        <p:strVal val="visible"/>
                                      </p:to>
                                    </p:set>
                                    <p:animEffect transition="in" filter="dissolve">
                                      <p:cBhvr>
                                        <p:cTn id="37" dur="500"/>
                                        <p:tgtEl>
                                          <p:spTgt spid="102"/>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03"/>
                                        </p:tgtEl>
                                        <p:attrNameLst>
                                          <p:attrName>style.visibility</p:attrName>
                                        </p:attrNameLst>
                                      </p:cBhvr>
                                      <p:to>
                                        <p:strVal val="visible"/>
                                      </p:to>
                                    </p:set>
                                    <p:animEffect transition="in" filter="dissolve">
                                      <p:cBhvr>
                                        <p:cTn id="40" dur="500"/>
                                        <p:tgtEl>
                                          <p:spTgt spid="103"/>
                                        </p:tgtEl>
                                      </p:cBhvr>
                                    </p:animEffect>
                                  </p:childTnLst>
                                </p:cTn>
                              </p:par>
                              <p:par>
                                <p:cTn id="41" presetID="9" presetClass="entr" presetSubtype="0" fill="hold" nodeType="with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dissolve">
                                      <p:cBhvr>
                                        <p:cTn id="43" dur="500"/>
                                        <p:tgtEl>
                                          <p:spTgt spid="4"/>
                                        </p:tgtEl>
                                      </p:cBhvr>
                                    </p:animEffect>
                                  </p:childTnLst>
                                </p:cTn>
                              </p:par>
                              <p:par>
                                <p:cTn id="44" presetID="9" presetClass="entr" presetSubtype="0" fill="hold" nodeType="withEffect">
                                  <p:stCondLst>
                                    <p:cond delay="0"/>
                                  </p:stCondLst>
                                  <p:childTnLst>
                                    <p:set>
                                      <p:cBhvr>
                                        <p:cTn id="45" dur="1" fill="hold">
                                          <p:stCondLst>
                                            <p:cond delay="0"/>
                                          </p:stCondLst>
                                        </p:cTn>
                                        <p:tgtEl>
                                          <p:spTgt spid="106"/>
                                        </p:tgtEl>
                                        <p:attrNameLst>
                                          <p:attrName>style.visibility</p:attrName>
                                        </p:attrNameLst>
                                      </p:cBhvr>
                                      <p:to>
                                        <p:strVal val="visible"/>
                                      </p:to>
                                    </p:set>
                                    <p:animEffect transition="in" filter="dissolve">
                                      <p:cBhvr>
                                        <p:cTn id="46" dur="500"/>
                                        <p:tgtEl>
                                          <p:spTgt spid="106"/>
                                        </p:tgtEl>
                                      </p:cBhvr>
                                    </p:animEffect>
                                  </p:childTnLst>
                                </p:cTn>
                              </p:par>
                              <p:par>
                                <p:cTn id="47" presetID="9"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animEffect transition="in" filter="dissolve">
                                      <p:cBhvr>
                                        <p:cTn id="49" dur="500"/>
                                        <p:tgtEl>
                                          <p:spTgt spid="108"/>
                                        </p:tgtEl>
                                      </p:cBhvr>
                                    </p:animEffect>
                                  </p:childTnLst>
                                </p:cTn>
                              </p:par>
                              <p:par>
                                <p:cTn id="50" presetID="9" presetClass="entr" presetSubtype="0" fill="hold" nodeType="withEffect">
                                  <p:stCondLst>
                                    <p:cond delay="0"/>
                                  </p:stCondLst>
                                  <p:childTnLst>
                                    <p:set>
                                      <p:cBhvr>
                                        <p:cTn id="51" dur="1" fill="hold">
                                          <p:stCondLst>
                                            <p:cond delay="0"/>
                                          </p:stCondLst>
                                        </p:cTn>
                                        <p:tgtEl>
                                          <p:spTgt spid="109"/>
                                        </p:tgtEl>
                                        <p:attrNameLst>
                                          <p:attrName>style.visibility</p:attrName>
                                        </p:attrNameLst>
                                      </p:cBhvr>
                                      <p:to>
                                        <p:strVal val="visible"/>
                                      </p:to>
                                    </p:set>
                                    <p:animEffect transition="in" filter="dissolve">
                                      <p:cBhvr>
                                        <p:cTn id="52" dur="500"/>
                                        <p:tgtEl>
                                          <p:spTgt spid="109"/>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110"/>
                                        </p:tgtEl>
                                        <p:attrNameLst>
                                          <p:attrName>style.visibility</p:attrName>
                                        </p:attrNameLst>
                                      </p:cBhvr>
                                      <p:to>
                                        <p:strVal val="visible"/>
                                      </p:to>
                                    </p:set>
                                    <p:animEffect transition="in" filter="dissolve">
                                      <p:cBhvr>
                                        <p:cTn id="55" dur="500"/>
                                        <p:tgtEl>
                                          <p:spTgt spid="110"/>
                                        </p:tgtEl>
                                      </p:cBhvr>
                                    </p:animEffect>
                                  </p:childTnLst>
                                </p:cTn>
                              </p:par>
                              <p:par>
                                <p:cTn id="56" presetID="9" presetClass="entr" presetSubtype="0" fill="hold" nodeType="with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dissolve">
                                      <p:cBhvr>
                                        <p:cTn id="58" dur="500"/>
                                        <p:tgtEl>
                                          <p:spTgt spid="9"/>
                                        </p:tgtEl>
                                      </p:cBhvr>
                                    </p:animEffect>
                                  </p:childTnLst>
                                </p:cTn>
                              </p:par>
                              <p:par>
                                <p:cTn id="59" presetID="9" presetClass="entr" presetSubtype="0" fill="hold" nodeType="withEffect">
                                  <p:stCondLst>
                                    <p:cond delay="0"/>
                                  </p:stCondLst>
                                  <p:childTnLst>
                                    <p:set>
                                      <p:cBhvr>
                                        <p:cTn id="60" dur="1" fill="hold">
                                          <p:stCondLst>
                                            <p:cond delay="0"/>
                                          </p:stCondLst>
                                        </p:cTn>
                                        <p:tgtEl>
                                          <p:spTgt spid="155"/>
                                        </p:tgtEl>
                                        <p:attrNameLst>
                                          <p:attrName>style.visibility</p:attrName>
                                        </p:attrNameLst>
                                      </p:cBhvr>
                                      <p:to>
                                        <p:strVal val="visible"/>
                                      </p:to>
                                    </p:set>
                                    <p:animEffect transition="in" filter="dissolve">
                                      <p:cBhvr>
                                        <p:cTn id="61" dur="500"/>
                                        <p:tgtEl>
                                          <p:spTgt spid="155"/>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156"/>
                                        </p:tgtEl>
                                        <p:attrNameLst>
                                          <p:attrName>style.visibility</p:attrName>
                                        </p:attrNameLst>
                                      </p:cBhvr>
                                      <p:to>
                                        <p:strVal val="visible"/>
                                      </p:to>
                                    </p:set>
                                    <p:animEffect transition="in" filter="dissolve">
                                      <p:cBhvr>
                                        <p:cTn id="64" dur="500"/>
                                        <p:tgtEl>
                                          <p:spTgt spid="156"/>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111"/>
                                        </p:tgtEl>
                                        <p:attrNameLst>
                                          <p:attrName>style.visibility</p:attrName>
                                        </p:attrNameLst>
                                      </p:cBhvr>
                                      <p:to>
                                        <p:strVal val="visible"/>
                                      </p:to>
                                    </p:set>
                                    <p:animEffect transition="in" filter="dissolve">
                                      <p:cBhvr>
                                        <p:cTn id="67" dur="500"/>
                                        <p:tgtEl>
                                          <p:spTgt spid="111"/>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87"/>
                                        </p:tgtEl>
                                        <p:attrNameLst>
                                          <p:attrName>style.visibility</p:attrName>
                                        </p:attrNameLst>
                                      </p:cBhvr>
                                      <p:to>
                                        <p:strVal val="visible"/>
                                      </p:to>
                                    </p:set>
                                    <p:animEffect transition="in" filter="dissolve">
                                      <p:cBhvr>
                                        <p:cTn id="70" dur="500"/>
                                        <p:tgtEl>
                                          <p:spTgt spid="87"/>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86"/>
                                        </p:tgtEl>
                                        <p:attrNameLst>
                                          <p:attrName>style.visibility</p:attrName>
                                        </p:attrNameLst>
                                      </p:cBhvr>
                                      <p:to>
                                        <p:strVal val="visible"/>
                                      </p:to>
                                    </p:set>
                                    <p:animEffect transition="in" filter="dissolve">
                                      <p:cBhvr>
                                        <p:cTn id="73" dur="500"/>
                                        <p:tgtEl>
                                          <p:spTgt spid="86"/>
                                        </p:tgtEl>
                                      </p:cBhvr>
                                    </p:animEffect>
                                  </p:childTnLst>
                                </p:cTn>
                              </p:par>
                              <p:par>
                                <p:cTn id="74" presetID="9" presetClass="entr" presetSubtype="0" fill="hold" grpId="1" nodeType="withEffect">
                                  <p:stCondLst>
                                    <p:cond delay="0"/>
                                  </p:stCondLst>
                                  <p:childTnLst>
                                    <p:set>
                                      <p:cBhvr>
                                        <p:cTn id="75" dur="1" fill="hold">
                                          <p:stCondLst>
                                            <p:cond delay="0"/>
                                          </p:stCondLst>
                                        </p:cTn>
                                        <p:tgtEl>
                                          <p:spTgt spid="147"/>
                                        </p:tgtEl>
                                        <p:attrNameLst>
                                          <p:attrName>style.visibility</p:attrName>
                                        </p:attrNameLst>
                                      </p:cBhvr>
                                      <p:to>
                                        <p:strVal val="visible"/>
                                      </p:to>
                                    </p:set>
                                    <p:animEffect transition="in" filter="dissolve">
                                      <p:cBhvr>
                                        <p:cTn id="76" dur="500"/>
                                        <p:tgtEl>
                                          <p:spTgt spid="147"/>
                                        </p:tgtEl>
                                      </p:cBhvr>
                                    </p:animEffect>
                                  </p:childTnLst>
                                </p:cTn>
                              </p:par>
                            </p:childTnLst>
                          </p:cTn>
                        </p:par>
                      </p:childTnLst>
                    </p:cTn>
                  </p:par>
                  <p:par>
                    <p:cTn id="77" fill="hold">
                      <p:stCondLst>
                        <p:cond delay="indefinite"/>
                      </p:stCondLst>
                      <p:childTnLst>
                        <p:par>
                          <p:cTn id="78" fill="hold">
                            <p:stCondLst>
                              <p:cond delay="0"/>
                            </p:stCondLst>
                            <p:childTnLst>
                              <p:par>
                                <p:cTn id="79" presetID="18" presetClass="entr" presetSubtype="6" fill="hold" grpId="0" nodeType="clickEffect">
                                  <p:stCondLst>
                                    <p:cond delay="0"/>
                                  </p:stCondLst>
                                  <p:childTnLst>
                                    <p:set>
                                      <p:cBhvr>
                                        <p:cTn id="80" dur="1" fill="hold">
                                          <p:stCondLst>
                                            <p:cond delay="0"/>
                                          </p:stCondLst>
                                        </p:cTn>
                                        <p:tgtEl>
                                          <p:spTgt spid="96"/>
                                        </p:tgtEl>
                                        <p:attrNameLst>
                                          <p:attrName>style.visibility</p:attrName>
                                        </p:attrNameLst>
                                      </p:cBhvr>
                                      <p:to>
                                        <p:strVal val="visible"/>
                                      </p:to>
                                    </p:set>
                                    <p:animEffect transition="in" filter="strips(downRight)">
                                      <p:cBhvr>
                                        <p:cTn id="81" dur="500"/>
                                        <p:tgtEl>
                                          <p:spTgt spid="96"/>
                                        </p:tgtEl>
                                      </p:cBhvr>
                                    </p:animEffect>
                                  </p:childTnLst>
                                </p:cTn>
                              </p:par>
                            </p:childTnLst>
                          </p:cTn>
                        </p:par>
                        <p:par>
                          <p:cTn id="82" fill="hold">
                            <p:stCondLst>
                              <p:cond delay="500"/>
                            </p:stCondLst>
                            <p:childTnLst>
                              <p:par>
                                <p:cTn id="83" presetID="18" presetClass="entr" presetSubtype="6" fill="hold" grpId="0" nodeType="afterEffect">
                                  <p:stCondLst>
                                    <p:cond delay="0"/>
                                  </p:stCondLst>
                                  <p:childTnLst>
                                    <p:set>
                                      <p:cBhvr>
                                        <p:cTn id="84" dur="1" fill="hold">
                                          <p:stCondLst>
                                            <p:cond delay="0"/>
                                          </p:stCondLst>
                                        </p:cTn>
                                        <p:tgtEl>
                                          <p:spTgt spid="140"/>
                                        </p:tgtEl>
                                        <p:attrNameLst>
                                          <p:attrName>style.visibility</p:attrName>
                                        </p:attrNameLst>
                                      </p:cBhvr>
                                      <p:to>
                                        <p:strVal val="visible"/>
                                      </p:to>
                                    </p:set>
                                    <p:animEffect transition="in" filter="strips(downRight)">
                                      <p:cBhvr>
                                        <p:cTn id="85" dur="500"/>
                                        <p:tgtEl>
                                          <p:spTgt spid="140"/>
                                        </p:tgtEl>
                                      </p:cBhvr>
                                    </p:animEffect>
                                  </p:childTnLst>
                                </p:cTn>
                              </p:par>
                            </p:childTnLst>
                          </p:cTn>
                        </p:par>
                        <p:par>
                          <p:cTn id="86" fill="hold">
                            <p:stCondLst>
                              <p:cond delay="1000"/>
                            </p:stCondLst>
                            <p:childTnLst>
                              <p:par>
                                <p:cTn id="87" presetID="18" presetClass="entr" presetSubtype="6" fill="hold" grpId="0" nodeType="afterEffect">
                                  <p:stCondLst>
                                    <p:cond delay="0"/>
                                  </p:stCondLst>
                                  <p:childTnLst>
                                    <p:set>
                                      <p:cBhvr>
                                        <p:cTn id="88" dur="1" fill="hold">
                                          <p:stCondLst>
                                            <p:cond delay="0"/>
                                          </p:stCondLst>
                                        </p:cTn>
                                        <p:tgtEl>
                                          <p:spTgt spid="141"/>
                                        </p:tgtEl>
                                        <p:attrNameLst>
                                          <p:attrName>style.visibility</p:attrName>
                                        </p:attrNameLst>
                                      </p:cBhvr>
                                      <p:to>
                                        <p:strVal val="visible"/>
                                      </p:to>
                                    </p:set>
                                    <p:animEffect transition="in" filter="strips(downRight)">
                                      <p:cBhvr>
                                        <p:cTn id="89" dur="500"/>
                                        <p:tgtEl>
                                          <p:spTgt spid="141"/>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148"/>
                                        </p:tgtEl>
                                        <p:attrNameLst>
                                          <p:attrName>style.visibility</p:attrName>
                                        </p:attrNameLst>
                                      </p:cBhvr>
                                      <p:to>
                                        <p:strVal val="visible"/>
                                      </p:to>
                                    </p:set>
                                    <p:animEffect transition="in" filter="dissolve">
                                      <p:cBhvr>
                                        <p:cTn id="94" dur="500"/>
                                        <p:tgtEl>
                                          <p:spTgt spid="148"/>
                                        </p:tgtEl>
                                      </p:cBhvr>
                                    </p:animEffec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49"/>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8" presetClass="entr" presetSubtype="6" fill="hold" grpId="0" nodeType="clickEffect">
                                  <p:stCondLst>
                                    <p:cond delay="0"/>
                                  </p:stCondLst>
                                  <p:childTnLst>
                                    <p:set>
                                      <p:cBhvr>
                                        <p:cTn id="102" dur="1" fill="hold">
                                          <p:stCondLst>
                                            <p:cond delay="0"/>
                                          </p:stCondLst>
                                        </p:cTn>
                                        <p:tgtEl>
                                          <p:spTgt spid="90"/>
                                        </p:tgtEl>
                                        <p:attrNameLst>
                                          <p:attrName>style.visibility</p:attrName>
                                        </p:attrNameLst>
                                      </p:cBhvr>
                                      <p:to>
                                        <p:strVal val="visible"/>
                                      </p:to>
                                    </p:set>
                                    <p:animEffect transition="in" filter="strips(downRight)">
                                      <p:cBhvr>
                                        <p:cTn id="103" dur="500"/>
                                        <p:tgtEl>
                                          <p:spTgt spid="90"/>
                                        </p:tgtEl>
                                      </p:cBhvr>
                                    </p:animEffect>
                                  </p:childTnLst>
                                </p:cTn>
                              </p:par>
                            </p:childTnLst>
                          </p:cTn>
                        </p:par>
                        <p:par>
                          <p:cTn id="104" fill="hold">
                            <p:stCondLst>
                              <p:cond delay="500"/>
                            </p:stCondLst>
                            <p:childTnLst>
                              <p:par>
                                <p:cTn id="105" presetID="18" presetClass="entr" presetSubtype="6" fill="hold" grpId="0" nodeType="afterEffect">
                                  <p:stCondLst>
                                    <p:cond delay="0"/>
                                  </p:stCondLst>
                                  <p:childTnLst>
                                    <p:set>
                                      <p:cBhvr>
                                        <p:cTn id="106" dur="1" fill="hold">
                                          <p:stCondLst>
                                            <p:cond delay="0"/>
                                          </p:stCondLst>
                                        </p:cTn>
                                        <p:tgtEl>
                                          <p:spTgt spid="150"/>
                                        </p:tgtEl>
                                        <p:attrNameLst>
                                          <p:attrName>style.visibility</p:attrName>
                                        </p:attrNameLst>
                                      </p:cBhvr>
                                      <p:to>
                                        <p:strVal val="visible"/>
                                      </p:to>
                                    </p:set>
                                    <p:animEffect transition="in" filter="strips(downRight)">
                                      <p:cBhvr>
                                        <p:cTn id="107" dur="500"/>
                                        <p:tgtEl>
                                          <p:spTgt spid="150"/>
                                        </p:tgtEl>
                                      </p:cBhvr>
                                    </p:animEffect>
                                  </p:childTnLst>
                                </p:cTn>
                              </p:par>
                            </p:childTnLst>
                          </p:cTn>
                        </p:par>
                        <p:par>
                          <p:cTn id="108" fill="hold">
                            <p:stCondLst>
                              <p:cond delay="1000"/>
                            </p:stCondLst>
                            <p:childTnLst>
                              <p:par>
                                <p:cTn id="109" presetID="18" presetClass="entr" presetSubtype="6" fill="hold" grpId="0" nodeType="afterEffect">
                                  <p:stCondLst>
                                    <p:cond delay="0"/>
                                  </p:stCondLst>
                                  <p:childTnLst>
                                    <p:set>
                                      <p:cBhvr>
                                        <p:cTn id="110" dur="1" fill="hold">
                                          <p:stCondLst>
                                            <p:cond delay="0"/>
                                          </p:stCondLst>
                                        </p:cTn>
                                        <p:tgtEl>
                                          <p:spTgt spid="151"/>
                                        </p:tgtEl>
                                        <p:attrNameLst>
                                          <p:attrName>style.visibility</p:attrName>
                                        </p:attrNameLst>
                                      </p:cBhvr>
                                      <p:to>
                                        <p:strVal val="visible"/>
                                      </p:to>
                                    </p:set>
                                    <p:animEffect transition="in" filter="strips(downRight)">
                                      <p:cBhvr>
                                        <p:cTn id="111" dur="500"/>
                                        <p:tgtEl>
                                          <p:spTgt spid="151"/>
                                        </p:tgtEl>
                                      </p:cBhvr>
                                    </p:animEffect>
                                  </p:childTnLst>
                                </p:cTn>
                              </p:par>
                            </p:childTnLst>
                          </p:cTn>
                        </p:par>
                        <p:par>
                          <p:cTn id="112" fill="hold">
                            <p:stCondLst>
                              <p:cond delay="1500"/>
                            </p:stCondLst>
                            <p:childTnLst>
                              <p:par>
                                <p:cTn id="113" presetID="18" presetClass="entr" presetSubtype="6" fill="hold" grpId="0" nodeType="afterEffect">
                                  <p:stCondLst>
                                    <p:cond delay="0"/>
                                  </p:stCondLst>
                                  <p:childTnLst>
                                    <p:set>
                                      <p:cBhvr>
                                        <p:cTn id="114" dur="1" fill="hold">
                                          <p:stCondLst>
                                            <p:cond delay="0"/>
                                          </p:stCondLst>
                                        </p:cTn>
                                        <p:tgtEl>
                                          <p:spTgt spid="89"/>
                                        </p:tgtEl>
                                        <p:attrNameLst>
                                          <p:attrName>style.visibility</p:attrName>
                                        </p:attrNameLst>
                                      </p:cBhvr>
                                      <p:to>
                                        <p:strVal val="visible"/>
                                      </p:to>
                                    </p:set>
                                    <p:animEffect transition="in" filter="strips(downRight)">
                                      <p:cBhvr>
                                        <p:cTn id="115" dur="500"/>
                                        <p:tgtEl>
                                          <p:spTgt spid="89"/>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xit" presetSubtype="0" fill="hold" grpId="1" nodeType="clickEffect">
                                  <p:stCondLst>
                                    <p:cond delay="0"/>
                                  </p:stCondLst>
                                  <p:childTnLst>
                                    <p:set>
                                      <p:cBhvr>
                                        <p:cTn id="119" dur="1" fill="hold">
                                          <p:stCondLst>
                                            <p:cond delay="0"/>
                                          </p:stCondLst>
                                        </p:cTn>
                                        <p:tgtEl>
                                          <p:spTgt spid="89"/>
                                        </p:tgtEl>
                                        <p:attrNameLst>
                                          <p:attrName>style.visibility</p:attrName>
                                        </p:attrNameLst>
                                      </p:cBhvr>
                                      <p:to>
                                        <p:strVal val="hidden"/>
                                      </p:to>
                                    </p:set>
                                  </p:childTnLst>
                                </p:cTn>
                              </p:par>
                              <p:par>
                                <p:cTn id="120" presetID="1" presetClass="exit" presetSubtype="0" fill="hold" grpId="1" nodeType="withEffect">
                                  <p:stCondLst>
                                    <p:cond delay="0"/>
                                  </p:stCondLst>
                                  <p:childTnLst>
                                    <p:set>
                                      <p:cBhvr>
                                        <p:cTn id="121" dur="1" fill="hold">
                                          <p:stCondLst>
                                            <p:cond delay="0"/>
                                          </p:stCondLst>
                                        </p:cTn>
                                        <p:tgtEl>
                                          <p:spTgt spid="151"/>
                                        </p:tgtEl>
                                        <p:attrNameLst>
                                          <p:attrName>style.visibility</p:attrName>
                                        </p:attrNameLst>
                                      </p:cBhvr>
                                      <p:to>
                                        <p:strVal val="hidden"/>
                                      </p:to>
                                    </p:set>
                                  </p:childTnLst>
                                </p:cTn>
                              </p:par>
                              <p:par>
                                <p:cTn id="122" presetID="1" presetClass="exit" presetSubtype="0" fill="hold" grpId="1" nodeType="withEffect">
                                  <p:stCondLst>
                                    <p:cond delay="0"/>
                                  </p:stCondLst>
                                  <p:childTnLst>
                                    <p:set>
                                      <p:cBhvr>
                                        <p:cTn id="123" dur="1" fill="hold">
                                          <p:stCondLst>
                                            <p:cond delay="0"/>
                                          </p:stCondLst>
                                        </p:cTn>
                                        <p:tgtEl>
                                          <p:spTgt spid="150"/>
                                        </p:tgtEl>
                                        <p:attrNameLst>
                                          <p:attrName>style.visibility</p:attrName>
                                        </p:attrNameLst>
                                      </p:cBhvr>
                                      <p:to>
                                        <p:strVal val="hidden"/>
                                      </p:to>
                                    </p:set>
                                  </p:childTnLst>
                                </p:cTn>
                              </p:par>
                              <p:par>
                                <p:cTn id="124" presetID="1" presetClass="exit" presetSubtype="0" fill="hold" grpId="0" nodeType="withEffect">
                                  <p:stCondLst>
                                    <p:cond delay="0"/>
                                  </p:stCondLst>
                                  <p:childTnLst>
                                    <p:set>
                                      <p:cBhvr>
                                        <p:cTn id="125" dur="1" fill="hold">
                                          <p:stCondLst>
                                            <p:cond delay="0"/>
                                          </p:stCondLst>
                                        </p:cTn>
                                        <p:tgtEl>
                                          <p:spTgt spid="147"/>
                                        </p:tgtEl>
                                        <p:attrNameLst>
                                          <p:attrName>style.visibility</p:attrName>
                                        </p:attrNameLst>
                                      </p:cBhvr>
                                      <p:to>
                                        <p:strVal val="hidden"/>
                                      </p:to>
                                    </p:set>
                                  </p:childTnLst>
                                </p:cTn>
                              </p:par>
                              <p:par>
                                <p:cTn id="126" presetID="1" presetClass="exit" presetSubtype="0" fill="hold" grpId="1" nodeType="withEffect">
                                  <p:stCondLst>
                                    <p:cond delay="0"/>
                                  </p:stCondLst>
                                  <p:childTnLst>
                                    <p:set>
                                      <p:cBhvr>
                                        <p:cTn id="127" dur="1" fill="hold">
                                          <p:stCondLst>
                                            <p:cond delay="0"/>
                                          </p:stCondLst>
                                        </p:cTn>
                                        <p:tgtEl>
                                          <p:spTgt spid="141"/>
                                        </p:tgtEl>
                                        <p:attrNameLst>
                                          <p:attrName>style.visibility</p:attrName>
                                        </p:attrNameLst>
                                      </p:cBhvr>
                                      <p:to>
                                        <p:strVal val="hidden"/>
                                      </p:to>
                                    </p:set>
                                  </p:childTnLst>
                                </p:cTn>
                              </p:par>
                              <p:par>
                                <p:cTn id="128" presetID="1" presetClass="exit" presetSubtype="0" fill="hold" grpId="1" nodeType="withEffect">
                                  <p:stCondLst>
                                    <p:cond delay="0"/>
                                  </p:stCondLst>
                                  <p:childTnLst>
                                    <p:set>
                                      <p:cBhvr>
                                        <p:cTn id="129" dur="1" fill="hold">
                                          <p:stCondLst>
                                            <p:cond delay="0"/>
                                          </p:stCondLst>
                                        </p:cTn>
                                        <p:tgtEl>
                                          <p:spTgt spid="140"/>
                                        </p:tgtEl>
                                        <p:attrNameLst>
                                          <p:attrName>style.visibility</p:attrName>
                                        </p:attrNameLst>
                                      </p:cBhvr>
                                      <p:to>
                                        <p:strVal val="hidden"/>
                                      </p:to>
                                    </p:set>
                                  </p:childTnLst>
                                </p:cTn>
                              </p:par>
                              <p:par>
                                <p:cTn id="130" presetID="1" presetClass="exit" presetSubtype="0" fill="hold" grpId="1" nodeType="withEffect">
                                  <p:stCondLst>
                                    <p:cond delay="0"/>
                                  </p:stCondLst>
                                  <p:childTnLst>
                                    <p:set>
                                      <p:cBhvr>
                                        <p:cTn id="131" dur="1" fill="hold">
                                          <p:stCondLst>
                                            <p:cond delay="0"/>
                                          </p:stCondLst>
                                        </p:cTn>
                                        <p:tgtEl>
                                          <p:spTgt spid="96"/>
                                        </p:tgtEl>
                                        <p:attrNameLst>
                                          <p:attrName>style.visibility</p:attrName>
                                        </p:attrNameLst>
                                      </p:cBhvr>
                                      <p:to>
                                        <p:strVal val="hidden"/>
                                      </p:to>
                                    </p:set>
                                  </p:childTnLst>
                                </p:cTn>
                              </p:par>
                              <p:par>
                                <p:cTn id="132" presetID="1" presetClass="exit" presetSubtype="0" fill="hold" grpId="1" nodeType="withEffect">
                                  <p:stCondLst>
                                    <p:cond delay="0"/>
                                  </p:stCondLst>
                                  <p:childTnLst>
                                    <p:set>
                                      <p:cBhvr>
                                        <p:cTn id="133" dur="1" fill="hold">
                                          <p:stCondLst>
                                            <p:cond delay="0"/>
                                          </p:stCondLst>
                                        </p:cTn>
                                        <p:tgtEl>
                                          <p:spTgt spid="148"/>
                                        </p:tgtEl>
                                        <p:attrNameLst>
                                          <p:attrName>style.visibility</p:attrName>
                                        </p:attrNameLst>
                                      </p:cBhvr>
                                      <p:to>
                                        <p:strVal val="hidden"/>
                                      </p:to>
                                    </p:set>
                                  </p:childTnLst>
                                </p:cTn>
                              </p:par>
                              <p:par>
                                <p:cTn id="134" presetID="1" presetClass="exit" presetSubtype="0" fill="hold" grpId="1" nodeType="withEffect">
                                  <p:stCondLst>
                                    <p:cond delay="0"/>
                                  </p:stCondLst>
                                  <p:childTnLst>
                                    <p:set>
                                      <p:cBhvr>
                                        <p:cTn id="135" dur="1" fill="hold">
                                          <p:stCondLst>
                                            <p:cond delay="0"/>
                                          </p:stCondLst>
                                        </p:cTn>
                                        <p:tgtEl>
                                          <p:spTgt spid="149"/>
                                        </p:tgtEl>
                                        <p:attrNameLst>
                                          <p:attrName>style.visibility</p:attrName>
                                        </p:attrNameLst>
                                      </p:cBhvr>
                                      <p:to>
                                        <p:strVal val="hidden"/>
                                      </p:to>
                                    </p:set>
                                  </p:childTnLst>
                                </p:cTn>
                              </p:par>
                              <p:par>
                                <p:cTn id="136" presetID="1" presetClass="exit" presetSubtype="0" fill="hold" grpId="1" nodeType="withEffect">
                                  <p:stCondLst>
                                    <p:cond delay="0"/>
                                  </p:stCondLst>
                                  <p:childTnLst>
                                    <p:set>
                                      <p:cBhvr>
                                        <p:cTn id="137" dur="1" fill="hold">
                                          <p:stCondLst>
                                            <p:cond delay="0"/>
                                          </p:stCondLst>
                                        </p:cTn>
                                        <p:tgtEl>
                                          <p:spTgt spid="90"/>
                                        </p:tgtEl>
                                        <p:attrNameLst>
                                          <p:attrName>style.visibility</p:attrName>
                                        </p:attrNameLst>
                                      </p:cBhvr>
                                      <p:to>
                                        <p:strVal val="hidden"/>
                                      </p:to>
                                    </p:set>
                                  </p:childTnLst>
                                </p:cTn>
                              </p:par>
                            </p:childTnLst>
                          </p:cTn>
                        </p:par>
                      </p:childTnLst>
                    </p:cTn>
                  </p:par>
                  <p:par>
                    <p:cTn id="138" fill="hold">
                      <p:stCondLst>
                        <p:cond delay="indefinite"/>
                      </p:stCondLst>
                      <p:childTnLst>
                        <p:par>
                          <p:cTn id="139" fill="hold">
                            <p:stCondLst>
                              <p:cond delay="0"/>
                            </p:stCondLst>
                            <p:childTnLst>
                              <p:par>
                                <p:cTn id="140" presetID="18" presetClass="entr" presetSubtype="3" fill="hold" grpId="0" nodeType="clickEffect">
                                  <p:stCondLst>
                                    <p:cond delay="0"/>
                                  </p:stCondLst>
                                  <p:childTnLst>
                                    <p:set>
                                      <p:cBhvr>
                                        <p:cTn id="141" dur="1" fill="hold">
                                          <p:stCondLst>
                                            <p:cond delay="0"/>
                                          </p:stCondLst>
                                        </p:cTn>
                                        <p:tgtEl>
                                          <p:spTgt spid="91"/>
                                        </p:tgtEl>
                                        <p:attrNameLst>
                                          <p:attrName>style.visibility</p:attrName>
                                        </p:attrNameLst>
                                      </p:cBhvr>
                                      <p:to>
                                        <p:strVal val="visible"/>
                                      </p:to>
                                    </p:set>
                                    <p:animEffect transition="in" filter="strips(upRight)">
                                      <p:cBhvr>
                                        <p:cTn id="142" dur="500"/>
                                        <p:tgtEl>
                                          <p:spTgt spid="91"/>
                                        </p:tgtEl>
                                      </p:cBhvr>
                                    </p:animEffect>
                                  </p:childTnLst>
                                </p:cTn>
                              </p:par>
                            </p:childTnLst>
                          </p:cTn>
                        </p:par>
                        <p:par>
                          <p:cTn id="143" fill="hold">
                            <p:stCondLst>
                              <p:cond delay="500"/>
                            </p:stCondLst>
                            <p:childTnLst>
                              <p:par>
                                <p:cTn id="144" presetID="18" presetClass="entr" presetSubtype="12" fill="hold" grpId="0" nodeType="afterEffect">
                                  <p:stCondLst>
                                    <p:cond delay="0"/>
                                  </p:stCondLst>
                                  <p:childTnLst>
                                    <p:set>
                                      <p:cBhvr>
                                        <p:cTn id="145" dur="1" fill="hold">
                                          <p:stCondLst>
                                            <p:cond delay="0"/>
                                          </p:stCondLst>
                                        </p:cTn>
                                        <p:tgtEl>
                                          <p:spTgt spid="94"/>
                                        </p:tgtEl>
                                        <p:attrNameLst>
                                          <p:attrName>style.visibility</p:attrName>
                                        </p:attrNameLst>
                                      </p:cBhvr>
                                      <p:to>
                                        <p:strVal val="visible"/>
                                      </p:to>
                                    </p:set>
                                    <p:animEffect transition="in" filter="strips(downLeft)">
                                      <p:cBhvr>
                                        <p:cTn id="146" dur="500"/>
                                        <p:tgtEl>
                                          <p:spTgt spid="94"/>
                                        </p:tgtEl>
                                      </p:cBhvr>
                                    </p:animEffect>
                                  </p:childTnLst>
                                </p:cTn>
                              </p:par>
                            </p:childTnLst>
                          </p:cTn>
                        </p:par>
                        <p:par>
                          <p:cTn id="147" fill="hold">
                            <p:stCondLst>
                              <p:cond delay="1000"/>
                            </p:stCondLst>
                            <p:childTnLst>
                              <p:par>
                                <p:cTn id="148" presetID="18" presetClass="entr" presetSubtype="12" fill="hold" grpId="0" nodeType="afterEffect">
                                  <p:stCondLst>
                                    <p:cond delay="0"/>
                                  </p:stCondLst>
                                  <p:childTnLst>
                                    <p:set>
                                      <p:cBhvr>
                                        <p:cTn id="149" dur="1" fill="hold">
                                          <p:stCondLst>
                                            <p:cond delay="0"/>
                                          </p:stCondLst>
                                        </p:cTn>
                                        <p:tgtEl>
                                          <p:spTgt spid="152"/>
                                        </p:tgtEl>
                                        <p:attrNameLst>
                                          <p:attrName>style.visibility</p:attrName>
                                        </p:attrNameLst>
                                      </p:cBhvr>
                                      <p:to>
                                        <p:strVal val="visible"/>
                                      </p:to>
                                    </p:set>
                                    <p:animEffect transition="in" filter="strips(downLeft)">
                                      <p:cBhvr>
                                        <p:cTn id="150" dur="500"/>
                                        <p:tgtEl>
                                          <p:spTgt spid="152"/>
                                        </p:tgtEl>
                                      </p:cBhvr>
                                    </p:animEffect>
                                  </p:childTnLst>
                                </p:cTn>
                              </p:par>
                            </p:childTnLst>
                          </p:cTn>
                        </p:par>
                        <p:par>
                          <p:cTn id="151" fill="hold">
                            <p:stCondLst>
                              <p:cond delay="1500"/>
                            </p:stCondLst>
                            <p:childTnLst>
                              <p:par>
                                <p:cTn id="152" presetID="18" presetClass="entr" presetSubtype="12" fill="hold" grpId="0" nodeType="afterEffect">
                                  <p:stCondLst>
                                    <p:cond delay="0"/>
                                  </p:stCondLst>
                                  <p:childTnLst>
                                    <p:set>
                                      <p:cBhvr>
                                        <p:cTn id="153" dur="1" fill="hold">
                                          <p:stCondLst>
                                            <p:cond delay="0"/>
                                          </p:stCondLst>
                                        </p:cTn>
                                        <p:tgtEl>
                                          <p:spTgt spid="153"/>
                                        </p:tgtEl>
                                        <p:attrNameLst>
                                          <p:attrName>style.visibility</p:attrName>
                                        </p:attrNameLst>
                                      </p:cBhvr>
                                      <p:to>
                                        <p:strVal val="visible"/>
                                      </p:to>
                                    </p:set>
                                    <p:animEffect transition="in" filter="strips(downLeft)">
                                      <p:cBhvr>
                                        <p:cTn id="154" dur="500"/>
                                        <p:tgtEl>
                                          <p:spTgt spid="153"/>
                                        </p:tgtEl>
                                      </p:cBhvr>
                                    </p:animEffect>
                                  </p:childTnLst>
                                </p:cTn>
                              </p:par>
                            </p:childTnLst>
                          </p:cTn>
                        </p:par>
                      </p:childTnLst>
                    </p:cTn>
                  </p:par>
                  <p:par>
                    <p:cTn id="155" fill="hold">
                      <p:stCondLst>
                        <p:cond delay="indefinite"/>
                      </p:stCondLst>
                      <p:childTnLst>
                        <p:par>
                          <p:cTn id="156" fill="hold">
                            <p:stCondLst>
                              <p:cond delay="0"/>
                            </p:stCondLst>
                            <p:childTnLst>
                              <p:par>
                                <p:cTn id="157" presetID="9" presetClass="entr" presetSubtype="0" fill="hold" grpId="0" nodeType="clickEffect">
                                  <p:stCondLst>
                                    <p:cond delay="0"/>
                                  </p:stCondLst>
                                  <p:childTnLst>
                                    <p:set>
                                      <p:cBhvr>
                                        <p:cTn id="158" dur="1" fill="hold">
                                          <p:stCondLst>
                                            <p:cond delay="0"/>
                                          </p:stCondLst>
                                        </p:cTn>
                                        <p:tgtEl>
                                          <p:spTgt spid="157"/>
                                        </p:tgtEl>
                                        <p:attrNameLst>
                                          <p:attrName>style.visibility</p:attrName>
                                        </p:attrNameLst>
                                      </p:cBhvr>
                                      <p:to>
                                        <p:strVal val="visible"/>
                                      </p:to>
                                    </p:set>
                                    <p:animEffect transition="in" filter="dissolve">
                                      <p:cBhvr>
                                        <p:cTn id="159" dur="500"/>
                                        <p:tgtEl>
                                          <p:spTgt spid="157"/>
                                        </p:tgtEl>
                                      </p:cBhvr>
                                    </p:animEffect>
                                  </p:childTnLst>
                                </p:cTn>
                              </p:par>
                            </p:childTnLst>
                          </p:cTn>
                        </p:par>
                      </p:childTnLst>
                    </p:cTn>
                  </p:par>
                  <p:par>
                    <p:cTn id="160" fill="hold">
                      <p:stCondLst>
                        <p:cond delay="indefinite"/>
                      </p:stCondLst>
                      <p:childTnLst>
                        <p:par>
                          <p:cTn id="161" fill="hold">
                            <p:stCondLst>
                              <p:cond delay="0"/>
                            </p:stCondLst>
                            <p:childTnLst>
                              <p:par>
                                <p:cTn id="162" presetID="1" presetClass="entr" presetSubtype="0" fill="hold" grpId="0" nodeType="clickEffect">
                                  <p:stCondLst>
                                    <p:cond delay="0"/>
                                  </p:stCondLst>
                                  <p:childTnLst>
                                    <p:set>
                                      <p:cBhvr>
                                        <p:cTn id="163" dur="1" fill="hold">
                                          <p:stCondLst>
                                            <p:cond delay="0"/>
                                          </p:stCondLst>
                                        </p:cTn>
                                        <p:tgtEl>
                                          <p:spTgt spid="158"/>
                                        </p:tgtEl>
                                        <p:attrNameLst>
                                          <p:attrName>style.visibility</p:attrName>
                                        </p:attrNameLst>
                                      </p:cBhvr>
                                      <p:to>
                                        <p:strVal val="visible"/>
                                      </p:to>
                                    </p:set>
                                  </p:childTnLst>
                                </p:cTn>
                              </p:par>
                            </p:childTnLst>
                          </p:cTn>
                        </p:par>
                      </p:childTnLst>
                    </p:cTn>
                  </p:par>
                  <p:par>
                    <p:cTn id="164" fill="hold">
                      <p:stCondLst>
                        <p:cond delay="indefinite"/>
                      </p:stCondLst>
                      <p:childTnLst>
                        <p:par>
                          <p:cTn id="165" fill="hold">
                            <p:stCondLst>
                              <p:cond delay="0"/>
                            </p:stCondLst>
                            <p:childTnLst>
                              <p:par>
                                <p:cTn id="166" presetID="18" presetClass="entr" presetSubtype="12" fill="hold" grpId="0" nodeType="clickEffect">
                                  <p:stCondLst>
                                    <p:cond delay="0"/>
                                  </p:stCondLst>
                                  <p:childTnLst>
                                    <p:set>
                                      <p:cBhvr>
                                        <p:cTn id="167" dur="1" fill="hold">
                                          <p:stCondLst>
                                            <p:cond delay="0"/>
                                          </p:stCondLst>
                                        </p:cTn>
                                        <p:tgtEl>
                                          <p:spTgt spid="98"/>
                                        </p:tgtEl>
                                        <p:attrNameLst>
                                          <p:attrName>style.visibility</p:attrName>
                                        </p:attrNameLst>
                                      </p:cBhvr>
                                      <p:to>
                                        <p:strVal val="visible"/>
                                      </p:to>
                                    </p:set>
                                    <p:animEffect transition="in" filter="strips(downLeft)">
                                      <p:cBhvr>
                                        <p:cTn id="168" dur="500"/>
                                        <p:tgtEl>
                                          <p:spTgt spid="98"/>
                                        </p:tgtEl>
                                      </p:cBhvr>
                                    </p:animEffect>
                                  </p:childTnLst>
                                </p:cTn>
                              </p:par>
                            </p:childTnLst>
                          </p:cTn>
                        </p:par>
                        <p:par>
                          <p:cTn id="169" fill="hold">
                            <p:stCondLst>
                              <p:cond delay="500"/>
                            </p:stCondLst>
                            <p:childTnLst>
                              <p:par>
                                <p:cTn id="170" presetID="18" presetClass="entr" presetSubtype="12" fill="hold" grpId="0" nodeType="afterEffect">
                                  <p:stCondLst>
                                    <p:cond delay="0"/>
                                  </p:stCondLst>
                                  <p:childTnLst>
                                    <p:set>
                                      <p:cBhvr>
                                        <p:cTn id="171" dur="1" fill="hold">
                                          <p:stCondLst>
                                            <p:cond delay="0"/>
                                          </p:stCondLst>
                                        </p:cTn>
                                        <p:tgtEl>
                                          <p:spTgt spid="145"/>
                                        </p:tgtEl>
                                        <p:attrNameLst>
                                          <p:attrName>style.visibility</p:attrName>
                                        </p:attrNameLst>
                                      </p:cBhvr>
                                      <p:to>
                                        <p:strVal val="visible"/>
                                      </p:to>
                                    </p:set>
                                    <p:animEffect transition="in" filter="strips(downLeft)">
                                      <p:cBhvr>
                                        <p:cTn id="172" dur="500"/>
                                        <p:tgtEl>
                                          <p:spTgt spid="145"/>
                                        </p:tgtEl>
                                      </p:cBhvr>
                                    </p:animEffect>
                                  </p:childTnLst>
                                </p:cTn>
                              </p:par>
                            </p:childTnLst>
                          </p:cTn>
                        </p:par>
                        <p:par>
                          <p:cTn id="173" fill="hold">
                            <p:stCondLst>
                              <p:cond delay="1000"/>
                            </p:stCondLst>
                            <p:childTnLst>
                              <p:par>
                                <p:cTn id="174" presetID="18" presetClass="entr" presetSubtype="12" fill="hold" grpId="0" nodeType="afterEffect">
                                  <p:stCondLst>
                                    <p:cond delay="0"/>
                                  </p:stCondLst>
                                  <p:childTnLst>
                                    <p:set>
                                      <p:cBhvr>
                                        <p:cTn id="175" dur="1" fill="hold">
                                          <p:stCondLst>
                                            <p:cond delay="0"/>
                                          </p:stCondLst>
                                        </p:cTn>
                                        <p:tgtEl>
                                          <p:spTgt spid="146"/>
                                        </p:tgtEl>
                                        <p:attrNameLst>
                                          <p:attrName>style.visibility</p:attrName>
                                        </p:attrNameLst>
                                      </p:cBhvr>
                                      <p:to>
                                        <p:strVal val="visible"/>
                                      </p:to>
                                    </p:set>
                                    <p:animEffect transition="in" filter="strips(downLeft)">
                                      <p:cBhvr>
                                        <p:cTn id="176" dur="500"/>
                                        <p:tgtEl>
                                          <p:spTgt spid="146"/>
                                        </p:tgtEl>
                                      </p:cBhvr>
                                    </p:animEffect>
                                  </p:childTnLst>
                                </p:cTn>
                              </p:par>
                            </p:childTnLst>
                          </p:cTn>
                        </p:par>
                      </p:childTnLst>
                    </p:cTn>
                  </p:par>
                  <p:par>
                    <p:cTn id="177" fill="hold">
                      <p:stCondLst>
                        <p:cond delay="indefinite"/>
                      </p:stCondLst>
                      <p:childTnLst>
                        <p:par>
                          <p:cTn id="178" fill="hold">
                            <p:stCondLst>
                              <p:cond delay="0"/>
                            </p:stCondLst>
                            <p:childTnLst>
                              <p:par>
                                <p:cTn id="179" presetID="23" presetClass="entr" presetSubtype="16" fill="hold" grpId="0" nodeType="clickEffect">
                                  <p:stCondLst>
                                    <p:cond delay="0"/>
                                  </p:stCondLst>
                                  <p:childTnLst>
                                    <p:set>
                                      <p:cBhvr>
                                        <p:cTn id="180" dur="1" fill="hold">
                                          <p:stCondLst>
                                            <p:cond delay="0"/>
                                          </p:stCondLst>
                                        </p:cTn>
                                        <p:tgtEl>
                                          <p:spTgt spid="159"/>
                                        </p:tgtEl>
                                        <p:attrNameLst>
                                          <p:attrName>style.visibility</p:attrName>
                                        </p:attrNameLst>
                                      </p:cBhvr>
                                      <p:to>
                                        <p:strVal val="visible"/>
                                      </p:to>
                                    </p:set>
                                    <p:anim calcmode="lin" valueType="num">
                                      <p:cBhvr>
                                        <p:cTn id="181" dur="500" fill="hold"/>
                                        <p:tgtEl>
                                          <p:spTgt spid="159"/>
                                        </p:tgtEl>
                                        <p:attrNameLst>
                                          <p:attrName>ppt_w</p:attrName>
                                        </p:attrNameLst>
                                      </p:cBhvr>
                                      <p:tavLst>
                                        <p:tav tm="0">
                                          <p:val>
                                            <p:fltVal val="0"/>
                                          </p:val>
                                        </p:tav>
                                        <p:tav tm="100000">
                                          <p:val>
                                            <p:strVal val="#ppt_w"/>
                                          </p:val>
                                        </p:tav>
                                      </p:tavLst>
                                    </p:anim>
                                    <p:anim calcmode="lin" valueType="num">
                                      <p:cBhvr>
                                        <p:cTn id="182" dur="500" fill="hold"/>
                                        <p:tgtEl>
                                          <p:spTgt spid="15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6" grpId="0" animBg="1"/>
      <p:bldP spid="87" grpId="0" animBg="1"/>
      <p:bldP spid="89" grpId="0" animBg="1"/>
      <p:bldP spid="89" grpId="1" animBg="1"/>
      <p:bldP spid="90" grpId="0" animBg="1"/>
      <p:bldP spid="90" grpId="1" animBg="1"/>
      <p:bldP spid="91" grpId="0" animBg="1"/>
      <p:bldP spid="92" grpId="0"/>
      <p:bldP spid="93" grpId="0"/>
      <p:bldP spid="94" grpId="0" animBg="1"/>
      <p:bldP spid="103" grpId="0"/>
      <p:bldP spid="110" grpId="0"/>
      <p:bldP spid="111" grpId="0"/>
      <p:bldP spid="96" grpId="0" animBg="1"/>
      <p:bldP spid="96" grpId="1" animBg="1"/>
      <p:bldP spid="98" grpId="0" animBg="1"/>
      <p:bldP spid="140" grpId="0" animBg="1"/>
      <p:bldP spid="140" grpId="1" animBg="1"/>
      <p:bldP spid="141" grpId="0" animBg="1"/>
      <p:bldP spid="141" grpId="1" animBg="1"/>
      <p:bldP spid="145" grpId="0" animBg="1"/>
      <p:bldP spid="146" grpId="0" animBg="1"/>
      <p:bldP spid="147" grpId="0"/>
      <p:bldP spid="147" grpId="1"/>
      <p:bldP spid="148" grpId="0" animBg="1"/>
      <p:bldP spid="148" grpId="1" animBg="1"/>
      <p:bldP spid="149" grpId="0" animBg="1"/>
      <p:bldP spid="149" grpId="1" animBg="1"/>
      <p:bldP spid="150" grpId="0" animBg="1"/>
      <p:bldP spid="150" grpId="1" animBg="1"/>
      <p:bldP spid="151" grpId="0" animBg="1"/>
      <p:bldP spid="151" grpId="1" animBg="1"/>
      <p:bldP spid="152" grpId="0" animBg="1"/>
      <p:bldP spid="153" grpId="0" animBg="1"/>
      <p:bldP spid="156" grpId="0"/>
      <p:bldP spid="157" grpId="0" animBg="1"/>
      <p:bldP spid="158" grpId="0" animBg="1"/>
      <p:bldP spid="15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 </a:t>
            </a:r>
            <a:r>
              <a:rPr lang="en-US" dirty="0" err="1"/>
              <a:t>thuật</a:t>
            </a:r>
            <a:r>
              <a:rPr lang="en-US" dirty="0"/>
              <a:t> </a:t>
            </a:r>
            <a:r>
              <a:rPr lang="en-US" dirty="0" err="1"/>
              <a:t>ngữ</a:t>
            </a:r>
            <a:endParaRPr lang="en-US" dirty="0"/>
          </a:p>
        </p:txBody>
      </p:sp>
      <p:pic>
        <p:nvPicPr>
          <p:cNvPr id="7" name="Content Placeholder 6" descr="ipnatterminology.png"/>
          <p:cNvPicPr>
            <a:picLocks noGrp="1" noChangeAspect="1"/>
          </p:cNvPicPr>
          <p:nvPr>
            <p:ph sz="quarter" idx="1"/>
          </p:nvPr>
        </p:nvPicPr>
        <p:blipFill>
          <a:blip r:embed="rId3"/>
          <a:stretch>
            <a:fillRect/>
          </a:stretch>
        </p:blipFill>
        <p:spPr>
          <a:xfrm>
            <a:off x="838200" y="1143000"/>
            <a:ext cx="6758947" cy="5205398"/>
          </a:xfrm>
        </p:spPr>
      </p:pic>
      <p:sp>
        <p:nvSpPr>
          <p:cNvPr id="4" name="Slide Number Placeholder 3"/>
          <p:cNvSpPr>
            <a:spLocks noGrp="1"/>
          </p:cNvSpPr>
          <p:nvPr>
            <p:ph type="sldNum" sz="quarter" idx="12"/>
          </p:nvPr>
        </p:nvSpPr>
        <p:spPr/>
        <p:txBody>
          <a:bodyPr/>
          <a:lstStyle/>
          <a:p>
            <a:fld id="{4810A696-75C0-4E1D-A482-26D5420205C7}" type="slidenum">
              <a:rPr lang="en-US" smtClean="0"/>
              <a:pPr/>
              <a:t>53</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 </a:t>
            </a:r>
            <a:r>
              <a:rPr lang="en-US" dirty="0" err="1"/>
              <a:t>bảng</a:t>
            </a:r>
            <a:r>
              <a:rPr lang="en-US" dirty="0"/>
              <a:t> </a:t>
            </a:r>
            <a:r>
              <a:rPr lang="en-US" dirty="0" err="1"/>
              <a:t>chuyển</a:t>
            </a:r>
            <a:r>
              <a:rPr lang="en-US" dirty="0"/>
              <a:t> </a:t>
            </a:r>
            <a:r>
              <a:rPr lang="en-US" dirty="0" err="1"/>
              <a:t>đổi</a:t>
            </a:r>
            <a:r>
              <a:rPr lang="en-US" dirty="0"/>
              <a:t> </a:t>
            </a:r>
            <a:r>
              <a:rPr lang="en-US" dirty="0" err="1"/>
              <a:t>địa</a:t>
            </a:r>
            <a:r>
              <a:rPr lang="en-US" dirty="0"/>
              <a:t> </a:t>
            </a:r>
            <a:r>
              <a:rPr lang="en-US" dirty="0" err="1"/>
              <a:t>chỉ</a:t>
            </a:r>
            <a:endParaRPr lang="en-US" dirty="0"/>
          </a:p>
        </p:txBody>
      </p:sp>
      <p:sp>
        <p:nvSpPr>
          <p:cNvPr id="3" name="Content Placeholder 2"/>
          <p:cNvSpPr>
            <a:spLocks noGrp="1"/>
          </p:cNvSpPr>
          <p:nvPr>
            <p:ph sz="quarter" idx="1"/>
          </p:nvPr>
        </p:nvSpPr>
        <p:spPr/>
        <p:txBody>
          <a:bodyPr/>
          <a:lstStyle/>
          <a:p>
            <a:r>
              <a:rPr lang="en-US" dirty="0" err="1"/>
              <a:t>Dùng</a:t>
            </a:r>
            <a:r>
              <a:rPr lang="en-US" dirty="0"/>
              <a:t> </a:t>
            </a:r>
            <a:r>
              <a:rPr lang="en-US" dirty="0" err="1"/>
              <a:t>chuyển</a:t>
            </a:r>
            <a:r>
              <a:rPr lang="en-US" dirty="0"/>
              <a:t> </a:t>
            </a:r>
            <a:r>
              <a:rPr lang="en-US" dirty="0" err="1"/>
              <a:t>đổi</a:t>
            </a:r>
            <a:r>
              <a:rPr lang="en-US" dirty="0"/>
              <a:t> global &lt;-&gt; local</a:t>
            </a:r>
          </a:p>
          <a:p>
            <a:pPr lvl="1"/>
            <a:r>
              <a:rPr lang="en-US" dirty="0" err="1"/>
              <a:t>Thông</a:t>
            </a:r>
            <a:r>
              <a:rPr lang="en-US" dirty="0"/>
              <a:t> tin </a:t>
            </a:r>
            <a:r>
              <a:rPr lang="en-US" dirty="0" err="1"/>
              <a:t>cục</a:t>
            </a:r>
            <a:r>
              <a:rPr lang="en-US" dirty="0"/>
              <a:t> </a:t>
            </a:r>
            <a:r>
              <a:rPr lang="en-US" dirty="0" err="1"/>
              <a:t>bộ</a:t>
            </a:r>
            <a:r>
              <a:rPr lang="en-US" dirty="0"/>
              <a:t> </a:t>
            </a:r>
            <a:r>
              <a:rPr lang="en-US" dirty="0" err="1"/>
              <a:t>bên</a:t>
            </a:r>
            <a:r>
              <a:rPr lang="en-US" dirty="0"/>
              <a:t> </a:t>
            </a:r>
            <a:r>
              <a:rPr lang="en-US" dirty="0" err="1"/>
              <a:t>trong</a:t>
            </a:r>
            <a:r>
              <a:rPr lang="en-US" dirty="0"/>
              <a:t> (Inside local)</a:t>
            </a:r>
          </a:p>
          <a:p>
            <a:pPr lvl="1"/>
            <a:r>
              <a:rPr lang="en-US" dirty="0" err="1"/>
              <a:t>Thông</a:t>
            </a:r>
            <a:r>
              <a:rPr lang="en-US" dirty="0"/>
              <a:t> tin </a:t>
            </a:r>
            <a:r>
              <a:rPr lang="en-US" dirty="0" err="1"/>
              <a:t>toàn</a:t>
            </a:r>
            <a:r>
              <a:rPr lang="en-US" dirty="0"/>
              <a:t> </a:t>
            </a:r>
            <a:r>
              <a:rPr lang="en-US" dirty="0" err="1"/>
              <a:t>cục</a:t>
            </a:r>
            <a:r>
              <a:rPr lang="en-US" dirty="0"/>
              <a:t> </a:t>
            </a:r>
            <a:r>
              <a:rPr lang="en-US" dirty="0" err="1"/>
              <a:t>bên</a:t>
            </a:r>
            <a:r>
              <a:rPr lang="en-US" dirty="0"/>
              <a:t> </a:t>
            </a:r>
            <a:r>
              <a:rPr lang="en-US" dirty="0" err="1"/>
              <a:t>trong</a:t>
            </a:r>
            <a:r>
              <a:rPr lang="en-US" dirty="0"/>
              <a:t> (Inside global)</a:t>
            </a:r>
          </a:p>
          <a:p>
            <a:r>
              <a:rPr lang="en-US" dirty="0" err="1"/>
              <a:t>Thông</a:t>
            </a:r>
            <a:r>
              <a:rPr lang="en-US" dirty="0"/>
              <a:t> tin </a:t>
            </a:r>
            <a:r>
              <a:rPr lang="en-US" dirty="0" err="1"/>
              <a:t>trong</a:t>
            </a:r>
            <a:r>
              <a:rPr lang="en-US" dirty="0"/>
              <a:t> </a:t>
            </a:r>
            <a:r>
              <a:rPr lang="en-US" dirty="0" err="1"/>
              <a:t>bảng</a:t>
            </a:r>
            <a:r>
              <a:rPr lang="en-US" dirty="0"/>
              <a:t> </a:t>
            </a:r>
            <a:r>
              <a:rPr lang="en-US" dirty="0" err="1"/>
              <a:t>chuyển</a:t>
            </a:r>
            <a:r>
              <a:rPr lang="en-US" dirty="0"/>
              <a:t> </a:t>
            </a:r>
            <a:r>
              <a:rPr lang="en-US" dirty="0" err="1"/>
              <a:t>đổi</a:t>
            </a:r>
            <a:endParaRPr lang="en-US" dirty="0"/>
          </a:p>
          <a:p>
            <a:pPr lvl="1"/>
            <a:r>
              <a:rPr lang="en-US" dirty="0"/>
              <a:t>Static</a:t>
            </a:r>
          </a:p>
          <a:p>
            <a:pPr lvl="1"/>
            <a:r>
              <a:rPr lang="en-US" dirty="0"/>
              <a:t>dynamic</a:t>
            </a:r>
          </a:p>
        </p:txBody>
      </p:sp>
      <p:sp>
        <p:nvSpPr>
          <p:cNvPr id="4" name="Slide Number Placeholder 3"/>
          <p:cNvSpPr>
            <a:spLocks noGrp="1"/>
          </p:cNvSpPr>
          <p:nvPr>
            <p:ph type="sldNum" sz="quarter" idx="12"/>
          </p:nvPr>
        </p:nvSpPr>
        <p:spPr/>
        <p:txBody>
          <a:bodyPr/>
          <a:lstStyle/>
          <a:p>
            <a:fld id="{4810A696-75C0-4E1D-A482-26D5420205C7}" type="slidenum">
              <a:rPr lang="en-US" smtClean="0"/>
              <a:pPr/>
              <a:t>54</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 </a:t>
            </a:r>
            <a:r>
              <a:rPr lang="en-US" dirty="0" err="1"/>
              <a:t>phân</a:t>
            </a:r>
            <a:r>
              <a:rPr lang="en-US" dirty="0"/>
              <a:t> </a:t>
            </a:r>
            <a:r>
              <a:rPr lang="en-US" dirty="0" err="1"/>
              <a:t>loại</a:t>
            </a:r>
            <a:endParaRPr lang="en-US" dirty="0"/>
          </a:p>
        </p:txBody>
      </p:sp>
      <p:sp>
        <p:nvSpPr>
          <p:cNvPr id="3" name="Content Placeholder 2"/>
          <p:cNvSpPr>
            <a:spLocks noGrp="1"/>
          </p:cNvSpPr>
          <p:nvPr>
            <p:ph sz="quarter" idx="1"/>
          </p:nvPr>
        </p:nvSpPr>
        <p:spPr/>
        <p:txBody>
          <a:bodyPr>
            <a:normAutofit/>
          </a:bodyPr>
          <a:lstStyle/>
          <a:p>
            <a:r>
              <a:rPr lang="en-US" dirty="0"/>
              <a:t>Static</a:t>
            </a:r>
          </a:p>
          <a:p>
            <a:pPr lvl="1"/>
            <a:r>
              <a:rPr lang="en-US" dirty="0" err="1"/>
              <a:t>Cố</a:t>
            </a:r>
            <a:r>
              <a:rPr lang="en-US" dirty="0"/>
              <a:t> </a:t>
            </a:r>
            <a:r>
              <a:rPr lang="en-US" dirty="0" err="1"/>
              <a:t>định</a:t>
            </a:r>
            <a:r>
              <a:rPr lang="en-US" dirty="0"/>
              <a:t>: 1 local IP </a:t>
            </a:r>
            <a:r>
              <a:rPr lang="en-US" dirty="0">
                <a:sym typeface="Wingdings"/>
              </a:rPr>
              <a:t></a:t>
            </a:r>
            <a:r>
              <a:rPr lang="en-US" dirty="0"/>
              <a:t> 1 global IP</a:t>
            </a:r>
          </a:p>
          <a:p>
            <a:r>
              <a:rPr lang="en-US" dirty="0"/>
              <a:t>Dynamic</a:t>
            </a:r>
          </a:p>
          <a:p>
            <a:pPr lvl="1"/>
            <a:r>
              <a:rPr lang="en-US" dirty="0"/>
              <a:t>n local IP </a:t>
            </a:r>
            <a:r>
              <a:rPr lang="en-US" dirty="0">
                <a:sym typeface="Wingdings"/>
              </a:rPr>
              <a:t></a:t>
            </a:r>
            <a:r>
              <a:rPr lang="en-US" dirty="0"/>
              <a:t> m global IP</a:t>
            </a:r>
          </a:p>
          <a:p>
            <a:pPr lvl="1"/>
            <a:r>
              <a:rPr lang="en-US" dirty="0"/>
              <a:t>NAT: </a:t>
            </a:r>
            <a:r>
              <a:rPr lang="en-US" dirty="0" err="1"/>
              <a:t>chọn</a:t>
            </a:r>
            <a:r>
              <a:rPr lang="en-US" dirty="0"/>
              <a:t> 1 global IP </a:t>
            </a:r>
            <a:r>
              <a:rPr lang="en-US" dirty="0" err="1"/>
              <a:t>còn</a:t>
            </a:r>
            <a:r>
              <a:rPr lang="en-US" dirty="0"/>
              <a:t> </a:t>
            </a:r>
            <a:r>
              <a:rPr lang="en-US" dirty="0" err="1"/>
              <a:t>rảnh</a:t>
            </a:r>
            <a:r>
              <a:rPr lang="en-US" dirty="0"/>
              <a:t> </a:t>
            </a:r>
            <a:r>
              <a:rPr lang="en-US" dirty="0" err="1"/>
              <a:t>để</a:t>
            </a:r>
            <a:r>
              <a:rPr lang="en-US" dirty="0"/>
              <a:t> NAT</a:t>
            </a:r>
          </a:p>
          <a:p>
            <a:r>
              <a:rPr lang="en-US" dirty="0"/>
              <a:t>Overloading</a:t>
            </a:r>
          </a:p>
          <a:p>
            <a:pPr lvl="1"/>
            <a:r>
              <a:rPr lang="en-US" dirty="0"/>
              <a:t>n local IP </a:t>
            </a:r>
            <a:r>
              <a:rPr lang="en-US" dirty="0">
                <a:sym typeface="Wingdings"/>
              </a:rPr>
              <a:t></a:t>
            </a:r>
            <a:r>
              <a:rPr lang="en-US" dirty="0"/>
              <a:t> 1 global IP</a:t>
            </a:r>
          </a:p>
          <a:p>
            <a:pPr lvl="1"/>
            <a:r>
              <a:rPr lang="en-US" dirty="0"/>
              <a:t>NAT: &lt;local IP, local port&gt; </a:t>
            </a:r>
            <a:r>
              <a:rPr lang="en-US" dirty="0">
                <a:sym typeface="Wingdings"/>
              </a:rPr>
              <a:t> &lt;global IP, global port&gt;</a:t>
            </a:r>
            <a:endParaRPr lang="en-US" dirty="0"/>
          </a:p>
          <a:p>
            <a:r>
              <a:rPr lang="en-US" dirty="0"/>
              <a:t>Overlapping</a:t>
            </a:r>
          </a:p>
          <a:p>
            <a:pPr lvl="1"/>
            <a:r>
              <a:rPr lang="en-US" dirty="0" err="1"/>
              <a:t>Cố</a:t>
            </a:r>
            <a:r>
              <a:rPr lang="en-US" dirty="0"/>
              <a:t> </a:t>
            </a:r>
            <a:r>
              <a:rPr lang="en-US" dirty="0" err="1"/>
              <a:t>định</a:t>
            </a:r>
            <a:r>
              <a:rPr lang="en-US" dirty="0"/>
              <a:t>: &lt;local IP, </a:t>
            </a:r>
            <a:r>
              <a:rPr lang="en-US" i="1" dirty="0">
                <a:solidFill>
                  <a:srgbClr val="FF0000"/>
                </a:solidFill>
              </a:rPr>
              <a:t>port</a:t>
            </a:r>
            <a:r>
              <a:rPr lang="en-US" dirty="0"/>
              <a:t>&gt; </a:t>
            </a:r>
            <a:r>
              <a:rPr lang="en-US" dirty="0">
                <a:sym typeface="Wingdings"/>
              </a:rPr>
              <a:t> &lt;global IP, </a:t>
            </a:r>
            <a:r>
              <a:rPr lang="en-US" i="1" dirty="0">
                <a:solidFill>
                  <a:srgbClr val="FF0000"/>
                </a:solidFill>
                <a:sym typeface="Wingdings"/>
              </a:rPr>
              <a:t>port</a:t>
            </a:r>
            <a:r>
              <a:rPr lang="en-US" dirty="0">
                <a:sym typeface="Wingdings"/>
              </a:rPr>
              <a:t>&gt;</a:t>
            </a:r>
          </a:p>
        </p:txBody>
      </p:sp>
      <p:sp>
        <p:nvSpPr>
          <p:cNvPr id="4" name="Slide Number Placeholder 3"/>
          <p:cNvSpPr>
            <a:spLocks noGrp="1"/>
          </p:cNvSpPr>
          <p:nvPr>
            <p:ph type="sldNum" sz="quarter" idx="12"/>
          </p:nvPr>
        </p:nvSpPr>
        <p:spPr/>
        <p:txBody>
          <a:bodyPr/>
          <a:lstStyle/>
          <a:p>
            <a:fld id="{4810A696-75C0-4E1D-A482-26D5420205C7}" type="slidenum">
              <a:rPr lang="en-US" smtClean="0"/>
              <a:pPr/>
              <a:t>55</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linds(horizontal)">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 Minh </a:t>
            </a:r>
            <a:r>
              <a:rPr lang="en-US" dirty="0" err="1"/>
              <a:t>hoạ</a:t>
            </a:r>
            <a:endParaRPr lang="vi-VN" dirty="0"/>
          </a:p>
        </p:txBody>
      </p:sp>
      <p:sp>
        <p:nvSpPr>
          <p:cNvPr id="3" name="Content Placeholder 2"/>
          <p:cNvSpPr>
            <a:spLocks noGrp="1"/>
          </p:cNvSpPr>
          <p:nvPr>
            <p:ph sz="quarter" idx="1"/>
          </p:nvPr>
        </p:nvSpPr>
        <p:spPr>
          <a:xfrm>
            <a:off x="457200" y="4114800"/>
            <a:ext cx="8077200" cy="2359152"/>
          </a:xfrm>
        </p:spPr>
        <p:txBody>
          <a:bodyPr>
            <a:normAutofit fontScale="85000" lnSpcReduction="20000"/>
          </a:bodyPr>
          <a:lstStyle/>
          <a:p>
            <a:r>
              <a:rPr lang="en-US" dirty="0" err="1"/>
              <a:t>Thứ</a:t>
            </a:r>
            <a:r>
              <a:rPr lang="en-US" dirty="0"/>
              <a:t> </a:t>
            </a:r>
            <a:r>
              <a:rPr lang="en-US" dirty="0" err="1"/>
              <a:t>tự</a:t>
            </a:r>
            <a:r>
              <a:rPr lang="en-US" dirty="0"/>
              <a:t> </a:t>
            </a:r>
            <a:r>
              <a:rPr lang="en-US" dirty="0" err="1"/>
              <a:t>gởi</a:t>
            </a:r>
            <a:r>
              <a:rPr lang="en-US" dirty="0"/>
              <a:t> </a:t>
            </a:r>
            <a:r>
              <a:rPr lang="en-US" dirty="0" err="1"/>
              <a:t>các</a:t>
            </a:r>
            <a:r>
              <a:rPr lang="en-US" dirty="0"/>
              <a:t> </a:t>
            </a:r>
            <a:r>
              <a:rPr lang="en-US" dirty="0" err="1"/>
              <a:t>gói</a:t>
            </a:r>
            <a:r>
              <a:rPr lang="en-US" dirty="0"/>
              <a:t> tin </a:t>
            </a:r>
            <a:r>
              <a:rPr lang="en-US" dirty="0" err="1"/>
              <a:t>như</a:t>
            </a:r>
            <a:r>
              <a:rPr lang="en-US" dirty="0"/>
              <a:t> </a:t>
            </a:r>
            <a:r>
              <a:rPr lang="en-US" dirty="0" err="1"/>
              <a:t>sau</a:t>
            </a:r>
            <a:r>
              <a:rPr lang="en-US" dirty="0"/>
              <a:t>:</a:t>
            </a:r>
          </a:p>
          <a:p>
            <a:pPr lvl="1"/>
            <a:r>
              <a:rPr lang="en-US" dirty="0" err="1"/>
              <a:t>Máy</a:t>
            </a:r>
            <a:r>
              <a:rPr lang="en-US" dirty="0"/>
              <a:t> 10.0.0.1 </a:t>
            </a:r>
            <a:r>
              <a:rPr lang="en-US" dirty="0" err="1"/>
              <a:t>gởi</a:t>
            </a:r>
            <a:r>
              <a:rPr lang="en-US" dirty="0"/>
              <a:t> 1 </a:t>
            </a:r>
            <a:r>
              <a:rPr lang="en-US" dirty="0" err="1"/>
              <a:t>gói</a:t>
            </a:r>
            <a:r>
              <a:rPr lang="en-US" dirty="0"/>
              <a:t> tin </a:t>
            </a:r>
            <a:r>
              <a:rPr lang="en-US" dirty="0" err="1"/>
              <a:t>đến</a:t>
            </a:r>
            <a:r>
              <a:rPr lang="en-US" dirty="0"/>
              <a:t> 128.119.40.186, 80 </a:t>
            </a:r>
            <a:r>
              <a:rPr lang="en-US" dirty="0" err="1"/>
              <a:t>từ</a:t>
            </a:r>
            <a:r>
              <a:rPr lang="en-US" dirty="0"/>
              <a:t> </a:t>
            </a:r>
            <a:r>
              <a:rPr lang="en-US" dirty="0" err="1"/>
              <a:t>ứng</a:t>
            </a:r>
            <a:r>
              <a:rPr lang="en-US" dirty="0"/>
              <a:t> </a:t>
            </a:r>
            <a:r>
              <a:rPr lang="en-US" dirty="0" err="1"/>
              <a:t>dụng</a:t>
            </a:r>
            <a:r>
              <a:rPr lang="en-US" dirty="0"/>
              <a:t> 3345</a:t>
            </a:r>
          </a:p>
          <a:p>
            <a:pPr lvl="1"/>
            <a:r>
              <a:rPr lang="en-US" dirty="0" err="1"/>
              <a:t>Ứng</a:t>
            </a:r>
            <a:r>
              <a:rPr lang="en-US" dirty="0"/>
              <a:t> </a:t>
            </a:r>
            <a:r>
              <a:rPr lang="en-US" dirty="0" err="1"/>
              <a:t>dụng</a:t>
            </a:r>
            <a:r>
              <a:rPr lang="en-US" dirty="0"/>
              <a:t> &lt;128.119.40.186, 80&gt; </a:t>
            </a:r>
            <a:r>
              <a:rPr lang="en-US" dirty="0" err="1"/>
              <a:t>gởi</a:t>
            </a:r>
            <a:r>
              <a:rPr lang="en-US" dirty="0"/>
              <a:t> </a:t>
            </a:r>
            <a:r>
              <a:rPr lang="en-US" dirty="0" err="1"/>
              <a:t>lại</a:t>
            </a:r>
            <a:r>
              <a:rPr lang="en-US" dirty="0"/>
              <a:t> </a:t>
            </a:r>
            <a:r>
              <a:rPr lang="en-US" dirty="0" err="1"/>
              <a:t>gói</a:t>
            </a:r>
            <a:r>
              <a:rPr lang="en-US" dirty="0"/>
              <a:t> tin </a:t>
            </a:r>
            <a:r>
              <a:rPr lang="en-US" dirty="0" err="1"/>
              <a:t>phản</a:t>
            </a:r>
            <a:r>
              <a:rPr lang="en-US" dirty="0"/>
              <a:t> </a:t>
            </a:r>
            <a:r>
              <a:rPr lang="en-US" dirty="0" err="1"/>
              <a:t>hồi</a:t>
            </a:r>
            <a:endParaRPr lang="en-US" dirty="0"/>
          </a:p>
          <a:p>
            <a:pPr lvl="1"/>
            <a:r>
              <a:rPr lang="en-US" dirty="0" err="1"/>
              <a:t>Máy</a:t>
            </a:r>
            <a:r>
              <a:rPr lang="en-US" dirty="0"/>
              <a:t> 10.0.0.3 </a:t>
            </a:r>
            <a:r>
              <a:rPr lang="en-US" dirty="0" err="1"/>
              <a:t>gởi</a:t>
            </a:r>
            <a:r>
              <a:rPr lang="en-US" dirty="0"/>
              <a:t> 1 </a:t>
            </a:r>
            <a:r>
              <a:rPr lang="en-US" dirty="0" err="1"/>
              <a:t>gói</a:t>
            </a:r>
            <a:r>
              <a:rPr lang="en-US" dirty="0"/>
              <a:t> tin </a:t>
            </a:r>
            <a:r>
              <a:rPr lang="en-US" dirty="0" err="1"/>
              <a:t>đến</a:t>
            </a:r>
            <a:r>
              <a:rPr lang="en-US" dirty="0"/>
              <a:t> 158.19.20.16, 80 </a:t>
            </a:r>
            <a:r>
              <a:rPr lang="en-US" dirty="0" err="1"/>
              <a:t>từ</a:t>
            </a:r>
            <a:r>
              <a:rPr lang="en-US" dirty="0"/>
              <a:t> </a:t>
            </a:r>
            <a:r>
              <a:rPr lang="en-US" dirty="0" err="1"/>
              <a:t>ứng</a:t>
            </a:r>
            <a:r>
              <a:rPr lang="en-US" dirty="0"/>
              <a:t> </a:t>
            </a:r>
            <a:r>
              <a:rPr lang="en-US" dirty="0" err="1"/>
              <a:t>dụng</a:t>
            </a:r>
            <a:r>
              <a:rPr lang="en-US" dirty="0"/>
              <a:t> 1234</a:t>
            </a:r>
          </a:p>
          <a:p>
            <a:pPr lvl="1"/>
            <a:r>
              <a:rPr lang="en-US" dirty="0" err="1"/>
              <a:t>Ứng</a:t>
            </a:r>
            <a:r>
              <a:rPr lang="en-US" dirty="0"/>
              <a:t> </a:t>
            </a:r>
            <a:r>
              <a:rPr lang="en-US" dirty="0" err="1"/>
              <a:t>dụng</a:t>
            </a:r>
            <a:r>
              <a:rPr lang="en-US" dirty="0"/>
              <a:t> &lt;120.11.40.18, 3345&gt; </a:t>
            </a:r>
            <a:r>
              <a:rPr lang="en-US" dirty="0" err="1"/>
              <a:t>gởi</a:t>
            </a:r>
            <a:r>
              <a:rPr lang="en-US" dirty="0"/>
              <a:t> </a:t>
            </a:r>
            <a:r>
              <a:rPr lang="en-US" dirty="0" err="1"/>
              <a:t>gói</a:t>
            </a:r>
            <a:r>
              <a:rPr lang="en-US" dirty="0"/>
              <a:t> tin </a:t>
            </a:r>
            <a:r>
              <a:rPr lang="en-US" dirty="0" err="1"/>
              <a:t>truy</a:t>
            </a:r>
            <a:r>
              <a:rPr lang="en-US" dirty="0"/>
              <a:t> </a:t>
            </a:r>
            <a:r>
              <a:rPr lang="en-US" dirty="0" err="1"/>
              <a:t>cập</a:t>
            </a:r>
            <a:r>
              <a:rPr lang="en-US" dirty="0"/>
              <a:t> </a:t>
            </a:r>
            <a:r>
              <a:rPr lang="en-US" dirty="0" err="1"/>
              <a:t>dịch</a:t>
            </a:r>
            <a:r>
              <a:rPr lang="en-US" dirty="0"/>
              <a:t> </a:t>
            </a:r>
            <a:r>
              <a:rPr lang="en-US" dirty="0" err="1"/>
              <a:t>vụ</a:t>
            </a:r>
            <a:r>
              <a:rPr lang="en-US" dirty="0"/>
              <a:t> web </a:t>
            </a:r>
            <a:r>
              <a:rPr lang="en-US" dirty="0" err="1"/>
              <a:t>tại</a:t>
            </a:r>
            <a:r>
              <a:rPr lang="en-US" dirty="0"/>
              <a:t> </a:t>
            </a:r>
            <a:r>
              <a:rPr lang="en-US" dirty="0" err="1"/>
              <a:t>máy</a:t>
            </a:r>
            <a:r>
              <a:rPr lang="en-US" dirty="0"/>
              <a:t> 10.0.0.1</a:t>
            </a:r>
            <a:endParaRPr lang="vi-VN" dirty="0"/>
          </a:p>
        </p:txBody>
      </p:sp>
      <p:sp>
        <p:nvSpPr>
          <p:cNvPr id="7" name="Freeform 139"/>
          <p:cNvSpPr>
            <a:spLocks/>
          </p:cNvSpPr>
          <p:nvPr/>
        </p:nvSpPr>
        <p:spPr bwMode="auto">
          <a:xfrm>
            <a:off x="71438" y="1536700"/>
            <a:ext cx="4089400" cy="1355725"/>
          </a:xfrm>
          <a:custGeom>
            <a:avLst/>
            <a:gdLst>
              <a:gd name="T0" fmla="*/ 1888 w 2269"/>
              <a:gd name="T1" fmla="*/ 285 h 854"/>
              <a:gd name="T2" fmla="*/ 418 w 2269"/>
              <a:gd name="T3" fmla="*/ 283 h 854"/>
              <a:gd name="T4" fmla="*/ 60 w 2269"/>
              <a:gd name="T5" fmla="*/ 83 h 854"/>
              <a:gd name="T6" fmla="*/ 60 w 2269"/>
              <a:gd name="T7" fmla="*/ 781 h 854"/>
              <a:gd name="T8" fmla="*/ 374 w 2269"/>
              <a:gd name="T9" fmla="*/ 519 h 854"/>
              <a:gd name="T10" fmla="*/ 2017 w 2269"/>
              <a:gd name="T11" fmla="*/ 447 h 854"/>
              <a:gd name="T12" fmla="*/ 1888 w 2269"/>
              <a:gd name="T13" fmla="*/ 285 h 854"/>
              <a:gd name="T14" fmla="*/ 0 60000 65536"/>
              <a:gd name="T15" fmla="*/ 0 60000 65536"/>
              <a:gd name="T16" fmla="*/ 0 60000 65536"/>
              <a:gd name="T17" fmla="*/ 0 60000 65536"/>
              <a:gd name="T18" fmla="*/ 0 60000 65536"/>
              <a:gd name="T19" fmla="*/ 0 60000 65536"/>
              <a:gd name="T20" fmla="*/ 0 60000 65536"/>
              <a:gd name="T21" fmla="*/ 0 w 2269"/>
              <a:gd name="T22" fmla="*/ 0 h 854"/>
              <a:gd name="T23" fmla="*/ 2269 w 2269"/>
              <a:gd name="T24" fmla="*/ 854 h 8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9" h="854">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rotWithShape="1">
            <a:gsLst>
              <a:gs pos="0">
                <a:srgbClr val="FFFFFF">
                  <a:alpha val="98000"/>
                </a:srgbClr>
              </a:gs>
              <a:gs pos="100000">
                <a:srgbClr val="66CCFF"/>
              </a:gs>
            </a:gsLst>
            <a:lin ang="0" scaled="1"/>
          </a:gradFill>
          <a:ln w="9525">
            <a:noFill/>
            <a:round/>
            <a:headEnd/>
            <a:tailEnd/>
          </a:ln>
        </p:spPr>
        <p:txBody>
          <a:bodyPr wrap="none" anchor="ctr"/>
          <a:lstStyle/>
          <a:p>
            <a:endParaRPr lang="en-US"/>
          </a:p>
        </p:txBody>
      </p:sp>
      <p:sp>
        <p:nvSpPr>
          <p:cNvPr id="8" name="Freeform 29"/>
          <p:cNvSpPr>
            <a:spLocks/>
          </p:cNvSpPr>
          <p:nvPr/>
        </p:nvSpPr>
        <p:spPr bwMode="auto">
          <a:xfrm>
            <a:off x="4360863" y="808038"/>
            <a:ext cx="3738562" cy="2697162"/>
          </a:xfrm>
          <a:custGeom>
            <a:avLst/>
            <a:gdLst>
              <a:gd name="T0" fmla="*/ 349 w 2355"/>
              <a:gd name="T1" fmla="*/ 761 h 1699"/>
              <a:gd name="T2" fmla="*/ 1651 w 2355"/>
              <a:gd name="T3" fmla="*/ 732 h 1699"/>
              <a:gd name="T4" fmla="*/ 1773 w 2355"/>
              <a:gd name="T5" fmla="*/ 230 h 1699"/>
              <a:gd name="T6" fmla="*/ 2029 w 2355"/>
              <a:gd name="T7" fmla="*/ 8 h 1699"/>
              <a:gd name="T8" fmla="*/ 2267 w 2355"/>
              <a:gd name="T9" fmla="*/ 183 h 1699"/>
              <a:gd name="T10" fmla="*/ 2355 w 2355"/>
              <a:gd name="T11" fmla="*/ 942 h 1699"/>
              <a:gd name="T12" fmla="*/ 2267 w 2355"/>
              <a:gd name="T13" fmla="*/ 1592 h 1699"/>
              <a:gd name="T14" fmla="*/ 1840 w 2355"/>
              <a:gd name="T15" fmla="*/ 1586 h 1699"/>
              <a:gd name="T16" fmla="*/ 1670 w 2355"/>
              <a:gd name="T17" fmla="*/ 1025 h 1699"/>
              <a:gd name="T18" fmla="*/ 220 w 2355"/>
              <a:gd name="T19" fmla="*/ 923 h 1699"/>
              <a:gd name="T20" fmla="*/ 349 w 2355"/>
              <a:gd name="T21" fmla="*/ 761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66CCFF"/>
          </a:solidFill>
          <a:ln w="9525">
            <a:noFill/>
            <a:round/>
            <a:headEnd/>
            <a:tailEnd/>
          </a:ln>
        </p:spPr>
        <p:txBody>
          <a:bodyPr wrap="none" anchor="ctr"/>
          <a:lstStyle/>
          <a:p>
            <a:endParaRPr lang="en-US"/>
          </a:p>
        </p:txBody>
      </p:sp>
      <p:graphicFrame>
        <p:nvGraphicFramePr>
          <p:cNvPr id="9" name="Object 27"/>
          <p:cNvGraphicFramePr>
            <a:graphicFrameLocks noChangeAspect="1"/>
          </p:cNvGraphicFramePr>
          <p:nvPr/>
        </p:nvGraphicFramePr>
        <p:xfrm>
          <a:off x="7389813" y="1119188"/>
          <a:ext cx="555625" cy="463550"/>
        </p:xfrm>
        <a:graphic>
          <a:graphicData uri="http://schemas.openxmlformats.org/presentationml/2006/ole">
            <mc:AlternateContent xmlns:mc="http://schemas.openxmlformats.org/markup-compatibility/2006">
              <mc:Choice xmlns:v="urn:schemas-microsoft-com:vml" Requires="v">
                <p:oleObj name="Clip" r:id="rId2" imgW="1305000" imgH="1085760" progId="">
                  <p:embed/>
                </p:oleObj>
              </mc:Choice>
              <mc:Fallback>
                <p:oleObj name="Clip" r:id="rId2" imgW="1305000" imgH="1085760" progId="">
                  <p:embed/>
                  <p:pic>
                    <p:nvPicPr>
                      <p:cNvPr id="0" name="Object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9813" y="1119188"/>
                        <a:ext cx="555625" cy="4635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0" name="Object 30"/>
          <p:cNvGraphicFramePr>
            <a:graphicFrameLocks noChangeAspect="1"/>
          </p:cNvGraphicFramePr>
          <p:nvPr/>
        </p:nvGraphicFramePr>
        <p:xfrm>
          <a:off x="7439025" y="1908175"/>
          <a:ext cx="579438" cy="482600"/>
        </p:xfrm>
        <a:graphic>
          <a:graphicData uri="http://schemas.openxmlformats.org/presentationml/2006/ole">
            <mc:AlternateContent xmlns:mc="http://schemas.openxmlformats.org/markup-compatibility/2006">
              <mc:Choice xmlns:v="urn:schemas-microsoft-com:vml" Requires="v">
                <p:oleObj name="Clip" r:id="rId4" imgW="1305000" imgH="1085760" progId="">
                  <p:embed/>
                </p:oleObj>
              </mc:Choice>
              <mc:Fallback>
                <p:oleObj name="Clip" r:id="rId4" imgW="1305000" imgH="1085760" progId="">
                  <p:embed/>
                  <p:pic>
                    <p:nvPicPr>
                      <p:cNvPr id="0" name="Object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9025" y="1908175"/>
                        <a:ext cx="579438" cy="4826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1" name="Object 31"/>
          <p:cNvGraphicFramePr>
            <a:graphicFrameLocks noChangeAspect="1"/>
          </p:cNvGraphicFramePr>
          <p:nvPr/>
        </p:nvGraphicFramePr>
        <p:xfrm>
          <a:off x="7410450" y="2673350"/>
          <a:ext cx="563563" cy="469900"/>
        </p:xfrm>
        <a:graphic>
          <a:graphicData uri="http://schemas.openxmlformats.org/presentationml/2006/ole">
            <mc:AlternateContent xmlns:mc="http://schemas.openxmlformats.org/markup-compatibility/2006">
              <mc:Choice xmlns:v="urn:schemas-microsoft-com:vml" Requires="v">
                <p:oleObj name="Clip" r:id="rId5" imgW="1305000" imgH="1085760" progId="">
                  <p:embed/>
                </p:oleObj>
              </mc:Choice>
              <mc:Fallback>
                <p:oleObj name="Clip" r:id="rId5" imgW="1305000" imgH="1085760" progId="">
                  <p:embed/>
                  <p:pic>
                    <p:nvPicPr>
                      <p:cNvPr id="0" name="Object 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0450" y="2673350"/>
                        <a:ext cx="563563" cy="4699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2" name="Line 32"/>
          <p:cNvSpPr>
            <a:spLocks noChangeShapeType="1"/>
          </p:cNvSpPr>
          <p:nvPr/>
        </p:nvSpPr>
        <p:spPr bwMode="auto">
          <a:xfrm>
            <a:off x="4475163" y="2130425"/>
            <a:ext cx="3025775" cy="6350"/>
          </a:xfrm>
          <a:prstGeom prst="line">
            <a:avLst/>
          </a:prstGeom>
          <a:noFill/>
          <a:ln w="19050">
            <a:solidFill>
              <a:schemeClr val="tx1"/>
            </a:solidFill>
            <a:round/>
            <a:headEnd/>
            <a:tailEnd/>
          </a:ln>
        </p:spPr>
        <p:txBody>
          <a:bodyPr wrap="none"/>
          <a:lstStyle/>
          <a:p>
            <a:endParaRPr lang="en-US"/>
          </a:p>
        </p:txBody>
      </p:sp>
      <p:sp>
        <p:nvSpPr>
          <p:cNvPr id="13" name="Line 33"/>
          <p:cNvSpPr>
            <a:spLocks noChangeShapeType="1"/>
          </p:cNvSpPr>
          <p:nvPr/>
        </p:nvSpPr>
        <p:spPr bwMode="auto">
          <a:xfrm flipH="1">
            <a:off x="7310438" y="1387475"/>
            <a:ext cx="9525" cy="1492250"/>
          </a:xfrm>
          <a:prstGeom prst="line">
            <a:avLst/>
          </a:prstGeom>
          <a:noFill/>
          <a:ln w="19050">
            <a:solidFill>
              <a:schemeClr val="tx1"/>
            </a:solidFill>
            <a:round/>
            <a:headEnd/>
            <a:tailEnd/>
          </a:ln>
        </p:spPr>
        <p:txBody>
          <a:bodyPr wrap="none"/>
          <a:lstStyle/>
          <a:p>
            <a:endParaRPr lang="en-US"/>
          </a:p>
        </p:txBody>
      </p:sp>
      <p:sp>
        <p:nvSpPr>
          <p:cNvPr id="14" name="Line 34"/>
          <p:cNvSpPr>
            <a:spLocks noChangeShapeType="1"/>
          </p:cNvSpPr>
          <p:nvPr/>
        </p:nvSpPr>
        <p:spPr bwMode="auto">
          <a:xfrm>
            <a:off x="7315200" y="1382713"/>
            <a:ext cx="133350" cy="6350"/>
          </a:xfrm>
          <a:prstGeom prst="line">
            <a:avLst/>
          </a:prstGeom>
          <a:noFill/>
          <a:ln w="19050">
            <a:solidFill>
              <a:schemeClr val="tx1"/>
            </a:solidFill>
            <a:round/>
            <a:headEnd/>
            <a:tailEnd/>
          </a:ln>
        </p:spPr>
        <p:txBody>
          <a:bodyPr wrap="none"/>
          <a:lstStyle/>
          <a:p>
            <a:endParaRPr lang="en-US"/>
          </a:p>
        </p:txBody>
      </p:sp>
      <p:sp>
        <p:nvSpPr>
          <p:cNvPr id="15" name="Line 35"/>
          <p:cNvSpPr>
            <a:spLocks noChangeShapeType="1"/>
          </p:cNvSpPr>
          <p:nvPr/>
        </p:nvSpPr>
        <p:spPr bwMode="auto">
          <a:xfrm flipV="1">
            <a:off x="7321550" y="2887663"/>
            <a:ext cx="171450" cy="0"/>
          </a:xfrm>
          <a:prstGeom prst="line">
            <a:avLst/>
          </a:prstGeom>
          <a:noFill/>
          <a:ln w="19050">
            <a:solidFill>
              <a:schemeClr val="tx1"/>
            </a:solidFill>
            <a:round/>
            <a:headEnd/>
            <a:tailEnd/>
          </a:ln>
        </p:spPr>
        <p:txBody>
          <a:bodyPr wrap="none"/>
          <a:lstStyle/>
          <a:p>
            <a:endParaRPr lang="en-US"/>
          </a:p>
        </p:txBody>
      </p:sp>
      <p:sp>
        <p:nvSpPr>
          <p:cNvPr id="16" name="Text Box 36"/>
          <p:cNvSpPr txBox="1">
            <a:spLocks noChangeArrowheads="1"/>
          </p:cNvSpPr>
          <p:nvPr/>
        </p:nvSpPr>
        <p:spPr bwMode="auto">
          <a:xfrm>
            <a:off x="7940675" y="1117600"/>
            <a:ext cx="892175" cy="336550"/>
          </a:xfrm>
          <a:prstGeom prst="rect">
            <a:avLst/>
          </a:prstGeom>
          <a:noFill/>
          <a:ln w="9525">
            <a:noFill/>
            <a:miter lim="800000"/>
            <a:headEnd/>
            <a:tailEnd/>
          </a:ln>
        </p:spPr>
        <p:txBody>
          <a:bodyPr wrap="none">
            <a:spAutoFit/>
          </a:bodyPr>
          <a:lstStyle/>
          <a:p>
            <a:r>
              <a:rPr lang="en-US" sz="1600"/>
              <a:t>10.0.0.1</a:t>
            </a:r>
          </a:p>
        </p:txBody>
      </p:sp>
      <p:sp>
        <p:nvSpPr>
          <p:cNvPr id="17" name="Text Box 37"/>
          <p:cNvSpPr txBox="1">
            <a:spLocks noChangeArrowheads="1"/>
          </p:cNvSpPr>
          <p:nvPr/>
        </p:nvSpPr>
        <p:spPr bwMode="auto">
          <a:xfrm>
            <a:off x="8067675" y="1885950"/>
            <a:ext cx="923925" cy="336550"/>
          </a:xfrm>
          <a:prstGeom prst="rect">
            <a:avLst/>
          </a:prstGeom>
          <a:noFill/>
          <a:ln w="9525">
            <a:noFill/>
            <a:miter lim="800000"/>
            <a:headEnd/>
            <a:tailEnd/>
          </a:ln>
        </p:spPr>
        <p:txBody>
          <a:bodyPr wrap="none">
            <a:spAutoFit/>
          </a:bodyPr>
          <a:lstStyle/>
          <a:p>
            <a:r>
              <a:rPr lang="en-US" sz="1600"/>
              <a:t>10.0.0.2</a:t>
            </a:r>
          </a:p>
        </p:txBody>
      </p:sp>
      <p:sp>
        <p:nvSpPr>
          <p:cNvPr id="18" name="Text Box 38"/>
          <p:cNvSpPr txBox="1">
            <a:spLocks noChangeArrowheads="1"/>
          </p:cNvSpPr>
          <p:nvPr/>
        </p:nvSpPr>
        <p:spPr bwMode="auto">
          <a:xfrm>
            <a:off x="8029575" y="2781300"/>
            <a:ext cx="923925" cy="336550"/>
          </a:xfrm>
          <a:prstGeom prst="rect">
            <a:avLst/>
          </a:prstGeom>
          <a:noFill/>
          <a:ln w="9525">
            <a:noFill/>
            <a:miter lim="800000"/>
            <a:headEnd/>
            <a:tailEnd/>
          </a:ln>
        </p:spPr>
        <p:txBody>
          <a:bodyPr wrap="none">
            <a:spAutoFit/>
          </a:bodyPr>
          <a:lstStyle/>
          <a:p>
            <a:r>
              <a:rPr lang="en-US" sz="1600"/>
              <a:t>10.0.0.3</a:t>
            </a:r>
          </a:p>
        </p:txBody>
      </p:sp>
      <p:sp>
        <p:nvSpPr>
          <p:cNvPr id="35" name="Text Box 54"/>
          <p:cNvSpPr txBox="1">
            <a:spLocks noChangeArrowheads="1"/>
          </p:cNvSpPr>
          <p:nvPr/>
        </p:nvSpPr>
        <p:spPr bwMode="auto">
          <a:xfrm>
            <a:off x="4425950" y="1708150"/>
            <a:ext cx="923925" cy="336550"/>
          </a:xfrm>
          <a:prstGeom prst="rect">
            <a:avLst/>
          </a:prstGeom>
          <a:noFill/>
          <a:ln w="9525">
            <a:noFill/>
            <a:miter lim="800000"/>
            <a:headEnd/>
            <a:tailEnd/>
          </a:ln>
        </p:spPr>
        <p:txBody>
          <a:bodyPr wrap="none">
            <a:spAutoFit/>
          </a:bodyPr>
          <a:lstStyle/>
          <a:p>
            <a:r>
              <a:rPr lang="en-US" sz="1600"/>
              <a:t>10.0.0.4</a:t>
            </a:r>
          </a:p>
        </p:txBody>
      </p:sp>
      <p:sp>
        <p:nvSpPr>
          <p:cNvPr id="36" name="Line 55"/>
          <p:cNvSpPr>
            <a:spLocks noChangeShapeType="1"/>
          </p:cNvSpPr>
          <p:nvPr/>
        </p:nvSpPr>
        <p:spPr bwMode="auto">
          <a:xfrm flipH="1">
            <a:off x="4549775" y="1958975"/>
            <a:ext cx="85725" cy="128588"/>
          </a:xfrm>
          <a:prstGeom prst="line">
            <a:avLst/>
          </a:prstGeom>
          <a:noFill/>
          <a:ln w="19050">
            <a:solidFill>
              <a:schemeClr val="tx1"/>
            </a:solidFill>
            <a:round/>
            <a:headEnd/>
            <a:tailEnd type="triangle" w="med" len="med"/>
          </a:ln>
        </p:spPr>
        <p:txBody>
          <a:bodyPr wrap="none"/>
          <a:lstStyle/>
          <a:p>
            <a:endParaRPr lang="en-US"/>
          </a:p>
        </p:txBody>
      </p:sp>
      <p:sp>
        <p:nvSpPr>
          <p:cNvPr id="37" name="Text Box 56"/>
          <p:cNvSpPr txBox="1">
            <a:spLocks noChangeArrowheads="1"/>
          </p:cNvSpPr>
          <p:nvPr/>
        </p:nvSpPr>
        <p:spPr bwMode="auto">
          <a:xfrm>
            <a:off x="2587625" y="2265363"/>
            <a:ext cx="1295400" cy="336550"/>
          </a:xfrm>
          <a:prstGeom prst="rect">
            <a:avLst/>
          </a:prstGeom>
          <a:noFill/>
          <a:ln w="9525">
            <a:noFill/>
            <a:miter lim="800000"/>
            <a:headEnd/>
            <a:tailEnd/>
          </a:ln>
        </p:spPr>
        <p:txBody>
          <a:bodyPr wrap="none">
            <a:spAutoFit/>
          </a:bodyPr>
          <a:lstStyle/>
          <a:p>
            <a:r>
              <a:rPr lang="en-US" sz="1600"/>
              <a:t>138.76.29.7</a:t>
            </a:r>
          </a:p>
        </p:txBody>
      </p:sp>
      <p:sp>
        <p:nvSpPr>
          <p:cNvPr id="38" name="Line 57"/>
          <p:cNvSpPr>
            <a:spLocks noChangeShapeType="1"/>
          </p:cNvSpPr>
          <p:nvPr/>
        </p:nvSpPr>
        <p:spPr bwMode="auto">
          <a:xfrm flipH="1">
            <a:off x="3810000" y="2197100"/>
            <a:ext cx="85725" cy="128588"/>
          </a:xfrm>
          <a:prstGeom prst="line">
            <a:avLst/>
          </a:prstGeom>
          <a:noFill/>
          <a:ln w="19050">
            <a:solidFill>
              <a:schemeClr val="tx1"/>
            </a:solidFill>
            <a:round/>
            <a:headEnd type="triangle" w="med" len="med"/>
            <a:tailEnd/>
          </a:ln>
        </p:spPr>
        <p:txBody>
          <a:bodyPr wrap="none"/>
          <a:lstStyle/>
          <a:p>
            <a:endParaRPr lang="en-US"/>
          </a:p>
        </p:txBody>
      </p:sp>
      <p:sp>
        <p:nvSpPr>
          <p:cNvPr id="85" name="Line 138"/>
          <p:cNvSpPr>
            <a:spLocks noChangeShapeType="1"/>
          </p:cNvSpPr>
          <p:nvPr/>
        </p:nvSpPr>
        <p:spPr bwMode="auto">
          <a:xfrm>
            <a:off x="914400" y="2159000"/>
            <a:ext cx="3025775" cy="6350"/>
          </a:xfrm>
          <a:prstGeom prst="line">
            <a:avLst/>
          </a:prstGeom>
          <a:noFill/>
          <a:ln w="19050">
            <a:solidFill>
              <a:schemeClr val="tx1"/>
            </a:solidFill>
            <a:round/>
            <a:headEnd/>
            <a:tailEnd/>
          </a:ln>
        </p:spPr>
        <p:txBody>
          <a:bodyPr wrap="none"/>
          <a:lstStyle/>
          <a:p>
            <a:endParaRPr lang="en-US"/>
          </a:p>
        </p:txBody>
      </p:sp>
      <p:grpSp>
        <p:nvGrpSpPr>
          <p:cNvPr id="4" name="Group 199"/>
          <p:cNvGrpSpPr/>
          <p:nvPr/>
        </p:nvGrpSpPr>
        <p:grpSpPr>
          <a:xfrm>
            <a:off x="3930650" y="2076450"/>
            <a:ext cx="501650" cy="232929"/>
            <a:chOff x="4038600" y="4747086"/>
            <a:chExt cx="501650" cy="232929"/>
          </a:xfrm>
        </p:grpSpPr>
        <p:sp>
          <p:nvSpPr>
            <p:cNvPr id="87"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88"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89"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90"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91"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5" name="Group 13"/>
            <p:cNvGrpSpPr>
              <a:grpSpLocks/>
            </p:cNvGrpSpPr>
            <p:nvPr/>
          </p:nvGrpSpPr>
          <p:grpSpPr bwMode="auto">
            <a:xfrm>
              <a:off x="4174369" y="4811571"/>
              <a:ext cx="245252" cy="65219"/>
              <a:chOff x="2848" y="848"/>
              <a:chExt cx="140" cy="98"/>
            </a:xfrm>
          </p:grpSpPr>
          <p:sp>
            <p:nvSpPr>
              <p:cNvPr id="97"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98"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99"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6" name="Group 17"/>
            <p:cNvGrpSpPr>
              <a:grpSpLocks/>
            </p:cNvGrpSpPr>
            <p:nvPr/>
          </p:nvGrpSpPr>
          <p:grpSpPr bwMode="auto">
            <a:xfrm flipV="1">
              <a:off x="4174369" y="4800610"/>
              <a:ext cx="245252" cy="65219"/>
              <a:chOff x="2848" y="848"/>
              <a:chExt cx="140" cy="98"/>
            </a:xfrm>
          </p:grpSpPr>
          <p:sp>
            <p:nvSpPr>
              <p:cNvPr id="94"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95"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96"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sp>
        <p:nvSpPr>
          <p:cNvPr id="103" name="Oval 102"/>
          <p:cNvSpPr/>
          <p:nvPr/>
        </p:nvSpPr>
        <p:spPr>
          <a:xfrm>
            <a:off x="4191000" y="304800"/>
            <a:ext cx="4953000" cy="3733800"/>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9" name="Slide Number Placeholder 38"/>
          <p:cNvSpPr>
            <a:spLocks noGrp="1"/>
          </p:cNvSpPr>
          <p:nvPr>
            <p:ph type="sldNum" sz="quarter" idx="12"/>
          </p:nvPr>
        </p:nvSpPr>
        <p:spPr/>
        <p:txBody>
          <a:bodyPr/>
          <a:lstStyle/>
          <a:p>
            <a:fld id="{4810A696-75C0-4E1D-A482-26D5420205C7}" type="slidenum">
              <a:rPr lang="en-US" smtClean="0"/>
              <a:pPr/>
              <a:t>56</a:t>
            </a:fld>
            <a:endParaRPr lang="en-US"/>
          </a:p>
        </p:txBody>
      </p:sp>
      <p:sp>
        <p:nvSpPr>
          <p:cNvPr id="40" name="Footer Placeholder 39"/>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NAT</a:t>
            </a:r>
          </a:p>
        </p:txBody>
      </p:sp>
      <p:sp>
        <p:nvSpPr>
          <p:cNvPr id="3" name="Content Placeholder 2"/>
          <p:cNvSpPr>
            <a:spLocks noGrp="1"/>
          </p:cNvSpPr>
          <p:nvPr>
            <p:ph sz="quarter" idx="1"/>
          </p:nvPr>
        </p:nvSpPr>
        <p:spPr/>
        <p:txBody>
          <a:bodyPr>
            <a:normAutofit/>
          </a:bodyPr>
          <a:lstStyle/>
          <a:p>
            <a:r>
              <a:rPr lang="en-US" dirty="0" err="1"/>
              <a:t>Cấu</a:t>
            </a:r>
            <a:r>
              <a:rPr lang="en-US" dirty="0"/>
              <a:t> </a:t>
            </a:r>
            <a:r>
              <a:rPr lang="en-US" dirty="0" err="1"/>
              <a:t>hình</a:t>
            </a:r>
            <a:r>
              <a:rPr lang="en-US" dirty="0"/>
              <a:t> </a:t>
            </a:r>
            <a:r>
              <a:rPr lang="en-US" dirty="0" err="1">
                <a:solidFill>
                  <a:srgbClr val="FF0000"/>
                </a:solidFill>
              </a:rPr>
              <a:t>cố</a:t>
            </a:r>
            <a:r>
              <a:rPr lang="en-US" dirty="0">
                <a:solidFill>
                  <a:srgbClr val="FF0000"/>
                </a:solidFill>
              </a:rPr>
              <a:t> </a:t>
            </a:r>
            <a:r>
              <a:rPr lang="en-US" dirty="0" err="1">
                <a:solidFill>
                  <a:srgbClr val="FF0000"/>
                </a:solidFill>
              </a:rPr>
              <a:t>định</a:t>
            </a:r>
            <a:r>
              <a:rPr lang="en-US" dirty="0"/>
              <a:t>: 1 local IP </a:t>
            </a:r>
            <a:r>
              <a:rPr lang="en-US" dirty="0">
                <a:sym typeface="Wingdings"/>
              </a:rPr>
              <a:t></a:t>
            </a:r>
            <a:r>
              <a:rPr lang="en-US" dirty="0"/>
              <a:t> 1 global IP</a:t>
            </a:r>
          </a:p>
          <a:p>
            <a:pPr lvl="1"/>
            <a:r>
              <a:rPr lang="en-US" dirty="0" err="1"/>
              <a:t>Số</a:t>
            </a:r>
            <a:r>
              <a:rPr lang="en-US" dirty="0"/>
              <a:t> </a:t>
            </a:r>
            <a:r>
              <a:rPr lang="en-US" dirty="0" err="1"/>
              <a:t>máy</a:t>
            </a:r>
            <a:r>
              <a:rPr lang="en-US" dirty="0"/>
              <a:t> </a:t>
            </a:r>
            <a:r>
              <a:rPr lang="en-US" dirty="0" err="1"/>
              <a:t>kết</a:t>
            </a:r>
            <a:r>
              <a:rPr lang="en-US" dirty="0"/>
              <a:t> </a:t>
            </a:r>
            <a:r>
              <a:rPr lang="en-US" dirty="0" err="1"/>
              <a:t>nối</a:t>
            </a:r>
            <a:r>
              <a:rPr lang="en-US" dirty="0"/>
              <a:t> </a:t>
            </a:r>
            <a:r>
              <a:rPr lang="en-US" dirty="0" err="1"/>
              <a:t>ra</a:t>
            </a:r>
            <a:r>
              <a:rPr lang="en-US" dirty="0"/>
              <a:t> </a:t>
            </a:r>
            <a:r>
              <a:rPr lang="en-US" dirty="0" err="1"/>
              <a:t>ngoài</a:t>
            </a:r>
            <a:r>
              <a:rPr lang="en-US" dirty="0"/>
              <a:t> </a:t>
            </a:r>
            <a:r>
              <a:rPr lang="en-US" dirty="0" err="1"/>
              <a:t>bằng</a:t>
            </a:r>
            <a:r>
              <a:rPr lang="en-US" dirty="0"/>
              <a:t> </a:t>
            </a:r>
            <a:r>
              <a:rPr lang="en-US" dirty="0" err="1"/>
              <a:t>với</a:t>
            </a:r>
            <a:r>
              <a:rPr lang="en-US" dirty="0"/>
              <a:t> </a:t>
            </a:r>
            <a:r>
              <a:rPr lang="en-US" dirty="0" err="1"/>
              <a:t>số</a:t>
            </a:r>
            <a:r>
              <a:rPr lang="en-US" dirty="0"/>
              <a:t> </a:t>
            </a:r>
            <a:r>
              <a:rPr lang="en-US" dirty="0" err="1"/>
              <a:t>địa</a:t>
            </a:r>
            <a:r>
              <a:rPr lang="en-US" dirty="0"/>
              <a:t> </a:t>
            </a:r>
            <a:r>
              <a:rPr lang="en-US" dirty="0" err="1"/>
              <a:t>chỉ</a:t>
            </a:r>
            <a:r>
              <a:rPr lang="en-US" dirty="0"/>
              <a:t> IP global</a:t>
            </a:r>
          </a:p>
          <a:p>
            <a:pPr lvl="1"/>
            <a:r>
              <a:rPr lang="en-US" dirty="0" err="1"/>
              <a:t>Bên</a:t>
            </a:r>
            <a:r>
              <a:rPr lang="en-US" dirty="0"/>
              <a:t> </a:t>
            </a:r>
            <a:r>
              <a:rPr lang="en-US" dirty="0" err="1"/>
              <a:t>ngoài</a:t>
            </a:r>
            <a:r>
              <a:rPr lang="en-US" dirty="0"/>
              <a:t> (outside) </a:t>
            </a:r>
            <a:r>
              <a:rPr lang="en-US" dirty="0" err="1"/>
              <a:t>có</a:t>
            </a:r>
            <a:r>
              <a:rPr lang="en-US" dirty="0"/>
              <a:t> </a:t>
            </a:r>
            <a:r>
              <a:rPr lang="en-US" dirty="0" err="1"/>
              <a:t>thể</a:t>
            </a:r>
            <a:r>
              <a:rPr lang="en-US" dirty="0"/>
              <a:t> </a:t>
            </a:r>
            <a:r>
              <a:rPr lang="en-US" dirty="0" err="1"/>
              <a:t>chủ</a:t>
            </a:r>
            <a:r>
              <a:rPr lang="en-US" dirty="0"/>
              <a:t> </a:t>
            </a:r>
            <a:r>
              <a:rPr lang="en-US" dirty="0" err="1"/>
              <a:t>động</a:t>
            </a:r>
            <a:r>
              <a:rPr lang="en-US" dirty="0"/>
              <a:t> </a:t>
            </a:r>
            <a:r>
              <a:rPr lang="en-US" dirty="0" err="1"/>
              <a:t>tạo</a:t>
            </a:r>
            <a:r>
              <a:rPr lang="en-US" dirty="0"/>
              <a:t> </a:t>
            </a:r>
            <a:r>
              <a:rPr lang="en-US" dirty="0" err="1"/>
              <a:t>kết</a:t>
            </a:r>
            <a:r>
              <a:rPr lang="en-US" dirty="0"/>
              <a:t> </a:t>
            </a:r>
            <a:r>
              <a:rPr lang="en-US" dirty="0" err="1"/>
              <a:t>nối</a:t>
            </a:r>
            <a:r>
              <a:rPr lang="en-US" dirty="0"/>
              <a:t> </a:t>
            </a:r>
            <a:r>
              <a:rPr lang="en-US" dirty="0" err="1"/>
              <a:t>với</a:t>
            </a:r>
            <a:r>
              <a:rPr lang="en-US" dirty="0"/>
              <a:t> </a:t>
            </a:r>
            <a:r>
              <a:rPr lang="en-US" dirty="0" err="1"/>
              <a:t>bên</a:t>
            </a:r>
            <a:r>
              <a:rPr lang="en-US" dirty="0"/>
              <a:t> </a:t>
            </a:r>
            <a:r>
              <a:rPr lang="en-US" dirty="0" err="1"/>
              <a:t>trong</a:t>
            </a:r>
            <a:r>
              <a:rPr lang="en-US" dirty="0"/>
              <a:t> (inside)</a:t>
            </a:r>
          </a:p>
          <a:p>
            <a:pPr lvl="1"/>
            <a:endParaRPr lang="en-US" dirty="0"/>
          </a:p>
          <a:p>
            <a:pPr lvl="1"/>
            <a:endParaRPr lang="en-US" dirty="0"/>
          </a:p>
          <a:p>
            <a:pPr lvl="1"/>
            <a:endParaRPr lang="en-US" dirty="0"/>
          </a:p>
          <a:p>
            <a:endParaRPr lang="en-US" dirty="0"/>
          </a:p>
          <a:p>
            <a:endParaRPr lang="en-US" dirty="0"/>
          </a:p>
        </p:txBody>
      </p:sp>
      <p:graphicFrame>
        <p:nvGraphicFramePr>
          <p:cNvPr id="7" name="Table 6"/>
          <p:cNvGraphicFramePr>
            <a:graphicFrameLocks noGrp="1"/>
          </p:cNvGraphicFramePr>
          <p:nvPr/>
        </p:nvGraphicFramePr>
        <p:xfrm>
          <a:off x="304800" y="3505200"/>
          <a:ext cx="4267200" cy="74168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tblGrid>
              <a:tr h="370840">
                <a:tc>
                  <a:txBody>
                    <a:bodyPr/>
                    <a:lstStyle/>
                    <a:p>
                      <a:pPr algn="ctr"/>
                      <a:r>
                        <a:rPr lang="en-US" dirty="0"/>
                        <a:t>Global</a:t>
                      </a:r>
                      <a:endParaRPr lang="vi-VN" dirty="0"/>
                    </a:p>
                  </a:txBody>
                  <a:tcPr/>
                </a:tc>
                <a:tc>
                  <a:txBody>
                    <a:bodyPr/>
                    <a:lstStyle/>
                    <a:p>
                      <a:pPr algn="ctr"/>
                      <a:r>
                        <a:rPr lang="en-US" dirty="0"/>
                        <a:t>Local</a:t>
                      </a:r>
                      <a:endParaRPr lang="vi-VN" dirty="0"/>
                    </a:p>
                  </a:txBody>
                  <a:tcPr/>
                </a:tc>
                <a:extLst>
                  <a:ext uri="{0D108BD9-81ED-4DB2-BD59-A6C34878D82A}">
                    <a16:rowId xmlns:a16="http://schemas.microsoft.com/office/drawing/2014/main" val="1000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a:t>138.76.29.7</a:t>
                      </a:r>
                      <a:endParaRPr lang="vi-VN" dirty="0"/>
                    </a:p>
                  </a:txBody>
                  <a:tcPr/>
                </a:tc>
                <a:tc>
                  <a:txBody>
                    <a:bodyPr/>
                    <a:lstStyle/>
                    <a:p>
                      <a:pPr algn="ctr"/>
                      <a:r>
                        <a:rPr lang="en-US" dirty="0"/>
                        <a:t>10.0.0.1</a:t>
                      </a:r>
                      <a:endParaRPr lang="vi-VN" dirty="0"/>
                    </a:p>
                  </a:txBody>
                  <a:tcPr/>
                </a:tc>
                <a:extLst>
                  <a:ext uri="{0D108BD9-81ED-4DB2-BD59-A6C34878D82A}">
                    <a16:rowId xmlns:a16="http://schemas.microsoft.com/office/drawing/2014/main" val="10001"/>
                  </a:ext>
                </a:extLst>
              </a:tr>
            </a:tbl>
          </a:graphicData>
        </a:graphic>
      </p:graphicFrame>
      <p:sp>
        <p:nvSpPr>
          <p:cNvPr id="8" name="Freeform 139"/>
          <p:cNvSpPr>
            <a:spLocks/>
          </p:cNvSpPr>
          <p:nvPr/>
        </p:nvSpPr>
        <p:spPr bwMode="auto">
          <a:xfrm>
            <a:off x="147638" y="4548187"/>
            <a:ext cx="4089400" cy="1355725"/>
          </a:xfrm>
          <a:custGeom>
            <a:avLst/>
            <a:gdLst>
              <a:gd name="T0" fmla="*/ 1888 w 2269"/>
              <a:gd name="T1" fmla="*/ 285 h 854"/>
              <a:gd name="T2" fmla="*/ 418 w 2269"/>
              <a:gd name="T3" fmla="*/ 283 h 854"/>
              <a:gd name="T4" fmla="*/ 60 w 2269"/>
              <a:gd name="T5" fmla="*/ 83 h 854"/>
              <a:gd name="T6" fmla="*/ 60 w 2269"/>
              <a:gd name="T7" fmla="*/ 781 h 854"/>
              <a:gd name="T8" fmla="*/ 374 w 2269"/>
              <a:gd name="T9" fmla="*/ 519 h 854"/>
              <a:gd name="T10" fmla="*/ 2017 w 2269"/>
              <a:gd name="T11" fmla="*/ 447 h 854"/>
              <a:gd name="T12" fmla="*/ 1888 w 2269"/>
              <a:gd name="T13" fmla="*/ 285 h 854"/>
              <a:gd name="T14" fmla="*/ 0 60000 65536"/>
              <a:gd name="T15" fmla="*/ 0 60000 65536"/>
              <a:gd name="T16" fmla="*/ 0 60000 65536"/>
              <a:gd name="T17" fmla="*/ 0 60000 65536"/>
              <a:gd name="T18" fmla="*/ 0 60000 65536"/>
              <a:gd name="T19" fmla="*/ 0 60000 65536"/>
              <a:gd name="T20" fmla="*/ 0 60000 65536"/>
              <a:gd name="T21" fmla="*/ 0 w 2269"/>
              <a:gd name="T22" fmla="*/ 0 h 854"/>
              <a:gd name="T23" fmla="*/ 2269 w 2269"/>
              <a:gd name="T24" fmla="*/ 854 h 8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9" h="854">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rotWithShape="1">
            <a:gsLst>
              <a:gs pos="0">
                <a:srgbClr val="FFFFFF">
                  <a:alpha val="98000"/>
                </a:srgbClr>
              </a:gs>
              <a:gs pos="100000">
                <a:srgbClr val="66CCFF"/>
              </a:gs>
            </a:gsLst>
            <a:lin ang="0" scaled="1"/>
          </a:gradFill>
          <a:ln w="9525">
            <a:noFill/>
            <a:round/>
            <a:headEnd/>
            <a:tailEnd/>
          </a:ln>
        </p:spPr>
        <p:txBody>
          <a:bodyPr wrap="none" anchor="ctr"/>
          <a:lstStyle/>
          <a:p>
            <a:endParaRPr lang="en-US"/>
          </a:p>
        </p:txBody>
      </p:sp>
      <p:sp>
        <p:nvSpPr>
          <p:cNvPr id="9" name="Freeform 29"/>
          <p:cNvSpPr>
            <a:spLocks/>
          </p:cNvSpPr>
          <p:nvPr/>
        </p:nvSpPr>
        <p:spPr bwMode="auto">
          <a:xfrm>
            <a:off x="4437063" y="3819525"/>
            <a:ext cx="3738562" cy="2697162"/>
          </a:xfrm>
          <a:custGeom>
            <a:avLst/>
            <a:gdLst>
              <a:gd name="T0" fmla="*/ 349 w 2355"/>
              <a:gd name="T1" fmla="*/ 761 h 1699"/>
              <a:gd name="T2" fmla="*/ 1651 w 2355"/>
              <a:gd name="T3" fmla="*/ 732 h 1699"/>
              <a:gd name="T4" fmla="*/ 1773 w 2355"/>
              <a:gd name="T5" fmla="*/ 230 h 1699"/>
              <a:gd name="T6" fmla="*/ 2029 w 2355"/>
              <a:gd name="T7" fmla="*/ 8 h 1699"/>
              <a:gd name="T8" fmla="*/ 2267 w 2355"/>
              <a:gd name="T9" fmla="*/ 183 h 1699"/>
              <a:gd name="T10" fmla="*/ 2355 w 2355"/>
              <a:gd name="T11" fmla="*/ 942 h 1699"/>
              <a:gd name="T12" fmla="*/ 2267 w 2355"/>
              <a:gd name="T13" fmla="*/ 1592 h 1699"/>
              <a:gd name="T14" fmla="*/ 1840 w 2355"/>
              <a:gd name="T15" fmla="*/ 1586 h 1699"/>
              <a:gd name="T16" fmla="*/ 1670 w 2355"/>
              <a:gd name="T17" fmla="*/ 1025 h 1699"/>
              <a:gd name="T18" fmla="*/ 220 w 2355"/>
              <a:gd name="T19" fmla="*/ 923 h 1699"/>
              <a:gd name="T20" fmla="*/ 349 w 2355"/>
              <a:gd name="T21" fmla="*/ 761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66CCFF"/>
          </a:solidFill>
          <a:ln w="9525">
            <a:noFill/>
            <a:round/>
            <a:headEnd/>
            <a:tailEnd/>
          </a:ln>
        </p:spPr>
        <p:txBody>
          <a:bodyPr wrap="none" anchor="ctr"/>
          <a:lstStyle/>
          <a:p>
            <a:endParaRPr lang="en-US"/>
          </a:p>
        </p:txBody>
      </p:sp>
      <p:graphicFrame>
        <p:nvGraphicFramePr>
          <p:cNvPr id="10" name="Object 27"/>
          <p:cNvGraphicFramePr>
            <a:graphicFrameLocks noChangeAspect="1"/>
          </p:cNvGraphicFramePr>
          <p:nvPr/>
        </p:nvGraphicFramePr>
        <p:xfrm>
          <a:off x="7466013" y="4130675"/>
          <a:ext cx="555625" cy="463550"/>
        </p:xfrm>
        <a:graphic>
          <a:graphicData uri="http://schemas.openxmlformats.org/presentationml/2006/ole">
            <mc:AlternateContent xmlns:mc="http://schemas.openxmlformats.org/markup-compatibility/2006">
              <mc:Choice xmlns:v="urn:schemas-microsoft-com:vml" Requires="v">
                <p:oleObj name="Clip" r:id="rId3" imgW="1305000" imgH="1085760" progId="">
                  <p:embed/>
                </p:oleObj>
              </mc:Choice>
              <mc:Fallback>
                <p:oleObj name="Clip" r:id="rId3" imgW="1305000" imgH="1085760" progId="">
                  <p:embed/>
                  <p:pic>
                    <p:nvPicPr>
                      <p:cNvPr id="0"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6013" y="4130675"/>
                        <a:ext cx="555625" cy="4635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1" name="Object 30"/>
          <p:cNvGraphicFramePr>
            <a:graphicFrameLocks noChangeAspect="1"/>
          </p:cNvGraphicFramePr>
          <p:nvPr/>
        </p:nvGraphicFramePr>
        <p:xfrm>
          <a:off x="7515225" y="4919662"/>
          <a:ext cx="579438" cy="482600"/>
        </p:xfrm>
        <a:graphic>
          <a:graphicData uri="http://schemas.openxmlformats.org/presentationml/2006/ole">
            <mc:AlternateContent xmlns:mc="http://schemas.openxmlformats.org/markup-compatibility/2006">
              <mc:Choice xmlns:v="urn:schemas-microsoft-com:vml" Requires="v">
                <p:oleObj name="Clip" r:id="rId5" imgW="1305000" imgH="1085760" progId="">
                  <p:embed/>
                </p:oleObj>
              </mc:Choice>
              <mc:Fallback>
                <p:oleObj name="Clip" r:id="rId5" imgW="1305000" imgH="1085760" progId="">
                  <p:embed/>
                  <p:pic>
                    <p:nvPicPr>
                      <p:cNvPr id="0"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5225" y="4919662"/>
                        <a:ext cx="579438" cy="4826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2" name="Object 31"/>
          <p:cNvGraphicFramePr>
            <a:graphicFrameLocks noChangeAspect="1"/>
          </p:cNvGraphicFramePr>
          <p:nvPr/>
        </p:nvGraphicFramePr>
        <p:xfrm>
          <a:off x="7486650" y="5684837"/>
          <a:ext cx="563563" cy="469900"/>
        </p:xfrm>
        <a:graphic>
          <a:graphicData uri="http://schemas.openxmlformats.org/presentationml/2006/ole">
            <mc:AlternateContent xmlns:mc="http://schemas.openxmlformats.org/markup-compatibility/2006">
              <mc:Choice xmlns:v="urn:schemas-microsoft-com:vml" Requires="v">
                <p:oleObj name="Clip" r:id="rId6" imgW="1305000" imgH="1085760" progId="">
                  <p:embed/>
                </p:oleObj>
              </mc:Choice>
              <mc:Fallback>
                <p:oleObj name="Clip" r:id="rId6" imgW="1305000" imgH="1085760" progId="">
                  <p:embed/>
                  <p:pic>
                    <p:nvPicPr>
                      <p:cNvPr id="0" name="Object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86650" y="5684837"/>
                        <a:ext cx="563563" cy="4699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3" name="Line 32"/>
          <p:cNvSpPr>
            <a:spLocks noChangeShapeType="1"/>
          </p:cNvSpPr>
          <p:nvPr/>
        </p:nvSpPr>
        <p:spPr bwMode="auto">
          <a:xfrm>
            <a:off x="4551363" y="5141912"/>
            <a:ext cx="3025775" cy="6350"/>
          </a:xfrm>
          <a:prstGeom prst="line">
            <a:avLst/>
          </a:prstGeom>
          <a:noFill/>
          <a:ln w="19050">
            <a:solidFill>
              <a:schemeClr val="tx1"/>
            </a:solidFill>
            <a:round/>
            <a:headEnd/>
            <a:tailEnd/>
          </a:ln>
        </p:spPr>
        <p:txBody>
          <a:bodyPr wrap="none"/>
          <a:lstStyle/>
          <a:p>
            <a:endParaRPr lang="en-US"/>
          </a:p>
        </p:txBody>
      </p:sp>
      <p:sp>
        <p:nvSpPr>
          <p:cNvPr id="14" name="Line 33"/>
          <p:cNvSpPr>
            <a:spLocks noChangeShapeType="1"/>
          </p:cNvSpPr>
          <p:nvPr/>
        </p:nvSpPr>
        <p:spPr bwMode="auto">
          <a:xfrm flipH="1">
            <a:off x="7386638" y="4398962"/>
            <a:ext cx="9525" cy="1492250"/>
          </a:xfrm>
          <a:prstGeom prst="line">
            <a:avLst/>
          </a:prstGeom>
          <a:noFill/>
          <a:ln w="19050">
            <a:solidFill>
              <a:schemeClr val="tx1"/>
            </a:solidFill>
            <a:round/>
            <a:headEnd/>
            <a:tailEnd/>
          </a:ln>
        </p:spPr>
        <p:txBody>
          <a:bodyPr wrap="none"/>
          <a:lstStyle/>
          <a:p>
            <a:endParaRPr lang="en-US"/>
          </a:p>
        </p:txBody>
      </p:sp>
      <p:sp>
        <p:nvSpPr>
          <p:cNvPr id="15" name="Line 34"/>
          <p:cNvSpPr>
            <a:spLocks noChangeShapeType="1"/>
          </p:cNvSpPr>
          <p:nvPr/>
        </p:nvSpPr>
        <p:spPr bwMode="auto">
          <a:xfrm>
            <a:off x="7391400" y="4394200"/>
            <a:ext cx="133350" cy="6350"/>
          </a:xfrm>
          <a:prstGeom prst="line">
            <a:avLst/>
          </a:prstGeom>
          <a:noFill/>
          <a:ln w="19050">
            <a:solidFill>
              <a:schemeClr val="tx1"/>
            </a:solidFill>
            <a:round/>
            <a:headEnd/>
            <a:tailEnd/>
          </a:ln>
        </p:spPr>
        <p:txBody>
          <a:bodyPr wrap="none"/>
          <a:lstStyle/>
          <a:p>
            <a:endParaRPr lang="en-US"/>
          </a:p>
        </p:txBody>
      </p:sp>
      <p:sp>
        <p:nvSpPr>
          <p:cNvPr id="16" name="Line 35"/>
          <p:cNvSpPr>
            <a:spLocks noChangeShapeType="1"/>
          </p:cNvSpPr>
          <p:nvPr/>
        </p:nvSpPr>
        <p:spPr bwMode="auto">
          <a:xfrm flipV="1">
            <a:off x="7397750" y="5899150"/>
            <a:ext cx="171450" cy="0"/>
          </a:xfrm>
          <a:prstGeom prst="line">
            <a:avLst/>
          </a:prstGeom>
          <a:noFill/>
          <a:ln w="19050">
            <a:solidFill>
              <a:schemeClr val="tx1"/>
            </a:solidFill>
            <a:round/>
            <a:headEnd/>
            <a:tailEnd/>
          </a:ln>
        </p:spPr>
        <p:txBody>
          <a:bodyPr wrap="none"/>
          <a:lstStyle/>
          <a:p>
            <a:endParaRPr lang="en-US"/>
          </a:p>
        </p:txBody>
      </p:sp>
      <p:sp>
        <p:nvSpPr>
          <p:cNvPr id="17" name="Text Box 36"/>
          <p:cNvSpPr txBox="1">
            <a:spLocks noChangeArrowheads="1"/>
          </p:cNvSpPr>
          <p:nvPr/>
        </p:nvSpPr>
        <p:spPr bwMode="auto">
          <a:xfrm>
            <a:off x="8016875" y="4129087"/>
            <a:ext cx="892175" cy="336550"/>
          </a:xfrm>
          <a:prstGeom prst="rect">
            <a:avLst/>
          </a:prstGeom>
          <a:noFill/>
          <a:ln w="9525">
            <a:noFill/>
            <a:miter lim="800000"/>
            <a:headEnd/>
            <a:tailEnd/>
          </a:ln>
        </p:spPr>
        <p:txBody>
          <a:bodyPr wrap="none">
            <a:spAutoFit/>
          </a:bodyPr>
          <a:lstStyle/>
          <a:p>
            <a:r>
              <a:rPr lang="en-US" sz="1600"/>
              <a:t>10.0.0.1</a:t>
            </a:r>
          </a:p>
        </p:txBody>
      </p:sp>
      <p:sp>
        <p:nvSpPr>
          <p:cNvPr id="18" name="Text Box 37"/>
          <p:cNvSpPr txBox="1">
            <a:spLocks noChangeArrowheads="1"/>
          </p:cNvSpPr>
          <p:nvPr/>
        </p:nvSpPr>
        <p:spPr bwMode="auto">
          <a:xfrm>
            <a:off x="8143875" y="4897437"/>
            <a:ext cx="923925" cy="336550"/>
          </a:xfrm>
          <a:prstGeom prst="rect">
            <a:avLst/>
          </a:prstGeom>
          <a:noFill/>
          <a:ln w="9525">
            <a:noFill/>
            <a:miter lim="800000"/>
            <a:headEnd/>
            <a:tailEnd/>
          </a:ln>
        </p:spPr>
        <p:txBody>
          <a:bodyPr wrap="none">
            <a:spAutoFit/>
          </a:bodyPr>
          <a:lstStyle/>
          <a:p>
            <a:r>
              <a:rPr lang="en-US" sz="1600"/>
              <a:t>10.0.0.2</a:t>
            </a:r>
          </a:p>
        </p:txBody>
      </p:sp>
      <p:sp>
        <p:nvSpPr>
          <p:cNvPr id="19" name="Text Box 38"/>
          <p:cNvSpPr txBox="1">
            <a:spLocks noChangeArrowheads="1"/>
          </p:cNvSpPr>
          <p:nvPr/>
        </p:nvSpPr>
        <p:spPr bwMode="auto">
          <a:xfrm>
            <a:off x="8105775" y="5792787"/>
            <a:ext cx="923925" cy="336550"/>
          </a:xfrm>
          <a:prstGeom prst="rect">
            <a:avLst/>
          </a:prstGeom>
          <a:noFill/>
          <a:ln w="9525">
            <a:noFill/>
            <a:miter lim="800000"/>
            <a:headEnd/>
            <a:tailEnd/>
          </a:ln>
        </p:spPr>
        <p:txBody>
          <a:bodyPr wrap="none">
            <a:spAutoFit/>
          </a:bodyPr>
          <a:lstStyle/>
          <a:p>
            <a:r>
              <a:rPr lang="en-US" sz="1600"/>
              <a:t>10.0.0.3</a:t>
            </a:r>
          </a:p>
        </p:txBody>
      </p:sp>
      <p:grpSp>
        <p:nvGrpSpPr>
          <p:cNvPr id="4" name="Group 88"/>
          <p:cNvGrpSpPr>
            <a:grpSpLocks/>
          </p:cNvGrpSpPr>
          <p:nvPr/>
        </p:nvGrpSpPr>
        <p:grpSpPr bwMode="auto">
          <a:xfrm>
            <a:off x="5603875" y="3757612"/>
            <a:ext cx="1871663" cy="1033463"/>
            <a:chOff x="3550" y="2055"/>
            <a:chExt cx="1179" cy="651"/>
          </a:xfrm>
        </p:grpSpPr>
        <p:grpSp>
          <p:nvGrpSpPr>
            <p:cNvPr id="5" name="Group 50"/>
            <p:cNvGrpSpPr>
              <a:grpSpLocks/>
            </p:cNvGrpSpPr>
            <p:nvPr/>
          </p:nvGrpSpPr>
          <p:grpSpPr bwMode="auto">
            <a:xfrm>
              <a:off x="3550" y="2055"/>
              <a:ext cx="1179" cy="357"/>
              <a:chOff x="4381" y="786"/>
              <a:chExt cx="1108" cy="357"/>
            </a:xfrm>
          </p:grpSpPr>
          <p:sp>
            <p:nvSpPr>
              <p:cNvPr id="26" name="Rectangle 40"/>
              <p:cNvSpPr>
                <a:spLocks noChangeArrowheads="1"/>
              </p:cNvSpPr>
              <p:nvPr/>
            </p:nvSpPr>
            <p:spPr bwMode="auto">
              <a:xfrm>
                <a:off x="4385" y="830"/>
                <a:ext cx="1104" cy="256"/>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7" name="Text Box 39"/>
              <p:cNvSpPr txBox="1">
                <a:spLocks noChangeArrowheads="1"/>
              </p:cNvSpPr>
              <p:nvPr/>
            </p:nvSpPr>
            <p:spPr bwMode="auto">
              <a:xfrm>
                <a:off x="4381" y="813"/>
                <a:ext cx="1045" cy="288"/>
              </a:xfrm>
              <a:prstGeom prst="rect">
                <a:avLst/>
              </a:prstGeom>
              <a:noFill/>
              <a:ln w="9525">
                <a:noFill/>
                <a:miter lim="800000"/>
                <a:headEnd/>
                <a:tailEnd/>
              </a:ln>
            </p:spPr>
            <p:txBody>
              <a:bodyPr>
                <a:spAutoFit/>
              </a:bodyPr>
              <a:lstStyle/>
              <a:p>
                <a:r>
                  <a:rPr lang="en-US" sz="1200" dirty="0"/>
                  <a:t>S: 10.0.0.1, 3345</a:t>
                </a:r>
              </a:p>
              <a:p>
                <a:r>
                  <a:rPr lang="en-US" sz="1200" dirty="0"/>
                  <a:t>D: 128.119.40.186, 80</a:t>
                </a:r>
              </a:p>
            </p:txBody>
          </p:sp>
          <p:grpSp>
            <p:nvGrpSpPr>
              <p:cNvPr id="6" name="Group 44"/>
              <p:cNvGrpSpPr>
                <a:grpSpLocks/>
              </p:cNvGrpSpPr>
              <p:nvPr/>
            </p:nvGrpSpPr>
            <p:grpSpPr bwMode="auto">
              <a:xfrm>
                <a:off x="5394" y="786"/>
                <a:ext cx="48" cy="99"/>
                <a:chOff x="5508" y="1599"/>
                <a:chExt cx="48" cy="99"/>
              </a:xfrm>
            </p:grpSpPr>
            <p:sp>
              <p:nvSpPr>
                <p:cNvPr id="33" name="Freeform 43"/>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34" name="Line 41"/>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35" name="Line 42"/>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nvGrpSpPr>
              <p:cNvPr id="20" name="Group 45"/>
              <p:cNvGrpSpPr>
                <a:grpSpLocks/>
              </p:cNvGrpSpPr>
              <p:nvPr/>
            </p:nvGrpSpPr>
            <p:grpSpPr bwMode="auto">
              <a:xfrm>
                <a:off x="5382" y="1044"/>
                <a:ext cx="48" cy="99"/>
                <a:chOff x="5508" y="1599"/>
                <a:chExt cx="48" cy="99"/>
              </a:xfrm>
            </p:grpSpPr>
            <p:sp>
              <p:nvSpPr>
                <p:cNvPr id="30" name="Freeform 46"/>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31" name="Line 47"/>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32" name="Line 48"/>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sp>
          <p:nvSpPr>
            <p:cNvPr id="22" name="Freeform 51"/>
            <p:cNvSpPr>
              <a:spLocks/>
            </p:cNvSpPr>
            <p:nvPr/>
          </p:nvSpPr>
          <p:spPr bwMode="auto">
            <a:xfrm>
              <a:off x="3573" y="2364"/>
              <a:ext cx="564" cy="342"/>
            </a:xfrm>
            <a:custGeom>
              <a:avLst/>
              <a:gdLst>
                <a:gd name="T0" fmla="*/ 0 w 417"/>
                <a:gd name="T1" fmla="*/ 264 h 264"/>
                <a:gd name="T2" fmla="*/ 417 w 417"/>
                <a:gd name="T3" fmla="*/ 264 h 264"/>
                <a:gd name="T4" fmla="*/ 417 w 417"/>
                <a:gd name="T5" fmla="*/ 0 h 264"/>
                <a:gd name="T6" fmla="*/ 0 60000 65536"/>
                <a:gd name="T7" fmla="*/ 0 60000 65536"/>
                <a:gd name="T8" fmla="*/ 0 60000 65536"/>
                <a:gd name="T9" fmla="*/ 0 w 417"/>
                <a:gd name="T10" fmla="*/ 0 h 264"/>
                <a:gd name="T11" fmla="*/ 417 w 417"/>
                <a:gd name="T12" fmla="*/ 264 h 264"/>
              </a:gdLst>
              <a:ahLst/>
              <a:cxnLst>
                <a:cxn ang="T6">
                  <a:pos x="T0" y="T1"/>
                </a:cxn>
                <a:cxn ang="T7">
                  <a:pos x="T2" y="T3"/>
                </a:cxn>
                <a:cxn ang="T8">
                  <a:pos x="T4" y="T5"/>
                </a:cxn>
              </a:cxnLst>
              <a:rect l="T9" t="T10" r="T11" b="T12"/>
              <a:pathLst>
                <a:path w="417" h="264">
                  <a:moveTo>
                    <a:pt x="0" y="264"/>
                  </a:moveTo>
                  <a:lnTo>
                    <a:pt x="417" y="264"/>
                  </a:lnTo>
                  <a:lnTo>
                    <a:pt x="417" y="0"/>
                  </a:lnTo>
                </a:path>
              </a:pathLst>
            </a:custGeom>
            <a:noFill/>
            <a:ln w="28575">
              <a:solidFill>
                <a:schemeClr val="tx1"/>
              </a:solidFill>
              <a:round/>
              <a:headEnd type="triangle" w="med" len="med"/>
              <a:tailEnd/>
            </a:ln>
          </p:spPr>
          <p:txBody>
            <a:bodyPr wrap="none"/>
            <a:lstStyle/>
            <a:p>
              <a:endParaRPr lang="en-US"/>
            </a:p>
          </p:txBody>
        </p:sp>
        <p:grpSp>
          <p:nvGrpSpPr>
            <p:cNvPr id="21" name="Group 87"/>
            <p:cNvGrpSpPr>
              <a:grpSpLocks/>
            </p:cNvGrpSpPr>
            <p:nvPr/>
          </p:nvGrpSpPr>
          <p:grpSpPr bwMode="auto">
            <a:xfrm>
              <a:off x="4032" y="2419"/>
              <a:ext cx="218" cy="231"/>
              <a:chOff x="5140" y="403"/>
              <a:chExt cx="218" cy="231"/>
            </a:xfrm>
          </p:grpSpPr>
          <p:sp>
            <p:nvSpPr>
              <p:cNvPr id="24" name="Oval 86"/>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p>
                <a:endParaRPr lang="en-US"/>
              </a:p>
            </p:txBody>
          </p:sp>
          <p:sp>
            <p:nvSpPr>
              <p:cNvPr id="25" name="Text Box 52"/>
              <p:cNvSpPr txBox="1">
                <a:spLocks noChangeArrowheads="1"/>
              </p:cNvSpPr>
              <p:nvPr/>
            </p:nvSpPr>
            <p:spPr bwMode="auto">
              <a:xfrm>
                <a:off x="5154" y="403"/>
                <a:ext cx="181" cy="231"/>
              </a:xfrm>
              <a:prstGeom prst="rect">
                <a:avLst/>
              </a:prstGeom>
              <a:noFill/>
              <a:ln w="9525">
                <a:noFill/>
                <a:miter lim="800000"/>
                <a:headEnd/>
                <a:tailEnd/>
              </a:ln>
            </p:spPr>
            <p:txBody>
              <a:bodyPr wrap="none">
                <a:spAutoFit/>
              </a:bodyPr>
              <a:lstStyle/>
              <a:p>
                <a:r>
                  <a:rPr lang="en-US">
                    <a:solidFill>
                      <a:srgbClr val="FF0000"/>
                    </a:solidFill>
                  </a:rPr>
                  <a:t>1</a:t>
                </a:r>
              </a:p>
            </p:txBody>
          </p:sp>
        </p:grpSp>
      </p:grpSp>
      <p:sp>
        <p:nvSpPr>
          <p:cNvPr id="36" name="Text Box 54"/>
          <p:cNvSpPr txBox="1">
            <a:spLocks noChangeArrowheads="1"/>
          </p:cNvSpPr>
          <p:nvPr/>
        </p:nvSpPr>
        <p:spPr bwMode="auto">
          <a:xfrm>
            <a:off x="4502150" y="4719637"/>
            <a:ext cx="923925" cy="336550"/>
          </a:xfrm>
          <a:prstGeom prst="rect">
            <a:avLst/>
          </a:prstGeom>
          <a:noFill/>
          <a:ln w="9525">
            <a:noFill/>
            <a:miter lim="800000"/>
            <a:headEnd/>
            <a:tailEnd/>
          </a:ln>
        </p:spPr>
        <p:txBody>
          <a:bodyPr wrap="none">
            <a:spAutoFit/>
          </a:bodyPr>
          <a:lstStyle/>
          <a:p>
            <a:r>
              <a:rPr lang="en-US" sz="1600"/>
              <a:t>10.0.0.4</a:t>
            </a:r>
          </a:p>
        </p:txBody>
      </p:sp>
      <p:sp>
        <p:nvSpPr>
          <p:cNvPr id="37" name="Line 55"/>
          <p:cNvSpPr>
            <a:spLocks noChangeShapeType="1"/>
          </p:cNvSpPr>
          <p:nvPr/>
        </p:nvSpPr>
        <p:spPr bwMode="auto">
          <a:xfrm flipH="1">
            <a:off x="4625975" y="4970462"/>
            <a:ext cx="85725" cy="128588"/>
          </a:xfrm>
          <a:prstGeom prst="line">
            <a:avLst/>
          </a:prstGeom>
          <a:noFill/>
          <a:ln w="19050">
            <a:solidFill>
              <a:schemeClr val="tx1"/>
            </a:solidFill>
            <a:round/>
            <a:headEnd/>
            <a:tailEnd type="triangle" w="med" len="med"/>
          </a:ln>
        </p:spPr>
        <p:txBody>
          <a:bodyPr wrap="none"/>
          <a:lstStyle/>
          <a:p>
            <a:endParaRPr lang="en-US"/>
          </a:p>
        </p:txBody>
      </p:sp>
      <p:sp>
        <p:nvSpPr>
          <p:cNvPr id="38" name="Text Box 56"/>
          <p:cNvSpPr txBox="1">
            <a:spLocks noChangeArrowheads="1"/>
          </p:cNvSpPr>
          <p:nvPr/>
        </p:nvSpPr>
        <p:spPr bwMode="auto">
          <a:xfrm>
            <a:off x="2663825" y="5276850"/>
            <a:ext cx="1295400" cy="336550"/>
          </a:xfrm>
          <a:prstGeom prst="rect">
            <a:avLst/>
          </a:prstGeom>
          <a:noFill/>
          <a:ln w="9525">
            <a:noFill/>
            <a:miter lim="800000"/>
            <a:headEnd/>
            <a:tailEnd/>
          </a:ln>
        </p:spPr>
        <p:txBody>
          <a:bodyPr wrap="none">
            <a:spAutoFit/>
          </a:bodyPr>
          <a:lstStyle/>
          <a:p>
            <a:r>
              <a:rPr lang="en-US" sz="1600" dirty="0"/>
              <a:t>138.76.29.7</a:t>
            </a:r>
          </a:p>
        </p:txBody>
      </p:sp>
      <p:sp>
        <p:nvSpPr>
          <p:cNvPr id="39" name="Line 57"/>
          <p:cNvSpPr>
            <a:spLocks noChangeShapeType="1"/>
          </p:cNvSpPr>
          <p:nvPr/>
        </p:nvSpPr>
        <p:spPr bwMode="auto">
          <a:xfrm flipH="1">
            <a:off x="3886200" y="5208587"/>
            <a:ext cx="85725" cy="128588"/>
          </a:xfrm>
          <a:prstGeom prst="line">
            <a:avLst/>
          </a:prstGeom>
          <a:noFill/>
          <a:ln w="19050">
            <a:solidFill>
              <a:schemeClr val="tx1"/>
            </a:solidFill>
            <a:round/>
            <a:headEnd type="triangle" w="med" len="med"/>
            <a:tailEnd/>
          </a:ln>
        </p:spPr>
        <p:txBody>
          <a:bodyPr wrap="none"/>
          <a:lstStyle/>
          <a:p>
            <a:endParaRPr lang="en-US"/>
          </a:p>
        </p:txBody>
      </p:sp>
      <p:grpSp>
        <p:nvGrpSpPr>
          <p:cNvPr id="23" name="Group 135"/>
          <p:cNvGrpSpPr>
            <a:grpSpLocks/>
          </p:cNvGrpSpPr>
          <p:nvPr/>
        </p:nvGrpSpPr>
        <p:grpSpPr bwMode="auto">
          <a:xfrm>
            <a:off x="4733925" y="4332287"/>
            <a:ext cx="2784475" cy="1631950"/>
            <a:chOff x="3002" y="2417"/>
            <a:chExt cx="1754" cy="1028"/>
          </a:xfrm>
        </p:grpSpPr>
        <p:sp>
          <p:nvSpPr>
            <p:cNvPr id="44" name="Rectangle 91"/>
            <p:cNvSpPr>
              <a:spLocks noChangeArrowheads="1"/>
            </p:cNvSpPr>
            <p:nvPr/>
          </p:nvSpPr>
          <p:spPr bwMode="auto">
            <a:xfrm>
              <a:off x="3002" y="3051"/>
              <a:ext cx="1175" cy="256"/>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45" name="Text Box 92"/>
            <p:cNvSpPr txBox="1">
              <a:spLocks noChangeArrowheads="1"/>
            </p:cNvSpPr>
            <p:nvPr/>
          </p:nvSpPr>
          <p:spPr bwMode="auto">
            <a:xfrm>
              <a:off x="3104" y="3042"/>
              <a:ext cx="1112" cy="403"/>
            </a:xfrm>
            <a:prstGeom prst="rect">
              <a:avLst/>
            </a:prstGeom>
            <a:noFill/>
            <a:ln w="9525">
              <a:noFill/>
              <a:miter lim="800000"/>
              <a:headEnd/>
              <a:tailEnd/>
            </a:ln>
          </p:spPr>
          <p:txBody>
            <a:bodyPr>
              <a:spAutoFit/>
            </a:bodyPr>
            <a:lstStyle/>
            <a:p>
              <a:r>
                <a:rPr lang="en-US" sz="1200"/>
                <a:t>S: 128.119.40.186, 80 </a:t>
              </a:r>
            </a:p>
            <a:p>
              <a:r>
                <a:rPr lang="en-US" sz="1200"/>
                <a:t>D: 10.0.0.1, 3345</a:t>
              </a:r>
            </a:p>
            <a:p>
              <a:endParaRPr lang="en-US" sz="1200"/>
            </a:p>
          </p:txBody>
        </p:sp>
        <p:grpSp>
          <p:nvGrpSpPr>
            <p:cNvPr id="28" name="Group 93"/>
            <p:cNvGrpSpPr>
              <a:grpSpLocks/>
            </p:cNvGrpSpPr>
            <p:nvPr/>
          </p:nvGrpSpPr>
          <p:grpSpPr bwMode="auto">
            <a:xfrm>
              <a:off x="3054" y="3007"/>
              <a:ext cx="51" cy="99"/>
              <a:chOff x="5508" y="1599"/>
              <a:chExt cx="48" cy="99"/>
            </a:xfrm>
          </p:grpSpPr>
          <p:sp>
            <p:nvSpPr>
              <p:cNvPr id="55" name="Freeform 94"/>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56" name="Line 95"/>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57" name="Line 96"/>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nvGrpSpPr>
            <p:cNvPr id="29" name="Group 97"/>
            <p:cNvGrpSpPr>
              <a:grpSpLocks/>
            </p:cNvGrpSpPr>
            <p:nvPr/>
          </p:nvGrpSpPr>
          <p:grpSpPr bwMode="auto">
            <a:xfrm>
              <a:off x="3059" y="3248"/>
              <a:ext cx="51" cy="99"/>
              <a:chOff x="5508" y="1599"/>
              <a:chExt cx="48" cy="99"/>
            </a:xfrm>
          </p:grpSpPr>
          <p:sp>
            <p:nvSpPr>
              <p:cNvPr id="52" name="Freeform 98"/>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53" name="Line 99"/>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54" name="Line 100"/>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sp>
          <p:nvSpPr>
            <p:cNvPr id="48" name="Freeform 101"/>
            <p:cNvSpPr>
              <a:spLocks/>
            </p:cNvSpPr>
            <p:nvPr/>
          </p:nvSpPr>
          <p:spPr bwMode="auto">
            <a:xfrm>
              <a:off x="4179" y="2417"/>
              <a:ext cx="577" cy="768"/>
            </a:xfrm>
            <a:custGeom>
              <a:avLst/>
              <a:gdLst>
                <a:gd name="T0" fmla="*/ 577 w 577"/>
                <a:gd name="T1" fmla="*/ 0 h 768"/>
                <a:gd name="T2" fmla="*/ 342 w 577"/>
                <a:gd name="T3" fmla="*/ 0 h 768"/>
                <a:gd name="T4" fmla="*/ 342 w 577"/>
                <a:gd name="T5" fmla="*/ 768 h 768"/>
                <a:gd name="T6" fmla="*/ 0 w 577"/>
                <a:gd name="T7" fmla="*/ 760 h 768"/>
                <a:gd name="T8" fmla="*/ 0 60000 65536"/>
                <a:gd name="T9" fmla="*/ 0 60000 65536"/>
                <a:gd name="T10" fmla="*/ 0 60000 65536"/>
                <a:gd name="T11" fmla="*/ 0 60000 65536"/>
                <a:gd name="T12" fmla="*/ 0 w 577"/>
                <a:gd name="T13" fmla="*/ 0 h 768"/>
                <a:gd name="T14" fmla="*/ 577 w 577"/>
                <a:gd name="T15" fmla="*/ 768 h 768"/>
              </a:gdLst>
              <a:ahLst/>
              <a:cxnLst>
                <a:cxn ang="T8">
                  <a:pos x="T0" y="T1"/>
                </a:cxn>
                <a:cxn ang="T9">
                  <a:pos x="T2" y="T3"/>
                </a:cxn>
                <a:cxn ang="T10">
                  <a:pos x="T4" y="T5"/>
                </a:cxn>
                <a:cxn ang="T11">
                  <a:pos x="T6" y="T7"/>
                </a:cxn>
              </a:cxnLst>
              <a:rect l="T12" t="T13" r="T14" b="T15"/>
              <a:pathLst>
                <a:path w="577" h="768">
                  <a:moveTo>
                    <a:pt x="577" y="0"/>
                  </a:moveTo>
                  <a:lnTo>
                    <a:pt x="342" y="0"/>
                  </a:lnTo>
                  <a:lnTo>
                    <a:pt x="342" y="768"/>
                  </a:lnTo>
                  <a:lnTo>
                    <a:pt x="0" y="760"/>
                  </a:lnTo>
                </a:path>
              </a:pathLst>
            </a:custGeom>
            <a:noFill/>
            <a:ln w="28575">
              <a:solidFill>
                <a:schemeClr val="tx1"/>
              </a:solidFill>
              <a:round/>
              <a:headEnd type="triangle" w="med" len="med"/>
              <a:tailEnd/>
            </a:ln>
          </p:spPr>
          <p:txBody>
            <a:bodyPr wrap="none"/>
            <a:lstStyle/>
            <a:p>
              <a:endParaRPr lang="en-US"/>
            </a:p>
          </p:txBody>
        </p:sp>
        <p:grpSp>
          <p:nvGrpSpPr>
            <p:cNvPr id="40" name="Group 102"/>
            <p:cNvGrpSpPr>
              <a:grpSpLocks/>
            </p:cNvGrpSpPr>
            <p:nvPr/>
          </p:nvGrpSpPr>
          <p:grpSpPr bwMode="auto">
            <a:xfrm>
              <a:off x="4240" y="3064"/>
              <a:ext cx="218" cy="231"/>
              <a:chOff x="5140" y="403"/>
              <a:chExt cx="218" cy="231"/>
            </a:xfrm>
          </p:grpSpPr>
          <p:sp>
            <p:nvSpPr>
              <p:cNvPr id="50" name="Oval 103"/>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p>
                <a:endParaRPr lang="en-US"/>
              </a:p>
            </p:txBody>
          </p:sp>
          <p:sp>
            <p:nvSpPr>
              <p:cNvPr id="51" name="Text Box 104"/>
              <p:cNvSpPr txBox="1">
                <a:spLocks noChangeArrowheads="1"/>
              </p:cNvSpPr>
              <p:nvPr/>
            </p:nvSpPr>
            <p:spPr bwMode="auto">
              <a:xfrm>
                <a:off x="5154" y="403"/>
                <a:ext cx="204" cy="231"/>
              </a:xfrm>
              <a:prstGeom prst="rect">
                <a:avLst/>
              </a:prstGeom>
              <a:noFill/>
              <a:ln w="9525">
                <a:noFill/>
                <a:miter lim="800000"/>
                <a:headEnd/>
                <a:tailEnd/>
              </a:ln>
            </p:spPr>
            <p:txBody>
              <a:bodyPr wrap="none">
                <a:spAutoFit/>
              </a:bodyPr>
              <a:lstStyle/>
              <a:p>
                <a:r>
                  <a:rPr lang="en-US">
                    <a:solidFill>
                      <a:srgbClr val="FF0000"/>
                    </a:solidFill>
                  </a:rPr>
                  <a:t>4</a:t>
                </a:r>
              </a:p>
            </p:txBody>
          </p:sp>
        </p:grpSp>
      </p:grpSp>
      <p:grpSp>
        <p:nvGrpSpPr>
          <p:cNvPr id="41" name="Group 108"/>
          <p:cNvGrpSpPr>
            <a:grpSpLocks/>
          </p:cNvGrpSpPr>
          <p:nvPr/>
        </p:nvGrpSpPr>
        <p:grpSpPr bwMode="auto">
          <a:xfrm>
            <a:off x="1500188" y="4538662"/>
            <a:ext cx="2497137" cy="566738"/>
            <a:chOff x="1026" y="3559"/>
            <a:chExt cx="1573" cy="357"/>
          </a:xfrm>
        </p:grpSpPr>
        <p:grpSp>
          <p:nvGrpSpPr>
            <p:cNvPr id="42" name="Group 68"/>
            <p:cNvGrpSpPr>
              <a:grpSpLocks/>
            </p:cNvGrpSpPr>
            <p:nvPr/>
          </p:nvGrpSpPr>
          <p:grpSpPr bwMode="auto">
            <a:xfrm>
              <a:off x="1412" y="3559"/>
              <a:ext cx="1187" cy="357"/>
              <a:chOff x="4381" y="786"/>
              <a:chExt cx="1108" cy="357"/>
            </a:xfrm>
          </p:grpSpPr>
          <p:sp>
            <p:nvSpPr>
              <p:cNvPr id="64" name="Rectangle 69"/>
              <p:cNvSpPr>
                <a:spLocks noChangeArrowheads="1"/>
              </p:cNvSpPr>
              <p:nvPr/>
            </p:nvSpPr>
            <p:spPr bwMode="auto">
              <a:xfrm>
                <a:off x="4385" y="830"/>
                <a:ext cx="1104" cy="256"/>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65" name="Text Box 70"/>
              <p:cNvSpPr txBox="1">
                <a:spLocks noChangeArrowheads="1"/>
              </p:cNvSpPr>
              <p:nvPr/>
            </p:nvSpPr>
            <p:spPr bwMode="auto">
              <a:xfrm>
                <a:off x="4381" y="813"/>
                <a:ext cx="1045" cy="288"/>
              </a:xfrm>
              <a:prstGeom prst="rect">
                <a:avLst/>
              </a:prstGeom>
              <a:noFill/>
              <a:ln w="9525">
                <a:noFill/>
                <a:miter lim="800000"/>
                <a:headEnd/>
                <a:tailEnd/>
              </a:ln>
            </p:spPr>
            <p:txBody>
              <a:bodyPr>
                <a:spAutoFit/>
              </a:bodyPr>
              <a:lstStyle/>
              <a:p>
                <a:r>
                  <a:rPr lang="en-US" sz="1200" dirty="0"/>
                  <a:t>S: 138.76.29.7, 3345</a:t>
                </a:r>
              </a:p>
              <a:p>
                <a:r>
                  <a:rPr lang="en-US" sz="1200" dirty="0"/>
                  <a:t>D: 128.119.40.186, 80</a:t>
                </a:r>
              </a:p>
            </p:txBody>
          </p:sp>
          <p:grpSp>
            <p:nvGrpSpPr>
              <p:cNvPr id="43" name="Group 71"/>
              <p:cNvGrpSpPr>
                <a:grpSpLocks/>
              </p:cNvGrpSpPr>
              <p:nvPr/>
            </p:nvGrpSpPr>
            <p:grpSpPr bwMode="auto">
              <a:xfrm>
                <a:off x="5394" y="786"/>
                <a:ext cx="48" cy="99"/>
                <a:chOff x="5508" y="1599"/>
                <a:chExt cx="48" cy="99"/>
              </a:xfrm>
            </p:grpSpPr>
            <p:sp>
              <p:nvSpPr>
                <p:cNvPr id="71" name="Freeform 72"/>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72" name="Line 73"/>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73" name="Line 74"/>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nvGrpSpPr>
              <p:cNvPr id="46" name="Group 75"/>
              <p:cNvGrpSpPr>
                <a:grpSpLocks/>
              </p:cNvGrpSpPr>
              <p:nvPr/>
            </p:nvGrpSpPr>
            <p:grpSpPr bwMode="auto">
              <a:xfrm>
                <a:off x="5382" y="1044"/>
                <a:ext cx="48" cy="99"/>
                <a:chOff x="5508" y="1599"/>
                <a:chExt cx="48" cy="99"/>
              </a:xfrm>
            </p:grpSpPr>
            <p:sp>
              <p:nvSpPr>
                <p:cNvPr id="68" name="Freeform 76"/>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69" name="Line 77"/>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70" name="Line 78"/>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sp>
          <p:nvSpPr>
            <p:cNvPr id="60" name="Line 79"/>
            <p:cNvSpPr>
              <a:spLocks noChangeShapeType="1"/>
            </p:cNvSpPr>
            <p:nvPr/>
          </p:nvSpPr>
          <p:spPr bwMode="auto">
            <a:xfrm flipH="1">
              <a:off x="1026" y="3729"/>
              <a:ext cx="376" cy="0"/>
            </a:xfrm>
            <a:prstGeom prst="line">
              <a:avLst/>
            </a:prstGeom>
            <a:noFill/>
            <a:ln w="19050">
              <a:solidFill>
                <a:schemeClr val="tx1"/>
              </a:solidFill>
              <a:round/>
              <a:headEnd/>
              <a:tailEnd type="triangle" w="med" len="med"/>
            </a:ln>
          </p:spPr>
          <p:txBody>
            <a:bodyPr wrap="none"/>
            <a:lstStyle/>
            <a:p>
              <a:endParaRPr lang="en-US"/>
            </a:p>
          </p:txBody>
        </p:sp>
        <p:grpSp>
          <p:nvGrpSpPr>
            <p:cNvPr id="47" name="Group 105"/>
            <p:cNvGrpSpPr>
              <a:grpSpLocks/>
            </p:cNvGrpSpPr>
            <p:nvPr/>
          </p:nvGrpSpPr>
          <p:grpSpPr bwMode="auto">
            <a:xfrm>
              <a:off x="1143" y="3616"/>
              <a:ext cx="218" cy="231"/>
              <a:chOff x="5140" y="403"/>
              <a:chExt cx="218" cy="231"/>
            </a:xfrm>
          </p:grpSpPr>
          <p:sp>
            <p:nvSpPr>
              <p:cNvPr id="62" name="Oval 106"/>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p>
                <a:endParaRPr lang="en-US"/>
              </a:p>
            </p:txBody>
          </p:sp>
          <p:sp>
            <p:nvSpPr>
              <p:cNvPr id="63" name="Text Box 107"/>
              <p:cNvSpPr txBox="1">
                <a:spLocks noChangeArrowheads="1"/>
              </p:cNvSpPr>
              <p:nvPr/>
            </p:nvSpPr>
            <p:spPr bwMode="auto">
              <a:xfrm>
                <a:off x="5154" y="403"/>
                <a:ext cx="204" cy="231"/>
              </a:xfrm>
              <a:prstGeom prst="rect">
                <a:avLst/>
              </a:prstGeom>
              <a:noFill/>
              <a:ln w="9525">
                <a:noFill/>
                <a:miter lim="800000"/>
                <a:headEnd/>
                <a:tailEnd/>
              </a:ln>
            </p:spPr>
            <p:txBody>
              <a:bodyPr wrap="none">
                <a:spAutoFit/>
              </a:bodyPr>
              <a:lstStyle/>
              <a:p>
                <a:r>
                  <a:rPr lang="en-US">
                    <a:solidFill>
                      <a:srgbClr val="FF0000"/>
                    </a:solidFill>
                  </a:rPr>
                  <a:t>2</a:t>
                </a:r>
              </a:p>
            </p:txBody>
          </p:sp>
        </p:grpSp>
      </p:grpSp>
      <p:grpSp>
        <p:nvGrpSpPr>
          <p:cNvPr id="49" name="Group 129"/>
          <p:cNvGrpSpPr>
            <a:grpSpLocks/>
          </p:cNvGrpSpPr>
          <p:nvPr/>
        </p:nvGrpSpPr>
        <p:grpSpPr bwMode="auto">
          <a:xfrm>
            <a:off x="1328738" y="5578475"/>
            <a:ext cx="2471737" cy="703262"/>
            <a:chOff x="1163" y="3752"/>
            <a:chExt cx="1557" cy="443"/>
          </a:xfrm>
        </p:grpSpPr>
        <p:sp>
          <p:nvSpPr>
            <p:cNvPr id="75" name="Rectangle 115"/>
            <p:cNvSpPr>
              <a:spLocks noChangeArrowheads="1"/>
            </p:cNvSpPr>
            <p:nvPr/>
          </p:nvSpPr>
          <p:spPr bwMode="auto">
            <a:xfrm>
              <a:off x="1163" y="3796"/>
              <a:ext cx="1183" cy="256"/>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6" name="Text Box 116"/>
            <p:cNvSpPr txBox="1">
              <a:spLocks noChangeArrowheads="1"/>
            </p:cNvSpPr>
            <p:nvPr/>
          </p:nvSpPr>
          <p:spPr bwMode="auto">
            <a:xfrm>
              <a:off x="1281" y="3788"/>
              <a:ext cx="1120" cy="407"/>
            </a:xfrm>
            <a:prstGeom prst="rect">
              <a:avLst/>
            </a:prstGeom>
            <a:noFill/>
            <a:ln w="9525">
              <a:noFill/>
              <a:miter lim="800000"/>
              <a:headEnd/>
              <a:tailEnd/>
            </a:ln>
          </p:spPr>
          <p:txBody>
            <a:bodyPr>
              <a:spAutoFit/>
            </a:bodyPr>
            <a:lstStyle/>
            <a:p>
              <a:r>
                <a:rPr lang="en-US" sz="1200" dirty="0"/>
                <a:t>S: 128.119.40.186, 80 </a:t>
              </a:r>
            </a:p>
            <a:p>
              <a:r>
                <a:rPr lang="en-US" sz="1200" dirty="0"/>
                <a:t>D: 138.76.29.7, 3345</a:t>
              </a:r>
            </a:p>
            <a:p>
              <a:endParaRPr lang="en-US" sz="1200" dirty="0"/>
            </a:p>
          </p:txBody>
        </p:sp>
        <p:grpSp>
          <p:nvGrpSpPr>
            <p:cNvPr id="58" name="Group 117"/>
            <p:cNvGrpSpPr>
              <a:grpSpLocks/>
            </p:cNvGrpSpPr>
            <p:nvPr/>
          </p:nvGrpSpPr>
          <p:grpSpPr bwMode="auto">
            <a:xfrm>
              <a:off x="1214" y="3752"/>
              <a:ext cx="52" cy="99"/>
              <a:chOff x="5508" y="1599"/>
              <a:chExt cx="48" cy="99"/>
            </a:xfrm>
          </p:grpSpPr>
          <p:sp>
            <p:nvSpPr>
              <p:cNvPr id="86" name="Freeform 118"/>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87" name="Line 119"/>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88" name="Line 120"/>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nvGrpSpPr>
            <p:cNvPr id="59" name="Group 121"/>
            <p:cNvGrpSpPr>
              <a:grpSpLocks/>
            </p:cNvGrpSpPr>
            <p:nvPr/>
          </p:nvGrpSpPr>
          <p:grpSpPr bwMode="auto">
            <a:xfrm>
              <a:off x="1193" y="3984"/>
              <a:ext cx="52" cy="99"/>
              <a:chOff x="5508" y="1599"/>
              <a:chExt cx="48" cy="99"/>
            </a:xfrm>
          </p:grpSpPr>
          <p:sp>
            <p:nvSpPr>
              <p:cNvPr id="83" name="Freeform 122"/>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84" name="Line 123"/>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85" name="Line 124"/>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sp>
          <p:nvSpPr>
            <p:cNvPr id="79" name="Line 125"/>
            <p:cNvSpPr>
              <a:spLocks noChangeShapeType="1"/>
            </p:cNvSpPr>
            <p:nvPr/>
          </p:nvSpPr>
          <p:spPr bwMode="auto">
            <a:xfrm flipH="1">
              <a:off x="2344" y="3931"/>
              <a:ext cx="376" cy="0"/>
            </a:xfrm>
            <a:prstGeom prst="line">
              <a:avLst/>
            </a:prstGeom>
            <a:noFill/>
            <a:ln w="19050">
              <a:solidFill>
                <a:schemeClr val="tx1"/>
              </a:solidFill>
              <a:round/>
              <a:headEnd type="triangle" w="med" len="med"/>
              <a:tailEnd/>
            </a:ln>
          </p:spPr>
          <p:txBody>
            <a:bodyPr wrap="none"/>
            <a:lstStyle/>
            <a:p>
              <a:endParaRPr lang="en-US"/>
            </a:p>
          </p:txBody>
        </p:sp>
        <p:grpSp>
          <p:nvGrpSpPr>
            <p:cNvPr id="61" name="Group 126"/>
            <p:cNvGrpSpPr>
              <a:grpSpLocks/>
            </p:cNvGrpSpPr>
            <p:nvPr/>
          </p:nvGrpSpPr>
          <p:grpSpPr bwMode="auto">
            <a:xfrm>
              <a:off x="2409" y="3818"/>
              <a:ext cx="218" cy="231"/>
              <a:chOff x="5140" y="403"/>
              <a:chExt cx="218" cy="231"/>
            </a:xfrm>
          </p:grpSpPr>
          <p:sp>
            <p:nvSpPr>
              <p:cNvPr id="81" name="Oval 127"/>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p>
                <a:endParaRPr lang="en-US"/>
              </a:p>
            </p:txBody>
          </p:sp>
          <p:sp>
            <p:nvSpPr>
              <p:cNvPr id="82" name="Text Box 128"/>
              <p:cNvSpPr txBox="1">
                <a:spLocks noChangeArrowheads="1"/>
              </p:cNvSpPr>
              <p:nvPr/>
            </p:nvSpPr>
            <p:spPr bwMode="auto">
              <a:xfrm>
                <a:off x="5154" y="403"/>
                <a:ext cx="204" cy="231"/>
              </a:xfrm>
              <a:prstGeom prst="rect">
                <a:avLst/>
              </a:prstGeom>
              <a:noFill/>
              <a:ln w="9525">
                <a:noFill/>
                <a:miter lim="800000"/>
                <a:headEnd/>
                <a:tailEnd/>
              </a:ln>
            </p:spPr>
            <p:txBody>
              <a:bodyPr wrap="none">
                <a:spAutoFit/>
              </a:bodyPr>
              <a:lstStyle/>
              <a:p>
                <a:r>
                  <a:rPr lang="en-US">
                    <a:solidFill>
                      <a:srgbClr val="FF0000"/>
                    </a:solidFill>
                  </a:rPr>
                  <a:t>3</a:t>
                </a:r>
              </a:p>
            </p:txBody>
          </p:sp>
        </p:grpSp>
      </p:grpSp>
      <p:sp>
        <p:nvSpPr>
          <p:cNvPr id="89" name="Line 138"/>
          <p:cNvSpPr>
            <a:spLocks noChangeShapeType="1"/>
          </p:cNvSpPr>
          <p:nvPr/>
        </p:nvSpPr>
        <p:spPr bwMode="auto">
          <a:xfrm>
            <a:off x="990600" y="5170487"/>
            <a:ext cx="3025775" cy="6350"/>
          </a:xfrm>
          <a:prstGeom prst="line">
            <a:avLst/>
          </a:prstGeom>
          <a:noFill/>
          <a:ln w="19050">
            <a:solidFill>
              <a:schemeClr val="tx1"/>
            </a:solidFill>
            <a:round/>
            <a:headEnd/>
            <a:tailEnd/>
          </a:ln>
        </p:spPr>
        <p:txBody>
          <a:bodyPr wrap="none"/>
          <a:lstStyle/>
          <a:p>
            <a:endParaRPr lang="en-US"/>
          </a:p>
        </p:txBody>
      </p:sp>
      <p:grpSp>
        <p:nvGrpSpPr>
          <p:cNvPr id="66" name="Group 199"/>
          <p:cNvGrpSpPr/>
          <p:nvPr/>
        </p:nvGrpSpPr>
        <p:grpSpPr>
          <a:xfrm>
            <a:off x="4006850" y="5087937"/>
            <a:ext cx="501650" cy="232929"/>
            <a:chOff x="4038600" y="4747086"/>
            <a:chExt cx="501650" cy="232929"/>
          </a:xfrm>
        </p:grpSpPr>
        <p:sp>
          <p:nvSpPr>
            <p:cNvPr id="91"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92"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93"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94"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95"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67" name="Group 13"/>
            <p:cNvGrpSpPr>
              <a:grpSpLocks/>
            </p:cNvGrpSpPr>
            <p:nvPr/>
          </p:nvGrpSpPr>
          <p:grpSpPr bwMode="auto">
            <a:xfrm>
              <a:off x="4174369" y="4811571"/>
              <a:ext cx="245252" cy="65219"/>
              <a:chOff x="2848" y="848"/>
              <a:chExt cx="140" cy="98"/>
            </a:xfrm>
          </p:grpSpPr>
          <p:sp>
            <p:nvSpPr>
              <p:cNvPr id="101"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02"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03"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74" name="Group 17"/>
            <p:cNvGrpSpPr>
              <a:grpSpLocks/>
            </p:cNvGrpSpPr>
            <p:nvPr/>
          </p:nvGrpSpPr>
          <p:grpSpPr bwMode="auto">
            <a:xfrm flipV="1">
              <a:off x="4174369" y="4800610"/>
              <a:ext cx="245252" cy="65219"/>
              <a:chOff x="2848" y="848"/>
              <a:chExt cx="140" cy="98"/>
            </a:xfrm>
          </p:grpSpPr>
          <p:sp>
            <p:nvSpPr>
              <p:cNvPr id="98"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99"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00"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77" name="Group 130"/>
          <p:cNvGrpSpPr/>
          <p:nvPr/>
        </p:nvGrpSpPr>
        <p:grpSpPr>
          <a:xfrm>
            <a:off x="4267200" y="5334001"/>
            <a:ext cx="3810000" cy="1371599"/>
            <a:chOff x="4267200" y="5334001"/>
            <a:chExt cx="3810000" cy="1371599"/>
          </a:xfrm>
        </p:grpSpPr>
        <p:grpSp>
          <p:nvGrpSpPr>
            <p:cNvPr id="78" name="Group 50"/>
            <p:cNvGrpSpPr>
              <a:grpSpLocks/>
            </p:cNvGrpSpPr>
            <p:nvPr/>
          </p:nvGrpSpPr>
          <p:grpSpPr bwMode="auto">
            <a:xfrm>
              <a:off x="6205537" y="6138862"/>
              <a:ext cx="1871663" cy="566738"/>
              <a:chOff x="4381" y="786"/>
              <a:chExt cx="1108" cy="357"/>
            </a:xfrm>
          </p:grpSpPr>
          <p:sp>
            <p:nvSpPr>
              <p:cNvPr id="110" name="Rectangle 40"/>
              <p:cNvSpPr>
                <a:spLocks noChangeArrowheads="1"/>
              </p:cNvSpPr>
              <p:nvPr/>
            </p:nvSpPr>
            <p:spPr bwMode="auto">
              <a:xfrm>
                <a:off x="4385" y="830"/>
                <a:ext cx="1104" cy="256"/>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11" name="Text Box 39"/>
              <p:cNvSpPr txBox="1">
                <a:spLocks noChangeArrowheads="1"/>
              </p:cNvSpPr>
              <p:nvPr/>
            </p:nvSpPr>
            <p:spPr bwMode="auto">
              <a:xfrm>
                <a:off x="4381" y="813"/>
                <a:ext cx="1045" cy="288"/>
              </a:xfrm>
              <a:prstGeom prst="rect">
                <a:avLst/>
              </a:prstGeom>
              <a:noFill/>
              <a:ln w="9525">
                <a:noFill/>
                <a:miter lim="800000"/>
                <a:headEnd/>
                <a:tailEnd/>
              </a:ln>
            </p:spPr>
            <p:txBody>
              <a:bodyPr>
                <a:spAutoFit/>
              </a:bodyPr>
              <a:lstStyle/>
              <a:p>
                <a:r>
                  <a:rPr lang="en-US" sz="1200" dirty="0"/>
                  <a:t>S: 10.0.0.3, 1345</a:t>
                </a:r>
              </a:p>
              <a:p>
                <a:r>
                  <a:rPr lang="en-US" sz="1200" dirty="0"/>
                  <a:t>D: 158.19.20.16, 80</a:t>
                </a:r>
              </a:p>
            </p:txBody>
          </p:sp>
          <p:grpSp>
            <p:nvGrpSpPr>
              <p:cNvPr id="80" name="Group 44"/>
              <p:cNvGrpSpPr>
                <a:grpSpLocks/>
              </p:cNvGrpSpPr>
              <p:nvPr/>
            </p:nvGrpSpPr>
            <p:grpSpPr bwMode="auto">
              <a:xfrm>
                <a:off x="5394" y="786"/>
                <a:ext cx="48" cy="99"/>
                <a:chOff x="5508" y="1599"/>
                <a:chExt cx="48" cy="99"/>
              </a:xfrm>
            </p:grpSpPr>
            <p:sp>
              <p:nvSpPr>
                <p:cNvPr id="117" name="Freeform 43"/>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118" name="Line 41"/>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119" name="Line 42"/>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nvGrpSpPr>
              <p:cNvPr id="90" name="Group 45"/>
              <p:cNvGrpSpPr>
                <a:grpSpLocks/>
              </p:cNvGrpSpPr>
              <p:nvPr/>
            </p:nvGrpSpPr>
            <p:grpSpPr bwMode="auto">
              <a:xfrm>
                <a:off x="5382" y="1044"/>
                <a:ext cx="48" cy="99"/>
                <a:chOff x="5508" y="1599"/>
                <a:chExt cx="48" cy="99"/>
              </a:xfrm>
            </p:grpSpPr>
            <p:sp>
              <p:nvSpPr>
                <p:cNvPr id="114" name="Freeform 46"/>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115" name="Line 47"/>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116" name="Line 48"/>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sp>
          <p:nvSpPr>
            <p:cNvPr id="106" name="Freeform 51"/>
            <p:cNvSpPr>
              <a:spLocks/>
            </p:cNvSpPr>
            <p:nvPr/>
          </p:nvSpPr>
          <p:spPr bwMode="auto">
            <a:xfrm flipH="1">
              <a:off x="4267200" y="5334001"/>
              <a:ext cx="1905000" cy="1066800"/>
            </a:xfrm>
            <a:custGeom>
              <a:avLst/>
              <a:gdLst>
                <a:gd name="T0" fmla="*/ 0 w 417"/>
                <a:gd name="T1" fmla="*/ 264 h 264"/>
                <a:gd name="T2" fmla="*/ 417 w 417"/>
                <a:gd name="T3" fmla="*/ 264 h 264"/>
                <a:gd name="T4" fmla="*/ 417 w 417"/>
                <a:gd name="T5" fmla="*/ 0 h 264"/>
                <a:gd name="T6" fmla="*/ 0 60000 65536"/>
                <a:gd name="T7" fmla="*/ 0 60000 65536"/>
                <a:gd name="T8" fmla="*/ 0 60000 65536"/>
                <a:gd name="T9" fmla="*/ 0 w 417"/>
                <a:gd name="T10" fmla="*/ 0 h 264"/>
                <a:gd name="T11" fmla="*/ 417 w 417"/>
                <a:gd name="T12" fmla="*/ 264 h 264"/>
              </a:gdLst>
              <a:ahLst/>
              <a:cxnLst>
                <a:cxn ang="T6">
                  <a:pos x="T0" y="T1"/>
                </a:cxn>
                <a:cxn ang="T7">
                  <a:pos x="T2" y="T3"/>
                </a:cxn>
                <a:cxn ang="T8">
                  <a:pos x="T4" y="T5"/>
                </a:cxn>
              </a:cxnLst>
              <a:rect l="T9" t="T10" r="T11" b="T12"/>
              <a:pathLst>
                <a:path w="417" h="264">
                  <a:moveTo>
                    <a:pt x="0" y="264"/>
                  </a:moveTo>
                  <a:lnTo>
                    <a:pt x="417" y="264"/>
                  </a:lnTo>
                  <a:lnTo>
                    <a:pt x="417" y="0"/>
                  </a:lnTo>
                </a:path>
              </a:pathLst>
            </a:custGeom>
            <a:noFill/>
            <a:ln w="28575">
              <a:solidFill>
                <a:schemeClr val="tx1"/>
              </a:solidFill>
              <a:round/>
              <a:headEnd type="none" w="med" len="med"/>
              <a:tailEnd type="triangle" w="med" len="med"/>
            </a:ln>
          </p:spPr>
          <p:txBody>
            <a:bodyPr wrap="none"/>
            <a:lstStyle/>
            <a:p>
              <a:endParaRPr lang="en-US"/>
            </a:p>
          </p:txBody>
        </p:sp>
        <p:grpSp>
          <p:nvGrpSpPr>
            <p:cNvPr id="96" name="Group 87"/>
            <p:cNvGrpSpPr>
              <a:grpSpLocks/>
            </p:cNvGrpSpPr>
            <p:nvPr/>
          </p:nvGrpSpPr>
          <p:grpSpPr bwMode="auto">
            <a:xfrm>
              <a:off x="5140325" y="6172200"/>
              <a:ext cx="346075" cy="369888"/>
              <a:chOff x="5140" y="403"/>
              <a:chExt cx="218" cy="233"/>
            </a:xfrm>
          </p:grpSpPr>
          <p:sp>
            <p:nvSpPr>
              <p:cNvPr id="108" name="Oval 86"/>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p>
                <a:endParaRPr lang="en-US"/>
              </a:p>
            </p:txBody>
          </p:sp>
          <p:sp>
            <p:nvSpPr>
              <p:cNvPr id="109" name="Text Box 52"/>
              <p:cNvSpPr txBox="1">
                <a:spLocks noChangeArrowheads="1"/>
              </p:cNvSpPr>
              <p:nvPr/>
            </p:nvSpPr>
            <p:spPr bwMode="auto">
              <a:xfrm>
                <a:off x="5154" y="403"/>
                <a:ext cx="197" cy="233"/>
              </a:xfrm>
              <a:prstGeom prst="rect">
                <a:avLst/>
              </a:prstGeom>
              <a:noFill/>
              <a:ln w="9525">
                <a:noFill/>
                <a:miter lim="800000"/>
                <a:headEnd/>
                <a:tailEnd/>
              </a:ln>
            </p:spPr>
            <p:txBody>
              <a:bodyPr wrap="none">
                <a:spAutoFit/>
              </a:bodyPr>
              <a:lstStyle/>
              <a:p>
                <a:r>
                  <a:rPr lang="en-US" dirty="0">
                    <a:solidFill>
                      <a:srgbClr val="FF0000"/>
                    </a:solidFill>
                  </a:rPr>
                  <a:t>5</a:t>
                </a:r>
              </a:p>
            </p:txBody>
          </p:sp>
        </p:grpSp>
      </p:grpSp>
      <p:grpSp>
        <p:nvGrpSpPr>
          <p:cNvPr id="97" name="Group 50"/>
          <p:cNvGrpSpPr>
            <a:grpSpLocks/>
          </p:cNvGrpSpPr>
          <p:nvPr/>
        </p:nvGrpSpPr>
        <p:grpSpPr bwMode="auto">
          <a:xfrm>
            <a:off x="3505200" y="5791200"/>
            <a:ext cx="1871663" cy="566738"/>
            <a:chOff x="4381" y="786"/>
            <a:chExt cx="1108" cy="357"/>
          </a:xfrm>
        </p:grpSpPr>
        <p:sp>
          <p:nvSpPr>
            <p:cNvPr id="121" name="Rectangle 40"/>
            <p:cNvSpPr>
              <a:spLocks noChangeArrowheads="1"/>
            </p:cNvSpPr>
            <p:nvPr/>
          </p:nvSpPr>
          <p:spPr bwMode="auto">
            <a:xfrm>
              <a:off x="4385" y="830"/>
              <a:ext cx="1104" cy="256"/>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22" name="Text Box 39"/>
            <p:cNvSpPr txBox="1">
              <a:spLocks noChangeArrowheads="1"/>
            </p:cNvSpPr>
            <p:nvPr/>
          </p:nvSpPr>
          <p:spPr bwMode="auto">
            <a:xfrm>
              <a:off x="4381" y="813"/>
              <a:ext cx="1045" cy="288"/>
            </a:xfrm>
            <a:prstGeom prst="rect">
              <a:avLst/>
            </a:prstGeom>
            <a:noFill/>
            <a:ln w="9525">
              <a:noFill/>
              <a:miter lim="800000"/>
              <a:headEnd/>
              <a:tailEnd/>
            </a:ln>
          </p:spPr>
          <p:txBody>
            <a:bodyPr>
              <a:spAutoFit/>
            </a:bodyPr>
            <a:lstStyle/>
            <a:p>
              <a:r>
                <a:rPr lang="en-US" sz="1200" dirty="0"/>
                <a:t>S: 10.0.0.3, 1345</a:t>
              </a:r>
            </a:p>
            <a:p>
              <a:r>
                <a:rPr lang="en-US" sz="1200" dirty="0"/>
                <a:t>D: 158.19.20.16, 80</a:t>
              </a:r>
            </a:p>
          </p:txBody>
        </p:sp>
        <p:grpSp>
          <p:nvGrpSpPr>
            <p:cNvPr id="104" name="Group 44"/>
            <p:cNvGrpSpPr>
              <a:grpSpLocks/>
            </p:cNvGrpSpPr>
            <p:nvPr/>
          </p:nvGrpSpPr>
          <p:grpSpPr bwMode="auto">
            <a:xfrm>
              <a:off x="5394" y="786"/>
              <a:ext cx="48" cy="99"/>
              <a:chOff x="5508" y="1599"/>
              <a:chExt cx="48" cy="99"/>
            </a:xfrm>
          </p:grpSpPr>
          <p:sp>
            <p:nvSpPr>
              <p:cNvPr id="128" name="Freeform 43"/>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129" name="Line 41"/>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130" name="Line 42"/>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nvGrpSpPr>
            <p:cNvPr id="105" name="Group 45"/>
            <p:cNvGrpSpPr>
              <a:grpSpLocks/>
            </p:cNvGrpSpPr>
            <p:nvPr/>
          </p:nvGrpSpPr>
          <p:grpSpPr bwMode="auto">
            <a:xfrm>
              <a:off x="5382" y="1044"/>
              <a:ext cx="48" cy="99"/>
              <a:chOff x="5508" y="1599"/>
              <a:chExt cx="48" cy="99"/>
            </a:xfrm>
          </p:grpSpPr>
          <p:sp>
            <p:nvSpPr>
              <p:cNvPr id="125" name="Freeform 46"/>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126" name="Line 47"/>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127" name="Line 48"/>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cxnSp>
        <p:nvCxnSpPr>
          <p:cNvPr id="133" name="Straight Connector 132"/>
          <p:cNvCxnSpPr/>
          <p:nvPr/>
        </p:nvCxnSpPr>
        <p:spPr>
          <a:xfrm>
            <a:off x="3657600" y="5638800"/>
            <a:ext cx="1676400" cy="762000"/>
          </a:xfrm>
          <a:prstGeom prst="line">
            <a:avLst/>
          </a:prstGeom>
        </p:spPr>
        <p:style>
          <a:lnRef idx="2">
            <a:schemeClr val="accent2"/>
          </a:lnRef>
          <a:fillRef idx="0">
            <a:schemeClr val="accent2"/>
          </a:fillRef>
          <a:effectRef idx="1">
            <a:schemeClr val="accent2"/>
          </a:effectRef>
          <a:fontRef idx="minor">
            <a:schemeClr val="tx1"/>
          </a:fontRef>
        </p:style>
      </p:cxnSp>
      <p:cxnSp>
        <p:nvCxnSpPr>
          <p:cNvPr id="135" name="Straight Connector 134"/>
          <p:cNvCxnSpPr/>
          <p:nvPr/>
        </p:nvCxnSpPr>
        <p:spPr>
          <a:xfrm rot="10800000" flipV="1">
            <a:off x="3581401" y="5714999"/>
            <a:ext cx="1676400" cy="685800"/>
          </a:xfrm>
          <a:prstGeom prst="line">
            <a:avLst/>
          </a:prstGeom>
        </p:spPr>
        <p:style>
          <a:lnRef idx="2">
            <a:schemeClr val="accent2"/>
          </a:lnRef>
          <a:fillRef idx="0">
            <a:schemeClr val="accent2"/>
          </a:fillRef>
          <a:effectRef idx="1">
            <a:schemeClr val="accent2"/>
          </a:effectRef>
          <a:fontRef idx="minor">
            <a:schemeClr val="tx1"/>
          </a:fontRef>
        </p:style>
      </p:cxnSp>
      <p:sp>
        <p:nvSpPr>
          <p:cNvPr id="131" name="Slide Number Placeholder 130"/>
          <p:cNvSpPr>
            <a:spLocks noGrp="1"/>
          </p:cNvSpPr>
          <p:nvPr>
            <p:ph type="sldNum" sz="quarter" idx="12"/>
          </p:nvPr>
        </p:nvSpPr>
        <p:spPr/>
        <p:txBody>
          <a:bodyPr/>
          <a:lstStyle/>
          <a:p>
            <a:fld id="{4810A696-75C0-4E1D-A482-26D5420205C7}" type="slidenum">
              <a:rPr lang="en-US" smtClean="0"/>
              <a:pPr/>
              <a:t>57</a:t>
            </a:fld>
            <a:endParaRPr lang="en-US"/>
          </a:p>
        </p:txBody>
      </p:sp>
      <p:sp>
        <p:nvSpPr>
          <p:cNvPr id="132" name="Footer Placeholder 131"/>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right)">
                                      <p:cBhvr>
                                        <p:cTn id="27" dur="10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wipe(right)">
                                      <p:cBhvr>
                                        <p:cTn id="32" dur="1000"/>
                                        <p:tgtEl>
                                          <p:spTgt spid="41"/>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41"/>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4"/>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wipe(left)">
                                      <p:cBhvr>
                                        <p:cTn id="43" dur="1000"/>
                                        <p:tgtEl>
                                          <p:spTgt spid="4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wipe(left)">
                                      <p:cBhvr>
                                        <p:cTn id="48" dur="1000"/>
                                        <p:tgtEl>
                                          <p:spTgt spid="23"/>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nodeType="clickEffect">
                                  <p:stCondLst>
                                    <p:cond delay="0"/>
                                  </p:stCondLst>
                                  <p:childTnLst>
                                    <p:set>
                                      <p:cBhvr>
                                        <p:cTn id="52" dur="1" fill="hold">
                                          <p:stCondLst>
                                            <p:cond delay="0"/>
                                          </p:stCondLst>
                                        </p:cTn>
                                        <p:tgtEl>
                                          <p:spTgt spid="49"/>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23"/>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2" fill="hold" nodeType="clickEffect">
                                  <p:stCondLst>
                                    <p:cond delay="0"/>
                                  </p:stCondLst>
                                  <p:childTnLst>
                                    <p:set>
                                      <p:cBhvr>
                                        <p:cTn id="58" dur="1" fill="hold">
                                          <p:stCondLst>
                                            <p:cond delay="0"/>
                                          </p:stCondLst>
                                        </p:cTn>
                                        <p:tgtEl>
                                          <p:spTgt spid="77"/>
                                        </p:tgtEl>
                                        <p:attrNameLst>
                                          <p:attrName>style.visibility</p:attrName>
                                        </p:attrNameLst>
                                      </p:cBhvr>
                                      <p:to>
                                        <p:strVal val="visible"/>
                                      </p:to>
                                    </p:set>
                                    <p:animEffect transition="in" filter="wipe(right)">
                                      <p:cBhvr>
                                        <p:cTn id="59" dur="500"/>
                                        <p:tgtEl>
                                          <p:spTgt spid="77"/>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2" fill="hold" nodeType="clickEffect">
                                  <p:stCondLst>
                                    <p:cond delay="0"/>
                                  </p:stCondLst>
                                  <p:childTnLst>
                                    <p:set>
                                      <p:cBhvr>
                                        <p:cTn id="63" dur="1" fill="hold">
                                          <p:stCondLst>
                                            <p:cond delay="0"/>
                                          </p:stCondLst>
                                        </p:cTn>
                                        <p:tgtEl>
                                          <p:spTgt spid="97"/>
                                        </p:tgtEl>
                                        <p:attrNameLst>
                                          <p:attrName>style.visibility</p:attrName>
                                        </p:attrNameLst>
                                      </p:cBhvr>
                                      <p:to>
                                        <p:strVal val="visible"/>
                                      </p:to>
                                    </p:set>
                                    <p:animEffect transition="in" filter="wipe(right)">
                                      <p:cBhvr>
                                        <p:cTn id="64" dur="500"/>
                                        <p:tgtEl>
                                          <p:spTgt spid="97"/>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nodeType="clickEffect">
                                  <p:stCondLst>
                                    <p:cond delay="0"/>
                                  </p:stCondLst>
                                  <p:childTnLst>
                                    <p:set>
                                      <p:cBhvr>
                                        <p:cTn id="68" dur="1" fill="hold">
                                          <p:stCondLst>
                                            <p:cond delay="0"/>
                                          </p:stCondLst>
                                        </p:cTn>
                                        <p:tgtEl>
                                          <p:spTgt spid="133"/>
                                        </p:tgtEl>
                                        <p:attrNameLst>
                                          <p:attrName>style.visibility</p:attrName>
                                        </p:attrNameLst>
                                      </p:cBhvr>
                                      <p:to>
                                        <p:strVal val="visible"/>
                                      </p:to>
                                    </p:set>
                                    <p:animEffect transition="in" filter="wipe(up)">
                                      <p:cBhvr>
                                        <p:cTn id="69" dur="500"/>
                                        <p:tgtEl>
                                          <p:spTgt spid="133"/>
                                        </p:tgtEl>
                                      </p:cBhvr>
                                    </p:animEffect>
                                  </p:childTnLst>
                                </p:cTn>
                              </p:par>
                              <p:par>
                                <p:cTn id="70" presetID="22" presetClass="entr" presetSubtype="1" fill="hold" nodeType="withEffect">
                                  <p:stCondLst>
                                    <p:cond delay="0"/>
                                  </p:stCondLst>
                                  <p:childTnLst>
                                    <p:set>
                                      <p:cBhvr>
                                        <p:cTn id="71" dur="1" fill="hold">
                                          <p:stCondLst>
                                            <p:cond delay="0"/>
                                          </p:stCondLst>
                                        </p:cTn>
                                        <p:tgtEl>
                                          <p:spTgt spid="135"/>
                                        </p:tgtEl>
                                        <p:attrNameLst>
                                          <p:attrName>style.visibility</p:attrName>
                                        </p:attrNameLst>
                                      </p:cBhvr>
                                      <p:to>
                                        <p:strVal val="visible"/>
                                      </p:to>
                                    </p:set>
                                    <p:animEffect transition="in" filter="wipe(up)">
                                      <p:cBhvr>
                                        <p:cTn id="72"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NAT</a:t>
            </a:r>
          </a:p>
        </p:txBody>
      </p:sp>
      <p:sp>
        <p:nvSpPr>
          <p:cNvPr id="3" name="Content Placeholder 2"/>
          <p:cNvSpPr>
            <a:spLocks noGrp="1"/>
          </p:cNvSpPr>
          <p:nvPr>
            <p:ph sz="quarter" idx="1"/>
          </p:nvPr>
        </p:nvSpPr>
        <p:spPr>
          <a:xfrm>
            <a:off x="228600" y="1219200"/>
            <a:ext cx="8610600" cy="4876799"/>
          </a:xfrm>
        </p:spPr>
        <p:txBody>
          <a:bodyPr>
            <a:normAutofit/>
          </a:bodyPr>
          <a:lstStyle/>
          <a:p>
            <a:r>
              <a:rPr lang="en-US" sz="2400" dirty="0" err="1"/>
              <a:t>Cấu</a:t>
            </a:r>
            <a:r>
              <a:rPr lang="en-US" sz="2400" dirty="0"/>
              <a:t> </a:t>
            </a:r>
            <a:r>
              <a:rPr lang="en-US" sz="2400" dirty="0" err="1"/>
              <a:t>hình</a:t>
            </a:r>
            <a:r>
              <a:rPr lang="en-US" sz="2400" dirty="0"/>
              <a:t>: n local IP </a:t>
            </a:r>
            <a:r>
              <a:rPr lang="en-US" sz="2400" dirty="0">
                <a:sym typeface="Wingdings"/>
              </a:rPr>
              <a:t></a:t>
            </a:r>
            <a:r>
              <a:rPr lang="en-US" sz="2400" dirty="0"/>
              <a:t> m global IP</a:t>
            </a:r>
          </a:p>
          <a:p>
            <a:pPr lvl="1"/>
            <a:r>
              <a:rPr lang="en-US" sz="2000" dirty="0" err="1"/>
              <a:t>Có</a:t>
            </a:r>
            <a:r>
              <a:rPr lang="en-US" sz="2000" dirty="0"/>
              <a:t> m </a:t>
            </a:r>
            <a:r>
              <a:rPr lang="en-US" sz="2000" dirty="0" err="1"/>
              <a:t>kết</a:t>
            </a:r>
            <a:r>
              <a:rPr lang="en-US" sz="2000" dirty="0"/>
              <a:t> </a:t>
            </a:r>
            <a:r>
              <a:rPr lang="en-US" sz="2000" dirty="0" err="1"/>
              <a:t>nối</a:t>
            </a:r>
            <a:r>
              <a:rPr lang="en-US" sz="2000" dirty="0"/>
              <a:t> </a:t>
            </a:r>
            <a:r>
              <a:rPr lang="en-US" sz="2000" dirty="0" err="1"/>
              <a:t>đồng</a:t>
            </a:r>
            <a:r>
              <a:rPr lang="en-US" sz="2000" dirty="0"/>
              <a:t> </a:t>
            </a:r>
            <a:r>
              <a:rPr lang="en-US" sz="2000" dirty="0" err="1"/>
              <a:t>thời</a:t>
            </a:r>
            <a:endParaRPr lang="en-US" sz="2000" dirty="0"/>
          </a:p>
          <a:p>
            <a:pPr lvl="1"/>
            <a:r>
              <a:rPr lang="en-US" sz="2000" dirty="0" err="1"/>
              <a:t>Bên</a:t>
            </a:r>
            <a:r>
              <a:rPr lang="en-US" sz="2000" dirty="0"/>
              <a:t> </a:t>
            </a:r>
            <a:r>
              <a:rPr lang="en-US" sz="2000" dirty="0" err="1"/>
              <a:t>ngoài</a:t>
            </a:r>
            <a:r>
              <a:rPr lang="en-US" sz="2000" dirty="0"/>
              <a:t> (outside) </a:t>
            </a:r>
            <a:r>
              <a:rPr lang="en-US" sz="2000" dirty="0" err="1">
                <a:solidFill>
                  <a:srgbClr val="FF0000"/>
                </a:solidFill>
              </a:rPr>
              <a:t>không</a:t>
            </a:r>
            <a:r>
              <a:rPr lang="en-US" sz="2000" dirty="0"/>
              <a:t> </a:t>
            </a:r>
            <a:r>
              <a:rPr lang="en-US" sz="2000" dirty="0" err="1"/>
              <a:t>thể</a:t>
            </a:r>
            <a:r>
              <a:rPr lang="en-US" sz="2000" dirty="0"/>
              <a:t> </a:t>
            </a:r>
            <a:r>
              <a:rPr lang="en-US" sz="2000" dirty="0" err="1"/>
              <a:t>chủ</a:t>
            </a:r>
            <a:r>
              <a:rPr lang="en-US" sz="2000" dirty="0"/>
              <a:t> </a:t>
            </a:r>
            <a:r>
              <a:rPr lang="en-US" sz="2000" dirty="0" err="1"/>
              <a:t>động</a:t>
            </a:r>
            <a:r>
              <a:rPr lang="en-US" sz="2000" dirty="0"/>
              <a:t> </a:t>
            </a:r>
            <a:r>
              <a:rPr lang="en-US" sz="2000" dirty="0" err="1"/>
              <a:t>tạo</a:t>
            </a:r>
            <a:r>
              <a:rPr lang="en-US" sz="2000" dirty="0"/>
              <a:t> </a:t>
            </a:r>
            <a:r>
              <a:rPr lang="en-US" sz="2000" dirty="0" err="1"/>
              <a:t>kết</a:t>
            </a:r>
            <a:r>
              <a:rPr lang="en-US" sz="2000" dirty="0"/>
              <a:t> </a:t>
            </a:r>
            <a:r>
              <a:rPr lang="en-US" sz="2000" dirty="0" err="1"/>
              <a:t>nối</a:t>
            </a:r>
            <a:r>
              <a:rPr lang="en-US" sz="2000" dirty="0"/>
              <a:t> </a:t>
            </a:r>
            <a:r>
              <a:rPr lang="en-US" sz="2000" dirty="0" err="1"/>
              <a:t>với</a:t>
            </a:r>
            <a:r>
              <a:rPr lang="en-US" sz="2000" dirty="0"/>
              <a:t> </a:t>
            </a:r>
            <a:r>
              <a:rPr lang="en-US" sz="2000" dirty="0" err="1"/>
              <a:t>bên</a:t>
            </a:r>
            <a:r>
              <a:rPr lang="en-US" sz="2000" dirty="0"/>
              <a:t> </a:t>
            </a:r>
            <a:r>
              <a:rPr lang="en-US" sz="2000" dirty="0" err="1"/>
              <a:t>trong</a:t>
            </a:r>
            <a:r>
              <a:rPr lang="en-US" sz="2000" dirty="0"/>
              <a:t> (inside)</a:t>
            </a:r>
          </a:p>
          <a:p>
            <a:r>
              <a:rPr lang="en-US" sz="2400" dirty="0" err="1"/>
              <a:t>Ví</a:t>
            </a:r>
            <a:r>
              <a:rPr lang="en-US" sz="2400" dirty="0"/>
              <a:t> </a:t>
            </a:r>
            <a:r>
              <a:rPr lang="en-US" sz="2400" dirty="0" err="1"/>
              <a:t>dụ</a:t>
            </a:r>
            <a:r>
              <a:rPr lang="en-US" sz="2400" dirty="0"/>
              <a:t>: 10.0.0.0/24 </a:t>
            </a:r>
            <a:r>
              <a:rPr lang="en-US" sz="2400" dirty="0">
                <a:sym typeface="Wingdings"/>
              </a:rPr>
              <a:t> 138.76.29.7 </a:t>
            </a:r>
            <a:r>
              <a:rPr lang="en-US" sz="2400" dirty="0" err="1">
                <a:sym typeface="Wingdings"/>
              </a:rPr>
              <a:t>và</a:t>
            </a:r>
            <a:r>
              <a:rPr lang="en-US" sz="2400" dirty="0">
                <a:sym typeface="Wingdings"/>
              </a:rPr>
              <a:t> 138.76.29.8</a:t>
            </a:r>
            <a:endParaRPr lang="en-US" dirty="0"/>
          </a:p>
          <a:p>
            <a:pPr lvl="1"/>
            <a:endParaRPr lang="en-US" dirty="0"/>
          </a:p>
          <a:p>
            <a:pPr lvl="1"/>
            <a:endParaRPr lang="en-US" dirty="0"/>
          </a:p>
          <a:p>
            <a:pPr lvl="1"/>
            <a:endParaRPr lang="en-US" dirty="0"/>
          </a:p>
          <a:p>
            <a:endParaRPr lang="en-US" dirty="0"/>
          </a:p>
          <a:p>
            <a:endParaRPr lang="en-US" dirty="0"/>
          </a:p>
        </p:txBody>
      </p:sp>
      <p:graphicFrame>
        <p:nvGraphicFramePr>
          <p:cNvPr id="7" name="Table 6"/>
          <p:cNvGraphicFramePr>
            <a:graphicFrameLocks noGrp="1"/>
          </p:cNvGraphicFramePr>
          <p:nvPr/>
        </p:nvGraphicFramePr>
        <p:xfrm>
          <a:off x="762000" y="3175000"/>
          <a:ext cx="4267200" cy="74168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tblGrid>
              <a:tr h="370840">
                <a:tc>
                  <a:txBody>
                    <a:bodyPr/>
                    <a:lstStyle/>
                    <a:p>
                      <a:pPr algn="ctr"/>
                      <a:r>
                        <a:rPr lang="en-US" dirty="0"/>
                        <a:t>Global</a:t>
                      </a:r>
                      <a:endParaRPr lang="vi-VN" dirty="0"/>
                    </a:p>
                  </a:txBody>
                  <a:tcPr/>
                </a:tc>
                <a:tc>
                  <a:txBody>
                    <a:bodyPr/>
                    <a:lstStyle/>
                    <a:p>
                      <a:pPr algn="ctr"/>
                      <a:r>
                        <a:rPr lang="en-US" dirty="0"/>
                        <a:t>Local</a:t>
                      </a:r>
                      <a:endParaRPr lang="vi-VN" dirty="0"/>
                    </a:p>
                  </a:txBody>
                  <a:tcPr/>
                </a:tc>
                <a:extLst>
                  <a:ext uri="{0D108BD9-81ED-4DB2-BD59-A6C34878D82A}">
                    <a16:rowId xmlns:a16="http://schemas.microsoft.com/office/drawing/2014/main" val="1000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a:t>138.76.29.7</a:t>
                      </a:r>
                      <a:endParaRPr lang="vi-VN" dirty="0"/>
                    </a:p>
                  </a:txBody>
                  <a:tcPr/>
                </a:tc>
                <a:tc>
                  <a:txBody>
                    <a:bodyPr/>
                    <a:lstStyle/>
                    <a:p>
                      <a:pPr algn="ctr"/>
                      <a:r>
                        <a:rPr lang="en-US" dirty="0"/>
                        <a:t>10.0.0.1</a:t>
                      </a:r>
                      <a:endParaRPr lang="vi-VN" dirty="0"/>
                    </a:p>
                  </a:txBody>
                  <a:tcPr/>
                </a:tc>
                <a:extLst>
                  <a:ext uri="{0D108BD9-81ED-4DB2-BD59-A6C34878D82A}">
                    <a16:rowId xmlns:a16="http://schemas.microsoft.com/office/drawing/2014/main" val="10001"/>
                  </a:ext>
                </a:extLst>
              </a:tr>
            </a:tbl>
          </a:graphicData>
        </a:graphic>
      </p:graphicFrame>
      <p:sp>
        <p:nvSpPr>
          <p:cNvPr id="8" name="Freeform 139"/>
          <p:cNvSpPr>
            <a:spLocks/>
          </p:cNvSpPr>
          <p:nvPr/>
        </p:nvSpPr>
        <p:spPr bwMode="auto">
          <a:xfrm>
            <a:off x="147638" y="4548187"/>
            <a:ext cx="4089400" cy="1355725"/>
          </a:xfrm>
          <a:custGeom>
            <a:avLst/>
            <a:gdLst>
              <a:gd name="T0" fmla="*/ 1888 w 2269"/>
              <a:gd name="T1" fmla="*/ 285 h 854"/>
              <a:gd name="T2" fmla="*/ 418 w 2269"/>
              <a:gd name="T3" fmla="*/ 283 h 854"/>
              <a:gd name="T4" fmla="*/ 60 w 2269"/>
              <a:gd name="T5" fmla="*/ 83 h 854"/>
              <a:gd name="T6" fmla="*/ 60 w 2269"/>
              <a:gd name="T7" fmla="*/ 781 h 854"/>
              <a:gd name="T8" fmla="*/ 374 w 2269"/>
              <a:gd name="T9" fmla="*/ 519 h 854"/>
              <a:gd name="T10" fmla="*/ 2017 w 2269"/>
              <a:gd name="T11" fmla="*/ 447 h 854"/>
              <a:gd name="T12" fmla="*/ 1888 w 2269"/>
              <a:gd name="T13" fmla="*/ 285 h 854"/>
              <a:gd name="T14" fmla="*/ 0 60000 65536"/>
              <a:gd name="T15" fmla="*/ 0 60000 65536"/>
              <a:gd name="T16" fmla="*/ 0 60000 65536"/>
              <a:gd name="T17" fmla="*/ 0 60000 65536"/>
              <a:gd name="T18" fmla="*/ 0 60000 65536"/>
              <a:gd name="T19" fmla="*/ 0 60000 65536"/>
              <a:gd name="T20" fmla="*/ 0 60000 65536"/>
              <a:gd name="T21" fmla="*/ 0 w 2269"/>
              <a:gd name="T22" fmla="*/ 0 h 854"/>
              <a:gd name="T23" fmla="*/ 2269 w 2269"/>
              <a:gd name="T24" fmla="*/ 854 h 8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9" h="854">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rotWithShape="1">
            <a:gsLst>
              <a:gs pos="0">
                <a:srgbClr val="FFFFFF">
                  <a:alpha val="98000"/>
                </a:srgbClr>
              </a:gs>
              <a:gs pos="100000">
                <a:srgbClr val="66CCFF"/>
              </a:gs>
            </a:gsLst>
            <a:lin ang="0" scaled="1"/>
          </a:gradFill>
          <a:ln w="9525">
            <a:noFill/>
            <a:round/>
            <a:headEnd/>
            <a:tailEnd/>
          </a:ln>
        </p:spPr>
        <p:txBody>
          <a:bodyPr wrap="none" anchor="ctr"/>
          <a:lstStyle/>
          <a:p>
            <a:endParaRPr lang="en-US"/>
          </a:p>
        </p:txBody>
      </p:sp>
      <p:sp>
        <p:nvSpPr>
          <p:cNvPr id="9" name="Freeform 29"/>
          <p:cNvSpPr>
            <a:spLocks/>
          </p:cNvSpPr>
          <p:nvPr/>
        </p:nvSpPr>
        <p:spPr bwMode="auto">
          <a:xfrm>
            <a:off x="4437063" y="3819525"/>
            <a:ext cx="3738562" cy="2697162"/>
          </a:xfrm>
          <a:custGeom>
            <a:avLst/>
            <a:gdLst>
              <a:gd name="T0" fmla="*/ 349 w 2355"/>
              <a:gd name="T1" fmla="*/ 761 h 1699"/>
              <a:gd name="T2" fmla="*/ 1651 w 2355"/>
              <a:gd name="T3" fmla="*/ 732 h 1699"/>
              <a:gd name="T4" fmla="*/ 1773 w 2355"/>
              <a:gd name="T5" fmla="*/ 230 h 1699"/>
              <a:gd name="T6" fmla="*/ 2029 w 2355"/>
              <a:gd name="T7" fmla="*/ 8 h 1699"/>
              <a:gd name="T8" fmla="*/ 2267 w 2355"/>
              <a:gd name="T9" fmla="*/ 183 h 1699"/>
              <a:gd name="T10" fmla="*/ 2355 w 2355"/>
              <a:gd name="T11" fmla="*/ 942 h 1699"/>
              <a:gd name="T12" fmla="*/ 2267 w 2355"/>
              <a:gd name="T13" fmla="*/ 1592 h 1699"/>
              <a:gd name="T14" fmla="*/ 1840 w 2355"/>
              <a:gd name="T15" fmla="*/ 1586 h 1699"/>
              <a:gd name="T16" fmla="*/ 1670 w 2355"/>
              <a:gd name="T17" fmla="*/ 1025 h 1699"/>
              <a:gd name="T18" fmla="*/ 220 w 2355"/>
              <a:gd name="T19" fmla="*/ 923 h 1699"/>
              <a:gd name="T20" fmla="*/ 349 w 2355"/>
              <a:gd name="T21" fmla="*/ 761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66CCFF"/>
          </a:solidFill>
          <a:ln w="9525">
            <a:noFill/>
            <a:round/>
            <a:headEnd/>
            <a:tailEnd/>
          </a:ln>
        </p:spPr>
        <p:txBody>
          <a:bodyPr wrap="none" anchor="ctr"/>
          <a:lstStyle/>
          <a:p>
            <a:endParaRPr lang="en-US"/>
          </a:p>
        </p:txBody>
      </p:sp>
      <p:graphicFrame>
        <p:nvGraphicFramePr>
          <p:cNvPr id="10" name="Object 27"/>
          <p:cNvGraphicFramePr>
            <a:graphicFrameLocks noChangeAspect="1"/>
          </p:cNvGraphicFramePr>
          <p:nvPr/>
        </p:nvGraphicFramePr>
        <p:xfrm>
          <a:off x="7466013" y="4130675"/>
          <a:ext cx="555625" cy="463550"/>
        </p:xfrm>
        <a:graphic>
          <a:graphicData uri="http://schemas.openxmlformats.org/presentationml/2006/ole">
            <mc:AlternateContent xmlns:mc="http://schemas.openxmlformats.org/markup-compatibility/2006">
              <mc:Choice xmlns:v="urn:schemas-microsoft-com:vml" Requires="v">
                <p:oleObj name="Clip" r:id="rId3" imgW="1305000" imgH="1085760" progId="">
                  <p:embed/>
                </p:oleObj>
              </mc:Choice>
              <mc:Fallback>
                <p:oleObj name="Clip" r:id="rId3" imgW="1305000" imgH="1085760" progId="">
                  <p:embed/>
                  <p:pic>
                    <p:nvPicPr>
                      <p:cNvPr id="0"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6013" y="4130675"/>
                        <a:ext cx="555625" cy="4635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1" name="Object 30"/>
          <p:cNvGraphicFramePr>
            <a:graphicFrameLocks noChangeAspect="1"/>
          </p:cNvGraphicFramePr>
          <p:nvPr/>
        </p:nvGraphicFramePr>
        <p:xfrm>
          <a:off x="7515225" y="4919662"/>
          <a:ext cx="579438" cy="482600"/>
        </p:xfrm>
        <a:graphic>
          <a:graphicData uri="http://schemas.openxmlformats.org/presentationml/2006/ole">
            <mc:AlternateContent xmlns:mc="http://schemas.openxmlformats.org/markup-compatibility/2006">
              <mc:Choice xmlns:v="urn:schemas-microsoft-com:vml" Requires="v">
                <p:oleObj name="Clip" r:id="rId5" imgW="1305000" imgH="1085760" progId="">
                  <p:embed/>
                </p:oleObj>
              </mc:Choice>
              <mc:Fallback>
                <p:oleObj name="Clip" r:id="rId5" imgW="1305000" imgH="1085760" progId="">
                  <p:embed/>
                  <p:pic>
                    <p:nvPicPr>
                      <p:cNvPr id="0"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5225" y="4919662"/>
                        <a:ext cx="579438" cy="4826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2" name="Object 31"/>
          <p:cNvGraphicFramePr>
            <a:graphicFrameLocks noChangeAspect="1"/>
          </p:cNvGraphicFramePr>
          <p:nvPr/>
        </p:nvGraphicFramePr>
        <p:xfrm>
          <a:off x="7486650" y="5684837"/>
          <a:ext cx="563563" cy="469900"/>
        </p:xfrm>
        <a:graphic>
          <a:graphicData uri="http://schemas.openxmlformats.org/presentationml/2006/ole">
            <mc:AlternateContent xmlns:mc="http://schemas.openxmlformats.org/markup-compatibility/2006">
              <mc:Choice xmlns:v="urn:schemas-microsoft-com:vml" Requires="v">
                <p:oleObj name="Clip" r:id="rId6" imgW="1305000" imgH="1085760" progId="">
                  <p:embed/>
                </p:oleObj>
              </mc:Choice>
              <mc:Fallback>
                <p:oleObj name="Clip" r:id="rId6" imgW="1305000" imgH="1085760" progId="">
                  <p:embed/>
                  <p:pic>
                    <p:nvPicPr>
                      <p:cNvPr id="0" name="Object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86650" y="5684837"/>
                        <a:ext cx="563563" cy="4699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3" name="Line 32"/>
          <p:cNvSpPr>
            <a:spLocks noChangeShapeType="1"/>
          </p:cNvSpPr>
          <p:nvPr/>
        </p:nvSpPr>
        <p:spPr bwMode="auto">
          <a:xfrm>
            <a:off x="4551363" y="5141912"/>
            <a:ext cx="3025775" cy="6350"/>
          </a:xfrm>
          <a:prstGeom prst="line">
            <a:avLst/>
          </a:prstGeom>
          <a:noFill/>
          <a:ln w="19050">
            <a:solidFill>
              <a:schemeClr val="tx1"/>
            </a:solidFill>
            <a:round/>
            <a:headEnd/>
            <a:tailEnd/>
          </a:ln>
        </p:spPr>
        <p:txBody>
          <a:bodyPr wrap="none"/>
          <a:lstStyle/>
          <a:p>
            <a:endParaRPr lang="en-US"/>
          </a:p>
        </p:txBody>
      </p:sp>
      <p:sp>
        <p:nvSpPr>
          <p:cNvPr id="14" name="Line 33"/>
          <p:cNvSpPr>
            <a:spLocks noChangeShapeType="1"/>
          </p:cNvSpPr>
          <p:nvPr/>
        </p:nvSpPr>
        <p:spPr bwMode="auto">
          <a:xfrm flipH="1">
            <a:off x="7386638" y="4398962"/>
            <a:ext cx="9525" cy="1492250"/>
          </a:xfrm>
          <a:prstGeom prst="line">
            <a:avLst/>
          </a:prstGeom>
          <a:noFill/>
          <a:ln w="19050">
            <a:solidFill>
              <a:schemeClr val="tx1"/>
            </a:solidFill>
            <a:round/>
            <a:headEnd/>
            <a:tailEnd/>
          </a:ln>
        </p:spPr>
        <p:txBody>
          <a:bodyPr wrap="none"/>
          <a:lstStyle/>
          <a:p>
            <a:endParaRPr lang="en-US"/>
          </a:p>
        </p:txBody>
      </p:sp>
      <p:sp>
        <p:nvSpPr>
          <p:cNvPr id="15" name="Line 34"/>
          <p:cNvSpPr>
            <a:spLocks noChangeShapeType="1"/>
          </p:cNvSpPr>
          <p:nvPr/>
        </p:nvSpPr>
        <p:spPr bwMode="auto">
          <a:xfrm>
            <a:off x="7391400" y="4394200"/>
            <a:ext cx="133350" cy="6350"/>
          </a:xfrm>
          <a:prstGeom prst="line">
            <a:avLst/>
          </a:prstGeom>
          <a:noFill/>
          <a:ln w="19050">
            <a:solidFill>
              <a:schemeClr val="tx1"/>
            </a:solidFill>
            <a:round/>
            <a:headEnd/>
            <a:tailEnd/>
          </a:ln>
        </p:spPr>
        <p:txBody>
          <a:bodyPr wrap="none"/>
          <a:lstStyle/>
          <a:p>
            <a:endParaRPr lang="en-US"/>
          </a:p>
        </p:txBody>
      </p:sp>
      <p:sp>
        <p:nvSpPr>
          <p:cNvPr id="16" name="Line 35"/>
          <p:cNvSpPr>
            <a:spLocks noChangeShapeType="1"/>
          </p:cNvSpPr>
          <p:nvPr/>
        </p:nvSpPr>
        <p:spPr bwMode="auto">
          <a:xfrm flipV="1">
            <a:off x="7397750" y="5899150"/>
            <a:ext cx="171450" cy="0"/>
          </a:xfrm>
          <a:prstGeom prst="line">
            <a:avLst/>
          </a:prstGeom>
          <a:noFill/>
          <a:ln w="19050">
            <a:solidFill>
              <a:schemeClr val="tx1"/>
            </a:solidFill>
            <a:round/>
            <a:headEnd/>
            <a:tailEnd/>
          </a:ln>
        </p:spPr>
        <p:txBody>
          <a:bodyPr wrap="none"/>
          <a:lstStyle/>
          <a:p>
            <a:endParaRPr lang="en-US"/>
          </a:p>
        </p:txBody>
      </p:sp>
      <p:sp>
        <p:nvSpPr>
          <p:cNvPr id="17" name="Text Box 36"/>
          <p:cNvSpPr txBox="1">
            <a:spLocks noChangeArrowheads="1"/>
          </p:cNvSpPr>
          <p:nvPr/>
        </p:nvSpPr>
        <p:spPr bwMode="auto">
          <a:xfrm>
            <a:off x="8016875" y="4129087"/>
            <a:ext cx="892175" cy="336550"/>
          </a:xfrm>
          <a:prstGeom prst="rect">
            <a:avLst/>
          </a:prstGeom>
          <a:noFill/>
          <a:ln w="9525">
            <a:noFill/>
            <a:miter lim="800000"/>
            <a:headEnd/>
            <a:tailEnd/>
          </a:ln>
        </p:spPr>
        <p:txBody>
          <a:bodyPr wrap="none">
            <a:spAutoFit/>
          </a:bodyPr>
          <a:lstStyle/>
          <a:p>
            <a:r>
              <a:rPr lang="en-US" sz="1600"/>
              <a:t>10.0.0.1</a:t>
            </a:r>
          </a:p>
        </p:txBody>
      </p:sp>
      <p:sp>
        <p:nvSpPr>
          <p:cNvPr id="18" name="Text Box 37"/>
          <p:cNvSpPr txBox="1">
            <a:spLocks noChangeArrowheads="1"/>
          </p:cNvSpPr>
          <p:nvPr/>
        </p:nvSpPr>
        <p:spPr bwMode="auto">
          <a:xfrm>
            <a:off x="8143875" y="4897437"/>
            <a:ext cx="923925" cy="336550"/>
          </a:xfrm>
          <a:prstGeom prst="rect">
            <a:avLst/>
          </a:prstGeom>
          <a:noFill/>
          <a:ln w="9525">
            <a:noFill/>
            <a:miter lim="800000"/>
            <a:headEnd/>
            <a:tailEnd/>
          </a:ln>
        </p:spPr>
        <p:txBody>
          <a:bodyPr wrap="none">
            <a:spAutoFit/>
          </a:bodyPr>
          <a:lstStyle/>
          <a:p>
            <a:r>
              <a:rPr lang="en-US" sz="1600"/>
              <a:t>10.0.0.2</a:t>
            </a:r>
          </a:p>
        </p:txBody>
      </p:sp>
      <p:sp>
        <p:nvSpPr>
          <p:cNvPr id="19" name="Text Box 38"/>
          <p:cNvSpPr txBox="1">
            <a:spLocks noChangeArrowheads="1"/>
          </p:cNvSpPr>
          <p:nvPr/>
        </p:nvSpPr>
        <p:spPr bwMode="auto">
          <a:xfrm>
            <a:off x="8105775" y="5792787"/>
            <a:ext cx="923925" cy="336550"/>
          </a:xfrm>
          <a:prstGeom prst="rect">
            <a:avLst/>
          </a:prstGeom>
          <a:noFill/>
          <a:ln w="9525">
            <a:noFill/>
            <a:miter lim="800000"/>
            <a:headEnd/>
            <a:tailEnd/>
          </a:ln>
        </p:spPr>
        <p:txBody>
          <a:bodyPr wrap="none">
            <a:spAutoFit/>
          </a:bodyPr>
          <a:lstStyle/>
          <a:p>
            <a:r>
              <a:rPr lang="en-US" sz="1600"/>
              <a:t>10.0.0.3</a:t>
            </a:r>
          </a:p>
        </p:txBody>
      </p:sp>
      <p:grpSp>
        <p:nvGrpSpPr>
          <p:cNvPr id="4" name="Group 88"/>
          <p:cNvGrpSpPr>
            <a:grpSpLocks/>
          </p:cNvGrpSpPr>
          <p:nvPr/>
        </p:nvGrpSpPr>
        <p:grpSpPr bwMode="auto">
          <a:xfrm>
            <a:off x="5603875" y="3757612"/>
            <a:ext cx="1871663" cy="1033463"/>
            <a:chOff x="3550" y="2055"/>
            <a:chExt cx="1179" cy="651"/>
          </a:xfrm>
        </p:grpSpPr>
        <p:grpSp>
          <p:nvGrpSpPr>
            <p:cNvPr id="5" name="Group 50"/>
            <p:cNvGrpSpPr>
              <a:grpSpLocks/>
            </p:cNvGrpSpPr>
            <p:nvPr/>
          </p:nvGrpSpPr>
          <p:grpSpPr bwMode="auto">
            <a:xfrm>
              <a:off x="3550" y="2055"/>
              <a:ext cx="1179" cy="357"/>
              <a:chOff x="4381" y="786"/>
              <a:chExt cx="1108" cy="357"/>
            </a:xfrm>
          </p:grpSpPr>
          <p:sp>
            <p:nvSpPr>
              <p:cNvPr id="26" name="Rectangle 40"/>
              <p:cNvSpPr>
                <a:spLocks noChangeArrowheads="1"/>
              </p:cNvSpPr>
              <p:nvPr/>
            </p:nvSpPr>
            <p:spPr bwMode="auto">
              <a:xfrm>
                <a:off x="4385" y="830"/>
                <a:ext cx="1104" cy="256"/>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7" name="Text Box 39"/>
              <p:cNvSpPr txBox="1">
                <a:spLocks noChangeArrowheads="1"/>
              </p:cNvSpPr>
              <p:nvPr/>
            </p:nvSpPr>
            <p:spPr bwMode="auto">
              <a:xfrm>
                <a:off x="4381" y="813"/>
                <a:ext cx="1045" cy="288"/>
              </a:xfrm>
              <a:prstGeom prst="rect">
                <a:avLst/>
              </a:prstGeom>
              <a:noFill/>
              <a:ln w="9525">
                <a:noFill/>
                <a:miter lim="800000"/>
                <a:headEnd/>
                <a:tailEnd/>
              </a:ln>
            </p:spPr>
            <p:txBody>
              <a:bodyPr>
                <a:spAutoFit/>
              </a:bodyPr>
              <a:lstStyle/>
              <a:p>
                <a:r>
                  <a:rPr lang="en-US" sz="1200" dirty="0"/>
                  <a:t>S: 10.0.0.1, 3345</a:t>
                </a:r>
              </a:p>
              <a:p>
                <a:r>
                  <a:rPr lang="en-US" sz="1200" dirty="0"/>
                  <a:t>D: 128.119.40.186, 80</a:t>
                </a:r>
              </a:p>
            </p:txBody>
          </p:sp>
          <p:grpSp>
            <p:nvGrpSpPr>
              <p:cNvPr id="6" name="Group 44"/>
              <p:cNvGrpSpPr>
                <a:grpSpLocks/>
              </p:cNvGrpSpPr>
              <p:nvPr/>
            </p:nvGrpSpPr>
            <p:grpSpPr bwMode="auto">
              <a:xfrm>
                <a:off x="5394" y="786"/>
                <a:ext cx="48" cy="99"/>
                <a:chOff x="5508" y="1599"/>
                <a:chExt cx="48" cy="99"/>
              </a:xfrm>
            </p:grpSpPr>
            <p:sp>
              <p:nvSpPr>
                <p:cNvPr id="33" name="Freeform 43"/>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34" name="Line 41"/>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35" name="Line 42"/>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nvGrpSpPr>
              <p:cNvPr id="20" name="Group 45"/>
              <p:cNvGrpSpPr>
                <a:grpSpLocks/>
              </p:cNvGrpSpPr>
              <p:nvPr/>
            </p:nvGrpSpPr>
            <p:grpSpPr bwMode="auto">
              <a:xfrm>
                <a:off x="5382" y="1044"/>
                <a:ext cx="48" cy="99"/>
                <a:chOff x="5508" y="1599"/>
                <a:chExt cx="48" cy="99"/>
              </a:xfrm>
            </p:grpSpPr>
            <p:sp>
              <p:nvSpPr>
                <p:cNvPr id="30" name="Freeform 46"/>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31" name="Line 47"/>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32" name="Line 48"/>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sp>
          <p:nvSpPr>
            <p:cNvPr id="22" name="Freeform 51"/>
            <p:cNvSpPr>
              <a:spLocks/>
            </p:cNvSpPr>
            <p:nvPr/>
          </p:nvSpPr>
          <p:spPr bwMode="auto">
            <a:xfrm>
              <a:off x="3573" y="2364"/>
              <a:ext cx="564" cy="342"/>
            </a:xfrm>
            <a:custGeom>
              <a:avLst/>
              <a:gdLst>
                <a:gd name="T0" fmla="*/ 0 w 417"/>
                <a:gd name="T1" fmla="*/ 264 h 264"/>
                <a:gd name="T2" fmla="*/ 417 w 417"/>
                <a:gd name="T3" fmla="*/ 264 h 264"/>
                <a:gd name="T4" fmla="*/ 417 w 417"/>
                <a:gd name="T5" fmla="*/ 0 h 264"/>
                <a:gd name="T6" fmla="*/ 0 60000 65536"/>
                <a:gd name="T7" fmla="*/ 0 60000 65536"/>
                <a:gd name="T8" fmla="*/ 0 60000 65536"/>
                <a:gd name="T9" fmla="*/ 0 w 417"/>
                <a:gd name="T10" fmla="*/ 0 h 264"/>
                <a:gd name="T11" fmla="*/ 417 w 417"/>
                <a:gd name="T12" fmla="*/ 264 h 264"/>
              </a:gdLst>
              <a:ahLst/>
              <a:cxnLst>
                <a:cxn ang="T6">
                  <a:pos x="T0" y="T1"/>
                </a:cxn>
                <a:cxn ang="T7">
                  <a:pos x="T2" y="T3"/>
                </a:cxn>
                <a:cxn ang="T8">
                  <a:pos x="T4" y="T5"/>
                </a:cxn>
              </a:cxnLst>
              <a:rect l="T9" t="T10" r="T11" b="T12"/>
              <a:pathLst>
                <a:path w="417" h="264">
                  <a:moveTo>
                    <a:pt x="0" y="264"/>
                  </a:moveTo>
                  <a:lnTo>
                    <a:pt x="417" y="264"/>
                  </a:lnTo>
                  <a:lnTo>
                    <a:pt x="417" y="0"/>
                  </a:lnTo>
                </a:path>
              </a:pathLst>
            </a:custGeom>
            <a:noFill/>
            <a:ln w="28575">
              <a:solidFill>
                <a:schemeClr val="tx1"/>
              </a:solidFill>
              <a:round/>
              <a:headEnd type="triangle" w="med" len="med"/>
              <a:tailEnd/>
            </a:ln>
          </p:spPr>
          <p:txBody>
            <a:bodyPr wrap="none"/>
            <a:lstStyle/>
            <a:p>
              <a:endParaRPr lang="en-US"/>
            </a:p>
          </p:txBody>
        </p:sp>
        <p:grpSp>
          <p:nvGrpSpPr>
            <p:cNvPr id="21" name="Group 87"/>
            <p:cNvGrpSpPr>
              <a:grpSpLocks/>
            </p:cNvGrpSpPr>
            <p:nvPr/>
          </p:nvGrpSpPr>
          <p:grpSpPr bwMode="auto">
            <a:xfrm>
              <a:off x="4032" y="2419"/>
              <a:ext cx="218" cy="231"/>
              <a:chOff x="5140" y="403"/>
              <a:chExt cx="218" cy="231"/>
            </a:xfrm>
          </p:grpSpPr>
          <p:sp>
            <p:nvSpPr>
              <p:cNvPr id="24" name="Oval 86"/>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p>
                <a:endParaRPr lang="en-US"/>
              </a:p>
            </p:txBody>
          </p:sp>
          <p:sp>
            <p:nvSpPr>
              <p:cNvPr id="25" name="Text Box 52"/>
              <p:cNvSpPr txBox="1">
                <a:spLocks noChangeArrowheads="1"/>
              </p:cNvSpPr>
              <p:nvPr/>
            </p:nvSpPr>
            <p:spPr bwMode="auto">
              <a:xfrm>
                <a:off x="5154" y="403"/>
                <a:ext cx="181" cy="231"/>
              </a:xfrm>
              <a:prstGeom prst="rect">
                <a:avLst/>
              </a:prstGeom>
              <a:noFill/>
              <a:ln w="9525">
                <a:noFill/>
                <a:miter lim="800000"/>
                <a:headEnd/>
                <a:tailEnd/>
              </a:ln>
            </p:spPr>
            <p:txBody>
              <a:bodyPr wrap="none">
                <a:spAutoFit/>
              </a:bodyPr>
              <a:lstStyle/>
              <a:p>
                <a:r>
                  <a:rPr lang="en-US">
                    <a:solidFill>
                      <a:srgbClr val="FF0000"/>
                    </a:solidFill>
                  </a:rPr>
                  <a:t>1</a:t>
                </a:r>
              </a:p>
            </p:txBody>
          </p:sp>
        </p:grpSp>
      </p:grpSp>
      <p:sp>
        <p:nvSpPr>
          <p:cNvPr id="36" name="Text Box 54"/>
          <p:cNvSpPr txBox="1">
            <a:spLocks noChangeArrowheads="1"/>
          </p:cNvSpPr>
          <p:nvPr/>
        </p:nvSpPr>
        <p:spPr bwMode="auto">
          <a:xfrm>
            <a:off x="4502150" y="4719637"/>
            <a:ext cx="923925" cy="336550"/>
          </a:xfrm>
          <a:prstGeom prst="rect">
            <a:avLst/>
          </a:prstGeom>
          <a:noFill/>
          <a:ln w="9525">
            <a:noFill/>
            <a:miter lim="800000"/>
            <a:headEnd/>
            <a:tailEnd/>
          </a:ln>
        </p:spPr>
        <p:txBody>
          <a:bodyPr wrap="none">
            <a:spAutoFit/>
          </a:bodyPr>
          <a:lstStyle/>
          <a:p>
            <a:r>
              <a:rPr lang="en-US" sz="1600"/>
              <a:t>10.0.0.4</a:t>
            </a:r>
          </a:p>
        </p:txBody>
      </p:sp>
      <p:sp>
        <p:nvSpPr>
          <p:cNvPr id="37" name="Line 55"/>
          <p:cNvSpPr>
            <a:spLocks noChangeShapeType="1"/>
          </p:cNvSpPr>
          <p:nvPr/>
        </p:nvSpPr>
        <p:spPr bwMode="auto">
          <a:xfrm flipH="1">
            <a:off x="4625975" y="4970462"/>
            <a:ext cx="85725" cy="128588"/>
          </a:xfrm>
          <a:prstGeom prst="line">
            <a:avLst/>
          </a:prstGeom>
          <a:noFill/>
          <a:ln w="19050">
            <a:solidFill>
              <a:schemeClr val="tx1"/>
            </a:solidFill>
            <a:round/>
            <a:headEnd/>
            <a:tailEnd type="triangle" w="med" len="med"/>
          </a:ln>
        </p:spPr>
        <p:txBody>
          <a:bodyPr wrap="none"/>
          <a:lstStyle/>
          <a:p>
            <a:endParaRPr lang="en-US"/>
          </a:p>
        </p:txBody>
      </p:sp>
      <p:grpSp>
        <p:nvGrpSpPr>
          <p:cNvPr id="23" name="Group 135"/>
          <p:cNvGrpSpPr>
            <a:grpSpLocks/>
          </p:cNvGrpSpPr>
          <p:nvPr/>
        </p:nvGrpSpPr>
        <p:grpSpPr bwMode="auto">
          <a:xfrm>
            <a:off x="4733925" y="4332287"/>
            <a:ext cx="2784475" cy="1631950"/>
            <a:chOff x="3002" y="2417"/>
            <a:chExt cx="1754" cy="1028"/>
          </a:xfrm>
        </p:grpSpPr>
        <p:sp>
          <p:nvSpPr>
            <p:cNvPr id="44" name="Rectangle 91"/>
            <p:cNvSpPr>
              <a:spLocks noChangeArrowheads="1"/>
            </p:cNvSpPr>
            <p:nvPr/>
          </p:nvSpPr>
          <p:spPr bwMode="auto">
            <a:xfrm>
              <a:off x="3002" y="3051"/>
              <a:ext cx="1175" cy="256"/>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45" name="Text Box 92"/>
            <p:cNvSpPr txBox="1">
              <a:spLocks noChangeArrowheads="1"/>
            </p:cNvSpPr>
            <p:nvPr/>
          </p:nvSpPr>
          <p:spPr bwMode="auto">
            <a:xfrm>
              <a:off x="3104" y="3042"/>
              <a:ext cx="1112" cy="403"/>
            </a:xfrm>
            <a:prstGeom prst="rect">
              <a:avLst/>
            </a:prstGeom>
            <a:noFill/>
            <a:ln w="9525">
              <a:noFill/>
              <a:miter lim="800000"/>
              <a:headEnd/>
              <a:tailEnd/>
            </a:ln>
          </p:spPr>
          <p:txBody>
            <a:bodyPr>
              <a:spAutoFit/>
            </a:bodyPr>
            <a:lstStyle/>
            <a:p>
              <a:r>
                <a:rPr lang="en-US" sz="1200"/>
                <a:t>S: 128.119.40.186, 80 </a:t>
              </a:r>
            </a:p>
            <a:p>
              <a:r>
                <a:rPr lang="en-US" sz="1200"/>
                <a:t>D: 10.0.0.1, 3345</a:t>
              </a:r>
            </a:p>
            <a:p>
              <a:endParaRPr lang="en-US" sz="1200"/>
            </a:p>
          </p:txBody>
        </p:sp>
        <p:grpSp>
          <p:nvGrpSpPr>
            <p:cNvPr id="28" name="Group 93"/>
            <p:cNvGrpSpPr>
              <a:grpSpLocks/>
            </p:cNvGrpSpPr>
            <p:nvPr/>
          </p:nvGrpSpPr>
          <p:grpSpPr bwMode="auto">
            <a:xfrm>
              <a:off x="3054" y="3007"/>
              <a:ext cx="51" cy="99"/>
              <a:chOff x="5508" y="1599"/>
              <a:chExt cx="48" cy="99"/>
            </a:xfrm>
          </p:grpSpPr>
          <p:sp>
            <p:nvSpPr>
              <p:cNvPr id="55" name="Freeform 94"/>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56" name="Line 95"/>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57" name="Line 96"/>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nvGrpSpPr>
            <p:cNvPr id="29" name="Group 97"/>
            <p:cNvGrpSpPr>
              <a:grpSpLocks/>
            </p:cNvGrpSpPr>
            <p:nvPr/>
          </p:nvGrpSpPr>
          <p:grpSpPr bwMode="auto">
            <a:xfrm>
              <a:off x="3059" y="3248"/>
              <a:ext cx="51" cy="99"/>
              <a:chOff x="5508" y="1599"/>
              <a:chExt cx="48" cy="99"/>
            </a:xfrm>
          </p:grpSpPr>
          <p:sp>
            <p:nvSpPr>
              <p:cNvPr id="52" name="Freeform 98"/>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53" name="Line 99"/>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54" name="Line 100"/>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sp>
          <p:nvSpPr>
            <p:cNvPr id="48" name="Freeform 101"/>
            <p:cNvSpPr>
              <a:spLocks/>
            </p:cNvSpPr>
            <p:nvPr/>
          </p:nvSpPr>
          <p:spPr bwMode="auto">
            <a:xfrm>
              <a:off x="4179" y="2417"/>
              <a:ext cx="577" cy="768"/>
            </a:xfrm>
            <a:custGeom>
              <a:avLst/>
              <a:gdLst>
                <a:gd name="T0" fmla="*/ 577 w 577"/>
                <a:gd name="T1" fmla="*/ 0 h 768"/>
                <a:gd name="T2" fmla="*/ 342 w 577"/>
                <a:gd name="T3" fmla="*/ 0 h 768"/>
                <a:gd name="T4" fmla="*/ 342 w 577"/>
                <a:gd name="T5" fmla="*/ 768 h 768"/>
                <a:gd name="T6" fmla="*/ 0 w 577"/>
                <a:gd name="T7" fmla="*/ 760 h 768"/>
                <a:gd name="T8" fmla="*/ 0 60000 65536"/>
                <a:gd name="T9" fmla="*/ 0 60000 65536"/>
                <a:gd name="T10" fmla="*/ 0 60000 65536"/>
                <a:gd name="T11" fmla="*/ 0 60000 65536"/>
                <a:gd name="T12" fmla="*/ 0 w 577"/>
                <a:gd name="T13" fmla="*/ 0 h 768"/>
                <a:gd name="T14" fmla="*/ 577 w 577"/>
                <a:gd name="T15" fmla="*/ 768 h 768"/>
              </a:gdLst>
              <a:ahLst/>
              <a:cxnLst>
                <a:cxn ang="T8">
                  <a:pos x="T0" y="T1"/>
                </a:cxn>
                <a:cxn ang="T9">
                  <a:pos x="T2" y="T3"/>
                </a:cxn>
                <a:cxn ang="T10">
                  <a:pos x="T4" y="T5"/>
                </a:cxn>
                <a:cxn ang="T11">
                  <a:pos x="T6" y="T7"/>
                </a:cxn>
              </a:cxnLst>
              <a:rect l="T12" t="T13" r="T14" b="T15"/>
              <a:pathLst>
                <a:path w="577" h="768">
                  <a:moveTo>
                    <a:pt x="577" y="0"/>
                  </a:moveTo>
                  <a:lnTo>
                    <a:pt x="342" y="0"/>
                  </a:lnTo>
                  <a:lnTo>
                    <a:pt x="342" y="768"/>
                  </a:lnTo>
                  <a:lnTo>
                    <a:pt x="0" y="760"/>
                  </a:lnTo>
                </a:path>
              </a:pathLst>
            </a:custGeom>
            <a:noFill/>
            <a:ln w="28575">
              <a:solidFill>
                <a:schemeClr val="tx1"/>
              </a:solidFill>
              <a:round/>
              <a:headEnd type="triangle" w="med" len="med"/>
              <a:tailEnd/>
            </a:ln>
          </p:spPr>
          <p:txBody>
            <a:bodyPr wrap="none"/>
            <a:lstStyle/>
            <a:p>
              <a:endParaRPr lang="en-US"/>
            </a:p>
          </p:txBody>
        </p:sp>
        <p:grpSp>
          <p:nvGrpSpPr>
            <p:cNvPr id="38" name="Group 102"/>
            <p:cNvGrpSpPr>
              <a:grpSpLocks/>
            </p:cNvGrpSpPr>
            <p:nvPr/>
          </p:nvGrpSpPr>
          <p:grpSpPr bwMode="auto">
            <a:xfrm>
              <a:off x="4240" y="3064"/>
              <a:ext cx="218" cy="233"/>
              <a:chOff x="5140" y="403"/>
              <a:chExt cx="218" cy="233"/>
            </a:xfrm>
          </p:grpSpPr>
          <p:sp>
            <p:nvSpPr>
              <p:cNvPr id="50" name="Oval 103"/>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p>
                <a:endParaRPr lang="en-US"/>
              </a:p>
            </p:txBody>
          </p:sp>
          <p:sp>
            <p:nvSpPr>
              <p:cNvPr id="51" name="Text Box 104"/>
              <p:cNvSpPr txBox="1">
                <a:spLocks noChangeArrowheads="1"/>
              </p:cNvSpPr>
              <p:nvPr/>
            </p:nvSpPr>
            <p:spPr bwMode="auto">
              <a:xfrm>
                <a:off x="5154" y="403"/>
                <a:ext cx="197" cy="233"/>
              </a:xfrm>
              <a:prstGeom prst="rect">
                <a:avLst/>
              </a:prstGeom>
              <a:noFill/>
              <a:ln w="9525">
                <a:noFill/>
                <a:miter lim="800000"/>
                <a:headEnd/>
                <a:tailEnd/>
              </a:ln>
            </p:spPr>
            <p:txBody>
              <a:bodyPr wrap="none">
                <a:spAutoFit/>
              </a:bodyPr>
              <a:lstStyle/>
              <a:p>
                <a:r>
                  <a:rPr lang="en-US" dirty="0">
                    <a:solidFill>
                      <a:srgbClr val="FF0000"/>
                    </a:solidFill>
                  </a:rPr>
                  <a:t>6</a:t>
                </a:r>
              </a:p>
            </p:txBody>
          </p:sp>
        </p:grpSp>
      </p:grpSp>
      <p:grpSp>
        <p:nvGrpSpPr>
          <p:cNvPr id="39" name="Group 108"/>
          <p:cNvGrpSpPr>
            <a:grpSpLocks/>
          </p:cNvGrpSpPr>
          <p:nvPr/>
        </p:nvGrpSpPr>
        <p:grpSpPr bwMode="auto">
          <a:xfrm>
            <a:off x="1500188" y="4538662"/>
            <a:ext cx="2497137" cy="566738"/>
            <a:chOff x="1026" y="3559"/>
            <a:chExt cx="1573" cy="357"/>
          </a:xfrm>
        </p:grpSpPr>
        <p:grpSp>
          <p:nvGrpSpPr>
            <p:cNvPr id="40" name="Group 68"/>
            <p:cNvGrpSpPr>
              <a:grpSpLocks/>
            </p:cNvGrpSpPr>
            <p:nvPr/>
          </p:nvGrpSpPr>
          <p:grpSpPr bwMode="auto">
            <a:xfrm>
              <a:off x="1412" y="3559"/>
              <a:ext cx="1187" cy="357"/>
              <a:chOff x="4381" y="786"/>
              <a:chExt cx="1108" cy="357"/>
            </a:xfrm>
          </p:grpSpPr>
          <p:sp>
            <p:nvSpPr>
              <p:cNvPr id="64" name="Rectangle 69"/>
              <p:cNvSpPr>
                <a:spLocks noChangeArrowheads="1"/>
              </p:cNvSpPr>
              <p:nvPr/>
            </p:nvSpPr>
            <p:spPr bwMode="auto">
              <a:xfrm>
                <a:off x="4385" y="830"/>
                <a:ext cx="1104" cy="256"/>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65" name="Text Box 70"/>
              <p:cNvSpPr txBox="1">
                <a:spLocks noChangeArrowheads="1"/>
              </p:cNvSpPr>
              <p:nvPr/>
            </p:nvSpPr>
            <p:spPr bwMode="auto">
              <a:xfrm>
                <a:off x="4381" y="813"/>
                <a:ext cx="1045" cy="288"/>
              </a:xfrm>
              <a:prstGeom prst="rect">
                <a:avLst/>
              </a:prstGeom>
              <a:noFill/>
              <a:ln w="9525">
                <a:noFill/>
                <a:miter lim="800000"/>
                <a:headEnd/>
                <a:tailEnd/>
              </a:ln>
            </p:spPr>
            <p:txBody>
              <a:bodyPr>
                <a:spAutoFit/>
              </a:bodyPr>
              <a:lstStyle/>
              <a:p>
                <a:r>
                  <a:rPr lang="en-US" sz="1200" dirty="0"/>
                  <a:t>S: 138.76.29.7, 3345</a:t>
                </a:r>
              </a:p>
              <a:p>
                <a:r>
                  <a:rPr lang="en-US" sz="1200" dirty="0"/>
                  <a:t>D: 128.119.40.186, 80</a:t>
                </a:r>
              </a:p>
            </p:txBody>
          </p:sp>
          <p:grpSp>
            <p:nvGrpSpPr>
              <p:cNvPr id="41" name="Group 71"/>
              <p:cNvGrpSpPr>
                <a:grpSpLocks/>
              </p:cNvGrpSpPr>
              <p:nvPr/>
            </p:nvGrpSpPr>
            <p:grpSpPr bwMode="auto">
              <a:xfrm>
                <a:off x="5394" y="786"/>
                <a:ext cx="48" cy="99"/>
                <a:chOff x="5508" y="1599"/>
                <a:chExt cx="48" cy="99"/>
              </a:xfrm>
            </p:grpSpPr>
            <p:sp>
              <p:nvSpPr>
                <p:cNvPr id="71" name="Freeform 72"/>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72" name="Line 73"/>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73" name="Line 74"/>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nvGrpSpPr>
              <p:cNvPr id="42" name="Group 75"/>
              <p:cNvGrpSpPr>
                <a:grpSpLocks/>
              </p:cNvGrpSpPr>
              <p:nvPr/>
            </p:nvGrpSpPr>
            <p:grpSpPr bwMode="auto">
              <a:xfrm>
                <a:off x="5382" y="1044"/>
                <a:ext cx="48" cy="99"/>
                <a:chOff x="5508" y="1599"/>
                <a:chExt cx="48" cy="99"/>
              </a:xfrm>
            </p:grpSpPr>
            <p:sp>
              <p:nvSpPr>
                <p:cNvPr id="68" name="Freeform 76"/>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69" name="Line 77"/>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70" name="Line 78"/>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sp>
          <p:nvSpPr>
            <p:cNvPr id="60" name="Line 79"/>
            <p:cNvSpPr>
              <a:spLocks noChangeShapeType="1"/>
            </p:cNvSpPr>
            <p:nvPr/>
          </p:nvSpPr>
          <p:spPr bwMode="auto">
            <a:xfrm flipH="1">
              <a:off x="1026" y="3729"/>
              <a:ext cx="376" cy="0"/>
            </a:xfrm>
            <a:prstGeom prst="line">
              <a:avLst/>
            </a:prstGeom>
            <a:noFill/>
            <a:ln w="19050">
              <a:solidFill>
                <a:schemeClr val="tx1"/>
              </a:solidFill>
              <a:round/>
              <a:headEnd/>
              <a:tailEnd type="triangle" w="med" len="med"/>
            </a:ln>
          </p:spPr>
          <p:txBody>
            <a:bodyPr wrap="none"/>
            <a:lstStyle/>
            <a:p>
              <a:endParaRPr lang="en-US"/>
            </a:p>
          </p:txBody>
        </p:sp>
        <p:grpSp>
          <p:nvGrpSpPr>
            <p:cNvPr id="43" name="Group 105"/>
            <p:cNvGrpSpPr>
              <a:grpSpLocks/>
            </p:cNvGrpSpPr>
            <p:nvPr/>
          </p:nvGrpSpPr>
          <p:grpSpPr bwMode="auto">
            <a:xfrm>
              <a:off x="1143" y="3616"/>
              <a:ext cx="218" cy="231"/>
              <a:chOff x="5140" y="403"/>
              <a:chExt cx="218" cy="231"/>
            </a:xfrm>
          </p:grpSpPr>
          <p:sp>
            <p:nvSpPr>
              <p:cNvPr id="62" name="Oval 106"/>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p>
                <a:endParaRPr lang="en-US"/>
              </a:p>
            </p:txBody>
          </p:sp>
          <p:sp>
            <p:nvSpPr>
              <p:cNvPr id="63" name="Text Box 107"/>
              <p:cNvSpPr txBox="1">
                <a:spLocks noChangeArrowheads="1"/>
              </p:cNvSpPr>
              <p:nvPr/>
            </p:nvSpPr>
            <p:spPr bwMode="auto">
              <a:xfrm>
                <a:off x="5154" y="403"/>
                <a:ext cx="204" cy="231"/>
              </a:xfrm>
              <a:prstGeom prst="rect">
                <a:avLst/>
              </a:prstGeom>
              <a:noFill/>
              <a:ln w="9525">
                <a:noFill/>
                <a:miter lim="800000"/>
                <a:headEnd/>
                <a:tailEnd/>
              </a:ln>
            </p:spPr>
            <p:txBody>
              <a:bodyPr wrap="none">
                <a:spAutoFit/>
              </a:bodyPr>
              <a:lstStyle/>
              <a:p>
                <a:r>
                  <a:rPr lang="en-US">
                    <a:solidFill>
                      <a:srgbClr val="FF0000"/>
                    </a:solidFill>
                  </a:rPr>
                  <a:t>2</a:t>
                </a:r>
              </a:p>
            </p:txBody>
          </p:sp>
        </p:grpSp>
      </p:grpSp>
      <p:grpSp>
        <p:nvGrpSpPr>
          <p:cNvPr id="46" name="Group 129"/>
          <p:cNvGrpSpPr>
            <a:grpSpLocks/>
          </p:cNvGrpSpPr>
          <p:nvPr/>
        </p:nvGrpSpPr>
        <p:grpSpPr bwMode="auto">
          <a:xfrm>
            <a:off x="1328738" y="5578475"/>
            <a:ext cx="2471737" cy="703262"/>
            <a:chOff x="1163" y="3752"/>
            <a:chExt cx="1557" cy="443"/>
          </a:xfrm>
        </p:grpSpPr>
        <p:sp>
          <p:nvSpPr>
            <p:cNvPr id="75" name="Rectangle 115"/>
            <p:cNvSpPr>
              <a:spLocks noChangeArrowheads="1"/>
            </p:cNvSpPr>
            <p:nvPr/>
          </p:nvSpPr>
          <p:spPr bwMode="auto">
            <a:xfrm>
              <a:off x="1163" y="3796"/>
              <a:ext cx="1183" cy="256"/>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6" name="Text Box 116"/>
            <p:cNvSpPr txBox="1">
              <a:spLocks noChangeArrowheads="1"/>
            </p:cNvSpPr>
            <p:nvPr/>
          </p:nvSpPr>
          <p:spPr bwMode="auto">
            <a:xfrm>
              <a:off x="1281" y="3788"/>
              <a:ext cx="1120" cy="407"/>
            </a:xfrm>
            <a:prstGeom prst="rect">
              <a:avLst/>
            </a:prstGeom>
            <a:noFill/>
            <a:ln w="9525">
              <a:noFill/>
              <a:miter lim="800000"/>
              <a:headEnd/>
              <a:tailEnd/>
            </a:ln>
          </p:spPr>
          <p:txBody>
            <a:bodyPr>
              <a:spAutoFit/>
            </a:bodyPr>
            <a:lstStyle/>
            <a:p>
              <a:r>
                <a:rPr lang="en-US" sz="1200" dirty="0"/>
                <a:t>S: 128.119.40.186, 80 </a:t>
              </a:r>
            </a:p>
            <a:p>
              <a:r>
                <a:rPr lang="en-US" sz="1200" dirty="0"/>
                <a:t>D: 138.76.29.7, 3345</a:t>
              </a:r>
            </a:p>
            <a:p>
              <a:endParaRPr lang="en-US" sz="1200" dirty="0"/>
            </a:p>
          </p:txBody>
        </p:sp>
        <p:grpSp>
          <p:nvGrpSpPr>
            <p:cNvPr id="47" name="Group 117"/>
            <p:cNvGrpSpPr>
              <a:grpSpLocks/>
            </p:cNvGrpSpPr>
            <p:nvPr/>
          </p:nvGrpSpPr>
          <p:grpSpPr bwMode="auto">
            <a:xfrm>
              <a:off x="1214" y="3752"/>
              <a:ext cx="52" cy="99"/>
              <a:chOff x="5508" y="1599"/>
              <a:chExt cx="48" cy="99"/>
            </a:xfrm>
          </p:grpSpPr>
          <p:sp>
            <p:nvSpPr>
              <p:cNvPr id="86" name="Freeform 118"/>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87" name="Line 119"/>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88" name="Line 120"/>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nvGrpSpPr>
            <p:cNvPr id="49" name="Group 121"/>
            <p:cNvGrpSpPr>
              <a:grpSpLocks/>
            </p:cNvGrpSpPr>
            <p:nvPr/>
          </p:nvGrpSpPr>
          <p:grpSpPr bwMode="auto">
            <a:xfrm>
              <a:off x="1193" y="3984"/>
              <a:ext cx="52" cy="99"/>
              <a:chOff x="5508" y="1599"/>
              <a:chExt cx="48" cy="99"/>
            </a:xfrm>
          </p:grpSpPr>
          <p:sp>
            <p:nvSpPr>
              <p:cNvPr id="83" name="Freeform 122"/>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84" name="Line 123"/>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85" name="Line 124"/>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sp>
          <p:nvSpPr>
            <p:cNvPr id="79" name="Line 125"/>
            <p:cNvSpPr>
              <a:spLocks noChangeShapeType="1"/>
            </p:cNvSpPr>
            <p:nvPr/>
          </p:nvSpPr>
          <p:spPr bwMode="auto">
            <a:xfrm flipH="1">
              <a:off x="2344" y="3931"/>
              <a:ext cx="376" cy="0"/>
            </a:xfrm>
            <a:prstGeom prst="line">
              <a:avLst/>
            </a:prstGeom>
            <a:noFill/>
            <a:ln w="19050">
              <a:solidFill>
                <a:schemeClr val="tx1"/>
              </a:solidFill>
              <a:round/>
              <a:headEnd type="triangle" w="med" len="med"/>
              <a:tailEnd/>
            </a:ln>
          </p:spPr>
          <p:txBody>
            <a:bodyPr wrap="none"/>
            <a:lstStyle/>
            <a:p>
              <a:endParaRPr lang="en-US"/>
            </a:p>
          </p:txBody>
        </p:sp>
        <p:grpSp>
          <p:nvGrpSpPr>
            <p:cNvPr id="58" name="Group 126"/>
            <p:cNvGrpSpPr>
              <a:grpSpLocks/>
            </p:cNvGrpSpPr>
            <p:nvPr/>
          </p:nvGrpSpPr>
          <p:grpSpPr bwMode="auto">
            <a:xfrm>
              <a:off x="2409" y="3818"/>
              <a:ext cx="218" cy="233"/>
              <a:chOff x="5140" y="403"/>
              <a:chExt cx="218" cy="233"/>
            </a:xfrm>
          </p:grpSpPr>
          <p:sp>
            <p:nvSpPr>
              <p:cNvPr id="81" name="Oval 127"/>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p>
                <a:endParaRPr lang="en-US"/>
              </a:p>
            </p:txBody>
          </p:sp>
          <p:sp>
            <p:nvSpPr>
              <p:cNvPr id="82" name="Text Box 128"/>
              <p:cNvSpPr txBox="1">
                <a:spLocks noChangeArrowheads="1"/>
              </p:cNvSpPr>
              <p:nvPr/>
            </p:nvSpPr>
            <p:spPr bwMode="auto">
              <a:xfrm>
                <a:off x="5154" y="403"/>
                <a:ext cx="197" cy="233"/>
              </a:xfrm>
              <a:prstGeom prst="rect">
                <a:avLst/>
              </a:prstGeom>
              <a:noFill/>
              <a:ln w="9525">
                <a:noFill/>
                <a:miter lim="800000"/>
                <a:headEnd/>
                <a:tailEnd/>
              </a:ln>
            </p:spPr>
            <p:txBody>
              <a:bodyPr wrap="none">
                <a:spAutoFit/>
              </a:bodyPr>
              <a:lstStyle/>
              <a:p>
                <a:r>
                  <a:rPr lang="en-US" dirty="0">
                    <a:solidFill>
                      <a:srgbClr val="FF0000"/>
                    </a:solidFill>
                  </a:rPr>
                  <a:t>5</a:t>
                </a:r>
              </a:p>
            </p:txBody>
          </p:sp>
        </p:grpSp>
      </p:grpSp>
      <p:sp>
        <p:nvSpPr>
          <p:cNvPr id="89" name="Line 138"/>
          <p:cNvSpPr>
            <a:spLocks noChangeShapeType="1"/>
          </p:cNvSpPr>
          <p:nvPr/>
        </p:nvSpPr>
        <p:spPr bwMode="auto">
          <a:xfrm>
            <a:off x="990600" y="5170487"/>
            <a:ext cx="3025775" cy="6350"/>
          </a:xfrm>
          <a:prstGeom prst="line">
            <a:avLst/>
          </a:prstGeom>
          <a:noFill/>
          <a:ln w="19050">
            <a:solidFill>
              <a:schemeClr val="tx1"/>
            </a:solidFill>
            <a:round/>
            <a:headEnd/>
            <a:tailEnd/>
          </a:ln>
        </p:spPr>
        <p:txBody>
          <a:bodyPr wrap="none"/>
          <a:lstStyle/>
          <a:p>
            <a:endParaRPr lang="en-US"/>
          </a:p>
        </p:txBody>
      </p:sp>
      <p:grpSp>
        <p:nvGrpSpPr>
          <p:cNvPr id="59" name="Group 199"/>
          <p:cNvGrpSpPr/>
          <p:nvPr/>
        </p:nvGrpSpPr>
        <p:grpSpPr>
          <a:xfrm>
            <a:off x="4006850" y="5087937"/>
            <a:ext cx="501650" cy="232929"/>
            <a:chOff x="4038600" y="4747086"/>
            <a:chExt cx="501650" cy="232929"/>
          </a:xfrm>
        </p:grpSpPr>
        <p:sp>
          <p:nvSpPr>
            <p:cNvPr id="91"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92"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93"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94"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95"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61" name="Group 13"/>
            <p:cNvGrpSpPr>
              <a:grpSpLocks/>
            </p:cNvGrpSpPr>
            <p:nvPr/>
          </p:nvGrpSpPr>
          <p:grpSpPr bwMode="auto">
            <a:xfrm>
              <a:off x="4174369" y="4811571"/>
              <a:ext cx="245252" cy="65219"/>
              <a:chOff x="2848" y="848"/>
              <a:chExt cx="140" cy="98"/>
            </a:xfrm>
          </p:grpSpPr>
          <p:sp>
            <p:nvSpPr>
              <p:cNvPr id="101"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02"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03"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66" name="Group 17"/>
            <p:cNvGrpSpPr>
              <a:grpSpLocks/>
            </p:cNvGrpSpPr>
            <p:nvPr/>
          </p:nvGrpSpPr>
          <p:grpSpPr bwMode="auto">
            <a:xfrm flipV="1">
              <a:off x="4174369" y="4800610"/>
              <a:ext cx="245252" cy="65219"/>
              <a:chOff x="2848" y="848"/>
              <a:chExt cx="140" cy="98"/>
            </a:xfrm>
          </p:grpSpPr>
          <p:sp>
            <p:nvSpPr>
              <p:cNvPr id="98"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99"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00"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67" name="Group 130"/>
          <p:cNvGrpSpPr/>
          <p:nvPr/>
        </p:nvGrpSpPr>
        <p:grpSpPr>
          <a:xfrm>
            <a:off x="4267200" y="5334001"/>
            <a:ext cx="3810000" cy="1371599"/>
            <a:chOff x="4267200" y="5334001"/>
            <a:chExt cx="3810000" cy="1371599"/>
          </a:xfrm>
        </p:grpSpPr>
        <p:grpSp>
          <p:nvGrpSpPr>
            <p:cNvPr id="74" name="Group 50"/>
            <p:cNvGrpSpPr>
              <a:grpSpLocks/>
            </p:cNvGrpSpPr>
            <p:nvPr/>
          </p:nvGrpSpPr>
          <p:grpSpPr bwMode="auto">
            <a:xfrm>
              <a:off x="6205537" y="6138862"/>
              <a:ext cx="1871663" cy="566738"/>
              <a:chOff x="4381" y="786"/>
              <a:chExt cx="1108" cy="357"/>
            </a:xfrm>
          </p:grpSpPr>
          <p:sp>
            <p:nvSpPr>
              <p:cNvPr id="110" name="Rectangle 40"/>
              <p:cNvSpPr>
                <a:spLocks noChangeArrowheads="1"/>
              </p:cNvSpPr>
              <p:nvPr/>
            </p:nvSpPr>
            <p:spPr bwMode="auto">
              <a:xfrm>
                <a:off x="4385" y="830"/>
                <a:ext cx="1104" cy="256"/>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11" name="Text Box 39"/>
              <p:cNvSpPr txBox="1">
                <a:spLocks noChangeArrowheads="1"/>
              </p:cNvSpPr>
              <p:nvPr/>
            </p:nvSpPr>
            <p:spPr bwMode="auto">
              <a:xfrm>
                <a:off x="4381" y="813"/>
                <a:ext cx="1045" cy="288"/>
              </a:xfrm>
              <a:prstGeom prst="rect">
                <a:avLst/>
              </a:prstGeom>
              <a:noFill/>
              <a:ln w="9525">
                <a:noFill/>
                <a:miter lim="800000"/>
                <a:headEnd/>
                <a:tailEnd/>
              </a:ln>
            </p:spPr>
            <p:txBody>
              <a:bodyPr>
                <a:spAutoFit/>
              </a:bodyPr>
              <a:lstStyle/>
              <a:p>
                <a:r>
                  <a:rPr lang="en-US" sz="1200" dirty="0"/>
                  <a:t>S: 10.0.0.3, 1345</a:t>
                </a:r>
              </a:p>
              <a:p>
                <a:r>
                  <a:rPr lang="en-US" sz="1200" dirty="0"/>
                  <a:t>D: 158.19.20.16, 80</a:t>
                </a:r>
              </a:p>
            </p:txBody>
          </p:sp>
          <p:grpSp>
            <p:nvGrpSpPr>
              <p:cNvPr id="77" name="Group 44"/>
              <p:cNvGrpSpPr>
                <a:grpSpLocks/>
              </p:cNvGrpSpPr>
              <p:nvPr/>
            </p:nvGrpSpPr>
            <p:grpSpPr bwMode="auto">
              <a:xfrm>
                <a:off x="5394" y="786"/>
                <a:ext cx="48" cy="99"/>
                <a:chOff x="5508" y="1599"/>
                <a:chExt cx="48" cy="99"/>
              </a:xfrm>
            </p:grpSpPr>
            <p:sp>
              <p:nvSpPr>
                <p:cNvPr id="117" name="Freeform 43"/>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118" name="Line 41"/>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119" name="Line 42"/>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nvGrpSpPr>
              <p:cNvPr id="78" name="Group 45"/>
              <p:cNvGrpSpPr>
                <a:grpSpLocks/>
              </p:cNvGrpSpPr>
              <p:nvPr/>
            </p:nvGrpSpPr>
            <p:grpSpPr bwMode="auto">
              <a:xfrm>
                <a:off x="5382" y="1044"/>
                <a:ext cx="48" cy="99"/>
                <a:chOff x="5508" y="1599"/>
                <a:chExt cx="48" cy="99"/>
              </a:xfrm>
            </p:grpSpPr>
            <p:sp>
              <p:nvSpPr>
                <p:cNvPr id="114" name="Freeform 46"/>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115" name="Line 47"/>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116" name="Line 48"/>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sp>
          <p:nvSpPr>
            <p:cNvPr id="106" name="Freeform 51"/>
            <p:cNvSpPr>
              <a:spLocks/>
            </p:cNvSpPr>
            <p:nvPr/>
          </p:nvSpPr>
          <p:spPr bwMode="auto">
            <a:xfrm flipH="1">
              <a:off x="4267200" y="5334001"/>
              <a:ext cx="1905000" cy="1066800"/>
            </a:xfrm>
            <a:custGeom>
              <a:avLst/>
              <a:gdLst>
                <a:gd name="T0" fmla="*/ 0 w 417"/>
                <a:gd name="T1" fmla="*/ 264 h 264"/>
                <a:gd name="T2" fmla="*/ 417 w 417"/>
                <a:gd name="T3" fmla="*/ 264 h 264"/>
                <a:gd name="T4" fmla="*/ 417 w 417"/>
                <a:gd name="T5" fmla="*/ 0 h 264"/>
                <a:gd name="T6" fmla="*/ 0 60000 65536"/>
                <a:gd name="T7" fmla="*/ 0 60000 65536"/>
                <a:gd name="T8" fmla="*/ 0 60000 65536"/>
                <a:gd name="T9" fmla="*/ 0 w 417"/>
                <a:gd name="T10" fmla="*/ 0 h 264"/>
                <a:gd name="T11" fmla="*/ 417 w 417"/>
                <a:gd name="T12" fmla="*/ 264 h 264"/>
              </a:gdLst>
              <a:ahLst/>
              <a:cxnLst>
                <a:cxn ang="T6">
                  <a:pos x="T0" y="T1"/>
                </a:cxn>
                <a:cxn ang="T7">
                  <a:pos x="T2" y="T3"/>
                </a:cxn>
                <a:cxn ang="T8">
                  <a:pos x="T4" y="T5"/>
                </a:cxn>
              </a:cxnLst>
              <a:rect l="T9" t="T10" r="T11" b="T12"/>
              <a:pathLst>
                <a:path w="417" h="264">
                  <a:moveTo>
                    <a:pt x="0" y="264"/>
                  </a:moveTo>
                  <a:lnTo>
                    <a:pt x="417" y="264"/>
                  </a:lnTo>
                  <a:lnTo>
                    <a:pt x="417" y="0"/>
                  </a:lnTo>
                </a:path>
              </a:pathLst>
            </a:custGeom>
            <a:noFill/>
            <a:ln w="28575">
              <a:solidFill>
                <a:schemeClr val="tx1"/>
              </a:solidFill>
              <a:round/>
              <a:headEnd type="none" w="med" len="med"/>
              <a:tailEnd type="triangle" w="med" len="med"/>
            </a:ln>
          </p:spPr>
          <p:txBody>
            <a:bodyPr wrap="none"/>
            <a:lstStyle/>
            <a:p>
              <a:endParaRPr lang="en-US"/>
            </a:p>
          </p:txBody>
        </p:sp>
        <p:grpSp>
          <p:nvGrpSpPr>
            <p:cNvPr id="80" name="Group 87"/>
            <p:cNvGrpSpPr>
              <a:grpSpLocks/>
            </p:cNvGrpSpPr>
            <p:nvPr/>
          </p:nvGrpSpPr>
          <p:grpSpPr bwMode="auto">
            <a:xfrm>
              <a:off x="5140325" y="6172200"/>
              <a:ext cx="346075" cy="369888"/>
              <a:chOff x="5140" y="403"/>
              <a:chExt cx="218" cy="233"/>
            </a:xfrm>
          </p:grpSpPr>
          <p:sp>
            <p:nvSpPr>
              <p:cNvPr id="108" name="Oval 86"/>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p>
                <a:endParaRPr lang="en-US"/>
              </a:p>
            </p:txBody>
          </p:sp>
          <p:sp>
            <p:nvSpPr>
              <p:cNvPr id="109" name="Text Box 52"/>
              <p:cNvSpPr txBox="1">
                <a:spLocks noChangeArrowheads="1"/>
              </p:cNvSpPr>
              <p:nvPr/>
            </p:nvSpPr>
            <p:spPr bwMode="auto">
              <a:xfrm>
                <a:off x="5154" y="403"/>
                <a:ext cx="197" cy="233"/>
              </a:xfrm>
              <a:prstGeom prst="rect">
                <a:avLst/>
              </a:prstGeom>
              <a:noFill/>
              <a:ln w="9525">
                <a:noFill/>
                <a:miter lim="800000"/>
                <a:headEnd/>
                <a:tailEnd/>
              </a:ln>
            </p:spPr>
            <p:txBody>
              <a:bodyPr wrap="none">
                <a:spAutoFit/>
              </a:bodyPr>
              <a:lstStyle/>
              <a:p>
                <a:r>
                  <a:rPr lang="en-US" dirty="0">
                    <a:solidFill>
                      <a:srgbClr val="FF0000"/>
                    </a:solidFill>
                  </a:rPr>
                  <a:t>3</a:t>
                </a:r>
              </a:p>
            </p:txBody>
          </p:sp>
        </p:grpSp>
      </p:grpSp>
      <p:grpSp>
        <p:nvGrpSpPr>
          <p:cNvPr id="90" name="Group 108"/>
          <p:cNvGrpSpPr>
            <a:grpSpLocks/>
          </p:cNvGrpSpPr>
          <p:nvPr/>
        </p:nvGrpSpPr>
        <p:grpSpPr bwMode="auto">
          <a:xfrm>
            <a:off x="1447800" y="6067425"/>
            <a:ext cx="2497137" cy="566738"/>
            <a:chOff x="1026" y="3559"/>
            <a:chExt cx="1573" cy="357"/>
          </a:xfrm>
        </p:grpSpPr>
        <p:grpSp>
          <p:nvGrpSpPr>
            <p:cNvPr id="96" name="Group 68"/>
            <p:cNvGrpSpPr>
              <a:grpSpLocks/>
            </p:cNvGrpSpPr>
            <p:nvPr/>
          </p:nvGrpSpPr>
          <p:grpSpPr bwMode="auto">
            <a:xfrm>
              <a:off x="1412" y="3559"/>
              <a:ext cx="1187" cy="357"/>
              <a:chOff x="4381" y="786"/>
              <a:chExt cx="1108" cy="357"/>
            </a:xfrm>
          </p:grpSpPr>
          <p:sp>
            <p:nvSpPr>
              <p:cNvPr id="139" name="Rectangle 69"/>
              <p:cNvSpPr>
                <a:spLocks noChangeArrowheads="1"/>
              </p:cNvSpPr>
              <p:nvPr/>
            </p:nvSpPr>
            <p:spPr bwMode="auto">
              <a:xfrm>
                <a:off x="4385" y="830"/>
                <a:ext cx="1104" cy="256"/>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40" name="Text Box 70"/>
              <p:cNvSpPr txBox="1">
                <a:spLocks noChangeArrowheads="1"/>
              </p:cNvSpPr>
              <p:nvPr/>
            </p:nvSpPr>
            <p:spPr bwMode="auto">
              <a:xfrm>
                <a:off x="4381" y="813"/>
                <a:ext cx="1045" cy="288"/>
              </a:xfrm>
              <a:prstGeom prst="rect">
                <a:avLst/>
              </a:prstGeom>
              <a:noFill/>
              <a:ln w="9525">
                <a:noFill/>
                <a:miter lim="800000"/>
                <a:headEnd/>
                <a:tailEnd/>
              </a:ln>
            </p:spPr>
            <p:txBody>
              <a:bodyPr>
                <a:spAutoFit/>
              </a:bodyPr>
              <a:lstStyle/>
              <a:p>
                <a:r>
                  <a:rPr lang="en-US" sz="1200" dirty="0"/>
                  <a:t>S: 138.76.29.8, 1345</a:t>
                </a:r>
              </a:p>
              <a:p>
                <a:r>
                  <a:rPr lang="en-US" sz="1200" dirty="0"/>
                  <a:t>D: 158.19.20.16, 80</a:t>
                </a:r>
              </a:p>
            </p:txBody>
          </p:sp>
          <p:grpSp>
            <p:nvGrpSpPr>
              <p:cNvPr id="97" name="Group 71"/>
              <p:cNvGrpSpPr>
                <a:grpSpLocks/>
              </p:cNvGrpSpPr>
              <p:nvPr/>
            </p:nvGrpSpPr>
            <p:grpSpPr bwMode="auto">
              <a:xfrm>
                <a:off x="5394" y="786"/>
                <a:ext cx="48" cy="99"/>
                <a:chOff x="5508" y="1599"/>
                <a:chExt cx="48" cy="99"/>
              </a:xfrm>
            </p:grpSpPr>
            <p:sp>
              <p:nvSpPr>
                <p:cNvPr id="146" name="Freeform 72"/>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147" name="Line 73"/>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148" name="Line 74"/>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nvGrpSpPr>
              <p:cNvPr id="104" name="Group 75"/>
              <p:cNvGrpSpPr>
                <a:grpSpLocks/>
              </p:cNvGrpSpPr>
              <p:nvPr/>
            </p:nvGrpSpPr>
            <p:grpSpPr bwMode="auto">
              <a:xfrm>
                <a:off x="5382" y="1044"/>
                <a:ext cx="48" cy="99"/>
                <a:chOff x="5508" y="1599"/>
                <a:chExt cx="48" cy="99"/>
              </a:xfrm>
            </p:grpSpPr>
            <p:sp>
              <p:nvSpPr>
                <p:cNvPr id="143" name="Freeform 76"/>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144" name="Line 77"/>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145" name="Line 78"/>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sp>
          <p:nvSpPr>
            <p:cNvPr id="134" name="Line 79"/>
            <p:cNvSpPr>
              <a:spLocks noChangeShapeType="1"/>
            </p:cNvSpPr>
            <p:nvPr/>
          </p:nvSpPr>
          <p:spPr bwMode="auto">
            <a:xfrm flipH="1">
              <a:off x="1026" y="3729"/>
              <a:ext cx="376" cy="0"/>
            </a:xfrm>
            <a:prstGeom prst="line">
              <a:avLst/>
            </a:prstGeom>
            <a:noFill/>
            <a:ln w="19050">
              <a:solidFill>
                <a:schemeClr val="tx1"/>
              </a:solidFill>
              <a:round/>
              <a:headEnd/>
              <a:tailEnd type="triangle" w="med" len="med"/>
            </a:ln>
          </p:spPr>
          <p:txBody>
            <a:bodyPr wrap="none"/>
            <a:lstStyle/>
            <a:p>
              <a:endParaRPr lang="en-US"/>
            </a:p>
          </p:txBody>
        </p:sp>
        <p:grpSp>
          <p:nvGrpSpPr>
            <p:cNvPr id="105" name="Group 105"/>
            <p:cNvGrpSpPr>
              <a:grpSpLocks/>
            </p:cNvGrpSpPr>
            <p:nvPr/>
          </p:nvGrpSpPr>
          <p:grpSpPr bwMode="auto">
            <a:xfrm>
              <a:off x="1143" y="3616"/>
              <a:ext cx="218" cy="233"/>
              <a:chOff x="5140" y="403"/>
              <a:chExt cx="218" cy="233"/>
            </a:xfrm>
          </p:grpSpPr>
          <p:sp>
            <p:nvSpPr>
              <p:cNvPr id="137" name="Oval 106"/>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p>
                <a:endParaRPr lang="en-US"/>
              </a:p>
            </p:txBody>
          </p:sp>
          <p:sp>
            <p:nvSpPr>
              <p:cNvPr id="138" name="Text Box 107"/>
              <p:cNvSpPr txBox="1">
                <a:spLocks noChangeArrowheads="1"/>
              </p:cNvSpPr>
              <p:nvPr/>
            </p:nvSpPr>
            <p:spPr bwMode="auto">
              <a:xfrm>
                <a:off x="5154" y="403"/>
                <a:ext cx="197" cy="233"/>
              </a:xfrm>
              <a:prstGeom prst="rect">
                <a:avLst/>
              </a:prstGeom>
              <a:noFill/>
              <a:ln w="9525">
                <a:noFill/>
                <a:miter lim="800000"/>
                <a:headEnd/>
                <a:tailEnd/>
              </a:ln>
            </p:spPr>
            <p:txBody>
              <a:bodyPr wrap="none">
                <a:spAutoFit/>
              </a:bodyPr>
              <a:lstStyle/>
              <a:p>
                <a:r>
                  <a:rPr lang="en-US" dirty="0">
                    <a:solidFill>
                      <a:srgbClr val="FF0000"/>
                    </a:solidFill>
                  </a:rPr>
                  <a:t>4</a:t>
                </a:r>
              </a:p>
            </p:txBody>
          </p:sp>
        </p:grpSp>
      </p:grpSp>
      <p:graphicFrame>
        <p:nvGraphicFramePr>
          <p:cNvPr id="150" name="Table 149"/>
          <p:cNvGraphicFramePr>
            <a:graphicFrameLocks noGrp="1"/>
          </p:cNvGraphicFramePr>
          <p:nvPr/>
        </p:nvGraphicFramePr>
        <p:xfrm>
          <a:off x="762000" y="3154680"/>
          <a:ext cx="4267200" cy="111252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tblGrid>
              <a:tr h="370840">
                <a:tc>
                  <a:txBody>
                    <a:bodyPr/>
                    <a:lstStyle/>
                    <a:p>
                      <a:pPr algn="ctr"/>
                      <a:r>
                        <a:rPr lang="en-US" dirty="0"/>
                        <a:t>Global</a:t>
                      </a:r>
                      <a:endParaRPr lang="vi-VN" dirty="0"/>
                    </a:p>
                  </a:txBody>
                  <a:tcPr/>
                </a:tc>
                <a:tc>
                  <a:txBody>
                    <a:bodyPr/>
                    <a:lstStyle/>
                    <a:p>
                      <a:pPr algn="ctr"/>
                      <a:r>
                        <a:rPr lang="en-US" dirty="0"/>
                        <a:t>Local</a:t>
                      </a:r>
                      <a:endParaRPr lang="vi-VN" dirty="0"/>
                    </a:p>
                  </a:txBody>
                  <a:tcPr/>
                </a:tc>
                <a:extLst>
                  <a:ext uri="{0D108BD9-81ED-4DB2-BD59-A6C34878D82A}">
                    <a16:rowId xmlns:a16="http://schemas.microsoft.com/office/drawing/2014/main" val="1000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a:t>138.76.29.7</a:t>
                      </a:r>
                      <a:endParaRPr lang="vi-VN" dirty="0"/>
                    </a:p>
                  </a:txBody>
                  <a:tcPr/>
                </a:tc>
                <a:tc>
                  <a:txBody>
                    <a:bodyPr/>
                    <a:lstStyle/>
                    <a:p>
                      <a:pPr algn="ctr"/>
                      <a:r>
                        <a:rPr lang="en-US" dirty="0"/>
                        <a:t>10.0.0.1</a:t>
                      </a:r>
                      <a:endParaRPr lang="vi-VN" dirty="0"/>
                    </a:p>
                  </a:txBody>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138.76.29.8</a:t>
                      </a:r>
                      <a:endParaRPr lang="vi-VN" dirty="0"/>
                    </a:p>
                  </a:txBody>
                  <a:tcPr/>
                </a:tc>
                <a:tc>
                  <a:txBody>
                    <a:bodyPr/>
                    <a:lstStyle/>
                    <a:p>
                      <a:pPr algn="ctr"/>
                      <a:r>
                        <a:rPr lang="en-US" dirty="0"/>
                        <a:t>10.0.0.3</a:t>
                      </a:r>
                      <a:endParaRPr lang="vi-VN" dirty="0"/>
                    </a:p>
                  </a:txBody>
                  <a:tcPr/>
                </a:tc>
                <a:extLst>
                  <a:ext uri="{0D108BD9-81ED-4DB2-BD59-A6C34878D82A}">
                    <a16:rowId xmlns:a16="http://schemas.microsoft.com/office/drawing/2014/main" val="10002"/>
                  </a:ext>
                </a:extLst>
              </a:tr>
            </a:tbl>
          </a:graphicData>
        </a:graphic>
      </p:graphicFrame>
      <p:sp>
        <p:nvSpPr>
          <p:cNvPr id="129" name="Slide Number Placeholder 128"/>
          <p:cNvSpPr>
            <a:spLocks noGrp="1"/>
          </p:cNvSpPr>
          <p:nvPr>
            <p:ph type="sldNum" sz="quarter" idx="12"/>
          </p:nvPr>
        </p:nvSpPr>
        <p:spPr/>
        <p:txBody>
          <a:bodyPr/>
          <a:lstStyle/>
          <a:p>
            <a:fld id="{4810A696-75C0-4E1D-A482-26D5420205C7}" type="slidenum">
              <a:rPr lang="en-US" smtClean="0"/>
              <a:pPr/>
              <a:t>58</a:t>
            </a:fld>
            <a:endParaRPr lang="en-US"/>
          </a:p>
        </p:txBody>
      </p:sp>
      <p:sp>
        <p:nvSpPr>
          <p:cNvPr id="130" name="Footer Placeholder 129"/>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right)">
                                      <p:cBhvr>
                                        <p:cTn id="27" dur="10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dissolv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wipe(right)">
                                      <p:cBhvr>
                                        <p:cTn id="37" dur="1000"/>
                                        <p:tgtEl>
                                          <p:spTgt spid="39"/>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nodeType="clickEffect">
                                  <p:stCondLst>
                                    <p:cond delay="0"/>
                                  </p:stCondLst>
                                  <p:childTnLst>
                                    <p:set>
                                      <p:cBhvr>
                                        <p:cTn id="41" dur="1" fill="hold">
                                          <p:stCondLst>
                                            <p:cond delay="0"/>
                                          </p:stCondLst>
                                        </p:cTn>
                                        <p:tgtEl>
                                          <p:spTgt spid="39"/>
                                        </p:tgtEl>
                                        <p:attrNameLst>
                                          <p:attrName>style.visibility</p:attrName>
                                        </p:attrNameLst>
                                      </p:cBhvr>
                                      <p:to>
                                        <p:strVal val="hidden"/>
                                      </p:to>
                                    </p:set>
                                  </p:childTnLst>
                                </p:cTn>
                              </p:par>
                              <p:par>
                                <p:cTn id="42" presetID="1" presetClass="exit" presetSubtype="0" fill="hold" nodeType="withEffect">
                                  <p:stCondLst>
                                    <p:cond delay="0"/>
                                  </p:stCondLst>
                                  <p:childTnLst>
                                    <p:set>
                                      <p:cBhvr>
                                        <p:cTn id="43" dur="1" fill="hold">
                                          <p:stCondLst>
                                            <p:cond delay="0"/>
                                          </p:stCondLst>
                                        </p:cTn>
                                        <p:tgtEl>
                                          <p:spTgt spid="4"/>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2" fill="hold" nodeType="clickEffect">
                                  <p:stCondLst>
                                    <p:cond delay="0"/>
                                  </p:stCondLst>
                                  <p:childTnLst>
                                    <p:set>
                                      <p:cBhvr>
                                        <p:cTn id="47" dur="1" fill="hold">
                                          <p:stCondLst>
                                            <p:cond delay="0"/>
                                          </p:stCondLst>
                                        </p:cTn>
                                        <p:tgtEl>
                                          <p:spTgt spid="67"/>
                                        </p:tgtEl>
                                        <p:attrNameLst>
                                          <p:attrName>style.visibility</p:attrName>
                                        </p:attrNameLst>
                                      </p:cBhvr>
                                      <p:to>
                                        <p:strVal val="visible"/>
                                      </p:to>
                                    </p:set>
                                    <p:animEffect transition="in" filter="wipe(right)">
                                      <p:cBhvr>
                                        <p:cTn id="48" dur="500"/>
                                        <p:tgtEl>
                                          <p:spTgt spid="67"/>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5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2" fill="hold" nodeType="clickEffect">
                                  <p:stCondLst>
                                    <p:cond delay="0"/>
                                  </p:stCondLst>
                                  <p:childTnLst>
                                    <p:set>
                                      <p:cBhvr>
                                        <p:cTn id="56" dur="1" fill="hold">
                                          <p:stCondLst>
                                            <p:cond delay="0"/>
                                          </p:stCondLst>
                                        </p:cTn>
                                        <p:tgtEl>
                                          <p:spTgt spid="90"/>
                                        </p:tgtEl>
                                        <p:attrNameLst>
                                          <p:attrName>style.visibility</p:attrName>
                                        </p:attrNameLst>
                                      </p:cBhvr>
                                      <p:to>
                                        <p:strVal val="visible"/>
                                      </p:to>
                                    </p:set>
                                    <p:animEffect transition="in" filter="wipe(right)">
                                      <p:cBhvr>
                                        <p:cTn id="57" dur="1000"/>
                                        <p:tgtEl>
                                          <p:spTgt spid="90"/>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xit" presetSubtype="0" fill="hold" nodeType="clickEffect">
                                  <p:stCondLst>
                                    <p:cond delay="0"/>
                                  </p:stCondLst>
                                  <p:childTnLst>
                                    <p:set>
                                      <p:cBhvr>
                                        <p:cTn id="61" dur="1" fill="hold">
                                          <p:stCondLst>
                                            <p:cond delay="0"/>
                                          </p:stCondLst>
                                        </p:cTn>
                                        <p:tgtEl>
                                          <p:spTgt spid="67"/>
                                        </p:tgtEl>
                                        <p:attrNameLst>
                                          <p:attrName>style.visibility</p:attrName>
                                        </p:attrNameLst>
                                      </p:cBhvr>
                                      <p:to>
                                        <p:strVal val="hidden"/>
                                      </p:to>
                                    </p:set>
                                  </p:childTnLst>
                                </p:cTn>
                              </p:par>
                              <p:par>
                                <p:cTn id="62" presetID="1" presetClass="exit" presetSubtype="0" fill="hold" nodeType="withEffect">
                                  <p:stCondLst>
                                    <p:cond delay="0"/>
                                  </p:stCondLst>
                                  <p:childTnLst>
                                    <p:set>
                                      <p:cBhvr>
                                        <p:cTn id="63" dur="1" fill="hold">
                                          <p:stCondLst>
                                            <p:cond delay="0"/>
                                          </p:stCondLst>
                                        </p:cTn>
                                        <p:tgtEl>
                                          <p:spTgt spid="90"/>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46"/>
                                        </p:tgtEl>
                                        <p:attrNameLst>
                                          <p:attrName>style.visibility</p:attrName>
                                        </p:attrNameLst>
                                      </p:cBhvr>
                                      <p:to>
                                        <p:strVal val="visible"/>
                                      </p:to>
                                    </p:set>
                                    <p:animEffect transition="in" filter="wipe(left)">
                                      <p:cBhvr>
                                        <p:cTn id="68" dur="1000"/>
                                        <p:tgtEl>
                                          <p:spTgt spid="46"/>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wipe(left)">
                                      <p:cBhvr>
                                        <p:cTn id="73"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Overloading NAT</a:t>
            </a:r>
          </a:p>
        </p:txBody>
      </p:sp>
      <p:sp>
        <p:nvSpPr>
          <p:cNvPr id="3" name="Content Placeholder 2"/>
          <p:cNvSpPr>
            <a:spLocks noGrp="1"/>
          </p:cNvSpPr>
          <p:nvPr>
            <p:ph sz="quarter" idx="1"/>
          </p:nvPr>
        </p:nvSpPr>
        <p:spPr>
          <a:xfrm>
            <a:off x="228600" y="1295400"/>
            <a:ext cx="8610600" cy="4876799"/>
          </a:xfrm>
        </p:spPr>
        <p:txBody>
          <a:bodyPr>
            <a:normAutofit/>
          </a:bodyPr>
          <a:lstStyle/>
          <a:p>
            <a:r>
              <a:rPr lang="en-US" sz="2400" dirty="0" err="1"/>
              <a:t>Cấu</a:t>
            </a:r>
            <a:r>
              <a:rPr lang="en-US" sz="2400" dirty="0"/>
              <a:t> </a:t>
            </a:r>
            <a:r>
              <a:rPr lang="en-US" sz="2400" dirty="0" err="1"/>
              <a:t>hình</a:t>
            </a:r>
            <a:r>
              <a:rPr lang="en-US" sz="2400" dirty="0"/>
              <a:t>: n local IP </a:t>
            </a:r>
            <a:r>
              <a:rPr lang="en-US" sz="2400" dirty="0">
                <a:sym typeface="Wingdings"/>
              </a:rPr>
              <a:t></a:t>
            </a:r>
            <a:r>
              <a:rPr lang="en-US" sz="2400" dirty="0"/>
              <a:t> 1 global IP</a:t>
            </a:r>
          </a:p>
          <a:p>
            <a:pPr lvl="1"/>
            <a:r>
              <a:rPr lang="en-US" sz="2000" dirty="0"/>
              <a:t>NAT: &lt;local IP, local port&gt; </a:t>
            </a:r>
            <a:r>
              <a:rPr lang="en-US" sz="2000" dirty="0">
                <a:sym typeface="Wingdings"/>
              </a:rPr>
              <a:t> </a:t>
            </a:r>
            <a:r>
              <a:rPr lang="en-US" sz="2000" dirty="0"/>
              <a:t>&lt;</a:t>
            </a:r>
            <a:r>
              <a:rPr lang="en-US" sz="2000" dirty="0">
                <a:solidFill>
                  <a:srgbClr val="FF0000"/>
                </a:solidFill>
              </a:rPr>
              <a:t>global IP</a:t>
            </a:r>
            <a:r>
              <a:rPr lang="en-US" sz="2000" dirty="0"/>
              <a:t>, global port&gt;</a:t>
            </a:r>
          </a:p>
          <a:p>
            <a:pPr lvl="1"/>
            <a:r>
              <a:rPr lang="en-US" sz="2000" dirty="0" err="1"/>
              <a:t>Có</a:t>
            </a:r>
            <a:r>
              <a:rPr lang="en-US" sz="2000" dirty="0"/>
              <a:t> n </a:t>
            </a:r>
            <a:r>
              <a:rPr lang="en-US" sz="2000" dirty="0" err="1"/>
              <a:t>kết</a:t>
            </a:r>
            <a:r>
              <a:rPr lang="en-US" sz="2000" dirty="0"/>
              <a:t> </a:t>
            </a:r>
            <a:r>
              <a:rPr lang="en-US" sz="2000" dirty="0" err="1"/>
              <a:t>nối</a:t>
            </a:r>
            <a:r>
              <a:rPr lang="en-US" sz="2000" dirty="0"/>
              <a:t> </a:t>
            </a:r>
            <a:r>
              <a:rPr lang="en-US" sz="2000" dirty="0" err="1"/>
              <a:t>đồng</a:t>
            </a:r>
            <a:r>
              <a:rPr lang="en-US" sz="2000" dirty="0"/>
              <a:t> </a:t>
            </a:r>
            <a:r>
              <a:rPr lang="en-US" sz="2000" dirty="0" err="1"/>
              <a:t>thời</a:t>
            </a:r>
            <a:endParaRPr lang="en-US" sz="2000" dirty="0"/>
          </a:p>
          <a:p>
            <a:pPr lvl="1"/>
            <a:r>
              <a:rPr lang="en-US" sz="2000" dirty="0" err="1"/>
              <a:t>Bên</a:t>
            </a:r>
            <a:r>
              <a:rPr lang="en-US" sz="2000" dirty="0"/>
              <a:t> </a:t>
            </a:r>
            <a:r>
              <a:rPr lang="en-US" sz="2000" dirty="0" err="1"/>
              <a:t>ngoài</a:t>
            </a:r>
            <a:r>
              <a:rPr lang="en-US" sz="2000" dirty="0"/>
              <a:t> (outside) </a:t>
            </a:r>
            <a:r>
              <a:rPr lang="en-US" sz="2000" dirty="0" err="1">
                <a:solidFill>
                  <a:srgbClr val="FF0000"/>
                </a:solidFill>
              </a:rPr>
              <a:t>không</a:t>
            </a:r>
            <a:r>
              <a:rPr lang="en-US" sz="2000" dirty="0"/>
              <a:t> </a:t>
            </a:r>
            <a:r>
              <a:rPr lang="en-US" sz="2000" dirty="0" err="1"/>
              <a:t>thể</a:t>
            </a:r>
            <a:r>
              <a:rPr lang="en-US" sz="2000" dirty="0"/>
              <a:t> </a:t>
            </a:r>
            <a:r>
              <a:rPr lang="en-US" sz="2000" dirty="0" err="1"/>
              <a:t>chủ</a:t>
            </a:r>
            <a:r>
              <a:rPr lang="en-US" sz="2000" dirty="0"/>
              <a:t> </a:t>
            </a:r>
            <a:r>
              <a:rPr lang="en-US" sz="2000" dirty="0" err="1"/>
              <a:t>động</a:t>
            </a:r>
            <a:r>
              <a:rPr lang="en-US" sz="2000" dirty="0"/>
              <a:t> </a:t>
            </a:r>
            <a:r>
              <a:rPr lang="en-US" sz="2000" dirty="0" err="1"/>
              <a:t>tạo</a:t>
            </a:r>
            <a:r>
              <a:rPr lang="en-US" sz="2000" dirty="0"/>
              <a:t> </a:t>
            </a:r>
            <a:r>
              <a:rPr lang="en-US" sz="2000" dirty="0" err="1"/>
              <a:t>kết</a:t>
            </a:r>
            <a:r>
              <a:rPr lang="en-US" sz="2000" dirty="0"/>
              <a:t> </a:t>
            </a:r>
            <a:r>
              <a:rPr lang="en-US" sz="2000" dirty="0" err="1"/>
              <a:t>nối</a:t>
            </a:r>
            <a:r>
              <a:rPr lang="en-US" sz="2000" dirty="0"/>
              <a:t> </a:t>
            </a:r>
            <a:r>
              <a:rPr lang="en-US" sz="2000" dirty="0" err="1"/>
              <a:t>với</a:t>
            </a:r>
            <a:r>
              <a:rPr lang="en-US" sz="2000" dirty="0"/>
              <a:t> </a:t>
            </a:r>
            <a:r>
              <a:rPr lang="en-US" sz="2000" dirty="0" err="1"/>
              <a:t>bên</a:t>
            </a:r>
            <a:r>
              <a:rPr lang="en-US" sz="2000" dirty="0"/>
              <a:t> </a:t>
            </a:r>
            <a:r>
              <a:rPr lang="en-US" sz="2000" dirty="0" err="1"/>
              <a:t>trong</a:t>
            </a:r>
            <a:r>
              <a:rPr lang="en-US" sz="2000" dirty="0"/>
              <a:t> (inside)</a:t>
            </a:r>
          </a:p>
          <a:p>
            <a:pPr lvl="1"/>
            <a:endParaRPr lang="en-US" sz="2000" dirty="0"/>
          </a:p>
          <a:p>
            <a:pPr lvl="1"/>
            <a:endParaRPr lang="en-US" dirty="0"/>
          </a:p>
          <a:p>
            <a:endParaRPr lang="en-US" dirty="0"/>
          </a:p>
          <a:p>
            <a:endParaRPr lang="en-US" dirty="0"/>
          </a:p>
        </p:txBody>
      </p:sp>
      <p:graphicFrame>
        <p:nvGraphicFramePr>
          <p:cNvPr id="7" name="Table 6"/>
          <p:cNvGraphicFramePr>
            <a:graphicFrameLocks noGrp="1"/>
          </p:cNvGraphicFramePr>
          <p:nvPr/>
        </p:nvGraphicFramePr>
        <p:xfrm>
          <a:off x="762000" y="3175000"/>
          <a:ext cx="4267200" cy="74168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tblGrid>
              <a:tr h="370840">
                <a:tc>
                  <a:txBody>
                    <a:bodyPr/>
                    <a:lstStyle/>
                    <a:p>
                      <a:pPr algn="ctr"/>
                      <a:r>
                        <a:rPr lang="en-US" dirty="0"/>
                        <a:t>Global</a:t>
                      </a:r>
                      <a:endParaRPr lang="vi-VN" dirty="0"/>
                    </a:p>
                  </a:txBody>
                  <a:tcPr/>
                </a:tc>
                <a:tc>
                  <a:txBody>
                    <a:bodyPr/>
                    <a:lstStyle/>
                    <a:p>
                      <a:pPr algn="ctr"/>
                      <a:r>
                        <a:rPr lang="en-US" dirty="0"/>
                        <a:t>Local</a:t>
                      </a:r>
                      <a:endParaRPr lang="vi-VN" dirty="0"/>
                    </a:p>
                  </a:txBody>
                  <a:tcPr/>
                </a:tc>
                <a:extLst>
                  <a:ext uri="{0D108BD9-81ED-4DB2-BD59-A6C34878D82A}">
                    <a16:rowId xmlns:a16="http://schemas.microsoft.com/office/drawing/2014/main" val="1000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a:t>138.76.29.7, 4590</a:t>
                      </a:r>
                      <a:endParaRPr lang="vi-VN" dirty="0"/>
                    </a:p>
                  </a:txBody>
                  <a:tcPr/>
                </a:tc>
                <a:tc>
                  <a:txBody>
                    <a:bodyPr/>
                    <a:lstStyle/>
                    <a:p>
                      <a:pPr algn="ctr"/>
                      <a:r>
                        <a:rPr lang="en-US" dirty="0"/>
                        <a:t>10.0.0.1, 3345</a:t>
                      </a:r>
                      <a:endParaRPr lang="vi-VN" dirty="0"/>
                    </a:p>
                  </a:txBody>
                  <a:tcPr/>
                </a:tc>
                <a:extLst>
                  <a:ext uri="{0D108BD9-81ED-4DB2-BD59-A6C34878D82A}">
                    <a16:rowId xmlns:a16="http://schemas.microsoft.com/office/drawing/2014/main" val="10001"/>
                  </a:ext>
                </a:extLst>
              </a:tr>
            </a:tbl>
          </a:graphicData>
        </a:graphic>
      </p:graphicFrame>
      <p:sp>
        <p:nvSpPr>
          <p:cNvPr id="8" name="Freeform 139"/>
          <p:cNvSpPr>
            <a:spLocks/>
          </p:cNvSpPr>
          <p:nvPr/>
        </p:nvSpPr>
        <p:spPr bwMode="auto">
          <a:xfrm>
            <a:off x="147638" y="4548187"/>
            <a:ext cx="4089400" cy="1355725"/>
          </a:xfrm>
          <a:custGeom>
            <a:avLst/>
            <a:gdLst>
              <a:gd name="T0" fmla="*/ 1888 w 2269"/>
              <a:gd name="T1" fmla="*/ 285 h 854"/>
              <a:gd name="T2" fmla="*/ 418 w 2269"/>
              <a:gd name="T3" fmla="*/ 283 h 854"/>
              <a:gd name="T4" fmla="*/ 60 w 2269"/>
              <a:gd name="T5" fmla="*/ 83 h 854"/>
              <a:gd name="T6" fmla="*/ 60 w 2269"/>
              <a:gd name="T7" fmla="*/ 781 h 854"/>
              <a:gd name="T8" fmla="*/ 374 w 2269"/>
              <a:gd name="T9" fmla="*/ 519 h 854"/>
              <a:gd name="T10" fmla="*/ 2017 w 2269"/>
              <a:gd name="T11" fmla="*/ 447 h 854"/>
              <a:gd name="T12" fmla="*/ 1888 w 2269"/>
              <a:gd name="T13" fmla="*/ 285 h 854"/>
              <a:gd name="T14" fmla="*/ 0 60000 65536"/>
              <a:gd name="T15" fmla="*/ 0 60000 65536"/>
              <a:gd name="T16" fmla="*/ 0 60000 65536"/>
              <a:gd name="T17" fmla="*/ 0 60000 65536"/>
              <a:gd name="T18" fmla="*/ 0 60000 65536"/>
              <a:gd name="T19" fmla="*/ 0 60000 65536"/>
              <a:gd name="T20" fmla="*/ 0 60000 65536"/>
              <a:gd name="T21" fmla="*/ 0 w 2269"/>
              <a:gd name="T22" fmla="*/ 0 h 854"/>
              <a:gd name="T23" fmla="*/ 2269 w 2269"/>
              <a:gd name="T24" fmla="*/ 854 h 8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9" h="854">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rotWithShape="1">
            <a:gsLst>
              <a:gs pos="0">
                <a:srgbClr val="FFFFFF">
                  <a:alpha val="98000"/>
                </a:srgbClr>
              </a:gs>
              <a:gs pos="100000">
                <a:srgbClr val="66CCFF"/>
              </a:gs>
            </a:gsLst>
            <a:lin ang="0" scaled="1"/>
          </a:gradFill>
          <a:ln w="9525">
            <a:noFill/>
            <a:round/>
            <a:headEnd/>
            <a:tailEnd/>
          </a:ln>
        </p:spPr>
        <p:txBody>
          <a:bodyPr wrap="none" anchor="ctr"/>
          <a:lstStyle/>
          <a:p>
            <a:endParaRPr lang="en-US"/>
          </a:p>
        </p:txBody>
      </p:sp>
      <p:sp>
        <p:nvSpPr>
          <p:cNvPr id="9" name="Freeform 29"/>
          <p:cNvSpPr>
            <a:spLocks/>
          </p:cNvSpPr>
          <p:nvPr/>
        </p:nvSpPr>
        <p:spPr bwMode="auto">
          <a:xfrm>
            <a:off x="4437063" y="3819525"/>
            <a:ext cx="3738562" cy="2697162"/>
          </a:xfrm>
          <a:custGeom>
            <a:avLst/>
            <a:gdLst>
              <a:gd name="T0" fmla="*/ 349 w 2355"/>
              <a:gd name="T1" fmla="*/ 761 h 1699"/>
              <a:gd name="T2" fmla="*/ 1651 w 2355"/>
              <a:gd name="T3" fmla="*/ 732 h 1699"/>
              <a:gd name="T4" fmla="*/ 1773 w 2355"/>
              <a:gd name="T5" fmla="*/ 230 h 1699"/>
              <a:gd name="T6" fmla="*/ 2029 w 2355"/>
              <a:gd name="T7" fmla="*/ 8 h 1699"/>
              <a:gd name="T8" fmla="*/ 2267 w 2355"/>
              <a:gd name="T9" fmla="*/ 183 h 1699"/>
              <a:gd name="T10" fmla="*/ 2355 w 2355"/>
              <a:gd name="T11" fmla="*/ 942 h 1699"/>
              <a:gd name="T12" fmla="*/ 2267 w 2355"/>
              <a:gd name="T13" fmla="*/ 1592 h 1699"/>
              <a:gd name="T14" fmla="*/ 1840 w 2355"/>
              <a:gd name="T15" fmla="*/ 1586 h 1699"/>
              <a:gd name="T16" fmla="*/ 1670 w 2355"/>
              <a:gd name="T17" fmla="*/ 1025 h 1699"/>
              <a:gd name="T18" fmla="*/ 220 w 2355"/>
              <a:gd name="T19" fmla="*/ 923 h 1699"/>
              <a:gd name="T20" fmla="*/ 349 w 2355"/>
              <a:gd name="T21" fmla="*/ 761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66CCFF"/>
          </a:solidFill>
          <a:ln w="9525">
            <a:noFill/>
            <a:round/>
            <a:headEnd/>
            <a:tailEnd/>
          </a:ln>
        </p:spPr>
        <p:txBody>
          <a:bodyPr wrap="none" anchor="ctr"/>
          <a:lstStyle/>
          <a:p>
            <a:endParaRPr lang="en-US"/>
          </a:p>
        </p:txBody>
      </p:sp>
      <p:graphicFrame>
        <p:nvGraphicFramePr>
          <p:cNvPr id="10" name="Object 27"/>
          <p:cNvGraphicFramePr>
            <a:graphicFrameLocks noChangeAspect="1"/>
          </p:cNvGraphicFramePr>
          <p:nvPr/>
        </p:nvGraphicFramePr>
        <p:xfrm>
          <a:off x="7466013" y="4130675"/>
          <a:ext cx="555625" cy="463550"/>
        </p:xfrm>
        <a:graphic>
          <a:graphicData uri="http://schemas.openxmlformats.org/presentationml/2006/ole">
            <mc:AlternateContent xmlns:mc="http://schemas.openxmlformats.org/markup-compatibility/2006">
              <mc:Choice xmlns:v="urn:schemas-microsoft-com:vml" Requires="v">
                <p:oleObj name="Clip" r:id="rId3" imgW="1305000" imgH="1085760" progId="">
                  <p:embed/>
                </p:oleObj>
              </mc:Choice>
              <mc:Fallback>
                <p:oleObj name="Clip" r:id="rId3" imgW="1305000" imgH="1085760" progId="">
                  <p:embed/>
                  <p:pic>
                    <p:nvPicPr>
                      <p:cNvPr id="0"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6013" y="4130675"/>
                        <a:ext cx="555625" cy="4635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1" name="Object 30"/>
          <p:cNvGraphicFramePr>
            <a:graphicFrameLocks noChangeAspect="1"/>
          </p:cNvGraphicFramePr>
          <p:nvPr/>
        </p:nvGraphicFramePr>
        <p:xfrm>
          <a:off x="7515225" y="4919662"/>
          <a:ext cx="579438" cy="482600"/>
        </p:xfrm>
        <a:graphic>
          <a:graphicData uri="http://schemas.openxmlformats.org/presentationml/2006/ole">
            <mc:AlternateContent xmlns:mc="http://schemas.openxmlformats.org/markup-compatibility/2006">
              <mc:Choice xmlns:v="urn:schemas-microsoft-com:vml" Requires="v">
                <p:oleObj name="Clip" r:id="rId5" imgW="1305000" imgH="1085760" progId="">
                  <p:embed/>
                </p:oleObj>
              </mc:Choice>
              <mc:Fallback>
                <p:oleObj name="Clip" r:id="rId5" imgW="1305000" imgH="1085760" progId="">
                  <p:embed/>
                  <p:pic>
                    <p:nvPicPr>
                      <p:cNvPr id="0"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5225" y="4919662"/>
                        <a:ext cx="579438" cy="4826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2" name="Object 31"/>
          <p:cNvGraphicFramePr>
            <a:graphicFrameLocks noChangeAspect="1"/>
          </p:cNvGraphicFramePr>
          <p:nvPr/>
        </p:nvGraphicFramePr>
        <p:xfrm>
          <a:off x="7486650" y="5684837"/>
          <a:ext cx="563563" cy="469900"/>
        </p:xfrm>
        <a:graphic>
          <a:graphicData uri="http://schemas.openxmlformats.org/presentationml/2006/ole">
            <mc:AlternateContent xmlns:mc="http://schemas.openxmlformats.org/markup-compatibility/2006">
              <mc:Choice xmlns:v="urn:schemas-microsoft-com:vml" Requires="v">
                <p:oleObj name="Clip" r:id="rId6" imgW="1305000" imgH="1085760" progId="">
                  <p:embed/>
                </p:oleObj>
              </mc:Choice>
              <mc:Fallback>
                <p:oleObj name="Clip" r:id="rId6" imgW="1305000" imgH="1085760" progId="">
                  <p:embed/>
                  <p:pic>
                    <p:nvPicPr>
                      <p:cNvPr id="0" name="Object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86650" y="5684837"/>
                        <a:ext cx="563563" cy="4699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3" name="Line 32"/>
          <p:cNvSpPr>
            <a:spLocks noChangeShapeType="1"/>
          </p:cNvSpPr>
          <p:nvPr/>
        </p:nvSpPr>
        <p:spPr bwMode="auto">
          <a:xfrm>
            <a:off x="4551363" y="5141912"/>
            <a:ext cx="3025775" cy="6350"/>
          </a:xfrm>
          <a:prstGeom prst="line">
            <a:avLst/>
          </a:prstGeom>
          <a:noFill/>
          <a:ln w="19050">
            <a:solidFill>
              <a:schemeClr val="tx1"/>
            </a:solidFill>
            <a:round/>
            <a:headEnd/>
            <a:tailEnd/>
          </a:ln>
        </p:spPr>
        <p:txBody>
          <a:bodyPr wrap="none"/>
          <a:lstStyle/>
          <a:p>
            <a:endParaRPr lang="en-US"/>
          </a:p>
        </p:txBody>
      </p:sp>
      <p:sp>
        <p:nvSpPr>
          <p:cNvPr id="14" name="Line 33"/>
          <p:cNvSpPr>
            <a:spLocks noChangeShapeType="1"/>
          </p:cNvSpPr>
          <p:nvPr/>
        </p:nvSpPr>
        <p:spPr bwMode="auto">
          <a:xfrm flipH="1">
            <a:off x="7386638" y="4398962"/>
            <a:ext cx="9525" cy="1492250"/>
          </a:xfrm>
          <a:prstGeom prst="line">
            <a:avLst/>
          </a:prstGeom>
          <a:noFill/>
          <a:ln w="19050">
            <a:solidFill>
              <a:schemeClr val="tx1"/>
            </a:solidFill>
            <a:round/>
            <a:headEnd/>
            <a:tailEnd/>
          </a:ln>
        </p:spPr>
        <p:txBody>
          <a:bodyPr wrap="none"/>
          <a:lstStyle/>
          <a:p>
            <a:endParaRPr lang="en-US"/>
          </a:p>
        </p:txBody>
      </p:sp>
      <p:sp>
        <p:nvSpPr>
          <p:cNvPr id="15" name="Line 34"/>
          <p:cNvSpPr>
            <a:spLocks noChangeShapeType="1"/>
          </p:cNvSpPr>
          <p:nvPr/>
        </p:nvSpPr>
        <p:spPr bwMode="auto">
          <a:xfrm>
            <a:off x="7391400" y="4394200"/>
            <a:ext cx="133350" cy="6350"/>
          </a:xfrm>
          <a:prstGeom prst="line">
            <a:avLst/>
          </a:prstGeom>
          <a:noFill/>
          <a:ln w="19050">
            <a:solidFill>
              <a:schemeClr val="tx1"/>
            </a:solidFill>
            <a:round/>
            <a:headEnd/>
            <a:tailEnd/>
          </a:ln>
        </p:spPr>
        <p:txBody>
          <a:bodyPr wrap="none"/>
          <a:lstStyle/>
          <a:p>
            <a:endParaRPr lang="en-US"/>
          </a:p>
        </p:txBody>
      </p:sp>
      <p:sp>
        <p:nvSpPr>
          <p:cNvPr id="16" name="Line 35"/>
          <p:cNvSpPr>
            <a:spLocks noChangeShapeType="1"/>
          </p:cNvSpPr>
          <p:nvPr/>
        </p:nvSpPr>
        <p:spPr bwMode="auto">
          <a:xfrm flipV="1">
            <a:off x="7397750" y="5899150"/>
            <a:ext cx="171450" cy="0"/>
          </a:xfrm>
          <a:prstGeom prst="line">
            <a:avLst/>
          </a:prstGeom>
          <a:noFill/>
          <a:ln w="19050">
            <a:solidFill>
              <a:schemeClr val="tx1"/>
            </a:solidFill>
            <a:round/>
            <a:headEnd/>
            <a:tailEnd/>
          </a:ln>
        </p:spPr>
        <p:txBody>
          <a:bodyPr wrap="none"/>
          <a:lstStyle/>
          <a:p>
            <a:endParaRPr lang="en-US"/>
          </a:p>
        </p:txBody>
      </p:sp>
      <p:sp>
        <p:nvSpPr>
          <p:cNvPr id="17" name="Text Box 36"/>
          <p:cNvSpPr txBox="1">
            <a:spLocks noChangeArrowheads="1"/>
          </p:cNvSpPr>
          <p:nvPr/>
        </p:nvSpPr>
        <p:spPr bwMode="auto">
          <a:xfrm>
            <a:off x="8016875" y="4129087"/>
            <a:ext cx="892175" cy="336550"/>
          </a:xfrm>
          <a:prstGeom prst="rect">
            <a:avLst/>
          </a:prstGeom>
          <a:noFill/>
          <a:ln w="9525">
            <a:noFill/>
            <a:miter lim="800000"/>
            <a:headEnd/>
            <a:tailEnd/>
          </a:ln>
        </p:spPr>
        <p:txBody>
          <a:bodyPr wrap="none">
            <a:spAutoFit/>
          </a:bodyPr>
          <a:lstStyle/>
          <a:p>
            <a:r>
              <a:rPr lang="en-US" sz="1600"/>
              <a:t>10.0.0.1</a:t>
            </a:r>
          </a:p>
        </p:txBody>
      </p:sp>
      <p:sp>
        <p:nvSpPr>
          <p:cNvPr id="18" name="Text Box 37"/>
          <p:cNvSpPr txBox="1">
            <a:spLocks noChangeArrowheads="1"/>
          </p:cNvSpPr>
          <p:nvPr/>
        </p:nvSpPr>
        <p:spPr bwMode="auto">
          <a:xfrm>
            <a:off x="8143875" y="4897437"/>
            <a:ext cx="923925" cy="336550"/>
          </a:xfrm>
          <a:prstGeom prst="rect">
            <a:avLst/>
          </a:prstGeom>
          <a:noFill/>
          <a:ln w="9525">
            <a:noFill/>
            <a:miter lim="800000"/>
            <a:headEnd/>
            <a:tailEnd/>
          </a:ln>
        </p:spPr>
        <p:txBody>
          <a:bodyPr wrap="none">
            <a:spAutoFit/>
          </a:bodyPr>
          <a:lstStyle/>
          <a:p>
            <a:r>
              <a:rPr lang="en-US" sz="1600"/>
              <a:t>10.0.0.2</a:t>
            </a:r>
          </a:p>
        </p:txBody>
      </p:sp>
      <p:sp>
        <p:nvSpPr>
          <p:cNvPr id="19" name="Text Box 38"/>
          <p:cNvSpPr txBox="1">
            <a:spLocks noChangeArrowheads="1"/>
          </p:cNvSpPr>
          <p:nvPr/>
        </p:nvSpPr>
        <p:spPr bwMode="auto">
          <a:xfrm>
            <a:off x="8105775" y="5792787"/>
            <a:ext cx="923925" cy="336550"/>
          </a:xfrm>
          <a:prstGeom prst="rect">
            <a:avLst/>
          </a:prstGeom>
          <a:noFill/>
          <a:ln w="9525">
            <a:noFill/>
            <a:miter lim="800000"/>
            <a:headEnd/>
            <a:tailEnd/>
          </a:ln>
        </p:spPr>
        <p:txBody>
          <a:bodyPr wrap="none">
            <a:spAutoFit/>
          </a:bodyPr>
          <a:lstStyle/>
          <a:p>
            <a:r>
              <a:rPr lang="en-US" sz="1600"/>
              <a:t>10.0.0.3</a:t>
            </a:r>
          </a:p>
        </p:txBody>
      </p:sp>
      <p:grpSp>
        <p:nvGrpSpPr>
          <p:cNvPr id="4" name="Group 88"/>
          <p:cNvGrpSpPr>
            <a:grpSpLocks/>
          </p:cNvGrpSpPr>
          <p:nvPr/>
        </p:nvGrpSpPr>
        <p:grpSpPr bwMode="auto">
          <a:xfrm>
            <a:off x="5603875" y="3757612"/>
            <a:ext cx="1871663" cy="1033463"/>
            <a:chOff x="3550" y="2055"/>
            <a:chExt cx="1179" cy="651"/>
          </a:xfrm>
        </p:grpSpPr>
        <p:grpSp>
          <p:nvGrpSpPr>
            <p:cNvPr id="5" name="Group 50"/>
            <p:cNvGrpSpPr>
              <a:grpSpLocks/>
            </p:cNvGrpSpPr>
            <p:nvPr/>
          </p:nvGrpSpPr>
          <p:grpSpPr bwMode="auto">
            <a:xfrm>
              <a:off x="3550" y="2055"/>
              <a:ext cx="1179" cy="357"/>
              <a:chOff x="4381" y="786"/>
              <a:chExt cx="1108" cy="357"/>
            </a:xfrm>
          </p:grpSpPr>
          <p:sp>
            <p:nvSpPr>
              <p:cNvPr id="26" name="Rectangle 40"/>
              <p:cNvSpPr>
                <a:spLocks noChangeArrowheads="1"/>
              </p:cNvSpPr>
              <p:nvPr/>
            </p:nvSpPr>
            <p:spPr bwMode="auto">
              <a:xfrm>
                <a:off x="4385" y="830"/>
                <a:ext cx="1104" cy="256"/>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7" name="Text Box 39"/>
              <p:cNvSpPr txBox="1">
                <a:spLocks noChangeArrowheads="1"/>
              </p:cNvSpPr>
              <p:nvPr/>
            </p:nvSpPr>
            <p:spPr bwMode="auto">
              <a:xfrm>
                <a:off x="4381" y="813"/>
                <a:ext cx="1045" cy="288"/>
              </a:xfrm>
              <a:prstGeom prst="rect">
                <a:avLst/>
              </a:prstGeom>
              <a:noFill/>
              <a:ln w="9525">
                <a:noFill/>
                <a:miter lim="800000"/>
                <a:headEnd/>
                <a:tailEnd/>
              </a:ln>
            </p:spPr>
            <p:txBody>
              <a:bodyPr>
                <a:spAutoFit/>
              </a:bodyPr>
              <a:lstStyle/>
              <a:p>
                <a:r>
                  <a:rPr lang="en-US" sz="1200" dirty="0"/>
                  <a:t>S: 10.0.0.1, 3345</a:t>
                </a:r>
              </a:p>
              <a:p>
                <a:r>
                  <a:rPr lang="en-US" sz="1200" dirty="0"/>
                  <a:t>D: 128.119.40.186, 80</a:t>
                </a:r>
              </a:p>
            </p:txBody>
          </p:sp>
          <p:grpSp>
            <p:nvGrpSpPr>
              <p:cNvPr id="6" name="Group 44"/>
              <p:cNvGrpSpPr>
                <a:grpSpLocks/>
              </p:cNvGrpSpPr>
              <p:nvPr/>
            </p:nvGrpSpPr>
            <p:grpSpPr bwMode="auto">
              <a:xfrm>
                <a:off x="5394" y="786"/>
                <a:ext cx="48" cy="99"/>
                <a:chOff x="5508" y="1599"/>
                <a:chExt cx="48" cy="99"/>
              </a:xfrm>
            </p:grpSpPr>
            <p:sp>
              <p:nvSpPr>
                <p:cNvPr id="33" name="Freeform 43"/>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34" name="Line 41"/>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35" name="Line 42"/>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nvGrpSpPr>
              <p:cNvPr id="20" name="Group 45"/>
              <p:cNvGrpSpPr>
                <a:grpSpLocks/>
              </p:cNvGrpSpPr>
              <p:nvPr/>
            </p:nvGrpSpPr>
            <p:grpSpPr bwMode="auto">
              <a:xfrm>
                <a:off x="5382" y="1044"/>
                <a:ext cx="48" cy="99"/>
                <a:chOff x="5508" y="1599"/>
                <a:chExt cx="48" cy="99"/>
              </a:xfrm>
            </p:grpSpPr>
            <p:sp>
              <p:nvSpPr>
                <p:cNvPr id="30" name="Freeform 46"/>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31" name="Line 47"/>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32" name="Line 48"/>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sp>
          <p:nvSpPr>
            <p:cNvPr id="22" name="Freeform 51"/>
            <p:cNvSpPr>
              <a:spLocks/>
            </p:cNvSpPr>
            <p:nvPr/>
          </p:nvSpPr>
          <p:spPr bwMode="auto">
            <a:xfrm>
              <a:off x="3573" y="2364"/>
              <a:ext cx="564" cy="342"/>
            </a:xfrm>
            <a:custGeom>
              <a:avLst/>
              <a:gdLst>
                <a:gd name="T0" fmla="*/ 0 w 417"/>
                <a:gd name="T1" fmla="*/ 264 h 264"/>
                <a:gd name="T2" fmla="*/ 417 w 417"/>
                <a:gd name="T3" fmla="*/ 264 h 264"/>
                <a:gd name="T4" fmla="*/ 417 w 417"/>
                <a:gd name="T5" fmla="*/ 0 h 264"/>
                <a:gd name="T6" fmla="*/ 0 60000 65536"/>
                <a:gd name="T7" fmla="*/ 0 60000 65536"/>
                <a:gd name="T8" fmla="*/ 0 60000 65536"/>
                <a:gd name="T9" fmla="*/ 0 w 417"/>
                <a:gd name="T10" fmla="*/ 0 h 264"/>
                <a:gd name="T11" fmla="*/ 417 w 417"/>
                <a:gd name="T12" fmla="*/ 264 h 264"/>
              </a:gdLst>
              <a:ahLst/>
              <a:cxnLst>
                <a:cxn ang="T6">
                  <a:pos x="T0" y="T1"/>
                </a:cxn>
                <a:cxn ang="T7">
                  <a:pos x="T2" y="T3"/>
                </a:cxn>
                <a:cxn ang="T8">
                  <a:pos x="T4" y="T5"/>
                </a:cxn>
              </a:cxnLst>
              <a:rect l="T9" t="T10" r="T11" b="T12"/>
              <a:pathLst>
                <a:path w="417" h="264">
                  <a:moveTo>
                    <a:pt x="0" y="264"/>
                  </a:moveTo>
                  <a:lnTo>
                    <a:pt x="417" y="264"/>
                  </a:lnTo>
                  <a:lnTo>
                    <a:pt x="417" y="0"/>
                  </a:lnTo>
                </a:path>
              </a:pathLst>
            </a:custGeom>
            <a:noFill/>
            <a:ln w="28575">
              <a:solidFill>
                <a:schemeClr val="tx1"/>
              </a:solidFill>
              <a:round/>
              <a:headEnd type="triangle" w="med" len="med"/>
              <a:tailEnd/>
            </a:ln>
          </p:spPr>
          <p:txBody>
            <a:bodyPr wrap="none"/>
            <a:lstStyle/>
            <a:p>
              <a:endParaRPr lang="en-US"/>
            </a:p>
          </p:txBody>
        </p:sp>
        <p:grpSp>
          <p:nvGrpSpPr>
            <p:cNvPr id="21" name="Group 87"/>
            <p:cNvGrpSpPr>
              <a:grpSpLocks/>
            </p:cNvGrpSpPr>
            <p:nvPr/>
          </p:nvGrpSpPr>
          <p:grpSpPr bwMode="auto">
            <a:xfrm>
              <a:off x="4032" y="2419"/>
              <a:ext cx="218" cy="231"/>
              <a:chOff x="5140" y="403"/>
              <a:chExt cx="218" cy="231"/>
            </a:xfrm>
          </p:grpSpPr>
          <p:sp>
            <p:nvSpPr>
              <p:cNvPr id="24" name="Oval 86"/>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p>
                <a:endParaRPr lang="en-US"/>
              </a:p>
            </p:txBody>
          </p:sp>
          <p:sp>
            <p:nvSpPr>
              <p:cNvPr id="25" name="Text Box 52"/>
              <p:cNvSpPr txBox="1">
                <a:spLocks noChangeArrowheads="1"/>
              </p:cNvSpPr>
              <p:nvPr/>
            </p:nvSpPr>
            <p:spPr bwMode="auto">
              <a:xfrm>
                <a:off x="5154" y="403"/>
                <a:ext cx="181" cy="231"/>
              </a:xfrm>
              <a:prstGeom prst="rect">
                <a:avLst/>
              </a:prstGeom>
              <a:noFill/>
              <a:ln w="9525">
                <a:noFill/>
                <a:miter lim="800000"/>
                <a:headEnd/>
                <a:tailEnd/>
              </a:ln>
            </p:spPr>
            <p:txBody>
              <a:bodyPr wrap="none">
                <a:spAutoFit/>
              </a:bodyPr>
              <a:lstStyle/>
              <a:p>
                <a:r>
                  <a:rPr lang="en-US">
                    <a:solidFill>
                      <a:srgbClr val="FF0000"/>
                    </a:solidFill>
                  </a:rPr>
                  <a:t>1</a:t>
                </a:r>
              </a:p>
            </p:txBody>
          </p:sp>
        </p:grpSp>
      </p:grpSp>
      <p:sp>
        <p:nvSpPr>
          <p:cNvPr id="36" name="Text Box 54"/>
          <p:cNvSpPr txBox="1">
            <a:spLocks noChangeArrowheads="1"/>
          </p:cNvSpPr>
          <p:nvPr/>
        </p:nvSpPr>
        <p:spPr bwMode="auto">
          <a:xfrm>
            <a:off x="4502150" y="4719637"/>
            <a:ext cx="923925" cy="336550"/>
          </a:xfrm>
          <a:prstGeom prst="rect">
            <a:avLst/>
          </a:prstGeom>
          <a:noFill/>
          <a:ln w="9525">
            <a:noFill/>
            <a:miter lim="800000"/>
            <a:headEnd/>
            <a:tailEnd/>
          </a:ln>
        </p:spPr>
        <p:txBody>
          <a:bodyPr wrap="none">
            <a:spAutoFit/>
          </a:bodyPr>
          <a:lstStyle/>
          <a:p>
            <a:r>
              <a:rPr lang="en-US" sz="1600"/>
              <a:t>10.0.0.4</a:t>
            </a:r>
          </a:p>
        </p:txBody>
      </p:sp>
      <p:sp>
        <p:nvSpPr>
          <p:cNvPr id="37" name="Line 55"/>
          <p:cNvSpPr>
            <a:spLocks noChangeShapeType="1"/>
          </p:cNvSpPr>
          <p:nvPr/>
        </p:nvSpPr>
        <p:spPr bwMode="auto">
          <a:xfrm flipH="1">
            <a:off x="4625975" y="4970462"/>
            <a:ext cx="85725" cy="128588"/>
          </a:xfrm>
          <a:prstGeom prst="line">
            <a:avLst/>
          </a:prstGeom>
          <a:noFill/>
          <a:ln w="19050">
            <a:solidFill>
              <a:schemeClr val="tx1"/>
            </a:solidFill>
            <a:round/>
            <a:headEnd/>
            <a:tailEnd type="triangle" w="med" len="med"/>
          </a:ln>
        </p:spPr>
        <p:txBody>
          <a:bodyPr wrap="none"/>
          <a:lstStyle/>
          <a:p>
            <a:endParaRPr lang="en-US"/>
          </a:p>
        </p:txBody>
      </p:sp>
      <p:grpSp>
        <p:nvGrpSpPr>
          <p:cNvPr id="23" name="Group 135"/>
          <p:cNvGrpSpPr>
            <a:grpSpLocks/>
          </p:cNvGrpSpPr>
          <p:nvPr/>
        </p:nvGrpSpPr>
        <p:grpSpPr bwMode="auto">
          <a:xfrm>
            <a:off x="4733925" y="4332287"/>
            <a:ext cx="2784475" cy="1631950"/>
            <a:chOff x="3002" y="2417"/>
            <a:chExt cx="1754" cy="1028"/>
          </a:xfrm>
        </p:grpSpPr>
        <p:sp>
          <p:nvSpPr>
            <p:cNvPr id="44" name="Rectangle 91"/>
            <p:cNvSpPr>
              <a:spLocks noChangeArrowheads="1"/>
            </p:cNvSpPr>
            <p:nvPr/>
          </p:nvSpPr>
          <p:spPr bwMode="auto">
            <a:xfrm>
              <a:off x="3002" y="3051"/>
              <a:ext cx="1175" cy="256"/>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45" name="Text Box 92"/>
            <p:cNvSpPr txBox="1">
              <a:spLocks noChangeArrowheads="1"/>
            </p:cNvSpPr>
            <p:nvPr/>
          </p:nvSpPr>
          <p:spPr bwMode="auto">
            <a:xfrm>
              <a:off x="3104" y="3042"/>
              <a:ext cx="1112" cy="403"/>
            </a:xfrm>
            <a:prstGeom prst="rect">
              <a:avLst/>
            </a:prstGeom>
            <a:noFill/>
            <a:ln w="9525">
              <a:noFill/>
              <a:miter lim="800000"/>
              <a:headEnd/>
              <a:tailEnd/>
            </a:ln>
          </p:spPr>
          <p:txBody>
            <a:bodyPr>
              <a:spAutoFit/>
            </a:bodyPr>
            <a:lstStyle/>
            <a:p>
              <a:r>
                <a:rPr lang="en-US" sz="1200"/>
                <a:t>S: 128.119.40.186, 80 </a:t>
              </a:r>
            </a:p>
            <a:p>
              <a:r>
                <a:rPr lang="en-US" sz="1200"/>
                <a:t>D: 10.0.0.1, 3345</a:t>
              </a:r>
            </a:p>
            <a:p>
              <a:endParaRPr lang="en-US" sz="1200"/>
            </a:p>
          </p:txBody>
        </p:sp>
        <p:grpSp>
          <p:nvGrpSpPr>
            <p:cNvPr id="28" name="Group 93"/>
            <p:cNvGrpSpPr>
              <a:grpSpLocks/>
            </p:cNvGrpSpPr>
            <p:nvPr/>
          </p:nvGrpSpPr>
          <p:grpSpPr bwMode="auto">
            <a:xfrm>
              <a:off x="3054" y="3007"/>
              <a:ext cx="51" cy="99"/>
              <a:chOff x="5508" y="1599"/>
              <a:chExt cx="48" cy="99"/>
            </a:xfrm>
          </p:grpSpPr>
          <p:sp>
            <p:nvSpPr>
              <p:cNvPr id="55" name="Freeform 94"/>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56" name="Line 95"/>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57" name="Line 96"/>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nvGrpSpPr>
            <p:cNvPr id="29" name="Group 97"/>
            <p:cNvGrpSpPr>
              <a:grpSpLocks/>
            </p:cNvGrpSpPr>
            <p:nvPr/>
          </p:nvGrpSpPr>
          <p:grpSpPr bwMode="auto">
            <a:xfrm>
              <a:off x="3059" y="3248"/>
              <a:ext cx="51" cy="99"/>
              <a:chOff x="5508" y="1599"/>
              <a:chExt cx="48" cy="99"/>
            </a:xfrm>
          </p:grpSpPr>
          <p:sp>
            <p:nvSpPr>
              <p:cNvPr id="52" name="Freeform 98"/>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53" name="Line 99"/>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54" name="Line 100"/>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sp>
          <p:nvSpPr>
            <p:cNvPr id="48" name="Freeform 101"/>
            <p:cNvSpPr>
              <a:spLocks/>
            </p:cNvSpPr>
            <p:nvPr/>
          </p:nvSpPr>
          <p:spPr bwMode="auto">
            <a:xfrm>
              <a:off x="4179" y="2417"/>
              <a:ext cx="577" cy="768"/>
            </a:xfrm>
            <a:custGeom>
              <a:avLst/>
              <a:gdLst>
                <a:gd name="T0" fmla="*/ 577 w 577"/>
                <a:gd name="T1" fmla="*/ 0 h 768"/>
                <a:gd name="T2" fmla="*/ 342 w 577"/>
                <a:gd name="T3" fmla="*/ 0 h 768"/>
                <a:gd name="T4" fmla="*/ 342 w 577"/>
                <a:gd name="T5" fmla="*/ 768 h 768"/>
                <a:gd name="T6" fmla="*/ 0 w 577"/>
                <a:gd name="T7" fmla="*/ 760 h 768"/>
                <a:gd name="T8" fmla="*/ 0 60000 65536"/>
                <a:gd name="T9" fmla="*/ 0 60000 65536"/>
                <a:gd name="T10" fmla="*/ 0 60000 65536"/>
                <a:gd name="T11" fmla="*/ 0 60000 65536"/>
                <a:gd name="T12" fmla="*/ 0 w 577"/>
                <a:gd name="T13" fmla="*/ 0 h 768"/>
                <a:gd name="T14" fmla="*/ 577 w 577"/>
                <a:gd name="T15" fmla="*/ 768 h 768"/>
              </a:gdLst>
              <a:ahLst/>
              <a:cxnLst>
                <a:cxn ang="T8">
                  <a:pos x="T0" y="T1"/>
                </a:cxn>
                <a:cxn ang="T9">
                  <a:pos x="T2" y="T3"/>
                </a:cxn>
                <a:cxn ang="T10">
                  <a:pos x="T4" y="T5"/>
                </a:cxn>
                <a:cxn ang="T11">
                  <a:pos x="T6" y="T7"/>
                </a:cxn>
              </a:cxnLst>
              <a:rect l="T12" t="T13" r="T14" b="T15"/>
              <a:pathLst>
                <a:path w="577" h="768">
                  <a:moveTo>
                    <a:pt x="577" y="0"/>
                  </a:moveTo>
                  <a:lnTo>
                    <a:pt x="342" y="0"/>
                  </a:lnTo>
                  <a:lnTo>
                    <a:pt x="342" y="768"/>
                  </a:lnTo>
                  <a:lnTo>
                    <a:pt x="0" y="760"/>
                  </a:lnTo>
                </a:path>
              </a:pathLst>
            </a:custGeom>
            <a:noFill/>
            <a:ln w="28575">
              <a:solidFill>
                <a:schemeClr val="tx1"/>
              </a:solidFill>
              <a:round/>
              <a:headEnd type="triangle" w="med" len="med"/>
              <a:tailEnd/>
            </a:ln>
          </p:spPr>
          <p:txBody>
            <a:bodyPr wrap="none"/>
            <a:lstStyle/>
            <a:p>
              <a:endParaRPr lang="en-US"/>
            </a:p>
          </p:txBody>
        </p:sp>
        <p:grpSp>
          <p:nvGrpSpPr>
            <p:cNvPr id="38" name="Group 102"/>
            <p:cNvGrpSpPr>
              <a:grpSpLocks/>
            </p:cNvGrpSpPr>
            <p:nvPr/>
          </p:nvGrpSpPr>
          <p:grpSpPr bwMode="auto">
            <a:xfrm>
              <a:off x="4240" y="3064"/>
              <a:ext cx="218" cy="233"/>
              <a:chOff x="5140" y="403"/>
              <a:chExt cx="218" cy="233"/>
            </a:xfrm>
          </p:grpSpPr>
          <p:sp>
            <p:nvSpPr>
              <p:cNvPr id="50" name="Oval 103"/>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p>
                <a:endParaRPr lang="en-US"/>
              </a:p>
            </p:txBody>
          </p:sp>
          <p:sp>
            <p:nvSpPr>
              <p:cNvPr id="51" name="Text Box 104"/>
              <p:cNvSpPr txBox="1">
                <a:spLocks noChangeArrowheads="1"/>
              </p:cNvSpPr>
              <p:nvPr/>
            </p:nvSpPr>
            <p:spPr bwMode="auto">
              <a:xfrm>
                <a:off x="5154" y="403"/>
                <a:ext cx="197" cy="233"/>
              </a:xfrm>
              <a:prstGeom prst="rect">
                <a:avLst/>
              </a:prstGeom>
              <a:noFill/>
              <a:ln w="9525">
                <a:noFill/>
                <a:miter lim="800000"/>
                <a:headEnd/>
                <a:tailEnd/>
              </a:ln>
            </p:spPr>
            <p:txBody>
              <a:bodyPr wrap="none">
                <a:spAutoFit/>
              </a:bodyPr>
              <a:lstStyle/>
              <a:p>
                <a:r>
                  <a:rPr lang="en-US" dirty="0">
                    <a:solidFill>
                      <a:srgbClr val="FF0000"/>
                    </a:solidFill>
                  </a:rPr>
                  <a:t>6</a:t>
                </a:r>
              </a:p>
            </p:txBody>
          </p:sp>
        </p:grpSp>
      </p:grpSp>
      <p:grpSp>
        <p:nvGrpSpPr>
          <p:cNvPr id="39" name="Group 108"/>
          <p:cNvGrpSpPr>
            <a:grpSpLocks/>
          </p:cNvGrpSpPr>
          <p:nvPr/>
        </p:nvGrpSpPr>
        <p:grpSpPr bwMode="auto">
          <a:xfrm>
            <a:off x="1500188" y="4538662"/>
            <a:ext cx="2497137" cy="566738"/>
            <a:chOff x="1026" y="3559"/>
            <a:chExt cx="1573" cy="357"/>
          </a:xfrm>
        </p:grpSpPr>
        <p:grpSp>
          <p:nvGrpSpPr>
            <p:cNvPr id="40" name="Group 68"/>
            <p:cNvGrpSpPr>
              <a:grpSpLocks/>
            </p:cNvGrpSpPr>
            <p:nvPr/>
          </p:nvGrpSpPr>
          <p:grpSpPr bwMode="auto">
            <a:xfrm>
              <a:off x="1412" y="3559"/>
              <a:ext cx="1187" cy="357"/>
              <a:chOff x="4381" y="786"/>
              <a:chExt cx="1108" cy="357"/>
            </a:xfrm>
          </p:grpSpPr>
          <p:sp>
            <p:nvSpPr>
              <p:cNvPr id="64" name="Rectangle 69"/>
              <p:cNvSpPr>
                <a:spLocks noChangeArrowheads="1"/>
              </p:cNvSpPr>
              <p:nvPr/>
            </p:nvSpPr>
            <p:spPr bwMode="auto">
              <a:xfrm>
                <a:off x="4385" y="830"/>
                <a:ext cx="1104" cy="256"/>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65" name="Text Box 70"/>
              <p:cNvSpPr txBox="1">
                <a:spLocks noChangeArrowheads="1"/>
              </p:cNvSpPr>
              <p:nvPr/>
            </p:nvSpPr>
            <p:spPr bwMode="auto">
              <a:xfrm>
                <a:off x="4381" y="813"/>
                <a:ext cx="1045" cy="288"/>
              </a:xfrm>
              <a:prstGeom prst="rect">
                <a:avLst/>
              </a:prstGeom>
              <a:noFill/>
              <a:ln w="9525">
                <a:noFill/>
                <a:miter lim="800000"/>
                <a:headEnd/>
                <a:tailEnd/>
              </a:ln>
            </p:spPr>
            <p:txBody>
              <a:bodyPr>
                <a:spAutoFit/>
              </a:bodyPr>
              <a:lstStyle/>
              <a:p>
                <a:r>
                  <a:rPr lang="en-US" sz="1200" dirty="0"/>
                  <a:t>S: 138.76.29.7, 4590</a:t>
                </a:r>
              </a:p>
              <a:p>
                <a:r>
                  <a:rPr lang="en-US" sz="1200" dirty="0"/>
                  <a:t>D: 128.119.40.186, 80</a:t>
                </a:r>
              </a:p>
            </p:txBody>
          </p:sp>
          <p:grpSp>
            <p:nvGrpSpPr>
              <p:cNvPr id="41" name="Group 71"/>
              <p:cNvGrpSpPr>
                <a:grpSpLocks/>
              </p:cNvGrpSpPr>
              <p:nvPr/>
            </p:nvGrpSpPr>
            <p:grpSpPr bwMode="auto">
              <a:xfrm>
                <a:off x="5394" y="786"/>
                <a:ext cx="48" cy="99"/>
                <a:chOff x="5508" y="1599"/>
                <a:chExt cx="48" cy="99"/>
              </a:xfrm>
            </p:grpSpPr>
            <p:sp>
              <p:nvSpPr>
                <p:cNvPr id="71" name="Freeform 72"/>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72" name="Line 73"/>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73" name="Line 74"/>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nvGrpSpPr>
              <p:cNvPr id="42" name="Group 75"/>
              <p:cNvGrpSpPr>
                <a:grpSpLocks/>
              </p:cNvGrpSpPr>
              <p:nvPr/>
            </p:nvGrpSpPr>
            <p:grpSpPr bwMode="auto">
              <a:xfrm>
                <a:off x="5382" y="1044"/>
                <a:ext cx="48" cy="99"/>
                <a:chOff x="5508" y="1599"/>
                <a:chExt cx="48" cy="99"/>
              </a:xfrm>
            </p:grpSpPr>
            <p:sp>
              <p:nvSpPr>
                <p:cNvPr id="68" name="Freeform 76"/>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69" name="Line 77"/>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70" name="Line 78"/>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sp>
          <p:nvSpPr>
            <p:cNvPr id="60" name="Line 79"/>
            <p:cNvSpPr>
              <a:spLocks noChangeShapeType="1"/>
            </p:cNvSpPr>
            <p:nvPr/>
          </p:nvSpPr>
          <p:spPr bwMode="auto">
            <a:xfrm flipH="1">
              <a:off x="1026" y="3729"/>
              <a:ext cx="376" cy="0"/>
            </a:xfrm>
            <a:prstGeom prst="line">
              <a:avLst/>
            </a:prstGeom>
            <a:noFill/>
            <a:ln w="19050">
              <a:solidFill>
                <a:schemeClr val="tx1"/>
              </a:solidFill>
              <a:round/>
              <a:headEnd/>
              <a:tailEnd type="triangle" w="med" len="med"/>
            </a:ln>
          </p:spPr>
          <p:txBody>
            <a:bodyPr wrap="none"/>
            <a:lstStyle/>
            <a:p>
              <a:endParaRPr lang="en-US"/>
            </a:p>
          </p:txBody>
        </p:sp>
        <p:grpSp>
          <p:nvGrpSpPr>
            <p:cNvPr id="43" name="Group 105"/>
            <p:cNvGrpSpPr>
              <a:grpSpLocks/>
            </p:cNvGrpSpPr>
            <p:nvPr/>
          </p:nvGrpSpPr>
          <p:grpSpPr bwMode="auto">
            <a:xfrm>
              <a:off x="1143" y="3616"/>
              <a:ext cx="218" cy="231"/>
              <a:chOff x="5140" y="403"/>
              <a:chExt cx="218" cy="231"/>
            </a:xfrm>
          </p:grpSpPr>
          <p:sp>
            <p:nvSpPr>
              <p:cNvPr id="62" name="Oval 106"/>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p>
                <a:endParaRPr lang="en-US"/>
              </a:p>
            </p:txBody>
          </p:sp>
          <p:sp>
            <p:nvSpPr>
              <p:cNvPr id="63" name="Text Box 107"/>
              <p:cNvSpPr txBox="1">
                <a:spLocks noChangeArrowheads="1"/>
              </p:cNvSpPr>
              <p:nvPr/>
            </p:nvSpPr>
            <p:spPr bwMode="auto">
              <a:xfrm>
                <a:off x="5154" y="403"/>
                <a:ext cx="204" cy="231"/>
              </a:xfrm>
              <a:prstGeom prst="rect">
                <a:avLst/>
              </a:prstGeom>
              <a:noFill/>
              <a:ln w="9525">
                <a:noFill/>
                <a:miter lim="800000"/>
                <a:headEnd/>
                <a:tailEnd/>
              </a:ln>
            </p:spPr>
            <p:txBody>
              <a:bodyPr wrap="none">
                <a:spAutoFit/>
              </a:bodyPr>
              <a:lstStyle/>
              <a:p>
                <a:r>
                  <a:rPr lang="en-US">
                    <a:solidFill>
                      <a:srgbClr val="FF0000"/>
                    </a:solidFill>
                  </a:rPr>
                  <a:t>2</a:t>
                </a:r>
              </a:p>
            </p:txBody>
          </p:sp>
        </p:grpSp>
      </p:grpSp>
      <p:grpSp>
        <p:nvGrpSpPr>
          <p:cNvPr id="46" name="Group 129"/>
          <p:cNvGrpSpPr>
            <a:grpSpLocks/>
          </p:cNvGrpSpPr>
          <p:nvPr/>
        </p:nvGrpSpPr>
        <p:grpSpPr bwMode="auto">
          <a:xfrm>
            <a:off x="1328738" y="5578475"/>
            <a:ext cx="2471737" cy="703262"/>
            <a:chOff x="1163" y="3752"/>
            <a:chExt cx="1557" cy="443"/>
          </a:xfrm>
        </p:grpSpPr>
        <p:sp>
          <p:nvSpPr>
            <p:cNvPr id="75" name="Rectangle 115"/>
            <p:cNvSpPr>
              <a:spLocks noChangeArrowheads="1"/>
            </p:cNvSpPr>
            <p:nvPr/>
          </p:nvSpPr>
          <p:spPr bwMode="auto">
            <a:xfrm>
              <a:off x="1163" y="3796"/>
              <a:ext cx="1183" cy="256"/>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6" name="Text Box 116"/>
            <p:cNvSpPr txBox="1">
              <a:spLocks noChangeArrowheads="1"/>
            </p:cNvSpPr>
            <p:nvPr/>
          </p:nvSpPr>
          <p:spPr bwMode="auto">
            <a:xfrm>
              <a:off x="1281" y="3788"/>
              <a:ext cx="1120" cy="407"/>
            </a:xfrm>
            <a:prstGeom prst="rect">
              <a:avLst/>
            </a:prstGeom>
            <a:noFill/>
            <a:ln w="9525">
              <a:noFill/>
              <a:miter lim="800000"/>
              <a:headEnd/>
              <a:tailEnd/>
            </a:ln>
          </p:spPr>
          <p:txBody>
            <a:bodyPr>
              <a:spAutoFit/>
            </a:bodyPr>
            <a:lstStyle/>
            <a:p>
              <a:r>
                <a:rPr lang="en-US" sz="1200" dirty="0"/>
                <a:t>S: 128.119.40.186, 80 </a:t>
              </a:r>
            </a:p>
            <a:p>
              <a:r>
                <a:rPr lang="en-US" sz="1200" dirty="0"/>
                <a:t>D: 138.76.29.7, 4590</a:t>
              </a:r>
            </a:p>
            <a:p>
              <a:endParaRPr lang="en-US" sz="1200" dirty="0"/>
            </a:p>
          </p:txBody>
        </p:sp>
        <p:grpSp>
          <p:nvGrpSpPr>
            <p:cNvPr id="47" name="Group 117"/>
            <p:cNvGrpSpPr>
              <a:grpSpLocks/>
            </p:cNvGrpSpPr>
            <p:nvPr/>
          </p:nvGrpSpPr>
          <p:grpSpPr bwMode="auto">
            <a:xfrm>
              <a:off x="1214" y="3752"/>
              <a:ext cx="52" cy="99"/>
              <a:chOff x="5508" y="1599"/>
              <a:chExt cx="48" cy="99"/>
            </a:xfrm>
          </p:grpSpPr>
          <p:sp>
            <p:nvSpPr>
              <p:cNvPr id="86" name="Freeform 118"/>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87" name="Line 119"/>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88" name="Line 120"/>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nvGrpSpPr>
            <p:cNvPr id="49" name="Group 121"/>
            <p:cNvGrpSpPr>
              <a:grpSpLocks/>
            </p:cNvGrpSpPr>
            <p:nvPr/>
          </p:nvGrpSpPr>
          <p:grpSpPr bwMode="auto">
            <a:xfrm>
              <a:off x="1193" y="3984"/>
              <a:ext cx="52" cy="99"/>
              <a:chOff x="5508" y="1599"/>
              <a:chExt cx="48" cy="99"/>
            </a:xfrm>
          </p:grpSpPr>
          <p:sp>
            <p:nvSpPr>
              <p:cNvPr id="83" name="Freeform 122"/>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84" name="Line 123"/>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85" name="Line 124"/>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sp>
          <p:nvSpPr>
            <p:cNvPr id="79" name="Line 125"/>
            <p:cNvSpPr>
              <a:spLocks noChangeShapeType="1"/>
            </p:cNvSpPr>
            <p:nvPr/>
          </p:nvSpPr>
          <p:spPr bwMode="auto">
            <a:xfrm flipH="1">
              <a:off x="2344" y="3931"/>
              <a:ext cx="376" cy="0"/>
            </a:xfrm>
            <a:prstGeom prst="line">
              <a:avLst/>
            </a:prstGeom>
            <a:noFill/>
            <a:ln w="19050">
              <a:solidFill>
                <a:schemeClr val="tx1"/>
              </a:solidFill>
              <a:round/>
              <a:headEnd type="triangle" w="med" len="med"/>
              <a:tailEnd/>
            </a:ln>
          </p:spPr>
          <p:txBody>
            <a:bodyPr wrap="none"/>
            <a:lstStyle/>
            <a:p>
              <a:endParaRPr lang="en-US"/>
            </a:p>
          </p:txBody>
        </p:sp>
        <p:grpSp>
          <p:nvGrpSpPr>
            <p:cNvPr id="58" name="Group 126"/>
            <p:cNvGrpSpPr>
              <a:grpSpLocks/>
            </p:cNvGrpSpPr>
            <p:nvPr/>
          </p:nvGrpSpPr>
          <p:grpSpPr bwMode="auto">
            <a:xfrm>
              <a:off x="2409" y="3818"/>
              <a:ext cx="218" cy="233"/>
              <a:chOff x="5140" y="403"/>
              <a:chExt cx="218" cy="233"/>
            </a:xfrm>
          </p:grpSpPr>
          <p:sp>
            <p:nvSpPr>
              <p:cNvPr id="81" name="Oval 127"/>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p>
                <a:endParaRPr lang="en-US"/>
              </a:p>
            </p:txBody>
          </p:sp>
          <p:sp>
            <p:nvSpPr>
              <p:cNvPr id="82" name="Text Box 128"/>
              <p:cNvSpPr txBox="1">
                <a:spLocks noChangeArrowheads="1"/>
              </p:cNvSpPr>
              <p:nvPr/>
            </p:nvSpPr>
            <p:spPr bwMode="auto">
              <a:xfrm>
                <a:off x="5154" y="403"/>
                <a:ext cx="197" cy="233"/>
              </a:xfrm>
              <a:prstGeom prst="rect">
                <a:avLst/>
              </a:prstGeom>
              <a:noFill/>
              <a:ln w="9525">
                <a:noFill/>
                <a:miter lim="800000"/>
                <a:headEnd/>
                <a:tailEnd/>
              </a:ln>
            </p:spPr>
            <p:txBody>
              <a:bodyPr wrap="none">
                <a:spAutoFit/>
              </a:bodyPr>
              <a:lstStyle/>
              <a:p>
                <a:r>
                  <a:rPr lang="en-US" dirty="0">
                    <a:solidFill>
                      <a:srgbClr val="FF0000"/>
                    </a:solidFill>
                  </a:rPr>
                  <a:t>5</a:t>
                </a:r>
              </a:p>
            </p:txBody>
          </p:sp>
        </p:grpSp>
      </p:grpSp>
      <p:sp>
        <p:nvSpPr>
          <p:cNvPr id="89" name="Line 138"/>
          <p:cNvSpPr>
            <a:spLocks noChangeShapeType="1"/>
          </p:cNvSpPr>
          <p:nvPr/>
        </p:nvSpPr>
        <p:spPr bwMode="auto">
          <a:xfrm>
            <a:off x="990600" y="5170487"/>
            <a:ext cx="3025775" cy="6350"/>
          </a:xfrm>
          <a:prstGeom prst="line">
            <a:avLst/>
          </a:prstGeom>
          <a:noFill/>
          <a:ln w="19050">
            <a:solidFill>
              <a:schemeClr val="tx1"/>
            </a:solidFill>
            <a:round/>
            <a:headEnd/>
            <a:tailEnd/>
          </a:ln>
        </p:spPr>
        <p:txBody>
          <a:bodyPr wrap="none"/>
          <a:lstStyle/>
          <a:p>
            <a:endParaRPr lang="en-US"/>
          </a:p>
        </p:txBody>
      </p:sp>
      <p:grpSp>
        <p:nvGrpSpPr>
          <p:cNvPr id="59" name="Group 199"/>
          <p:cNvGrpSpPr/>
          <p:nvPr/>
        </p:nvGrpSpPr>
        <p:grpSpPr>
          <a:xfrm>
            <a:off x="4006850" y="5087937"/>
            <a:ext cx="501650" cy="232929"/>
            <a:chOff x="4038600" y="4747086"/>
            <a:chExt cx="501650" cy="232929"/>
          </a:xfrm>
        </p:grpSpPr>
        <p:sp>
          <p:nvSpPr>
            <p:cNvPr id="91"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92"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93"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94"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95"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61" name="Group 13"/>
            <p:cNvGrpSpPr>
              <a:grpSpLocks/>
            </p:cNvGrpSpPr>
            <p:nvPr/>
          </p:nvGrpSpPr>
          <p:grpSpPr bwMode="auto">
            <a:xfrm>
              <a:off x="4174369" y="4811571"/>
              <a:ext cx="245252" cy="65219"/>
              <a:chOff x="2848" y="848"/>
              <a:chExt cx="140" cy="98"/>
            </a:xfrm>
          </p:grpSpPr>
          <p:sp>
            <p:nvSpPr>
              <p:cNvPr id="101"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02"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03"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66" name="Group 17"/>
            <p:cNvGrpSpPr>
              <a:grpSpLocks/>
            </p:cNvGrpSpPr>
            <p:nvPr/>
          </p:nvGrpSpPr>
          <p:grpSpPr bwMode="auto">
            <a:xfrm flipV="1">
              <a:off x="4174369" y="4800610"/>
              <a:ext cx="245252" cy="65219"/>
              <a:chOff x="2848" y="848"/>
              <a:chExt cx="140" cy="98"/>
            </a:xfrm>
          </p:grpSpPr>
          <p:sp>
            <p:nvSpPr>
              <p:cNvPr id="98"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99"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00"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67" name="Group 130"/>
          <p:cNvGrpSpPr/>
          <p:nvPr/>
        </p:nvGrpSpPr>
        <p:grpSpPr>
          <a:xfrm>
            <a:off x="4267200" y="5334001"/>
            <a:ext cx="3810000" cy="1371599"/>
            <a:chOff x="4267200" y="5334001"/>
            <a:chExt cx="3810000" cy="1371599"/>
          </a:xfrm>
        </p:grpSpPr>
        <p:grpSp>
          <p:nvGrpSpPr>
            <p:cNvPr id="74" name="Group 50"/>
            <p:cNvGrpSpPr>
              <a:grpSpLocks/>
            </p:cNvGrpSpPr>
            <p:nvPr/>
          </p:nvGrpSpPr>
          <p:grpSpPr bwMode="auto">
            <a:xfrm>
              <a:off x="6205537" y="6138862"/>
              <a:ext cx="1871663" cy="566738"/>
              <a:chOff x="4381" y="786"/>
              <a:chExt cx="1108" cy="357"/>
            </a:xfrm>
          </p:grpSpPr>
          <p:sp>
            <p:nvSpPr>
              <p:cNvPr id="110" name="Rectangle 40"/>
              <p:cNvSpPr>
                <a:spLocks noChangeArrowheads="1"/>
              </p:cNvSpPr>
              <p:nvPr/>
            </p:nvSpPr>
            <p:spPr bwMode="auto">
              <a:xfrm>
                <a:off x="4385" y="830"/>
                <a:ext cx="1104" cy="256"/>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11" name="Text Box 39"/>
              <p:cNvSpPr txBox="1">
                <a:spLocks noChangeArrowheads="1"/>
              </p:cNvSpPr>
              <p:nvPr/>
            </p:nvSpPr>
            <p:spPr bwMode="auto">
              <a:xfrm>
                <a:off x="4381" y="813"/>
                <a:ext cx="1045" cy="288"/>
              </a:xfrm>
              <a:prstGeom prst="rect">
                <a:avLst/>
              </a:prstGeom>
              <a:noFill/>
              <a:ln w="9525">
                <a:noFill/>
                <a:miter lim="800000"/>
                <a:headEnd/>
                <a:tailEnd/>
              </a:ln>
            </p:spPr>
            <p:txBody>
              <a:bodyPr>
                <a:spAutoFit/>
              </a:bodyPr>
              <a:lstStyle/>
              <a:p>
                <a:r>
                  <a:rPr lang="en-US" sz="1200" dirty="0"/>
                  <a:t>S: 10.0.0.3, 1345</a:t>
                </a:r>
              </a:p>
              <a:p>
                <a:r>
                  <a:rPr lang="en-US" sz="1200" dirty="0"/>
                  <a:t>D: 158.19.20.16, 80</a:t>
                </a:r>
              </a:p>
            </p:txBody>
          </p:sp>
          <p:grpSp>
            <p:nvGrpSpPr>
              <p:cNvPr id="77" name="Group 44"/>
              <p:cNvGrpSpPr>
                <a:grpSpLocks/>
              </p:cNvGrpSpPr>
              <p:nvPr/>
            </p:nvGrpSpPr>
            <p:grpSpPr bwMode="auto">
              <a:xfrm>
                <a:off x="5394" y="786"/>
                <a:ext cx="48" cy="99"/>
                <a:chOff x="5508" y="1599"/>
                <a:chExt cx="48" cy="99"/>
              </a:xfrm>
            </p:grpSpPr>
            <p:sp>
              <p:nvSpPr>
                <p:cNvPr id="117" name="Freeform 43"/>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118" name="Line 41"/>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119" name="Line 42"/>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nvGrpSpPr>
              <p:cNvPr id="78" name="Group 45"/>
              <p:cNvGrpSpPr>
                <a:grpSpLocks/>
              </p:cNvGrpSpPr>
              <p:nvPr/>
            </p:nvGrpSpPr>
            <p:grpSpPr bwMode="auto">
              <a:xfrm>
                <a:off x="5382" y="1044"/>
                <a:ext cx="48" cy="99"/>
                <a:chOff x="5508" y="1599"/>
                <a:chExt cx="48" cy="99"/>
              </a:xfrm>
            </p:grpSpPr>
            <p:sp>
              <p:nvSpPr>
                <p:cNvPr id="114" name="Freeform 46"/>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115" name="Line 47"/>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116" name="Line 48"/>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sp>
          <p:nvSpPr>
            <p:cNvPr id="106" name="Freeform 51"/>
            <p:cNvSpPr>
              <a:spLocks/>
            </p:cNvSpPr>
            <p:nvPr/>
          </p:nvSpPr>
          <p:spPr bwMode="auto">
            <a:xfrm flipH="1">
              <a:off x="4267200" y="5334001"/>
              <a:ext cx="1905000" cy="1066800"/>
            </a:xfrm>
            <a:custGeom>
              <a:avLst/>
              <a:gdLst>
                <a:gd name="T0" fmla="*/ 0 w 417"/>
                <a:gd name="T1" fmla="*/ 264 h 264"/>
                <a:gd name="T2" fmla="*/ 417 w 417"/>
                <a:gd name="T3" fmla="*/ 264 h 264"/>
                <a:gd name="T4" fmla="*/ 417 w 417"/>
                <a:gd name="T5" fmla="*/ 0 h 264"/>
                <a:gd name="T6" fmla="*/ 0 60000 65536"/>
                <a:gd name="T7" fmla="*/ 0 60000 65536"/>
                <a:gd name="T8" fmla="*/ 0 60000 65536"/>
                <a:gd name="T9" fmla="*/ 0 w 417"/>
                <a:gd name="T10" fmla="*/ 0 h 264"/>
                <a:gd name="T11" fmla="*/ 417 w 417"/>
                <a:gd name="T12" fmla="*/ 264 h 264"/>
              </a:gdLst>
              <a:ahLst/>
              <a:cxnLst>
                <a:cxn ang="T6">
                  <a:pos x="T0" y="T1"/>
                </a:cxn>
                <a:cxn ang="T7">
                  <a:pos x="T2" y="T3"/>
                </a:cxn>
                <a:cxn ang="T8">
                  <a:pos x="T4" y="T5"/>
                </a:cxn>
              </a:cxnLst>
              <a:rect l="T9" t="T10" r="T11" b="T12"/>
              <a:pathLst>
                <a:path w="417" h="264">
                  <a:moveTo>
                    <a:pt x="0" y="264"/>
                  </a:moveTo>
                  <a:lnTo>
                    <a:pt x="417" y="264"/>
                  </a:lnTo>
                  <a:lnTo>
                    <a:pt x="417" y="0"/>
                  </a:lnTo>
                </a:path>
              </a:pathLst>
            </a:custGeom>
            <a:noFill/>
            <a:ln w="28575">
              <a:solidFill>
                <a:schemeClr val="tx1"/>
              </a:solidFill>
              <a:round/>
              <a:headEnd type="none" w="med" len="med"/>
              <a:tailEnd type="triangle" w="med" len="med"/>
            </a:ln>
          </p:spPr>
          <p:txBody>
            <a:bodyPr wrap="none"/>
            <a:lstStyle/>
            <a:p>
              <a:endParaRPr lang="en-US"/>
            </a:p>
          </p:txBody>
        </p:sp>
        <p:grpSp>
          <p:nvGrpSpPr>
            <p:cNvPr id="80" name="Group 87"/>
            <p:cNvGrpSpPr>
              <a:grpSpLocks/>
            </p:cNvGrpSpPr>
            <p:nvPr/>
          </p:nvGrpSpPr>
          <p:grpSpPr bwMode="auto">
            <a:xfrm>
              <a:off x="5140325" y="6172200"/>
              <a:ext cx="346075" cy="369888"/>
              <a:chOff x="5140" y="403"/>
              <a:chExt cx="218" cy="233"/>
            </a:xfrm>
          </p:grpSpPr>
          <p:sp>
            <p:nvSpPr>
              <p:cNvPr id="108" name="Oval 86"/>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p>
                <a:endParaRPr lang="en-US"/>
              </a:p>
            </p:txBody>
          </p:sp>
          <p:sp>
            <p:nvSpPr>
              <p:cNvPr id="109" name="Text Box 52"/>
              <p:cNvSpPr txBox="1">
                <a:spLocks noChangeArrowheads="1"/>
              </p:cNvSpPr>
              <p:nvPr/>
            </p:nvSpPr>
            <p:spPr bwMode="auto">
              <a:xfrm>
                <a:off x="5154" y="403"/>
                <a:ext cx="197" cy="233"/>
              </a:xfrm>
              <a:prstGeom prst="rect">
                <a:avLst/>
              </a:prstGeom>
              <a:noFill/>
              <a:ln w="9525">
                <a:noFill/>
                <a:miter lim="800000"/>
                <a:headEnd/>
                <a:tailEnd/>
              </a:ln>
            </p:spPr>
            <p:txBody>
              <a:bodyPr wrap="none">
                <a:spAutoFit/>
              </a:bodyPr>
              <a:lstStyle/>
              <a:p>
                <a:r>
                  <a:rPr lang="en-US" dirty="0">
                    <a:solidFill>
                      <a:srgbClr val="FF0000"/>
                    </a:solidFill>
                  </a:rPr>
                  <a:t>3</a:t>
                </a:r>
              </a:p>
            </p:txBody>
          </p:sp>
        </p:grpSp>
      </p:grpSp>
      <p:grpSp>
        <p:nvGrpSpPr>
          <p:cNvPr id="90" name="Group 108"/>
          <p:cNvGrpSpPr>
            <a:grpSpLocks/>
          </p:cNvGrpSpPr>
          <p:nvPr/>
        </p:nvGrpSpPr>
        <p:grpSpPr bwMode="auto">
          <a:xfrm>
            <a:off x="1447800" y="6067425"/>
            <a:ext cx="2497137" cy="566738"/>
            <a:chOff x="1026" y="3559"/>
            <a:chExt cx="1573" cy="357"/>
          </a:xfrm>
        </p:grpSpPr>
        <p:grpSp>
          <p:nvGrpSpPr>
            <p:cNvPr id="96" name="Group 68"/>
            <p:cNvGrpSpPr>
              <a:grpSpLocks/>
            </p:cNvGrpSpPr>
            <p:nvPr/>
          </p:nvGrpSpPr>
          <p:grpSpPr bwMode="auto">
            <a:xfrm>
              <a:off x="1412" y="3559"/>
              <a:ext cx="1187" cy="357"/>
              <a:chOff x="4381" y="786"/>
              <a:chExt cx="1108" cy="357"/>
            </a:xfrm>
          </p:grpSpPr>
          <p:sp>
            <p:nvSpPr>
              <p:cNvPr id="139" name="Rectangle 69"/>
              <p:cNvSpPr>
                <a:spLocks noChangeArrowheads="1"/>
              </p:cNvSpPr>
              <p:nvPr/>
            </p:nvSpPr>
            <p:spPr bwMode="auto">
              <a:xfrm>
                <a:off x="4385" y="830"/>
                <a:ext cx="1104" cy="256"/>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40" name="Text Box 70"/>
              <p:cNvSpPr txBox="1">
                <a:spLocks noChangeArrowheads="1"/>
              </p:cNvSpPr>
              <p:nvPr/>
            </p:nvSpPr>
            <p:spPr bwMode="auto">
              <a:xfrm>
                <a:off x="4381" y="813"/>
                <a:ext cx="1045" cy="288"/>
              </a:xfrm>
              <a:prstGeom prst="rect">
                <a:avLst/>
              </a:prstGeom>
              <a:noFill/>
              <a:ln w="9525">
                <a:noFill/>
                <a:miter lim="800000"/>
                <a:headEnd/>
                <a:tailEnd/>
              </a:ln>
            </p:spPr>
            <p:txBody>
              <a:bodyPr>
                <a:spAutoFit/>
              </a:bodyPr>
              <a:lstStyle/>
              <a:p>
                <a:r>
                  <a:rPr lang="en-US" sz="1200" dirty="0"/>
                  <a:t>S: 138.76.29.7, 3450</a:t>
                </a:r>
              </a:p>
              <a:p>
                <a:r>
                  <a:rPr lang="en-US" sz="1200" dirty="0"/>
                  <a:t>D: 158.19.20.16, 80</a:t>
                </a:r>
              </a:p>
            </p:txBody>
          </p:sp>
          <p:grpSp>
            <p:nvGrpSpPr>
              <p:cNvPr id="97" name="Group 71"/>
              <p:cNvGrpSpPr>
                <a:grpSpLocks/>
              </p:cNvGrpSpPr>
              <p:nvPr/>
            </p:nvGrpSpPr>
            <p:grpSpPr bwMode="auto">
              <a:xfrm>
                <a:off x="5394" y="786"/>
                <a:ext cx="48" cy="99"/>
                <a:chOff x="5508" y="1599"/>
                <a:chExt cx="48" cy="99"/>
              </a:xfrm>
            </p:grpSpPr>
            <p:sp>
              <p:nvSpPr>
                <p:cNvPr id="146" name="Freeform 72"/>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147" name="Line 73"/>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148" name="Line 74"/>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nvGrpSpPr>
              <p:cNvPr id="104" name="Group 75"/>
              <p:cNvGrpSpPr>
                <a:grpSpLocks/>
              </p:cNvGrpSpPr>
              <p:nvPr/>
            </p:nvGrpSpPr>
            <p:grpSpPr bwMode="auto">
              <a:xfrm>
                <a:off x="5382" y="1044"/>
                <a:ext cx="48" cy="99"/>
                <a:chOff x="5508" y="1599"/>
                <a:chExt cx="48" cy="99"/>
              </a:xfrm>
            </p:grpSpPr>
            <p:sp>
              <p:nvSpPr>
                <p:cNvPr id="143" name="Freeform 76"/>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144" name="Line 77"/>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145" name="Line 78"/>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sp>
          <p:nvSpPr>
            <p:cNvPr id="134" name="Line 79"/>
            <p:cNvSpPr>
              <a:spLocks noChangeShapeType="1"/>
            </p:cNvSpPr>
            <p:nvPr/>
          </p:nvSpPr>
          <p:spPr bwMode="auto">
            <a:xfrm flipH="1">
              <a:off x="1026" y="3729"/>
              <a:ext cx="376" cy="0"/>
            </a:xfrm>
            <a:prstGeom prst="line">
              <a:avLst/>
            </a:prstGeom>
            <a:noFill/>
            <a:ln w="19050">
              <a:solidFill>
                <a:schemeClr val="tx1"/>
              </a:solidFill>
              <a:round/>
              <a:headEnd/>
              <a:tailEnd type="triangle" w="med" len="med"/>
            </a:ln>
          </p:spPr>
          <p:txBody>
            <a:bodyPr wrap="none"/>
            <a:lstStyle/>
            <a:p>
              <a:endParaRPr lang="en-US"/>
            </a:p>
          </p:txBody>
        </p:sp>
        <p:grpSp>
          <p:nvGrpSpPr>
            <p:cNvPr id="105" name="Group 105"/>
            <p:cNvGrpSpPr>
              <a:grpSpLocks/>
            </p:cNvGrpSpPr>
            <p:nvPr/>
          </p:nvGrpSpPr>
          <p:grpSpPr bwMode="auto">
            <a:xfrm>
              <a:off x="1143" y="3616"/>
              <a:ext cx="218" cy="233"/>
              <a:chOff x="5140" y="403"/>
              <a:chExt cx="218" cy="233"/>
            </a:xfrm>
          </p:grpSpPr>
          <p:sp>
            <p:nvSpPr>
              <p:cNvPr id="137" name="Oval 106"/>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p>
                <a:endParaRPr lang="en-US"/>
              </a:p>
            </p:txBody>
          </p:sp>
          <p:sp>
            <p:nvSpPr>
              <p:cNvPr id="138" name="Text Box 107"/>
              <p:cNvSpPr txBox="1">
                <a:spLocks noChangeArrowheads="1"/>
              </p:cNvSpPr>
              <p:nvPr/>
            </p:nvSpPr>
            <p:spPr bwMode="auto">
              <a:xfrm>
                <a:off x="5154" y="403"/>
                <a:ext cx="197" cy="233"/>
              </a:xfrm>
              <a:prstGeom prst="rect">
                <a:avLst/>
              </a:prstGeom>
              <a:noFill/>
              <a:ln w="9525">
                <a:noFill/>
                <a:miter lim="800000"/>
                <a:headEnd/>
                <a:tailEnd/>
              </a:ln>
            </p:spPr>
            <p:txBody>
              <a:bodyPr wrap="none">
                <a:spAutoFit/>
              </a:bodyPr>
              <a:lstStyle/>
              <a:p>
                <a:r>
                  <a:rPr lang="en-US" dirty="0">
                    <a:solidFill>
                      <a:srgbClr val="FF0000"/>
                    </a:solidFill>
                  </a:rPr>
                  <a:t>4</a:t>
                </a:r>
              </a:p>
            </p:txBody>
          </p:sp>
        </p:grpSp>
      </p:grpSp>
      <p:graphicFrame>
        <p:nvGraphicFramePr>
          <p:cNvPr id="150" name="Table 149"/>
          <p:cNvGraphicFramePr>
            <a:graphicFrameLocks noGrp="1"/>
          </p:cNvGraphicFramePr>
          <p:nvPr/>
        </p:nvGraphicFramePr>
        <p:xfrm>
          <a:off x="762000" y="3124200"/>
          <a:ext cx="4267200" cy="111252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tblGrid>
              <a:tr h="370840">
                <a:tc>
                  <a:txBody>
                    <a:bodyPr/>
                    <a:lstStyle/>
                    <a:p>
                      <a:pPr algn="ctr"/>
                      <a:r>
                        <a:rPr lang="en-US" dirty="0"/>
                        <a:t>Global</a:t>
                      </a:r>
                      <a:endParaRPr lang="vi-VN" dirty="0"/>
                    </a:p>
                  </a:txBody>
                  <a:tcPr/>
                </a:tc>
                <a:tc>
                  <a:txBody>
                    <a:bodyPr/>
                    <a:lstStyle/>
                    <a:p>
                      <a:pPr algn="ctr"/>
                      <a:r>
                        <a:rPr lang="en-US" dirty="0"/>
                        <a:t>Local</a:t>
                      </a:r>
                      <a:endParaRPr lang="vi-VN" dirty="0"/>
                    </a:p>
                  </a:txBody>
                  <a:tcPr/>
                </a:tc>
                <a:extLst>
                  <a:ext uri="{0D108BD9-81ED-4DB2-BD59-A6C34878D82A}">
                    <a16:rowId xmlns:a16="http://schemas.microsoft.com/office/drawing/2014/main" val="1000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a:t>138.76.29.7, 4590</a:t>
                      </a:r>
                      <a:endParaRPr lang="vi-VN" dirty="0"/>
                    </a:p>
                  </a:txBody>
                  <a:tcPr/>
                </a:tc>
                <a:tc>
                  <a:txBody>
                    <a:bodyPr/>
                    <a:lstStyle/>
                    <a:p>
                      <a:pPr algn="ctr"/>
                      <a:r>
                        <a:rPr lang="en-US" dirty="0"/>
                        <a:t>10.0.0.1, 3345</a:t>
                      </a:r>
                      <a:endParaRPr lang="vi-VN" dirty="0"/>
                    </a:p>
                  </a:txBody>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138.76.29.7,</a:t>
                      </a:r>
                      <a:r>
                        <a:rPr lang="en-US" baseline="0" dirty="0"/>
                        <a:t> 3450</a:t>
                      </a:r>
                      <a:endParaRPr lang="vi-VN" dirty="0"/>
                    </a:p>
                  </a:txBody>
                  <a:tcPr/>
                </a:tc>
                <a:tc>
                  <a:txBody>
                    <a:bodyPr/>
                    <a:lstStyle/>
                    <a:p>
                      <a:pPr algn="ctr"/>
                      <a:r>
                        <a:rPr lang="en-US" dirty="0"/>
                        <a:t>10.0.0.3, 1345</a:t>
                      </a:r>
                      <a:endParaRPr lang="vi-VN" dirty="0"/>
                    </a:p>
                  </a:txBody>
                  <a:tcPr/>
                </a:tc>
                <a:extLst>
                  <a:ext uri="{0D108BD9-81ED-4DB2-BD59-A6C34878D82A}">
                    <a16:rowId xmlns:a16="http://schemas.microsoft.com/office/drawing/2014/main" val="10002"/>
                  </a:ext>
                </a:extLst>
              </a:tr>
            </a:tbl>
          </a:graphicData>
        </a:graphic>
      </p:graphicFrame>
      <p:sp>
        <p:nvSpPr>
          <p:cNvPr id="132" name="Text Box 56"/>
          <p:cNvSpPr txBox="1">
            <a:spLocks noChangeArrowheads="1"/>
          </p:cNvSpPr>
          <p:nvPr/>
        </p:nvSpPr>
        <p:spPr bwMode="auto">
          <a:xfrm>
            <a:off x="2663825" y="5276850"/>
            <a:ext cx="1295400" cy="336550"/>
          </a:xfrm>
          <a:prstGeom prst="rect">
            <a:avLst/>
          </a:prstGeom>
          <a:noFill/>
          <a:ln w="9525">
            <a:noFill/>
            <a:miter lim="800000"/>
            <a:headEnd/>
            <a:tailEnd/>
          </a:ln>
        </p:spPr>
        <p:txBody>
          <a:bodyPr wrap="none">
            <a:spAutoFit/>
          </a:bodyPr>
          <a:lstStyle/>
          <a:p>
            <a:r>
              <a:rPr lang="en-US" sz="1600" dirty="0"/>
              <a:t>138.76.29.7</a:t>
            </a:r>
          </a:p>
        </p:txBody>
      </p:sp>
      <p:sp>
        <p:nvSpPr>
          <p:cNvPr id="133" name="Line 57"/>
          <p:cNvSpPr>
            <a:spLocks noChangeShapeType="1"/>
          </p:cNvSpPr>
          <p:nvPr/>
        </p:nvSpPr>
        <p:spPr bwMode="auto">
          <a:xfrm flipH="1">
            <a:off x="3886200" y="5208587"/>
            <a:ext cx="85725" cy="128588"/>
          </a:xfrm>
          <a:prstGeom prst="line">
            <a:avLst/>
          </a:prstGeom>
          <a:noFill/>
          <a:ln w="19050">
            <a:solidFill>
              <a:schemeClr val="tx1"/>
            </a:solidFill>
            <a:round/>
            <a:headEnd type="triangle" w="med" len="med"/>
            <a:tailEnd/>
          </a:ln>
        </p:spPr>
        <p:txBody>
          <a:bodyPr wrap="none"/>
          <a:lstStyle/>
          <a:p>
            <a:endParaRPr lang="en-US"/>
          </a:p>
        </p:txBody>
      </p:sp>
      <p:sp>
        <p:nvSpPr>
          <p:cNvPr id="131" name="Slide Number Placeholder 130"/>
          <p:cNvSpPr>
            <a:spLocks noGrp="1"/>
          </p:cNvSpPr>
          <p:nvPr>
            <p:ph type="sldNum" sz="quarter" idx="12"/>
          </p:nvPr>
        </p:nvSpPr>
        <p:spPr/>
        <p:txBody>
          <a:bodyPr/>
          <a:lstStyle/>
          <a:p>
            <a:fld id="{4810A696-75C0-4E1D-A482-26D5420205C7}" type="slidenum">
              <a:rPr lang="en-US" smtClean="0"/>
              <a:pPr/>
              <a:t>59</a:t>
            </a:fld>
            <a:endParaRPr lang="en-US"/>
          </a:p>
        </p:txBody>
      </p:sp>
      <p:sp>
        <p:nvSpPr>
          <p:cNvPr id="135" name="Footer Placeholder 13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right)">
                                      <p:cBhvr>
                                        <p:cTn id="25" dur="10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dissolv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2" fill="hold" nodeType="click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wipe(right)">
                                      <p:cBhvr>
                                        <p:cTn id="35" dur="1000"/>
                                        <p:tgtEl>
                                          <p:spTgt spid="39"/>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nodeType="clickEffect">
                                  <p:stCondLst>
                                    <p:cond delay="0"/>
                                  </p:stCondLst>
                                  <p:childTnLst>
                                    <p:set>
                                      <p:cBhvr>
                                        <p:cTn id="39" dur="1" fill="hold">
                                          <p:stCondLst>
                                            <p:cond delay="0"/>
                                          </p:stCondLst>
                                        </p:cTn>
                                        <p:tgtEl>
                                          <p:spTgt spid="39"/>
                                        </p:tgtEl>
                                        <p:attrNameLst>
                                          <p:attrName>style.visibility</p:attrName>
                                        </p:attrNameLst>
                                      </p:cBhvr>
                                      <p:to>
                                        <p:strVal val="hidden"/>
                                      </p:to>
                                    </p:set>
                                  </p:childTnLst>
                                </p:cTn>
                              </p:par>
                              <p:par>
                                <p:cTn id="40" presetID="1" presetClass="exit" presetSubtype="0" fill="hold" nodeType="withEffect">
                                  <p:stCondLst>
                                    <p:cond delay="0"/>
                                  </p:stCondLst>
                                  <p:childTnLst>
                                    <p:set>
                                      <p:cBhvr>
                                        <p:cTn id="41" dur="1" fill="hold">
                                          <p:stCondLst>
                                            <p:cond delay="0"/>
                                          </p:stCondLst>
                                        </p:cTn>
                                        <p:tgtEl>
                                          <p:spTgt spid="4"/>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2" fill="hold" nodeType="clickEffect">
                                  <p:stCondLst>
                                    <p:cond delay="0"/>
                                  </p:stCondLst>
                                  <p:childTnLst>
                                    <p:set>
                                      <p:cBhvr>
                                        <p:cTn id="45" dur="1" fill="hold">
                                          <p:stCondLst>
                                            <p:cond delay="0"/>
                                          </p:stCondLst>
                                        </p:cTn>
                                        <p:tgtEl>
                                          <p:spTgt spid="67"/>
                                        </p:tgtEl>
                                        <p:attrNameLst>
                                          <p:attrName>style.visibility</p:attrName>
                                        </p:attrNameLst>
                                      </p:cBhvr>
                                      <p:to>
                                        <p:strVal val="visible"/>
                                      </p:to>
                                    </p:set>
                                    <p:animEffect transition="in" filter="wipe(right)">
                                      <p:cBhvr>
                                        <p:cTn id="46" dur="500"/>
                                        <p:tgtEl>
                                          <p:spTgt spid="67"/>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5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2" fill="hold" nodeType="clickEffect">
                                  <p:stCondLst>
                                    <p:cond delay="0"/>
                                  </p:stCondLst>
                                  <p:childTnLst>
                                    <p:set>
                                      <p:cBhvr>
                                        <p:cTn id="54" dur="1" fill="hold">
                                          <p:stCondLst>
                                            <p:cond delay="0"/>
                                          </p:stCondLst>
                                        </p:cTn>
                                        <p:tgtEl>
                                          <p:spTgt spid="90"/>
                                        </p:tgtEl>
                                        <p:attrNameLst>
                                          <p:attrName>style.visibility</p:attrName>
                                        </p:attrNameLst>
                                      </p:cBhvr>
                                      <p:to>
                                        <p:strVal val="visible"/>
                                      </p:to>
                                    </p:set>
                                    <p:animEffect transition="in" filter="wipe(right)">
                                      <p:cBhvr>
                                        <p:cTn id="55" dur="1000"/>
                                        <p:tgtEl>
                                          <p:spTgt spid="90"/>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nodeType="clickEffect">
                                  <p:stCondLst>
                                    <p:cond delay="0"/>
                                  </p:stCondLst>
                                  <p:childTnLst>
                                    <p:set>
                                      <p:cBhvr>
                                        <p:cTn id="59" dur="1" fill="hold">
                                          <p:stCondLst>
                                            <p:cond delay="0"/>
                                          </p:stCondLst>
                                        </p:cTn>
                                        <p:tgtEl>
                                          <p:spTgt spid="67"/>
                                        </p:tgtEl>
                                        <p:attrNameLst>
                                          <p:attrName>style.visibility</p:attrName>
                                        </p:attrNameLst>
                                      </p:cBhvr>
                                      <p:to>
                                        <p:strVal val="hidden"/>
                                      </p:to>
                                    </p:set>
                                  </p:childTnLst>
                                </p:cTn>
                              </p:par>
                              <p:par>
                                <p:cTn id="60" presetID="1" presetClass="exit" presetSubtype="0" fill="hold" nodeType="withEffect">
                                  <p:stCondLst>
                                    <p:cond delay="0"/>
                                  </p:stCondLst>
                                  <p:childTnLst>
                                    <p:set>
                                      <p:cBhvr>
                                        <p:cTn id="61" dur="1" fill="hold">
                                          <p:stCondLst>
                                            <p:cond delay="0"/>
                                          </p:stCondLst>
                                        </p:cTn>
                                        <p:tgtEl>
                                          <p:spTgt spid="90"/>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46"/>
                                        </p:tgtEl>
                                        <p:attrNameLst>
                                          <p:attrName>style.visibility</p:attrName>
                                        </p:attrNameLst>
                                      </p:cBhvr>
                                      <p:to>
                                        <p:strVal val="visible"/>
                                      </p:to>
                                    </p:set>
                                    <p:animEffect transition="in" filter="wipe(left)">
                                      <p:cBhvr>
                                        <p:cTn id="66" dur="1000"/>
                                        <p:tgtEl>
                                          <p:spTgt spid="46"/>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wipe(left)">
                                      <p:cBhvr>
                                        <p:cTn id="71"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giới</a:t>
            </a:r>
            <a:r>
              <a:rPr lang="en-US" dirty="0"/>
              <a:t> </a:t>
            </a:r>
            <a:r>
              <a:rPr lang="en-US" dirty="0" err="1"/>
              <a:t>thiệu</a:t>
            </a:r>
            <a:r>
              <a:rPr lang="en-US" dirty="0"/>
              <a:t> - 1</a:t>
            </a:r>
          </a:p>
        </p:txBody>
      </p:sp>
      <p:sp>
        <p:nvSpPr>
          <p:cNvPr id="3" name="Content Placeholder 2"/>
          <p:cNvSpPr>
            <a:spLocks noGrp="1"/>
          </p:cNvSpPr>
          <p:nvPr>
            <p:ph sz="quarter" idx="1"/>
          </p:nvPr>
        </p:nvSpPr>
        <p:spPr/>
        <p:txBody>
          <a:bodyPr>
            <a:normAutofit fontScale="85000" lnSpcReduction="10000"/>
          </a:bodyPr>
          <a:lstStyle/>
          <a:p>
            <a:r>
              <a:rPr lang="en-US" dirty="0" err="1"/>
              <a:t>Thực</a:t>
            </a:r>
            <a:r>
              <a:rPr lang="en-US" dirty="0"/>
              <a:t> </a:t>
            </a:r>
            <a:r>
              <a:rPr lang="en-US" dirty="0" err="1"/>
              <a:t>hiện</a:t>
            </a:r>
            <a:r>
              <a:rPr lang="en-US" dirty="0"/>
              <a:t> </a:t>
            </a:r>
            <a:r>
              <a:rPr lang="en-US" dirty="0" err="1"/>
              <a:t>chuyển</a:t>
            </a:r>
            <a:r>
              <a:rPr lang="en-US" dirty="0"/>
              <a:t> </a:t>
            </a:r>
            <a:r>
              <a:rPr lang="en-US" dirty="0" err="1"/>
              <a:t>các</a:t>
            </a:r>
            <a:r>
              <a:rPr lang="en-US" dirty="0"/>
              <a:t> segment </a:t>
            </a:r>
            <a:r>
              <a:rPr lang="en-US" dirty="0" err="1"/>
              <a:t>từ</a:t>
            </a:r>
            <a:r>
              <a:rPr lang="en-US" dirty="0"/>
              <a:t> host </a:t>
            </a:r>
            <a:r>
              <a:rPr lang="en-US" dirty="0" err="1"/>
              <a:t>gởi</a:t>
            </a:r>
            <a:r>
              <a:rPr lang="en-US" dirty="0"/>
              <a:t> </a:t>
            </a:r>
            <a:r>
              <a:rPr lang="en-US" dirty="0" err="1"/>
              <a:t>đến</a:t>
            </a:r>
            <a:r>
              <a:rPr lang="en-US" dirty="0"/>
              <a:t> host </a:t>
            </a:r>
            <a:r>
              <a:rPr lang="en-US" dirty="0" err="1"/>
              <a:t>nhận</a:t>
            </a:r>
            <a:endParaRPr lang="en-US" dirty="0"/>
          </a:p>
          <a:p>
            <a:r>
              <a:rPr lang="en-US" dirty="0" err="1"/>
              <a:t>Tại</a:t>
            </a:r>
            <a:r>
              <a:rPr lang="en-US" dirty="0"/>
              <a:t> host </a:t>
            </a:r>
            <a:r>
              <a:rPr lang="en-US" dirty="0" err="1"/>
              <a:t>gởi</a:t>
            </a:r>
            <a:r>
              <a:rPr lang="en-US" dirty="0"/>
              <a:t>:</a:t>
            </a:r>
          </a:p>
          <a:p>
            <a:pPr lvl="1"/>
            <a:r>
              <a:rPr lang="en-US" dirty="0" err="1"/>
              <a:t>Nhận</a:t>
            </a:r>
            <a:r>
              <a:rPr lang="en-US" dirty="0"/>
              <a:t> </a:t>
            </a:r>
            <a:r>
              <a:rPr lang="en-US" dirty="0" err="1"/>
              <a:t>các</a:t>
            </a:r>
            <a:r>
              <a:rPr lang="en-US" dirty="0"/>
              <a:t> segment </a:t>
            </a:r>
            <a:r>
              <a:rPr lang="en-US" dirty="0" err="1"/>
              <a:t>từ</a:t>
            </a:r>
            <a:r>
              <a:rPr lang="en-US" dirty="0"/>
              <a:t> transport layer</a:t>
            </a:r>
          </a:p>
          <a:p>
            <a:pPr lvl="1"/>
            <a:r>
              <a:rPr lang="en-US" dirty="0" err="1"/>
              <a:t>Đóng</a:t>
            </a:r>
            <a:r>
              <a:rPr lang="en-US" dirty="0"/>
              <a:t> </a:t>
            </a:r>
            <a:r>
              <a:rPr lang="en-US" dirty="0" err="1"/>
              <a:t>gói</a:t>
            </a:r>
            <a:r>
              <a:rPr lang="en-US" dirty="0"/>
              <a:t> </a:t>
            </a:r>
            <a:r>
              <a:rPr lang="en-US" dirty="0" err="1"/>
              <a:t>thành</a:t>
            </a:r>
            <a:r>
              <a:rPr lang="en-US" dirty="0"/>
              <a:t> </a:t>
            </a:r>
            <a:r>
              <a:rPr lang="en-US" dirty="0" err="1"/>
              <a:t>các</a:t>
            </a:r>
            <a:r>
              <a:rPr lang="en-US" dirty="0"/>
              <a:t> packet</a:t>
            </a:r>
          </a:p>
          <a:p>
            <a:r>
              <a:rPr lang="en-US" dirty="0" err="1"/>
              <a:t>Tại</a:t>
            </a:r>
            <a:r>
              <a:rPr lang="en-US" dirty="0"/>
              <a:t> host </a:t>
            </a:r>
            <a:r>
              <a:rPr lang="en-US" dirty="0" err="1"/>
              <a:t>nhận</a:t>
            </a:r>
            <a:r>
              <a:rPr lang="en-US" dirty="0"/>
              <a:t>:</a:t>
            </a:r>
          </a:p>
          <a:p>
            <a:pPr lvl="1"/>
            <a:r>
              <a:rPr lang="en-US" dirty="0" err="1"/>
              <a:t>Nhận</a:t>
            </a:r>
            <a:r>
              <a:rPr lang="en-US" dirty="0"/>
              <a:t> </a:t>
            </a:r>
            <a:r>
              <a:rPr lang="en-US" dirty="0" err="1"/>
              <a:t>các</a:t>
            </a:r>
            <a:r>
              <a:rPr lang="en-US" dirty="0"/>
              <a:t> packet </a:t>
            </a:r>
            <a:r>
              <a:rPr lang="en-US" dirty="0" err="1"/>
              <a:t>từ</a:t>
            </a:r>
            <a:r>
              <a:rPr lang="en-US" dirty="0"/>
              <a:t> data link layer</a:t>
            </a:r>
          </a:p>
          <a:p>
            <a:pPr lvl="1"/>
            <a:r>
              <a:rPr lang="en-US" dirty="0" err="1"/>
              <a:t>Chuyển</a:t>
            </a:r>
            <a:r>
              <a:rPr lang="en-US" dirty="0"/>
              <a:t> </a:t>
            </a:r>
            <a:r>
              <a:rPr lang="en-US" dirty="0" err="1"/>
              <a:t>các</a:t>
            </a:r>
            <a:r>
              <a:rPr lang="en-US" dirty="0"/>
              <a:t> segment </a:t>
            </a:r>
            <a:r>
              <a:rPr lang="en-US" dirty="0" err="1"/>
              <a:t>lên</a:t>
            </a:r>
            <a:r>
              <a:rPr lang="en-US" dirty="0"/>
              <a:t> transport layer</a:t>
            </a:r>
          </a:p>
          <a:p>
            <a:r>
              <a:rPr lang="en-US" dirty="0" err="1"/>
              <a:t>Tại</a:t>
            </a:r>
            <a:r>
              <a:rPr lang="en-US" dirty="0"/>
              <a:t> </a:t>
            </a:r>
            <a:r>
              <a:rPr lang="en-US" dirty="0" err="1"/>
              <a:t>các</a:t>
            </a:r>
            <a:r>
              <a:rPr lang="en-US" dirty="0"/>
              <a:t> router:</a:t>
            </a:r>
          </a:p>
          <a:p>
            <a:pPr lvl="1"/>
            <a:r>
              <a:rPr lang="en-US" dirty="0" err="1"/>
              <a:t>Dựa</a:t>
            </a:r>
            <a:r>
              <a:rPr lang="en-US" dirty="0"/>
              <a:t> </a:t>
            </a:r>
            <a:r>
              <a:rPr lang="en-US" dirty="0" err="1"/>
              <a:t>vào</a:t>
            </a:r>
            <a:r>
              <a:rPr lang="en-US" dirty="0"/>
              <a:t> </a:t>
            </a:r>
            <a:r>
              <a:rPr lang="en-US" b="1" i="1" dirty="0" err="1">
                <a:solidFill>
                  <a:srgbClr val="FFC000"/>
                </a:solidFill>
              </a:rPr>
              <a:t>thông</a:t>
            </a:r>
            <a:r>
              <a:rPr lang="en-US" b="1" i="1" dirty="0">
                <a:solidFill>
                  <a:srgbClr val="FFC000"/>
                </a:solidFill>
              </a:rPr>
              <a:t> tin </a:t>
            </a:r>
            <a:r>
              <a:rPr lang="en-US" b="1" i="1" dirty="0" err="1">
                <a:solidFill>
                  <a:srgbClr val="FFC000"/>
                </a:solidFill>
              </a:rPr>
              <a:t>đích</a:t>
            </a:r>
            <a:r>
              <a:rPr lang="en-US" b="1" i="1" dirty="0">
                <a:solidFill>
                  <a:srgbClr val="FFC000"/>
                </a:solidFill>
              </a:rPr>
              <a:t> </a:t>
            </a:r>
            <a:r>
              <a:rPr lang="en-US" b="1" i="1" dirty="0" err="1">
                <a:solidFill>
                  <a:srgbClr val="FFC000"/>
                </a:solidFill>
              </a:rPr>
              <a:t>đến</a:t>
            </a:r>
            <a:r>
              <a:rPr lang="en-US" dirty="0"/>
              <a:t> </a:t>
            </a:r>
            <a:r>
              <a:rPr lang="en-US" dirty="0" err="1"/>
              <a:t>để</a:t>
            </a:r>
            <a:r>
              <a:rPr lang="en-US" dirty="0"/>
              <a:t> </a:t>
            </a:r>
            <a:r>
              <a:rPr lang="en-US" dirty="0" err="1"/>
              <a:t>chuyển</a:t>
            </a:r>
            <a:r>
              <a:rPr lang="en-US" dirty="0"/>
              <a:t> </a:t>
            </a:r>
            <a:r>
              <a:rPr lang="en-US" dirty="0" err="1"/>
              <a:t>các</a:t>
            </a:r>
            <a:r>
              <a:rPr lang="en-US" dirty="0"/>
              <a:t> packet </a:t>
            </a:r>
            <a:r>
              <a:rPr lang="en-US" dirty="0" err="1"/>
              <a:t>đến</a:t>
            </a:r>
            <a:r>
              <a:rPr lang="en-US" dirty="0"/>
              <a:t> host </a:t>
            </a:r>
            <a:r>
              <a:rPr lang="en-US" dirty="0" err="1"/>
              <a:t>nhận</a:t>
            </a:r>
            <a:endParaRPr lang="en-US" dirty="0"/>
          </a:p>
          <a:p>
            <a:pPr lvl="2"/>
            <a:r>
              <a:rPr lang="en-US" dirty="0" err="1"/>
              <a:t>Định</a:t>
            </a:r>
            <a:r>
              <a:rPr lang="en-US" dirty="0"/>
              <a:t> </a:t>
            </a:r>
            <a:r>
              <a:rPr lang="en-US" dirty="0" err="1"/>
              <a:t>tuyến</a:t>
            </a:r>
            <a:r>
              <a:rPr lang="en-US" dirty="0"/>
              <a:t> (routing): </a:t>
            </a:r>
            <a:r>
              <a:rPr lang="en-US" dirty="0" err="1"/>
              <a:t>quyết</a:t>
            </a:r>
            <a:r>
              <a:rPr lang="en-US" dirty="0"/>
              <a:t> </a:t>
            </a:r>
            <a:r>
              <a:rPr lang="en-US" dirty="0" err="1"/>
              <a:t>định</a:t>
            </a:r>
            <a:r>
              <a:rPr lang="en-US" dirty="0"/>
              <a:t> </a:t>
            </a:r>
            <a:r>
              <a:rPr lang="en-US" dirty="0" err="1"/>
              <a:t>gói</a:t>
            </a:r>
            <a:r>
              <a:rPr lang="en-US" dirty="0"/>
              <a:t> tin </a:t>
            </a:r>
            <a:r>
              <a:rPr lang="en-US" dirty="0" err="1"/>
              <a:t>đi</a:t>
            </a:r>
            <a:r>
              <a:rPr lang="en-US" dirty="0"/>
              <a:t> </a:t>
            </a:r>
            <a:r>
              <a:rPr lang="en-US" dirty="0" err="1"/>
              <a:t>đường</a:t>
            </a:r>
            <a:r>
              <a:rPr lang="en-US" dirty="0"/>
              <a:t> </a:t>
            </a:r>
            <a:r>
              <a:rPr lang="en-US" dirty="0" err="1"/>
              <a:t>nào</a:t>
            </a:r>
            <a:r>
              <a:rPr lang="en-US" dirty="0"/>
              <a:t> (</a:t>
            </a:r>
            <a:r>
              <a:rPr lang="en-US" dirty="0" err="1"/>
              <a:t>chức</a:t>
            </a:r>
            <a:r>
              <a:rPr lang="en-US" dirty="0"/>
              <a:t> </a:t>
            </a:r>
            <a:r>
              <a:rPr lang="en-US" dirty="0" err="1"/>
              <a:t>năng</a:t>
            </a:r>
            <a:r>
              <a:rPr lang="en-US" dirty="0"/>
              <a:t> </a:t>
            </a:r>
            <a:r>
              <a:rPr lang="en-US" dirty="0" err="1"/>
              <a:t>chính</a:t>
            </a:r>
            <a:r>
              <a:rPr lang="en-US" dirty="0"/>
              <a:t> </a:t>
            </a:r>
            <a:r>
              <a:rPr lang="en-US" dirty="0" err="1"/>
              <a:t>của</a:t>
            </a:r>
            <a:r>
              <a:rPr lang="en-US" dirty="0"/>
              <a:t> router) </a:t>
            </a:r>
          </a:p>
          <a:p>
            <a:pPr lvl="2"/>
            <a:r>
              <a:rPr lang="en-US" dirty="0" err="1"/>
              <a:t>Chuyển</a:t>
            </a:r>
            <a:r>
              <a:rPr lang="en-US" dirty="0"/>
              <a:t> </a:t>
            </a:r>
            <a:r>
              <a:rPr lang="en-US" dirty="0" err="1"/>
              <a:t>tiếp</a:t>
            </a:r>
            <a:r>
              <a:rPr lang="en-US" dirty="0"/>
              <a:t> (switching): </a:t>
            </a:r>
            <a:r>
              <a:rPr lang="en-US" dirty="0" err="1"/>
              <a:t>chuyển</a:t>
            </a:r>
            <a:r>
              <a:rPr lang="en-US" dirty="0"/>
              <a:t> </a:t>
            </a:r>
            <a:r>
              <a:rPr lang="en-US" dirty="0" err="1"/>
              <a:t>gói</a:t>
            </a:r>
            <a:r>
              <a:rPr lang="en-US" dirty="0"/>
              <a:t> tin </a:t>
            </a:r>
            <a:r>
              <a:rPr lang="en-US" dirty="0" err="1"/>
              <a:t>từ</a:t>
            </a:r>
            <a:r>
              <a:rPr lang="en-US" dirty="0"/>
              <a:t> interface </a:t>
            </a:r>
            <a:r>
              <a:rPr lang="en-US" dirty="0" err="1"/>
              <a:t>nhận</a:t>
            </a:r>
            <a:r>
              <a:rPr lang="en-US" dirty="0"/>
              <a:t> </a:t>
            </a:r>
            <a:r>
              <a:rPr lang="en-US" dirty="0" err="1"/>
              <a:t>ra</a:t>
            </a:r>
            <a:r>
              <a:rPr lang="en-US" dirty="0"/>
              <a:t> interface </a:t>
            </a:r>
            <a:r>
              <a:rPr lang="en-US" dirty="0" err="1"/>
              <a:t>gởi</a:t>
            </a:r>
            <a:r>
              <a:rPr lang="en-US" dirty="0"/>
              <a:t> </a:t>
            </a:r>
            <a:r>
              <a:rPr lang="en-US" dirty="0" err="1"/>
              <a:t>theo</a:t>
            </a:r>
            <a:r>
              <a:rPr lang="en-US" dirty="0"/>
              <a:t> </a:t>
            </a:r>
            <a:r>
              <a:rPr lang="en-US" dirty="0" err="1"/>
              <a:t>đường</a:t>
            </a:r>
            <a:r>
              <a:rPr lang="en-US" dirty="0"/>
              <a:t> </a:t>
            </a:r>
            <a:r>
              <a:rPr lang="en-US" dirty="0" err="1"/>
              <a:t>đã</a:t>
            </a:r>
            <a:r>
              <a:rPr lang="en-US" dirty="0"/>
              <a:t> </a:t>
            </a:r>
            <a:r>
              <a:rPr lang="en-US" dirty="0" err="1"/>
              <a:t>định</a:t>
            </a:r>
            <a:r>
              <a:rPr lang="en-US" dirty="0"/>
              <a:t> </a:t>
            </a:r>
            <a:r>
              <a:rPr lang="en-US" dirty="0" err="1"/>
              <a:t>tuyến</a:t>
            </a:r>
            <a:r>
              <a:rPr lang="en-US" dirty="0"/>
              <a:t> ở </a:t>
            </a:r>
            <a:r>
              <a:rPr lang="en-US" dirty="0" err="1"/>
              <a:t>trên</a:t>
            </a:r>
            <a:r>
              <a:rPr lang="en-US" dirty="0"/>
              <a:t> (</a:t>
            </a:r>
            <a:r>
              <a:rPr lang="en-US" dirty="0" err="1"/>
              <a:t>chức</a:t>
            </a:r>
            <a:r>
              <a:rPr lang="en-US" dirty="0"/>
              <a:t> </a:t>
            </a:r>
            <a:r>
              <a:rPr lang="en-US" dirty="0" err="1"/>
              <a:t>năng</a:t>
            </a:r>
            <a:r>
              <a:rPr lang="en-US" dirty="0"/>
              <a:t> </a:t>
            </a:r>
            <a:r>
              <a:rPr lang="en-US" dirty="0" err="1"/>
              <a:t>phụ</a:t>
            </a:r>
            <a:r>
              <a:rPr lang="en-US" dirty="0"/>
              <a:t> </a:t>
            </a:r>
            <a:r>
              <a:rPr lang="en-US" dirty="0" err="1"/>
              <a:t>của</a:t>
            </a:r>
            <a:r>
              <a:rPr lang="en-US" dirty="0"/>
              <a:t> router)</a:t>
            </a:r>
          </a:p>
        </p:txBody>
      </p:sp>
      <p:sp>
        <p:nvSpPr>
          <p:cNvPr id="4" name="Slide Number Placeholder 3"/>
          <p:cNvSpPr>
            <a:spLocks noGrp="1"/>
          </p:cNvSpPr>
          <p:nvPr>
            <p:ph type="sldNum" sz="quarter" idx="12"/>
          </p:nvPr>
        </p:nvSpPr>
        <p:spPr/>
        <p:txBody>
          <a:bodyPr/>
          <a:lstStyle/>
          <a:p>
            <a:fld id="{4810A696-75C0-4E1D-A482-26D5420205C7}" type="slidenum">
              <a:rPr lang="en-US" smtClean="0"/>
              <a:pPr/>
              <a:t>6</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Overlaping</a:t>
            </a:r>
            <a:r>
              <a:rPr lang="en-US" dirty="0"/>
              <a:t> NAT</a:t>
            </a:r>
          </a:p>
        </p:txBody>
      </p:sp>
      <p:sp>
        <p:nvSpPr>
          <p:cNvPr id="3" name="Content Placeholder 2"/>
          <p:cNvSpPr>
            <a:spLocks noGrp="1"/>
          </p:cNvSpPr>
          <p:nvPr>
            <p:ph sz="quarter" idx="1"/>
          </p:nvPr>
        </p:nvSpPr>
        <p:spPr/>
        <p:txBody>
          <a:bodyPr>
            <a:normAutofit/>
          </a:bodyPr>
          <a:lstStyle/>
          <a:p>
            <a:r>
              <a:rPr lang="en-US" dirty="0" err="1"/>
              <a:t>Cấu</a:t>
            </a:r>
            <a:r>
              <a:rPr lang="en-US" dirty="0"/>
              <a:t> </a:t>
            </a:r>
            <a:r>
              <a:rPr lang="en-US" dirty="0" err="1"/>
              <a:t>hình</a:t>
            </a:r>
            <a:r>
              <a:rPr lang="en-US" dirty="0"/>
              <a:t> </a:t>
            </a:r>
            <a:r>
              <a:rPr lang="en-US" dirty="0" err="1">
                <a:solidFill>
                  <a:srgbClr val="FF0000"/>
                </a:solidFill>
              </a:rPr>
              <a:t>cố</a:t>
            </a:r>
            <a:r>
              <a:rPr lang="en-US" dirty="0">
                <a:solidFill>
                  <a:srgbClr val="FF0000"/>
                </a:solidFill>
              </a:rPr>
              <a:t> </a:t>
            </a:r>
            <a:r>
              <a:rPr lang="en-US" dirty="0" err="1">
                <a:solidFill>
                  <a:srgbClr val="FF0000"/>
                </a:solidFill>
              </a:rPr>
              <a:t>định</a:t>
            </a:r>
            <a:r>
              <a:rPr lang="en-US" dirty="0"/>
              <a:t>: &lt;local IP, port&gt; </a:t>
            </a:r>
            <a:r>
              <a:rPr lang="en-US" dirty="0">
                <a:sym typeface="Wingdings"/>
              </a:rPr>
              <a:t> </a:t>
            </a:r>
            <a:r>
              <a:rPr lang="en-US" dirty="0"/>
              <a:t>&lt;global IP, port&gt; </a:t>
            </a:r>
          </a:p>
          <a:p>
            <a:pPr lvl="1"/>
            <a:r>
              <a:rPr lang="en-US" dirty="0" err="1"/>
              <a:t>Bên</a:t>
            </a:r>
            <a:r>
              <a:rPr lang="en-US" dirty="0"/>
              <a:t> </a:t>
            </a:r>
            <a:r>
              <a:rPr lang="en-US" dirty="0" err="1"/>
              <a:t>ngoài</a:t>
            </a:r>
            <a:r>
              <a:rPr lang="en-US" dirty="0"/>
              <a:t> (outside) </a:t>
            </a:r>
            <a:r>
              <a:rPr lang="en-US" dirty="0" err="1"/>
              <a:t>có</a:t>
            </a:r>
            <a:r>
              <a:rPr lang="en-US" dirty="0"/>
              <a:t> </a:t>
            </a:r>
            <a:r>
              <a:rPr lang="en-US" dirty="0" err="1"/>
              <a:t>thể</a:t>
            </a:r>
            <a:r>
              <a:rPr lang="en-US" dirty="0"/>
              <a:t> </a:t>
            </a:r>
            <a:r>
              <a:rPr lang="en-US" dirty="0" err="1"/>
              <a:t>chủ</a:t>
            </a:r>
            <a:r>
              <a:rPr lang="en-US" dirty="0"/>
              <a:t> </a:t>
            </a:r>
            <a:r>
              <a:rPr lang="en-US" dirty="0" err="1"/>
              <a:t>động</a:t>
            </a:r>
            <a:r>
              <a:rPr lang="en-US" dirty="0"/>
              <a:t> </a:t>
            </a:r>
            <a:r>
              <a:rPr lang="en-US" dirty="0" err="1"/>
              <a:t>tạo</a:t>
            </a:r>
            <a:r>
              <a:rPr lang="en-US" dirty="0"/>
              <a:t> </a:t>
            </a:r>
            <a:r>
              <a:rPr lang="en-US" dirty="0" err="1"/>
              <a:t>kết</a:t>
            </a:r>
            <a:r>
              <a:rPr lang="en-US" dirty="0"/>
              <a:t> </a:t>
            </a:r>
            <a:r>
              <a:rPr lang="en-US" dirty="0" err="1"/>
              <a:t>nối</a:t>
            </a:r>
            <a:r>
              <a:rPr lang="en-US" dirty="0"/>
              <a:t> </a:t>
            </a:r>
            <a:r>
              <a:rPr lang="en-US" dirty="0" err="1"/>
              <a:t>với</a:t>
            </a:r>
            <a:r>
              <a:rPr lang="en-US" dirty="0"/>
              <a:t> </a:t>
            </a:r>
            <a:r>
              <a:rPr lang="en-US" dirty="0" err="1"/>
              <a:t>bên</a:t>
            </a:r>
            <a:r>
              <a:rPr lang="en-US" dirty="0"/>
              <a:t> </a:t>
            </a:r>
            <a:r>
              <a:rPr lang="en-US" dirty="0" err="1"/>
              <a:t>trong</a:t>
            </a:r>
            <a:r>
              <a:rPr lang="en-US" dirty="0"/>
              <a:t> (inside)</a:t>
            </a:r>
          </a:p>
          <a:p>
            <a:pPr lvl="1"/>
            <a:r>
              <a:rPr lang="en-US" dirty="0" err="1"/>
              <a:t>Dùng</a:t>
            </a:r>
            <a:r>
              <a:rPr lang="en-US" dirty="0"/>
              <a:t> </a:t>
            </a:r>
            <a:r>
              <a:rPr lang="en-US" dirty="0" err="1"/>
              <a:t>để</a:t>
            </a:r>
            <a:r>
              <a:rPr lang="en-US" dirty="0"/>
              <a:t> publish </a:t>
            </a:r>
            <a:r>
              <a:rPr lang="en-US" dirty="0" err="1"/>
              <a:t>một</a:t>
            </a:r>
            <a:r>
              <a:rPr lang="en-US" dirty="0"/>
              <a:t> </a:t>
            </a:r>
            <a:r>
              <a:rPr lang="en-US" dirty="0" err="1"/>
              <a:t>dịch</a:t>
            </a:r>
            <a:r>
              <a:rPr lang="en-US" dirty="0"/>
              <a:t> </a:t>
            </a:r>
            <a:r>
              <a:rPr lang="en-US" dirty="0" err="1"/>
              <a:t>vụ</a:t>
            </a:r>
            <a:r>
              <a:rPr lang="en-US" dirty="0"/>
              <a:t> </a:t>
            </a:r>
            <a:r>
              <a:rPr lang="en-US" dirty="0" err="1"/>
              <a:t>ra</a:t>
            </a:r>
            <a:r>
              <a:rPr lang="en-US" dirty="0"/>
              <a:t> </a:t>
            </a:r>
            <a:r>
              <a:rPr lang="en-US" i="1" dirty="0" err="1"/>
              <a:t>ngoài</a:t>
            </a:r>
            <a:endParaRPr lang="en-US" i="1" dirty="0"/>
          </a:p>
          <a:p>
            <a:pPr lvl="1"/>
            <a:endParaRPr lang="en-US" dirty="0"/>
          </a:p>
          <a:p>
            <a:pPr lvl="1"/>
            <a:endParaRPr lang="en-US" dirty="0"/>
          </a:p>
          <a:p>
            <a:pPr lvl="1"/>
            <a:endParaRPr lang="en-US" dirty="0"/>
          </a:p>
          <a:p>
            <a:endParaRPr lang="en-US" dirty="0"/>
          </a:p>
          <a:p>
            <a:endParaRPr lang="en-US" dirty="0"/>
          </a:p>
        </p:txBody>
      </p:sp>
      <p:graphicFrame>
        <p:nvGraphicFramePr>
          <p:cNvPr id="7" name="Table 6"/>
          <p:cNvGraphicFramePr>
            <a:graphicFrameLocks noGrp="1"/>
          </p:cNvGraphicFramePr>
          <p:nvPr/>
        </p:nvGraphicFramePr>
        <p:xfrm>
          <a:off x="304800" y="3733800"/>
          <a:ext cx="4267200" cy="74168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tblGrid>
              <a:tr h="370840">
                <a:tc>
                  <a:txBody>
                    <a:bodyPr/>
                    <a:lstStyle/>
                    <a:p>
                      <a:pPr algn="ctr"/>
                      <a:r>
                        <a:rPr lang="en-US" dirty="0"/>
                        <a:t>Global</a:t>
                      </a:r>
                      <a:endParaRPr lang="vi-VN" dirty="0"/>
                    </a:p>
                  </a:txBody>
                  <a:tcPr/>
                </a:tc>
                <a:tc>
                  <a:txBody>
                    <a:bodyPr/>
                    <a:lstStyle/>
                    <a:p>
                      <a:pPr algn="ctr"/>
                      <a:r>
                        <a:rPr lang="en-US" dirty="0"/>
                        <a:t>Local</a:t>
                      </a:r>
                      <a:endParaRPr lang="vi-VN" dirty="0"/>
                    </a:p>
                  </a:txBody>
                  <a:tcPr/>
                </a:tc>
                <a:extLst>
                  <a:ext uri="{0D108BD9-81ED-4DB2-BD59-A6C34878D82A}">
                    <a16:rowId xmlns:a16="http://schemas.microsoft.com/office/drawing/2014/main" val="1000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a:t>138.76.29.7, 80</a:t>
                      </a:r>
                      <a:endParaRPr lang="vi-VN" dirty="0"/>
                    </a:p>
                  </a:txBody>
                  <a:tcPr/>
                </a:tc>
                <a:tc>
                  <a:txBody>
                    <a:bodyPr/>
                    <a:lstStyle/>
                    <a:p>
                      <a:pPr algn="ctr"/>
                      <a:r>
                        <a:rPr lang="en-US" dirty="0"/>
                        <a:t>10.0.0.1, 80</a:t>
                      </a:r>
                      <a:endParaRPr lang="vi-VN" dirty="0"/>
                    </a:p>
                  </a:txBody>
                  <a:tcPr/>
                </a:tc>
                <a:extLst>
                  <a:ext uri="{0D108BD9-81ED-4DB2-BD59-A6C34878D82A}">
                    <a16:rowId xmlns:a16="http://schemas.microsoft.com/office/drawing/2014/main" val="10001"/>
                  </a:ext>
                </a:extLst>
              </a:tr>
            </a:tbl>
          </a:graphicData>
        </a:graphic>
      </p:graphicFrame>
      <p:sp>
        <p:nvSpPr>
          <p:cNvPr id="8" name="Freeform 139"/>
          <p:cNvSpPr>
            <a:spLocks/>
          </p:cNvSpPr>
          <p:nvPr/>
        </p:nvSpPr>
        <p:spPr bwMode="auto">
          <a:xfrm>
            <a:off x="-152400" y="4081462"/>
            <a:ext cx="4089400" cy="1355725"/>
          </a:xfrm>
          <a:custGeom>
            <a:avLst/>
            <a:gdLst>
              <a:gd name="T0" fmla="*/ 1888 w 2269"/>
              <a:gd name="T1" fmla="*/ 285 h 854"/>
              <a:gd name="T2" fmla="*/ 418 w 2269"/>
              <a:gd name="T3" fmla="*/ 283 h 854"/>
              <a:gd name="T4" fmla="*/ 60 w 2269"/>
              <a:gd name="T5" fmla="*/ 83 h 854"/>
              <a:gd name="T6" fmla="*/ 60 w 2269"/>
              <a:gd name="T7" fmla="*/ 781 h 854"/>
              <a:gd name="T8" fmla="*/ 374 w 2269"/>
              <a:gd name="T9" fmla="*/ 519 h 854"/>
              <a:gd name="T10" fmla="*/ 2017 w 2269"/>
              <a:gd name="T11" fmla="*/ 447 h 854"/>
              <a:gd name="T12" fmla="*/ 1888 w 2269"/>
              <a:gd name="T13" fmla="*/ 285 h 854"/>
              <a:gd name="T14" fmla="*/ 0 60000 65536"/>
              <a:gd name="T15" fmla="*/ 0 60000 65536"/>
              <a:gd name="T16" fmla="*/ 0 60000 65536"/>
              <a:gd name="T17" fmla="*/ 0 60000 65536"/>
              <a:gd name="T18" fmla="*/ 0 60000 65536"/>
              <a:gd name="T19" fmla="*/ 0 60000 65536"/>
              <a:gd name="T20" fmla="*/ 0 60000 65536"/>
              <a:gd name="T21" fmla="*/ 0 w 2269"/>
              <a:gd name="T22" fmla="*/ 0 h 854"/>
              <a:gd name="T23" fmla="*/ 2269 w 2269"/>
              <a:gd name="T24" fmla="*/ 854 h 8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9" h="854">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rotWithShape="1">
            <a:gsLst>
              <a:gs pos="0">
                <a:srgbClr val="FFFFFF">
                  <a:alpha val="98000"/>
                </a:srgbClr>
              </a:gs>
              <a:gs pos="100000">
                <a:srgbClr val="66CCFF"/>
              </a:gs>
            </a:gsLst>
            <a:lin ang="0" scaled="1"/>
          </a:gradFill>
          <a:ln w="9525">
            <a:noFill/>
            <a:round/>
            <a:headEnd/>
            <a:tailEnd/>
          </a:ln>
        </p:spPr>
        <p:txBody>
          <a:bodyPr wrap="none" anchor="ctr"/>
          <a:lstStyle/>
          <a:p>
            <a:endParaRPr lang="en-US"/>
          </a:p>
        </p:txBody>
      </p:sp>
      <p:sp>
        <p:nvSpPr>
          <p:cNvPr id="9" name="Freeform 29"/>
          <p:cNvSpPr>
            <a:spLocks/>
          </p:cNvSpPr>
          <p:nvPr/>
        </p:nvSpPr>
        <p:spPr bwMode="auto">
          <a:xfrm>
            <a:off x="4137025" y="3352800"/>
            <a:ext cx="3738562" cy="2697162"/>
          </a:xfrm>
          <a:custGeom>
            <a:avLst/>
            <a:gdLst>
              <a:gd name="T0" fmla="*/ 349 w 2355"/>
              <a:gd name="T1" fmla="*/ 761 h 1699"/>
              <a:gd name="T2" fmla="*/ 1651 w 2355"/>
              <a:gd name="T3" fmla="*/ 732 h 1699"/>
              <a:gd name="T4" fmla="*/ 1773 w 2355"/>
              <a:gd name="T5" fmla="*/ 230 h 1699"/>
              <a:gd name="T6" fmla="*/ 2029 w 2355"/>
              <a:gd name="T7" fmla="*/ 8 h 1699"/>
              <a:gd name="T8" fmla="*/ 2267 w 2355"/>
              <a:gd name="T9" fmla="*/ 183 h 1699"/>
              <a:gd name="T10" fmla="*/ 2355 w 2355"/>
              <a:gd name="T11" fmla="*/ 942 h 1699"/>
              <a:gd name="T12" fmla="*/ 2267 w 2355"/>
              <a:gd name="T13" fmla="*/ 1592 h 1699"/>
              <a:gd name="T14" fmla="*/ 1840 w 2355"/>
              <a:gd name="T15" fmla="*/ 1586 h 1699"/>
              <a:gd name="T16" fmla="*/ 1670 w 2355"/>
              <a:gd name="T17" fmla="*/ 1025 h 1699"/>
              <a:gd name="T18" fmla="*/ 220 w 2355"/>
              <a:gd name="T19" fmla="*/ 923 h 1699"/>
              <a:gd name="T20" fmla="*/ 349 w 2355"/>
              <a:gd name="T21" fmla="*/ 761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66CCFF"/>
          </a:solidFill>
          <a:ln w="9525">
            <a:noFill/>
            <a:round/>
            <a:headEnd/>
            <a:tailEnd/>
          </a:ln>
        </p:spPr>
        <p:txBody>
          <a:bodyPr wrap="none" anchor="ctr"/>
          <a:lstStyle/>
          <a:p>
            <a:endParaRPr lang="en-US"/>
          </a:p>
        </p:txBody>
      </p:sp>
      <p:graphicFrame>
        <p:nvGraphicFramePr>
          <p:cNvPr id="10" name="Object 27"/>
          <p:cNvGraphicFramePr>
            <a:graphicFrameLocks noChangeAspect="1"/>
          </p:cNvGraphicFramePr>
          <p:nvPr/>
        </p:nvGraphicFramePr>
        <p:xfrm>
          <a:off x="7165975" y="3663950"/>
          <a:ext cx="555625" cy="463550"/>
        </p:xfrm>
        <a:graphic>
          <a:graphicData uri="http://schemas.openxmlformats.org/presentationml/2006/ole">
            <mc:AlternateContent xmlns:mc="http://schemas.openxmlformats.org/markup-compatibility/2006">
              <mc:Choice xmlns:v="urn:schemas-microsoft-com:vml" Requires="v">
                <p:oleObj name="Clip" r:id="rId3" imgW="1305000" imgH="1085760" progId="">
                  <p:embed/>
                </p:oleObj>
              </mc:Choice>
              <mc:Fallback>
                <p:oleObj name="Clip" r:id="rId3" imgW="1305000" imgH="1085760" progId="">
                  <p:embed/>
                  <p:pic>
                    <p:nvPicPr>
                      <p:cNvPr id="0"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5975" y="3663950"/>
                        <a:ext cx="555625" cy="4635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1" name="Object 30"/>
          <p:cNvGraphicFramePr>
            <a:graphicFrameLocks noChangeAspect="1"/>
          </p:cNvGraphicFramePr>
          <p:nvPr/>
        </p:nvGraphicFramePr>
        <p:xfrm>
          <a:off x="7215187" y="4452937"/>
          <a:ext cx="579438" cy="482600"/>
        </p:xfrm>
        <a:graphic>
          <a:graphicData uri="http://schemas.openxmlformats.org/presentationml/2006/ole">
            <mc:AlternateContent xmlns:mc="http://schemas.openxmlformats.org/markup-compatibility/2006">
              <mc:Choice xmlns:v="urn:schemas-microsoft-com:vml" Requires="v">
                <p:oleObj name="Clip" r:id="rId5" imgW="1305000" imgH="1085760" progId="">
                  <p:embed/>
                </p:oleObj>
              </mc:Choice>
              <mc:Fallback>
                <p:oleObj name="Clip" r:id="rId5" imgW="1305000" imgH="1085760" progId="">
                  <p:embed/>
                  <p:pic>
                    <p:nvPicPr>
                      <p:cNvPr id="0"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5187" y="4452937"/>
                        <a:ext cx="579438" cy="4826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2" name="Object 31"/>
          <p:cNvGraphicFramePr>
            <a:graphicFrameLocks noChangeAspect="1"/>
          </p:cNvGraphicFramePr>
          <p:nvPr/>
        </p:nvGraphicFramePr>
        <p:xfrm>
          <a:off x="7186612" y="5218112"/>
          <a:ext cx="563563" cy="469900"/>
        </p:xfrm>
        <a:graphic>
          <a:graphicData uri="http://schemas.openxmlformats.org/presentationml/2006/ole">
            <mc:AlternateContent xmlns:mc="http://schemas.openxmlformats.org/markup-compatibility/2006">
              <mc:Choice xmlns:v="urn:schemas-microsoft-com:vml" Requires="v">
                <p:oleObj name="Clip" r:id="rId6" imgW="1305000" imgH="1085760" progId="">
                  <p:embed/>
                </p:oleObj>
              </mc:Choice>
              <mc:Fallback>
                <p:oleObj name="Clip" r:id="rId6" imgW="1305000" imgH="1085760" progId="">
                  <p:embed/>
                  <p:pic>
                    <p:nvPicPr>
                      <p:cNvPr id="0" name="Object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86612" y="5218112"/>
                        <a:ext cx="563563" cy="4699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3" name="Line 32"/>
          <p:cNvSpPr>
            <a:spLocks noChangeShapeType="1"/>
          </p:cNvSpPr>
          <p:nvPr/>
        </p:nvSpPr>
        <p:spPr bwMode="auto">
          <a:xfrm>
            <a:off x="4251325" y="4675187"/>
            <a:ext cx="3025775" cy="6350"/>
          </a:xfrm>
          <a:prstGeom prst="line">
            <a:avLst/>
          </a:prstGeom>
          <a:noFill/>
          <a:ln w="19050">
            <a:solidFill>
              <a:schemeClr val="tx1"/>
            </a:solidFill>
            <a:round/>
            <a:headEnd/>
            <a:tailEnd/>
          </a:ln>
        </p:spPr>
        <p:txBody>
          <a:bodyPr wrap="none"/>
          <a:lstStyle/>
          <a:p>
            <a:endParaRPr lang="en-US"/>
          </a:p>
        </p:txBody>
      </p:sp>
      <p:sp>
        <p:nvSpPr>
          <p:cNvPr id="14" name="Line 33"/>
          <p:cNvSpPr>
            <a:spLocks noChangeShapeType="1"/>
          </p:cNvSpPr>
          <p:nvPr/>
        </p:nvSpPr>
        <p:spPr bwMode="auto">
          <a:xfrm flipH="1">
            <a:off x="7086600" y="3932237"/>
            <a:ext cx="9525" cy="1492250"/>
          </a:xfrm>
          <a:prstGeom prst="line">
            <a:avLst/>
          </a:prstGeom>
          <a:noFill/>
          <a:ln w="19050">
            <a:solidFill>
              <a:schemeClr val="tx1"/>
            </a:solidFill>
            <a:round/>
            <a:headEnd/>
            <a:tailEnd/>
          </a:ln>
        </p:spPr>
        <p:txBody>
          <a:bodyPr wrap="none"/>
          <a:lstStyle/>
          <a:p>
            <a:endParaRPr lang="en-US"/>
          </a:p>
        </p:txBody>
      </p:sp>
      <p:sp>
        <p:nvSpPr>
          <p:cNvPr id="15" name="Line 34"/>
          <p:cNvSpPr>
            <a:spLocks noChangeShapeType="1"/>
          </p:cNvSpPr>
          <p:nvPr/>
        </p:nvSpPr>
        <p:spPr bwMode="auto">
          <a:xfrm>
            <a:off x="7091362" y="3927475"/>
            <a:ext cx="133350" cy="6350"/>
          </a:xfrm>
          <a:prstGeom prst="line">
            <a:avLst/>
          </a:prstGeom>
          <a:noFill/>
          <a:ln w="19050">
            <a:solidFill>
              <a:schemeClr val="tx1"/>
            </a:solidFill>
            <a:round/>
            <a:headEnd/>
            <a:tailEnd/>
          </a:ln>
        </p:spPr>
        <p:txBody>
          <a:bodyPr wrap="none"/>
          <a:lstStyle/>
          <a:p>
            <a:endParaRPr lang="en-US"/>
          </a:p>
        </p:txBody>
      </p:sp>
      <p:sp>
        <p:nvSpPr>
          <p:cNvPr id="16" name="Line 35"/>
          <p:cNvSpPr>
            <a:spLocks noChangeShapeType="1"/>
          </p:cNvSpPr>
          <p:nvPr/>
        </p:nvSpPr>
        <p:spPr bwMode="auto">
          <a:xfrm flipV="1">
            <a:off x="7097712" y="5432425"/>
            <a:ext cx="171450" cy="0"/>
          </a:xfrm>
          <a:prstGeom prst="line">
            <a:avLst/>
          </a:prstGeom>
          <a:noFill/>
          <a:ln w="19050">
            <a:solidFill>
              <a:schemeClr val="tx1"/>
            </a:solidFill>
            <a:round/>
            <a:headEnd/>
            <a:tailEnd/>
          </a:ln>
        </p:spPr>
        <p:txBody>
          <a:bodyPr wrap="none"/>
          <a:lstStyle/>
          <a:p>
            <a:endParaRPr lang="en-US"/>
          </a:p>
        </p:txBody>
      </p:sp>
      <p:sp>
        <p:nvSpPr>
          <p:cNvPr id="17" name="Text Box 36"/>
          <p:cNvSpPr txBox="1">
            <a:spLocks noChangeArrowheads="1"/>
          </p:cNvSpPr>
          <p:nvPr/>
        </p:nvSpPr>
        <p:spPr bwMode="auto">
          <a:xfrm>
            <a:off x="7716837" y="3662362"/>
            <a:ext cx="892175" cy="336550"/>
          </a:xfrm>
          <a:prstGeom prst="rect">
            <a:avLst/>
          </a:prstGeom>
          <a:noFill/>
          <a:ln w="9525">
            <a:noFill/>
            <a:miter lim="800000"/>
            <a:headEnd/>
            <a:tailEnd/>
          </a:ln>
        </p:spPr>
        <p:txBody>
          <a:bodyPr wrap="none">
            <a:spAutoFit/>
          </a:bodyPr>
          <a:lstStyle/>
          <a:p>
            <a:r>
              <a:rPr lang="en-US" sz="1600"/>
              <a:t>10.0.0.1</a:t>
            </a:r>
          </a:p>
        </p:txBody>
      </p:sp>
      <p:sp>
        <p:nvSpPr>
          <p:cNvPr id="18" name="Text Box 37"/>
          <p:cNvSpPr txBox="1">
            <a:spLocks noChangeArrowheads="1"/>
          </p:cNvSpPr>
          <p:nvPr/>
        </p:nvSpPr>
        <p:spPr bwMode="auto">
          <a:xfrm>
            <a:off x="7843837" y="4430712"/>
            <a:ext cx="923925" cy="336550"/>
          </a:xfrm>
          <a:prstGeom prst="rect">
            <a:avLst/>
          </a:prstGeom>
          <a:noFill/>
          <a:ln w="9525">
            <a:noFill/>
            <a:miter lim="800000"/>
            <a:headEnd/>
            <a:tailEnd/>
          </a:ln>
        </p:spPr>
        <p:txBody>
          <a:bodyPr wrap="none">
            <a:spAutoFit/>
          </a:bodyPr>
          <a:lstStyle/>
          <a:p>
            <a:r>
              <a:rPr lang="en-US" sz="1600"/>
              <a:t>10.0.0.2</a:t>
            </a:r>
          </a:p>
        </p:txBody>
      </p:sp>
      <p:sp>
        <p:nvSpPr>
          <p:cNvPr id="19" name="Text Box 38"/>
          <p:cNvSpPr txBox="1">
            <a:spLocks noChangeArrowheads="1"/>
          </p:cNvSpPr>
          <p:nvPr/>
        </p:nvSpPr>
        <p:spPr bwMode="auto">
          <a:xfrm>
            <a:off x="7805737" y="5326062"/>
            <a:ext cx="923925" cy="336550"/>
          </a:xfrm>
          <a:prstGeom prst="rect">
            <a:avLst/>
          </a:prstGeom>
          <a:noFill/>
          <a:ln w="9525">
            <a:noFill/>
            <a:miter lim="800000"/>
            <a:headEnd/>
            <a:tailEnd/>
          </a:ln>
        </p:spPr>
        <p:txBody>
          <a:bodyPr wrap="none">
            <a:spAutoFit/>
          </a:bodyPr>
          <a:lstStyle/>
          <a:p>
            <a:r>
              <a:rPr lang="en-US" sz="1600"/>
              <a:t>10.0.0.3</a:t>
            </a:r>
          </a:p>
        </p:txBody>
      </p:sp>
      <p:sp>
        <p:nvSpPr>
          <p:cNvPr id="36" name="Text Box 54"/>
          <p:cNvSpPr txBox="1">
            <a:spLocks noChangeArrowheads="1"/>
          </p:cNvSpPr>
          <p:nvPr/>
        </p:nvSpPr>
        <p:spPr bwMode="auto">
          <a:xfrm>
            <a:off x="4202112" y="4252912"/>
            <a:ext cx="923925" cy="336550"/>
          </a:xfrm>
          <a:prstGeom prst="rect">
            <a:avLst/>
          </a:prstGeom>
          <a:noFill/>
          <a:ln w="9525">
            <a:noFill/>
            <a:miter lim="800000"/>
            <a:headEnd/>
            <a:tailEnd/>
          </a:ln>
        </p:spPr>
        <p:txBody>
          <a:bodyPr wrap="none">
            <a:spAutoFit/>
          </a:bodyPr>
          <a:lstStyle/>
          <a:p>
            <a:r>
              <a:rPr lang="en-US" sz="1600"/>
              <a:t>10.0.0.4</a:t>
            </a:r>
          </a:p>
        </p:txBody>
      </p:sp>
      <p:sp>
        <p:nvSpPr>
          <p:cNvPr id="37" name="Line 55"/>
          <p:cNvSpPr>
            <a:spLocks noChangeShapeType="1"/>
          </p:cNvSpPr>
          <p:nvPr/>
        </p:nvSpPr>
        <p:spPr bwMode="auto">
          <a:xfrm flipH="1">
            <a:off x="4325937" y="4503737"/>
            <a:ext cx="85725" cy="128588"/>
          </a:xfrm>
          <a:prstGeom prst="line">
            <a:avLst/>
          </a:prstGeom>
          <a:noFill/>
          <a:ln w="19050">
            <a:solidFill>
              <a:schemeClr val="tx1"/>
            </a:solidFill>
            <a:round/>
            <a:headEnd/>
            <a:tailEnd type="triangle" w="med" len="med"/>
          </a:ln>
        </p:spPr>
        <p:txBody>
          <a:bodyPr wrap="none"/>
          <a:lstStyle/>
          <a:p>
            <a:endParaRPr lang="en-US"/>
          </a:p>
        </p:txBody>
      </p:sp>
      <p:sp>
        <p:nvSpPr>
          <p:cNvPr id="38" name="Text Box 56"/>
          <p:cNvSpPr txBox="1">
            <a:spLocks noChangeArrowheads="1"/>
          </p:cNvSpPr>
          <p:nvPr/>
        </p:nvSpPr>
        <p:spPr bwMode="auto">
          <a:xfrm>
            <a:off x="2363787" y="4810125"/>
            <a:ext cx="1295400" cy="336550"/>
          </a:xfrm>
          <a:prstGeom prst="rect">
            <a:avLst/>
          </a:prstGeom>
          <a:noFill/>
          <a:ln w="9525">
            <a:noFill/>
            <a:miter lim="800000"/>
            <a:headEnd/>
            <a:tailEnd/>
          </a:ln>
        </p:spPr>
        <p:txBody>
          <a:bodyPr wrap="none">
            <a:spAutoFit/>
          </a:bodyPr>
          <a:lstStyle/>
          <a:p>
            <a:r>
              <a:rPr lang="en-US" sz="1600" dirty="0"/>
              <a:t>138.76.29.7</a:t>
            </a:r>
          </a:p>
        </p:txBody>
      </p:sp>
      <p:sp>
        <p:nvSpPr>
          <p:cNvPr id="39" name="Line 57"/>
          <p:cNvSpPr>
            <a:spLocks noChangeShapeType="1"/>
          </p:cNvSpPr>
          <p:nvPr/>
        </p:nvSpPr>
        <p:spPr bwMode="auto">
          <a:xfrm flipH="1">
            <a:off x="3586162" y="4741862"/>
            <a:ext cx="85725" cy="128588"/>
          </a:xfrm>
          <a:prstGeom prst="line">
            <a:avLst/>
          </a:prstGeom>
          <a:noFill/>
          <a:ln w="19050">
            <a:solidFill>
              <a:schemeClr val="tx1"/>
            </a:solidFill>
            <a:round/>
            <a:headEnd type="triangle" w="med" len="med"/>
            <a:tailEnd/>
          </a:ln>
        </p:spPr>
        <p:txBody>
          <a:bodyPr wrap="none"/>
          <a:lstStyle/>
          <a:p>
            <a:endParaRPr lang="en-US"/>
          </a:p>
        </p:txBody>
      </p:sp>
      <p:grpSp>
        <p:nvGrpSpPr>
          <p:cNvPr id="4" name="Group 135"/>
          <p:cNvGrpSpPr>
            <a:grpSpLocks/>
          </p:cNvGrpSpPr>
          <p:nvPr/>
        </p:nvGrpSpPr>
        <p:grpSpPr bwMode="auto">
          <a:xfrm>
            <a:off x="4433887" y="3865562"/>
            <a:ext cx="2784475" cy="1638300"/>
            <a:chOff x="3002" y="2417"/>
            <a:chExt cx="1754" cy="1032"/>
          </a:xfrm>
        </p:grpSpPr>
        <p:sp>
          <p:nvSpPr>
            <p:cNvPr id="44" name="Rectangle 91"/>
            <p:cNvSpPr>
              <a:spLocks noChangeArrowheads="1"/>
            </p:cNvSpPr>
            <p:nvPr/>
          </p:nvSpPr>
          <p:spPr bwMode="auto">
            <a:xfrm>
              <a:off x="3002" y="3051"/>
              <a:ext cx="1175" cy="256"/>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45" name="Text Box 92"/>
            <p:cNvSpPr txBox="1">
              <a:spLocks noChangeArrowheads="1"/>
            </p:cNvSpPr>
            <p:nvPr/>
          </p:nvSpPr>
          <p:spPr bwMode="auto">
            <a:xfrm>
              <a:off x="3104" y="3042"/>
              <a:ext cx="1112" cy="407"/>
            </a:xfrm>
            <a:prstGeom prst="rect">
              <a:avLst/>
            </a:prstGeom>
            <a:noFill/>
            <a:ln w="9525">
              <a:noFill/>
              <a:miter lim="800000"/>
              <a:headEnd/>
              <a:tailEnd/>
            </a:ln>
          </p:spPr>
          <p:txBody>
            <a:bodyPr>
              <a:spAutoFit/>
            </a:bodyPr>
            <a:lstStyle/>
            <a:p>
              <a:r>
                <a:rPr lang="en-US" sz="1200" dirty="0"/>
                <a:t>S: 120.11.40.18, 3345</a:t>
              </a:r>
            </a:p>
            <a:p>
              <a:r>
                <a:rPr lang="en-US" sz="1200" dirty="0"/>
                <a:t>D: 10.0.0.1, 80</a:t>
              </a:r>
            </a:p>
            <a:p>
              <a:endParaRPr lang="en-US" sz="1200" dirty="0"/>
            </a:p>
          </p:txBody>
        </p:sp>
        <p:grpSp>
          <p:nvGrpSpPr>
            <p:cNvPr id="5" name="Group 93"/>
            <p:cNvGrpSpPr>
              <a:grpSpLocks/>
            </p:cNvGrpSpPr>
            <p:nvPr/>
          </p:nvGrpSpPr>
          <p:grpSpPr bwMode="auto">
            <a:xfrm>
              <a:off x="3054" y="3007"/>
              <a:ext cx="51" cy="99"/>
              <a:chOff x="5508" y="1599"/>
              <a:chExt cx="48" cy="99"/>
            </a:xfrm>
          </p:grpSpPr>
          <p:sp>
            <p:nvSpPr>
              <p:cNvPr id="55" name="Freeform 94"/>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56" name="Line 95"/>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57" name="Line 96"/>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nvGrpSpPr>
            <p:cNvPr id="6" name="Group 97"/>
            <p:cNvGrpSpPr>
              <a:grpSpLocks/>
            </p:cNvGrpSpPr>
            <p:nvPr/>
          </p:nvGrpSpPr>
          <p:grpSpPr bwMode="auto">
            <a:xfrm>
              <a:off x="3059" y="3248"/>
              <a:ext cx="51" cy="99"/>
              <a:chOff x="5508" y="1599"/>
              <a:chExt cx="48" cy="99"/>
            </a:xfrm>
          </p:grpSpPr>
          <p:sp>
            <p:nvSpPr>
              <p:cNvPr id="52" name="Freeform 98"/>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53" name="Line 99"/>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54" name="Line 100"/>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sp>
          <p:nvSpPr>
            <p:cNvPr id="48" name="Freeform 101"/>
            <p:cNvSpPr>
              <a:spLocks/>
            </p:cNvSpPr>
            <p:nvPr/>
          </p:nvSpPr>
          <p:spPr bwMode="auto">
            <a:xfrm>
              <a:off x="4179" y="2417"/>
              <a:ext cx="577" cy="768"/>
            </a:xfrm>
            <a:custGeom>
              <a:avLst/>
              <a:gdLst>
                <a:gd name="T0" fmla="*/ 577 w 577"/>
                <a:gd name="T1" fmla="*/ 0 h 768"/>
                <a:gd name="T2" fmla="*/ 342 w 577"/>
                <a:gd name="T3" fmla="*/ 0 h 768"/>
                <a:gd name="T4" fmla="*/ 342 w 577"/>
                <a:gd name="T5" fmla="*/ 768 h 768"/>
                <a:gd name="T6" fmla="*/ 0 w 577"/>
                <a:gd name="T7" fmla="*/ 760 h 768"/>
                <a:gd name="T8" fmla="*/ 0 60000 65536"/>
                <a:gd name="T9" fmla="*/ 0 60000 65536"/>
                <a:gd name="T10" fmla="*/ 0 60000 65536"/>
                <a:gd name="T11" fmla="*/ 0 60000 65536"/>
                <a:gd name="T12" fmla="*/ 0 w 577"/>
                <a:gd name="T13" fmla="*/ 0 h 768"/>
                <a:gd name="T14" fmla="*/ 577 w 577"/>
                <a:gd name="T15" fmla="*/ 768 h 768"/>
              </a:gdLst>
              <a:ahLst/>
              <a:cxnLst>
                <a:cxn ang="T8">
                  <a:pos x="T0" y="T1"/>
                </a:cxn>
                <a:cxn ang="T9">
                  <a:pos x="T2" y="T3"/>
                </a:cxn>
                <a:cxn ang="T10">
                  <a:pos x="T4" y="T5"/>
                </a:cxn>
                <a:cxn ang="T11">
                  <a:pos x="T6" y="T7"/>
                </a:cxn>
              </a:cxnLst>
              <a:rect l="T12" t="T13" r="T14" b="T15"/>
              <a:pathLst>
                <a:path w="577" h="768">
                  <a:moveTo>
                    <a:pt x="577" y="0"/>
                  </a:moveTo>
                  <a:lnTo>
                    <a:pt x="342" y="0"/>
                  </a:lnTo>
                  <a:lnTo>
                    <a:pt x="342" y="768"/>
                  </a:lnTo>
                  <a:lnTo>
                    <a:pt x="0" y="760"/>
                  </a:lnTo>
                </a:path>
              </a:pathLst>
            </a:custGeom>
            <a:noFill/>
            <a:ln w="28575">
              <a:solidFill>
                <a:schemeClr val="tx1"/>
              </a:solidFill>
              <a:round/>
              <a:headEnd type="triangle" w="med" len="med"/>
              <a:tailEnd/>
            </a:ln>
          </p:spPr>
          <p:txBody>
            <a:bodyPr wrap="none"/>
            <a:lstStyle/>
            <a:p>
              <a:endParaRPr lang="en-US"/>
            </a:p>
          </p:txBody>
        </p:sp>
        <p:grpSp>
          <p:nvGrpSpPr>
            <p:cNvPr id="20" name="Group 102"/>
            <p:cNvGrpSpPr>
              <a:grpSpLocks/>
            </p:cNvGrpSpPr>
            <p:nvPr/>
          </p:nvGrpSpPr>
          <p:grpSpPr bwMode="auto">
            <a:xfrm>
              <a:off x="4240" y="3064"/>
              <a:ext cx="218" cy="233"/>
              <a:chOff x="5140" y="403"/>
              <a:chExt cx="218" cy="233"/>
            </a:xfrm>
          </p:grpSpPr>
          <p:sp>
            <p:nvSpPr>
              <p:cNvPr id="50" name="Oval 103"/>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p>
                <a:endParaRPr lang="en-US"/>
              </a:p>
            </p:txBody>
          </p:sp>
          <p:sp>
            <p:nvSpPr>
              <p:cNvPr id="51" name="Text Box 104"/>
              <p:cNvSpPr txBox="1">
                <a:spLocks noChangeArrowheads="1"/>
              </p:cNvSpPr>
              <p:nvPr/>
            </p:nvSpPr>
            <p:spPr bwMode="auto">
              <a:xfrm>
                <a:off x="5154" y="403"/>
                <a:ext cx="197" cy="233"/>
              </a:xfrm>
              <a:prstGeom prst="rect">
                <a:avLst/>
              </a:prstGeom>
              <a:noFill/>
              <a:ln w="9525">
                <a:noFill/>
                <a:miter lim="800000"/>
                <a:headEnd/>
                <a:tailEnd/>
              </a:ln>
            </p:spPr>
            <p:txBody>
              <a:bodyPr wrap="none">
                <a:spAutoFit/>
              </a:bodyPr>
              <a:lstStyle/>
              <a:p>
                <a:r>
                  <a:rPr lang="en-US" dirty="0">
                    <a:solidFill>
                      <a:srgbClr val="FF0000"/>
                    </a:solidFill>
                  </a:rPr>
                  <a:t>2</a:t>
                </a:r>
              </a:p>
            </p:txBody>
          </p:sp>
        </p:grpSp>
      </p:grpSp>
      <p:grpSp>
        <p:nvGrpSpPr>
          <p:cNvPr id="21" name="Group 129"/>
          <p:cNvGrpSpPr>
            <a:grpSpLocks/>
          </p:cNvGrpSpPr>
          <p:nvPr/>
        </p:nvGrpSpPr>
        <p:grpSpPr bwMode="auto">
          <a:xfrm>
            <a:off x="1028700" y="5111749"/>
            <a:ext cx="2471737" cy="525462"/>
            <a:chOff x="1163" y="3752"/>
            <a:chExt cx="1557" cy="331"/>
          </a:xfrm>
        </p:grpSpPr>
        <p:sp>
          <p:nvSpPr>
            <p:cNvPr id="75" name="Rectangle 115"/>
            <p:cNvSpPr>
              <a:spLocks noChangeArrowheads="1"/>
            </p:cNvSpPr>
            <p:nvPr/>
          </p:nvSpPr>
          <p:spPr bwMode="auto">
            <a:xfrm>
              <a:off x="1163" y="3796"/>
              <a:ext cx="1183" cy="256"/>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6" name="Text Box 116"/>
            <p:cNvSpPr txBox="1">
              <a:spLocks noChangeArrowheads="1"/>
            </p:cNvSpPr>
            <p:nvPr/>
          </p:nvSpPr>
          <p:spPr bwMode="auto">
            <a:xfrm>
              <a:off x="1281" y="3788"/>
              <a:ext cx="1120" cy="291"/>
            </a:xfrm>
            <a:prstGeom prst="rect">
              <a:avLst/>
            </a:prstGeom>
            <a:noFill/>
            <a:ln w="9525">
              <a:noFill/>
              <a:miter lim="800000"/>
              <a:headEnd/>
              <a:tailEnd/>
            </a:ln>
          </p:spPr>
          <p:txBody>
            <a:bodyPr>
              <a:spAutoFit/>
            </a:bodyPr>
            <a:lstStyle/>
            <a:p>
              <a:r>
                <a:rPr lang="en-US" sz="1200" dirty="0"/>
                <a:t>S: 120.11.40.18, 3345</a:t>
              </a:r>
            </a:p>
            <a:p>
              <a:r>
                <a:rPr lang="en-US" sz="1200" dirty="0"/>
                <a:t>D: 138.76.29.7, 80</a:t>
              </a:r>
            </a:p>
          </p:txBody>
        </p:sp>
        <p:grpSp>
          <p:nvGrpSpPr>
            <p:cNvPr id="22" name="Group 117"/>
            <p:cNvGrpSpPr>
              <a:grpSpLocks/>
            </p:cNvGrpSpPr>
            <p:nvPr/>
          </p:nvGrpSpPr>
          <p:grpSpPr bwMode="auto">
            <a:xfrm>
              <a:off x="1214" y="3752"/>
              <a:ext cx="52" cy="99"/>
              <a:chOff x="5508" y="1599"/>
              <a:chExt cx="48" cy="99"/>
            </a:xfrm>
          </p:grpSpPr>
          <p:sp>
            <p:nvSpPr>
              <p:cNvPr id="86" name="Freeform 118"/>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87" name="Line 119"/>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88" name="Line 120"/>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nvGrpSpPr>
            <p:cNvPr id="23" name="Group 121"/>
            <p:cNvGrpSpPr>
              <a:grpSpLocks/>
            </p:cNvGrpSpPr>
            <p:nvPr/>
          </p:nvGrpSpPr>
          <p:grpSpPr bwMode="auto">
            <a:xfrm>
              <a:off x="1193" y="3984"/>
              <a:ext cx="52" cy="99"/>
              <a:chOff x="5508" y="1599"/>
              <a:chExt cx="48" cy="99"/>
            </a:xfrm>
          </p:grpSpPr>
          <p:sp>
            <p:nvSpPr>
              <p:cNvPr id="83" name="Freeform 122"/>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84" name="Line 123"/>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85" name="Line 124"/>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sp>
          <p:nvSpPr>
            <p:cNvPr id="79" name="Line 125"/>
            <p:cNvSpPr>
              <a:spLocks noChangeShapeType="1"/>
            </p:cNvSpPr>
            <p:nvPr/>
          </p:nvSpPr>
          <p:spPr bwMode="auto">
            <a:xfrm flipH="1">
              <a:off x="2344" y="3931"/>
              <a:ext cx="376" cy="0"/>
            </a:xfrm>
            <a:prstGeom prst="line">
              <a:avLst/>
            </a:prstGeom>
            <a:noFill/>
            <a:ln w="19050">
              <a:solidFill>
                <a:schemeClr val="tx1"/>
              </a:solidFill>
              <a:round/>
              <a:headEnd type="triangle" w="med" len="med"/>
              <a:tailEnd/>
            </a:ln>
          </p:spPr>
          <p:txBody>
            <a:bodyPr wrap="none"/>
            <a:lstStyle/>
            <a:p>
              <a:endParaRPr lang="en-US"/>
            </a:p>
          </p:txBody>
        </p:sp>
        <p:grpSp>
          <p:nvGrpSpPr>
            <p:cNvPr id="24" name="Group 126"/>
            <p:cNvGrpSpPr>
              <a:grpSpLocks/>
            </p:cNvGrpSpPr>
            <p:nvPr/>
          </p:nvGrpSpPr>
          <p:grpSpPr bwMode="auto">
            <a:xfrm>
              <a:off x="2409" y="3818"/>
              <a:ext cx="218" cy="233"/>
              <a:chOff x="5140" y="403"/>
              <a:chExt cx="218" cy="233"/>
            </a:xfrm>
          </p:grpSpPr>
          <p:sp>
            <p:nvSpPr>
              <p:cNvPr id="81" name="Oval 127"/>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p>
                <a:endParaRPr lang="en-US"/>
              </a:p>
            </p:txBody>
          </p:sp>
          <p:sp>
            <p:nvSpPr>
              <p:cNvPr id="82" name="Text Box 128"/>
              <p:cNvSpPr txBox="1">
                <a:spLocks noChangeArrowheads="1"/>
              </p:cNvSpPr>
              <p:nvPr/>
            </p:nvSpPr>
            <p:spPr bwMode="auto">
              <a:xfrm>
                <a:off x="5154" y="403"/>
                <a:ext cx="197" cy="233"/>
              </a:xfrm>
              <a:prstGeom prst="rect">
                <a:avLst/>
              </a:prstGeom>
              <a:noFill/>
              <a:ln w="9525">
                <a:noFill/>
                <a:miter lim="800000"/>
                <a:headEnd/>
                <a:tailEnd/>
              </a:ln>
            </p:spPr>
            <p:txBody>
              <a:bodyPr wrap="none">
                <a:spAutoFit/>
              </a:bodyPr>
              <a:lstStyle/>
              <a:p>
                <a:r>
                  <a:rPr lang="en-US" dirty="0">
                    <a:solidFill>
                      <a:srgbClr val="FF0000"/>
                    </a:solidFill>
                  </a:rPr>
                  <a:t>1</a:t>
                </a:r>
              </a:p>
            </p:txBody>
          </p:sp>
        </p:grpSp>
      </p:grpSp>
      <p:sp>
        <p:nvSpPr>
          <p:cNvPr id="89" name="Line 138"/>
          <p:cNvSpPr>
            <a:spLocks noChangeShapeType="1"/>
          </p:cNvSpPr>
          <p:nvPr/>
        </p:nvSpPr>
        <p:spPr bwMode="auto">
          <a:xfrm>
            <a:off x="690562" y="4703762"/>
            <a:ext cx="3025775" cy="6350"/>
          </a:xfrm>
          <a:prstGeom prst="line">
            <a:avLst/>
          </a:prstGeom>
          <a:noFill/>
          <a:ln w="19050">
            <a:solidFill>
              <a:schemeClr val="tx1"/>
            </a:solidFill>
            <a:round/>
            <a:headEnd/>
            <a:tailEnd/>
          </a:ln>
        </p:spPr>
        <p:txBody>
          <a:bodyPr wrap="none"/>
          <a:lstStyle/>
          <a:p>
            <a:endParaRPr lang="en-US"/>
          </a:p>
        </p:txBody>
      </p:sp>
      <p:grpSp>
        <p:nvGrpSpPr>
          <p:cNvPr id="25" name="Group 199"/>
          <p:cNvGrpSpPr/>
          <p:nvPr/>
        </p:nvGrpSpPr>
        <p:grpSpPr>
          <a:xfrm>
            <a:off x="3706812" y="4621212"/>
            <a:ext cx="501650" cy="232929"/>
            <a:chOff x="4038600" y="4747086"/>
            <a:chExt cx="501650" cy="232929"/>
          </a:xfrm>
        </p:grpSpPr>
        <p:sp>
          <p:nvSpPr>
            <p:cNvPr id="91"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92"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93"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94"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95"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26" name="Group 13"/>
            <p:cNvGrpSpPr>
              <a:grpSpLocks/>
            </p:cNvGrpSpPr>
            <p:nvPr/>
          </p:nvGrpSpPr>
          <p:grpSpPr bwMode="auto">
            <a:xfrm>
              <a:off x="4174369" y="4811571"/>
              <a:ext cx="245252" cy="65219"/>
              <a:chOff x="2848" y="848"/>
              <a:chExt cx="140" cy="98"/>
            </a:xfrm>
          </p:grpSpPr>
          <p:sp>
            <p:nvSpPr>
              <p:cNvPr id="101"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02"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03"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27" name="Group 17"/>
            <p:cNvGrpSpPr>
              <a:grpSpLocks/>
            </p:cNvGrpSpPr>
            <p:nvPr/>
          </p:nvGrpSpPr>
          <p:grpSpPr bwMode="auto">
            <a:xfrm flipV="1">
              <a:off x="4174369" y="4800610"/>
              <a:ext cx="245252" cy="65219"/>
              <a:chOff x="2848" y="848"/>
              <a:chExt cx="140" cy="98"/>
            </a:xfrm>
          </p:grpSpPr>
          <p:sp>
            <p:nvSpPr>
              <p:cNvPr id="98"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99"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00"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sp>
        <p:nvSpPr>
          <p:cNvPr id="66" name="Slide Number Placeholder 65"/>
          <p:cNvSpPr>
            <a:spLocks noGrp="1"/>
          </p:cNvSpPr>
          <p:nvPr>
            <p:ph type="sldNum" sz="quarter" idx="12"/>
          </p:nvPr>
        </p:nvSpPr>
        <p:spPr/>
        <p:txBody>
          <a:bodyPr/>
          <a:lstStyle/>
          <a:p>
            <a:fld id="{4810A696-75C0-4E1D-A482-26D5420205C7}" type="slidenum">
              <a:rPr lang="en-US" smtClean="0"/>
              <a:pPr/>
              <a:t>60</a:t>
            </a:fld>
            <a:endParaRPr lang="en-US"/>
          </a:p>
        </p:txBody>
      </p:sp>
      <p:sp>
        <p:nvSpPr>
          <p:cNvPr id="67" name="Footer Placeholder 66"/>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left)">
                                      <p:cBhvr>
                                        <p:cTn id="22" dur="10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10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blinds(horizontal)">
                                      <p:cBhvr>
                                        <p:cTn id="3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Oval 11"/>
          <p:cNvSpPr>
            <a:spLocks noChangeArrowheads="1"/>
          </p:cNvSpPr>
          <p:nvPr/>
        </p:nvSpPr>
        <p:spPr bwMode="auto">
          <a:xfrm>
            <a:off x="2133600" y="1447800"/>
            <a:ext cx="4647187" cy="2686107"/>
          </a:xfrm>
          <a:prstGeom prst="ellipse">
            <a:avLst/>
          </a:prstGeom>
          <a:gradFill rotWithShape="1">
            <a:gsLst>
              <a:gs pos="0">
                <a:srgbClr val="F0F1FF"/>
              </a:gs>
              <a:gs pos="100000">
                <a:srgbClr val="B3C8DF"/>
              </a:gs>
            </a:gsLst>
            <a:path path="shape">
              <a:fillToRect l="50000" t="50000" r="50000" b="50000"/>
            </a:path>
          </a:gradFill>
          <a:ln w="9525" algn="ctr">
            <a:noFill/>
            <a:round/>
            <a:headEnd/>
            <a:tailEnd/>
          </a:ln>
          <a:effectLst>
            <a:outerShdw dist="35921" dir="2700000" algn="ctr" rotWithShape="0">
              <a:srgbClr val="ADADAD"/>
            </a:outerShdw>
          </a:effectLst>
        </p:spPr>
        <p:txBody>
          <a:bodyPr wrap="none" anchor="ctr"/>
          <a:lstStyle/>
          <a:p>
            <a:pPr algn="ctr" eaLnBrk="0" hangingPunct="0"/>
            <a:endParaRPr lang="en-US" sz="1600" b="1" dirty="0">
              <a:latin typeface="Arial" charset="0"/>
            </a:endParaRPr>
          </a:p>
        </p:txBody>
      </p:sp>
      <p:sp>
        <p:nvSpPr>
          <p:cNvPr id="136" name="TextBox 135"/>
          <p:cNvSpPr txBox="1"/>
          <p:nvPr/>
        </p:nvSpPr>
        <p:spPr>
          <a:xfrm>
            <a:off x="2391056" y="4168198"/>
            <a:ext cx="2069797" cy="430887"/>
          </a:xfrm>
          <a:prstGeom prst="rect">
            <a:avLst/>
          </a:prstGeom>
          <a:noFill/>
        </p:spPr>
        <p:txBody>
          <a:bodyPr wrap="none" rtlCol="0">
            <a:spAutoFit/>
          </a:bodyPr>
          <a:lstStyle/>
          <a:p>
            <a:r>
              <a:rPr lang="en-US" sz="2200" b="1" dirty="0">
                <a:solidFill>
                  <a:srgbClr val="FF0000"/>
                </a:solidFill>
              </a:rPr>
              <a:t>192.168.1.0/24</a:t>
            </a:r>
          </a:p>
        </p:txBody>
      </p:sp>
      <p:sp>
        <p:nvSpPr>
          <p:cNvPr id="2" name="Title 1"/>
          <p:cNvSpPr>
            <a:spLocks noGrp="1"/>
          </p:cNvSpPr>
          <p:nvPr>
            <p:ph type="title"/>
          </p:nvPr>
        </p:nvSpPr>
        <p:spPr/>
        <p:txBody>
          <a:bodyPr/>
          <a:lstStyle/>
          <a:p>
            <a:r>
              <a:rPr lang="en-US" dirty="0"/>
              <a:t>NAT – </a:t>
            </a:r>
            <a:r>
              <a:rPr lang="en-US" dirty="0" err="1"/>
              <a:t>mô</a:t>
            </a:r>
            <a:r>
              <a:rPr lang="en-US" dirty="0"/>
              <a:t> </a:t>
            </a:r>
            <a:r>
              <a:rPr lang="en-US" dirty="0" err="1"/>
              <a:t>tả</a:t>
            </a:r>
            <a:r>
              <a:rPr lang="en-US" dirty="0"/>
              <a:t> </a:t>
            </a:r>
            <a:r>
              <a:rPr lang="en-US" dirty="0" err="1"/>
              <a:t>bài</a:t>
            </a:r>
            <a:r>
              <a:rPr lang="en-US" dirty="0"/>
              <a:t> </a:t>
            </a:r>
            <a:r>
              <a:rPr lang="en-US" dirty="0" err="1"/>
              <a:t>toán</a:t>
            </a:r>
            <a:endParaRPr lang="en-US" dirty="0"/>
          </a:p>
        </p:txBody>
      </p:sp>
      <p:sp>
        <p:nvSpPr>
          <p:cNvPr id="70" name="Slide Number Placeholder 4"/>
          <p:cNvSpPr txBox="1">
            <a:spLocks/>
          </p:cNvSpPr>
          <p:nvPr/>
        </p:nvSpPr>
        <p:spPr>
          <a:xfrm>
            <a:off x="8153400" y="6023610"/>
            <a:ext cx="609600" cy="521208"/>
          </a:xfrm>
          <a:prstGeom prst="rect">
            <a:avLst/>
          </a:prstGeom>
        </p:spPr>
        <p:txBody>
          <a:bodyPr vert="horz"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AE9F012D-5E39-4C30-9E0D-C3E8FE30521F}" type="slidenum">
              <a:rPr kumimoji="0" lang="en-US" sz="1400" b="1" i="0" u="none" strike="noStrike" kern="1200" cap="none" spc="0" normalizeH="0" baseline="0" noProof="0" smtClean="0">
                <a:ln>
                  <a:noFill/>
                </a:ln>
                <a:solidFill>
                  <a:srgbClr val="FFFFFF"/>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61</a:t>
            </a:fld>
            <a:endParaRPr kumimoji="0" lang="en-US" sz="1400" b="1" i="0" u="none" strike="noStrike" kern="1200" cap="none" spc="0" normalizeH="0" baseline="0" noProof="0" dirty="0">
              <a:ln>
                <a:noFill/>
              </a:ln>
              <a:solidFill>
                <a:srgbClr val="FFFFFF"/>
              </a:solidFill>
              <a:effectLst/>
              <a:uLnTx/>
              <a:uFillTx/>
              <a:latin typeface="+mn-lt"/>
              <a:ea typeface="+mn-ea"/>
              <a:cs typeface="+mn-cs"/>
            </a:endParaRPr>
          </a:p>
        </p:txBody>
      </p:sp>
      <p:pic>
        <p:nvPicPr>
          <p:cNvPr id="79" name="Picture 22" descr="Computer_DesktopComputerSansKeyboard01"/>
          <p:cNvPicPr>
            <a:picLocks noChangeAspect="1" noChangeArrowheads="1"/>
          </p:cNvPicPr>
          <p:nvPr/>
        </p:nvPicPr>
        <p:blipFill>
          <a:blip r:embed="rId3" cstate="print"/>
          <a:srcRect/>
          <a:stretch>
            <a:fillRect/>
          </a:stretch>
        </p:blipFill>
        <p:spPr bwMode="auto">
          <a:xfrm>
            <a:off x="2553825" y="2362201"/>
            <a:ext cx="760412" cy="925513"/>
          </a:xfrm>
          <a:prstGeom prst="rect">
            <a:avLst/>
          </a:prstGeom>
          <a:noFill/>
        </p:spPr>
      </p:pic>
      <p:sp>
        <p:nvSpPr>
          <p:cNvPr id="80" name="AutoShape 33"/>
          <p:cNvSpPr>
            <a:spLocks noChangeArrowheads="1"/>
          </p:cNvSpPr>
          <p:nvPr/>
        </p:nvSpPr>
        <p:spPr bwMode="auto">
          <a:xfrm>
            <a:off x="2477625" y="3124199"/>
            <a:ext cx="533400" cy="457201"/>
          </a:xfrm>
          <a:prstGeom prst="roundRect">
            <a:avLst>
              <a:gd name="adj" fmla="val 6329"/>
            </a:avLst>
          </a:prstGeom>
          <a:noFill/>
          <a:ln w="9525" algn="ctr">
            <a:noFill/>
            <a:round/>
            <a:headEnd/>
            <a:tailEnd/>
          </a:ln>
          <a:effectLst>
            <a:outerShdw dist="35921" dir="2700000" algn="ctr" rotWithShape="0">
              <a:srgbClr val="AFAFAF"/>
            </a:outerShdw>
          </a:effectLst>
        </p:spPr>
        <p:txBody>
          <a:bodyPr anchor="ctr"/>
          <a:lstStyle/>
          <a:p>
            <a:pPr algn="ctr" eaLnBrk="0" hangingPunct="0"/>
            <a:r>
              <a:rPr lang="en-US" b="1" dirty="0"/>
              <a:t>.3</a:t>
            </a:r>
          </a:p>
        </p:txBody>
      </p:sp>
      <p:cxnSp>
        <p:nvCxnSpPr>
          <p:cNvPr id="109" name="Straight Connector 108"/>
          <p:cNvCxnSpPr>
            <a:endCxn id="79" idx="3"/>
          </p:cNvCxnSpPr>
          <p:nvPr/>
        </p:nvCxnSpPr>
        <p:spPr>
          <a:xfrm rot="10800000" flipV="1">
            <a:off x="3314238" y="2432364"/>
            <a:ext cx="993855" cy="392593"/>
          </a:xfrm>
          <a:prstGeom prst="line">
            <a:avLst/>
          </a:prstGeom>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753175" y="1940721"/>
            <a:ext cx="626400" cy="224748"/>
          </a:xfrm>
          <a:prstGeom prst="line">
            <a:avLst/>
          </a:prstGeom>
        </p:spPr>
        <p:style>
          <a:lnRef idx="2">
            <a:schemeClr val="accent1"/>
          </a:lnRef>
          <a:fillRef idx="0">
            <a:schemeClr val="accent1"/>
          </a:fillRef>
          <a:effectRef idx="1">
            <a:schemeClr val="accent1"/>
          </a:effectRef>
          <a:fontRef idx="minor">
            <a:schemeClr val="tx1"/>
          </a:fontRef>
        </p:style>
      </p:cxnSp>
      <p:pic>
        <p:nvPicPr>
          <p:cNvPr id="111" name="Picture 19" descr="Server01"/>
          <p:cNvPicPr>
            <a:picLocks noChangeAspect="1" noChangeArrowheads="1"/>
          </p:cNvPicPr>
          <p:nvPr/>
        </p:nvPicPr>
        <p:blipFill>
          <a:blip r:embed="rId4" cstate="print">
            <a:grayscl/>
          </a:blip>
          <a:srcRect/>
          <a:stretch>
            <a:fillRect/>
          </a:stretch>
        </p:blipFill>
        <p:spPr bwMode="auto">
          <a:xfrm>
            <a:off x="5379575" y="1420813"/>
            <a:ext cx="884238" cy="1039813"/>
          </a:xfrm>
          <a:prstGeom prst="rect">
            <a:avLst/>
          </a:prstGeom>
          <a:noFill/>
        </p:spPr>
      </p:pic>
      <p:sp>
        <p:nvSpPr>
          <p:cNvPr id="112" name="AutoShape 35"/>
          <p:cNvSpPr>
            <a:spLocks noChangeArrowheads="1"/>
          </p:cNvSpPr>
          <p:nvPr/>
        </p:nvSpPr>
        <p:spPr bwMode="auto">
          <a:xfrm>
            <a:off x="4992225" y="1955801"/>
            <a:ext cx="495300" cy="330200"/>
          </a:xfrm>
          <a:prstGeom prst="roundRect">
            <a:avLst>
              <a:gd name="adj" fmla="val 0"/>
            </a:avLst>
          </a:prstGeom>
          <a:noFill/>
          <a:ln w="9525" algn="ctr">
            <a:noFill/>
            <a:round/>
            <a:headEnd/>
            <a:tailEnd/>
          </a:ln>
          <a:effectLst>
            <a:outerShdw dist="35921" dir="2700000" algn="ctr" rotWithShape="0">
              <a:srgbClr val="AFAFAF"/>
            </a:outerShdw>
          </a:effectLst>
        </p:spPr>
        <p:txBody>
          <a:bodyPr anchor="ctr"/>
          <a:lstStyle/>
          <a:p>
            <a:pPr algn="ctr" eaLnBrk="0" hangingPunct="0"/>
            <a:r>
              <a:rPr lang="en-US" sz="1800" b="1" dirty="0"/>
              <a:t>.1</a:t>
            </a:r>
          </a:p>
        </p:txBody>
      </p:sp>
      <p:sp>
        <p:nvSpPr>
          <p:cNvPr id="123" name="TextBox 122"/>
          <p:cNvSpPr txBox="1"/>
          <p:nvPr/>
        </p:nvSpPr>
        <p:spPr>
          <a:xfrm>
            <a:off x="5220825" y="1154669"/>
            <a:ext cx="1330364" cy="369332"/>
          </a:xfrm>
          <a:prstGeom prst="rect">
            <a:avLst/>
          </a:prstGeom>
          <a:noFill/>
        </p:spPr>
        <p:txBody>
          <a:bodyPr wrap="none" rtlCol="0">
            <a:spAutoFit/>
          </a:bodyPr>
          <a:lstStyle/>
          <a:p>
            <a:r>
              <a:rPr lang="en-US" dirty="0"/>
              <a:t>NAT server</a:t>
            </a:r>
          </a:p>
        </p:txBody>
      </p:sp>
      <p:cxnSp>
        <p:nvCxnSpPr>
          <p:cNvPr id="130" name="Straight Connector 129"/>
          <p:cNvCxnSpPr>
            <a:stCxn id="111" idx="3"/>
          </p:cNvCxnSpPr>
          <p:nvPr/>
        </p:nvCxnSpPr>
        <p:spPr>
          <a:xfrm flipV="1">
            <a:off x="6263813" y="1707540"/>
            <a:ext cx="2194387" cy="233180"/>
          </a:xfrm>
          <a:prstGeom prst="line">
            <a:avLst/>
          </a:prstGeom>
        </p:spPr>
        <p:style>
          <a:lnRef idx="2">
            <a:schemeClr val="accent1"/>
          </a:lnRef>
          <a:fillRef idx="0">
            <a:schemeClr val="accent1"/>
          </a:fillRef>
          <a:effectRef idx="1">
            <a:schemeClr val="accent1"/>
          </a:effectRef>
          <a:fontRef idx="minor">
            <a:schemeClr val="tx1"/>
          </a:fontRef>
        </p:style>
      </p:cxnSp>
      <p:sp>
        <p:nvSpPr>
          <p:cNvPr id="131" name="AutoShape 35"/>
          <p:cNvSpPr>
            <a:spLocks noChangeArrowheads="1"/>
          </p:cNvSpPr>
          <p:nvPr/>
        </p:nvSpPr>
        <p:spPr bwMode="auto">
          <a:xfrm>
            <a:off x="6096000" y="1524000"/>
            <a:ext cx="1600200" cy="304800"/>
          </a:xfrm>
          <a:prstGeom prst="roundRect">
            <a:avLst>
              <a:gd name="adj" fmla="val 0"/>
            </a:avLst>
          </a:prstGeom>
          <a:noFill/>
          <a:ln w="9525" algn="ctr">
            <a:noFill/>
            <a:round/>
            <a:headEnd/>
            <a:tailEnd/>
          </a:ln>
          <a:effectLst>
            <a:outerShdw dist="35921" dir="2700000" algn="ctr" rotWithShape="0">
              <a:srgbClr val="AFAFAF"/>
            </a:outerShdw>
          </a:effectLst>
        </p:spPr>
        <p:txBody>
          <a:bodyPr anchor="ctr"/>
          <a:lstStyle/>
          <a:p>
            <a:pPr algn="ctr" eaLnBrk="0" hangingPunct="0"/>
            <a:r>
              <a:rPr lang="en-US" sz="1800" b="1" dirty="0">
                <a:solidFill>
                  <a:srgbClr val="002060"/>
                </a:solidFill>
              </a:rPr>
              <a:t>172.29.1.1/24</a:t>
            </a:r>
          </a:p>
        </p:txBody>
      </p:sp>
      <p:pic>
        <p:nvPicPr>
          <p:cNvPr id="139" name="Picture 22" descr="Computer_DesktopComputerSansKeyboard01"/>
          <p:cNvPicPr>
            <a:picLocks noChangeAspect="1" noChangeArrowheads="1"/>
          </p:cNvPicPr>
          <p:nvPr/>
        </p:nvPicPr>
        <p:blipFill>
          <a:blip r:embed="rId3" cstate="print"/>
          <a:srcRect/>
          <a:stretch>
            <a:fillRect/>
          </a:stretch>
        </p:blipFill>
        <p:spPr bwMode="auto">
          <a:xfrm>
            <a:off x="4038600" y="3124200"/>
            <a:ext cx="760412" cy="925513"/>
          </a:xfrm>
          <a:prstGeom prst="rect">
            <a:avLst/>
          </a:prstGeom>
          <a:noFill/>
        </p:spPr>
      </p:pic>
      <p:cxnSp>
        <p:nvCxnSpPr>
          <p:cNvPr id="140" name="Straight Connector 139"/>
          <p:cNvCxnSpPr>
            <a:endCxn id="139" idx="0"/>
          </p:cNvCxnSpPr>
          <p:nvPr/>
        </p:nvCxnSpPr>
        <p:spPr>
          <a:xfrm rot="5400000">
            <a:off x="4206794" y="2732014"/>
            <a:ext cx="604198" cy="180174"/>
          </a:xfrm>
          <a:prstGeom prst="line">
            <a:avLst/>
          </a:prstGeom>
        </p:spPr>
        <p:style>
          <a:lnRef idx="2">
            <a:schemeClr val="accent1"/>
          </a:lnRef>
          <a:fillRef idx="0">
            <a:schemeClr val="accent1"/>
          </a:fillRef>
          <a:effectRef idx="1">
            <a:schemeClr val="accent1"/>
          </a:effectRef>
          <a:fontRef idx="minor">
            <a:schemeClr val="tx1"/>
          </a:fontRef>
        </p:style>
      </p:cxnSp>
      <p:sp>
        <p:nvSpPr>
          <p:cNvPr id="144" name="AutoShape 33"/>
          <p:cNvSpPr>
            <a:spLocks noChangeArrowheads="1"/>
          </p:cNvSpPr>
          <p:nvPr/>
        </p:nvSpPr>
        <p:spPr bwMode="auto">
          <a:xfrm>
            <a:off x="4648200" y="3657599"/>
            <a:ext cx="762000" cy="457201"/>
          </a:xfrm>
          <a:prstGeom prst="roundRect">
            <a:avLst>
              <a:gd name="adj" fmla="val 6329"/>
            </a:avLst>
          </a:prstGeom>
          <a:noFill/>
          <a:ln w="9525" algn="ctr">
            <a:noFill/>
            <a:round/>
            <a:headEnd/>
            <a:tailEnd/>
          </a:ln>
          <a:effectLst>
            <a:outerShdw dist="35921" dir="2700000" algn="ctr" rotWithShape="0">
              <a:srgbClr val="AFAFAF"/>
            </a:outerShdw>
          </a:effectLst>
        </p:spPr>
        <p:txBody>
          <a:bodyPr anchor="ctr"/>
          <a:lstStyle/>
          <a:p>
            <a:pPr algn="ctr" eaLnBrk="0" hangingPunct="0"/>
            <a:r>
              <a:rPr lang="en-US" b="1" dirty="0"/>
              <a:t>.253</a:t>
            </a:r>
          </a:p>
        </p:txBody>
      </p:sp>
      <p:grpSp>
        <p:nvGrpSpPr>
          <p:cNvPr id="3" name="Group 4"/>
          <p:cNvGrpSpPr>
            <a:grpSpLocks noChangeAspect="1"/>
          </p:cNvGrpSpPr>
          <p:nvPr/>
        </p:nvGrpSpPr>
        <p:grpSpPr bwMode="auto">
          <a:xfrm>
            <a:off x="4306425" y="2133601"/>
            <a:ext cx="771811" cy="394368"/>
            <a:chOff x="2976" y="3327"/>
            <a:chExt cx="463" cy="198"/>
          </a:xfrm>
        </p:grpSpPr>
        <p:sp>
          <p:nvSpPr>
            <p:cNvPr id="82" name="AutoShape 5"/>
            <p:cNvSpPr>
              <a:spLocks noChangeAspect="1" noChangeArrowheads="1" noTextEdit="1"/>
            </p:cNvSpPr>
            <p:nvPr/>
          </p:nvSpPr>
          <p:spPr bwMode="auto">
            <a:xfrm>
              <a:off x="2976" y="3327"/>
              <a:ext cx="463" cy="198"/>
            </a:xfrm>
            <a:prstGeom prst="rect">
              <a:avLst/>
            </a:prstGeom>
            <a:noFill/>
            <a:ln w="9525">
              <a:noFill/>
              <a:miter lim="800000"/>
              <a:headEnd/>
              <a:tailEnd/>
            </a:ln>
          </p:spPr>
          <p:txBody>
            <a:bodyPr/>
            <a:lstStyle/>
            <a:p>
              <a:endParaRPr lang="en-US" dirty="0">
                <a:latin typeface="Times New Roman" pitchFamily="18" charset="0"/>
              </a:endParaRPr>
            </a:p>
          </p:txBody>
        </p:sp>
        <p:grpSp>
          <p:nvGrpSpPr>
            <p:cNvPr id="4" name="Group 6"/>
            <p:cNvGrpSpPr>
              <a:grpSpLocks/>
            </p:cNvGrpSpPr>
            <p:nvPr/>
          </p:nvGrpSpPr>
          <p:grpSpPr bwMode="auto">
            <a:xfrm>
              <a:off x="2976" y="3327"/>
              <a:ext cx="460" cy="195"/>
              <a:chOff x="2976" y="3327"/>
              <a:chExt cx="460" cy="195"/>
            </a:xfrm>
          </p:grpSpPr>
          <p:sp>
            <p:nvSpPr>
              <p:cNvPr id="103" name="Rectangle 7"/>
              <p:cNvSpPr>
                <a:spLocks noChangeArrowheads="1"/>
              </p:cNvSpPr>
              <p:nvPr/>
            </p:nvSpPr>
            <p:spPr bwMode="auto">
              <a:xfrm>
                <a:off x="2976" y="3432"/>
                <a:ext cx="351" cy="90"/>
              </a:xfrm>
              <a:prstGeom prst="rect">
                <a:avLst/>
              </a:prstGeom>
              <a:solidFill>
                <a:srgbClr val="0096D5"/>
              </a:solidFill>
              <a:ln w="9525">
                <a:noFill/>
                <a:miter lim="800000"/>
                <a:headEnd/>
                <a:tailEnd/>
              </a:ln>
            </p:spPr>
            <p:txBody>
              <a:bodyPr/>
              <a:lstStyle/>
              <a:p>
                <a:endParaRPr lang="en-US" dirty="0">
                  <a:latin typeface="Times New Roman" pitchFamily="18" charset="0"/>
                </a:endParaRPr>
              </a:p>
            </p:txBody>
          </p:sp>
          <p:sp>
            <p:nvSpPr>
              <p:cNvPr id="104" name="Rectangle 8"/>
              <p:cNvSpPr>
                <a:spLocks noChangeArrowheads="1"/>
              </p:cNvSpPr>
              <p:nvPr/>
            </p:nvSpPr>
            <p:spPr bwMode="auto">
              <a:xfrm>
                <a:off x="2977" y="3433"/>
                <a:ext cx="349" cy="88"/>
              </a:xfrm>
              <a:prstGeom prst="rect">
                <a:avLst/>
              </a:prstGeom>
              <a:solidFill>
                <a:srgbClr val="0096D5"/>
              </a:solidFill>
              <a:ln w="4763">
                <a:solidFill>
                  <a:srgbClr val="AAE6FF"/>
                </a:solidFill>
                <a:miter lim="800000"/>
                <a:headEnd/>
                <a:tailEnd/>
              </a:ln>
            </p:spPr>
            <p:txBody>
              <a:bodyPr/>
              <a:lstStyle/>
              <a:p>
                <a:endParaRPr lang="en-US" dirty="0">
                  <a:latin typeface="Times New Roman" pitchFamily="18" charset="0"/>
                </a:endParaRPr>
              </a:p>
            </p:txBody>
          </p:sp>
          <p:sp>
            <p:nvSpPr>
              <p:cNvPr id="105" name="Freeform 9"/>
              <p:cNvSpPr>
                <a:spLocks/>
              </p:cNvSpPr>
              <p:nvPr/>
            </p:nvSpPr>
            <p:spPr bwMode="auto">
              <a:xfrm>
                <a:off x="3327" y="3327"/>
                <a:ext cx="109" cy="195"/>
              </a:xfrm>
              <a:custGeom>
                <a:avLst/>
                <a:gdLst>
                  <a:gd name="T0" fmla="*/ 0 w 109"/>
                  <a:gd name="T1" fmla="*/ 105 h 195"/>
                  <a:gd name="T2" fmla="*/ 109 w 109"/>
                  <a:gd name="T3" fmla="*/ 0 h 195"/>
                  <a:gd name="T4" fmla="*/ 109 w 109"/>
                  <a:gd name="T5" fmla="*/ 89 h 195"/>
                  <a:gd name="T6" fmla="*/ 0 w 109"/>
                  <a:gd name="T7" fmla="*/ 195 h 195"/>
                  <a:gd name="T8" fmla="*/ 0 w 109"/>
                  <a:gd name="T9" fmla="*/ 105 h 195"/>
                  <a:gd name="T10" fmla="*/ 0 60000 65536"/>
                  <a:gd name="T11" fmla="*/ 0 60000 65536"/>
                  <a:gd name="T12" fmla="*/ 0 60000 65536"/>
                  <a:gd name="T13" fmla="*/ 0 60000 65536"/>
                  <a:gd name="T14" fmla="*/ 0 60000 65536"/>
                  <a:gd name="T15" fmla="*/ 0 w 109"/>
                  <a:gd name="T16" fmla="*/ 0 h 195"/>
                  <a:gd name="T17" fmla="*/ 109 w 109"/>
                  <a:gd name="T18" fmla="*/ 195 h 195"/>
                </a:gdLst>
                <a:ahLst/>
                <a:cxnLst>
                  <a:cxn ang="T10">
                    <a:pos x="T0" y="T1"/>
                  </a:cxn>
                  <a:cxn ang="T11">
                    <a:pos x="T2" y="T3"/>
                  </a:cxn>
                  <a:cxn ang="T12">
                    <a:pos x="T4" y="T5"/>
                  </a:cxn>
                  <a:cxn ang="T13">
                    <a:pos x="T6" y="T7"/>
                  </a:cxn>
                  <a:cxn ang="T14">
                    <a:pos x="T8" y="T9"/>
                  </a:cxn>
                </a:cxnLst>
                <a:rect l="T15" t="T16" r="T17" b="T18"/>
                <a:pathLst>
                  <a:path w="109" h="195">
                    <a:moveTo>
                      <a:pt x="0" y="105"/>
                    </a:moveTo>
                    <a:lnTo>
                      <a:pt x="109" y="0"/>
                    </a:lnTo>
                    <a:lnTo>
                      <a:pt x="109" y="89"/>
                    </a:lnTo>
                    <a:lnTo>
                      <a:pt x="0" y="195"/>
                    </a:lnTo>
                    <a:lnTo>
                      <a:pt x="0" y="105"/>
                    </a:lnTo>
                    <a:close/>
                  </a:path>
                </a:pathLst>
              </a:custGeom>
              <a:solidFill>
                <a:srgbClr val="005A80"/>
              </a:solidFill>
              <a:ln w="9525">
                <a:noFill/>
                <a:round/>
                <a:headEnd/>
                <a:tailEnd/>
              </a:ln>
            </p:spPr>
            <p:txBody>
              <a:bodyPr/>
              <a:lstStyle/>
              <a:p>
                <a:endParaRPr lang="en-US" dirty="0">
                  <a:latin typeface="Times New Roman" pitchFamily="18" charset="0"/>
                </a:endParaRPr>
              </a:p>
            </p:txBody>
          </p:sp>
          <p:sp>
            <p:nvSpPr>
              <p:cNvPr id="106" name="Freeform 10"/>
              <p:cNvSpPr>
                <a:spLocks/>
              </p:cNvSpPr>
              <p:nvPr/>
            </p:nvSpPr>
            <p:spPr bwMode="auto">
              <a:xfrm>
                <a:off x="3327" y="3327"/>
                <a:ext cx="109" cy="195"/>
              </a:xfrm>
              <a:custGeom>
                <a:avLst/>
                <a:gdLst>
                  <a:gd name="T0" fmla="*/ 0 w 109"/>
                  <a:gd name="T1" fmla="*/ 105 h 195"/>
                  <a:gd name="T2" fmla="*/ 109 w 109"/>
                  <a:gd name="T3" fmla="*/ 0 h 195"/>
                  <a:gd name="T4" fmla="*/ 109 w 109"/>
                  <a:gd name="T5" fmla="*/ 89 h 195"/>
                  <a:gd name="T6" fmla="*/ 0 w 109"/>
                  <a:gd name="T7" fmla="*/ 195 h 195"/>
                  <a:gd name="T8" fmla="*/ 0 w 109"/>
                  <a:gd name="T9" fmla="*/ 105 h 195"/>
                  <a:gd name="T10" fmla="*/ 0 60000 65536"/>
                  <a:gd name="T11" fmla="*/ 0 60000 65536"/>
                  <a:gd name="T12" fmla="*/ 0 60000 65536"/>
                  <a:gd name="T13" fmla="*/ 0 60000 65536"/>
                  <a:gd name="T14" fmla="*/ 0 60000 65536"/>
                  <a:gd name="T15" fmla="*/ 0 w 109"/>
                  <a:gd name="T16" fmla="*/ 0 h 195"/>
                  <a:gd name="T17" fmla="*/ 109 w 109"/>
                  <a:gd name="T18" fmla="*/ 195 h 195"/>
                </a:gdLst>
                <a:ahLst/>
                <a:cxnLst>
                  <a:cxn ang="T10">
                    <a:pos x="T0" y="T1"/>
                  </a:cxn>
                  <a:cxn ang="T11">
                    <a:pos x="T2" y="T3"/>
                  </a:cxn>
                  <a:cxn ang="T12">
                    <a:pos x="T4" y="T5"/>
                  </a:cxn>
                  <a:cxn ang="T13">
                    <a:pos x="T6" y="T7"/>
                  </a:cxn>
                  <a:cxn ang="T14">
                    <a:pos x="T8" y="T9"/>
                  </a:cxn>
                </a:cxnLst>
                <a:rect l="T15" t="T16" r="T17" b="T18"/>
                <a:pathLst>
                  <a:path w="109" h="195">
                    <a:moveTo>
                      <a:pt x="0" y="105"/>
                    </a:moveTo>
                    <a:lnTo>
                      <a:pt x="109" y="0"/>
                    </a:lnTo>
                    <a:lnTo>
                      <a:pt x="109" y="89"/>
                    </a:lnTo>
                    <a:lnTo>
                      <a:pt x="0" y="195"/>
                    </a:lnTo>
                    <a:lnTo>
                      <a:pt x="0" y="105"/>
                    </a:lnTo>
                    <a:close/>
                  </a:path>
                </a:pathLst>
              </a:custGeom>
              <a:solidFill>
                <a:srgbClr val="005A80"/>
              </a:solidFill>
              <a:ln w="4763">
                <a:solidFill>
                  <a:srgbClr val="AAE6FF"/>
                </a:solidFill>
                <a:round/>
                <a:headEnd/>
                <a:tailEnd/>
              </a:ln>
            </p:spPr>
            <p:txBody>
              <a:bodyPr/>
              <a:lstStyle/>
              <a:p>
                <a:endParaRPr lang="en-US" dirty="0">
                  <a:latin typeface="Times New Roman" pitchFamily="18" charset="0"/>
                </a:endParaRPr>
              </a:p>
            </p:txBody>
          </p:sp>
          <p:sp>
            <p:nvSpPr>
              <p:cNvPr id="107" name="Freeform 11"/>
              <p:cNvSpPr>
                <a:spLocks/>
              </p:cNvSpPr>
              <p:nvPr/>
            </p:nvSpPr>
            <p:spPr bwMode="auto">
              <a:xfrm>
                <a:off x="2976" y="3327"/>
                <a:ext cx="460" cy="105"/>
              </a:xfrm>
              <a:custGeom>
                <a:avLst/>
                <a:gdLst>
                  <a:gd name="T0" fmla="*/ 351 w 460"/>
                  <a:gd name="T1" fmla="*/ 105 h 105"/>
                  <a:gd name="T2" fmla="*/ 460 w 460"/>
                  <a:gd name="T3" fmla="*/ 0 h 105"/>
                  <a:gd name="T4" fmla="*/ 109 w 460"/>
                  <a:gd name="T5" fmla="*/ 0 h 105"/>
                  <a:gd name="T6" fmla="*/ 0 w 460"/>
                  <a:gd name="T7" fmla="*/ 105 h 105"/>
                  <a:gd name="T8" fmla="*/ 351 w 460"/>
                  <a:gd name="T9" fmla="*/ 105 h 105"/>
                  <a:gd name="T10" fmla="*/ 0 60000 65536"/>
                  <a:gd name="T11" fmla="*/ 0 60000 65536"/>
                  <a:gd name="T12" fmla="*/ 0 60000 65536"/>
                  <a:gd name="T13" fmla="*/ 0 60000 65536"/>
                  <a:gd name="T14" fmla="*/ 0 60000 65536"/>
                  <a:gd name="T15" fmla="*/ 0 w 460"/>
                  <a:gd name="T16" fmla="*/ 0 h 105"/>
                  <a:gd name="T17" fmla="*/ 460 w 460"/>
                  <a:gd name="T18" fmla="*/ 105 h 105"/>
                </a:gdLst>
                <a:ahLst/>
                <a:cxnLst>
                  <a:cxn ang="T10">
                    <a:pos x="T0" y="T1"/>
                  </a:cxn>
                  <a:cxn ang="T11">
                    <a:pos x="T2" y="T3"/>
                  </a:cxn>
                  <a:cxn ang="T12">
                    <a:pos x="T4" y="T5"/>
                  </a:cxn>
                  <a:cxn ang="T13">
                    <a:pos x="T6" y="T7"/>
                  </a:cxn>
                  <a:cxn ang="T14">
                    <a:pos x="T8" y="T9"/>
                  </a:cxn>
                </a:cxnLst>
                <a:rect l="T15" t="T16" r="T17" b="T18"/>
                <a:pathLst>
                  <a:path w="460" h="105">
                    <a:moveTo>
                      <a:pt x="351" y="105"/>
                    </a:moveTo>
                    <a:lnTo>
                      <a:pt x="460" y="0"/>
                    </a:lnTo>
                    <a:lnTo>
                      <a:pt x="109" y="0"/>
                    </a:lnTo>
                    <a:lnTo>
                      <a:pt x="0" y="105"/>
                    </a:lnTo>
                    <a:lnTo>
                      <a:pt x="351" y="105"/>
                    </a:lnTo>
                    <a:close/>
                  </a:path>
                </a:pathLst>
              </a:custGeom>
              <a:solidFill>
                <a:srgbClr val="00B4FF"/>
              </a:solidFill>
              <a:ln w="9525">
                <a:noFill/>
                <a:round/>
                <a:headEnd/>
                <a:tailEnd/>
              </a:ln>
            </p:spPr>
            <p:txBody>
              <a:bodyPr/>
              <a:lstStyle/>
              <a:p>
                <a:endParaRPr lang="en-US" dirty="0">
                  <a:latin typeface="Times New Roman" pitchFamily="18" charset="0"/>
                </a:endParaRPr>
              </a:p>
            </p:txBody>
          </p:sp>
          <p:sp>
            <p:nvSpPr>
              <p:cNvPr id="108" name="Freeform 12"/>
              <p:cNvSpPr>
                <a:spLocks/>
              </p:cNvSpPr>
              <p:nvPr/>
            </p:nvSpPr>
            <p:spPr bwMode="auto">
              <a:xfrm>
                <a:off x="2976" y="3327"/>
                <a:ext cx="460" cy="105"/>
              </a:xfrm>
              <a:custGeom>
                <a:avLst/>
                <a:gdLst>
                  <a:gd name="T0" fmla="*/ 351 w 460"/>
                  <a:gd name="T1" fmla="*/ 105 h 105"/>
                  <a:gd name="T2" fmla="*/ 460 w 460"/>
                  <a:gd name="T3" fmla="*/ 0 h 105"/>
                  <a:gd name="T4" fmla="*/ 109 w 460"/>
                  <a:gd name="T5" fmla="*/ 0 h 105"/>
                  <a:gd name="T6" fmla="*/ 0 w 460"/>
                  <a:gd name="T7" fmla="*/ 105 h 105"/>
                  <a:gd name="T8" fmla="*/ 351 w 460"/>
                  <a:gd name="T9" fmla="*/ 105 h 105"/>
                  <a:gd name="T10" fmla="*/ 0 60000 65536"/>
                  <a:gd name="T11" fmla="*/ 0 60000 65536"/>
                  <a:gd name="T12" fmla="*/ 0 60000 65536"/>
                  <a:gd name="T13" fmla="*/ 0 60000 65536"/>
                  <a:gd name="T14" fmla="*/ 0 60000 65536"/>
                  <a:gd name="T15" fmla="*/ 0 w 460"/>
                  <a:gd name="T16" fmla="*/ 0 h 105"/>
                  <a:gd name="T17" fmla="*/ 460 w 460"/>
                  <a:gd name="T18" fmla="*/ 105 h 105"/>
                </a:gdLst>
                <a:ahLst/>
                <a:cxnLst>
                  <a:cxn ang="T10">
                    <a:pos x="T0" y="T1"/>
                  </a:cxn>
                  <a:cxn ang="T11">
                    <a:pos x="T2" y="T3"/>
                  </a:cxn>
                  <a:cxn ang="T12">
                    <a:pos x="T4" y="T5"/>
                  </a:cxn>
                  <a:cxn ang="T13">
                    <a:pos x="T6" y="T7"/>
                  </a:cxn>
                  <a:cxn ang="T14">
                    <a:pos x="T8" y="T9"/>
                  </a:cxn>
                </a:cxnLst>
                <a:rect l="T15" t="T16" r="T17" b="T18"/>
                <a:pathLst>
                  <a:path w="460" h="105">
                    <a:moveTo>
                      <a:pt x="351" y="105"/>
                    </a:moveTo>
                    <a:lnTo>
                      <a:pt x="460" y="0"/>
                    </a:lnTo>
                    <a:lnTo>
                      <a:pt x="109" y="0"/>
                    </a:lnTo>
                    <a:lnTo>
                      <a:pt x="0" y="105"/>
                    </a:lnTo>
                    <a:lnTo>
                      <a:pt x="351" y="105"/>
                    </a:lnTo>
                    <a:close/>
                  </a:path>
                </a:pathLst>
              </a:custGeom>
              <a:solidFill>
                <a:srgbClr val="00B4FF"/>
              </a:solidFill>
              <a:ln w="4763">
                <a:solidFill>
                  <a:srgbClr val="AAE6FF"/>
                </a:solidFill>
                <a:round/>
                <a:headEnd/>
                <a:tailEnd/>
              </a:ln>
            </p:spPr>
            <p:txBody>
              <a:bodyPr/>
              <a:lstStyle/>
              <a:p>
                <a:endParaRPr lang="en-US" dirty="0">
                  <a:latin typeface="Times New Roman" pitchFamily="18" charset="0"/>
                </a:endParaRPr>
              </a:p>
            </p:txBody>
          </p:sp>
        </p:grpSp>
        <p:grpSp>
          <p:nvGrpSpPr>
            <p:cNvPr id="5" name="Group 13"/>
            <p:cNvGrpSpPr>
              <a:grpSpLocks/>
            </p:cNvGrpSpPr>
            <p:nvPr/>
          </p:nvGrpSpPr>
          <p:grpSpPr bwMode="auto">
            <a:xfrm>
              <a:off x="3027" y="3330"/>
              <a:ext cx="355" cy="96"/>
              <a:chOff x="3027" y="3330"/>
              <a:chExt cx="355" cy="96"/>
            </a:xfrm>
          </p:grpSpPr>
          <p:grpSp>
            <p:nvGrpSpPr>
              <p:cNvPr id="6" name="Group 14"/>
              <p:cNvGrpSpPr>
                <a:grpSpLocks/>
              </p:cNvGrpSpPr>
              <p:nvPr/>
            </p:nvGrpSpPr>
            <p:grpSpPr bwMode="auto">
              <a:xfrm>
                <a:off x="3027" y="3330"/>
                <a:ext cx="351" cy="93"/>
                <a:chOff x="3027" y="3330"/>
                <a:chExt cx="351" cy="93"/>
              </a:xfrm>
            </p:grpSpPr>
            <p:sp>
              <p:nvSpPr>
                <p:cNvPr id="95" name="Freeform 15"/>
                <p:cNvSpPr>
                  <a:spLocks/>
                </p:cNvSpPr>
                <p:nvPr/>
              </p:nvSpPr>
              <p:spPr bwMode="auto">
                <a:xfrm>
                  <a:off x="3184" y="3375"/>
                  <a:ext cx="150" cy="35"/>
                </a:xfrm>
                <a:custGeom>
                  <a:avLst/>
                  <a:gdLst>
                    <a:gd name="T0" fmla="*/ 12 w 150"/>
                    <a:gd name="T1" fmla="*/ 6 h 35"/>
                    <a:gd name="T2" fmla="*/ 0 w 150"/>
                    <a:gd name="T3" fmla="*/ 19 h 35"/>
                    <a:gd name="T4" fmla="*/ 89 w 150"/>
                    <a:gd name="T5" fmla="*/ 19 h 35"/>
                    <a:gd name="T6" fmla="*/ 76 w 150"/>
                    <a:gd name="T7" fmla="*/ 35 h 35"/>
                    <a:gd name="T8" fmla="*/ 150 w 150"/>
                    <a:gd name="T9" fmla="*/ 16 h 35"/>
                    <a:gd name="T10" fmla="*/ 111 w 150"/>
                    <a:gd name="T11" fmla="*/ 0 h 35"/>
                    <a:gd name="T12" fmla="*/ 102 w 150"/>
                    <a:gd name="T13" fmla="*/ 6 h 35"/>
                    <a:gd name="T14" fmla="*/ 12 w 150"/>
                    <a:gd name="T15" fmla="*/ 6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2" y="6"/>
                      </a:moveTo>
                      <a:lnTo>
                        <a:pt x="0" y="19"/>
                      </a:lnTo>
                      <a:lnTo>
                        <a:pt x="89" y="19"/>
                      </a:lnTo>
                      <a:lnTo>
                        <a:pt x="76" y="35"/>
                      </a:lnTo>
                      <a:lnTo>
                        <a:pt x="150" y="16"/>
                      </a:lnTo>
                      <a:lnTo>
                        <a:pt x="111" y="0"/>
                      </a:lnTo>
                      <a:lnTo>
                        <a:pt x="102" y="6"/>
                      </a:lnTo>
                      <a:lnTo>
                        <a:pt x="12" y="6"/>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96" name="Freeform 16"/>
                <p:cNvSpPr>
                  <a:spLocks/>
                </p:cNvSpPr>
                <p:nvPr/>
              </p:nvSpPr>
              <p:spPr bwMode="auto">
                <a:xfrm>
                  <a:off x="3184" y="3375"/>
                  <a:ext cx="150" cy="35"/>
                </a:xfrm>
                <a:custGeom>
                  <a:avLst/>
                  <a:gdLst>
                    <a:gd name="T0" fmla="*/ 12 w 150"/>
                    <a:gd name="T1" fmla="*/ 6 h 35"/>
                    <a:gd name="T2" fmla="*/ 0 w 150"/>
                    <a:gd name="T3" fmla="*/ 19 h 35"/>
                    <a:gd name="T4" fmla="*/ 89 w 150"/>
                    <a:gd name="T5" fmla="*/ 19 h 35"/>
                    <a:gd name="T6" fmla="*/ 76 w 150"/>
                    <a:gd name="T7" fmla="*/ 35 h 35"/>
                    <a:gd name="T8" fmla="*/ 150 w 150"/>
                    <a:gd name="T9" fmla="*/ 16 h 35"/>
                    <a:gd name="T10" fmla="*/ 111 w 150"/>
                    <a:gd name="T11" fmla="*/ 0 h 35"/>
                    <a:gd name="T12" fmla="*/ 102 w 150"/>
                    <a:gd name="T13" fmla="*/ 6 h 35"/>
                    <a:gd name="T14" fmla="*/ 12 w 150"/>
                    <a:gd name="T15" fmla="*/ 6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2" y="6"/>
                      </a:moveTo>
                      <a:lnTo>
                        <a:pt x="0" y="19"/>
                      </a:lnTo>
                      <a:lnTo>
                        <a:pt x="89" y="19"/>
                      </a:lnTo>
                      <a:lnTo>
                        <a:pt x="76" y="35"/>
                      </a:lnTo>
                      <a:lnTo>
                        <a:pt x="150" y="16"/>
                      </a:lnTo>
                      <a:lnTo>
                        <a:pt x="111" y="0"/>
                      </a:lnTo>
                      <a:lnTo>
                        <a:pt x="102" y="6"/>
                      </a:lnTo>
                      <a:lnTo>
                        <a:pt x="12" y="6"/>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97" name="Freeform 17"/>
                <p:cNvSpPr>
                  <a:spLocks/>
                </p:cNvSpPr>
                <p:nvPr/>
              </p:nvSpPr>
              <p:spPr bwMode="auto">
                <a:xfrm>
                  <a:off x="3228" y="3330"/>
                  <a:ext cx="150" cy="39"/>
                </a:xfrm>
                <a:custGeom>
                  <a:avLst/>
                  <a:gdLst>
                    <a:gd name="T0" fmla="*/ 13 w 150"/>
                    <a:gd name="T1" fmla="*/ 10 h 39"/>
                    <a:gd name="T2" fmla="*/ 0 w 150"/>
                    <a:gd name="T3" fmla="*/ 23 h 39"/>
                    <a:gd name="T4" fmla="*/ 90 w 150"/>
                    <a:gd name="T5" fmla="*/ 23 h 39"/>
                    <a:gd name="T6" fmla="*/ 74 w 150"/>
                    <a:gd name="T7" fmla="*/ 39 h 39"/>
                    <a:gd name="T8" fmla="*/ 150 w 150"/>
                    <a:gd name="T9" fmla="*/ 16 h 39"/>
                    <a:gd name="T10" fmla="*/ 109 w 150"/>
                    <a:gd name="T11" fmla="*/ 0 h 39"/>
                    <a:gd name="T12" fmla="*/ 102 w 150"/>
                    <a:gd name="T13" fmla="*/ 10 h 39"/>
                    <a:gd name="T14" fmla="*/ 13 w 150"/>
                    <a:gd name="T15" fmla="*/ 10 h 39"/>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9"/>
                    <a:gd name="T26" fmla="*/ 150 w 150"/>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9">
                      <a:moveTo>
                        <a:pt x="13" y="10"/>
                      </a:moveTo>
                      <a:lnTo>
                        <a:pt x="0" y="23"/>
                      </a:lnTo>
                      <a:lnTo>
                        <a:pt x="90" y="23"/>
                      </a:lnTo>
                      <a:lnTo>
                        <a:pt x="74" y="39"/>
                      </a:lnTo>
                      <a:lnTo>
                        <a:pt x="150" y="16"/>
                      </a:lnTo>
                      <a:lnTo>
                        <a:pt x="109" y="0"/>
                      </a:lnTo>
                      <a:lnTo>
                        <a:pt x="102" y="10"/>
                      </a:lnTo>
                      <a:lnTo>
                        <a:pt x="13" y="10"/>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98" name="Freeform 18"/>
                <p:cNvSpPr>
                  <a:spLocks/>
                </p:cNvSpPr>
                <p:nvPr/>
              </p:nvSpPr>
              <p:spPr bwMode="auto">
                <a:xfrm>
                  <a:off x="3228" y="3330"/>
                  <a:ext cx="150" cy="39"/>
                </a:xfrm>
                <a:custGeom>
                  <a:avLst/>
                  <a:gdLst>
                    <a:gd name="T0" fmla="*/ 13 w 150"/>
                    <a:gd name="T1" fmla="*/ 10 h 39"/>
                    <a:gd name="T2" fmla="*/ 0 w 150"/>
                    <a:gd name="T3" fmla="*/ 23 h 39"/>
                    <a:gd name="T4" fmla="*/ 90 w 150"/>
                    <a:gd name="T5" fmla="*/ 23 h 39"/>
                    <a:gd name="T6" fmla="*/ 74 w 150"/>
                    <a:gd name="T7" fmla="*/ 39 h 39"/>
                    <a:gd name="T8" fmla="*/ 150 w 150"/>
                    <a:gd name="T9" fmla="*/ 16 h 39"/>
                    <a:gd name="T10" fmla="*/ 109 w 150"/>
                    <a:gd name="T11" fmla="*/ 0 h 39"/>
                    <a:gd name="T12" fmla="*/ 102 w 150"/>
                    <a:gd name="T13" fmla="*/ 10 h 39"/>
                    <a:gd name="T14" fmla="*/ 13 w 150"/>
                    <a:gd name="T15" fmla="*/ 10 h 39"/>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9"/>
                    <a:gd name="T26" fmla="*/ 150 w 150"/>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9">
                      <a:moveTo>
                        <a:pt x="13" y="10"/>
                      </a:moveTo>
                      <a:lnTo>
                        <a:pt x="0" y="23"/>
                      </a:lnTo>
                      <a:lnTo>
                        <a:pt x="90" y="23"/>
                      </a:lnTo>
                      <a:lnTo>
                        <a:pt x="74" y="39"/>
                      </a:lnTo>
                      <a:lnTo>
                        <a:pt x="150" y="16"/>
                      </a:lnTo>
                      <a:lnTo>
                        <a:pt x="109" y="0"/>
                      </a:lnTo>
                      <a:lnTo>
                        <a:pt x="102" y="10"/>
                      </a:lnTo>
                      <a:lnTo>
                        <a:pt x="13" y="10"/>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99" name="Freeform 19"/>
                <p:cNvSpPr>
                  <a:spLocks/>
                </p:cNvSpPr>
                <p:nvPr/>
              </p:nvSpPr>
              <p:spPr bwMode="auto">
                <a:xfrm>
                  <a:off x="3027" y="3388"/>
                  <a:ext cx="150" cy="35"/>
                </a:xfrm>
                <a:custGeom>
                  <a:avLst/>
                  <a:gdLst>
                    <a:gd name="T0" fmla="*/ 137 w 150"/>
                    <a:gd name="T1" fmla="*/ 28 h 35"/>
                    <a:gd name="T2" fmla="*/ 150 w 150"/>
                    <a:gd name="T3" fmla="*/ 16 h 35"/>
                    <a:gd name="T4" fmla="*/ 58 w 150"/>
                    <a:gd name="T5" fmla="*/ 16 h 35"/>
                    <a:gd name="T6" fmla="*/ 74 w 150"/>
                    <a:gd name="T7" fmla="*/ 0 h 35"/>
                    <a:gd name="T8" fmla="*/ 0 w 150"/>
                    <a:gd name="T9" fmla="*/ 19 h 35"/>
                    <a:gd name="T10" fmla="*/ 38 w 150"/>
                    <a:gd name="T11" fmla="*/ 35 h 35"/>
                    <a:gd name="T12" fmla="*/ 45 w 150"/>
                    <a:gd name="T13" fmla="*/ 28 h 35"/>
                    <a:gd name="T14" fmla="*/ 137 w 150"/>
                    <a:gd name="T15" fmla="*/ 28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37" y="28"/>
                      </a:moveTo>
                      <a:lnTo>
                        <a:pt x="150" y="16"/>
                      </a:lnTo>
                      <a:lnTo>
                        <a:pt x="58" y="16"/>
                      </a:lnTo>
                      <a:lnTo>
                        <a:pt x="74" y="0"/>
                      </a:lnTo>
                      <a:lnTo>
                        <a:pt x="0" y="19"/>
                      </a:lnTo>
                      <a:lnTo>
                        <a:pt x="38" y="35"/>
                      </a:lnTo>
                      <a:lnTo>
                        <a:pt x="45" y="28"/>
                      </a:lnTo>
                      <a:lnTo>
                        <a:pt x="137" y="28"/>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100" name="Freeform 20"/>
                <p:cNvSpPr>
                  <a:spLocks/>
                </p:cNvSpPr>
                <p:nvPr/>
              </p:nvSpPr>
              <p:spPr bwMode="auto">
                <a:xfrm>
                  <a:off x="3027" y="3388"/>
                  <a:ext cx="150" cy="35"/>
                </a:xfrm>
                <a:custGeom>
                  <a:avLst/>
                  <a:gdLst>
                    <a:gd name="T0" fmla="*/ 137 w 150"/>
                    <a:gd name="T1" fmla="*/ 28 h 35"/>
                    <a:gd name="T2" fmla="*/ 150 w 150"/>
                    <a:gd name="T3" fmla="*/ 16 h 35"/>
                    <a:gd name="T4" fmla="*/ 58 w 150"/>
                    <a:gd name="T5" fmla="*/ 16 h 35"/>
                    <a:gd name="T6" fmla="*/ 74 w 150"/>
                    <a:gd name="T7" fmla="*/ 0 h 35"/>
                    <a:gd name="T8" fmla="*/ 0 w 150"/>
                    <a:gd name="T9" fmla="*/ 19 h 35"/>
                    <a:gd name="T10" fmla="*/ 38 w 150"/>
                    <a:gd name="T11" fmla="*/ 35 h 35"/>
                    <a:gd name="T12" fmla="*/ 45 w 150"/>
                    <a:gd name="T13" fmla="*/ 28 h 35"/>
                    <a:gd name="T14" fmla="*/ 137 w 150"/>
                    <a:gd name="T15" fmla="*/ 28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37" y="28"/>
                      </a:moveTo>
                      <a:lnTo>
                        <a:pt x="150" y="16"/>
                      </a:lnTo>
                      <a:lnTo>
                        <a:pt x="58" y="16"/>
                      </a:lnTo>
                      <a:lnTo>
                        <a:pt x="74" y="0"/>
                      </a:lnTo>
                      <a:lnTo>
                        <a:pt x="0" y="19"/>
                      </a:lnTo>
                      <a:lnTo>
                        <a:pt x="38" y="35"/>
                      </a:lnTo>
                      <a:lnTo>
                        <a:pt x="45" y="28"/>
                      </a:lnTo>
                      <a:lnTo>
                        <a:pt x="137" y="28"/>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101" name="Freeform 21"/>
                <p:cNvSpPr>
                  <a:spLocks/>
                </p:cNvSpPr>
                <p:nvPr/>
              </p:nvSpPr>
              <p:spPr bwMode="auto">
                <a:xfrm>
                  <a:off x="3069" y="3343"/>
                  <a:ext cx="150" cy="38"/>
                </a:xfrm>
                <a:custGeom>
                  <a:avLst/>
                  <a:gdLst>
                    <a:gd name="T0" fmla="*/ 137 w 150"/>
                    <a:gd name="T1" fmla="*/ 29 h 38"/>
                    <a:gd name="T2" fmla="*/ 150 w 150"/>
                    <a:gd name="T3" fmla="*/ 16 h 38"/>
                    <a:gd name="T4" fmla="*/ 60 w 150"/>
                    <a:gd name="T5" fmla="*/ 16 h 38"/>
                    <a:gd name="T6" fmla="*/ 76 w 150"/>
                    <a:gd name="T7" fmla="*/ 0 h 38"/>
                    <a:gd name="T8" fmla="*/ 0 w 150"/>
                    <a:gd name="T9" fmla="*/ 22 h 38"/>
                    <a:gd name="T10" fmla="*/ 41 w 150"/>
                    <a:gd name="T11" fmla="*/ 38 h 38"/>
                    <a:gd name="T12" fmla="*/ 47 w 150"/>
                    <a:gd name="T13" fmla="*/ 29 h 38"/>
                    <a:gd name="T14" fmla="*/ 137 w 150"/>
                    <a:gd name="T15" fmla="*/ 29 h 38"/>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8"/>
                    <a:gd name="T26" fmla="*/ 150 w 150"/>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8">
                      <a:moveTo>
                        <a:pt x="137" y="29"/>
                      </a:moveTo>
                      <a:lnTo>
                        <a:pt x="150" y="16"/>
                      </a:lnTo>
                      <a:lnTo>
                        <a:pt x="60" y="16"/>
                      </a:lnTo>
                      <a:lnTo>
                        <a:pt x="76" y="0"/>
                      </a:lnTo>
                      <a:lnTo>
                        <a:pt x="0" y="22"/>
                      </a:lnTo>
                      <a:lnTo>
                        <a:pt x="41" y="38"/>
                      </a:lnTo>
                      <a:lnTo>
                        <a:pt x="47" y="29"/>
                      </a:lnTo>
                      <a:lnTo>
                        <a:pt x="137" y="29"/>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102" name="Freeform 22"/>
                <p:cNvSpPr>
                  <a:spLocks/>
                </p:cNvSpPr>
                <p:nvPr/>
              </p:nvSpPr>
              <p:spPr bwMode="auto">
                <a:xfrm>
                  <a:off x="3069" y="3343"/>
                  <a:ext cx="150" cy="38"/>
                </a:xfrm>
                <a:custGeom>
                  <a:avLst/>
                  <a:gdLst>
                    <a:gd name="T0" fmla="*/ 137 w 150"/>
                    <a:gd name="T1" fmla="*/ 29 h 38"/>
                    <a:gd name="T2" fmla="*/ 150 w 150"/>
                    <a:gd name="T3" fmla="*/ 16 h 38"/>
                    <a:gd name="T4" fmla="*/ 60 w 150"/>
                    <a:gd name="T5" fmla="*/ 16 h 38"/>
                    <a:gd name="T6" fmla="*/ 76 w 150"/>
                    <a:gd name="T7" fmla="*/ 0 h 38"/>
                    <a:gd name="T8" fmla="*/ 0 w 150"/>
                    <a:gd name="T9" fmla="*/ 22 h 38"/>
                    <a:gd name="T10" fmla="*/ 41 w 150"/>
                    <a:gd name="T11" fmla="*/ 38 h 38"/>
                    <a:gd name="T12" fmla="*/ 47 w 150"/>
                    <a:gd name="T13" fmla="*/ 29 h 38"/>
                    <a:gd name="T14" fmla="*/ 137 w 150"/>
                    <a:gd name="T15" fmla="*/ 29 h 38"/>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8"/>
                    <a:gd name="T26" fmla="*/ 150 w 150"/>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8">
                      <a:moveTo>
                        <a:pt x="137" y="29"/>
                      </a:moveTo>
                      <a:lnTo>
                        <a:pt x="150" y="16"/>
                      </a:lnTo>
                      <a:lnTo>
                        <a:pt x="60" y="16"/>
                      </a:lnTo>
                      <a:lnTo>
                        <a:pt x="76" y="0"/>
                      </a:lnTo>
                      <a:lnTo>
                        <a:pt x="0" y="22"/>
                      </a:lnTo>
                      <a:lnTo>
                        <a:pt x="41" y="38"/>
                      </a:lnTo>
                      <a:lnTo>
                        <a:pt x="47" y="29"/>
                      </a:lnTo>
                      <a:lnTo>
                        <a:pt x="137" y="29"/>
                      </a:lnTo>
                      <a:close/>
                    </a:path>
                  </a:pathLst>
                </a:custGeom>
                <a:solidFill>
                  <a:srgbClr val="000000"/>
                </a:solidFill>
                <a:ln w="9525">
                  <a:noFill/>
                  <a:round/>
                  <a:headEnd/>
                  <a:tailEnd/>
                </a:ln>
              </p:spPr>
              <p:txBody>
                <a:bodyPr/>
                <a:lstStyle/>
                <a:p>
                  <a:endParaRPr lang="en-US" dirty="0">
                    <a:latin typeface="Times New Roman" pitchFamily="18" charset="0"/>
                  </a:endParaRPr>
                </a:p>
              </p:txBody>
            </p:sp>
          </p:grpSp>
          <p:grpSp>
            <p:nvGrpSpPr>
              <p:cNvPr id="7" name="Group 23"/>
              <p:cNvGrpSpPr>
                <a:grpSpLocks/>
              </p:cNvGrpSpPr>
              <p:nvPr/>
            </p:nvGrpSpPr>
            <p:grpSpPr bwMode="auto">
              <a:xfrm>
                <a:off x="3030" y="3333"/>
                <a:ext cx="352" cy="93"/>
                <a:chOff x="3030" y="3333"/>
                <a:chExt cx="352" cy="93"/>
              </a:xfrm>
            </p:grpSpPr>
            <p:sp>
              <p:nvSpPr>
                <p:cNvPr id="87" name="Freeform 24"/>
                <p:cNvSpPr>
                  <a:spLocks/>
                </p:cNvSpPr>
                <p:nvPr/>
              </p:nvSpPr>
              <p:spPr bwMode="auto">
                <a:xfrm>
                  <a:off x="3187" y="3378"/>
                  <a:ext cx="150" cy="35"/>
                </a:xfrm>
                <a:custGeom>
                  <a:avLst/>
                  <a:gdLst>
                    <a:gd name="T0" fmla="*/ 13 w 150"/>
                    <a:gd name="T1" fmla="*/ 6 h 35"/>
                    <a:gd name="T2" fmla="*/ 0 w 150"/>
                    <a:gd name="T3" fmla="*/ 19 h 35"/>
                    <a:gd name="T4" fmla="*/ 89 w 150"/>
                    <a:gd name="T5" fmla="*/ 19 h 35"/>
                    <a:gd name="T6" fmla="*/ 76 w 150"/>
                    <a:gd name="T7" fmla="*/ 35 h 35"/>
                    <a:gd name="T8" fmla="*/ 150 w 150"/>
                    <a:gd name="T9" fmla="*/ 16 h 35"/>
                    <a:gd name="T10" fmla="*/ 112 w 150"/>
                    <a:gd name="T11" fmla="*/ 0 h 35"/>
                    <a:gd name="T12" fmla="*/ 102 w 150"/>
                    <a:gd name="T13" fmla="*/ 6 h 35"/>
                    <a:gd name="T14" fmla="*/ 13 w 150"/>
                    <a:gd name="T15" fmla="*/ 6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3" y="6"/>
                      </a:moveTo>
                      <a:lnTo>
                        <a:pt x="0" y="19"/>
                      </a:lnTo>
                      <a:lnTo>
                        <a:pt x="89" y="19"/>
                      </a:lnTo>
                      <a:lnTo>
                        <a:pt x="76" y="35"/>
                      </a:lnTo>
                      <a:lnTo>
                        <a:pt x="150" y="16"/>
                      </a:lnTo>
                      <a:lnTo>
                        <a:pt x="112" y="0"/>
                      </a:lnTo>
                      <a:lnTo>
                        <a:pt x="102" y="6"/>
                      </a:lnTo>
                      <a:lnTo>
                        <a:pt x="13" y="6"/>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88" name="Freeform 25"/>
                <p:cNvSpPr>
                  <a:spLocks/>
                </p:cNvSpPr>
                <p:nvPr/>
              </p:nvSpPr>
              <p:spPr bwMode="auto">
                <a:xfrm>
                  <a:off x="3187" y="3378"/>
                  <a:ext cx="150" cy="35"/>
                </a:xfrm>
                <a:custGeom>
                  <a:avLst/>
                  <a:gdLst>
                    <a:gd name="T0" fmla="*/ 13 w 150"/>
                    <a:gd name="T1" fmla="*/ 6 h 35"/>
                    <a:gd name="T2" fmla="*/ 0 w 150"/>
                    <a:gd name="T3" fmla="*/ 19 h 35"/>
                    <a:gd name="T4" fmla="*/ 89 w 150"/>
                    <a:gd name="T5" fmla="*/ 19 h 35"/>
                    <a:gd name="T6" fmla="*/ 76 w 150"/>
                    <a:gd name="T7" fmla="*/ 35 h 35"/>
                    <a:gd name="T8" fmla="*/ 150 w 150"/>
                    <a:gd name="T9" fmla="*/ 16 h 35"/>
                    <a:gd name="T10" fmla="*/ 112 w 150"/>
                    <a:gd name="T11" fmla="*/ 0 h 35"/>
                    <a:gd name="T12" fmla="*/ 102 w 150"/>
                    <a:gd name="T13" fmla="*/ 6 h 35"/>
                    <a:gd name="T14" fmla="*/ 13 w 150"/>
                    <a:gd name="T15" fmla="*/ 6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3" y="6"/>
                      </a:moveTo>
                      <a:lnTo>
                        <a:pt x="0" y="19"/>
                      </a:lnTo>
                      <a:lnTo>
                        <a:pt x="89" y="19"/>
                      </a:lnTo>
                      <a:lnTo>
                        <a:pt x="76" y="35"/>
                      </a:lnTo>
                      <a:lnTo>
                        <a:pt x="150" y="16"/>
                      </a:lnTo>
                      <a:lnTo>
                        <a:pt x="112" y="0"/>
                      </a:lnTo>
                      <a:lnTo>
                        <a:pt x="102" y="6"/>
                      </a:lnTo>
                      <a:lnTo>
                        <a:pt x="13" y="6"/>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89" name="Freeform 26"/>
                <p:cNvSpPr>
                  <a:spLocks/>
                </p:cNvSpPr>
                <p:nvPr/>
              </p:nvSpPr>
              <p:spPr bwMode="auto">
                <a:xfrm>
                  <a:off x="3231" y="3333"/>
                  <a:ext cx="151" cy="39"/>
                </a:xfrm>
                <a:custGeom>
                  <a:avLst/>
                  <a:gdLst>
                    <a:gd name="T0" fmla="*/ 13 w 151"/>
                    <a:gd name="T1" fmla="*/ 10 h 39"/>
                    <a:gd name="T2" fmla="*/ 0 w 151"/>
                    <a:gd name="T3" fmla="*/ 23 h 39"/>
                    <a:gd name="T4" fmla="*/ 90 w 151"/>
                    <a:gd name="T5" fmla="*/ 23 h 39"/>
                    <a:gd name="T6" fmla="*/ 74 w 151"/>
                    <a:gd name="T7" fmla="*/ 39 h 39"/>
                    <a:gd name="T8" fmla="*/ 151 w 151"/>
                    <a:gd name="T9" fmla="*/ 16 h 39"/>
                    <a:gd name="T10" fmla="*/ 109 w 151"/>
                    <a:gd name="T11" fmla="*/ 0 h 39"/>
                    <a:gd name="T12" fmla="*/ 103 w 151"/>
                    <a:gd name="T13" fmla="*/ 10 h 39"/>
                    <a:gd name="T14" fmla="*/ 13 w 151"/>
                    <a:gd name="T15" fmla="*/ 10 h 39"/>
                    <a:gd name="T16" fmla="*/ 0 60000 65536"/>
                    <a:gd name="T17" fmla="*/ 0 60000 65536"/>
                    <a:gd name="T18" fmla="*/ 0 60000 65536"/>
                    <a:gd name="T19" fmla="*/ 0 60000 65536"/>
                    <a:gd name="T20" fmla="*/ 0 60000 65536"/>
                    <a:gd name="T21" fmla="*/ 0 60000 65536"/>
                    <a:gd name="T22" fmla="*/ 0 60000 65536"/>
                    <a:gd name="T23" fmla="*/ 0 60000 65536"/>
                    <a:gd name="T24" fmla="*/ 0 w 151"/>
                    <a:gd name="T25" fmla="*/ 0 h 39"/>
                    <a:gd name="T26" fmla="*/ 151 w 151"/>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1" h="39">
                      <a:moveTo>
                        <a:pt x="13" y="10"/>
                      </a:moveTo>
                      <a:lnTo>
                        <a:pt x="0" y="23"/>
                      </a:lnTo>
                      <a:lnTo>
                        <a:pt x="90" y="23"/>
                      </a:lnTo>
                      <a:lnTo>
                        <a:pt x="74" y="39"/>
                      </a:lnTo>
                      <a:lnTo>
                        <a:pt x="151" y="16"/>
                      </a:lnTo>
                      <a:lnTo>
                        <a:pt x="109" y="0"/>
                      </a:lnTo>
                      <a:lnTo>
                        <a:pt x="103" y="10"/>
                      </a:lnTo>
                      <a:lnTo>
                        <a:pt x="13" y="10"/>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90" name="Freeform 27"/>
                <p:cNvSpPr>
                  <a:spLocks/>
                </p:cNvSpPr>
                <p:nvPr/>
              </p:nvSpPr>
              <p:spPr bwMode="auto">
                <a:xfrm>
                  <a:off x="3231" y="3333"/>
                  <a:ext cx="151" cy="39"/>
                </a:xfrm>
                <a:custGeom>
                  <a:avLst/>
                  <a:gdLst>
                    <a:gd name="T0" fmla="*/ 13 w 151"/>
                    <a:gd name="T1" fmla="*/ 10 h 39"/>
                    <a:gd name="T2" fmla="*/ 0 w 151"/>
                    <a:gd name="T3" fmla="*/ 23 h 39"/>
                    <a:gd name="T4" fmla="*/ 90 w 151"/>
                    <a:gd name="T5" fmla="*/ 23 h 39"/>
                    <a:gd name="T6" fmla="*/ 74 w 151"/>
                    <a:gd name="T7" fmla="*/ 39 h 39"/>
                    <a:gd name="T8" fmla="*/ 151 w 151"/>
                    <a:gd name="T9" fmla="*/ 16 h 39"/>
                    <a:gd name="T10" fmla="*/ 109 w 151"/>
                    <a:gd name="T11" fmla="*/ 0 h 39"/>
                    <a:gd name="T12" fmla="*/ 103 w 151"/>
                    <a:gd name="T13" fmla="*/ 10 h 39"/>
                    <a:gd name="T14" fmla="*/ 13 w 151"/>
                    <a:gd name="T15" fmla="*/ 10 h 39"/>
                    <a:gd name="T16" fmla="*/ 0 60000 65536"/>
                    <a:gd name="T17" fmla="*/ 0 60000 65536"/>
                    <a:gd name="T18" fmla="*/ 0 60000 65536"/>
                    <a:gd name="T19" fmla="*/ 0 60000 65536"/>
                    <a:gd name="T20" fmla="*/ 0 60000 65536"/>
                    <a:gd name="T21" fmla="*/ 0 60000 65536"/>
                    <a:gd name="T22" fmla="*/ 0 60000 65536"/>
                    <a:gd name="T23" fmla="*/ 0 60000 65536"/>
                    <a:gd name="T24" fmla="*/ 0 w 151"/>
                    <a:gd name="T25" fmla="*/ 0 h 39"/>
                    <a:gd name="T26" fmla="*/ 151 w 151"/>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1" h="39">
                      <a:moveTo>
                        <a:pt x="13" y="10"/>
                      </a:moveTo>
                      <a:lnTo>
                        <a:pt x="0" y="23"/>
                      </a:lnTo>
                      <a:lnTo>
                        <a:pt x="90" y="23"/>
                      </a:lnTo>
                      <a:lnTo>
                        <a:pt x="74" y="39"/>
                      </a:lnTo>
                      <a:lnTo>
                        <a:pt x="151" y="16"/>
                      </a:lnTo>
                      <a:lnTo>
                        <a:pt x="109" y="0"/>
                      </a:lnTo>
                      <a:lnTo>
                        <a:pt x="103" y="10"/>
                      </a:lnTo>
                      <a:lnTo>
                        <a:pt x="13" y="10"/>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91" name="Freeform 28"/>
                <p:cNvSpPr>
                  <a:spLocks/>
                </p:cNvSpPr>
                <p:nvPr/>
              </p:nvSpPr>
              <p:spPr bwMode="auto">
                <a:xfrm>
                  <a:off x="3030" y="3391"/>
                  <a:ext cx="150" cy="35"/>
                </a:xfrm>
                <a:custGeom>
                  <a:avLst/>
                  <a:gdLst>
                    <a:gd name="T0" fmla="*/ 138 w 150"/>
                    <a:gd name="T1" fmla="*/ 29 h 35"/>
                    <a:gd name="T2" fmla="*/ 150 w 150"/>
                    <a:gd name="T3" fmla="*/ 16 h 35"/>
                    <a:gd name="T4" fmla="*/ 58 w 150"/>
                    <a:gd name="T5" fmla="*/ 16 h 35"/>
                    <a:gd name="T6" fmla="*/ 74 w 150"/>
                    <a:gd name="T7" fmla="*/ 0 h 35"/>
                    <a:gd name="T8" fmla="*/ 0 w 150"/>
                    <a:gd name="T9" fmla="*/ 19 h 35"/>
                    <a:gd name="T10" fmla="*/ 39 w 150"/>
                    <a:gd name="T11" fmla="*/ 35 h 35"/>
                    <a:gd name="T12" fmla="*/ 45 w 150"/>
                    <a:gd name="T13" fmla="*/ 29 h 35"/>
                    <a:gd name="T14" fmla="*/ 138 w 150"/>
                    <a:gd name="T15" fmla="*/ 29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38" y="29"/>
                      </a:moveTo>
                      <a:lnTo>
                        <a:pt x="150" y="16"/>
                      </a:lnTo>
                      <a:lnTo>
                        <a:pt x="58" y="16"/>
                      </a:lnTo>
                      <a:lnTo>
                        <a:pt x="74" y="0"/>
                      </a:lnTo>
                      <a:lnTo>
                        <a:pt x="0" y="19"/>
                      </a:lnTo>
                      <a:lnTo>
                        <a:pt x="39" y="35"/>
                      </a:lnTo>
                      <a:lnTo>
                        <a:pt x="45" y="29"/>
                      </a:lnTo>
                      <a:lnTo>
                        <a:pt x="138" y="29"/>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92" name="Freeform 29"/>
                <p:cNvSpPr>
                  <a:spLocks/>
                </p:cNvSpPr>
                <p:nvPr/>
              </p:nvSpPr>
              <p:spPr bwMode="auto">
                <a:xfrm>
                  <a:off x="3030" y="3391"/>
                  <a:ext cx="150" cy="35"/>
                </a:xfrm>
                <a:custGeom>
                  <a:avLst/>
                  <a:gdLst>
                    <a:gd name="T0" fmla="*/ 138 w 150"/>
                    <a:gd name="T1" fmla="*/ 29 h 35"/>
                    <a:gd name="T2" fmla="*/ 150 w 150"/>
                    <a:gd name="T3" fmla="*/ 16 h 35"/>
                    <a:gd name="T4" fmla="*/ 58 w 150"/>
                    <a:gd name="T5" fmla="*/ 16 h 35"/>
                    <a:gd name="T6" fmla="*/ 74 w 150"/>
                    <a:gd name="T7" fmla="*/ 0 h 35"/>
                    <a:gd name="T8" fmla="*/ 0 w 150"/>
                    <a:gd name="T9" fmla="*/ 19 h 35"/>
                    <a:gd name="T10" fmla="*/ 39 w 150"/>
                    <a:gd name="T11" fmla="*/ 35 h 35"/>
                    <a:gd name="T12" fmla="*/ 45 w 150"/>
                    <a:gd name="T13" fmla="*/ 29 h 35"/>
                    <a:gd name="T14" fmla="*/ 138 w 150"/>
                    <a:gd name="T15" fmla="*/ 29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38" y="29"/>
                      </a:moveTo>
                      <a:lnTo>
                        <a:pt x="150" y="16"/>
                      </a:lnTo>
                      <a:lnTo>
                        <a:pt x="58" y="16"/>
                      </a:lnTo>
                      <a:lnTo>
                        <a:pt x="74" y="0"/>
                      </a:lnTo>
                      <a:lnTo>
                        <a:pt x="0" y="19"/>
                      </a:lnTo>
                      <a:lnTo>
                        <a:pt x="39" y="35"/>
                      </a:lnTo>
                      <a:lnTo>
                        <a:pt x="45" y="29"/>
                      </a:lnTo>
                      <a:lnTo>
                        <a:pt x="138" y="29"/>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93" name="Freeform 30"/>
                <p:cNvSpPr>
                  <a:spLocks/>
                </p:cNvSpPr>
                <p:nvPr/>
              </p:nvSpPr>
              <p:spPr bwMode="auto">
                <a:xfrm>
                  <a:off x="3072" y="3346"/>
                  <a:ext cx="150" cy="38"/>
                </a:xfrm>
                <a:custGeom>
                  <a:avLst/>
                  <a:gdLst>
                    <a:gd name="T0" fmla="*/ 137 w 150"/>
                    <a:gd name="T1" fmla="*/ 29 h 38"/>
                    <a:gd name="T2" fmla="*/ 150 w 150"/>
                    <a:gd name="T3" fmla="*/ 16 h 38"/>
                    <a:gd name="T4" fmla="*/ 60 w 150"/>
                    <a:gd name="T5" fmla="*/ 16 h 38"/>
                    <a:gd name="T6" fmla="*/ 76 w 150"/>
                    <a:gd name="T7" fmla="*/ 0 h 38"/>
                    <a:gd name="T8" fmla="*/ 0 w 150"/>
                    <a:gd name="T9" fmla="*/ 23 h 38"/>
                    <a:gd name="T10" fmla="*/ 41 w 150"/>
                    <a:gd name="T11" fmla="*/ 38 h 38"/>
                    <a:gd name="T12" fmla="*/ 48 w 150"/>
                    <a:gd name="T13" fmla="*/ 29 h 38"/>
                    <a:gd name="T14" fmla="*/ 137 w 150"/>
                    <a:gd name="T15" fmla="*/ 29 h 38"/>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8"/>
                    <a:gd name="T26" fmla="*/ 150 w 150"/>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8">
                      <a:moveTo>
                        <a:pt x="137" y="29"/>
                      </a:moveTo>
                      <a:lnTo>
                        <a:pt x="150" y="16"/>
                      </a:lnTo>
                      <a:lnTo>
                        <a:pt x="60" y="16"/>
                      </a:lnTo>
                      <a:lnTo>
                        <a:pt x="76" y="0"/>
                      </a:lnTo>
                      <a:lnTo>
                        <a:pt x="0" y="23"/>
                      </a:lnTo>
                      <a:lnTo>
                        <a:pt x="41" y="38"/>
                      </a:lnTo>
                      <a:lnTo>
                        <a:pt x="48" y="29"/>
                      </a:lnTo>
                      <a:lnTo>
                        <a:pt x="137" y="29"/>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94" name="Freeform 31"/>
                <p:cNvSpPr>
                  <a:spLocks/>
                </p:cNvSpPr>
                <p:nvPr/>
              </p:nvSpPr>
              <p:spPr bwMode="auto">
                <a:xfrm>
                  <a:off x="3072" y="3346"/>
                  <a:ext cx="150" cy="38"/>
                </a:xfrm>
                <a:custGeom>
                  <a:avLst/>
                  <a:gdLst>
                    <a:gd name="T0" fmla="*/ 137 w 150"/>
                    <a:gd name="T1" fmla="*/ 29 h 38"/>
                    <a:gd name="T2" fmla="*/ 150 w 150"/>
                    <a:gd name="T3" fmla="*/ 16 h 38"/>
                    <a:gd name="T4" fmla="*/ 60 w 150"/>
                    <a:gd name="T5" fmla="*/ 16 h 38"/>
                    <a:gd name="T6" fmla="*/ 76 w 150"/>
                    <a:gd name="T7" fmla="*/ 0 h 38"/>
                    <a:gd name="T8" fmla="*/ 0 w 150"/>
                    <a:gd name="T9" fmla="*/ 23 h 38"/>
                    <a:gd name="T10" fmla="*/ 41 w 150"/>
                    <a:gd name="T11" fmla="*/ 38 h 38"/>
                    <a:gd name="T12" fmla="*/ 48 w 150"/>
                    <a:gd name="T13" fmla="*/ 29 h 38"/>
                    <a:gd name="T14" fmla="*/ 137 w 150"/>
                    <a:gd name="T15" fmla="*/ 29 h 38"/>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8"/>
                    <a:gd name="T26" fmla="*/ 150 w 150"/>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8">
                      <a:moveTo>
                        <a:pt x="137" y="29"/>
                      </a:moveTo>
                      <a:lnTo>
                        <a:pt x="150" y="16"/>
                      </a:lnTo>
                      <a:lnTo>
                        <a:pt x="60" y="16"/>
                      </a:lnTo>
                      <a:lnTo>
                        <a:pt x="76" y="0"/>
                      </a:lnTo>
                      <a:lnTo>
                        <a:pt x="0" y="23"/>
                      </a:lnTo>
                      <a:lnTo>
                        <a:pt x="41" y="38"/>
                      </a:lnTo>
                      <a:lnTo>
                        <a:pt x="48" y="29"/>
                      </a:lnTo>
                      <a:lnTo>
                        <a:pt x="137" y="29"/>
                      </a:lnTo>
                      <a:close/>
                    </a:path>
                  </a:pathLst>
                </a:custGeom>
                <a:solidFill>
                  <a:srgbClr val="FFFFFF"/>
                </a:solidFill>
                <a:ln w="9525">
                  <a:noFill/>
                  <a:round/>
                  <a:headEnd/>
                  <a:tailEnd/>
                </a:ln>
              </p:spPr>
              <p:txBody>
                <a:bodyPr/>
                <a:lstStyle/>
                <a:p>
                  <a:endParaRPr lang="en-US" dirty="0">
                    <a:latin typeface="Times New Roman" pitchFamily="18" charset="0"/>
                  </a:endParaRPr>
                </a:p>
              </p:txBody>
            </p:sp>
          </p:grpSp>
        </p:grpSp>
      </p:grpSp>
      <p:sp>
        <p:nvSpPr>
          <p:cNvPr id="146" name="TextBox 145"/>
          <p:cNvSpPr txBox="1"/>
          <p:nvPr/>
        </p:nvSpPr>
        <p:spPr>
          <a:xfrm>
            <a:off x="4800600" y="3276600"/>
            <a:ext cx="1321837" cy="369332"/>
          </a:xfrm>
          <a:prstGeom prst="rect">
            <a:avLst/>
          </a:prstGeom>
          <a:noFill/>
        </p:spPr>
        <p:txBody>
          <a:bodyPr wrap="none" rtlCol="0">
            <a:spAutoFit/>
          </a:bodyPr>
          <a:lstStyle/>
          <a:p>
            <a:r>
              <a:rPr lang="en-US" dirty="0"/>
              <a:t>FTP server</a:t>
            </a:r>
          </a:p>
        </p:txBody>
      </p:sp>
      <p:sp>
        <p:nvSpPr>
          <p:cNvPr id="51" name="Content Placeholder 2"/>
          <p:cNvSpPr>
            <a:spLocks noGrp="1"/>
          </p:cNvSpPr>
          <p:nvPr>
            <p:ph sz="quarter" idx="1"/>
          </p:nvPr>
        </p:nvSpPr>
        <p:spPr>
          <a:xfrm>
            <a:off x="381000" y="4651248"/>
            <a:ext cx="8001000" cy="2206752"/>
          </a:xfrm>
        </p:spPr>
        <p:txBody>
          <a:bodyPr>
            <a:normAutofit/>
          </a:bodyPr>
          <a:lstStyle/>
          <a:p>
            <a:r>
              <a:rPr lang="en-US" sz="2400" dirty="0" err="1"/>
              <a:t>Yêu</a:t>
            </a:r>
            <a:r>
              <a:rPr lang="en-US" sz="2400" dirty="0"/>
              <a:t> </a:t>
            </a:r>
            <a:r>
              <a:rPr lang="en-US" sz="2400" dirty="0" err="1"/>
              <a:t>cầu</a:t>
            </a:r>
            <a:r>
              <a:rPr lang="en-US" sz="2400" dirty="0"/>
              <a:t>:</a:t>
            </a:r>
          </a:p>
          <a:p>
            <a:pPr lvl="1"/>
            <a:r>
              <a:rPr lang="en-US" sz="2000" dirty="0" err="1"/>
              <a:t>Các</a:t>
            </a:r>
            <a:r>
              <a:rPr lang="en-US" sz="2000" dirty="0"/>
              <a:t> </a:t>
            </a:r>
            <a:r>
              <a:rPr lang="en-US" sz="2000" dirty="0" err="1"/>
              <a:t>máy</a:t>
            </a:r>
            <a:r>
              <a:rPr lang="en-US" sz="2000" dirty="0"/>
              <a:t> </a:t>
            </a:r>
            <a:r>
              <a:rPr lang="en-US" sz="2000" dirty="0" err="1"/>
              <a:t>tính</a:t>
            </a:r>
            <a:r>
              <a:rPr lang="en-US" sz="2000" dirty="0"/>
              <a:t> </a:t>
            </a:r>
            <a:r>
              <a:rPr lang="en-US" sz="2000" dirty="0" err="1"/>
              <a:t>trong</a:t>
            </a:r>
            <a:r>
              <a:rPr lang="en-US" sz="2000" dirty="0"/>
              <a:t> LAN: 192.168.1.0/24 </a:t>
            </a:r>
            <a:r>
              <a:rPr lang="en-US" sz="2000" dirty="0" err="1"/>
              <a:t>có</a:t>
            </a:r>
            <a:r>
              <a:rPr lang="en-US" sz="2000" dirty="0"/>
              <a:t> </a:t>
            </a:r>
            <a:r>
              <a:rPr lang="en-US" sz="2000" dirty="0" err="1"/>
              <a:t>thể</a:t>
            </a:r>
            <a:r>
              <a:rPr lang="en-US" sz="2000" dirty="0"/>
              <a:t> </a:t>
            </a:r>
            <a:r>
              <a:rPr lang="en-US" sz="2000" dirty="0" err="1"/>
              <a:t>truy</a:t>
            </a:r>
            <a:r>
              <a:rPr lang="en-US" sz="2000" dirty="0"/>
              <a:t> </a:t>
            </a:r>
            <a:r>
              <a:rPr lang="en-US" sz="2000" dirty="0" err="1"/>
              <a:t>cập</a:t>
            </a:r>
            <a:r>
              <a:rPr lang="en-US" sz="2000" dirty="0"/>
              <a:t> </a:t>
            </a:r>
            <a:r>
              <a:rPr lang="en-US" sz="2000" dirty="0" err="1"/>
              <a:t>ra</a:t>
            </a:r>
            <a:r>
              <a:rPr lang="en-US" sz="2000" dirty="0"/>
              <a:t> </a:t>
            </a:r>
            <a:r>
              <a:rPr lang="en-US" sz="2000" dirty="0" err="1"/>
              <a:t>ngoài</a:t>
            </a:r>
            <a:r>
              <a:rPr lang="en-US" sz="2000" dirty="0"/>
              <a:t> </a:t>
            </a:r>
            <a:r>
              <a:rPr lang="en-US" sz="2000" dirty="0" err="1"/>
              <a:t>bằng</a:t>
            </a:r>
            <a:r>
              <a:rPr lang="en-US" sz="2000" dirty="0"/>
              <a:t> IP: 172.29.1.1</a:t>
            </a:r>
          </a:p>
          <a:p>
            <a:pPr lvl="1"/>
            <a:r>
              <a:rPr lang="en-US" sz="2000" dirty="0" err="1"/>
              <a:t>Bên</a:t>
            </a:r>
            <a:r>
              <a:rPr lang="en-US" sz="2000" dirty="0"/>
              <a:t> </a:t>
            </a:r>
            <a:r>
              <a:rPr lang="en-US" sz="2000" dirty="0" err="1"/>
              <a:t>ngoài</a:t>
            </a:r>
            <a:r>
              <a:rPr lang="en-US" sz="2000" dirty="0"/>
              <a:t> </a:t>
            </a:r>
            <a:r>
              <a:rPr lang="en-US" sz="2000" dirty="0" err="1"/>
              <a:t>có</a:t>
            </a:r>
            <a:r>
              <a:rPr lang="en-US" sz="2000" dirty="0"/>
              <a:t> </a:t>
            </a:r>
            <a:r>
              <a:rPr lang="en-US" sz="2000" dirty="0" err="1"/>
              <a:t>thể</a:t>
            </a:r>
            <a:r>
              <a:rPr lang="en-US" sz="2000" dirty="0"/>
              <a:t> </a:t>
            </a:r>
            <a:r>
              <a:rPr lang="en-US" sz="2000" dirty="0" err="1"/>
              <a:t>truy</a:t>
            </a:r>
            <a:r>
              <a:rPr lang="en-US" sz="2000" dirty="0"/>
              <a:t> </a:t>
            </a:r>
            <a:r>
              <a:rPr lang="en-US" sz="2000" dirty="0" err="1"/>
              <a:t>cập</a:t>
            </a:r>
            <a:r>
              <a:rPr lang="en-US" sz="2000" dirty="0"/>
              <a:t> </a:t>
            </a:r>
            <a:r>
              <a:rPr lang="en-US" sz="2000" dirty="0" err="1"/>
              <a:t>dịch</a:t>
            </a:r>
            <a:r>
              <a:rPr lang="en-US" sz="2000" dirty="0"/>
              <a:t> </a:t>
            </a:r>
            <a:r>
              <a:rPr lang="en-US" sz="2000" dirty="0" err="1"/>
              <a:t>vụ</a:t>
            </a:r>
            <a:r>
              <a:rPr lang="en-US" sz="2000" dirty="0"/>
              <a:t> FTP </a:t>
            </a:r>
            <a:r>
              <a:rPr lang="en-US" sz="2000" dirty="0" err="1"/>
              <a:t>trên</a:t>
            </a:r>
            <a:r>
              <a:rPr lang="en-US" sz="2000" dirty="0"/>
              <a:t> </a:t>
            </a:r>
            <a:r>
              <a:rPr lang="en-US" sz="2000" dirty="0" err="1"/>
              <a:t>máy</a:t>
            </a:r>
            <a:r>
              <a:rPr lang="en-US" sz="2000" dirty="0"/>
              <a:t> 192.168.3.253</a:t>
            </a:r>
          </a:p>
        </p:txBody>
      </p:sp>
      <p:grpSp>
        <p:nvGrpSpPr>
          <p:cNvPr id="8" name="Group 4"/>
          <p:cNvGrpSpPr>
            <a:grpSpLocks noChangeAspect="1"/>
          </p:cNvGrpSpPr>
          <p:nvPr/>
        </p:nvGrpSpPr>
        <p:grpSpPr bwMode="auto">
          <a:xfrm>
            <a:off x="7696200" y="1524000"/>
            <a:ext cx="771811" cy="394368"/>
            <a:chOff x="2976" y="3327"/>
            <a:chExt cx="463" cy="198"/>
          </a:xfrm>
        </p:grpSpPr>
        <p:sp>
          <p:nvSpPr>
            <p:cNvPr id="53" name="AutoShape 5"/>
            <p:cNvSpPr>
              <a:spLocks noChangeAspect="1" noChangeArrowheads="1" noTextEdit="1"/>
            </p:cNvSpPr>
            <p:nvPr/>
          </p:nvSpPr>
          <p:spPr bwMode="auto">
            <a:xfrm>
              <a:off x="2976" y="3327"/>
              <a:ext cx="463" cy="198"/>
            </a:xfrm>
            <a:prstGeom prst="rect">
              <a:avLst/>
            </a:prstGeom>
            <a:noFill/>
            <a:ln w="9525">
              <a:noFill/>
              <a:miter lim="800000"/>
              <a:headEnd/>
              <a:tailEnd/>
            </a:ln>
          </p:spPr>
          <p:txBody>
            <a:bodyPr/>
            <a:lstStyle/>
            <a:p>
              <a:endParaRPr lang="en-US" dirty="0">
                <a:latin typeface="Times New Roman" pitchFamily="18" charset="0"/>
              </a:endParaRPr>
            </a:p>
          </p:txBody>
        </p:sp>
        <p:grpSp>
          <p:nvGrpSpPr>
            <p:cNvPr id="9" name="Group 6"/>
            <p:cNvGrpSpPr>
              <a:grpSpLocks/>
            </p:cNvGrpSpPr>
            <p:nvPr/>
          </p:nvGrpSpPr>
          <p:grpSpPr bwMode="auto">
            <a:xfrm>
              <a:off x="2976" y="3327"/>
              <a:ext cx="460" cy="195"/>
              <a:chOff x="2976" y="3327"/>
              <a:chExt cx="460" cy="195"/>
            </a:xfrm>
          </p:grpSpPr>
          <p:sp>
            <p:nvSpPr>
              <p:cNvPr id="75" name="Rectangle 7"/>
              <p:cNvSpPr>
                <a:spLocks noChangeArrowheads="1"/>
              </p:cNvSpPr>
              <p:nvPr/>
            </p:nvSpPr>
            <p:spPr bwMode="auto">
              <a:xfrm>
                <a:off x="2976" y="3432"/>
                <a:ext cx="351" cy="90"/>
              </a:xfrm>
              <a:prstGeom prst="rect">
                <a:avLst/>
              </a:prstGeom>
              <a:solidFill>
                <a:srgbClr val="0096D5"/>
              </a:solidFill>
              <a:ln w="9525">
                <a:noFill/>
                <a:miter lim="800000"/>
                <a:headEnd/>
                <a:tailEnd/>
              </a:ln>
            </p:spPr>
            <p:txBody>
              <a:bodyPr/>
              <a:lstStyle/>
              <a:p>
                <a:endParaRPr lang="en-US" dirty="0">
                  <a:latin typeface="Times New Roman" pitchFamily="18" charset="0"/>
                </a:endParaRPr>
              </a:p>
            </p:txBody>
          </p:sp>
          <p:sp>
            <p:nvSpPr>
              <p:cNvPr id="76" name="Rectangle 8"/>
              <p:cNvSpPr>
                <a:spLocks noChangeArrowheads="1"/>
              </p:cNvSpPr>
              <p:nvPr/>
            </p:nvSpPr>
            <p:spPr bwMode="auto">
              <a:xfrm>
                <a:off x="2977" y="3433"/>
                <a:ext cx="349" cy="88"/>
              </a:xfrm>
              <a:prstGeom prst="rect">
                <a:avLst/>
              </a:prstGeom>
              <a:solidFill>
                <a:srgbClr val="0096D5"/>
              </a:solidFill>
              <a:ln w="4763">
                <a:solidFill>
                  <a:srgbClr val="AAE6FF"/>
                </a:solidFill>
                <a:miter lim="800000"/>
                <a:headEnd/>
                <a:tailEnd/>
              </a:ln>
            </p:spPr>
            <p:txBody>
              <a:bodyPr/>
              <a:lstStyle/>
              <a:p>
                <a:endParaRPr lang="en-US" dirty="0">
                  <a:latin typeface="Times New Roman" pitchFamily="18" charset="0"/>
                </a:endParaRPr>
              </a:p>
            </p:txBody>
          </p:sp>
          <p:sp>
            <p:nvSpPr>
              <p:cNvPr id="77" name="Freeform 9"/>
              <p:cNvSpPr>
                <a:spLocks/>
              </p:cNvSpPr>
              <p:nvPr/>
            </p:nvSpPr>
            <p:spPr bwMode="auto">
              <a:xfrm>
                <a:off x="3327" y="3327"/>
                <a:ext cx="109" cy="195"/>
              </a:xfrm>
              <a:custGeom>
                <a:avLst/>
                <a:gdLst>
                  <a:gd name="T0" fmla="*/ 0 w 109"/>
                  <a:gd name="T1" fmla="*/ 105 h 195"/>
                  <a:gd name="T2" fmla="*/ 109 w 109"/>
                  <a:gd name="T3" fmla="*/ 0 h 195"/>
                  <a:gd name="T4" fmla="*/ 109 w 109"/>
                  <a:gd name="T5" fmla="*/ 89 h 195"/>
                  <a:gd name="T6" fmla="*/ 0 w 109"/>
                  <a:gd name="T7" fmla="*/ 195 h 195"/>
                  <a:gd name="T8" fmla="*/ 0 w 109"/>
                  <a:gd name="T9" fmla="*/ 105 h 195"/>
                  <a:gd name="T10" fmla="*/ 0 60000 65536"/>
                  <a:gd name="T11" fmla="*/ 0 60000 65536"/>
                  <a:gd name="T12" fmla="*/ 0 60000 65536"/>
                  <a:gd name="T13" fmla="*/ 0 60000 65536"/>
                  <a:gd name="T14" fmla="*/ 0 60000 65536"/>
                  <a:gd name="T15" fmla="*/ 0 w 109"/>
                  <a:gd name="T16" fmla="*/ 0 h 195"/>
                  <a:gd name="T17" fmla="*/ 109 w 109"/>
                  <a:gd name="T18" fmla="*/ 195 h 195"/>
                </a:gdLst>
                <a:ahLst/>
                <a:cxnLst>
                  <a:cxn ang="T10">
                    <a:pos x="T0" y="T1"/>
                  </a:cxn>
                  <a:cxn ang="T11">
                    <a:pos x="T2" y="T3"/>
                  </a:cxn>
                  <a:cxn ang="T12">
                    <a:pos x="T4" y="T5"/>
                  </a:cxn>
                  <a:cxn ang="T13">
                    <a:pos x="T6" y="T7"/>
                  </a:cxn>
                  <a:cxn ang="T14">
                    <a:pos x="T8" y="T9"/>
                  </a:cxn>
                </a:cxnLst>
                <a:rect l="T15" t="T16" r="T17" b="T18"/>
                <a:pathLst>
                  <a:path w="109" h="195">
                    <a:moveTo>
                      <a:pt x="0" y="105"/>
                    </a:moveTo>
                    <a:lnTo>
                      <a:pt x="109" y="0"/>
                    </a:lnTo>
                    <a:lnTo>
                      <a:pt x="109" y="89"/>
                    </a:lnTo>
                    <a:lnTo>
                      <a:pt x="0" y="195"/>
                    </a:lnTo>
                    <a:lnTo>
                      <a:pt x="0" y="105"/>
                    </a:lnTo>
                    <a:close/>
                  </a:path>
                </a:pathLst>
              </a:custGeom>
              <a:solidFill>
                <a:srgbClr val="005A80"/>
              </a:solidFill>
              <a:ln w="9525">
                <a:noFill/>
                <a:round/>
                <a:headEnd/>
                <a:tailEnd/>
              </a:ln>
            </p:spPr>
            <p:txBody>
              <a:bodyPr/>
              <a:lstStyle/>
              <a:p>
                <a:endParaRPr lang="en-US" dirty="0">
                  <a:latin typeface="Times New Roman" pitchFamily="18" charset="0"/>
                </a:endParaRPr>
              </a:p>
            </p:txBody>
          </p:sp>
          <p:sp>
            <p:nvSpPr>
              <p:cNvPr id="78" name="Freeform 10"/>
              <p:cNvSpPr>
                <a:spLocks/>
              </p:cNvSpPr>
              <p:nvPr/>
            </p:nvSpPr>
            <p:spPr bwMode="auto">
              <a:xfrm>
                <a:off x="3327" y="3327"/>
                <a:ext cx="109" cy="195"/>
              </a:xfrm>
              <a:custGeom>
                <a:avLst/>
                <a:gdLst>
                  <a:gd name="T0" fmla="*/ 0 w 109"/>
                  <a:gd name="T1" fmla="*/ 105 h 195"/>
                  <a:gd name="T2" fmla="*/ 109 w 109"/>
                  <a:gd name="T3" fmla="*/ 0 h 195"/>
                  <a:gd name="T4" fmla="*/ 109 w 109"/>
                  <a:gd name="T5" fmla="*/ 89 h 195"/>
                  <a:gd name="T6" fmla="*/ 0 w 109"/>
                  <a:gd name="T7" fmla="*/ 195 h 195"/>
                  <a:gd name="T8" fmla="*/ 0 w 109"/>
                  <a:gd name="T9" fmla="*/ 105 h 195"/>
                  <a:gd name="T10" fmla="*/ 0 60000 65536"/>
                  <a:gd name="T11" fmla="*/ 0 60000 65536"/>
                  <a:gd name="T12" fmla="*/ 0 60000 65536"/>
                  <a:gd name="T13" fmla="*/ 0 60000 65536"/>
                  <a:gd name="T14" fmla="*/ 0 60000 65536"/>
                  <a:gd name="T15" fmla="*/ 0 w 109"/>
                  <a:gd name="T16" fmla="*/ 0 h 195"/>
                  <a:gd name="T17" fmla="*/ 109 w 109"/>
                  <a:gd name="T18" fmla="*/ 195 h 195"/>
                </a:gdLst>
                <a:ahLst/>
                <a:cxnLst>
                  <a:cxn ang="T10">
                    <a:pos x="T0" y="T1"/>
                  </a:cxn>
                  <a:cxn ang="T11">
                    <a:pos x="T2" y="T3"/>
                  </a:cxn>
                  <a:cxn ang="T12">
                    <a:pos x="T4" y="T5"/>
                  </a:cxn>
                  <a:cxn ang="T13">
                    <a:pos x="T6" y="T7"/>
                  </a:cxn>
                  <a:cxn ang="T14">
                    <a:pos x="T8" y="T9"/>
                  </a:cxn>
                </a:cxnLst>
                <a:rect l="T15" t="T16" r="T17" b="T18"/>
                <a:pathLst>
                  <a:path w="109" h="195">
                    <a:moveTo>
                      <a:pt x="0" y="105"/>
                    </a:moveTo>
                    <a:lnTo>
                      <a:pt x="109" y="0"/>
                    </a:lnTo>
                    <a:lnTo>
                      <a:pt x="109" y="89"/>
                    </a:lnTo>
                    <a:lnTo>
                      <a:pt x="0" y="195"/>
                    </a:lnTo>
                    <a:lnTo>
                      <a:pt x="0" y="105"/>
                    </a:lnTo>
                    <a:close/>
                  </a:path>
                </a:pathLst>
              </a:custGeom>
              <a:solidFill>
                <a:srgbClr val="005A80"/>
              </a:solidFill>
              <a:ln w="4763">
                <a:solidFill>
                  <a:srgbClr val="AAE6FF"/>
                </a:solidFill>
                <a:round/>
                <a:headEnd/>
                <a:tailEnd/>
              </a:ln>
            </p:spPr>
            <p:txBody>
              <a:bodyPr/>
              <a:lstStyle/>
              <a:p>
                <a:endParaRPr lang="en-US" dirty="0">
                  <a:latin typeface="Times New Roman" pitchFamily="18" charset="0"/>
                </a:endParaRPr>
              </a:p>
            </p:txBody>
          </p:sp>
          <p:sp>
            <p:nvSpPr>
              <p:cNvPr id="113" name="Freeform 11"/>
              <p:cNvSpPr>
                <a:spLocks/>
              </p:cNvSpPr>
              <p:nvPr/>
            </p:nvSpPr>
            <p:spPr bwMode="auto">
              <a:xfrm>
                <a:off x="2976" y="3327"/>
                <a:ext cx="460" cy="105"/>
              </a:xfrm>
              <a:custGeom>
                <a:avLst/>
                <a:gdLst>
                  <a:gd name="T0" fmla="*/ 351 w 460"/>
                  <a:gd name="T1" fmla="*/ 105 h 105"/>
                  <a:gd name="T2" fmla="*/ 460 w 460"/>
                  <a:gd name="T3" fmla="*/ 0 h 105"/>
                  <a:gd name="T4" fmla="*/ 109 w 460"/>
                  <a:gd name="T5" fmla="*/ 0 h 105"/>
                  <a:gd name="T6" fmla="*/ 0 w 460"/>
                  <a:gd name="T7" fmla="*/ 105 h 105"/>
                  <a:gd name="T8" fmla="*/ 351 w 460"/>
                  <a:gd name="T9" fmla="*/ 105 h 105"/>
                  <a:gd name="T10" fmla="*/ 0 60000 65536"/>
                  <a:gd name="T11" fmla="*/ 0 60000 65536"/>
                  <a:gd name="T12" fmla="*/ 0 60000 65536"/>
                  <a:gd name="T13" fmla="*/ 0 60000 65536"/>
                  <a:gd name="T14" fmla="*/ 0 60000 65536"/>
                  <a:gd name="T15" fmla="*/ 0 w 460"/>
                  <a:gd name="T16" fmla="*/ 0 h 105"/>
                  <a:gd name="T17" fmla="*/ 460 w 460"/>
                  <a:gd name="T18" fmla="*/ 105 h 105"/>
                </a:gdLst>
                <a:ahLst/>
                <a:cxnLst>
                  <a:cxn ang="T10">
                    <a:pos x="T0" y="T1"/>
                  </a:cxn>
                  <a:cxn ang="T11">
                    <a:pos x="T2" y="T3"/>
                  </a:cxn>
                  <a:cxn ang="T12">
                    <a:pos x="T4" y="T5"/>
                  </a:cxn>
                  <a:cxn ang="T13">
                    <a:pos x="T6" y="T7"/>
                  </a:cxn>
                  <a:cxn ang="T14">
                    <a:pos x="T8" y="T9"/>
                  </a:cxn>
                </a:cxnLst>
                <a:rect l="T15" t="T16" r="T17" b="T18"/>
                <a:pathLst>
                  <a:path w="460" h="105">
                    <a:moveTo>
                      <a:pt x="351" y="105"/>
                    </a:moveTo>
                    <a:lnTo>
                      <a:pt x="460" y="0"/>
                    </a:lnTo>
                    <a:lnTo>
                      <a:pt x="109" y="0"/>
                    </a:lnTo>
                    <a:lnTo>
                      <a:pt x="0" y="105"/>
                    </a:lnTo>
                    <a:lnTo>
                      <a:pt x="351" y="105"/>
                    </a:lnTo>
                    <a:close/>
                  </a:path>
                </a:pathLst>
              </a:custGeom>
              <a:solidFill>
                <a:srgbClr val="00B4FF"/>
              </a:solidFill>
              <a:ln w="9525">
                <a:noFill/>
                <a:round/>
                <a:headEnd/>
                <a:tailEnd/>
              </a:ln>
            </p:spPr>
            <p:txBody>
              <a:bodyPr/>
              <a:lstStyle/>
              <a:p>
                <a:endParaRPr lang="en-US" dirty="0">
                  <a:latin typeface="Times New Roman" pitchFamily="18" charset="0"/>
                </a:endParaRPr>
              </a:p>
            </p:txBody>
          </p:sp>
          <p:sp>
            <p:nvSpPr>
              <p:cNvPr id="114" name="Freeform 12"/>
              <p:cNvSpPr>
                <a:spLocks/>
              </p:cNvSpPr>
              <p:nvPr/>
            </p:nvSpPr>
            <p:spPr bwMode="auto">
              <a:xfrm>
                <a:off x="2976" y="3327"/>
                <a:ext cx="460" cy="105"/>
              </a:xfrm>
              <a:custGeom>
                <a:avLst/>
                <a:gdLst>
                  <a:gd name="T0" fmla="*/ 351 w 460"/>
                  <a:gd name="T1" fmla="*/ 105 h 105"/>
                  <a:gd name="T2" fmla="*/ 460 w 460"/>
                  <a:gd name="T3" fmla="*/ 0 h 105"/>
                  <a:gd name="T4" fmla="*/ 109 w 460"/>
                  <a:gd name="T5" fmla="*/ 0 h 105"/>
                  <a:gd name="T6" fmla="*/ 0 w 460"/>
                  <a:gd name="T7" fmla="*/ 105 h 105"/>
                  <a:gd name="T8" fmla="*/ 351 w 460"/>
                  <a:gd name="T9" fmla="*/ 105 h 105"/>
                  <a:gd name="T10" fmla="*/ 0 60000 65536"/>
                  <a:gd name="T11" fmla="*/ 0 60000 65536"/>
                  <a:gd name="T12" fmla="*/ 0 60000 65536"/>
                  <a:gd name="T13" fmla="*/ 0 60000 65536"/>
                  <a:gd name="T14" fmla="*/ 0 60000 65536"/>
                  <a:gd name="T15" fmla="*/ 0 w 460"/>
                  <a:gd name="T16" fmla="*/ 0 h 105"/>
                  <a:gd name="T17" fmla="*/ 460 w 460"/>
                  <a:gd name="T18" fmla="*/ 105 h 105"/>
                </a:gdLst>
                <a:ahLst/>
                <a:cxnLst>
                  <a:cxn ang="T10">
                    <a:pos x="T0" y="T1"/>
                  </a:cxn>
                  <a:cxn ang="T11">
                    <a:pos x="T2" y="T3"/>
                  </a:cxn>
                  <a:cxn ang="T12">
                    <a:pos x="T4" y="T5"/>
                  </a:cxn>
                  <a:cxn ang="T13">
                    <a:pos x="T6" y="T7"/>
                  </a:cxn>
                  <a:cxn ang="T14">
                    <a:pos x="T8" y="T9"/>
                  </a:cxn>
                </a:cxnLst>
                <a:rect l="T15" t="T16" r="T17" b="T18"/>
                <a:pathLst>
                  <a:path w="460" h="105">
                    <a:moveTo>
                      <a:pt x="351" y="105"/>
                    </a:moveTo>
                    <a:lnTo>
                      <a:pt x="460" y="0"/>
                    </a:lnTo>
                    <a:lnTo>
                      <a:pt x="109" y="0"/>
                    </a:lnTo>
                    <a:lnTo>
                      <a:pt x="0" y="105"/>
                    </a:lnTo>
                    <a:lnTo>
                      <a:pt x="351" y="105"/>
                    </a:lnTo>
                    <a:close/>
                  </a:path>
                </a:pathLst>
              </a:custGeom>
              <a:solidFill>
                <a:srgbClr val="00B4FF"/>
              </a:solidFill>
              <a:ln w="4763">
                <a:solidFill>
                  <a:srgbClr val="AAE6FF"/>
                </a:solidFill>
                <a:round/>
                <a:headEnd/>
                <a:tailEnd/>
              </a:ln>
            </p:spPr>
            <p:txBody>
              <a:bodyPr/>
              <a:lstStyle/>
              <a:p>
                <a:endParaRPr lang="en-US" dirty="0">
                  <a:latin typeface="Times New Roman" pitchFamily="18" charset="0"/>
                </a:endParaRPr>
              </a:p>
            </p:txBody>
          </p:sp>
        </p:grpSp>
        <p:grpSp>
          <p:nvGrpSpPr>
            <p:cNvPr id="10" name="Group 13"/>
            <p:cNvGrpSpPr>
              <a:grpSpLocks/>
            </p:cNvGrpSpPr>
            <p:nvPr/>
          </p:nvGrpSpPr>
          <p:grpSpPr bwMode="auto">
            <a:xfrm>
              <a:off x="3027" y="3330"/>
              <a:ext cx="355" cy="96"/>
              <a:chOff x="3027" y="3330"/>
              <a:chExt cx="355" cy="96"/>
            </a:xfrm>
          </p:grpSpPr>
          <p:grpSp>
            <p:nvGrpSpPr>
              <p:cNvPr id="11" name="Group 14"/>
              <p:cNvGrpSpPr>
                <a:grpSpLocks/>
              </p:cNvGrpSpPr>
              <p:nvPr/>
            </p:nvGrpSpPr>
            <p:grpSpPr bwMode="auto">
              <a:xfrm>
                <a:off x="3027" y="3330"/>
                <a:ext cx="351" cy="93"/>
                <a:chOff x="3027" y="3330"/>
                <a:chExt cx="351" cy="93"/>
              </a:xfrm>
            </p:grpSpPr>
            <p:sp>
              <p:nvSpPr>
                <p:cNvPr id="66" name="Freeform 15"/>
                <p:cNvSpPr>
                  <a:spLocks/>
                </p:cNvSpPr>
                <p:nvPr/>
              </p:nvSpPr>
              <p:spPr bwMode="auto">
                <a:xfrm>
                  <a:off x="3184" y="3375"/>
                  <a:ext cx="150" cy="35"/>
                </a:xfrm>
                <a:custGeom>
                  <a:avLst/>
                  <a:gdLst>
                    <a:gd name="T0" fmla="*/ 12 w 150"/>
                    <a:gd name="T1" fmla="*/ 6 h 35"/>
                    <a:gd name="T2" fmla="*/ 0 w 150"/>
                    <a:gd name="T3" fmla="*/ 19 h 35"/>
                    <a:gd name="T4" fmla="*/ 89 w 150"/>
                    <a:gd name="T5" fmla="*/ 19 h 35"/>
                    <a:gd name="T6" fmla="*/ 76 w 150"/>
                    <a:gd name="T7" fmla="*/ 35 h 35"/>
                    <a:gd name="T8" fmla="*/ 150 w 150"/>
                    <a:gd name="T9" fmla="*/ 16 h 35"/>
                    <a:gd name="T10" fmla="*/ 111 w 150"/>
                    <a:gd name="T11" fmla="*/ 0 h 35"/>
                    <a:gd name="T12" fmla="*/ 102 w 150"/>
                    <a:gd name="T13" fmla="*/ 6 h 35"/>
                    <a:gd name="T14" fmla="*/ 12 w 150"/>
                    <a:gd name="T15" fmla="*/ 6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2" y="6"/>
                      </a:moveTo>
                      <a:lnTo>
                        <a:pt x="0" y="19"/>
                      </a:lnTo>
                      <a:lnTo>
                        <a:pt x="89" y="19"/>
                      </a:lnTo>
                      <a:lnTo>
                        <a:pt x="76" y="35"/>
                      </a:lnTo>
                      <a:lnTo>
                        <a:pt x="150" y="16"/>
                      </a:lnTo>
                      <a:lnTo>
                        <a:pt x="111" y="0"/>
                      </a:lnTo>
                      <a:lnTo>
                        <a:pt x="102" y="6"/>
                      </a:lnTo>
                      <a:lnTo>
                        <a:pt x="12" y="6"/>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67" name="Freeform 16"/>
                <p:cNvSpPr>
                  <a:spLocks/>
                </p:cNvSpPr>
                <p:nvPr/>
              </p:nvSpPr>
              <p:spPr bwMode="auto">
                <a:xfrm>
                  <a:off x="3184" y="3375"/>
                  <a:ext cx="150" cy="35"/>
                </a:xfrm>
                <a:custGeom>
                  <a:avLst/>
                  <a:gdLst>
                    <a:gd name="T0" fmla="*/ 12 w 150"/>
                    <a:gd name="T1" fmla="*/ 6 h 35"/>
                    <a:gd name="T2" fmla="*/ 0 w 150"/>
                    <a:gd name="T3" fmla="*/ 19 h 35"/>
                    <a:gd name="T4" fmla="*/ 89 w 150"/>
                    <a:gd name="T5" fmla="*/ 19 h 35"/>
                    <a:gd name="T6" fmla="*/ 76 w 150"/>
                    <a:gd name="T7" fmla="*/ 35 h 35"/>
                    <a:gd name="T8" fmla="*/ 150 w 150"/>
                    <a:gd name="T9" fmla="*/ 16 h 35"/>
                    <a:gd name="T10" fmla="*/ 111 w 150"/>
                    <a:gd name="T11" fmla="*/ 0 h 35"/>
                    <a:gd name="T12" fmla="*/ 102 w 150"/>
                    <a:gd name="T13" fmla="*/ 6 h 35"/>
                    <a:gd name="T14" fmla="*/ 12 w 150"/>
                    <a:gd name="T15" fmla="*/ 6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2" y="6"/>
                      </a:moveTo>
                      <a:lnTo>
                        <a:pt x="0" y="19"/>
                      </a:lnTo>
                      <a:lnTo>
                        <a:pt x="89" y="19"/>
                      </a:lnTo>
                      <a:lnTo>
                        <a:pt x="76" y="35"/>
                      </a:lnTo>
                      <a:lnTo>
                        <a:pt x="150" y="16"/>
                      </a:lnTo>
                      <a:lnTo>
                        <a:pt x="111" y="0"/>
                      </a:lnTo>
                      <a:lnTo>
                        <a:pt x="102" y="6"/>
                      </a:lnTo>
                      <a:lnTo>
                        <a:pt x="12" y="6"/>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68" name="Freeform 17"/>
                <p:cNvSpPr>
                  <a:spLocks/>
                </p:cNvSpPr>
                <p:nvPr/>
              </p:nvSpPr>
              <p:spPr bwMode="auto">
                <a:xfrm>
                  <a:off x="3228" y="3330"/>
                  <a:ext cx="150" cy="39"/>
                </a:xfrm>
                <a:custGeom>
                  <a:avLst/>
                  <a:gdLst>
                    <a:gd name="T0" fmla="*/ 13 w 150"/>
                    <a:gd name="T1" fmla="*/ 10 h 39"/>
                    <a:gd name="T2" fmla="*/ 0 w 150"/>
                    <a:gd name="T3" fmla="*/ 23 h 39"/>
                    <a:gd name="T4" fmla="*/ 90 w 150"/>
                    <a:gd name="T5" fmla="*/ 23 h 39"/>
                    <a:gd name="T6" fmla="*/ 74 w 150"/>
                    <a:gd name="T7" fmla="*/ 39 h 39"/>
                    <a:gd name="T8" fmla="*/ 150 w 150"/>
                    <a:gd name="T9" fmla="*/ 16 h 39"/>
                    <a:gd name="T10" fmla="*/ 109 w 150"/>
                    <a:gd name="T11" fmla="*/ 0 h 39"/>
                    <a:gd name="T12" fmla="*/ 102 w 150"/>
                    <a:gd name="T13" fmla="*/ 10 h 39"/>
                    <a:gd name="T14" fmla="*/ 13 w 150"/>
                    <a:gd name="T15" fmla="*/ 10 h 39"/>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9"/>
                    <a:gd name="T26" fmla="*/ 150 w 150"/>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9">
                      <a:moveTo>
                        <a:pt x="13" y="10"/>
                      </a:moveTo>
                      <a:lnTo>
                        <a:pt x="0" y="23"/>
                      </a:lnTo>
                      <a:lnTo>
                        <a:pt x="90" y="23"/>
                      </a:lnTo>
                      <a:lnTo>
                        <a:pt x="74" y="39"/>
                      </a:lnTo>
                      <a:lnTo>
                        <a:pt x="150" y="16"/>
                      </a:lnTo>
                      <a:lnTo>
                        <a:pt x="109" y="0"/>
                      </a:lnTo>
                      <a:lnTo>
                        <a:pt x="102" y="10"/>
                      </a:lnTo>
                      <a:lnTo>
                        <a:pt x="13" y="10"/>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69" name="Freeform 18"/>
                <p:cNvSpPr>
                  <a:spLocks/>
                </p:cNvSpPr>
                <p:nvPr/>
              </p:nvSpPr>
              <p:spPr bwMode="auto">
                <a:xfrm>
                  <a:off x="3228" y="3330"/>
                  <a:ext cx="150" cy="39"/>
                </a:xfrm>
                <a:custGeom>
                  <a:avLst/>
                  <a:gdLst>
                    <a:gd name="T0" fmla="*/ 13 w 150"/>
                    <a:gd name="T1" fmla="*/ 10 h 39"/>
                    <a:gd name="T2" fmla="*/ 0 w 150"/>
                    <a:gd name="T3" fmla="*/ 23 h 39"/>
                    <a:gd name="T4" fmla="*/ 90 w 150"/>
                    <a:gd name="T5" fmla="*/ 23 h 39"/>
                    <a:gd name="T6" fmla="*/ 74 w 150"/>
                    <a:gd name="T7" fmla="*/ 39 h 39"/>
                    <a:gd name="T8" fmla="*/ 150 w 150"/>
                    <a:gd name="T9" fmla="*/ 16 h 39"/>
                    <a:gd name="T10" fmla="*/ 109 w 150"/>
                    <a:gd name="T11" fmla="*/ 0 h 39"/>
                    <a:gd name="T12" fmla="*/ 102 w 150"/>
                    <a:gd name="T13" fmla="*/ 10 h 39"/>
                    <a:gd name="T14" fmla="*/ 13 w 150"/>
                    <a:gd name="T15" fmla="*/ 10 h 39"/>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9"/>
                    <a:gd name="T26" fmla="*/ 150 w 150"/>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9">
                      <a:moveTo>
                        <a:pt x="13" y="10"/>
                      </a:moveTo>
                      <a:lnTo>
                        <a:pt x="0" y="23"/>
                      </a:lnTo>
                      <a:lnTo>
                        <a:pt x="90" y="23"/>
                      </a:lnTo>
                      <a:lnTo>
                        <a:pt x="74" y="39"/>
                      </a:lnTo>
                      <a:lnTo>
                        <a:pt x="150" y="16"/>
                      </a:lnTo>
                      <a:lnTo>
                        <a:pt x="109" y="0"/>
                      </a:lnTo>
                      <a:lnTo>
                        <a:pt x="102" y="10"/>
                      </a:lnTo>
                      <a:lnTo>
                        <a:pt x="13" y="10"/>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71" name="Freeform 19"/>
                <p:cNvSpPr>
                  <a:spLocks/>
                </p:cNvSpPr>
                <p:nvPr/>
              </p:nvSpPr>
              <p:spPr bwMode="auto">
                <a:xfrm>
                  <a:off x="3027" y="3388"/>
                  <a:ext cx="150" cy="35"/>
                </a:xfrm>
                <a:custGeom>
                  <a:avLst/>
                  <a:gdLst>
                    <a:gd name="T0" fmla="*/ 137 w 150"/>
                    <a:gd name="T1" fmla="*/ 28 h 35"/>
                    <a:gd name="T2" fmla="*/ 150 w 150"/>
                    <a:gd name="T3" fmla="*/ 16 h 35"/>
                    <a:gd name="T4" fmla="*/ 58 w 150"/>
                    <a:gd name="T5" fmla="*/ 16 h 35"/>
                    <a:gd name="T6" fmla="*/ 74 w 150"/>
                    <a:gd name="T7" fmla="*/ 0 h 35"/>
                    <a:gd name="T8" fmla="*/ 0 w 150"/>
                    <a:gd name="T9" fmla="*/ 19 h 35"/>
                    <a:gd name="T10" fmla="*/ 38 w 150"/>
                    <a:gd name="T11" fmla="*/ 35 h 35"/>
                    <a:gd name="T12" fmla="*/ 45 w 150"/>
                    <a:gd name="T13" fmla="*/ 28 h 35"/>
                    <a:gd name="T14" fmla="*/ 137 w 150"/>
                    <a:gd name="T15" fmla="*/ 28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37" y="28"/>
                      </a:moveTo>
                      <a:lnTo>
                        <a:pt x="150" y="16"/>
                      </a:lnTo>
                      <a:lnTo>
                        <a:pt x="58" y="16"/>
                      </a:lnTo>
                      <a:lnTo>
                        <a:pt x="74" y="0"/>
                      </a:lnTo>
                      <a:lnTo>
                        <a:pt x="0" y="19"/>
                      </a:lnTo>
                      <a:lnTo>
                        <a:pt x="38" y="35"/>
                      </a:lnTo>
                      <a:lnTo>
                        <a:pt x="45" y="28"/>
                      </a:lnTo>
                      <a:lnTo>
                        <a:pt x="137" y="28"/>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72" name="Freeform 20"/>
                <p:cNvSpPr>
                  <a:spLocks/>
                </p:cNvSpPr>
                <p:nvPr/>
              </p:nvSpPr>
              <p:spPr bwMode="auto">
                <a:xfrm>
                  <a:off x="3027" y="3388"/>
                  <a:ext cx="150" cy="35"/>
                </a:xfrm>
                <a:custGeom>
                  <a:avLst/>
                  <a:gdLst>
                    <a:gd name="T0" fmla="*/ 137 w 150"/>
                    <a:gd name="T1" fmla="*/ 28 h 35"/>
                    <a:gd name="T2" fmla="*/ 150 w 150"/>
                    <a:gd name="T3" fmla="*/ 16 h 35"/>
                    <a:gd name="T4" fmla="*/ 58 w 150"/>
                    <a:gd name="T5" fmla="*/ 16 h 35"/>
                    <a:gd name="T6" fmla="*/ 74 w 150"/>
                    <a:gd name="T7" fmla="*/ 0 h 35"/>
                    <a:gd name="T8" fmla="*/ 0 w 150"/>
                    <a:gd name="T9" fmla="*/ 19 h 35"/>
                    <a:gd name="T10" fmla="*/ 38 w 150"/>
                    <a:gd name="T11" fmla="*/ 35 h 35"/>
                    <a:gd name="T12" fmla="*/ 45 w 150"/>
                    <a:gd name="T13" fmla="*/ 28 h 35"/>
                    <a:gd name="T14" fmla="*/ 137 w 150"/>
                    <a:gd name="T15" fmla="*/ 28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37" y="28"/>
                      </a:moveTo>
                      <a:lnTo>
                        <a:pt x="150" y="16"/>
                      </a:lnTo>
                      <a:lnTo>
                        <a:pt x="58" y="16"/>
                      </a:lnTo>
                      <a:lnTo>
                        <a:pt x="74" y="0"/>
                      </a:lnTo>
                      <a:lnTo>
                        <a:pt x="0" y="19"/>
                      </a:lnTo>
                      <a:lnTo>
                        <a:pt x="38" y="35"/>
                      </a:lnTo>
                      <a:lnTo>
                        <a:pt x="45" y="28"/>
                      </a:lnTo>
                      <a:lnTo>
                        <a:pt x="137" y="28"/>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73" name="Freeform 21"/>
                <p:cNvSpPr>
                  <a:spLocks/>
                </p:cNvSpPr>
                <p:nvPr/>
              </p:nvSpPr>
              <p:spPr bwMode="auto">
                <a:xfrm>
                  <a:off x="3069" y="3343"/>
                  <a:ext cx="150" cy="38"/>
                </a:xfrm>
                <a:custGeom>
                  <a:avLst/>
                  <a:gdLst>
                    <a:gd name="T0" fmla="*/ 137 w 150"/>
                    <a:gd name="T1" fmla="*/ 29 h 38"/>
                    <a:gd name="T2" fmla="*/ 150 w 150"/>
                    <a:gd name="T3" fmla="*/ 16 h 38"/>
                    <a:gd name="T4" fmla="*/ 60 w 150"/>
                    <a:gd name="T5" fmla="*/ 16 h 38"/>
                    <a:gd name="T6" fmla="*/ 76 w 150"/>
                    <a:gd name="T7" fmla="*/ 0 h 38"/>
                    <a:gd name="T8" fmla="*/ 0 w 150"/>
                    <a:gd name="T9" fmla="*/ 22 h 38"/>
                    <a:gd name="T10" fmla="*/ 41 w 150"/>
                    <a:gd name="T11" fmla="*/ 38 h 38"/>
                    <a:gd name="T12" fmla="*/ 47 w 150"/>
                    <a:gd name="T13" fmla="*/ 29 h 38"/>
                    <a:gd name="T14" fmla="*/ 137 w 150"/>
                    <a:gd name="T15" fmla="*/ 29 h 38"/>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8"/>
                    <a:gd name="T26" fmla="*/ 150 w 150"/>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8">
                      <a:moveTo>
                        <a:pt x="137" y="29"/>
                      </a:moveTo>
                      <a:lnTo>
                        <a:pt x="150" y="16"/>
                      </a:lnTo>
                      <a:lnTo>
                        <a:pt x="60" y="16"/>
                      </a:lnTo>
                      <a:lnTo>
                        <a:pt x="76" y="0"/>
                      </a:lnTo>
                      <a:lnTo>
                        <a:pt x="0" y="22"/>
                      </a:lnTo>
                      <a:lnTo>
                        <a:pt x="41" y="38"/>
                      </a:lnTo>
                      <a:lnTo>
                        <a:pt x="47" y="29"/>
                      </a:lnTo>
                      <a:lnTo>
                        <a:pt x="137" y="29"/>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74" name="Freeform 22"/>
                <p:cNvSpPr>
                  <a:spLocks/>
                </p:cNvSpPr>
                <p:nvPr/>
              </p:nvSpPr>
              <p:spPr bwMode="auto">
                <a:xfrm>
                  <a:off x="3069" y="3343"/>
                  <a:ext cx="150" cy="38"/>
                </a:xfrm>
                <a:custGeom>
                  <a:avLst/>
                  <a:gdLst>
                    <a:gd name="T0" fmla="*/ 137 w 150"/>
                    <a:gd name="T1" fmla="*/ 29 h 38"/>
                    <a:gd name="T2" fmla="*/ 150 w 150"/>
                    <a:gd name="T3" fmla="*/ 16 h 38"/>
                    <a:gd name="T4" fmla="*/ 60 w 150"/>
                    <a:gd name="T5" fmla="*/ 16 h 38"/>
                    <a:gd name="T6" fmla="*/ 76 w 150"/>
                    <a:gd name="T7" fmla="*/ 0 h 38"/>
                    <a:gd name="T8" fmla="*/ 0 w 150"/>
                    <a:gd name="T9" fmla="*/ 22 h 38"/>
                    <a:gd name="T10" fmla="*/ 41 w 150"/>
                    <a:gd name="T11" fmla="*/ 38 h 38"/>
                    <a:gd name="T12" fmla="*/ 47 w 150"/>
                    <a:gd name="T13" fmla="*/ 29 h 38"/>
                    <a:gd name="T14" fmla="*/ 137 w 150"/>
                    <a:gd name="T15" fmla="*/ 29 h 38"/>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8"/>
                    <a:gd name="T26" fmla="*/ 150 w 150"/>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8">
                      <a:moveTo>
                        <a:pt x="137" y="29"/>
                      </a:moveTo>
                      <a:lnTo>
                        <a:pt x="150" y="16"/>
                      </a:lnTo>
                      <a:lnTo>
                        <a:pt x="60" y="16"/>
                      </a:lnTo>
                      <a:lnTo>
                        <a:pt x="76" y="0"/>
                      </a:lnTo>
                      <a:lnTo>
                        <a:pt x="0" y="22"/>
                      </a:lnTo>
                      <a:lnTo>
                        <a:pt x="41" y="38"/>
                      </a:lnTo>
                      <a:lnTo>
                        <a:pt x="47" y="29"/>
                      </a:lnTo>
                      <a:lnTo>
                        <a:pt x="137" y="29"/>
                      </a:lnTo>
                      <a:close/>
                    </a:path>
                  </a:pathLst>
                </a:custGeom>
                <a:solidFill>
                  <a:srgbClr val="000000"/>
                </a:solidFill>
                <a:ln w="9525">
                  <a:noFill/>
                  <a:round/>
                  <a:headEnd/>
                  <a:tailEnd/>
                </a:ln>
              </p:spPr>
              <p:txBody>
                <a:bodyPr/>
                <a:lstStyle/>
                <a:p>
                  <a:endParaRPr lang="en-US" dirty="0">
                    <a:latin typeface="Times New Roman" pitchFamily="18" charset="0"/>
                  </a:endParaRPr>
                </a:p>
              </p:txBody>
            </p:sp>
          </p:grpSp>
          <p:grpSp>
            <p:nvGrpSpPr>
              <p:cNvPr id="12" name="Group 23"/>
              <p:cNvGrpSpPr>
                <a:grpSpLocks/>
              </p:cNvGrpSpPr>
              <p:nvPr/>
            </p:nvGrpSpPr>
            <p:grpSpPr bwMode="auto">
              <a:xfrm>
                <a:off x="3030" y="3333"/>
                <a:ext cx="352" cy="93"/>
                <a:chOff x="3030" y="3333"/>
                <a:chExt cx="352" cy="93"/>
              </a:xfrm>
            </p:grpSpPr>
            <p:sp>
              <p:nvSpPr>
                <p:cNvPr id="58" name="Freeform 24"/>
                <p:cNvSpPr>
                  <a:spLocks/>
                </p:cNvSpPr>
                <p:nvPr/>
              </p:nvSpPr>
              <p:spPr bwMode="auto">
                <a:xfrm>
                  <a:off x="3187" y="3378"/>
                  <a:ext cx="150" cy="35"/>
                </a:xfrm>
                <a:custGeom>
                  <a:avLst/>
                  <a:gdLst>
                    <a:gd name="T0" fmla="*/ 13 w 150"/>
                    <a:gd name="T1" fmla="*/ 6 h 35"/>
                    <a:gd name="T2" fmla="*/ 0 w 150"/>
                    <a:gd name="T3" fmla="*/ 19 h 35"/>
                    <a:gd name="T4" fmla="*/ 89 w 150"/>
                    <a:gd name="T5" fmla="*/ 19 h 35"/>
                    <a:gd name="T6" fmla="*/ 76 w 150"/>
                    <a:gd name="T7" fmla="*/ 35 h 35"/>
                    <a:gd name="T8" fmla="*/ 150 w 150"/>
                    <a:gd name="T9" fmla="*/ 16 h 35"/>
                    <a:gd name="T10" fmla="*/ 112 w 150"/>
                    <a:gd name="T11" fmla="*/ 0 h 35"/>
                    <a:gd name="T12" fmla="*/ 102 w 150"/>
                    <a:gd name="T13" fmla="*/ 6 h 35"/>
                    <a:gd name="T14" fmla="*/ 13 w 150"/>
                    <a:gd name="T15" fmla="*/ 6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3" y="6"/>
                      </a:moveTo>
                      <a:lnTo>
                        <a:pt x="0" y="19"/>
                      </a:lnTo>
                      <a:lnTo>
                        <a:pt x="89" y="19"/>
                      </a:lnTo>
                      <a:lnTo>
                        <a:pt x="76" y="35"/>
                      </a:lnTo>
                      <a:lnTo>
                        <a:pt x="150" y="16"/>
                      </a:lnTo>
                      <a:lnTo>
                        <a:pt x="112" y="0"/>
                      </a:lnTo>
                      <a:lnTo>
                        <a:pt x="102" y="6"/>
                      </a:lnTo>
                      <a:lnTo>
                        <a:pt x="13" y="6"/>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59" name="Freeform 25"/>
                <p:cNvSpPr>
                  <a:spLocks/>
                </p:cNvSpPr>
                <p:nvPr/>
              </p:nvSpPr>
              <p:spPr bwMode="auto">
                <a:xfrm>
                  <a:off x="3187" y="3378"/>
                  <a:ext cx="150" cy="35"/>
                </a:xfrm>
                <a:custGeom>
                  <a:avLst/>
                  <a:gdLst>
                    <a:gd name="T0" fmla="*/ 13 w 150"/>
                    <a:gd name="T1" fmla="*/ 6 h 35"/>
                    <a:gd name="T2" fmla="*/ 0 w 150"/>
                    <a:gd name="T3" fmla="*/ 19 h 35"/>
                    <a:gd name="T4" fmla="*/ 89 w 150"/>
                    <a:gd name="T5" fmla="*/ 19 h 35"/>
                    <a:gd name="T6" fmla="*/ 76 w 150"/>
                    <a:gd name="T7" fmla="*/ 35 h 35"/>
                    <a:gd name="T8" fmla="*/ 150 w 150"/>
                    <a:gd name="T9" fmla="*/ 16 h 35"/>
                    <a:gd name="T10" fmla="*/ 112 w 150"/>
                    <a:gd name="T11" fmla="*/ 0 h 35"/>
                    <a:gd name="T12" fmla="*/ 102 w 150"/>
                    <a:gd name="T13" fmla="*/ 6 h 35"/>
                    <a:gd name="T14" fmla="*/ 13 w 150"/>
                    <a:gd name="T15" fmla="*/ 6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3" y="6"/>
                      </a:moveTo>
                      <a:lnTo>
                        <a:pt x="0" y="19"/>
                      </a:lnTo>
                      <a:lnTo>
                        <a:pt x="89" y="19"/>
                      </a:lnTo>
                      <a:lnTo>
                        <a:pt x="76" y="35"/>
                      </a:lnTo>
                      <a:lnTo>
                        <a:pt x="150" y="16"/>
                      </a:lnTo>
                      <a:lnTo>
                        <a:pt x="112" y="0"/>
                      </a:lnTo>
                      <a:lnTo>
                        <a:pt x="102" y="6"/>
                      </a:lnTo>
                      <a:lnTo>
                        <a:pt x="13" y="6"/>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60" name="Freeform 26"/>
                <p:cNvSpPr>
                  <a:spLocks/>
                </p:cNvSpPr>
                <p:nvPr/>
              </p:nvSpPr>
              <p:spPr bwMode="auto">
                <a:xfrm>
                  <a:off x="3231" y="3333"/>
                  <a:ext cx="151" cy="39"/>
                </a:xfrm>
                <a:custGeom>
                  <a:avLst/>
                  <a:gdLst>
                    <a:gd name="T0" fmla="*/ 13 w 151"/>
                    <a:gd name="T1" fmla="*/ 10 h 39"/>
                    <a:gd name="T2" fmla="*/ 0 w 151"/>
                    <a:gd name="T3" fmla="*/ 23 h 39"/>
                    <a:gd name="T4" fmla="*/ 90 w 151"/>
                    <a:gd name="T5" fmla="*/ 23 h 39"/>
                    <a:gd name="T6" fmla="*/ 74 w 151"/>
                    <a:gd name="T7" fmla="*/ 39 h 39"/>
                    <a:gd name="T8" fmla="*/ 151 w 151"/>
                    <a:gd name="T9" fmla="*/ 16 h 39"/>
                    <a:gd name="T10" fmla="*/ 109 w 151"/>
                    <a:gd name="T11" fmla="*/ 0 h 39"/>
                    <a:gd name="T12" fmla="*/ 103 w 151"/>
                    <a:gd name="T13" fmla="*/ 10 h 39"/>
                    <a:gd name="T14" fmla="*/ 13 w 151"/>
                    <a:gd name="T15" fmla="*/ 10 h 39"/>
                    <a:gd name="T16" fmla="*/ 0 60000 65536"/>
                    <a:gd name="T17" fmla="*/ 0 60000 65536"/>
                    <a:gd name="T18" fmla="*/ 0 60000 65536"/>
                    <a:gd name="T19" fmla="*/ 0 60000 65536"/>
                    <a:gd name="T20" fmla="*/ 0 60000 65536"/>
                    <a:gd name="T21" fmla="*/ 0 60000 65536"/>
                    <a:gd name="T22" fmla="*/ 0 60000 65536"/>
                    <a:gd name="T23" fmla="*/ 0 60000 65536"/>
                    <a:gd name="T24" fmla="*/ 0 w 151"/>
                    <a:gd name="T25" fmla="*/ 0 h 39"/>
                    <a:gd name="T26" fmla="*/ 151 w 151"/>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1" h="39">
                      <a:moveTo>
                        <a:pt x="13" y="10"/>
                      </a:moveTo>
                      <a:lnTo>
                        <a:pt x="0" y="23"/>
                      </a:lnTo>
                      <a:lnTo>
                        <a:pt x="90" y="23"/>
                      </a:lnTo>
                      <a:lnTo>
                        <a:pt x="74" y="39"/>
                      </a:lnTo>
                      <a:lnTo>
                        <a:pt x="151" y="16"/>
                      </a:lnTo>
                      <a:lnTo>
                        <a:pt x="109" y="0"/>
                      </a:lnTo>
                      <a:lnTo>
                        <a:pt x="103" y="10"/>
                      </a:lnTo>
                      <a:lnTo>
                        <a:pt x="13" y="10"/>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61" name="Freeform 27"/>
                <p:cNvSpPr>
                  <a:spLocks/>
                </p:cNvSpPr>
                <p:nvPr/>
              </p:nvSpPr>
              <p:spPr bwMode="auto">
                <a:xfrm>
                  <a:off x="3231" y="3333"/>
                  <a:ext cx="151" cy="39"/>
                </a:xfrm>
                <a:custGeom>
                  <a:avLst/>
                  <a:gdLst>
                    <a:gd name="T0" fmla="*/ 13 w 151"/>
                    <a:gd name="T1" fmla="*/ 10 h 39"/>
                    <a:gd name="T2" fmla="*/ 0 w 151"/>
                    <a:gd name="T3" fmla="*/ 23 h 39"/>
                    <a:gd name="T4" fmla="*/ 90 w 151"/>
                    <a:gd name="T5" fmla="*/ 23 h 39"/>
                    <a:gd name="T6" fmla="*/ 74 w 151"/>
                    <a:gd name="T7" fmla="*/ 39 h 39"/>
                    <a:gd name="T8" fmla="*/ 151 w 151"/>
                    <a:gd name="T9" fmla="*/ 16 h 39"/>
                    <a:gd name="T10" fmla="*/ 109 w 151"/>
                    <a:gd name="T11" fmla="*/ 0 h 39"/>
                    <a:gd name="T12" fmla="*/ 103 w 151"/>
                    <a:gd name="T13" fmla="*/ 10 h 39"/>
                    <a:gd name="T14" fmla="*/ 13 w 151"/>
                    <a:gd name="T15" fmla="*/ 10 h 39"/>
                    <a:gd name="T16" fmla="*/ 0 60000 65536"/>
                    <a:gd name="T17" fmla="*/ 0 60000 65536"/>
                    <a:gd name="T18" fmla="*/ 0 60000 65536"/>
                    <a:gd name="T19" fmla="*/ 0 60000 65536"/>
                    <a:gd name="T20" fmla="*/ 0 60000 65536"/>
                    <a:gd name="T21" fmla="*/ 0 60000 65536"/>
                    <a:gd name="T22" fmla="*/ 0 60000 65536"/>
                    <a:gd name="T23" fmla="*/ 0 60000 65536"/>
                    <a:gd name="T24" fmla="*/ 0 w 151"/>
                    <a:gd name="T25" fmla="*/ 0 h 39"/>
                    <a:gd name="T26" fmla="*/ 151 w 151"/>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1" h="39">
                      <a:moveTo>
                        <a:pt x="13" y="10"/>
                      </a:moveTo>
                      <a:lnTo>
                        <a:pt x="0" y="23"/>
                      </a:lnTo>
                      <a:lnTo>
                        <a:pt x="90" y="23"/>
                      </a:lnTo>
                      <a:lnTo>
                        <a:pt x="74" y="39"/>
                      </a:lnTo>
                      <a:lnTo>
                        <a:pt x="151" y="16"/>
                      </a:lnTo>
                      <a:lnTo>
                        <a:pt x="109" y="0"/>
                      </a:lnTo>
                      <a:lnTo>
                        <a:pt x="103" y="10"/>
                      </a:lnTo>
                      <a:lnTo>
                        <a:pt x="13" y="10"/>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62" name="Freeform 28"/>
                <p:cNvSpPr>
                  <a:spLocks/>
                </p:cNvSpPr>
                <p:nvPr/>
              </p:nvSpPr>
              <p:spPr bwMode="auto">
                <a:xfrm>
                  <a:off x="3030" y="3391"/>
                  <a:ext cx="150" cy="35"/>
                </a:xfrm>
                <a:custGeom>
                  <a:avLst/>
                  <a:gdLst>
                    <a:gd name="T0" fmla="*/ 138 w 150"/>
                    <a:gd name="T1" fmla="*/ 29 h 35"/>
                    <a:gd name="T2" fmla="*/ 150 w 150"/>
                    <a:gd name="T3" fmla="*/ 16 h 35"/>
                    <a:gd name="T4" fmla="*/ 58 w 150"/>
                    <a:gd name="T5" fmla="*/ 16 h 35"/>
                    <a:gd name="T6" fmla="*/ 74 w 150"/>
                    <a:gd name="T7" fmla="*/ 0 h 35"/>
                    <a:gd name="T8" fmla="*/ 0 w 150"/>
                    <a:gd name="T9" fmla="*/ 19 h 35"/>
                    <a:gd name="T10" fmla="*/ 39 w 150"/>
                    <a:gd name="T11" fmla="*/ 35 h 35"/>
                    <a:gd name="T12" fmla="*/ 45 w 150"/>
                    <a:gd name="T13" fmla="*/ 29 h 35"/>
                    <a:gd name="T14" fmla="*/ 138 w 150"/>
                    <a:gd name="T15" fmla="*/ 29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38" y="29"/>
                      </a:moveTo>
                      <a:lnTo>
                        <a:pt x="150" y="16"/>
                      </a:lnTo>
                      <a:lnTo>
                        <a:pt x="58" y="16"/>
                      </a:lnTo>
                      <a:lnTo>
                        <a:pt x="74" y="0"/>
                      </a:lnTo>
                      <a:lnTo>
                        <a:pt x="0" y="19"/>
                      </a:lnTo>
                      <a:lnTo>
                        <a:pt x="39" y="35"/>
                      </a:lnTo>
                      <a:lnTo>
                        <a:pt x="45" y="29"/>
                      </a:lnTo>
                      <a:lnTo>
                        <a:pt x="138" y="29"/>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63" name="Freeform 29"/>
                <p:cNvSpPr>
                  <a:spLocks/>
                </p:cNvSpPr>
                <p:nvPr/>
              </p:nvSpPr>
              <p:spPr bwMode="auto">
                <a:xfrm>
                  <a:off x="3030" y="3391"/>
                  <a:ext cx="150" cy="35"/>
                </a:xfrm>
                <a:custGeom>
                  <a:avLst/>
                  <a:gdLst>
                    <a:gd name="T0" fmla="*/ 138 w 150"/>
                    <a:gd name="T1" fmla="*/ 29 h 35"/>
                    <a:gd name="T2" fmla="*/ 150 w 150"/>
                    <a:gd name="T3" fmla="*/ 16 h 35"/>
                    <a:gd name="T4" fmla="*/ 58 w 150"/>
                    <a:gd name="T5" fmla="*/ 16 h 35"/>
                    <a:gd name="T6" fmla="*/ 74 w 150"/>
                    <a:gd name="T7" fmla="*/ 0 h 35"/>
                    <a:gd name="T8" fmla="*/ 0 w 150"/>
                    <a:gd name="T9" fmla="*/ 19 h 35"/>
                    <a:gd name="T10" fmla="*/ 39 w 150"/>
                    <a:gd name="T11" fmla="*/ 35 h 35"/>
                    <a:gd name="T12" fmla="*/ 45 w 150"/>
                    <a:gd name="T13" fmla="*/ 29 h 35"/>
                    <a:gd name="T14" fmla="*/ 138 w 150"/>
                    <a:gd name="T15" fmla="*/ 29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38" y="29"/>
                      </a:moveTo>
                      <a:lnTo>
                        <a:pt x="150" y="16"/>
                      </a:lnTo>
                      <a:lnTo>
                        <a:pt x="58" y="16"/>
                      </a:lnTo>
                      <a:lnTo>
                        <a:pt x="74" y="0"/>
                      </a:lnTo>
                      <a:lnTo>
                        <a:pt x="0" y="19"/>
                      </a:lnTo>
                      <a:lnTo>
                        <a:pt x="39" y="35"/>
                      </a:lnTo>
                      <a:lnTo>
                        <a:pt x="45" y="29"/>
                      </a:lnTo>
                      <a:lnTo>
                        <a:pt x="138" y="29"/>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64" name="Freeform 30"/>
                <p:cNvSpPr>
                  <a:spLocks/>
                </p:cNvSpPr>
                <p:nvPr/>
              </p:nvSpPr>
              <p:spPr bwMode="auto">
                <a:xfrm>
                  <a:off x="3072" y="3346"/>
                  <a:ext cx="150" cy="38"/>
                </a:xfrm>
                <a:custGeom>
                  <a:avLst/>
                  <a:gdLst>
                    <a:gd name="T0" fmla="*/ 137 w 150"/>
                    <a:gd name="T1" fmla="*/ 29 h 38"/>
                    <a:gd name="T2" fmla="*/ 150 w 150"/>
                    <a:gd name="T3" fmla="*/ 16 h 38"/>
                    <a:gd name="T4" fmla="*/ 60 w 150"/>
                    <a:gd name="T5" fmla="*/ 16 h 38"/>
                    <a:gd name="T6" fmla="*/ 76 w 150"/>
                    <a:gd name="T7" fmla="*/ 0 h 38"/>
                    <a:gd name="T8" fmla="*/ 0 w 150"/>
                    <a:gd name="T9" fmla="*/ 23 h 38"/>
                    <a:gd name="T10" fmla="*/ 41 w 150"/>
                    <a:gd name="T11" fmla="*/ 38 h 38"/>
                    <a:gd name="T12" fmla="*/ 48 w 150"/>
                    <a:gd name="T13" fmla="*/ 29 h 38"/>
                    <a:gd name="T14" fmla="*/ 137 w 150"/>
                    <a:gd name="T15" fmla="*/ 29 h 38"/>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8"/>
                    <a:gd name="T26" fmla="*/ 150 w 150"/>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8">
                      <a:moveTo>
                        <a:pt x="137" y="29"/>
                      </a:moveTo>
                      <a:lnTo>
                        <a:pt x="150" y="16"/>
                      </a:lnTo>
                      <a:lnTo>
                        <a:pt x="60" y="16"/>
                      </a:lnTo>
                      <a:lnTo>
                        <a:pt x="76" y="0"/>
                      </a:lnTo>
                      <a:lnTo>
                        <a:pt x="0" y="23"/>
                      </a:lnTo>
                      <a:lnTo>
                        <a:pt x="41" y="38"/>
                      </a:lnTo>
                      <a:lnTo>
                        <a:pt x="48" y="29"/>
                      </a:lnTo>
                      <a:lnTo>
                        <a:pt x="137" y="29"/>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65" name="Freeform 31"/>
                <p:cNvSpPr>
                  <a:spLocks/>
                </p:cNvSpPr>
                <p:nvPr/>
              </p:nvSpPr>
              <p:spPr bwMode="auto">
                <a:xfrm>
                  <a:off x="3072" y="3346"/>
                  <a:ext cx="150" cy="38"/>
                </a:xfrm>
                <a:custGeom>
                  <a:avLst/>
                  <a:gdLst>
                    <a:gd name="T0" fmla="*/ 137 w 150"/>
                    <a:gd name="T1" fmla="*/ 29 h 38"/>
                    <a:gd name="T2" fmla="*/ 150 w 150"/>
                    <a:gd name="T3" fmla="*/ 16 h 38"/>
                    <a:gd name="T4" fmla="*/ 60 w 150"/>
                    <a:gd name="T5" fmla="*/ 16 h 38"/>
                    <a:gd name="T6" fmla="*/ 76 w 150"/>
                    <a:gd name="T7" fmla="*/ 0 h 38"/>
                    <a:gd name="T8" fmla="*/ 0 w 150"/>
                    <a:gd name="T9" fmla="*/ 23 h 38"/>
                    <a:gd name="T10" fmla="*/ 41 w 150"/>
                    <a:gd name="T11" fmla="*/ 38 h 38"/>
                    <a:gd name="T12" fmla="*/ 48 w 150"/>
                    <a:gd name="T13" fmla="*/ 29 h 38"/>
                    <a:gd name="T14" fmla="*/ 137 w 150"/>
                    <a:gd name="T15" fmla="*/ 29 h 38"/>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8"/>
                    <a:gd name="T26" fmla="*/ 150 w 150"/>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8">
                      <a:moveTo>
                        <a:pt x="137" y="29"/>
                      </a:moveTo>
                      <a:lnTo>
                        <a:pt x="150" y="16"/>
                      </a:lnTo>
                      <a:lnTo>
                        <a:pt x="60" y="16"/>
                      </a:lnTo>
                      <a:lnTo>
                        <a:pt x="76" y="0"/>
                      </a:lnTo>
                      <a:lnTo>
                        <a:pt x="0" y="23"/>
                      </a:lnTo>
                      <a:lnTo>
                        <a:pt x="41" y="38"/>
                      </a:lnTo>
                      <a:lnTo>
                        <a:pt x="48" y="29"/>
                      </a:lnTo>
                      <a:lnTo>
                        <a:pt x="137" y="29"/>
                      </a:lnTo>
                      <a:close/>
                    </a:path>
                  </a:pathLst>
                </a:custGeom>
                <a:solidFill>
                  <a:srgbClr val="FFFFFF"/>
                </a:solidFill>
                <a:ln w="9525">
                  <a:noFill/>
                  <a:round/>
                  <a:headEnd/>
                  <a:tailEnd/>
                </a:ln>
              </p:spPr>
              <p:txBody>
                <a:bodyPr/>
                <a:lstStyle/>
                <a:p>
                  <a:endParaRPr lang="en-US" dirty="0">
                    <a:latin typeface="Times New Roman" pitchFamily="18" charset="0"/>
                  </a:endParaRPr>
                </a:p>
              </p:txBody>
            </p:sp>
          </p:grpSp>
        </p:grpSp>
      </p:grpSp>
      <p:pic>
        <p:nvPicPr>
          <p:cNvPr id="115" name="Picture 22" descr="Computer_DesktopComputerSansKeyboard01"/>
          <p:cNvPicPr>
            <a:picLocks noChangeAspect="1" noChangeArrowheads="1"/>
          </p:cNvPicPr>
          <p:nvPr/>
        </p:nvPicPr>
        <p:blipFill>
          <a:blip r:embed="rId3" cstate="print"/>
          <a:srcRect/>
          <a:stretch>
            <a:fillRect/>
          </a:stretch>
        </p:blipFill>
        <p:spPr bwMode="auto">
          <a:xfrm>
            <a:off x="7162800" y="2743200"/>
            <a:ext cx="760412" cy="925513"/>
          </a:xfrm>
          <a:prstGeom prst="rect">
            <a:avLst/>
          </a:prstGeom>
          <a:noFill/>
        </p:spPr>
      </p:pic>
      <p:cxnSp>
        <p:nvCxnSpPr>
          <p:cNvPr id="116" name="Straight Connector 115"/>
          <p:cNvCxnSpPr>
            <a:stCxn id="76" idx="2"/>
            <a:endCxn id="115" idx="0"/>
          </p:cNvCxnSpPr>
          <p:nvPr/>
        </p:nvCxnSpPr>
        <p:spPr>
          <a:xfrm rot="5400000">
            <a:off x="7349482" y="2103926"/>
            <a:ext cx="832799" cy="445749"/>
          </a:xfrm>
          <a:prstGeom prst="line">
            <a:avLst/>
          </a:prstGeom>
        </p:spPr>
        <p:style>
          <a:lnRef idx="2">
            <a:schemeClr val="accent1"/>
          </a:lnRef>
          <a:fillRef idx="0">
            <a:schemeClr val="accent1"/>
          </a:fillRef>
          <a:effectRef idx="1">
            <a:schemeClr val="accent1"/>
          </a:effectRef>
          <a:fontRef idx="minor">
            <a:schemeClr val="tx1"/>
          </a:fontRef>
        </p:style>
      </p:cxnSp>
      <p:sp>
        <p:nvSpPr>
          <p:cNvPr id="120" name="AutoShape 33"/>
          <p:cNvSpPr>
            <a:spLocks noChangeArrowheads="1"/>
          </p:cNvSpPr>
          <p:nvPr/>
        </p:nvSpPr>
        <p:spPr bwMode="auto">
          <a:xfrm>
            <a:off x="6705600" y="3581400"/>
            <a:ext cx="1905000" cy="457201"/>
          </a:xfrm>
          <a:prstGeom prst="roundRect">
            <a:avLst>
              <a:gd name="adj" fmla="val 6329"/>
            </a:avLst>
          </a:prstGeom>
          <a:noFill/>
          <a:ln w="9525" algn="ctr">
            <a:noFill/>
            <a:round/>
            <a:headEnd/>
            <a:tailEnd/>
          </a:ln>
          <a:effectLst>
            <a:outerShdw dist="35921" dir="2700000" algn="ctr" rotWithShape="0">
              <a:srgbClr val="AFAFAF"/>
            </a:outerShdw>
          </a:effectLst>
        </p:spPr>
        <p:txBody>
          <a:bodyPr anchor="ctr"/>
          <a:lstStyle/>
          <a:p>
            <a:pPr algn="ctr" eaLnBrk="0" hangingPunct="0"/>
            <a:r>
              <a:rPr lang="en-US" b="1"/>
              <a:t>172.29.1.2/24</a:t>
            </a:r>
            <a:endParaRPr lang="en-US" b="1" dirty="0"/>
          </a:p>
        </p:txBody>
      </p:sp>
      <p:sp>
        <p:nvSpPr>
          <p:cNvPr id="81" name="Slide Number Placeholder 80"/>
          <p:cNvSpPr>
            <a:spLocks noGrp="1"/>
          </p:cNvSpPr>
          <p:nvPr>
            <p:ph type="sldNum" sz="quarter" idx="12"/>
          </p:nvPr>
        </p:nvSpPr>
        <p:spPr/>
        <p:txBody>
          <a:bodyPr/>
          <a:lstStyle/>
          <a:p>
            <a:fld id="{4810A696-75C0-4E1D-A482-26D5420205C7}" type="slidenum">
              <a:rPr lang="en-US" smtClean="0"/>
              <a:pPr/>
              <a:t>61</a:t>
            </a:fld>
            <a:endParaRPr lang="en-US"/>
          </a:p>
        </p:txBody>
      </p:sp>
      <p:sp>
        <p:nvSpPr>
          <p:cNvPr id="83" name="Footer Placeholder 82"/>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5"/>
                                        </p:tgtEl>
                                        <p:attrNameLst>
                                          <p:attrName>style.visibility</p:attrName>
                                        </p:attrNameLst>
                                      </p:cBhvr>
                                      <p:to>
                                        <p:strVal val="visible"/>
                                      </p:to>
                                    </p:set>
                                    <p:animEffect transition="in" filter="dissolve">
                                      <p:cBhvr>
                                        <p:cTn id="7" dur="500"/>
                                        <p:tgtEl>
                                          <p:spTgt spid="135"/>
                                        </p:tgtEl>
                                      </p:cBhvr>
                                    </p:animEffect>
                                  </p:childTnLst>
                                </p:cTn>
                              </p:par>
                              <p:par>
                                <p:cTn id="8" presetID="9" presetClass="entr" presetSubtype="0" fill="hold" nodeType="withEffect">
                                  <p:stCondLst>
                                    <p:cond delay="0"/>
                                  </p:stCondLst>
                                  <p:childTnLst>
                                    <p:set>
                                      <p:cBhvr>
                                        <p:cTn id="9" dur="1" fill="hold">
                                          <p:stCondLst>
                                            <p:cond delay="0"/>
                                          </p:stCondLst>
                                        </p:cTn>
                                        <p:tgtEl>
                                          <p:spTgt spid="79"/>
                                        </p:tgtEl>
                                        <p:attrNameLst>
                                          <p:attrName>style.visibility</p:attrName>
                                        </p:attrNameLst>
                                      </p:cBhvr>
                                      <p:to>
                                        <p:strVal val="visible"/>
                                      </p:to>
                                    </p:set>
                                    <p:animEffect transition="in" filter="dissolve">
                                      <p:cBhvr>
                                        <p:cTn id="10" dur="500"/>
                                        <p:tgtEl>
                                          <p:spTgt spid="79"/>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0"/>
                                        </p:tgtEl>
                                        <p:attrNameLst>
                                          <p:attrName>style.visibility</p:attrName>
                                        </p:attrNameLst>
                                      </p:cBhvr>
                                      <p:to>
                                        <p:strVal val="visible"/>
                                      </p:to>
                                    </p:set>
                                    <p:animEffect transition="in" filter="dissolve">
                                      <p:cBhvr>
                                        <p:cTn id="13" dur="500"/>
                                        <p:tgtEl>
                                          <p:spTgt spid="80"/>
                                        </p:tgtEl>
                                      </p:cBhvr>
                                    </p:animEffect>
                                  </p:childTnLst>
                                </p:cTn>
                              </p:par>
                              <p:par>
                                <p:cTn id="14" presetID="9" presetClass="entr" presetSubtype="0" fill="hold" nodeType="withEffect">
                                  <p:stCondLst>
                                    <p:cond delay="0"/>
                                  </p:stCondLst>
                                  <p:childTnLst>
                                    <p:set>
                                      <p:cBhvr>
                                        <p:cTn id="15" dur="1" fill="hold">
                                          <p:stCondLst>
                                            <p:cond delay="0"/>
                                          </p:stCondLst>
                                        </p:cTn>
                                        <p:tgtEl>
                                          <p:spTgt spid="109"/>
                                        </p:tgtEl>
                                        <p:attrNameLst>
                                          <p:attrName>style.visibility</p:attrName>
                                        </p:attrNameLst>
                                      </p:cBhvr>
                                      <p:to>
                                        <p:strVal val="visible"/>
                                      </p:to>
                                    </p:set>
                                    <p:animEffect transition="in" filter="dissolve">
                                      <p:cBhvr>
                                        <p:cTn id="16" dur="500"/>
                                        <p:tgtEl>
                                          <p:spTgt spid="109"/>
                                        </p:tgtEl>
                                      </p:cBhvr>
                                    </p:animEffect>
                                  </p:childTnLst>
                                </p:cTn>
                              </p:par>
                              <p:par>
                                <p:cTn id="17" presetID="9" presetClass="entr" presetSubtype="0" fill="hold" nodeType="withEffect">
                                  <p:stCondLst>
                                    <p:cond delay="0"/>
                                  </p:stCondLst>
                                  <p:childTnLst>
                                    <p:set>
                                      <p:cBhvr>
                                        <p:cTn id="18" dur="1" fill="hold">
                                          <p:stCondLst>
                                            <p:cond delay="0"/>
                                          </p:stCondLst>
                                        </p:cTn>
                                        <p:tgtEl>
                                          <p:spTgt spid="110"/>
                                        </p:tgtEl>
                                        <p:attrNameLst>
                                          <p:attrName>style.visibility</p:attrName>
                                        </p:attrNameLst>
                                      </p:cBhvr>
                                      <p:to>
                                        <p:strVal val="visible"/>
                                      </p:to>
                                    </p:set>
                                    <p:animEffect transition="in" filter="dissolve">
                                      <p:cBhvr>
                                        <p:cTn id="19" dur="500"/>
                                        <p:tgtEl>
                                          <p:spTgt spid="110"/>
                                        </p:tgtEl>
                                      </p:cBhvr>
                                    </p:animEffect>
                                  </p:childTnLst>
                                </p:cTn>
                              </p:par>
                              <p:par>
                                <p:cTn id="20" presetID="9" presetClass="entr" presetSubtype="0" fill="hold" nodeType="withEffect">
                                  <p:stCondLst>
                                    <p:cond delay="0"/>
                                  </p:stCondLst>
                                  <p:childTnLst>
                                    <p:set>
                                      <p:cBhvr>
                                        <p:cTn id="21" dur="1" fill="hold">
                                          <p:stCondLst>
                                            <p:cond delay="0"/>
                                          </p:stCondLst>
                                        </p:cTn>
                                        <p:tgtEl>
                                          <p:spTgt spid="111"/>
                                        </p:tgtEl>
                                        <p:attrNameLst>
                                          <p:attrName>style.visibility</p:attrName>
                                        </p:attrNameLst>
                                      </p:cBhvr>
                                      <p:to>
                                        <p:strVal val="visible"/>
                                      </p:to>
                                    </p:set>
                                    <p:animEffect transition="in" filter="dissolve">
                                      <p:cBhvr>
                                        <p:cTn id="22" dur="500"/>
                                        <p:tgtEl>
                                          <p:spTgt spid="111"/>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12"/>
                                        </p:tgtEl>
                                        <p:attrNameLst>
                                          <p:attrName>style.visibility</p:attrName>
                                        </p:attrNameLst>
                                      </p:cBhvr>
                                      <p:to>
                                        <p:strVal val="visible"/>
                                      </p:to>
                                    </p:set>
                                    <p:animEffect transition="in" filter="dissolve">
                                      <p:cBhvr>
                                        <p:cTn id="25" dur="500"/>
                                        <p:tgtEl>
                                          <p:spTgt spid="112"/>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23"/>
                                        </p:tgtEl>
                                        <p:attrNameLst>
                                          <p:attrName>style.visibility</p:attrName>
                                        </p:attrNameLst>
                                      </p:cBhvr>
                                      <p:to>
                                        <p:strVal val="visible"/>
                                      </p:to>
                                    </p:set>
                                    <p:animEffect transition="in" filter="dissolve">
                                      <p:cBhvr>
                                        <p:cTn id="28" dur="500"/>
                                        <p:tgtEl>
                                          <p:spTgt spid="123"/>
                                        </p:tgtEl>
                                      </p:cBhvr>
                                    </p:animEffect>
                                  </p:childTnLst>
                                </p:cTn>
                              </p:par>
                              <p:par>
                                <p:cTn id="29" presetID="9" presetClass="entr" presetSubtype="0" fill="hold" nodeType="withEffect">
                                  <p:stCondLst>
                                    <p:cond delay="0"/>
                                  </p:stCondLst>
                                  <p:childTnLst>
                                    <p:set>
                                      <p:cBhvr>
                                        <p:cTn id="30" dur="1" fill="hold">
                                          <p:stCondLst>
                                            <p:cond delay="0"/>
                                          </p:stCondLst>
                                        </p:cTn>
                                        <p:tgtEl>
                                          <p:spTgt spid="130"/>
                                        </p:tgtEl>
                                        <p:attrNameLst>
                                          <p:attrName>style.visibility</p:attrName>
                                        </p:attrNameLst>
                                      </p:cBhvr>
                                      <p:to>
                                        <p:strVal val="visible"/>
                                      </p:to>
                                    </p:set>
                                    <p:animEffect transition="in" filter="dissolve">
                                      <p:cBhvr>
                                        <p:cTn id="31" dur="500"/>
                                        <p:tgtEl>
                                          <p:spTgt spid="130"/>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31"/>
                                        </p:tgtEl>
                                        <p:attrNameLst>
                                          <p:attrName>style.visibility</p:attrName>
                                        </p:attrNameLst>
                                      </p:cBhvr>
                                      <p:to>
                                        <p:strVal val="visible"/>
                                      </p:to>
                                    </p:set>
                                    <p:animEffect transition="in" filter="dissolve">
                                      <p:cBhvr>
                                        <p:cTn id="34" dur="500"/>
                                        <p:tgtEl>
                                          <p:spTgt spid="131"/>
                                        </p:tgtEl>
                                      </p:cBhvr>
                                    </p:animEffect>
                                  </p:childTnLst>
                                </p:cTn>
                              </p:par>
                              <p:par>
                                <p:cTn id="35" presetID="9" presetClass="entr" presetSubtype="0" fill="hold" nodeType="withEffect">
                                  <p:stCondLst>
                                    <p:cond delay="0"/>
                                  </p:stCondLst>
                                  <p:childTnLst>
                                    <p:set>
                                      <p:cBhvr>
                                        <p:cTn id="36" dur="1" fill="hold">
                                          <p:stCondLst>
                                            <p:cond delay="0"/>
                                          </p:stCondLst>
                                        </p:cTn>
                                        <p:tgtEl>
                                          <p:spTgt spid="139"/>
                                        </p:tgtEl>
                                        <p:attrNameLst>
                                          <p:attrName>style.visibility</p:attrName>
                                        </p:attrNameLst>
                                      </p:cBhvr>
                                      <p:to>
                                        <p:strVal val="visible"/>
                                      </p:to>
                                    </p:set>
                                    <p:animEffect transition="in" filter="dissolve">
                                      <p:cBhvr>
                                        <p:cTn id="37" dur="500"/>
                                        <p:tgtEl>
                                          <p:spTgt spid="139"/>
                                        </p:tgtEl>
                                      </p:cBhvr>
                                    </p:animEffect>
                                  </p:childTnLst>
                                </p:cTn>
                              </p:par>
                              <p:par>
                                <p:cTn id="38" presetID="9" presetClass="entr" presetSubtype="0" fill="hold" nodeType="withEffect">
                                  <p:stCondLst>
                                    <p:cond delay="0"/>
                                  </p:stCondLst>
                                  <p:childTnLst>
                                    <p:set>
                                      <p:cBhvr>
                                        <p:cTn id="39" dur="1" fill="hold">
                                          <p:stCondLst>
                                            <p:cond delay="0"/>
                                          </p:stCondLst>
                                        </p:cTn>
                                        <p:tgtEl>
                                          <p:spTgt spid="140"/>
                                        </p:tgtEl>
                                        <p:attrNameLst>
                                          <p:attrName>style.visibility</p:attrName>
                                        </p:attrNameLst>
                                      </p:cBhvr>
                                      <p:to>
                                        <p:strVal val="visible"/>
                                      </p:to>
                                    </p:set>
                                    <p:animEffect transition="in" filter="dissolve">
                                      <p:cBhvr>
                                        <p:cTn id="40" dur="500"/>
                                        <p:tgtEl>
                                          <p:spTgt spid="140"/>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44"/>
                                        </p:tgtEl>
                                        <p:attrNameLst>
                                          <p:attrName>style.visibility</p:attrName>
                                        </p:attrNameLst>
                                      </p:cBhvr>
                                      <p:to>
                                        <p:strVal val="visible"/>
                                      </p:to>
                                    </p:set>
                                    <p:animEffect transition="in" filter="dissolve">
                                      <p:cBhvr>
                                        <p:cTn id="43" dur="500"/>
                                        <p:tgtEl>
                                          <p:spTgt spid="144"/>
                                        </p:tgtEl>
                                      </p:cBhvr>
                                    </p:animEffect>
                                  </p:childTnLst>
                                </p:cTn>
                              </p:par>
                              <p:par>
                                <p:cTn id="44" presetID="9" presetClass="entr" presetSubtype="0" fill="hold" nodeType="with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dissolve">
                                      <p:cBhvr>
                                        <p:cTn id="46" dur="500"/>
                                        <p:tgtEl>
                                          <p:spTgt spid="3"/>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46"/>
                                        </p:tgtEl>
                                        <p:attrNameLst>
                                          <p:attrName>style.visibility</p:attrName>
                                        </p:attrNameLst>
                                      </p:cBhvr>
                                      <p:to>
                                        <p:strVal val="visible"/>
                                      </p:to>
                                    </p:set>
                                    <p:animEffect transition="in" filter="dissolve">
                                      <p:cBhvr>
                                        <p:cTn id="49" dur="500"/>
                                        <p:tgtEl>
                                          <p:spTgt spid="146"/>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36"/>
                                        </p:tgtEl>
                                        <p:attrNameLst>
                                          <p:attrName>style.visibility</p:attrName>
                                        </p:attrNameLst>
                                      </p:cBhvr>
                                      <p:to>
                                        <p:strVal val="visible"/>
                                      </p:to>
                                    </p:set>
                                    <p:animEffect transition="in" filter="dissolve">
                                      <p:cBhvr>
                                        <p:cTn id="52" dur="500"/>
                                        <p:tgtEl>
                                          <p:spTgt spid="136"/>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1">
                                            <p:txEl>
                                              <p:pRg st="0" end="0"/>
                                            </p:txEl>
                                          </p:spTgt>
                                        </p:tgtEl>
                                        <p:attrNameLst>
                                          <p:attrName>style.visibility</p:attrName>
                                        </p:attrNameLst>
                                      </p:cBhvr>
                                      <p:to>
                                        <p:strVal val="visible"/>
                                      </p:to>
                                    </p:set>
                                    <p:animEffect transition="in" filter="blinds(horizontal)">
                                      <p:cBhvr>
                                        <p:cTn id="57" dur="500"/>
                                        <p:tgtEl>
                                          <p:spTgt spid="51">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51">
                                            <p:txEl>
                                              <p:pRg st="1" end="1"/>
                                            </p:txEl>
                                          </p:spTgt>
                                        </p:tgtEl>
                                        <p:attrNameLst>
                                          <p:attrName>style.visibility</p:attrName>
                                        </p:attrNameLst>
                                      </p:cBhvr>
                                      <p:to>
                                        <p:strVal val="visible"/>
                                      </p:to>
                                    </p:set>
                                    <p:animEffect transition="in" filter="blinds(horizontal)">
                                      <p:cBhvr>
                                        <p:cTn id="62" dur="500"/>
                                        <p:tgtEl>
                                          <p:spTgt spid="51">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51">
                                            <p:txEl>
                                              <p:pRg st="2" end="2"/>
                                            </p:txEl>
                                          </p:spTgt>
                                        </p:tgtEl>
                                        <p:attrNameLst>
                                          <p:attrName>style.visibility</p:attrName>
                                        </p:attrNameLst>
                                      </p:cBhvr>
                                      <p:to>
                                        <p:strVal val="visible"/>
                                      </p:to>
                                    </p:set>
                                    <p:animEffect transition="in" filter="blinds(horizontal)">
                                      <p:cBhvr>
                                        <p:cTn id="67" dur="500"/>
                                        <p:tgtEl>
                                          <p:spTgt spid="51">
                                            <p:txEl>
                                              <p:pRg st="2" end="2"/>
                                            </p:txEl>
                                          </p:spTgt>
                                        </p:tgtEl>
                                      </p:cBhvr>
                                    </p:animEffect>
                                  </p:childTnLst>
                                </p:cTn>
                              </p:par>
                              <p:par>
                                <p:cTn id="68" presetID="9" presetClass="entr" presetSubtype="0" fill="hold" nodeType="withEffect">
                                  <p:stCondLst>
                                    <p:cond delay="0"/>
                                  </p:stCondLst>
                                  <p:childTnLst>
                                    <p:set>
                                      <p:cBhvr>
                                        <p:cTn id="69" dur="1" fill="hold">
                                          <p:stCondLst>
                                            <p:cond delay="0"/>
                                          </p:stCondLst>
                                        </p:cTn>
                                        <p:tgtEl>
                                          <p:spTgt spid="8"/>
                                        </p:tgtEl>
                                        <p:attrNameLst>
                                          <p:attrName>style.visibility</p:attrName>
                                        </p:attrNameLst>
                                      </p:cBhvr>
                                      <p:to>
                                        <p:strVal val="visible"/>
                                      </p:to>
                                    </p:set>
                                    <p:animEffect transition="in" filter="dissolve">
                                      <p:cBhvr>
                                        <p:cTn id="70" dur="500"/>
                                        <p:tgtEl>
                                          <p:spTgt spid="8"/>
                                        </p:tgtEl>
                                      </p:cBhvr>
                                    </p:animEffect>
                                  </p:childTnLst>
                                </p:cTn>
                              </p:par>
                              <p:par>
                                <p:cTn id="71" presetID="9" presetClass="entr" presetSubtype="0" fill="hold" nodeType="withEffect">
                                  <p:stCondLst>
                                    <p:cond delay="0"/>
                                  </p:stCondLst>
                                  <p:childTnLst>
                                    <p:set>
                                      <p:cBhvr>
                                        <p:cTn id="72" dur="1" fill="hold">
                                          <p:stCondLst>
                                            <p:cond delay="0"/>
                                          </p:stCondLst>
                                        </p:cTn>
                                        <p:tgtEl>
                                          <p:spTgt spid="115"/>
                                        </p:tgtEl>
                                        <p:attrNameLst>
                                          <p:attrName>style.visibility</p:attrName>
                                        </p:attrNameLst>
                                      </p:cBhvr>
                                      <p:to>
                                        <p:strVal val="visible"/>
                                      </p:to>
                                    </p:set>
                                    <p:animEffect transition="in" filter="dissolve">
                                      <p:cBhvr>
                                        <p:cTn id="73" dur="500"/>
                                        <p:tgtEl>
                                          <p:spTgt spid="115"/>
                                        </p:tgtEl>
                                      </p:cBhvr>
                                    </p:animEffect>
                                  </p:childTnLst>
                                </p:cTn>
                              </p:par>
                              <p:par>
                                <p:cTn id="74" presetID="9" presetClass="entr" presetSubtype="0" fill="hold" nodeType="withEffect">
                                  <p:stCondLst>
                                    <p:cond delay="0"/>
                                  </p:stCondLst>
                                  <p:childTnLst>
                                    <p:set>
                                      <p:cBhvr>
                                        <p:cTn id="75" dur="1" fill="hold">
                                          <p:stCondLst>
                                            <p:cond delay="0"/>
                                          </p:stCondLst>
                                        </p:cTn>
                                        <p:tgtEl>
                                          <p:spTgt spid="116"/>
                                        </p:tgtEl>
                                        <p:attrNameLst>
                                          <p:attrName>style.visibility</p:attrName>
                                        </p:attrNameLst>
                                      </p:cBhvr>
                                      <p:to>
                                        <p:strVal val="visible"/>
                                      </p:to>
                                    </p:set>
                                    <p:animEffect transition="in" filter="dissolve">
                                      <p:cBhvr>
                                        <p:cTn id="76" dur="500"/>
                                        <p:tgtEl>
                                          <p:spTgt spid="116"/>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120"/>
                                        </p:tgtEl>
                                        <p:attrNameLst>
                                          <p:attrName>style.visibility</p:attrName>
                                        </p:attrNameLst>
                                      </p:cBhvr>
                                      <p:to>
                                        <p:strVal val="visible"/>
                                      </p:to>
                                    </p:set>
                                    <p:animEffect transition="in" filter="dissolve">
                                      <p:cBhvr>
                                        <p:cTn id="79"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animBg="1"/>
      <p:bldP spid="136" grpId="0"/>
      <p:bldP spid="80" grpId="0"/>
      <p:bldP spid="112" grpId="0"/>
      <p:bldP spid="123" grpId="0"/>
      <p:bldP spid="131" grpId="0"/>
      <p:bldP spid="144" grpId="0"/>
      <p:bldP spid="146" grpId="0"/>
      <p:bldP spid="51" grpId="0" build="p"/>
      <p:bldP spid="120"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 </a:t>
            </a:r>
            <a:r>
              <a:rPr lang="en-US" dirty="0" err="1"/>
              <a:t>cấu</a:t>
            </a:r>
            <a:r>
              <a:rPr lang="en-US" dirty="0"/>
              <a:t> </a:t>
            </a:r>
            <a:r>
              <a:rPr lang="en-US" dirty="0" err="1"/>
              <a:t>hình</a:t>
            </a:r>
            <a:r>
              <a:rPr lang="en-US" dirty="0"/>
              <a:t> </a:t>
            </a:r>
            <a:r>
              <a:rPr lang="en-US" dirty="0" err="1"/>
              <a:t>trên</a:t>
            </a:r>
            <a:r>
              <a:rPr lang="en-US" dirty="0"/>
              <a:t> wins 2k3</a:t>
            </a:r>
            <a:endParaRPr lang="vi-VN" dirty="0"/>
          </a:p>
        </p:txBody>
      </p:sp>
      <p:sp>
        <p:nvSpPr>
          <p:cNvPr id="3" name="Content Placeholder 2"/>
          <p:cNvSpPr>
            <a:spLocks noGrp="1"/>
          </p:cNvSpPr>
          <p:nvPr>
            <p:ph sz="quarter" idx="1"/>
          </p:nvPr>
        </p:nvSpPr>
        <p:spPr/>
        <p:txBody>
          <a:bodyPr/>
          <a:lstStyle/>
          <a:p>
            <a:r>
              <a:rPr lang="en-US" dirty="0" err="1"/>
              <a:t>Chọn</a:t>
            </a:r>
            <a:r>
              <a:rPr lang="en-US" dirty="0"/>
              <a:t> card public </a:t>
            </a:r>
            <a:r>
              <a:rPr lang="en-US" dirty="0" err="1"/>
              <a:t>và</a:t>
            </a:r>
            <a:r>
              <a:rPr lang="en-US" dirty="0"/>
              <a:t> private</a:t>
            </a:r>
          </a:p>
          <a:p>
            <a:pPr lvl="1"/>
            <a:r>
              <a:rPr lang="en-US" dirty="0"/>
              <a:t>Private: 192.168.1.1</a:t>
            </a:r>
          </a:p>
          <a:p>
            <a:pPr lvl="1"/>
            <a:r>
              <a:rPr lang="en-US" dirty="0"/>
              <a:t>Public:  172.29.1.1</a:t>
            </a:r>
          </a:p>
          <a:p>
            <a:r>
              <a:rPr lang="en-US" dirty="0" err="1"/>
              <a:t>Chọn</a:t>
            </a:r>
            <a:r>
              <a:rPr lang="en-US" dirty="0"/>
              <a:t> </a:t>
            </a:r>
            <a:r>
              <a:rPr lang="en-US" dirty="0" err="1"/>
              <a:t>dịch</a:t>
            </a:r>
            <a:r>
              <a:rPr lang="en-US" dirty="0"/>
              <a:t> </a:t>
            </a:r>
            <a:r>
              <a:rPr lang="en-US" dirty="0" err="1"/>
              <a:t>vụ</a:t>
            </a:r>
            <a:r>
              <a:rPr lang="en-US" dirty="0"/>
              <a:t> </a:t>
            </a:r>
            <a:r>
              <a:rPr lang="en-US" dirty="0" err="1"/>
              <a:t>để</a:t>
            </a:r>
            <a:r>
              <a:rPr lang="en-US" dirty="0"/>
              <a:t> publish (</a:t>
            </a:r>
            <a:r>
              <a:rPr lang="en-US" dirty="0" err="1"/>
              <a:t>nếu</a:t>
            </a:r>
            <a:r>
              <a:rPr lang="en-US" dirty="0"/>
              <a:t> </a:t>
            </a:r>
            <a:r>
              <a:rPr lang="en-US" dirty="0" err="1"/>
              <a:t>có</a:t>
            </a:r>
            <a:r>
              <a:rPr lang="en-US" dirty="0"/>
              <a:t>): Web</a:t>
            </a:r>
          </a:p>
          <a:p>
            <a:pPr lvl="1"/>
            <a:r>
              <a:rPr lang="en-US" dirty="0"/>
              <a:t>Local IP: 192.168.1.253</a:t>
            </a:r>
          </a:p>
          <a:p>
            <a:pPr lvl="1"/>
            <a:r>
              <a:rPr lang="en-US" dirty="0"/>
              <a:t>Incoming port: 80</a:t>
            </a:r>
          </a:p>
          <a:p>
            <a:pPr lvl="1"/>
            <a:r>
              <a:rPr lang="en-US"/>
              <a:t>Outgoing </a:t>
            </a:r>
            <a:r>
              <a:rPr lang="en-US" dirty="0"/>
              <a:t>port: 80</a:t>
            </a:r>
            <a:endParaRPr lang="vi-VN"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62</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Tài</a:t>
            </a:r>
            <a:r>
              <a:rPr lang="en-US" dirty="0"/>
              <a:t> </a:t>
            </a:r>
            <a:r>
              <a:rPr lang="en-US" dirty="0" err="1"/>
              <a:t>liệu</a:t>
            </a:r>
            <a:r>
              <a:rPr lang="en-US" dirty="0"/>
              <a:t> </a:t>
            </a:r>
            <a:r>
              <a:rPr lang="en-US" dirty="0" err="1"/>
              <a:t>tham</a:t>
            </a:r>
            <a:r>
              <a:rPr lang="en-US" dirty="0"/>
              <a:t> </a:t>
            </a:r>
            <a:r>
              <a:rPr lang="en-US" dirty="0" err="1"/>
              <a:t>khảo</a:t>
            </a:r>
            <a:endParaRPr lang="en-US" dirty="0"/>
          </a:p>
        </p:txBody>
      </p:sp>
      <p:sp>
        <p:nvSpPr>
          <p:cNvPr id="3" name="Content Placeholder 2"/>
          <p:cNvSpPr>
            <a:spLocks noGrp="1"/>
          </p:cNvSpPr>
          <p:nvPr>
            <p:ph sz="quarter" idx="1"/>
          </p:nvPr>
        </p:nvSpPr>
        <p:spPr/>
        <p:txBody>
          <a:bodyPr/>
          <a:lstStyle/>
          <a:p>
            <a:r>
              <a:rPr lang="en-US" dirty="0">
                <a:latin typeface="Arial" charset="0"/>
              </a:rPr>
              <a:t>Slide </a:t>
            </a:r>
            <a:r>
              <a:rPr lang="en-US" dirty="0" err="1">
                <a:latin typeface="Arial" charset="0"/>
              </a:rPr>
              <a:t>của</a:t>
            </a:r>
            <a:r>
              <a:rPr lang="en-US" dirty="0">
                <a:latin typeface="Arial" charset="0"/>
              </a:rPr>
              <a:t> J.F Kurose and K.W. Ross </a:t>
            </a:r>
            <a:r>
              <a:rPr lang="en-US" dirty="0" err="1">
                <a:latin typeface="Arial" charset="0"/>
              </a:rPr>
              <a:t>về</a:t>
            </a:r>
            <a:r>
              <a:rPr lang="en-US" dirty="0">
                <a:latin typeface="Arial" charset="0"/>
              </a:rPr>
              <a:t> Computer Networking: A Top Down Approach</a:t>
            </a:r>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63</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US" dirty="0" err="1"/>
              <a:t>giới</a:t>
            </a:r>
            <a:r>
              <a:rPr lang="en-US" dirty="0"/>
              <a:t> </a:t>
            </a:r>
            <a:r>
              <a:rPr lang="en-US" dirty="0" err="1"/>
              <a:t>thiệu</a:t>
            </a:r>
            <a:r>
              <a:rPr lang="en-US" dirty="0"/>
              <a:t> - 2</a:t>
            </a:r>
          </a:p>
        </p:txBody>
      </p:sp>
      <p:sp>
        <p:nvSpPr>
          <p:cNvPr id="178179" name="Rectangle 3"/>
          <p:cNvSpPr>
            <a:spLocks noGrp="1" noChangeArrowheads="1"/>
          </p:cNvSpPr>
          <p:nvPr>
            <p:ph sz="quarter" idx="1"/>
          </p:nvPr>
        </p:nvSpPr>
        <p:spPr>
          <a:xfrm>
            <a:off x="457200" y="1295400"/>
            <a:ext cx="8001000" cy="5178552"/>
          </a:xfrm>
        </p:spPr>
        <p:txBody>
          <a:bodyPr>
            <a:normAutofit lnSpcReduction="10000"/>
          </a:bodyPr>
          <a:lstStyle/>
          <a:p>
            <a:pPr eaLnBrk="1" hangingPunct="1">
              <a:lnSpc>
                <a:spcPct val="150000"/>
              </a:lnSpc>
            </a:pPr>
            <a:r>
              <a:rPr lang="en-US" sz="2800" dirty="0" err="1"/>
              <a:t>Tầng</a:t>
            </a:r>
            <a:r>
              <a:rPr lang="en-US" sz="2800" dirty="0"/>
              <a:t> </a:t>
            </a:r>
            <a:r>
              <a:rPr lang="en-US" sz="2800" dirty="0" err="1"/>
              <a:t>mạng</a:t>
            </a:r>
            <a:r>
              <a:rPr lang="en-US" sz="2800" dirty="0"/>
              <a:t> </a:t>
            </a:r>
            <a:r>
              <a:rPr lang="en-US" sz="2800" dirty="0" err="1"/>
              <a:t>cung</a:t>
            </a:r>
            <a:r>
              <a:rPr lang="en-US" sz="2800" dirty="0"/>
              <a:t> </a:t>
            </a:r>
            <a:r>
              <a:rPr lang="en-US" sz="2800" dirty="0" err="1"/>
              <a:t>cấp</a:t>
            </a:r>
            <a:r>
              <a:rPr lang="en-US" sz="2800" dirty="0"/>
              <a:t> 2 </a:t>
            </a:r>
            <a:r>
              <a:rPr lang="en-US" sz="2800" dirty="0" err="1"/>
              <a:t>loại</a:t>
            </a:r>
            <a:r>
              <a:rPr lang="en-US" sz="2800" dirty="0"/>
              <a:t> </a:t>
            </a:r>
            <a:r>
              <a:rPr lang="en-US" sz="2800" dirty="0" err="1"/>
              <a:t>dịch</a:t>
            </a:r>
            <a:r>
              <a:rPr lang="en-US" sz="2800" dirty="0"/>
              <a:t> </a:t>
            </a:r>
            <a:r>
              <a:rPr lang="en-US" sz="2800" dirty="0" err="1"/>
              <a:t>vụ</a:t>
            </a:r>
            <a:endParaRPr lang="en-US" sz="2800" dirty="0"/>
          </a:p>
          <a:p>
            <a:pPr lvl="1" eaLnBrk="1" hangingPunct="1">
              <a:lnSpc>
                <a:spcPct val="150000"/>
              </a:lnSpc>
            </a:pPr>
            <a:r>
              <a:rPr lang="en-US" sz="2400" dirty="0" err="1"/>
              <a:t>Hướng</a:t>
            </a:r>
            <a:r>
              <a:rPr lang="en-US" sz="2400" dirty="0"/>
              <a:t> </a:t>
            </a:r>
            <a:r>
              <a:rPr lang="en-US" sz="2400" dirty="0" err="1"/>
              <a:t>kết</a:t>
            </a:r>
            <a:r>
              <a:rPr lang="en-US" sz="2400" dirty="0"/>
              <a:t> </a:t>
            </a:r>
            <a:r>
              <a:rPr lang="en-US" sz="2400" dirty="0" err="1"/>
              <a:t>nối</a:t>
            </a:r>
            <a:r>
              <a:rPr lang="en-US" sz="2400" dirty="0"/>
              <a:t> (Connection)</a:t>
            </a:r>
          </a:p>
          <a:p>
            <a:pPr lvl="2">
              <a:lnSpc>
                <a:spcPct val="150000"/>
              </a:lnSpc>
            </a:pPr>
            <a:r>
              <a:rPr lang="en-US" dirty="0"/>
              <a:t>Virtual Circuit</a:t>
            </a:r>
          </a:p>
          <a:p>
            <a:pPr lvl="2">
              <a:lnSpc>
                <a:spcPct val="150000"/>
              </a:lnSpc>
            </a:pPr>
            <a:r>
              <a:rPr lang="en-US" dirty="0" err="1"/>
              <a:t>Trước</a:t>
            </a:r>
            <a:r>
              <a:rPr lang="en-US" dirty="0"/>
              <a:t> </a:t>
            </a:r>
            <a:r>
              <a:rPr lang="en-US" dirty="0" err="1"/>
              <a:t>khi</a:t>
            </a:r>
            <a:r>
              <a:rPr lang="en-US" dirty="0"/>
              <a:t> </a:t>
            </a:r>
            <a:r>
              <a:rPr lang="en-US" dirty="0" err="1"/>
              <a:t>truyền</a:t>
            </a:r>
            <a:r>
              <a:rPr lang="en-US" dirty="0"/>
              <a:t> </a:t>
            </a:r>
            <a:r>
              <a:rPr lang="en-US" dirty="0" err="1"/>
              <a:t>dữ</a:t>
            </a:r>
            <a:r>
              <a:rPr lang="en-US" dirty="0"/>
              <a:t> </a:t>
            </a:r>
            <a:r>
              <a:rPr lang="en-US" dirty="0" err="1"/>
              <a:t>liệu</a:t>
            </a:r>
            <a:r>
              <a:rPr lang="en-US" dirty="0"/>
              <a:t>, 2 host </a:t>
            </a:r>
            <a:r>
              <a:rPr lang="en-US" dirty="0" err="1"/>
              <a:t>phải</a:t>
            </a:r>
            <a:r>
              <a:rPr lang="en-US" dirty="0"/>
              <a:t> </a:t>
            </a:r>
            <a:r>
              <a:rPr lang="en-US" dirty="0" err="1"/>
              <a:t>thiết</a:t>
            </a:r>
            <a:r>
              <a:rPr lang="en-US" dirty="0"/>
              <a:t> </a:t>
            </a:r>
            <a:r>
              <a:rPr lang="en-US" dirty="0" err="1"/>
              <a:t>lập</a:t>
            </a:r>
            <a:r>
              <a:rPr lang="en-US" dirty="0"/>
              <a:t> </a:t>
            </a:r>
            <a:r>
              <a:rPr lang="en-US" dirty="0" err="1"/>
              <a:t>kết</a:t>
            </a:r>
            <a:r>
              <a:rPr lang="en-US" dirty="0"/>
              <a:t> </a:t>
            </a:r>
            <a:r>
              <a:rPr lang="en-US" dirty="0" err="1"/>
              <a:t>nối</a:t>
            </a:r>
            <a:endParaRPr lang="en-US" dirty="0"/>
          </a:p>
          <a:p>
            <a:pPr lvl="1">
              <a:lnSpc>
                <a:spcPct val="150000"/>
              </a:lnSpc>
            </a:pPr>
            <a:r>
              <a:rPr lang="en-US" sz="2400" dirty="0" err="1"/>
              <a:t>Hướng</a:t>
            </a:r>
            <a:r>
              <a:rPr lang="en-US" sz="2400" dirty="0"/>
              <a:t> </a:t>
            </a:r>
            <a:r>
              <a:rPr lang="en-US" sz="2400" dirty="0" err="1"/>
              <a:t>không</a:t>
            </a:r>
            <a:r>
              <a:rPr lang="en-US" sz="2400" dirty="0"/>
              <a:t> </a:t>
            </a:r>
            <a:r>
              <a:rPr lang="en-US" sz="2400" dirty="0" err="1"/>
              <a:t>kết</a:t>
            </a:r>
            <a:r>
              <a:rPr lang="en-US" sz="2400" dirty="0"/>
              <a:t> </a:t>
            </a:r>
            <a:r>
              <a:rPr lang="en-US" sz="2400" dirty="0" err="1"/>
              <a:t>nối</a:t>
            </a:r>
            <a:r>
              <a:rPr lang="en-US" sz="2400" dirty="0"/>
              <a:t> (Connectionless)</a:t>
            </a:r>
          </a:p>
          <a:p>
            <a:pPr lvl="2">
              <a:lnSpc>
                <a:spcPct val="150000"/>
              </a:lnSpc>
            </a:pPr>
            <a:r>
              <a:rPr lang="en-US" dirty="0"/>
              <a:t>Datagram Network</a:t>
            </a:r>
          </a:p>
          <a:p>
            <a:pPr lvl="2">
              <a:lnSpc>
                <a:spcPct val="150000"/>
              </a:lnSpc>
            </a:pPr>
            <a:r>
              <a:rPr lang="en-US" dirty="0" err="1"/>
              <a:t>Không</a:t>
            </a:r>
            <a:r>
              <a:rPr lang="en-US" dirty="0"/>
              <a:t> </a:t>
            </a:r>
            <a:r>
              <a:rPr lang="en-US" dirty="0" err="1"/>
              <a:t>cần</a:t>
            </a:r>
            <a:r>
              <a:rPr lang="en-US" dirty="0"/>
              <a:t> </a:t>
            </a:r>
            <a:r>
              <a:rPr lang="en-US" dirty="0" err="1"/>
              <a:t>thiết</a:t>
            </a:r>
            <a:r>
              <a:rPr lang="en-US" dirty="0"/>
              <a:t> </a:t>
            </a:r>
            <a:r>
              <a:rPr lang="en-US" dirty="0" err="1"/>
              <a:t>lập</a:t>
            </a:r>
            <a:r>
              <a:rPr lang="en-US" dirty="0"/>
              <a:t> </a:t>
            </a:r>
            <a:r>
              <a:rPr lang="en-US" dirty="0" err="1"/>
              <a:t>kết</a:t>
            </a:r>
            <a:r>
              <a:rPr lang="en-US" dirty="0"/>
              <a:t> </a:t>
            </a:r>
            <a:r>
              <a:rPr lang="en-US" dirty="0" err="1"/>
              <a:t>nối</a:t>
            </a:r>
            <a:r>
              <a:rPr lang="en-US" dirty="0"/>
              <a:t> </a:t>
            </a:r>
            <a:r>
              <a:rPr lang="en-US" dirty="0" err="1"/>
              <a:t>trước</a:t>
            </a:r>
            <a:r>
              <a:rPr lang="en-US" dirty="0"/>
              <a:t> </a:t>
            </a:r>
            <a:r>
              <a:rPr lang="en-US" dirty="0" err="1"/>
              <a:t>khi</a:t>
            </a:r>
            <a:r>
              <a:rPr lang="en-US" dirty="0"/>
              <a:t> </a:t>
            </a:r>
            <a:r>
              <a:rPr lang="en-US" dirty="0" err="1"/>
              <a:t>gởi</a:t>
            </a:r>
            <a:endParaRPr lang="en-US" dirty="0"/>
          </a:p>
          <a:p>
            <a:pPr>
              <a:lnSpc>
                <a:spcPct val="150000"/>
              </a:lnSpc>
            </a:pPr>
            <a:r>
              <a:rPr lang="en-US" sz="2700" dirty="0" err="1"/>
              <a:t>Trong</a:t>
            </a:r>
            <a:r>
              <a:rPr lang="en-US" sz="2700" dirty="0"/>
              <a:t> 1 </a:t>
            </a:r>
            <a:r>
              <a:rPr lang="en-US" sz="2700" dirty="0" err="1"/>
              <a:t>kiến</a:t>
            </a:r>
            <a:r>
              <a:rPr lang="en-US" sz="2700" dirty="0"/>
              <a:t> </a:t>
            </a:r>
            <a:r>
              <a:rPr lang="en-US" sz="2700" dirty="0" err="1"/>
              <a:t>trúc</a:t>
            </a:r>
            <a:r>
              <a:rPr lang="en-US" sz="2700" dirty="0"/>
              <a:t> </a:t>
            </a:r>
            <a:r>
              <a:rPr lang="en-US" sz="2700" dirty="0" err="1"/>
              <a:t>mạng</a:t>
            </a:r>
            <a:r>
              <a:rPr lang="en-US" sz="2700" dirty="0"/>
              <a:t>: </a:t>
            </a:r>
            <a:r>
              <a:rPr lang="en-US" sz="2700" dirty="0" err="1"/>
              <a:t>chỉ</a:t>
            </a:r>
            <a:r>
              <a:rPr lang="en-US" sz="2700" dirty="0"/>
              <a:t> </a:t>
            </a:r>
            <a:r>
              <a:rPr lang="en-US" sz="2700" dirty="0" err="1"/>
              <a:t>hỗ</a:t>
            </a:r>
            <a:r>
              <a:rPr lang="en-US" sz="2700" dirty="0"/>
              <a:t> </a:t>
            </a:r>
            <a:r>
              <a:rPr lang="en-US" sz="2700" dirty="0" err="1"/>
              <a:t>trợ</a:t>
            </a:r>
            <a:r>
              <a:rPr lang="en-US" sz="2700" dirty="0"/>
              <a:t> </a:t>
            </a:r>
            <a:r>
              <a:rPr lang="en-US" sz="2700" dirty="0" err="1"/>
              <a:t>duy</a:t>
            </a:r>
            <a:r>
              <a:rPr lang="en-US" sz="2700" dirty="0"/>
              <a:t> </a:t>
            </a:r>
            <a:r>
              <a:rPr lang="en-US" sz="2700" dirty="0" err="1"/>
              <a:t>nhất</a:t>
            </a:r>
            <a:r>
              <a:rPr lang="en-US" sz="2700" dirty="0"/>
              <a:t> 1 </a:t>
            </a:r>
            <a:r>
              <a:rPr lang="en-US" sz="2700" dirty="0" err="1"/>
              <a:t>loại</a:t>
            </a:r>
            <a:r>
              <a:rPr lang="en-US" sz="2700" dirty="0"/>
              <a:t> </a:t>
            </a:r>
            <a:r>
              <a:rPr lang="en-US" sz="2700" dirty="0" err="1"/>
              <a:t>dịch</a:t>
            </a:r>
            <a:r>
              <a:rPr lang="en-US" sz="2700" dirty="0"/>
              <a:t> </a:t>
            </a:r>
            <a:r>
              <a:rPr lang="en-US" sz="2700" dirty="0" err="1"/>
              <a:t>vụ</a:t>
            </a:r>
            <a:endParaRPr lang="en-US" sz="2700"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7</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8179">
                                            <p:txEl>
                                              <p:pRg st="0" end="0"/>
                                            </p:txEl>
                                          </p:spTgt>
                                        </p:tgtEl>
                                        <p:attrNameLst>
                                          <p:attrName>style.visibility</p:attrName>
                                        </p:attrNameLst>
                                      </p:cBhvr>
                                      <p:to>
                                        <p:strVal val="visible"/>
                                      </p:to>
                                    </p:set>
                                    <p:animEffect transition="in" filter="blinds(horizontal)">
                                      <p:cBhvr>
                                        <p:cTn id="7" dur="500"/>
                                        <p:tgtEl>
                                          <p:spTgt spid="1781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8179">
                                            <p:txEl>
                                              <p:pRg st="1" end="1"/>
                                            </p:txEl>
                                          </p:spTgt>
                                        </p:tgtEl>
                                        <p:attrNameLst>
                                          <p:attrName>style.visibility</p:attrName>
                                        </p:attrNameLst>
                                      </p:cBhvr>
                                      <p:to>
                                        <p:strVal val="visible"/>
                                      </p:to>
                                    </p:set>
                                    <p:animEffect transition="in" filter="blinds(horizontal)">
                                      <p:cBhvr>
                                        <p:cTn id="12" dur="500"/>
                                        <p:tgtEl>
                                          <p:spTgt spid="178179">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78179">
                                            <p:txEl>
                                              <p:pRg st="2" end="2"/>
                                            </p:txEl>
                                          </p:spTgt>
                                        </p:tgtEl>
                                        <p:attrNameLst>
                                          <p:attrName>style.visibility</p:attrName>
                                        </p:attrNameLst>
                                      </p:cBhvr>
                                      <p:to>
                                        <p:strVal val="visible"/>
                                      </p:to>
                                    </p:set>
                                    <p:animEffect transition="in" filter="blinds(horizontal)">
                                      <p:cBhvr>
                                        <p:cTn id="15" dur="500"/>
                                        <p:tgtEl>
                                          <p:spTgt spid="178179">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78179">
                                            <p:txEl>
                                              <p:pRg st="3" end="3"/>
                                            </p:txEl>
                                          </p:spTgt>
                                        </p:tgtEl>
                                        <p:attrNameLst>
                                          <p:attrName>style.visibility</p:attrName>
                                        </p:attrNameLst>
                                      </p:cBhvr>
                                      <p:to>
                                        <p:strVal val="visible"/>
                                      </p:to>
                                    </p:set>
                                    <p:animEffect transition="in" filter="blinds(horizontal)">
                                      <p:cBhvr>
                                        <p:cTn id="18" dur="500"/>
                                        <p:tgtEl>
                                          <p:spTgt spid="178179">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78179">
                                            <p:txEl>
                                              <p:pRg st="4" end="4"/>
                                            </p:txEl>
                                          </p:spTgt>
                                        </p:tgtEl>
                                        <p:attrNameLst>
                                          <p:attrName>style.visibility</p:attrName>
                                        </p:attrNameLst>
                                      </p:cBhvr>
                                      <p:to>
                                        <p:strVal val="visible"/>
                                      </p:to>
                                    </p:set>
                                    <p:animEffect transition="in" filter="blinds(horizontal)">
                                      <p:cBhvr>
                                        <p:cTn id="21" dur="500"/>
                                        <p:tgtEl>
                                          <p:spTgt spid="178179">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78179">
                                            <p:txEl>
                                              <p:pRg st="5" end="5"/>
                                            </p:txEl>
                                          </p:spTgt>
                                        </p:tgtEl>
                                        <p:attrNameLst>
                                          <p:attrName>style.visibility</p:attrName>
                                        </p:attrNameLst>
                                      </p:cBhvr>
                                      <p:to>
                                        <p:strVal val="visible"/>
                                      </p:to>
                                    </p:set>
                                    <p:animEffect transition="in" filter="blinds(horizontal)">
                                      <p:cBhvr>
                                        <p:cTn id="24" dur="500"/>
                                        <p:tgtEl>
                                          <p:spTgt spid="178179">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78179">
                                            <p:txEl>
                                              <p:pRg st="6" end="6"/>
                                            </p:txEl>
                                          </p:spTgt>
                                        </p:tgtEl>
                                        <p:attrNameLst>
                                          <p:attrName>style.visibility</p:attrName>
                                        </p:attrNameLst>
                                      </p:cBhvr>
                                      <p:to>
                                        <p:strVal val="visible"/>
                                      </p:to>
                                    </p:set>
                                    <p:animEffect transition="in" filter="blinds(horizontal)">
                                      <p:cBhvr>
                                        <p:cTn id="27" dur="500"/>
                                        <p:tgtEl>
                                          <p:spTgt spid="178179">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78179">
                                            <p:txEl>
                                              <p:pRg st="7" end="7"/>
                                            </p:txEl>
                                          </p:spTgt>
                                        </p:tgtEl>
                                        <p:attrNameLst>
                                          <p:attrName>style.visibility</p:attrName>
                                        </p:attrNameLst>
                                      </p:cBhvr>
                                      <p:to>
                                        <p:strVal val="visible"/>
                                      </p:to>
                                    </p:set>
                                    <p:animEffect transition="in" filter="blinds(horizontal)">
                                      <p:cBhvr>
                                        <p:cTn id="32" dur="500"/>
                                        <p:tgtEl>
                                          <p:spTgt spid="17817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7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en-US" sz="3200" dirty="0"/>
              <a:t>Virtual circuit (VC) network - 1</a:t>
            </a:r>
            <a:endParaRPr lang="en-US" dirty="0"/>
          </a:p>
        </p:txBody>
      </p:sp>
      <p:sp>
        <p:nvSpPr>
          <p:cNvPr id="178179" name="Rectangle 3"/>
          <p:cNvSpPr>
            <a:spLocks noGrp="1" noChangeArrowheads="1"/>
          </p:cNvSpPr>
          <p:nvPr>
            <p:ph sz="quarter" idx="1"/>
          </p:nvPr>
        </p:nvSpPr>
        <p:spPr>
          <a:xfrm>
            <a:off x="457200" y="1447800"/>
            <a:ext cx="8001000" cy="5026152"/>
          </a:xfrm>
        </p:spPr>
        <p:txBody>
          <a:bodyPr>
            <a:normAutofit fontScale="85000" lnSpcReduction="10000"/>
          </a:bodyPr>
          <a:lstStyle/>
          <a:p>
            <a:pPr>
              <a:lnSpc>
                <a:spcPct val="150000"/>
              </a:lnSpc>
            </a:pPr>
            <a:r>
              <a:rPr lang="en-US" sz="2600" dirty="0" err="1"/>
              <a:t>Thiết</a:t>
            </a:r>
            <a:r>
              <a:rPr lang="en-US" sz="2600" dirty="0"/>
              <a:t> </a:t>
            </a:r>
            <a:r>
              <a:rPr lang="en-US" sz="2600" dirty="0" err="1"/>
              <a:t>lập</a:t>
            </a:r>
            <a:r>
              <a:rPr lang="en-US" sz="2600" dirty="0"/>
              <a:t>, </a:t>
            </a:r>
            <a:r>
              <a:rPr lang="en-US" sz="2600" dirty="0" err="1"/>
              <a:t>quản</a:t>
            </a:r>
            <a:r>
              <a:rPr lang="en-US" sz="2600" dirty="0"/>
              <a:t> </a:t>
            </a:r>
            <a:r>
              <a:rPr lang="en-US" sz="2600" dirty="0" err="1"/>
              <a:t>lý</a:t>
            </a:r>
            <a:r>
              <a:rPr lang="en-US" sz="2600" dirty="0"/>
              <a:t>, </a:t>
            </a:r>
            <a:r>
              <a:rPr lang="en-US" sz="2600" dirty="0" err="1"/>
              <a:t>duy</a:t>
            </a:r>
            <a:r>
              <a:rPr lang="en-US" sz="2600" dirty="0"/>
              <a:t> </a:t>
            </a:r>
            <a:r>
              <a:rPr lang="en-US" sz="2600" dirty="0" err="1"/>
              <a:t>trì</a:t>
            </a:r>
            <a:r>
              <a:rPr lang="en-US" sz="2600" dirty="0"/>
              <a:t> </a:t>
            </a:r>
            <a:r>
              <a:rPr lang="en-US" sz="2600" dirty="0" err="1"/>
              <a:t>mỗi</a:t>
            </a:r>
            <a:r>
              <a:rPr lang="en-US" sz="2600" dirty="0"/>
              <a:t> </a:t>
            </a:r>
            <a:r>
              <a:rPr lang="en-US" sz="2600" dirty="0" err="1"/>
              <a:t>kết</a:t>
            </a:r>
            <a:r>
              <a:rPr lang="en-US" sz="2600" dirty="0"/>
              <a:t> </a:t>
            </a:r>
            <a:r>
              <a:rPr lang="en-US" sz="2600" dirty="0" err="1"/>
              <a:t>nối</a:t>
            </a:r>
            <a:r>
              <a:rPr lang="en-US" sz="2600" dirty="0"/>
              <a:t> </a:t>
            </a:r>
            <a:r>
              <a:rPr lang="en-US" sz="2600" dirty="0" err="1"/>
              <a:t>khi</a:t>
            </a:r>
            <a:r>
              <a:rPr lang="en-US" sz="2600" dirty="0"/>
              <a:t> </a:t>
            </a:r>
            <a:r>
              <a:rPr lang="en-US" sz="2600" dirty="0" err="1"/>
              <a:t>truyền</a:t>
            </a:r>
            <a:r>
              <a:rPr lang="en-US" sz="2600" dirty="0"/>
              <a:t> </a:t>
            </a:r>
            <a:r>
              <a:rPr lang="en-US" sz="2600" dirty="0" err="1"/>
              <a:t>dữ</a:t>
            </a:r>
            <a:r>
              <a:rPr lang="en-US" sz="2600" dirty="0"/>
              <a:t> </a:t>
            </a:r>
            <a:r>
              <a:rPr lang="en-US" sz="2600" dirty="0" err="1"/>
              <a:t>liệu</a:t>
            </a:r>
            <a:endParaRPr lang="en-US" sz="2600" dirty="0"/>
          </a:p>
          <a:p>
            <a:pPr lvl="1">
              <a:lnSpc>
                <a:spcPct val="150000"/>
              </a:lnSpc>
            </a:pPr>
            <a:r>
              <a:rPr lang="en-US" dirty="0"/>
              <a:t>1 </a:t>
            </a:r>
            <a:r>
              <a:rPr lang="en-US" dirty="0" err="1"/>
              <a:t>đường</a:t>
            </a:r>
            <a:r>
              <a:rPr lang="en-US" dirty="0"/>
              <a:t> </a:t>
            </a:r>
            <a:r>
              <a:rPr lang="en-US" dirty="0" err="1"/>
              <a:t>đi</a:t>
            </a:r>
            <a:r>
              <a:rPr lang="en-US" dirty="0"/>
              <a:t> </a:t>
            </a:r>
            <a:r>
              <a:rPr lang="en-US" dirty="0" err="1"/>
              <a:t>ảo</a:t>
            </a:r>
            <a:r>
              <a:rPr lang="en-US" dirty="0"/>
              <a:t> </a:t>
            </a:r>
            <a:r>
              <a:rPr lang="en-US" dirty="0" err="1"/>
              <a:t>khi</a:t>
            </a:r>
            <a:r>
              <a:rPr lang="en-US" dirty="0"/>
              <a:t> </a:t>
            </a:r>
            <a:r>
              <a:rPr lang="en-US" dirty="0" err="1"/>
              <a:t>truyền</a:t>
            </a:r>
            <a:r>
              <a:rPr lang="en-US" dirty="0"/>
              <a:t> </a:t>
            </a:r>
            <a:r>
              <a:rPr lang="en-US" dirty="0" err="1"/>
              <a:t>dữ</a:t>
            </a:r>
            <a:r>
              <a:rPr lang="en-US" dirty="0"/>
              <a:t> </a:t>
            </a:r>
            <a:r>
              <a:rPr lang="en-US" dirty="0" err="1"/>
              <a:t>liệu</a:t>
            </a:r>
            <a:endParaRPr lang="en-US" dirty="0"/>
          </a:p>
          <a:p>
            <a:pPr lvl="2">
              <a:lnSpc>
                <a:spcPct val="150000"/>
              </a:lnSpc>
            </a:pPr>
            <a:r>
              <a:rPr lang="en-US" dirty="0" err="1"/>
              <a:t>Số</a:t>
            </a:r>
            <a:r>
              <a:rPr lang="en-US" dirty="0"/>
              <a:t> </a:t>
            </a:r>
            <a:r>
              <a:rPr lang="en-US" dirty="0" err="1"/>
              <a:t>hiệu</a:t>
            </a:r>
            <a:r>
              <a:rPr lang="en-US" dirty="0"/>
              <a:t> VC (VC number)</a:t>
            </a:r>
          </a:p>
          <a:p>
            <a:pPr lvl="3">
              <a:lnSpc>
                <a:spcPct val="150000"/>
              </a:lnSpc>
            </a:pPr>
            <a:r>
              <a:rPr lang="en-US" dirty="0" err="1"/>
              <a:t>Khác</a:t>
            </a:r>
            <a:r>
              <a:rPr lang="en-US" dirty="0"/>
              <a:t> </a:t>
            </a:r>
            <a:r>
              <a:rPr lang="en-US" dirty="0" err="1"/>
              <a:t>nhau</a:t>
            </a:r>
            <a:r>
              <a:rPr lang="en-US" dirty="0"/>
              <a:t> </a:t>
            </a:r>
            <a:r>
              <a:rPr lang="en-US" dirty="0" err="1"/>
              <a:t>trên</a:t>
            </a:r>
            <a:r>
              <a:rPr lang="en-US" dirty="0"/>
              <a:t> </a:t>
            </a:r>
            <a:r>
              <a:rPr lang="en-US" dirty="0" err="1"/>
              <a:t>mỗi</a:t>
            </a:r>
            <a:r>
              <a:rPr lang="en-US" dirty="0"/>
              <a:t> link</a:t>
            </a:r>
          </a:p>
          <a:p>
            <a:pPr lvl="1">
              <a:lnSpc>
                <a:spcPct val="150000"/>
              </a:lnSpc>
            </a:pPr>
            <a:r>
              <a:rPr lang="en-US" dirty="0" err="1"/>
              <a:t>Mỗi</a:t>
            </a:r>
            <a:r>
              <a:rPr lang="en-US" dirty="0"/>
              <a:t> </a:t>
            </a:r>
            <a:r>
              <a:rPr lang="en-US" dirty="0" err="1"/>
              <a:t>gói</a:t>
            </a:r>
            <a:r>
              <a:rPr lang="en-US" dirty="0"/>
              <a:t> tin </a:t>
            </a:r>
            <a:r>
              <a:rPr lang="en-US" dirty="0" err="1"/>
              <a:t>có</a:t>
            </a:r>
            <a:r>
              <a:rPr lang="en-US" dirty="0"/>
              <a:t> </a:t>
            </a:r>
            <a:r>
              <a:rPr lang="en-US" dirty="0" err="1"/>
              <a:t>một</a:t>
            </a:r>
            <a:r>
              <a:rPr lang="en-US" dirty="0"/>
              <a:t> virtual circuit identifier (VC ID)</a:t>
            </a:r>
          </a:p>
          <a:p>
            <a:pPr lvl="1">
              <a:lnSpc>
                <a:spcPct val="150000"/>
              </a:lnSpc>
            </a:pPr>
            <a:r>
              <a:rPr lang="en-US" dirty="0" err="1"/>
              <a:t>Các</a:t>
            </a:r>
            <a:r>
              <a:rPr lang="en-US" dirty="0"/>
              <a:t>  router </a:t>
            </a:r>
            <a:r>
              <a:rPr lang="en-US" dirty="0" err="1"/>
              <a:t>duy</a:t>
            </a:r>
            <a:r>
              <a:rPr lang="en-US" dirty="0"/>
              <a:t> </a:t>
            </a:r>
            <a:r>
              <a:rPr lang="en-US" dirty="0" err="1"/>
              <a:t>trì</a:t>
            </a:r>
            <a:r>
              <a:rPr lang="en-US" dirty="0"/>
              <a:t> </a:t>
            </a:r>
            <a:r>
              <a:rPr lang="en-US" dirty="0" err="1"/>
              <a:t>trạng</a:t>
            </a:r>
            <a:r>
              <a:rPr lang="en-US" dirty="0"/>
              <a:t> </a:t>
            </a:r>
            <a:r>
              <a:rPr lang="en-US" dirty="0" err="1"/>
              <a:t>thái</a:t>
            </a:r>
            <a:r>
              <a:rPr lang="en-US" dirty="0"/>
              <a:t> </a:t>
            </a:r>
            <a:r>
              <a:rPr lang="en-US" dirty="0" err="1"/>
              <a:t>kết</a:t>
            </a:r>
            <a:r>
              <a:rPr lang="en-US" dirty="0"/>
              <a:t> </a:t>
            </a:r>
            <a:r>
              <a:rPr lang="en-US" dirty="0" err="1"/>
              <a:t>nối</a:t>
            </a:r>
            <a:r>
              <a:rPr lang="en-US" dirty="0"/>
              <a:t> </a:t>
            </a:r>
            <a:r>
              <a:rPr lang="en-US" dirty="0" err="1"/>
              <a:t>đi</a:t>
            </a:r>
            <a:r>
              <a:rPr lang="en-US" dirty="0"/>
              <a:t> qua</a:t>
            </a:r>
          </a:p>
          <a:p>
            <a:pPr lvl="2">
              <a:lnSpc>
                <a:spcPct val="150000"/>
              </a:lnSpc>
            </a:pPr>
            <a:r>
              <a:rPr lang="en-US" dirty="0" err="1"/>
              <a:t>bảng</a:t>
            </a:r>
            <a:r>
              <a:rPr lang="en-US" dirty="0"/>
              <a:t> </a:t>
            </a:r>
            <a:r>
              <a:rPr lang="en-US" dirty="0" err="1"/>
              <a:t>chuyển</a:t>
            </a:r>
            <a:r>
              <a:rPr lang="en-US" dirty="0"/>
              <a:t> </a:t>
            </a:r>
            <a:r>
              <a:rPr lang="en-US" dirty="0" err="1"/>
              <a:t>đổi</a:t>
            </a:r>
            <a:r>
              <a:rPr lang="en-US" dirty="0"/>
              <a:t> VC ID</a:t>
            </a:r>
          </a:p>
          <a:p>
            <a:pPr lvl="2">
              <a:lnSpc>
                <a:spcPct val="150000"/>
              </a:lnSpc>
            </a:pPr>
            <a:r>
              <a:rPr lang="en-US" dirty="0" err="1"/>
              <a:t>Thay</a:t>
            </a:r>
            <a:r>
              <a:rPr lang="en-US" dirty="0"/>
              <a:t> </a:t>
            </a:r>
            <a:r>
              <a:rPr lang="en-US" dirty="0" err="1"/>
              <a:t>thế</a:t>
            </a:r>
            <a:r>
              <a:rPr lang="en-US" dirty="0"/>
              <a:t> </a:t>
            </a:r>
            <a:r>
              <a:rPr lang="en-US" dirty="0" err="1"/>
              <a:t>thông</a:t>
            </a:r>
            <a:r>
              <a:rPr lang="en-US" dirty="0"/>
              <a:t> tin VD ID </a:t>
            </a:r>
            <a:r>
              <a:rPr lang="en-US" dirty="0" err="1"/>
              <a:t>của</a:t>
            </a:r>
            <a:r>
              <a:rPr lang="en-US" dirty="0"/>
              <a:t> </a:t>
            </a:r>
            <a:r>
              <a:rPr lang="en-US" dirty="0" err="1"/>
              <a:t>gói</a:t>
            </a:r>
            <a:r>
              <a:rPr lang="en-US" dirty="0"/>
              <a:t> tin </a:t>
            </a:r>
            <a:r>
              <a:rPr lang="en-US" dirty="0" err="1"/>
              <a:t>đi</a:t>
            </a:r>
            <a:r>
              <a:rPr lang="en-US" dirty="0"/>
              <a:t> </a:t>
            </a:r>
            <a:r>
              <a:rPr lang="en-US" dirty="0" err="1"/>
              <a:t>ngang</a:t>
            </a:r>
            <a:r>
              <a:rPr lang="en-US" dirty="0"/>
              <a:t> qua router</a:t>
            </a:r>
          </a:p>
          <a:p>
            <a:pPr>
              <a:lnSpc>
                <a:spcPct val="150000"/>
              </a:lnSpc>
            </a:pPr>
            <a:r>
              <a:rPr lang="en-US" dirty="0" err="1"/>
              <a:t>Thông</a:t>
            </a:r>
            <a:r>
              <a:rPr lang="en-US" dirty="0"/>
              <a:t> tin </a:t>
            </a:r>
            <a:r>
              <a:rPr lang="en-US" dirty="0" err="1"/>
              <a:t>định</a:t>
            </a:r>
            <a:r>
              <a:rPr lang="en-US" dirty="0"/>
              <a:t> </a:t>
            </a:r>
            <a:r>
              <a:rPr lang="en-US" dirty="0" err="1"/>
              <a:t>tuyến</a:t>
            </a:r>
            <a:r>
              <a:rPr lang="en-US" dirty="0"/>
              <a:t>: Virtual Circuit number (VC ID)</a:t>
            </a:r>
          </a:p>
          <a:p>
            <a:pPr>
              <a:lnSpc>
                <a:spcPct val="150000"/>
              </a:lnSpc>
            </a:pPr>
            <a:r>
              <a:rPr lang="en-US" dirty="0" err="1"/>
              <a:t>Dùng</a:t>
            </a:r>
            <a:r>
              <a:rPr lang="en-US" dirty="0"/>
              <a:t> </a:t>
            </a:r>
            <a:r>
              <a:rPr lang="en-US" dirty="0" err="1"/>
              <a:t>trong</a:t>
            </a:r>
            <a:r>
              <a:rPr lang="en-US" dirty="0"/>
              <a:t> ATM, X.25, Frame-Relay,…</a:t>
            </a:r>
          </a:p>
        </p:txBody>
      </p:sp>
      <p:sp>
        <p:nvSpPr>
          <p:cNvPr id="4" name="Slide Number Placeholder 3"/>
          <p:cNvSpPr>
            <a:spLocks noGrp="1"/>
          </p:cNvSpPr>
          <p:nvPr>
            <p:ph type="sldNum" sz="quarter" idx="12"/>
          </p:nvPr>
        </p:nvSpPr>
        <p:spPr/>
        <p:txBody>
          <a:bodyPr/>
          <a:lstStyle/>
          <a:p>
            <a:fld id="{4810A696-75C0-4E1D-A482-26D5420205C7}" type="slidenum">
              <a:rPr lang="en-US" smtClean="0"/>
              <a:pPr/>
              <a:t>8</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8179">
                                            <p:txEl>
                                              <p:pRg st="0" end="0"/>
                                            </p:txEl>
                                          </p:spTgt>
                                        </p:tgtEl>
                                        <p:attrNameLst>
                                          <p:attrName>style.visibility</p:attrName>
                                        </p:attrNameLst>
                                      </p:cBhvr>
                                      <p:to>
                                        <p:strVal val="visible"/>
                                      </p:to>
                                    </p:set>
                                    <p:animEffect transition="in" filter="blinds(horizontal)">
                                      <p:cBhvr>
                                        <p:cTn id="7" dur="500"/>
                                        <p:tgtEl>
                                          <p:spTgt spid="17817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78179">
                                            <p:txEl>
                                              <p:pRg st="1" end="1"/>
                                            </p:txEl>
                                          </p:spTgt>
                                        </p:tgtEl>
                                        <p:attrNameLst>
                                          <p:attrName>style.visibility</p:attrName>
                                        </p:attrNameLst>
                                      </p:cBhvr>
                                      <p:to>
                                        <p:strVal val="visible"/>
                                      </p:to>
                                    </p:set>
                                    <p:animEffect transition="in" filter="blinds(horizontal)">
                                      <p:cBhvr>
                                        <p:cTn id="10" dur="500"/>
                                        <p:tgtEl>
                                          <p:spTgt spid="178179">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78179">
                                            <p:txEl>
                                              <p:pRg st="2" end="2"/>
                                            </p:txEl>
                                          </p:spTgt>
                                        </p:tgtEl>
                                        <p:attrNameLst>
                                          <p:attrName>style.visibility</p:attrName>
                                        </p:attrNameLst>
                                      </p:cBhvr>
                                      <p:to>
                                        <p:strVal val="visible"/>
                                      </p:to>
                                    </p:set>
                                    <p:animEffect transition="in" filter="blinds(horizontal)">
                                      <p:cBhvr>
                                        <p:cTn id="13" dur="500"/>
                                        <p:tgtEl>
                                          <p:spTgt spid="178179">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78179">
                                            <p:txEl>
                                              <p:pRg st="3" end="3"/>
                                            </p:txEl>
                                          </p:spTgt>
                                        </p:tgtEl>
                                        <p:attrNameLst>
                                          <p:attrName>style.visibility</p:attrName>
                                        </p:attrNameLst>
                                      </p:cBhvr>
                                      <p:to>
                                        <p:strVal val="visible"/>
                                      </p:to>
                                    </p:set>
                                    <p:animEffect transition="in" filter="blinds(horizontal)">
                                      <p:cBhvr>
                                        <p:cTn id="16" dur="500"/>
                                        <p:tgtEl>
                                          <p:spTgt spid="178179">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78179">
                                            <p:txEl>
                                              <p:pRg st="4" end="4"/>
                                            </p:txEl>
                                          </p:spTgt>
                                        </p:tgtEl>
                                        <p:attrNameLst>
                                          <p:attrName>style.visibility</p:attrName>
                                        </p:attrNameLst>
                                      </p:cBhvr>
                                      <p:to>
                                        <p:strVal val="visible"/>
                                      </p:to>
                                    </p:set>
                                    <p:animEffect transition="in" filter="blinds(horizontal)">
                                      <p:cBhvr>
                                        <p:cTn id="19" dur="500"/>
                                        <p:tgtEl>
                                          <p:spTgt spid="178179">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78179">
                                            <p:txEl>
                                              <p:pRg st="5" end="5"/>
                                            </p:txEl>
                                          </p:spTgt>
                                        </p:tgtEl>
                                        <p:attrNameLst>
                                          <p:attrName>style.visibility</p:attrName>
                                        </p:attrNameLst>
                                      </p:cBhvr>
                                      <p:to>
                                        <p:strVal val="visible"/>
                                      </p:to>
                                    </p:set>
                                    <p:animEffect transition="in" filter="blinds(horizontal)">
                                      <p:cBhvr>
                                        <p:cTn id="22" dur="500"/>
                                        <p:tgtEl>
                                          <p:spTgt spid="178179">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78179">
                                            <p:txEl>
                                              <p:pRg st="6" end="6"/>
                                            </p:txEl>
                                          </p:spTgt>
                                        </p:tgtEl>
                                        <p:attrNameLst>
                                          <p:attrName>style.visibility</p:attrName>
                                        </p:attrNameLst>
                                      </p:cBhvr>
                                      <p:to>
                                        <p:strVal val="visible"/>
                                      </p:to>
                                    </p:set>
                                    <p:animEffect transition="in" filter="blinds(horizontal)">
                                      <p:cBhvr>
                                        <p:cTn id="25" dur="500"/>
                                        <p:tgtEl>
                                          <p:spTgt spid="178179">
                                            <p:txEl>
                                              <p:pRg st="6" end="6"/>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78179">
                                            <p:txEl>
                                              <p:pRg st="7" end="7"/>
                                            </p:txEl>
                                          </p:spTgt>
                                        </p:tgtEl>
                                        <p:attrNameLst>
                                          <p:attrName>style.visibility</p:attrName>
                                        </p:attrNameLst>
                                      </p:cBhvr>
                                      <p:to>
                                        <p:strVal val="visible"/>
                                      </p:to>
                                    </p:set>
                                    <p:animEffect transition="in" filter="blinds(horizontal)">
                                      <p:cBhvr>
                                        <p:cTn id="28" dur="500"/>
                                        <p:tgtEl>
                                          <p:spTgt spid="178179">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78179">
                                            <p:txEl>
                                              <p:pRg st="8" end="8"/>
                                            </p:txEl>
                                          </p:spTgt>
                                        </p:tgtEl>
                                        <p:attrNameLst>
                                          <p:attrName>style.visibility</p:attrName>
                                        </p:attrNameLst>
                                      </p:cBhvr>
                                      <p:to>
                                        <p:strVal val="visible"/>
                                      </p:to>
                                    </p:set>
                                    <p:animEffect transition="in" filter="blinds(horizontal)">
                                      <p:cBhvr>
                                        <p:cTn id="33" dur="500"/>
                                        <p:tgtEl>
                                          <p:spTgt spid="178179">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78179">
                                            <p:txEl>
                                              <p:pRg st="9" end="9"/>
                                            </p:txEl>
                                          </p:spTgt>
                                        </p:tgtEl>
                                        <p:attrNameLst>
                                          <p:attrName>style.visibility</p:attrName>
                                        </p:attrNameLst>
                                      </p:cBhvr>
                                      <p:to>
                                        <p:strVal val="visible"/>
                                      </p:to>
                                    </p:set>
                                    <p:animEffect transition="in" filter="blinds(horizontal)">
                                      <p:cBhvr>
                                        <p:cTn id="38" dur="500"/>
                                        <p:tgtEl>
                                          <p:spTgt spid="17817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7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Virtual circuit (VC) network - 2</a:t>
            </a:r>
            <a:endParaRPr lang="vi-VN" dirty="0"/>
          </a:p>
        </p:txBody>
      </p:sp>
      <p:sp>
        <p:nvSpPr>
          <p:cNvPr id="7" name="Freeform 7"/>
          <p:cNvSpPr>
            <a:spLocks/>
          </p:cNvSpPr>
          <p:nvPr/>
        </p:nvSpPr>
        <p:spPr bwMode="auto">
          <a:xfrm>
            <a:off x="3278187" y="3617913"/>
            <a:ext cx="2847975" cy="1481137"/>
          </a:xfrm>
          <a:custGeom>
            <a:avLst/>
            <a:gdLst/>
            <a:ahLst/>
            <a:cxnLst>
              <a:cxn ang="0">
                <a:pos x="6" y="483"/>
              </a:cxn>
              <a:cxn ang="0">
                <a:pos x="108" y="125"/>
              </a:cxn>
              <a:cxn ang="0">
                <a:pos x="559" y="100"/>
              </a:cxn>
              <a:cxn ang="0">
                <a:pos x="1128" y="29"/>
              </a:cxn>
              <a:cxn ang="0">
                <a:pos x="1716" y="275"/>
              </a:cxn>
              <a:cxn ang="0">
                <a:pos x="1596" y="827"/>
              </a:cxn>
              <a:cxn ang="0">
                <a:pos x="1380" y="911"/>
              </a:cxn>
              <a:cxn ang="0">
                <a:pos x="840" y="929"/>
              </a:cxn>
              <a:cxn ang="0">
                <a:pos x="414" y="911"/>
              </a:cxn>
              <a:cxn ang="0">
                <a:pos x="143" y="832"/>
              </a:cxn>
              <a:cxn ang="0">
                <a:pos x="6" y="483"/>
              </a:cxn>
            </a:cxnLst>
            <a:rect l="0" t="0" r="r" b="b"/>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w="9525">
            <a:noFill/>
            <a:round/>
            <a:headEnd/>
            <a:tailEnd/>
          </a:ln>
          <a:effectLst/>
        </p:spPr>
        <p:txBody>
          <a:bodyPr wrap="none" anchor="ctr"/>
          <a:lstStyle/>
          <a:p>
            <a:endParaRPr lang="vi-VN"/>
          </a:p>
        </p:txBody>
      </p:sp>
      <p:sp>
        <p:nvSpPr>
          <p:cNvPr id="8" name="Line 101"/>
          <p:cNvSpPr>
            <a:spLocks noChangeShapeType="1"/>
          </p:cNvSpPr>
          <p:nvPr/>
        </p:nvSpPr>
        <p:spPr bwMode="auto">
          <a:xfrm rot="5400000" flipV="1">
            <a:off x="2632075" y="3360737"/>
            <a:ext cx="6350" cy="1577975"/>
          </a:xfrm>
          <a:prstGeom prst="line">
            <a:avLst/>
          </a:prstGeom>
          <a:noFill/>
          <a:ln w="12700">
            <a:solidFill>
              <a:schemeClr val="tx1"/>
            </a:solidFill>
            <a:round/>
            <a:headEnd/>
            <a:tailEnd/>
          </a:ln>
          <a:effectLst/>
        </p:spPr>
        <p:txBody>
          <a:bodyPr wrap="none" anchor="ctr"/>
          <a:lstStyle/>
          <a:p>
            <a:endParaRPr lang="vi-VN"/>
          </a:p>
        </p:txBody>
      </p:sp>
      <p:sp>
        <p:nvSpPr>
          <p:cNvPr id="9" name="Freeform 107"/>
          <p:cNvSpPr>
            <a:spLocks/>
          </p:cNvSpPr>
          <p:nvPr/>
        </p:nvSpPr>
        <p:spPr bwMode="auto">
          <a:xfrm>
            <a:off x="3916362" y="3911600"/>
            <a:ext cx="542925" cy="295275"/>
          </a:xfrm>
          <a:custGeom>
            <a:avLst/>
            <a:gdLst/>
            <a:ahLst/>
            <a:cxnLst>
              <a:cxn ang="0">
                <a:pos x="0" y="186"/>
              </a:cxn>
              <a:cxn ang="0">
                <a:pos x="342" y="0"/>
              </a:cxn>
            </a:cxnLst>
            <a:rect l="0" t="0" r="r" b="b"/>
            <a:pathLst>
              <a:path w="342" h="186">
                <a:moveTo>
                  <a:pt x="0" y="186"/>
                </a:moveTo>
                <a:lnTo>
                  <a:pt x="342" y="0"/>
                </a:lnTo>
              </a:path>
            </a:pathLst>
          </a:custGeom>
          <a:noFill/>
          <a:ln w="12700">
            <a:solidFill>
              <a:schemeClr val="tx1"/>
            </a:solidFill>
            <a:round/>
            <a:headEnd/>
            <a:tailEnd/>
          </a:ln>
          <a:effectLst/>
        </p:spPr>
        <p:txBody>
          <a:bodyPr wrap="none" anchor="ctr"/>
          <a:lstStyle/>
          <a:p>
            <a:endParaRPr lang="vi-VN"/>
          </a:p>
        </p:txBody>
      </p:sp>
      <p:grpSp>
        <p:nvGrpSpPr>
          <p:cNvPr id="3" name="Group 427"/>
          <p:cNvGrpSpPr>
            <a:grpSpLocks/>
          </p:cNvGrpSpPr>
          <p:nvPr/>
        </p:nvGrpSpPr>
        <p:grpSpPr bwMode="auto">
          <a:xfrm>
            <a:off x="404812" y="2281238"/>
            <a:ext cx="1566863" cy="1987550"/>
            <a:chOff x="2366" y="929"/>
            <a:chExt cx="987" cy="1252"/>
          </a:xfrm>
        </p:grpSpPr>
        <p:graphicFrame>
          <p:nvGraphicFramePr>
            <p:cNvPr id="95" name="Object 49"/>
            <p:cNvGraphicFramePr>
              <a:graphicFrameLocks noChangeAspect="1"/>
            </p:cNvGraphicFramePr>
            <p:nvPr/>
          </p:nvGraphicFramePr>
          <p:xfrm>
            <a:off x="2741" y="929"/>
            <a:ext cx="333" cy="264"/>
          </p:xfrm>
          <a:graphic>
            <a:graphicData uri="http://schemas.openxmlformats.org/presentationml/2006/ole">
              <mc:AlternateContent xmlns:mc="http://schemas.openxmlformats.org/markup-compatibility/2006">
                <mc:Choice xmlns:v="urn:schemas-microsoft-com:vml" Requires="v">
                  <p:oleObj name="Clip" r:id="rId3" imgW="1305000" imgH="1085760" progId="">
                    <p:embed/>
                  </p:oleObj>
                </mc:Choice>
                <mc:Fallback>
                  <p:oleObj name="Clip" r:id="rId3" imgW="1305000" imgH="108576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1" y="929"/>
                          <a:ext cx="333" cy="264"/>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nvGrpSpPr>
            <p:cNvPr id="4" name="Group 402"/>
            <p:cNvGrpSpPr>
              <a:grpSpLocks/>
            </p:cNvGrpSpPr>
            <p:nvPr/>
          </p:nvGrpSpPr>
          <p:grpSpPr bwMode="auto">
            <a:xfrm>
              <a:off x="2366" y="1149"/>
              <a:ext cx="987" cy="1038"/>
              <a:chOff x="2956" y="969"/>
              <a:chExt cx="513" cy="529"/>
            </a:xfrm>
          </p:grpSpPr>
          <p:sp>
            <p:nvSpPr>
              <p:cNvPr id="97" name="Rectangle 403"/>
              <p:cNvSpPr>
                <a:spLocks noChangeArrowheads="1"/>
              </p:cNvSpPr>
              <p:nvPr/>
            </p:nvSpPr>
            <p:spPr bwMode="auto">
              <a:xfrm>
                <a:off x="3018" y="969"/>
                <a:ext cx="426" cy="489"/>
              </a:xfrm>
              <a:prstGeom prst="rect">
                <a:avLst/>
              </a:prstGeom>
              <a:solidFill>
                <a:schemeClr val="accent2"/>
              </a:solidFill>
              <a:ln w="9525">
                <a:noFill/>
                <a:miter lim="800000"/>
                <a:headEnd/>
                <a:tailEnd/>
              </a:ln>
              <a:effectLst/>
            </p:spPr>
            <p:txBody>
              <a:bodyPr wrap="none" anchor="ctr"/>
              <a:lstStyle/>
              <a:p>
                <a:endParaRPr lang="vi-VN"/>
              </a:p>
            </p:txBody>
          </p:sp>
          <p:sp>
            <p:nvSpPr>
              <p:cNvPr id="98" name="Rectangle 404"/>
              <p:cNvSpPr>
                <a:spLocks noChangeArrowheads="1"/>
              </p:cNvSpPr>
              <p:nvPr/>
            </p:nvSpPr>
            <p:spPr bwMode="auto">
              <a:xfrm>
                <a:off x="2997" y="984"/>
                <a:ext cx="435" cy="504"/>
              </a:xfrm>
              <a:prstGeom prst="rect">
                <a:avLst/>
              </a:prstGeom>
              <a:solidFill>
                <a:schemeClr val="bg1"/>
              </a:solidFill>
              <a:ln w="12700">
                <a:solidFill>
                  <a:schemeClr val="tx1"/>
                </a:solidFill>
                <a:miter lim="800000"/>
                <a:headEnd/>
                <a:tailEnd/>
              </a:ln>
              <a:effectLst/>
            </p:spPr>
            <p:txBody>
              <a:bodyPr wrap="none" anchor="ctr"/>
              <a:lstStyle/>
              <a:p>
                <a:endParaRPr lang="vi-VN"/>
              </a:p>
            </p:txBody>
          </p:sp>
          <p:sp>
            <p:nvSpPr>
              <p:cNvPr id="99" name="Rectangle 405"/>
              <p:cNvSpPr>
                <a:spLocks noChangeArrowheads="1"/>
              </p:cNvSpPr>
              <p:nvPr/>
            </p:nvSpPr>
            <p:spPr bwMode="auto">
              <a:xfrm>
                <a:off x="3000" y="1185"/>
                <a:ext cx="432" cy="108"/>
              </a:xfrm>
              <a:prstGeom prst="rect">
                <a:avLst/>
              </a:prstGeom>
              <a:solidFill>
                <a:srgbClr val="FF0000"/>
              </a:solidFill>
              <a:ln w="9525">
                <a:noFill/>
                <a:miter lim="800000"/>
                <a:headEnd/>
                <a:tailEnd/>
              </a:ln>
              <a:effectLst/>
            </p:spPr>
            <p:txBody>
              <a:bodyPr wrap="none" anchor="ctr"/>
              <a:lstStyle/>
              <a:p>
                <a:endParaRPr lang="vi-VN"/>
              </a:p>
            </p:txBody>
          </p:sp>
          <p:sp>
            <p:nvSpPr>
              <p:cNvPr id="100" name="Text Box 406"/>
              <p:cNvSpPr txBox="1">
                <a:spLocks noChangeArrowheads="1"/>
              </p:cNvSpPr>
              <p:nvPr/>
            </p:nvSpPr>
            <p:spPr bwMode="auto">
              <a:xfrm>
                <a:off x="2956" y="978"/>
                <a:ext cx="513" cy="520"/>
              </a:xfrm>
              <a:prstGeom prst="rect">
                <a:avLst/>
              </a:prstGeom>
              <a:noFill/>
              <a:ln w="9525">
                <a:noFill/>
                <a:miter lim="800000"/>
                <a:headEnd/>
                <a:tailEnd/>
              </a:ln>
              <a:effectLst/>
            </p:spPr>
            <p:txBody>
              <a:bodyPr>
                <a:spAutoFit/>
              </a:bodyPr>
              <a:lstStyle/>
              <a:p>
                <a:pPr algn="ctr"/>
                <a:r>
                  <a:rPr lang="en-US" sz="2000"/>
                  <a:t>application</a:t>
                </a:r>
              </a:p>
              <a:p>
                <a:pPr algn="ctr"/>
                <a:r>
                  <a:rPr lang="en-US" sz="2000"/>
                  <a:t>transport</a:t>
                </a:r>
              </a:p>
              <a:p>
                <a:pPr algn="ctr"/>
                <a:r>
                  <a:rPr lang="en-US" sz="2000">
                    <a:solidFill>
                      <a:schemeClr val="bg1"/>
                    </a:solidFill>
                  </a:rPr>
                  <a:t>network</a:t>
                </a:r>
                <a:endParaRPr lang="en-US" sz="2000"/>
              </a:p>
              <a:p>
                <a:pPr algn="ctr"/>
                <a:r>
                  <a:rPr lang="en-US" sz="2000"/>
                  <a:t>data link</a:t>
                </a:r>
              </a:p>
              <a:p>
                <a:pPr algn="ctr"/>
                <a:r>
                  <a:rPr lang="en-US" sz="2000"/>
                  <a:t>physical</a:t>
                </a:r>
                <a:endParaRPr lang="en-US" sz="2000">
                  <a:latin typeface="Times New Roman" pitchFamily="18" charset="0"/>
                </a:endParaRPr>
              </a:p>
            </p:txBody>
          </p:sp>
          <p:sp>
            <p:nvSpPr>
              <p:cNvPr id="101" name="Line 407"/>
              <p:cNvSpPr>
                <a:spLocks noChangeShapeType="1"/>
              </p:cNvSpPr>
              <p:nvPr/>
            </p:nvSpPr>
            <p:spPr bwMode="auto">
              <a:xfrm>
                <a:off x="2997" y="1194"/>
                <a:ext cx="435" cy="3"/>
              </a:xfrm>
              <a:prstGeom prst="line">
                <a:avLst/>
              </a:prstGeom>
              <a:noFill/>
              <a:ln w="12700">
                <a:solidFill>
                  <a:schemeClr val="tx1"/>
                </a:solidFill>
                <a:round/>
                <a:headEnd/>
                <a:tailEnd/>
              </a:ln>
              <a:effectLst/>
            </p:spPr>
            <p:txBody>
              <a:bodyPr wrap="none" anchor="ctr"/>
              <a:lstStyle/>
              <a:p>
                <a:endParaRPr lang="vi-VN"/>
              </a:p>
            </p:txBody>
          </p:sp>
          <p:sp>
            <p:nvSpPr>
              <p:cNvPr id="102" name="Line 408"/>
              <p:cNvSpPr>
                <a:spLocks noChangeShapeType="1"/>
              </p:cNvSpPr>
              <p:nvPr/>
            </p:nvSpPr>
            <p:spPr bwMode="auto">
              <a:xfrm>
                <a:off x="3003" y="1290"/>
                <a:ext cx="435" cy="3"/>
              </a:xfrm>
              <a:prstGeom prst="line">
                <a:avLst/>
              </a:prstGeom>
              <a:noFill/>
              <a:ln w="12700">
                <a:solidFill>
                  <a:schemeClr val="tx1"/>
                </a:solidFill>
                <a:round/>
                <a:headEnd/>
                <a:tailEnd/>
              </a:ln>
              <a:effectLst/>
            </p:spPr>
            <p:txBody>
              <a:bodyPr wrap="none" anchor="ctr"/>
              <a:lstStyle/>
              <a:p>
                <a:endParaRPr lang="vi-VN"/>
              </a:p>
            </p:txBody>
          </p:sp>
          <p:sp>
            <p:nvSpPr>
              <p:cNvPr id="103" name="Line 409"/>
              <p:cNvSpPr>
                <a:spLocks noChangeShapeType="1"/>
              </p:cNvSpPr>
              <p:nvPr/>
            </p:nvSpPr>
            <p:spPr bwMode="auto">
              <a:xfrm>
                <a:off x="3003" y="1374"/>
                <a:ext cx="435" cy="3"/>
              </a:xfrm>
              <a:prstGeom prst="line">
                <a:avLst/>
              </a:prstGeom>
              <a:noFill/>
              <a:ln w="12700">
                <a:solidFill>
                  <a:schemeClr val="tx1"/>
                </a:solidFill>
                <a:round/>
                <a:headEnd/>
                <a:tailEnd/>
              </a:ln>
              <a:effectLst/>
            </p:spPr>
            <p:txBody>
              <a:bodyPr wrap="none" anchor="ctr"/>
              <a:lstStyle/>
              <a:p>
                <a:endParaRPr lang="vi-VN"/>
              </a:p>
            </p:txBody>
          </p:sp>
          <p:sp>
            <p:nvSpPr>
              <p:cNvPr id="104" name="Line 410"/>
              <p:cNvSpPr>
                <a:spLocks noChangeShapeType="1"/>
              </p:cNvSpPr>
              <p:nvPr/>
            </p:nvSpPr>
            <p:spPr bwMode="auto">
              <a:xfrm>
                <a:off x="3003" y="1092"/>
                <a:ext cx="435" cy="3"/>
              </a:xfrm>
              <a:prstGeom prst="line">
                <a:avLst/>
              </a:prstGeom>
              <a:noFill/>
              <a:ln w="12700">
                <a:solidFill>
                  <a:schemeClr val="tx1"/>
                </a:solidFill>
                <a:round/>
                <a:headEnd/>
                <a:tailEnd/>
              </a:ln>
              <a:effectLst/>
            </p:spPr>
            <p:txBody>
              <a:bodyPr wrap="none" anchor="ctr"/>
              <a:lstStyle/>
              <a:p>
                <a:endParaRPr lang="vi-VN"/>
              </a:p>
            </p:txBody>
          </p:sp>
        </p:grpSp>
      </p:grpSp>
      <p:sp>
        <p:nvSpPr>
          <p:cNvPr id="105" name="Freeform 420"/>
          <p:cNvSpPr>
            <a:spLocks/>
          </p:cNvSpPr>
          <p:nvPr/>
        </p:nvSpPr>
        <p:spPr bwMode="auto">
          <a:xfrm>
            <a:off x="4957762" y="3905250"/>
            <a:ext cx="504825" cy="307975"/>
          </a:xfrm>
          <a:custGeom>
            <a:avLst/>
            <a:gdLst/>
            <a:ahLst/>
            <a:cxnLst>
              <a:cxn ang="0">
                <a:pos x="0" y="0"/>
              </a:cxn>
              <a:cxn ang="0">
                <a:pos x="318" y="194"/>
              </a:cxn>
            </a:cxnLst>
            <a:rect l="0" t="0" r="r" b="b"/>
            <a:pathLst>
              <a:path w="318" h="194">
                <a:moveTo>
                  <a:pt x="0" y="0"/>
                </a:moveTo>
                <a:lnTo>
                  <a:pt x="318" y="194"/>
                </a:lnTo>
              </a:path>
            </a:pathLst>
          </a:custGeom>
          <a:noFill/>
          <a:ln w="12700">
            <a:solidFill>
              <a:schemeClr val="tx1"/>
            </a:solidFill>
            <a:round/>
            <a:headEnd/>
            <a:tailEnd/>
          </a:ln>
          <a:effectLst/>
        </p:spPr>
        <p:txBody>
          <a:bodyPr wrap="none" anchor="ctr"/>
          <a:lstStyle/>
          <a:p>
            <a:endParaRPr lang="vi-VN"/>
          </a:p>
        </p:txBody>
      </p:sp>
      <p:sp>
        <p:nvSpPr>
          <p:cNvPr id="106" name="Freeform 421"/>
          <p:cNvSpPr>
            <a:spLocks/>
          </p:cNvSpPr>
          <p:nvPr/>
        </p:nvSpPr>
        <p:spPr bwMode="auto">
          <a:xfrm>
            <a:off x="3892550" y="4297363"/>
            <a:ext cx="481012" cy="238125"/>
          </a:xfrm>
          <a:custGeom>
            <a:avLst/>
            <a:gdLst/>
            <a:ahLst/>
            <a:cxnLst>
              <a:cxn ang="0">
                <a:pos x="0" y="0"/>
              </a:cxn>
              <a:cxn ang="0">
                <a:pos x="294" y="174"/>
              </a:cxn>
            </a:cxnLst>
            <a:rect l="0" t="0" r="r" b="b"/>
            <a:pathLst>
              <a:path w="294" h="174">
                <a:moveTo>
                  <a:pt x="0" y="0"/>
                </a:moveTo>
                <a:lnTo>
                  <a:pt x="294" y="174"/>
                </a:lnTo>
              </a:path>
            </a:pathLst>
          </a:custGeom>
          <a:noFill/>
          <a:ln w="12700">
            <a:solidFill>
              <a:schemeClr val="tx1"/>
            </a:solidFill>
            <a:round/>
            <a:headEnd/>
            <a:tailEnd/>
          </a:ln>
          <a:effectLst/>
        </p:spPr>
        <p:txBody>
          <a:bodyPr wrap="none" anchor="ctr"/>
          <a:lstStyle/>
          <a:p>
            <a:endParaRPr lang="vi-VN"/>
          </a:p>
        </p:txBody>
      </p:sp>
      <p:sp>
        <p:nvSpPr>
          <p:cNvPr id="107" name="Freeform 422"/>
          <p:cNvSpPr>
            <a:spLocks/>
          </p:cNvSpPr>
          <p:nvPr/>
        </p:nvSpPr>
        <p:spPr bwMode="auto">
          <a:xfrm>
            <a:off x="4840287" y="4273550"/>
            <a:ext cx="628650" cy="247650"/>
          </a:xfrm>
          <a:custGeom>
            <a:avLst/>
            <a:gdLst/>
            <a:ahLst/>
            <a:cxnLst>
              <a:cxn ang="0">
                <a:pos x="0" y="174"/>
              </a:cxn>
              <a:cxn ang="0">
                <a:pos x="378" y="0"/>
              </a:cxn>
            </a:cxnLst>
            <a:rect l="0" t="0" r="r" b="b"/>
            <a:pathLst>
              <a:path w="378" h="174">
                <a:moveTo>
                  <a:pt x="0" y="174"/>
                </a:moveTo>
                <a:lnTo>
                  <a:pt x="378" y="0"/>
                </a:lnTo>
              </a:path>
            </a:pathLst>
          </a:custGeom>
          <a:noFill/>
          <a:ln w="12700">
            <a:solidFill>
              <a:schemeClr val="tx1"/>
            </a:solidFill>
            <a:round/>
            <a:headEnd/>
            <a:tailEnd/>
          </a:ln>
          <a:effectLst/>
        </p:spPr>
        <p:txBody>
          <a:bodyPr wrap="none" anchor="ctr"/>
          <a:lstStyle/>
          <a:p>
            <a:endParaRPr lang="vi-VN"/>
          </a:p>
        </p:txBody>
      </p:sp>
      <p:sp>
        <p:nvSpPr>
          <p:cNvPr id="108" name="Freeform 423"/>
          <p:cNvSpPr>
            <a:spLocks/>
          </p:cNvSpPr>
          <p:nvPr/>
        </p:nvSpPr>
        <p:spPr bwMode="auto">
          <a:xfrm>
            <a:off x="5507037" y="4327525"/>
            <a:ext cx="206375" cy="508000"/>
          </a:xfrm>
          <a:custGeom>
            <a:avLst/>
            <a:gdLst/>
            <a:ahLst/>
            <a:cxnLst>
              <a:cxn ang="0">
                <a:pos x="0" y="500"/>
              </a:cxn>
              <a:cxn ang="0">
                <a:pos x="118" y="0"/>
              </a:cxn>
            </a:cxnLst>
            <a:rect l="0" t="0" r="r" b="b"/>
            <a:pathLst>
              <a:path w="118" h="500">
                <a:moveTo>
                  <a:pt x="0" y="500"/>
                </a:moveTo>
                <a:lnTo>
                  <a:pt x="118" y="0"/>
                </a:lnTo>
              </a:path>
            </a:pathLst>
          </a:custGeom>
          <a:noFill/>
          <a:ln w="12700">
            <a:solidFill>
              <a:schemeClr val="tx1"/>
            </a:solidFill>
            <a:round/>
            <a:headEnd/>
            <a:tailEnd/>
          </a:ln>
          <a:effectLst/>
        </p:spPr>
        <p:txBody>
          <a:bodyPr wrap="none" anchor="ctr"/>
          <a:lstStyle/>
          <a:p>
            <a:endParaRPr lang="vi-VN"/>
          </a:p>
        </p:txBody>
      </p:sp>
      <p:sp>
        <p:nvSpPr>
          <p:cNvPr id="109" name="Freeform 424"/>
          <p:cNvSpPr>
            <a:spLocks/>
          </p:cNvSpPr>
          <p:nvPr/>
        </p:nvSpPr>
        <p:spPr bwMode="auto">
          <a:xfrm>
            <a:off x="4271962" y="4860925"/>
            <a:ext cx="736600" cy="74613"/>
          </a:xfrm>
          <a:custGeom>
            <a:avLst/>
            <a:gdLst/>
            <a:ahLst/>
            <a:cxnLst>
              <a:cxn ang="0">
                <a:pos x="370" y="32"/>
              </a:cxn>
              <a:cxn ang="0">
                <a:pos x="0" y="0"/>
              </a:cxn>
            </a:cxnLst>
            <a:rect l="0" t="0" r="r" b="b"/>
            <a:pathLst>
              <a:path w="370" h="32">
                <a:moveTo>
                  <a:pt x="370" y="32"/>
                </a:moveTo>
                <a:lnTo>
                  <a:pt x="0" y="0"/>
                </a:lnTo>
              </a:path>
            </a:pathLst>
          </a:custGeom>
          <a:noFill/>
          <a:ln w="12700">
            <a:solidFill>
              <a:schemeClr val="tx1"/>
            </a:solidFill>
            <a:round/>
            <a:headEnd/>
            <a:tailEnd/>
          </a:ln>
          <a:effectLst/>
        </p:spPr>
        <p:txBody>
          <a:bodyPr wrap="none" anchor="ctr"/>
          <a:lstStyle/>
          <a:p>
            <a:endParaRPr lang="vi-VN"/>
          </a:p>
        </p:txBody>
      </p:sp>
      <p:sp>
        <p:nvSpPr>
          <p:cNvPr id="110" name="Freeform 425"/>
          <p:cNvSpPr>
            <a:spLocks/>
          </p:cNvSpPr>
          <p:nvPr/>
        </p:nvSpPr>
        <p:spPr bwMode="auto">
          <a:xfrm>
            <a:off x="3735387" y="4321175"/>
            <a:ext cx="193675" cy="425450"/>
          </a:xfrm>
          <a:custGeom>
            <a:avLst/>
            <a:gdLst/>
            <a:ahLst/>
            <a:cxnLst>
              <a:cxn ang="0">
                <a:pos x="162" y="408"/>
              </a:cxn>
              <a:cxn ang="0">
                <a:pos x="176" y="412"/>
              </a:cxn>
              <a:cxn ang="0">
                <a:pos x="0" y="0"/>
              </a:cxn>
            </a:cxnLst>
            <a:rect l="0" t="0" r="r" b="b"/>
            <a:pathLst>
              <a:path w="176" h="412">
                <a:moveTo>
                  <a:pt x="162" y="408"/>
                </a:moveTo>
                <a:lnTo>
                  <a:pt x="176" y="412"/>
                </a:lnTo>
                <a:lnTo>
                  <a:pt x="0" y="0"/>
                </a:lnTo>
              </a:path>
            </a:pathLst>
          </a:custGeom>
          <a:noFill/>
          <a:ln w="12700">
            <a:solidFill>
              <a:schemeClr val="tx1"/>
            </a:solidFill>
            <a:round/>
            <a:headEnd/>
            <a:tailEnd/>
          </a:ln>
          <a:effectLst/>
        </p:spPr>
        <p:txBody>
          <a:bodyPr wrap="none" anchor="ctr"/>
          <a:lstStyle/>
          <a:p>
            <a:endParaRPr lang="vi-VN"/>
          </a:p>
        </p:txBody>
      </p:sp>
      <p:grpSp>
        <p:nvGrpSpPr>
          <p:cNvPr id="5" name="Group 428"/>
          <p:cNvGrpSpPr>
            <a:grpSpLocks/>
          </p:cNvGrpSpPr>
          <p:nvPr/>
        </p:nvGrpSpPr>
        <p:grpSpPr bwMode="auto">
          <a:xfrm>
            <a:off x="7186612" y="2452688"/>
            <a:ext cx="1566863" cy="1987550"/>
            <a:chOff x="2366" y="929"/>
            <a:chExt cx="987" cy="1252"/>
          </a:xfrm>
        </p:grpSpPr>
        <p:graphicFrame>
          <p:nvGraphicFramePr>
            <p:cNvPr id="112" name="Object 429"/>
            <p:cNvGraphicFramePr>
              <a:graphicFrameLocks noChangeAspect="1"/>
            </p:cNvGraphicFramePr>
            <p:nvPr/>
          </p:nvGraphicFramePr>
          <p:xfrm>
            <a:off x="2741" y="929"/>
            <a:ext cx="333" cy="264"/>
          </p:xfrm>
          <a:graphic>
            <a:graphicData uri="http://schemas.openxmlformats.org/presentationml/2006/ole">
              <mc:AlternateContent xmlns:mc="http://schemas.openxmlformats.org/markup-compatibility/2006">
                <mc:Choice xmlns:v="urn:schemas-microsoft-com:vml" Requires="v">
                  <p:oleObj name="Clip" r:id="rId5" imgW="1305000" imgH="1085760" progId="">
                    <p:embed/>
                  </p:oleObj>
                </mc:Choice>
                <mc:Fallback>
                  <p:oleObj name="Clip" r:id="rId5" imgW="1305000" imgH="1085760" progI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1" y="929"/>
                          <a:ext cx="333" cy="264"/>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nvGrpSpPr>
            <p:cNvPr id="6" name="Group 430"/>
            <p:cNvGrpSpPr>
              <a:grpSpLocks/>
            </p:cNvGrpSpPr>
            <p:nvPr/>
          </p:nvGrpSpPr>
          <p:grpSpPr bwMode="auto">
            <a:xfrm>
              <a:off x="2366" y="1149"/>
              <a:ext cx="987" cy="1038"/>
              <a:chOff x="2956" y="969"/>
              <a:chExt cx="513" cy="529"/>
            </a:xfrm>
          </p:grpSpPr>
          <p:sp>
            <p:nvSpPr>
              <p:cNvPr id="114" name="Rectangle 431"/>
              <p:cNvSpPr>
                <a:spLocks noChangeArrowheads="1"/>
              </p:cNvSpPr>
              <p:nvPr/>
            </p:nvSpPr>
            <p:spPr bwMode="auto">
              <a:xfrm>
                <a:off x="3018" y="969"/>
                <a:ext cx="426" cy="489"/>
              </a:xfrm>
              <a:prstGeom prst="rect">
                <a:avLst/>
              </a:prstGeom>
              <a:solidFill>
                <a:schemeClr val="accent2"/>
              </a:solidFill>
              <a:ln w="9525">
                <a:noFill/>
                <a:miter lim="800000"/>
                <a:headEnd/>
                <a:tailEnd/>
              </a:ln>
              <a:effectLst/>
            </p:spPr>
            <p:txBody>
              <a:bodyPr wrap="none" anchor="ctr"/>
              <a:lstStyle/>
              <a:p>
                <a:endParaRPr lang="vi-VN"/>
              </a:p>
            </p:txBody>
          </p:sp>
          <p:sp>
            <p:nvSpPr>
              <p:cNvPr id="115" name="Rectangle 432"/>
              <p:cNvSpPr>
                <a:spLocks noChangeArrowheads="1"/>
              </p:cNvSpPr>
              <p:nvPr/>
            </p:nvSpPr>
            <p:spPr bwMode="auto">
              <a:xfrm>
                <a:off x="2997" y="984"/>
                <a:ext cx="435" cy="504"/>
              </a:xfrm>
              <a:prstGeom prst="rect">
                <a:avLst/>
              </a:prstGeom>
              <a:solidFill>
                <a:schemeClr val="bg1"/>
              </a:solidFill>
              <a:ln w="12700">
                <a:solidFill>
                  <a:schemeClr val="tx1"/>
                </a:solidFill>
                <a:miter lim="800000"/>
                <a:headEnd/>
                <a:tailEnd/>
              </a:ln>
              <a:effectLst/>
            </p:spPr>
            <p:txBody>
              <a:bodyPr wrap="none" anchor="ctr"/>
              <a:lstStyle/>
              <a:p>
                <a:endParaRPr lang="vi-VN"/>
              </a:p>
            </p:txBody>
          </p:sp>
          <p:sp>
            <p:nvSpPr>
              <p:cNvPr id="116" name="Rectangle 433"/>
              <p:cNvSpPr>
                <a:spLocks noChangeArrowheads="1"/>
              </p:cNvSpPr>
              <p:nvPr/>
            </p:nvSpPr>
            <p:spPr bwMode="auto">
              <a:xfrm>
                <a:off x="3000" y="1185"/>
                <a:ext cx="432" cy="108"/>
              </a:xfrm>
              <a:prstGeom prst="rect">
                <a:avLst/>
              </a:prstGeom>
              <a:solidFill>
                <a:srgbClr val="FF0000"/>
              </a:solidFill>
              <a:ln w="9525">
                <a:noFill/>
                <a:miter lim="800000"/>
                <a:headEnd/>
                <a:tailEnd/>
              </a:ln>
              <a:effectLst/>
            </p:spPr>
            <p:txBody>
              <a:bodyPr wrap="none" anchor="ctr"/>
              <a:lstStyle/>
              <a:p>
                <a:endParaRPr lang="vi-VN"/>
              </a:p>
            </p:txBody>
          </p:sp>
          <p:sp>
            <p:nvSpPr>
              <p:cNvPr id="117" name="Text Box 434"/>
              <p:cNvSpPr txBox="1">
                <a:spLocks noChangeArrowheads="1"/>
              </p:cNvSpPr>
              <p:nvPr/>
            </p:nvSpPr>
            <p:spPr bwMode="auto">
              <a:xfrm>
                <a:off x="2956" y="978"/>
                <a:ext cx="513" cy="520"/>
              </a:xfrm>
              <a:prstGeom prst="rect">
                <a:avLst/>
              </a:prstGeom>
              <a:noFill/>
              <a:ln w="9525">
                <a:noFill/>
                <a:miter lim="800000"/>
                <a:headEnd/>
                <a:tailEnd/>
              </a:ln>
              <a:effectLst/>
            </p:spPr>
            <p:txBody>
              <a:bodyPr>
                <a:spAutoFit/>
              </a:bodyPr>
              <a:lstStyle/>
              <a:p>
                <a:pPr algn="ctr"/>
                <a:r>
                  <a:rPr lang="en-US" sz="2000"/>
                  <a:t>application</a:t>
                </a:r>
              </a:p>
              <a:p>
                <a:pPr algn="ctr"/>
                <a:r>
                  <a:rPr lang="en-US" sz="2000"/>
                  <a:t>transport</a:t>
                </a:r>
              </a:p>
              <a:p>
                <a:pPr algn="ctr"/>
                <a:r>
                  <a:rPr lang="en-US" sz="2000">
                    <a:solidFill>
                      <a:schemeClr val="bg1"/>
                    </a:solidFill>
                  </a:rPr>
                  <a:t>network</a:t>
                </a:r>
                <a:endParaRPr lang="en-US" sz="2000"/>
              </a:p>
              <a:p>
                <a:pPr algn="ctr"/>
                <a:r>
                  <a:rPr lang="en-US" sz="2000"/>
                  <a:t>data link</a:t>
                </a:r>
              </a:p>
              <a:p>
                <a:pPr algn="ctr"/>
                <a:r>
                  <a:rPr lang="en-US" sz="2000"/>
                  <a:t>physical</a:t>
                </a:r>
                <a:endParaRPr lang="en-US" sz="2000">
                  <a:latin typeface="Times New Roman" pitchFamily="18" charset="0"/>
                </a:endParaRPr>
              </a:p>
            </p:txBody>
          </p:sp>
          <p:sp>
            <p:nvSpPr>
              <p:cNvPr id="118" name="Line 435"/>
              <p:cNvSpPr>
                <a:spLocks noChangeShapeType="1"/>
              </p:cNvSpPr>
              <p:nvPr/>
            </p:nvSpPr>
            <p:spPr bwMode="auto">
              <a:xfrm>
                <a:off x="2997" y="1194"/>
                <a:ext cx="435" cy="3"/>
              </a:xfrm>
              <a:prstGeom prst="line">
                <a:avLst/>
              </a:prstGeom>
              <a:noFill/>
              <a:ln w="12700">
                <a:solidFill>
                  <a:schemeClr val="tx1"/>
                </a:solidFill>
                <a:round/>
                <a:headEnd/>
                <a:tailEnd/>
              </a:ln>
              <a:effectLst/>
            </p:spPr>
            <p:txBody>
              <a:bodyPr wrap="none" anchor="ctr"/>
              <a:lstStyle/>
              <a:p>
                <a:endParaRPr lang="vi-VN"/>
              </a:p>
            </p:txBody>
          </p:sp>
          <p:sp>
            <p:nvSpPr>
              <p:cNvPr id="119" name="Line 436"/>
              <p:cNvSpPr>
                <a:spLocks noChangeShapeType="1"/>
              </p:cNvSpPr>
              <p:nvPr/>
            </p:nvSpPr>
            <p:spPr bwMode="auto">
              <a:xfrm>
                <a:off x="3003" y="1290"/>
                <a:ext cx="435" cy="3"/>
              </a:xfrm>
              <a:prstGeom prst="line">
                <a:avLst/>
              </a:prstGeom>
              <a:noFill/>
              <a:ln w="12700">
                <a:solidFill>
                  <a:schemeClr val="tx1"/>
                </a:solidFill>
                <a:round/>
                <a:headEnd/>
                <a:tailEnd/>
              </a:ln>
              <a:effectLst/>
            </p:spPr>
            <p:txBody>
              <a:bodyPr wrap="none" anchor="ctr"/>
              <a:lstStyle/>
              <a:p>
                <a:endParaRPr lang="vi-VN"/>
              </a:p>
            </p:txBody>
          </p:sp>
          <p:sp>
            <p:nvSpPr>
              <p:cNvPr id="120" name="Line 437"/>
              <p:cNvSpPr>
                <a:spLocks noChangeShapeType="1"/>
              </p:cNvSpPr>
              <p:nvPr/>
            </p:nvSpPr>
            <p:spPr bwMode="auto">
              <a:xfrm>
                <a:off x="3003" y="1374"/>
                <a:ext cx="435" cy="3"/>
              </a:xfrm>
              <a:prstGeom prst="line">
                <a:avLst/>
              </a:prstGeom>
              <a:noFill/>
              <a:ln w="12700">
                <a:solidFill>
                  <a:schemeClr val="tx1"/>
                </a:solidFill>
                <a:round/>
                <a:headEnd/>
                <a:tailEnd/>
              </a:ln>
              <a:effectLst/>
            </p:spPr>
            <p:txBody>
              <a:bodyPr wrap="none" anchor="ctr"/>
              <a:lstStyle/>
              <a:p>
                <a:endParaRPr lang="vi-VN"/>
              </a:p>
            </p:txBody>
          </p:sp>
          <p:sp>
            <p:nvSpPr>
              <p:cNvPr id="121" name="Line 438"/>
              <p:cNvSpPr>
                <a:spLocks noChangeShapeType="1"/>
              </p:cNvSpPr>
              <p:nvPr/>
            </p:nvSpPr>
            <p:spPr bwMode="auto">
              <a:xfrm>
                <a:off x="3003" y="1092"/>
                <a:ext cx="435" cy="3"/>
              </a:xfrm>
              <a:prstGeom prst="line">
                <a:avLst/>
              </a:prstGeom>
              <a:noFill/>
              <a:ln w="12700">
                <a:solidFill>
                  <a:schemeClr val="tx1"/>
                </a:solidFill>
                <a:round/>
                <a:headEnd/>
                <a:tailEnd/>
              </a:ln>
              <a:effectLst/>
            </p:spPr>
            <p:txBody>
              <a:bodyPr wrap="none" anchor="ctr"/>
              <a:lstStyle/>
              <a:p>
                <a:endParaRPr lang="vi-VN"/>
              </a:p>
            </p:txBody>
          </p:sp>
        </p:grpSp>
      </p:grpSp>
      <p:sp>
        <p:nvSpPr>
          <p:cNvPr id="122" name="Line 439"/>
          <p:cNvSpPr>
            <a:spLocks noChangeShapeType="1"/>
          </p:cNvSpPr>
          <p:nvPr/>
        </p:nvSpPr>
        <p:spPr bwMode="auto">
          <a:xfrm rot="16200000" flipH="1" flipV="1">
            <a:off x="6627812" y="3543300"/>
            <a:ext cx="6350" cy="1403350"/>
          </a:xfrm>
          <a:prstGeom prst="line">
            <a:avLst/>
          </a:prstGeom>
          <a:noFill/>
          <a:ln w="12700">
            <a:solidFill>
              <a:schemeClr val="tx1"/>
            </a:solidFill>
            <a:round/>
            <a:headEnd/>
            <a:tailEnd/>
          </a:ln>
          <a:effectLst/>
        </p:spPr>
        <p:txBody>
          <a:bodyPr wrap="none" anchor="ctr"/>
          <a:lstStyle/>
          <a:p>
            <a:endParaRPr lang="vi-VN"/>
          </a:p>
        </p:txBody>
      </p:sp>
      <p:sp>
        <p:nvSpPr>
          <p:cNvPr id="123" name="Text Box 449"/>
          <p:cNvSpPr txBox="1">
            <a:spLocks noChangeArrowheads="1"/>
          </p:cNvSpPr>
          <p:nvPr/>
        </p:nvSpPr>
        <p:spPr bwMode="auto">
          <a:xfrm>
            <a:off x="1833562" y="3486150"/>
            <a:ext cx="1670050" cy="366713"/>
          </a:xfrm>
          <a:prstGeom prst="rect">
            <a:avLst/>
          </a:prstGeom>
          <a:noFill/>
          <a:ln w="9525">
            <a:noFill/>
            <a:miter lim="800000"/>
            <a:headEnd/>
            <a:tailEnd/>
          </a:ln>
          <a:effectLst/>
        </p:spPr>
        <p:txBody>
          <a:bodyPr wrap="none">
            <a:spAutoFit/>
          </a:bodyPr>
          <a:lstStyle/>
          <a:p>
            <a:pPr algn="ctr"/>
            <a:r>
              <a:rPr lang="en-US">
                <a:solidFill>
                  <a:srgbClr val="FF0000"/>
                </a:solidFill>
              </a:rPr>
              <a:t>1. Initiate call</a:t>
            </a:r>
            <a:endParaRPr lang="en-US" sz="2400">
              <a:latin typeface="Times New Roman" pitchFamily="18" charset="0"/>
            </a:endParaRPr>
          </a:p>
        </p:txBody>
      </p:sp>
      <p:sp>
        <p:nvSpPr>
          <p:cNvPr id="124" name="Freeform 451"/>
          <p:cNvSpPr>
            <a:spLocks/>
          </p:cNvSpPr>
          <p:nvPr/>
        </p:nvSpPr>
        <p:spPr bwMode="auto">
          <a:xfrm>
            <a:off x="1963737" y="3835400"/>
            <a:ext cx="5305425" cy="862013"/>
          </a:xfrm>
          <a:custGeom>
            <a:avLst/>
            <a:gdLst/>
            <a:ahLst/>
            <a:cxnLst>
              <a:cxn ang="0">
                <a:pos x="0" y="0"/>
              </a:cxn>
              <a:cxn ang="0">
                <a:pos x="3" y="234"/>
              </a:cxn>
              <a:cxn ang="0">
                <a:pos x="939" y="234"/>
              </a:cxn>
              <a:cxn ang="0">
                <a:pos x="1617" y="543"/>
              </a:cxn>
              <a:cxn ang="0">
                <a:pos x="1818" y="543"/>
              </a:cxn>
              <a:cxn ang="0">
                <a:pos x="2364" y="300"/>
              </a:cxn>
              <a:cxn ang="0">
                <a:pos x="3342" y="306"/>
              </a:cxn>
              <a:cxn ang="0">
                <a:pos x="3336" y="12"/>
              </a:cxn>
            </a:cxnLst>
            <a:rect l="0" t="0" r="r" b="b"/>
            <a:pathLst>
              <a:path w="3342" h="543">
                <a:moveTo>
                  <a:pt x="0" y="0"/>
                </a:moveTo>
                <a:lnTo>
                  <a:pt x="3" y="234"/>
                </a:lnTo>
                <a:lnTo>
                  <a:pt x="939" y="234"/>
                </a:lnTo>
                <a:lnTo>
                  <a:pt x="1617" y="543"/>
                </a:lnTo>
                <a:lnTo>
                  <a:pt x="1818" y="543"/>
                </a:lnTo>
                <a:lnTo>
                  <a:pt x="2364" y="300"/>
                </a:lnTo>
                <a:lnTo>
                  <a:pt x="3342" y="306"/>
                </a:lnTo>
                <a:lnTo>
                  <a:pt x="3336" y="12"/>
                </a:lnTo>
              </a:path>
            </a:pathLst>
          </a:custGeom>
          <a:noFill/>
          <a:ln w="28575" cap="flat" cmpd="sng">
            <a:solidFill>
              <a:srgbClr val="FF0000"/>
            </a:solidFill>
            <a:prstDash val="solid"/>
            <a:round/>
            <a:headEnd type="none" w="med" len="med"/>
            <a:tailEnd type="triangle" w="med" len="med"/>
          </a:ln>
          <a:effectLst/>
        </p:spPr>
        <p:txBody>
          <a:bodyPr wrap="none" anchor="ctr"/>
          <a:lstStyle/>
          <a:p>
            <a:endParaRPr lang="vi-VN"/>
          </a:p>
        </p:txBody>
      </p:sp>
      <p:sp>
        <p:nvSpPr>
          <p:cNvPr id="125" name="Text Box 452"/>
          <p:cNvSpPr txBox="1">
            <a:spLocks noChangeArrowheads="1"/>
          </p:cNvSpPr>
          <p:nvPr/>
        </p:nvSpPr>
        <p:spPr bwMode="auto">
          <a:xfrm>
            <a:off x="5553075" y="3552825"/>
            <a:ext cx="1778000" cy="366713"/>
          </a:xfrm>
          <a:prstGeom prst="rect">
            <a:avLst/>
          </a:prstGeom>
          <a:noFill/>
          <a:ln w="9525">
            <a:noFill/>
            <a:miter lim="800000"/>
            <a:headEnd/>
            <a:tailEnd/>
          </a:ln>
          <a:effectLst/>
        </p:spPr>
        <p:txBody>
          <a:bodyPr wrap="none">
            <a:spAutoFit/>
          </a:bodyPr>
          <a:lstStyle/>
          <a:p>
            <a:pPr algn="ctr"/>
            <a:r>
              <a:rPr lang="en-US">
                <a:solidFill>
                  <a:srgbClr val="FF0000"/>
                </a:solidFill>
              </a:rPr>
              <a:t>2. incoming call</a:t>
            </a:r>
            <a:endParaRPr lang="en-US" sz="2400">
              <a:latin typeface="Times New Roman" pitchFamily="18" charset="0"/>
            </a:endParaRPr>
          </a:p>
        </p:txBody>
      </p:sp>
      <p:sp>
        <p:nvSpPr>
          <p:cNvPr id="126" name="Text Box 453"/>
          <p:cNvSpPr txBox="1">
            <a:spLocks noChangeArrowheads="1"/>
          </p:cNvSpPr>
          <p:nvPr/>
        </p:nvSpPr>
        <p:spPr bwMode="auto">
          <a:xfrm>
            <a:off x="5675312" y="3219450"/>
            <a:ext cx="1633538" cy="366713"/>
          </a:xfrm>
          <a:prstGeom prst="rect">
            <a:avLst/>
          </a:prstGeom>
          <a:noFill/>
          <a:ln w="9525">
            <a:noFill/>
            <a:miter lim="800000"/>
            <a:headEnd/>
            <a:tailEnd/>
          </a:ln>
          <a:effectLst/>
        </p:spPr>
        <p:txBody>
          <a:bodyPr wrap="none">
            <a:spAutoFit/>
          </a:bodyPr>
          <a:lstStyle/>
          <a:p>
            <a:pPr algn="ctr"/>
            <a:r>
              <a:rPr lang="en-US">
                <a:solidFill>
                  <a:srgbClr val="FF0000"/>
                </a:solidFill>
              </a:rPr>
              <a:t>3. Accept call</a:t>
            </a:r>
            <a:endParaRPr lang="en-US" sz="2400">
              <a:latin typeface="Times New Roman" pitchFamily="18" charset="0"/>
            </a:endParaRPr>
          </a:p>
        </p:txBody>
      </p:sp>
      <p:sp>
        <p:nvSpPr>
          <p:cNvPr id="127" name="Freeform 454"/>
          <p:cNvSpPr>
            <a:spLocks/>
          </p:cNvSpPr>
          <p:nvPr/>
        </p:nvSpPr>
        <p:spPr bwMode="auto">
          <a:xfrm>
            <a:off x="2068512" y="3482975"/>
            <a:ext cx="5057775" cy="1123950"/>
          </a:xfrm>
          <a:custGeom>
            <a:avLst/>
            <a:gdLst/>
            <a:ahLst/>
            <a:cxnLst>
              <a:cxn ang="0">
                <a:pos x="0" y="12"/>
              </a:cxn>
              <a:cxn ang="0">
                <a:pos x="0" y="381"/>
              </a:cxn>
              <a:cxn ang="0">
                <a:pos x="882" y="384"/>
              </a:cxn>
              <a:cxn ang="0">
                <a:pos x="1551" y="708"/>
              </a:cxn>
              <a:cxn ang="0">
                <a:pos x="1742" y="708"/>
              </a:cxn>
              <a:cxn ang="0">
                <a:pos x="2273" y="476"/>
              </a:cxn>
              <a:cxn ang="0">
                <a:pos x="3186" y="470"/>
              </a:cxn>
              <a:cxn ang="0">
                <a:pos x="3180" y="0"/>
              </a:cxn>
            </a:cxnLst>
            <a:rect l="0" t="0" r="r" b="b"/>
            <a:pathLst>
              <a:path w="3186" h="708">
                <a:moveTo>
                  <a:pt x="0" y="12"/>
                </a:moveTo>
                <a:lnTo>
                  <a:pt x="0" y="381"/>
                </a:lnTo>
                <a:lnTo>
                  <a:pt x="882" y="384"/>
                </a:lnTo>
                <a:lnTo>
                  <a:pt x="1551" y="708"/>
                </a:lnTo>
                <a:lnTo>
                  <a:pt x="1742" y="708"/>
                </a:lnTo>
                <a:lnTo>
                  <a:pt x="2273" y="476"/>
                </a:lnTo>
                <a:lnTo>
                  <a:pt x="3186" y="470"/>
                </a:lnTo>
                <a:lnTo>
                  <a:pt x="3180" y="0"/>
                </a:lnTo>
              </a:path>
            </a:pathLst>
          </a:custGeom>
          <a:noFill/>
          <a:ln w="28575" cap="flat" cmpd="sng">
            <a:solidFill>
              <a:srgbClr val="FF0000"/>
            </a:solidFill>
            <a:prstDash val="solid"/>
            <a:round/>
            <a:headEnd type="triangle" w="med" len="med"/>
            <a:tailEnd type="none" w="med" len="med"/>
          </a:ln>
          <a:effectLst/>
        </p:spPr>
        <p:txBody>
          <a:bodyPr wrap="none" anchor="ctr"/>
          <a:lstStyle/>
          <a:p>
            <a:endParaRPr lang="vi-VN"/>
          </a:p>
        </p:txBody>
      </p:sp>
      <p:sp>
        <p:nvSpPr>
          <p:cNvPr id="128" name="Text Box 455"/>
          <p:cNvSpPr txBox="1">
            <a:spLocks noChangeArrowheads="1"/>
          </p:cNvSpPr>
          <p:nvPr/>
        </p:nvSpPr>
        <p:spPr bwMode="auto">
          <a:xfrm>
            <a:off x="1798637" y="3200400"/>
            <a:ext cx="1984375" cy="366713"/>
          </a:xfrm>
          <a:prstGeom prst="rect">
            <a:avLst/>
          </a:prstGeom>
          <a:noFill/>
          <a:ln w="9525">
            <a:noFill/>
            <a:miter lim="800000"/>
            <a:headEnd/>
            <a:tailEnd/>
          </a:ln>
          <a:effectLst/>
        </p:spPr>
        <p:txBody>
          <a:bodyPr wrap="none">
            <a:spAutoFit/>
          </a:bodyPr>
          <a:lstStyle/>
          <a:p>
            <a:pPr algn="ctr"/>
            <a:r>
              <a:rPr lang="en-US">
                <a:solidFill>
                  <a:srgbClr val="FF0000"/>
                </a:solidFill>
              </a:rPr>
              <a:t>4. Call connected</a:t>
            </a:r>
            <a:endParaRPr lang="en-US" sz="2400">
              <a:latin typeface="Times New Roman" pitchFamily="18" charset="0"/>
            </a:endParaRPr>
          </a:p>
        </p:txBody>
      </p:sp>
      <p:sp>
        <p:nvSpPr>
          <p:cNvPr id="129" name="Text Box 456"/>
          <p:cNvSpPr txBox="1">
            <a:spLocks noChangeArrowheads="1"/>
          </p:cNvSpPr>
          <p:nvPr/>
        </p:nvSpPr>
        <p:spPr bwMode="auto">
          <a:xfrm>
            <a:off x="1828800" y="2895600"/>
            <a:ext cx="2224087" cy="366713"/>
          </a:xfrm>
          <a:prstGeom prst="rect">
            <a:avLst/>
          </a:prstGeom>
          <a:noFill/>
          <a:ln w="9525">
            <a:noFill/>
            <a:miter lim="800000"/>
            <a:headEnd/>
            <a:tailEnd/>
          </a:ln>
          <a:effectLst/>
        </p:spPr>
        <p:txBody>
          <a:bodyPr wrap="none">
            <a:spAutoFit/>
          </a:bodyPr>
          <a:lstStyle/>
          <a:p>
            <a:pPr algn="ctr"/>
            <a:r>
              <a:rPr lang="en-US">
                <a:solidFill>
                  <a:schemeClr val="accent2"/>
                </a:solidFill>
              </a:rPr>
              <a:t>5. Data flow begins</a:t>
            </a:r>
            <a:endParaRPr lang="en-US" sz="2400">
              <a:latin typeface="Times New Roman" pitchFamily="18" charset="0"/>
            </a:endParaRPr>
          </a:p>
        </p:txBody>
      </p:sp>
      <p:sp>
        <p:nvSpPr>
          <p:cNvPr id="130" name="Text Box 457"/>
          <p:cNvSpPr txBox="1">
            <a:spLocks noChangeArrowheads="1"/>
          </p:cNvSpPr>
          <p:nvPr/>
        </p:nvSpPr>
        <p:spPr bwMode="auto">
          <a:xfrm>
            <a:off x="5510212" y="2847975"/>
            <a:ext cx="1806575" cy="366713"/>
          </a:xfrm>
          <a:prstGeom prst="rect">
            <a:avLst/>
          </a:prstGeom>
          <a:noFill/>
          <a:ln w="9525">
            <a:noFill/>
            <a:miter lim="800000"/>
            <a:headEnd/>
            <a:tailEnd/>
          </a:ln>
          <a:effectLst/>
        </p:spPr>
        <p:txBody>
          <a:bodyPr wrap="none">
            <a:spAutoFit/>
          </a:bodyPr>
          <a:lstStyle/>
          <a:p>
            <a:pPr algn="ctr"/>
            <a:r>
              <a:rPr lang="en-US">
                <a:solidFill>
                  <a:schemeClr val="accent2"/>
                </a:solidFill>
              </a:rPr>
              <a:t>6. Receive data</a:t>
            </a:r>
            <a:endParaRPr lang="en-US" sz="2400">
              <a:latin typeface="Times New Roman" pitchFamily="18" charset="0"/>
            </a:endParaRPr>
          </a:p>
        </p:txBody>
      </p:sp>
      <p:sp>
        <p:nvSpPr>
          <p:cNvPr id="131" name="Freeform 458"/>
          <p:cNvSpPr>
            <a:spLocks/>
          </p:cNvSpPr>
          <p:nvPr/>
        </p:nvSpPr>
        <p:spPr bwMode="auto">
          <a:xfrm>
            <a:off x="2135187" y="3159125"/>
            <a:ext cx="4895850" cy="1343025"/>
          </a:xfrm>
          <a:custGeom>
            <a:avLst/>
            <a:gdLst/>
            <a:ahLst/>
            <a:cxnLst>
              <a:cxn ang="0">
                <a:pos x="0" y="18"/>
              </a:cxn>
              <a:cxn ang="0">
                <a:pos x="0" y="531"/>
              </a:cxn>
              <a:cxn ang="0">
                <a:pos x="846" y="534"/>
              </a:cxn>
              <a:cxn ang="0">
                <a:pos x="1485" y="846"/>
              </a:cxn>
              <a:cxn ang="0">
                <a:pos x="1698" y="843"/>
              </a:cxn>
              <a:cxn ang="0">
                <a:pos x="2238" y="633"/>
              </a:cxn>
              <a:cxn ang="0">
                <a:pos x="3084" y="633"/>
              </a:cxn>
              <a:cxn ang="0">
                <a:pos x="3081" y="0"/>
              </a:cxn>
            </a:cxnLst>
            <a:rect l="0" t="0" r="r" b="b"/>
            <a:pathLst>
              <a:path w="3084" h="846">
                <a:moveTo>
                  <a:pt x="0" y="18"/>
                </a:moveTo>
                <a:lnTo>
                  <a:pt x="0" y="531"/>
                </a:lnTo>
                <a:lnTo>
                  <a:pt x="846" y="534"/>
                </a:lnTo>
                <a:lnTo>
                  <a:pt x="1485" y="846"/>
                </a:lnTo>
                <a:lnTo>
                  <a:pt x="1698" y="843"/>
                </a:lnTo>
                <a:lnTo>
                  <a:pt x="2238" y="633"/>
                </a:lnTo>
                <a:lnTo>
                  <a:pt x="3084" y="633"/>
                </a:lnTo>
                <a:lnTo>
                  <a:pt x="3081" y="0"/>
                </a:lnTo>
              </a:path>
            </a:pathLst>
          </a:custGeom>
          <a:noFill/>
          <a:ln w="57150" cap="flat" cmpd="sng">
            <a:solidFill>
              <a:schemeClr val="accent2"/>
            </a:solidFill>
            <a:prstDash val="solid"/>
            <a:round/>
            <a:headEnd type="none" w="med" len="med"/>
            <a:tailEnd type="triangle" w="med" len="med"/>
          </a:ln>
          <a:effectLst/>
        </p:spPr>
        <p:txBody>
          <a:bodyPr wrap="none" anchor="ctr"/>
          <a:lstStyle/>
          <a:p>
            <a:endParaRPr lang="vi-VN"/>
          </a:p>
        </p:txBody>
      </p:sp>
      <p:grpSp>
        <p:nvGrpSpPr>
          <p:cNvPr id="10" name="Group 175"/>
          <p:cNvGrpSpPr/>
          <p:nvPr/>
        </p:nvGrpSpPr>
        <p:grpSpPr>
          <a:xfrm>
            <a:off x="4451350" y="3733800"/>
            <a:ext cx="501650" cy="233363"/>
            <a:chOff x="3422650" y="6091237"/>
            <a:chExt cx="501650" cy="233363"/>
          </a:xfrm>
        </p:grpSpPr>
        <p:sp>
          <p:nvSpPr>
            <p:cNvPr id="177" name="Oval 112"/>
            <p:cNvSpPr>
              <a:spLocks noChangeArrowheads="1"/>
            </p:cNvSpPr>
            <p:nvPr/>
          </p:nvSpPr>
          <p:spPr bwMode="auto">
            <a:xfrm>
              <a:off x="3426830" y="6195250"/>
              <a:ext cx="497470" cy="129350"/>
            </a:xfrm>
            <a:prstGeom prst="ellipse">
              <a:avLst/>
            </a:prstGeom>
            <a:solidFill>
              <a:schemeClr val="hlink"/>
            </a:solidFill>
            <a:ln w="12700">
              <a:solidFill>
                <a:schemeClr val="tx1"/>
              </a:solidFill>
              <a:round/>
              <a:headEnd/>
              <a:tailEnd/>
            </a:ln>
            <a:effectLst/>
          </p:spPr>
          <p:txBody>
            <a:bodyPr wrap="none" anchor="ctr"/>
            <a:lstStyle/>
            <a:p>
              <a:endParaRPr lang="vi-VN"/>
            </a:p>
          </p:txBody>
        </p:sp>
        <p:sp>
          <p:nvSpPr>
            <p:cNvPr id="178" name="Line 113"/>
            <p:cNvSpPr>
              <a:spLocks noChangeShapeType="1"/>
            </p:cNvSpPr>
            <p:nvPr/>
          </p:nvSpPr>
          <p:spPr bwMode="auto">
            <a:xfrm>
              <a:off x="3426830" y="6184582"/>
              <a:ext cx="0" cy="80010"/>
            </a:xfrm>
            <a:prstGeom prst="line">
              <a:avLst/>
            </a:prstGeom>
            <a:noFill/>
            <a:ln w="12700">
              <a:solidFill>
                <a:schemeClr val="tx1"/>
              </a:solidFill>
              <a:round/>
              <a:headEnd/>
              <a:tailEnd/>
            </a:ln>
            <a:effectLst/>
          </p:spPr>
          <p:txBody>
            <a:bodyPr wrap="none" anchor="ctr"/>
            <a:lstStyle/>
            <a:p>
              <a:endParaRPr lang="vi-VN"/>
            </a:p>
          </p:txBody>
        </p:sp>
        <p:sp>
          <p:nvSpPr>
            <p:cNvPr id="179" name="Line 114"/>
            <p:cNvSpPr>
              <a:spLocks noChangeShapeType="1"/>
            </p:cNvSpPr>
            <p:nvPr/>
          </p:nvSpPr>
          <p:spPr bwMode="auto">
            <a:xfrm>
              <a:off x="3924300" y="6184582"/>
              <a:ext cx="0" cy="80010"/>
            </a:xfrm>
            <a:prstGeom prst="line">
              <a:avLst/>
            </a:prstGeom>
            <a:noFill/>
            <a:ln w="12700">
              <a:solidFill>
                <a:schemeClr val="tx1"/>
              </a:solidFill>
              <a:round/>
              <a:headEnd/>
              <a:tailEnd/>
            </a:ln>
            <a:effectLst/>
          </p:spPr>
          <p:txBody>
            <a:bodyPr wrap="none" anchor="ctr"/>
            <a:lstStyle/>
            <a:p>
              <a:endParaRPr lang="vi-VN"/>
            </a:p>
          </p:txBody>
        </p:sp>
        <p:sp>
          <p:nvSpPr>
            <p:cNvPr id="180" name="Rectangle 115"/>
            <p:cNvSpPr>
              <a:spLocks noChangeArrowheads="1"/>
            </p:cNvSpPr>
            <p:nvPr/>
          </p:nvSpPr>
          <p:spPr bwMode="auto">
            <a:xfrm>
              <a:off x="3426830" y="6184582"/>
              <a:ext cx="493289" cy="78677"/>
            </a:xfrm>
            <a:prstGeom prst="rect">
              <a:avLst/>
            </a:prstGeom>
            <a:solidFill>
              <a:schemeClr val="hlink"/>
            </a:solidFill>
            <a:ln w="12700">
              <a:noFill/>
              <a:miter lim="800000"/>
              <a:headEnd/>
              <a:tailEnd/>
            </a:ln>
            <a:effectLst/>
          </p:spPr>
          <p:txBody>
            <a:bodyPr wrap="none" anchor="ctr"/>
            <a:lstStyle/>
            <a:p>
              <a:pPr algn="ctr"/>
              <a:endParaRPr lang="vi-VN" sz="2400">
                <a:latin typeface="Times New Roman" pitchFamily="18" charset="0"/>
              </a:endParaRPr>
            </a:p>
          </p:txBody>
        </p:sp>
        <p:sp>
          <p:nvSpPr>
            <p:cNvPr id="181" name="Oval 116"/>
            <p:cNvSpPr>
              <a:spLocks noChangeArrowheads="1"/>
            </p:cNvSpPr>
            <p:nvPr/>
          </p:nvSpPr>
          <p:spPr bwMode="auto">
            <a:xfrm>
              <a:off x="3422650" y="6091237"/>
              <a:ext cx="497470" cy="150686"/>
            </a:xfrm>
            <a:prstGeom prst="ellipse">
              <a:avLst/>
            </a:prstGeom>
            <a:solidFill>
              <a:schemeClr val="hlink"/>
            </a:solidFill>
            <a:ln w="12700">
              <a:solidFill>
                <a:schemeClr val="tx1"/>
              </a:solidFill>
              <a:round/>
              <a:headEnd/>
              <a:tailEnd/>
            </a:ln>
            <a:effectLst/>
          </p:spPr>
          <p:txBody>
            <a:bodyPr wrap="none" anchor="ctr"/>
            <a:lstStyle/>
            <a:p>
              <a:endParaRPr lang="vi-VN"/>
            </a:p>
          </p:txBody>
        </p:sp>
        <p:grpSp>
          <p:nvGrpSpPr>
            <p:cNvPr id="16" name="Group 117"/>
            <p:cNvGrpSpPr>
              <a:grpSpLocks/>
            </p:cNvGrpSpPr>
            <p:nvPr/>
          </p:nvGrpSpPr>
          <p:grpSpPr bwMode="auto">
            <a:xfrm>
              <a:off x="3564769" y="6172408"/>
              <a:ext cx="245252" cy="65366"/>
              <a:chOff x="2848" y="848"/>
              <a:chExt cx="140" cy="98"/>
            </a:xfrm>
          </p:grpSpPr>
          <p:sp>
            <p:nvSpPr>
              <p:cNvPr id="187" name="Line 118"/>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vi-VN"/>
              </a:p>
            </p:txBody>
          </p:sp>
          <p:sp>
            <p:nvSpPr>
              <p:cNvPr id="188" name="Line 119"/>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vi-VN"/>
              </a:p>
            </p:txBody>
          </p:sp>
          <p:sp>
            <p:nvSpPr>
              <p:cNvPr id="189" name="Line 120"/>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vi-VN"/>
              </a:p>
            </p:txBody>
          </p:sp>
        </p:grpSp>
        <p:grpSp>
          <p:nvGrpSpPr>
            <p:cNvPr id="17" name="Group 121"/>
            <p:cNvGrpSpPr>
              <a:grpSpLocks/>
            </p:cNvGrpSpPr>
            <p:nvPr/>
          </p:nvGrpSpPr>
          <p:grpSpPr bwMode="auto">
            <a:xfrm flipV="1">
              <a:off x="3564769" y="6171968"/>
              <a:ext cx="245252" cy="65366"/>
              <a:chOff x="2848" y="848"/>
              <a:chExt cx="140" cy="98"/>
            </a:xfrm>
          </p:grpSpPr>
          <p:sp>
            <p:nvSpPr>
              <p:cNvPr id="184" name="Line 122"/>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vi-VN"/>
              </a:p>
            </p:txBody>
          </p:sp>
          <p:sp>
            <p:nvSpPr>
              <p:cNvPr id="185" name="Line 123"/>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vi-VN"/>
              </a:p>
            </p:txBody>
          </p:sp>
          <p:sp>
            <p:nvSpPr>
              <p:cNvPr id="186" name="Line 124"/>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vi-VN"/>
              </a:p>
            </p:txBody>
          </p:sp>
        </p:grpSp>
      </p:grpSp>
      <p:grpSp>
        <p:nvGrpSpPr>
          <p:cNvPr id="24" name="Group 189"/>
          <p:cNvGrpSpPr/>
          <p:nvPr/>
        </p:nvGrpSpPr>
        <p:grpSpPr>
          <a:xfrm>
            <a:off x="5029200" y="4800600"/>
            <a:ext cx="501650" cy="233363"/>
            <a:chOff x="3422650" y="6091237"/>
            <a:chExt cx="501650" cy="233363"/>
          </a:xfrm>
        </p:grpSpPr>
        <p:sp>
          <p:nvSpPr>
            <p:cNvPr id="191" name="Oval 112"/>
            <p:cNvSpPr>
              <a:spLocks noChangeArrowheads="1"/>
            </p:cNvSpPr>
            <p:nvPr/>
          </p:nvSpPr>
          <p:spPr bwMode="auto">
            <a:xfrm>
              <a:off x="3426830" y="6195250"/>
              <a:ext cx="497470" cy="129350"/>
            </a:xfrm>
            <a:prstGeom prst="ellipse">
              <a:avLst/>
            </a:prstGeom>
            <a:solidFill>
              <a:schemeClr val="hlink"/>
            </a:solidFill>
            <a:ln w="12700">
              <a:solidFill>
                <a:schemeClr val="tx1"/>
              </a:solidFill>
              <a:round/>
              <a:headEnd/>
              <a:tailEnd/>
            </a:ln>
            <a:effectLst/>
          </p:spPr>
          <p:txBody>
            <a:bodyPr wrap="none" anchor="ctr"/>
            <a:lstStyle/>
            <a:p>
              <a:endParaRPr lang="vi-VN"/>
            </a:p>
          </p:txBody>
        </p:sp>
        <p:sp>
          <p:nvSpPr>
            <p:cNvPr id="192" name="Line 113"/>
            <p:cNvSpPr>
              <a:spLocks noChangeShapeType="1"/>
            </p:cNvSpPr>
            <p:nvPr/>
          </p:nvSpPr>
          <p:spPr bwMode="auto">
            <a:xfrm>
              <a:off x="3426830" y="6184582"/>
              <a:ext cx="0" cy="80010"/>
            </a:xfrm>
            <a:prstGeom prst="line">
              <a:avLst/>
            </a:prstGeom>
            <a:noFill/>
            <a:ln w="12700">
              <a:solidFill>
                <a:schemeClr val="tx1"/>
              </a:solidFill>
              <a:round/>
              <a:headEnd/>
              <a:tailEnd/>
            </a:ln>
            <a:effectLst/>
          </p:spPr>
          <p:txBody>
            <a:bodyPr wrap="none" anchor="ctr"/>
            <a:lstStyle/>
            <a:p>
              <a:endParaRPr lang="vi-VN"/>
            </a:p>
          </p:txBody>
        </p:sp>
        <p:sp>
          <p:nvSpPr>
            <p:cNvPr id="193" name="Line 114"/>
            <p:cNvSpPr>
              <a:spLocks noChangeShapeType="1"/>
            </p:cNvSpPr>
            <p:nvPr/>
          </p:nvSpPr>
          <p:spPr bwMode="auto">
            <a:xfrm>
              <a:off x="3924300" y="6184582"/>
              <a:ext cx="0" cy="80010"/>
            </a:xfrm>
            <a:prstGeom prst="line">
              <a:avLst/>
            </a:prstGeom>
            <a:noFill/>
            <a:ln w="12700">
              <a:solidFill>
                <a:schemeClr val="tx1"/>
              </a:solidFill>
              <a:round/>
              <a:headEnd/>
              <a:tailEnd/>
            </a:ln>
            <a:effectLst/>
          </p:spPr>
          <p:txBody>
            <a:bodyPr wrap="none" anchor="ctr"/>
            <a:lstStyle/>
            <a:p>
              <a:endParaRPr lang="vi-VN"/>
            </a:p>
          </p:txBody>
        </p:sp>
        <p:sp>
          <p:nvSpPr>
            <p:cNvPr id="194" name="Rectangle 115"/>
            <p:cNvSpPr>
              <a:spLocks noChangeArrowheads="1"/>
            </p:cNvSpPr>
            <p:nvPr/>
          </p:nvSpPr>
          <p:spPr bwMode="auto">
            <a:xfrm>
              <a:off x="3426830" y="6184582"/>
              <a:ext cx="493289" cy="78677"/>
            </a:xfrm>
            <a:prstGeom prst="rect">
              <a:avLst/>
            </a:prstGeom>
            <a:solidFill>
              <a:schemeClr val="hlink"/>
            </a:solidFill>
            <a:ln w="12700">
              <a:noFill/>
              <a:miter lim="800000"/>
              <a:headEnd/>
              <a:tailEnd/>
            </a:ln>
            <a:effectLst/>
          </p:spPr>
          <p:txBody>
            <a:bodyPr wrap="none" anchor="ctr"/>
            <a:lstStyle/>
            <a:p>
              <a:pPr algn="ctr"/>
              <a:endParaRPr lang="vi-VN" sz="2400">
                <a:latin typeface="Times New Roman" pitchFamily="18" charset="0"/>
              </a:endParaRPr>
            </a:p>
          </p:txBody>
        </p:sp>
        <p:sp>
          <p:nvSpPr>
            <p:cNvPr id="195" name="Oval 116"/>
            <p:cNvSpPr>
              <a:spLocks noChangeArrowheads="1"/>
            </p:cNvSpPr>
            <p:nvPr/>
          </p:nvSpPr>
          <p:spPr bwMode="auto">
            <a:xfrm>
              <a:off x="3422650" y="6091237"/>
              <a:ext cx="497470" cy="150686"/>
            </a:xfrm>
            <a:prstGeom prst="ellipse">
              <a:avLst/>
            </a:prstGeom>
            <a:solidFill>
              <a:schemeClr val="hlink"/>
            </a:solidFill>
            <a:ln w="12700">
              <a:solidFill>
                <a:schemeClr val="tx1"/>
              </a:solidFill>
              <a:round/>
              <a:headEnd/>
              <a:tailEnd/>
            </a:ln>
            <a:effectLst/>
          </p:spPr>
          <p:txBody>
            <a:bodyPr wrap="none" anchor="ctr"/>
            <a:lstStyle/>
            <a:p>
              <a:endParaRPr lang="vi-VN"/>
            </a:p>
          </p:txBody>
        </p:sp>
        <p:grpSp>
          <p:nvGrpSpPr>
            <p:cNvPr id="25" name="Group 117"/>
            <p:cNvGrpSpPr>
              <a:grpSpLocks/>
            </p:cNvGrpSpPr>
            <p:nvPr/>
          </p:nvGrpSpPr>
          <p:grpSpPr bwMode="auto">
            <a:xfrm>
              <a:off x="3564769" y="6172408"/>
              <a:ext cx="245252" cy="65366"/>
              <a:chOff x="2848" y="848"/>
              <a:chExt cx="140" cy="98"/>
            </a:xfrm>
          </p:grpSpPr>
          <p:sp>
            <p:nvSpPr>
              <p:cNvPr id="201" name="Line 118"/>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vi-VN"/>
              </a:p>
            </p:txBody>
          </p:sp>
          <p:sp>
            <p:nvSpPr>
              <p:cNvPr id="202" name="Line 119"/>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vi-VN"/>
              </a:p>
            </p:txBody>
          </p:sp>
          <p:sp>
            <p:nvSpPr>
              <p:cNvPr id="203" name="Line 120"/>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vi-VN"/>
              </a:p>
            </p:txBody>
          </p:sp>
        </p:grpSp>
        <p:grpSp>
          <p:nvGrpSpPr>
            <p:cNvPr id="26" name="Group 121"/>
            <p:cNvGrpSpPr>
              <a:grpSpLocks/>
            </p:cNvGrpSpPr>
            <p:nvPr/>
          </p:nvGrpSpPr>
          <p:grpSpPr bwMode="auto">
            <a:xfrm flipV="1">
              <a:off x="3564769" y="6171968"/>
              <a:ext cx="245252" cy="65366"/>
              <a:chOff x="2848" y="848"/>
              <a:chExt cx="140" cy="98"/>
            </a:xfrm>
          </p:grpSpPr>
          <p:sp>
            <p:nvSpPr>
              <p:cNvPr id="198" name="Line 122"/>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vi-VN"/>
              </a:p>
            </p:txBody>
          </p:sp>
          <p:sp>
            <p:nvSpPr>
              <p:cNvPr id="199" name="Line 123"/>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vi-VN"/>
              </a:p>
            </p:txBody>
          </p:sp>
          <p:sp>
            <p:nvSpPr>
              <p:cNvPr id="200" name="Line 124"/>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vi-VN"/>
              </a:p>
            </p:txBody>
          </p:sp>
        </p:grpSp>
      </p:grpSp>
      <p:grpSp>
        <p:nvGrpSpPr>
          <p:cNvPr id="27" name="Group 203"/>
          <p:cNvGrpSpPr/>
          <p:nvPr/>
        </p:nvGrpSpPr>
        <p:grpSpPr>
          <a:xfrm>
            <a:off x="3810000" y="4724400"/>
            <a:ext cx="501650" cy="233363"/>
            <a:chOff x="3422650" y="6091237"/>
            <a:chExt cx="501650" cy="233363"/>
          </a:xfrm>
        </p:grpSpPr>
        <p:sp>
          <p:nvSpPr>
            <p:cNvPr id="205" name="Oval 112"/>
            <p:cNvSpPr>
              <a:spLocks noChangeArrowheads="1"/>
            </p:cNvSpPr>
            <p:nvPr/>
          </p:nvSpPr>
          <p:spPr bwMode="auto">
            <a:xfrm>
              <a:off x="3426830" y="6195250"/>
              <a:ext cx="497470" cy="129350"/>
            </a:xfrm>
            <a:prstGeom prst="ellipse">
              <a:avLst/>
            </a:prstGeom>
            <a:solidFill>
              <a:schemeClr val="hlink"/>
            </a:solidFill>
            <a:ln w="12700">
              <a:solidFill>
                <a:schemeClr val="tx1"/>
              </a:solidFill>
              <a:round/>
              <a:headEnd/>
              <a:tailEnd/>
            </a:ln>
            <a:effectLst/>
          </p:spPr>
          <p:txBody>
            <a:bodyPr wrap="none" anchor="ctr"/>
            <a:lstStyle/>
            <a:p>
              <a:endParaRPr lang="vi-VN"/>
            </a:p>
          </p:txBody>
        </p:sp>
        <p:sp>
          <p:nvSpPr>
            <p:cNvPr id="206" name="Line 113"/>
            <p:cNvSpPr>
              <a:spLocks noChangeShapeType="1"/>
            </p:cNvSpPr>
            <p:nvPr/>
          </p:nvSpPr>
          <p:spPr bwMode="auto">
            <a:xfrm>
              <a:off x="3426830" y="6184582"/>
              <a:ext cx="0" cy="80010"/>
            </a:xfrm>
            <a:prstGeom prst="line">
              <a:avLst/>
            </a:prstGeom>
            <a:noFill/>
            <a:ln w="12700">
              <a:solidFill>
                <a:schemeClr val="tx1"/>
              </a:solidFill>
              <a:round/>
              <a:headEnd/>
              <a:tailEnd/>
            </a:ln>
            <a:effectLst/>
          </p:spPr>
          <p:txBody>
            <a:bodyPr wrap="none" anchor="ctr"/>
            <a:lstStyle/>
            <a:p>
              <a:endParaRPr lang="vi-VN"/>
            </a:p>
          </p:txBody>
        </p:sp>
        <p:sp>
          <p:nvSpPr>
            <p:cNvPr id="207" name="Line 114"/>
            <p:cNvSpPr>
              <a:spLocks noChangeShapeType="1"/>
            </p:cNvSpPr>
            <p:nvPr/>
          </p:nvSpPr>
          <p:spPr bwMode="auto">
            <a:xfrm>
              <a:off x="3924300" y="6184582"/>
              <a:ext cx="0" cy="80010"/>
            </a:xfrm>
            <a:prstGeom prst="line">
              <a:avLst/>
            </a:prstGeom>
            <a:noFill/>
            <a:ln w="12700">
              <a:solidFill>
                <a:schemeClr val="tx1"/>
              </a:solidFill>
              <a:round/>
              <a:headEnd/>
              <a:tailEnd/>
            </a:ln>
            <a:effectLst/>
          </p:spPr>
          <p:txBody>
            <a:bodyPr wrap="none" anchor="ctr"/>
            <a:lstStyle/>
            <a:p>
              <a:endParaRPr lang="vi-VN"/>
            </a:p>
          </p:txBody>
        </p:sp>
        <p:sp>
          <p:nvSpPr>
            <p:cNvPr id="208" name="Rectangle 115"/>
            <p:cNvSpPr>
              <a:spLocks noChangeArrowheads="1"/>
            </p:cNvSpPr>
            <p:nvPr/>
          </p:nvSpPr>
          <p:spPr bwMode="auto">
            <a:xfrm>
              <a:off x="3426830" y="6184582"/>
              <a:ext cx="493289" cy="78677"/>
            </a:xfrm>
            <a:prstGeom prst="rect">
              <a:avLst/>
            </a:prstGeom>
            <a:solidFill>
              <a:schemeClr val="hlink"/>
            </a:solidFill>
            <a:ln w="12700">
              <a:noFill/>
              <a:miter lim="800000"/>
              <a:headEnd/>
              <a:tailEnd/>
            </a:ln>
            <a:effectLst/>
          </p:spPr>
          <p:txBody>
            <a:bodyPr wrap="none" anchor="ctr"/>
            <a:lstStyle/>
            <a:p>
              <a:pPr algn="ctr"/>
              <a:endParaRPr lang="vi-VN" sz="2400">
                <a:latin typeface="Times New Roman" pitchFamily="18" charset="0"/>
              </a:endParaRPr>
            </a:p>
          </p:txBody>
        </p:sp>
        <p:sp>
          <p:nvSpPr>
            <p:cNvPr id="209" name="Oval 116"/>
            <p:cNvSpPr>
              <a:spLocks noChangeArrowheads="1"/>
            </p:cNvSpPr>
            <p:nvPr/>
          </p:nvSpPr>
          <p:spPr bwMode="auto">
            <a:xfrm>
              <a:off x="3422650" y="6091237"/>
              <a:ext cx="497470" cy="150686"/>
            </a:xfrm>
            <a:prstGeom prst="ellipse">
              <a:avLst/>
            </a:prstGeom>
            <a:solidFill>
              <a:schemeClr val="hlink"/>
            </a:solidFill>
            <a:ln w="12700">
              <a:solidFill>
                <a:schemeClr val="tx1"/>
              </a:solidFill>
              <a:round/>
              <a:headEnd/>
              <a:tailEnd/>
            </a:ln>
            <a:effectLst/>
          </p:spPr>
          <p:txBody>
            <a:bodyPr wrap="none" anchor="ctr"/>
            <a:lstStyle/>
            <a:p>
              <a:endParaRPr lang="vi-VN"/>
            </a:p>
          </p:txBody>
        </p:sp>
        <p:grpSp>
          <p:nvGrpSpPr>
            <p:cNvPr id="28" name="Group 117"/>
            <p:cNvGrpSpPr>
              <a:grpSpLocks/>
            </p:cNvGrpSpPr>
            <p:nvPr/>
          </p:nvGrpSpPr>
          <p:grpSpPr bwMode="auto">
            <a:xfrm>
              <a:off x="3564769" y="6172408"/>
              <a:ext cx="245252" cy="65366"/>
              <a:chOff x="2848" y="848"/>
              <a:chExt cx="140" cy="98"/>
            </a:xfrm>
          </p:grpSpPr>
          <p:sp>
            <p:nvSpPr>
              <p:cNvPr id="215" name="Line 118"/>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vi-VN"/>
              </a:p>
            </p:txBody>
          </p:sp>
          <p:sp>
            <p:nvSpPr>
              <p:cNvPr id="216" name="Line 119"/>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vi-VN"/>
              </a:p>
            </p:txBody>
          </p:sp>
          <p:sp>
            <p:nvSpPr>
              <p:cNvPr id="217" name="Line 120"/>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vi-VN"/>
              </a:p>
            </p:txBody>
          </p:sp>
        </p:grpSp>
        <p:grpSp>
          <p:nvGrpSpPr>
            <p:cNvPr id="29" name="Group 121"/>
            <p:cNvGrpSpPr>
              <a:grpSpLocks/>
            </p:cNvGrpSpPr>
            <p:nvPr/>
          </p:nvGrpSpPr>
          <p:grpSpPr bwMode="auto">
            <a:xfrm flipV="1">
              <a:off x="3564769" y="6171968"/>
              <a:ext cx="245252" cy="65366"/>
              <a:chOff x="2848" y="848"/>
              <a:chExt cx="140" cy="98"/>
            </a:xfrm>
          </p:grpSpPr>
          <p:sp>
            <p:nvSpPr>
              <p:cNvPr id="212" name="Line 122"/>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vi-VN"/>
              </a:p>
            </p:txBody>
          </p:sp>
          <p:sp>
            <p:nvSpPr>
              <p:cNvPr id="213" name="Line 123"/>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vi-VN"/>
              </a:p>
            </p:txBody>
          </p:sp>
          <p:sp>
            <p:nvSpPr>
              <p:cNvPr id="214" name="Line 124"/>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vi-VN"/>
              </a:p>
            </p:txBody>
          </p:sp>
        </p:grpSp>
      </p:grpSp>
      <p:grpSp>
        <p:nvGrpSpPr>
          <p:cNvPr id="30" name="Group 231"/>
          <p:cNvGrpSpPr/>
          <p:nvPr/>
        </p:nvGrpSpPr>
        <p:grpSpPr>
          <a:xfrm>
            <a:off x="3429000" y="4114800"/>
            <a:ext cx="501650" cy="233363"/>
            <a:chOff x="3422650" y="6091237"/>
            <a:chExt cx="501650" cy="233363"/>
          </a:xfrm>
        </p:grpSpPr>
        <p:sp>
          <p:nvSpPr>
            <p:cNvPr id="233" name="Oval 112"/>
            <p:cNvSpPr>
              <a:spLocks noChangeArrowheads="1"/>
            </p:cNvSpPr>
            <p:nvPr/>
          </p:nvSpPr>
          <p:spPr bwMode="auto">
            <a:xfrm>
              <a:off x="3426830" y="6195250"/>
              <a:ext cx="497470" cy="129350"/>
            </a:xfrm>
            <a:prstGeom prst="ellipse">
              <a:avLst/>
            </a:prstGeom>
            <a:solidFill>
              <a:schemeClr val="hlink"/>
            </a:solidFill>
            <a:ln w="12700">
              <a:solidFill>
                <a:schemeClr val="tx1"/>
              </a:solidFill>
              <a:round/>
              <a:headEnd/>
              <a:tailEnd/>
            </a:ln>
            <a:effectLst/>
          </p:spPr>
          <p:txBody>
            <a:bodyPr wrap="none" anchor="ctr"/>
            <a:lstStyle/>
            <a:p>
              <a:endParaRPr lang="vi-VN"/>
            </a:p>
          </p:txBody>
        </p:sp>
        <p:sp>
          <p:nvSpPr>
            <p:cNvPr id="234" name="Line 113"/>
            <p:cNvSpPr>
              <a:spLocks noChangeShapeType="1"/>
            </p:cNvSpPr>
            <p:nvPr/>
          </p:nvSpPr>
          <p:spPr bwMode="auto">
            <a:xfrm>
              <a:off x="3426830" y="6184582"/>
              <a:ext cx="0" cy="80010"/>
            </a:xfrm>
            <a:prstGeom prst="line">
              <a:avLst/>
            </a:prstGeom>
            <a:noFill/>
            <a:ln w="12700">
              <a:solidFill>
                <a:schemeClr val="tx1"/>
              </a:solidFill>
              <a:round/>
              <a:headEnd/>
              <a:tailEnd/>
            </a:ln>
            <a:effectLst/>
          </p:spPr>
          <p:txBody>
            <a:bodyPr wrap="none" anchor="ctr"/>
            <a:lstStyle/>
            <a:p>
              <a:endParaRPr lang="vi-VN"/>
            </a:p>
          </p:txBody>
        </p:sp>
        <p:sp>
          <p:nvSpPr>
            <p:cNvPr id="235" name="Line 114"/>
            <p:cNvSpPr>
              <a:spLocks noChangeShapeType="1"/>
            </p:cNvSpPr>
            <p:nvPr/>
          </p:nvSpPr>
          <p:spPr bwMode="auto">
            <a:xfrm>
              <a:off x="3924300" y="6184582"/>
              <a:ext cx="0" cy="80010"/>
            </a:xfrm>
            <a:prstGeom prst="line">
              <a:avLst/>
            </a:prstGeom>
            <a:noFill/>
            <a:ln w="12700">
              <a:solidFill>
                <a:schemeClr val="tx1"/>
              </a:solidFill>
              <a:round/>
              <a:headEnd/>
              <a:tailEnd/>
            </a:ln>
            <a:effectLst/>
          </p:spPr>
          <p:txBody>
            <a:bodyPr wrap="none" anchor="ctr"/>
            <a:lstStyle/>
            <a:p>
              <a:endParaRPr lang="vi-VN"/>
            </a:p>
          </p:txBody>
        </p:sp>
        <p:sp>
          <p:nvSpPr>
            <p:cNvPr id="236" name="Rectangle 115"/>
            <p:cNvSpPr>
              <a:spLocks noChangeArrowheads="1"/>
            </p:cNvSpPr>
            <p:nvPr/>
          </p:nvSpPr>
          <p:spPr bwMode="auto">
            <a:xfrm>
              <a:off x="3426830" y="6184582"/>
              <a:ext cx="493289" cy="78677"/>
            </a:xfrm>
            <a:prstGeom prst="rect">
              <a:avLst/>
            </a:prstGeom>
            <a:solidFill>
              <a:schemeClr val="hlink"/>
            </a:solidFill>
            <a:ln w="12700">
              <a:noFill/>
              <a:miter lim="800000"/>
              <a:headEnd/>
              <a:tailEnd/>
            </a:ln>
            <a:effectLst/>
          </p:spPr>
          <p:txBody>
            <a:bodyPr wrap="none" anchor="ctr"/>
            <a:lstStyle/>
            <a:p>
              <a:pPr algn="ctr"/>
              <a:endParaRPr lang="vi-VN" sz="2400">
                <a:latin typeface="Times New Roman" pitchFamily="18" charset="0"/>
              </a:endParaRPr>
            </a:p>
          </p:txBody>
        </p:sp>
        <p:sp>
          <p:nvSpPr>
            <p:cNvPr id="237" name="Oval 116"/>
            <p:cNvSpPr>
              <a:spLocks noChangeArrowheads="1"/>
            </p:cNvSpPr>
            <p:nvPr/>
          </p:nvSpPr>
          <p:spPr bwMode="auto">
            <a:xfrm>
              <a:off x="3422650" y="6091237"/>
              <a:ext cx="497470" cy="150686"/>
            </a:xfrm>
            <a:prstGeom prst="ellipse">
              <a:avLst/>
            </a:prstGeom>
            <a:solidFill>
              <a:schemeClr val="hlink"/>
            </a:solidFill>
            <a:ln w="12700">
              <a:solidFill>
                <a:schemeClr val="tx1"/>
              </a:solidFill>
              <a:round/>
              <a:headEnd/>
              <a:tailEnd/>
            </a:ln>
            <a:effectLst/>
          </p:spPr>
          <p:txBody>
            <a:bodyPr wrap="none" anchor="ctr"/>
            <a:lstStyle/>
            <a:p>
              <a:endParaRPr lang="vi-VN"/>
            </a:p>
          </p:txBody>
        </p:sp>
        <p:grpSp>
          <p:nvGrpSpPr>
            <p:cNvPr id="31" name="Group 117"/>
            <p:cNvGrpSpPr>
              <a:grpSpLocks/>
            </p:cNvGrpSpPr>
            <p:nvPr/>
          </p:nvGrpSpPr>
          <p:grpSpPr bwMode="auto">
            <a:xfrm>
              <a:off x="3564769" y="6172408"/>
              <a:ext cx="245252" cy="65366"/>
              <a:chOff x="2848" y="848"/>
              <a:chExt cx="140" cy="98"/>
            </a:xfrm>
          </p:grpSpPr>
          <p:sp>
            <p:nvSpPr>
              <p:cNvPr id="243" name="Line 118"/>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vi-VN"/>
              </a:p>
            </p:txBody>
          </p:sp>
          <p:sp>
            <p:nvSpPr>
              <p:cNvPr id="244" name="Line 119"/>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vi-VN"/>
              </a:p>
            </p:txBody>
          </p:sp>
          <p:sp>
            <p:nvSpPr>
              <p:cNvPr id="245" name="Line 120"/>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vi-VN"/>
              </a:p>
            </p:txBody>
          </p:sp>
        </p:grpSp>
        <p:grpSp>
          <p:nvGrpSpPr>
            <p:cNvPr id="224" name="Group 121"/>
            <p:cNvGrpSpPr>
              <a:grpSpLocks/>
            </p:cNvGrpSpPr>
            <p:nvPr/>
          </p:nvGrpSpPr>
          <p:grpSpPr bwMode="auto">
            <a:xfrm flipV="1">
              <a:off x="3564769" y="6171968"/>
              <a:ext cx="245252" cy="65366"/>
              <a:chOff x="2848" y="848"/>
              <a:chExt cx="140" cy="98"/>
            </a:xfrm>
          </p:grpSpPr>
          <p:sp>
            <p:nvSpPr>
              <p:cNvPr id="240" name="Line 122"/>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vi-VN"/>
              </a:p>
            </p:txBody>
          </p:sp>
          <p:sp>
            <p:nvSpPr>
              <p:cNvPr id="241" name="Line 123"/>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vi-VN"/>
              </a:p>
            </p:txBody>
          </p:sp>
          <p:sp>
            <p:nvSpPr>
              <p:cNvPr id="242" name="Line 124"/>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vi-VN"/>
              </a:p>
            </p:txBody>
          </p:sp>
        </p:grpSp>
      </p:grpSp>
      <p:grpSp>
        <p:nvGrpSpPr>
          <p:cNvPr id="225" name="Group 245"/>
          <p:cNvGrpSpPr/>
          <p:nvPr/>
        </p:nvGrpSpPr>
        <p:grpSpPr>
          <a:xfrm>
            <a:off x="4343400" y="4419600"/>
            <a:ext cx="501650" cy="233363"/>
            <a:chOff x="3422650" y="6091237"/>
            <a:chExt cx="501650" cy="233363"/>
          </a:xfrm>
        </p:grpSpPr>
        <p:sp>
          <p:nvSpPr>
            <p:cNvPr id="247" name="Oval 112"/>
            <p:cNvSpPr>
              <a:spLocks noChangeArrowheads="1"/>
            </p:cNvSpPr>
            <p:nvPr/>
          </p:nvSpPr>
          <p:spPr bwMode="auto">
            <a:xfrm>
              <a:off x="3426830" y="6195250"/>
              <a:ext cx="497470" cy="129350"/>
            </a:xfrm>
            <a:prstGeom prst="ellipse">
              <a:avLst/>
            </a:prstGeom>
            <a:solidFill>
              <a:schemeClr val="hlink"/>
            </a:solidFill>
            <a:ln w="12700">
              <a:solidFill>
                <a:schemeClr val="tx1"/>
              </a:solidFill>
              <a:round/>
              <a:headEnd/>
              <a:tailEnd/>
            </a:ln>
            <a:effectLst/>
          </p:spPr>
          <p:txBody>
            <a:bodyPr wrap="none" anchor="ctr"/>
            <a:lstStyle/>
            <a:p>
              <a:endParaRPr lang="vi-VN"/>
            </a:p>
          </p:txBody>
        </p:sp>
        <p:sp>
          <p:nvSpPr>
            <p:cNvPr id="248" name="Line 113"/>
            <p:cNvSpPr>
              <a:spLocks noChangeShapeType="1"/>
            </p:cNvSpPr>
            <p:nvPr/>
          </p:nvSpPr>
          <p:spPr bwMode="auto">
            <a:xfrm>
              <a:off x="3426830" y="6184582"/>
              <a:ext cx="0" cy="80010"/>
            </a:xfrm>
            <a:prstGeom prst="line">
              <a:avLst/>
            </a:prstGeom>
            <a:noFill/>
            <a:ln w="12700">
              <a:solidFill>
                <a:schemeClr val="tx1"/>
              </a:solidFill>
              <a:round/>
              <a:headEnd/>
              <a:tailEnd/>
            </a:ln>
            <a:effectLst/>
          </p:spPr>
          <p:txBody>
            <a:bodyPr wrap="none" anchor="ctr"/>
            <a:lstStyle/>
            <a:p>
              <a:endParaRPr lang="vi-VN"/>
            </a:p>
          </p:txBody>
        </p:sp>
        <p:sp>
          <p:nvSpPr>
            <p:cNvPr id="249" name="Line 114"/>
            <p:cNvSpPr>
              <a:spLocks noChangeShapeType="1"/>
            </p:cNvSpPr>
            <p:nvPr/>
          </p:nvSpPr>
          <p:spPr bwMode="auto">
            <a:xfrm>
              <a:off x="3924300" y="6184582"/>
              <a:ext cx="0" cy="80010"/>
            </a:xfrm>
            <a:prstGeom prst="line">
              <a:avLst/>
            </a:prstGeom>
            <a:noFill/>
            <a:ln w="12700">
              <a:solidFill>
                <a:schemeClr val="tx1"/>
              </a:solidFill>
              <a:round/>
              <a:headEnd/>
              <a:tailEnd/>
            </a:ln>
            <a:effectLst/>
          </p:spPr>
          <p:txBody>
            <a:bodyPr wrap="none" anchor="ctr"/>
            <a:lstStyle/>
            <a:p>
              <a:endParaRPr lang="vi-VN"/>
            </a:p>
          </p:txBody>
        </p:sp>
        <p:sp>
          <p:nvSpPr>
            <p:cNvPr id="250" name="Rectangle 115"/>
            <p:cNvSpPr>
              <a:spLocks noChangeArrowheads="1"/>
            </p:cNvSpPr>
            <p:nvPr/>
          </p:nvSpPr>
          <p:spPr bwMode="auto">
            <a:xfrm>
              <a:off x="3426830" y="6184582"/>
              <a:ext cx="493289" cy="78677"/>
            </a:xfrm>
            <a:prstGeom prst="rect">
              <a:avLst/>
            </a:prstGeom>
            <a:solidFill>
              <a:schemeClr val="hlink"/>
            </a:solidFill>
            <a:ln w="12700">
              <a:noFill/>
              <a:miter lim="800000"/>
              <a:headEnd/>
              <a:tailEnd/>
            </a:ln>
            <a:effectLst/>
          </p:spPr>
          <p:txBody>
            <a:bodyPr wrap="none" anchor="ctr"/>
            <a:lstStyle/>
            <a:p>
              <a:pPr algn="ctr"/>
              <a:endParaRPr lang="vi-VN" sz="2400">
                <a:latin typeface="Times New Roman" pitchFamily="18" charset="0"/>
              </a:endParaRPr>
            </a:p>
          </p:txBody>
        </p:sp>
        <p:sp>
          <p:nvSpPr>
            <p:cNvPr id="251" name="Oval 116"/>
            <p:cNvSpPr>
              <a:spLocks noChangeArrowheads="1"/>
            </p:cNvSpPr>
            <p:nvPr/>
          </p:nvSpPr>
          <p:spPr bwMode="auto">
            <a:xfrm>
              <a:off x="3422650" y="6091237"/>
              <a:ext cx="497470" cy="150686"/>
            </a:xfrm>
            <a:prstGeom prst="ellipse">
              <a:avLst/>
            </a:prstGeom>
            <a:solidFill>
              <a:schemeClr val="hlink"/>
            </a:solidFill>
            <a:ln w="12700">
              <a:solidFill>
                <a:schemeClr val="tx1"/>
              </a:solidFill>
              <a:round/>
              <a:headEnd/>
              <a:tailEnd/>
            </a:ln>
            <a:effectLst/>
          </p:spPr>
          <p:txBody>
            <a:bodyPr wrap="none" anchor="ctr"/>
            <a:lstStyle/>
            <a:p>
              <a:endParaRPr lang="vi-VN"/>
            </a:p>
          </p:txBody>
        </p:sp>
        <p:grpSp>
          <p:nvGrpSpPr>
            <p:cNvPr id="226" name="Group 117"/>
            <p:cNvGrpSpPr>
              <a:grpSpLocks/>
            </p:cNvGrpSpPr>
            <p:nvPr/>
          </p:nvGrpSpPr>
          <p:grpSpPr bwMode="auto">
            <a:xfrm>
              <a:off x="3564769" y="6172408"/>
              <a:ext cx="245252" cy="65366"/>
              <a:chOff x="2848" y="848"/>
              <a:chExt cx="140" cy="98"/>
            </a:xfrm>
          </p:grpSpPr>
          <p:sp>
            <p:nvSpPr>
              <p:cNvPr id="257" name="Line 118"/>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vi-VN"/>
              </a:p>
            </p:txBody>
          </p:sp>
          <p:sp>
            <p:nvSpPr>
              <p:cNvPr id="258" name="Line 119"/>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vi-VN"/>
              </a:p>
            </p:txBody>
          </p:sp>
          <p:sp>
            <p:nvSpPr>
              <p:cNvPr id="259" name="Line 120"/>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vi-VN"/>
              </a:p>
            </p:txBody>
          </p:sp>
        </p:grpSp>
        <p:grpSp>
          <p:nvGrpSpPr>
            <p:cNvPr id="227" name="Group 121"/>
            <p:cNvGrpSpPr>
              <a:grpSpLocks/>
            </p:cNvGrpSpPr>
            <p:nvPr/>
          </p:nvGrpSpPr>
          <p:grpSpPr bwMode="auto">
            <a:xfrm flipV="1">
              <a:off x="3564769" y="6171968"/>
              <a:ext cx="245252" cy="65366"/>
              <a:chOff x="2848" y="848"/>
              <a:chExt cx="140" cy="98"/>
            </a:xfrm>
          </p:grpSpPr>
          <p:sp>
            <p:nvSpPr>
              <p:cNvPr id="254" name="Line 122"/>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vi-VN"/>
              </a:p>
            </p:txBody>
          </p:sp>
          <p:sp>
            <p:nvSpPr>
              <p:cNvPr id="255" name="Line 123"/>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vi-VN"/>
              </a:p>
            </p:txBody>
          </p:sp>
          <p:sp>
            <p:nvSpPr>
              <p:cNvPr id="256" name="Line 124"/>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vi-VN"/>
              </a:p>
            </p:txBody>
          </p:sp>
        </p:grpSp>
      </p:grpSp>
      <p:grpSp>
        <p:nvGrpSpPr>
          <p:cNvPr id="228" name="Group 273"/>
          <p:cNvGrpSpPr/>
          <p:nvPr/>
        </p:nvGrpSpPr>
        <p:grpSpPr>
          <a:xfrm>
            <a:off x="5486400" y="4114800"/>
            <a:ext cx="501650" cy="233363"/>
            <a:chOff x="3422650" y="6091237"/>
            <a:chExt cx="501650" cy="233363"/>
          </a:xfrm>
        </p:grpSpPr>
        <p:sp>
          <p:nvSpPr>
            <p:cNvPr id="275" name="Oval 112"/>
            <p:cNvSpPr>
              <a:spLocks noChangeArrowheads="1"/>
            </p:cNvSpPr>
            <p:nvPr/>
          </p:nvSpPr>
          <p:spPr bwMode="auto">
            <a:xfrm>
              <a:off x="3426830" y="6195250"/>
              <a:ext cx="497470" cy="129350"/>
            </a:xfrm>
            <a:prstGeom prst="ellipse">
              <a:avLst/>
            </a:prstGeom>
            <a:solidFill>
              <a:schemeClr val="hlink"/>
            </a:solidFill>
            <a:ln w="12700">
              <a:solidFill>
                <a:schemeClr val="tx1"/>
              </a:solidFill>
              <a:round/>
              <a:headEnd/>
              <a:tailEnd/>
            </a:ln>
            <a:effectLst/>
          </p:spPr>
          <p:txBody>
            <a:bodyPr wrap="none" anchor="ctr"/>
            <a:lstStyle/>
            <a:p>
              <a:endParaRPr lang="vi-VN"/>
            </a:p>
          </p:txBody>
        </p:sp>
        <p:sp>
          <p:nvSpPr>
            <p:cNvPr id="276" name="Line 113"/>
            <p:cNvSpPr>
              <a:spLocks noChangeShapeType="1"/>
            </p:cNvSpPr>
            <p:nvPr/>
          </p:nvSpPr>
          <p:spPr bwMode="auto">
            <a:xfrm>
              <a:off x="3426830" y="6184582"/>
              <a:ext cx="0" cy="80010"/>
            </a:xfrm>
            <a:prstGeom prst="line">
              <a:avLst/>
            </a:prstGeom>
            <a:noFill/>
            <a:ln w="12700">
              <a:solidFill>
                <a:schemeClr val="tx1"/>
              </a:solidFill>
              <a:round/>
              <a:headEnd/>
              <a:tailEnd/>
            </a:ln>
            <a:effectLst/>
          </p:spPr>
          <p:txBody>
            <a:bodyPr wrap="none" anchor="ctr"/>
            <a:lstStyle/>
            <a:p>
              <a:endParaRPr lang="vi-VN"/>
            </a:p>
          </p:txBody>
        </p:sp>
        <p:sp>
          <p:nvSpPr>
            <p:cNvPr id="277" name="Line 114"/>
            <p:cNvSpPr>
              <a:spLocks noChangeShapeType="1"/>
            </p:cNvSpPr>
            <p:nvPr/>
          </p:nvSpPr>
          <p:spPr bwMode="auto">
            <a:xfrm>
              <a:off x="3924300" y="6184582"/>
              <a:ext cx="0" cy="80010"/>
            </a:xfrm>
            <a:prstGeom prst="line">
              <a:avLst/>
            </a:prstGeom>
            <a:noFill/>
            <a:ln w="12700">
              <a:solidFill>
                <a:schemeClr val="tx1"/>
              </a:solidFill>
              <a:round/>
              <a:headEnd/>
              <a:tailEnd/>
            </a:ln>
            <a:effectLst/>
          </p:spPr>
          <p:txBody>
            <a:bodyPr wrap="none" anchor="ctr"/>
            <a:lstStyle/>
            <a:p>
              <a:endParaRPr lang="vi-VN"/>
            </a:p>
          </p:txBody>
        </p:sp>
        <p:sp>
          <p:nvSpPr>
            <p:cNvPr id="278" name="Rectangle 115"/>
            <p:cNvSpPr>
              <a:spLocks noChangeArrowheads="1"/>
            </p:cNvSpPr>
            <p:nvPr/>
          </p:nvSpPr>
          <p:spPr bwMode="auto">
            <a:xfrm>
              <a:off x="3426830" y="6184582"/>
              <a:ext cx="493289" cy="78677"/>
            </a:xfrm>
            <a:prstGeom prst="rect">
              <a:avLst/>
            </a:prstGeom>
            <a:solidFill>
              <a:schemeClr val="hlink"/>
            </a:solidFill>
            <a:ln w="12700">
              <a:noFill/>
              <a:miter lim="800000"/>
              <a:headEnd/>
              <a:tailEnd/>
            </a:ln>
            <a:effectLst/>
          </p:spPr>
          <p:txBody>
            <a:bodyPr wrap="none" anchor="ctr"/>
            <a:lstStyle/>
            <a:p>
              <a:pPr algn="ctr"/>
              <a:endParaRPr lang="vi-VN" sz="2400">
                <a:latin typeface="Times New Roman" pitchFamily="18" charset="0"/>
              </a:endParaRPr>
            </a:p>
          </p:txBody>
        </p:sp>
        <p:sp>
          <p:nvSpPr>
            <p:cNvPr id="279" name="Oval 116"/>
            <p:cNvSpPr>
              <a:spLocks noChangeArrowheads="1"/>
            </p:cNvSpPr>
            <p:nvPr/>
          </p:nvSpPr>
          <p:spPr bwMode="auto">
            <a:xfrm>
              <a:off x="3422650" y="6091237"/>
              <a:ext cx="497470" cy="150686"/>
            </a:xfrm>
            <a:prstGeom prst="ellipse">
              <a:avLst/>
            </a:prstGeom>
            <a:solidFill>
              <a:schemeClr val="hlink"/>
            </a:solidFill>
            <a:ln w="12700">
              <a:solidFill>
                <a:schemeClr val="tx1"/>
              </a:solidFill>
              <a:round/>
              <a:headEnd/>
              <a:tailEnd/>
            </a:ln>
            <a:effectLst/>
          </p:spPr>
          <p:txBody>
            <a:bodyPr wrap="none" anchor="ctr"/>
            <a:lstStyle/>
            <a:p>
              <a:endParaRPr lang="vi-VN"/>
            </a:p>
          </p:txBody>
        </p:sp>
        <p:grpSp>
          <p:nvGrpSpPr>
            <p:cNvPr id="229" name="Group 117"/>
            <p:cNvGrpSpPr>
              <a:grpSpLocks/>
            </p:cNvGrpSpPr>
            <p:nvPr/>
          </p:nvGrpSpPr>
          <p:grpSpPr bwMode="auto">
            <a:xfrm>
              <a:off x="3564769" y="6172408"/>
              <a:ext cx="245252" cy="65366"/>
              <a:chOff x="2848" y="848"/>
              <a:chExt cx="140" cy="98"/>
            </a:xfrm>
          </p:grpSpPr>
          <p:sp>
            <p:nvSpPr>
              <p:cNvPr id="285" name="Line 118"/>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vi-VN"/>
              </a:p>
            </p:txBody>
          </p:sp>
          <p:sp>
            <p:nvSpPr>
              <p:cNvPr id="286" name="Line 119"/>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vi-VN"/>
              </a:p>
            </p:txBody>
          </p:sp>
          <p:sp>
            <p:nvSpPr>
              <p:cNvPr id="287" name="Line 120"/>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vi-VN"/>
              </a:p>
            </p:txBody>
          </p:sp>
        </p:grpSp>
        <p:grpSp>
          <p:nvGrpSpPr>
            <p:cNvPr id="230" name="Group 121"/>
            <p:cNvGrpSpPr>
              <a:grpSpLocks/>
            </p:cNvGrpSpPr>
            <p:nvPr/>
          </p:nvGrpSpPr>
          <p:grpSpPr bwMode="auto">
            <a:xfrm flipV="1">
              <a:off x="3564769" y="6171968"/>
              <a:ext cx="245252" cy="65366"/>
              <a:chOff x="2848" y="848"/>
              <a:chExt cx="140" cy="98"/>
            </a:xfrm>
          </p:grpSpPr>
          <p:sp>
            <p:nvSpPr>
              <p:cNvPr id="282" name="Line 122"/>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vi-VN"/>
              </a:p>
            </p:txBody>
          </p:sp>
          <p:sp>
            <p:nvSpPr>
              <p:cNvPr id="283" name="Line 123"/>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vi-VN"/>
              </a:p>
            </p:txBody>
          </p:sp>
          <p:sp>
            <p:nvSpPr>
              <p:cNvPr id="284" name="Line 124"/>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vi-VN"/>
              </a:p>
            </p:txBody>
          </p:sp>
        </p:grpSp>
      </p:grpSp>
      <p:grpSp>
        <p:nvGrpSpPr>
          <p:cNvPr id="231" name="Group 287"/>
          <p:cNvGrpSpPr/>
          <p:nvPr/>
        </p:nvGrpSpPr>
        <p:grpSpPr>
          <a:xfrm>
            <a:off x="4343400" y="4419600"/>
            <a:ext cx="501650" cy="233363"/>
            <a:chOff x="3422650" y="6091237"/>
            <a:chExt cx="501650" cy="233363"/>
          </a:xfrm>
          <a:solidFill>
            <a:srgbClr val="FF0000"/>
          </a:solidFill>
        </p:grpSpPr>
        <p:sp>
          <p:nvSpPr>
            <p:cNvPr id="289" name="Oval 112"/>
            <p:cNvSpPr>
              <a:spLocks noChangeArrowheads="1"/>
            </p:cNvSpPr>
            <p:nvPr/>
          </p:nvSpPr>
          <p:spPr bwMode="auto">
            <a:xfrm>
              <a:off x="3426830" y="6195250"/>
              <a:ext cx="497470" cy="129350"/>
            </a:xfrm>
            <a:prstGeom prst="ellipse">
              <a:avLst/>
            </a:prstGeom>
            <a:grpFill/>
            <a:ln w="12700">
              <a:solidFill>
                <a:schemeClr val="tx1"/>
              </a:solidFill>
              <a:round/>
              <a:headEnd/>
              <a:tailEnd/>
            </a:ln>
            <a:effectLst/>
          </p:spPr>
          <p:txBody>
            <a:bodyPr wrap="none" anchor="ctr"/>
            <a:lstStyle/>
            <a:p>
              <a:endParaRPr lang="vi-VN"/>
            </a:p>
          </p:txBody>
        </p:sp>
        <p:sp>
          <p:nvSpPr>
            <p:cNvPr id="290" name="Line 113"/>
            <p:cNvSpPr>
              <a:spLocks noChangeShapeType="1"/>
            </p:cNvSpPr>
            <p:nvPr/>
          </p:nvSpPr>
          <p:spPr bwMode="auto">
            <a:xfrm>
              <a:off x="3426830" y="6184582"/>
              <a:ext cx="0" cy="80010"/>
            </a:xfrm>
            <a:prstGeom prst="line">
              <a:avLst/>
            </a:prstGeom>
            <a:grpFill/>
            <a:ln w="12700">
              <a:solidFill>
                <a:schemeClr val="tx1"/>
              </a:solidFill>
              <a:round/>
              <a:headEnd/>
              <a:tailEnd/>
            </a:ln>
            <a:effectLst/>
          </p:spPr>
          <p:txBody>
            <a:bodyPr wrap="none" anchor="ctr"/>
            <a:lstStyle/>
            <a:p>
              <a:endParaRPr lang="vi-VN"/>
            </a:p>
          </p:txBody>
        </p:sp>
        <p:sp>
          <p:nvSpPr>
            <p:cNvPr id="291" name="Line 114"/>
            <p:cNvSpPr>
              <a:spLocks noChangeShapeType="1"/>
            </p:cNvSpPr>
            <p:nvPr/>
          </p:nvSpPr>
          <p:spPr bwMode="auto">
            <a:xfrm>
              <a:off x="3924300" y="6184582"/>
              <a:ext cx="0" cy="80010"/>
            </a:xfrm>
            <a:prstGeom prst="line">
              <a:avLst/>
            </a:prstGeom>
            <a:grpFill/>
            <a:ln w="12700">
              <a:solidFill>
                <a:schemeClr val="tx1"/>
              </a:solidFill>
              <a:round/>
              <a:headEnd/>
              <a:tailEnd/>
            </a:ln>
            <a:effectLst/>
          </p:spPr>
          <p:txBody>
            <a:bodyPr wrap="none" anchor="ctr"/>
            <a:lstStyle/>
            <a:p>
              <a:endParaRPr lang="vi-VN"/>
            </a:p>
          </p:txBody>
        </p:sp>
        <p:sp>
          <p:nvSpPr>
            <p:cNvPr id="292" name="Rectangle 115"/>
            <p:cNvSpPr>
              <a:spLocks noChangeArrowheads="1"/>
            </p:cNvSpPr>
            <p:nvPr/>
          </p:nvSpPr>
          <p:spPr bwMode="auto">
            <a:xfrm>
              <a:off x="3426830" y="6184582"/>
              <a:ext cx="493289" cy="78677"/>
            </a:xfrm>
            <a:prstGeom prst="rect">
              <a:avLst/>
            </a:prstGeom>
            <a:grpFill/>
            <a:ln w="12700">
              <a:noFill/>
              <a:miter lim="800000"/>
              <a:headEnd/>
              <a:tailEnd/>
            </a:ln>
            <a:effectLst/>
          </p:spPr>
          <p:txBody>
            <a:bodyPr wrap="none" anchor="ctr"/>
            <a:lstStyle/>
            <a:p>
              <a:pPr algn="ctr"/>
              <a:endParaRPr lang="vi-VN" sz="2400">
                <a:latin typeface="Times New Roman" pitchFamily="18" charset="0"/>
              </a:endParaRPr>
            </a:p>
          </p:txBody>
        </p:sp>
        <p:sp>
          <p:nvSpPr>
            <p:cNvPr id="293" name="Oval 116"/>
            <p:cNvSpPr>
              <a:spLocks noChangeArrowheads="1"/>
            </p:cNvSpPr>
            <p:nvPr/>
          </p:nvSpPr>
          <p:spPr bwMode="auto">
            <a:xfrm>
              <a:off x="3422650" y="6091237"/>
              <a:ext cx="497470" cy="150686"/>
            </a:xfrm>
            <a:prstGeom prst="ellipse">
              <a:avLst/>
            </a:prstGeom>
            <a:grpFill/>
            <a:ln w="12700">
              <a:solidFill>
                <a:schemeClr val="tx1"/>
              </a:solidFill>
              <a:round/>
              <a:headEnd/>
              <a:tailEnd/>
            </a:ln>
            <a:effectLst/>
          </p:spPr>
          <p:txBody>
            <a:bodyPr wrap="none" anchor="ctr"/>
            <a:lstStyle/>
            <a:p>
              <a:endParaRPr lang="vi-VN"/>
            </a:p>
          </p:txBody>
        </p:sp>
        <p:grpSp>
          <p:nvGrpSpPr>
            <p:cNvPr id="232" name="Group 117"/>
            <p:cNvGrpSpPr>
              <a:grpSpLocks/>
            </p:cNvGrpSpPr>
            <p:nvPr/>
          </p:nvGrpSpPr>
          <p:grpSpPr bwMode="auto">
            <a:xfrm>
              <a:off x="3564769" y="6172408"/>
              <a:ext cx="245252" cy="65366"/>
              <a:chOff x="2848" y="848"/>
              <a:chExt cx="140" cy="98"/>
            </a:xfrm>
            <a:grpFill/>
          </p:grpSpPr>
          <p:sp>
            <p:nvSpPr>
              <p:cNvPr id="299" name="Line 118"/>
              <p:cNvSpPr>
                <a:spLocks noChangeShapeType="1"/>
              </p:cNvSpPr>
              <p:nvPr/>
            </p:nvSpPr>
            <p:spPr bwMode="auto">
              <a:xfrm flipV="1">
                <a:off x="2848" y="848"/>
                <a:ext cx="50" cy="2"/>
              </a:xfrm>
              <a:prstGeom prst="line">
                <a:avLst/>
              </a:prstGeom>
              <a:grpFill/>
              <a:ln w="28575">
                <a:solidFill>
                  <a:schemeClr val="tx1"/>
                </a:solidFill>
                <a:round/>
                <a:headEnd/>
                <a:tailEnd/>
              </a:ln>
              <a:effectLst/>
            </p:spPr>
            <p:txBody>
              <a:bodyPr wrap="none" anchor="ctr"/>
              <a:lstStyle/>
              <a:p>
                <a:endParaRPr lang="vi-VN"/>
              </a:p>
            </p:txBody>
          </p:sp>
          <p:sp>
            <p:nvSpPr>
              <p:cNvPr id="300" name="Line 119"/>
              <p:cNvSpPr>
                <a:spLocks noChangeShapeType="1"/>
              </p:cNvSpPr>
              <p:nvPr/>
            </p:nvSpPr>
            <p:spPr bwMode="auto">
              <a:xfrm>
                <a:off x="2944" y="946"/>
                <a:ext cx="44" cy="0"/>
              </a:xfrm>
              <a:prstGeom prst="line">
                <a:avLst/>
              </a:prstGeom>
              <a:grpFill/>
              <a:ln w="28575">
                <a:solidFill>
                  <a:schemeClr val="tx1"/>
                </a:solidFill>
                <a:round/>
                <a:headEnd/>
                <a:tailEnd/>
              </a:ln>
              <a:effectLst/>
            </p:spPr>
            <p:txBody>
              <a:bodyPr wrap="none" anchor="ctr"/>
              <a:lstStyle/>
              <a:p>
                <a:endParaRPr lang="vi-VN"/>
              </a:p>
            </p:txBody>
          </p:sp>
          <p:sp>
            <p:nvSpPr>
              <p:cNvPr id="301" name="Line 120"/>
              <p:cNvSpPr>
                <a:spLocks noChangeShapeType="1"/>
              </p:cNvSpPr>
              <p:nvPr/>
            </p:nvSpPr>
            <p:spPr bwMode="auto">
              <a:xfrm>
                <a:off x="2894" y="850"/>
                <a:ext cx="52" cy="96"/>
              </a:xfrm>
              <a:prstGeom prst="line">
                <a:avLst/>
              </a:prstGeom>
              <a:grpFill/>
              <a:ln w="28575">
                <a:solidFill>
                  <a:schemeClr val="tx1"/>
                </a:solidFill>
                <a:round/>
                <a:headEnd/>
                <a:tailEnd/>
              </a:ln>
              <a:effectLst/>
            </p:spPr>
            <p:txBody>
              <a:bodyPr wrap="none" anchor="ctr"/>
              <a:lstStyle/>
              <a:p>
                <a:endParaRPr lang="vi-VN"/>
              </a:p>
            </p:txBody>
          </p:sp>
        </p:grpSp>
        <p:grpSp>
          <p:nvGrpSpPr>
            <p:cNvPr id="238" name="Group 121"/>
            <p:cNvGrpSpPr>
              <a:grpSpLocks/>
            </p:cNvGrpSpPr>
            <p:nvPr/>
          </p:nvGrpSpPr>
          <p:grpSpPr bwMode="auto">
            <a:xfrm flipV="1">
              <a:off x="3564769" y="6171968"/>
              <a:ext cx="245252" cy="65366"/>
              <a:chOff x="2848" y="848"/>
              <a:chExt cx="140" cy="98"/>
            </a:xfrm>
            <a:grpFill/>
          </p:grpSpPr>
          <p:sp>
            <p:nvSpPr>
              <p:cNvPr id="296" name="Line 122"/>
              <p:cNvSpPr>
                <a:spLocks noChangeShapeType="1"/>
              </p:cNvSpPr>
              <p:nvPr/>
            </p:nvSpPr>
            <p:spPr bwMode="auto">
              <a:xfrm flipV="1">
                <a:off x="2848" y="848"/>
                <a:ext cx="50" cy="2"/>
              </a:xfrm>
              <a:prstGeom prst="line">
                <a:avLst/>
              </a:prstGeom>
              <a:grpFill/>
              <a:ln w="28575">
                <a:solidFill>
                  <a:schemeClr val="tx1"/>
                </a:solidFill>
                <a:round/>
                <a:headEnd/>
                <a:tailEnd/>
              </a:ln>
              <a:effectLst/>
            </p:spPr>
            <p:txBody>
              <a:bodyPr wrap="none" anchor="ctr"/>
              <a:lstStyle/>
              <a:p>
                <a:endParaRPr lang="vi-VN"/>
              </a:p>
            </p:txBody>
          </p:sp>
          <p:sp>
            <p:nvSpPr>
              <p:cNvPr id="297" name="Line 123"/>
              <p:cNvSpPr>
                <a:spLocks noChangeShapeType="1"/>
              </p:cNvSpPr>
              <p:nvPr/>
            </p:nvSpPr>
            <p:spPr bwMode="auto">
              <a:xfrm>
                <a:off x="2944" y="946"/>
                <a:ext cx="44" cy="0"/>
              </a:xfrm>
              <a:prstGeom prst="line">
                <a:avLst/>
              </a:prstGeom>
              <a:grpFill/>
              <a:ln w="28575">
                <a:solidFill>
                  <a:schemeClr val="tx1"/>
                </a:solidFill>
                <a:round/>
                <a:headEnd/>
                <a:tailEnd/>
              </a:ln>
              <a:effectLst/>
            </p:spPr>
            <p:txBody>
              <a:bodyPr wrap="none" anchor="ctr"/>
              <a:lstStyle/>
              <a:p>
                <a:endParaRPr lang="vi-VN"/>
              </a:p>
            </p:txBody>
          </p:sp>
          <p:sp>
            <p:nvSpPr>
              <p:cNvPr id="298" name="Line 124"/>
              <p:cNvSpPr>
                <a:spLocks noChangeShapeType="1"/>
              </p:cNvSpPr>
              <p:nvPr/>
            </p:nvSpPr>
            <p:spPr bwMode="auto">
              <a:xfrm>
                <a:off x="2894" y="850"/>
                <a:ext cx="52" cy="96"/>
              </a:xfrm>
              <a:prstGeom prst="line">
                <a:avLst/>
              </a:prstGeom>
              <a:grpFill/>
              <a:ln w="28575">
                <a:solidFill>
                  <a:schemeClr val="tx1"/>
                </a:solidFill>
                <a:round/>
                <a:headEnd/>
                <a:tailEnd/>
              </a:ln>
              <a:effectLst/>
            </p:spPr>
            <p:txBody>
              <a:bodyPr wrap="none" anchor="ctr"/>
              <a:lstStyle/>
              <a:p>
                <a:endParaRPr lang="vi-VN"/>
              </a:p>
            </p:txBody>
          </p:sp>
        </p:grpSp>
      </p:grpSp>
      <p:grpSp>
        <p:nvGrpSpPr>
          <p:cNvPr id="239" name="Group 301"/>
          <p:cNvGrpSpPr/>
          <p:nvPr/>
        </p:nvGrpSpPr>
        <p:grpSpPr>
          <a:xfrm>
            <a:off x="3429000" y="4114800"/>
            <a:ext cx="501650" cy="233363"/>
            <a:chOff x="3422650" y="6091237"/>
            <a:chExt cx="501650" cy="233363"/>
          </a:xfrm>
          <a:solidFill>
            <a:srgbClr val="FF0000"/>
          </a:solidFill>
        </p:grpSpPr>
        <p:sp>
          <p:nvSpPr>
            <p:cNvPr id="303" name="Oval 112"/>
            <p:cNvSpPr>
              <a:spLocks noChangeArrowheads="1"/>
            </p:cNvSpPr>
            <p:nvPr/>
          </p:nvSpPr>
          <p:spPr bwMode="auto">
            <a:xfrm>
              <a:off x="3426830" y="6195250"/>
              <a:ext cx="497470" cy="129350"/>
            </a:xfrm>
            <a:prstGeom prst="ellipse">
              <a:avLst/>
            </a:prstGeom>
            <a:grpFill/>
            <a:ln w="12700">
              <a:solidFill>
                <a:schemeClr val="tx1"/>
              </a:solidFill>
              <a:round/>
              <a:headEnd/>
              <a:tailEnd/>
            </a:ln>
            <a:effectLst/>
          </p:spPr>
          <p:txBody>
            <a:bodyPr wrap="none" anchor="ctr"/>
            <a:lstStyle/>
            <a:p>
              <a:endParaRPr lang="vi-VN"/>
            </a:p>
          </p:txBody>
        </p:sp>
        <p:sp>
          <p:nvSpPr>
            <p:cNvPr id="304" name="Line 113"/>
            <p:cNvSpPr>
              <a:spLocks noChangeShapeType="1"/>
            </p:cNvSpPr>
            <p:nvPr/>
          </p:nvSpPr>
          <p:spPr bwMode="auto">
            <a:xfrm>
              <a:off x="3426830" y="6184582"/>
              <a:ext cx="0" cy="80010"/>
            </a:xfrm>
            <a:prstGeom prst="line">
              <a:avLst/>
            </a:prstGeom>
            <a:grpFill/>
            <a:ln w="12700">
              <a:solidFill>
                <a:schemeClr val="tx1"/>
              </a:solidFill>
              <a:round/>
              <a:headEnd/>
              <a:tailEnd/>
            </a:ln>
            <a:effectLst/>
          </p:spPr>
          <p:txBody>
            <a:bodyPr wrap="none" anchor="ctr"/>
            <a:lstStyle/>
            <a:p>
              <a:endParaRPr lang="vi-VN"/>
            </a:p>
          </p:txBody>
        </p:sp>
        <p:sp>
          <p:nvSpPr>
            <p:cNvPr id="305" name="Line 114"/>
            <p:cNvSpPr>
              <a:spLocks noChangeShapeType="1"/>
            </p:cNvSpPr>
            <p:nvPr/>
          </p:nvSpPr>
          <p:spPr bwMode="auto">
            <a:xfrm>
              <a:off x="3924300" y="6184582"/>
              <a:ext cx="0" cy="80010"/>
            </a:xfrm>
            <a:prstGeom prst="line">
              <a:avLst/>
            </a:prstGeom>
            <a:grpFill/>
            <a:ln w="12700">
              <a:solidFill>
                <a:schemeClr val="tx1"/>
              </a:solidFill>
              <a:round/>
              <a:headEnd/>
              <a:tailEnd/>
            </a:ln>
            <a:effectLst/>
          </p:spPr>
          <p:txBody>
            <a:bodyPr wrap="none" anchor="ctr"/>
            <a:lstStyle/>
            <a:p>
              <a:endParaRPr lang="vi-VN"/>
            </a:p>
          </p:txBody>
        </p:sp>
        <p:sp>
          <p:nvSpPr>
            <p:cNvPr id="306" name="Rectangle 115"/>
            <p:cNvSpPr>
              <a:spLocks noChangeArrowheads="1"/>
            </p:cNvSpPr>
            <p:nvPr/>
          </p:nvSpPr>
          <p:spPr bwMode="auto">
            <a:xfrm>
              <a:off x="3426830" y="6184582"/>
              <a:ext cx="493289" cy="78677"/>
            </a:xfrm>
            <a:prstGeom prst="rect">
              <a:avLst/>
            </a:prstGeom>
            <a:grpFill/>
            <a:ln w="12700">
              <a:noFill/>
              <a:miter lim="800000"/>
              <a:headEnd/>
              <a:tailEnd/>
            </a:ln>
            <a:effectLst/>
          </p:spPr>
          <p:txBody>
            <a:bodyPr wrap="none" anchor="ctr"/>
            <a:lstStyle/>
            <a:p>
              <a:pPr algn="ctr"/>
              <a:endParaRPr lang="vi-VN" sz="2400">
                <a:latin typeface="Times New Roman" pitchFamily="18" charset="0"/>
              </a:endParaRPr>
            </a:p>
          </p:txBody>
        </p:sp>
        <p:sp>
          <p:nvSpPr>
            <p:cNvPr id="307" name="Oval 116"/>
            <p:cNvSpPr>
              <a:spLocks noChangeArrowheads="1"/>
            </p:cNvSpPr>
            <p:nvPr/>
          </p:nvSpPr>
          <p:spPr bwMode="auto">
            <a:xfrm>
              <a:off x="3422650" y="6091237"/>
              <a:ext cx="497470" cy="150686"/>
            </a:xfrm>
            <a:prstGeom prst="ellipse">
              <a:avLst/>
            </a:prstGeom>
            <a:grpFill/>
            <a:ln w="12700">
              <a:solidFill>
                <a:schemeClr val="tx1"/>
              </a:solidFill>
              <a:round/>
              <a:headEnd/>
              <a:tailEnd/>
            </a:ln>
            <a:effectLst/>
          </p:spPr>
          <p:txBody>
            <a:bodyPr wrap="none" anchor="ctr"/>
            <a:lstStyle/>
            <a:p>
              <a:endParaRPr lang="vi-VN"/>
            </a:p>
          </p:txBody>
        </p:sp>
        <p:grpSp>
          <p:nvGrpSpPr>
            <p:cNvPr id="246" name="Group 117"/>
            <p:cNvGrpSpPr>
              <a:grpSpLocks/>
            </p:cNvGrpSpPr>
            <p:nvPr/>
          </p:nvGrpSpPr>
          <p:grpSpPr bwMode="auto">
            <a:xfrm>
              <a:off x="3564769" y="6172408"/>
              <a:ext cx="245252" cy="65366"/>
              <a:chOff x="2848" y="848"/>
              <a:chExt cx="140" cy="98"/>
            </a:xfrm>
            <a:grpFill/>
          </p:grpSpPr>
          <p:sp>
            <p:nvSpPr>
              <p:cNvPr id="313" name="Line 118"/>
              <p:cNvSpPr>
                <a:spLocks noChangeShapeType="1"/>
              </p:cNvSpPr>
              <p:nvPr/>
            </p:nvSpPr>
            <p:spPr bwMode="auto">
              <a:xfrm flipV="1">
                <a:off x="2848" y="848"/>
                <a:ext cx="50" cy="2"/>
              </a:xfrm>
              <a:prstGeom prst="line">
                <a:avLst/>
              </a:prstGeom>
              <a:grpFill/>
              <a:ln w="28575">
                <a:solidFill>
                  <a:schemeClr val="tx1"/>
                </a:solidFill>
                <a:round/>
                <a:headEnd/>
                <a:tailEnd/>
              </a:ln>
              <a:effectLst/>
            </p:spPr>
            <p:txBody>
              <a:bodyPr wrap="none" anchor="ctr"/>
              <a:lstStyle/>
              <a:p>
                <a:endParaRPr lang="vi-VN"/>
              </a:p>
            </p:txBody>
          </p:sp>
          <p:sp>
            <p:nvSpPr>
              <p:cNvPr id="314" name="Line 119"/>
              <p:cNvSpPr>
                <a:spLocks noChangeShapeType="1"/>
              </p:cNvSpPr>
              <p:nvPr/>
            </p:nvSpPr>
            <p:spPr bwMode="auto">
              <a:xfrm>
                <a:off x="2944" y="946"/>
                <a:ext cx="44" cy="0"/>
              </a:xfrm>
              <a:prstGeom prst="line">
                <a:avLst/>
              </a:prstGeom>
              <a:grpFill/>
              <a:ln w="28575">
                <a:solidFill>
                  <a:schemeClr val="tx1"/>
                </a:solidFill>
                <a:round/>
                <a:headEnd/>
                <a:tailEnd/>
              </a:ln>
              <a:effectLst/>
            </p:spPr>
            <p:txBody>
              <a:bodyPr wrap="none" anchor="ctr"/>
              <a:lstStyle/>
              <a:p>
                <a:endParaRPr lang="vi-VN"/>
              </a:p>
            </p:txBody>
          </p:sp>
          <p:sp>
            <p:nvSpPr>
              <p:cNvPr id="315" name="Line 120"/>
              <p:cNvSpPr>
                <a:spLocks noChangeShapeType="1"/>
              </p:cNvSpPr>
              <p:nvPr/>
            </p:nvSpPr>
            <p:spPr bwMode="auto">
              <a:xfrm>
                <a:off x="2894" y="850"/>
                <a:ext cx="52" cy="96"/>
              </a:xfrm>
              <a:prstGeom prst="line">
                <a:avLst/>
              </a:prstGeom>
              <a:grpFill/>
              <a:ln w="28575">
                <a:solidFill>
                  <a:schemeClr val="tx1"/>
                </a:solidFill>
                <a:round/>
                <a:headEnd/>
                <a:tailEnd/>
              </a:ln>
              <a:effectLst/>
            </p:spPr>
            <p:txBody>
              <a:bodyPr wrap="none" anchor="ctr"/>
              <a:lstStyle/>
              <a:p>
                <a:endParaRPr lang="vi-VN"/>
              </a:p>
            </p:txBody>
          </p:sp>
        </p:grpSp>
        <p:grpSp>
          <p:nvGrpSpPr>
            <p:cNvPr id="252" name="Group 121"/>
            <p:cNvGrpSpPr>
              <a:grpSpLocks/>
            </p:cNvGrpSpPr>
            <p:nvPr/>
          </p:nvGrpSpPr>
          <p:grpSpPr bwMode="auto">
            <a:xfrm flipV="1">
              <a:off x="3564769" y="6171968"/>
              <a:ext cx="245252" cy="65366"/>
              <a:chOff x="2848" y="848"/>
              <a:chExt cx="140" cy="98"/>
            </a:xfrm>
            <a:grpFill/>
          </p:grpSpPr>
          <p:sp>
            <p:nvSpPr>
              <p:cNvPr id="310" name="Line 122"/>
              <p:cNvSpPr>
                <a:spLocks noChangeShapeType="1"/>
              </p:cNvSpPr>
              <p:nvPr/>
            </p:nvSpPr>
            <p:spPr bwMode="auto">
              <a:xfrm flipV="1">
                <a:off x="2848" y="848"/>
                <a:ext cx="50" cy="2"/>
              </a:xfrm>
              <a:prstGeom prst="line">
                <a:avLst/>
              </a:prstGeom>
              <a:grpFill/>
              <a:ln w="28575">
                <a:solidFill>
                  <a:schemeClr val="tx1"/>
                </a:solidFill>
                <a:round/>
                <a:headEnd/>
                <a:tailEnd/>
              </a:ln>
              <a:effectLst/>
            </p:spPr>
            <p:txBody>
              <a:bodyPr wrap="none" anchor="ctr"/>
              <a:lstStyle/>
              <a:p>
                <a:endParaRPr lang="vi-VN"/>
              </a:p>
            </p:txBody>
          </p:sp>
          <p:sp>
            <p:nvSpPr>
              <p:cNvPr id="311" name="Line 123"/>
              <p:cNvSpPr>
                <a:spLocks noChangeShapeType="1"/>
              </p:cNvSpPr>
              <p:nvPr/>
            </p:nvSpPr>
            <p:spPr bwMode="auto">
              <a:xfrm>
                <a:off x="2944" y="946"/>
                <a:ext cx="44" cy="0"/>
              </a:xfrm>
              <a:prstGeom prst="line">
                <a:avLst/>
              </a:prstGeom>
              <a:grpFill/>
              <a:ln w="28575">
                <a:solidFill>
                  <a:schemeClr val="tx1"/>
                </a:solidFill>
                <a:round/>
                <a:headEnd/>
                <a:tailEnd/>
              </a:ln>
              <a:effectLst/>
            </p:spPr>
            <p:txBody>
              <a:bodyPr wrap="none" anchor="ctr"/>
              <a:lstStyle/>
              <a:p>
                <a:endParaRPr lang="vi-VN"/>
              </a:p>
            </p:txBody>
          </p:sp>
          <p:sp>
            <p:nvSpPr>
              <p:cNvPr id="312" name="Line 124"/>
              <p:cNvSpPr>
                <a:spLocks noChangeShapeType="1"/>
              </p:cNvSpPr>
              <p:nvPr/>
            </p:nvSpPr>
            <p:spPr bwMode="auto">
              <a:xfrm>
                <a:off x="2894" y="850"/>
                <a:ext cx="52" cy="96"/>
              </a:xfrm>
              <a:prstGeom prst="line">
                <a:avLst/>
              </a:prstGeom>
              <a:grpFill/>
              <a:ln w="28575">
                <a:solidFill>
                  <a:schemeClr val="tx1"/>
                </a:solidFill>
                <a:round/>
                <a:headEnd/>
                <a:tailEnd/>
              </a:ln>
              <a:effectLst/>
            </p:spPr>
            <p:txBody>
              <a:bodyPr wrap="none" anchor="ctr"/>
              <a:lstStyle/>
              <a:p>
                <a:endParaRPr lang="vi-VN"/>
              </a:p>
            </p:txBody>
          </p:sp>
        </p:grpSp>
      </p:grpSp>
      <p:grpSp>
        <p:nvGrpSpPr>
          <p:cNvPr id="253" name="Group 174"/>
          <p:cNvGrpSpPr/>
          <p:nvPr/>
        </p:nvGrpSpPr>
        <p:grpSpPr>
          <a:xfrm>
            <a:off x="5486400" y="4114800"/>
            <a:ext cx="501650" cy="233363"/>
            <a:chOff x="3422650" y="6091237"/>
            <a:chExt cx="501650" cy="233363"/>
          </a:xfrm>
          <a:solidFill>
            <a:srgbClr val="FF0000"/>
          </a:solidFill>
        </p:grpSpPr>
        <p:sp>
          <p:nvSpPr>
            <p:cNvPr id="11" name="Oval 112"/>
            <p:cNvSpPr>
              <a:spLocks noChangeArrowheads="1"/>
            </p:cNvSpPr>
            <p:nvPr/>
          </p:nvSpPr>
          <p:spPr bwMode="auto">
            <a:xfrm>
              <a:off x="3426830" y="6195250"/>
              <a:ext cx="497470" cy="129350"/>
            </a:xfrm>
            <a:prstGeom prst="ellipse">
              <a:avLst/>
            </a:prstGeom>
            <a:grpFill/>
            <a:ln w="12700">
              <a:solidFill>
                <a:schemeClr val="tx1"/>
              </a:solidFill>
              <a:round/>
              <a:headEnd/>
              <a:tailEnd/>
            </a:ln>
            <a:effectLst/>
          </p:spPr>
          <p:txBody>
            <a:bodyPr wrap="none" anchor="ctr"/>
            <a:lstStyle/>
            <a:p>
              <a:endParaRPr lang="vi-VN"/>
            </a:p>
          </p:txBody>
        </p:sp>
        <p:sp>
          <p:nvSpPr>
            <p:cNvPr id="12" name="Line 113"/>
            <p:cNvSpPr>
              <a:spLocks noChangeShapeType="1"/>
            </p:cNvSpPr>
            <p:nvPr/>
          </p:nvSpPr>
          <p:spPr bwMode="auto">
            <a:xfrm>
              <a:off x="3426830" y="6184582"/>
              <a:ext cx="0" cy="80010"/>
            </a:xfrm>
            <a:prstGeom prst="line">
              <a:avLst/>
            </a:prstGeom>
            <a:grpFill/>
            <a:ln w="12700">
              <a:solidFill>
                <a:schemeClr val="tx1"/>
              </a:solidFill>
              <a:round/>
              <a:headEnd/>
              <a:tailEnd/>
            </a:ln>
            <a:effectLst/>
          </p:spPr>
          <p:txBody>
            <a:bodyPr wrap="none" anchor="ctr"/>
            <a:lstStyle/>
            <a:p>
              <a:endParaRPr lang="vi-VN"/>
            </a:p>
          </p:txBody>
        </p:sp>
        <p:sp>
          <p:nvSpPr>
            <p:cNvPr id="13" name="Line 114"/>
            <p:cNvSpPr>
              <a:spLocks noChangeShapeType="1"/>
            </p:cNvSpPr>
            <p:nvPr/>
          </p:nvSpPr>
          <p:spPr bwMode="auto">
            <a:xfrm>
              <a:off x="3924300" y="6184582"/>
              <a:ext cx="0" cy="80010"/>
            </a:xfrm>
            <a:prstGeom prst="line">
              <a:avLst/>
            </a:prstGeom>
            <a:grpFill/>
            <a:ln w="12700">
              <a:solidFill>
                <a:schemeClr val="tx1"/>
              </a:solidFill>
              <a:round/>
              <a:headEnd/>
              <a:tailEnd/>
            </a:ln>
            <a:effectLst/>
          </p:spPr>
          <p:txBody>
            <a:bodyPr wrap="none" anchor="ctr"/>
            <a:lstStyle/>
            <a:p>
              <a:endParaRPr lang="vi-VN"/>
            </a:p>
          </p:txBody>
        </p:sp>
        <p:sp>
          <p:nvSpPr>
            <p:cNvPr id="14" name="Rectangle 115"/>
            <p:cNvSpPr>
              <a:spLocks noChangeArrowheads="1"/>
            </p:cNvSpPr>
            <p:nvPr/>
          </p:nvSpPr>
          <p:spPr bwMode="auto">
            <a:xfrm>
              <a:off x="3426830" y="6184582"/>
              <a:ext cx="493289" cy="78677"/>
            </a:xfrm>
            <a:prstGeom prst="rect">
              <a:avLst/>
            </a:prstGeom>
            <a:grpFill/>
            <a:ln w="12700">
              <a:noFill/>
              <a:miter lim="800000"/>
              <a:headEnd/>
              <a:tailEnd/>
            </a:ln>
            <a:effectLst/>
          </p:spPr>
          <p:txBody>
            <a:bodyPr wrap="none" anchor="ctr"/>
            <a:lstStyle/>
            <a:p>
              <a:pPr algn="ctr"/>
              <a:endParaRPr lang="vi-VN" sz="2400">
                <a:latin typeface="Times New Roman" pitchFamily="18" charset="0"/>
              </a:endParaRPr>
            </a:p>
          </p:txBody>
        </p:sp>
        <p:sp>
          <p:nvSpPr>
            <p:cNvPr id="15" name="Oval 116"/>
            <p:cNvSpPr>
              <a:spLocks noChangeArrowheads="1"/>
            </p:cNvSpPr>
            <p:nvPr/>
          </p:nvSpPr>
          <p:spPr bwMode="auto">
            <a:xfrm>
              <a:off x="3422650" y="6091237"/>
              <a:ext cx="497470" cy="150686"/>
            </a:xfrm>
            <a:prstGeom prst="ellipse">
              <a:avLst/>
            </a:prstGeom>
            <a:grpFill/>
            <a:ln w="12700">
              <a:solidFill>
                <a:schemeClr val="tx1"/>
              </a:solidFill>
              <a:round/>
              <a:headEnd/>
              <a:tailEnd/>
            </a:ln>
            <a:effectLst/>
          </p:spPr>
          <p:txBody>
            <a:bodyPr wrap="none" anchor="ctr"/>
            <a:lstStyle/>
            <a:p>
              <a:endParaRPr lang="vi-VN"/>
            </a:p>
          </p:txBody>
        </p:sp>
        <p:grpSp>
          <p:nvGrpSpPr>
            <p:cNvPr id="260" name="Group 117"/>
            <p:cNvGrpSpPr>
              <a:grpSpLocks/>
            </p:cNvGrpSpPr>
            <p:nvPr/>
          </p:nvGrpSpPr>
          <p:grpSpPr bwMode="auto">
            <a:xfrm>
              <a:off x="3564749" y="6172200"/>
              <a:ext cx="245251" cy="65342"/>
              <a:chOff x="2848" y="848"/>
              <a:chExt cx="140" cy="98"/>
            </a:xfrm>
            <a:grpFill/>
          </p:grpSpPr>
          <p:sp>
            <p:nvSpPr>
              <p:cNvPr id="21" name="Line 118"/>
              <p:cNvSpPr>
                <a:spLocks noChangeShapeType="1"/>
              </p:cNvSpPr>
              <p:nvPr/>
            </p:nvSpPr>
            <p:spPr bwMode="auto">
              <a:xfrm flipV="1">
                <a:off x="2848" y="848"/>
                <a:ext cx="50" cy="2"/>
              </a:xfrm>
              <a:prstGeom prst="line">
                <a:avLst/>
              </a:prstGeom>
              <a:grpFill/>
              <a:ln w="28575">
                <a:solidFill>
                  <a:schemeClr val="tx1"/>
                </a:solidFill>
                <a:round/>
                <a:headEnd/>
                <a:tailEnd/>
              </a:ln>
              <a:effectLst/>
            </p:spPr>
            <p:txBody>
              <a:bodyPr wrap="none" anchor="ctr"/>
              <a:lstStyle/>
              <a:p>
                <a:endParaRPr lang="vi-VN"/>
              </a:p>
            </p:txBody>
          </p:sp>
          <p:sp>
            <p:nvSpPr>
              <p:cNvPr id="22" name="Line 119"/>
              <p:cNvSpPr>
                <a:spLocks noChangeShapeType="1"/>
              </p:cNvSpPr>
              <p:nvPr/>
            </p:nvSpPr>
            <p:spPr bwMode="auto">
              <a:xfrm>
                <a:off x="2944" y="946"/>
                <a:ext cx="44" cy="0"/>
              </a:xfrm>
              <a:prstGeom prst="line">
                <a:avLst/>
              </a:prstGeom>
              <a:grpFill/>
              <a:ln w="28575">
                <a:solidFill>
                  <a:schemeClr val="tx1"/>
                </a:solidFill>
                <a:round/>
                <a:headEnd/>
                <a:tailEnd/>
              </a:ln>
              <a:effectLst/>
            </p:spPr>
            <p:txBody>
              <a:bodyPr wrap="none" anchor="ctr"/>
              <a:lstStyle/>
              <a:p>
                <a:endParaRPr lang="vi-VN"/>
              </a:p>
            </p:txBody>
          </p:sp>
          <p:sp>
            <p:nvSpPr>
              <p:cNvPr id="23" name="Line 120"/>
              <p:cNvSpPr>
                <a:spLocks noChangeShapeType="1"/>
              </p:cNvSpPr>
              <p:nvPr/>
            </p:nvSpPr>
            <p:spPr bwMode="auto">
              <a:xfrm>
                <a:off x="2894" y="850"/>
                <a:ext cx="52" cy="96"/>
              </a:xfrm>
              <a:prstGeom prst="line">
                <a:avLst/>
              </a:prstGeom>
              <a:grpFill/>
              <a:ln w="28575">
                <a:solidFill>
                  <a:schemeClr val="tx1"/>
                </a:solidFill>
                <a:round/>
                <a:headEnd/>
                <a:tailEnd/>
              </a:ln>
              <a:effectLst/>
            </p:spPr>
            <p:txBody>
              <a:bodyPr wrap="none" anchor="ctr"/>
              <a:lstStyle/>
              <a:p>
                <a:endParaRPr lang="vi-VN"/>
              </a:p>
            </p:txBody>
          </p:sp>
        </p:grpSp>
        <p:grpSp>
          <p:nvGrpSpPr>
            <p:cNvPr id="261" name="Group 121"/>
            <p:cNvGrpSpPr>
              <a:grpSpLocks/>
            </p:cNvGrpSpPr>
            <p:nvPr/>
          </p:nvGrpSpPr>
          <p:grpSpPr bwMode="auto">
            <a:xfrm flipV="1">
              <a:off x="3564749" y="6172200"/>
              <a:ext cx="245251" cy="65342"/>
              <a:chOff x="2848" y="848"/>
              <a:chExt cx="140" cy="98"/>
            </a:xfrm>
            <a:grpFill/>
          </p:grpSpPr>
          <p:sp>
            <p:nvSpPr>
              <p:cNvPr id="18" name="Line 122"/>
              <p:cNvSpPr>
                <a:spLocks noChangeShapeType="1"/>
              </p:cNvSpPr>
              <p:nvPr/>
            </p:nvSpPr>
            <p:spPr bwMode="auto">
              <a:xfrm flipV="1">
                <a:off x="2848" y="848"/>
                <a:ext cx="50" cy="2"/>
              </a:xfrm>
              <a:prstGeom prst="line">
                <a:avLst/>
              </a:prstGeom>
              <a:grpFill/>
              <a:ln w="28575">
                <a:solidFill>
                  <a:schemeClr val="tx1"/>
                </a:solidFill>
                <a:round/>
                <a:headEnd/>
                <a:tailEnd/>
              </a:ln>
              <a:effectLst/>
            </p:spPr>
            <p:txBody>
              <a:bodyPr wrap="none" anchor="ctr"/>
              <a:lstStyle/>
              <a:p>
                <a:endParaRPr lang="vi-VN"/>
              </a:p>
            </p:txBody>
          </p:sp>
          <p:sp>
            <p:nvSpPr>
              <p:cNvPr id="19" name="Line 123"/>
              <p:cNvSpPr>
                <a:spLocks noChangeShapeType="1"/>
              </p:cNvSpPr>
              <p:nvPr/>
            </p:nvSpPr>
            <p:spPr bwMode="auto">
              <a:xfrm>
                <a:off x="2944" y="946"/>
                <a:ext cx="44" cy="0"/>
              </a:xfrm>
              <a:prstGeom prst="line">
                <a:avLst/>
              </a:prstGeom>
              <a:grpFill/>
              <a:ln w="28575">
                <a:solidFill>
                  <a:schemeClr val="tx1"/>
                </a:solidFill>
                <a:round/>
                <a:headEnd/>
                <a:tailEnd/>
              </a:ln>
              <a:effectLst/>
            </p:spPr>
            <p:txBody>
              <a:bodyPr wrap="none" anchor="ctr"/>
              <a:lstStyle/>
              <a:p>
                <a:endParaRPr lang="vi-VN"/>
              </a:p>
            </p:txBody>
          </p:sp>
          <p:sp>
            <p:nvSpPr>
              <p:cNvPr id="20" name="Line 124"/>
              <p:cNvSpPr>
                <a:spLocks noChangeShapeType="1"/>
              </p:cNvSpPr>
              <p:nvPr/>
            </p:nvSpPr>
            <p:spPr bwMode="auto">
              <a:xfrm>
                <a:off x="2894" y="850"/>
                <a:ext cx="52" cy="96"/>
              </a:xfrm>
              <a:prstGeom prst="line">
                <a:avLst/>
              </a:prstGeom>
              <a:grpFill/>
              <a:ln w="28575">
                <a:solidFill>
                  <a:schemeClr val="tx1"/>
                </a:solidFill>
                <a:round/>
                <a:headEnd/>
                <a:tailEnd/>
              </a:ln>
              <a:effectLst/>
            </p:spPr>
            <p:txBody>
              <a:bodyPr wrap="none" anchor="ctr"/>
              <a:lstStyle/>
              <a:p>
                <a:endParaRPr lang="vi-VN"/>
              </a:p>
            </p:txBody>
          </p:sp>
        </p:grpSp>
      </p:grpSp>
      <p:sp>
        <p:nvSpPr>
          <p:cNvPr id="316" name="TextBox 315"/>
          <p:cNvSpPr txBox="1"/>
          <p:nvPr/>
        </p:nvSpPr>
        <p:spPr>
          <a:xfrm>
            <a:off x="2438400" y="4191000"/>
            <a:ext cx="453970" cy="369332"/>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a:ln w="11430">
                  <a:noFill/>
                </a:ln>
                <a:solidFill>
                  <a:schemeClr val="accent1">
                    <a:lumMod val="75000"/>
                  </a:schemeClr>
                </a:solidFill>
                <a:effectLst>
                  <a:outerShdw blurRad="76200" dist="50800" dir="5400000" algn="tl" rotWithShape="0">
                    <a:srgbClr val="000000">
                      <a:alpha val="65000"/>
                    </a:srgbClr>
                  </a:outerShdw>
                </a:effectLst>
              </a:rPr>
              <a:t>12</a:t>
            </a:r>
            <a:endParaRPr lang="vi-VN" b="1" spc="50" dirty="0">
              <a:ln w="11430">
                <a:noFill/>
              </a:ln>
              <a:solidFill>
                <a:schemeClr val="accent1">
                  <a:lumMod val="75000"/>
                </a:schemeClr>
              </a:solidFill>
              <a:effectLst>
                <a:outerShdw blurRad="76200" dist="50800" dir="5400000" algn="tl" rotWithShape="0">
                  <a:srgbClr val="000000">
                    <a:alpha val="65000"/>
                  </a:srgbClr>
                </a:outerShdw>
              </a:effectLst>
            </a:endParaRPr>
          </a:p>
        </p:txBody>
      </p:sp>
      <p:sp>
        <p:nvSpPr>
          <p:cNvPr id="318" name="TextBox 317"/>
          <p:cNvSpPr txBox="1"/>
          <p:nvPr/>
        </p:nvSpPr>
        <p:spPr>
          <a:xfrm>
            <a:off x="3810000" y="4343400"/>
            <a:ext cx="453970" cy="369332"/>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a:ln w="11430">
                  <a:noFill/>
                </a:ln>
                <a:solidFill>
                  <a:schemeClr val="accent1">
                    <a:lumMod val="75000"/>
                  </a:schemeClr>
                </a:solidFill>
                <a:effectLst>
                  <a:outerShdw blurRad="76200" dist="50800" dir="5400000" algn="tl" rotWithShape="0">
                    <a:srgbClr val="000000">
                      <a:alpha val="65000"/>
                    </a:srgbClr>
                  </a:outerShdw>
                </a:effectLst>
              </a:rPr>
              <a:t>22</a:t>
            </a:r>
            <a:endParaRPr lang="vi-VN" b="1" spc="50" dirty="0">
              <a:ln w="11430">
                <a:noFill/>
              </a:ln>
              <a:solidFill>
                <a:schemeClr val="accent1">
                  <a:lumMod val="75000"/>
                </a:schemeClr>
              </a:solidFill>
              <a:effectLst>
                <a:outerShdw blurRad="76200" dist="50800" dir="5400000" algn="tl" rotWithShape="0">
                  <a:srgbClr val="000000">
                    <a:alpha val="65000"/>
                  </a:srgbClr>
                </a:outerShdw>
              </a:effectLst>
            </a:endParaRPr>
          </a:p>
        </p:txBody>
      </p:sp>
      <p:sp>
        <p:nvSpPr>
          <p:cNvPr id="319" name="TextBox 318"/>
          <p:cNvSpPr txBox="1"/>
          <p:nvPr/>
        </p:nvSpPr>
        <p:spPr>
          <a:xfrm>
            <a:off x="5029200" y="4419600"/>
            <a:ext cx="453970" cy="369332"/>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a:ln w="11430">
                  <a:noFill/>
                </a:ln>
                <a:solidFill>
                  <a:schemeClr val="accent1">
                    <a:lumMod val="75000"/>
                  </a:schemeClr>
                </a:solidFill>
                <a:effectLst>
                  <a:outerShdw blurRad="76200" dist="50800" dir="5400000" algn="tl" rotWithShape="0">
                    <a:srgbClr val="000000">
                      <a:alpha val="65000"/>
                    </a:srgbClr>
                  </a:outerShdw>
                </a:effectLst>
              </a:rPr>
              <a:t>18</a:t>
            </a:r>
            <a:endParaRPr lang="vi-VN" b="1" spc="50" dirty="0">
              <a:ln w="11430">
                <a:noFill/>
              </a:ln>
              <a:solidFill>
                <a:schemeClr val="accent1">
                  <a:lumMod val="75000"/>
                </a:schemeClr>
              </a:solidFill>
              <a:effectLst>
                <a:outerShdw blurRad="76200" dist="50800" dir="5400000" algn="tl" rotWithShape="0">
                  <a:srgbClr val="000000">
                    <a:alpha val="65000"/>
                  </a:srgbClr>
                </a:outerShdw>
              </a:effectLst>
            </a:endParaRPr>
          </a:p>
        </p:txBody>
      </p:sp>
      <p:sp>
        <p:nvSpPr>
          <p:cNvPr id="320" name="TextBox 319"/>
          <p:cNvSpPr txBox="1"/>
          <p:nvPr/>
        </p:nvSpPr>
        <p:spPr>
          <a:xfrm>
            <a:off x="6400800" y="4191000"/>
            <a:ext cx="453970" cy="369332"/>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a:ln w="11430">
                  <a:noFill/>
                </a:ln>
                <a:solidFill>
                  <a:schemeClr val="accent1">
                    <a:lumMod val="75000"/>
                  </a:schemeClr>
                </a:solidFill>
                <a:effectLst>
                  <a:outerShdw blurRad="76200" dist="50800" dir="5400000" algn="tl" rotWithShape="0">
                    <a:srgbClr val="000000">
                      <a:alpha val="65000"/>
                    </a:srgbClr>
                  </a:outerShdw>
                </a:effectLst>
              </a:rPr>
              <a:t>30</a:t>
            </a:r>
            <a:endParaRPr lang="vi-VN" b="1" spc="50" dirty="0">
              <a:ln w="11430">
                <a:noFill/>
              </a:ln>
              <a:solidFill>
                <a:schemeClr val="accent1">
                  <a:lumMod val="75000"/>
                </a:schemeClr>
              </a:solidFill>
              <a:effectLst>
                <a:outerShdw blurRad="76200" dist="50800" dir="5400000" algn="tl" rotWithShape="0">
                  <a:srgbClr val="000000">
                    <a:alpha val="65000"/>
                  </a:srgbClr>
                </a:outerShdw>
              </a:effectLst>
            </a:endParaRPr>
          </a:p>
        </p:txBody>
      </p:sp>
      <p:sp>
        <p:nvSpPr>
          <p:cNvPr id="174" name="Slide Number Placeholder 173"/>
          <p:cNvSpPr>
            <a:spLocks noGrp="1"/>
          </p:cNvSpPr>
          <p:nvPr>
            <p:ph type="sldNum" sz="quarter" idx="12"/>
          </p:nvPr>
        </p:nvSpPr>
        <p:spPr/>
        <p:txBody>
          <a:bodyPr/>
          <a:lstStyle/>
          <a:p>
            <a:fld id="{4810A696-75C0-4E1D-A482-26D5420205C7}" type="slidenum">
              <a:rPr lang="en-US" smtClean="0"/>
              <a:pPr/>
              <a:t>9</a:t>
            </a:fld>
            <a:endParaRPr lang="en-US"/>
          </a:p>
        </p:txBody>
      </p:sp>
      <p:sp>
        <p:nvSpPr>
          <p:cNvPr id="175" name="Footer Placeholder 17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3"/>
                                        </p:tgtEl>
                                        <p:attrNameLst>
                                          <p:attrName>style.visibility</p:attrName>
                                        </p:attrNameLst>
                                      </p:cBhvr>
                                      <p:to>
                                        <p:strVal val="visible"/>
                                      </p:to>
                                    </p:set>
                                    <p:animEffect transition="in" filter="dissolve">
                                      <p:cBhvr>
                                        <p:cTn id="7" dur="500"/>
                                        <p:tgtEl>
                                          <p:spTgt spid="12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4"/>
                                        </p:tgtEl>
                                        <p:attrNameLst>
                                          <p:attrName>style.visibility</p:attrName>
                                        </p:attrNameLst>
                                      </p:cBhvr>
                                      <p:to>
                                        <p:strVal val="visible"/>
                                      </p:to>
                                    </p:set>
                                    <p:animEffect transition="in" filter="wipe(left)">
                                      <p:cBhvr>
                                        <p:cTn id="11" dur="500"/>
                                        <p:tgtEl>
                                          <p:spTgt spid="124"/>
                                        </p:tgtEl>
                                      </p:cBhvr>
                                    </p:animEffect>
                                  </p:childTnLst>
                                </p:cTn>
                              </p:par>
                              <p:par>
                                <p:cTn id="12" presetID="1" presetClass="entr" presetSubtype="0" fill="hold" nodeType="withEffect">
                                  <p:stCondLst>
                                    <p:cond delay="0"/>
                                  </p:stCondLst>
                                  <p:childTnLst>
                                    <p:set>
                                      <p:cBhvr>
                                        <p:cTn id="13" dur="1" fill="hold">
                                          <p:stCondLst>
                                            <p:cond delay="0"/>
                                          </p:stCondLst>
                                        </p:cTn>
                                        <p:tgtEl>
                                          <p:spTgt spid="239"/>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253"/>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231"/>
                                        </p:tgtEl>
                                        <p:attrNameLst>
                                          <p:attrName>style.visibility</p:attrName>
                                        </p:attrNameLst>
                                      </p:cBhvr>
                                      <p:to>
                                        <p:strVal val="visible"/>
                                      </p:to>
                                    </p:set>
                                  </p:childTnLst>
                                </p:cTn>
                              </p:par>
                            </p:childTnLst>
                          </p:cTn>
                        </p:par>
                        <p:par>
                          <p:cTn id="18" fill="hold">
                            <p:stCondLst>
                              <p:cond delay="1000"/>
                            </p:stCondLst>
                            <p:childTnLst>
                              <p:par>
                                <p:cTn id="19" presetID="9" presetClass="entr" presetSubtype="0" fill="hold" grpId="0" nodeType="afterEffect">
                                  <p:stCondLst>
                                    <p:cond delay="0"/>
                                  </p:stCondLst>
                                  <p:childTnLst>
                                    <p:set>
                                      <p:cBhvr>
                                        <p:cTn id="20" dur="1" fill="hold">
                                          <p:stCondLst>
                                            <p:cond delay="0"/>
                                          </p:stCondLst>
                                        </p:cTn>
                                        <p:tgtEl>
                                          <p:spTgt spid="125"/>
                                        </p:tgtEl>
                                        <p:attrNameLst>
                                          <p:attrName>style.visibility</p:attrName>
                                        </p:attrNameLst>
                                      </p:cBhvr>
                                      <p:to>
                                        <p:strVal val="visible"/>
                                      </p:to>
                                    </p:set>
                                    <p:animEffect transition="in" filter="dissolve">
                                      <p:cBhvr>
                                        <p:cTn id="21" dur="500"/>
                                        <p:tgtEl>
                                          <p:spTgt spid="125"/>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26"/>
                                        </p:tgtEl>
                                        <p:attrNameLst>
                                          <p:attrName>style.visibility</p:attrName>
                                        </p:attrNameLst>
                                      </p:cBhvr>
                                      <p:to>
                                        <p:strVal val="visible"/>
                                      </p:to>
                                    </p:set>
                                    <p:animEffect transition="in" filter="dissolve">
                                      <p:cBhvr>
                                        <p:cTn id="26" dur="500"/>
                                        <p:tgtEl>
                                          <p:spTgt spid="126"/>
                                        </p:tgtEl>
                                      </p:cBhvr>
                                    </p:animEffect>
                                  </p:childTnLst>
                                </p:cTn>
                              </p:par>
                            </p:childTnLst>
                          </p:cTn>
                        </p:par>
                        <p:par>
                          <p:cTn id="27" fill="hold">
                            <p:stCondLst>
                              <p:cond delay="500"/>
                            </p:stCondLst>
                            <p:childTnLst>
                              <p:par>
                                <p:cTn id="28" presetID="22" presetClass="entr" presetSubtype="2" fill="hold" grpId="0" nodeType="afterEffect">
                                  <p:stCondLst>
                                    <p:cond delay="0"/>
                                  </p:stCondLst>
                                  <p:childTnLst>
                                    <p:set>
                                      <p:cBhvr>
                                        <p:cTn id="29" dur="1" fill="hold">
                                          <p:stCondLst>
                                            <p:cond delay="0"/>
                                          </p:stCondLst>
                                        </p:cTn>
                                        <p:tgtEl>
                                          <p:spTgt spid="127"/>
                                        </p:tgtEl>
                                        <p:attrNameLst>
                                          <p:attrName>style.visibility</p:attrName>
                                        </p:attrNameLst>
                                      </p:cBhvr>
                                      <p:to>
                                        <p:strVal val="visible"/>
                                      </p:to>
                                    </p:set>
                                    <p:animEffect transition="in" filter="wipe(right)">
                                      <p:cBhvr>
                                        <p:cTn id="30" dur="500"/>
                                        <p:tgtEl>
                                          <p:spTgt spid="127"/>
                                        </p:tgtEl>
                                      </p:cBhvr>
                                    </p:animEffect>
                                  </p:childTnLst>
                                </p:cTn>
                              </p:par>
                            </p:childTnLst>
                          </p:cTn>
                        </p:par>
                        <p:par>
                          <p:cTn id="31" fill="hold">
                            <p:stCondLst>
                              <p:cond delay="1000"/>
                            </p:stCondLst>
                            <p:childTnLst>
                              <p:par>
                                <p:cTn id="32" presetID="9" presetClass="entr" presetSubtype="0" fill="hold" grpId="0" nodeType="afterEffect">
                                  <p:stCondLst>
                                    <p:cond delay="0"/>
                                  </p:stCondLst>
                                  <p:childTnLst>
                                    <p:set>
                                      <p:cBhvr>
                                        <p:cTn id="33" dur="1" fill="hold">
                                          <p:stCondLst>
                                            <p:cond delay="0"/>
                                          </p:stCondLst>
                                        </p:cTn>
                                        <p:tgtEl>
                                          <p:spTgt spid="128"/>
                                        </p:tgtEl>
                                        <p:attrNameLst>
                                          <p:attrName>style.visibility</p:attrName>
                                        </p:attrNameLst>
                                      </p:cBhvr>
                                      <p:to>
                                        <p:strVal val="visible"/>
                                      </p:to>
                                    </p:set>
                                    <p:animEffect transition="in" filter="dissolve">
                                      <p:cBhvr>
                                        <p:cTn id="34" dur="500"/>
                                        <p:tgtEl>
                                          <p:spTgt spid="128"/>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129"/>
                                        </p:tgtEl>
                                        <p:attrNameLst>
                                          <p:attrName>style.visibility</p:attrName>
                                        </p:attrNameLst>
                                      </p:cBhvr>
                                      <p:to>
                                        <p:strVal val="visible"/>
                                      </p:to>
                                    </p:set>
                                    <p:animEffect transition="in" filter="dissolve">
                                      <p:cBhvr>
                                        <p:cTn id="39" dur="500"/>
                                        <p:tgtEl>
                                          <p:spTgt spid="129"/>
                                        </p:tgtEl>
                                      </p:cBhvr>
                                    </p:animEffect>
                                  </p:childTnLst>
                                </p:cTn>
                              </p:par>
                            </p:childTnLst>
                          </p:cTn>
                        </p:par>
                        <p:par>
                          <p:cTn id="40" fill="hold">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131"/>
                                        </p:tgtEl>
                                        <p:attrNameLst>
                                          <p:attrName>style.visibility</p:attrName>
                                        </p:attrNameLst>
                                      </p:cBhvr>
                                      <p:to>
                                        <p:strVal val="visible"/>
                                      </p:to>
                                    </p:set>
                                    <p:animEffect transition="in" filter="wipe(left)">
                                      <p:cBhvr>
                                        <p:cTn id="43" dur="500"/>
                                        <p:tgtEl>
                                          <p:spTgt spid="131"/>
                                        </p:tgtEl>
                                      </p:cBhvr>
                                    </p:animEffect>
                                  </p:childTnLst>
                                </p:cTn>
                              </p:par>
                            </p:childTnLst>
                          </p:cTn>
                        </p:par>
                        <p:par>
                          <p:cTn id="44" fill="hold">
                            <p:stCondLst>
                              <p:cond delay="1000"/>
                            </p:stCondLst>
                            <p:childTnLst>
                              <p:par>
                                <p:cTn id="45" presetID="9" presetClass="entr" presetSubtype="0" fill="hold" grpId="0" nodeType="afterEffect">
                                  <p:stCondLst>
                                    <p:cond delay="0"/>
                                  </p:stCondLst>
                                  <p:childTnLst>
                                    <p:set>
                                      <p:cBhvr>
                                        <p:cTn id="46" dur="1" fill="hold">
                                          <p:stCondLst>
                                            <p:cond delay="0"/>
                                          </p:stCondLst>
                                        </p:cTn>
                                        <p:tgtEl>
                                          <p:spTgt spid="130"/>
                                        </p:tgtEl>
                                        <p:attrNameLst>
                                          <p:attrName>style.visibility</p:attrName>
                                        </p:attrNameLst>
                                      </p:cBhvr>
                                      <p:to>
                                        <p:strVal val="visible"/>
                                      </p:to>
                                    </p:set>
                                    <p:animEffect transition="in" filter="dissolve">
                                      <p:cBhvr>
                                        <p:cTn id="47" dur="500"/>
                                        <p:tgtEl>
                                          <p:spTgt spid="130"/>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16"/>
                                        </p:tgtEl>
                                        <p:attrNameLst>
                                          <p:attrName>style.visibility</p:attrName>
                                        </p:attrNameLst>
                                      </p:cBhvr>
                                      <p:to>
                                        <p:strVal val="visible"/>
                                      </p:to>
                                    </p:set>
                                    <p:animEffect transition="in" filter="blinds(horizontal)">
                                      <p:cBhvr>
                                        <p:cTn id="52" dur="500"/>
                                        <p:tgtEl>
                                          <p:spTgt spid="316"/>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318"/>
                                        </p:tgtEl>
                                        <p:attrNameLst>
                                          <p:attrName>style.visibility</p:attrName>
                                        </p:attrNameLst>
                                      </p:cBhvr>
                                      <p:to>
                                        <p:strVal val="visible"/>
                                      </p:to>
                                    </p:set>
                                    <p:animEffect transition="in" filter="blinds(horizontal)">
                                      <p:cBhvr>
                                        <p:cTn id="55" dur="500"/>
                                        <p:tgtEl>
                                          <p:spTgt spid="318"/>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319"/>
                                        </p:tgtEl>
                                        <p:attrNameLst>
                                          <p:attrName>style.visibility</p:attrName>
                                        </p:attrNameLst>
                                      </p:cBhvr>
                                      <p:to>
                                        <p:strVal val="visible"/>
                                      </p:to>
                                    </p:set>
                                    <p:animEffect transition="in" filter="blinds(horizontal)">
                                      <p:cBhvr>
                                        <p:cTn id="58" dur="500"/>
                                        <p:tgtEl>
                                          <p:spTgt spid="319"/>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320"/>
                                        </p:tgtEl>
                                        <p:attrNameLst>
                                          <p:attrName>style.visibility</p:attrName>
                                        </p:attrNameLst>
                                      </p:cBhvr>
                                      <p:to>
                                        <p:strVal val="visible"/>
                                      </p:to>
                                    </p:set>
                                    <p:animEffect transition="in" filter="blinds(horizontal)">
                                      <p:cBhvr>
                                        <p:cTn id="61" dur="500"/>
                                        <p:tgtEl>
                                          <p:spTgt spid="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autoUpdateAnimBg="0"/>
      <p:bldP spid="124" grpId="0" animBg="1"/>
      <p:bldP spid="125" grpId="0" autoUpdateAnimBg="0"/>
      <p:bldP spid="126" grpId="0" autoUpdateAnimBg="0"/>
      <p:bldP spid="127" grpId="0" animBg="1"/>
      <p:bldP spid="128" grpId="0" autoUpdateAnimBg="0"/>
      <p:bldP spid="129" grpId="0" autoUpdateAnimBg="0"/>
      <p:bldP spid="130" grpId="0" autoUpdateAnimBg="0"/>
      <p:bldP spid="131" grpId="0" animBg="1"/>
      <p:bldP spid="316" grpId="0"/>
      <p:bldP spid="318" grpId="0"/>
      <p:bldP spid="319" grpId="0"/>
      <p:bldP spid="32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575</TotalTime>
  <Words>5497</Words>
  <Application>Microsoft Office PowerPoint</Application>
  <PresentationFormat>On-screen Show (4:3)</PresentationFormat>
  <Paragraphs>1144</Paragraphs>
  <Slides>63</Slides>
  <Notes>16</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63</vt:i4>
      </vt:variant>
    </vt:vector>
  </HeadingPairs>
  <TitlesOfParts>
    <vt:vector size="73" baseType="lpstr">
      <vt:lpstr>Arial</vt:lpstr>
      <vt:lpstr>Calibri</vt:lpstr>
      <vt:lpstr>Comic Sans MS</vt:lpstr>
      <vt:lpstr>Tahoma</vt:lpstr>
      <vt:lpstr>Times New Roman</vt:lpstr>
      <vt:lpstr>Wingdings</vt:lpstr>
      <vt:lpstr>ZapfDingbats</vt:lpstr>
      <vt:lpstr>Office Theme</vt:lpstr>
      <vt:lpstr>Clip</vt:lpstr>
      <vt:lpstr>Visio</vt:lpstr>
      <vt:lpstr>Bài 06 Tầng mạng</vt:lpstr>
      <vt:lpstr>Mục tiêu</vt:lpstr>
      <vt:lpstr>Tầng mạng vs tầng vận chuyển</vt:lpstr>
      <vt:lpstr>Nội dung</vt:lpstr>
      <vt:lpstr>Nhắc lại</vt:lpstr>
      <vt:lpstr>giới thiệu - 1</vt:lpstr>
      <vt:lpstr>giới thiệu - 2</vt:lpstr>
      <vt:lpstr>Virtual circuit (VC) network - 1</vt:lpstr>
      <vt:lpstr>Virtual circuit (VC) network - 2</vt:lpstr>
      <vt:lpstr>Virtual circuit network - 3</vt:lpstr>
      <vt:lpstr>Datagram network - 1</vt:lpstr>
      <vt:lpstr>Datagram network - 2</vt:lpstr>
      <vt:lpstr>Nội dung</vt:lpstr>
      <vt:lpstr>Định tuyến - Chuyển tiếp - 1</vt:lpstr>
      <vt:lpstr>Định tuyến - Chuyển tiếp - 2</vt:lpstr>
      <vt:lpstr>Định tuyến - 1</vt:lpstr>
      <vt:lpstr>Ví dụ - định tuyến</vt:lpstr>
      <vt:lpstr>Định tuyến - 2</vt:lpstr>
      <vt:lpstr>Bảng định tuyến</vt:lpstr>
      <vt:lpstr>Static route</vt:lpstr>
      <vt:lpstr>Dynamic route</vt:lpstr>
      <vt:lpstr>Static route - Ví dụ - 1</vt:lpstr>
      <vt:lpstr>Static route - Ví dụ - 2</vt:lpstr>
      <vt:lpstr>Static route - Ví dụ - 3</vt:lpstr>
      <vt:lpstr>Static route - Ví dụ - 3</vt:lpstr>
      <vt:lpstr>PowerPoint Presentation</vt:lpstr>
      <vt:lpstr>Static route – ví dụ 2</vt:lpstr>
      <vt:lpstr>Static route – ví dụ 2</vt:lpstr>
      <vt:lpstr>Dynamic route – ví dụ</vt:lpstr>
      <vt:lpstr>Dynamic route – ví dụ</vt:lpstr>
      <vt:lpstr>Dynamic route – ví dụ</vt:lpstr>
      <vt:lpstr>Dynamic route – ví dụ</vt:lpstr>
      <vt:lpstr>Dynamic route – ví dụ</vt:lpstr>
      <vt:lpstr>Dynamic route – ví dụ</vt:lpstr>
      <vt:lpstr>Nội dung</vt:lpstr>
      <vt:lpstr>Routed protocol - 1</vt:lpstr>
      <vt:lpstr>Routed protocol - 2</vt:lpstr>
      <vt:lpstr>Routed protocol - 3</vt:lpstr>
      <vt:lpstr>Routed protocol - 4</vt:lpstr>
      <vt:lpstr>Routed protocol - 5</vt:lpstr>
      <vt:lpstr>Nội dung</vt:lpstr>
      <vt:lpstr>Giao thức ICMP</vt:lpstr>
      <vt:lpstr>Gói tin ICMP</vt:lpstr>
      <vt:lpstr>Cấu trúc thông điệp icmp - 1</vt:lpstr>
      <vt:lpstr>Cấu trúc thông điệp icmp - 2</vt:lpstr>
      <vt:lpstr>Cấu trúc thông điệp icmp - 3</vt:lpstr>
      <vt:lpstr>Cấu trúc thông điệp icmp - 4</vt:lpstr>
      <vt:lpstr>Giao thức ICMP</vt:lpstr>
      <vt:lpstr>Nội dung</vt:lpstr>
      <vt:lpstr>Nhắc lại</vt:lpstr>
      <vt:lpstr>Đặt vấn đề</vt:lpstr>
      <vt:lpstr>NAT – giới thiệu</vt:lpstr>
      <vt:lpstr>NAT – thuật ngữ</vt:lpstr>
      <vt:lpstr>NAT – bảng chuyển đổi địa chỉ</vt:lpstr>
      <vt:lpstr>Nat – phân loại</vt:lpstr>
      <vt:lpstr>NAT - Minh hoạ</vt:lpstr>
      <vt:lpstr>Static NAT</vt:lpstr>
      <vt:lpstr>Dynamic NAT</vt:lpstr>
      <vt:lpstr>Overloading NAT</vt:lpstr>
      <vt:lpstr>Overlaping NAT</vt:lpstr>
      <vt:lpstr>NAT – mô tả bài toán</vt:lpstr>
      <vt:lpstr>NAT – cấu hình trên wins 2k3</vt:lpstr>
      <vt:lpstr>Tài liệu tham khảo</vt:lpstr>
    </vt:vector>
  </TitlesOfParts>
  <Company>sedept.fit.hcmus.edu.vn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tdquang</dc:creator>
  <cp:lastModifiedBy>ES DEV 59</cp:lastModifiedBy>
  <cp:revision>48</cp:revision>
  <dcterms:created xsi:type="dcterms:W3CDTF">2011-10-20T15:27:09Z</dcterms:created>
  <dcterms:modified xsi:type="dcterms:W3CDTF">2024-04-08T09:55:02Z</dcterms:modified>
</cp:coreProperties>
</file>