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8"/>
  </p:notesMasterIdLst>
  <p:sldIdLst>
    <p:sldId id="256" r:id="rId2"/>
    <p:sldId id="258" r:id="rId3"/>
    <p:sldId id="321" r:id="rId4"/>
    <p:sldId id="319" r:id="rId5"/>
    <p:sldId id="312" r:id="rId6"/>
    <p:sldId id="313" r:id="rId7"/>
    <p:sldId id="308" r:id="rId8"/>
    <p:sldId id="314" r:id="rId9"/>
    <p:sldId id="315" r:id="rId10"/>
    <p:sldId id="309" r:id="rId11"/>
    <p:sldId id="318" r:id="rId12"/>
    <p:sldId id="317" r:id="rId13"/>
    <p:sldId id="311" r:id="rId14"/>
    <p:sldId id="301" r:id="rId15"/>
    <p:sldId id="303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2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Khand"/>
              </a:rPr>
              <a:t>Created my free logo at LogoMakr.com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47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issues we want to resolve in this plan/sprint if you’re doing agile or something similar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scope – we can’t necessarily fix everything in one go – coordinating downtime for 300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instances at once sounds like a bad nightmare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we split it into nonproduction and then production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split by application support tea,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 define the 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Install Ola – how will we do it?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How will we configure – when will full backups run, index maintenance,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7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Vs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controlled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Rolling out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3 boxes at once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1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people are fit – but in specific disciplines</a:t>
            </a:r>
          </a:p>
          <a:p>
            <a:endParaRPr lang="en-GB" dirty="0"/>
          </a:p>
          <a:p>
            <a:r>
              <a:rPr lang="en-GB" dirty="0"/>
              <a:t>We need a way of testing fitness across the board – through multiple disciplines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8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test fitness you need to test across different domains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 fitness test to create a fitness score – which can be a great way to measure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if we could do something similar for our SQL Servers</a:t>
            </a:r>
          </a:p>
          <a:p>
            <a:endParaRPr lang="en-US" dirty="0"/>
          </a:p>
          <a:p>
            <a:r>
              <a:rPr lang="en-US" dirty="0"/>
              <a:t>Once we have this score – we can work on weaknesses and improve things that’ll bring our overall fitness scores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5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need to decide what fitness for a SQL Server looks like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start with three aspects of SQL Server fitness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always add more on categories and tests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specific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 need to get to down stream system in X mins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less than X rows in staging table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3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THIS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3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 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 source PowerShell module for making Database Admin tasks easier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Command line SSMS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Powerful for handling multiples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Pester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Written in a Domain Specific Language (DSL) – like PowerShell but has it’s own terminology and patterns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 use is Unit and Integration Testing – but can test anything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dbachecks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Also an open source PowerShell module from </a:t>
            </a:r>
            <a:r>
              <a:rPr lang="en-US" dirty="0" err="1"/>
              <a:t>SqlCollaborative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Pester test your database infrastructure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6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start with three aspects of SQL Server fitness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always add more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6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 to 5k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Marathon Training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‘there’ is running a marathon – you need some kind of plan to get from being able to run 1 mile today, to 26.2 miles in 6 months time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@jpomfret</a:t>
            </a: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SqlEstateShap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collaborative/dbachecks" TargetMode="External"/><Relationship Id="rId7" Type="http://schemas.openxmlformats.org/officeDocument/2006/relationships/hyperlink" Target="http://dbatools.io/twitter" TargetMode="External"/><Relationship Id="rId2" Type="http://schemas.openxmlformats.org/officeDocument/2006/relationships/hyperlink" Target="https://dbacheck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slack/" TargetMode="External"/><Relationship Id="rId5" Type="http://schemas.openxmlformats.org/officeDocument/2006/relationships/hyperlink" Target="https://claudioessilva.eu/tag/dbachecks" TargetMode="External"/><Relationship Id="rId4" Type="http://schemas.openxmlformats.org/officeDocument/2006/relationships/hyperlink" Target="https://sqldbawithabeard.com/tag/dbacheck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unsplash.com/@quinoal?utm_source=unsplash&amp;utm_medium=referral&amp;utm_content=creditCopyText" TargetMode="External"/><Relationship Id="rId7" Type="http://schemas.openxmlformats.org/officeDocument/2006/relationships/hyperlink" Target="https://unsplash.com/s/photos/deadlift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aloragriffiths?utm_source=unsplash&amp;utm_medium=referral&amp;utm_content=creditCopyText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unsplash.com/s/photos/marathon?utm_source=unsplash&amp;utm_medium=referral&amp;utm_content=creditCopyTex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769913"/>
            <a:ext cx="11266004" cy="2387600"/>
          </a:xfrm>
        </p:spPr>
        <p:txBody>
          <a:bodyPr/>
          <a:lstStyle/>
          <a:p>
            <a:r>
              <a:rPr lang="en-US" dirty="0"/>
              <a:t>Get your SQL Server estate back in shape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0ADF112-CCCF-4786-A2C8-34A0568B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24" y="495295"/>
            <a:ext cx="1976152" cy="1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SQL Server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r>
              <a:rPr lang="en-US" sz="2800" dirty="0"/>
              <a:t>Explore </a:t>
            </a:r>
            <a:r>
              <a:rPr lang="en-US" sz="2800" dirty="0" err="1"/>
              <a:t>dbachecks</a:t>
            </a:r>
            <a:endParaRPr lang="en-US" sz="2800" dirty="0"/>
          </a:p>
          <a:p>
            <a:r>
              <a:rPr lang="en-US" sz="2800" dirty="0"/>
              <a:t>Run our baseline fitness test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63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Training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How we get from ‘here’ to ‘there’</a:t>
            </a:r>
          </a:p>
          <a:p>
            <a:endParaRPr lang="en-GB" sz="2800" dirty="0"/>
          </a:p>
          <a:p>
            <a:r>
              <a:rPr lang="en-GB" sz="2800" dirty="0"/>
              <a:t>Gaining Approval</a:t>
            </a:r>
          </a:p>
          <a:p>
            <a:r>
              <a:rPr lang="en-GB" sz="2800" dirty="0"/>
              <a:t>Organising Downtime</a:t>
            </a:r>
          </a:p>
          <a:p>
            <a:r>
              <a:rPr lang="en-GB" sz="2800" dirty="0"/>
              <a:t>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228381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>
            <a:normAutofit/>
          </a:bodyPr>
          <a:lstStyle/>
          <a:p>
            <a:r>
              <a:rPr lang="en-US" sz="3000"/>
              <a:t>Training Plan: Maintenance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186CBA-2C9F-4D26-B757-9A49D2F2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143457"/>
            <a:ext cx="6690760" cy="3772918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2003DF-E069-44A7-8890-9403F3CB1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Top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Ola Not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recent Backups or </a:t>
            </a:r>
            <a:r>
              <a:rPr lang="en-US" sz="2800" dirty="0" err="1"/>
              <a:t>CheckDb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 Step:</a:t>
            </a:r>
          </a:p>
          <a:p>
            <a:r>
              <a:rPr lang="en-US" sz="2800" dirty="0"/>
              <a:t>Install &amp; Configure Ola</a:t>
            </a:r>
          </a:p>
        </p:txBody>
      </p:sp>
    </p:spTree>
    <p:extLst>
      <p:ext uri="{BB962C8B-B14F-4D97-AF65-F5344CB8AC3E}">
        <p14:creationId xmlns:p14="http://schemas.microsoft.com/office/powerpoint/2010/main" val="189499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Fix Maintenance Issues with </a:t>
            </a:r>
            <a:r>
              <a:rPr lang="en-US" dirty="0" err="1"/>
              <a:t>dbatools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r>
              <a:rPr lang="en-US" sz="2800" dirty="0"/>
              <a:t>Perfect for fixing issues with code</a:t>
            </a:r>
          </a:p>
          <a:p>
            <a:r>
              <a:rPr lang="en-US" sz="2800" dirty="0"/>
              <a:t>Perfect for handling multiples </a:t>
            </a:r>
          </a:p>
          <a:p>
            <a:endParaRPr lang="en-US" sz="2800" dirty="0"/>
          </a:p>
          <a:p>
            <a:r>
              <a:rPr lang="en-US" sz="2800" dirty="0"/>
              <a:t>Install Ola Maintenance Solution</a:t>
            </a:r>
          </a:p>
          <a:p>
            <a:r>
              <a:rPr lang="en-US" sz="2800" dirty="0"/>
              <a:t>Kick off SQL Agent Jobs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13D28-6E8F-433B-AB5F-91BB9B4F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08" y="1241977"/>
            <a:ext cx="3499237" cy="43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40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https://github.com/jpomfret/demos/tree/master/SqlEstateShape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Official Docs</a:t>
            </a:r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3200" dirty="0">
                <a:hlinkClick r:id="rId2"/>
              </a:rPr>
              <a:t>https://dbachecks.readthedocs.io</a:t>
            </a:r>
            <a:endParaRPr lang="en-GB" sz="3200" dirty="0"/>
          </a:p>
          <a:p>
            <a:r>
              <a:rPr lang="en-GB" sz="3200" dirty="0">
                <a:hlinkClick r:id="rId3"/>
              </a:rPr>
              <a:t>https://github.com/sqlcollaborative/dbachecks</a:t>
            </a:r>
            <a:endParaRPr lang="en-GB" sz="3200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/>
              <a:t>Blogs</a:t>
            </a:r>
            <a:endParaRPr lang="en-GB" dirty="0">
              <a:hlinkClick r:id="rId4"/>
            </a:endParaRPr>
          </a:p>
          <a:p>
            <a:r>
              <a:rPr lang="en-GB" sz="3200" dirty="0">
                <a:hlinkClick r:id="rId4"/>
              </a:rPr>
              <a:t>https://sqldbawithabeard.com/tag/dbachecks/</a:t>
            </a:r>
            <a:endParaRPr lang="en-GB" sz="3200" dirty="0"/>
          </a:p>
          <a:p>
            <a:r>
              <a:rPr lang="en-GB" sz="3200" dirty="0">
                <a:hlinkClick r:id="rId5"/>
              </a:rPr>
              <a:t>https://claudioessilva.eu/tag/dbachecks</a:t>
            </a:r>
            <a:endParaRPr lang="en-GB" sz="3200" dirty="0"/>
          </a:p>
          <a:p>
            <a:pPr marL="0" indent="0">
              <a:buNone/>
            </a:pPr>
            <a:endParaRPr lang="en-US" dirty="0">
              <a:hlinkClick r:id="rId6"/>
            </a:endParaRPr>
          </a:p>
          <a:p>
            <a:pPr marL="0" indent="0">
              <a:buNone/>
            </a:pPr>
            <a:r>
              <a:rPr lang="en-US" dirty="0"/>
              <a:t>Contact</a:t>
            </a:r>
            <a:endParaRPr lang="en-US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3200" dirty="0">
                <a:hlinkClick r:id="rId6"/>
              </a:rPr>
              <a:t>https://dbatools.io/slack/</a:t>
            </a:r>
            <a:endParaRPr lang="en-US" sz="3200" dirty="0"/>
          </a:p>
          <a:p>
            <a:r>
              <a:rPr lang="en-US" sz="3200" dirty="0">
                <a:hlinkClick r:id="rId7"/>
              </a:rPr>
              <a:t>http://dbatools.io/twitter</a:t>
            </a:r>
            <a:r>
              <a:rPr lang="en-US" sz="3200" dirty="0"/>
              <a:t> - @psdbatools, @dbachecks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Jess Pomfret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@jpomfret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/>
              <a:t>dbatools, dbachecks, SqlServerDsc</a:t>
            </a:r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99D7-A602-4E66-A704-5973A80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Estate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3DF18E-19A7-4EAC-AF2A-046975842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403554"/>
              </p:ext>
            </p:extLst>
          </p:nvPr>
        </p:nvGraphicFramePr>
        <p:xfrm>
          <a:off x="838199" y="1044863"/>
          <a:ext cx="1051560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426">
                  <a:extLst>
                    <a:ext uri="{9D8B030D-6E8A-4147-A177-3AD203B41FA5}">
                      <a16:colId xmlns:a16="http://schemas.microsoft.com/office/drawing/2014/main" val="1145924454"/>
                    </a:ext>
                  </a:extLst>
                </a:gridCol>
                <a:gridCol w="2075734">
                  <a:extLst>
                    <a:ext uri="{9D8B030D-6E8A-4147-A177-3AD203B41FA5}">
                      <a16:colId xmlns:a16="http://schemas.microsoft.com/office/drawing/2014/main" val="3993640234"/>
                    </a:ext>
                  </a:extLst>
                </a:gridCol>
                <a:gridCol w="3609589">
                  <a:extLst>
                    <a:ext uri="{9D8B030D-6E8A-4147-A177-3AD203B41FA5}">
                      <a16:colId xmlns:a16="http://schemas.microsoft.com/office/drawing/2014/main" val="4271697109"/>
                    </a:ext>
                  </a:extLst>
                </a:gridCol>
                <a:gridCol w="2847852">
                  <a:extLst>
                    <a:ext uri="{9D8B030D-6E8A-4147-A177-3AD203B41FA5}">
                      <a16:colId xmlns:a16="http://schemas.microsoft.com/office/drawing/2014/main" val="1747067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Server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Instance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SQL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4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mssql1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MSSQLSERVER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SQL Server 2017 - 14.0.3294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AdventureWorks2017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DatabaseAdmin</a:t>
                      </a:r>
                      <a:endParaRPr lang="en-GB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ImportantAppDb</a:t>
                      </a:r>
                      <a:endParaRPr lang="en-GB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ImportantAppDb2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8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mssql2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MSSQLSERVER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SQL Server 2017 - 14.0.3294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DatabaseAdmin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mssql3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MSSQLSERVER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SQL Server 2017 - 14.0.3294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ImportantAppDW</a:t>
                      </a:r>
                      <a:r>
                        <a:rPr lang="en-GB" sz="2000" dirty="0"/>
                        <a:t>    </a:t>
                      </a:r>
                      <a:r>
                        <a:rPr lang="en-GB" sz="2000" dirty="0" err="1"/>
                        <a:t>DatabaseAdmin</a:t>
                      </a:r>
                      <a:r>
                        <a:rPr lang="en-GB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79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6D27-FC80-4DD8-8D9F-C27D4D63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they Fit?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2CC25-0DF5-47E6-A464-C64F9EBC04C7}"/>
              </a:ext>
            </a:extLst>
          </p:cNvPr>
          <p:cNvSpPr txBox="1"/>
          <p:nvPr/>
        </p:nvSpPr>
        <p:spPr>
          <a:xfrm>
            <a:off x="1939638" y="5096737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 by </a:t>
            </a:r>
            <a:r>
              <a:rPr lang="en-US" dirty="0" err="1">
                <a:hlinkClick r:id="rId3"/>
              </a:rPr>
              <a:t>Quino</a:t>
            </a:r>
            <a:r>
              <a:rPr lang="en-US" dirty="0">
                <a:hlinkClick r:id="rId3"/>
              </a:rPr>
              <a:t> Al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GB" dirty="0"/>
          </a:p>
        </p:txBody>
      </p:sp>
      <p:pic>
        <p:nvPicPr>
          <p:cNvPr id="7" name="Picture 6" descr="A person wearing a costume&#10;&#10;Description automatically generated">
            <a:extLst>
              <a:ext uri="{FF2B5EF4-FFF2-40B4-BE49-F238E27FC236}">
                <a16:creationId xmlns:a16="http://schemas.microsoft.com/office/drawing/2014/main" id="{D116B2FC-77E1-465E-91C8-69303C3BD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2" y="1782424"/>
            <a:ext cx="4876801" cy="3253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89070-6715-442C-826F-1BBF4F5AC1D7}"/>
              </a:ext>
            </a:extLst>
          </p:cNvPr>
          <p:cNvSpPr txBox="1"/>
          <p:nvPr/>
        </p:nvSpPr>
        <p:spPr>
          <a:xfrm>
            <a:off x="7190509" y="5066451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Photo by </a:t>
            </a:r>
            <a:r>
              <a:rPr lang="en-US" b="0" i="0" dirty="0" err="1">
                <a:solidFill>
                  <a:srgbClr val="767676"/>
                </a:solidFill>
                <a:effectLst/>
                <a:latin typeface="-apple-system"/>
                <a:hlinkClick r:id="rId6"/>
              </a:rPr>
              <a:t>Alora</a:t>
            </a:r>
            <a:r>
              <a:rPr lang="en-US" b="0" i="0" dirty="0">
                <a:solidFill>
                  <a:srgbClr val="767676"/>
                </a:solidFill>
                <a:effectLst/>
                <a:latin typeface="-apple-system"/>
                <a:hlinkClick r:id="rId6"/>
              </a:rPr>
              <a:t> Griffiths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on </a:t>
            </a:r>
            <a:r>
              <a:rPr lang="en-US" b="0" i="0" dirty="0" err="1">
                <a:solidFill>
                  <a:srgbClr val="767676"/>
                </a:solidFill>
                <a:effectLst/>
                <a:latin typeface="-apple-system"/>
                <a:hlinkClick r:id="rId7"/>
              </a:rPr>
              <a:t>Unsplash</a:t>
            </a:r>
            <a:endParaRPr lang="en-GB" dirty="0"/>
          </a:p>
        </p:txBody>
      </p:sp>
      <p:pic>
        <p:nvPicPr>
          <p:cNvPr id="11" name="Picture 10" descr="A picture containing person, person, building, holding&#10;&#10;Description automatically generated">
            <a:extLst>
              <a:ext uri="{FF2B5EF4-FFF2-40B4-BE49-F238E27FC236}">
                <a16:creationId xmlns:a16="http://schemas.microsoft.com/office/drawing/2014/main" id="{18AE7D3A-D97F-4D8C-AF79-F622AEF46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782424"/>
            <a:ext cx="4876801" cy="32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9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What’s a Fitness Test?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A44D1D-4EA6-4477-8050-885FF133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12830"/>
              </p:ext>
            </p:extLst>
          </p:nvPr>
        </p:nvGraphicFramePr>
        <p:xfrm>
          <a:off x="890154" y="1697182"/>
          <a:ext cx="1109676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330411412"/>
                    </a:ext>
                  </a:extLst>
                </a:gridCol>
                <a:gridCol w="8216766">
                  <a:extLst>
                    <a:ext uri="{9D8B030D-6E8A-4147-A177-3AD203B41FA5}">
                      <a16:colId xmlns:a16="http://schemas.microsoft.com/office/drawing/2014/main" val="3539077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722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Strength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 Rep Max Bench 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433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Endurance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10k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7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Sit &amp; Reach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63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Explosive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Vertical Jump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9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7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3F19-6D36-4188-BF4C-3409D51E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2AF3-D1E6-41D5-9398-8A448D7C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7CCC6-4000-4F00-938E-3F12F173E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818651"/>
            <a:ext cx="958348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 is an ‘In Shape’ SQL Server Estate?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A44D1D-4EA6-4477-8050-885FF133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17533"/>
              </p:ext>
            </p:extLst>
          </p:nvPr>
        </p:nvGraphicFramePr>
        <p:xfrm>
          <a:off x="890154" y="1697182"/>
          <a:ext cx="1109676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330411412"/>
                    </a:ext>
                  </a:extLst>
                </a:gridCol>
                <a:gridCol w="8216766">
                  <a:extLst>
                    <a:ext uri="{9D8B030D-6E8A-4147-A177-3AD203B41FA5}">
                      <a16:colId xmlns:a16="http://schemas.microsoft.com/office/drawing/2014/main" val="3539077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722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Sa Disabled, Guest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433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Autoshrink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Autoclose</a:t>
                      </a:r>
                      <a:r>
                        <a:rPr lang="en-US" sz="2800" dirty="0"/>
                        <a:t>, VLF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7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Backups, DBCC CHECKDB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63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1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3F1E-E316-463E-A7A4-EBFDA9B3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B45-FD05-4FCB-BEFB-C893FCC8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14E9E-306F-47CF-BFE5-0D8D1DEC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882268"/>
            <a:ext cx="9414164" cy="5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7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A042-435E-4CC8-8780-278FB5E4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C10D-D95A-441E-BBAC-2899800F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98"/>
            <a:ext cx="10515600" cy="1157458"/>
          </a:xfrm>
        </p:spPr>
        <p:txBody>
          <a:bodyPr/>
          <a:lstStyle/>
          <a:p>
            <a:r>
              <a:rPr lang="en-US" dirty="0"/>
              <a:t>Combination of dbatools &amp; Pester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42276F-3382-4842-9FD5-1BBAD93E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209" y="2019300"/>
            <a:ext cx="1790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F9403E-A912-4E43-BBDA-D6894ED6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95" y="20193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AE462-0AAC-4548-8B54-885C3CB8E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477" y="2019300"/>
            <a:ext cx="1493238" cy="1409700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4F50F7BC-CF42-4727-82AE-47296A9663D3}"/>
              </a:ext>
            </a:extLst>
          </p:cNvPr>
          <p:cNvSpPr/>
          <p:nvPr/>
        </p:nvSpPr>
        <p:spPr>
          <a:xfrm>
            <a:off x="3875442" y="226695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AC2D0582-CCEF-4584-A4D6-E4122DE0C43F}"/>
              </a:ext>
            </a:extLst>
          </p:cNvPr>
          <p:cNvSpPr/>
          <p:nvPr/>
        </p:nvSpPr>
        <p:spPr>
          <a:xfrm>
            <a:off x="7218262" y="226695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6B3DA-8E0A-414F-87C1-3E5208A04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76651"/>
            <a:ext cx="1080285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9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Widescreen</PresentationFormat>
  <Paragraphs>180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Khand</vt:lpstr>
      <vt:lpstr>Office Theme</vt:lpstr>
      <vt:lpstr>Get your SQL Server estate back in shape</vt:lpstr>
      <vt:lpstr>Jess Pomfret (She/Her)</vt:lpstr>
      <vt:lpstr>Database Estate</vt:lpstr>
      <vt:lpstr>Are they Fit?</vt:lpstr>
      <vt:lpstr>Physical Fitness Test</vt:lpstr>
      <vt:lpstr>PowerPoint Presentation</vt:lpstr>
      <vt:lpstr>SQL Server Fitness Test</vt:lpstr>
      <vt:lpstr>PowerPoint Presentation</vt:lpstr>
      <vt:lpstr>dbachecks</vt:lpstr>
      <vt:lpstr>Demo: SQL Server Fitness Test</vt:lpstr>
      <vt:lpstr>SQL Server Training Plan</vt:lpstr>
      <vt:lpstr>Training Plan: Maintenance</vt:lpstr>
      <vt:lpstr>Demo: Fix Maintenance Issues with dbatools 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SQL Server estate back in shape</dc:title>
  <dc:creator>Jess Pomfret</dc:creator>
  <cp:lastModifiedBy>Jess Pomfret</cp:lastModifiedBy>
  <cp:revision>19</cp:revision>
  <dcterms:created xsi:type="dcterms:W3CDTF">2020-10-05T16:37:20Z</dcterms:created>
  <dcterms:modified xsi:type="dcterms:W3CDTF">2020-10-17T06:27:22Z</dcterms:modified>
</cp:coreProperties>
</file>