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0"/>
  </p:notesMasterIdLst>
  <p:sldIdLst>
    <p:sldId id="256" r:id="rId2"/>
    <p:sldId id="258" r:id="rId3"/>
    <p:sldId id="321" r:id="rId4"/>
    <p:sldId id="319" r:id="rId5"/>
    <p:sldId id="312" r:id="rId6"/>
    <p:sldId id="313" r:id="rId7"/>
    <p:sldId id="308" r:id="rId8"/>
    <p:sldId id="314" r:id="rId9"/>
    <p:sldId id="315" r:id="rId10"/>
    <p:sldId id="309" r:id="rId11"/>
    <p:sldId id="318" r:id="rId12"/>
    <p:sldId id="317" r:id="rId13"/>
    <p:sldId id="311" r:id="rId14"/>
    <p:sldId id="323" r:id="rId15"/>
    <p:sldId id="325" r:id="rId16"/>
    <p:sldId id="301" r:id="rId17"/>
    <p:sldId id="303" r:id="rId18"/>
    <p:sldId id="30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D2DE"/>
    <a:srgbClr val="116A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44996B-F6C8-4A2D-ABDB-BB70B98BEB7A}" v="103" dt="2019-11-13T11:13:37.8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81236" autoAdjust="0"/>
  </p:normalViewPr>
  <p:slideViewPr>
    <p:cSldViewPr snapToGrid="0">
      <p:cViewPr>
        <p:scale>
          <a:sx n="66" d="100"/>
          <a:sy n="66" d="100"/>
        </p:scale>
        <p:origin x="840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5F95E9-B860-468F-94CC-BD2A98626394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AE973A5-63B1-4E05-9E93-313A08616871}">
      <dgm:prSet phldrT="[Text]"/>
      <dgm:spPr/>
      <dgm:t>
        <a:bodyPr/>
        <a:lstStyle/>
        <a:p>
          <a:r>
            <a:rPr lang="en-GB" dirty="0"/>
            <a:t>Decide on the metrics</a:t>
          </a:r>
        </a:p>
      </dgm:t>
    </dgm:pt>
    <dgm:pt modelId="{DF5CA97B-3AE6-4503-942C-A230407CBFBF}" type="parTrans" cxnId="{0B80564C-050B-4F1C-A22A-9AA9448E69C8}">
      <dgm:prSet/>
      <dgm:spPr/>
      <dgm:t>
        <a:bodyPr/>
        <a:lstStyle/>
        <a:p>
          <a:endParaRPr lang="en-GB"/>
        </a:p>
      </dgm:t>
    </dgm:pt>
    <dgm:pt modelId="{22464519-1222-4E48-A507-844ABAD49EBA}" type="sibTrans" cxnId="{0B80564C-050B-4F1C-A22A-9AA9448E69C8}">
      <dgm:prSet/>
      <dgm:spPr/>
      <dgm:t>
        <a:bodyPr/>
        <a:lstStyle/>
        <a:p>
          <a:endParaRPr lang="en-GB"/>
        </a:p>
      </dgm:t>
    </dgm:pt>
    <dgm:pt modelId="{A279BF79-7167-4305-8DE6-47B20AF89CFD}">
      <dgm:prSet phldrT="[Text]"/>
      <dgm:spPr/>
      <dgm:t>
        <a:bodyPr/>
        <a:lstStyle/>
        <a:p>
          <a:r>
            <a:rPr lang="en-GB" dirty="0" err="1"/>
            <a:t>dbachecks</a:t>
          </a:r>
          <a:r>
            <a:rPr lang="en-GB" dirty="0"/>
            <a:t>: run the test</a:t>
          </a:r>
        </a:p>
      </dgm:t>
    </dgm:pt>
    <dgm:pt modelId="{204A7DC0-530A-4A95-977C-88DE6F7F5ED2}" type="parTrans" cxnId="{6369A329-CD58-43CF-BD32-4B36ABBBD1D5}">
      <dgm:prSet/>
      <dgm:spPr/>
      <dgm:t>
        <a:bodyPr/>
        <a:lstStyle/>
        <a:p>
          <a:endParaRPr lang="en-GB"/>
        </a:p>
      </dgm:t>
    </dgm:pt>
    <dgm:pt modelId="{C1DC38BC-235A-4007-95D8-27062943EDB6}" type="sibTrans" cxnId="{6369A329-CD58-43CF-BD32-4B36ABBBD1D5}">
      <dgm:prSet/>
      <dgm:spPr/>
      <dgm:t>
        <a:bodyPr/>
        <a:lstStyle/>
        <a:p>
          <a:endParaRPr lang="en-GB"/>
        </a:p>
      </dgm:t>
    </dgm:pt>
    <dgm:pt modelId="{0E4C005B-1BCE-4ED5-8DEB-AB775154A558}">
      <dgm:prSet phldrT="[Text]"/>
      <dgm:spPr/>
      <dgm:t>
        <a:bodyPr/>
        <a:lstStyle/>
        <a:p>
          <a:r>
            <a:rPr lang="en-GB" dirty="0" err="1"/>
            <a:t>dbatools</a:t>
          </a:r>
          <a:r>
            <a:rPr lang="en-GB" dirty="0"/>
            <a:t>: fix issues</a:t>
          </a:r>
        </a:p>
      </dgm:t>
    </dgm:pt>
    <dgm:pt modelId="{273A832D-5178-4B7B-B45B-7B60745BD552}" type="parTrans" cxnId="{A92905F8-7BF0-4152-B7A0-906A00D844C4}">
      <dgm:prSet/>
      <dgm:spPr/>
      <dgm:t>
        <a:bodyPr/>
        <a:lstStyle/>
        <a:p>
          <a:endParaRPr lang="en-GB"/>
        </a:p>
      </dgm:t>
    </dgm:pt>
    <dgm:pt modelId="{1336F88C-BEF5-4D13-9F50-46CE2C01D4AD}" type="sibTrans" cxnId="{A92905F8-7BF0-4152-B7A0-906A00D844C4}">
      <dgm:prSet/>
      <dgm:spPr/>
      <dgm:t>
        <a:bodyPr/>
        <a:lstStyle/>
        <a:p>
          <a:endParaRPr lang="en-GB"/>
        </a:p>
      </dgm:t>
    </dgm:pt>
    <dgm:pt modelId="{A8D09840-35BA-4546-BFC0-22E31DC65F00}" type="pres">
      <dgm:prSet presAssocID="{3B5F95E9-B860-468F-94CC-BD2A98626394}" presName="linearFlow" presStyleCnt="0">
        <dgm:presLayoutVars>
          <dgm:resizeHandles val="exact"/>
        </dgm:presLayoutVars>
      </dgm:prSet>
      <dgm:spPr/>
    </dgm:pt>
    <dgm:pt modelId="{1A64C22A-7F74-4882-A2BE-B3614657D198}" type="pres">
      <dgm:prSet presAssocID="{7AE973A5-63B1-4E05-9E93-313A08616871}" presName="node" presStyleLbl="node1" presStyleIdx="0" presStyleCnt="3" custScaleX="294811">
        <dgm:presLayoutVars>
          <dgm:bulletEnabled val="1"/>
        </dgm:presLayoutVars>
      </dgm:prSet>
      <dgm:spPr/>
    </dgm:pt>
    <dgm:pt modelId="{BB4994C8-0C80-4F5E-A126-808D720E169F}" type="pres">
      <dgm:prSet presAssocID="{22464519-1222-4E48-A507-844ABAD49EBA}" presName="sibTrans" presStyleLbl="sibTrans2D1" presStyleIdx="0" presStyleCnt="2"/>
      <dgm:spPr/>
    </dgm:pt>
    <dgm:pt modelId="{A5048856-3AB1-4435-944D-CDD46124D4DA}" type="pres">
      <dgm:prSet presAssocID="{22464519-1222-4E48-A507-844ABAD49EBA}" presName="connectorText" presStyleLbl="sibTrans2D1" presStyleIdx="0" presStyleCnt="2"/>
      <dgm:spPr/>
    </dgm:pt>
    <dgm:pt modelId="{BF381821-568C-4FD8-9D63-C6DD14BD9395}" type="pres">
      <dgm:prSet presAssocID="{A279BF79-7167-4305-8DE6-47B20AF89CFD}" presName="node" presStyleLbl="node1" presStyleIdx="1" presStyleCnt="3" custScaleX="294811">
        <dgm:presLayoutVars>
          <dgm:bulletEnabled val="1"/>
        </dgm:presLayoutVars>
      </dgm:prSet>
      <dgm:spPr/>
    </dgm:pt>
    <dgm:pt modelId="{33D315D9-F7A3-4B37-BB66-CD4173382421}" type="pres">
      <dgm:prSet presAssocID="{C1DC38BC-235A-4007-95D8-27062943EDB6}" presName="sibTrans" presStyleLbl="sibTrans2D1" presStyleIdx="1" presStyleCnt="2"/>
      <dgm:spPr/>
    </dgm:pt>
    <dgm:pt modelId="{9840E6F4-A081-46C0-B7B8-F60C7B4FBF66}" type="pres">
      <dgm:prSet presAssocID="{C1DC38BC-235A-4007-95D8-27062943EDB6}" presName="connectorText" presStyleLbl="sibTrans2D1" presStyleIdx="1" presStyleCnt="2"/>
      <dgm:spPr/>
    </dgm:pt>
    <dgm:pt modelId="{B4A874E3-3543-4EF3-A2EF-1D8BD03FAF25}" type="pres">
      <dgm:prSet presAssocID="{0E4C005B-1BCE-4ED5-8DEB-AB775154A558}" presName="node" presStyleLbl="node1" presStyleIdx="2" presStyleCnt="3" custScaleX="294811">
        <dgm:presLayoutVars>
          <dgm:bulletEnabled val="1"/>
        </dgm:presLayoutVars>
      </dgm:prSet>
      <dgm:spPr/>
    </dgm:pt>
  </dgm:ptLst>
  <dgm:cxnLst>
    <dgm:cxn modelId="{C338F505-DAD3-4E44-98FC-CC6F39FF535C}" type="presOf" srcId="{22464519-1222-4E48-A507-844ABAD49EBA}" destId="{A5048856-3AB1-4435-944D-CDD46124D4DA}" srcOrd="1" destOrd="0" presId="urn:microsoft.com/office/officeart/2005/8/layout/process2"/>
    <dgm:cxn modelId="{6369A329-CD58-43CF-BD32-4B36ABBBD1D5}" srcId="{3B5F95E9-B860-468F-94CC-BD2A98626394}" destId="{A279BF79-7167-4305-8DE6-47B20AF89CFD}" srcOrd="1" destOrd="0" parTransId="{204A7DC0-530A-4A95-977C-88DE6F7F5ED2}" sibTransId="{C1DC38BC-235A-4007-95D8-27062943EDB6}"/>
    <dgm:cxn modelId="{B9D5982C-D478-45DF-98A6-9C48E7B51382}" type="presOf" srcId="{3B5F95E9-B860-468F-94CC-BD2A98626394}" destId="{A8D09840-35BA-4546-BFC0-22E31DC65F00}" srcOrd="0" destOrd="0" presId="urn:microsoft.com/office/officeart/2005/8/layout/process2"/>
    <dgm:cxn modelId="{A981EE34-A66E-4F0D-8052-21BD1793717A}" type="presOf" srcId="{22464519-1222-4E48-A507-844ABAD49EBA}" destId="{BB4994C8-0C80-4F5E-A126-808D720E169F}" srcOrd="0" destOrd="0" presId="urn:microsoft.com/office/officeart/2005/8/layout/process2"/>
    <dgm:cxn modelId="{3679263E-9B57-44D9-BC19-84FB946A14C3}" type="presOf" srcId="{7AE973A5-63B1-4E05-9E93-313A08616871}" destId="{1A64C22A-7F74-4882-A2BE-B3614657D198}" srcOrd="0" destOrd="0" presId="urn:microsoft.com/office/officeart/2005/8/layout/process2"/>
    <dgm:cxn modelId="{0B80564C-050B-4F1C-A22A-9AA9448E69C8}" srcId="{3B5F95E9-B860-468F-94CC-BD2A98626394}" destId="{7AE973A5-63B1-4E05-9E93-313A08616871}" srcOrd="0" destOrd="0" parTransId="{DF5CA97B-3AE6-4503-942C-A230407CBFBF}" sibTransId="{22464519-1222-4E48-A507-844ABAD49EBA}"/>
    <dgm:cxn modelId="{8576A77E-809B-4CC5-8875-8CF0955116B1}" type="presOf" srcId="{C1DC38BC-235A-4007-95D8-27062943EDB6}" destId="{33D315D9-F7A3-4B37-BB66-CD4173382421}" srcOrd="0" destOrd="0" presId="urn:microsoft.com/office/officeart/2005/8/layout/process2"/>
    <dgm:cxn modelId="{734EDF8C-E5B4-4181-8320-8345154F5AA0}" type="presOf" srcId="{C1DC38BC-235A-4007-95D8-27062943EDB6}" destId="{9840E6F4-A081-46C0-B7B8-F60C7B4FBF66}" srcOrd="1" destOrd="0" presId="urn:microsoft.com/office/officeart/2005/8/layout/process2"/>
    <dgm:cxn modelId="{1029A99C-6BB5-425A-880C-BE4BF0059389}" type="presOf" srcId="{0E4C005B-1BCE-4ED5-8DEB-AB775154A558}" destId="{B4A874E3-3543-4EF3-A2EF-1D8BD03FAF25}" srcOrd="0" destOrd="0" presId="urn:microsoft.com/office/officeart/2005/8/layout/process2"/>
    <dgm:cxn modelId="{ACC1BCD9-579C-4C74-AC2A-758B9CF00511}" type="presOf" srcId="{A279BF79-7167-4305-8DE6-47B20AF89CFD}" destId="{BF381821-568C-4FD8-9D63-C6DD14BD9395}" srcOrd="0" destOrd="0" presId="urn:microsoft.com/office/officeart/2005/8/layout/process2"/>
    <dgm:cxn modelId="{A92905F8-7BF0-4152-B7A0-906A00D844C4}" srcId="{3B5F95E9-B860-468F-94CC-BD2A98626394}" destId="{0E4C005B-1BCE-4ED5-8DEB-AB775154A558}" srcOrd="2" destOrd="0" parTransId="{273A832D-5178-4B7B-B45B-7B60745BD552}" sibTransId="{1336F88C-BEF5-4D13-9F50-46CE2C01D4AD}"/>
    <dgm:cxn modelId="{CAC04974-B92D-4D4A-9AED-820E00B6B5AB}" type="presParOf" srcId="{A8D09840-35BA-4546-BFC0-22E31DC65F00}" destId="{1A64C22A-7F74-4882-A2BE-B3614657D198}" srcOrd="0" destOrd="0" presId="urn:microsoft.com/office/officeart/2005/8/layout/process2"/>
    <dgm:cxn modelId="{A7EA0E5F-9080-4F25-B328-D7BEC5F0560F}" type="presParOf" srcId="{A8D09840-35BA-4546-BFC0-22E31DC65F00}" destId="{BB4994C8-0C80-4F5E-A126-808D720E169F}" srcOrd="1" destOrd="0" presId="urn:microsoft.com/office/officeart/2005/8/layout/process2"/>
    <dgm:cxn modelId="{8BD198D3-321B-4E76-A117-314BCDB7A636}" type="presParOf" srcId="{BB4994C8-0C80-4F5E-A126-808D720E169F}" destId="{A5048856-3AB1-4435-944D-CDD46124D4DA}" srcOrd="0" destOrd="0" presId="urn:microsoft.com/office/officeart/2005/8/layout/process2"/>
    <dgm:cxn modelId="{3D17851F-01C8-41CD-A9F4-CEA128383908}" type="presParOf" srcId="{A8D09840-35BA-4546-BFC0-22E31DC65F00}" destId="{BF381821-568C-4FD8-9D63-C6DD14BD9395}" srcOrd="2" destOrd="0" presId="urn:microsoft.com/office/officeart/2005/8/layout/process2"/>
    <dgm:cxn modelId="{5A7DBB88-B29D-4C84-BF19-6382BB6112A2}" type="presParOf" srcId="{A8D09840-35BA-4546-BFC0-22E31DC65F00}" destId="{33D315D9-F7A3-4B37-BB66-CD4173382421}" srcOrd="3" destOrd="0" presId="urn:microsoft.com/office/officeart/2005/8/layout/process2"/>
    <dgm:cxn modelId="{7F6B3A13-61FB-4FF3-A051-C822F194FADD}" type="presParOf" srcId="{33D315D9-F7A3-4B37-BB66-CD4173382421}" destId="{9840E6F4-A081-46C0-B7B8-F60C7B4FBF66}" srcOrd="0" destOrd="0" presId="urn:microsoft.com/office/officeart/2005/8/layout/process2"/>
    <dgm:cxn modelId="{C9125403-E2F2-4575-AA4A-CE929E39B604}" type="presParOf" srcId="{A8D09840-35BA-4546-BFC0-22E31DC65F00}" destId="{B4A874E3-3543-4EF3-A2EF-1D8BD03FAF25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4C22A-7F74-4882-A2BE-B3614657D198}">
      <dsp:nvSpPr>
        <dsp:cNvPr id="0" name=""/>
        <dsp:cNvSpPr/>
      </dsp:nvSpPr>
      <dsp:spPr>
        <a:xfrm>
          <a:off x="1825981" y="0"/>
          <a:ext cx="6863637" cy="12934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 dirty="0"/>
            <a:t>Decide on the metrics</a:t>
          </a:r>
        </a:p>
      </dsp:txBody>
      <dsp:txXfrm>
        <a:off x="1863864" y="37883"/>
        <a:ext cx="6787871" cy="1217649"/>
      </dsp:txXfrm>
    </dsp:sp>
    <dsp:sp modelId="{BB4994C8-0C80-4F5E-A126-808D720E169F}">
      <dsp:nvSpPr>
        <dsp:cNvPr id="0" name=""/>
        <dsp:cNvSpPr/>
      </dsp:nvSpPr>
      <dsp:spPr>
        <a:xfrm rot="5400000">
          <a:off x="5015284" y="1325751"/>
          <a:ext cx="485030" cy="5820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 rot="-5400000">
        <a:off x="5083188" y="1374255"/>
        <a:ext cx="349223" cy="339521"/>
      </dsp:txXfrm>
    </dsp:sp>
    <dsp:sp modelId="{BF381821-568C-4FD8-9D63-C6DD14BD9395}">
      <dsp:nvSpPr>
        <dsp:cNvPr id="0" name=""/>
        <dsp:cNvSpPr/>
      </dsp:nvSpPr>
      <dsp:spPr>
        <a:xfrm>
          <a:off x="1825981" y="1940123"/>
          <a:ext cx="6863637" cy="12934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 dirty="0" err="1"/>
            <a:t>dbachecks</a:t>
          </a:r>
          <a:r>
            <a:rPr lang="en-GB" sz="4700" kern="1200" dirty="0"/>
            <a:t>: run the test</a:t>
          </a:r>
        </a:p>
      </dsp:txBody>
      <dsp:txXfrm>
        <a:off x="1863864" y="1978006"/>
        <a:ext cx="6787871" cy="1217649"/>
      </dsp:txXfrm>
    </dsp:sp>
    <dsp:sp modelId="{33D315D9-F7A3-4B37-BB66-CD4173382421}">
      <dsp:nvSpPr>
        <dsp:cNvPr id="0" name=""/>
        <dsp:cNvSpPr/>
      </dsp:nvSpPr>
      <dsp:spPr>
        <a:xfrm rot="5400000">
          <a:off x="5015284" y="3265874"/>
          <a:ext cx="485030" cy="5820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 rot="-5400000">
        <a:off x="5083188" y="3314378"/>
        <a:ext cx="349223" cy="339521"/>
      </dsp:txXfrm>
    </dsp:sp>
    <dsp:sp modelId="{B4A874E3-3543-4EF3-A2EF-1D8BD03FAF25}">
      <dsp:nvSpPr>
        <dsp:cNvPr id="0" name=""/>
        <dsp:cNvSpPr/>
      </dsp:nvSpPr>
      <dsp:spPr>
        <a:xfrm>
          <a:off x="1825981" y="3880247"/>
          <a:ext cx="6863637" cy="12934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600" kern="1200" dirty="0" err="1"/>
            <a:t>dbatools</a:t>
          </a:r>
          <a:r>
            <a:rPr lang="en-GB" sz="4600" kern="1200" dirty="0"/>
            <a:t>: fix issues</a:t>
          </a:r>
        </a:p>
      </dsp:txBody>
      <dsp:txXfrm>
        <a:off x="1863864" y="3918130"/>
        <a:ext cx="6787871" cy="12176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C9BAC-5605-4961-A752-FD19D2B395B1}" type="datetimeFigureOut">
              <a:rPr lang="en-US" smtClean="0"/>
              <a:t>11/21/2020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8DEC1-F2AB-4DD2-8E1F-AE80EFAA4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787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Khand"/>
              </a:rPr>
              <a:t>Created my free logo at LogoMakr.com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47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Couch to 5k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Marathon Training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you’re ‘there’ is running a marathon – you need some kind of plan to get from being able to run 1 mile today, to 26.2 miles in 6 months time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99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the issues we want to resolve in this plan/sprint if you’re doing agile or something similar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Identify the scope – we can’t necessarily fix everything in one go – coordinating downtime for 300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instances at once sounds like a bad nightmare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Perhaps we split it into nonproduction and then production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split by application support tea,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Clearly define the plan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Install Ola – how will we do it?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How will we configure – when will full backups run, index maintenance,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checkdb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79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Code Vs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Documented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Repeatable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Source controlled</a:t>
            </a:r>
          </a:p>
          <a:p>
            <a:pPr marL="171450" indent="-171450"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Multiples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Rolling out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on 3 boxes at once</a:t>
            </a:r>
          </a:p>
          <a:p>
            <a:pPr marL="171450" indent="-171450"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214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do we care about? </a:t>
            </a:r>
          </a:p>
          <a:p>
            <a:r>
              <a:rPr lang="en-GB" dirty="0"/>
              <a:t>What determines a healthy environment for us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40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10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14:30 – 15:30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065C3E-6590-437D-A330-DEC8E2D2EED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39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let’s get right into it.</a:t>
            </a:r>
          </a:p>
          <a:p>
            <a:endParaRPr lang="en-GB" dirty="0"/>
          </a:p>
          <a:p>
            <a:r>
              <a:rPr lang="en-GB" dirty="0"/>
              <a:t>Imagine we’ve been gifted this database estate. </a:t>
            </a:r>
          </a:p>
          <a:p>
            <a:endParaRPr lang="en-GB" dirty="0"/>
          </a:p>
          <a:p>
            <a:r>
              <a:rPr lang="en-GB" dirty="0"/>
              <a:t>Perhaps we’re walking into a new job, or someone discovered some new servers under a desk or in a closet somewhere – and we’re presented with this.</a:t>
            </a:r>
          </a:p>
          <a:p>
            <a:endParaRPr lang="en-GB" dirty="0"/>
          </a:p>
          <a:p>
            <a:r>
              <a:rPr lang="en-GB" dirty="0"/>
              <a:t>How do we know if it’s in a good shape?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783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Both people are fit – but in specific disciplines</a:t>
            </a:r>
          </a:p>
          <a:p>
            <a:endParaRPr lang="en-GB" dirty="0"/>
          </a:p>
          <a:p>
            <a:r>
              <a:rPr lang="en-GB" dirty="0"/>
              <a:t>We need a way of testing fitness across the board – through multiple disciplines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87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test fitness you need to test across different domains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use a fitness test to create a fitness score – which can be a great way to measure progress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32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if we could do something similar for our SQL Servers</a:t>
            </a:r>
          </a:p>
          <a:p>
            <a:endParaRPr lang="en-US" dirty="0"/>
          </a:p>
          <a:p>
            <a:r>
              <a:rPr lang="en-US" dirty="0"/>
              <a:t>Once we have this score – we can work on weaknesses and improve things that’ll bring our overall fitness scores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454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we need to decide what fitness for a SQL Server looks like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We’ll start with three aspects of SQL Server fitness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always add more on categories and tests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specific 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rows need to get to down stream system in X mins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be less than X rows in staging table</a:t>
            </a:r>
          </a:p>
          <a:p>
            <a:pPr marL="171450" indent="-171450">
              <a:buFontTx/>
              <a:buChar char="-"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131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CHANGE THIS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36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dbatools </a:t>
            </a:r>
          </a:p>
          <a:p>
            <a:pPr marL="171450" indent="-171450">
              <a:buFontTx/>
              <a:buChar char="-"/>
            </a:pPr>
            <a:r>
              <a:rPr lang="en-US" dirty="0"/>
              <a:t>Open-source PowerShell module for making Database Admin tasks easier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Command line SSMS</a:t>
            </a:r>
          </a:p>
          <a:p>
            <a:pPr marL="171450" indent="-171450">
              <a:buFontTx/>
              <a:buChar char="-"/>
            </a:pPr>
            <a:r>
              <a:rPr lang="en-US" dirty="0"/>
              <a:t>Powerful for handling multiples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Pester</a:t>
            </a:r>
          </a:p>
          <a:p>
            <a:pPr marL="171450" indent="-171450">
              <a:buFontTx/>
              <a:buChar char="-"/>
            </a:pPr>
            <a:r>
              <a:rPr lang="en-US" dirty="0"/>
              <a:t>Testing framework</a:t>
            </a:r>
          </a:p>
          <a:p>
            <a:pPr marL="171450" indent="-171450">
              <a:buFontTx/>
              <a:buChar char="-"/>
            </a:pPr>
            <a:r>
              <a:rPr lang="en-US" dirty="0"/>
              <a:t>Written in a Domain Specific Language (DSL) – like PowerShell but has it’s own terminology and patterns</a:t>
            </a:r>
          </a:p>
          <a:p>
            <a:pPr marL="171450" indent="-171450">
              <a:buFontTx/>
              <a:buChar char="-"/>
            </a:pPr>
            <a:r>
              <a:rPr lang="en-US" dirty="0"/>
              <a:t>Main use is Unit and Integration Testing – but can test anything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dbachecks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Also an open source PowerShell module from </a:t>
            </a:r>
            <a:r>
              <a:rPr lang="en-US" dirty="0" err="1"/>
              <a:t>SqlCollaborative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Pester test your database infrastructure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68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We’ll start with three aspects of SQL Server fitness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always add more 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8DEC1-F2AB-4DD2-8E1F-AE80EFAA403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968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902B49-72A0-4C63-9A61-7914659C9CBD}"/>
              </a:ext>
            </a:extLst>
          </p:cNvPr>
          <p:cNvSpPr/>
          <p:nvPr userDrawn="1"/>
        </p:nvSpPr>
        <p:spPr>
          <a:xfrm>
            <a:off x="0" y="1"/>
            <a:ext cx="12192000" cy="44775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98" y="148324"/>
            <a:ext cx="11266004" cy="2387600"/>
          </a:xfrm>
        </p:spPr>
        <p:txBody>
          <a:bodyPr anchor="b">
            <a:normAutofit/>
          </a:bodyPr>
          <a:lstStyle>
            <a:lvl1pPr algn="ctr">
              <a:defRPr sz="72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98" y="2627999"/>
            <a:ext cx="11266004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5E4732-EC9F-4EF0-9FFA-B4FE35EF00D0}"/>
              </a:ext>
            </a:extLst>
          </p:cNvPr>
          <p:cNvSpPr/>
          <p:nvPr userDrawn="1"/>
        </p:nvSpPr>
        <p:spPr>
          <a:xfrm>
            <a:off x="0" y="4569653"/>
            <a:ext cx="12192000" cy="1049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10B37F-AD62-4FD2-866A-996870575303}"/>
              </a:ext>
            </a:extLst>
          </p:cNvPr>
          <p:cNvSpPr txBox="1"/>
          <p:nvPr userDrawn="1"/>
        </p:nvSpPr>
        <p:spPr>
          <a:xfrm>
            <a:off x="8567530" y="4678788"/>
            <a:ext cx="3419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solidFill>
                  <a:schemeClr val="tx1"/>
                </a:solidFill>
                <a:latin typeface="+mj-lt"/>
              </a:rPr>
              <a:t>Jess Pomfret</a:t>
            </a:r>
            <a:endParaRPr lang="en-US" sz="3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363E45-9DC8-452D-9B3A-FC5B719D5CC6}"/>
              </a:ext>
            </a:extLst>
          </p:cNvPr>
          <p:cNvSpPr txBox="1"/>
          <p:nvPr userDrawn="1"/>
        </p:nvSpPr>
        <p:spPr>
          <a:xfrm>
            <a:off x="8077200" y="5710996"/>
            <a:ext cx="3909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latin typeface="+mj-lt"/>
              </a:rPr>
              <a:t>@jpomfret</a:t>
            </a:r>
          </a:p>
          <a:p>
            <a:pPr algn="r"/>
            <a:r>
              <a:rPr lang="en-US" sz="3200" dirty="0">
                <a:latin typeface="+mj-lt"/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237222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90094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764196"/>
            <a:ext cx="5157787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0094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764196"/>
            <a:ext cx="5183188" cy="44254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DAA8C14-E0FE-4A97-BB51-67138CFB8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426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1681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090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AB3BF9-B483-4A5B-88B0-E6D4DB9A0D0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A59B1-0385-485D-A8E8-F9AEDADE7628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@jpomfret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7F2C48-004D-4652-B4A5-A2D984F39C8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98F6E-254A-43F3-87CE-2FD2EBB714AC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</p:spTree>
    <p:extLst>
      <p:ext uri="{BB962C8B-B14F-4D97-AF65-F5344CB8AC3E}">
        <p14:creationId xmlns:p14="http://schemas.microsoft.com/office/powerpoint/2010/main" val="1912084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B1A997-9791-4156-97DF-C8099900C89F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329C1-CAB7-4D96-94DE-EFD94A0A79D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32540E-32EA-4A23-8DED-0CEA538E0239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@jpomfret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4D2D5C-A92B-428B-9CE0-B4990F4EEF7A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5B5F8A-0B4E-403E-917E-65006E719095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BDBD6F-0498-49D4-A54B-7410CFDC78EC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67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98783"/>
            <a:ext cx="6704010" cy="56622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@jpomfret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5242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Sa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6151D4-DB60-411B-A528-50BAE53F57B2}"/>
              </a:ext>
            </a:extLst>
          </p:cNvPr>
          <p:cNvSpPr/>
          <p:nvPr userDrawn="1"/>
        </p:nvSpPr>
        <p:spPr>
          <a:xfrm>
            <a:off x="1" y="-3"/>
            <a:ext cx="5054048" cy="6793393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0309D-55BA-4D22-AAD6-E5A0B50ECF2B}"/>
              </a:ext>
            </a:extLst>
          </p:cNvPr>
          <p:cNvCxnSpPr>
            <a:cxnSpLocks/>
          </p:cNvCxnSpPr>
          <p:nvPr userDrawn="1"/>
        </p:nvCxnSpPr>
        <p:spPr>
          <a:xfrm>
            <a:off x="-4788" y="1663485"/>
            <a:ext cx="5058837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F7AEB39-490D-4470-BB4F-F7E09AA2B520}" type="datetimeFigureOut">
              <a:rPr lang="en-US" smtClean="0"/>
              <a:t>11/21/2020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85D492-989E-4C18-9C16-618523FA8F8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7EFE7-5B1E-4F40-811D-08FCD8D618DD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214F6-3ED5-45C0-892B-D64E2E5C5F0F}"/>
              </a:ext>
            </a:extLst>
          </p:cNvPr>
          <p:cNvSpPr txBox="1"/>
          <p:nvPr userDrawn="1"/>
        </p:nvSpPr>
        <p:spPr>
          <a:xfrm>
            <a:off x="220223" y="6365741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@jpomfret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38A53-4A23-41D0-8BA1-0FA329586176}"/>
              </a:ext>
            </a:extLst>
          </p:cNvPr>
          <p:cNvSpPr txBox="1"/>
          <p:nvPr userDrawn="1"/>
        </p:nvSpPr>
        <p:spPr>
          <a:xfrm>
            <a:off x="5163246" y="6373769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766BB-530B-4DC7-AD7C-CC8099056C53}"/>
              </a:ext>
            </a:extLst>
          </p:cNvPr>
          <p:cNvSpPr txBox="1"/>
          <p:nvPr userDrawn="1"/>
        </p:nvSpPr>
        <p:spPr>
          <a:xfrm>
            <a:off x="8794517" y="6386087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5E0488E-0427-43E8-BBA5-D99047E5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FE8AD4E-3E68-45C9-8E82-47CD85003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70C734-371E-4649-8734-CF48DB82D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98783"/>
            <a:ext cx="6690760" cy="5662267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latin typeface="Consolas" panose="020B0609020204030204" pitchFamily="49" charset="0"/>
              </a:defRPr>
            </a:lvl1pPr>
            <a:lvl2pPr marL="457200" indent="0">
              <a:buNone/>
              <a:defRPr sz="3200">
                <a:latin typeface="Consolas" panose="020B0609020204030204" pitchFamily="49" charset="0"/>
              </a:defRPr>
            </a:lvl2pPr>
            <a:lvl3pPr marL="914400" indent="0">
              <a:buNone/>
              <a:defRPr sz="2800">
                <a:latin typeface="Consolas" panose="020B0609020204030204" pitchFamily="49" charset="0"/>
              </a:defRPr>
            </a:lvl3pPr>
            <a:lvl4pPr marL="1371600" indent="0">
              <a:buNone/>
              <a:defRPr sz="2400">
                <a:latin typeface="Consolas" panose="020B0609020204030204" pitchFamily="49" charset="0"/>
              </a:defRPr>
            </a:lvl4pPr>
            <a:lvl5pPr marL="1828800" indent="0">
              <a:buNone/>
              <a:defRPr sz="2400">
                <a:latin typeface="Consolas" panose="020B060902020403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381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041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525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544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3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084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4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58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321236-9D6B-42BD-A40D-F79303C7B5B1}"/>
              </a:ext>
            </a:extLst>
          </p:cNvPr>
          <p:cNvSpPr/>
          <p:nvPr userDrawn="1"/>
        </p:nvSpPr>
        <p:spPr>
          <a:xfrm>
            <a:off x="0" y="2040006"/>
            <a:ext cx="12192000" cy="27779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040005"/>
            <a:ext cx="10515600" cy="1871043"/>
          </a:xfrm>
        </p:spPr>
        <p:txBody>
          <a:bodyPr anchor="b"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80623"/>
            <a:ext cx="10515600" cy="8373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1323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35" y="1003852"/>
            <a:ext cx="11598965" cy="5173111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16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548"/>
            <a:ext cx="5181600" cy="5123415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20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494DB54-D790-4AA8-B76F-12468FC8090A}"/>
              </a:ext>
            </a:extLst>
          </p:cNvPr>
          <p:cNvSpPr/>
          <p:nvPr userDrawn="1"/>
        </p:nvSpPr>
        <p:spPr>
          <a:xfrm>
            <a:off x="0" y="-2"/>
            <a:ext cx="12191999" cy="818650"/>
          </a:xfrm>
          <a:prstGeom prst="rect">
            <a:avLst/>
          </a:prstGeom>
          <a:solidFill>
            <a:schemeClr val="accent5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DCFEF1-B4B8-4A37-9BBD-303992780C1F}"/>
              </a:ext>
            </a:extLst>
          </p:cNvPr>
          <p:cNvSpPr/>
          <p:nvPr userDrawn="1"/>
        </p:nvSpPr>
        <p:spPr>
          <a:xfrm>
            <a:off x="-4788" y="6238027"/>
            <a:ext cx="12196787" cy="624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03852"/>
            <a:ext cx="10515600" cy="5173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5087D7-A543-4AEF-841E-ADF2ABA6D880}"/>
              </a:ext>
            </a:extLst>
          </p:cNvPr>
          <p:cNvSpPr txBox="1"/>
          <p:nvPr userDrawn="1"/>
        </p:nvSpPr>
        <p:spPr>
          <a:xfrm>
            <a:off x="517230" y="6378792"/>
            <a:ext cx="142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@jpomfret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EB95D-4B66-4D75-B9F7-2460E6D4CCB4}"/>
              </a:ext>
            </a:extLst>
          </p:cNvPr>
          <p:cNvSpPr txBox="1"/>
          <p:nvPr userDrawn="1"/>
        </p:nvSpPr>
        <p:spPr>
          <a:xfrm>
            <a:off x="5163246" y="6378792"/>
            <a:ext cx="186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JessPomfret.com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B8F19-B5CC-42CB-8C6C-2A23BC391147}"/>
              </a:ext>
            </a:extLst>
          </p:cNvPr>
          <p:cNvSpPr txBox="1"/>
          <p:nvPr userDrawn="1"/>
        </p:nvSpPr>
        <p:spPr>
          <a:xfrm>
            <a:off x="8794517" y="6378792"/>
            <a:ext cx="30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/>
                </a:solidFill>
              </a:rPr>
              <a:t>jpomfret7@gmail.com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E67BC9-FD2B-4888-BFF5-E87D9B6ABE7D}"/>
              </a:ext>
            </a:extLst>
          </p:cNvPr>
          <p:cNvCxnSpPr/>
          <p:nvPr userDrawn="1"/>
        </p:nvCxnSpPr>
        <p:spPr>
          <a:xfrm>
            <a:off x="-4788" y="818648"/>
            <a:ext cx="1219678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51E06B0-F968-42AD-B076-3911CB21A404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231495" y="6365741"/>
            <a:ext cx="402312" cy="3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0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83" r:id="rId4"/>
    <p:sldLayoutId id="2147483684" r:id="rId5"/>
    <p:sldLayoutId id="2147483685" r:id="rId6"/>
    <p:sldLayoutId id="2147483686" r:id="rId7"/>
    <p:sldLayoutId id="2147483688" r:id="rId8"/>
    <p:sldLayoutId id="2147483675" r:id="rId9"/>
    <p:sldLayoutId id="2147483676" r:id="rId10"/>
    <p:sldLayoutId id="2147483677" r:id="rId11"/>
    <p:sldLayoutId id="2147483678" r:id="rId12"/>
    <p:sldLayoutId id="2147483689" r:id="rId13"/>
    <p:sldLayoutId id="2147483679" r:id="rId14"/>
    <p:sldLayoutId id="2147483680" r:id="rId15"/>
    <p:sldLayoutId id="214748368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pomfret/demos/tree/master/SqlEstateShap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lcollaborative/dbachecks" TargetMode="External"/><Relationship Id="rId7" Type="http://schemas.openxmlformats.org/officeDocument/2006/relationships/hyperlink" Target="http://dbatools.io/twitter" TargetMode="External"/><Relationship Id="rId2" Type="http://schemas.openxmlformats.org/officeDocument/2006/relationships/hyperlink" Target="https://dbachecks.readthedocs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batools.io/slack/" TargetMode="External"/><Relationship Id="rId5" Type="http://schemas.openxmlformats.org/officeDocument/2006/relationships/hyperlink" Target="https://claudioessilva.eu/tag/dbachecks" TargetMode="External"/><Relationship Id="rId4" Type="http://schemas.openxmlformats.org/officeDocument/2006/relationships/hyperlink" Target="https://sqldbawithabeard.com/tag/dbachecks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jpomfret7@gmail.co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pomfret/demos/" TargetMode="External"/><Relationship Id="rId4" Type="http://schemas.openxmlformats.org/officeDocument/2006/relationships/hyperlink" Target="http://www.jesspomfret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mailto:jpomfret7@gmail.com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hyperlink" Target="https://unsplash.com/@quinoal?utm_source=unsplash&amp;utm_medium=referral&amp;utm_content=creditCopyText" TargetMode="External"/><Relationship Id="rId7" Type="http://schemas.openxmlformats.org/officeDocument/2006/relationships/hyperlink" Target="https://unsplash.com/s/photos/deadlift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nsplash.com/@aloragriffiths?utm_source=unsplash&amp;utm_medium=referral&amp;utm_content=creditCopyText" TargetMode="External"/><Relationship Id="rId5" Type="http://schemas.openxmlformats.org/officeDocument/2006/relationships/image" Target="../media/image5.jpg"/><Relationship Id="rId4" Type="http://schemas.openxmlformats.org/officeDocument/2006/relationships/hyperlink" Target="https://unsplash.com/s/photos/marathon?utm_source=unsplash&amp;utm_medium=referral&amp;utm_content=creditCopyTex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F8DE-A1B6-4914-A23E-D3683274E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998" y="1769913"/>
            <a:ext cx="11266004" cy="2387600"/>
          </a:xfrm>
        </p:spPr>
        <p:txBody>
          <a:bodyPr/>
          <a:lstStyle/>
          <a:p>
            <a:r>
              <a:rPr lang="en-US" dirty="0"/>
              <a:t>Get your SQL Server estate back in shape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0ADF112-CCCF-4786-A2C8-34A0568BC6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924" y="495295"/>
            <a:ext cx="1976152" cy="127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59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SQL Server Fitness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45" y="1003852"/>
            <a:ext cx="10515600" cy="5173111"/>
          </a:xfrm>
        </p:spPr>
        <p:txBody>
          <a:bodyPr/>
          <a:lstStyle/>
          <a:p>
            <a:r>
              <a:rPr lang="en-US" sz="2800" dirty="0"/>
              <a:t>Explore </a:t>
            </a:r>
            <a:r>
              <a:rPr lang="en-US" sz="2800" dirty="0" err="1"/>
              <a:t>dbachecks</a:t>
            </a:r>
            <a:endParaRPr lang="en-US" sz="2800" dirty="0"/>
          </a:p>
          <a:p>
            <a:r>
              <a:rPr lang="en-US" sz="2800" dirty="0"/>
              <a:t>Run our baseline fitness test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1636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Training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45" y="1003852"/>
            <a:ext cx="10515600" cy="5173111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/>
              <a:t>How we get from ‘here’ to ‘there’</a:t>
            </a:r>
          </a:p>
          <a:p>
            <a:endParaRPr lang="en-GB" sz="2800" dirty="0"/>
          </a:p>
          <a:p>
            <a:r>
              <a:rPr lang="en-GB" sz="2800" dirty="0"/>
              <a:t>Gaining Approval</a:t>
            </a:r>
          </a:p>
          <a:p>
            <a:r>
              <a:rPr lang="en-GB" sz="2800" dirty="0"/>
              <a:t>Organising Downtime</a:t>
            </a:r>
          </a:p>
          <a:p>
            <a:r>
              <a:rPr lang="en-GB" sz="2800" dirty="0"/>
              <a:t>Writing Scripts</a:t>
            </a:r>
          </a:p>
        </p:txBody>
      </p:sp>
    </p:spTree>
    <p:extLst>
      <p:ext uri="{BB962C8B-B14F-4D97-AF65-F5344CB8AC3E}">
        <p14:creationId xmlns:p14="http://schemas.microsoft.com/office/powerpoint/2010/main" val="2283817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198783"/>
            <a:ext cx="4453973" cy="1406387"/>
          </a:xfrm>
        </p:spPr>
        <p:txBody>
          <a:bodyPr anchor="b">
            <a:normAutofit/>
          </a:bodyPr>
          <a:lstStyle/>
          <a:p>
            <a:r>
              <a:rPr lang="en-US" sz="3000"/>
              <a:t>Training Plan: Maintenance</a:t>
            </a:r>
            <a:endParaRPr lang="en-US" sz="3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186CBA-2C9F-4D26-B757-9A49D2F27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3188" y="1143457"/>
            <a:ext cx="6690760" cy="3772918"/>
          </a:xfrm>
          <a:prstGeom prst="rect">
            <a:avLst/>
          </a:prstGeom>
          <a:noFill/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B2003DF-E069-44A7-8890-9403F3CB1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18052" y="1791200"/>
            <a:ext cx="4453973" cy="4077788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Top Issues: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Ola Not Installed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No recent Backups or </a:t>
            </a:r>
            <a:r>
              <a:rPr lang="en-US" sz="2800" dirty="0" err="1"/>
              <a:t>CheckDb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Scope: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mssql1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mssql2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mssql3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Next Step:</a:t>
            </a:r>
          </a:p>
          <a:p>
            <a:r>
              <a:rPr lang="en-US" sz="2800" dirty="0"/>
              <a:t>Install &amp; Configure Ola</a:t>
            </a:r>
          </a:p>
        </p:txBody>
      </p:sp>
    </p:spTree>
    <p:extLst>
      <p:ext uri="{BB962C8B-B14F-4D97-AF65-F5344CB8AC3E}">
        <p14:creationId xmlns:p14="http://schemas.microsoft.com/office/powerpoint/2010/main" val="1894999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Demo: Fix Maintenance Issues with </a:t>
            </a:r>
            <a:r>
              <a:rPr lang="en-US" dirty="0" err="1"/>
              <a:t>dbatools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345" y="1003852"/>
            <a:ext cx="10515600" cy="5173111"/>
          </a:xfrm>
        </p:spPr>
        <p:txBody>
          <a:bodyPr/>
          <a:lstStyle/>
          <a:p>
            <a:r>
              <a:rPr lang="en-US" sz="2800" dirty="0"/>
              <a:t>Perfect for fixing issues with code</a:t>
            </a:r>
          </a:p>
          <a:p>
            <a:r>
              <a:rPr lang="en-US" sz="2800" dirty="0"/>
              <a:t>Perfect for handling multiples </a:t>
            </a:r>
          </a:p>
          <a:p>
            <a:endParaRPr lang="en-US" sz="2800" dirty="0"/>
          </a:p>
          <a:p>
            <a:r>
              <a:rPr lang="en-US" sz="2800" dirty="0"/>
              <a:t>Install Ola Maintenance Solution</a:t>
            </a:r>
          </a:p>
          <a:p>
            <a:r>
              <a:rPr lang="en-US" sz="2800" dirty="0"/>
              <a:t>Kick off SQL Agent Jobs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513D28-6E8F-433B-AB5F-91BB9B4FE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708" y="1241977"/>
            <a:ext cx="3499237" cy="437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404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7B52D2B-CD10-4CC8-AD6A-4E5359FF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86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FA5C96-93F2-4CC7-BB9F-F114FE759E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543"/>
          <a:stretch/>
        </p:blipFill>
        <p:spPr>
          <a:xfrm>
            <a:off x="838200" y="1003852"/>
            <a:ext cx="10515600" cy="51731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14318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D5FF0-0DA3-4A3C-A1AF-D4A4631C9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AFD992A-79E8-4DB8-858B-E0A982B036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5659157"/>
              </p:ext>
            </p:extLst>
          </p:nvPr>
        </p:nvGraphicFramePr>
        <p:xfrm>
          <a:off x="838200" y="1003300"/>
          <a:ext cx="10515600" cy="5173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Arrow: U-Turn 14">
            <a:extLst>
              <a:ext uri="{FF2B5EF4-FFF2-40B4-BE49-F238E27FC236}">
                <a16:creationId xmlns:a16="http://schemas.microsoft.com/office/drawing/2014/main" id="{C3E7C856-B883-4350-89B9-E79C2C6744AA}"/>
              </a:ext>
            </a:extLst>
          </p:cNvPr>
          <p:cNvSpPr/>
          <p:nvPr/>
        </p:nvSpPr>
        <p:spPr>
          <a:xfrm rot="16200000" flipV="1">
            <a:off x="9207503" y="3898898"/>
            <a:ext cx="2401708" cy="1174045"/>
          </a:xfrm>
          <a:prstGeom prst="uturnArrow">
            <a:avLst>
              <a:gd name="adj1" fmla="val 25000"/>
              <a:gd name="adj2" fmla="val 25000"/>
              <a:gd name="adj3" fmla="val 25961"/>
              <a:gd name="adj4" fmla="val 43750"/>
              <a:gd name="adj5" fmla="val 100000"/>
            </a:avLst>
          </a:prstGeom>
          <a:solidFill>
            <a:srgbClr val="AAD2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65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Demo Files available here:</a:t>
            </a:r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https://github.com/jpomfret/demos/tree/master/SqlEstateShape</a:t>
            </a:r>
            <a:endParaRPr lang="en-US" sz="2800" dirty="0"/>
          </a:p>
          <a:p>
            <a:pPr marL="0" indent="0">
              <a:buNone/>
            </a:pPr>
            <a:endParaRPr lang="en-US" sz="2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10610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FBAA-F213-4F01-B509-33CC7B3B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A7B6-1C31-40D6-8E2D-0F9CB3BD4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Official Docs</a:t>
            </a:r>
            <a:endParaRPr lang="en-GB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GB" sz="3200" dirty="0">
                <a:hlinkClick r:id="rId2"/>
              </a:rPr>
              <a:t>https://dbachecks.readthedocs.io</a:t>
            </a:r>
            <a:endParaRPr lang="en-GB" sz="3200" dirty="0"/>
          </a:p>
          <a:p>
            <a:r>
              <a:rPr lang="en-GB" sz="3200" dirty="0">
                <a:hlinkClick r:id="rId3"/>
              </a:rPr>
              <a:t>https://github.com/sqlcollaborative/dbachecks</a:t>
            </a:r>
            <a:endParaRPr lang="en-GB" sz="3200" dirty="0"/>
          </a:p>
          <a:p>
            <a:pPr marL="0" indent="0">
              <a:buNone/>
            </a:pPr>
            <a:endParaRPr lang="en-GB" dirty="0">
              <a:hlinkClick r:id="rId4"/>
            </a:endParaRPr>
          </a:p>
          <a:p>
            <a:pPr marL="0" indent="0">
              <a:buNone/>
            </a:pPr>
            <a:r>
              <a:rPr lang="en-GB" dirty="0"/>
              <a:t>Blogs</a:t>
            </a:r>
            <a:endParaRPr lang="en-GB" dirty="0">
              <a:hlinkClick r:id="rId4"/>
            </a:endParaRPr>
          </a:p>
          <a:p>
            <a:r>
              <a:rPr lang="en-GB" sz="3200" dirty="0">
                <a:hlinkClick r:id="rId4"/>
              </a:rPr>
              <a:t>https://sqldbawithabeard.com/tag/dbachecks/</a:t>
            </a:r>
            <a:endParaRPr lang="en-GB" sz="3200" dirty="0"/>
          </a:p>
          <a:p>
            <a:r>
              <a:rPr lang="en-GB" sz="3200" dirty="0">
                <a:hlinkClick r:id="rId5"/>
              </a:rPr>
              <a:t>https://claudioessilva.eu/tag/dbachecks</a:t>
            </a:r>
            <a:endParaRPr lang="en-GB" sz="3200" dirty="0"/>
          </a:p>
          <a:p>
            <a:pPr marL="0" indent="0">
              <a:buNone/>
            </a:pPr>
            <a:endParaRPr lang="en-US" dirty="0">
              <a:hlinkClick r:id="rId6"/>
            </a:endParaRPr>
          </a:p>
          <a:p>
            <a:pPr marL="0" indent="0">
              <a:buNone/>
            </a:pPr>
            <a:r>
              <a:rPr lang="en-US" dirty="0"/>
              <a:t>Contact</a:t>
            </a:r>
            <a:endParaRPr lang="en-US" dirty="0"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3200" dirty="0">
                <a:hlinkClick r:id="rId6"/>
              </a:rPr>
              <a:t>https://dbatools.io/slack/</a:t>
            </a:r>
            <a:endParaRPr lang="en-US" sz="3200" dirty="0"/>
          </a:p>
          <a:p>
            <a:r>
              <a:rPr lang="en-US" sz="3200" dirty="0">
                <a:hlinkClick r:id="rId7"/>
              </a:rPr>
              <a:t>http://dbatools.io/twitter</a:t>
            </a:r>
            <a:r>
              <a:rPr lang="en-US" sz="3200" dirty="0"/>
              <a:t> - @psdbatools, @dbachecks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80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DAAB-4104-4A3F-B009-3A226CFD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B0B73-318D-4BDF-B34A-C1D6336BD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Jess Pomfret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jpomfret7@gmail.com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@jpomfret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www.JessPomfret.com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https://github.com/jpomfret/demos/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72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E9CB3-7382-4630-9D25-12462617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Jess Pomfret</a:t>
            </a:r>
            <a:br>
              <a:rPr lang="en-US" dirty="0"/>
            </a:br>
            <a:r>
              <a:rPr lang="en-US" sz="2400" dirty="0"/>
              <a:t>(She/Her)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F4B1-4677-48D0-A0AD-0221FAEE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Engineer</a:t>
            </a:r>
          </a:p>
          <a:p>
            <a:r>
              <a:rPr lang="en-US" dirty="0"/>
              <a:t>Open-Source Contributor</a:t>
            </a:r>
          </a:p>
          <a:p>
            <a:pPr lvl="1"/>
            <a:r>
              <a:rPr lang="en-US" dirty="0"/>
              <a:t>dbatools, dbachecks, SqlServerDsc</a:t>
            </a:r>
          </a:p>
          <a:p>
            <a:r>
              <a:rPr lang="en-US" dirty="0"/>
              <a:t>Passionate about Automation, Proper Football &amp; Fitness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jpomfret7@gmail.com</a:t>
            </a:r>
            <a:endParaRPr lang="en-US" dirty="0"/>
          </a:p>
          <a:p>
            <a:r>
              <a:rPr lang="en-US" dirty="0"/>
              <a:t>@jpomfret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BBB60-327E-41E5-A188-F9573B75A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1762" y="2175930"/>
            <a:ext cx="3886551" cy="4084819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DC714AD4-83A8-4057-BC8E-2D231207D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9546" y="4520250"/>
            <a:ext cx="914402" cy="144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8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999D7-A602-4E66-A704-5973A80F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Estate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3DF18E-19A7-4EAC-AF2A-0469758426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7873484"/>
              </p:ext>
            </p:extLst>
          </p:nvPr>
        </p:nvGraphicFramePr>
        <p:xfrm>
          <a:off x="838199" y="1308099"/>
          <a:ext cx="10515601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2426">
                  <a:extLst>
                    <a:ext uri="{9D8B030D-6E8A-4147-A177-3AD203B41FA5}">
                      <a16:colId xmlns:a16="http://schemas.microsoft.com/office/drawing/2014/main" val="1145924454"/>
                    </a:ext>
                  </a:extLst>
                </a:gridCol>
                <a:gridCol w="2075734">
                  <a:extLst>
                    <a:ext uri="{9D8B030D-6E8A-4147-A177-3AD203B41FA5}">
                      <a16:colId xmlns:a16="http://schemas.microsoft.com/office/drawing/2014/main" val="3993640234"/>
                    </a:ext>
                  </a:extLst>
                </a:gridCol>
                <a:gridCol w="3609589">
                  <a:extLst>
                    <a:ext uri="{9D8B030D-6E8A-4147-A177-3AD203B41FA5}">
                      <a16:colId xmlns:a16="http://schemas.microsoft.com/office/drawing/2014/main" val="4271697109"/>
                    </a:ext>
                  </a:extLst>
                </a:gridCol>
                <a:gridCol w="2847852">
                  <a:extLst>
                    <a:ext uri="{9D8B030D-6E8A-4147-A177-3AD203B41FA5}">
                      <a16:colId xmlns:a16="http://schemas.microsoft.com/office/drawing/2014/main" val="17470678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Server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Instance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SQL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Databases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943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mssql1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MSSQLSERVER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SQL Server 2017 - 14.0.3294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AdventureWorks2017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DatabaseAdmin</a:t>
                      </a:r>
                      <a:endParaRPr lang="en-GB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ImportantAppDb</a:t>
                      </a:r>
                      <a:endParaRPr lang="en-GB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ImportantAppDb2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689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mssql2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MSSQLSERVER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SQL Server 2017 - 14.0.3294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DatabaseAdmin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2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/>
                        <a:t>mssql3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MSSQLSERVER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SQL Server 2017 - 14.0.3294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err="1"/>
                        <a:t>ImportantAppDW</a:t>
                      </a:r>
                      <a:r>
                        <a:rPr lang="en-GB" sz="2000" dirty="0"/>
                        <a:t>    </a:t>
                      </a:r>
                      <a:r>
                        <a:rPr lang="en-GB" sz="2000" dirty="0" err="1"/>
                        <a:t>DatabaseAdmin</a:t>
                      </a:r>
                      <a:r>
                        <a:rPr lang="en-GB" sz="2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372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679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6D27-FC80-4DD8-8D9F-C27D4D63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Are they Fit?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E2CC25-0DF5-47E6-A464-C64F9EBC04C7}"/>
              </a:ext>
            </a:extLst>
          </p:cNvPr>
          <p:cNvSpPr txBox="1"/>
          <p:nvPr/>
        </p:nvSpPr>
        <p:spPr>
          <a:xfrm>
            <a:off x="1939638" y="5096737"/>
            <a:ext cx="6123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Photo by </a:t>
            </a:r>
            <a:r>
              <a:rPr lang="en-US" dirty="0" err="1">
                <a:hlinkClick r:id="rId3"/>
              </a:rPr>
              <a:t>Quino</a:t>
            </a:r>
            <a:r>
              <a:rPr lang="en-US" dirty="0">
                <a:hlinkClick r:id="rId3"/>
              </a:rPr>
              <a:t> Al</a:t>
            </a:r>
            <a:r>
              <a:rPr lang="en-US" dirty="0"/>
              <a:t> on </a:t>
            </a:r>
            <a:r>
              <a:rPr lang="en-US" dirty="0" err="1">
                <a:hlinkClick r:id="rId4"/>
              </a:rPr>
              <a:t>Unsplash</a:t>
            </a:r>
            <a:endParaRPr lang="en-GB" dirty="0"/>
          </a:p>
        </p:txBody>
      </p:sp>
      <p:pic>
        <p:nvPicPr>
          <p:cNvPr id="7" name="Picture 6" descr="A person wearing a costume&#10;&#10;Description automatically generated">
            <a:extLst>
              <a:ext uri="{FF2B5EF4-FFF2-40B4-BE49-F238E27FC236}">
                <a16:creationId xmlns:a16="http://schemas.microsoft.com/office/drawing/2014/main" id="{D116B2FC-77E1-465E-91C8-69303C3BD2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72" y="1782424"/>
            <a:ext cx="4876801" cy="32537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889070-6715-442C-826F-1BBF4F5AC1D7}"/>
              </a:ext>
            </a:extLst>
          </p:cNvPr>
          <p:cNvSpPr txBox="1"/>
          <p:nvPr/>
        </p:nvSpPr>
        <p:spPr>
          <a:xfrm>
            <a:off x="7190509" y="5066451"/>
            <a:ext cx="615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Photo by </a:t>
            </a:r>
            <a:r>
              <a:rPr lang="en-US" b="0" i="0" dirty="0" err="1">
                <a:solidFill>
                  <a:srgbClr val="767676"/>
                </a:solidFill>
                <a:effectLst/>
                <a:latin typeface="-apple-system"/>
                <a:hlinkClick r:id="rId6"/>
              </a:rPr>
              <a:t>Alora</a:t>
            </a:r>
            <a:r>
              <a:rPr lang="en-US" b="0" i="0" dirty="0">
                <a:solidFill>
                  <a:srgbClr val="767676"/>
                </a:solidFill>
                <a:effectLst/>
                <a:latin typeface="-apple-system"/>
                <a:hlinkClick r:id="rId6"/>
              </a:rPr>
              <a:t> Griffiths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 on </a:t>
            </a:r>
            <a:r>
              <a:rPr lang="en-US" b="0" i="0" dirty="0" err="1">
                <a:solidFill>
                  <a:srgbClr val="767676"/>
                </a:solidFill>
                <a:effectLst/>
                <a:latin typeface="-apple-system"/>
                <a:hlinkClick r:id="rId7"/>
              </a:rPr>
              <a:t>Unsplash</a:t>
            </a:r>
            <a:endParaRPr lang="en-GB" dirty="0"/>
          </a:p>
        </p:txBody>
      </p:sp>
      <p:pic>
        <p:nvPicPr>
          <p:cNvPr id="11" name="Picture 10" descr="A picture containing person, person, building, holding&#10;&#10;Description automatically generated">
            <a:extLst>
              <a:ext uri="{FF2B5EF4-FFF2-40B4-BE49-F238E27FC236}">
                <a16:creationId xmlns:a16="http://schemas.microsoft.com/office/drawing/2014/main" id="{18AE7D3A-D97F-4D8C-AF79-F622AEF462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999" y="1782424"/>
            <a:ext cx="4876801" cy="325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98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Fitness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What’s a Fitness Test?</a:t>
            </a:r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2A44D1D-4EA6-4477-8050-885FF1338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112830"/>
              </p:ext>
            </p:extLst>
          </p:nvPr>
        </p:nvGraphicFramePr>
        <p:xfrm>
          <a:off x="890154" y="1697182"/>
          <a:ext cx="11096766" cy="27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3330411412"/>
                    </a:ext>
                  </a:extLst>
                </a:gridCol>
                <a:gridCol w="8216766">
                  <a:extLst>
                    <a:ext uri="{9D8B030D-6E8A-4147-A177-3AD203B41FA5}">
                      <a16:colId xmlns:a16="http://schemas.microsoft.com/office/drawing/2014/main" val="35390773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28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722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800" dirty="0"/>
                        <a:t>Strength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 Rep Max Bench Press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4334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800" dirty="0"/>
                        <a:t>Endurance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10k 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18736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800"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Sit &amp; Reach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0631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800" dirty="0"/>
                        <a:t>Explosive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Vertical Jump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394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17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D3F19-6D36-4188-BF4C-3409D51E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2AF3-D1E6-41D5-9398-8A448D7C0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5A01FA-1061-4B5F-B26D-1D027CE51E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7"/>
          <a:stretch/>
        </p:blipFill>
        <p:spPr>
          <a:xfrm>
            <a:off x="1243901" y="847175"/>
            <a:ext cx="9502758" cy="540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4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2263-0412-436C-BE7A-EF75789E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Fitness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F1335-4328-4E58-94A0-BDBC5F307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What is an ‘In Shape’ SQL Server Estate?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2A44D1D-4EA6-4477-8050-885FF1338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517533"/>
              </p:ext>
            </p:extLst>
          </p:nvPr>
        </p:nvGraphicFramePr>
        <p:xfrm>
          <a:off x="890154" y="1697182"/>
          <a:ext cx="11096766" cy="27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0">
                  <a:extLst>
                    <a:ext uri="{9D8B030D-6E8A-4147-A177-3AD203B41FA5}">
                      <a16:colId xmlns:a16="http://schemas.microsoft.com/office/drawing/2014/main" val="3330411412"/>
                    </a:ext>
                  </a:extLst>
                </a:gridCol>
                <a:gridCol w="8216766">
                  <a:extLst>
                    <a:ext uri="{9D8B030D-6E8A-4147-A177-3AD203B41FA5}">
                      <a16:colId xmlns:a16="http://schemas.microsoft.com/office/drawing/2014/main" val="35390773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28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2722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800" dirty="0"/>
                        <a:t>Security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Sa Disabled, Guest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84334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800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Autoshrink</a:t>
                      </a:r>
                      <a:r>
                        <a:rPr lang="en-US" sz="2800" dirty="0"/>
                        <a:t>, </a:t>
                      </a:r>
                      <a:r>
                        <a:rPr lang="en-US" sz="2800" dirty="0" err="1"/>
                        <a:t>Autoclose</a:t>
                      </a:r>
                      <a:r>
                        <a:rPr lang="en-US" sz="2800" dirty="0"/>
                        <a:t>, VLF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18736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800" dirty="0"/>
                        <a:t>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Backups, DBCC CHECKDB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0631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800" dirty="0"/>
                        <a:t>Business Specific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337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514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3F1E-E316-463E-A7A4-EBFDA9B3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E5B45-FD05-4FCB-BEFB-C893FCC8D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014E9E-306F-47CF-BFE5-0D8D1DEC7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918" y="882268"/>
            <a:ext cx="9414164" cy="529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37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EA042-435E-4CC8-8780-278FB5E41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dbachecks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0C10D-D95A-441E-BBAC-2899800F3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9998"/>
            <a:ext cx="10515600" cy="1157458"/>
          </a:xfrm>
        </p:spPr>
        <p:txBody>
          <a:bodyPr/>
          <a:lstStyle/>
          <a:p>
            <a:r>
              <a:rPr lang="en-US" dirty="0"/>
              <a:t>Combination of dbatools &amp; Pester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42276F-3382-4842-9FD5-1BBAD93E8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0209" y="2019300"/>
            <a:ext cx="1790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0F9403E-A912-4E43-BBDA-D6894ED6F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195" y="2019300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9AE462-0AAC-4548-8B54-885C3CB8ED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477" y="2019300"/>
            <a:ext cx="1493238" cy="1409700"/>
          </a:xfrm>
          <a:prstGeom prst="rect">
            <a:avLst/>
          </a:prstGeom>
        </p:spPr>
      </p:pic>
      <p:sp>
        <p:nvSpPr>
          <p:cNvPr id="11" name="Plus Sign 10">
            <a:extLst>
              <a:ext uri="{FF2B5EF4-FFF2-40B4-BE49-F238E27FC236}">
                <a16:creationId xmlns:a16="http://schemas.microsoft.com/office/drawing/2014/main" id="{4F50F7BC-CF42-4727-82AE-47296A9663D3}"/>
              </a:ext>
            </a:extLst>
          </p:cNvPr>
          <p:cNvSpPr/>
          <p:nvPr/>
        </p:nvSpPr>
        <p:spPr>
          <a:xfrm>
            <a:off x="3875442" y="2266950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quals 11">
            <a:extLst>
              <a:ext uri="{FF2B5EF4-FFF2-40B4-BE49-F238E27FC236}">
                <a16:creationId xmlns:a16="http://schemas.microsoft.com/office/drawing/2014/main" id="{AC2D0582-CCEF-4584-A4D6-E4122DE0C43F}"/>
              </a:ext>
            </a:extLst>
          </p:cNvPr>
          <p:cNvSpPr/>
          <p:nvPr/>
        </p:nvSpPr>
        <p:spPr>
          <a:xfrm>
            <a:off x="7218262" y="2266950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26B3DA-8E0A-414F-87C1-3E5208A040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676651"/>
            <a:ext cx="10802858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91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ess Pomfret">
      <a:dk1>
        <a:srgbClr val="191919"/>
      </a:dk1>
      <a:lt1>
        <a:sysClr val="window" lastClr="FFFFFF"/>
      </a:lt1>
      <a:dk2>
        <a:srgbClr val="032E35"/>
      </a:dk2>
      <a:lt2>
        <a:srgbClr val="E7E6E6"/>
      </a:lt2>
      <a:accent1>
        <a:srgbClr val="0BABC4"/>
      </a:accent1>
      <a:accent2>
        <a:srgbClr val="F18F01"/>
      </a:accent2>
      <a:accent3>
        <a:srgbClr val="A5A5A5"/>
      </a:accent3>
      <a:accent4>
        <a:srgbClr val="A6D0D8"/>
      </a:accent4>
      <a:accent5>
        <a:srgbClr val="065F6D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essPomfret.potx" id="{47E2BDE3-048A-4A0F-B2D4-31338A3E2199}" vid="{95A6CAB1-C75B-4AC1-A6FA-0FD986B8EA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842</Words>
  <Application>Microsoft Office PowerPoint</Application>
  <PresentationFormat>Widescreen</PresentationFormat>
  <Paragraphs>195</Paragraphs>
  <Slides>18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-apple-system</vt:lpstr>
      <vt:lpstr>Arial</vt:lpstr>
      <vt:lpstr>Calibri</vt:lpstr>
      <vt:lpstr>Calibri Light</vt:lpstr>
      <vt:lpstr>Consolas</vt:lpstr>
      <vt:lpstr>Khand</vt:lpstr>
      <vt:lpstr>Office Theme</vt:lpstr>
      <vt:lpstr>Get your SQL Server estate back in shape</vt:lpstr>
      <vt:lpstr>Jess Pomfret (She/Her)</vt:lpstr>
      <vt:lpstr>Database Estate</vt:lpstr>
      <vt:lpstr>Are they Fit?</vt:lpstr>
      <vt:lpstr>Physical Fitness Test</vt:lpstr>
      <vt:lpstr>PowerPoint Presentation</vt:lpstr>
      <vt:lpstr>SQL Server Fitness Test</vt:lpstr>
      <vt:lpstr>PowerPoint Presentation</vt:lpstr>
      <vt:lpstr>dbachecks</vt:lpstr>
      <vt:lpstr>Demo: SQL Server Fitness Test</vt:lpstr>
      <vt:lpstr>SQL Server Training Plan</vt:lpstr>
      <vt:lpstr>Training Plan: Maintenance</vt:lpstr>
      <vt:lpstr>Demo: Fix Maintenance Issues with dbatools </vt:lpstr>
      <vt:lpstr>PowerPoint Presentation</vt:lpstr>
      <vt:lpstr>Summary</vt:lpstr>
      <vt:lpstr>Demo Time</vt:lpstr>
      <vt:lpstr>Resources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 your SQL Server estate back in shape</dc:title>
  <dc:creator>Jess Pomfret</dc:creator>
  <cp:lastModifiedBy>Jess Pomfret</cp:lastModifiedBy>
  <cp:revision>8</cp:revision>
  <dcterms:created xsi:type="dcterms:W3CDTF">2020-11-22T08:41:31Z</dcterms:created>
  <dcterms:modified xsi:type="dcterms:W3CDTF">2020-11-23T19:32:34Z</dcterms:modified>
</cp:coreProperties>
</file>