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EFB58-C1FF-4F67-8898-773A5EBF3F2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4CF09-BAEB-4A83-AA3F-37DC0F380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User (Client)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customer using a browser or mobile app to interact with your e-commerce platform.</a:t>
            </a:r>
          </a:p>
          <a:p>
            <a:pPr>
              <a:buNone/>
            </a:pPr>
            <a:r>
              <a:rPr lang="en-US" b="1" dirty="0"/>
              <a:t>🌐 Browser/Mobile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frontend</a:t>
            </a:r>
            <a:r>
              <a:rPr lang="en-US" dirty="0"/>
              <a:t> the user sees — it could be a website or a mobile app UI.</a:t>
            </a:r>
          </a:p>
          <a:p>
            <a:pPr>
              <a:buNone/>
            </a:pPr>
            <a:r>
              <a:rPr lang="en-US" b="1" dirty="0"/>
              <a:t>🖥️ API Gateway (Server)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Acts as a single </a:t>
            </a:r>
            <a:r>
              <a:rPr lang="en-US" b="1" dirty="0"/>
              <a:t>entry point</a:t>
            </a:r>
            <a:r>
              <a:rPr lang="en-US" dirty="0"/>
              <a:t> for the frontend to talk to the backend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routes requests to the appropriate services (e.g., login, product listing, checkout).</a:t>
            </a:r>
          </a:p>
          <a:p>
            <a:pPr>
              <a:buNone/>
            </a:pPr>
            <a:r>
              <a:rPr lang="en-US" b="1" dirty="0"/>
              <a:t>🧩 Backend Microservices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Authentication Service (MFA, Login)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Handles user login, registration, and multi-factor authentication (MFA).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Product Service (Catalog, Search)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Manages product listings and search functionality.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Cart &amp; Checkout Service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Handles adding items to the cart, managing the cart, and processing checkouts.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Order Management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Manages order creation, tracking, and history.</a:t>
            </a:r>
          </a:p>
          <a:p>
            <a:pPr>
              <a:buNone/>
            </a:pPr>
            <a:r>
              <a:rPr lang="en-US" b="1" dirty="0"/>
              <a:t>💳 Payment Processor (Stripe, PayPal)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External services used to handle payment processing securely.</a:t>
            </a:r>
          </a:p>
          <a:p>
            <a:pPr>
              <a:buNone/>
            </a:pPr>
            <a:r>
              <a:rPr lang="en-US" b="1" dirty="0"/>
              <a:t>📦 Order Management (Again)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Receives confirmation from the payment processor and updates the order status.</a:t>
            </a:r>
          </a:p>
          <a:p>
            <a:pPr>
              <a:buNone/>
            </a:pPr>
            <a:r>
              <a:rPr lang="en-US" b="1" dirty="0"/>
              <a:t>👤 User Profile &amp; Account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Stores user-specific information such as addresses, order history, and preferences.</a:t>
            </a:r>
          </a:p>
          <a:p>
            <a:pPr>
              <a:buNone/>
            </a:pPr>
            <a:r>
              <a:rPr lang="en-US" b="1" dirty="0"/>
              <a:t>🗃️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Core data storage split by functionality: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User DB:</a:t>
            </a:r>
            <a:r>
              <a:rPr lang="en-US" dirty="0"/>
              <a:t> Stores user information and credentials.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Product DB:</a:t>
            </a:r>
            <a:r>
              <a:rPr lang="en-US" dirty="0"/>
              <a:t> Stores product details, inventory,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Order DB:</a:t>
            </a:r>
            <a:r>
              <a:rPr lang="en-US" dirty="0"/>
              <a:t> Stores order history, payment status, shipping info.</a:t>
            </a:r>
          </a:p>
          <a:p>
            <a:r>
              <a:rPr lang="en-US" dirty="0"/>
              <a:t>This structure is </a:t>
            </a:r>
            <a:r>
              <a:rPr lang="en-US" b="1" dirty="0"/>
              <a:t>modular, scalable, and secure</a:t>
            </a:r>
            <a:r>
              <a:rPr lang="en-US" dirty="0"/>
              <a:t>, making it ideal for modern e-commerce platforms. Want help designing or implementing a specific part of this architecture?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4CF09-BAEB-4A83-AA3F-37DC0F380D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5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CSP is used to prevent </a:t>
            </a:r>
            <a:r>
              <a:rPr lang="en-US" b="1" dirty="0"/>
              <a:t>Cross-Site Scripting (XSS)</a:t>
            </a:r>
            <a:r>
              <a:rPr lang="en-US" dirty="0"/>
              <a:t> and data injection attacks. Missing these attributes can allow attackers to inject malicious scripts.</a:t>
            </a:r>
          </a:p>
          <a:p>
            <a:pPr>
              <a:buNone/>
            </a:pPr>
            <a:r>
              <a:rPr lang="en-US" b="1" dirty="0"/>
              <a:t>Missing HTTP Security Headers</a:t>
            </a:r>
          </a:p>
          <a:p>
            <a:r>
              <a:rPr lang="en-US" dirty="0"/>
              <a:t>These headers harden the security of web applications at the HTTP level</a:t>
            </a:r>
          </a:p>
          <a:p>
            <a:pPr>
              <a:buNone/>
            </a:pPr>
            <a:r>
              <a:rPr lang="en-US" b="1" dirty="0"/>
              <a:t>Why This Matters</a:t>
            </a:r>
          </a:p>
          <a:p>
            <a:pPr>
              <a:buNone/>
            </a:pPr>
            <a:r>
              <a:rPr lang="en-US" dirty="0"/>
              <a:t>If you're running a public-facing site or web app and these headers are missing: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Your site becomes a bigger target for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can be exposed to malicious scripts or hijacked sessions.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might fail security audits or vulnerability scans (like from tools such as OWASP ZAP, Burp Suite, etc.).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4CF09-BAEB-4A83-AA3F-37DC0F380D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8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7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8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0521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11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7700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5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46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8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8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9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1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6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4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3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0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5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deas.tech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Vector background of vibrant colors splashing">
            <a:extLst>
              <a:ext uri="{FF2B5EF4-FFF2-40B4-BE49-F238E27FC236}">
                <a16:creationId xmlns:a16="http://schemas.microsoft.com/office/drawing/2014/main" id="{74FB9F5C-88BB-6C82-BC65-2575DCBCCF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7279"/>
          <a:stretch/>
        </p:blipFill>
        <p:spPr>
          <a:xfrm>
            <a:off x="-1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9A4E0A-0B07-4C68-F992-E85E47FD1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Digital Marketplace for Open-Source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D470E-2757-4B64-39E4-4C77F241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sz="2000" dirty="0"/>
              <a:t>Empowering Developers, Supporting Open Source</a:t>
            </a:r>
            <a:br>
              <a:rPr lang="en-US" sz="2000" dirty="0"/>
            </a:br>
            <a:r>
              <a:rPr lang="en-US" sz="2000" b="1" dirty="0"/>
              <a:t>Presented by:</a:t>
            </a:r>
            <a:br>
              <a:rPr lang="en-US" sz="2000" dirty="0"/>
            </a:br>
            <a:r>
              <a:rPr lang="en-US" sz="2000" dirty="0"/>
              <a:t>Tobi Adeoye | Group 3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337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36F4C3-8055-6E03-B7D3-79BFAB7E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/>
              <a:t>WPScan Findings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3B8CEA4-D2C6-A020-427C-D617EB2D43C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77334" y="2160589"/>
            <a:ext cx="5220430" cy="38807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buFont typeface="Wingdings 3" charset="2"/>
              <a:buChar char="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WordPress Vulnerability Assessment Report (April 21, 2025)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buFont typeface="Wingdings 3" charset="2"/>
              <a:buChar char="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All scanned plugins were found to be secure.</a:t>
            </a:r>
          </a:p>
          <a:p>
            <a:pPr marL="0" marR="0" lvl="0" indent="-228600" fontAlgn="base">
              <a:buFont typeface="Wingdings 3" charset="2"/>
              <a:buChar char="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No known vulnerabilities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in major plugins like Elementor, WooCommerce, Jetpack, and Give.</a:t>
            </a:r>
          </a:p>
          <a:p>
            <a:pPr marL="0" marR="0" lvl="0" indent="-228600" fontAlgn="base">
              <a:buFont typeface="Wingdings 3" charset="2"/>
              <a:buChar char="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No publicly accessible sensitive files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(e.g., wp-config.php, debug logs, or database exports).</a:t>
            </a:r>
          </a:p>
          <a:p>
            <a:pPr marL="0" marR="0" lvl="0" indent="-228600" fontAlgn="base">
              <a:buFont typeface="Wingdings 3" charset="2"/>
              <a:buChar char="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Weak passwords were not detected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during brute-force testing.</a:t>
            </a:r>
          </a:p>
          <a:p>
            <a:pPr marL="0" marR="0" lvl="0" indent="-228600" fontAlgn="base">
              <a:buFont typeface="Wingdings 3" charset="2"/>
              <a:buChar char="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Site uses HTTPS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with secure secret keys and disabled XML-RPC.</a:t>
            </a:r>
          </a:p>
          <a:p>
            <a:pPr marL="0" marR="0" lvl="0" indent="-228600" fontAlgn="base">
              <a:buFont typeface="Wingdings 3" charset="2"/>
              <a:buChar char="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buFont typeface="Wingdings 3" charset="2"/>
              <a:buChar char="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Conclusion: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The WordPress instance is currently well-hardened with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no critical vulnerabilities detected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in scanned components.</a:t>
            </a:r>
          </a:p>
        </p:txBody>
      </p:sp>
      <p:pic>
        <p:nvPicPr>
          <p:cNvPr id="7" name="Picture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3285A5-0128-CF82-7F2F-DA20D73A073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0" b="1"/>
          <a:stretch/>
        </p:blipFill>
        <p:spPr>
          <a:xfrm>
            <a:off x="6305391" y="390183"/>
            <a:ext cx="4917310" cy="606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0072A4-3CB8-B0AD-B0A6-482EF69B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/>
              <a:t>Wapiti Findings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9B1B7DF-154E-792F-1FDC-1DCD90BEDB1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77334" y="2160589"/>
            <a:ext cx="5220430" cy="38807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buFont typeface="Wingdings 3" charset="2"/>
              <a:buChar char=""/>
              <a:tabLst/>
            </a:pPr>
            <a:r>
              <a:rPr lang="en-US" altLang="en-US" i="0" dirty="0"/>
              <a:t>Target: </a:t>
            </a:r>
            <a:r>
              <a:rPr lang="en-US" altLang="en-US" i="0" dirty="0">
                <a:hlinkClick r:id="rId3"/>
              </a:rPr>
              <a:t>https://openideas.tech</a:t>
            </a:r>
            <a:br>
              <a:rPr lang="en-US" altLang="en-US" i="0" dirty="0"/>
            </a:br>
            <a:r>
              <a:rPr lang="en-US" altLang="en-US" i="0" dirty="0"/>
              <a:t>Scan Date: April 21, 2025</a:t>
            </a:r>
          </a:p>
          <a:p>
            <a:pPr marL="0" marR="0" lvl="0" indent="-228600" fontAlgn="base">
              <a:lnSpc>
                <a:spcPct val="90000"/>
              </a:lnSpc>
              <a:buFont typeface="Wingdings 3" charset="2"/>
              <a:buChar char=""/>
              <a:tabLst/>
            </a:pPr>
            <a:endParaRPr lang="en-US" altLang="en-US" i="0" dirty="0"/>
          </a:p>
          <a:p>
            <a:pPr marL="0" marR="0" lvl="0" indent="-228600" fontAlgn="base">
              <a:lnSpc>
                <a:spcPct val="90000"/>
              </a:lnSpc>
              <a:buFont typeface="Wingdings 3" charset="2"/>
              <a:buChar char=""/>
              <a:tabLst/>
            </a:pPr>
            <a:r>
              <a:rPr lang="en-US" altLang="en-US" i="0" dirty="0"/>
              <a:t>No critical vulnerabilities found.</a:t>
            </a:r>
          </a:p>
          <a:p>
            <a:pPr marL="285750" marR="0" lvl="0" indent="-228600" fontAlgn="base">
              <a:lnSpc>
                <a:spcPct val="90000"/>
              </a:lnSpc>
              <a:buFont typeface="Wingdings 3" charset="2"/>
              <a:buChar char=""/>
              <a:tabLst/>
            </a:pPr>
            <a:r>
              <a:rPr lang="en-US" altLang="en-US" i="0" dirty="0"/>
              <a:t>Common attack vectors such as SQL Injection, XSS, CSRF, and command injection were not present.</a:t>
            </a:r>
          </a:p>
          <a:p>
            <a:pPr marL="285750" marR="0" lvl="0" indent="-228600" fontAlgn="base">
              <a:lnSpc>
                <a:spcPct val="90000"/>
              </a:lnSpc>
              <a:buFont typeface="Wingdings 3" charset="2"/>
              <a:buChar char=""/>
              <a:tabLst/>
            </a:pPr>
            <a:endParaRPr lang="en-US" altLang="en-US" i="0" dirty="0"/>
          </a:p>
          <a:p>
            <a:pPr marR="0" lvl="0" indent="-228600" fontAlgn="base">
              <a:lnSpc>
                <a:spcPct val="90000"/>
              </a:lnSpc>
              <a:buFont typeface="Wingdings 3" charset="2"/>
              <a:buChar char=""/>
              <a:tabLst/>
            </a:pPr>
            <a:r>
              <a:rPr lang="en-US" altLang="en-US" i="0" dirty="0"/>
              <a:t>Minor Issues Detected:</a:t>
            </a:r>
          </a:p>
          <a:p>
            <a:pPr marL="285750" marR="0" lvl="0" indent="-228600" fontAlgn="base">
              <a:lnSpc>
                <a:spcPct val="90000"/>
              </a:lnSpc>
              <a:buFont typeface="Wingdings 3" charset="2"/>
              <a:buChar char=""/>
              <a:tabLst/>
            </a:pPr>
            <a:r>
              <a:rPr lang="en-US" altLang="en-US" i="0" dirty="0"/>
              <a:t>Missing Content Security Policy (CSP) attributes: default-</a:t>
            </a:r>
            <a:r>
              <a:rPr lang="en-US" altLang="en-US" i="0" dirty="0" err="1"/>
              <a:t>src</a:t>
            </a:r>
            <a:r>
              <a:rPr lang="en-US" altLang="en-US" i="0" dirty="0"/>
              <a:t>, script-</a:t>
            </a:r>
            <a:r>
              <a:rPr lang="en-US" altLang="en-US" i="0" dirty="0" err="1"/>
              <a:t>src</a:t>
            </a:r>
            <a:r>
              <a:rPr lang="en-US" altLang="en-US" i="0" dirty="0"/>
              <a:t>, object-</a:t>
            </a:r>
            <a:r>
              <a:rPr lang="en-US" altLang="en-US" i="0" dirty="0" err="1"/>
              <a:t>src</a:t>
            </a:r>
            <a:r>
              <a:rPr lang="en-US" altLang="en-US" i="0" dirty="0"/>
              <a:t>, base-</a:t>
            </a:r>
            <a:r>
              <a:rPr lang="en-US" altLang="en-US" i="0" dirty="0" err="1"/>
              <a:t>uri</a:t>
            </a:r>
            <a:r>
              <a:rPr lang="en-US" altLang="en-US" i="0" dirty="0"/>
              <a:t>.</a:t>
            </a:r>
          </a:p>
          <a:p>
            <a:pPr marL="285750" marR="0" lvl="0" indent="-228600" fontAlgn="base">
              <a:lnSpc>
                <a:spcPct val="90000"/>
              </a:lnSpc>
              <a:buFont typeface="Wingdings 3" charset="2"/>
              <a:buChar char=""/>
              <a:tabLst/>
            </a:pPr>
            <a:r>
              <a:rPr lang="en-US" altLang="en-US" i="0" dirty="0"/>
              <a:t>Missing HTTP security headers: X-Frame-Options, X-XSS-Protection, X-Content-Type-Options, Strict-Transport-Security.</a:t>
            </a:r>
          </a:p>
          <a:p>
            <a:pPr marL="285750" marR="0" lvl="0" indent="-228600" fontAlgn="base">
              <a:lnSpc>
                <a:spcPct val="90000"/>
              </a:lnSpc>
              <a:buFont typeface="Wingdings 3" charset="2"/>
              <a:buChar char=""/>
              <a:tabLst/>
            </a:pPr>
            <a:endParaRPr lang="en-US" altLang="en-US" i="0" dirty="0"/>
          </a:p>
          <a:p>
            <a:pPr marL="0" marR="0" lvl="0" indent="-228600" fontAlgn="base">
              <a:lnSpc>
                <a:spcPct val="90000"/>
              </a:lnSpc>
              <a:buFont typeface="Wingdings 3" charset="2"/>
              <a:buChar char=""/>
              <a:tabLst/>
            </a:pPr>
            <a:r>
              <a:rPr lang="en-US" altLang="en-US" i="0" dirty="0"/>
              <a:t> Solution: Configure security headers and CSP in server settings to prevent content injection and improve browser-side protection.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9447490-9BE5-F032-3B99-A4802CA058C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7" r="21697" b="2"/>
          <a:stretch/>
        </p:blipFill>
        <p:spPr>
          <a:xfrm>
            <a:off x="6393675" y="645952"/>
            <a:ext cx="4918732" cy="607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3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7F91-BDBD-2D7D-0729-27AC3531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E9F4F-F4A0-36C5-5BAA-173BA7AE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What We Did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Designed</a:t>
            </a:r>
            <a:r>
              <a:rPr lang="en-US" dirty="0"/>
              <a:t> a digital marketplace architecture with a strong focus on user experience and modular backend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Prioritized Security</a:t>
            </a:r>
            <a:r>
              <a:rPr lang="en-US" dirty="0"/>
              <a:t> by integrating multi-factor authentication using miniOrange2-factor, secure payment gateways, data encryption, and Wordfence firewall 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Assessed Security Posture</a:t>
            </a:r>
            <a:r>
              <a:rPr lang="en-US" dirty="0"/>
              <a:t> using Wapiti and WPScan: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Wapiti identified minor security header misconfigurations.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WPScan found no critical plugin or theme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Analyzed Results</a:t>
            </a:r>
            <a:r>
              <a:rPr lang="en-US" dirty="0"/>
              <a:t> and proposed next steps to harden the system before full deployment.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20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9EF3-EC64-6285-CB8C-0DAC047D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Takeaways/Final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E0B86-8DC5-7B3C-2F17-77B1997B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What We Learned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Monetizing open-source software is possible with the right infrastructure — it just needs the right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 isn't a one-time task — it's an ongoing process that must evolve with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Automated tools like </a:t>
            </a:r>
            <a:r>
              <a:rPr lang="en-US" b="1" dirty="0"/>
              <a:t>Wapiti</a:t>
            </a:r>
            <a:r>
              <a:rPr lang="en-US" dirty="0"/>
              <a:t> and </a:t>
            </a:r>
            <a:r>
              <a:rPr lang="en-US" b="1" dirty="0" err="1"/>
              <a:t>WPScan</a:t>
            </a:r>
            <a:r>
              <a:rPr lang="en-US" dirty="0"/>
              <a:t> are critical for early vulnerability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Transparency and developer empowerment can coexist with strong, enterprise-grade protections.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Open-source doesn't mean unsupported — and innovation doesn't have to be unpaid.</a:t>
            </a:r>
            <a:br>
              <a:rPr lang="en-US" dirty="0"/>
            </a:br>
            <a:r>
              <a:rPr lang="en-US" dirty="0"/>
              <a:t>Our platform is designed to bridge that gap and power a more sustainable, secure open-source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51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811E-8388-54FC-F8B6-9CD94964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E6A6-4C22-6473-618A-65CF3309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Overview of Our Design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secure, user-friendly e-commerce platform for buying, selling, and donating open-source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Tailored for developers, businesses, and open-source enthusiasts.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Accessible via desktop with a responsive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5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81FF58CC-8AC6-564C-58CF-EF1089217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45" r="12036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FC98E4-BA74-BB56-F2B4-319491D3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8AFA-2E7B-A4D8-CD84-56E6EC500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700" b="1" dirty="0"/>
              <a:t>Core Features</a:t>
            </a:r>
          </a:p>
          <a:p>
            <a:pPr>
              <a:buNone/>
            </a:pPr>
            <a:r>
              <a:rPr lang="en-US" sz="1700" b="1" dirty="0"/>
              <a:t>What the Platform Offers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Product Catalog:</a:t>
            </a:r>
            <a:r>
              <a:rPr lang="en-US" sz="1700" dirty="0"/>
              <a:t> Rich listings with images and descriptions.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User Management:</a:t>
            </a:r>
            <a:r>
              <a:rPr lang="en-US" sz="1700" dirty="0"/>
              <a:t> Profile control, and order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Shopping Cart &amp; Checkout:</a:t>
            </a:r>
            <a:r>
              <a:rPr lang="en-US" sz="1700" dirty="0"/>
              <a:t> Real-time pricing, multiple payment options, secure checkout.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Security First:</a:t>
            </a:r>
            <a:r>
              <a:rPr lang="en-US" sz="1700" dirty="0"/>
              <a:t> Multi-factor authentication, encrypted transactions, data privacy, firewall.</a:t>
            </a:r>
          </a:p>
          <a:p>
            <a:endParaRPr lang="en-US" sz="17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7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2DCB-1B03-C11E-4B19-76E126D1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We Address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B74B-B96D-9B3F-9D7F-8309A3071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375505"/>
            <a:ext cx="11155680" cy="397043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200" b="1" dirty="0"/>
              <a:t>Not Just Another GitHub!</a:t>
            </a:r>
            <a:endParaRPr lang="en-US" sz="2200" dirty="0"/>
          </a:p>
          <a:p>
            <a:pPr>
              <a:buNone/>
            </a:pPr>
            <a:r>
              <a:rPr lang="en-US" dirty="0"/>
              <a:t>At first glance, you might think this is like GitHub — but it’s not.</a:t>
            </a:r>
          </a:p>
          <a:p>
            <a:pPr>
              <a:buNone/>
            </a:pPr>
            <a:r>
              <a:rPr lang="en-US" dirty="0"/>
              <a:t>While GitHub is a fantastic platform for version control and collaboration, it doesn't support </a:t>
            </a:r>
            <a:r>
              <a:rPr lang="en-US" b="1" dirty="0"/>
              <a:t>monetization</a:t>
            </a:r>
            <a:r>
              <a:rPr lang="en-US" dirty="0"/>
              <a:t>. Developers who pour hours into creating powerful open-source tools often walk away with </a:t>
            </a:r>
            <a:r>
              <a:rPr lang="en-US" b="1" dirty="0"/>
              <a:t>no financial return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The Gaps We’re Filling: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built-in way to </a:t>
            </a:r>
            <a:r>
              <a:rPr lang="en-US" b="1" dirty="0"/>
              <a:t>sell</a:t>
            </a:r>
            <a:r>
              <a:rPr lang="en-US" dirty="0"/>
              <a:t>, </a:t>
            </a:r>
            <a:r>
              <a:rPr lang="en-US" b="1" dirty="0"/>
              <a:t>license</a:t>
            </a:r>
            <a:r>
              <a:rPr lang="en-US" dirty="0"/>
              <a:t>, or </a:t>
            </a:r>
            <a:r>
              <a:rPr lang="en-US" b="1" dirty="0"/>
              <a:t>offer premium support</a:t>
            </a:r>
            <a:r>
              <a:rPr lang="en-US" dirty="0"/>
              <a:t> for open-source projects on GitHub.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Developers are left to figure out </a:t>
            </a:r>
            <a:r>
              <a:rPr lang="en-US" b="1" dirty="0"/>
              <a:t>donations, sponsorships, or external shops</a:t>
            </a:r>
            <a:r>
              <a:rPr lang="en-US" dirty="0"/>
              <a:t>, which fragment their efforts.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Businesses searching for open-source solutions often need </a:t>
            </a:r>
            <a:r>
              <a:rPr lang="en-US" b="1" dirty="0"/>
              <a:t>custom features and reliable support</a:t>
            </a:r>
            <a:r>
              <a:rPr lang="en-US" dirty="0"/>
              <a:t> — things they’re willing to pay for, but can't easily get through traditional platforms.</a:t>
            </a:r>
          </a:p>
          <a:p>
            <a:r>
              <a:rPr lang="en-US" b="1" dirty="0"/>
              <a:t>Our platform addresses all of this — by turning open-source into a marketplace, not just a repository.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02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E977-B8C0-F629-C0D6-CA5471951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FEE42-B948-1AA8-F0F5-AADE341E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How Our Platform Helps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Creates a revenue stream for developers.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Offers a trusted marketplace for businesses to find reliable 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Promotes sustainability and innovation in the open-source community.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Very user friendly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9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32F8-875E-33E1-6BC7-2C69C6BA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5311-AE30-1418-9FC6-DB9D9F598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5925"/>
            <a:ext cx="8596668" cy="473165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System Architecture Overview</a:t>
            </a:r>
            <a:endParaRPr lang="en-US" dirty="0"/>
          </a:p>
          <a:p>
            <a:pPr>
              <a:buNone/>
            </a:pPr>
            <a:r>
              <a:rPr lang="en-US" dirty="0"/>
              <a:t>Our platform is built using a </a:t>
            </a:r>
            <a:r>
              <a:rPr lang="en-US" b="1" dirty="0"/>
              <a:t>modular three-tier architecture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b="1" dirty="0"/>
              <a:t>1. Client Side (Frontend)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for the </a:t>
            </a:r>
            <a:r>
              <a:rPr lang="en-US" b="1" dirty="0"/>
              <a:t>web</a:t>
            </a:r>
            <a:r>
              <a:rPr lang="en-US" dirty="0"/>
              <a:t> using responsive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Interfaces with users for browsing products, managing profiles, and making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Technologies: Built using WordPress frameworks.</a:t>
            </a:r>
          </a:p>
          <a:p>
            <a:pPr>
              <a:buNone/>
            </a:pPr>
            <a:r>
              <a:rPr lang="en-US" b="1" dirty="0"/>
              <a:t>2. Server Side (Backend)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Handles business logic, authentication, and secure data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Processes user requests and communicates with databases and payment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Technologies: </a:t>
            </a:r>
            <a:r>
              <a:rPr lang="en-US" dirty="0" err="1"/>
              <a:t>Hostinger</a:t>
            </a:r>
            <a:r>
              <a:rPr lang="en-US" dirty="0"/>
              <a:t> hosting.</a:t>
            </a:r>
          </a:p>
          <a:p>
            <a:pPr>
              <a:buNone/>
            </a:pPr>
            <a:r>
              <a:rPr lang="en-US" b="1" dirty="0"/>
              <a:t>3. Databases (DBs)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Relational DB (e.g., PostgreSQL):</a:t>
            </a:r>
            <a:r>
              <a:rPr lang="en-US" dirty="0"/>
              <a:t> Stores user data, orders, product listings.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NoSQL DB :</a:t>
            </a:r>
            <a:r>
              <a:rPr lang="en-US" dirty="0"/>
              <a:t> Caches sessions, supports real-time features, handles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Follows encryption and backup best practices for security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301185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5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6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7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8" name="Isosceles Triangle 1047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9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0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1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2" name="Isosceles Triangle 1051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6364D4-1C0D-A63D-2BDD-2AEEA5DD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07" y="159933"/>
            <a:ext cx="6125177" cy="9512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Data </a:t>
            </a:r>
            <a:r>
              <a:rPr lang="en-US" sz="4400" dirty="0"/>
              <a:t>Flow</a:t>
            </a:r>
            <a:r>
              <a:rPr lang="en-US" sz="5400" dirty="0"/>
              <a:t> Diagram</a:t>
            </a:r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062C40-3C28-DC09-2256-5042474024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17137" y="1090133"/>
            <a:ext cx="3537315" cy="560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85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184C-E988-E937-DB9D-60053238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Security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71372-DC9C-9797-393E-876F784F1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Wapiti:</a:t>
            </a:r>
            <a:r>
              <a:rPr lang="en-US" dirty="0"/>
              <a:t> A web vulnerability scanner that checks your site for security issues like XSS or SQL injection.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WPScan</a:t>
            </a:r>
            <a:r>
              <a:rPr lang="en-US" b="1" dirty="0"/>
              <a:t>: </a:t>
            </a:r>
            <a:r>
              <a:rPr lang="en-US" dirty="0"/>
              <a:t>A WordPress security scanner that finds known vulnerabilities in themes, plugins, and core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Wordfence firewall: </a:t>
            </a:r>
            <a:r>
              <a:rPr lang="en-US" dirty="0"/>
              <a:t>A WordPress security plugin with a firewall and malware scanner to protect your 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miniOrange</a:t>
            </a:r>
            <a:r>
              <a:rPr lang="en-US" b="1" dirty="0"/>
              <a:t> 2-factor</a:t>
            </a:r>
            <a:r>
              <a:rPr lang="en-US" dirty="0"/>
              <a:t>: A plugin that adds two-factor authentication (2FA) for logging into WordPress.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Google Authenticator</a:t>
            </a:r>
            <a:r>
              <a:rPr lang="en-US" dirty="0"/>
              <a:t>: An app that generates time-based codes for two-factor authentication.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Google reCAPTCHA verification: </a:t>
            </a:r>
            <a:r>
              <a:rPr lang="en-US" dirty="0"/>
              <a:t>Protects your site from spam and bots using image or checkbox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SSL: </a:t>
            </a:r>
            <a:r>
              <a:rPr lang="en-US" dirty="0"/>
              <a:t>Encrypts data sent between the user’s browser and your site (uses HTTPS).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Secure payment gateways: </a:t>
            </a:r>
            <a:r>
              <a:rPr lang="en-US" dirty="0"/>
              <a:t>Trusted systems (like Stripe or PayPal) that handle online payments securely.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649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1AC2-4BF6-0CB7-431B-3ED1A261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0228-FB21-982F-36CA-7F1223A2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Security Assessment Results</a:t>
            </a:r>
            <a:endParaRPr lang="en-US" dirty="0"/>
          </a:p>
          <a:p>
            <a:pPr>
              <a:buNone/>
            </a:pPr>
            <a:r>
              <a:rPr lang="en-US" dirty="0"/>
              <a:t>We conducted a thorough vulnerability assessment to ensure the safety and reliability of our platform.</a:t>
            </a:r>
          </a:p>
          <a:p>
            <a:pPr>
              <a:buNone/>
            </a:pPr>
            <a:r>
              <a:rPr lang="en-US" b="1" dirty="0"/>
              <a:t>Tools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Wapiti:</a:t>
            </a:r>
            <a:r>
              <a:rPr lang="en-US" dirty="0"/>
              <a:t> Used for general vulnerability scanning (e.g., SQL Injection, Cross-Site Scripting).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WPScan:</a:t>
            </a:r>
            <a:r>
              <a:rPr lang="en-US" dirty="0"/>
              <a:t> Specifically used to assess vulnerabilities in WordPress plugins, themes, and configurations.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Wordfence firewall: </a:t>
            </a:r>
            <a:r>
              <a:rPr lang="en-US" dirty="0"/>
              <a:t>It is used to stops known malicious IPs and bots before they reach your site. Also, it prevents brute-force login attempts, XML-RPC attacks, and credential stuffing.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753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873</TotalTime>
  <Words>1420</Words>
  <Application>Microsoft Office PowerPoint</Application>
  <PresentationFormat>Widescreen</PresentationFormat>
  <Paragraphs>136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Trebuchet MS</vt:lpstr>
      <vt:lpstr>Wingdings 3</vt:lpstr>
      <vt:lpstr>Facet</vt:lpstr>
      <vt:lpstr>Digital Marketplace for Open-Source Software</vt:lpstr>
      <vt:lpstr>Project Overview</vt:lpstr>
      <vt:lpstr>Core Features</vt:lpstr>
      <vt:lpstr>The Problem We Address </vt:lpstr>
      <vt:lpstr>Our Solution</vt:lpstr>
      <vt:lpstr>Project Structure Design</vt:lpstr>
      <vt:lpstr>Data Flow Diagram</vt:lpstr>
      <vt:lpstr>Security Used</vt:lpstr>
      <vt:lpstr>Results and Analysis</vt:lpstr>
      <vt:lpstr>WPScan Findings</vt:lpstr>
      <vt:lpstr>Wapiti Findings</vt:lpstr>
      <vt:lpstr>Summary of Activities</vt:lpstr>
      <vt:lpstr>Key Takeaways/Final Thought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Adeoye, Tobi</dc:creator>
  <cp:lastModifiedBy>Adeoye, Tobi</cp:lastModifiedBy>
  <cp:revision>5</cp:revision>
  <dcterms:created xsi:type="dcterms:W3CDTF">2025-04-21T17:22:11Z</dcterms:created>
  <dcterms:modified xsi:type="dcterms:W3CDTF">2025-04-24T02:44:54Z</dcterms:modified>
</cp:coreProperties>
</file>