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19"/>
  </p:notesMasterIdLst>
  <p:sldIdLst>
    <p:sldId id="256" r:id="rId2"/>
    <p:sldId id="257" r:id="rId3"/>
    <p:sldId id="258" r:id="rId4"/>
    <p:sldId id="262" r:id="rId5"/>
    <p:sldId id="259" r:id="rId6"/>
    <p:sldId id="263" r:id="rId7"/>
    <p:sldId id="260" r:id="rId8"/>
    <p:sldId id="261" r:id="rId9"/>
    <p:sldId id="264" r:id="rId10"/>
    <p:sldId id="265" r:id="rId11"/>
    <p:sldId id="266" r:id="rId12"/>
    <p:sldId id="267" r:id="rId13"/>
    <p:sldId id="268" r:id="rId14"/>
    <p:sldId id="270" r:id="rId15"/>
    <p:sldId id="271" r:id="rId16"/>
    <p:sldId id="273" r:id="rId17"/>
    <p:sldId id="274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9" d="100"/>
          <a:sy n="79" d="100"/>
        </p:scale>
        <p:origin x="1570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64D85F8-F65A-4617-9713-6618C7C4813B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4C18CA-92E4-48B1-B745-30D796693B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06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Keep it tight: 10–12 minutes total. Focus on the acceleration angle and recall vs TN trade-offs.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Set context: expensive metrics like LP/Nonlinearity; exhaustive evaluation costs dominate.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Emphasize that we predict intervals/thresholds, not exact values.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We tested removal of rare bit(s) (e.g., AD≤2) and scaling up dataset to mitigate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See full pseudocode in paper; practical caps per label control extreme skew.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Low TN on (ii) means little pruning—hurts acceleration objective despite stellar recall.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t>Close with application potential and collaboration invites.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4334933" y="1169931"/>
            <a:ext cx="4814835" cy="4993802"/>
            <a:chOff x="4334933" y="1169931"/>
            <a:chExt cx="4814835" cy="4993802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6009259" y="1169931"/>
              <a:ext cx="3134741" cy="3134741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H="1">
              <a:off x="4334933" y="1348898"/>
              <a:ext cx="4814835" cy="4814835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5225595" y="1469269"/>
              <a:ext cx="3912054" cy="3912054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H="1">
              <a:off x="5304588" y="1307856"/>
              <a:ext cx="3839412" cy="3839412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>
            <a:xfrm flipH="1">
              <a:off x="5707078" y="1770196"/>
              <a:ext cx="3430571" cy="3430570"/>
            </a:xfrm>
            <a:prstGeom prst="line">
              <a:avLst/>
            </a:prstGeom>
            <a:ln w="317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0"/>
            <a:ext cx="6154713" cy="3124201"/>
          </a:xfrm>
        </p:spPr>
        <p:txBody>
          <a:bodyPr anchor="b">
            <a:normAutofit/>
          </a:bodyPr>
          <a:lstStyle>
            <a:lvl1pPr algn="l">
              <a:defRPr sz="4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843868"/>
            <a:ext cx="4954250" cy="1913466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188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533400" y="533400"/>
            <a:ext cx="8077200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762002" y="3843867"/>
            <a:ext cx="7281332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9868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8077200" cy="2895600"/>
          </a:xfrm>
        </p:spPr>
        <p:txBody>
          <a:bodyPr anchor="ctr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114800"/>
            <a:ext cx="6383552" cy="1905000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113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3" y="533400"/>
            <a:ext cx="6859787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66800" y="3429000"/>
            <a:ext cx="6402467" cy="4826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301070"/>
            <a:ext cx="6382361" cy="171873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58495847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3429000"/>
            <a:ext cx="6382361" cy="1697400"/>
          </a:xfrm>
        </p:spPr>
        <p:txBody>
          <a:bodyPr anchor="b">
            <a:normAutofit/>
          </a:bodyPr>
          <a:lstStyle>
            <a:lvl1pPr algn="l">
              <a:defRPr sz="28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132980"/>
            <a:ext cx="6383552" cy="886819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464732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284" y="533400"/>
            <a:ext cx="6859786" cy="2895600"/>
          </a:xfrm>
        </p:spPr>
        <p:txBody>
          <a:bodyPr anchor="ctr">
            <a:normAutofit/>
          </a:bodyPr>
          <a:lstStyle>
            <a:lvl1pPr algn="l">
              <a:defRPr sz="28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886200"/>
            <a:ext cx="638236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953000"/>
            <a:ext cx="6382360" cy="1066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28600" y="710624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96200" y="2768601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601714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533400"/>
            <a:ext cx="7525658" cy="28956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2800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33400" y="3928534"/>
            <a:ext cx="6382361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0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766735"/>
            <a:ext cx="6382360" cy="1253065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122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 algn="l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1"/>
            <a:ext cx="6554867" cy="376767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297800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66406" y="533400"/>
            <a:ext cx="2044194" cy="4419600"/>
          </a:xfrm>
        </p:spPr>
        <p:txBody>
          <a:bodyPr vert="eaVert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3400" y="533400"/>
            <a:ext cx="5850012" cy="5486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5454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554867" cy="376767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3978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1981199"/>
            <a:ext cx="6402468" cy="2319867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4487333"/>
            <a:ext cx="6402467" cy="1532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5491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3"/>
          <p:cNvSpPr>
            <a:spLocks noGrp="1"/>
          </p:cNvSpPr>
          <p:nvPr>
            <p:ph sz="half" idx="13"/>
          </p:nvPr>
        </p:nvSpPr>
        <p:spPr>
          <a:xfrm>
            <a:off x="533400" y="533400"/>
            <a:ext cx="3949967" cy="3767667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533400"/>
            <a:ext cx="3948238" cy="37592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010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2001" y="533400"/>
            <a:ext cx="3716866" cy="609600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399" y="1143000"/>
            <a:ext cx="3945467" cy="3158067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5016" y="566738"/>
            <a:ext cx="376405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 cap="all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2362" y="1143000"/>
            <a:ext cx="3956705" cy="314960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155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</p:spPr>
        <p:txBody>
          <a:bodyPr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3386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30831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8667" y="533400"/>
            <a:ext cx="3200400" cy="1524000"/>
          </a:xfrm>
        </p:spPr>
        <p:txBody>
          <a:bodyPr anchor="b">
            <a:normAutofit/>
          </a:bodyPr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399" y="533400"/>
            <a:ext cx="4438755" cy="54864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418667" y="2209802"/>
            <a:ext cx="32004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72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95800" y="1447800"/>
            <a:ext cx="3563258" cy="11430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762000" y="914400"/>
            <a:ext cx="3280974" cy="48006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496027" y="2743200"/>
            <a:ext cx="3564223" cy="2082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33400" y="6172200"/>
            <a:ext cx="5811724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4746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6670675" y="3894667"/>
            <a:ext cx="2470456" cy="2658533"/>
            <a:chOff x="6687077" y="3259666"/>
            <a:chExt cx="2981857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8756120" y="3259666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6687077" y="3486677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7772400" y="3581400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7923214" y="3433394"/>
              <a:ext cx="1739738" cy="173974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8398935" y="3985317"/>
              <a:ext cx="1264017" cy="1264016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554867" cy="15240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3400" y="533401"/>
            <a:ext cx="6554867" cy="37676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30245" y="6172203"/>
            <a:ext cx="120046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3400" y="6172200"/>
            <a:ext cx="5811724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74426" y="5578478"/>
            <a:ext cx="856907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8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40036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3400" y="533401"/>
            <a:ext cx="6154713" cy="2674620"/>
          </a:xfrm>
        </p:spPr>
        <p:txBody>
          <a:bodyPr/>
          <a:lstStyle/>
          <a:p>
            <a:r>
              <a:rPr dirty="0"/>
              <a:t>Lightweight Neural S-Box Evaluation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3400" y="3649980"/>
            <a:ext cx="4954250" cy="1913466"/>
          </a:xfrm>
        </p:spPr>
        <p:txBody>
          <a:bodyPr/>
          <a:lstStyle/>
          <a:p>
            <a:r>
              <a:rPr dirty="0"/>
              <a:t>BNNs for Fast S-Box Metric Estimation</a:t>
            </a:r>
            <a:endParaRPr lang="en-US" dirty="0"/>
          </a:p>
          <a:p>
            <a:endParaRPr lang="en-US" dirty="0"/>
          </a:p>
          <a:p>
            <a:r>
              <a:rPr lang="en-US" dirty="0"/>
              <a:t>Binyamin </a:t>
            </a:r>
            <a:r>
              <a:rPr lang="en-US" dirty="0" err="1"/>
              <a:t>Alony</a:t>
            </a:r>
            <a:r>
              <a:rPr lang="en-US" dirty="0"/>
              <a:t> &amp; Tommy Levi</a:t>
            </a:r>
            <a:endParaRPr dirty="0"/>
          </a:p>
          <a:p>
            <a:r>
              <a:rPr dirty="0"/>
              <a:t>Bar-Ilan University — Sept 2025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Generation (Sketch)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7818120" cy="4282440"/>
              </a:xfrm>
            </p:spPr>
            <p:txBody>
              <a:bodyPr>
                <a:normAutofit/>
              </a:bodyPr>
              <a:lstStyle/>
              <a:p>
                <a:pPr marL="457200" indent="-457200">
                  <a:buFont typeface="+mj-lt"/>
                  <a:buAutoNum type="arabicPeriod"/>
                  <a:defRPr sz="2000"/>
                </a:pPr>
                <a:r>
                  <a:rPr lang="en-US" dirty="0"/>
                  <a:t>Sample random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/>
                      <m:t>→1</m:t>
                    </m:r>
                  </m:oMath>
                </a14:m>
                <a:r>
                  <a:rPr lang="en-US" dirty="0"/>
                  <a:t>Boolean coordinate functions from candidate S-Boxes.</a:t>
                </a:r>
              </a:p>
              <a:p>
                <a:pPr marL="457200" indent="-457200">
                  <a:buFont typeface="+mj-lt"/>
                  <a:buAutoNum type="arabicPeriod"/>
                  <a:defRPr sz="2000"/>
                </a:pPr>
                <a:r>
                  <a:rPr lang="en-US" dirty="0"/>
                  <a:t>Compute exact LP, AD, and SAC for each function (ground-truth per the thresholds defined previously). </a:t>
                </a:r>
              </a:p>
              <a:p>
                <a:pPr marL="457200" indent="-457200">
                  <a:buFont typeface="+mj-lt"/>
                  <a:buAutoNum type="arabicPeriod"/>
                  <a:defRPr sz="2000"/>
                </a:pPr>
                <a:r>
                  <a:rPr lang="en-US" dirty="0"/>
                  <a:t>Control imbalance by capping the number of samples per class/bin; scale the corpus to ~10M–100M examples.</a:t>
                </a:r>
              </a:p>
              <a:p>
                <a:pPr marL="457200" indent="-457200">
                  <a:buFont typeface="+mj-lt"/>
                  <a:buAutoNum type="arabicPeriod"/>
                  <a:defRPr sz="2000"/>
                </a:pPr>
                <a:r>
                  <a:rPr lang="en-US" dirty="0"/>
                  <a:t>Shuffle, shard, and split 80%/20% into train/test with a fixed seed.</a:t>
                </a:r>
              </a:p>
              <a:p>
                <a:pPr marL="457200" indent="-457200">
                  <a:buFont typeface="+mj-lt"/>
                  <a:buAutoNum type="arabicPeriod"/>
                  <a:defRPr sz="2000"/>
                </a:pPr>
                <a:r>
                  <a:rPr lang="en-US" dirty="0"/>
                  <a:t>Persist metadata (e.g., function ID/bit index) to enable reproducibility and analysis.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7818120" cy="4282440"/>
              </a:xfrm>
              <a:blipFill>
                <a:blip r:embed="rId3"/>
                <a:stretch>
                  <a:fillRect l="-390" r="-7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Models &amp; Training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  <a:defRPr sz="2000"/>
                </a:pPr>
                <a:r>
                  <a:rPr lang="en-US" b="1" dirty="0"/>
                  <a:t>Architectures:</a:t>
                </a:r>
              </a:p>
              <a:p>
                <a:pPr>
                  <a:defRPr sz="2000"/>
                </a:pPr>
                <a:r>
                  <a:rPr lang="en-US" dirty="0"/>
                  <a:t>Fully connected:</a:t>
                </a:r>
              </a:p>
              <a:p>
                <a:pPr lvl="1">
                  <a:defRPr sz="2000"/>
                </a:pPr>
                <a:r>
                  <a:rPr lang="en-US" dirty="0"/>
                  <a:t>1–2 hidden layers, 256 units, </a:t>
                </a:r>
                <a:r>
                  <a:rPr lang="en-US" dirty="0" err="1"/>
                  <a:t>ReLU</a:t>
                </a:r>
                <a:endParaRPr lang="en-US" dirty="0"/>
              </a:p>
              <a:p>
                <a:pPr>
                  <a:defRPr sz="2000"/>
                </a:pPr>
                <a:r>
                  <a:rPr lang="en-US" dirty="0"/>
                  <a:t>CNNs (k=3):</a:t>
                </a:r>
              </a:p>
              <a:p>
                <a:pPr lvl="1">
                  <a:defRPr sz="2000"/>
                </a:pPr>
                <a:r>
                  <a:rPr lang="en-US" dirty="0"/>
                  <a:t>1 layer, 256 output channels.</a:t>
                </a:r>
              </a:p>
              <a:p>
                <a:pPr lvl="1">
                  <a:defRPr sz="2000"/>
                </a:pPr>
                <a:r>
                  <a:rPr lang="en-US" dirty="0"/>
                  <a:t>2 layers, 16 &amp; 32 channels.</a:t>
                </a:r>
              </a:p>
              <a:p>
                <a:pPr marL="0" indent="0">
                  <a:buNone/>
                  <a:defRPr sz="2000"/>
                </a:pPr>
                <a:r>
                  <a:rPr lang="en-US" b="1" dirty="0"/>
                  <a:t>Training: </a:t>
                </a:r>
                <a:r>
                  <a:rPr lang="en-US" dirty="0"/>
                  <a:t>Adam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dirty="0"/>
                  <a:t>), 50–100 epochs, optional weight decay 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−4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5</m:t>
                        </m:r>
                      </m:sup>
                    </m:sSup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  <a:defRPr sz="2000"/>
                </a:pPr>
                <a:r>
                  <a:rPr lang="en-US" b="1" dirty="0"/>
                  <a:t>Eval: </a:t>
                </a:r>
                <a:r>
                  <a:rPr lang="en-US" dirty="0"/>
                  <a:t>emphasis on Recall, FN &amp; TN. also report  accuracy, Precision and F1 score.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0" r="-1581" b="-97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 — Highlights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b="1" dirty="0"/>
              <a:t>Best performers (bit 0 = optimal LP):</a:t>
            </a:r>
          </a:p>
          <a:p>
            <a:pPr>
              <a:defRPr sz="2000"/>
            </a:pPr>
            <a:r>
              <a:rPr dirty="0"/>
              <a:t>(ii) 2-layer CNN: FN 0.48%, Recall 96.40% but TN only 8.76%</a:t>
            </a:r>
          </a:p>
          <a:p>
            <a:pPr>
              <a:defRPr sz="2000"/>
            </a:pPr>
            <a:r>
              <a:rPr dirty="0"/>
              <a:t>(iii) 2-layer CNN (w/o bits 4–7): FN 1.17%, Recall 91.43%, TN 38.40%</a:t>
            </a:r>
          </a:p>
          <a:p>
            <a:pPr>
              <a:defRPr sz="2000"/>
            </a:pPr>
            <a:r>
              <a:rPr dirty="0"/>
              <a:t>(</a:t>
            </a:r>
            <a:r>
              <a:rPr dirty="0" err="1"/>
              <a:t>i</a:t>
            </a:r>
            <a:r>
              <a:rPr dirty="0"/>
              <a:t>) 1-layer Linear (no WD): FN 1.89%, Recall 86.23%, TN 36.62%</a:t>
            </a:r>
          </a:p>
          <a:p>
            <a:pPr>
              <a:defRPr sz="2000"/>
            </a:pPr>
            <a:r>
              <a:rPr dirty="0"/>
              <a:t>Trade-off: CNNs recall more positives but prune fewer negatives → less speedup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4495800"/>
            <a:ext cx="6880860" cy="1524000"/>
          </a:xfrm>
        </p:spPr>
        <p:txBody>
          <a:bodyPr/>
          <a:lstStyle/>
          <a:p>
            <a:r>
              <a:rPr dirty="0"/>
              <a:t>Best Models (Bit 0 = Optimal LP)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7937932"/>
              </p:ext>
            </p:extLst>
          </p:nvPr>
        </p:nvGraphicFramePr>
        <p:xfrm>
          <a:off x="411480" y="822960"/>
          <a:ext cx="8046720" cy="3840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116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60120"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TN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FN 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400" b="1"/>
                      </a:pPr>
                      <a:r>
                        <a:t>Recall 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(i) 1-layer Linear (no WD)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36.62%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1.89%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86.23%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(ii) 2-layer CNN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8.76%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0.48%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96.40%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60120"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(iii) 2-layer CNN (no bits 4–7)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38.40%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t>1.17%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1300"/>
                      </a:pPr>
                      <a:r>
                        <a:rPr dirty="0"/>
                        <a:t>91.43%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 analysis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475220" cy="430530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dirty="0"/>
              <a:t>Aggregate accuracy and loss are weak proxies for Bit-0 performance; use task-aligned objectives (e.g., Bit-0–focused or recall-weighted losses).</a:t>
            </a:r>
          </a:p>
          <a:p>
            <a:pPr>
              <a:defRPr sz="2000"/>
            </a:pPr>
            <a:r>
              <a:rPr lang="en-US" dirty="0"/>
              <a:t>Removing label bits generally degraded performance, suggesting the model benefits from cross-metric correlations in the labels.</a:t>
            </a:r>
          </a:p>
          <a:p>
            <a:pPr>
              <a:defRPr sz="2000"/>
            </a:pPr>
            <a:r>
              <a:rPr lang="en-US" dirty="0"/>
              <a:t>Convolutional models achieve stronger metrics but are slower and heavier, raising compute and hardware costs relative to linear baselines.</a:t>
            </a:r>
          </a:p>
          <a:p>
            <a:pPr>
              <a:defRPr sz="2000"/>
            </a:pPr>
            <a:r>
              <a:rPr lang="en-US" dirty="0"/>
              <a:t>For acceleration, favor models/operating points that combine high Recall with sufficient true negatives to meaningfully prune the search space.</a:t>
            </a:r>
            <a:endParaRPr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Conclusions &amp; </a:t>
            </a:r>
            <a:r>
              <a:rPr dirty="0"/>
              <a:t>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5280" y="251460"/>
            <a:ext cx="7673340" cy="457962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lang="en-US" dirty="0"/>
              <a:t>BNNs are effective high-recall prefilters for S-Box screening.</a:t>
            </a:r>
            <a:br>
              <a:rPr lang="en-US" dirty="0"/>
            </a:br>
            <a:endParaRPr lang="en-US" dirty="0"/>
          </a:p>
          <a:p>
            <a:pPr>
              <a:defRPr sz="2000"/>
            </a:pPr>
            <a:r>
              <a:rPr lang="en-US" dirty="0"/>
              <a:t>Acceleration hinges on TN: tune thresholds/loss to maximize “pruned-per-second,” then verify survivors with exact metrics.</a:t>
            </a:r>
            <a:br>
              <a:rPr lang="en-US" dirty="0"/>
            </a:br>
            <a:endParaRPr lang="en-US" dirty="0"/>
          </a:p>
          <a:p>
            <a:pPr>
              <a:defRPr sz="2000"/>
            </a:pPr>
            <a:r>
              <a:rPr lang="en-US" dirty="0"/>
              <a:t>A lightweight linear model with a task-aligned loss gives the best recall–TN trade-off per unit compute/memory.</a:t>
            </a:r>
            <a:br>
              <a:rPr lang="en-US" dirty="0"/>
            </a:br>
            <a:endParaRPr lang="en-US" dirty="0"/>
          </a:p>
          <a:p>
            <a:pPr>
              <a:defRPr sz="2000"/>
            </a:pPr>
            <a:r>
              <a:rPr lang="en-US" dirty="0"/>
              <a:t>CNNs capture more structure but add latency and hardware cost—use for offline triage or when compute budget allows.</a:t>
            </a:r>
            <a:endParaRPr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141723" cy="4272064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2400" dirty="0"/>
              <a:t>Design loss focused on Bit 0 Recall–TN Pareto</a:t>
            </a:r>
          </a:p>
          <a:p>
            <a:pPr>
              <a:defRPr sz="2000"/>
            </a:pPr>
            <a:r>
              <a:rPr sz="2400" dirty="0"/>
              <a:t>Multi-task heads for LP/AD/SAC with calibrated thresholds</a:t>
            </a:r>
          </a:p>
          <a:p>
            <a:pPr>
              <a:defRPr sz="2000"/>
            </a:pPr>
            <a:r>
              <a:rPr sz="2400" dirty="0"/>
              <a:t>Active learning / class-balanced sampling</a:t>
            </a:r>
          </a:p>
          <a:p>
            <a:pPr>
              <a:defRPr sz="2000"/>
            </a:pPr>
            <a:r>
              <a:rPr sz="2400" dirty="0"/>
              <a:t>Hardware evaluation: end-to-end time/energy vs exhaustive baselines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414098" cy="3962400"/>
          </a:xfrm>
        </p:spPr>
        <p:txBody>
          <a:bodyPr>
            <a:normAutofit/>
          </a:bodyPr>
          <a:lstStyle/>
          <a:p>
            <a:pPr>
              <a:defRPr sz="2000"/>
            </a:pPr>
            <a:r>
              <a:rPr sz="2400" dirty="0"/>
              <a:t>Advanced Computer Architectures — Bar-Ilan University</a:t>
            </a:r>
          </a:p>
          <a:p>
            <a:pPr>
              <a:defRPr sz="2000"/>
            </a:pPr>
            <a:r>
              <a:rPr sz="2400" dirty="0"/>
              <a:t>Thanks to Dr. L. </a:t>
            </a:r>
            <a:r>
              <a:rPr sz="2400" dirty="0" err="1"/>
              <a:t>Yavitz</a:t>
            </a:r>
            <a:r>
              <a:rPr sz="2400" dirty="0"/>
              <a:t> and Mr. Z. </a:t>
            </a:r>
            <a:r>
              <a:rPr sz="2400" dirty="0" err="1"/>
              <a:t>Jahshan</a:t>
            </a:r>
            <a:endParaRPr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Motivation &amp; Problem</a:t>
            </a:r>
          </a:p>
          <a:p>
            <a:pPr>
              <a:defRPr sz="2000"/>
            </a:pPr>
            <a:r>
              <a:t>Background: S-Boxes, Metrics, and BNNs</a:t>
            </a:r>
          </a:p>
          <a:p>
            <a:pPr>
              <a:defRPr sz="2000"/>
            </a:pPr>
            <a:r>
              <a:t>Proposed Approach &amp; Dataset</a:t>
            </a:r>
          </a:p>
          <a:p>
            <a:pPr>
              <a:defRPr sz="2000"/>
            </a:pPr>
            <a:r>
              <a:t>Models, Training &amp; Evaluation</a:t>
            </a:r>
          </a:p>
          <a:p>
            <a:pPr>
              <a:defRPr sz="2000"/>
            </a:pPr>
            <a:r>
              <a:t>Results &amp; Analysis</a:t>
            </a:r>
          </a:p>
          <a:p>
            <a:pPr>
              <a:defRPr sz="2000"/>
            </a:pPr>
            <a:r>
              <a:t>Conclusions &amp; Future Work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657289" cy="4369340"/>
          </a:xfrm>
        </p:spPr>
        <p:txBody>
          <a:bodyPr>
            <a:normAutofit fontScale="92500" lnSpcReduction="20000"/>
          </a:bodyPr>
          <a:lstStyle/>
          <a:p>
            <a:pPr>
              <a:defRPr sz="2000"/>
            </a:pPr>
            <a:r>
              <a:rPr lang="en-US" dirty="0"/>
              <a:t>S-Boxes are the nonlinear core of block ciphers; stronger S-Boxes enable fewer rounds and lower cost for the same security.</a:t>
            </a:r>
          </a:p>
          <a:p>
            <a:pPr>
              <a:defRPr sz="2000"/>
            </a:pPr>
            <a:r>
              <a:rPr lang="en-US" dirty="0"/>
              <a:t>Modern S-Box design is search-based over huge spaces; computing metrics (e.g., LP, nonlinearity, differential uniformity) is expensive.</a:t>
            </a:r>
          </a:p>
          <a:p>
            <a:pPr>
              <a:defRPr sz="2000"/>
            </a:pPr>
            <a:r>
              <a:rPr lang="en-US" dirty="0"/>
              <a:t>Most candidates are weak, so exhaustive metric evaluation wastes time on poor options.</a:t>
            </a:r>
          </a:p>
          <a:p>
            <a:pPr>
              <a:defRPr sz="2000"/>
            </a:pPr>
            <a:r>
              <a:rPr lang="en-US" dirty="0"/>
              <a:t>Idea: use a lightweight BNN to quickly predict S-Box quality, then compute exact metrics only for promising candidates.</a:t>
            </a:r>
          </a:p>
          <a:p>
            <a:pPr>
              <a:defRPr sz="2000"/>
            </a:pPr>
            <a:r>
              <a:rPr lang="en-US" dirty="0"/>
              <a:t>Target behavior: high Recall for “good” S-Boxes (don’t miss them) and sufficient TN to prune many bad ones early</a:t>
            </a:r>
          </a:p>
          <a:p>
            <a:pPr>
              <a:defRPr sz="2000"/>
            </a:pPr>
            <a:r>
              <a:rPr lang="en-US" dirty="0"/>
              <a:t>Goal: shrink the search space before exact computations, with a final verification step to preserve correctness.</a:t>
            </a: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Why Binarized Neural Networks (BNNs)?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399"/>
            <a:ext cx="7569740" cy="4233153"/>
          </a:xfrm>
        </p:spPr>
        <p:txBody>
          <a:bodyPr>
            <a:normAutofit fontScale="92500" lnSpcReduction="20000"/>
          </a:bodyPr>
          <a:lstStyle/>
          <a:p>
            <a:pPr>
              <a:defRPr sz="2000"/>
            </a:pPr>
            <a:r>
              <a:rPr lang="en-US" dirty="0"/>
              <a:t>Binary neural networks use 1-bit weights and activations, making models extremely compact and reducing memory traffic by ~32× compared to FP32.</a:t>
            </a:r>
          </a:p>
          <a:p>
            <a:pPr>
              <a:defRPr sz="2000"/>
            </a:pPr>
            <a:r>
              <a:rPr lang="en-US" dirty="0"/>
              <a:t>Computation reduces to simple XNOR and </a:t>
            </a:r>
            <a:r>
              <a:rPr lang="en-US" dirty="0" err="1"/>
              <a:t>popcount</a:t>
            </a:r>
            <a:r>
              <a:rPr lang="en-US" dirty="0"/>
              <a:t> operations that map efficiently to CPUs, FPGAs, and ASICs.</a:t>
            </a:r>
          </a:p>
          <a:p>
            <a:pPr>
              <a:defRPr sz="2000"/>
            </a:pPr>
            <a:r>
              <a:rPr lang="en-US" dirty="0"/>
              <a:t>Small footprints keep models in cache, delivering high throughput and low latency; inference is fast and energy-efficient, ideal for embedded acceleration and large-scale screening.</a:t>
            </a:r>
          </a:p>
          <a:p>
            <a:pPr>
              <a:defRPr sz="2000"/>
            </a:pPr>
            <a:r>
              <a:rPr lang="en-US" dirty="0"/>
              <a:t>Training remains practical with straight-through estimators, and the first/last layers can stay higher-precision to stabilize accuracy.</a:t>
            </a:r>
          </a:p>
          <a:p>
            <a:pPr>
              <a:defRPr sz="2000"/>
            </a:pPr>
            <a:r>
              <a:rPr lang="en-US" b="1" dirty="0"/>
              <a:t>For our use case</a:t>
            </a:r>
            <a:r>
              <a:rPr lang="en-US" dirty="0"/>
              <a:t>, BNNs provide a cheap, high-recall filter to prune large S-Box search spaces before exact metric evaluations.</a:t>
            </a:r>
            <a:endParaRPr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Framing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7338060" cy="4419600"/>
              </a:xfrm>
            </p:spPr>
            <p:txBody>
              <a:bodyPr>
                <a:normAutofit lnSpcReduction="10000"/>
              </a:bodyPr>
              <a:lstStyle/>
              <a:p>
                <a:pPr>
                  <a:defRPr sz="2000"/>
                </a:pPr>
                <a:r>
                  <a:rPr lang="en-US" b="1" dirty="0"/>
                  <a:t>Inputs: </a:t>
                </a:r>
                <a:r>
                  <a:rPr lang="en-US" dirty="0"/>
                  <a:t>large sets of candidate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/>
                      <m:t>→1</m:t>
                    </m:r>
                  </m:oMath>
                </a14:m>
                <a:r>
                  <a:rPr lang="en-US" dirty="0"/>
                  <a:t>Boolean functions (S-Box coordinate functions).</a:t>
                </a:r>
              </a:p>
              <a:p>
                <a:pPr>
                  <a:defRPr sz="2000"/>
                </a:pPr>
                <a:r>
                  <a:rPr lang="en-US" b="1" dirty="0"/>
                  <a:t>Decision criteria: </a:t>
                </a:r>
                <a:r>
                  <a:rPr lang="en-US" dirty="0"/>
                  <a:t>thresholds on Linear Probability / nonlinearity, Algebraic Degree, and Strict Avalanche Criterion.</a:t>
                </a:r>
              </a:p>
              <a:p>
                <a:pPr>
                  <a:defRPr sz="2000"/>
                </a:pPr>
                <a:r>
                  <a:rPr lang="en-US" b="1" dirty="0"/>
                  <a:t>Outputs: </a:t>
                </a:r>
                <a:r>
                  <a:rPr lang="en-US" dirty="0"/>
                  <a:t>a pass/fail label per candidate; “survivors” proceed to exact metric verification.</a:t>
                </a:r>
              </a:p>
              <a:p>
                <a:pPr>
                  <a:defRPr sz="2000"/>
                </a:pPr>
                <a:r>
                  <a:rPr lang="en-US" b="1" dirty="0"/>
                  <a:t>Approach:</a:t>
                </a:r>
                <a:r>
                  <a:rPr lang="en-US" dirty="0"/>
                  <a:t> train a Binary Neural Network to predict pass/fail against the thresholds and use it as a high-recall filter to reduce evaluation cost.</a:t>
                </a:r>
              </a:p>
              <a:p>
                <a:pPr>
                  <a:defRPr sz="2000"/>
                </a:pPr>
                <a:r>
                  <a:rPr lang="en-US" b="1" dirty="0"/>
                  <a:t>Priority: </a:t>
                </a:r>
                <a:r>
                  <a:rPr lang="en-US" dirty="0"/>
                  <a:t>maximize recall for strong candidates while maintaining sufficient true negatives to prune the search space.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7338060" cy="4419600"/>
              </a:xfrm>
              <a:blipFill>
                <a:blip r:embed="rId3"/>
                <a:stretch>
                  <a:fillRect l="-4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Approach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6995160" cy="4137660"/>
          </a:xfrm>
        </p:spPr>
        <p:txBody>
          <a:bodyPr/>
          <a:lstStyle/>
          <a:p>
            <a:pPr>
              <a:defRPr sz="2000"/>
            </a:pPr>
            <a:r>
              <a:rPr dirty="0"/>
              <a:t>Inputs: coordinate </a:t>
            </a:r>
            <a:r>
              <a:rPr dirty="0" err="1"/>
              <a:t>boolean</a:t>
            </a:r>
            <a:r>
              <a:rPr dirty="0"/>
              <a:t> function outputs (n→1)</a:t>
            </a:r>
          </a:p>
          <a:p>
            <a:pPr>
              <a:defRPr sz="2000"/>
            </a:pPr>
            <a:r>
              <a:rPr dirty="0"/>
              <a:t>Labels: 9-bit vector encodes thresholds for LP and AD, plus SAC</a:t>
            </a:r>
          </a:p>
          <a:p>
            <a:pPr>
              <a:defRPr sz="2000"/>
            </a:pPr>
            <a:r>
              <a:rPr dirty="0"/>
              <a:t>Two encodings: threshold-cumulative vs interval-exclusive</a:t>
            </a:r>
          </a:p>
          <a:p>
            <a:pPr>
              <a:defRPr sz="2000"/>
            </a:pPr>
            <a:r>
              <a:rPr dirty="0"/>
              <a:t>Train BNNs to predict label bits; prioritize high Recall on 'good' classes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Background: SPNs</a:t>
            </a:r>
            <a:r>
              <a:rPr lang="en-US" dirty="0"/>
              <a:t> &amp; S-Boxes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429500" cy="4503420"/>
          </a:xfrm>
        </p:spPr>
        <p:txBody>
          <a:bodyPr>
            <a:normAutofit fontScale="92500" lnSpcReduction="20000"/>
          </a:bodyPr>
          <a:lstStyle/>
          <a:p>
            <a:pPr>
              <a:defRPr sz="2000"/>
            </a:pPr>
            <a:r>
              <a:rPr lang="en-US" b="1" dirty="0"/>
              <a:t>SPN</a:t>
            </a:r>
            <a:r>
              <a:rPr lang="en-US" dirty="0"/>
              <a:t> </a:t>
            </a:r>
            <a:r>
              <a:rPr lang="en-US" b="1" dirty="0"/>
              <a:t>(Substitution–Permutation Network):</a:t>
            </a:r>
            <a:r>
              <a:rPr lang="en-US" dirty="0"/>
              <a:t> repeated rounds of (1) parallel S-Boxes (nonlinear substitution), (2) a linear diffusion layer (permutation/mixing), and (3) round-key XOR.</a:t>
            </a:r>
          </a:p>
          <a:p>
            <a:pPr>
              <a:defRPr sz="2000"/>
            </a:pPr>
            <a:r>
              <a:rPr lang="en-US" dirty="0"/>
              <a:t>Roles: S-Boxes provide confusion (nonlinearity); the linear layer spreads it across the state (diffusion).</a:t>
            </a:r>
          </a:p>
          <a:p>
            <a:pPr>
              <a:defRPr sz="2000"/>
            </a:pPr>
            <a:r>
              <a:rPr lang="en-US" b="1" dirty="0"/>
              <a:t>S-Box:</a:t>
            </a:r>
            <a:r>
              <a:rPr lang="en-US" dirty="0"/>
              <a:t> an </a:t>
            </a:r>
            <a:r>
              <a:rPr lang="en-US" dirty="0" err="1"/>
              <a:t>n→m</a:t>
            </a:r>
            <a:r>
              <a:rPr lang="en-US" dirty="0"/>
              <a:t> Boolean mapping; each output bit is a coordinate function (n→1). SPN strength depends heavily on these per-bit properties plus the diffusion layer.</a:t>
            </a:r>
          </a:p>
          <a:p>
            <a:pPr>
              <a:defRPr sz="2000"/>
            </a:pPr>
            <a:r>
              <a:rPr lang="en-US" dirty="0"/>
              <a:t>In this work we focus only on three per-coordinate metrics: Linear Probability (LP) / nonlinearity, Algebraic Degree (AD), and the Strict Avalanche Criterion (SAC).</a:t>
            </a:r>
          </a:p>
          <a:p>
            <a:pPr>
              <a:defRPr sz="2000"/>
            </a:pPr>
            <a:r>
              <a:rPr lang="en-US" dirty="0"/>
              <a:t>Objective context: decide if a coordinate meets LP/AD/SAC thresholds to support fast S-Box screening within SPN design.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Metrics (Quick View)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3400" y="533400"/>
            <a:ext cx="7216140" cy="4160520"/>
          </a:xfrm>
        </p:spPr>
        <p:txBody>
          <a:bodyPr>
            <a:normAutofit fontScale="92500" lnSpcReduction="10000"/>
          </a:bodyPr>
          <a:lstStyle/>
          <a:p>
            <a:pPr>
              <a:defRPr sz="2000"/>
            </a:pPr>
            <a:r>
              <a:rPr lang="en-US" b="1" dirty="0"/>
              <a:t>Linear Probability (LP) / Nonlinearity</a:t>
            </a:r>
            <a:r>
              <a:rPr lang="en-US" dirty="0"/>
              <a:t> — LP measures the best linear approximation bias; lower LP (i.e., higher nonlinearity) reduces susceptibility to linear cryptanalysis. </a:t>
            </a:r>
          </a:p>
          <a:p>
            <a:pPr>
              <a:defRPr sz="2000"/>
            </a:pPr>
            <a:r>
              <a:rPr lang="en-US" b="1" dirty="0"/>
              <a:t>Algebraic Degree (AD)</a:t>
            </a:r>
            <a:r>
              <a:rPr lang="en-US" dirty="0"/>
              <a:t> — Degree of the Boolean ANF; higher degree generally hardens against higher-order differential and algebraic attacks but also increases implementation cost. </a:t>
            </a:r>
          </a:p>
          <a:p>
            <a:pPr>
              <a:defRPr sz="2000"/>
            </a:pPr>
            <a:r>
              <a:rPr lang="en-US" b="1" dirty="0"/>
              <a:t>Strict Avalanche Criterion (SAC)</a:t>
            </a:r>
            <a:r>
              <a:rPr lang="en-US" dirty="0"/>
              <a:t> — Flipping any single input bit should flip the output bit with probability ≈ 0.5; we track deviation from this ideal. </a:t>
            </a:r>
          </a:p>
          <a:p>
            <a:pPr marL="0" indent="0">
              <a:buNone/>
              <a:defRPr sz="2000"/>
            </a:pPr>
            <a:r>
              <a:rPr lang="en-US" b="1" dirty="0"/>
              <a:t>How we use them</a:t>
            </a:r>
            <a:r>
              <a:rPr lang="en-US" dirty="0"/>
              <a:t> — Define per-metric thresholds and train a BNN to predict pass/fail; compute exact metrics only for predicted positives.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Design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3400" y="533400"/>
                <a:ext cx="7543800" cy="4389120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defRPr sz="2000"/>
                </a:pPr>
                <a:r>
                  <a:rPr lang="en-US" b="1" dirty="0"/>
                  <a:t>Samples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i="1"/>
                      <m:t>𝑛</m:t>
                    </m:r>
                    <m:r>
                      <a:rPr lang="en-US"/>
                      <m:t>→1</m:t>
                    </m:r>
                  </m:oMath>
                </a14:m>
                <a:r>
                  <a:rPr lang="en-US" dirty="0"/>
                  <a:t> Boolean coordinate functions extracted from candidate S-Boxes; each coordinate is labeled independently.</a:t>
                </a:r>
              </a:p>
              <a:p>
                <a:pPr>
                  <a:defRPr sz="2000"/>
                </a:pPr>
                <a:r>
                  <a:rPr lang="en-US" b="1" dirty="0"/>
                  <a:t>Labeling</a:t>
                </a:r>
                <a:r>
                  <a:rPr lang="en-US" dirty="0"/>
                  <a:t>: we define per-metric thresholds and train the model to predict pass/fail against them:</a:t>
                </a:r>
                <a:br>
                  <a:rPr lang="en-US" dirty="0"/>
                </a:br>
                <a:endParaRPr lang="en-US" dirty="0"/>
              </a:p>
              <a:p>
                <a:pPr lvl="1">
                  <a:defRPr sz="2000"/>
                </a:pPr>
                <a:r>
                  <a:rPr lang="en-US" b="1" dirty="0"/>
                  <a:t>LP thresholds</a:t>
                </a:r>
                <a:r>
                  <a:rPr lang="en-US" dirty="0"/>
                  <a:t>: 0.0625, 0.140625, 0.25, 0.5.</a:t>
                </a:r>
                <a:br>
                  <a:rPr lang="en-US" dirty="0"/>
                </a:br>
                <a:endParaRPr lang="en-US" dirty="0"/>
              </a:p>
              <a:p>
                <a:pPr lvl="1">
                  <a:defRPr sz="2000"/>
                </a:pPr>
                <a:r>
                  <a:rPr lang="en-US" b="1" dirty="0"/>
                  <a:t>AD thresholds</a:t>
                </a:r>
                <a:r>
                  <a:rPr lang="en-US" dirty="0"/>
                  <a:t>: 2, 3, 4, 5.</a:t>
                </a:r>
                <a:br>
                  <a:rPr lang="en-US" dirty="0"/>
                </a:br>
                <a:endParaRPr lang="en-US" dirty="0"/>
              </a:p>
              <a:p>
                <a:pPr lvl="1">
                  <a:defRPr sz="2000"/>
                </a:pPr>
                <a:r>
                  <a:rPr lang="en-US" b="1" dirty="0"/>
                  <a:t>SAC</a:t>
                </a:r>
                <a:r>
                  <a:rPr lang="en-US" dirty="0"/>
                  <a:t>: binary label indicating whether the coordinate satisfies the criterion (≈0.5 flip probability per input bit).</a:t>
                </a:r>
                <a:br>
                  <a:rPr lang="en-US" dirty="0"/>
                </a:br>
                <a:endParaRPr lang="en-US" dirty="0"/>
              </a:p>
              <a:p>
                <a:pPr>
                  <a:defRPr sz="2000"/>
                </a:pPr>
                <a:r>
                  <a:rPr lang="en-US" b="1" dirty="0"/>
                  <a:t>Class</a:t>
                </a:r>
                <a:r>
                  <a:rPr lang="en-US" dirty="0"/>
                  <a:t> </a:t>
                </a:r>
                <a:r>
                  <a:rPr lang="en-US" b="1" dirty="0"/>
                  <a:t>imbalance</a:t>
                </a:r>
                <a:r>
                  <a:rPr lang="en-US" dirty="0"/>
                  <a:t>: strong S-Boxes are rare, so minority classes are underrepresented; we therefore prioritize high recall while also tracking TN to enable pruning.</a:t>
                </a:r>
                <a:endParaRPr dirty="0"/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3400" y="533400"/>
                <a:ext cx="7543800" cy="4389120"/>
              </a:xfrm>
              <a:blipFill>
                <a:blip r:embed="rId3"/>
                <a:stretch>
                  <a:fillRect l="-162" b="-1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3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2700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38</TotalTime>
  <Words>1472</Words>
  <Application>Microsoft Office PowerPoint</Application>
  <PresentationFormat>On-screen Show (4:3)</PresentationFormat>
  <Paragraphs>117</Paragraphs>
  <Slides>17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Cambria Math</vt:lpstr>
      <vt:lpstr>Century Gothic</vt:lpstr>
      <vt:lpstr>Wingdings 3</vt:lpstr>
      <vt:lpstr>Slice</vt:lpstr>
      <vt:lpstr>Lightweight Neural S-Box Evaluation</vt:lpstr>
      <vt:lpstr>Agenda</vt:lpstr>
      <vt:lpstr>Motivation</vt:lpstr>
      <vt:lpstr>Why Binarized Neural Networks (BNNs)?</vt:lpstr>
      <vt:lpstr>Problem Framing</vt:lpstr>
      <vt:lpstr>Approach Overview</vt:lpstr>
      <vt:lpstr>Background: SPNs &amp; S-Boxes</vt:lpstr>
      <vt:lpstr>Key Metrics (Quick View)</vt:lpstr>
      <vt:lpstr>Dataset Design</vt:lpstr>
      <vt:lpstr>Dataset Generation (Sketch)</vt:lpstr>
      <vt:lpstr>Models &amp; Training</vt:lpstr>
      <vt:lpstr>Results — Highlights</vt:lpstr>
      <vt:lpstr>Best Models (Bit 0 = Optimal LP)</vt:lpstr>
      <vt:lpstr>Result analysis</vt:lpstr>
      <vt:lpstr>Conclusions &amp; Takeaways</vt:lpstr>
      <vt:lpstr>Future Work</vt:lpstr>
      <vt:lpstr>Acknowledgments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Tommy Levi</cp:lastModifiedBy>
  <cp:revision>9</cp:revision>
  <dcterms:created xsi:type="dcterms:W3CDTF">2013-01-27T09:14:16Z</dcterms:created>
  <dcterms:modified xsi:type="dcterms:W3CDTF">2025-09-17T22:50:25Z</dcterms:modified>
  <cp:category/>
</cp:coreProperties>
</file>