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97" r:id="rId11"/>
    <p:sldId id="269" r:id="rId12"/>
    <p:sldId id="270" r:id="rId13"/>
    <p:sldId id="271" r:id="rId14"/>
    <p:sldId id="272" r:id="rId15"/>
    <p:sldId id="273" r:id="rId16"/>
    <p:sldId id="274" r:id="rId17"/>
    <p:sldId id="298" r:id="rId18"/>
    <p:sldId id="275" r:id="rId19"/>
    <p:sldId id="276" r:id="rId20"/>
    <p:sldId id="277" r:id="rId21"/>
    <p:sldId id="278" r:id="rId22"/>
    <p:sldId id="292" r:id="rId23"/>
    <p:sldId id="299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08C0"/>
    <a:srgbClr val="E7F4F5"/>
    <a:srgbClr val="0045D0"/>
    <a:srgbClr val="DEF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1" autoAdjust="0"/>
    <p:restoredTop sz="94660"/>
  </p:normalViewPr>
  <p:slideViewPr>
    <p:cSldViewPr>
      <p:cViewPr varScale="1">
        <p:scale>
          <a:sx n="88" d="100"/>
          <a:sy n="88" d="100"/>
        </p:scale>
        <p:origin x="-111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E07A4-6C5D-4BC3-BD3A-AB9918286AF5}" type="datetimeFigureOut">
              <a:rPr lang="ko-KR" altLang="en-US" smtClean="0"/>
              <a:t>5/3/2021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9D65E-51EF-4494-B991-E616FAA61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62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0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171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30306E7-56D2-43EF-8DCF-04D087181567}" type="slidenum">
              <a:rPr lang="ko-KR" altLang="en-US" sz="1200">
                <a:solidFill>
                  <a:prstClr val="black"/>
                </a:solidFill>
              </a:rPr>
              <a:pPr eaLnBrk="1" hangingPunct="1"/>
              <a:t>1</a:t>
            </a:fld>
            <a:endParaRPr lang="ko-KR" alt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45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sogang_symbol_blac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5680075"/>
            <a:ext cx="1092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28987" y="1616470"/>
            <a:ext cx="5371206" cy="1757592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4800" b="0">
                <a:solidFill>
                  <a:srgbClr val="404447"/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9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621592"/>
            <a:ext cx="7704856" cy="562074"/>
          </a:xfrm>
          <a:prstGeom prst="rect">
            <a:avLst/>
          </a:prstGeom>
        </p:spPr>
        <p:txBody>
          <a:bodyPr/>
          <a:lstStyle>
            <a:lvl1pPr>
              <a:defRPr sz="2900" b="1">
                <a:solidFill>
                  <a:srgbClr val="4044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556793"/>
            <a:ext cx="7704856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z="1600" b="0" kern="1200" dirty="0" smtClean="0">
                <a:solidFill>
                  <a:srgbClr val="4044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>
              <a:defRPr lang="ko-KR" altLang="en-US" sz="1600" b="0" kern="1200" dirty="0" smtClean="0">
                <a:solidFill>
                  <a:srgbClr val="4044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ko-KR" altLang="en-US" sz="1600" b="0" kern="1200" dirty="0" smtClean="0">
                <a:solidFill>
                  <a:srgbClr val="4044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ko-KR" altLang="en-US" sz="1600" b="0" kern="1200" dirty="0" smtClean="0">
                <a:solidFill>
                  <a:srgbClr val="4044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ko-KR" altLang="en-US" sz="1600" b="0" kern="1200" dirty="0">
                <a:solidFill>
                  <a:srgbClr val="4044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300788" y="6237288"/>
            <a:ext cx="2087562" cy="2555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B7E3D9E-B143-450D-B523-FFA19F16DCA1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201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808080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>
                <a:solidFill>
                  <a:srgbClr val="808080"/>
                </a:solidFill>
              </a:rPr>
              <a:pPr/>
              <a:t>‹#›</a:t>
            </a:fld>
            <a:endParaRPr lang="ko-KR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907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5800" y="980728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1080" y="1192795"/>
            <a:ext cx="7620000" cy="990600"/>
          </a:xfrm>
          <a:prstGeom prst="rect">
            <a:avLst/>
          </a:prstGeom>
        </p:spPr>
        <p:txBody>
          <a:bodyPr/>
          <a:lstStyle>
            <a:lvl1pPr algn="l">
              <a:buNone/>
              <a:defRPr sz="4400" b="0" cap="none"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958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7" descr="sogang_symbol_black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88640"/>
            <a:ext cx="1092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2"/>
          <p:cNvCxnSpPr>
            <a:cxnSpLocks noChangeShapeType="1"/>
          </p:cNvCxnSpPr>
          <p:nvPr userDrawn="1"/>
        </p:nvCxnSpPr>
        <p:spPr bwMode="auto">
          <a:xfrm>
            <a:off x="755650" y="1250950"/>
            <a:ext cx="7632700" cy="0"/>
          </a:xfrm>
          <a:prstGeom prst="line">
            <a:avLst/>
          </a:prstGeom>
          <a:noFill/>
          <a:ln w="12700" cmpd="sng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</p:spPr>
      </p:cxn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7D8C735-ED08-4387-8191-EA862DDBABD4}" type="slidenum">
              <a:rPr kumimoji="1" lang="ko-KR" altLang="en-US" smtClean="0">
                <a:solidFill>
                  <a:srgbClr val="000000">
                    <a:tint val="7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81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+mj-lt"/>
          <a:ea typeface="+mj-ea"/>
          <a:cs typeface="HY헤드라인M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 b="1">
          <a:solidFill>
            <a:schemeClr val="tx1"/>
          </a:solidFill>
          <a:latin typeface="+mn-lt"/>
          <a:ea typeface="+mn-ea"/>
          <a:cs typeface="굴림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500" b="1">
          <a:solidFill>
            <a:schemeClr val="tx1"/>
          </a:solidFill>
          <a:latin typeface="+mn-lt"/>
          <a:ea typeface="+mn-ea"/>
          <a:cs typeface="굴림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  <a:ea typeface="+mn-ea"/>
          <a:cs typeface="굴림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500" b="1">
          <a:solidFill>
            <a:schemeClr val="tx1"/>
          </a:solidFill>
          <a:latin typeface="+mn-lt"/>
          <a:ea typeface="+mn-ea"/>
          <a:cs typeface="굴림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  <a:cs typeface="굴림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 bwMode="auto">
          <a:xfrm>
            <a:off x="611560" y="620688"/>
            <a:ext cx="7171704" cy="1757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>
                <a:solidFill>
                  <a:srgbClr val="7E040B"/>
                </a:solidFill>
              </a:rPr>
              <a:t>기초빅데이</a:t>
            </a:r>
            <a:r>
              <a:rPr lang="ko-KR" altLang="en-US">
                <a:solidFill>
                  <a:srgbClr val="7E040B"/>
                </a:solidFill>
              </a:rPr>
              <a:t>터</a:t>
            </a:r>
            <a:r>
              <a:rPr lang="ko-KR" altLang="en-US" smtClean="0">
                <a:solidFill>
                  <a:srgbClr val="7E040B"/>
                </a:solidFill>
              </a:rPr>
              <a:t>프로그래밍</a:t>
            </a:r>
            <a:endParaRPr lang="en-US" altLang="ko-KR" dirty="0" smtClean="0">
              <a:solidFill>
                <a:srgbClr val="7E040B"/>
              </a:solidFill>
            </a:endParaRPr>
          </a:p>
        </p:txBody>
      </p:sp>
      <p:sp>
        <p:nvSpPr>
          <p:cNvPr id="6146" name="TextBox 1"/>
          <p:cNvSpPr txBox="1">
            <a:spLocks noChangeArrowheads="1"/>
          </p:cNvSpPr>
          <p:nvPr/>
        </p:nvSpPr>
        <p:spPr bwMode="auto">
          <a:xfrm>
            <a:off x="683568" y="2420888"/>
            <a:ext cx="6768752" cy="733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4000" b="1" dirty="0" smtClean="0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예외처리</a:t>
            </a:r>
            <a:endParaRPr lang="en-US" altLang="ko-KR" sz="4000" b="1" dirty="0">
              <a:solidFill>
                <a:srgbClr val="404447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580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2088232" cy="2592288"/>
          </a:xfrm>
          <a:solidFill>
            <a:srgbClr val="E7F4F5"/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z="2400" dirty="0" err="1" smtClean="0"/>
              <a:t>ValueError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err="1" smtClean="0"/>
              <a:t>IndexError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err="1" smtClean="0"/>
              <a:t>NameError</a:t>
            </a:r>
            <a:endParaRPr lang="ko-KR" altLang="en-US" sz="24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04664"/>
            <a:ext cx="5760640" cy="6312858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3" name="직사각형 2"/>
          <p:cNvSpPr/>
          <p:nvPr/>
        </p:nvSpPr>
        <p:spPr bwMode="auto">
          <a:xfrm>
            <a:off x="2483768" y="4293096"/>
            <a:ext cx="1224136" cy="360040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483768" y="1844824"/>
            <a:ext cx="1224136" cy="360040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339752" y="6309320"/>
            <a:ext cx="1224136" cy="360040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138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예외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484784"/>
            <a:ext cx="7920880" cy="4248472"/>
          </a:xfrm>
        </p:spPr>
        <p:txBody>
          <a:bodyPr>
            <a:noAutofit/>
          </a:bodyPr>
          <a:lstStyle/>
          <a:p>
            <a:r>
              <a:rPr lang="ko-KR" altLang="en-US" sz="2000" dirty="0" err="1"/>
              <a:t>파이썬에서</a:t>
            </a:r>
            <a:r>
              <a:rPr lang="ko-KR" altLang="en-US" sz="2000" dirty="0"/>
              <a:t> 예외 처리는 </a:t>
            </a:r>
            <a:r>
              <a:rPr lang="ko-KR" altLang="en-US" sz="2000" dirty="0" smtClean="0"/>
              <a:t>예외 </a:t>
            </a:r>
            <a:r>
              <a:rPr lang="ko-KR" altLang="en-US" sz="2000" dirty="0"/>
              <a:t>발생 시에 프로그램이 비정상적으로 종료하는 하는 것을 방지하고 예외에 대한 알맞은 처리를 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pPr marL="704088" lvl="2" indent="0">
              <a:buNone/>
            </a:pPr>
            <a:r>
              <a:rPr lang="en-US" altLang="ko-KR" sz="2400" b="1" dirty="0">
                <a:solidFill>
                  <a:srgbClr val="C00000"/>
                </a:solidFill>
              </a:rPr>
              <a:t>try:</a:t>
            </a:r>
            <a:endParaRPr lang="ko-KR" altLang="en-US" sz="2400" b="1" dirty="0">
              <a:solidFill>
                <a:srgbClr val="C00000"/>
              </a:solidFill>
            </a:endParaRPr>
          </a:p>
          <a:p>
            <a:pPr marL="704088" lvl="2" indent="0">
              <a:buNone/>
            </a:pPr>
            <a:r>
              <a:rPr lang="ko-KR" altLang="en-US" sz="2000" dirty="0" smtClean="0"/>
              <a:t>    코드 </a:t>
            </a:r>
            <a:r>
              <a:rPr lang="ko-KR" altLang="en-US" sz="2000" dirty="0"/>
              <a:t>블록</a:t>
            </a:r>
          </a:p>
          <a:p>
            <a:pPr marL="704088" lvl="2" indent="0">
              <a:buNone/>
            </a:pPr>
            <a:r>
              <a:rPr lang="en-US" altLang="ko-KR" sz="2400" b="1" dirty="0">
                <a:solidFill>
                  <a:srgbClr val="C00000"/>
                </a:solidFill>
              </a:rPr>
              <a:t>except</a:t>
            </a:r>
            <a:r>
              <a:rPr lang="en-US" altLang="ko-KR" sz="2000" dirty="0"/>
              <a:t> [</a:t>
            </a:r>
            <a:r>
              <a:rPr lang="ko-KR" altLang="en-US" sz="2000" dirty="0"/>
              <a:t>예외</a:t>
            </a:r>
            <a:r>
              <a:rPr lang="en-US" altLang="ko-KR" sz="2000" dirty="0"/>
              <a:t>_</a:t>
            </a:r>
            <a:r>
              <a:rPr lang="ko-KR" altLang="en-US" sz="2000" dirty="0"/>
              <a:t>타입 </a:t>
            </a:r>
            <a:r>
              <a:rPr lang="en-US" altLang="ko-KR" sz="2000" dirty="0"/>
              <a:t>[ </a:t>
            </a:r>
            <a:r>
              <a:rPr lang="en-US" altLang="ko-KR" sz="2400" b="1" dirty="0">
                <a:solidFill>
                  <a:srgbClr val="C00000"/>
                </a:solidFill>
              </a:rPr>
              <a:t>as</a:t>
            </a:r>
            <a:r>
              <a:rPr lang="en-US" altLang="ko-KR" sz="2000" dirty="0"/>
              <a:t> </a:t>
            </a:r>
            <a:r>
              <a:rPr lang="ko-KR" altLang="en-US" sz="2000" dirty="0"/>
              <a:t>예외</a:t>
            </a:r>
            <a:r>
              <a:rPr lang="en-US" altLang="ko-KR" sz="2000" dirty="0"/>
              <a:t>_</a:t>
            </a:r>
            <a:r>
              <a:rPr lang="ko-KR" altLang="en-US" sz="2000" dirty="0"/>
              <a:t>변수</a:t>
            </a:r>
            <a:r>
              <a:rPr lang="en-US" altLang="ko-KR" sz="2000" dirty="0"/>
              <a:t>]]</a:t>
            </a:r>
            <a:endParaRPr lang="ko-KR" altLang="en-US" sz="2000" dirty="0"/>
          </a:p>
          <a:p>
            <a:pPr marL="704088" lvl="2" indent="0">
              <a:buNone/>
            </a:pPr>
            <a:r>
              <a:rPr lang="ko-KR" altLang="en-US" sz="2000" dirty="0" smtClean="0"/>
              <a:t>    예외 </a:t>
            </a:r>
            <a:r>
              <a:rPr lang="ko-KR" altLang="en-US" sz="2000" dirty="0"/>
              <a:t>처리 코드</a:t>
            </a:r>
          </a:p>
          <a:p>
            <a:pPr marL="704088" lvl="2" indent="0">
              <a:buNone/>
            </a:pPr>
            <a:r>
              <a:rPr lang="en-US" altLang="ko-KR" sz="2000" b="1" dirty="0"/>
              <a:t>[</a:t>
            </a:r>
            <a:r>
              <a:rPr lang="en-US" altLang="ko-KR" sz="2400" b="1" dirty="0">
                <a:solidFill>
                  <a:srgbClr val="0070C0"/>
                </a:solidFill>
              </a:rPr>
              <a:t>else:</a:t>
            </a:r>
            <a:endParaRPr lang="ko-KR" altLang="en-US" sz="2000" b="1" dirty="0">
              <a:solidFill>
                <a:srgbClr val="0070C0"/>
              </a:solidFill>
            </a:endParaRPr>
          </a:p>
          <a:p>
            <a:pPr marL="704088" lvl="2" indent="0">
              <a:buNone/>
            </a:pPr>
            <a:r>
              <a:rPr lang="ko-KR" altLang="en-US" sz="2000" dirty="0" smtClean="0"/>
              <a:t>    예외가 </a:t>
            </a:r>
            <a:r>
              <a:rPr lang="ko-KR" altLang="en-US" sz="2000" dirty="0"/>
              <a:t>발생하지 않은 경우 수행할 코드</a:t>
            </a:r>
          </a:p>
          <a:p>
            <a:pPr marL="704088" lvl="2" indent="0">
              <a:buNone/>
            </a:pPr>
            <a:r>
              <a:rPr lang="en-US" altLang="ko-KR" sz="2400" b="1" dirty="0">
                <a:solidFill>
                  <a:srgbClr val="0070C0"/>
                </a:solidFill>
              </a:rPr>
              <a:t>finally:</a:t>
            </a:r>
            <a:endParaRPr lang="ko-KR" altLang="en-US" sz="2400" b="1" dirty="0">
              <a:solidFill>
                <a:srgbClr val="0070C0"/>
              </a:solidFill>
            </a:endParaRPr>
          </a:p>
          <a:p>
            <a:pPr marL="704088" lvl="2" indent="0">
              <a:buNone/>
            </a:pPr>
            <a:r>
              <a:rPr lang="ko-KR" altLang="en-US" sz="2000" dirty="0" smtClean="0"/>
              <a:t>    예외가 </a:t>
            </a:r>
            <a:r>
              <a:rPr lang="ko-KR" altLang="en-US" sz="2000" dirty="0"/>
              <a:t>발생하든 하지 않든 </a:t>
            </a:r>
            <a:r>
              <a:rPr lang="en-US" altLang="ko-KR" sz="2000" dirty="0"/>
              <a:t>try </a:t>
            </a:r>
            <a:r>
              <a:rPr lang="ko-KR" altLang="en-US" sz="2000" dirty="0"/>
              <a:t>블록 이후 수행할 코드</a:t>
            </a:r>
            <a:r>
              <a:rPr lang="en-US" altLang="ko-KR" sz="2000" b="1" dirty="0"/>
              <a:t>]</a:t>
            </a:r>
            <a:endParaRPr lang="ko-KR" altLang="en-US" sz="2000" b="1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/>
              <a:pPr/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2142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Except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412776"/>
            <a:ext cx="7704856" cy="4248472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except</a:t>
            </a:r>
            <a:r>
              <a:rPr lang="ko-KR" altLang="en-US" sz="2000" dirty="0"/>
              <a:t>문은 예외처리 방식에 따라 다음의 세 가지 방식으로 작성할 수 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특정 </a:t>
            </a:r>
            <a:r>
              <a:rPr lang="ko-KR" altLang="en-US" sz="2000" dirty="0"/>
              <a:t>타입의 예외를 처리할 경우</a:t>
            </a:r>
          </a:p>
          <a:p>
            <a:pPr lvl="2"/>
            <a:r>
              <a:rPr lang="en-US" altLang="ko-KR" sz="2000" b="1" dirty="0">
                <a:solidFill>
                  <a:srgbClr val="0070C0"/>
                </a:solidFill>
              </a:rPr>
              <a:t>except </a:t>
            </a:r>
            <a:r>
              <a:rPr lang="ko-KR" altLang="en-US" sz="2000" b="1" dirty="0">
                <a:solidFill>
                  <a:srgbClr val="0070C0"/>
                </a:solidFill>
              </a:rPr>
              <a:t>예외</a:t>
            </a:r>
            <a:r>
              <a:rPr lang="en-US" altLang="ko-KR" sz="2000" b="1" dirty="0">
                <a:solidFill>
                  <a:srgbClr val="0070C0"/>
                </a:solidFill>
              </a:rPr>
              <a:t>_</a:t>
            </a:r>
            <a:r>
              <a:rPr lang="ko-KR" altLang="en-US" sz="2000" b="1" dirty="0">
                <a:solidFill>
                  <a:srgbClr val="0070C0"/>
                </a:solidFill>
              </a:rPr>
              <a:t>타입</a:t>
            </a:r>
            <a:r>
              <a:rPr lang="en-US" altLang="ko-KR" sz="2000" b="1" dirty="0">
                <a:solidFill>
                  <a:srgbClr val="0070C0"/>
                </a:solidFill>
              </a:rPr>
              <a:t>:</a:t>
            </a:r>
            <a:endParaRPr lang="ko-KR" altLang="en-US" sz="2000" b="1" dirty="0">
              <a:solidFill>
                <a:srgbClr val="0070C0"/>
              </a:solidFill>
            </a:endParaRPr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 smtClean="0"/>
              <a:t>특정 </a:t>
            </a:r>
            <a:r>
              <a:rPr lang="ko-KR" altLang="en-US" sz="2000" dirty="0"/>
              <a:t>타입의 예외 객체를 예외</a:t>
            </a:r>
            <a:r>
              <a:rPr lang="en-US" altLang="ko-KR" sz="2000" dirty="0"/>
              <a:t>_</a:t>
            </a:r>
            <a:r>
              <a:rPr lang="ko-KR" altLang="en-US" sz="2000" dirty="0"/>
              <a:t>변수로 받아서 예외 처리에 사용할 경우</a:t>
            </a:r>
          </a:p>
          <a:p>
            <a:pPr lvl="2"/>
            <a:r>
              <a:rPr lang="en-US" altLang="ko-KR" sz="2000" b="1" dirty="0">
                <a:solidFill>
                  <a:srgbClr val="0070C0"/>
                </a:solidFill>
              </a:rPr>
              <a:t>except </a:t>
            </a:r>
            <a:r>
              <a:rPr lang="ko-KR" altLang="en-US" sz="2000" b="1" dirty="0">
                <a:solidFill>
                  <a:srgbClr val="0070C0"/>
                </a:solidFill>
              </a:rPr>
              <a:t>예외</a:t>
            </a:r>
            <a:r>
              <a:rPr lang="en-US" altLang="ko-KR" sz="2000" b="1" dirty="0">
                <a:solidFill>
                  <a:srgbClr val="0070C0"/>
                </a:solidFill>
              </a:rPr>
              <a:t>_</a:t>
            </a:r>
            <a:r>
              <a:rPr lang="ko-KR" altLang="en-US" sz="2000" b="1" dirty="0">
                <a:solidFill>
                  <a:srgbClr val="0070C0"/>
                </a:solidFill>
              </a:rPr>
              <a:t>타입 </a:t>
            </a:r>
            <a:r>
              <a:rPr lang="en-US" altLang="ko-KR" sz="2000" b="1" dirty="0">
                <a:solidFill>
                  <a:srgbClr val="FF0000"/>
                </a:solidFill>
              </a:rPr>
              <a:t>as</a:t>
            </a:r>
            <a:r>
              <a:rPr lang="en-US" altLang="ko-KR" sz="2000" b="1" dirty="0">
                <a:solidFill>
                  <a:srgbClr val="0070C0"/>
                </a:solidFill>
              </a:rPr>
              <a:t> </a:t>
            </a:r>
            <a:r>
              <a:rPr lang="ko-KR" altLang="en-US" sz="2000" b="1" dirty="0">
                <a:solidFill>
                  <a:srgbClr val="0070C0"/>
                </a:solidFill>
              </a:rPr>
              <a:t>예외</a:t>
            </a:r>
            <a:r>
              <a:rPr lang="en-US" altLang="ko-KR" sz="2000" b="1" dirty="0">
                <a:solidFill>
                  <a:srgbClr val="0070C0"/>
                </a:solidFill>
              </a:rPr>
              <a:t>_</a:t>
            </a:r>
            <a:r>
              <a:rPr lang="ko-KR" altLang="en-US" sz="2000" b="1" dirty="0">
                <a:solidFill>
                  <a:srgbClr val="0070C0"/>
                </a:solidFill>
              </a:rPr>
              <a:t>변수</a:t>
            </a:r>
            <a:r>
              <a:rPr lang="en-US" altLang="ko-KR" sz="2000" b="1" dirty="0">
                <a:solidFill>
                  <a:srgbClr val="0070C0"/>
                </a:solidFill>
              </a:rPr>
              <a:t>:</a:t>
            </a:r>
            <a:endParaRPr lang="ko-KR" altLang="en-US" sz="2000" b="1" dirty="0">
              <a:solidFill>
                <a:srgbClr val="0070C0"/>
              </a:solidFill>
            </a:endParaRPr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 smtClean="0"/>
              <a:t>모든 </a:t>
            </a:r>
            <a:r>
              <a:rPr lang="ko-KR" altLang="en-US" sz="2000" dirty="0"/>
              <a:t>타입의 예외를 처리할 경우</a:t>
            </a:r>
          </a:p>
          <a:p>
            <a:pPr lvl="2"/>
            <a:r>
              <a:rPr lang="en-US" altLang="ko-KR" sz="2000" b="1" dirty="0">
                <a:solidFill>
                  <a:srgbClr val="0070C0"/>
                </a:solidFill>
              </a:rPr>
              <a:t>except:</a:t>
            </a:r>
            <a:endParaRPr lang="ko-KR" altLang="en-US" sz="2000" b="1" dirty="0">
              <a:solidFill>
                <a:srgbClr val="0070C0"/>
              </a:solidFill>
            </a:endParaRP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3172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476672"/>
            <a:ext cx="7200800" cy="4752528"/>
          </a:xfrm>
          <a:solidFill>
            <a:srgbClr val="E7F4F5"/>
          </a:solidFill>
        </p:spPr>
        <p:txBody>
          <a:bodyPr>
            <a:normAutofit/>
          </a:bodyPr>
          <a:lstStyle/>
          <a:p>
            <a:pPr marL="88900" lvl="2" indent="0">
              <a:buNone/>
            </a:pPr>
            <a:r>
              <a:rPr lang="en-US" altLang="ko-KR" sz="1800" dirty="0"/>
              <a:t># exception_divide2.py</a:t>
            </a:r>
          </a:p>
          <a:p>
            <a:pPr marL="88900" lvl="2" indent="0">
              <a:buNone/>
            </a:pPr>
            <a:endParaRPr lang="en-US" altLang="ko-KR" sz="1800" dirty="0" smtClean="0"/>
          </a:p>
          <a:p>
            <a:pPr marL="88900" lvl="2" indent="0">
              <a:buNone/>
            </a:pPr>
            <a:r>
              <a:rPr lang="en-US" altLang="ko-KR" sz="1800" dirty="0" err="1" smtClean="0"/>
              <a:t>def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divide(m, n):</a:t>
            </a:r>
          </a:p>
          <a:p>
            <a:pPr marL="88900" lvl="2" indent="0">
              <a:buNone/>
            </a:pPr>
            <a:r>
              <a:rPr lang="en-US" altLang="ko-KR" sz="1800" dirty="0" smtClean="0">
                <a:solidFill>
                  <a:srgbClr val="C00000"/>
                </a:solidFill>
              </a:rPr>
              <a:t>    try</a:t>
            </a:r>
            <a:r>
              <a:rPr lang="en-US" altLang="ko-KR" sz="1800" dirty="0" smtClean="0"/>
              <a:t>:</a:t>
            </a:r>
            <a:endParaRPr lang="en-US" altLang="ko-KR" sz="1800" dirty="0"/>
          </a:p>
          <a:p>
            <a:pPr marL="88900" lvl="2" indent="0">
              <a:buNone/>
            </a:pPr>
            <a:r>
              <a:rPr lang="en-US" altLang="ko-KR" sz="1800" dirty="0" smtClean="0"/>
              <a:t>        result </a:t>
            </a:r>
            <a:r>
              <a:rPr lang="en-US" altLang="ko-KR" sz="1800" dirty="0"/>
              <a:t>= m / n</a:t>
            </a:r>
          </a:p>
          <a:p>
            <a:pPr marL="88900" lvl="2" indent="0"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C00000"/>
                </a:solidFill>
              </a:rPr>
              <a:t>except </a:t>
            </a:r>
            <a:r>
              <a:rPr lang="en-US" altLang="ko-KR" sz="1800" dirty="0" err="1">
                <a:solidFill>
                  <a:srgbClr val="C00000"/>
                </a:solidFill>
              </a:rPr>
              <a:t>ZeroDivisionError</a:t>
            </a:r>
            <a:r>
              <a:rPr lang="en-US" altLang="ko-KR" sz="1800" dirty="0" smtClean="0">
                <a:solidFill>
                  <a:srgbClr val="C00000"/>
                </a:solidFill>
              </a:rPr>
              <a:t>:</a:t>
            </a:r>
            <a:endParaRPr lang="en-US" altLang="ko-KR" sz="1800" dirty="0">
              <a:solidFill>
                <a:srgbClr val="C00000"/>
              </a:solidFill>
            </a:endParaRPr>
          </a:p>
          <a:p>
            <a:pPr marL="88900" lvl="2" indent="0">
              <a:buNone/>
            </a:pPr>
            <a:r>
              <a:rPr lang="en-US" altLang="ko-KR" sz="1800" dirty="0" smtClean="0"/>
              <a:t>        print</a:t>
            </a:r>
            <a:r>
              <a:rPr lang="en-US" altLang="ko-KR" sz="1800" dirty="0"/>
              <a:t>("0</a:t>
            </a:r>
            <a:r>
              <a:rPr lang="ko-KR" altLang="en-US" sz="1800" dirty="0"/>
              <a:t>으로 나눌 수 없습니다</a:t>
            </a:r>
            <a:r>
              <a:rPr lang="en-US" altLang="ko-KR" sz="1800" dirty="0"/>
              <a:t>.“)</a:t>
            </a:r>
            <a:endParaRPr lang="ko-KR" altLang="en-US" sz="1800" dirty="0"/>
          </a:p>
          <a:p>
            <a:pPr marL="88900" lvl="2" indent="0"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C00000"/>
                </a:solidFill>
              </a:rPr>
              <a:t>except:</a:t>
            </a:r>
            <a:endParaRPr lang="en-US" altLang="ko-KR" sz="1800" dirty="0">
              <a:solidFill>
                <a:srgbClr val="C00000"/>
              </a:solidFill>
            </a:endParaRPr>
          </a:p>
          <a:p>
            <a:pPr marL="88900" lvl="2" indent="0">
              <a:buNone/>
            </a:pPr>
            <a:r>
              <a:rPr lang="en-US" altLang="ko-KR" sz="1800" dirty="0" smtClean="0"/>
              <a:t>        print</a:t>
            </a:r>
            <a:r>
              <a:rPr lang="en-US" altLang="ko-KR" sz="1800" dirty="0"/>
              <a:t>(“</a:t>
            </a:r>
            <a:r>
              <a:rPr lang="en-US" altLang="ko-KR" sz="1800" dirty="0" err="1">
                <a:solidFill>
                  <a:srgbClr val="002060"/>
                </a:solidFill>
              </a:rPr>
              <a:t>ZeroDivisionError</a:t>
            </a:r>
            <a:r>
              <a:rPr lang="en-US" altLang="ko-KR" sz="1800" dirty="0">
                <a:solidFill>
                  <a:srgbClr val="002060"/>
                </a:solidFill>
              </a:rPr>
              <a:t> </a:t>
            </a:r>
            <a:r>
              <a:rPr lang="ko-KR" altLang="en-US" sz="1800" dirty="0">
                <a:solidFill>
                  <a:srgbClr val="002060"/>
                </a:solidFill>
              </a:rPr>
              <a:t>이외의 예외가 발생했습니다</a:t>
            </a:r>
            <a:r>
              <a:rPr lang="en-US" altLang="ko-KR" sz="1800" dirty="0">
                <a:solidFill>
                  <a:srgbClr val="002060"/>
                </a:solidFill>
              </a:rPr>
              <a:t>.”)</a:t>
            </a:r>
            <a:endParaRPr lang="ko-KR" altLang="en-US" sz="1800" dirty="0">
              <a:solidFill>
                <a:srgbClr val="002060"/>
              </a:solidFill>
            </a:endParaRPr>
          </a:p>
          <a:p>
            <a:pPr marL="88900" lvl="2" indent="0">
              <a:buNone/>
            </a:pPr>
            <a:r>
              <a:rPr lang="en-US" altLang="ko-KR" sz="1800" dirty="0" smtClean="0"/>
              <a:t>    else:</a:t>
            </a:r>
            <a:endParaRPr lang="en-US" altLang="ko-KR" sz="1800" dirty="0"/>
          </a:p>
          <a:p>
            <a:pPr marL="88900" lvl="2" indent="0">
              <a:buNone/>
            </a:pPr>
            <a:r>
              <a:rPr lang="en-US" altLang="ko-KR" sz="1800" dirty="0" smtClean="0"/>
              <a:t>        return </a:t>
            </a:r>
            <a:r>
              <a:rPr lang="en-US" altLang="ko-KR" sz="1800" dirty="0"/>
              <a:t>result</a:t>
            </a:r>
          </a:p>
          <a:p>
            <a:pPr marL="88900" lvl="2" indent="0"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70C0"/>
                </a:solidFill>
              </a:rPr>
              <a:t>finally: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 marL="88900" lvl="2" indent="0">
              <a:buNone/>
            </a:pPr>
            <a:r>
              <a:rPr lang="en-US" altLang="ko-KR" sz="1800" dirty="0" smtClean="0"/>
              <a:t>        print</a:t>
            </a:r>
            <a:r>
              <a:rPr lang="en-US" altLang="ko-KR" sz="1800" dirty="0"/>
              <a:t>("</a:t>
            </a:r>
            <a:r>
              <a:rPr lang="ko-KR" altLang="en-US" sz="1800" dirty="0"/>
              <a:t>나눗셈 연산입니다</a:t>
            </a:r>
            <a:r>
              <a:rPr lang="en-US" altLang="ko-KR" sz="1800" dirty="0" smtClean="0"/>
              <a:t>.")</a:t>
            </a:r>
            <a:endParaRPr lang="ko-KR" altLang="en-US" sz="18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436096" y="3664292"/>
            <a:ext cx="3240360" cy="300506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lang="ko-KR" altLang="en-US" sz="1600" b="0" kern="1200" dirty="0" smtClean="0">
                <a:solidFill>
                  <a:srgbClr val="4044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lang="ko-KR" altLang="en-US" sz="1600" b="0" kern="1200" dirty="0" smtClean="0">
                <a:solidFill>
                  <a:srgbClr val="4044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lang="ko-KR" altLang="en-US" sz="1600" b="0" kern="1200" dirty="0" smtClean="0">
                <a:solidFill>
                  <a:srgbClr val="4044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lang="ko-KR" altLang="en-US" sz="1600" b="0" kern="1200" dirty="0" smtClean="0">
                <a:solidFill>
                  <a:srgbClr val="4044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lang="ko-KR" altLang="en-US" sz="1600" b="0" kern="1200" dirty="0">
                <a:solidFill>
                  <a:srgbClr val="4044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2" indent="88900">
              <a:buFontTx/>
              <a:buNone/>
            </a:pPr>
            <a:r>
              <a:rPr lang="en-US" altLang="ko-KR" sz="1800" dirty="0" smtClean="0"/>
              <a:t>if __name__ == "__main__":</a:t>
            </a:r>
          </a:p>
          <a:p>
            <a:pPr marL="0" lvl="2" indent="88900">
              <a:buFontTx/>
              <a:buNone/>
            </a:pPr>
            <a:r>
              <a:rPr lang="en-US" altLang="ko-KR" sz="1800" dirty="0" smtClean="0"/>
              <a:t>    res = divide(3, 2)</a:t>
            </a:r>
          </a:p>
          <a:p>
            <a:pPr marL="0" lvl="2" indent="88900">
              <a:buFontTx/>
              <a:buNone/>
            </a:pPr>
            <a:r>
              <a:rPr lang="en-US" altLang="ko-KR" sz="1800" dirty="0" smtClean="0"/>
              <a:t>    print(res)</a:t>
            </a:r>
          </a:p>
          <a:p>
            <a:pPr marL="0" lvl="2" indent="88900">
              <a:buFontTx/>
              <a:buNone/>
            </a:pPr>
            <a:r>
              <a:rPr lang="en-US" altLang="ko-KR" sz="1800" dirty="0" smtClean="0"/>
              <a:t>    print()</a:t>
            </a:r>
          </a:p>
          <a:p>
            <a:pPr marL="0" lvl="2" indent="88900">
              <a:buFontTx/>
              <a:buNone/>
            </a:pPr>
            <a:r>
              <a:rPr lang="en-US" altLang="ko-KR" sz="1800" dirty="0" smtClean="0"/>
              <a:t>    res = divide(3, 0)</a:t>
            </a:r>
          </a:p>
          <a:p>
            <a:pPr marL="0" lvl="2" indent="88900">
              <a:buFontTx/>
              <a:buNone/>
            </a:pPr>
            <a:r>
              <a:rPr lang="en-US" altLang="ko-KR" sz="1800" dirty="0" smtClean="0"/>
              <a:t>    print(res)</a:t>
            </a:r>
          </a:p>
          <a:p>
            <a:pPr marL="0" lvl="2" indent="88900">
              <a:buFontTx/>
              <a:buNone/>
            </a:pPr>
            <a:r>
              <a:rPr lang="en-US" altLang="ko-KR" sz="1800" dirty="0" smtClean="0"/>
              <a:t>    print()</a:t>
            </a:r>
          </a:p>
          <a:p>
            <a:pPr marL="0" lvl="2" indent="88900">
              <a:buFontTx/>
              <a:buNone/>
            </a:pPr>
            <a:r>
              <a:rPr lang="en-US" altLang="ko-KR" sz="1800" dirty="0" smtClean="0"/>
              <a:t>    res = divide(None, 2)</a:t>
            </a:r>
          </a:p>
          <a:p>
            <a:pPr marL="0" lvl="2" indent="88900">
              <a:buFontTx/>
              <a:buNone/>
            </a:pPr>
            <a:r>
              <a:rPr lang="en-US" altLang="ko-KR" sz="1800" dirty="0" smtClean="0"/>
              <a:t>    print(res)</a:t>
            </a:r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/>
              <a:pPr/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3614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60648"/>
            <a:ext cx="5544616" cy="6435079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/>
              <a:pPr/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2632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예외 발생 시키기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340768"/>
            <a:ext cx="7992888" cy="4248472"/>
          </a:xfrm>
        </p:spPr>
        <p:txBody>
          <a:bodyPr/>
          <a:lstStyle/>
          <a:p>
            <a:r>
              <a:rPr lang="ko-KR" altLang="en-US" sz="2000" dirty="0"/>
              <a:t>상황에 따라서 프로그래머가 의도적으로 예외를 발생시켜야 할 경우도 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 smtClean="0"/>
              <a:t>이럴 </a:t>
            </a:r>
            <a:r>
              <a:rPr lang="ko-KR" altLang="en-US" sz="2000" dirty="0"/>
              <a:t>경우 </a:t>
            </a:r>
            <a:r>
              <a:rPr lang="en-US" altLang="ko-KR" sz="2000" dirty="0"/>
              <a:t>raise </a:t>
            </a:r>
            <a:r>
              <a:rPr lang="ko-KR" altLang="en-US" sz="2000" dirty="0"/>
              <a:t>구문을 이용해서 예외를 강제로 발생시킬 수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>
                <a:solidFill>
                  <a:srgbClr val="C00000"/>
                </a:solidFill>
              </a:rPr>
              <a:t>raise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[</a:t>
            </a:r>
            <a:r>
              <a:rPr lang="ko-KR" altLang="en-US" sz="2000" dirty="0"/>
              <a:t>예외</a:t>
            </a:r>
            <a:r>
              <a:rPr lang="en-US" altLang="ko-KR" sz="2000" dirty="0" smtClean="0"/>
              <a:t>]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C00000"/>
                </a:solidFill>
              </a:rPr>
              <a:t>    raise </a:t>
            </a:r>
            <a:r>
              <a:rPr lang="en-US" altLang="ko-KR" sz="2000" dirty="0"/>
              <a:t>[</a:t>
            </a:r>
            <a:r>
              <a:rPr lang="ko-KR" altLang="en-US" sz="2000" dirty="0"/>
              <a:t>예외</a:t>
            </a:r>
            <a:r>
              <a:rPr lang="en-US" altLang="ko-KR" sz="2000" dirty="0"/>
              <a:t>(</a:t>
            </a:r>
            <a:r>
              <a:rPr lang="ko-KR" altLang="en-US" sz="2000" dirty="0"/>
              <a:t>데이터</a:t>
            </a:r>
            <a:r>
              <a:rPr lang="en-US" altLang="ko-KR" sz="2000" dirty="0"/>
              <a:t>)]</a:t>
            </a:r>
            <a:endParaRPr lang="ko-KR" altLang="en-US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529406"/>
            <a:ext cx="4824536" cy="400083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/>
              <a:pPr/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4398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340768"/>
            <a:ext cx="4968552" cy="4248472"/>
          </a:xfrm>
        </p:spPr>
        <p:txBody>
          <a:bodyPr/>
          <a:lstStyle/>
          <a:p>
            <a:pPr marL="179388" lvl="2" indent="0">
              <a:buNone/>
            </a:pPr>
            <a:r>
              <a:rPr lang="en-US" altLang="ko-KR" dirty="0"/>
              <a:t>&gt;&gt;&gt; </a:t>
            </a:r>
            <a:r>
              <a:rPr lang="en-US" altLang="ko-KR" b="1" dirty="0">
                <a:solidFill>
                  <a:srgbClr val="0070C0"/>
                </a:solidFill>
              </a:rPr>
              <a:t>raise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TypeError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179388" lvl="2" indent="0">
              <a:buNone/>
            </a:pPr>
            <a:r>
              <a:rPr lang="en-US" altLang="ko-KR" dirty="0" err="1"/>
              <a:t>Traceback</a:t>
            </a:r>
            <a:r>
              <a:rPr lang="en-US" altLang="ko-KR" dirty="0"/>
              <a:t> (most recent call last):</a:t>
            </a:r>
          </a:p>
          <a:p>
            <a:pPr marL="179388" lvl="2" indent="0">
              <a:buNone/>
            </a:pPr>
            <a:r>
              <a:rPr lang="en-US" altLang="ko-KR" dirty="0" smtClean="0"/>
              <a:t>  File </a:t>
            </a:r>
            <a:r>
              <a:rPr lang="en-US" altLang="ko-KR" dirty="0"/>
              <a:t>“&lt;</a:t>
            </a:r>
            <a:r>
              <a:rPr lang="en-US" altLang="ko-KR" dirty="0" err="1"/>
              <a:t>stdin</a:t>
            </a:r>
            <a:r>
              <a:rPr lang="en-US" altLang="ko-KR" dirty="0"/>
              <a:t>&gt;”, line 1, in ?</a:t>
            </a:r>
          </a:p>
          <a:p>
            <a:pPr marL="179388" lvl="2" indent="0">
              <a:buNone/>
            </a:pPr>
            <a:r>
              <a:rPr lang="en-US" altLang="ko-KR" dirty="0" err="1" smtClean="0"/>
              <a:t>TypeError</a:t>
            </a:r>
            <a:endParaRPr lang="en-US" altLang="ko-KR" dirty="0" smtClean="0"/>
          </a:p>
          <a:p>
            <a:pPr marL="179388" lvl="2" indent="0">
              <a:buNone/>
            </a:pPr>
            <a:endParaRPr lang="en-US" altLang="ko-KR" dirty="0"/>
          </a:p>
          <a:p>
            <a:pPr marL="179388" lvl="2" indent="0">
              <a:buNone/>
            </a:pPr>
            <a:r>
              <a:rPr lang="en-US" altLang="ko-KR" dirty="0"/>
              <a:t>&gt;&gt;&gt; </a:t>
            </a:r>
            <a:r>
              <a:rPr lang="en-US" altLang="ko-KR" b="1" dirty="0">
                <a:solidFill>
                  <a:srgbClr val="0070C0"/>
                </a:solidFill>
              </a:rPr>
              <a:t>raise </a:t>
            </a:r>
            <a:r>
              <a:rPr lang="en-US" altLang="ko-KR" b="1" dirty="0" err="1">
                <a:solidFill>
                  <a:srgbClr val="0070C0"/>
                </a:solidFill>
              </a:rPr>
              <a:t>TypeError</a:t>
            </a:r>
            <a:r>
              <a:rPr lang="en-US" altLang="ko-KR" b="1" dirty="0">
                <a:solidFill>
                  <a:srgbClr val="0070C0"/>
                </a:solidFill>
              </a:rPr>
              <a:t>(“</a:t>
            </a:r>
            <a:r>
              <a:rPr lang="ko-KR" altLang="en-US" b="1" dirty="0">
                <a:solidFill>
                  <a:srgbClr val="0070C0"/>
                </a:solidFill>
              </a:rPr>
              <a:t>타입 오류입니다</a:t>
            </a:r>
            <a:r>
              <a:rPr lang="en-US" altLang="ko-KR" b="1" dirty="0" smtClean="0">
                <a:solidFill>
                  <a:srgbClr val="0070C0"/>
                </a:solidFill>
              </a:rPr>
              <a:t>.”)</a:t>
            </a:r>
            <a:endParaRPr lang="ko-KR" altLang="en-US" b="1" dirty="0">
              <a:solidFill>
                <a:srgbClr val="0070C0"/>
              </a:solidFill>
            </a:endParaRPr>
          </a:p>
          <a:p>
            <a:pPr marL="179388" lvl="2" indent="0">
              <a:buNone/>
            </a:pPr>
            <a:r>
              <a:rPr lang="en-US" altLang="ko-KR" dirty="0" err="1"/>
              <a:t>Traceback</a:t>
            </a:r>
            <a:r>
              <a:rPr lang="en-US" altLang="ko-KR" dirty="0"/>
              <a:t> (most recent call last):</a:t>
            </a:r>
          </a:p>
          <a:p>
            <a:pPr marL="179388" lvl="2" indent="0">
              <a:buNone/>
            </a:pPr>
            <a:r>
              <a:rPr lang="en-US" altLang="ko-KR" dirty="0" smtClean="0"/>
              <a:t>  File </a:t>
            </a:r>
            <a:r>
              <a:rPr lang="en-US" altLang="ko-KR" dirty="0"/>
              <a:t>“&lt;</a:t>
            </a:r>
            <a:r>
              <a:rPr lang="en-US" altLang="ko-KR" dirty="0" err="1"/>
              <a:t>stdin</a:t>
            </a:r>
            <a:r>
              <a:rPr lang="en-US" altLang="ko-KR" dirty="0"/>
              <a:t>&gt;”, line 1, in ?</a:t>
            </a:r>
          </a:p>
          <a:p>
            <a:pPr marL="179388" lvl="2" indent="0">
              <a:buNone/>
            </a:pPr>
            <a:r>
              <a:rPr lang="en-US" altLang="ko-KR" dirty="0" err="1"/>
              <a:t>TypeError</a:t>
            </a:r>
            <a:r>
              <a:rPr lang="en-US" altLang="ko-KR" dirty="0"/>
              <a:t>: </a:t>
            </a:r>
            <a:r>
              <a:rPr lang="ko-KR" altLang="en-US" dirty="0"/>
              <a:t>타입 오류입니다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179388" indent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/>
              <a:pPr/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2618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예외의 새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만들어 예외 발생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13384"/>
            <a:ext cx="8315344" cy="5616624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0022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예외의 인자를 추출하는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208912" cy="4248472"/>
          </a:xfrm>
        </p:spPr>
        <p:txBody>
          <a:bodyPr>
            <a:normAutofit/>
          </a:bodyPr>
          <a:lstStyle/>
          <a:p>
            <a:pPr marL="704088" lvl="2" indent="0">
              <a:buNone/>
            </a:pPr>
            <a:r>
              <a:rPr lang="en-US" altLang="ko-KR" sz="2000" dirty="0"/>
              <a:t>&gt;&gt;&gt; try:</a:t>
            </a:r>
            <a:endParaRPr lang="ko-KR" altLang="en-US" sz="2000" dirty="0"/>
          </a:p>
          <a:p>
            <a:pPr marL="704088" lvl="2" indent="0">
              <a:buNone/>
            </a:pPr>
            <a:r>
              <a:rPr lang="en-US" altLang="ko-KR" sz="2000" dirty="0"/>
              <a:t>. . . </a:t>
            </a:r>
            <a:r>
              <a:rPr lang="en-US" altLang="ko-KR" sz="2000" dirty="0" smtClean="0"/>
              <a:t>    raise </a:t>
            </a:r>
            <a:r>
              <a:rPr lang="en-US" altLang="ko-KR" sz="2000" dirty="0" err="1"/>
              <a:t>TypeError</a:t>
            </a:r>
            <a:r>
              <a:rPr lang="en-US" altLang="ko-KR" sz="2000" dirty="0"/>
              <a:t>(“</a:t>
            </a:r>
            <a:r>
              <a:rPr lang="ko-KR" altLang="en-US" sz="2000" dirty="0"/>
              <a:t>타입 오류입니다</a:t>
            </a:r>
            <a:r>
              <a:rPr lang="en-US" altLang="ko-KR" sz="2000" dirty="0"/>
              <a:t>.”, “</a:t>
            </a:r>
            <a:r>
              <a:rPr lang="ko-KR" altLang="en-US" sz="2000" dirty="0"/>
              <a:t>이것은 예제입니다</a:t>
            </a:r>
            <a:r>
              <a:rPr lang="en-US" altLang="ko-KR" sz="2000" dirty="0"/>
              <a:t>.”)</a:t>
            </a:r>
            <a:endParaRPr lang="ko-KR" altLang="en-US" sz="2000" dirty="0"/>
          </a:p>
          <a:p>
            <a:pPr marL="704088" lvl="2" indent="0">
              <a:buNone/>
            </a:pPr>
            <a:r>
              <a:rPr lang="en-US" altLang="ko-KR" sz="2000" dirty="0"/>
              <a:t>. . . </a:t>
            </a:r>
            <a:r>
              <a:rPr lang="en-US" altLang="ko-KR" sz="2000" b="1" dirty="0">
                <a:solidFill>
                  <a:srgbClr val="0070C0"/>
                </a:solidFill>
              </a:rPr>
              <a:t>except</a:t>
            </a:r>
            <a:r>
              <a:rPr lang="en-US" altLang="ko-KR" sz="2000" dirty="0">
                <a:solidFill>
                  <a:srgbClr val="C00000"/>
                </a:solidFill>
              </a:rPr>
              <a:t> </a:t>
            </a:r>
            <a:r>
              <a:rPr lang="en-US" altLang="ko-KR" sz="2000" dirty="0" err="1"/>
              <a:t>TypeError</a:t>
            </a:r>
            <a:r>
              <a:rPr lang="en-US" altLang="ko-KR" sz="2000" dirty="0"/>
              <a:t> </a:t>
            </a:r>
            <a:r>
              <a:rPr lang="en-US" altLang="ko-KR" sz="2000" b="1" dirty="0">
                <a:solidFill>
                  <a:srgbClr val="0070C0"/>
                </a:solidFill>
              </a:rPr>
              <a:t>as</a:t>
            </a:r>
            <a:r>
              <a:rPr lang="en-US" altLang="ko-KR" sz="2000" dirty="0"/>
              <a:t> </a:t>
            </a:r>
            <a:r>
              <a:rPr lang="en-US" altLang="ko-KR" sz="2000" b="1" dirty="0">
                <a:solidFill>
                  <a:srgbClr val="C00000"/>
                </a:solidFill>
              </a:rPr>
              <a:t>e:</a:t>
            </a:r>
            <a:endParaRPr lang="ko-KR" altLang="en-US" sz="2000" b="1" dirty="0">
              <a:solidFill>
                <a:srgbClr val="C00000"/>
              </a:solidFill>
            </a:endParaRPr>
          </a:p>
          <a:p>
            <a:pPr marL="704088" lvl="2" indent="0">
              <a:buNone/>
            </a:pPr>
            <a:r>
              <a:rPr lang="en-US" altLang="ko-KR" sz="2000" dirty="0"/>
              <a:t>. . . </a:t>
            </a:r>
            <a:r>
              <a:rPr lang="en-US" altLang="ko-KR" sz="2000" dirty="0" smtClean="0"/>
              <a:t>    print(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e</a:t>
            </a:r>
            <a:r>
              <a:rPr lang="en-US" altLang="ko-KR" sz="2000" dirty="0" err="1" smtClean="0"/>
              <a:t>.args</a:t>
            </a:r>
            <a:r>
              <a:rPr lang="en-US" altLang="ko-KR" sz="2000" dirty="0"/>
              <a:t>)</a:t>
            </a:r>
            <a:endParaRPr lang="ko-KR" altLang="en-US" sz="2000" dirty="0"/>
          </a:p>
          <a:p>
            <a:pPr marL="704088" lvl="2" indent="0">
              <a:buNone/>
            </a:pPr>
            <a:r>
              <a:rPr lang="en-US" altLang="ko-KR" sz="2000" dirty="0"/>
              <a:t>. . .</a:t>
            </a:r>
            <a:endParaRPr lang="ko-KR" altLang="en-US" sz="2000" dirty="0"/>
          </a:p>
          <a:p>
            <a:pPr marL="704088" lvl="2" indent="0">
              <a:buNone/>
            </a:pPr>
            <a:r>
              <a:rPr lang="en-US" altLang="ko-KR" sz="2000" dirty="0"/>
              <a:t>(“</a:t>
            </a:r>
            <a:r>
              <a:rPr lang="ko-KR" altLang="en-US" sz="2000" dirty="0"/>
              <a:t>타입 오류입니다</a:t>
            </a:r>
            <a:r>
              <a:rPr lang="en-US" altLang="ko-KR" sz="2000" dirty="0"/>
              <a:t>.”, “</a:t>
            </a:r>
            <a:r>
              <a:rPr lang="ko-KR" altLang="en-US" sz="2000" dirty="0"/>
              <a:t>이것은 예제입니다</a:t>
            </a:r>
            <a:r>
              <a:rPr lang="en-US" altLang="ko-KR" sz="2000" dirty="0"/>
              <a:t>.”)</a:t>
            </a:r>
            <a:endParaRPr lang="ko-KR" altLang="en-US" sz="2000" dirty="0"/>
          </a:p>
          <a:p>
            <a:pPr marL="704088" lvl="2" indent="0">
              <a:buNone/>
            </a:pPr>
            <a:r>
              <a:rPr lang="en-US" altLang="ko-KR" sz="2000" dirty="0" smtClean="0"/>
              <a:t>&gt;&gt;&gt;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501008"/>
            <a:ext cx="4248472" cy="3166206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/>
              <a:pPr/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2221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 </a:t>
            </a:r>
            <a:r>
              <a:rPr lang="ko-KR" altLang="en-US" dirty="0" smtClean="0"/>
              <a:t>사용자 </a:t>
            </a:r>
            <a:r>
              <a:rPr lang="ko-KR" altLang="en-US" smtClean="0"/>
              <a:t>정의 예외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700808"/>
            <a:ext cx="7704856" cy="4248472"/>
          </a:xfrm>
        </p:spPr>
        <p:txBody>
          <a:bodyPr/>
          <a:lstStyle/>
          <a:p>
            <a:r>
              <a:rPr lang="ko-KR" altLang="en-US" sz="2000" dirty="0" smtClean="0"/>
              <a:t>만약 </a:t>
            </a:r>
            <a:r>
              <a:rPr lang="ko-KR" altLang="en-US" sz="2000" dirty="0" smtClean="0">
                <a:solidFill>
                  <a:srgbClr val="2F08C0"/>
                </a:solidFill>
              </a:rPr>
              <a:t>내장 예외가 아닌 </a:t>
            </a:r>
            <a:r>
              <a:rPr lang="ko-KR" altLang="en-US" sz="2000" dirty="0">
                <a:solidFill>
                  <a:srgbClr val="2F08C0"/>
                </a:solidFill>
              </a:rPr>
              <a:t>예외 상황에는 </a:t>
            </a:r>
            <a:r>
              <a:rPr lang="ko-KR" altLang="en-US" sz="2000" dirty="0"/>
              <a:t>어떻게 해야 할까</a:t>
            </a:r>
            <a:r>
              <a:rPr lang="en-US" altLang="ko-KR" sz="2000" dirty="0"/>
              <a:t>? 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이 </a:t>
            </a:r>
            <a:r>
              <a:rPr lang="ko-KR" altLang="en-US" sz="2000" dirty="0"/>
              <a:t>경우에는 프로그래머가 예외를 정의해서 </a:t>
            </a:r>
            <a:r>
              <a:rPr lang="ko-KR" altLang="en-US" sz="2000" dirty="0" smtClean="0"/>
              <a:t>써야 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예를 </a:t>
            </a:r>
            <a:r>
              <a:rPr lang="ko-KR" altLang="en-US" sz="2000" dirty="0"/>
              <a:t>들어서 나이를 입력 받는다고 할 때 나이가 음수가 되거나 </a:t>
            </a:r>
            <a:r>
              <a:rPr lang="en-US" altLang="ko-KR" sz="2000" dirty="0" smtClean="0"/>
              <a:t>250</a:t>
            </a:r>
            <a:r>
              <a:rPr lang="ko-KR" altLang="en-US" sz="2000" dirty="0"/>
              <a:t>세 이상이 되면 이는 정상적인 상황이 아니다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나이 예외 상황이 발생했고 이에 대한 예외를 발생시켜야 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/>
              <a:pPr/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497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sz="2400" dirty="0" smtClean="0"/>
              <a:t>1 </a:t>
            </a:r>
            <a:r>
              <a:rPr lang="ko-KR" altLang="en-US" sz="2400" dirty="0" smtClean="0"/>
              <a:t>예외</a:t>
            </a:r>
            <a:endParaRPr lang="ko-KR" altLang="en-US" sz="2400" dirty="0"/>
          </a:p>
          <a:p>
            <a:pPr marL="109728" indent="0">
              <a:buNone/>
            </a:pPr>
            <a:r>
              <a:rPr lang="en-US" altLang="ko-KR" sz="2400" dirty="0" smtClean="0"/>
              <a:t>2 </a:t>
            </a:r>
            <a:r>
              <a:rPr lang="ko-KR" altLang="en-US" sz="2400" dirty="0" smtClean="0"/>
              <a:t>예외 </a:t>
            </a:r>
            <a:r>
              <a:rPr lang="ko-KR" altLang="en-US" sz="2400" dirty="0"/>
              <a:t>처리</a:t>
            </a:r>
          </a:p>
          <a:p>
            <a:pPr marL="109728" indent="0">
              <a:buNone/>
            </a:pPr>
            <a:r>
              <a:rPr lang="en-US" altLang="ko-KR" sz="2400" dirty="0" smtClean="0"/>
              <a:t>3 </a:t>
            </a:r>
            <a:r>
              <a:rPr lang="ko-KR" altLang="en-US" sz="2400" dirty="0" smtClean="0"/>
              <a:t>예외 </a:t>
            </a:r>
            <a:r>
              <a:rPr lang="ko-KR" altLang="en-US" sz="2400" dirty="0"/>
              <a:t>발생시키기</a:t>
            </a:r>
          </a:p>
          <a:p>
            <a:pPr marL="109728" indent="0">
              <a:buNone/>
            </a:pPr>
            <a:r>
              <a:rPr lang="en-US" altLang="ko-KR" sz="2400" dirty="0" smtClean="0"/>
              <a:t>4 </a:t>
            </a:r>
            <a:r>
              <a:rPr lang="ko-KR" altLang="en-US" sz="2400" dirty="0" smtClean="0"/>
              <a:t>사용자 </a:t>
            </a:r>
            <a:r>
              <a:rPr lang="ko-KR" altLang="en-US" sz="2400" dirty="0"/>
              <a:t>정의 </a:t>
            </a:r>
            <a:r>
              <a:rPr lang="ko-KR" altLang="en-US" sz="2400" dirty="0" smtClean="0"/>
              <a:t>예외</a:t>
            </a:r>
            <a:endParaRPr lang="en-US" altLang="ko-KR" sz="2400" dirty="0" smtClean="0"/>
          </a:p>
          <a:p>
            <a:pPr marL="109728" indent="0">
              <a:buNone/>
            </a:pPr>
            <a:r>
              <a:rPr lang="en-US" altLang="ko-KR" sz="2400" dirty="0" smtClean="0"/>
              <a:t>5 </a:t>
            </a:r>
            <a:r>
              <a:rPr lang="ko-KR" altLang="en-US" sz="2400" dirty="0" smtClean="0"/>
              <a:t>성적 </a:t>
            </a:r>
            <a:r>
              <a:rPr lang="ko-KR" altLang="en-US" sz="2400" dirty="0"/>
              <a:t>처리 시스템 구현을 통한 예외 처리 </a:t>
            </a:r>
            <a:r>
              <a:rPr lang="ko-KR" altLang="en-US" sz="2400" dirty="0" smtClean="0"/>
              <a:t>알아보기</a:t>
            </a:r>
            <a:endParaRPr lang="ko-KR" altLang="en-US" sz="2400" dirty="0"/>
          </a:p>
          <a:p>
            <a:pPr marL="109728" indent="0" fontAlgn="base" latinLnBrk="0">
              <a:buNone/>
            </a:pP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179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340768"/>
            <a:ext cx="7704856" cy="4824535"/>
          </a:xfrm>
          <a:solidFill>
            <a:srgbClr val="E7F4F5"/>
          </a:solidFill>
        </p:spPr>
        <p:txBody>
          <a:bodyPr>
            <a:noAutofit/>
          </a:bodyPr>
          <a:lstStyle/>
          <a:p>
            <a:pPr marL="179388" lvl="2" indent="-90488">
              <a:buNone/>
            </a:pPr>
            <a:r>
              <a:rPr lang="en-US" altLang="ko-KR" dirty="0"/>
              <a:t># age_exception.py</a:t>
            </a:r>
          </a:p>
          <a:p>
            <a:pPr marL="179388" lvl="2" indent="-90488">
              <a:buNone/>
            </a:pPr>
            <a:endParaRPr lang="en-US" altLang="ko-KR" dirty="0" smtClean="0"/>
          </a:p>
          <a:p>
            <a:pPr marL="179388" lvl="2" indent="-90488">
              <a:buNone/>
            </a:pPr>
            <a:r>
              <a:rPr lang="en-US" altLang="ko-KR" dirty="0" smtClean="0"/>
              <a:t># </a:t>
            </a:r>
            <a:r>
              <a:rPr lang="ko-KR" altLang="en-US" dirty="0"/>
              <a:t>사용자 정의 예외를 정의 </a:t>
            </a:r>
          </a:p>
          <a:p>
            <a:pPr marL="179388" lvl="2" indent="-90488">
              <a:buNone/>
            </a:pPr>
            <a:r>
              <a:rPr lang="en-US" altLang="ko-KR" dirty="0"/>
              <a:t>class </a:t>
            </a:r>
            <a:r>
              <a:rPr lang="en-US" altLang="ko-KR" dirty="0" err="1">
                <a:solidFill>
                  <a:srgbClr val="2F08C0"/>
                </a:solidFill>
              </a:rPr>
              <a:t>AgeException</a:t>
            </a:r>
            <a:r>
              <a:rPr lang="en-US" altLang="ko-KR" dirty="0"/>
              <a:t>(Exception</a:t>
            </a:r>
            <a:r>
              <a:rPr lang="en-US" altLang="ko-KR" dirty="0" smtClean="0"/>
              <a:t>):</a:t>
            </a:r>
            <a:endParaRPr lang="en-US" altLang="ko-KR" dirty="0"/>
          </a:p>
          <a:p>
            <a:pPr marL="179388" lvl="2" indent="-90488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__(self, </a:t>
            </a:r>
            <a:r>
              <a:rPr lang="en-US" altLang="ko-KR" dirty="0" err="1"/>
              <a:t>msg</a:t>
            </a:r>
            <a:r>
              <a:rPr lang="en-US" altLang="ko-KR" dirty="0"/>
              <a:t>):</a:t>
            </a:r>
          </a:p>
          <a:p>
            <a:pPr marL="179388" lvl="2" indent="-90488">
              <a:buNone/>
            </a:pPr>
            <a:r>
              <a:rPr lang="en-US" altLang="ko-KR" dirty="0" smtClean="0"/>
              <a:t>        </a:t>
            </a:r>
            <a:r>
              <a:rPr lang="en-US" altLang="ko-KR" dirty="0" err="1" smtClean="0"/>
              <a:t>self</a:t>
            </a:r>
            <a:r>
              <a:rPr lang="en-US" altLang="ko-KR" dirty="0" err="1"/>
              <a:t>._message</a:t>
            </a:r>
            <a:r>
              <a:rPr lang="en-US" altLang="ko-KR" dirty="0"/>
              <a:t> = </a:t>
            </a:r>
            <a:r>
              <a:rPr lang="en-US" altLang="ko-KR" dirty="0" err="1"/>
              <a:t>msg</a:t>
            </a:r>
            <a:endParaRPr lang="en-US" altLang="ko-KR" dirty="0"/>
          </a:p>
          <a:p>
            <a:pPr marL="179388" lvl="2" indent="-90488">
              <a:buNone/>
            </a:pPr>
            <a:endParaRPr lang="en-US" altLang="ko-KR" dirty="0" smtClean="0"/>
          </a:p>
          <a:p>
            <a:pPr marL="179388" lvl="2" indent="-90488">
              <a:buNone/>
            </a:pP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/>
              <a:t>input_age</a:t>
            </a:r>
            <a:r>
              <a:rPr lang="en-US" altLang="ko-KR" dirty="0"/>
              <a:t>():</a:t>
            </a:r>
          </a:p>
          <a:p>
            <a:pPr marL="179388" lvl="2" indent="-90488">
              <a:buNone/>
            </a:pPr>
            <a:r>
              <a:rPr lang="en-US" altLang="ko-KR" dirty="0" smtClean="0"/>
              <a:t>    age </a:t>
            </a:r>
            <a:r>
              <a:rPr lang="en-US" altLang="ko-KR" dirty="0"/>
              <a:t>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나이를 입력해 주세요</a:t>
            </a:r>
            <a:r>
              <a:rPr lang="en-US" altLang="ko-KR" dirty="0"/>
              <a:t>: "))</a:t>
            </a:r>
            <a:endParaRPr lang="ko-KR" altLang="en-US" dirty="0"/>
          </a:p>
          <a:p>
            <a:pPr marL="179388" lvl="2" indent="-90488">
              <a:buNone/>
            </a:pPr>
            <a:r>
              <a:rPr lang="en-US" altLang="ko-KR" dirty="0" smtClean="0"/>
              <a:t>        </a:t>
            </a:r>
          </a:p>
          <a:p>
            <a:pPr marL="179388" lvl="2" indent="-90488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if </a:t>
            </a:r>
            <a:r>
              <a:rPr lang="en-US" altLang="ko-KR" dirty="0"/>
              <a:t>age &lt; 0:</a:t>
            </a:r>
          </a:p>
          <a:p>
            <a:pPr marL="179388" lvl="2" indent="-90488">
              <a:buNone/>
            </a:pPr>
            <a:r>
              <a:rPr lang="en-US" altLang="ko-KR" dirty="0" smtClean="0"/>
              <a:t>        raise </a:t>
            </a:r>
            <a:r>
              <a:rPr lang="en-US" altLang="ko-KR" dirty="0" err="1"/>
              <a:t>AgeException</a:t>
            </a:r>
            <a:r>
              <a:rPr lang="en-US" altLang="ko-KR" dirty="0"/>
              <a:t>("</a:t>
            </a:r>
            <a:r>
              <a:rPr lang="ko-KR" altLang="en-US" dirty="0"/>
              <a:t>나이는 음수가 될 수 없습니다</a:t>
            </a:r>
            <a:r>
              <a:rPr lang="en-US" altLang="ko-KR" dirty="0"/>
              <a:t>.")</a:t>
            </a:r>
            <a:endParaRPr lang="ko-KR" altLang="en-US" dirty="0"/>
          </a:p>
          <a:p>
            <a:pPr marL="179388" lvl="2" indent="-90488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</a:t>
            </a:r>
            <a:r>
              <a:rPr lang="en-US" altLang="ko-KR" dirty="0"/>
              <a:t>age &gt; </a:t>
            </a:r>
            <a:r>
              <a:rPr lang="en-US" altLang="ko-KR" dirty="0" smtClean="0"/>
              <a:t>250</a:t>
            </a:r>
            <a:r>
              <a:rPr lang="en-US" altLang="ko-KR" dirty="0"/>
              <a:t>:</a:t>
            </a:r>
          </a:p>
          <a:p>
            <a:pPr marL="179388" lvl="2" indent="-90488">
              <a:buNone/>
            </a:pPr>
            <a:r>
              <a:rPr lang="en-US" altLang="ko-KR" dirty="0" smtClean="0"/>
              <a:t>        raise </a:t>
            </a:r>
            <a:r>
              <a:rPr lang="en-US" altLang="ko-KR" dirty="0" err="1"/>
              <a:t>AgeException</a:t>
            </a:r>
            <a:r>
              <a:rPr lang="en-US" altLang="ko-KR" dirty="0" smtClean="0"/>
              <a:t>(“250</a:t>
            </a:r>
            <a:r>
              <a:rPr lang="ko-KR" altLang="en-US" dirty="0"/>
              <a:t>세 이상 살 수 있을 까요</a:t>
            </a:r>
            <a:r>
              <a:rPr lang="en-US" altLang="ko-KR" dirty="0"/>
              <a:t>?")</a:t>
            </a:r>
            <a:endParaRPr lang="ko-KR" altLang="en-US" dirty="0"/>
          </a:p>
          <a:p>
            <a:pPr marL="179388" lvl="2" indent="-90488">
              <a:buNone/>
            </a:pPr>
            <a:r>
              <a:rPr lang="en-US" altLang="ko-KR" dirty="0" smtClean="0"/>
              <a:t>    else</a:t>
            </a:r>
            <a:r>
              <a:rPr lang="en-US" altLang="ko-KR" dirty="0"/>
              <a:t>:</a:t>
            </a:r>
          </a:p>
          <a:p>
            <a:pPr marL="179388" lvl="2" indent="-90488">
              <a:buNone/>
            </a:pPr>
            <a:r>
              <a:rPr lang="en-US" altLang="ko-KR" dirty="0" smtClean="0"/>
              <a:t>        return age</a:t>
            </a:r>
            <a:endParaRPr lang="en-US" altLang="ko-KR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16016" y="1309936"/>
            <a:ext cx="4248472" cy="2304255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lang="ko-KR" altLang="en-US" sz="1600" b="0" kern="1200" dirty="0" smtClean="0">
                <a:solidFill>
                  <a:srgbClr val="4044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lang="ko-KR" altLang="en-US" sz="1600" b="0" kern="1200" dirty="0" smtClean="0">
                <a:solidFill>
                  <a:srgbClr val="4044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lang="ko-KR" altLang="en-US" sz="1600" b="0" kern="1200" dirty="0" smtClean="0">
                <a:solidFill>
                  <a:srgbClr val="4044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lang="ko-KR" altLang="en-US" sz="1600" b="0" kern="1200" dirty="0" smtClean="0">
                <a:solidFill>
                  <a:srgbClr val="4044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lang="ko-KR" altLang="en-US" sz="1600" b="0" kern="1200" dirty="0">
                <a:solidFill>
                  <a:srgbClr val="4044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88900" lvl="2" indent="0">
              <a:buFontTx/>
              <a:buNone/>
            </a:pPr>
            <a:r>
              <a:rPr lang="en-US" altLang="ko-KR" dirty="0" smtClean="0"/>
              <a:t>if __name__ == "__main__":</a:t>
            </a:r>
          </a:p>
          <a:p>
            <a:pPr marL="88900" lvl="2" indent="0">
              <a:buFontTx/>
              <a:buNone/>
            </a:pPr>
            <a:r>
              <a:rPr lang="en-US" altLang="ko-KR" dirty="0" smtClean="0"/>
              <a:t>    try:</a:t>
            </a:r>
          </a:p>
          <a:p>
            <a:pPr marL="88900" lvl="2" indent="0">
              <a:buFontTx/>
              <a:buNone/>
            </a:pPr>
            <a:r>
              <a:rPr lang="en-US" altLang="ko-KR" dirty="0" smtClean="0"/>
              <a:t>        age = </a:t>
            </a:r>
            <a:r>
              <a:rPr lang="en-US" altLang="ko-KR" dirty="0" err="1" smtClean="0"/>
              <a:t>input_age</a:t>
            </a:r>
            <a:r>
              <a:rPr lang="en-US" altLang="ko-KR" dirty="0" smtClean="0"/>
              <a:t>()</a:t>
            </a:r>
          </a:p>
          <a:p>
            <a:pPr marL="88900" lvl="2" indent="0">
              <a:buFontTx/>
              <a:buNone/>
            </a:pPr>
            <a:r>
              <a:rPr lang="en-US" altLang="ko-KR" dirty="0" smtClean="0"/>
              <a:t>    except </a:t>
            </a:r>
            <a:r>
              <a:rPr lang="en-US" altLang="ko-KR" dirty="0" err="1" smtClean="0"/>
              <a:t>AgeException</a:t>
            </a:r>
            <a:r>
              <a:rPr lang="en-US" altLang="ko-KR" dirty="0" smtClean="0"/>
              <a:t> as e: </a:t>
            </a:r>
          </a:p>
          <a:p>
            <a:pPr marL="88900" lvl="2" indent="0">
              <a:buFontTx/>
              <a:buNone/>
            </a:pPr>
            <a:r>
              <a:rPr lang="en-US" altLang="ko-KR" dirty="0" smtClean="0"/>
              <a:t>        print(</a:t>
            </a:r>
            <a:r>
              <a:rPr lang="en-US" altLang="ko-KR" dirty="0" err="1" smtClean="0"/>
              <a:t>e.args</a:t>
            </a:r>
            <a:r>
              <a:rPr lang="en-US" altLang="ko-KR" dirty="0" smtClean="0"/>
              <a:t>[0])</a:t>
            </a:r>
          </a:p>
          <a:p>
            <a:pPr marL="88900" lvl="2" indent="0">
              <a:buFontTx/>
              <a:buNone/>
            </a:pPr>
            <a:r>
              <a:rPr lang="en-US" altLang="ko-KR" dirty="0" smtClean="0"/>
              <a:t>    else:</a:t>
            </a:r>
          </a:p>
          <a:p>
            <a:pPr marL="88900" lvl="2" indent="0">
              <a:buFontTx/>
              <a:buNone/>
            </a:pPr>
            <a:r>
              <a:rPr lang="en-US" altLang="ko-KR" dirty="0" smtClean="0"/>
              <a:t>        print("</a:t>
            </a:r>
            <a:r>
              <a:rPr lang="ko-KR" altLang="en-US" dirty="0" smtClean="0"/>
              <a:t>나이는 </a:t>
            </a:r>
            <a:r>
              <a:rPr lang="en-US" altLang="ko-KR" dirty="0" smtClean="0"/>
              <a:t>%d</a:t>
            </a:r>
            <a:r>
              <a:rPr lang="ko-KR" altLang="en-US" dirty="0" smtClean="0"/>
              <a:t>세입니다</a:t>
            </a:r>
            <a:r>
              <a:rPr lang="en-US" altLang="ko-KR" dirty="0" smtClean="0"/>
              <a:t>." % age)</a:t>
            </a:r>
          </a:p>
          <a:p>
            <a:pPr lvl="2"/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501008"/>
            <a:ext cx="2484844" cy="6068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06" y="4221088"/>
            <a:ext cx="2548382" cy="622416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/>
              <a:pPr/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9783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32656"/>
            <a:ext cx="6879031" cy="6192688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/>
              <a:pPr/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656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점수를 입력 받는 상황에서 </a:t>
            </a:r>
            <a:r>
              <a:rPr lang="ko-KR" altLang="en-US" sz="2000" dirty="0">
                <a:solidFill>
                  <a:srgbClr val="2F08C0"/>
                </a:solidFill>
              </a:rPr>
              <a:t>허용된 점수 범위를 넘어선 경우 </a:t>
            </a:r>
            <a:r>
              <a:rPr lang="en-US" altLang="ko-KR" sz="2000" dirty="0" err="1"/>
              <a:t>ScoreError</a:t>
            </a:r>
            <a:r>
              <a:rPr lang="ko-KR" altLang="en-US" sz="2000" dirty="0"/>
              <a:t>를 발생시키는 프로그램을 작성하시오</a:t>
            </a:r>
            <a:r>
              <a:rPr lang="en-US" altLang="ko-KR" sz="2000" dirty="0"/>
              <a:t>. </a:t>
            </a:r>
            <a:r>
              <a:rPr lang="ko-KR" altLang="en-US" sz="2000" dirty="0"/>
              <a:t>허용된 점수 범위는 </a:t>
            </a:r>
            <a:r>
              <a:rPr lang="en-US" altLang="ko-KR" sz="2000" dirty="0"/>
              <a:t>0</a:t>
            </a:r>
            <a:r>
              <a:rPr lang="ko-KR" altLang="en-US" sz="2000" dirty="0"/>
              <a:t>점에서 </a:t>
            </a:r>
            <a:r>
              <a:rPr lang="en-US" altLang="ko-KR" sz="2000" dirty="0"/>
              <a:t>100</a:t>
            </a:r>
            <a:r>
              <a:rPr lang="ko-KR" altLang="en-US" sz="2000" dirty="0"/>
              <a:t>점 사이이다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/>
              <a:pPr/>
              <a:t>22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16" y="2924943"/>
            <a:ext cx="6046035" cy="10076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173014"/>
            <a:ext cx="6317904" cy="105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40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484784"/>
            <a:ext cx="7704856" cy="4248472"/>
          </a:xfrm>
        </p:spPr>
        <p:txBody>
          <a:bodyPr/>
          <a:lstStyle/>
          <a:p>
            <a:r>
              <a:rPr lang="ko-KR" altLang="en-US" sz="2000" dirty="0">
                <a:solidFill>
                  <a:srgbClr val="2F08C0"/>
                </a:solidFill>
              </a:rPr>
              <a:t>리스트에서 값을 읽어 출력하는 프로그램에서 </a:t>
            </a:r>
            <a:r>
              <a:rPr lang="en-US" altLang="ko-KR" sz="2000" dirty="0" err="1">
                <a:solidFill>
                  <a:srgbClr val="2F08C0"/>
                </a:solidFill>
              </a:rPr>
              <a:t>IndexError</a:t>
            </a:r>
            <a:r>
              <a:rPr lang="ko-KR" altLang="en-US" sz="2000" dirty="0">
                <a:solidFill>
                  <a:srgbClr val="2F08C0"/>
                </a:solidFill>
              </a:rPr>
              <a:t>와 </a:t>
            </a:r>
            <a:r>
              <a:rPr lang="en-US" altLang="ko-KR" sz="2000" dirty="0" err="1">
                <a:solidFill>
                  <a:srgbClr val="2F08C0"/>
                </a:solidFill>
              </a:rPr>
              <a:t>KeyboardInterrupt</a:t>
            </a:r>
            <a:r>
              <a:rPr lang="ko-KR" altLang="en-US" sz="2000" dirty="0">
                <a:solidFill>
                  <a:srgbClr val="2F08C0"/>
                </a:solidFill>
              </a:rPr>
              <a:t>를 처리하는 프로그램</a:t>
            </a:r>
            <a:r>
              <a:rPr lang="en-US" altLang="ko-KR" sz="2000" dirty="0">
                <a:solidFill>
                  <a:srgbClr val="2F08C0"/>
                </a:solidFill>
              </a:rPr>
              <a:t>(list_index.py)</a:t>
            </a:r>
            <a:r>
              <a:rPr lang="ko-KR" altLang="en-US" sz="2000" dirty="0">
                <a:solidFill>
                  <a:srgbClr val="2F08C0"/>
                </a:solidFill>
              </a:rPr>
              <a:t>를 작성해 보시오</a:t>
            </a:r>
            <a:r>
              <a:rPr lang="en-US" altLang="ko-KR" sz="2000" dirty="0">
                <a:solidFill>
                  <a:srgbClr val="2F08C0"/>
                </a:solidFill>
              </a:rPr>
              <a:t>.</a:t>
            </a:r>
          </a:p>
          <a:p>
            <a:r>
              <a:rPr lang="ko-KR" altLang="en-US" sz="2000" dirty="0"/>
              <a:t>리스트 </a:t>
            </a:r>
            <a:r>
              <a:rPr lang="en-US" altLang="ko-KR" sz="2000" dirty="0" err="1"/>
              <a:t>num</a:t>
            </a:r>
            <a:r>
              <a:rPr lang="ko-KR" altLang="en-US" sz="2000" dirty="0"/>
              <a:t>에는 </a:t>
            </a:r>
            <a:r>
              <a:rPr lang="en-US" altLang="ko-KR" sz="2000" dirty="0"/>
              <a:t>0</a:t>
            </a:r>
            <a:r>
              <a:rPr lang="ko-KR" altLang="en-US" sz="2000" dirty="0"/>
              <a:t>에서 </a:t>
            </a:r>
            <a:r>
              <a:rPr lang="en-US" altLang="ko-KR" sz="2000" dirty="0"/>
              <a:t>10</a:t>
            </a:r>
            <a:r>
              <a:rPr lang="ko-KR" altLang="en-US" sz="2000" dirty="0"/>
              <a:t>까지의 값이 순차적으로 들어있고</a:t>
            </a:r>
            <a:r>
              <a:rPr lang="en-US" altLang="ko-KR" sz="2000" dirty="0"/>
              <a:t>, </a:t>
            </a:r>
            <a:r>
              <a:rPr lang="ko-KR" altLang="en-US" sz="2000" dirty="0"/>
              <a:t>이를 벗어난 값을 접근할 경우 </a:t>
            </a:r>
            <a:r>
              <a:rPr lang="en-US" altLang="ko-KR" sz="2000" dirty="0"/>
              <a:t>-1</a:t>
            </a:r>
            <a:r>
              <a:rPr lang="ko-KR" altLang="en-US" sz="2000" dirty="0"/>
              <a:t>을 출력하도록 작성하시오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프로그램은 무한 루프를 돌면서 </a:t>
            </a:r>
            <a:r>
              <a:rPr lang="ko-KR" altLang="en-US" sz="2000" dirty="0" smtClean="0"/>
              <a:t>수행하다</a:t>
            </a:r>
            <a:r>
              <a:rPr lang="en-US" altLang="ko-KR" sz="2000" dirty="0" smtClean="0"/>
              <a:t>, </a:t>
            </a:r>
            <a:r>
              <a:rPr lang="en-US" altLang="ko-KR" sz="2000" dirty="0" err="1"/>
              <a:t>Ctrl+C</a:t>
            </a:r>
            <a:r>
              <a:rPr lang="ko-KR" altLang="en-US" sz="2000" dirty="0"/>
              <a:t>가 입력되면 “프로그램을 종료합니다</a:t>
            </a:r>
            <a:r>
              <a:rPr lang="en-US" altLang="ko-KR" sz="2000" dirty="0"/>
              <a:t>.”</a:t>
            </a:r>
            <a:r>
              <a:rPr lang="ko-KR" altLang="en-US" sz="2000" dirty="0"/>
              <a:t>라는 메시지와 함께 프로그램을 종료하도록 하시오</a:t>
            </a:r>
            <a:r>
              <a:rPr lang="en-US" altLang="ko-KR" sz="2000" dirty="0" smtClean="0"/>
              <a:t>. : </a:t>
            </a:r>
          </a:p>
          <a:p>
            <a:pPr lvl="1"/>
            <a:r>
              <a:rPr lang="ko-KR" altLang="en-US" sz="2000" dirty="0" smtClean="0"/>
              <a:t>이 부분은 </a:t>
            </a:r>
            <a:r>
              <a:rPr lang="en-US" altLang="ko-KR" sz="2000" dirty="0" err="1" smtClean="0"/>
              <a:t>jupyter</a:t>
            </a:r>
            <a:r>
              <a:rPr lang="ko-KR" altLang="en-US" sz="2000" dirty="0" smtClean="0"/>
              <a:t>에서는 </a:t>
            </a:r>
            <a:r>
              <a:rPr lang="en-US" altLang="ko-KR" sz="2000" dirty="0" err="1" smtClean="0"/>
              <a:t>ValueError</a:t>
            </a:r>
            <a:r>
              <a:rPr lang="ko-KR" altLang="en-US" sz="2000" dirty="0" smtClean="0"/>
              <a:t>로 처리하고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jupyter</a:t>
            </a:r>
            <a:r>
              <a:rPr lang="ko-KR" altLang="en-US" sz="2000" dirty="0" smtClean="0"/>
              <a:t>가 아닌 다른 </a:t>
            </a:r>
            <a:r>
              <a:rPr lang="en-US" altLang="ko-KR" sz="2000" dirty="0" smtClean="0"/>
              <a:t>IDE</a:t>
            </a:r>
            <a:r>
              <a:rPr lang="ko-KR" altLang="en-US" sz="2000" dirty="0" smtClean="0"/>
              <a:t>에서 </a:t>
            </a:r>
            <a:r>
              <a:rPr lang="en-US" altLang="ko-KR" sz="2000" dirty="0" err="1" smtClean="0"/>
              <a:t>KeyboardInterrupt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로 실행시켜 보십시오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83568" y="621592"/>
            <a:ext cx="7704856" cy="562074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smtClean="0"/>
              <a:t>2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/>
              <a:pPr/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411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예외</a:t>
            </a:r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035274"/>
            <a:ext cx="667702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049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정상 </a:t>
            </a:r>
            <a:r>
              <a:rPr lang="ko-KR" altLang="en-US" dirty="0"/>
              <a:t>종료</a:t>
            </a:r>
          </a:p>
          <a:p>
            <a:pPr lvl="1"/>
            <a:r>
              <a:rPr lang="ko-KR" altLang="en-US" dirty="0"/>
              <a:t>정상 종료는 프로그램이 수행 중에 어떤 오류도 없었고 산출된 최종 결과 또한 아무런 문제가 없는 경우이다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문법 </a:t>
            </a:r>
            <a:r>
              <a:rPr lang="ko-KR" altLang="en-US" dirty="0"/>
              <a:t>오류</a:t>
            </a:r>
          </a:p>
          <a:p>
            <a:pPr lvl="1"/>
            <a:r>
              <a:rPr lang="ko-KR" altLang="en-US" dirty="0"/>
              <a:t>문법 오류는 프로그램 내에 </a:t>
            </a:r>
            <a:r>
              <a:rPr lang="ko-KR" altLang="en-US" dirty="0" err="1"/>
              <a:t>파이썬</a:t>
            </a:r>
            <a:r>
              <a:rPr lang="ko-KR" altLang="en-US" dirty="0"/>
              <a:t> 문법에 어긋나는 코드가 있는 경우에 발생한다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인터프리터가 문법 오류를 지적해 주므로 프로그래머는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문법서를</a:t>
            </a:r>
            <a:r>
              <a:rPr lang="ko-KR" altLang="en-US" dirty="0"/>
              <a:t> 참조하거나 인터넷을 검색하여 오류를 수정하면 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ko-KR" altLang="en-US" dirty="0" smtClean="0"/>
              <a:t>논리 </a:t>
            </a:r>
            <a:r>
              <a:rPr lang="ko-KR" altLang="en-US" dirty="0"/>
              <a:t>오류</a:t>
            </a:r>
          </a:p>
          <a:p>
            <a:pPr lvl="1"/>
            <a:r>
              <a:rPr lang="ko-KR" altLang="en-US" dirty="0"/>
              <a:t>논리 오류는 프로그램이 잘못된 결과를 산출하는 경우를 말한다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디버거를</a:t>
            </a:r>
            <a:r>
              <a:rPr lang="ko-KR" altLang="en-US" dirty="0" smtClean="0"/>
              <a:t> </a:t>
            </a:r>
            <a:r>
              <a:rPr lang="ko-KR" altLang="en-US" dirty="0"/>
              <a:t>이용하여 실행 과정을 추적하고 잘못된 데이터를 산출하는 부분을 수정함으로써 오류를 제거한다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ko-KR" altLang="en-US" sz="1900" dirty="0" smtClean="0"/>
              <a:t>예외</a:t>
            </a:r>
            <a:endParaRPr lang="ko-KR" altLang="en-US" sz="1900" dirty="0"/>
          </a:p>
          <a:p>
            <a:pPr lvl="1"/>
            <a:r>
              <a:rPr lang="ko-KR" altLang="en-US" sz="1900" dirty="0"/>
              <a:t>예외는 프로그램에 문법적인 오류도 없고</a:t>
            </a:r>
            <a:r>
              <a:rPr lang="en-US" altLang="ko-KR" sz="1900" dirty="0"/>
              <a:t>, </a:t>
            </a:r>
            <a:r>
              <a:rPr lang="ko-KR" altLang="en-US" sz="1900" dirty="0"/>
              <a:t>논리적 잘못도 없지만 </a:t>
            </a:r>
            <a:r>
              <a:rPr lang="ko-KR" altLang="en-US" sz="1900" dirty="0">
                <a:solidFill>
                  <a:srgbClr val="0045D0"/>
                </a:solidFill>
              </a:rPr>
              <a:t>상황에 따라 오류를 발생시키는 경우</a:t>
            </a:r>
            <a:r>
              <a:rPr lang="ko-KR" altLang="en-US" sz="1900" dirty="0">
                <a:solidFill>
                  <a:srgbClr val="002060"/>
                </a:solidFill>
              </a:rPr>
              <a:t>를 말한다</a:t>
            </a:r>
            <a:r>
              <a:rPr lang="en-US" altLang="ko-KR" sz="1900" dirty="0">
                <a:solidFill>
                  <a:srgbClr val="002060"/>
                </a:solidFill>
              </a:rPr>
              <a:t>. </a:t>
            </a:r>
            <a:endParaRPr lang="en-US" altLang="ko-KR" sz="1900" dirty="0" smtClean="0">
              <a:solidFill>
                <a:srgbClr val="002060"/>
              </a:solidFill>
            </a:endParaRPr>
          </a:p>
          <a:p>
            <a:pPr lvl="2"/>
            <a:r>
              <a:rPr lang="ko-KR" altLang="en-US" sz="1900" dirty="0" smtClean="0"/>
              <a:t>예를 </a:t>
            </a:r>
            <a:r>
              <a:rPr lang="ko-KR" altLang="en-US" sz="1900" dirty="0"/>
              <a:t>들자면 </a:t>
            </a:r>
            <a:r>
              <a:rPr lang="en-US" altLang="ko-KR" sz="1900" b="1" dirty="0">
                <a:solidFill>
                  <a:srgbClr val="C00000"/>
                </a:solidFill>
              </a:rPr>
              <a:t>0</a:t>
            </a:r>
            <a:r>
              <a:rPr lang="ko-KR" altLang="en-US" sz="1900" b="1" dirty="0">
                <a:solidFill>
                  <a:srgbClr val="C00000"/>
                </a:solidFill>
              </a:rPr>
              <a:t>으로 나누려고 </a:t>
            </a:r>
            <a:r>
              <a:rPr lang="ko-KR" altLang="en-US" sz="1900" dirty="0"/>
              <a:t>하거나 리스트 데이터에 </a:t>
            </a:r>
            <a:r>
              <a:rPr lang="ko-KR" altLang="en-US" sz="1900" b="1" dirty="0">
                <a:solidFill>
                  <a:srgbClr val="0045D0"/>
                </a:solidFill>
              </a:rPr>
              <a:t>인덱스 범위를 넘어서서 접근하려는 경우</a:t>
            </a:r>
            <a:r>
              <a:rPr lang="ko-KR" altLang="en-US" sz="1900" dirty="0"/>
              <a:t>가 대표적인 예외 상황이다</a:t>
            </a:r>
            <a:r>
              <a:rPr lang="en-US" altLang="ko-KR" sz="1900" dirty="0"/>
              <a:t>. </a:t>
            </a:r>
            <a:endParaRPr lang="ko-KR" altLang="en-US" sz="19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/>
              <a:pPr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576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zeroDivisionError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3528392" cy="4248472"/>
          </a:xfrm>
          <a:solidFill>
            <a:srgbClr val="DEF1F2"/>
          </a:solidFill>
        </p:spPr>
        <p:txBody>
          <a:bodyPr/>
          <a:lstStyle/>
          <a:p>
            <a:pPr marL="703263" lvl="2" indent="-528638">
              <a:buNone/>
            </a:pPr>
            <a:r>
              <a:rPr lang="en-US" altLang="ko-KR" sz="1800" dirty="0"/>
              <a:t># exception_divide1.py</a:t>
            </a:r>
          </a:p>
          <a:p>
            <a:pPr marL="703263" lvl="2" indent="-528638">
              <a:buNone/>
            </a:pPr>
            <a:endParaRPr lang="en-US" altLang="ko-KR" sz="1800" dirty="0" smtClean="0"/>
          </a:p>
          <a:p>
            <a:pPr marL="703263" lvl="2" indent="-528638">
              <a:buNone/>
            </a:pPr>
            <a:r>
              <a:rPr lang="en-US" altLang="ko-KR" sz="1800" dirty="0" err="1" smtClean="0"/>
              <a:t>def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divide(m, n):</a:t>
            </a:r>
          </a:p>
          <a:p>
            <a:pPr marL="703263" lvl="2" indent="-528638">
              <a:buNone/>
            </a:pPr>
            <a:r>
              <a:rPr lang="en-US" altLang="ko-KR" sz="1800" dirty="0" smtClean="0"/>
              <a:t>    return </a:t>
            </a:r>
            <a:r>
              <a:rPr lang="en-US" altLang="ko-KR" sz="1800" dirty="0"/>
              <a:t>m / n</a:t>
            </a:r>
          </a:p>
          <a:p>
            <a:pPr marL="703263" lvl="2" indent="-528638">
              <a:buNone/>
            </a:pPr>
            <a:endParaRPr lang="en-US" altLang="ko-KR" sz="1800" dirty="0" smtClean="0"/>
          </a:p>
          <a:p>
            <a:pPr marL="703263" lvl="2" indent="-528638">
              <a:buNone/>
            </a:pPr>
            <a:r>
              <a:rPr lang="en-US" altLang="ko-KR" sz="1800" dirty="0" smtClean="0"/>
              <a:t>if </a:t>
            </a:r>
            <a:r>
              <a:rPr lang="en-US" altLang="ko-KR" sz="1800" dirty="0"/>
              <a:t>__name__ == "__main__":</a:t>
            </a:r>
          </a:p>
          <a:p>
            <a:pPr marL="703263" lvl="2" indent="-528638">
              <a:buNone/>
            </a:pPr>
            <a:r>
              <a:rPr lang="en-US" altLang="ko-KR" sz="1800" dirty="0" smtClean="0"/>
              <a:t>    result </a:t>
            </a:r>
            <a:r>
              <a:rPr lang="en-US" altLang="ko-KR" sz="1800" dirty="0"/>
              <a:t>= divide(3, 2)</a:t>
            </a:r>
          </a:p>
          <a:p>
            <a:pPr marL="703263" lvl="2" indent="-528638">
              <a:buNone/>
            </a:pPr>
            <a:r>
              <a:rPr lang="en-US" altLang="ko-KR" sz="1800" dirty="0" smtClean="0"/>
              <a:t>    print(result</a:t>
            </a:r>
            <a:r>
              <a:rPr lang="en-US" altLang="ko-KR" sz="1800" dirty="0"/>
              <a:t>)</a:t>
            </a:r>
          </a:p>
          <a:p>
            <a:pPr marL="703263" lvl="2" indent="-528638">
              <a:buNone/>
            </a:pPr>
            <a:r>
              <a:rPr lang="en-US" altLang="ko-KR" sz="1800" dirty="0" smtClean="0"/>
              <a:t>    result </a:t>
            </a:r>
            <a:r>
              <a:rPr lang="en-US" altLang="ko-KR" sz="1800" dirty="0"/>
              <a:t>= divide(3, 0)</a:t>
            </a:r>
          </a:p>
          <a:p>
            <a:pPr marL="703263" lvl="2" indent="-528638">
              <a:buNone/>
            </a:pPr>
            <a:r>
              <a:rPr lang="en-US" altLang="ko-KR" sz="1800" dirty="0" smtClean="0"/>
              <a:t>    print(result)</a:t>
            </a:r>
            <a:endParaRPr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548679"/>
            <a:ext cx="4680520" cy="6147167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/>
              <a:pPr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116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556793"/>
            <a:ext cx="7416824" cy="3816423"/>
          </a:xfrm>
        </p:spPr>
        <p:txBody>
          <a:bodyPr/>
          <a:lstStyle/>
          <a:p>
            <a:pPr marL="704088" lvl="2" indent="0">
              <a:buNone/>
            </a:pPr>
            <a:r>
              <a:rPr lang="en-US" altLang="ko-KR" sz="2000" dirty="0"/>
              <a:t>C:\&gt; python exception_divide1.py</a:t>
            </a:r>
          </a:p>
          <a:p>
            <a:pPr marL="704088" lvl="2" indent="0">
              <a:buNone/>
            </a:pPr>
            <a:r>
              <a:rPr lang="en-US" altLang="ko-KR" sz="2000" dirty="0"/>
              <a:t>1.5</a:t>
            </a:r>
          </a:p>
          <a:p>
            <a:pPr marL="704088" lvl="2" indent="0">
              <a:buNone/>
            </a:pPr>
            <a:r>
              <a:rPr lang="en-US" altLang="ko-KR" sz="2000" dirty="0" err="1"/>
              <a:t>Traceback</a:t>
            </a:r>
            <a:r>
              <a:rPr lang="en-US" altLang="ko-KR" sz="2000" dirty="0"/>
              <a:t> (most recent call last):</a:t>
            </a:r>
          </a:p>
          <a:p>
            <a:pPr marL="704088" lvl="2" indent="0">
              <a:buNone/>
            </a:pPr>
            <a:r>
              <a:rPr lang="en-US" altLang="ko-KR" sz="2000" dirty="0"/>
              <a:t>File “.\exception_divide1.py”, line 7, in &lt;module&gt;</a:t>
            </a:r>
          </a:p>
          <a:p>
            <a:pPr marL="704088" lvl="2" indent="0">
              <a:buNone/>
            </a:pPr>
            <a:r>
              <a:rPr lang="en-US" altLang="ko-KR" sz="2000" dirty="0"/>
              <a:t>result = divide(3, 0)</a:t>
            </a:r>
          </a:p>
          <a:p>
            <a:pPr marL="704088" lvl="2" indent="0">
              <a:buNone/>
            </a:pPr>
            <a:r>
              <a:rPr lang="en-US" altLang="ko-KR" sz="2000" dirty="0"/>
              <a:t>File “.\exception_divide1.py”, line 2, in divide</a:t>
            </a:r>
          </a:p>
          <a:p>
            <a:pPr marL="704088" lvl="2" indent="0">
              <a:buNone/>
            </a:pPr>
            <a:r>
              <a:rPr lang="en-US" altLang="ko-KR" sz="2000" dirty="0"/>
              <a:t>return m / n</a:t>
            </a:r>
          </a:p>
          <a:p>
            <a:pPr marL="704088" lvl="2" indent="0">
              <a:buNone/>
            </a:pPr>
            <a:r>
              <a:rPr lang="en-US" altLang="ko-KR" sz="2000" b="1" dirty="0" err="1">
                <a:solidFill>
                  <a:srgbClr val="0070C0"/>
                </a:solidFill>
              </a:rPr>
              <a:t>ZeroDivisionError</a:t>
            </a:r>
            <a:r>
              <a:rPr lang="en-US" altLang="ko-KR" sz="2000" dirty="0"/>
              <a:t>: division by </a:t>
            </a:r>
            <a:r>
              <a:rPr lang="en-US" altLang="ko-KR" sz="2000" dirty="0" smtClean="0"/>
              <a:t>zero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5065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Built-in Exception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349648"/>
            <a:ext cx="8229600" cy="1368152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파이썬에서의</a:t>
            </a:r>
            <a:r>
              <a:rPr lang="ko-KR" altLang="en-US" sz="2000" dirty="0"/>
              <a:t> 예외는 객체이다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 smtClean="0"/>
              <a:t>오류 </a:t>
            </a:r>
            <a:r>
              <a:rPr lang="ko-KR" altLang="en-US" sz="2000" dirty="0"/>
              <a:t>상황에 따라 발생하는 예외들이 미리 정의되어 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이러한 </a:t>
            </a:r>
            <a:r>
              <a:rPr lang="ko-KR" altLang="en-US" sz="2000" dirty="0"/>
              <a:t>예외들을 내장</a:t>
            </a:r>
            <a:r>
              <a:rPr lang="en-US" altLang="ko-KR" sz="2000" dirty="0"/>
              <a:t>(built-in) </a:t>
            </a:r>
            <a:r>
              <a:rPr lang="ko-KR" altLang="en-US" sz="2000" dirty="0"/>
              <a:t>예외라 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415917"/>
              </p:ext>
            </p:extLst>
          </p:nvPr>
        </p:nvGraphicFramePr>
        <p:xfrm>
          <a:off x="539552" y="2564904"/>
          <a:ext cx="7992888" cy="3888432"/>
        </p:xfrm>
        <a:graphic>
          <a:graphicData uri="http://schemas.openxmlformats.org/drawingml/2006/table">
            <a:tbl>
              <a:tblPr/>
              <a:tblGrid>
                <a:gridCol w="2232248"/>
                <a:gridCol w="5760640"/>
              </a:tblGrid>
              <a:tr h="4320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Exception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예외들의 루트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(root)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이다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SystemExit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sys.exit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의해 발생한다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StopIteration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반복자의 중단에서 발생한다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StandardError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내장 예외의 기본 클래스이다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ArithmeticError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수치 예외의 기본 클래스이다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FloatingPointError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부동소수점 연산의 오류에 발생한다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OverflowError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수치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오버플로우에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발생한다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600" b="1" dirty="0" err="1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ZeroDvisionError</a:t>
                      </a:r>
                      <a:endParaRPr lang="en-US" sz="1600" b="1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altLang="ko-KR" sz="1600" b="1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600" b="1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나누거나 </a:t>
                      </a:r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600" b="1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나머지 </a:t>
                      </a:r>
                      <a:r>
                        <a:rPr lang="ko-KR" altLang="en-US" sz="1600" b="1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연산을 할 때 발생한다</a:t>
                      </a:r>
                      <a:r>
                        <a:rPr lang="en-US" altLang="ko-KR" sz="1600" b="1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41488" y="271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3684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98775" y="17732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08577"/>
              </p:ext>
            </p:extLst>
          </p:nvPr>
        </p:nvGraphicFramePr>
        <p:xfrm>
          <a:off x="539552" y="332656"/>
          <a:ext cx="8064896" cy="6380513"/>
        </p:xfrm>
        <a:graphic>
          <a:graphicData uri="http://schemas.openxmlformats.org/drawingml/2006/table">
            <a:tbl>
              <a:tblPr/>
              <a:tblGrid>
                <a:gridCol w="2088232"/>
                <a:gridCol w="5976664"/>
              </a:tblGrid>
              <a:tr h="3990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AssertionError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assert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문에 의해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발생한다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990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AttributeError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이름이 잘못되었을 때 발생한다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990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EnvironmentError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60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파이썬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시스템 외부에서 발생하는 예외들의 기본 클래스이다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990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IOError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I/O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 파일 관련 에러들이다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990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OSError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운영체제 관련 에러들이다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5027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EOFError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input()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함수가 어떤 데이터의 입력도 없이 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EOF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만났을 경우 발생하는 에러이다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16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990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ImportError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import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문이 실패했을 때 발생한다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990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KeyboradInterrupt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중단 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보통 </a:t>
                      </a: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Ctrl+C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의해 생성된다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990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LookupError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인덱싱과 키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에러들의 기본 클래스이다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16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990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600" b="1" dirty="0" err="1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IndexError</a:t>
                      </a:r>
                      <a:endParaRPr lang="en-US" sz="1600" b="1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600" b="1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순차데이터에서 영역을 벗어난 경우 발생한다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990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KeyError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사전에서 존재하지 않는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키에 의해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발생한다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990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MemoryError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 of Memory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오류이다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5027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600" b="1" dirty="0" err="1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NameError</a:t>
                      </a:r>
                      <a:endParaRPr lang="en-US" sz="1600" b="1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사용된 이름이 지역 혹은 전역에서 발견되지 않을 때 발생하는 오류이다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16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990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UnboundLocalError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바운드되지 않은 지역 변수에서 발생한다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990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ReferenceError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참조가 파괴된 후 사용된 약한 참조에 의해 발생한다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741488" y="1905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4105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375657"/>
              </p:ext>
            </p:extLst>
          </p:nvPr>
        </p:nvGraphicFramePr>
        <p:xfrm>
          <a:off x="467544" y="692696"/>
          <a:ext cx="8424936" cy="5455419"/>
        </p:xfrm>
        <a:graphic>
          <a:graphicData uri="http://schemas.openxmlformats.org/drawingml/2006/table">
            <a:tbl>
              <a:tblPr/>
              <a:tblGrid>
                <a:gridCol w="2304256"/>
                <a:gridCol w="6120680"/>
              </a:tblGrid>
              <a:tr h="4408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RuntimeError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분류되지 않은 실시간 오류이다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4408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NotImplementedError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구현되지 않은 요소에 의해 발생한다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4408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SyntaxError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파서가 문법적 오류를 만났을 때 발생한다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16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4408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IndentationError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들여쓰기 오류이다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4408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TabError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일관적이지 않은 탭의 사용에 의한 오류이다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4408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SystemError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60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파이썬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인터프리터가 내부 오류를 발견했을 때 발생한다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16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5418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600" b="1" dirty="0" err="1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TypeError</a:t>
                      </a:r>
                      <a:endParaRPr lang="en-US" sz="1600" b="1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부적절한 타입의 객체가 연산이나 함수에 사용된 경우 발생하는 오류이다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16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4408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600" b="1" dirty="0" err="1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ValueError</a:t>
                      </a:r>
                      <a:endParaRPr lang="en-US" sz="1600" b="1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부적절한 값이 연산이나 함수에 사용된 경우 발생하는 오류이다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16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4408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UnicodeError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유니코드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오류에 대한 기본 클래스이다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16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4408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UnicodedDecodeError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유니코드 </a:t>
                      </a:r>
                      <a:r>
                        <a:rPr lang="ko-KR" altLang="en-US" sz="160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디코딩</a:t>
                      </a:r>
                      <a:r>
                        <a:rPr lang="ko-KR" altLang="en-US" sz="160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 시에 발생하는 에러이다</a:t>
                      </a:r>
                      <a:r>
                        <a:rPr lang="en-US" altLang="ko-KR" sz="160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16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4408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UnicodedEncodeError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유니코드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인코딩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 시에 발생하는 에러이다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16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4499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UnicodedTranslateError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유니코드 번역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 시에 발생하는 에러이다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16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41488" y="23082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/>
              <a:pPr/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014098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2337</TotalTime>
  <Words>1175</Words>
  <Application>Microsoft Office PowerPoint</Application>
  <PresentationFormat>화면 슬라이드 쇼(4:3)</PresentationFormat>
  <Paragraphs>242</Paragraphs>
  <Slides>23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기본 디자인</vt:lpstr>
      <vt:lpstr>기초빅데이터프로그래밍</vt:lpstr>
      <vt:lpstr>목차</vt:lpstr>
      <vt:lpstr>1 예외</vt:lpstr>
      <vt:lpstr>PowerPoint 프레젠테이션</vt:lpstr>
      <vt:lpstr>zeroDivisionError</vt:lpstr>
      <vt:lpstr>PowerPoint 프레젠테이션</vt:lpstr>
      <vt:lpstr>Built-in Exception</vt:lpstr>
      <vt:lpstr>PowerPoint 프레젠테이션</vt:lpstr>
      <vt:lpstr>PowerPoint 프레젠테이션</vt:lpstr>
      <vt:lpstr>ValueError IndexError NameError</vt:lpstr>
      <vt:lpstr>2 예외 처리</vt:lpstr>
      <vt:lpstr>Except </vt:lpstr>
      <vt:lpstr>PowerPoint 프레젠테이션</vt:lpstr>
      <vt:lpstr>PowerPoint 프레젠테이션</vt:lpstr>
      <vt:lpstr>3 예외 발생 시키기</vt:lpstr>
      <vt:lpstr>PowerPoint 프레젠테이션</vt:lpstr>
      <vt:lpstr>예외의 새 인스턴스를 만들어 예외 발생</vt:lpstr>
      <vt:lpstr>예외의 인자를 추출하는 예</vt:lpstr>
      <vt:lpstr>4 사용자 정의 예외</vt:lpstr>
      <vt:lpstr>PowerPoint 프레젠테이션</vt:lpstr>
      <vt:lpstr>PowerPoint 프레젠테이션</vt:lpstr>
      <vt:lpstr>실습 1</vt:lpstr>
      <vt:lpstr>실습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고급응용SW프로그래밍</dc:title>
  <dc:creator>KyungHee Seo</dc:creator>
  <cp:lastModifiedBy>KyungHee Seo</cp:lastModifiedBy>
  <cp:revision>47</cp:revision>
  <dcterms:created xsi:type="dcterms:W3CDTF">2017-01-22T06:53:44Z</dcterms:created>
  <dcterms:modified xsi:type="dcterms:W3CDTF">2021-05-03T10:29:52Z</dcterms:modified>
</cp:coreProperties>
</file>