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65" r:id="rId9"/>
    <p:sldId id="266" r:id="rId10"/>
    <p:sldId id="264" r:id="rId11"/>
    <p:sldId id="261" r:id="rId12"/>
    <p:sldId id="272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12"/>
    <p:restoredTop sz="83536"/>
  </p:normalViewPr>
  <p:slideViewPr>
    <p:cSldViewPr snapToGrid="0">
      <p:cViewPr varScale="1">
        <p:scale>
          <a:sx n="157" d="100"/>
          <a:sy n="157" d="100"/>
        </p:scale>
        <p:origin x="2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18E88-66BD-3945-8AD6-A078097222D4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F4D8C-D114-2F4B-8292-AD077B21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1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F4D8C-D114-2F4B-8292-AD077B214C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3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F4D8C-D114-2F4B-8292-AD077B214C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63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F4D8C-D114-2F4B-8292-AD077B214C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01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F4D8C-D114-2F4B-8292-AD077B214C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8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F4D8C-D114-2F4B-8292-AD077B214C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79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F4D8C-D114-2F4B-8292-AD077B214C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F4D8C-D114-2F4B-8292-AD077B214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2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F4D8C-D114-2F4B-8292-AD077B214C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0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F4D8C-D114-2F4B-8292-AD077B214C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F4D8C-D114-2F4B-8292-AD077B214C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64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F4D8C-D114-2F4B-8292-AD077B214C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9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F4D8C-D114-2F4B-8292-AD077B214C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14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F4D8C-D114-2F4B-8292-AD077B214C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F4D8C-D114-2F4B-8292-AD077B214C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0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5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3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2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3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8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2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9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9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05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458BC8-12D2-CBD5-2A2F-78AF5A8F99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091" t="16644" b="15174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606E4F-D0C7-B376-5107-2FE88C4CF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1223" y="899033"/>
            <a:ext cx="8979909" cy="1376854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Employee Attrition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CD99B-0FD4-F268-E451-9141AD562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n-US" dirty="0"/>
              <a:t>Tommy Mai</a:t>
            </a:r>
          </a:p>
        </p:txBody>
      </p:sp>
    </p:spTree>
    <p:extLst>
      <p:ext uri="{BB962C8B-B14F-4D97-AF65-F5344CB8AC3E}">
        <p14:creationId xmlns:p14="http://schemas.microsoft.com/office/powerpoint/2010/main" val="3629584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6851-2134-166C-A17E-43EDA764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3779521" cy="1097280"/>
          </a:xfrm>
        </p:spPr>
        <p:txBody>
          <a:bodyPr>
            <a:normAutofit fontScale="90000"/>
          </a:bodyPr>
          <a:lstStyle/>
          <a:p>
            <a:r>
              <a:rPr lang="en-US" dirty="0"/>
              <a:t>Monthly Income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95DA90-060B-E0D9-7A22-4FBB4FCC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655" y="281354"/>
            <a:ext cx="7772400" cy="62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2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9D03A-FAED-0474-8C9B-0024E4610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58F9-37F9-5D69-1949-B94CEEC5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155" y="2880360"/>
            <a:ext cx="8183689" cy="1097280"/>
          </a:xfrm>
        </p:spPr>
        <p:txBody>
          <a:bodyPr/>
          <a:lstStyle/>
          <a:p>
            <a:r>
              <a:rPr lang="en-US" dirty="0"/>
              <a:t>Classification Models: Naive Bayes</a:t>
            </a:r>
          </a:p>
        </p:txBody>
      </p:sp>
    </p:spTree>
    <p:extLst>
      <p:ext uri="{BB962C8B-B14F-4D97-AF65-F5344CB8AC3E}">
        <p14:creationId xmlns:p14="http://schemas.microsoft.com/office/powerpoint/2010/main" val="3316777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05A8-179F-A1F5-7EBA-F47F7C7B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202552"/>
            <a:ext cx="10890929" cy="717689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9E8174-CA9F-8CAE-ADE8-2625AE2CE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1331" y="1920241"/>
            <a:ext cx="8949338" cy="49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6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0A9A53A-97DC-1F60-C2FA-8C64FCD74D2C}"/>
              </a:ext>
            </a:extLst>
          </p:cNvPr>
          <p:cNvSpPr txBox="1"/>
          <p:nvPr/>
        </p:nvSpPr>
        <p:spPr>
          <a:xfrm>
            <a:off x="4811783" y="3059668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Naive Bayes Model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37690C-368D-3C10-05C3-80852E6E727A}"/>
              </a:ext>
            </a:extLst>
          </p:cNvPr>
          <p:cNvSpPr txBox="1"/>
          <p:nvPr/>
        </p:nvSpPr>
        <p:spPr>
          <a:xfrm>
            <a:off x="4891933" y="3522620"/>
            <a:ext cx="1955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Accuracy: 0.751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Sensitivity: 0.731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Specificity: 0.789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F1: 0.686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10E404C-7225-F4B1-766D-7B35B9A2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514" y="528081"/>
            <a:ext cx="8649918" cy="1097280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Factors: Overtime, Monthly Income, and Total Working Years</a:t>
            </a:r>
          </a:p>
        </p:txBody>
      </p:sp>
    </p:spTree>
    <p:extLst>
      <p:ext uri="{BB962C8B-B14F-4D97-AF65-F5344CB8AC3E}">
        <p14:creationId xmlns:p14="http://schemas.microsoft.com/office/powerpoint/2010/main" val="143342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E2318-ACA0-EDFF-962B-38BFDD12D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7107-B112-7D7D-DCA8-A9A33BB0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8356-DC80-16DE-2A85-CD1AE32B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Name: Tommy Mai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Company Email: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Tommymai@DDSAnalytics.com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82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2FB4-9A2E-2B87-6DAB-04DF6A84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5553687" cy="1097280"/>
          </a:xfrm>
        </p:spPr>
        <p:txBody>
          <a:bodyPr/>
          <a:lstStyle/>
          <a:p>
            <a:r>
              <a:rPr lang="en-US" dirty="0"/>
              <a:t>Our Role and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3AF2A-F97D-7B96-DD7C-48E27D59B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667" y="2497830"/>
            <a:ext cx="28575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0D8CC-5B08-E05E-4E67-44A13252E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87" y="2468881"/>
            <a:ext cx="4243860" cy="28864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D1B13F-7C44-4083-DF25-C2DCDAA563C9}"/>
              </a:ext>
            </a:extLst>
          </p:cNvPr>
          <p:cNvSpPr txBox="1"/>
          <p:nvPr/>
        </p:nvSpPr>
        <p:spPr>
          <a:xfrm>
            <a:off x="7436597" y="5475720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Client: Frito Lays Executives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61D36-E5F9-E759-B3CD-EB55821398FE}"/>
              </a:ext>
            </a:extLst>
          </p:cNvPr>
          <p:cNvSpPr txBox="1"/>
          <p:nvPr/>
        </p:nvSpPr>
        <p:spPr>
          <a:xfrm>
            <a:off x="692398" y="5486399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DDSAnalytics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Talent Management Company </a:t>
            </a:r>
          </a:p>
        </p:txBody>
      </p:sp>
    </p:spTree>
    <p:extLst>
      <p:ext uri="{BB962C8B-B14F-4D97-AF65-F5344CB8AC3E}">
        <p14:creationId xmlns:p14="http://schemas.microsoft.com/office/powerpoint/2010/main" val="29914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2C9F-9C9A-EE8C-5D0C-45985610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5455921" cy="1097280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CDFEE-AE77-DA86-38AE-4B808D290CAB}"/>
              </a:ext>
            </a:extLst>
          </p:cNvPr>
          <p:cNvSpPr txBox="1"/>
          <p:nvPr/>
        </p:nvSpPr>
        <p:spPr>
          <a:xfrm>
            <a:off x="699977" y="2468881"/>
            <a:ext cx="10771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Our goal is to explore the top 3 factors of employees that correlate with attrition.</a:t>
            </a:r>
            <a:endParaRPr lang="en-US" dirty="0">
              <a:latin typeface="Helvetica Neue" panose="02000503000000020004" pitchFamily="2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2E75F-F6B9-CD33-9DB5-235828718CC4}"/>
              </a:ext>
            </a:extLst>
          </p:cNvPr>
          <p:cNvSpPr txBox="1"/>
          <p:nvPr/>
        </p:nvSpPr>
        <p:spPr>
          <a:xfrm>
            <a:off x="4242316" y="4096254"/>
            <a:ext cx="4058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Cost Savings</a:t>
            </a:r>
          </a:p>
          <a:p>
            <a:pPr marL="342900" indent="-34290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Retention of Top Talent</a:t>
            </a:r>
          </a:p>
          <a:p>
            <a:pPr marL="342900" indent="-34290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 Preventative Strategies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521DE-314C-92F2-726A-E3641961C7BC}"/>
              </a:ext>
            </a:extLst>
          </p:cNvPr>
          <p:cNvSpPr txBox="1"/>
          <p:nvPr/>
        </p:nvSpPr>
        <p:spPr>
          <a:xfrm>
            <a:off x="4242316" y="3742789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Important to our client:</a:t>
            </a:r>
          </a:p>
        </p:txBody>
      </p:sp>
    </p:spTree>
    <p:extLst>
      <p:ext uri="{BB962C8B-B14F-4D97-AF65-F5344CB8AC3E}">
        <p14:creationId xmlns:p14="http://schemas.microsoft.com/office/powerpoint/2010/main" val="382552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5A79-EA9D-9A51-6144-8F1FF822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4647913" cy="1097280"/>
          </a:xfrm>
        </p:spPr>
        <p:txBody>
          <a:bodyPr/>
          <a:lstStyle/>
          <a:p>
            <a:r>
              <a:rPr lang="en-US" dirty="0"/>
              <a:t>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E97B-02D3-7A90-B29F-83073C053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file provides information on all employees.</a:t>
            </a:r>
          </a:p>
          <a:p>
            <a:r>
              <a:rPr lang="en-US" dirty="0"/>
              <a:t>Rows: 870</a:t>
            </a:r>
          </a:p>
          <a:p>
            <a:r>
              <a:rPr lang="en-US" dirty="0"/>
              <a:t>Columns: 36</a:t>
            </a:r>
          </a:p>
          <a:p>
            <a:r>
              <a:rPr lang="en-US" dirty="0"/>
              <a:t>Missing Data: 0</a:t>
            </a:r>
          </a:p>
          <a:p>
            <a:r>
              <a:rPr lang="en-US" dirty="0"/>
              <a:t>Important Qualities: Imbalanced data - 140 Employees Leaving vs. 730 Employees Staying</a:t>
            </a:r>
          </a:p>
        </p:txBody>
      </p:sp>
    </p:spTree>
    <p:extLst>
      <p:ext uri="{BB962C8B-B14F-4D97-AF65-F5344CB8AC3E}">
        <p14:creationId xmlns:p14="http://schemas.microsoft.com/office/powerpoint/2010/main" val="326000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E95F82-2651-0193-AF51-B52816B7B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73" y="344658"/>
            <a:ext cx="12198773" cy="65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2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4246-0408-115C-D6DF-DA274BCA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C1A48-2598-FAC9-364D-375138D44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596" y="2449126"/>
            <a:ext cx="4060915" cy="22243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Monthly Income</a:t>
            </a:r>
          </a:p>
          <a:p>
            <a:r>
              <a:rPr lang="en-US" dirty="0"/>
              <a:t>Second Highest Correlation of (0.154)</a:t>
            </a:r>
          </a:p>
          <a:p>
            <a:r>
              <a:rPr lang="en-US" dirty="0"/>
              <a:t>Decision Tree Importance: (6.71)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82FE01-0B9D-2964-9928-010B20558CBD}"/>
              </a:ext>
            </a:extLst>
          </p:cNvPr>
          <p:cNvSpPr txBox="1">
            <a:spLocks/>
          </p:cNvSpPr>
          <p:nvPr/>
        </p:nvSpPr>
        <p:spPr>
          <a:xfrm>
            <a:off x="3845830" y="2452766"/>
            <a:ext cx="4118767" cy="1928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Total Working Years</a:t>
            </a:r>
          </a:p>
          <a:p>
            <a:r>
              <a:rPr lang="en-US" dirty="0"/>
              <a:t>Highest Numerical Correlation: (0.167)</a:t>
            </a:r>
          </a:p>
          <a:p>
            <a:r>
              <a:rPr lang="en-US" dirty="0"/>
              <a:t>Decision Tree Importance: (5.03)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2C6BED-5BAD-7005-481A-8FBA858295C4}"/>
              </a:ext>
            </a:extLst>
          </p:cNvPr>
          <p:cNvSpPr txBox="1">
            <a:spLocks/>
          </p:cNvSpPr>
          <p:nvPr/>
        </p:nvSpPr>
        <p:spPr>
          <a:xfrm>
            <a:off x="166488" y="2468881"/>
            <a:ext cx="3679342" cy="1912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Overtime</a:t>
            </a:r>
          </a:p>
          <a:p>
            <a:r>
              <a:rPr lang="en-US" dirty="0"/>
              <a:t>Strongest Statistical Predictor (p-value: 2.33e-15)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CF6F5F-4495-5BCC-E1D4-19DD1A0B4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97603"/>
            <a:ext cx="2898962" cy="2179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02249D-979B-6833-C0B3-54925ABBE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535" y="4397603"/>
            <a:ext cx="2279288" cy="23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1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E71EF-FF01-854E-BD78-3EBD2F2CC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A733-96C3-9200-AD6C-07416C5E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187" y="2755567"/>
            <a:ext cx="8571626" cy="1346866"/>
          </a:xfrm>
        </p:spPr>
        <p:txBody>
          <a:bodyPr>
            <a:normAutofit/>
          </a:bodyPr>
          <a:lstStyle/>
          <a:p>
            <a:r>
              <a:rPr lang="en-US" sz="7200" dirty="0"/>
              <a:t>Visualizing The Data</a:t>
            </a:r>
          </a:p>
        </p:txBody>
      </p:sp>
    </p:spTree>
    <p:extLst>
      <p:ext uri="{BB962C8B-B14F-4D97-AF65-F5344CB8AC3E}">
        <p14:creationId xmlns:p14="http://schemas.microsoft.com/office/powerpoint/2010/main" val="79038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909C7-39F4-FFCC-B5DF-BAF166091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D40C-310D-53B5-676B-7F6239E5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2361913" cy="1097280"/>
          </a:xfrm>
        </p:spPr>
        <p:txBody>
          <a:bodyPr/>
          <a:lstStyle/>
          <a:p>
            <a:r>
              <a:rPr lang="en-US" dirty="0"/>
              <a:t>Overtime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9B147-2D6D-F3D6-D896-A3D701619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154" y="895191"/>
            <a:ext cx="9245846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0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BFE0A-AC5E-0452-E854-BE0C7F302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D756-3F82-830A-84AF-D0AD389A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1"/>
            <a:ext cx="4369910" cy="710387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Working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A4E28-7725-3B3E-DD25-225F79013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081988"/>
            <a:ext cx="11551920" cy="461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7839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Custom 6">
    <a:dk1>
      <a:sysClr val="windowText" lastClr="000000"/>
    </a:dk1>
    <a:lt1>
      <a:sysClr val="window" lastClr="FFFFFF"/>
    </a:lt1>
    <a:dk2>
      <a:srgbClr val="0D1C3B"/>
    </a:dk2>
    <a:lt2>
      <a:srgbClr val="F5F2F9"/>
    </a:lt2>
    <a:accent1>
      <a:srgbClr val="1973EB"/>
    </a:accent1>
    <a:accent2>
      <a:srgbClr val="25C8A2"/>
    </a:accent2>
    <a:accent3>
      <a:srgbClr val="BF8ED1"/>
    </a:accent3>
    <a:accent4>
      <a:srgbClr val="FE733C"/>
    </a:accent4>
    <a:accent5>
      <a:srgbClr val="FE5A5A"/>
    </a:accent5>
    <a:accent6>
      <a:srgbClr val="1AC16E"/>
    </a:accent6>
    <a:hlink>
      <a:srgbClr val="1AC16E"/>
    </a:hlink>
    <a:folHlink>
      <a:srgbClr val="00B0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</TotalTime>
  <Words>200</Words>
  <Application>Microsoft Macintosh PowerPoint</Application>
  <PresentationFormat>Widescreen</PresentationFormat>
  <Paragraphs>55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Grandview Display</vt:lpstr>
      <vt:lpstr>Helvetica Neue</vt:lpstr>
      <vt:lpstr>DashVTI</vt:lpstr>
      <vt:lpstr>Employee Attrition Analysis</vt:lpstr>
      <vt:lpstr>Our Role and Client</vt:lpstr>
      <vt:lpstr>Goal</vt:lpstr>
      <vt:lpstr>Exploring the Data</vt:lpstr>
      <vt:lpstr>PowerPoint Presentation</vt:lpstr>
      <vt:lpstr>Statistical Analysis</vt:lpstr>
      <vt:lpstr>Visualizing The Data</vt:lpstr>
      <vt:lpstr>Overtime</vt:lpstr>
      <vt:lpstr>Total Working Years</vt:lpstr>
      <vt:lpstr>Monthly Income </vt:lpstr>
      <vt:lpstr>Classification Models: Naive Bayes</vt:lpstr>
      <vt:lpstr>Confusion Matrix</vt:lpstr>
      <vt:lpstr>Factors: Overtime, Monthly Income, and Total Working Years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Mai, Tommy</dc:creator>
  <cp:lastModifiedBy>Mai, Tommy</cp:lastModifiedBy>
  <cp:revision>5</cp:revision>
  <dcterms:created xsi:type="dcterms:W3CDTF">2024-10-22T03:43:42Z</dcterms:created>
  <dcterms:modified xsi:type="dcterms:W3CDTF">2024-11-01T06:11:34Z</dcterms:modified>
</cp:coreProperties>
</file>