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89785" autoAdjust="0"/>
  </p:normalViewPr>
  <p:slideViewPr>
    <p:cSldViewPr snapToGrid="0">
      <p:cViewPr varScale="1">
        <p:scale>
          <a:sx n="101" d="100"/>
          <a:sy n="101" d="100"/>
        </p:scale>
        <p:origin x="114"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89C0-891E-49C3-BB22-6A752A3EA5CE}" type="datetimeFigureOut">
              <a:rPr kumimoji="1" lang="ja-JP" altLang="en-US" smtClean="0"/>
              <a:t>2019/6/18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B1EB5-4F94-45BD-89A6-EC6C25140034}" type="slidenum">
              <a:rPr kumimoji="1" lang="ja-JP" altLang="en-US" smtClean="0"/>
              <a:t>‹#›</a:t>
            </a:fld>
            <a:endParaRPr kumimoji="1" lang="ja-JP" altLang="en-US"/>
          </a:p>
        </p:txBody>
      </p:sp>
    </p:spTree>
    <p:extLst>
      <p:ext uri="{BB962C8B-B14F-4D97-AF65-F5344CB8AC3E}">
        <p14:creationId xmlns:p14="http://schemas.microsoft.com/office/powerpoint/2010/main" val="16205009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サブチャット表示中はメインチャットの上と下にあったチャットを薄く表示。</a:t>
            </a:r>
            <a:endParaRPr kumimoji="1" lang="ja-JP" altLang="en-US" dirty="0"/>
          </a:p>
        </p:txBody>
      </p:sp>
      <p:sp>
        <p:nvSpPr>
          <p:cNvPr id="4" name="スライド番号プレースホルダー 3"/>
          <p:cNvSpPr>
            <a:spLocks noGrp="1"/>
          </p:cNvSpPr>
          <p:nvPr>
            <p:ph type="sldNum" sz="quarter" idx="10"/>
          </p:nvPr>
        </p:nvSpPr>
        <p:spPr/>
        <p:txBody>
          <a:bodyPr/>
          <a:lstStyle/>
          <a:p>
            <a:fld id="{BBDB1EB5-4F94-45BD-89A6-EC6C25140034}" type="slidenum">
              <a:rPr kumimoji="1" lang="ja-JP" altLang="en-US" smtClean="0"/>
              <a:t>4</a:t>
            </a:fld>
            <a:endParaRPr kumimoji="1" lang="ja-JP" altLang="en-US"/>
          </a:p>
        </p:txBody>
      </p:sp>
    </p:spTree>
    <p:extLst>
      <p:ext uri="{BB962C8B-B14F-4D97-AF65-F5344CB8AC3E}">
        <p14:creationId xmlns:p14="http://schemas.microsoft.com/office/powerpoint/2010/main" val="403853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154100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144184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72769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317244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145716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61291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76918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335466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2747950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2627268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55B7358-1E34-4A99-A976-FF21B903FCD7}" type="datetimeFigureOut">
              <a:rPr kumimoji="1" lang="ja-JP" altLang="en-US" smtClean="0"/>
              <a:t>2019/6/18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392223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B7358-1E34-4A99-A976-FF21B903FCD7}" type="datetimeFigureOut">
              <a:rPr kumimoji="1" lang="ja-JP" altLang="en-US" smtClean="0"/>
              <a:t>2019/6/18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CEE6A-3C6E-4F70-975B-844120CAC2C6}" type="slidenum">
              <a:rPr kumimoji="1" lang="ja-JP" altLang="en-US" smtClean="0"/>
              <a:t>‹#›</a:t>
            </a:fld>
            <a:endParaRPr kumimoji="1" lang="ja-JP" altLang="en-US"/>
          </a:p>
        </p:txBody>
      </p:sp>
    </p:spTree>
    <p:extLst>
      <p:ext uri="{BB962C8B-B14F-4D97-AF65-F5344CB8AC3E}">
        <p14:creationId xmlns:p14="http://schemas.microsoft.com/office/powerpoint/2010/main" val="40097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サブチャット設計</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832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75619" y="-54657"/>
            <a:ext cx="10515600" cy="1325563"/>
          </a:xfrm>
        </p:spPr>
        <p:txBody>
          <a:bodyPr/>
          <a:lstStyle/>
          <a:p>
            <a:r>
              <a:rPr lang="ja-JP" altLang="en-US" dirty="0" smtClean="0"/>
              <a:t>チャット一覧の表示方法</a:t>
            </a:r>
            <a:endParaRPr kumimoji="1" lang="ja-JP" altLang="en-US" dirty="0"/>
          </a:p>
        </p:txBody>
      </p:sp>
      <p:sp>
        <p:nvSpPr>
          <p:cNvPr id="23" name="テキスト ボックス 22"/>
          <p:cNvSpPr txBox="1"/>
          <p:nvPr/>
        </p:nvSpPr>
        <p:spPr>
          <a:xfrm>
            <a:off x="6969211" y="1325563"/>
            <a:ext cx="4744994" cy="4524315"/>
          </a:xfrm>
          <a:prstGeom prst="rect">
            <a:avLst/>
          </a:prstGeom>
          <a:noFill/>
        </p:spPr>
        <p:txBody>
          <a:bodyPr wrap="square" rtlCol="0">
            <a:spAutoFit/>
          </a:bodyPr>
          <a:lstStyle/>
          <a:p>
            <a:r>
              <a:rPr kumimoji="1" lang="ja-JP" altLang="en-US" dirty="0" smtClean="0"/>
              <a:t>・チャットは上から下に流れる。最大表示件数は５件程度を想定。</a:t>
            </a:r>
            <a:endParaRPr kumimoji="1" lang="en-US" altLang="ja-JP" dirty="0" smtClean="0"/>
          </a:p>
          <a:p>
            <a:endParaRPr lang="en-US" altLang="ja-JP" dirty="0"/>
          </a:p>
          <a:p>
            <a:r>
              <a:rPr kumimoji="1" lang="ja-JP" altLang="en-US" dirty="0" smtClean="0"/>
              <a:t>・</a:t>
            </a:r>
            <a:r>
              <a:rPr kumimoji="1" lang="ja-JP" altLang="en-US" dirty="0" smtClean="0"/>
              <a:t>チャットは村をイメー</a:t>
            </a:r>
            <a:r>
              <a:rPr lang="ja-JP" altLang="en-US" dirty="0" smtClean="0"/>
              <a:t>ジ</a:t>
            </a:r>
            <a:r>
              <a:rPr lang="ja-JP" altLang="en-US" dirty="0" smtClean="0"/>
              <a:t>してナチュラルな感じ</a:t>
            </a:r>
            <a:r>
              <a:rPr lang="ja-JP" altLang="en-US" dirty="0" smtClean="0"/>
              <a:t>に</a:t>
            </a:r>
            <a:r>
              <a:rPr lang="ja-JP" altLang="en-US" dirty="0" smtClean="0"/>
              <a:t>まとめる</a:t>
            </a:r>
            <a:endParaRPr lang="en-US" altLang="ja-JP" dirty="0"/>
          </a:p>
          <a:p>
            <a:endParaRPr kumimoji="1" lang="en-US" altLang="ja-JP" dirty="0" smtClean="0"/>
          </a:p>
          <a:p>
            <a:r>
              <a:rPr kumimoji="1" lang="ja-JP" altLang="en-US" dirty="0" smtClean="0"/>
              <a:t>・</a:t>
            </a:r>
            <a:r>
              <a:rPr lang="ja-JP" altLang="en-US" dirty="0"/>
              <a:t>自分のチャットは左、相手のチャットは右から出るよう</a:t>
            </a:r>
            <a:r>
              <a:rPr lang="ja-JP" altLang="en-US" dirty="0" smtClean="0"/>
              <a:t>にし、</a:t>
            </a:r>
            <a:r>
              <a:rPr kumimoji="1" lang="ja-JP" altLang="en-US" dirty="0" smtClean="0"/>
              <a:t>自分</a:t>
            </a:r>
            <a:r>
              <a:rPr kumimoji="1" lang="ja-JP" altLang="en-US" dirty="0" smtClean="0"/>
              <a:t>の</a:t>
            </a:r>
            <a:r>
              <a:rPr kumimoji="1" lang="ja-JP" altLang="en-US" dirty="0" smtClean="0"/>
              <a:t>チャットは</a:t>
            </a:r>
            <a:r>
              <a:rPr kumimoji="1" lang="ja-JP" altLang="en-US" dirty="0" smtClean="0"/>
              <a:t>オレンジ～</a:t>
            </a:r>
            <a:r>
              <a:rPr kumimoji="1" lang="ja-JP" altLang="en-US" dirty="0" smtClean="0"/>
              <a:t>赤、相手</a:t>
            </a:r>
            <a:r>
              <a:rPr kumimoji="1" lang="ja-JP" altLang="en-US" dirty="0" smtClean="0"/>
              <a:t>のチャット</a:t>
            </a:r>
            <a:r>
              <a:rPr kumimoji="1" lang="ja-JP" altLang="en-US" dirty="0" smtClean="0"/>
              <a:t>は緑</a:t>
            </a:r>
            <a:r>
              <a:rPr kumimoji="1" lang="ja-JP" altLang="en-US" dirty="0" smtClean="0"/>
              <a:t>で表</a:t>
            </a:r>
            <a:r>
              <a:rPr kumimoji="1" lang="ja-JP" altLang="en-US" dirty="0" smtClean="0"/>
              <a:t>示する。</a:t>
            </a:r>
            <a:endParaRPr kumimoji="1" lang="en-US" altLang="ja-JP" dirty="0" smtClean="0"/>
          </a:p>
          <a:p>
            <a:endParaRPr lang="en-US" altLang="ja-JP" dirty="0"/>
          </a:p>
          <a:p>
            <a:r>
              <a:rPr lang="ja-JP" altLang="en-US" dirty="0" smtClean="0"/>
              <a:t>・チャットは下のボックスをクリックすることで入力できる</a:t>
            </a:r>
            <a:r>
              <a:rPr lang="ja-JP" altLang="en-US" dirty="0" smtClean="0"/>
              <a:t>。</a:t>
            </a:r>
            <a:endParaRPr lang="en-US" altLang="ja-JP" dirty="0"/>
          </a:p>
          <a:p>
            <a:endParaRPr lang="en-US" altLang="ja-JP" dirty="0" smtClean="0"/>
          </a:p>
          <a:p>
            <a:r>
              <a:rPr kumimoji="1" lang="ja-JP" altLang="en-US" dirty="0" smtClean="0"/>
              <a:t>・スタンプは顔マークをクリックして使用する。</a:t>
            </a:r>
            <a:endParaRPr kumimoji="1" lang="en-US" altLang="ja-JP" dirty="0" smtClean="0"/>
          </a:p>
        </p:txBody>
      </p:sp>
      <p:sp>
        <p:nvSpPr>
          <p:cNvPr id="4" name="正方形/長方形 3"/>
          <p:cNvSpPr/>
          <p:nvPr/>
        </p:nvSpPr>
        <p:spPr>
          <a:xfrm>
            <a:off x="775151" y="1212026"/>
            <a:ext cx="4281295" cy="475138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四角形吹き出し 5"/>
          <p:cNvSpPr/>
          <p:nvPr/>
        </p:nvSpPr>
        <p:spPr>
          <a:xfrm rot="5400000">
            <a:off x="2348828" y="1859419"/>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四角形吹き出し 7"/>
          <p:cNvSpPr/>
          <p:nvPr/>
        </p:nvSpPr>
        <p:spPr>
          <a:xfrm rot="5400000">
            <a:off x="2348828" y="2717815"/>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四角形吹き出し 8"/>
          <p:cNvSpPr/>
          <p:nvPr/>
        </p:nvSpPr>
        <p:spPr>
          <a:xfrm rot="16200000">
            <a:off x="3891063" y="3511461"/>
            <a:ext cx="583597" cy="916867"/>
          </a:xfrm>
          <a:prstGeom prst="wedgeRectCallout">
            <a:avLst>
              <a:gd name="adj1" fmla="val 33522"/>
              <a:gd name="adj2" fmla="val 6674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 name="四角形吹き出し 9"/>
          <p:cNvSpPr/>
          <p:nvPr/>
        </p:nvSpPr>
        <p:spPr>
          <a:xfrm rot="5400000">
            <a:off x="2348828" y="4227162"/>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p:cNvSpPr/>
          <p:nvPr/>
        </p:nvSpPr>
        <p:spPr>
          <a:xfrm>
            <a:off x="804346" y="1806091"/>
            <a:ext cx="772451" cy="36361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932725" y="2385343"/>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7" name="楕円 16"/>
          <p:cNvSpPr/>
          <p:nvPr/>
        </p:nvSpPr>
        <p:spPr>
          <a:xfrm>
            <a:off x="933796" y="3095530"/>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8" name="楕円 17"/>
          <p:cNvSpPr/>
          <p:nvPr/>
        </p:nvSpPr>
        <p:spPr>
          <a:xfrm>
            <a:off x="930689" y="3821679"/>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9" name="楕円 18"/>
          <p:cNvSpPr/>
          <p:nvPr/>
        </p:nvSpPr>
        <p:spPr>
          <a:xfrm>
            <a:off x="928652" y="4463262"/>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784572" y="1248095"/>
            <a:ext cx="862475" cy="329246"/>
          </a:xfrm>
          <a:prstGeom prst="rect">
            <a:avLst/>
          </a:prstGeom>
          <a:noFill/>
        </p:spPr>
        <p:txBody>
          <a:bodyPr wrap="square" rtlCol="0">
            <a:spAutoFit/>
          </a:bodyPr>
          <a:lstStyle/>
          <a:p>
            <a:r>
              <a:rPr lang="en-US" altLang="ja-JP" dirty="0">
                <a:solidFill>
                  <a:schemeClr val="bg1"/>
                </a:solidFill>
              </a:rPr>
              <a:t>P</a:t>
            </a:r>
            <a:r>
              <a:rPr kumimoji="1" lang="en-US" altLang="ja-JP" dirty="0" smtClean="0">
                <a:solidFill>
                  <a:schemeClr val="bg1"/>
                </a:solidFill>
              </a:rPr>
              <a:t>ortal</a:t>
            </a:r>
            <a:endParaRPr kumimoji="1" lang="ja-JP" altLang="en-US" dirty="0">
              <a:solidFill>
                <a:schemeClr val="bg1"/>
              </a:solidFill>
            </a:endParaRPr>
          </a:p>
        </p:txBody>
      </p:sp>
      <p:sp>
        <p:nvSpPr>
          <p:cNvPr id="24" name="正方形/長方形 23"/>
          <p:cNvSpPr/>
          <p:nvPr/>
        </p:nvSpPr>
        <p:spPr>
          <a:xfrm>
            <a:off x="804346" y="5442201"/>
            <a:ext cx="4244981" cy="4981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rot="5400000">
            <a:off x="2659675" y="-590680"/>
            <a:ext cx="541444" cy="425209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853460" y="1939639"/>
            <a:ext cx="862475" cy="329246"/>
          </a:xfrm>
          <a:prstGeom prst="rect">
            <a:avLst/>
          </a:prstGeom>
          <a:noFill/>
        </p:spPr>
        <p:txBody>
          <a:bodyPr wrap="square" rtlCol="0">
            <a:spAutoFit/>
          </a:bodyPr>
          <a:lstStyle/>
          <a:p>
            <a:r>
              <a:rPr kumimoji="1" lang="en-US" altLang="ja-JP" dirty="0" smtClean="0">
                <a:solidFill>
                  <a:schemeClr val="bg1"/>
                </a:solidFill>
              </a:rPr>
              <a:t>SUB</a:t>
            </a:r>
            <a:endParaRPr kumimoji="1" lang="ja-JP" altLang="en-US" dirty="0">
              <a:solidFill>
                <a:schemeClr val="bg1"/>
              </a:solidFill>
            </a:endParaRPr>
          </a:p>
        </p:txBody>
      </p:sp>
      <p:sp>
        <p:nvSpPr>
          <p:cNvPr id="27" name="テキスト ボックス 26"/>
          <p:cNvSpPr txBox="1"/>
          <p:nvPr/>
        </p:nvSpPr>
        <p:spPr>
          <a:xfrm>
            <a:off x="837742" y="1358856"/>
            <a:ext cx="1283625" cy="329246"/>
          </a:xfrm>
          <a:prstGeom prst="rect">
            <a:avLst/>
          </a:prstGeom>
          <a:noFill/>
        </p:spPr>
        <p:txBody>
          <a:bodyPr wrap="square" rtlCol="0">
            <a:spAutoFit/>
          </a:bodyPr>
          <a:lstStyle/>
          <a:p>
            <a:r>
              <a:rPr lang="en-US" altLang="ja-JP" dirty="0" smtClean="0">
                <a:solidFill>
                  <a:schemeClr val="accent4">
                    <a:lumMod val="40000"/>
                    <a:lumOff val="60000"/>
                  </a:schemeClr>
                </a:solidFill>
              </a:rPr>
              <a:t>P</a:t>
            </a:r>
            <a:r>
              <a:rPr lang="en-US" altLang="ja-JP" dirty="0" smtClean="0">
                <a:solidFill>
                  <a:schemeClr val="accent4">
                    <a:lumMod val="40000"/>
                    <a:lumOff val="60000"/>
                  </a:schemeClr>
                </a:solidFill>
              </a:rPr>
              <a:t>ORTA</a:t>
            </a:r>
            <a:r>
              <a:rPr lang="en-US" altLang="ja-JP" dirty="0">
                <a:solidFill>
                  <a:schemeClr val="accent4">
                    <a:lumMod val="40000"/>
                    <a:lumOff val="60000"/>
                  </a:schemeClr>
                </a:solidFill>
              </a:rPr>
              <a:t>L</a:t>
            </a:r>
            <a:endParaRPr kumimoji="1" lang="ja-JP" altLang="en-US" dirty="0">
              <a:solidFill>
                <a:schemeClr val="accent4">
                  <a:lumMod val="40000"/>
                  <a:lumOff val="60000"/>
                </a:schemeClr>
              </a:solidFill>
            </a:endParaRPr>
          </a:p>
        </p:txBody>
      </p:sp>
      <p:sp>
        <p:nvSpPr>
          <p:cNvPr id="3" name="角丸四角形 2"/>
          <p:cNvSpPr/>
          <p:nvPr/>
        </p:nvSpPr>
        <p:spPr>
          <a:xfrm>
            <a:off x="1985982" y="5576648"/>
            <a:ext cx="2863282" cy="229262"/>
          </a:xfrm>
          <a:prstGeom prst="round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2">
                    <a:lumMod val="90000"/>
                  </a:schemeClr>
                </a:solidFill>
              </a:rPr>
              <a:t>メッセージを入力</a:t>
            </a:r>
            <a:endParaRPr kumimoji="1" lang="ja-JP" altLang="en-US" dirty="0">
              <a:solidFill>
                <a:schemeClr val="bg2">
                  <a:lumMod val="90000"/>
                </a:schemeClr>
              </a:solidFill>
            </a:endParaRPr>
          </a:p>
        </p:txBody>
      </p:sp>
      <p:sp>
        <p:nvSpPr>
          <p:cNvPr id="7" name="円形吹き出し 6"/>
          <p:cNvSpPr/>
          <p:nvPr/>
        </p:nvSpPr>
        <p:spPr>
          <a:xfrm>
            <a:off x="1423015" y="5558266"/>
            <a:ext cx="362903" cy="220543"/>
          </a:xfrm>
          <a:prstGeom prst="wedgeEllipseCallout">
            <a:avLst>
              <a:gd name="adj1" fmla="val 34723"/>
              <a:gd name="adj2" fmla="val 6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3" name="楕円 12"/>
          <p:cNvSpPr/>
          <p:nvPr/>
        </p:nvSpPr>
        <p:spPr>
          <a:xfrm>
            <a:off x="1637623" y="1970653"/>
            <a:ext cx="348359" cy="329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dirty="0"/>
          </a:p>
        </p:txBody>
      </p:sp>
      <p:sp>
        <p:nvSpPr>
          <p:cNvPr id="30" name="楕円 29"/>
          <p:cNvSpPr/>
          <p:nvPr/>
        </p:nvSpPr>
        <p:spPr>
          <a:xfrm>
            <a:off x="1647047" y="2810340"/>
            <a:ext cx="348359" cy="32924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a:t>
            </a:r>
            <a:endParaRPr kumimoji="1" lang="ja-JP" altLang="en-US" dirty="0"/>
          </a:p>
        </p:txBody>
      </p:sp>
      <p:sp>
        <p:nvSpPr>
          <p:cNvPr id="31" name="楕円 30"/>
          <p:cNvSpPr/>
          <p:nvPr/>
        </p:nvSpPr>
        <p:spPr>
          <a:xfrm>
            <a:off x="1637623" y="4282011"/>
            <a:ext cx="348359" cy="32924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kumimoji="1" lang="ja-JP" altLang="en-US" dirty="0"/>
          </a:p>
        </p:txBody>
      </p:sp>
      <p:sp>
        <p:nvSpPr>
          <p:cNvPr id="14" name="スマイル 13"/>
          <p:cNvSpPr/>
          <p:nvPr/>
        </p:nvSpPr>
        <p:spPr>
          <a:xfrm>
            <a:off x="928652" y="5558266"/>
            <a:ext cx="237330" cy="220543"/>
          </a:xfrm>
          <a:prstGeom prst="smileyFace">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p:cNvGrpSpPr/>
          <p:nvPr/>
        </p:nvGrpSpPr>
        <p:grpSpPr>
          <a:xfrm>
            <a:off x="3751504" y="1409673"/>
            <a:ext cx="435487" cy="260012"/>
            <a:chOff x="4996120" y="1325563"/>
            <a:chExt cx="753891" cy="476250"/>
          </a:xfrm>
        </p:grpSpPr>
        <p:sp>
          <p:nvSpPr>
            <p:cNvPr id="15" name="正方形/長方形 14"/>
            <p:cNvSpPr/>
            <p:nvPr/>
          </p:nvSpPr>
          <p:spPr>
            <a:xfrm>
              <a:off x="4996120" y="1325563"/>
              <a:ext cx="753891"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7" name="楕円 36"/>
            <p:cNvSpPr/>
            <p:nvPr/>
          </p:nvSpPr>
          <p:spPr>
            <a:xfrm>
              <a:off x="5227551" y="1418730"/>
              <a:ext cx="323850" cy="323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楕円 37"/>
            <p:cNvSpPr/>
            <p:nvPr/>
          </p:nvSpPr>
          <p:spPr>
            <a:xfrm>
              <a:off x="5256126" y="1447305"/>
              <a:ext cx="2667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十字形 40"/>
          <p:cNvSpPr/>
          <p:nvPr/>
        </p:nvSpPr>
        <p:spPr>
          <a:xfrm>
            <a:off x="4406129" y="1321531"/>
            <a:ext cx="476671" cy="417169"/>
          </a:xfrm>
          <a:prstGeom prst="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2294623" y="1365492"/>
            <a:ext cx="1283625" cy="369332"/>
          </a:xfrm>
          <a:prstGeom prst="rect">
            <a:avLst/>
          </a:prstGeom>
          <a:noFill/>
        </p:spPr>
        <p:txBody>
          <a:bodyPr wrap="square" rtlCol="0">
            <a:spAutoFit/>
          </a:bodyPr>
          <a:lstStyle/>
          <a:p>
            <a:r>
              <a:rPr kumimoji="1" lang="en-US" altLang="ja-JP" dirty="0" smtClean="0">
                <a:solidFill>
                  <a:srgbClr val="FFC000"/>
                </a:solidFill>
              </a:rPr>
              <a:t>MAIN</a:t>
            </a:r>
            <a:endParaRPr kumimoji="1" lang="ja-JP" altLang="en-US" dirty="0">
              <a:solidFill>
                <a:srgbClr val="FFC000"/>
              </a:solidFill>
            </a:endParaRPr>
          </a:p>
        </p:txBody>
      </p:sp>
      <p:sp>
        <p:nvSpPr>
          <p:cNvPr id="50" name="テキスト ボックス 49"/>
          <p:cNvSpPr txBox="1"/>
          <p:nvPr/>
        </p:nvSpPr>
        <p:spPr>
          <a:xfrm>
            <a:off x="2434444" y="2123550"/>
            <a:ext cx="1355170"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51" name="テキスト ボックス 50"/>
          <p:cNvSpPr txBox="1"/>
          <p:nvPr/>
        </p:nvSpPr>
        <p:spPr>
          <a:xfrm>
            <a:off x="2443200" y="2981273"/>
            <a:ext cx="1355170" cy="369332"/>
          </a:xfrm>
          <a:prstGeom prst="rect">
            <a:avLst/>
          </a:prstGeom>
          <a:noFill/>
        </p:spPr>
        <p:txBody>
          <a:bodyPr wrap="square" rtlCol="0">
            <a:spAutoFit/>
          </a:bodyPr>
          <a:lstStyle/>
          <a:p>
            <a:r>
              <a:rPr lang="en-US" altLang="ja-JP" dirty="0"/>
              <a:t>B</a:t>
            </a:r>
            <a:endParaRPr kumimoji="1" lang="ja-JP" altLang="en-US" dirty="0"/>
          </a:p>
        </p:txBody>
      </p:sp>
      <p:sp>
        <p:nvSpPr>
          <p:cNvPr id="52" name="テキスト ボックス 51"/>
          <p:cNvSpPr txBox="1"/>
          <p:nvPr/>
        </p:nvSpPr>
        <p:spPr>
          <a:xfrm>
            <a:off x="3932488" y="3785228"/>
            <a:ext cx="1355170" cy="369332"/>
          </a:xfrm>
          <a:prstGeom prst="rect">
            <a:avLst/>
          </a:prstGeom>
          <a:noFill/>
        </p:spPr>
        <p:txBody>
          <a:bodyPr wrap="square" rtlCol="0">
            <a:spAutoFit/>
          </a:bodyPr>
          <a:lstStyle/>
          <a:p>
            <a:r>
              <a:rPr lang="en-US" altLang="ja-JP" dirty="0" smtClean="0"/>
              <a:t>OK</a:t>
            </a:r>
            <a:endParaRPr kumimoji="1" lang="ja-JP" altLang="en-US" dirty="0"/>
          </a:p>
        </p:txBody>
      </p:sp>
      <p:sp>
        <p:nvSpPr>
          <p:cNvPr id="53" name="テキスト ボックス 52"/>
          <p:cNvSpPr txBox="1"/>
          <p:nvPr/>
        </p:nvSpPr>
        <p:spPr>
          <a:xfrm>
            <a:off x="2443778" y="4517672"/>
            <a:ext cx="1355170" cy="369332"/>
          </a:xfrm>
          <a:prstGeom prst="rect">
            <a:avLst/>
          </a:prstGeom>
          <a:noFill/>
        </p:spPr>
        <p:txBody>
          <a:bodyPr wrap="square" rtlCol="0">
            <a:spAutoFit/>
          </a:bodyPr>
          <a:lstStyle/>
          <a:p>
            <a:r>
              <a:rPr lang="en-US" altLang="ja-JP" dirty="0"/>
              <a:t>C</a:t>
            </a:r>
            <a:endParaRPr kumimoji="1" lang="ja-JP" altLang="en-US" dirty="0"/>
          </a:p>
        </p:txBody>
      </p:sp>
    </p:spTree>
    <p:extLst>
      <p:ext uri="{BB962C8B-B14F-4D97-AF65-F5344CB8AC3E}">
        <p14:creationId xmlns:p14="http://schemas.microsoft.com/office/powerpoint/2010/main" val="3115750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1638" y="-269032"/>
            <a:ext cx="10515600" cy="1325563"/>
          </a:xfrm>
        </p:spPr>
        <p:txBody>
          <a:bodyPr>
            <a:normAutofit/>
          </a:bodyPr>
          <a:lstStyle/>
          <a:p>
            <a:r>
              <a:rPr kumimoji="1" lang="ja-JP" altLang="en-US" sz="1400" dirty="0" smtClean="0"/>
              <a:t>サブチャットのチャット中での表示</a:t>
            </a:r>
            <a:endParaRPr kumimoji="1" lang="ja-JP" altLang="en-US" sz="1400" dirty="0"/>
          </a:p>
        </p:txBody>
      </p:sp>
      <p:sp>
        <p:nvSpPr>
          <p:cNvPr id="40" name="正方形/長方形 39"/>
          <p:cNvSpPr/>
          <p:nvPr/>
        </p:nvSpPr>
        <p:spPr>
          <a:xfrm>
            <a:off x="769042" y="902418"/>
            <a:ext cx="4281295" cy="475138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1" name="四角形吹き出し 40"/>
          <p:cNvSpPr/>
          <p:nvPr/>
        </p:nvSpPr>
        <p:spPr>
          <a:xfrm rot="5400000">
            <a:off x="2342719" y="1549811"/>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3" name="四角形吹き出し 42"/>
          <p:cNvSpPr/>
          <p:nvPr/>
        </p:nvSpPr>
        <p:spPr>
          <a:xfrm rot="5400000">
            <a:off x="2342719" y="2408207"/>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4" name="四角形吹き出し 43"/>
          <p:cNvSpPr/>
          <p:nvPr/>
        </p:nvSpPr>
        <p:spPr>
          <a:xfrm rot="16200000">
            <a:off x="3884954" y="3201853"/>
            <a:ext cx="583597" cy="916867"/>
          </a:xfrm>
          <a:prstGeom prst="wedgeRectCallout">
            <a:avLst>
              <a:gd name="adj1" fmla="val 33522"/>
              <a:gd name="adj2" fmla="val 6674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5" name="四角形吹き出し 44"/>
          <p:cNvSpPr/>
          <p:nvPr/>
        </p:nvSpPr>
        <p:spPr>
          <a:xfrm rot="5400000">
            <a:off x="2342719" y="3917554"/>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正方形/長方形 45"/>
          <p:cNvSpPr/>
          <p:nvPr/>
        </p:nvSpPr>
        <p:spPr>
          <a:xfrm>
            <a:off x="798237" y="1496483"/>
            <a:ext cx="772451" cy="36361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26616" y="2075735"/>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8" name="楕円 47"/>
          <p:cNvSpPr/>
          <p:nvPr/>
        </p:nvSpPr>
        <p:spPr>
          <a:xfrm>
            <a:off x="927687" y="2785922"/>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49" name="楕円 48"/>
          <p:cNvSpPr/>
          <p:nvPr/>
        </p:nvSpPr>
        <p:spPr>
          <a:xfrm>
            <a:off x="924580" y="3512071"/>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0" name="楕円 49"/>
          <p:cNvSpPr/>
          <p:nvPr/>
        </p:nvSpPr>
        <p:spPr>
          <a:xfrm>
            <a:off x="922543" y="4153654"/>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1" name="テキスト ボックス 50"/>
          <p:cNvSpPr txBox="1"/>
          <p:nvPr/>
        </p:nvSpPr>
        <p:spPr>
          <a:xfrm>
            <a:off x="778463" y="938487"/>
            <a:ext cx="862475" cy="329246"/>
          </a:xfrm>
          <a:prstGeom prst="rect">
            <a:avLst/>
          </a:prstGeom>
          <a:noFill/>
        </p:spPr>
        <p:txBody>
          <a:bodyPr wrap="square" rtlCol="0">
            <a:spAutoFit/>
          </a:bodyPr>
          <a:lstStyle/>
          <a:p>
            <a:r>
              <a:rPr lang="en-US" altLang="ja-JP" dirty="0">
                <a:solidFill>
                  <a:schemeClr val="bg1"/>
                </a:solidFill>
              </a:rPr>
              <a:t>P</a:t>
            </a:r>
            <a:r>
              <a:rPr kumimoji="1" lang="en-US" altLang="ja-JP" dirty="0" smtClean="0">
                <a:solidFill>
                  <a:schemeClr val="bg1"/>
                </a:solidFill>
              </a:rPr>
              <a:t>ortal</a:t>
            </a:r>
            <a:endParaRPr kumimoji="1" lang="ja-JP" altLang="en-US" dirty="0">
              <a:solidFill>
                <a:schemeClr val="bg1"/>
              </a:solidFill>
            </a:endParaRPr>
          </a:p>
        </p:txBody>
      </p:sp>
      <p:sp>
        <p:nvSpPr>
          <p:cNvPr id="52" name="正方形/長方形 51"/>
          <p:cNvSpPr/>
          <p:nvPr/>
        </p:nvSpPr>
        <p:spPr>
          <a:xfrm>
            <a:off x="798237" y="5132593"/>
            <a:ext cx="4244981" cy="4981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rot="5400000">
            <a:off x="2653566" y="-900288"/>
            <a:ext cx="541444" cy="425209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847351" y="1630031"/>
            <a:ext cx="862475" cy="329246"/>
          </a:xfrm>
          <a:prstGeom prst="rect">
            <a:avLst/>
          </a:prstGeom>
          <a:noFill/>
        </p:spPr>
        <p:txBody>
          <a:bodyPr wrap="square" rtlCol="0">
            <a:spAutoFit/>
          </a:bodyPr>
          <a:lstStyle/>
          <a:p>
            <a:r>
              <a:rPr kumimoji="1" lang="en-US" altLang="ja-JP" dirty="0" smtClean="0">
                <a:solidFill>
                  <a:schemeClr val="bg1"/>
                </a:solidFill>
              </a:rPr>
              <a:t>SUB</a:t>
            </a:r>
            <a:endParaRPr kumimoji="1" lang="ja-JP" altLang="en-US" dirty="0">
              <a:solidFill>
                <a:schemeClr val="bg1"/>
              </a:solidFill>
            </a:endParaRPr>
          </a:p>
        </p:txBody>
      </p:sp>
      <p:sp>
        <p:nvSpPr>
          <p:cNvPr id="55" name="テキスト ボックス 54"/>
          <p:cNvSpPr txBox="1"/>
          <p:nvPr/>
        </p:nvSpPr>
        <p:spPr>
          <a:xfrm>
            <a:off x="831633" y="1049248"/>
            <a:ext cx="1283625" cy="329246"/>
          </a:xfrm>
          <a:prstGeom prst="rect">
            <a:avLst/>
          </a:prstGeom>
          <a:noFill/>
        </p:spPr>
        <p:txBody>
          <a:bodyPr wrap="square" rtlCol="0">
            <a:spAutoFit/>
          </a:bodyPr>
          <a:lstStyle/>
          <a:p>
            <a:r>
              <a:rPr lang="en-US" altLang="ja-JP" dirty="0" smtClean="0">
                <a:solidFill>
                  <a:schemeClr val="accent4">
                    <a:lumMod val="40000"/>
                    <a:lumOff val="60000"/>
                  </a:schemeClr>
                </a:solidFill>
              </a:rPr>
              <a:t>P</a:t>
            </a:r>
            <a:r>
              <a:rPr lang="en-US" altLang="ja-JP" dirty="0" smtClean="0">
                <a:solidFill>
                  <a:schemeClr val="accent4">
                    <a:lumMod val="40000"/>
                    <a:lumOff val="60000"/>
                  </a:schemeClr>
                </a:solidFill>
              </a:rPr>
              <a:t>ORTA</a:t>
            </a:r>
            <a:r>
              <a:rPr lang="en-US" altLang="ja-JP" dirty="0">
                <a:solidFill>
                  <a:schemeClr val="accent4">
                    <a:lumMod val="40000"/>
                    <a:lumOff val="60000"/>
                  </a:schemeClr>
                </a:solidFill>
              </a:rPr>
              <a:t>L</a:t>
            </a:r>
            <a:endParaRPr kumimoji="1" lang="ja-JP" altLang="en-US" dirty="0">
              <a:solidFill>
                <a:schemeClr val="accent4">
                  <a:lumMod val="40000"/>
                  <a:lumOff val="60000"/>
                </a:schemeClr>
              </a:solidFill>
            </a:endParaRPr>
          </a:p>
        </p:txBody>
      </p:sp>
      <p:sp>
        <p:nvSpPr>
          <p:cNvPr id="56" name="角丸四角形 55"/>
          <p:cNvSpPr/>
          <p:nvPr/>
        </p:nvSpPr>
        <p:spPr>
          <a:xfrm>
            <a:off x="1979873" y="5267040"/>
            <a:ext cx="2863282" cy="229262"/>
          </a:xfrm>
          <a:prstGeom prst="round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2">
                    <a:lumMod val="90000"/>
                  </a:schemeClr>
                </a:solidFill>
              </a:rPr>
              <a:t>メッセージを入力</a:t>
            </a:r>
            <a:endParaRPr kumimoji="1" lang="ja-JP" altLang="en-US" dirty="0">
              <a:solidFill>
                <a:schemeClr val="bg2">
                  <a:lumMod val="90000"/>
                </a:schemeClr>
              </a:solidFill>
            </a:endParaRPr>
          </a:p>
        </p:txBody>
      </p:sp>
      <p:sp>
        <p:nvSpPr>
          <p:cNvPr id="57" name="円形吹き出し 56"/>
          <p:cNvSpPr/>
          <p:nvPr/>
        </p:nvSpPr>
        <p:spPr>
          <a:xfrm>
            <a:off x="1416906" y="5248658"/>
            <a:ext cx="362903" cy="220543"/>
          </a:xfrm>
          <a:prstGeom prst="wedgeEllipseCallout">
            <a:avLst>
              <a:gd name="adj1" fmla="val 34723"/>
              <a:gd name="adj2" fmla="val 6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58" name="楕円 57"/>
          <p:cNvSpPr/>
          <p:nvPr/>
        </p:nvSpPr>
        <p:spPr>
          <a:xfrm>
            <a:off x="1631514" y="1661045"/>
            <a:ext cx="348359" cy="329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dirty="0"/>
          </a:p>
        </p:txBody>
      </p:sp>
      <p:sp>
        <p:nvSpPr>
          <p:cNvPr id="59" name="楕円 58"/>
          <p:cNvSpPr/>
          <p:nvPr/>
        </p:nvSpPr>
        <p:spPr>
          <a:xfrm>
            <a:off x="1640938" y="2500732"/>
            <a:ext cx="348359" cy="32924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a:t>
            </a:r>
            <a:endParaRPr kumimoji="1" lang="ja-JP" altLang="en-US" dirty="0"/>
          </a:p>
        </p:txBody>
      </p:sp>
      <p:sp>
        <p:nvSpPr>
          <p:cNvPr id="60" name="楕円 59"/>
          <p:cNvSpPr/>
          <p:nvPr/>
        </p:nvSpPr>
        <p:spPr>
          <a:xfrm>
            <a:off x="1631514" y="3972403"/>
            <a:ext cx="348359" cy="32924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kumimoji="1" lang="ja-JP" altLang="en-US" dirty="0"/>
          </a:p>
        </p:txBody>
      </p:sp>
      <p:sp>
        <p:nvSpPr>
          <p:cNvPr id="61" name="スマイル 60"/>
          <p:cNvSpPr/>
          <p:nvPr/>
        </p:nvSpPr>
        <p:spPr>
          <a:xfrm>
            <a:off x="922543" y="5248658"/>
            <a:ext cx="237330" cy="220543"/>
          </a:xfrm>
          <a:prstGeom prst="smileyFace">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p:cNvGrpSpPr/>
          <p:nvPr/>
        </p:nvGrpSpPr>
        <p:grpSpPr>
          <a:xfrm>
            <a:off x="3745395" y="1100065"/>
            <a:ext cx="435487" cy="260012"/>
            <a:chOff x="4996120" y="1325563"/>
            <a:chExt cx="753891" cy="476250"/>
          </a:xfrm>
        </p:grpSpPr>
        <p:sp>
          <p:nvSpPr>
            <p:cNvPr id="63" name="正方形/長方形 62"/>
            <p:cNvSpPr/>
            <p:nvPr/>
          </p:nvSpPr>
          <p:spPr>
            <a:xfrm>
              <a:off x="4996120" y="1325563"/>
              <a:ext cx="753891"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4" name="楕円 63"/>
            <p:cNvSpPr/>
            <p:nvPr/>
          </p:nvSpPr>
          <p:spPr>
            <a:xfrm>
              <a:off x="5227551" y="1418730"/>
              <a:ext cx="323850" cy="323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楕円 64"/>
            <p:cNvSpPr/>
            <p:nvPr/>
          </p:nvSpPr>
          <p:spPr>
            <a:xfrm>
              <a:off x="5256126" y="1447305"/>
              <a:ext cx="2667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十字形 65"/>
          <p:cNvSpPr/>
          <p:nvPr/>
        </p:nvSpPr>
        <p:spPr>
          <a:xfrm>
            <a:off x="4400020" y="1011923"/>
            <a:ext cx="476671" cy="417169"/>
          </a:xfrm>
          <a:prstGeom prst="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9" name="正方形/長方形 68"/>
          <p:cNvSpPr/>
          <p:nvPr/>
        </p:nvSpPr>
        <p:spPr>
          <a:xfrm>
            <a:off x="7381339" y="912852"/>
            <a:ext cx="4281295" cy="475138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0" name="四角形吹き出し 69"/>
          <p:cNvSpPr/>
          <p:nvPr/>
        </p:nvSpPr>
        <p:spPr>
          <a:xfrm rot="5400000">
            <a:off x="8955016" y="1560245"/>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3" name="四角形吹き出し 72"/>
          <p:cNvSpPr/>
          <p:nvPr/>
        </p:nvSpPr>
        <p:spPr>
          <a:xfrm rot="5400000">
            <a:off x="8955016" y="3927988"/>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4" name="正方形/長方形 73"/>
          <p:cNvSpPr/>
          <p:nvPr/>
        </p:nvSpPr>
        <p:spPr>
          <a:xfrm>
            <a:off x="7410534" y="1506917"/>
            <a:ext cx="772451" cy="36361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7538913" y="2086169"/>
            <a:ext cx="474659" cy="448616"/>
          </a:xfrm>
          <a:prstGeom prst="ellipse">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solidFill>
                  <a:schemeClr val="bg1"/>
                </a:solidFill>
              </a:rPr>
              <a:t>A</a:t>
            </a:r>
            <a:endParaRPr kumimoji="1" lang="ja-JP" altLang="en-US" dirty="0">
              <a:solidFill>
                <a:schemeClr val="bg1"/>
              </a:solidFill>
            </a:endParaRPr>
          </a:p>
        </p:txBody>
      </p:sp>
      <p:sp>
        <p:nvSpPr>
          <p:cNvPr id="76" name="楕円 75"/>
          <p:cNvSpPr/>
          <p:nvPr/>
        </p:nvSpPr>
        <p:spPr>
          <a:xfrm>
            <a:off x="7539984" y="2796356"/>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7" name="楕円 76"/>
          <p:cNvSpPr/>
          <p:nvPr/>
        </p:nvSpPr>
        <p:spPr>
          <a:xfrm>
            <a:off x="7536877" y="3522505"/>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8" name="楕円 77"/>
          <p:cNvSpPr/>
          <p:nvPr/>
        </p:nvSpPr>
        <p:spPr>
          <a:xfrm>
            <a:off x="7534840" y="4164088"/>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9" name="テキスト ボックス 78"/>
          <p:cNvSpPr txBox="1"/>
          <p:nvPr/>
        </p:nvSpPr>
        <p:spPr>
          <a:xfrm>
            <a:off x="7390760" y="948921"/>
            <a:ext cx="862475" cy="329246"/>
          </a:xfrm>
          <a:prstGeom prst="rect">
            <a:avLst/>
          </a:prstGeom>
          <a:noFill/>
        </p:spPr>
        <p:txBody>
          <a:bodyPr wrap="square" rtlCol="0">
            <a:spAutoFit/>
          </a:bodyPr>
          <a:lstStyle/>
          <a:p>
            <a:r>
              <a:rPr lang="en-US" altLang="ja-JP" dirty="0">
                <a:solidFill>
                  <a:schemeClr val="bg1"/>
                </a:solidFill>
              </a:rPr>
              <a:t>P</a:t>
            </a:r>
            <a:r>
              <a:rPr kumimoji="1" lang="en-US" altLang="ja-JP" dirty="0" smtClean="0">
                <a:solidFill>
                  <a:schemeClr val="bg1"/>
                </a:solidFill>
              </a:rPr>
              <a:t>ortal</a:t>
            </a:r>
            <a:endParaRPr kumimoji="1" lang="ja-JP" altLang="en-US" dirty="0">
              <a:solidFill>
                <a:schemeClr val="bg1"/>
              </a:solidFill>
            </a:endParaRPr>
          </a:p>
        </p:txBody>
      </p:sp>
      <p:sp>
        <p:nvSpPr>
          <p:cNvPr id="80" name="正方形/長方形 79"/>
          <p:cNvSpPr/>
          <p:nvPr/>
        </p:nvSpPr>
        <p:spPr>
          <a:xfrm>
            <a:off x="7410534" y="5143027"/>
            <a:ext cx="4244981" cy="4981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p:cNvSpPr/>
          <p:nvPr/>
        </p:nvSpPr>
        <p:spPr>
          <a:xfrm rot="5400000">
            <a:off x="9265863" y="-889854"/>
            <a:ext cx="541444" cy="425209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7459648" y="1640465"/>
            <a:ext cx="862475" cy="329246"/>
          </a:xfrm>
          <a:prstGeom prst="rect">
            <a:avLst/>
          </a:prstGeom>
          <a:noFill/>
        </p:spPr>
        <p:txBody>
          <a:bodyPr wrap="square" rtlCol="0">
            <a:spAutoFit/>
          </a:bodyPr>
          <a:lstStyle/>
          <a:p>
            <a:r>
              <a:rPr kumimoji="1" lang="en-US" altLang="ja-JP" dirty="0" smtClean="0">
                <a:solidFill>
                  <a:schemeClr val="bg1"/>
                </a:solidFill>
              </a:rPr>
              <a:t>SUB</a:t>
            </a:r>
            <a:endParaRPr kumimoji="1" lang="ja-JP" altLang="en-US" dirty="0">
              <a:solidFill>
                <a:schemeClr val="bg1"/>
              </a:solidFill>
            </a:endParaRPr>
          </a:p>
        </p:txBody>
      </p:sp>
      <p:sp>
        <p:nvSpPr>
          <p:cNvPr id="83" name="テキスト ボックス 82"/>
          <p:cNvSpPr txBox="1"/>
          <p:nvPr/>
        </p:nvSpPr>
        <p:spPr>
          <a:xfrm>
            <a:off x="7443930" y="1059682"/>
            <a:ext cx="1283625" cy="329246"/>
          </a:xfrm>
          <a:prstGeom prst="rect">
            <a:avLst/>
          </a:prstGeom>
          <a:noFill/>
        </p:spPr>
        <p:txBody>
          <a:bodyPr wrap="square" rtlCol="0">
            <a:spAutoFit/>
          </a:bodyPr>
          <a:lstStyle/>
          <a:p>
            <a:r>
              <a:rPr lang="en-US" altLang="ja-JP" dirty="0" smtClean="0">
                <a:solidFill>
                  <a:schemeClr val="accent4">
                    <a:lumMod val="40000"/>
                    <a:lumOff val="60000"/>
                  </a:schemeClr>
                </a:solidFill>
              </a:rPr>
              <a:t>P</a:t>
            </a:r>
            <a:r>
              <a:rPr lang="en-US" altLang="ja-JP" dirty="0" smtClean="0">
                <a:solidFill>
                  <a:schemeClr val="accent4">
                    <a:lumMod val="40000"/>
                    <a:lumOff val="60000"/>
                  </a:schemeClr>
                </a:solidFill>
              </a:rPr>
              <a:t>ORTA</a:t>
            </a:r>
            <a:r>
              <a:rPr lang="en-US" altLang="ja-JP" dirty="0">
                <a:solidFill>
                  <a:schemeClr val="accent4">
                    <a:lumMod val="40000"/>
                    <a:lumOff val="60000"/>
                  </a:schemeClr>
                </a:solidFill>
              </a:rPr>
              <a:t>L</a:t>
            </a:r>
            <a:endParaRPr kumimoji="1" lang="ja-JP" altLang="en-US" dirty="0">
              <a:solidFill>
                <a:schemeClr val="accent4">
                  <a:lumMod val="40000"/>
                  <a:lumOff val="60000"/>
                </a:schemeClr>
              </a:solidFill>
            </a:endParaRPr>
          </a:p>
        </p:txBody>
      </p:sp>
      <p:sp>
        <p:nvSpPr>
          <p:cNvPr id="84" name="角丸四角形 83"/>
          <p:cNvSpPr/>
          <p:nvPr/>
        </p:nvSpPr>
        <p:spPr>
          <a:xfrm>
            <a:off x="8592170" y="5277474"/>
            <a:ext cx="2863282" cy="229262"/>
          </a:xfrm>
          <a:prstGeom prst="round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2">
                    <a:lumMod val="90000"/>
                  </a:schemeClr>
                </a:solidFill>
              </a:rPr>
              <a:t>メッセージを入力</a:t>
            </a:r>
            <a:endParaRPr kumimoji="1" lang="ja-JP" altLang="en-US" dirty="0">
              <a:solidFill>
                <a:schemeClr val="bg2">
                  <a:lumMod val="90000"/>
                </a:schemeClr>
              </a:solidFill>
            </a:endParaRPr>
          </a:p>
        </p:txBody>
      </p:sp>
      <p:sp>
        <p:nvSpPr>
          <p:cNvPr id="85" name="円形吹き出し 84"/>
          <p:cNvSpPr/>
          <p:nvPr/>
        </p:nvSpPr>
        <p:spPr>
          <a:xfrm>
            <a:off x="8029203" y="5259092"/>
            <a:ext cx="362903" cy="220543"/>
          </a:xfrm>
          <a:prstGeom prst="wedgeEllipseCallout">
            <a:avLst>
              <a:gd name="adj1" fmla="val 34723"/>
              <a:gd name="adj2" fmla="val 6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6" name="楕円 85"/>
          <p:cNvSpPr/>
          <p:nvPr/>
        </p:nvSpPr>
        <p:spPr>
          <a:xfrm>
            <a:off x="8243811" y="1671479"/>
            <a:ext cx="348359" cy="329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dirty="0"/>
          </a:p>
        </p:txBody>
      </p:sp>
      <p:sp>
        <p:nvSpPr>
          <p:cNvPr id="88" name="楕円 87"/>
          <p:cNvSpPr/>
          <p:nvPr/>
        </p:nvSpPr>
        <p:spPr>
          <a:xfrm>
            <a:off x="8243811" y="3982837"/>
            <a:ext cx="348359" cy="32924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kumimoji="1" lang="ja-JP" altLang="en-US" dirty="0"/>
          </a:p>
        </p:txBody>
      </p:sp>
      <p:sp>
        <p:nvSpPr>
          <p:cNvPr id="89" name="スマイル 88"/>
          <p:cNvSpPr/>
          <p:nvPr/>
        </p:nvSpPr>
        <p:spPr>
          <a:xfrm>
            <a:off x="7534840" y="5259092"/>
            <a:ext cx="237330" cy="220543"/>
          </a:xfrm>
          <a:prstGeom prst="smileyFace">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0" name="グループ化 89"/>
          <p:cNvGrpSpPr/>
          <p:nvPr/>
        </p:nvGrpSpPr>
        <p:grpSpPr>
          <a:xfrm>
            <a:off x="10357692" y="1110499"/>
            <a:ext cx="435487" cy="260012"/>
            <a:chOff x="4996120" y="1325563"/>
            <a:chExt cx="753891" cy="476250"/>
          </a:xfrm>
        </p:grpSpPr>
        <p:sp>
          <p:nvSpPr>
            <p:cNvPr id="91" name="正方形/長方形 90"/>
            <p:cNvSpPr/>
            <p:nvPr/>
          </p:nvSpPr>
          <p:spPr>
            <a:xfrm>
              <a:off x="4996120" y="1325563"/>
              <a:ext cx="753891"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2" name="楕円 91"/>
            <p:cNvSpPr/>
            <p:nvPr/>
          </p:nvSpPr>
          <p:spPr>
            <a:xfrm>
              <a:off x="5227551" y="1418730"/>
              <a:ext cx="323850" cy="323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楕円 92"/>
            <p:cNvSpPr/>
            <p:nvPr/>
          </p:nvSpPr>
          <p:spPr>
            <a:xfrm>
              <a:off x="5256126" y="1447305"/>
              <a:ext cx="2667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4" name="十字形 93"/>
          <p:cNvSpPr/>
          <p:nvPr/>
        </p:nvSpPr>
        <p:spPr>
          <a:xfrm>
            <a:off x="11012317" y="1022357"/>
            <a:ext cx="476671" cy="417169"/>
          </a:xfrm>
          <a:prstGeom prst="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67" name="正方形/長方形 66"/>
          <p:cNvSpPr/>
          <p:nvPr/>
        </p:nvSpPr>
        <p:spPr>
          <a:xfrm>
            <a:off x="9198620" y="2590515"/>
            <a:ext cx="1013255" cy="12240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a:t>
            </a:r>
            <a:endParaRPr kumimoji="1" lang="ja-JP" altLang="en-US" dirty="0"/>
          </a:p>
        </p:txBody>
      </p:sp>
      <p:sp>
        <p:nvSpPr>
          <p:cNvPr id="68" name="楕円 67"/>
          <p:cNvSpPr/>
          <p:nvPr/>
        </p:nvSpPr>
        <p:spPr>
          <a:xfrm>
            <a:off x="9961656" y="3289317"/>
            <a:ext cx="178035" cy="1780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p:cNvCxnSpPr/>
          <p:nvPr/>
        </p:nvCxnSpPr>
        <p:spPr>
          <a:xfrm>
            <a:off x="9198620" y="2591305"/>
            <a:ext cx="1013255"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9198620" y="3814585"/>
            <a:ext cx="1013255"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0211875" y="2590515"/>
            <a:ext cx="0" cy="1191126"/>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9198620" y="2590515"/>
            <a:ext cx="0" cy="1191126"/>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922543" y="5933842"/>
            <a:ext cx="8950542" cy="646331"/>
          </a:xfrm>
          <a:prstGeom prst="rect">
            <a:avLst/>
          </a:prstGeom>
          <a:noFill/>
        </p:spPr>
        <p:txBody>
          <a:bodyPr wrap="square" rtlCol="0">
            <a:spAutoFit/>
          </a:bodyPr>
          <a:lstStyle/>
          <a:p>
            <a:r>
              <a:rPr kumimoji="1" lang="ja-JP" altLang="en-US" dirty="0" smtClean="0"/>
              <a:t>・サブチャットが作られるとその痕跡に扉が作られ、</a:t>
            </a:r>
            <a:r>
              <a:rPr lang="en-US" altLang="ja-JP" dirty="0" smtClean="0"/>
              <a:t>SUB</a:t>
            </a:r>
            <a:r>
              <a:rPr lang="ja-JP" altLang="en-US" dirty="0" smtClean="0"/>
              <a:t>欄の空きに表示される。</a:t>
            </a:r>
            <a:endParaRPr lang="en-US" altLang="ja-JP" dirty="0" smtClean="0"/>
          </a:p>
          <a:p>
            <a:r>
              <a:rPr kumimoji="1" lang="ja-JP" altLang="en-US" dirty="0" smtClean="0"/>
              <a:t>・</a:t>
            </a:r>
            <a:r>
              <a:rPr kumimoji="1" lang="en-US" altLang="ja-JP" dirty="0" smtClean="0"/>
              <a:t>SUB</a:t>
            </a:r>
            <a:r>
              <a:rPr kumimoji="1" lang="ja-JP" altLang="en-US" dirty="0" smtClean="0"/>
              <a:t>欄または扉をクリックすることで対応するチャットに遷移することができる。</a:t>
            </a:r>
            <a:endParaRPr kumimoji="1" lang="en-US" altLang="ja-JP" dirty="0" smtClean="0"/>
          </a:p>
        </p:txBody>
      </p:sp>
      <p:sp>
        <p:nvSpPr>
          <p:cNvPr id="105" name="テキスト ボックス 104"/>
          <p:cNvSpPr txBox="1"/>
          <p:nvPr/>
        </p:nvSpPr>
        <p:spPr>
          <a:xfrm>
            <a:off x="2164626" y="1070194"/>
            <a:ext cx="1283625" cy="369332"/>
          </a:xfrm>
          <a:prstGeom prst="rect">
            <a:avLst/>
          </a:prstGeom>
          <a:noFill/>
        </p:spPr>
        <p:txBody>
          <a:bodyPr wrap="square" rtlCol="0">
            <a:spAutoFit/>
          </a:bodyPr>
          <a:lstStyle/>
          <a:p>
            <a:r>
              <a:rPr kumimoji="1" lang="en-US" altLang="ja-JP" dirty="0" smtClean="0">
                <a:solidFill>
                  <a:srgbClr val="FFC000"/>
                </a:solidFill>
              </a:rPr>
              <a:t>MAIN</a:t>
            </a:r>
            <a:endParaRPr kumimoji="1" lang="ja-JP" altLang="en-US" dirty="0">
              <a:solidFill>
                <a:srgbClr val="FFC000"/>
              </a:solidFill>
            </a:endParaRPr>
          </a:p>
        </p:txBody>
      </p:sp>
      <p:sp>
        <p:nvSpPr>
          <p:cNvPr id="106" name="テキスト ボックス 105"/>
          <p:cNvSpPr txBox="1"/>
          <p:nvPr/>
        </p:nvSpPr>
        <p:spPr>
          <a:xfrm>
            <a:off x="8776004" y="1059878"/>
            <a:ext cx="1283625" cy="369332"/>
          </a:xfrm>
          <a:prstGeom prst="rect">
            <a:avLst/>
          </a:prstGeom>
          <a:noFill/>
        </p:spPr>
        <p:txBody>
          <a:bodyPr wrap="square" rtlCol="0">
            <a:spAutoFit/>
          </a:bodyPr>
          <a:lstStyle/>
          <a:p>
            <a:r>
              <a:rPr kumimoji="1" lang="en-US" altLang="ja-JP" dirty="0" smtClean="0">
                <a:solidFill>
                  <a:srgbClr val="FFC000"/>
                </a:solidFill>
              </a:rPr>
              <a:t>MAIN</a:t>
            </a:r>
            <a:endParaRPr kumimoji="1" lang="ja-JP" altLang="en-US" dirty="0">
              <a:solidFill>
                <a:srgbClr val="FFC000"/>
              </a:solidFill>
            </a:endParaRPr>
          </a:p>
        </p:txBody>
      </p:sp>
      <p:sp>
        <p:nvSpPr>
          <p:cNvPr id="108" name="テキスト ボックス 107"/>
          <p:cNvSpPr txBox="1"/>
          <p:nvPr/>
        </p:nvSpPr>
        <p:spPr>
          <a:xfrm>
            <a:off x="3902743" y="3507131"/>
            <a:ext cx="1355170" cy="369332"/>
          </a:xfrm>
          <a:prstGeom prst="rect">
            <a:avLst/>
          </a:prstGeom>
          <a:noFill/>
        </p:spPr>
        <p:txBody>
          <a:bodyPr wrap="square" rtlCol="0">
            <a:spAutoFit/>
          </a:bodyPr>
          <a:lstStyle/>
          <a:p>
            <a:r>
              <a:rPr lang="en-US" altLang="ja-JP" dirty="0" smtClean="0"/>
              <a:t>OK</a:t>
            </a:r>
            <a:endParaRPr kumimoji="1" lang="ja-JP" altLang="en-US" dirty="0"/>
          </a:p>
        </p:txBody>
      </p:sp>
      <p:sp>
        <p:nvSpPr>
          <p:cNvPr id="109" name="テキスト ボックス 108"/>
          <p:cNvSpPr txBox="1"/>
          <p:nvPr/>
        </p:nvSpPr>
        <p:spPr>
          <a:xfrm>
            <a:off x="2393945" y="1847848"/>
            <a:ext cx="1355170"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10" name="テキスト ボックス 109"/>
          <p:cNvSpPr txBox="1"/>
          <p:nvPr/>
        </p:nvSpPr>
        <p:spPr>
          <a:xfrm>
            <a:off x="9018626" y="1836551"/>
            <a:ext cx="1355170"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11" name="テキスト ボックス 110"/>
          <p:cNvSpPr txBox="1"/>
          <p:nvPr/>
        </p:nvSpPr>
        <p:spPr>
          <a:xfrm>
            <a:off x="2428335" y="4191334"/>
            <a:ext cx="1355170" cy="369332"/>
          </a:xfrm>
          <a:prstGeom prst="rect">
            <a:avLst/>
          </a:prstGeom>
          <a:noFill/>
        </p:spPr>
        <p:txBody>
          <a:bodyPr wrap="square" rtlCol="0">
            <a:spAutoFit/>
          </a:bodyPr>
          <a:lstStyle/>
          <a:p>
            <a:r>
              <a:rPr lang="en-US" altLang="ja-JP" dirty="0"/>
              <a:t>C</a:t>
            </a:r>
            <a:endParaRPr kumimoji="1" lang="ja-JP" altLang="en-US" dirty="0"/>
          </a:p>
        </p:txBody>
      </p:sp>
      <p:sp>
        <p:nvSpPr>
          <p:cNvPr id="112" name="テキスト ボックス 111"/>
          <p:cNvSpPr txBox="1"/>
          <p:nvPr/>
        </p:nvSpPr>
        <p:spPr>
          <a:xfrm>
            <a:off x="9040632" y="4213559"/>
            <a:ext cx="1355170" cy="369332"/>
          </a:xfrm>
          <a:prstGeom prst="rect">
            <a:avLst/>
          </a:prstGeom>
          <a:noFill/>
        </p:spPr>
        <p:txBody>
          <a:bodyPr wrap="square" rtlCol="0">
            <a:spAutoFit/>
          </a:bodyPr>
          <a:lstStyle/>
          <a:p>
            <a:r>
              <a:rPr lang="en-US" altLang="ja-JP" dirty="0"/>
              <a:t>C</a:t>
            </a:r>
            <a:endParaRPr kumimoji="1" lang="ja-JP" altLang="en-US" dirty="0"/>
          </a:p>
        </p:txBody>
      </p:sp>
      <p:sp>
        <p:nvSpPr>
          <p:cNvPr id="113" name="テキスト ボックス 112"/>
          <p:cNvSpPr txBox="1"/>
          <p:nvPr/>
        </p:nvSpPr>
        <p:spPr>
          <a:xfrm>
            <a:off x="2415366" y="2689919"/>
            <a:ext cx="1355170" cy="369332"/>
          </a:xfrm>
          <a:prstGeom prst="rect">
            <a:avLst/>
          </a:prstGeom>
          <a:noFill/>
        </p:spPr>
        <p:txBody>
          <a:bodyPr wrap="square" rtlCol="0">
            <a:spAutoFit/>
          </a:bodyPr>
          <a:lstStyle/>
          <a:p>
            <a:r>
              <a:rPr lang="en-US" altLang="ja-JP" dirty="0" smtClean="0"/>
              <a:t>B</a:t>
            </a:r>
            <a:endParaRPr kumimoji="1" lang="ja-JP" altLang="en-US" dirty="0"/>
          </a:p>
        </p:txBody>
      </p:sp>
      <p:sp>
        <p:nvSpPr>
          <p:cNvPr id="38" name="右矢印 37"/>
          <p:cNvSpPr/>
          <p:nvPr/>
        </p:nvSpPr>
        <p:spPr>
          <a:xfrm>
            <a:off x="4843155" y="1716446"/>
            <a:ext cx="2294652" cy="2618271"/>
          </a:xfrm>
          <a:prstGeom prst="rightArrow">
            <a:avLst>
              <a:gd name="adj1" fmla="val 50000"/>
              <a:gd name="adj2" fmla="val 548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dirty="0" smtClean="0"/>
              <a:t>A</a:t>
            </a:r>
            <a:r>
              <a:rPr lang="ja-JP" altLang="en-US" dirty="0" smtClean="0"/>
              <a:t>と</a:t>
            </a:r>
            <a:r>
              <a:rPr lang="en-US" altLang="ja-JP" dirty="0" smtClean="0"/>
              <a:t>B</a:t>
            </a:r>
            <a:r>
              <a:rPr lang="ja-JP" altLang="en-US" dirty="0" smtClean="0"/>
              <a:t>を対象にサブチャット作成</a:t>
            </a:r>
            <a:endParaRPr kumimoji="1" lang="ja-JP" altLang="en-US" dirty="0"/>
          </a:p>
        </p:txBody>
      </p:sp>
    </p:spTree>
    <p:extLst>
      <p:ext uri="{BB962C8B-B14F-4D97-AF65-F5344CB8AC3E}">
        <p14:creationId xmlns:p14="http://schemas.microsoft.com/office/powerpoint/2010/main" val="3482839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047" y="-389854"/>
            <a:ext cx="10515600" cy="1325563"/>
          </a:xfrm>
        </p:spPr>
        <p:txBody>
          <a:bodyPr>
            <a:normAutofit/>
          </a:bodyPr>
          <a:lstStyle/>
          <a:p>
            <a:r>
              <a:rPr kumimoji="1" lang="ja-JP" altLang="en-US" sz="1600" dirty="0" smtClean="0"/>
              <a:t>サブチャットの一覧表示</a:t>
            </a:r>
            <a:endParaRPr kumimoji="1" lang="ja-JP" altLang="en-US" sz="1600" dirty="0"/>
          </a:p>
        </p:txBody>
      </p:sp>
      <p:sp>
        <p:nvSpPr>
          <p:cNvPr id="58" name="正方形/長方形 57"/>
          <p:cNvSpPr/>
          <p:nvPr/>
        </p:nvSpPr>
        <p:spPr>
          <a:xfrm>
            <a:off x="7315021" y="461243"/>
            <a:ext cx="4244982" cy="4760357"/>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9" name="四角形吹き出し 58"/>
          <p:cNvSpPr/>
          <p:nvPr/>
        </p:nvSpPr>
        <p:spPr>
          <a:xfrm rot="5400000">
            <a:off x="8698304" y="4250160"/>
            <a:ext cx="276991" cy="474106"/>
          </a:xfrm>
          <a:prstGeom prst="wedgeRectCallout">
            <a:avLst>
              <a:gd name="adj1" fmla="val -33171"/>
              <a:gd name="adj2" fmla="val 63353"/>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5" name="四角形吹き出し 74"/>
          <p:cNvSpPr/>
          <p:nvPr/>
        </p:nvSpPr>
        <p:spPr>
          <a:xfrm rot="5400000">
            <a:off x="8631250" y="1063289"/>
            <a:ext cx="276991" cy="474106"/>
          </a:xfrm>
          <a:prstGeom prst="wedgeRectCallout">
            <a:avLst>
              <a:gd name="adj1" fmla="val -33171"/>
              <a:gd name="adj2" fmla="val 63353"/>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76" name="直線コネクタ 75"/>
          <p:cNvCxnSpPr/>
          <p:nvPr/>
        </p:nvCxnSpPr>
        <p:spPr>
          <a:xfrm flipV="1">
            <a:off x="7960454" y="4208431"/>
            <a:ext cx="3618261" cy="2182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flipV="1">
            <a:off x="7852148" y="1575032"/>
            <a:ext cx="3689141" cy="165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8068760" y="1601447"/>
            <a:ext cx="3472530" cy="260034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765449" y="425174"/>
            <a:ext cx="4281295" cy="4751387"/>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0" name="四角形吹き出し 59"/>
          <p:cNvSpPr/>
          <p:nvPr/>
        </p:nvSpPr>
        <p:spPr>
          <a:xfrm rot="5400000">
            <a:off x="2339126" y="1072567"/>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3" name="四角形吹き出し 72"/>
          <p:cNvSpPr/>
          <p:nvPr/>
        </p:nvSpPr>
        <p:spPr>
          <a:xfrm rot="5400000">
            <a:off x="2339126" y="3440310"/>
            <a:ext cx="583597" cy="916867"/>
          </a:xfrm>
          <a:prstGeom prst="wedgeRectCallout">
            <a:avLst>
              <a:gd name="adj1" fmla="val -33171"/>
              <a:gd name="adj2" fmla="val 6335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4" name="正方形/長方形 73"/>
          <p:cNvSpPr/>
          <p:nvPr/>
        </p:nvSpPr>
        <p:spPr>
          <a:xfrm>
            <a:off x="794644" y="1019239"/>
            <a:ext cx="772451" cy="36361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p:cNvSpPr/>
          <p:nvPr/>
        </p:nvSpPr>
        <p:spPr>
          <a:xfrm>
            <a:off x="923023" y="1598491"/>
            <a:ext cx="474659" cy="448616"/>
          </a:xfrm>
          <a:prstGeom prst="ellipse">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solidFill>
                  <a:schemeClr val="bg1"/>
                </a:solidFill>
              </a:rPr>
              <a:t>A</a:t>
            </a:r>
            <a:endParaRPr kumimoji="1" lang="ja-JP" altLang="en-US" dirty="0">
              <a:solidFill>
                <a:schemeClr val="bg1"/>
              </a:solidFill>
            </a:endParaRPr>
          </a:p>
        </p:txBody>
      </p:sp>
      <p:sp>
        <p:nvSpPr>
          <p:cNvPr id="79" name="楕円 78"/>
          <p:cNvSpPr/>
          <p:nvPr/>
        </p:nvSpPr>
        <p:spPr>
          <a:xfrm>
            <a:off x="924094" y="2308678"/>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0" name="楕円 79"/>
          <p:cNvSpPr/>
          <p:nvPr/>
        </p:nvSpPr>
        <p:spPr>
          <a:xfrm>
            <a:off x="920987" y="3034827"/>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4" name="楕円 83"/>
          <p:cNvSpPr/>
          <p:nvPr/>
        </p:nvSpPr>
        <p:spPr>
          <a:xfrm>
            <a:off x="918950" y="3676410"/>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85" name="テキスト ボックス 84"/>
          <p:cNvSpPr txBox="1"/>
          <p:nvPr/>
        </p:nvSpPr>
        <p:spPr>
          <a:xfrm>
            <a:off x="774870" y="461243"/>
            <a:ext cx="862475" cy="329246"/>
          </a:xfrm>
          <a:prstGeom prst="rect">
            <a:avLst/>
          </a:prstGeom>
          <a:noFill/>
        </p:spPr>
        <p:txBody>
          <a:bodyPr wrap="square" rtlCol="0">
            <a:spAutoFit/>
          </a:bodyPr>
          <a:lstStyle/>
          <a:p>
            <a:r>
              <a:rPr lang="en-US" altLang="ja-JP" dirty="0">
                <a:solidFill>
                  <a:schemeClr val="bg1"/>
                </a:solidFill>
              </a:rPr>
              <a:t>P</a:t>
            </a:r>
            <a:r>
              <a:rPr kumimoji="1" lang="en-US" altLang="ja-JP" dirty="0" smtClean="0">
                <a:solidFill>
                  <a:schemeClr val="bg1"/>
                </a:solidFill>
              </a:rPr>
              <a:t>ortal</a:t>
            </a:r>
            <a:endParaRPr kumimoji="1" lang="ja-JP" altLang="en-US" dirty="0">
              <a:solidFill>
                <a:schemeClr val="bg1"/>
              </a:solidFill>
            </a:endParaRPr>
          </a:p>
        </p:txBody>
      </p:sp>
      <p:sp>
        <p:nvSpPr>
          <p:cNvPr id="86" name="正方形/長方形 85"/>
          <p:cNvSpPr/>
          <p:nvPr/>
        </p:nvSpPr>
        <p:spPr>
          <a:xfrm>
            <a:off x="794644" y="4655349"/>
            <a:ext cx="4244981" cy="4981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p:cNvSpPr/>
          <p:nvPr/>
        </p:nvSpPr>
        <p:spPr>
          <a:xfrm rot="5400000">
            <a:off x="2649973" y="-1377532"/>
            <a:ext cx="541444" cy="425209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8" name="テキスト ボックス 87"/>
          <p:cNvSpPr txBox="1"/>
          <p:nvPr/>
        </p:nvSpPr>
        <p:spPr>
          <a:xfrm>
            <a:off x="843758" y="1152787"/>
            <a:ext cx="862475" cy="329246"/>
          </a:xfrm>
          <a:prstGeom prst="rect">
            <a:avLst/>
          </a:prstGeom>
          <a:noFill/>
        </p:spPr>
        <p:txBody>
          <a:bodyPr wrap="square" rtlCol="0">
            <a:spAutoFit/>
          </a:bodyPr>
          <a:lstStyle/>
          <a:p>
            <a:r>
              <a:rPr kumimoji="1" lang="en-US" altLang="ja-JP" dirty="0" smtClean="0">
                <a:solidFill>
                  <a:schemeClr val="bg1"/>
                </a:solidFill>
              </a:rPr>
              <a:t>SUB</a:t>
            </a:r>
            <a:endParaRPr kumimoji="1" lang="ja-JP" altLang="en-US" dirty="0">
              <a:solidFill>
                <a:schemeClr val="bg1"/>
              </a:solidFill>
            </a:endParaRPr>
          </a:p>
        </p:txBody>
      </p:sp>
      <p:sp>
        <p:nvSpPr>
          <p:cNvPr id="89" name="テキスト ボックス 88"/>
          <p:cNvSpPr txBox="1"/>
          <p:nvPr/>
        </p:nvSpPr>
        <p:spPr>
          <a:xfrm>
            <a:off x="828040" y="572004"/>
            <a:ext cx="1283625" cy="329246"/>
          </a:xfrm>
          <a:prstGeom prst="rect">
            <a:avLst/>
          </a:prstGeom>
          <a:noFill/>
        </p:spPr>
        <p:txBody>
          <a:bodyPr wrap="square" rtlCol="0">
            <a:spAutoFit/>
          </a:bodyPr>
          <a:lstStyle/>
          <a:p>
            <a:r>
              <a:rPr lang="en-US" altLang="ja-JP" dirty="0" smtClean="0">
                <a:solidFill>
                  <a:schemeClr val="accent4">
                    <a:lumMod val="40000"/>
                    <a:lumOff val="60000"/>
                  </a:schemeClr>
                </a:solidFill>
              </a:rPr>
              <a:t>P</a:t>
            </a:r>
            <a:r>
              <a:rPr lang="en-US" altLang="ja-JP" dirty="0" smtClean="0">
                <a:solidFill>
                  <a:schemeClr val="accent4">
                    <a:lumMod val="40000"/>
                    <a:lumOff val="60000"/>
                  </a:schemeClr>
                </a:solidFill>
              </a:rPr>
              <a:t>ORTA</a:t>
            </a:r>
            <a:r>
              <a:rPr lang="en-US" altLang="ja-JP" dirty="0">
                <a:solidFill>
                  <a:schemeClr val="accent4">
                    <a:lumMod val="40000"/>
                    <a:lumOff val="60000"/>
                  </a:schemeClr>
                </a:solidFill>
              </a:rPr>
              <a:t>L</a:t>
            </a:r>
            <a:endParaRPr kumimoji="1" lang="ja-JP" altLang="en-US" dirty="0">
              <a:solidFill>
                <a:schemeClr val="accent4">
                  <a:lumMod val="40000"/>
                  <a:lumOff val="60000"/>
                </a:schemeClr>
              </a:solidFill>
            </a:endParaRPr>
          </a:p>
        </p:txBody>
      </p:sp>
      <p:sp>
        <p:nvSpPr>
          <p:cNvPr id="90" name="角丸四角形 89"/>
          <p:cNvSpPr/>
          <p:nvPr/>
        </p:nvSpPr>
        <p:spPr>
          <a:xfrm>
            <a:off x="1976280" y="4789796"/>
            <a:ext cx="2863282" cy="229262"/>
          </a:xfrm>
          <a:prstGeom prst="round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2">
                    <a:lumMod val="90000"/>
                  </a:schemeClr>
                </a:solidFill>
              </a:rPr>
              <a:t>メッセージを入力</a:t>
            </a:r>
            <a:endParaRPr kumimoji="1" lang="ja-JP" altLang="en-US" dirty="0">
              <a:solidFill>
                <a:schemeClr val="bg2">
                  <a:lumMod val="90000"/>
                </a:schemeClr>
              </a:solidFill>
            </a:endParaRPr>
          </a:p>
        </p:txBody>
      </p:sp>
      <p:sp>
        <p:nvSpPr>
          <p:cNvPr id="91" name="円形吹き出し 90"/>
          <p:cNvSpPr/>
          <p:nvPr/>
        </p:nvSpPr>
        <p:spPr>
          <a:xfrm>
            <a:off x="1413313" y="4771414"/>
            <a:ext cx="362903" cy="220543"/>
          </a:xfrm>
          <a:prstGeom prst="wedgeEllipseCallout">
            <a:avLst>
              <a:gd name="adj1" fmla="val 34723"/>
              <a:gd name="adj2" fmla="val 6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2" name="楕円 91"/>
          <p:cNvSpPr/>
          <p:nvPr/>
        </p:nvSpPr>
        <p:spPr>
          <a:xfrm>
            <a:off x="1627921" y="1183801"/>
            <a:ext cx="348359" cy="3292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A</a:t>
            </a:r>
            <a:endParaRPr kumimoji="1" lang="ja-JP" altLang="en-US" dirty="0"/>
          </a:p>
        </p:txBody>
      </p:sp>
      <p:sp>
        <p:nvSpPr>
          <p:cNvPr id="93" name="楕円 92"/>
          <p:cNvSpPr/>
          <p:nvPr/>
        </p:nvSpPr>
        <p:spPr>
          <a:xfrm>
            <a:off x="1627921" y="3495159"/>
            <a:ext cx="348359" cy="32924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C</a:t>
            </a:r>
            <a:endParaRPr kumimoji="1" lang="ja-JP" altLang="en-US" dirty="0"/>
          </a:p>
        </p:txBody>
      </p:sp>
      <p:sp>
        <p:nvSpPr>
          <p:cNvPr id="94" name="スマイル 93"/>
          <p:cNvSpPr/>
          <p:nvPr/>
        </p:nvSpPr>
        <p:spPr>
          <a:xfrm>
            <a:off x="918950" y="4771414"/>
            <a:ext cx="237330" cy="220543"/>
          </a:xfrm>
          <a:prstGeom prst="smileyFace">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5" name="グループ化 94"/>
          <p:cNvGrpSpPr/>
          <p:nvPr/>
        </p:nvGrpSpPr>
        <p:grpSpPr>
          <a:xfrm>
            <a:off x="3741802" y="622821"/>
            <a:ext cx="435487" cy="260012"/>
            <a:chOff x="4996120" y="1325563"/>
            <a:chExt cx="753891" cy="476250"/>
          </a:xfrm>
        </p:grpSpPr>
        <p:sp>
          <p:nvSpPr>
            <p:cNvPr id="96" name="正方形/長方形 95"/>
            <p:cNvSpPr/>
            <p:nvPr/>
          </p:nvSpPr>
          <p:spPr>
            <a:xfrm>
              <a:off x="4996120" y="1325563"/>
              <a:ext cx="753891"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97" name="楕円 96"/>
            <p:cNvSpPr/>
            <p:nvPr/>
          </p:nvSpPr>
          <p:spPr>
            <a:xfrm>
              <a:off x="5227551" y="1418730"/>
              <a:ext cx="323850" cy="323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楕円 97"/>
            <p:cNvSpPr/>
            <p:nvPr/>
          </p:nvSpPr>
          <p:spPr>
            <a:xfrm>
              <a:off x="5256126" y="1447305"/>
              <a:ext cx="2667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十字形 98"/>
          <p:cNvSpPr/>
          <p:nvPr/>
        </p:nvSpPr>
        <p:spPr>
          <a:xfrm>
            <a:off x="4396427" y="534679"/>
            <a:ext cx="476671" cy="417169"/>
          </a:xfrm>
          <a:prstGeom prst="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00" name="正方形/長方形 99"/>
          <p:cNvSpPr/>
          <p:nvPr/>
        </p:nvSpPr>
        <p:spPr>
          <a:xfrm>
            <a:off x="2582730" y="2102837"/>
            <a:ext cx="1013255" cy="12240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A</a:t>
            </a:r>
            <a:endParaRPr kumimoji="1" lang="ja-JP" altLang="en-US" dirty="0"/>
          </a:p>
        </p:txBody>
      </p:sp>
      <p:sp>
        <p:nvSpPr>
          <p:cNvPr id="101" name="楕円 100"/>
          <p:cNvSpPr/>
          <p:nvPr/>
        </p:nvSpPr>
        <p:spPr>
          <a:xfrm>
            <a:off x="3345766" y="2801639"/>
            <a:ext cx="178035" cy="17803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コネクタ 101"/>
          <p:cNvCxnSpPr/>
          <p:nvPr/>
        </p:nvCxnSpPr>
        <p:spPr>
          <a:xfrm>
            <a:off x="2582730" y="2103627"/>
            <a:ext cx="1013255"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2582730" y="3326907"/>
            <a:ext cx="1013255"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a:off x="3595985" y="2102837"/>
            <a:ext cx="0" cy="1191126"/>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a:off x="2582730" y="2102837"/>
            <a:ext cx="0" cy="1191126"/>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8" name="正方形/長方形 137"/>
          <p:cNvSpPr/>
          <p:nvPr/>
        </p:nvSpPr>
        <p:spPr>
          <a:xfrm>
            <a:off x="7296308" y="1060870"/>
            <a:ext cx="772451" cy="363610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7424687" y="1640122"/>
            <a:ext cx="474659" cy="448616"/>
          </a:xfrm>
          <a:prstGeom prst="ellipse">
            <a:avLst/>
          </a:prstGeom>
          <a:solidFill>
            <a:schemeClr val="accent2">
              <a:lumMod val="60000"/>
              <a:lumOff val="40000"/>
            </a:schemeClr>
          </a:solidFill>
          <a:ln>
            <a:solidFill>
              <a:schemeClr val="bg1">
                <a:lumMod val="9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solidFill>
                  <a:srgbClr val="FF0000"/>
                </a:solidFill>
              </a:rPr>
              <a:t>A</a:t>
            </a:r>
            <a:endParaRPr kumimoji="1" lang="ja-JP" altLang="en-US" dirty="0">
              <a:solidFill>
                <a:srgbClr val="FF0000"/>
              </a:solidFill>
            </a:endParaRPr>
          </a:p>
        </p:txBody>
      </p:sp>
      <p:sp>
        <p:nvSpPr>
          <p:cNvPr id="140" name="楕円 139"/>
          <p:cNvSpPr/>
          <p:nvPr/>
        </p:nvSpPr>
        <p:spPr>
          <a:xfrm>
            <a:off x="7425758" y="2350309"/>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1" name="楕円 140"/>
          <p:cNvSpPr/>
          <p:nvPr/>
        </p:nvSpPr>
        <p:spPr>
          <a:xfrm>
            <a:off x="7422651" y="3076458"/>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2" name="楕円 141"/>
          <p:cNvSpPr/>
          <p:nvPr/>
        </p:nvSpPr>
        <p:spPr>
          <a:xfrm>
            <a:off x="7420614" y="3718041"/>
            <a:ext cx="474659" cy="448616"/>
          </a:xfrm>
          <a:prstGeom prst="ellipse">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3" name="テキスト ボックス 142"/>
          <p:cNvSpPr txBox="1"/>
          <p:nvPr/>
        </p:nvSpPr>
        <p:spPr>
          <a:xfrm>
            <a:off x="7276534" y="502874"/>
            <a:ext cx="862475" cy="329246"/>
          </a:xfrm>
          <a:prstGeom prst="rect">
            <a:avLst/>
          </a:prstGeom>
          <a:noFill/>
        </p:spPr>
        <p:txBody>
          <a:bodyPr wrap="square" rtlCol="0">
            <a:spAutoFit/>
          </a:bodyPr>
          <a:lstStyle/>
          <a:p>
            <a:r>
              <a:rPr lang="en-US" altLang="ja-JP" dirty="0">
                <a:solidFill>
                  <a:schemeClr val="bg1"/>
                </a:solidFill>
              </a:rPr>
              <a:t>P</a:t>
            </a:r>
            <a:r>
              <a:rPr kumimoji="1" lang="en-US" altLang="ja-JP" dirty="0" smtClean="0">
                <a:solidFill>
                  <a:schemeClr val="bg1"/>
                </a:solidFill>
              </a:rPr>
              <a:t>ortal</a:t>
            </a:r>
            <a:endParaRPr kumimoji="1" lang="ja-JP" altLang="en-US" dirty="0">
              <a:solidFill>
                <a:schemeClr val="bg1"/>
              </a:solidFill>
            </a:endParaRPr>
          </a:p>
        </p:txBody>
      </p:sp>
      <p:sp>
        <p:nvSpPr>
          <p:cNvPr id="144" name="正方形/長方形 143"/>
          <p:cNvSpPr/>
          <p:nvPr/>
        </p:nvSpPr>
        <p:spPr>
          <a:xfrm>
            <a:off x="7296308" y="4696980"/>
            <a:ext cx="4244981" cy="4981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p:cNvSpPr/>
          <p:nvPr/>
        </p:nvSpPr>
        <p:spPr>
          <a:xfrm rot="5400000">
            <a:off x="9151637" y="-1335901"/>
            <a:ext cx="541444" cy="4252099"/>
          </a:xfrm>
          <a:prstGeom prst="rect">
            <a:avLst/>
          </a:prstGeom>
          <a:solidFill>
            <a:srgbClr val="00B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6" name="テキスト ボックス 145"/>
          <p:cNvSpPr txBox="1"/>
          <p:nvPr/>
        </p:nvSpPr>
        <p:spPr>
          <a:xfrm>
            <a:off x="7345422" y="1194418"/>
            <a:ext cx="862475" cy="329246"/>
          </a:xfrm>
          <a:prstGeom prst="rect">
            <a:avLst/>
          </a:prstGeom>
          <a:noFill/>
        </p:spPr>
        <p:txBody>
          <a:bodyPr wrap="square" rtlCol="0">
            <a:spAutoFit/>
          </a:bodyPr>
          <a:lstStyle/>
          <a:p>
            <a:r>
              <a:rPr kumimoji="1" lang="en-US" altLang="ja-JP" dirty="0" smtClean="0">
                <a:solidFill>
                  <a:schemeClr val="bg1"/>
                </a:solidFill>
              </a:rPr>
              <a:t>SUB</a:t>
            </a:r>
            <a:endParaRPr kumimoji="1" lang="ja-JP" altLang="en-US" dirty="0">
              <a:solidFill>
                <a:schemeClr val="bg1"/>
              </a:solidFill>
            </a:endParaRPr>
          </a:p>
        </p:txBody>
      </p:sp>
      <p:sp>
        <p:nvSpPr>
          <p:cNvPr id="147" name="テキスト ボックス 146"/>
          <p:cNvSpPr txBox="1"/>
          <p:nvPr/>
        </p:nvSpPr>
        <p:spPr>
          <a:xfrm>
            <a:off x="7329704" y="613635"/>
            <a:ext cx="1283625" cy="329246"/>
          </a:xfrm>
          <a:prstGeom prst="rect">
            <a:avLst/>
          </a:prstGeom>
          <a:noFill/>
        </p:spPr>
        <p:txBody>
          <a:bodyPr wrap="square" rtlCol="0">
            <a:spAutoFit/>
          </a:bodyPr>
          <a:lstStyle/>
          <a:p>
            <a:r>
              <a:rPr lang="en-US" altLang="ja-JP" dirty="0" smtClean="0">
                <a:solidFill>
                  <a:schemeClr val="accent4">
                    <a:lumMod val="40000"/>
                    <a:lumOff val="60000"/>
                  </a:schemeClr>
                </a:solidFill>
              </a:rPr>
              <a:t>P</a:t>
            </a:r>
            <a:r>
              <a:rPr lang="en-US" altLang="ja-JP" dirty="0" smtClean="0">
                <a:solidFill>
                  <a:schemeClr val="accent4">
                    <a:lumMod val="40000"/>
                    <a:lumOff val="60000"/>
                  </a:schemeClr>
                </a:solidFill>
              </a:rPr>
              <a:t>ORTA</a:t>
            </a:r>
            <a:r>
              <a:rPr lang="en-US" altLang="ja-JP" dirty="0">
                <a:solidFill>
                  <a:schemeClr val="accent4">
                    <a:lumMod val="40000"/>
                    <a:lumOff val="60000"/>
                  </a:schemeClr>
                </a:solidFill>
              </a:rPr>
              <a:t>L</a:t>
            </a:r>
            <a:endParaRPr kumimoji="1" lang="ja-JP" altLang="en-US" dirty="0">
              <a:solidFill>
                <a:schemeClr val="accent4">
                  <a:lumMod val="40000"/>
                  <a:lumOff val="60000"/>
                </a:schemeClr>
              </a:solidFill>
            </a:endParaRPr>
          </a:p>
        </p:txBody>
      </p:sp>
      <p:sp>
        <p:nvSpPr>
          <p:cNvPr id="148" name="角丸四角形 147"/>
          <p:cNvSpPr/>
          <p:nvPr/>
        </p:nvSpPr>
        <p:spPr>
          <a:xfrm>
            <a:off x="8477944" y="4831427"/>
            <a:ext cx="2863282" cy="229262"/>
          </a:xfrm>
          <a:prstGeom prst="roundRect">
            <a:avLst/>
          </a:prstGeom>
          <a:solidFill>
            <a:schemeClr val="bg1">
              <a:lumMod val="9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2">
                    <a:lumMod val="90000"/>
                  </a:schemeClr>
                </a:solidFill>
              </a:rPr>
              <a:t>メッセージを入力</a:t>
            </a:r>
            <a:endParaRPr kumimoji="1" lang="ja-JP" altLang="en-US" dirty="0">
              <a:solidFill>
                <a:schemeClr val="bg2">
                  <a:lumMod val="90000"/>
                </a:schemeClr>
              </a:solidFill>
            </a:endParaRPr>
          </a:p>
        </p:txBody>
      </p:sp>
      <p:sp>
        <p:nvSpPr>
          <p:cNvPr id="149" name="円形吹き出し 148"/>
          <p:cNvSpPr/>
          <p:nvPr/>
        </p:nvSpPr>
        <p:spPr>
          <a:xfrm>
            <a:off x="7914977" y="4813045"/>
            <a:ext cx="362903" cy="220543"/>
          </a:xfrm>
          <a:prstGeom prst="wedgeEllipseCallout">
            <a:avLst>
              <a:gd name="adj1" fmla="val 34723"/>
              <a:gd name="adj2" fmla="val 6250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2" name="スマイル 151"/>
          <p:cNvSpPr/>
          <p:nvPr/>
        </p:nvSpPr>
        <p:spPr>
          <a:xfrm>
            <a:off x="7420614" y="4813045"/>
            <a:ext cx="237330" cy="220543"/>
          </a:xfrm>
          <a:prstGeom prst="smileyFace">
            <a:avLst/>
          </a:prstGeom>
          <a:solidFill>
            <a:schemeClr val="accent4">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3" name="グループ化 152"/>
          <p:cNvGrpSpPr/>
          <p:nvPr/>
        </p:nvGrpSpPr>
        <p:grpSpPr>
          <a:xfrm>
            <a:off x="10243466" y="664452"/>
            <a:ext cx="435487" cy="260012"/>
            <a:chOff x="4996120" y="1325563"/>
            <a:chExt cx="753891" cy="476250"/>
          </a:xfrm>
        </p:grpSpPr>
        <p:sp>
          <p:nvSpPr>
            <p:cNvPr id="154" name="正方形/長方形 153"/>
            <p:cNvSpPr/>
            <p:nvPr/>
          </p:nvSpPr>
          <p:spPr>
            <a:xfrm>
              <a:off x="4996120" y="1325563"/>
              <a:ext cx="753891"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55" name="楕円 154"/>
            <p:cNvSpPr/>
            <p:nvPr/>
          </p:nvSpPr>
          <p:spPr>
            <a:xfrm>
              <a:off x="5227551" y="1418730"/>
              <a:ext cx="323850" cy="323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6" name="楕円 155"/>
            <p:cNvSpPr/>
            <p:nvPr/>
          </p:nvSpPr>
          <p:spPr>
            <a:xfrm>
              <a:off x="5256126" y="1447305"/>
              <a:ext cx="266700" cy="266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7" name="十字形 156"/>
          <p:cNvSpPr/>
          <p:nvPr/>
        </p:nvSpPr>
        <p:spPr>
          <a:xfrm>
            <a:off x="10898091" y="576310"/>
            <a:ext cx="476671" cy="417169"/>
          </a:xfrm>
          <a:prstGeom prst="plu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楕円 2"/>
          <p:cNvSpPr/>
          <p:nvPr/>
        </p:nvSpPr>
        <p:spPr>
          <a:xfrm>
            <a:off x="8177990" y="1167955"/>
            <a:ext cx="159636" cy="16450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t>A</a:t>
            </a:r>
            <a:endParaRPr kumimoji="1" lang="ja-JP" altLang="en-US" sz="1000" dirty="0"/>
          </a:p>
        </p:txBody>
      </p:sp>
      <p:sp>
        <p:nvSpPr>
          <p:cNvPr id="164" name="楕円 163"/>
          <p:cNvSpPr/>
          <p:nvPr/>
        </p:nvSpPr>
        <p:spPr>
          <a:xfrm>
            <a:off x="8198062" y="4392187"/>
            <a:ext cx="159636" cy="16450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t>C</a:t>
            </a:r>
            <a:endParaRPr kumimoji="1" lang="ja-JP" altLang="en-US" sz="1000" dirty="0"/>
          </a:p>
        </p:txBody>
      </p:sp>
      <p:sp>
        <p:nvSpPr>
          <p:cNvPr id="165" name="テキスト ボックス 164"/>
          <p:cNvSpPr txBox="1"/>
          <p:nvPr/>
        </p:nvSpPr>
        <p:spPr>
          <a:xfrm>
            <a:off x="2166638" y="573549"/>
            <a:ext cx="1283625" cy="369332"/>
          </a:xfrm>
          <a:prstGeom prst="rect">
            <a:avLst/>
          </a:prstGeom>
          <a:noFill/>
        </p:spPr>
        <p:txBody>
          <a:bodyPr wrap="square" rtlCol="0">
            <a:spAutoFit/>
          </a:bodyPr>
          <a:lstStyle/>
          <a:p>
            <a:r>
              <a:rPr kumimoji="1" lang="en-US" altLang="ja-JP" dirty="0" smtClean="0">
                <a:solidFill>
                  <a:srgbClr val="FFC000"/>
                </a:solidFill>
              </a:rPr>
              <a:t>MAIN</a:t>
            </a:r>
            <a:endParaRPr kumimoji="1" lang="ja-JP" altLang="en-US" dirty="0">
              <a:solidFill>
                <a:srgbClr val="FFC000"/>
              </a:solidFill>
            </a:endParaRPr>
          </a:p>
        </p:txBody>
      </p:sp>
      <p:sp>
        <p:nvSpPr>
          <p:cNvPr id="166" name="テキスト ボックス 165"/>
          <p:cNvSpPr txBox="1"/>
          <p:nvPr/>
        </p:nvSpPr>
        <p:spPr>
          <a:xfrm>
            <a:off x="8739117" y="621492"/>
            <a:ext cx="1283625" cy="369332"/>
          </a:xfrm>
          <a:prstGeom prst="rect">
            <a:avLst/>
          </a:prstGeom>
          <a:noFill/>
        </p:spPr>
        <p:txBody>
          <a:bodyPr wrap="square" rtlCol="0">
            <a:spAutoFit/>
          </a:bodyPr>
          <a:lstStyle/>
          <a:p>
            <a:r>
              <a:rPr lang="en-US" altLang="ja-JP" dirty="0" smtClean="0">
                <a:solidFill>
                  <a:schemeClr val="accent1">
                    <a:lumMod val="20000"/>
                    <a:lumOff val="80000"/>
                  </a:schemeClr>
                </a:solidFill>
              </a:rPr>
              <a:t>SUB</a:t>
            </a:r>
            <a:endParaRPr kumimoji="1" lang="ja-JP" altLang="en-US" dirty="0">
              <a:solidFill>
                <a:schemeClr val="accent1">
                  <a:lumMod val="20000"/>
                  <a:lumOff val="80000"/>
                </a:schemeClr>
              </a:solidFill>
            </a:endParaRPr>
          </a:p>
        </p:txBody>
      </p:sp>
      <p:sp>
        <p:nvSpPr>
          <p:cNvPr id="167" name="四角形吹き出し 166"/>
          <p:cNvSpPr/>
          <p:nvPr/>
        </p:nvSpPr>
        <p:spPr>
          <a:xfrm rot="16200000">
            <a:off x="10378119" y="2098994"/>
            <a:ext cx="583597" cy="916867"/>
          </a:xfrm>
          <a:prstGeom prst="wedgeRectCallout">
            <a:avLst>
              <a:gd name="adj1" fmla="val 33522"/>
              <a:gd name="adj2" fmla="val 66743"/>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9" name="楕円 168"/>
          <p:cNvSpPr/>
          <p:nvPr/>
        </p:nvSpPr>
        <p:spPr>
          <a:xfrm>
            <a:off x="8160073" y="1643171"/>
            <a:ext cx="348359" cy="32924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B</a:t>
            </a:r>
            <a:endParaRPr kumimoji="1" lang="ja-JP" altLang="en-US" dirty="0"/>
          </a:p>
        </p:txBody>
      </p:sp>
      <p:sp>
        <p:nvSpPr>
          <p:cNvPr id="5" name="正方形/長方形 4"/>
          <p:cNvSpPr/>
          <p:nvPr/>
        </p:nvSpPr>
        <p:spPr>
          <a:xfrm>
            <a:off x="8836799" y="1649244"/>
            <a:ext cx="2299627" cy="3037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ja-JP" altLang="en-US" dirty="0">
              <a:solidFill>
                <a:schemeClr val="tx1"/>
              </a:solidFill>
            </a:endParaRPr>
          </a:p>
        </p:txBody>
      </p:sp>
      <p:sp>
        <p:nvSpPr>
          <p:cNvPr id="170" name="テキスト ボックス 169"/>
          <p:cNvSpPr txBox="1"/>
          <p:nvPr/>
        </p:nvSpPr>
        <p:spPr>
          <a:xfrm>
            <a:off x="10434062" y="2372761"/>
            <a:ext cx="1355170" cy="369332"/>
          </a:xfrm>
          <a:prstGeom prst="rect">
            <a:avLst/>
          </a:prstGeom>
          <a:noFill/>
        </p:spPr>
        <p:txBody>
          <a:bodyPr wrap="square" rtlCol="0">
            <a:spAutoFit/>
          </a:bodyPr>
          <a:lstStyle/>
          <a:p>
            <a:r>
              <a:rPr lang="en-US" altLang="ja-JP" dirty="0" smtClean="0"/>
              <a:t>OK</a:t>
            </a:r>
            <a:endParaRPr kumimoji="1" lang="ja-JP" altLang="en-US" dirty="0"/>
          </a:p>
        </p:txBody>
      </p:sp>
      <p:sp>
        <p:nvSpPr>
          <p:cNvPr id="171" name="テキスト ボックス 170"/>
          <p:cNvSpPr txBox="1"/>
          <p:nvPr/>
        </p:nvSpPr>
        <p:spPr>
          <a:xfrm>
            <a:off x="2357375" y="1348424"/>
            <a:ext cx="1355170" cy="369332"/>
          </a:xfrm>
          <a:prstGeom prst="rect">
            <a:avLst/>
          </a:prstGeom>
          <a:noFill/>
        </p:spPr>
        <p:txBody>
          <a:bodyPr wrap="square" rtlCol="0">
            <a:spAutoFit/>
          </a:bodyPr>
          <a:lstStyle/>
          <a:p>
            <a:r>
              <a:rPr kumimoji="1" lang="en-US" altLang="ja-JP" dirty="0" smtClean="0"/>
              <a:t>A</a:t>
            </a:r>
            <a:endParaRPr kumimoji="1" lang="ja-JP" altLang="en-US" dirty="0"/>
          </a:p>
        </p:txBody>
      </p:sp>
      <p:sp>
        <p:nvSpPr>
          <p:cNvPr id="172" name="テキスト ボックス 171"/>
          <p:cNvSpPr txBox="1"/>
          <p:nvPr/>
        </p:nvSpPr>
        <p:spPr>
          <a:xfrm>
            <a:off x="8653611" y="1195159"/>
            <a:ext cx="1012323" cy="230832"/>
          </a:xfrm>
          <a:prstGeom prst="rect">
            <a:avLst/>
          </a:prstGeom>
          <a:noFill/>
        </p:spPr>
        <p:txBody>
          <a:bodyPr wrap="square" rtlCol="0">
            <a:spAutoFit/>
          </a:bodyPr>
          <a:lstStyle/>
          <a:p>
            <a:r>
              <a:rPr kumimoji="1" lang="en-US" altLang="ja-JP" sz="900" dirty="0" smtClean="0">
                <a:solidFill>
                  <a:schemeClr val="bg2">
                    <a:lumMod val="75000"/>
                  </a:schemeClr>
                </a:solidFill>
              </a:rPr>
              <a:t>A</a:t>
            </a:r>
            <a:endParaRPr kumimoji="1" lang="ja-JP" altLang="en-US" sz="900" dirty="0">
              <a:solidFill>
                <a:schemeClr val="bg2">
                  <a:lumMod val="75000"/>
                </a:schemeClr>
              </a:solidFill>
            </a:endParaRPr>
          </a:p>
        </p:txBody>
      </p:sp>
      <p:sp>
        <p:nvSpPr>
          <p:cNvPr id="174" name="テキスト ボックス 173"/>
          <p:cNvSpPr txBox="1"/>
          <p:nvPr/>
        </p:nvSpPr>
        <p:spPr>
          <a:xfrm>
            <a:off x="8739117" y="4396005"/>
            <a:ext cx="1012323" cy="230832"/>
          </a:xfrm>
          <a:prstGeom prst="rect">
            <a:avLst/>
          </a:prstGeom>
          <a:noFill/>
        </p:spPr>
        <p:txBody>
          <a:bodyPr wrap="square" rtlCol="0">
            <a:spAutoFit/>
          </a:bodyPr>
          <a:lstStyle/>
          <a:p>
            <a:r>
              <a:rPr lang="en-US" altLang="ja-JP" sz="900" dirty="0">
                <a:solidFill>
                  <a:schemeClr val="bg2">
                    <a:lumMod val="75000"/>
                  </a:schemeClr>
                </a:solidFill>
              </a:rPr>
              <a:t>C</a:t>
            </a:r>
            <a:endParaRPr kumimoji="1" lang="ja-JP" altLang="en-US" sz="900" dirty="0">
              <a:solidFill>
                <a:schemeClr val="bg2">
                  <a:lumMod val="75000"/>
                </a:schemeClr>
              </a:solidFill>
            </a:endParaRPr>
          </a:p>
        </p:txBody>
      </p:sp>
      <p:sp>
        <p:nvSpPr>
          <p:cNvPr id="175" name="テキスト ボックス 174"/>
          <p:cNvSpPr txBox="1"/>
          <p:nvPr/>
        </p:nvSpPr>
        <p:spPr>
          <a:xfrm>
            <a:off x="2386632" y="3687611"/>
            <a:ext cx="1355170" cy="369332"/>
          </a:xfrm>
          <a:prstGeom prst="rect">
            <a:avLst/>
          </a:prstGeom>
          <a:noFill/>
        </p:spPr>
        <p:txBody>
          <a:bodyPr wrap="square" rtlCol="0">
            <a:spAutoFit/>
          </a:bodyPr>
          <a:lstStyle/>
          <a:p>
            <a:r>
              <a:rPr lang="en-US" altLang="ja-JP" dirty="0"/>
              <a:t>C</a:t>
            </a:r>
            <a:endParaRPr kumimoji="1" lang="ja-JP" altLang="en-US" dirty="0"/>
          </a:p>
        </p:txBody>
      </p:sp>
      <p:sp>
        <p:nvSpPr>
          <p:cNvPr id="6" name="テキスト ボックス 5"/>
          <p:cNvSpPr txBox="1"/>
          <p:nvPr/>
        </p:nvSpPr>
        <p:spPr>
          <a:xfrm>
            <a:off x="1076454" y="5590972"/>
            <a:ext cx="10422276" cy="1754326"/>
          </a:xfrm>
          <a:prstGeom prst="rect">
            <a:avLst/>
          </a:prstGeom>
          <a:noFill/>
        </p:spPr>
        <p:txBody>
          <a:bodyPr wrap="square" rtlCol="0">
            <a:spAutoFit/>
          </a:bodyPr>
          <a:lstStyle/>
          <a:p>
            <a:r>
              <a:rPr lang="ja-JP" altLang="en-US" dirty="0" smtClean="0"/>
              <a:t>・サブチャットはメインチャットに割り込む形で表示する。</a:t>
            </a:r>
            <a:endParaRPr lang="en-US" altLang="ja-JP" dirty="0" smtClean="0"/>
          </a:p>
          <a:p>
            <a:r>
              <a:rPr lang="ja-JP" altLang="en-US" dirty="0" smtClean="0"/>
              <a:t>・</a:t>
            </a:r>
            <a:r>
              <a:rPr lang="en-US" altLang="ja-JP" dirty="0" smtClean="0"/>
              <a:t>MAIN</a:t>
            </a:r>
            <a:r>
              <a:rPr lang="ja-JP" altLang="en-US" dirty="0" smtClean="0"/>
              <a:t>から</a:t>
            </a:r>
            <a:r>
              <a:rPr lang="en-US" altLang="ja-JP" dirty="0" smtClean="0"/>
              <a:t>SUB</a:t>
            </a:r>
            <a:r>
              <a:rPr lang="ja-JP" altLang="en-US" dirty="0" smtClean="0"/>
              <a:t>に画面遷移時、背景を水色にし</a:t>
            </a:r>
            <a:r>
              <a:rPr lang="en-US" altLang="ja-JP" dirty="0" smtClean="0"/>
              <a:t>MAIN</a:t>
            </a:r>
            <a:r>
              <a:rPr lang="ja-JP" altLang="en-US" dirty="0" smtClean="0"/>
              <a:t>チャットにあったチャットは薄く表示する。</a:t>
            </a:r>
            <a:endParaRPr lang="en-US" altLang="ja-JP" dirty="0" smtClean="0"/>
          </a:p>
          <a:p>
            <a:r>
              <a:rPr kumimoji="1" lang="ja-JP" altLang="en-US" dirty="0" smtClean="0"/>
              <a:t>・サブチャットは元となったチャットをヘッダーのように表示する。</a:t>
            </a:r>
            <a:endParaRPr kumimoji="1" lang="en-US" altLang="ja-JP" dirty="0" smtClean="0"/>
          </a:p>
          <a:p>
            <a:r>
              <a:rPr lang="en-US" altLang="ja-JP" dirty="0"/>
              <a:t>※</a:t>
            </a:r>
            <a:r>
              <a:rPr lang="ja-JP" altLang="en-US" dirty="0" smtClean="0"/>
              <a:t>（</a:t>
            </a:r>
            <a:r>
              <a:rPr lang="ja-JP" altLang="en-US" dirty="0"/>
              <a:t>メインチャット＝ペアレントチャット）</a:t>
            </a:r>
            <a:endParaRPr lang="en-US" altLang="ja-JP" dirty="0"/>
          </a:p>
          <a:p>
            <a:endParaRPr kumimoji="1" lang="en-US" altLang="ja-JP" dirty="0" smtClean="0"/>
          </a:p>
          <a:p>
            <a:endParaRPr kumimoji="1" lang="en-US" altLang="ja-JP" dirty="0" smtClean="0"/>
          </a:p>
        </p:txBody>
      </p:sp>
      <p:sp>
        <p:nvSpPr>
          <p:cNvPr id="38" name="右矢印 37"/>
          <p:cNvSpPr/>
          <p:nvPr/>
        </p:nvSpPr>
        <p:spPr>
          <a:xfrm>
            <a:off x="3932722" y="1550254"/>
            <a:ext cx="3151952" cy="23509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dirty="0" smtClean="0"/>
              <a:t>クリック</a:t>
            </a:r>
            <a:endParaRPr kumimoji="1" lang="ja-JP" altLang="en-US" dirty="0"/>
          </a:p>
        </p:txBody>
      </p:sp>
    </p:spTree>
    <p:extLst>
      <p:ext uri="{BB962C8B-B14F-4D97-AF65-F5344CB8AC3E}">
        <p14:creationId xmlns:p14="http://schemas.microsoft.com/office/powerpoint/2010/main" val="1290622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297</Words>
  <Application>Microsoft Office PowerPoint</Application>
  <PresentationFormat>ワイド画面</PresentationFormat>
  <Paragraphs>82</Paragraphs>
  <Slides>4</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サブチャット設計</vt:lpstr>
      <vt:lpstr>チャット一覧の表示方法</vt:lpstr>
      <vt:lpstr>サブチャットのチャット中での表示</vt:lpstr>
      <vt:lpstr>サブチャットの一覧表示</vt:lpstr>
    </vt:vector>
  </TitlesOfParts>
  <Company>法政大学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情報科学部</dc:creator>
  <cp:lastModifiedBy>情報科学部</cp:lastModifiedBy>
  <cp:revision>19</cp:revision>
  <dcterms:created xsi:type="dcterms:W3CDTF">2019-06-13T08:34:07Z</dcterms:created>
  <dcterms:modified xsi:type="dcterms:W3CDTF">2019-06-18T10:53:25Z</dcterms:modified>
</cp:coreProperties>
</file>