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58" r:id="rId12"/>
    <p:sldId id="659" r:id="rId13"/>
    <p:sldId id="660" r:id="rId14"/>
    <p:sldId id="626" r:id="rId15"/>
    <p:sldId id="657" r:id="rId16"/>
    <p:sldId id="633" r:id="rId17"/>
    <p:sldId id="634" r:id="rId18"/>
    <p:sldId id="635" r:id="rId19"/>
    <p:sldId id="636" r:id="rId20"/>
    <p:sldId id="637" r:id="rId21"/>
    <p:sldId id="661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51" r:id="rId36"/>
    <p:sldId id="652" r:id="rId37"/>
    <p:sldId id="654" r:id="rId38"/>
    <p:sldId id="655" r:id="rId39"/>
    <p:sldId id="656" r:id="rId40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1" autoAdjust="0"/>
    <p:restoredTop sz="94626" autoAdjust="0"/>
  </p:normalViewPr>
  <p:slideViewPr>
    <p:cSldViewPr snapToObjects="1">
      <p:cViewPr varScale="1">
        <p:scale>
          <a:sx n="104" d="100"/>
          <a:sy n="104" d="100"/>
        </p:scale>
        <p:origin x="-342" y="-9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134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2772" y="-108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BEA7A-06AA-4996-8865-8CD0FFBA6691}" type="slidenum">
              <a:rPr lang="en-US"/>
              <a:pPr/>
              <a:t>10</a:t>
            </a:fld>
            <a:endParaRPr lang="en-US"/>
          </a:p>
        </p:txBody>
      </p:sp>
      <p:sp>
        <p:nvSpPr>
          <p:cNvPr id="384002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0384F3C-50FE-4EEF-A360-E13C89EE3833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384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04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FBB23-9BDA-47E4-B144-4E88ADF0A4F9}" type="slidenum">
              <a:rPr lang="en-US"/>
              <a:pPr/>
              <a:t>14</a:t>
            </a:fld>
            <a:endParaRPr lang="en-US"/>
          </a:p>
        </p:txBody>
      </p:sp>
      <p:sp>
        <p:nvSpPr>
          <p:cNvPr id="386050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60F59B1-624A-402E-A446-838DA0129E57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04882-A7D7-4B4D-8382-66EDA3E9EEF9}" type="slidenum">
              <a:rPr lang="en-US"/>
              <a:pPr/>
              <a:t>16</a:t>
            </a:fld>
            <a:endParaRPr lang="en-US"/>
          </a:p>
        </p:txBody>
      </p:sp>
      <p:sp>
        <p:nvSpPr>
          <p:cNvPr id="39833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3F0ACD5-A94F-4BD8-9353-10EDC55AEBBD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CF815-A085-40CB-847D-76CBB0EC6F07}" type="slidenum">
              <a:rPr lang="en-US"/>
              <a:pPr/>
              <a:t>17</a:t>
            </a:fld>
            <a:endParaRPr lang="en-US"/>
          </a:p>
        </p:txBody>
      </p:sp>
      <p:sp>
        <p:nvSpPr>
          <p:cNvPr id="40038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17F7CD5-A83C-41A4-8515-CEE99F95F421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CF815-A085-40CB-847D-76CBB0EC6F07}" type="slidenum">
              <a:rPr lang="en-US"/>
              <a:pPr/>
              <a:t>18</a:t>
            </a:fld>
            <a:endParaRPr lang="en-US"/>
          </a:p>
        </p:txBody>
      </p:sp>
      <p:sp>
        <p:nvSpPr>
          <p:cNvPr id="40038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17F7CD5-A83C-41A4-8515-CEE99F95F421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B517C-2465-4A01-8323-A9FFB03E454C}" type="slidenum">
              <a:rPr lang="en-US"/>
              <a:pPr/>
              <a:t>19</a:t>
            </a:fld>
            <a:endParaRPr lang="en-US"/>
          </a:p>
        </p:txBody>
      </p:sp>
      <p:sp>
        <p:nvSpPr>
          <p:cNvPr id="40857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3C00FB8-5557-4DB3-A9EB-FC5C8645A510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408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B1D1A-BCF8-4ECB-A665-7BB052B22474}" type="slidenum">
              <a:rPr lang="en-US"/>
              <a:pPr/>
              <a:t>2</a:t>
            </a:fld>
            <a:endParaRPr lang="en-US"/>
          </a:p>
        </p:txBody>
      </p:sp>
      <p:sp>
        <p:nvSpPr>
          <p:cNvPr id="36966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BA940CBE-AEA9-4AE0-B217-654373AD7FDF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4EDB2-BD7F-4248-ABEB-97E64B1797C1}" type="slidenum">
              <a:rPr lang="en-US"/>
              <a:pPr/>
              <a:t>20</a:t>
            </a:fld>
            <a:endParaRPr lang="en-US"/>
          </a:p>
        </p:txBody>
      </p:sp>
      <p:sp>
        <p:nvSpPr>
          <p:cNvPr id="41062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E6D0DF0-2159-4D9E-B42F-4E16B37B59F1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410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78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536F3-778B-45B7-A92E-C69F2F16E796}" type="slidenum">
              <a:rPr lang="en-US"/>
              <a:pPr/>
              <a:t>22</a:t>
            </a:fld>
            <a:endParaRPr lang="en-US"/>
          </a:p>
        </p:txBody>
      </p:sp>
      <p:sp>
        <p:nvSpPr>
          <p:cNvPr id="412674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237C019-4D53-46CA-ABA9-C6D374C5FD73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4DF38-C666-4074-9147-1AC35171AFFC}" type="slidenum">
              <a:rPr lang="en-US"/>
              <a:pPr/>
              <a:t>23</a:t>
            </a:fld>
            <a:endParaRPr lang="en-US"/>
          </a:p>
        </p:txBody>
      </p:sp>
      <p:sp>
        <p:nvSpPr>
          <p:cNvPr id="414722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D8F8227-8FD6-4259-BC88-0DB10D7AD887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414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DAD9B-C0B2-4861-8260-FB6861C0BE26}" type="slidenum">
              <a:rPr lang="en-US"/>
              <a:pPr/>
              <a:t>24</a:t>
            </a:fld>
            <a:endParaRPr lang="en-US"/>
          </a:p>
        </p:txBody>
      </p:sp>
      <p:sp>
        <p:nvSpPr>
          <p:cNvPr id="416770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5BFFC2E-1907-4C78-AF75-43DBBE4F7B6F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6A333-7D68-4109-B321-65870C93FAB2}" type="slidenum">
              <a:rPr lang="en-US"/>
              <a:pPr/>
              <a:t>25</a:t>
            </a:fld>
            <a:endParaRPr lang="en-US"/>
          </a:p>
        </p:txBody>
      </p:sp>
      <p:sp>
        <p:nvSpPr>
          <p:cNvPr id="41881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D995619-B891-4678-B703-E1C0A8498C16}" type="slidenum">
              <a:rPr lang="en-US" sz="1200"/>
              <a:pPr algn="r" eaLnBrk="1" hangingPunct="1"/>
              <a:t>25</a:t>
            </a:fld>
            <a:endParaRPr lang="en-US" sz="1200"/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04AA4-7B55-4B80-852D-CF85CFA014A6}" type="slidenum">
              <a:rPr lang="en-US"/>
              <a:pPr/>
              <a:t>26</a:t>
            </a:fld>
            <a:endParaRPr lang="en-US"/>
          </a:p>
        </p:txBody>
      </p:sp>
      <p:sp>
        <p:nvSpPr>
          <p:cNvPr id="42086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71FF859-48FB-4628-8CE7-E9D16E5D5A86}" type="slidenum">
              <a:rPr lang="en-US" sz="1200"/>
              <a:pPr algn="r" eaLnBrk="1" hangingPunct="1"/>
              <a:t>26</a:t>
            </a:fld>
            <a:endParaRPr lang="en-US" sz="1200"/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FDAA3-42A1-4FDD-A3B2-5B7E252D58CE}" type="slidenum">
              <a:rPr lang="en-US"/>
              <a:pPr/>
              <a:t>27</a:t>
            </a:fld>
            <a:endParaRPr lang="en-US"/>
          </a:p>
        </p:txBody>
      </p:sp>
      <p:sp>
        <p:nvSpPr>
          <p:cNvPr id="433154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A28A649-BABD-444D-BCAA-5750525C6FDB}" type="slidenum">
              <a:rPr lang="en-US" sz="1200"/>
              <a:pPr algn="r" eaLnBrk="1" hangingPunct="1"/>
              <a:t>27</a:t>
            </a:fld>
            <a:endParaRPr lang="en-US" sz="1200"/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A45B8-24A4-4AC9-A180-F4516B785DB8}" type="slidenum">
              <a:rPr lang="en-US"/>
              <a:pPr/>
              <a:t>28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D522F-E2C3-4760-9C5C-23471AAFEAF2}" type="slidenum">
              <a:rPr lang="en-US"/>
              <a:pPr/>
              <a:t>29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F1971-4FA7-4BB2-9DA0-7AAE24664A58}" type="slidenum">
              <a:rPr lang="en-US"/>
              <a:pPr/>
              <a:t>3</a:t>
            </a:fld>
            <a:endParaRPr lang="en-US"/>
          </a:p>
        </p:txBody>
      </p:sp>
      <p:sp>
        <p:nvSpPr>
          <p:cNvPr id="371714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E2F6474-A582-45B6-806B-246F9B90D873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87F68A-DC71-4D7B-ACDC-55FD9016BEF4}" type="slidenum">
              <a:rPr lang="en-US"/>
              <a:pPr/>
              <a:t>30</a:t>
            </a:fld>
            <a:endParaRPr lang="en-US"/>
          </a:p>
        </p:txBody>
      </p:sp>
      <p:sp>
        <p:nvSpPr>
          <p:cNvPr id="43929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F1D01AF-AFFD-4B71-BC7B-9631763469F4}" type="slidenum">
              <a:rPr lang="en-US" sz="1200"/>
              <a:pPr algn="r" eaLnBrk="1" hangingPunct="1"/>
              <a:t>30</a:t>
            </a:fld>
            <a:endParaRPr lang="en-US" sz="1200"/>
          </a:p>
        </p:txBody>
      </p:sp>
      <p:sp>
        <p:nvSpPr>
          <p:cNvPr id="439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B75A2-A9D4-4924-BC30-0F30B245816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72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B75A2-A9D4-4924-BC30-0F30B245816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5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B2855-1112-4255-B069-B796FF61C418}" type="slidenum">
              <a:rPr lang="en-US"/>
              <a:pPr/>
              <a:t>33</a:t>
            </a:fld>
            <a:endParaRPr lang="en-US"/>
          </a:p>
        </p:txBody>
      </p:sp>
      <p:sp>
        <p:nvSpPr>
          <p:cNvPr id="44134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9610122-0CD0-4DD2-89D6-B23B5EC125B6}" type="slidenum">
              <a:rPr lang="en-US" sz="1200"/>
              <a:pPr algn="r" eaLnBrk="1" hangingPunct="1"/>
              <a:t>33</a:t>
            </a:fld>
            <a:endParaRPr lang="en-US" sz="1200"/>
          </a:p>
        </p:txBody>
      </p:sp>
      <p:sp>
        <p:nvSpPr>
          <p:cNvPr id="441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B2855-1112-4255-B069-B796FF61C418}" type="slidenum">
              <a:rPr lang="en-US"/>
              <a:pPr/>
              <a:t>34</a:t>
            </a:fld>
            <a:endParaRPr lang="en-US"/>
          </a:p>
        </p:txBody>
      </p:sp>
      <p:sp>
        <p:nvSpPr>
          <p:cNvPr id="44134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9610122-0CD0-4DD2-89D6-B23B5EC125B6}" type="slidenum">
              <a:rPr lang="en-US" sz="1200"/>
              <a:pPr algn="r" eaLnBrk="1" hangingPunct="1"/>
              <a:t>34</a:t>
            </a:fld>
            <a:endParaRPr lang="en-US" sz="1200"/>
          </a:p>
        </p:txBody>
      </p:sp>
      <p:sp>
        <p:nvSpPr>
          <p:cNvPr id="441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B2855-1112-4255-B069-B796FF61C418}" type="slidenum">
              <a:rPr lang="en-US"/>
              <a:pPr/>
              <a:t>35</a:t>
            </a:fld>
            <a:endParaRPr lang="en-US"/>
          </a:p>
        </p:txBody>
      </p:sp>
      <p:sp>
        <p:nvSpPr>
          <p:cNvPr id="44134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9610122-0CD0-4DD2-89D6-B23B5EC125B6}" type="slidenum">
              <a:rPr lang="en-US" sz="1200"/>
              <a:pPr algn="r" eaLnBrk="1" hangingPunct="1"/>
              <a:t>35</a:t>
            </a:fld>
            <a:endParaRPr lang="en-US" sz="1200"/>
          </a:p>
        </p:txBody>
      </p:sp>
      <p:sp>
        <p:nvSpPr>
          <p:cNvPr id="441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B75A2-A9D4-4924-BC30-0F30B245816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50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A8D2A-2AD3-484A-9BB0-8E9AD6530E6F}" type="slidenum">
              <a:rPr lang="en-US"/>
              <a:pPr/>
              <a:t>37</a:t>
            </a:fld>
            <a:endParaRPr lang="en-US"/>
          </a:p>
        </p:txBody>
      </p:sp>
      <p:sp>
        <p:nvSpPr>
          <p:cNvPr id="443394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B7AED3C-2063-4602-808A-1F3371D4680D}" type="slidenum">
              <a:rPr lang="en-US" sz="1200"/>
              <a:pPr algn="r" eaLnBrk="1" hangingPunct="1"/>
              <a:t>37</a:t>
            </a:fld>
            <a:endParaRPr lang="en-US" sz="1200"/>
          </a:p>
        </p:txBody>
      </p:sp>
      <p:sp>
        <p:nvSpPr>
          <p:cNvPr id="443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7A282-EC15-4CE5-8616-E790634CCEBC}" type="slidenum">
              <a:rPr lang="en-US"/>
              <a:pPr/>
              <a:t>38</a:t>
            </a:fld>
            <a:endParaRPr lang="en-US"/>
          </a:p>
        </p:txBody>
      </p:sp>
      <p:sp>
        <p:nvSpPr>
          <p:cNvPr id="445442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C410AD9-8E27-4F1A-B76E-AF6CA09DB429}" type="slidenum">
              <a:rPr lang="en-US" sz="1200"/>
              <a:pPr algn="r" eaLnBrk="1" hangingPunct="1"/>
              <a:t>38</a:t>
            </a:fld>
            <a:endParaRPr lang="en-US" sz="1200"/>
          </a:p>
        </p:txBody>
      </p:sp>
      <p:sp>
        <p:nvSpPr>
          <p:cNvPr id="44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A7FAD-87B7-40AE-8227-9B2C3C1ADF96}" type="slidenum">
              <a:rPr lang="en-US"/>
              <a:pPr/>
              <a:t>39</a:t>
            </a:fld>
            <a:endParaRPr lang="en-US"/>
          </a:p>
        </p:txBody>
      </p:sp>
      <p:sp>
        <p:nvSpPr>
          <p:cNvPr id="447490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E64331B-44AC-436B-BC21-BFD28CE8B022}" type="slidenum">
              <a:rPr lang="en-US" sz="1200"/>
              <a:pPr algn="r" eaLnBrk="1" hangingPunct="1"/>
              <a:t>39</a:t>
            </a:fld>
            <a:endParaRPr lang="en-US" sz="1200"/>
          </a:p>
        </p:txBody>
      </p:sp>
      <p:sp>
        <p:nvSpPr>
          <p:cNvPr id="44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6CE08-DAAF-44CA-B0C4-DCE3EB628526}" type="slidenum">
              <a:rPr lang="en-US"/>
              <a:pPr/>
              <a:t>4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BAC81-B853-4EC0-A552-566853897C6F}" type="slidenum">
              <a:rPr lang="en-US"/>
              <a:pPr/>
              <a:t>5</a:t>
            </a:fld>
            <a:endParaRPr lang="en-US"/>
          </a:p>
        </p:txBody>
      </p:sp>
      <p:sp>
        <p:nvSpPr>
          <p:cNvPr id="373762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2307DC6-BE73-437E-98B5-605A80F76237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778B8-5DA6-44C0-8715-00283206DDDB}" type="slidenum">
              <a:rPr lang="en-US"/>
              <a:pPr/>
              <a:t>6</a:t>
            </a:fld>
            <a:endParaRPr lang="en-US"/>
          </a:p>
        </p:txBody>
      </p:sp>
      <p:sp>
        <p:nvSpPr>
          <p:cNvPr id="375810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CB8384B-3BF4-48A8-A09E-1B0CFB1CA6E4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E81CB-C92F-4E21-A763-1F8862B7F6C6}" type="slidenum">
              <a:rPr lang="en-US"/>
              <a:pPr/>
              <a:t>7</a:t>
            </a:fld>
            <a:endParaRPr lang="en-US"/>
          </a:p>
        </p:txBody>
      </p:sp>
      <p:sp>
        <p:nvSpPr>
          <p:cNvPr id="377858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64507F2-BFEC-4BE2-B593-23C432B87462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C5F29-D56C-4DE4-88FC-968334F4018A}" type="slidenum">
              <a:rPr lang="en-US"/>
              <a:pPr/>
              <a:t>8</a:t>
            </a:fld>
            <a:endParaRPr lang="en-US"/>
          </a:p>
        </p:txBody>
      </p:sp>
      <p:sp>
        <p:nvSpPr>
          <p:cNvPr id="379906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D63F888-7999-4FE5-BE63-DAC558E30C4D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17E00-36C2-42AC-BF7C-9F2BB9D2E224}" type="slidenum">
              <a:rPr lang="en-US"/>
              <a:pPr/>
              <a:t>9</a:t>
            </a:fld>
            <a:endParaRPr lang="en-US"/>
          </a:p>
        </p:txBody>
      </p:sp>
      <p:sp>
        <p:nvSpPr>
          <p:cNvPr id="381954" name="Rectangle 7"/>
          <p:cNvSpPr txBox="1">
            <a:spLocks noGrp="1" noChangeArrowheads="1"/>
          </p:cNvSpPr>
          <p:nvPr/>
        </p:nvSpPr>
        <p:spPr bwMode="auto">
          <a:xfrm>
            <a:off x="4136816" y="9105349"/>
            <a:ext cx="3164417" cy="4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defTabSz="900113">
              <a:defRPr>
                <a:solidFill>
                  <a:schemeClr val="tx1"/>
                </a:solidFill>
                <a:latin typeface="Arial" charset="0"/>
              </a:defRPr>
            </a:lvl1pPr>
            <a:lvl2pPr marL="730250" indent="-280988" defTabSz="900113">
              <a:defRPr>
                <a:solidFill>
                  <a:schemeClr val="tx1"/>
                </a:solidFill>
                <a:latin typeface="Arial" charset="0"/>
              </a:defRPr>
            </a:lvl2pPr>
            <a:lvl3pPr marL="1123950" indent="-223838" defTabSz="900113">
              <a:defRPr>
                <a:solidFill>
                  <a:schemeClr val="tx1"/>
                </a:solidFill>
                <a:latin typeface="Arial" charset="0"/>
              </a:defRPr>
            </a:lvl3pPr>
            <a:lvl4pPr marL="1573213" indent="-223838" defTabSz="900113">
              <a:defRPr>
                <a:solidFill>
                  <a:schemeClr val="tx1"/>
                </a:solidFill>
                <a:latin typeface="Arial" charset="0"/>
              </a:defRPr>
            </a:lvl4pPr>
            <a:lvl5pPr marL="2024063" indent="-225425" defTabSz="900113">
              <a:defRPr>
                <a:solidFill>
                  <a:schemeClr val="tx1"/>
                </a:solidFill>
                <a:latin typeface="Arial" charset="0"/>
              </a:defRPr>
            </a:lvl5pPr>
            <a:lvl6pPr marL="24812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384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956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2863" indent="-225425" defTabSz="900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79E9BE8-0466-453E-9159-8951CF733C77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3" tIns="45717" rIns="91433" bIns="4571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cs3013/c12/Common/Project4_SampleTests.zi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cs.wpi.edu/~cs3013/c14/Resources/Project4_SampleTests.zi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cs3013/c14/Resources/Project4AdditionalTests.zip" TargetMode="External"/><Relationship Id="rId7" Type="http://schemas.openxmlformats.org/officeDocument/2006/relationships/hyperlink" Target="http://web.cs.wpi.edu/~cs3013/c12/Common/GDB_Cookbook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.cs.wpi.edu/~cs3013/c14/Resources/GDB_Cookbook.docx" TargetMode="External"/><Relationship Id="rId5" Type="http://schemas.openxmlformats.org/officeDocument/2006/relationships/hyperlink" Target="http://web.cs.wpi.edu/~cs3013/c12/Common/How-to_read-an-Oops.pdfhttp:/web.cs.wpi.edu/~cs3013/c12/Common/GDB_Cookbook.pdf" TargetMode="External"/><Relationship Id="rId4" Type="http://schemas.openxmlformats.org/officeDocument/2006/relationships/hyperlink" Target="http://web.cs.wpi.edu/~cs3013/c14/Resources/How-to_read-an-Oops.doc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cs3013/c14/Resources/mailbox.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Programming Project #</a:t>
            </a:r>
            <a:r>
              <a:rPr lang="en-US" b="0" dirty="0" smtClean="0"/>
              <a:t>4 — Option A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Kernel Message Passing System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CS-3013, Operating Systems</a:t>
            </a:r>
            <a:endParaRPr lang="en-US" sz="2400" dirty="0"/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</a:t>
            </a:r>
            <a:r>
              <a:rPr lang="en-US" sz="1200" i="1" dirty="0" smtClean="0"/>
              <a:t>Modern </a:t>
            </a:r>
            <a:r>
              <a:rPr lang="en-US" sz="1200" i="1" dirty="0"/>
              <a:t>Operating Systems</a:t>
            </a:r>
            <a:r>
              <a:rPr lang="en-US" sz="1200" dirty="0"/>
              <a:t>, 3</a:t>
            </a:r>
            <a:r>
              <a:rPr lang="en-US" sz="1200" baseline="30000" dirty="0"/>
              <a:t>rd</a:t>
            </a:r>
            <a:r>
              <a:rPr lang="en-US" sz="1200" dirty="0"/>
              <a:t> ed., by Andrew Tanenbaum and from </a:t>
            </a:r>
            <a:r>
              <a:rPr lang="en-US" sz="1200" i="1" dirty="0"/>
              <a:t>Operating System Concepts</a:t>
            </a:r>
            <a:r>
              <a:rPr lang="en-US" sz="1200" dirty="0"/>
              <a:t>, 7</a:t>
            </a:r>
            <a:r>
              <a:rPr lang="en-US" sz="1200" baseline="30000" dirty="0"/>
              <a:t>th</a:t>
            </a:r>
            <a:r>
              <a:rPr lang="en-US" sz="1200" dirty="0"/>
              <a:t> </a:t>
            </a:r>
            <a:r>
              <a:rPr lang="en-US" sz="1200" dirty="0" smtClean="0"/>
              <a:t>and 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</a:t>
            </a:r>
            <a:r>
              <a:rPr lang="en-US" sz="1200" dirty="0"/>
              <a:t>., by </a:t>
            </a:r>
            <a:r>
              <a:rPr lang="en-US" sz="1200" dirty="0" err="1"/>
              <a:t>Silbershatz</a:t>
            </a:r>
            <a:r>
              <a:rPr lang="en-US" sz="1200" dirty="0"/>
              <a:t>, Galvin, &amp; Gagne)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596579" y="6615856"/>
            <a:ext cx="1950855" cy="1538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Project #4 – Kernel Message System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66986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CS-3013, C-Term 2014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10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— documented error codes</a:t>
            </a:r>
            <a:endParaRPr lang="en-US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</a:rPr>
              <a:t>MAILBOX_FULL</a:t>
            </a:r>
          </a:p>
          <a:p>
            <a:pPr lvl="2"/>
            <a:r>
              <a:rPr lang="en-US" sz="2000" dirty="0"/>
              <a:t>Non-blocking send</a:t>
            </a:r>
          </a:p>
          <a:p>
            <a:r>
              <a:rPr lang="en-US" sz="2400" b="1" dirty="0">
                <a:latin typeface="Courier New" pitchFamily="49" charset="0"/>
              </a:rPr>
              <a:t>MAILBOX_EMPTY</a:t>
            </a:r>
          </a:p>
          <a:p>
            <a:pPr lvl="2"/>
            <a:r>
              <a:rPr lang="en-US" sz="2000" dirty="0"/>
              <a:t>Non-blocking receive</a:t>
            </a:r>
          </a:p>
          <a:p>
            <a:r>
              <a:rPr lang="en-US" sz="2400" b="1" dirty="0">
                <a:latin typeface="Courier New" pitchFamily="49" charset="0"/>
              </a:rPr>
              <a:t>MAILBOX_STOPPED</a:t>
            </a:r>
          </a:p>
          <a:p>
            <a:pPr lvl="2"/>
            <a:r>
              <a:rPr lang="en-US" sz="2000" dirty="0"/>
              <a:t>On any send</a:t>
            </a:r>
          </a:p>
          <a:p>
            <a:pPr lvl="2"/>
            <a:r>
              <a:rPr lang="en-US" sz="2000" dirty="0"/>
              <a:t>Also after blocked send or receive</a:t>
            </a:r>
          </a:p>
          <a:p>
            <a:r>
              <a:rPr lang="en-US" sz="2400" b="1" dirty="0">
                <a:latin typeface="Courier New" pitchFamily="49" charset="0"/>
              </a:rPr>
              <a:t>MAILBOX_INVALID</a:t>
            </a:r>
          </a:p>
          <a:p>
            <a:pPr lvl="2"/>
            <a:r>
              <a:rPr lang="en-US" sz="2000" dirty="0"/>
              <a:t>On any call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Courier New" pitchFamily="49" charset="0"/>
              </a:rPr>
              <a:t>MSG_LENGTH_ERROR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000" dirty="0"/>
              <a:t>On send</a:t>
            </a:r>
          </a:p>
          <a:p>
            <a:r>
              <a:rPr lang="en-US" sz="2400" b="1" dirty="0">
                <a:latin typeface="Courier New" pitchFamily="49" charset="0"/>
              </a:rPr>
              <a:t>MSG_ARG_ERROR</a:t>
            </a:r>
          </a:p>
          <a:p>
            <a:pPr lvl="2"/>
            <a:r>
              <a:rPr lang="en-US" sz="2000" dirty="0"/>
              <a:t>Invalid argument or pointer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copy_to_user</a:t>
            </a:r>
            <a:r>
              <a:rPr lang="en-US" sz="2000" dirty="0"/>
              <a:t> or </a:t>
            </a:r>
            <a:r>
              <a:rPr lang="en-US" sz="1800" b="1" dirty="0" err="1">
                <a:latin typeface="Courier New" pitchFamily="49" charset="0"/>
              </a:rPr>
              <a:t>copy_from_user</a:t>
            </a:r>
            <a:r>
              <a:rPr lang="en-US" sz="2000" dirty="0"/>
              <a:t> fails</a:t>
            </a:r>
          </a:p>
          <a:p>
            <a:r>
              <a:rPr lang="en-US" sz="2400" b="1" dirty="0">
                <a:latin typeface="Courier New" pitchFamily="49" charset="0"/>
              </a:rPr>
              <a:t>MAILBOX_ERROR</a:t>
            </a:r>
          </a:p>
          <a:p>
            <a:pPr lvl="2"/>
            <a:r>
              <a:rPr lang="en-US" sz="2000" dirty="0"/>
              <a:t>Any other kind of error</a:t>
            </a:r>
          </a:p>
          <a:p>
            <a:r>
              <a:rPr lang="en-US" sz="2400" dirty="0"/>
              <a:t>You may add other error codes as needed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1A43F96-28D7-4F33-A527-FB4D562C322D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Mailboxes and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Mailbox is kernel data structure</a:t>
            </a:r>
          </a:p>
          <a:p>
            <a:pPr lvl="1"/>
            <a:r>
              <a:rPr lang="en-US" dirty="0" smtClean="0"/>
              <a:t>One per process</a:t>
            </a:r>
          </a:p>
          <a:p>
            <a:pPr lvl="1"/>
            <a:r>
              <a:rPr lang="en-US" dirty="0" smtClean="0"/>
              <a:t>All threads of process share one mailbox</a:t>
            </a:r>
          </a:p>
          <a:p>
            <a:pPr lvl="1"/>
            <a:r>
              <a:rPr lang="en-US" dirty="0" smtClean="0"/>
              <a:t>Queue of messages</a:t>
            </a:r>
          </a:p>
          <a:p>
            <a:pPr lvl="1"/>
            <a:r>
              <a:rPr lang="en-US" dirty="0" smtClean="0"/>
              <a:t>Synchronization &amp; management data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Messages are kernel data structures</a:t>
            </a:r>
          </a:p>
          <a:p>
            <a:pPr lvl="1"/>
            <a:r>
              <a:rPr lang="en-US" dirty="0" smtClean="0"/>
              <a:t>Queue of messages attached to destination mailbox</a:t>
            </a:r>
          </a:p>
          <a:p>
            <a:pPr lvl="1"/>
            <a:r>
              <a:rPr lang="en-US" dirty="0" smtClean="0"/>
              <a:t>Fix maximum number of messages per mailbox</a:t>
            </a:r>
          </a:p>
          <a:p>
            <a:pPr lvl="1"/>
            <a:r>
              <a:rPr lang="en-US" dirty="0" smtClean="0"/>
              <a:t>Each message indicates sender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 smtClean="0"/>
              <a:t> &amp; length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0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Mailboxes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Mailbox created on demand</a:t>
            </a:r>
          </a:p>
          <a:p>
            <a:pPr lvl="1"/>
            <a:r>
              <a:rPr lang="en-US" dirty="0" smtClean="0"/>
              <a:t>I.e., first use by any process to send, receive, or manage</a:t>
            </a:r>
          </a:p>
          <a:p>
            <a:pPr lvl="1"/>
            <a:r>
              <a:rPr lang="en-US" dirty="0" smtClean="0"/>
              <a:t>Must validate process ID</a:t>
            </a:r>
          </a:p>
          <a:p>
            <a:pPr lvl="2"/>
            <a:endParaRPr lang="en-US" dirty="0"/>
          </a:p>
          <a:p>
            <a:r>
              <a:rPr lang="en-US" dirty="0" smtClean="0"/>
              <a:t>Access via hash table</a:t>
            </a:r>
          </a:p>
          <a:p>
            <a:pPr lvl="1"/>
            <a:r>
              <a:rPr lang="en-US" dirty="0" smtClean="0"/>
              <a:t>Indexed by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Invalid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 invalid </a:t>
            </a:r>
            <a:r>
              <a:rPr lang="en-US" dirty="0" smtClean="0">
                <a:sym typeface="Symbol"/>
              </a:rPr>
              <a:t>mailbox</a:t>
            </a:r>
          </a:p>
          <a:p>
            <a:pPr lvl="2"/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Mailboxes deleted upon </a:t>
            </a:r>
            <a:r>
              <a:rPr lang="en-US" i="1" dirty="0"/>
              <a:t>process </a:t>
            </a:r>
            <a:r>
              <a:rPr lang="en-US" i="1" dirty="0" smtClean="0"/>
              <a:t>exit</a:t>
            </a:r>
          </a:p>
          <a:p>
            <a:pPr lvl="1"/>
            <a:r>
              <a:rPr lang="en-US" dirty="0" smtClean="0"/>
              <a:t>Must be flushed</a:t>
            </a:r>
          </a:p>
          <a:p>
            <a:pPr lvl="1"/>
            <a:r>
              <a:rPr lang="en-US" dirty="0" smtClean="0"/>
              <a:t>All tasks must be out of mailbox data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LKM implementation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Three </a:t>
            </a:r>
            <a:r>
              <a:rPr lang="en-US" sz="2800" dirty="0"/>
              <a:t>system calls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.long </a:t>
            </a:r>
            <a:r>
              <a:rPr lang="en-US" sz="1800" b="1" dirty="0" err="1">
                <a:latin typeface="Courier New" pitchFamily="49" charset="0"/>
              </a:rPr>
              <a:t>sys_mailbox_send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.long </a:t>
            </a:r>
            <a:r>
              <a:rPr lang="en-US" sz="1800" b="1" dirty="0" err="1">
                <a:latin typeface="Courier New" pitchFamily="49" charset="0"/>
              </a:rPr>
              <a:t>sys_mailbox_rcv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.long </a:t>
            </a:r>
            <a:r>
              <a:rPr lang="en-US" sz="1800" b="1" dirty="0" err="1">
                <a:latin typeface="Courier New" pitchFamily="49" charset="0"/>
              </a:rPr>
              <a:t>sys_mailbox_manage</a:t>
            </a:r>
            <a:r>
              <a:rPr lang="en-US" sz="2000" dirty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Intercept </a:t>
            </a:r>
            <a:r>
              <a:rPr lang="en-US" sz="1800" b="1" dirty="0">
                <a:latin typeface="Courier New" pitchFamily="49" charset="0"/>
              </a:rPr>
              <a:t>cs3013_syscall</a:t>
            </a:r>
            <a:r>
              <a:rPr lang="en-US" sz="1800" b="1" i="1" dirty="0">
                <a:latin typeface="Courier New" pitchFamily="49" charset="0"/>
              </a:rPr>
              <a:t>n</a:t>
            </a:r>
            <a:r>
              <a:rPr lang="en-US" sz="2000" dirty="0" smtClean="0"/>
              <a:t> calls from Project 0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Validate process ID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Create mailbox is not already in existence.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Memory </a:t>
            </a:r>
            <a:r>
              <a:rPr lang="en-US" sz="2800" dirty="0"/>
              <a:t>allocation within kernel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All messages of fixed size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Synchronization within kernel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Suggest simulating a monitor </a:t>
            </a:r>
            <a:r>
              <a:rPr lang="en-US" sz="2000" dirty="0" smtClean="0"/>
              <a:t>per mailbox object</a:t>
            </a:r>
            <a:endParaRPr lang="en-US" sz="2000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0875A8A-C1EE-4341-86B9-0409616FE97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mailboxes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mailbox via hash table</a:t>
            </a:r>
          </a:p>
          <a:p>
            <a:pPr lvl="1"/>
            <a:r>
              <a:rPr lang="en-US" dirty="0" smtClean="0"/>
              <a:t>Indexed by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 smtClean="0"/>
              <a:t> of process</a:t>
            </a:r>
          </a:p>
          <a:p>
            <a:pPr lvl="1"/>
            <a:r>
              <a:rPr lang="en-US" dirty="0" smtClean="0"/>
              <a:t>Invalid if a kernel process (i.e.,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mm </a:t>
            </a:r>
            <a:r>
              <a:rPr lang="en-US" dirty="0" smtClean="0"/>
              <a:t>is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Process must exist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Initialize hash table at LKM load time</a:t>
            </a:r>
          </a:p>
          <a:p>
            <a:pPr lvl="1"/>
            <a:endParaRPr lang="en-US" dirty="0"/>
          </a:p>
          <a:p>
            <a:r>
              <a:rPr lang="en-US" dirty="0" smtClean="0"/>
              <a:t>Clean up and remove at LKM unload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762000"/>
          </a:xfrm>
        </p:spPr>
        <p:txBody>
          <a:bodyPr/>
          <a:lstStyle/>
          <a:p>
            <a:r>
              <a:rPr lang="en-US" dirty="0"/>
              <a:t>More on </a:t>
            </a:r>
            <a:r>
              <a:rPr lang="en-US" dirty="0" smtClean="0"/>
              <a:t>mailboxes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system calls for user-visible functions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sys_mailbox_send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sys_mailbox_rcv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sys_mailbox_manage</a:t>
            </a:r>
            <a:endParaRPr lang="en-US" sz="1800" dirty="0"/>
          </a:p>
          <a:p>
            <a:pPr lvl="1"/>
            <a:r>
              <a:rPr lang="en-US" dirty="0" smtClean="0"/>
              <a:t>Implemented in LKM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LKM implementation </a:t>
            </a:r>
            <a:r>
              <a:rPr lang="en-US" dirty="0"/>
              <a:t>of monitor</a:t>
            </a:r>
          </a:p>
          <a:p>
            <a:pPr lvl="1"/>
            <a:r>
              <a:rPr lang="en-US" sz="1800" b="1" dirty="0" err="1">
                <a:latin typeface="Courier New" pitchFamily="49" charset="0"/>
              </a:rPr>
              <a:t>spinlock_t</a:t>
            </a:r>
            <a:r>
              <a:rPr lang="en-US" dirty="0"/>
              <a:t> initialized to </a:t>
            </a:r>
            <a:r>
              <a:rPr lang="en-US" sz="1800" b="1" dirty="0">
                <a:latin typeface="Courier New" pitchFamily="49" charset="0"/>
              </a:rPr>
              <a:t>SPIN_LOCK_UNLOCKED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to protect the mailbox data structures</a:t>
            </a:r>
          </a:p>
          <a:p>
            <a:pPr lvl="1"/>
            <a:r>
              <a:rPr lang="en-US" dirty="0"/>
              <a:t>One or more </a:t>
            </a:r>
            <a:r>
              <a:rPr lang="en-US" i="1" dirty="0"/>
              <a:t>locking wait </a:t>
            </a:r>
            <a:r>
              <a:rPr lang="en-US" i="1" dirty="0" smtClean="0"/>
              <a:t>queues</a:t>
            </a:r>
            <a:r>
              <a:rPr lang="en-US" dirty="0" smtClean="0"/>
              <a:t> for condition variables</a:t>
            </a:r>
            <a:endParaRPr lang="en-US" i="1" dirty="0"/>
          </a:p>
          <a:p>
            <a:pPr lvl="2"/>
            <a:r>
              <a:rPr lang="en-US" dirty="0"/>
              <a:t>See handout for pointer to description</a:t>
            </a:r>
          </a:p>
          <a:p>
            <a:pPr lvl="1"/>
            <a:r>
              <a:rPr lang="en-US" dirty="0"/>
              <a:t>Linked list of messages</a:t>
            </a:r>
          </a:p>
          <a:p>
            <a:pPr lvl="1"/>
            <a:r>
              <a:rPr lang="en-US" dirty="0"/>
              <a:t>Flag for stopped mailbox; counters and other fields as needed</a:t>
            </a:r>
            <a:endParaRPr lang="en-US" sz="1800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B30C689-CDF0-4183-817C-78076BC29FB2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implementation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RcvMsg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Grab </a:t>
            </a:r>
            <a:r>
              <a:rPr lang="en-US" dirty="0" err="1"/>
              <a:t>spin_lock</a:t>
            </a:r>
            <a:endParaRPr lang="en-US" dirty="0"/>
          </a:p>
          <a:p>
            <a:pPr lvl="1"/>
            <a:r>
              <a:rPr lang="en-US" dirty="0"/>
              <a:t>If mailbox empty, wait on locking wait queue</a:t>
            </a:r>
          </a:p>
          <a:p>
            <a:pPr lvl="1"/>
            <a:r>
              <a:rPr lang="en-US" dirty="0" smtClean="0"/>
              <a:t>Unlink </a:t>
            </a:r>
            <a:r>
              <a:rPr lang="en-US" dirty="0"/>
              <a:t>first message from mailbox linked list</a:t>
            </a:r>
          </a:p>
          <a:p>
            <a:pPr lvl="1"/>
            <a:r>
              <a:rPr lang="en-US" dirty="0"/>
              <a:t>Release </a:t>
            </a:r>
            <a:r>
              <a:rPr lang="en-US" dirty="0" err="1"/>
              <a:t>spin_lock</a:t>
            </a:r>
            <a:endParaRPr lang="en-US" dirty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copy_to_user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to copy message body and other information to caller</a:t>
            </a:r>
          </a:p>
          <a:p>
            <a:pPr lvl="1"/>
            <a:r>
              <a:rPr lang="en-US" dirty="0"/>
              <a:t>Free kernel space for unlinked message (see below)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74102F61-5491-45CB-A7C8-57A22880EE5C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implementation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RcvMsg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Grab </a:t>
            </a:r>
            <a:r>
              <a:rPr lang="en-US" dirty="0" err="1"/>
              <a:t>spin_lock</a:t>
            </a:r>
            <a:endParaRPr lang="en-US" dirty="0"/>
          </a:p>
          <a:p>
            <a:pPr lvl="1"/>
            <a:r>
              <a:rPr lang="en-US" dirty="0"/>
              <a:t>If mailbox empty, wait on locking wait queue</a:t>
            </a:r>
          </a:p>
          <a:p>
            <a:pPr lvl="1"/>
            <a:r>
              <a:rPr lang="en-US" dirty="0" smtClean="0"/>
              <a:t>Unlink </a:t>
            </a:r>
            <a:r>
              <a:rPr lang="en-US" dirty="0"/>
              <a:t>first message from mailbox linked list</a:t>
            </a:r>
          </a:p>
          <a:p>
            <a:pPr lvl="1"/>
            <a:r>
              <a:rPr lang="en-US" dirty="0"/>
              <a:t>Release </a:t>
            </a:r>
            <a:r>
              <a:rPr lang="en-US" dirty="0" err="1"/>
              <a:t>spin_lock</a:t>
            </a:r>
            <a:endParaRPr lang="en-US" dirty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copy_to_user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to copy message body and other information to caller</a:t>
            </a:r>
          </a:p>
          <a:p>
            <a:pPr lvl="1"/>
            <a:r>
              <a:rPr lang="en-US" dirty="0"/>
              <a:t>Free kernel space for unlinked message (see below)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74102F61-5491-45CB-A7C8-57A22880EE5C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 rot="-1389609">
            <a:off x="4057862" y="1384743"/>
            <a:ext cx="3657600" cy="619125"/>
            <a:chOff x="2832" y="912"/>
            <a:chExt cx="2304" cy="39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357" y="912"/>
              <a:ext cx="1779" cy="39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0" rIns="1270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Need to check if mailbox is stopped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832" y="111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 rot="-1389609">
            <a:off x="5485978" y="1544495"/>
            <a:ext cx="3656013" cy="314325"/>
            <a:chOff x="2832" y="1007"/>
            <a:chExt cx="2303" cy="198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356" y="1007"/>
              <a:ext cx="1779" cy="198"/>
            </a:xfrm>
            <a:prstGeom prst="rect">
              <a:avLst/>
            </a:prstGeom>
            <a:solidFill>
              <a:srgbClr val="F0C2C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0" rIns="1270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Or if task is interrupted!</a:t>
              </a: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2832" y="111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92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implementation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urier New" pitchFamily="49" charset="0"/>
              </a:rPr>
              <a:t>SendMsg</a:t>
            </a:r>
            <a:endParaRPr lang="en-US" sz="2400" b="1" dirty="0">
              <a:latin typeface="Courier New" pitchFamily="49" charset="0"/>
            </a:endParaRPr>
          </a:p>
          <a:p>
            <a:pPr lvl="1"/>
            <a:r>
              <a:rPr lang="en-US" sz="2400" dirty="0"/>
              <a:t>Allocate kernel space for new message (see below)</a:t>
            </a:r>
            <a:endParaRPr lang="en-US" sz="2400" i="1" dirty="0"/>
          </a:p>
          <a:p>
            <a:pPr lvl="1"/>
            <a:r>
              <a:rPr lang="en-US" sz="2200" b="1" dirty="0" err="1">
                <a:latin typeface="Courier New" pitchFamily="49" charset="0"/>
              </a:rPr>
              <a:t>copy_from_user</a:t>
            </a:r>
            <a:r>
              <a:rPr lang="en-US" sz="2400" dirty="0"/>
              <a:t> to copy message body into kernel</a:t>
            </a:r>
          </a:p>
          <a:p>
            <a:pPr lvl="1"/>
            <a:r>
              <a:rPr lang="en-US" sz="2400" dirty="0"/>
              <a:t>Fill in other details </a:t>
            </a:r>
            <a:r>
              <a:rPr lang="en-US" sz="2200" dirty="0"/>
              <a:t>(sender, length, etc.)</a:t>
            </a:r>
            <a:endParaRPr lang="en-US" sz="2400" dirty="0"/>
          </a:p>
          <a:p>
            <a:pPr lvl="1"/>
            <a:r>
              <a:rPr lang="en-US" sz="2400" dirty="0" smtClean="0"/>
              <a:t>Grab </a:t>
            </a:r>
            <a:r>
              <a:rPr lang="en-US" sz="2200" b="1" dirty="0" err="1">
                <a:latin typeface="Courier New" pitchFamily="49" charset="0"/>
              </a:rPr>
              <a:t>spin_lock</a:t>
            </a:r>
            <a:endParaRPr lang="en-US" sz="2200" b="1" dirty="0">
              <a:latin typeface="Courier New" pitchFamily="49" charset="0"/>
            </a:endParaRPr>
          </a:p>
          <a:p>
            <a:pPr lvl="1"/>
            <a:r>
              <a:rPr lang="en-US" sz="2400" dirty="0" smtClean="0"/>
              <a:t>Check to see if mailbox is full or stopped</a:t>
            </a:r>
          </a:p>
          <a:p>
            <a:pPr lvl="1"/>
            <a:r>
              <a:rPr lang="en-US" sz="2400" dirty="0" smtClean="0"/>
              <a:t>Link </a:t>
            </a:r>
            <a:r>
              <a:rPr lang="en-US" sz="2400" dirty="0"/>
              <a:t>new message to end of mailbox linked </a:t>
            </a:r>
            <a:r>
              <a:rPr lang="en-US" sz="2400" dirty="0" smtClean="0"/>
              <a:t>list</a:t>
            </a:r>
          </a:p>
          <a:p>
            <a:pPr lvl="1"/>
            <a:r>
              <a:rPr lang="en-US" sz="2400" dirty="0" smtClean="0"/>
              <a:t>Awaken a waiting task.</a:t>
            </a:r>
            <a:endParaRPr lang="en-US" sz="2400" dirty="0"/>
          </a:p>
          <a:p>
            <a:pPr lvl="1"/>
            <a:r>
              <a:rPr lang="en-US" sz="2400" dirty="0"/>
              <a:t>Release </a:t>
            </a:r>
            <a:r>
              <a:rPr lang="en-US" sz="2200" b="1" dirty="0" err="1">
                <a:latin typeface="Courier New" pitchFamily="49" charset="0"/>
              </a:rPr>
              <a:t>spin_lock</a:t>
            </a:r>
            <a:endParaRPr lang="en-US" sz="2200" b="1" dirty="0">
              <a:latin typeface="Courier New" pitchFamily="49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7218FCC-C3F2-4C45-B793-6AE1179E151B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 rot="-1389609">
            <a:off x="4193708" y="2550822"/>
            <a:ext cx="3657600" cy="619125"/>
            <a:chOff x="2832" y="912"/>
            <a:chExt cx="2304" cy="39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357" y="912"/>
              <a:ext cx="1779" cy="39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0" rIns="1270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Need to check if mailbox is stopped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832" y="111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 rot="-1389609">
            <a:off x="5332111" y="2893724"/>
            <a:ext cx="3656013" cy="314325"/>
            <a:chOff x="2832" y="1007"/>
            <a:chExt cx="2303" cy="198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356" y="1007"/>
              <a:ext cx="1779" cy="198"/>
            </a:xfrm>
            <a:prstGeom prst="rect">
              <a:avLst/>
            </a:prstGeom>
            <a:solidFill>
              <a:srgbClr val="F0C2C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2700" tIns="0" rIns="1270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 dirty="0">
                  <a:latin typeface="+mn-lt"/>
                </a:rPr>
                <a:t>Or if task is interrupted!</a:t>
              </a: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2832" y="111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3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build and test a message-passing system </a:t>
            </a:r>
            <a:r>
              <a:rPr lang="en-US" dirty="0" smtClean="0"/>
              <a:t>for communication </a:t>
            </a:r>
            <a:r>
              <a:rPr lang="en-US" dirty="0"/>
              <a:t>among separate address </a:t>
            </a:r>
            <a:r>
              <a:rPr lang="en-US" dirty="0" smtClean="0"/>
              <a:t>processes</a:t>
            </a:r>
            <a:endParaRPr lang="en-US" dirty="0"/>
          </a:p>
          <a:p>
            <a:pPr lvl="1"/>
            <a:r>
              <a:rPr lang="en-US" dirty="0"/>
              <a:t>Implement API for message-passing functions</a:t>
            </a:r>
          </a:p>
          <a:p>
            <a:pPr lvl="1"/>
            <a:r>
              <a:rPr lang="en-US" dirty="0"/>
              <a:t>Kernel system calls to handle messages</a:t>
            </a:r>
          </a:p>
          <a:p>
            <a:pPr lvl="1"/>
            <a:r>
              <a:rPr lang="en-US" dirty="0"/>
              <a:t>Test program to exercise the message passing </a:t>
            </a:r>
            <a:r>
              <a:rPr lang="en-US" dirty="0" smtClean="0"/>
              <a:t>system</a:t>
            </a:r>
          </a:p>
          <a:p>
            <a:pPr lvl="1"/>
            <a:endParaRPr lang="en-US" dirty="0"/>
          </a:p>
          <a:p>
            <a:r>
              <a:rPr lang="en-US" dirty="0" smtClean="0"/>
              <a:t>This project is worth </a:t>
            </a:r>
            <a:r>
              <a:rPr lang="en-US" smtClean="0"/>
              <a:t>150 points 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36EC750-0F80-4180-8E8E-19B76352266E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implementation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Courier New" pitchFamily="49" charset="0"/>
              </a:rPr>
              <a:t>ManageMailbox</a:t>
            </a:r>
            <a:endParaRPr lang="en-US" sz="2400" b="1" dirty="0">
              <a:latin typeface="Courier New" pitchFamily="49" charset="0"/>
            </a:endParaRPr>
          </a:p>
          <a:p>
            <a:pPr lvl="1"/>
            <a:r>
              <a:rPr lang="en-US" sz="2400" dirty="0"/>
              <a:t>Grab </a:t>
            </a:r>
            <a:r>
              <a:rPr lang="en-US" sz="2200" b="1" dirty="0" err="1">
                <a:latin typeface="Courier New" pitchFamily="49" charset="0"/>
              </a:rPr>
              <a:t>spin_lock</a:t>
            </a:r>
            <a:endParaRPr lang="en-US" sz="2200" dirty="0"/>
          </a:p>
          <a:p>
            <a:pPr lvl="1"/>
            <a:r>
              <a:rPr lang="en-US" sz="2400" dirty="0"/>
              <a:t>Count number of messages</a:t>
            </a:r>
          </a:p>
          <a:p>
            <a:pPr lvl="1"/>
            <a:r>
              <a:rPr lang="en-US" sz="2400" dirty="0"/>
              <a:t>If </a:t>
            </a:r>
            <a:r>
              <a:rPr lang="en-US" sz="2200" b="1" dirty="0">
                <a:latin typeface="Courier New" pitchFamily="49" charset="0"/>
              </a:rPr>
              <a:t>stop = TRUE</a:t>
            </a:r>
          </a:p>
          <a:p>
            <a:pPr lvl="2"/>
            <a:r>
              <a:rPr lang="en-US" sz="2000" dirty="0"/>
              <a:t>Set flag to prevent any more tasks from trying to send </a:t>
            </a:r>
          </a:p>
          <a:p>
            <a:pPr lvl="2"/>
            <a:r>
              <a:rPr lang="en-US" sz="2000" dirty="0"/>
              <a:t>Determine if any tasks waiting</a:t>
            </a:r>
          </a:p>
          <a:p>
            <a:pPr lvl="1"/>
            <a:r>
              <a:rPr lang="en-US" sz="2400" dirty="0" smtClean="0"/>
              <a:t>Wake all waiting tasks</a:t>
            </a:r>
          </a:p>
          <a:p>
            <a:pPr lvl="1"/>
            <a:r>
              <a:rPr lang="en-US" sz="2400" dirty="0" smtClean="0"/>
              <a:t>Release </a:t>
            </a:r>
            <a:r>
              <a:rPr lang="en-US" sz="2200" b="1" dirty="0" err="1">
                <a:latin typeface="Courier New" pitchFamily="49" charset="0"/>
              </a:rPr>
              <a:t>spin_lock</a:t>
            </a:r>
            <a:endParaRPr lang="en-US" sz="2200" b="1" dirty="0">
              <a:latin typeface="Courier New" pitchFamily="49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34FFA76-B7A9-4DBE-89FD-08C29839C083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mailboxes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process exits</a:t>
            </a:r>
          </a:p>
          <a:p>
            <a:pPr lvl="1"/>
            <a:r>
              <a:rPr lang="en-US" dirty="0" smtClean="0"/>
              <a:t>I.e., last thread of thread group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Intercept</a:t>
            </a:r>
          </a:p>
          <a:p>
            <a:pPr lvl="1"/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sys_exi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sys_exit_group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Need to study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do_exit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in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exit.c</a:t>
            </a:r>
            <a:endParaRPr lang="en-US" dirty="0"/>
          </a:p>
          <a:p>
            <a:pPr lvl="1"/>
            <a:r>
              <a:rPr lang="en-US" dirty="0" smtClean="0"/>
              <a:t>Remove mailbox before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 completes</a:t>
            </a:r>
          </a:p>
          <a:p>
            <a:pPr lvl="1"/>
            <a:r>
              <a:rPr lang="en-US" dirty="0" smtClean="0"/>
              <a:t>Make sure that it does not come back after removal!</a:t>
            </a:r>
          </a:p>
          <a:p>
            <a:pPr lvl="1"/>
            <a:r>
              <a:rPr lang="en-US" dirty="0" smtClean="0"/>
              <a:t>Note:–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do_exit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never returns!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5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mailbox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sz="2800" b="1" dirty="0" err="1">
                <a:latin typeface="Courier New" pitchFamily="49" charset="0"/>
              </a:rPr>
              <a:t>do_exit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Only</a:t>
            </a:r>
            <a:r>
              <a:rPr lang="en-US" dirty="0"/>
              <a:t> if the “task group” is dead!</a:t>
            </a:r>
          </a:p>
          <a:p>
            <a:pPr>
              <a:lnSpc>
                <a:spcPct val="110000"/>
              </a:lnSpc>
            </a:pPr>
            <a:r>
              <a:rPr lang="en-US" dirty="0"/>
              <a:t>Zero </a:t>
            </a:r>
            <a:r>
              <a:rPr lang="en-US" dirty="0" smtClean="0"/>
              <a:t>out mailbox pointer in hash table</a:t>
            </a:r>
            <a:endParaRPr lang="en-US" b="1" dirty="0" smtClean="0">
              <a:latin typeface="Courier New" pitchFamily="49" charset="0"/>
            </a:endParaRPr>
          </a:p>
          <a:p>
            <a:pPr lvl="2">
              <a:lnSpc>
                <a:spcPct val="110000"/>
              </a:lnSpc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Stop </a:t>
            </a:r>
            <a:r>
              <a:rPr lang="en-US" dirty="0"/>
              <a:t>the mailbox to be sure that blocked send operations can complete!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Flush messages (to free their space)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sure all blocked operations are done</a:t>
            </a:r>
          </a:p>
          <a:p>
            <a:pPr>
              <a:lnSpc>
                <a:spcPct val="110000"/>
              </a:lnSpc>
            </a:pPr>
            <a:r>
              <a:rPr lang="en-US" dirty="0"/>
              <a:t>Free the mailbox data structure</a:t>
            </a:r>
          </a:p>
          <a:p>
            <a:pPr lvl="1">
              <a:lnSpc>
                <a:spcPct val="110000"/>
              </a:lnSpc>
            </a:pPr>
            <a:r>
              <a:rPr lang="en-US" sz="2400" b="1" dirty="0" err="1" smtClean="0">
                <a:latin typeface="Courier New" pitchFamily="49" charset="0"/>
              </a:rPr>
              <a:t>kfree</a:t>
            </a:r>
            <a:r>
              <a:rPr lang="en-US" sz="2400" b="1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9CB41D8-1D3E-4666-9570-0C37CA5AAC77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411652" name="Group 4"/>
          <p:cNvGrpSpPr>
            <a:grpSpLocks/>
          </p:cNvGrpSpPr>
          <p:nvPr/>
        </p:nvGrpSpPr>
        <p:grpSpPr bwMode="auto">
          <a:xfrm rot="20280334">
            <a:off x="5034900" y="4318318"/>
            <a:ext cx="3870325" cy="738188"/>
            <a:chOff x="2907" y="1615"/>
            <a:chExt cx="2438" cy="465"/>
          </a:xfrm>
        </p:grpSpPr>
        <p:sp>
          <p:nvSpPr>
            <p:cNvPr id="411653" name="Text Box 5"/>
            <p:cNvSpPr txBox="1">
              <a:spLocks noChangeArrowheads="1"/>
            </p:cNvSpPr>
            <p:nvPr/>
          </p:nvSpPr>
          <p:spPr bwMode="auto">
            <a:xfrm>
              <a:off x="3432" y="1615"/>
              <a:ext cx="1913" cy="465"/>
            </a:xfrm>
            <a:prstGeom prst="rect">
              <a:avLst/>
            </a:prstGeom>
            <a:solidFill>
              <a:srgbClr val="FF858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 dirty="0">
                  <a:latin typeface="+mj-lt"/>
                </a:rPr>
                <a:t>A subtle race condition </a:t>
              </a:r>
              <a:r>
                <a:rPr lang="en-US" sz="2400" dirty="0" smtClean="0">
                  <a:latin typeface="+mj-lt"/>
                </a:rPr>
                <a:t/>
              </a:r>
              <a:br>
                <a:rPr lang="en-US" sz="2400" dirty="0" smtClean="0">
                  <a:latin typeface="+mj-lt"/>
                </a:rPr>
              </a:br>
              <a:r>
                <a:rPr lang="en-US" sz="2400" dirty="0" smtClean="0">
                  <a:latin typeface="+mj-lt"/>
                </a:rPr>
                <a:t>can </a:t>
              </a:r>
              <a:r>
                <a:rPr lang="en-US" sz="2400" dirty="0">
                  <a:latin typeface="+mj-lt"/>
                </a:rPr>
                <a:t>occur here </a:t>
              </a:r>
              <a:r>
                <a:rPr lang="en-US" sz="1800" dirty="0">
                  <a:latin typeface="+mj-lt"/>
                </a:rPr>
                <a:t>(see below)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11654" name="Line 6"/>
            <p:cNvSpPr>
              <a:spLocks noChangeShapeType="1"/>
            </p:cNvSpPr>
            <p:nvPr/>
          </p:nvSpPr>
          <p:spPr bwMode="auto">
            <a:xfrm flipH="1">
              <a:off x="2907" y="18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9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resources</a:t>
            </a:r>
            <a:endParaRPr lang="en-US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kmalloc</a:t>
            </a:r>
            <a:r>
              <a:rPr lang="en-US" b="1" dirty="0">
                <a:latin typeface="Courier New" pitchFamily="49" charset="0"/>
              </a:rPr>
              <a:t>(), </a:t>
            </a:r>
            <a:r>
              <a:rPr lang="en-US" b="1" dirty="0" err="1">
                <a:latin typeface="Courier New" pitchFamily="49" charset="0"/>
              </a:rPr>
              <a:t>kfree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slab.h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Similar to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b="1" dirty="0" smtClean="0">
                <a:latin typeface="Courier New" pitchFamily="49" charset="0"/>
              </a:rPr>
              <a:t>free(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 smtClean="0"/>
              <a:t>, </a:t>
            </a:r>
            <a:r>
              <a:rPr lang="en-US" dirty="0"/>
              <a:t>but with flags</a:t>
            </a:r>
          </a:p>
          <a:p>
            <a:r>
              <a:rPr lang="en-US" sz="3600" dirty="0"/>
              <a:t>Slab allocator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kmem_cache_t</a:t>
            </a:r>
            <a:r>
              <a:rPr lang="en-US" sz="3200" dirty="0"/>
              <a:t>* </a:t>
            </a:r>
            <a:r>
              <a:rPr lang="en-US" b="1" dirty="0" err="1">
                <a:latin typeface="Courier New" pitchFamily="49" charset="0"/>
              </a:rPr>
              <a:t>kmem_cache_create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lvl="2"/>
            <a:r>
              <a:rPr lang="en-US" dirty="0"/>
              <a:t>At LKM initialization time</a:t>
            </a:r>
          </a:p>
          <a:p>
            <a:pPr lvl="1"/>
            <a:r>
              <a:rPr lang="en-US" b="1" dirty="0">
                <a:latin typeface="Courier New" pitchFamily="49" charset="0"/>
              </a:rPr>
              <a:t>void* </a:t>
            </a:r>
            <a:r>
              <a:rPr lang="en-US" b="1" dirty="0" err="1">
                <a:latin typeface="Courier New" pitchFamily="49" charset="0"/>
              </a:rPr>
              <a:t>kmem_cache_alloc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kmem_cache_free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kmem_cache_destroy</a:t>
            </a:r>
            <a:r>
              <a:rPr lang="en-US" b="1" dirty="0" smtClean="0">
                <a:latin typeface="Courier New" pitchFamily="49" charset="0"/>
              </a:rPr>
              <a:t>()</a:t>
            </a:r>
          </a:p>
          <a:p>
            <a:pPr lvl="2"/>
            <a:r>
              <a:rPr lang="en-US" dirty="0"/>
              <a:t>At LKM </a:t>
            </a:r>
            <a:r>
              <a:rPr lang="en-US" dirty="0" smtClean="0"/>
              <a:t>unload time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B583B2C-B33E-469B-AAFF-ECCC885E1D4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resources </a:t>
            </a:r>
            <a:r>
              <a:rPr lang="en-US" sz="2800" i="0" dirty="0" smtClean="0"/>
              <a:t>(</a:t>
            </a:r>
            <a:r>
              <a:rPr lang="en-US" sz="2800" dirty="0" smtClean="0"/>
              <a:t>continued</a:t>
            </a:r>
            <a:r>
              <a:rPr lang="en-US" sz="2800" i="0" dirty="0" smtClean="0"/>
              <a:t>)</a:t>
            </a:r>
            <a:endParaRPr lang="en-US" i="0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 slab allocator for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message bodies the same size in kernel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Highly optimized for rapid allocation and free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Low </a:t>
            </a:r>
            <a:r>
              <a:rPr lang="en-US" dirty="0" smtClean="0"/>
              <a:t>fragmentation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Messages from all mailboxes share same cache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Use a separate cache for mailbox data structures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2C0B1D3-0E38-4592-94C2-95D53763E46F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tools in the kernel</a:t>
            </a:r>
            <a:endParaRPr lang="en-US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Mailbox</a:t>
            </a:r>
            <a:endParaRPr lang="en-US" dirty="0"/>
          </a:p>
          <a:p>
            <a:pPr lvl="2"/>
            <a:r>
              <a:rPr lang="en-US" dirty="0"/>
              <a:t>Needs to be locked to link and unlink messages</a:t>
            </a:r>
          </a:p>
          <a:p>
            <a:pPr lvl="2"/>
            <a:r>
              <a:rPr lang="en-US" dirty="0"/>
              <a:t>Also to change state (</a:t>
            </a:r>
            <a:r>
              <a:rPr lang="en-US" sz="1800" b="1" dirty="0">
                <a:latin typeface="Courier New" pitchFamily="49" charset="0"/>
              </a:rPr>
              <a:t>STOP</a:t>
            </a:r>
            <a:r>
              <a:rPr lang="en-US" dirty="0"/>
              <a:t>)</a:t>
            </a:r>
          </a:p>
          <a:p>
            <a:r>
              <a:rPr lang="en-US" dirty="0"/>
              <a:t>Remember – the Linux Kernel is fully preemptive!</a:t>
            </a:r>
          </a:p>
          <a:p>
            <a:pPr lvl="2"/>
            <a:r>
              <a:rPr lang="en-US" dirty="0"/>
              <a:t>System call may be preempted before completion</a:t>
            </a:r>
          </a:p>
          <a:p>
            <a:pPr lvl="2"/>
            <a:r>
              <a:rPr lang="en-US" dirty="0"/>
              <a:t>Interrupt may schedule another process at any time</a:t>
            </a:r>
          </a:p>
          <a:p>
            <a:pPr lvl="2"/>
            <a:r>
              <a:rPr lang="en-US" dirty="0"/>
              <a:t>Interrupt may manage shared resources</a:t>
            </a:r>
          </a:p>
          <a:p>
            <a:pPr lvl="2"/>
            <a:r>
              <a:rPr lang="en-US" dirty="0"/>
              <a:t>But </a:t>
            </a:r>
            <a:r>
              <a:rPr lang="en-US" i="1" dirty="0"/>
              <a:t>not </a:t>
            </a:r>
            <a:r>
              <a:rPr lang="en-US" dirty="0"/>
              <a:t>while holding a spinlock</a:t>
            </a:r>
          </a:p>
          <a:p>
            <a:pPr lvl="1"/>
            <a:r>
              <a:rPr lang="en-US" dirty="0"/>
              <a:t>Due to support for symmetric multi-processing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C158A3B-2B82-4FD2-8FAA-1B6FF60B722C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Robert Love says …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It is a major bug if …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interrupt occurs to access a resource while kernel code is also manipulating that resource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Kernel code is preempted while accessing a shared resource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Kernel code sleeps while in the middle of a critical section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Two processors access same data at same time</a:t>
            </a:r>
          </a:p>
          <a:p>
            <a:pPr>
              <a:lnSpc>
                <a:spcPct val="120000"/>
              </a:lnSpc>
            </a:pPr>
            <a:r>
              <a:rPr lang="en-US" dirty="0"/>
              <a:t>Implementing locking is </a:t>
            </a:r>
            <a:r>
              <a:rPr lang="en-US" i="1" dirty="0"/>
              <a:t>not </a:t>
            </a:r>
            <a:r>
              <a:rPr lang="en-US" dirty="0"/>
              <a:t>hard</a:t>
            </a:r>
          </a:p>
          <a:p>
            <a:pPr>
              <a:lnSpc>
                <a:spcPct val="120000"/>
              </a:lnSpc>
            </a:pPr>
            <a:r>
              <a:rPr lang="en-US" dirty="0"/>
              <a:t>Tricky part is identifying </a:t>
            </a:r>
            <a:r>
              <a:rPr lang="en-US" i="1" dirty="0"/>
              <a:t>what</a:t>
            </a:r>
            <a:r>
              <a:rPr lang="en-US" dirty="0"/>
              <a:t> to lock.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90C6C61-76C8-489C-A919-FF0B44C8A6B8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mailbox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Zero mailbox pointer in hash table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Stop mailbox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ManageMailbox</a:t>
            </a:r>
            <a:r>
              <a:rPr lang="en-US" dirty="0"/>
              <a:t> to unblock waiting tasks</a:t>
            </a:r>
          </a:p>
          <a:p>
            <a:pPr>
              <a:lnSpc>
                <a:spcPct val="110000"/>
              </a:lnSpc>
            </a:pPr>
            <a:r>
              <a:rPr lang="en-US" dirty="0"/>
              <a:t>Be sure every waiting task has had time to complete operation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Potential race condition</a:t>
            </a:r>
          </a:p>
          <a:p>
            <a:pPr>
              <a:lnSpc>
                <a:spcPct val="110000"/>
              </a:lnSpc>
            </a:pPr>
            <a:r>
              <a:rPr lang="en-US" dirty="0"/>
              <a:t>Flush remaining messages</a:t>
            </a:r>
          </a:p>
          <a:p>
            <a:pPr>
              <a:lnSpc>
                <a:spcPct val="110000"/>
              </a:lnSpc>
            </a:pPr>
            <a:r>
              <a:rPr lang="en-US" dirty="0"/>
              <a:t>Delete mailbox data structure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7C284812-A391-46E7-A156-E9837896392F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 race condition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Process A may be sending </a:t>
            </a:r>
            <a:r>
              <a:rPr lang="en-US" dirty="0" err="1"/>
              <a:t>msg</a:t>
            </a:r>
            <a:r>
              <a:rPr lang="en-US" dirty="0"/>
              <a:t> to Process B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SendMsg</a:t>
            </a:r>
            <a:r>
              <a:rPr lang="en-US" dirty="0"/>
              <a:t> gets copy of pointer </a:t>
            </a:r>
            <a:r>
              <a:rPr lang="en-US" b="1" dirty="0">
                <a:latin typeface="Courier New" pitchFamily="49" charset="0"/>
              </a:rPr>
              <a:t>B-&gt;mailbox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smtClean="0"/>
              <a:t>Takes page fault or gets pre-empted </a:t>
            </a:r>
            <a:r>
              <a:rPr lang="en-US" dirty="0"/>
              <a:t>while in kernel!</a:t>
            </a:r>
          </a:p>
          <a:p>
            <a:pPr>
              <a:lnSpc>
                <a:spcPct val="110000"/>
              </a:lnSpc>
            </a:pPr>
            <a:r>
              <a:rPr lang="en-US" dirty="0"/>
              <a:t>Process B tries to exit!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 Deletes mailbox structure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 Zeros out </a:t>
            </a:r>
            <a:r>
              <a:rPr lang="en-US" b="1" dirty="0">
                <a:latin typeface="Courier New" pitchFamily="49" charset="0"/>
              </a:rPr>
              <a:t>B-&gt;mailbox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 Exits cleanly</a:t>
            </a:r>
          </a:p>
          <a:p>
            <a:pPr>
              <a:lnSpc>
                <a:spcPct val="110000"/>
              </a:lnSpc>
            </a:pPr>
            <a:r>
              <a:rPr lang="en-US" dirty="0"/>
              <a:t>Process A gets to top of ready queue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 Is dispatched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 Continues to send to </a:t>
            </a:r>
            <a:r>
              <a:rPr lang="en-US" b="1" dirty="0">
                <a:latin typeface="Courier New" pitchFamily="49" charset="0"/>
              </a:rPr>
              <a:t>B-&gt;mailbox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Big Trouble!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EB7A87F-E72A-43A3-9F7B-3311EE1F3193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 race condition </a:t>
            </a:r>
            <a:r>
              <a:rPr lang="en-US" sz="2800" i="0" dirty="0" smtClean="0"/>
              <a:t>(</a:t>
            </a:r>
            <a:r>
              <a:rPr lang="en-US" sz="2800" dirty="0" smtClean="0"/>
              <a:t>continued</a:t>
            </a:r>
            <a:r>
              <a:rPr lang="en-US" sz="2800" i="0" dirty="0" smtClean="0"/>
              <a:t>)</a:t>
            </a:r>
            <a:endParaRPr lang="en-US" i="0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 </a:t>
            </a:r>
            <a:r>
              <a:rPr lang="en-US" dirty="0"/>
              <a:t>single “correct” solution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Suggest keeping a reference count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# of tasks that hold copy of pointer to mailbox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Reader-write lock of </a:t>
            </a:r>
            <a:r>
              <a:rPr lang="en-US" dirty="0" err="1" smtClean="0"/>
              <a:t>tasklist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/>
                <a:ea typeface="Times New Roman"/>
                <a:cs typeface="Times New Roman"/>
              </a:rPr>
              <a:t>rwlock_t</a:t>
            </a:r>
            <a:r>
              <a:rPr lang="en-US" b="1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Times New Roman"/>
                <a:cs typeface="Times New Roman"/>
              </a:rPr>
              <a:t>tasklist_lock</a:t>
            </a:r>
            <a:r>
              <a:rPr lang="en-US" sz="3200" dirty="0">
                <a:latin typeface="Garamond"/>
                <a:ea typeface="Times New Roman"/>
                <a:cs typeface="Times New Roman"/>
              </a:rPr>
              <a:t> </a:t>
            </a:r>
            <a:endParaRPr lang="en-US" sz="3200" dirty="0" smtClean="0">
              <a:latin typeface="Garamond"/>
              <a:ea typeface="Times New Roman"/>
              <a:cs typeface="Times New Roman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Protects entire </a:t>
            </a:r>
            <a:r>
              <a:rPr lang="en-US" dirty="0" smtClean="0"/>
              <a:t>set of </a:t>
            </a:r>
            <a:r>
              <a:rPr lang="en-US" b="1" dirty="0" err="1">
                <a:latin typeface="Courier New"/>
                <a:ea typeface="Times New Roman"/>
                <a:cs typeface="Times New Roman"/>
              </a:rPr>
              <a:t>task_struct</a:t>
            </a:r>
            <a:r>
              <a:rPr lang="en-US" dirty="0" err="1" smtClean="0"/>
              <a:t>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Just long enough to increment/decrement reference 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0BD183B5-276F-4971-BA23-7676BB21333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gain experience programming and testing synchronization and IPC operations</a:t>
            </a:r>
          </a:p>
          <a:p>
            <a:pPr lvl="2"/>
            <a:endParaRPr lang="en-US" dirty="0"/>
          </a:p>
          <a:p>
            <a:r>
              <a:rPr lang="en-US" dirty="0"/>
              <a:t>To gain experience working inside the Linux kernel on a non-trivial problem</a:t>
            </a:r>
          </a:p>
          <a:p>
            <a:pPr lvl="2"/>
            <a:endParaRPr lang="en-US" dirty="0"/>
          </a:p>
          <a:p>
            <a:r>
              <a:rPr lang="en-US" dirty="0"/>
              <a:t>To integrate many of the lessons of this course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0F630EFD-6362-4754-9ABB-E2B7FF084E5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little bit like Project 3, but …</a:t>
            </a:r>
          </a:p>
          <a:p>
            <a:pPr lvl="2"/>
            <a:r>
              <a:rPr lang="en-US" sz="2000" dirty="0"/>
              <a:t>Multiple processes</a:t>
            </a:r>
          </a:p>
          <a:p>
            <a:pPr lvl="2"/>
            <a:r>
              <a:rPr lang="en-US" sz="2000" dirty="0"/>
              <a:t>Each process with multiple threads</a:t>
            </a:r>
          </a:p>
          <a:p>
            <a:r>
              <a:rPr lang="en-US" sz="2800" dirty="0"/>
              <a:t>Fork multiple processes</a:t>
            </a:r>
          </a:p>
          <a:p>
            <a:pPr lvl="2"/>
            <a:r>
              <a:rPr lang="en-US" sz="2000" dirty="0"/>
              <a:t>Create mailboxes, exchange mailbox IDs</a:t>
            </a:r>
          </a:p>
          <a:p>
            <a:r>
              <a:rPr lang="en-US" sz="2800" dirty="0"/>
              <a:t>Randomly send messages to each other</a:t>
            </a:r>
          </a:p>
          <a:p>
            <a:pPr lvl="2"/>
            <a:r>
              <a:rPr lang="en-US" sz="2000" dirty="0"/>
              <a:t>Payload must be self identifying</a:t>
            </a:r>
          </a:p>
          <a:p>
            <a:r>
              <a:rPr lang="en-US" sz="2800" dirty="0" smtClean="0"/>
              <a:t>Acknowledge and/or count </a:t>
            </a:r>
            <a:r>
              <a:rPr lang="en-US" sz="2800" dirty="0"/>
              <a:t>received messages</a:t>
            </a:r>
          </a:p>
          <a:p>
            <a:r>
              <a:rPr lang="en-US" sz="2800" dirty="0"/>
              <a:t>Test extreme conditions</a:t>
            </a:r>
          </a:p>
          <a:p>
            <a:pPr lvl="2"/>
            <a:r>
              <a:rPr lang="en-US" sz="2000" dirty="0"/>
              <a:t>E.g., fill up mailbox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D238D1F-C271-4E0C-BC91-9869FB105D3B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950" dirty="0">
                <a:hlinkClick r:id="rId3"/>
              </a:rPr>
              <a:t>http://web.cs.wpi.edu</a:t>
            </a:r>
            <a:r>
              <a:rPr lang="en-US" sz="1950" dirty="0" smtClean="0">
                <a:hlinkClick r:id="rId3"/>
              </a:rPr>
              <a:t>/~</a:t>
            </a:r>
            <a:r>
              <a:rPr lang="en-US" sz="1950" dirty="0" smtClean="0">
                <a:hlinkClick r:id="rId4"/>
              </a:rPr>
              <a:t>cs3013/c13/Resources/Project4_SampleTests.zip </a:t>
            </a:r>
            <a:endParaRPr lang="en-US" sz="1950" dirty="0"/>
          </a:p>
          <a:p>
            <a:pPr>
              <a:lnSpc>
                <a:spcPct val="120000"/>
              </a:lnSpc>
            </a:pPr>
            <a:r>
              <a:rPr lang="en-US" dirty="0" smtClean="0"/>
              <a:t>Seven test programs developed by a student of a previous term</a:t>
            </a: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Use and/or modify to your own needs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Submit your own and/or modified tests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Test output required of each aspect of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B9AB376-D02B-427A-91BC-775A1AD6CCF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5898510"/>
            <a:ext cx="4725653" cy="394980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txBody>
          <a:bodyPr wrap="none" lIns="25400" tIns="12700" rIns="25400" bIns="12700" rtlCol="0">
            <a:spAutoFit/>
          </a:bodyPr>
          <a:lstStyle/>
          <a:p>
            <a:r>
              <a:rPr lang="en-US" sz="2400" dirty="0" smtClean="0">
                <a:latin typeface="+mn-lt"/>
              </a:rPr>
              <a:t>No warranty expressed or implied!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1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4972050"/>
          </a:xfrm>
        </p:spPr>
        <p:txBody>
          <a:bodyPr/>
          <a:lstStyle/>
          <a:p>
            <a:pPr marL="0" indent="0">
              <a:buNone/>
            </a:pPr>
            <a:r>
              <a:rPr lang="en-US" sz="1950" dirty="0" smtClean="0">
                <a:hlinkClick r:id="rId3"/>
              </a:rPr>
              <a:t>http://web.cs.wpi.edu/~cs3013/c14/Resources/Project4AdditionalTests.zip</a:t>
            </a:r>
            <a:endParaRPr lang="en-US" sz="1950" dirty="0"/>
          </a:p>
          <a:p>
            <a:pPr lvl="2"/>
            <a:r>
              <a:rPr lang="en-US" dirty="0" smtClean="0"/>
              <a:t>Additional tests from Cisco class of Fall 2011</a:t>
            </a:r>
          </a:p>
          <a:p>
            <a:pPr marL="0" indent="0">
              <a:buNone/>
            </a:pPr>
            <a:r>
              <a:rPr lang="en-US" sz="1950" dirty="0" smtClean="0">
                <a:hlinkClick r:id="rId4"/>
              </a:rPr>
              <a:t>http://web.cs.wpi.edu/~cs3013/c14/Resources/How-to_read-an-Oops.doc</a:t>
            </a:r>
            <a:r>
              <a:rPr lang="en-US" sz="2400" dirty="0" smtClean="0"/>
              <a:t>, </a:t>
            </a:r>
            <a:r>
              <a:rPr lang="en-US" sz="1950" dirty="0">
                <a:hlinkClick r:id="rId5"/>
              </a:rPr>
              <a:t>pdf</a:t>
            </a:r>
            <a:endParaRPr lang="en-US" sz="1950" dirty="0"/>
          </a:p>
          <a:p>
            <a:pPr lvl="2"/>
            <a:r>
              <a:rPr lang="en-US" dirty="0" smtClean="0"/>
              <a:t>How to interpret kernel “oops” messages</a:t>
            </a:r>
          </a:p>
          <a:p>
            <a:pPr marL="0" indent="0">
              <a:buNone/>
            </a:pPr>
            <a:r>
              <a:rPr lang="en-US" sz="1950" dirty="0" smtClean="0">
                <a:hlinkClick r:id="rId6"/>
              </a:rPr>
              <a:t>http://web.cs.wpi.edu/~cs3013/c14/Resources/GDB_Cookbook.docx</a:t>
            </a:r>
            <a:r>
              <a:rPr lang="en-US" sz="2400" dirty="0" smtClean="0"/>
              <a:t>, </a:t>
            </a:r>
            <a:r>
              <a:rPr lang="en-US" sz="1950" dirty="0">
                <a:hlinkClick r:id="rId7"/>
              </a:rPr>
              <a:t>pdf</a:t>
            </a:r>
            <a:endParaRPr lang="en-US" sz="1950" dirty="0"/>
          </a:p>
          <a:p>
            <a:pPr lvl="2"/>
            <a:r>
              <a:rPr lang="en-US" dirty="0" smtClean="0"/>
              <a:t>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/>
              <a:t> and another virtual machine to debug the kernel</a:t>
            </a:r>
          </a:p>
          <a:p>
            <a:pPr lvl="2"/>
            <a:r>
              <a:rPr lang="en-US" dirty="0" smtClean="0"/>
              <a:t>Note that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ddd</a:t>
            </a:r>
            <a:r>
              <a:rPr lang="en-US" dirty="0" smtClean="0"/>
              <a:t> is a graphical user interface 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gdb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B9AB376-D02B-427A-91BC-775A1AD6CCF0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 rot="20649225">
            <a:off x="5176709" y="582406"/>
            <a:ext cx="3841750" cy="738188"/>
            <a:chOff x="2907" y="1615"/>
            <a:chExt cx="2420" cy="46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432" y="1615"/>
              <a:ext cx="1895" cy="465"/>
            </a:xfrm>
            <a:prstGeom prst="rect">
              <a:avLst/>
            </a:prstGeom>
            <a:solidFill>
              <a:srgbClr val="FF858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 dirty="0" smtClean="0">
                  <a:latin typeface="+mn-lt"/>
                </a:rPr>
                <a:t>No guarantees! Some may not work properly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907" y="18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Due Dates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Project due </a:t>
            </a:r>
            <a:r>
              <a:rPr lang="en-US" sz="2800" dirty="0" smtClean="0"/>
              <a:t>March 4, 11:59 PM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smtClean="0"/>
              <a:t>Extensions not available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Due to grading deadlines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E954CB1-7035-4A2E-8805-2A9C984C5056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Pace </a:t>
            </a:r>
            <a:r>
              <a:rPr lang="en-US" sz="2800" dirty="0"/>
              <a:t>yourself:–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By </a:t>
            </a:r>
            <a:r>
              <a:rPr lang="en-US" sz="2400" dirty="0" smtClean="0"/>
              <a:t>February 21:–</a:t>
            </a:r>
            <a:endParaRPr lang="en-US" sz="2400" dirty="0"/>
          </a:p>
          <a:p>
            <a:pPr lvl="2">
              <a:lnSpc>
                <a:spcPct val="120000"/>
              </a:lnSpc>
            </a:pPr>
            <a:r>
              <a:rPr lang="en-US" sz="2000" dirty="0"/>
              <a:t>Creation &amp; deletion of mailboxes </a:t>
            </a:r>
            <a:endParaRPr lang="en-US" sz="2000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Design </a:t>
            </a:r>
            <a:r>
              <a:rPr lang="en-US" sz="2000" dirty="0"/>
              <a:t>of mailbox data structure for producer-consumer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Sending and receiving </a:t>
            </a:r>
            <a:r>
              <a:rPr lang="en-US" sz="2000" dirty="0" smtClean="0"/>
              <a:t>messages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Test output showing that this works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By </a:t>
            </a:r>
            <a:r>
              <a:rPr lang="en-US" sz="2400" dirty="0" smtClean="0"/>
              <a:t>February 28:–</a:t>
            </a:r>
            <a:endParaRPr lang="en-US" sz="2400" dirty="0"/>
          </a:p>
          <a:p>
            <a:pPr lvl="2">
              <a:lnSpc>
                <a:spcPct val="120000"/>
              </a:lnSpc>
            </a:pPr>
            <a:r>
              <a:rPr lang="en-US" sz="2000" dirty="0"/>
              <a:t>Stopping mailbox with blocked calls on </a:t>
            </a:r>
            <a:r>
              <a:rPr lang="en-US" sz="1800" b="1" dirty="0" err="1">
                <a:latin typeface="Courier New" pitchFamily="49" charset="0"/>
              </a:rPr>
              <a:t>SendMsg</a:t>
            </a:r>
            <a:r>
              <a:rPr lang="en-US" sz="2000" dirty="0"/>
              <a:t> or </a:t>
            </a:r>
            <a:r>
              <a:rPr lang="en-US" sz="1800" b="1" dirty="0" err="1">
                <a:latin typeface="Courier New" pitchFamily="49" charset="0"/>
              </a:rPr>
              <a:t>RcvMsg</a:t>
            </a:r>
            <a:endParaRPr lang="en-US" sz="1800" b="1" dirty="0">
              <a:latin typeface="Courier New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Flushing messages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Test output showing that this works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…</a:t>
            </a:r>
            <a:endParaRPr lang="en-US" sz="2000" b="1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E954CB1-7035-4A2E-8805-2A9C984C5056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</a:t>
            </a:r>
            <a:r>
              <a:rPr lang="en-US" sz="2800" i="0" dirty="0" smtClean="0"/>
              <a:t>(</a:t>
            </a:r>
            <a:r>
              <a:rPr lang="en-US" sz="2800" dirty="0" smtClean="0"/>
              <a:t>continued</a:t>
            </a:r>
            <a:r>
              <a:rPr lang="en-US" sz="2800" i="0" dirty="0" smtClean="0"/>
              <a:t>)</a:t>
            </a:r>
            <a:endParaRPr lang="en-US" dirty="0"/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400" b="1" dirty="0" smtClean="0"/>
              <a:t>…</a:t>
            </a:r>
            <a:endParaRPr lang="en-US" sz="2400" b="1" dirty="0"/>
          </a:p>
          <a:p>
            <a:pPr lvl="2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By </a:t>
            </a:r>
            <a:r>
              <a:rPr lang="en-US" sz="2400" dirty="0" smtClean="0"/>
              <a:t>March 4:–</a:t>
            </a:r>
            <a:endParaRPr lang="en-US" sz="2400" dirty="0"/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Correctly deleting mailbox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Solve race condition involving blocked calls </a:t>
            </a:r>
            <a:r>
              <a:rPr lang="en-US" sz="2000" i="1" dirty="0" smtClean="0"/>
              <a:t>versus</a:t>
            </a:r>
            <a:r>
              <a:rPr lang="en-US" sz="2000" dirty="0" smtClean="0"/>
              <a:t> deleting non-empty mailbox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All other aspects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Test output showing correct operation</a:t>
            </a:r>
            <a:endParaRPr lang="en-US" sz="2000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E954CB1-7035-4A2E-8805-2A9C984C5056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LKM — 80 points</a:t>
            </a:r>
          </a:p>
          <a:p>
            <a:pPr lvl="1"/>
            <a:r>
              <a:rPr lang="en-US" dirty="0" smtClean="0"/>
              <a:t>See handout for breakdown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Test suite </a:t>
            </a:r>
            <a:r>
              <a:rPr lang="en-US" dirty="0"/>
              <a:t>– </a:t>
            </a:r>
            <a:r>
              <a:rPr lang="en-US" dirty="0" smtClean="0"/>
              <a:t>50 points</a:t>
            </a:r>
          </a:p>
          <a:p>
            <a:pPr lvl="1"/>
            <a:r>
              <a:rPr lang="en-US" dirty="0" smtClean="0"/>
              <a:t>See handout for breakdown</a:t>
            </a:r>
          </a:p>
          <a:p>
            <a:pPr lvl="1"/>
            <a:r>
              <a:rPr lang="en-US" dirty="0" smtClean="0"/>
              <a:t>Emphasize aggressive, multi-threaded testing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Write-up — 20 points</a:t>
            </a:r>
          </a:p>
          <a:p>
            <a:pPr lvl="1"/>
            <a:r>
              <a:rPr lang="en-US" dirty="0"/>
              <a:t>Description of algorithms, code, etc.</a:t>
            </a:r>
          </a:p>
          <a:p>
            <a:pPr lvl="1"/>
            <a:r>
              <a:rPr lang="en-US" dirty="0"/>
              <a:t>Description of test results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B9AB376-D02B-427A-91BC-775A1AD6CCF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Submission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One </a:t>
            </a:r>
            <a:r>
              <a:rPr lang="en-US" dirty="0"/>
              <a:t>folder for LKM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Including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</a:p>
          <a:p>
            <a:pPr>
              <a:lnSpc>
                <a:spcPct val="110000"/>
              </a:lnSpc>
            </a:pPr>
            <a:r>
              <a:rPr lang="en-US" dirty="0"/>
              <a:t>One folder for all user-space test programs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Your own and any others you </a:t>
            </a:r>
            <a:r>
              <a:rPr lang="en-US" dirty="0" smtClean="0"/>
              <a:t>use and/or modify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Including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Linkable to someone else’s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mailbox.o</a:t>
            </a:r>
            <a:r>
              <a:rPr lang="en-US" dirty="0" smtClean="0"/>
              <a:t>!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Write-up </a:t>
            </a:r>
            <a:r>
              <a:rPr lang="en-US" dirty="0"/>
              <a:t>must explain </a:t>
            </a:r>
            <a:r>
              <a:rPr lang="en-US" dirty="0" smtClean="0"/>
              <a:t>everything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Sending and receiving messages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Shutting down mailboxes and race condition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Test program and test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5F06488-AF20-4D50-A63D-ADFD03BBC96B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 rot="20649225">
            <a:off x="4982580" y="2637052"/>
            <a:ext cx="3841750" cy="1108076"/>
            <a:chOff x="2907" y="1499"/>
            <a:chExt cx="2420" cy="698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432" y="1499"/>
              <a:ext cx="1895" cy="698"/>
            </a:xfrm>
            <a:prstGeom prst="rect">
              <a:avLst/>
            </a:prstGeom>
            <a:solidFill>
              <a:srgbClr val="FF858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400" dirty="0" smtClean="0">
                  <a:latin typeface="+mn-lt"/>
                </a:rPr>
                <a:t>We keep useful test</a:t>
              </a:r>
              <a:br>
                <a:rPr lang="en-US" sz="2400" dirty="0" smtClean="0">
                  <a:latin typeface="+mn-lt"/>
                </a:rPr>
              </a:br>
              <a:r>
                <a:rPr lang="en-US" sz="2400" dirty="0" smtClean="0">
                  <a:latin typeface="+mn-lt"/>
                </a:rPr>
                <a:t>programs for future terms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907" y="18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6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</a:t>
            </a:r>
            <a:r>
              <a:rPr lang="en-US" i="1"/>
              <a:t>vs.</a:t>
            </a:r>
            <a:r>
              <a:rPr lang="en-US"/>
              <a:t> Teams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encouraged to be 2- or 3-person teams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Please notify instructor of team membership </a:t>
            </a:r>
            <a:r>
              <a:rPr lang="en-US" dirty="0" smtClean="0"/>
              <a:t>ASAP</a:t>
            </a:r>
          </a:p>
          <a:p>
            <a:pPr lvl="2"/>
            <a:r>
              <a:rPr lang="en-US" dirty="0" smtClean="0"/>
              <a:t>Previous teams need to re-register!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DFE0180-C5CA-45B3-AF93-7740F8642A0A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This project is worth 150 points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CD38A0-9E3B-4C6D-B286-294670EAC61A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Integrates many lessons of this course</a:t>
            </a:r>
            <a:endParaRPr lang="en-US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and threads</a:t>
            </a:r>
          </a:p>
          <a:p>
            <a:pPr lvl="2"/>
            <a:r>
              <a:rPr lang="en-US" dirty="0"/>
              <a:t>In test program</a:t>
            </a:r>
          </a:p>
          <a:p>
            <a:r>
              <a:rPr lang="en-US" dirty="0"/>
              <a:t>Synchronization and race conditions</a:t>
            </a:r>
          </a:p>
          <a:p>
            <a:pPr lvl="2"/>
            <a:r>
              <a:rPr lang="en-US" dirty="0"/>
              <a:t>In kernel</a:t>
            </a:r>
          </a:p>
          <a:p>
            <a:r>
              <a:rPr lang="en-US" dirty="0" smtClean="0"/>
              <a:t>Memory </a:t>
            </a:r>
            <a:r>
              <a:rPr lang="en-US" dirty="0"/>
              <a:t>allocation &amp; slab allocation</a:t>
            </a:r>
          </a:p>
          <a:p>
            <a:pPr lvl="2"/>
            <a:r>
              <a:rPr lang="en-US" dirty="0"/>
              <a:t>In kernel</a:t>
            </a:r>
          </a:p>
          <a:p>
            <a:endParaRPr lang="en-US" dirty="0"/>
          </a:p>
        </p:txBody>
      </p:sp>
      <p:sp>
        <p:nvSpPr>
          <p:cNvPr id="45261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testing</a:t>
            </a:r>
          </a:p>
          <a:p>
            <a:r>
              <a:rPr lang="en-US" dirty="0"/>
              <a:t>Reading kernel code</a:t>
            </a:r>
          </a:p>
          <a:p>
            <a:pPr lvl="2"/>
            <a:r>
              <a:rPr lang="en-US" dirty="0"/>
              <a:t>And </a:t>
            </a:r>
            <a:r>
              <a:rPr lang="en-US" dirty="0" smtClean="0"/>
              <a:t>doing something different</a:t>
            </a:r>
            <a:endParaRPr lang="en-US" dirty="0"/>
          </a:p>
          <a:p>
            <a:r>
              <a:rPr lang="en-US" b="1" dirty="0" smtClean="0"/>
              <a:t>Implement as LKM</a:t>
            </a:r>
          </a:p>
          <a:p>
            <a:pPr lvl="2"/>
            <a:r>
              <a:rPr lang="en-US" dirty="0"/>
              <a:t>Interception</a:t>
            </a:r>
          </a:p>
          <a:p>
            <a:r>
              <a:rPr lang="en-US" dirty="0" smtClean="0"/>
              <a:t>Adding </a:t>
            </a:r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pPr lvl="2"/>
            <a:r>
              <a:rPr lang="en-US" dirty="0" smtClean="0"/>
              <a:t>Using Project 0 calls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78944CB-9EE9-479E-BC20-77A6F0B4635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Overview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</a:t>
            </a:r>
            <a:r>
              <a:rPr lang="en-US" sz="2800" dirty="0"/>
              <a:t>mailbox to each </a:t>
            </a:r>
            <a:r>
              <a:rPr lang="en-US" sz="2800" i="1" dirty="0"/>
              <a:t>process</a:t>
            </a:r>
            <a:endParaRPr lang="en-US" sz="2800" dirty="0"/>
          </a:p>
          <a:p>
            <a:pPr lvl="1"/>
            <a:r>
              <a:rPr lang="en-US" sz="2400" dirty="0"/>
              <a:t>Abstract object capable of holding </a:t>
            </a:r>
            <a:r>
              <a:rPr lang="en-US" sz="2400" i="1" dirty="0"/>
              <a:t>messages</a:t>
            </a:r>
          </a:p>
          <a:p>
            <a:pPr lvl="1"/>
            <a:r>
              <a:rPr lang="en-US" sz="2400" dirty="0"/>
              <a:t>Messages are of bounded length, undefined structure</a:t>
            </a:r>
          </a:p>
          <a:p>
            <a:pPr lvl="1"/>
            <a:r>
              <a:rPr lang="en-US" sz="2400" dirty="0"/>
              <a:t>Mailboxes may be of bounded size</a:t>
            </a:r>
          </a:p>
          <a:p>
            <a:r>
              <a:rPr lang="en-US" sz="2800" dirty="0"/>
              <a:t>All threads of a process share a mailbox</a:t>
            </a:r>
          </a:p>
          <a:p>
            <a:r>
              <a:rPr lang="en-US" sz="2800" dirty="0"/>
              <a:t>Any Linux task can send a message to any mailbox</a:t>
            </a:r>
          </a:p>
          <a:p>
            <a:pPr lvl="1"/>
            <a:r>
              <a:rPr lang="en-US" sz="2400" dirty="0"/>
              <a:t>Including own mailbox</a:t>
            </a:r>
          </a:p>
          <a:p>
            <a:pPr lvl="1"/>
            <a:r>
              <a:rPr lang="en-US" sz="2400" dirty="0"/>
              <a:t>Addressed by </a:t>
            </a:r>
            <a:r>
              <a:rPr lang="en-US" sz="2000" b="1" dirty="0" err="1">
                <a:latin typeface="Courier New" pitchFamily="49" charset="0"/>
              </a:rPr>
              <a:t>pid_t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04F6D9B9-1B56-4739-AB26-CF0B3654BE1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  <a:r>
              <a:rPr lang="en-US" sz="2800"/>
              <a:t>(continued)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may receive messages only from “own” mailbox</a:t>
            </a:r>
          </a:p>
          <a:p>
            <a:pPr lvl="1"/>
            <a:r>
              <a:rPr lang="en-US" dirty="0"/>
              <a:t>Any thread of task may receive!</a:t>
            </a:r>
          </a:p>
          <a:p>
            <a:r>
              <a:rPr lang="en-US" dirty="0"/>
              <a:t>Mailbox created </a:t>
            </a:r>
            <a:r>
              <a:rPr lang="en-US" dirty="0" smtClean="0"/>
              <a:t>upon first use</a:t>
            </a:r>
          </a:p>
          <a:p>
            <a:pPr lvl="1"/>
            <a:endParaRPr lang="en-US" dirty="0"/>
          </a:p>
          <a:p>
            <a:r>
              <a:rPr lang="en-US" dirty="0"/>
              <a:t>Mailbox deleted during process </a:t>
            </a:r>
            <a:r>
              <a:rPr lang="en-US" i="1" dirty="0" smtClean="0"/>
              <a:t>termination</a:t>
            </a:r>
          </a:p>
          <a:p>
            <a:pPr lvl="1"/>
            <a:endParaRPr lang="en-US" dirty="0"/>
          </a:p>
          <a:p>
            <a:r>
              <a:rPr lang="en-US" dirty="0" smtClean="0"/>
              <a:t>Process may “stop” its mailbox</a:t>
            </a:r>
            <a:endParaRPr lang="en-US" dirty="0"/>
          </a:p>
          <a:p>
            <a:pPr lvl="1"/>
            <a:r>
              <a:rPr lang="en-US" dirty="0"/>
              <a:t>I.e., no </a:t>
            </a:r>
            <a:r>
              <a:rPr lang="en-US" dirty="0" smtClean="0"/>
              <a:t>new messages </a:t>
            </a:r>
            <a:r>
              <a:rPr lang="en-US" dirty="0"/>
              <a:t>are </a:t>
            </a:r>
            <a:r>
              <a:rPr lang="en-US" dirty="0" smtClean="0"/>
              <a:t>accepted</a:t>
            </a:r>
          </a:p>
          <a:p>
            <a:pPr lvl="1"/>
            <a:r>
              <a:rPr lang="en-US" dirty="0" smtClean="0"/>
              <a:t>However, existing messages may still be received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BFD2A5A-C837-4E83-85E5-31760BD639F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Predefined API </a:t>
            </a:r>
            <a:r>
              <a:rPr lang="en-US" sz="2400" dirty="0"/>
              <a:t>(Application Program Interface</a:t>
            </a:r>
            <a:r>
              <a:rPr lang="en-US" sz="2400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In course directory at:–</a:t>
            </a:r>
          </a:p>
          <a:p>
            <a:pPr marL="457200" lvl="1" indent="0" algn="ctr">
              <a:buNone/>
            </a:pPr>
            <a:r>
              <a:rPr lang="en-US" sz="2200" dirty="0" smtClean="0">
                <a:hlinkClick r:id="rId3"/>
              </a:rPr>
              <a:t>http://web.cs.wpi.edu/~cs3013/c14/Resources/mailbox.h</a:t>
            </a:r>
            <a:endParaRPr lang="en-US" sz="2200" dirty="0"/>
          </a:p>
          <a:p>
            <a:pPr lvl="3"/>
            <a:endParaRPr lang="en-US" dirty="0"/>
          </a:p>
          <a:p>
            <a:r>
              <a:rPr lang="en-US" dirty="0"/>
              <a:t>All students must implement same API</a:t>
            </a:r>
          </a:p>
          <a:p>
            <a:pPr lvl="1"/>
            <a:r>
              <a:rPr lang="en-US" dirty="0"/>
              <a:t>User space interface program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implementation via LKM</a:t>
            </a:r>
            <a:endParaRPr lang="en-US" dirty="0"/>
          </a:p>
          <a:p>
            <a:pPr lvl="1"/>
            <a:r>
              <a:rPr lang="en-US" dirty="0"/>
              <a:t>Test </a:t>
            </a:r>
            <a:r>
              <a:rPr lang="en-US" dirty="0" smtClean="0"/>
              <a:t>program(s)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380127D-4F96-45D4-8DC5-609D2DDAE8D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anose="02070309020205020404" pitchFamily="49" charset="0"/>
              </a:rPr>
              <a:t>SendMsg</a:t>
            </a:r>
            <a:r>
              <a:rPr lang="en-US" sz="2400" b="1" dirty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anose="02070309020205020404" pitchFamily="49" charset="0"/>
              </a:rPr>
              <a:t>pid_t</a:t>
            </a:r>
            <a:r>
              <a:rPr lang="en-US" sz="24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>
                <a:latin typeface="Courier New" pitchFamily="49" charset="0"/>
                <a:cs typeface="Courier New" panose="02070309020205020404" pitchFamily="49" charset="0"/>
              </a:rPr>
              <a:t>, void *</a:t>
            </a:r>
            <a:r>
              <a:rPr lang="en-US" sz="2400" b="1" dirty="0" err="1">
                <a:latin typeface="Courier New" pitchFamily="49" charset="0"/>
                <a:cs typeface="Courier New" panose="02070309020205020404" pitchFamily="49" charset="0"/>
              </a:rPr>
              <a:t>msg</a:t>
            </a:r>
            <a:r>
              <a:rPr lang="en-US" sz="2400" b="1" dirty="0"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anose="02070309020205020404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anose="02070309020205020404" pitchFamily="49" charset="0"/>
              </a:rPr>
              <a:t> block)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Sends a message body at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to process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dest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Length =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/>
              <a:t>; not more than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MAX_MSG_SIZE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Blocks if mailbox full and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2100" dirty="0"/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/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Returns zero if successful, error code if not</a:t>
            </a:r>
            <a:br>
              <a:rPr lang="en-US" sz="2000" dirty="0"/>
            </a:br>
            <a:endParaRPr lang="en-US" sz="1200" dirty="0"/>
          </a:p>
          <a:p>
            <a:pPr>
              <a:lnSpc>
                <a:spcPct val="11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RcvMsg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*sender, 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block)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Gets a message from own mailbox, puts in</a:t>
            </a:r>
            <a:r>
              <a:rPr lang="en-US" sz="2100" dirty="0"/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msg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2000" dirty="0"/>
              <a:t>Sender process ID returned in</a:t>
            </a:r>
            <a:r>
              <a:rPr lang="en-US" sz="2100" dirty="0"/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*sender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Blocks if mailbox empty and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sz="2100" dirty="0"/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100" dirty="0"/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Returns zero if successful, error code if not</a:t>
            </a:r>
            <a:br>
              <a:rPr lang="en-US" sz="2000" dirty="0"/>
            </a:br>
            <a:endParaRPr lang="en-US" sz="1200" dirty="0"/>
          </a:p>
          <a:p>
            <a:pPr lvl="2">
              <a:lnSpc>
                <a:spcPct val="110000"/>
              </a:lnSpc>
            </a:pPr>
            <a:r>
              <a:rPr lang="en-US" sz="2000" dirty="0"/>
              <a:t>Messages in FIFO order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4582144-DD7E-4883-AF6A-CC73B36265F9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</a:t>
            </a:r>
            <a:r>
              <a:rPr lang="en-US" sz="2800"/>
              <a:t>(continued)</a:t>
            </a:r>
            <a:endParaRPr lang="en-US"/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ManageMailbox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</a:rPr>
              <a:t> stop,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*count)</a:t>
            </a:r>
            <a:endParaRPr lang="en-US" sz="2400" dirty="0"/>
          </a:p>
          <a:p>
            <a:pPr lvl="2"/>
            <a:r>
              <a:rPr lang="en-US" dirty="0"/>
              <a:t>Gets number of messages currently queued in mailbox</a:t>
            </a:r>
          </a:p>
          <a:p>
            <a:pPr lvl="2"/>
            <a:r>
              <a:rPr lang="en-US" dirty="0"/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stop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prevents mailbox from receiving more messages</a:t>
            </a:r>
            <a:endParaRPr lang="en-US" sz="2000" b="1" dirty="0">
              <a:latin typeface="Courier New" pitchFamily="49" charset="0"/>
            </a:endParaRPr>
          </a:p>
          <a:p>
            <a:pPr lvl="3"/>
            <a:r>
              <a:rPr lang="en-US" dirty="0"/>
              <a:t>Unblocks all waiting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SendMsg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RcvMsg</a:t>
            </a:r>
            <a:r>
              <a:rPr lang="en-US" dirty="0"/>
              <a:t> calls </a:t>
            </a:r>
            <a:endParaRPr lang="en-US" sz="1800" b="1" dirty="0">
              <a:latin typeface="Courier New" pitchFamily="49" charset="0"/>
            </a:endParaRPr>
          </a:p>
          <a:p>
            <a:pPr lvl="3"/>
            <a:r>
              <a:rPr lang="en-US" dirty="0"/>
              <a:t>Future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RcvMsg</a:t>
            </a:r>
            <a:r>
              <a:rPr lang="en-US" dirty="0"/>
              <a:t> calls can still retrieve remaining queued messages</a:t>
            </a:r>
          </a:p>
          <a:p>
            <a:pPr lvl="2"/>
            <a:r>
              <a:rPr lang="en-US" dirty="0"/>
              <a:t>Returns zero if successful, error code if not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smtClean="0"/>
              <a:t>Project #4 – Kernel Message System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CS-3013, C-Term 2014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088F2BF-AACD-4B59-B6C8-8483164ABAA4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380934" name="Group 6"/>
          <p:cNvGrpSpPr>
            <a:grpSpLocks/>
          </p:cNvGrpSpPr>
          <p:nvPr/>
        </p:nvGrpSpPr>
        <p:grpSpPr bwMode="auto">
          <a:xfrm rot="1036518">
            <a:off x="4783692" y="3840527"/>
            <a:ext cx="4292601" cy="1108074"/>
            <a:chOff x="1051" y="3081"/>
            <a:chExt cx="2704" cy="698"/>
          </a:xfrm>
        </p:grpSpPr>
        <p:sp>
          <p:nvSpPr>
            <p:cNvPr id="380933" name="Line 5"/>
            <p:cNvSpPr>
              <a:spLocks noChangeShapeType="1"/>
            </p:cNvSpPr>
            <p:nvPr/>
          </p:nvSpPr>
          <p:spPr bwMode="auto">
            <a:xfrm flipH="1">
              <a:off x="1051" y="343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32" name="Text Box 4"/>
            <p:cNvSpPr txBox="1">
              <a:spLocks noChangeArrowheads="1"/>
            </p:cNvSpPr>
            <p:nvPr/>
          </p:nvSpPr>
          <p:spPr bwMode="auto">
            <a:xfrm>
              <a:off x="1483" y="3081"/>
              <a:ext cx="2272" cy="698"/>
            </a:xfrm>
            <a:prstGeom prst="rect">
              <a:avLst/>
            </a:prstGeom>
            <a:solidFill>
              <a:srgbClr val="A8A8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700" tIns="0" rIns="12700" bIns="0" anchor="ctr">
              <a:spAutoFit/>
            </a:bodyPr>
            <a:lstStyle/>
            <a:p>
              <a:r>
                <a:rPr lang="en-US" dirty="0">
                  <a:latin typeface="+mn-lt"/>
                </a:rPr>
                <a:t>Enables application to flush 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all received messages of a 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stopped mailbox.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1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233</TotalTime>
  <Words>2221</Words>
  <Application>Microsoft Office PowerPoint</Application>
  <PresentationFormat>On-screen Show (4:3)</PresentationFormat>
  <Paragraphs>544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Template</vt:lpstr>
      <vt:lpstr>Programming Project #4 — Option A Kernel Message Passing System</vt:lpstr>
      <vt:lpstr>Project</vt:lpstr>
      <vt:lpstr>Objectives</vt:lpstr>
      <vt:lpstr>Integrates many lessons of this course</vt:lpstr>
      <vt:lpstr> Overview</vt:lpstr>
      <vt:lpstr>Overview (continued)</vt:lpstr>
      <vt:lpstr>This project</vt:lpstr>
      <vt:lpstr>API</vt:lpstr>
      <vt:lpstr>API (continued)</vt:lpstr>
      <vt:lpstr>API — documented error codes</vt:lpstr>
      <vt:lpstr>Questions?</vt:lpstr>
      <vt:lpstr>Mailboxes and messages</vt:lpstr>
      <vt:lpstr>Mailboxes (continued)</vt:lpstr>
      <vt:lpstr>LKM implementation</vt:lpstr>
      <vt:lpstr>More on mailboxes</vt:lpstr>
      <vt:lpstr>More on mailboxes (continued)</vt:lpstr>
      <vt:lpstr>Kernel implementation (continued)</vt:lpstr>
      <vt:lpstr>Kernel implementation (continued)</vt:lpstr>
      <vt:lpstr>Kernel implementation (continued)</vt:lpstr>
      <vt:lpstr>Kernel implementation (continued)</vt:lpstr>
      <vt:lpstr>Deleting mailboxes</vt:lpstr>
      <vt:lpstr>Deleting a mailbox (continued)</vt:lpstr>
      <vt:lpstr>Memory allocation resources</vt:lpstr>
      <vt:lpstr>Memory allocation resources (continued)</vt:lpstr>
      <vt:lpstr>Locking tools in the kernel</vt:lpstr>
      <vt:lpstr>Robert Love says …</vt:lpstr>
      <vt:lpstr>Deleting mailbox</vt:lpstr>
      <vt:lpstr>Subtle race condition</vt:lpstr>
      <vt:lpstr>Subtle race condition (continued)</vt:lpstr>
      <vt:lpstr>Testing</vt:lpstr>
      <vt:lpstr>Sample Test Programs</vt:lpstr>
      <vt:lpstr>Additional Resources</vt:lpstr>
      <vt:lpstr>Due Dates</vt:lpstr>
      <vt:lpstr>Milestones</vt:lpstr>
      <vt:lpstr>Milestones (continued)</vt:lpstr>
      <vt:lpstr>Grading</vt:lpstr>
      <vt:lpstr>Final Submission</vt:lpstr>
      <vt:lpstr>Individual vs. Teams</vt:lpstr>
      <vt:lpstr>Questions?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 #4 Kernel Message Passing System</dc:title>
  <dc:creator>Hugh C. Lauer</dc:creator>
  <dc:description>Redesign of slides created by Randal E. Bryant and David R. O'Hallaron</dc:description>
  <cp:lastModifiedBy>Hugh C. Lauer</cp:lastModifiedBy>
  <cp:revision>16</cp:revision>
  <cp:lastPrinted>1999-09-20T15:19:18Z</cp:lastPrinted>
  <dcterms:created xsi:type="dcterms:W3CDTF">2014-02-12T17:54:40Z</dcterms:created>
  <dcterms:modified xsi:type="dcterms:W3CDTF">2014-02-14T02:31:46Z</dcterms:modified>
</cp:coreProperties>
</file>