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30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12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7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44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4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6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5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9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7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Ajax, </a:t>
            </a:r>
            <a:r>
              <a:rPr lang="en-US" dirty="0" err="1" smtClean="0"/>
              <a:t>json</a:t>
            </a:r>
            <a:r>
              <a:rPr lang="en-US" dirty="0" smtClean="0"/>
              <a:t> and xml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CPRG 256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4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XMLHttpRequest</a:t>
            </a:r>
            <a:r>
              <a:rPr lang="en-CA" dirty="0" smtClean="0"/>
              <a:t>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 Demonstration:</a:t>
            </a:r>
          </a:p>
          <a:p>
            <a:endParaRPr lang="en-US" dirty="0"/>
          </a:p>
          <a:p>
            <a:r>
              <a:rPr lang="en-US" dirty="0" smtClean="0"/>
              <a:t>‘</a:t>
            </a:r>
            <a:r>
              <a:rPr lang="en-US" dirty="0" err="1" smtClean="0"/>
              <a:t>basicajaxdemo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36886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XMLHttpRequest</a:t>
            </a:r>
            <a:r>
              <a:rPr lang="en-CA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now review how to use ‘Event Handlers’ with </a:t>
            </a:r>
            <a:r>
              <a:rPr lang="en-US" dirty="0" err="1" smtClean="0"/>
              <a:t>XMLHttpRequests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 Handlers are set up when a page loads</a:t>
            </a:r>
          </a:p>
          <a:p>
            <a:r>
              <a:rPr lang="en-US" dirty="0" smtClean="0"/>
              <a:t>Associates an element with a JavaScript function</a:t>
            </a:r>
          </a:p>
          <a:p>
            <a:r>
              <a:rPr lang="en-US" dirty="0" smtClean="0"/>
              <a:t>Simplifies the html content</a:t>
            </a:r>
          </a:p>
          <a:p>
            <a:r>
              <a:rPr lang="en-US" dirty="0" smtClean="0"/>
              <a:t>The events are registered within the JavaScript file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934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files under ‘</a:t>
            </a:r>
            <a:r>
              <a:rPr lang="en-US" dirty="0" err="1" smtClean="0"/>
              <a:t>displaycontent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r>
              <a:rPr lang="en-US" dirty="0" smtClean="0"/>
              <a:t>The file ‘xmlhandler.js’ contains event handlers that are set when the window is loaded</a:t>
            </a:r>
          </a:p>
          <a:p>
            <a:pPr lvl="1"/>
            <a:r>
              <a:rPr lang="en-CA" dirty="0" err="1"/>
              <a:t>window.addEventListener</a:t>
            </a:r>
            <a:r>
              <a:rPr lang="en-CA" dirty="0"/>
              <a:t>("load", </a:t>
            </a:r>
            <a:r>
              <a:rPr lang="en-CA" dirty="0" err="1"/>
              <a:t>registerListeners</a:t>
            </a:r>
            <a:r>
              <a:rPr lang="en-CA" dirty="0"/>
              <a:t>, false</a:t>
            </a:r>
            <a:r>
              <a:rPr lang="en-CA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The function ‘</a:t>
            </a:r>
            <a:r>
              <a:rPr lang="en-US" dirty="0" err="1" smtClean="0"/>
              <a:t>registerListeners</a:t>
            </a:r>
            <a:r>
              <a:rPr lang="en-US" dirty="0" smtClean="0"/>
              <a:t>’ add events to images when there is a ‘</a:t>
            </a:r>
            <a:r>
              <a:rPr lang="en-US" dirty="0" err="1" smtClean="0"/>
              <a:t>mouseover</a:t>
            </a:r>
            <a:r>
              <a:rPr lang="en-US" dirty="0" smtClean="0"/>
              <a:t>’ or ‘</a:t>
            </a:r>
            <a:r>
              <a:rPr lang="en-US" dirty="0" err="1" smtClean="0"/>
              <a:t>mouseout</a:t>
            </a:r>
            <a:r>
              <a:rPr lang="en-US" dirty="0" smtClean="0"/>
              <a:t>’ event</a:t>
            </a:r>
          </a:p>
          <a:p>
            <a:pPr lvl="1"/>
            <a:r>
              <a:rPr lang="en-CA" dirty="0" err="1"/>
              <a:t>img.addEventListener</a:t>
            </a:r>
            <a:r>
              <a:rPr lang="en-CA" dirty="0"/>
              <a:t>("</a:t>
            </a:r>
            <a:r>
              <a:rPr lang="en-CA" dirty="0" err="1"/>
              <a:t>mouseover</a:t>
            </a:r>
            <a:r>
              <a:rPr lang="en-CA" dirty="0"/>
              <a:t>", function () { </a:t>
            </a:r>
            <a:r>
              <a:rPr lang="en-CA" dirty="0" err="1"/>
              <a:t>getContent</a:t>
            </a:r>
            <a:r>
              <a:rPr lang="en-CA" dirty="0"/>
              <a:t>("exner.html");}, false);</a:t>
            </a:r>
          </a:p>
        </p:txBody>
      </p:sp>
    </p:spTree>
    <p:extLst>
      <p:ext uri="{BB962C8B-B14F-4D97-AF65-F5344CB8AC3E}">
        <p14:creationId xmlns:p14="http://schemas.microsoft.com/office/powerpoint/2010/main" val="6250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‘</a:t>
            </a:r>
            <a:r>
              <a:rPr lang="en-US" dirty="0" err="1" smtClean="0"/>
              <a:t>mouseover</a:t>
            </a:r>
            <a:r>
              <a:rPr lang="en-US" dirty="0" smtClean="0"/>
              <a:t>’ event is detected, the name of an html file is sent to the </a:t>
            </a:r>
            <a:r>
              <a:rPr lang="en-US" dirty="0" err="1" smtClean="0"/>
              <a:t>getContent</a:t>
            </a:r>
            <a:r>
              <a:rPr lang="en-US" dirty="0" smtClean="0"/>
              <a:t> function.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getContent</a:t>
            </a:r>
            <a:r>
              <a:rPr lang="en-US" dirty="0" smtClean="0"/>
              <a:t> function passes the html file as a variable to the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The .</a:t>
            </a:r>
            <a:r>
              <a:rPr lang="en-US" dirty="0" err="1" smtClean="0"/>
              <a:t>responseText</a:t>
            </a:r>
            <a:r>
              <a:rPr lang="en-US" dirty="0" smtClean="0"/>
              <a:t> is the data stream that is returned and processed.</a:t>
            </a:r>
          </a:p>
          <a:p>
            <a:r>
              <a:rPr lang="en-US" dirty="0" smtClean="0"/>
              <a:t>In our case, since this is an html file, it is displayed in a ‘&lt;div&gt;’ tag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813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XMLHttpRequest</a:t>
            </a:r>
            <a:r>
              <a:rPr lang="en-US" dirty="0" smtClean="0"/>
              <a:t> object can also be used to retrieve information from Server Side Applications</a:t>
            </a:r>
          </a:p>
          <a:p>
            <a:endParaRPr lang="en-US" dirty="0"/>
          </a:p>
          <a:p>
            <a:r>
              <a:rPr lang="en-US" dirty="0" smtClean="0"/>
              <a:t>Refer to files under ‘</a:t>
            </a:r>
            <a:r>
              <a:rPr lang="en-US" dirty="0" err="1" smtClean="0"/>
              <a:t>ajaxgettime</a:t>
            </a:r>
            <a:r>
              <a:rPr lang="en-US" dirty="0" smtClean="0"/>
              <a:t>’.</a:t>
            </a:r>
          </a:p>
          <a:p>
            <a:endParaRPr lang="en-US" dirty="0"/>
          </a:p>
          <a:p>
            <a:r>
              <a:rPr lang="en-CA" dirty="0" err="1"/>
              <a:t>xhr.open</a:t>
            </a:r>
            <a:r>
              <a:rPr lang="en-CA" dirty="0"/>
              <a:t>("GET", "</a:t>
            </a:r>
            <a:r>
              <a:rPr lang="en-CA" dirty="0" err="1"/>
              <a:t>GetTime.php</a:t>
            </a:r>
            <a:r>
              <a:rPr lang="en-CA" dirty="0"/>
              <a:t>", true</a:t>
            </a:r>
            <a:r>
              <a:rPr lang="en-CA" dirty="0" smtClean="0"/>
              <a:t>);</a:t>
            </a:r>
          </a:p>
          <a:p>
            <a:pPr lvl="1"/>
            <a:r>
              <a:rPr lang="en-US" dirty="0" smtClean="0"/>
              <a:t>Contacts ‘</a:t>
            </a:r>
            <a:r>
              <a:rPr lang="en-US" dirty="0" err="1" smtClean="0"/>
              <a:t>GetTime.php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In ‘</a:t>
            </a:r>
            <a:r>
              <a:rPr lang="en-US" dirty="0" err="1" smtClean="0"/>
              <a:t>GetTime.php</a:t>
            </a:r>
            <a:r>
              <a:rPr lang="en-US" dirty="0" smtClean="0"/>
              <a:t>’, the line:</a:t>
            </a:r>
          </a:p>
          <a:p>
            <a:pPr lvl="1"/>
            <a:r>
              <a:rPr lang="en-CA" dirty="0"/>
              <a:t>print("$</a:t>
            </a:r>
            <a:r>
              <a:rPr lang="en-CA" dirty="0" err="1"/>
              <a:t>my_t</a:t>
            </a:r>
            <a:r>
              <a:rPr lang="en-CA" dirty="0"/>
              <a:t>[hours]:$</a:t>
            </a:r>
            <a:r>
              <a:rPr lang="en-CA" dirty="0" err="1"/>
              <a:t>my_t</a:t>
            </a:r>
            <a:r>
              <a:rPr lang="en-CA" dirty="0"/>
              <a:t>[minutes</a:t>
            </a:r>
            <a:r>
              <a:rPr lang="en-CA" dirty="0" smtClean="0"/>
              <a:t>]");</a:t>
            </a:r>
          </a:p>
          <a:p>
            <a:pPr lvl="1"/>
            <a:r>
              <a:rPr lang="en-US" dirty="0" smtClean="0"/>
              <a:t>This output is sent back to ‘index.html’ as ‘</a:t>
            </a:r>
            <a:r>
              <a:rPr lang="en-US" dirty="0" err="1" smtClean="0"/>
              <a:t>responseText</a:t>
            </a:r>
            <a:r>
              <a:rPr lang="en-US" smtClean="0"/>
              <a:t>’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030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XML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stated earlier, the data stream can be processed as ‘text’ or as ‘xml’.</a:t>
            </a:r>
          </a:p>
          <a:p>
            <a:pPr lvl="1"/>
            <a:r>
              <a:rPr lang="en-US" dirty="0" smtClean="0"/>
              <a:t>We will cover more about XML later in the course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Please refer to the files in ‘</a:t>
            </a:r>
            <a:r>
              <a:rPr lang="en-US" dirty="0" err="1" smtClean="0"/>
              <a:t>xmlprocessing</a:t>
            </a:r>
            <a:r>
              <a:rPr lang="en-US" dirty="0" smtClean="0"/>
              <a:t>’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In our file ‘</a:t>
            </a:r>
            <a:r>
              <a:rPr lang="en-US" dirty="0" err="1" smtClean="0"/>
              <a:t>xhr</a:t>
            </a:r>
            <a:r>
              <a:rPr lang="en-US" dirty="0" smtClean="0"/>
              <a:t>’ is the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xhr.onreadystatechange</a:t>
            </a:r>
            <a:r>
              <a:rPr lang="en-US" dirty="0"/>
              <a:t> = function() {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xhr.readyState</a:t>
            </a:r>
            <a:r>
              <a:rPr lang="en-US" dirty="0"/>
              <a:t> == 4 &amp;&amp; </a:t>
            </a:r>
            <a:r>
              <a:rPr lang="en-US" dirty="0" err="1"/>
              <a:t>xhr.status</a:t>
            </a:r>
            <a:r>
              <a:rPr lang="en-US" dirty="0"/>
              <a:t> == 200)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processXML</a:t>
            </a:r>
            <a:r>
              <a:rPr lang="en-US" dirty="0"/>
              <a:t>(</a:t>
            </a:r>
            <a:r>
              <a:rPr lang="en-US" dirty="0" err="1"/>
              <a:t>xhr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en-US" dirty="0" smtClean="0"/>
          </a:p>
          <a:p>
            <a:pPr marL="27432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605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XML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‘</a:t>
            </a:r>
            <a:r>
              <a:rPr lang="en-US" dirty="0" err="1" smtClean="0"/>
              <a:t>processXML</a:t>
            </a:r>
            <a:r>
              <a:rPr lang="en-US" dirty="0" smtClean="0"/>
              <a:t>’ accepts the </a:t>
            </a:r>
            <a:r>
              <a:rPr lang="en-US" dirty="0" err="1" smtClean="0"/>
              <a:t>xhr</a:t>
            </a:r>
            <a:r>
              <a:rPr lang="en-US" dirty="0" smtClean="0"/>
              <a:t> value</a:t>
            </a:r>
          </a:p>
          <a:p>
            <a:r>
              <a:rPr lang="en-US" dirty="0" smtClean="0"/>
              <a:t>An XML document is created on this line:</a:t>
            </a:r>
          </a:p>
          <a:p>
            <a:pPr marL="0" indent="0">
              <a:buNone/>
            </a:pP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xmldoc</a:t>
            </a:r>
            <a:r>
              <a:rPr lang="en-CA" dirty="0"/>
              <a:t> = </a:t>
            </a:r>
            <a:r>
              <a:rPr lang="en-CA" dirty="0" err="1"/>
              <a:t>xhr.responseXML</a:t>
            </a:r>
            <a:r>
              <a:rPr lang="en-CA" dirty="0" smtClean="0"/>
              <a:t>;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xmldoc</a:t>
            </a:r>
            <a:r>
              <a:rPr lang="en-US" dirty="0" smtClean="0"/>
              <a:t>’ is an XML document that can be processed in a ‘for’ loop</a:t>
            </a:r>
          </a:p>
          <a:p>
            <a:r>
              <a:rPr lang="en-US" dirty="0"/>
              <a:t>The ‘</a:t>
            </a:r>
            <a:r>
              <a:rPr lang="en-US" dirty="0" err="1" smtClean="0"/>
              <a:t>getElementsByTagName</a:t>
            </a:r>
            <a:r>
              <a:rPr lang="en-US" dirty="0" smtClean="0"/>
              <a:t>’ is a JavaScript function that will read data elements as it traverses.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sz="1800" dirty="0" err="1"/>
              <a:t>getElementsByTagName</a:t>
            </a:r>
            <a:r>
              <a:rPr lang="en-US" sz="1800" dirty="0"/>
              <a:t>("name")[0].</a:t>
            </a:r>
            <a:r>
              <a:rPr lang="en-US" sz="1800" dirty="0" err="1"/>
              <a:t>childNodes</a:t>
            </a:r>
            <a:r>
              <a:rPr lang="en-US" sz="1800" dirty="0"/>
              <a:t>[0].</a:t>
            </a:r>
            <a:r>
              <a:rPr lang="en-US" sz="1800" dirty="0" err="1"/>
              <a:t>nodeValue</a:t>
            </a:r>
            <a:r>
              <a:rPr lang="en-US" sz="1800" dirty="0"/>
              <a:t>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167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XML Files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240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XML stands for "e</a:t>
            </a:r>
            <a:r>
              <a:rPr lang="en-US" altLang="en-US" b="1" i="1"/>
              <a:t>X</a:t>
            </a:r>
            <a:r>
              <a:rPr lang="en-US" altLang="en-US"/>
              <a:t>tensible </a:t>
            </a:r>
            <a:r>
              <a:rPr lang="en-US" altLang="en-US" b="1" i="1"/>
              <a:t>M</a:t>
            </a:r>
            <a:r>
              <a:rPr lang="en-US" altLang="en-US"/>
              <a:t>arkup </a:t>
            </a:r>
            <a:r>
              <a:rPr lang="en-US" altLang="en-US" b="1" i="1"/>
              <a:t>L</a:t>
            </a:r>
            <a:r>
              <a:rPr lang="en-US" altLang="en-US"/>
              <a:t>anguage"</a:t>
            </a:r>
          </a:p>
          <a:p>
            <a:pPr lvl="1"/>
            <a:r>
              <a:rPr lang="en-US" altLang="en-US"/>
              <a:t>Used for the storage and transportation of data (HTML is for </a:t>
            </a:r>
            <a:r>
              <a:rPr lang="en-US" altLang="en-US" b="1" i="1"/>
              <a:t>presentation</a:t>
            </a:r>
            <a:r>
              <a:rPr lang="en-US" altLang="en-US"/>
              <a:t> of data)</a:t>
            </a:r>
          </a:p>
          <a:p>
            <a:pPr lvl="1"/>
            <a:r>
              <a:rPr lang="en-US" altLang="en-US"/>
              <a:t>We can easily make up our own tags and rules that the data must use and adhere to</a:t>
            </a:r>
          </a:p>
          <a:p>
            <a:pPr lvl="1"/>
            <a:r>
              <a:rPr lang="en-US" altLang="en-US"/>
              <a:t>XML is heavily used for moving data between systems</a:t>
            </a:r>
          </a:p>
          <a:p>
            <a:pPr lvl="1"/>
            <a:r>
              <a:rPr lang="en-US" altLang="en-US"/>
              <a:t>Also used to store configuration information for computer systems/applications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Example of Data Storage without XML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CSV (</a:t>
            </a:r>
            <a:r>
              <a:rPr lang="en-US" altLang="en-US" b="1" i="1"/>
              <a:t>C</a:t>
            </a:r>
            <a:r>
              <a:rPr lang="en-US" altLang="en-US"/>
              <a:t>omma </a:t>
            </a:r>
            <a:r>
              <a:rPr lang="en-US" altLang="en-US" b="1" i="1"/>
              <a:t>S</a:t>
            </a:r>
            <a:r>
              <a:rPr lang="en-US" altLang="en-US"/>
              <a:t>eparated </a:t>
            </a:r>
            <a:r>
              <a:rPr lang="en-US" altLang="en-US" b="1" i="1"/>
              <a:t>V</a:t>
            </a:r>
            <a:r>
              <a:rPr lang="en-US" altLang="en-US"/>
              <a:t>alue) file: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49" charset="0"/>
              </a:rPr>
              <a:t>000123456,Jane,Sterling,3.5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49" charset="0"/>
              </a:rPr>
              <a:t>000345354,Jack,Jones,3.0</a:t>
            </a:r>
          </a:p>
          <a:p>
            <a:r>
              <a:rPr lang="en-US" altLang="en-US"/>
              <a:t>Q. What does this data mean?</a:t>
            </a:r>
          </a:p>
          <a:p>
            <a:pPr lvl="1"/>
            <a:r>
              <a:rPr lang="en-US" altLang="en-US"/>
              <a:t>How do we know </a:t>
            </a:r>
            <a:r>
              <a:rPr lang="en-US" altLang="en-US" i="1"/>
              <a:t>exactly</a:t>
            </a:r>
            <a:r>
              <a:rPr lang="en-US" altLang="en-US"/>
              <a:t>?</a:t>
            </a:r>
          </a:p>
          <a:p>
            <a:r>
              <a:rPr lang="en-US" altLang="en-US"/>
              <a:t>Given this data flat, and no other information about it, it's a little ambiguous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TO AJAX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a typical web page that uses a form, a user enters data and this is processed by a function</a:t>
            </a:r>
          </a:p>
          <a:p>
            <a:r>
              <a:rPr lang="en-CA" dirty="0" smtClean="0"/>
              <a:t>While the data is being processed, the user cannot interact with the page</a:t>
            </a:r>
          </a:p>
          <a:p>
            <a:r>
              <a:rPr lang="en-CA" dirty="0" smtClean="0"/>
              <a:t>The application is constantly sending requests back to the server.</a:t>
            </a:r>
          </a:p>
          <a:p>
            <a:r>
              <a:rPr lang="en-CA" dirty="0" smtClean="0"/>
              <a:t>The responses need to be sent back, processed and reloaded.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3737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Data Storage </a:t>
            </a:r>
            <a:r>
              <a:rPr lang="en-US" altLang="en-US" i="1"/>
              <a:t>with</a:t>
            </a:r>
            <a:r>
              <a:rPr lang="en-US" altLang="en-US"/>
              <a:t> XML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same data file (</a:t>
            </a:r>
            <a:r>
              <a:rPr lang="en-US" altLang="en-US" b="1" i="1"/>
              <a:t>document</a:t>
            </a:r>
            <a:r>
              <a:rPr lang="en-US" altLang="en-US"/>
              <a:t>), this time in XML format: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40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&lt;?xml version="1.0"?&gt;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&lt;students&gt;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200" b="1">
                <a:latin typeface="Courier New" pitchFamily="49" charset="0"/>
              </a:rPr>
              <a:t>&lt;student&gt;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200" b="1">
                <a:latin typeface="Courier New" pitchFamily="49" charset="0"/>
              </a:rPr>
              <a:t>	&lt;id&gt;000123456&lt;/id&gt;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200" b="1">
                <a:latin typeface="Courier New" pitchFamily="49" charset="0"/>
              </a:rPr>
              <a:t>	&lt;lastname&gt;Jane&lt;/lastname&gt;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200" b="1">
                <a:latin typeface="Courier New" pitchFamily="49" charset="0"/>
              </a:rPr>
              <a:t>	&lt;firstname&gt;Sterling&lt;/firstname&gt;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200" b="1">
                <a:latin typeface="Courier New" pitchFamily="49" charset="0"/>
              </a:rPr>
              <a:t>	&lt;gpa&gt;3.5&lt;/gpa&gt;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200" b="1">
                <a:latin typeface="Courier New" pitchFamily="49" charset="0"/>
              </a:rPr>
              <a:t>&lt;/student&gt;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200" b="1">
                <a:latin typeface="Courier New" pitchFamily="49" charset="0"/>
              </a:rPr>
              <a:t>&lt;student&gt;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200" b="1">
                <a:latin typeface="Courier New" pitchFamily="49" charset="0"/>
              </a:rPr>
              <a:t>	&lt;id&gt;000345354&lt;/id&gt;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200" b="1">
                <a:latin typeface="Courier New" pitchFamily="49" charset="0"/>
              </a:rPr>
              <a:t>	&lt;lastname&gt;Jack&lt;/lastname&gt;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200" b="1">
                <a:latin typeface="Courier New" pitchFamily="49" charset="0"/>
              </a:rPr>
              <a:t>	&lt;firstname&gt;Jones&lt;/firstname&gt;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200" b="1">
                <a:latin typeface="Courier New" pitchFamily="49" charset="0"/>
              </a:rPr>
              <a:t>	&lt;gpa&gt;3.0&lt;/gpa&gt;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200" b="1">
                <a:latin typeface="Courier New" pitchFamily="49" charset="0"/>
              </a:rPr>
              <a:t>&lt;/student&gt;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&lt;/students&gt;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did XML help?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could make up </a:t>
            </a:r>
            <a:r>
              <a:rPr lang="en-US" altLang="en-US" i="1"/>
              <a:t>our own tags</a:t>
            </a:r>
            <a:r>
              <a:rPr lang="en-US" altLang="en-US"/>
              <a:t> to delimit the different fields of data in the document</a:t>
            </a:r>
          </a:p>
          <a:p>
            <a:r>
              <a:rPr lang="en-US" altLang="en-US"/>
              <a:t>Each tag has a meaningful name that tells us what the field is</a:t>
            </a:r>
          </a:p>
          <a:p>
            <a:r>
              <a:rPr lang="en-US" altLang="en-US"/>
              <a:t>This document could be given to another person and s/he could quickly figure out what all the data values are, and possibly how it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29814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else can XML do for us?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We can define rules about the data in a document, e.g.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what fields must appear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how many times they must appear, e.g. once only, once or more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and which are optional and can be left out</a:t>
            </a:r>
          </a:p>
          <a:p>
            <a:pPr>
              <a:lnSpc>
                <a:spcPct val="90000"/>
              </a:lnSpc>
            </a:pPr>
            <a:r>
              <a:rPr lang="en-US" altLang="en-US"/>
              <a:t>Given a set of rules, and an XML file, we can use software tools to check that the data in the file correctly adheres to the rules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So, we can be sure the data is valid, according to the rules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is important when using XML to transfer data between systems, as the receiving system can automatically check that the received data is valid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43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else can XML do for us?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XML also allows the creation of custom languages (sets of tags) for other uses, e.g.</a:t>
            </a:r>
          </a:p>
          <a:p>
            <a:pPr lvl="1"/>
            <a:r>
              <a:rPr lang="en-US" altLang="en-US"/>
              <a:t>XHTML: strict version of HTML</a:t>
            </a:r>
          </a:p>
          <a:p>
            <a:pPr lvl="1"/>
            <a:r>
              <a:rPr lang="en-US" altLang="en-US"/>
              <a:t>WAP: </a:t>
            </a:r>
            <a:r>
              <a:rPr lang="en-US" altLang="en-US" i="1"/>
              <a:t>Wireless Application Protocol</a:t>
            </a:r>
            <a:r>
              <a:rPr lang="en-US" altLang="en-US"/>
              <a:t>. Access to mobile web (HTML) for wireless devices like phones</a:t>
            </a:r>
          </a:p>
          <a:p>
            <a:pPr lvl="1"/>
            <a:r>
              <a:rPr lang="en-US" altLang="en-US"/>
              <a:t>RSS: news feed information</a:t>
            </a:r>
          </a:p>
          <a:p>
            <a:pPr lvl="1"/>
            <a:r>
              <a:rPr lang="en-US" altLang="en-US"/>
              <a:t>SMIL: describes multimedia on the web</a:t>
            </a:r>
          </a:p>
        </p:txBody>
      </p:sp>
    </p:spTree>
    <p:extLst>
      <p:ext uri="{BB962C8B-B14F-4D97-AF65-F5344CB8AC3E}">
        <p14:creationId xmlns:p14="http://schemas.microsoft.com/office/powerpoint/2010/main" val="12287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of an XML document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&lt;?xml version="1.0"?&gt;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&lt;students&gt;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b="1" dirty="0">
                <a:latin typeface="Courier New" pitchFamily="49" charset="0"/>
              </a:rPr>
              <a:t>&lt;student&gt;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b="1" dirty="0">
                <a:latin typeface="Courier New" pitchFamily="49" charset="0"/>
              </a:rPr>
              <a:t>	&lt;id&gt;000123456&lt;/id&gt;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b="1" dirty="0">
                <a:latin typeface="Courier New" pitchFamily="49" charset="0"/>
              </a:rPr>
              <a:t>	&lt;</a:t>
            </a:r>
            <a:r>
              <a:rPr lang="en-US" altLang="en-US" sz="1400" b="1" dirty="0" err="1">
                <a:latin typeface="Courier New" pitchFamily="49" charset="0"/>
              </a:rPr>
              <a:t>lastname</a:t>
            </a:r>
            <a:r>
              <a:rPr lang="en-US" altLang="en-US" sz="1400" b="1" dirty="0">
                <a:latin typeface="Courier New" pitchFamily="49" charset="0"/>
              </a:rPr>
              <a:t>&gt;Jane&lt;/</a:t>
            </a:r>
            <a:r>
              <a:rPr lang="en-US" altLang="en-US" sz="1400" b="1" dirty="0" err="1">
                <a:latin typeface="Courier New" pitchFamily="49" charset="0"/>
              </a:rPr>
              <a:t>lastname</a:t>
            </a:r>
            <a:r>
              <a:rPr lang="en-US" altLang="en-US" sz="1400" b="1" dirty="0">
                <a:latin typeface="Courier New" pitchFamily="49" charset="0"/>
              </a:rPr>
              <a:t>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b="1" dirty="0">
                <a:latin typeface="Courier New" pitchFamily="49" charset="0"/>
              </a:rPr>
              <a:t>	&lt;</a:t>
            </a:r>
            <a:r>
              <a:rPr lang="en-US" altLang="en-US" sz="1400" b="1" dirty="0" err="1">
                <a:latin typeface="Courier New" pitchFamily="49" charset="0"/>
              </a:rPr>
              <a:t>firstname</a:t>
            </a:r>
            <a:r>
              <a:rPr lang="en-US" altLang="en-US" sz="1400" b="1" dirty="0">
                <a:latin typeface="Courier New" pitchFamily="49" charset="0"/>
              </a:rPr>
              <a:t>&gt;Sterling&lt;/</a:t>
            </a:r>
            <a:r>
              <a:rPr lang="en-US" altLang="en-US" sz="1400" b="1" dirty="0" err="1">
                <a:latin typeface="Courier New" pitchFamily="49" charset="0"/>
              </a:rPr>
              <a:t>firstname</a:t>
            </a:r>
            <a:r>
              <a:rPr lang="en-US" altLang="en-US" sz="1400" b="1" dirty="0">
                <a:latin typeface="Courier New" pitchFamily="49" charset="0"/>
              </a:rPr>
              <a:t>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b="1" dirty="0">
                <a:latin typeface="Courier New" pitchFamily="49" charset="0"/>
              </a:rPr>
              <a:t>	&lt;</a:t>
            </a:r>
            <a:r>
              <a:rPr lang="en-US" altLang="en-US" sz="1400" b="1" dirty="0" err="1">
                <a:latin typeface="Courier New" pitchFamily="49" charset="0"/>
              </a:rPr>
              <a:t>gpa</a:t>
            </a:r>
            <a:r>
              <a:rPr lang="en-US" altLang="en-US" sz="1400" b="1" dirty="0">
                <a:latin typeface="Courier New" pitchFamily="49" charset="0"/>
              </a:rPr>
              <a:t>&gt;3.5&lt;/</a:t>
            </a:r>
            <a:r>
              <a:rPr lang="en-US" altLang="en-US" sz="1400" b="1" dirty="0" err="1">
                <a:latin typeface="Courier New" pitchFamily="49" charset="0"/>
              </a:rPr>
              <a:t>gpa</a:t>
            </a:r>
            <a:r>
              <a:rPr lang="en-US" altLang="en-US" sz="1400" b="1" dirty="0">
                <a:latin typeface="Courier New" pitchFamily="49" charset="0"/>
              </a:rPr>
              <a:t>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b="1" dirty="0">
                <a:latin typeface="Courier New" pitchFamily="49" charset="0"/>
              </a:rPr>
              <a:t>&lt;/student&gt;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b="1" dirty="0">
                <a:latin typeface="Courier New" pitchFamily="49" charset="0"/>
              </a:rPr>
              <a:t>&lt;student&gt;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b="1" dirty="0">
                <a:latin typeface="Courier New" pitchFamily="49" charset="0"/>
              </a:rPr>
              <a:t>	&lt;id&gt;000345354&lt;/id&gt;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b="1" dirty="0">
                <a:latin typeface="Courier New" pitchFamily="49" charset="0"/>
              </a:rPr>
              <a:t>	&lt;</a:t>
            </a:r>
            <a:r>
              <a:rPr lang="en-US" altLang="en-US" sz="1400" b="1" dirty="0" err="1">
                <a:latin typeface="Courier New" pitchFamily="49" charset="0"/>
              </a:rPr>
              <a:t>lastname</a:t>
            </a:r>
            <a:r>
              <a:rPr lang="en-US" altLang="en-US" sz="1400" b="1" dirty="0">
                <a:latin typeface="Courier New" pitchFamily="49" charset="0"/>
              </a:rPr>
              <a:t>&gt;Jack&lt;/</a:t>
            </a:r>
            <a:r>
              <a:rPr lang="en-US" altLang="en-US" sz="1400" b="1" dirty="0" err="1">
                <a:latin typeface="Courier New" pitchFamily="49" charset="0"/>
              </a:rPr>
              <a:t>lastname</a:t>
            </a:r>
            <a:r>
              <a:rPr lang="en-US" altLang="en-US" sz="1400" b="1" dirty="0">
                <a:latin typeface="Courier New" pitchFamily="49" charset="0"/>
              </a:rPr>
              <a:t>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b="1" dirty="0">
                <a:latin typeface="Courier New" pitchFamily="49" charset="0"/>
              </a:rPr>
              <a:t>	&lt;</a:t>
            </a:r>
            <a:r>
              <a:rPr lang="en-US" altLang="en-US" sz="1400" b="1" dirty="0" err="1">
                <a:latin typeface="Courier New" pitchFamily="49" charset="0"/>
              </a:rPr>
              <a:t>firstname</a:t>
            </a:r>
            <a:r>
              <a:rPr lang="en-US" altLang="en-US" sz="1400" b="1" dirty="0">
                <a:latin typeface="Courier New" pitchFamily="49" charset="0"/>
              </a:rPr>
              <a:t>&gt;Jones&lt;/</a:t>
            </a:r>
            <a:r>
              <a:rPr lang="en-US" altLang="en-US" sz="1400" b="1" dirty="0" err="1">
                <a:latin typeface="Courier New" pitchFamily="49" charset="0"/>
              </a:rPr>
              <a:t>firstname</a:t>
            </a:r>
            <a:r>
              <a:rPr lang="en-US" altLang="en-US" sz="1400" b="1" dirty="0">
                <a:latin typeface="Courier New" pitchFamily="49" charset="0"/>
              </a:rPr>
              <a:t>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b="1" dirty="0">
                <a:latin typeface="Courier New" pitchFamily="49" charset="0"/>
              </a:rPr>
              <a:t>	&lt;</a:t>
            </a:r>
            <a:r>
              <a:rPr lang="en-US" altLang="en-US" sz="1400" b="1" dirty="0" err="1">
                <a:latin typeface="Courier New" pitchFamily="49" charset="0"/>
              </a:rPr>
              <a:t>gpa</a:t>
            </a:r>
            <a:r>
              <a:rPr lang="en-US" altLang="en-US" sz="1400" b="1" dirty="0">
                <a:latin typeface="Courier New" pitchFamily="49" charset="0"/>
              </a:rPr>
              <a:t>&gt;3.0&lt;/</a:t>
            </a:r>
            <a:r>
              <a:rPr lang="en-US" altLang="en-US" sz="1400" b="1" dirty="0" err="1">
                <a:latin typeface="Courier New" pitchFamily="49" charset="0"/>
              </a:rPr>
              <a:t>gpa</a:t>
            </a:r>
            <a:r>
              <a:rPr lang="en-US" altLang="en-US" sz="1400" b="1" dirty="0">
                <a:latin typeface="Courier New" pitchFamily="49" charset="0"/>
              </a:rPr>
              <a:t>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b="1" dirty="0">
                <a:latin typeface="Courier New" pitchFamily="49" charset="0"/>
              </a:rPr>
              <a:t>&lt;/student&gt;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&lt;/students&gt;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 flipH="1" flipV="1">
            <a:off x="5029200" y="1828800"/>
            <a:ext cx="1295400" cy="685800"/>
          </a:xfrm>
          <a:prstGeom prst="line">
            <a:avLst/>
          </a:prstGeom>
          <a:noFill/>
          <a:ln w="57150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384925" y="2324100"/>
            <a:ext cx="18476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XML declaration</a:t>
            </a: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 flipV="1">
            <a:off x="3657600" y="2057400"/>
            <a:ext cx="2759075" cy="800100"/>
          </a:xfrm>
          <a:prstGeom prst="line">
            <a:avLst/>
          </a:prstGeom>
          <a:noFill/>
          <a:ln w="57150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6477001" y="2667000"/>
            <a:ext cx="27238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root element </a:t>
            </a:r>
            <a:r>
              <a:rPr lang="en-US" altLang="en-US" dirty="0"/>
              <a:t>(must exist</a:t>
            </a:r>
            <a:r>
              <a:rPr lang="en-US" altLang="en-US" dirty="0">
                <a:solidFill>
                  <a:schemeClr val="bg2"/>
                </a:solidFill>
              </a:rPr>
              <a:t>)</a:t>
            </a:r>
            <a:endParaRPr lang="en-US" altLang="en-US" i="1" dirty="0">
              <a:solidFill>
                <a:schemeClr val="bg2"/>
              </a:solidFill>
            </a:endParaRP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7527926" y="3186113"/>
            <a:ext cx="31085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2"/>
                </a:solidFill>
              </a:rPr>
              <a:t>Elements form a document tree.</a:t>
            </a:r>
          </a:p>
          <a:p>
            <a:r>
              <a:rPr lang="en-US" altLang="en-US" sz="1600">
                <a:solidFill>
                  <a:schemeClr val="tx2"/>
                </a:solidFill>
              </a:rPr>
              <a:t>They are described as being:</a:t>
            </a:r>
          </a:p>
          <a:p>
            <a:pPr>
              <a:buFontTx/>
              <a:buChar char="-"/>
            </a:pPr>
            <a:r>
              <a:rPr lang="en-US" altLang="en-US" sz="1600">
                <a:solidFill>
                  <a:schemeClr val="tx2"/>
                </a:solidFill>
              </a:rPr>
              <a:t>Parents</a:t>
            </a:r>
          </a:p>
          <a:p>
            <a:pPr>
              <a:buFontTx/>
              <a:buChar char="-"/>
            </a:pPr>
            <a:r>
              <a:rPr lang="en-US" altLang="en-US" sz="1600">
                <a:solidFill>
                  <a:schemeClr val="tx2"/>
                </a:solidFill>
              </a:rPr>
              <a:t>Children</a:t>
            </a:r>
          </a:p>
          <a:p>
            <a:pPr>
              <a:buFontTx/>
              <a:buChar char="-"/>
            </a:pPr>
            <a:r>
              <a:rPr lang="en-US" altLang="en-US" sz="1600">
                <a:solidFill>
                  <a:schemeClr val="tx2"/>
                </a:solidFill>
              </a:rPr>
              <a:t>Siblings</a:t>
            </a:r>
          </a:p>
          <a:p>
            <a:r>
              <a:rPr lang="en-US" altLang="en-US" sz="1600">
                <a:solidFill>
                  <a:schemeClr val="tx2"/>
                </a:solidFill>
              </a:rPr>
              <a:t>to other elements in the tree</a:t>
            </a:r>
          </a:p>
        </p:txBody>
      </p:sp>
    </p:spTree>
    <p:extLst>
      <p:ext uri="{BB962C8B-B14F-4D97-AF65-F5344CB8AC3E}">
        <p14:creationId xmlns:p14="http://schemas.microsoft.com/office/powerpoint/2010/main" val="11213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 Syntax and naming Rules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Basic Syntax Rules: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All elements must be closed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Elements are </a:t>
            </a:r>
            <a:r>
              <a:rPr lang="en-US" altLang="en-US" b="1" i="1"/>
              <a:t>case-sensitive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Elements must be properly nested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XML documents must have a root element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Attribute values must be quoted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Element naming rules: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contain letters, numbers and other characters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Cannot start with a number or punctation symbol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Cannot start with the letters "</a:t>
            </a:r>
            <a:r>
              <a:rPr lang="en-US" altLang="en-US">
                <a:latin typeface="Courier New" pitchFamily="49" charset="0"/>
              </a:rPr>
              <a:t>xml</a:t>
            </a:r>
            <a:r>
              <a:rPr lang="en-US" altLang="en-US"/>
              <a:t>", "</a:t>
            </a:r>
            <a:r>
              <a:rPr lang="en-US" altLang="en-US">
                <a:latin typeface="Courier New" pitchFamily="49" charset="0"/>
              </a:rPr>
              <a:t>XML</a:t>
            </a:r>
            <a:r>
              <a:rPr lang="en-US" altLang="en-US"/>
              <a:t>", "</a:t>
            </a:r>
            <a:r>
              <a:rPr lang="en-US" altLang="en-US">
                <a:latin typeface="Courier New" pitchFamily="49" charset="0"/>
              </a:rPr>
              <a:t>Xml</a:t>
            </a:r>
            <a:r>
              <a:rPr lang="en-US" altLang="en-US"/>
              <a:t>", etc.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Cannot contain spaces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7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 Attributes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We have already seen HTML attributes, e.g.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itchFamily="49" charset="0"/>
              </a:rPr>
              <a:t>&lt;a </a:t>
            </a:r>
            <a:r>
              <a:rPr lang="en-US" altLang="en-US" b="1">
                <a:solidFill>
                  <a:schemeClr val="accent2"/>
                </a:solidFill>
                <a:latin typeface="Courier New" pitchFamily="49" charset="0"/>
              </a:rPr>
              <a:t>href="mypage.html"</a:t>
            </a:r>
            <a:r>
              <a:rPr lang="en-US" altLang="en-US" b="1">
                <a:latin typeface="Courier New" pitchFamily="49" charset="0"/>
              </a:rPr>
              <a:t>&gt;Link&lt;/a&gt;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 XML attributes can be used to contain data, just as elements can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can be stored as attribute values for an element, or as data contained within element opening and closing tags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Although there are no specific rules about when to use attributes or elements to store data, in XML it is generally recommended to use elements only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Attributes cannot contain multiple values, tree structures, and are not easily expandable. Elements can do all of these</a:t>
            </a:r>
          </a:p>
        </p:txBody>
      </p:sp>
    </p:spTree>
    <p:extLst>
      <p:ext uri="{BB962C8B-B14F-4D97-AF65-F5344CB8AC3E}">
        <p14:creationId xmlns:p14="http://schemas.microsoft.com/office/powerpoint/2010/main" val="29078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 Attributes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 storing data in elements vs. attributes</a:t>
            </a:r>
          </a:p>
          <a:p>
            <a:pPr lvl="2">
              <a:buFont typeface="Wingdings" pitchFamily="2" charset="2"/>
              <a:buNone/>
            </a:pPr>
            <a:endParaRPr lang="en-US" altLang="en-US" sz="1200" b="1" dirty="0"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&lt;student&gt;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	</a:t>
            </a:r>
            <a:r>
              <a:rPr lang="en-US" altLang="en-US" sz="1200" b="1" dirty="0">
                <a:solidFill>
                  <a:schemeClr val="accent2"/>
                </a:solidFill>
                <a:latin typeface="Courier New" pitchFamily="49" charset="0"/>
              </a:rPr>
              <a:t>&lt;id&gt;000123456&lt;/id&gt;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	&lt;</a:t>
            </a:r>
            <a:r>
              <a:rPr lang="en-US" altLang="en-US" sz="1200" b="1" dirty="0" err="1">
                <a:latin typeface="Courier New" pitchFamily="49" charset="0"/>
              </a:rPr>
              <a:t>lastname</a:t>
            </a:r>
            <a:r>
              <a:rPr lang="en-US" altLang="en-US" sz="1200" b="1" dirty="0">
                <a:latin typeface="Courier New" pitchFamily="49" charset="0"/>
              </a:rPr>
              <a:t>&gt;Jane&lt;/</a:t>
            </a:r>
            <a:r>
              <a:rPr lang="en-US" altLang="en-US" sz="1200" b="1" dirty="0" err="1">
                <a:latin typeface="Courier New" pitchFamily="49" charset="0"/>
              </a:rPr>
              <a:t>lastname</a:t>
            </a:r>
            <a:r>
              <a:rPr lang="en-US" altLang="en-US" sz="1200" b="1" dirty="0">
                <a:latin typeface="Courier New" pitchFamily="49" charset="0"/>
              </a:rPr>
              <a:t>&gt;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	&lt;</a:t>
            </a:r>
            <a:r>
              <a:rPr lang="en-US" altLang="en-US" sz="1200" b="1" dirty="0" err="1">
                <a:latin typeface="Courier New" pitchFamily="49" charset="0"/>
              </a:rPr>
              <a:t>firstname</a:t>
            </a:r>
            <a:r>
              <a:rPr lang="en-US" altLang="en-US" sz="1200" b="1" dirty="0">
                <a:latin typeface="Courier New" pitchFamily="49" charset="0"/>
              </a:rPr>
              <a:t>&gt;Sterling&lt;/</a:t>
            </a:r>
            <a:r>
              <a:rPr lang="en-US" altLang="en-US" sz="1200" b="1" dirty="0" err="1">
                <a:latin typeface="Courier New" pitchFamily="49" charset="0"/>
              </a:rPr>
              <a:t>firstname</a:t>
            </a:r>
            <a:r>
              <a:rPr lang="en-US" altLang="en-US" sz="1200" b="1" dirty="0">
                <a:latin typeface="Courier New" pitchFamily="49" charset="0"/>
              </a:rPr>
              <a:t>&gt;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	&lt;</a:t>
            </a:r>
            <a:r>
              <a:rPr lang="en-US" altLang="en-US" sz="1200" b="1" dirty="0" err="1">
                <a:latin typeface="Courier New" pitchFamily="49" charset="0"/>
              </a:rPr>
              <a:t>gpa</a:t>
            </a:r>
            <a:r>
              <a:rPr lang="en-US" altLang="en-US" sz="1200" b="1" dirty="0">
                <a:latin typeface="Courier New" pitchFamily="49" charset="0"/>
              </a:rPr>
              <a:t>&gt;3.5&lt;/</a:t>
            </a:r>
            <a:r>
              <a:rPr lang="en-US" altLang="en-US" sz="1200" b="1" dirty="0" err="1">
                <a:latin typeface="Courier New" pitchFamily="49" charset="0"/>
              </a:rPr>
              <a:t>gpa</a:t>
            </a:r>
            <a:r>
              <a:rPr lang="en-US" altLang="en-US" sz="1200" b="1" dirty="0">
                <a:latin typeface="Courier New" pitchFamily="49" charset="0"/>
              </a:rPr>
              <a:t>&gt;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&lt;/student&gt;</a:t>
            </a:r>
          </a:p>
          <a:p>
            <a:pPr lvl="2">
              <a:buFont typeface="Wingdings" pitchFamily="2" charset="2"/>
              <a:buNone/>
            </a:pPr>
            <a:endParaRPr lang="en-US" altLang="en-US" sz="1200" b="1" dirty="0"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endParaRPr lang="en-US" altLang="en-US" sz="1200" b="1" dirty="0"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&lt;student </a:t>
            </a:r>
            <a:r>
              <a:rPr lang="en-US" altLang="en-US" sz="1200" b="1" dirty="0">
                <a:solidFill>
                  <a:schemeClr val="accent2"/>
                </a:solidFill>
                <a:latin typeface="Courier New" pitchFamily="49" charset="0"/>
              </a:rPr>
              <a:t>id="000123456"</a:t>
            </a:r>
            <a:r>
              <a:rPr lang="en-US" altLang="en-US" sz="1200" b="1" dirty="0">
                <a:latin typeface="Courier New" pitchFamily="49" charset="0"/>
              </a:rPr>
              <a:t>&gt;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	&lt;</a:t>
            </a:r>
            <a:r>
              <a:rPr lang="en-US" altLang="en-US" sz="1200" b="1" dirty="0" err="1">
                <a:latin typeface="Courier New" pitchFamily="49" charset="0"/>
              </a:rPr>
              <a:t>lastname</a:t>
            </a:r>
            <a:r>
              <a:rPr lang="en-US" altLang="en-US" sz="1200" b="1" dirty="0">
                <a:latin typeface="Courier New" pitchFamily="49" charset="0"/>
              </a:rPr>
              <a:t>&gt;Jane&lt;/</a:t>
            </a:r>
            <a:r>
              <a:rPr lang="en-US" altLang="en-US" sz="1200" b="1" dirty="0" err="1">
                <a:latin typeface="Courier New" pitchFamily="49" charset="0"/>
              </a:rPr>
              <a:t>lastname</a:t>
            </a:r>
            <a:r>
              <a:rPr lang="en-US" altLang="en-US" sz="1200" b="1" dirty="0">
                <a:latin typeface="Courier New" pitchFamily="49" charset="0"/>
              </a:rPr>
              <a:t>&gt;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	&lt;</a:t>
            </a:r>
            <a:r>
              <a:rPr lang="en-US" altLang="en-US" sz="1200" b="1" dirty="0" err="1">
                <a:latin typeface="Courier New" pitchFamily="49" charset="0"/>
              </a:rPr>
              <a:t>firstname</a:t>
            </a:r>
            <a:r>
              <a:rPr lang="en-US" altLang="en-US" sz="1200" b="1" dirty="0">
                <a:latin typeface="Courier New" pitchFamily="49" charset="0"/>
              </a:rPr>
              <a:t>&gt;Sterling&lt;/</a:t>
            </a:r>
            <a:r>
              <a:rPr lang="en-US" altLang="en-US" sz="1200" b="1" dirty="0" err="1">
                <a:latin typeface="Courier New" pitchFamily="49" charset="0"/>
              </a:rPr>
              <a:t>firstname</a:t>
            </a:r>
            <a:r>
              <a:rPr lang="en-US" altLang="en-US" sz="1200" b="1" dirty="0">
                <a:latin typeface="Courier New" pitchFamily="49" charset="0"/>
              </a:rPr>
              <a:t>&gt;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	&lt;</a:t>
            </a:r>
            <a:r>
              <a:rPr lang="en-US" altLang="en-US" sz="1200" b="1" dirty="0" err="1">
                <a:latin typeface="Courier New" pitchFamily="49" charset="0"/>
              </a:rPr>
              <a:t>gpa</a:t>
            </a:r>
            <a:r>
              <a:rPr lang="en-US" altLang="en-US" sz="1200" b="1" dirty="0">
                <a:latin typeface="Courier New" pitchFamily="49" charset="0"/>
              </a:rPr>
              <a:t>&gt;3.5&lt;/</a:t>
            </a:r>
            <a:r>
              <a:rPr lang="en-US" altLang="en-US" sz="1200" b="1" dirty="0" err="1">
                <a:latin typeface="Courier New" pitchFamily="49" charset="0"/>
              </a:rPr>
              <a:t>gpa</a:t>
            </a:r>
            <a:r>
              <a:rPr lang="en-US" altLang="en-US" sz="1200" b="1" dirty="0">
                <a:latin typeface="Courier New" pitchFamily="49" charset="0"/>
              </a:rPr>
              <a:t>&gt;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200" b="1" dirty="0">
                <a:latin typeface="Courier New" pitchFamily="49" charset="0"/>
              </a:rPr>
              <a:t>&lt;/student&gt;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H="1">
            <a:off x="4648201" y="2590800"/>
            <a:ext cx="1006475" cy="0"/>
          </a:xfrm>
          <a:prstGeom prst="line">
            <a:avLst/>
          </a:prstGeom>
          <a:noFill/>
          <a:ln w="57150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6066184" y="2406134"/>
            <a:ext cx="2929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ID stored as element </a:t>
            </a:r>
            <a:r>
              <a:rPr lang="en-US" altLang="en-US" i="1" dirty="0">
                <a:solidFill>
                  <a:schemeClr val="accent2"/>
                </a:solidFill>
              </a:rPr>
              <a:t>value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H="1">
            <a:off x="5113338" y="4066761"/>
            <a:ext cx="1082675" cy="0"/>
          </a:xfrm>
          <a:prstGeom prst="line">
            <a:avLst/>
          </a:prstGeom>
          <a:noFill/>
          <a:ln w="57150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6705601" y="3882095"/>
            <a:ext cx="3211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ID stored as element </a:t>
            </a:r>
            <a:r>
              <a:rPr lang="en-US" altLang="en-US" i="1" dirty="0">
                <a:solidFill>
                  <a:schemeClr val="accent2"/>
                </a:solidFill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30216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Validating XML documents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XML document must be "</a:t>
            </a:r>
            <a:r>
              <a:rPr lang="en-US" altLang="en-US" b="1" i="1"/>
              <a:t>well formed</a:t>
            </a:r>
            <a:r>
              <a:rPr lang="en-US" altLang="en-US"/>
              <a:t>"</a:t>
            </a:r>
          </a:p>
          <a:p>
            <a:pPr lvl="1"/>
            <a:r>
              <a:rPr lang="en-US" altLang="en-US"/>
              <a:t>Must adhere to the XML syntax rules describes previously</a:t>
            </a:r>
          </a:p>
          <a:p>
            <a:r>
              <a:rPr lang="en-US" altLang="en-US"/>
              <a:t>For an XML document to be "</a:t>
            </a:r>
            <a:r>
              <a:rPr lang="en-US" altLang="en-US" b="1" i="1"/>
              <a:t>valid</a:t>
            </a:r>
            <a:r>
              <a:rPr lang="en-US" altLang="en-US"/>
              <a:t>", it must pass the rules specified for the data as laid down by the document's creator</a:t>
            </a:r>
          </a:p>
          <a:p>
            <a:pPr lvl="1"/>
            <a:r>
              <a:rPr lang="en-US" altLang="en-US"/>
              <a:t>e.g. what fields are mandatory or optional, etc.</a:t>
            </a:r>
          </a:p>
          <a:p>
            <a:r>
              <a:rPr lang="en-US" altLang="en-US"/>
              <a:t>How do we lay down these </a:t>
            </a:r>
            <a:r>
              <a:rPr lang="en-US" altLang="en-US" i="1"/>
              <a:t>validity rules</a:t>
            </a:r>
            <a:r>
              <a:rPr lang="en-US" alt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94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Validating XML documents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two ways:</a:t>
            </a:r>
          </a:p>
          <a:p>
            <a:pPr lvl="1"/>
            <a:r>
              <a:rPr lang="en-US" altLang="en-US" b="1" i="1"/>
              <a:t>Document Type Definitions</a:t>
            </a:r>
            <a:r>
              <a:rPr lang="en-US" altLang="en-US"/>
              <a:t> (DTD)</a:t>
            </a:r>
          </a:p>
          <a:p>
            <a:pPr lvl="1"/>
            <a:r>
              <a:rPr lang="en-US" altLang="en-US" b="1" i="1"/>
              <a:t>Schemas</a:t>
            </a:r>
          </a:p>
          <a:p>
            <a:r>
              <a:rPr lang="en-US" altLang="en-US"/>
              <a:t>DTD's are cruder and less expressive, but are still used widely</a:t>
            </a:r>
          </a:p>
          <a:p>
            <a:r>
              <a:rPr lang="en-US" altLang="en-US"/>
              <a:t>Schemas are described using a more complex language that DTD's, but can be far more expressive about what the data must be like to be considered valid</a:t>
            </a:r>
          </a:p>
        </p:txBody>
      </p:sp>
    </p:spTree>
    <p:extLst>
      <p:ext uri="{BB962C8B-B14F-4D97-AF65-F5344CB8AC3E}">
        <p14:creationId xmlns:p14="http://schemas.microsoft.com/office/powerpoint/2010/main" val="6082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term AJAX was coined in 2005 by Jesse Garrett</a:t>
            </a:r>
          </a:p>
          <a:p>
            <a:r>
              <a:rPr lang="en-CA" dirty="0" smtClean="0"/>
              <a:t>AJAX is </a:t>
            </a:r>
            <a:r>
              <a:rPr lang="en-CA" u="sng" dirty="0" smtClean="0"/>
              <a:t>NOT</a:t>
            </a:r>
            <a:r>
              <a:rPr lang="en-CA" dirty="0" smtClean="0"/>
              <a:t> a new technology!</a:t>
            </a:r>
          </a:p>
          <a:p>
            <a:r>
              <a:rPr lang="en-CA" dirty="0" smtClean="0"/>
              <a:t>It uses standard web based technologies to speed up the delivery of web applications</a:t>
            </a:r>
          </a:p>
          <a:p>
            <a:r>
              <a:rPr lang="en-CA" dirty="0" smtClean="0"/>
              <a:t>The key to this is the </a:t>
            </a:r>
            <a:r>
              <a:rPr lang="en-US" altLang="en-US" u="sng" dirty="0" err="1">
                <a:latin typeface="Lucida Console" pitchFamily="49" charset="0"/>
              </a:rPr>
              <a:t>XMLHttpRequest</a:t>
            </a:r>
            <a:r>
              <a:rPr lang="en-US" altLang="en-US" u="sng" dirty="0">
                <a:latin typeface="Lucida Console" pitchFamily="49" charset="0"/>
              </a:rPr>
              <a:t> </a:t>
            </a:r>
            <a:r>
              <a:rPr lang="en-US" altLang="en-US" u="sng" dirty="0"/>
              <a:t>object </a:t>
            </a:r>
            <a:endParaRPr lang="en-US" altLang="en-US" u="sng" dirty="0" smtClean="0"/>
          </a:p>
          <a:p>
            <a:r>
              <a:rPr lang="en-US" dirty="0" smtClean="0"/>
              <a:t>The </a:t>
            </a:r>
            <a:r>
              <a:rPr lang="en-US" altLang="en-US" dirty="0" err="1">
                <a:latin typeface="Lucida Console" pitchFamily="49" charset="0"/>
              </a:rPr>
              <a:t>XMLHttpRequest</a:t>
            </a:r>
            <a:r>
              <a:rPr lang="en-US" altLang="en-US" dirty="0">
                <a:latin typeface="Lucida Console" pitchFamily="49" charset="0"/>
              </a:rPr>
              <a:t> </a:t>
            </a:r>
            <a:r>
              <a:rPr lang="en-US" altLang="en-US" dirty="0"/>
              <a:t>object </a:t>
            </a:r>
            <a:r>
              <a:rPr lang="en-US" altLang="en-US" dirty="0" smtClean="0"/>
              <a:t> was developed originally by Microsoft in the late 1990’s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4191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DTD's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DTD is a </a:t>
            </a:r>
            <a:r>
              <a:rPr lang="en-US" altLang="en-US" i="1"/>
              <a:t>separate file</a:t>
            </a:r>
            <a:r>
              <a:rPr lang="en-US" altLang="en-US"/>
              <a:t> that contains the validity rules for a given type of XML document</a:t>
            </a:r>
          </a:p>
          <a:p>
            <a:pPr lvl="1"/>
            <a:r>
              <a:rPr lang="en-US" altLang="en-US"/>
              <a:t>The DTD file is linked into an XML document so the tool being used to check for validity knows what rules to use when checking the document</a:t>
            </a:r>
          </a:p>
          <a:p>
            <a:r>
              <a:rPr lang="en-US" altLang="en-US"/>
              <a:t>Different types of XML document will generally have different DTD's</a:t>
            </a:r>
          </a:p>
          <a:p>
            <a:pPr lvl="1"/>
            <a:r>
              <a:rPr lang="en-US" altLang="en-US"/>
              <a:t>Different data, different rules…</a:t>
            </a:r>
          </a:p>
        </p:txBody>
      </p:sp>
    </p:spTree>
    <p:extLst>
      <p:ext uri="{BB962C8B-B14F-4D97-AF65-F5344CB8AC3E}">
        <p14:creationId xmlns:p14="http://schemas.microsoft.com/office/powerpoint/2010/main" val="3965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DTD's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Example: linking an XML document to it's DTD: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itchFamily="49" charset="0"/>
              </a:rPr>
              <a:t>&lt;?xml version="1.0"?&gt;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ourier New" pitchFamily="49" charset="0"/>
              </a:rPr>
              <a:t>&lt;!DOCTYPE students SYSTEM "Students.dtd"&gt;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itchFamily="49" charset="0"/>
              </a:rPr>
              <a:t>&lt;students&gt;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</a:rPr>
              <a:t>&lt;student&gt;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</a:rPr>
              <a:t>	&lt;id&gt;000123456&lt;/id&gt;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</a:rPr>
              <a:t>	&lt;lastname&gt;Jane&lt;/lastname&gt;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</a:rPr>
              <a:t>	&lt;firstname&gt;Sterling&lt;/firstname&gt;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</a:rPr>
              <a:t>	&lt;gpa&gt;3.5&lt;/gpa&gt;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</a:rPr>
              <a:t>&lt;/student&gt;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itchFamily="49" charset="0"/>
              </a:rPr>
              <a:t>&lt;/students&gt;</a:t>
            </a:r>
          </a:p>
        </p:txBody>
      </p:sp>
    </p:spTree>
    <p:extLst>
      <p:ext uri="{BB962C8B-B14F-4D97-AF65-F5344CB8AC3E}">
        <p14:creationId xmlns:p14="http://schemas.microsoft.com/office/powerpoint/2010/main" val="17118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Students DTD file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Here is a possible </a:t>
            </a:r>
            <a:r>
              <a:rPr lang="en-US" altLang="en-US" b="1">
                <a:latin typeface="Courier New" pitchFamily="49" charset="0"/>
              </a:rPr>
              <a:t>Students.dtd</a:t>
            </a:r>
            <a:r>
              <a:rPr lang="en-US" altLang="en-US"/>
              <a:t> file for describing our students data file/document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&lt;?xml version="1.0" encoding="UTF-8"?&gt;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&lt;!ELEMENT students (student*)&gt;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&lt;!ELEMENT student (ID,lastname,firstname,gpa)&gt;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&lt;!ELEMENT ID (#PCDATA)&gt;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&lt;!ELEMENT lastname (#PCDATA)&gt;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&lt;!ELEMENT firstname (#PCDATA)&gt;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&lt;!ELEMENT gpa (#PCDATA)&gt;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600" b="1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itchFamily="49" charset="0"/>
              </a:rPr>
              <a:t>#PCDATA</a:t>
            </a:r>
            <a:r>
              <a:rPr lang="en-US" altLang="en-US"/>
              <a:t> means "</a:t>
            </a:r>
            <a:r>
              <a:rPr lang="en-US" altLang="en-US" b="1" i="1"/>
              <a:t>P</a:t>
            </a:r>
            <a:r>
              <a:rPr lang="en-US" altLang="en-US"/>
              <a:t>arsed </a:t>
            </a:r>
            <a:r>
              <a:rPr lang="en-US" altLang="en-US" b="1" i="1"/>
              <a:t>C</a:t>
            </a:r>
            <a:r>
              <a:rPr lang="en-US" altLang="en-US"/>
              <a:t>haracter </a:t>
            </a:r>
            <a:r>
              <a:rPr lang="en-US" altLang="en-US" b="1" i="1"/>
              <a:t>Data</a:t>
            </a:r>
            <a:r>
              <a:rPr lang="en-US" altLang="en-US"/>
              <a:t>", i.e. data values, not tags that lead to data values or other tags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</a:rPr>
              <a:t>*</a:t>
            </a:r>
            <a:r>
              <a:rPr lang="en-US" altLang="en-US"/>
              <a:t> in </a:t>
            </a:r>
            <a:r>
              <a:rPr lang="en-US" altLang="en-US" b="1">
                <a:latin typeface="Courier New" pitchFamily="49" charset="0"/>
              </a:rPr>
              <a:t>(student*)</a:t>
            </a:r>
            <a:r>
              <a:rPr lang="en-US" altLang="en-US"/>
              <a:t> means there can be</a:t>
            </a:r>
            <a:r>
              <a:rPr lang="en-US" altLang="en-US" i="1"/>
              <a:t> zero or more</a:t>
            </a:r>
            <a:r>
              <a:rPr lang="en-US" altLang="en-US"/>
              <a:t> </a:t>
            </a:r>
            <a:r>
              <a:rPr lang="en-US" altLang="en-US" b="1">
                <a:latin typeface="Courier New" pitchFamily="49" charset="0"/>
              </a:rPr>
              <a:t>student</a:t>
            </a:r>
            <a:r>
              <a:rPr lang="en-US" altLang="en-US"/>
              <a:t> elements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29194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JSON FILES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0429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XML Data Handling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can also be directly parsed using AJAX</a:t>
            </a:r>
          </a:p>
          <a:p>
            <a:r>
              <a:rPr lang="en-US" dirty="0" smtClean="0"/>
              <a:t>XML parsers are well established</a:t>
            </a:r>
          </a:p>
          <a:p>
            <a:r>
              <a:rPr lang="en-US" dirty="0" smtClean="0"/>
              <a:t>Data is tagged with elements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root_element</a:t>
            </a:r>
            <a:r>
              <a:rPr lang="en-US" dirty="0" smtClean="0"/>
              <a:t>&gt;</a:t>
            </a:r>
          </a:p>
          <a:p>
            <a:pPr marL="274320" lvl="1" indent="0"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sub_element</a:t>
            </a:r>
            <a:r>
              <a:rPr lang="en-US" dirty="0" smtClean="0"/>
              <a:t>&gt;</a:t>
            </a:r>
          </a:p>
          <a:p>
            <a:pPr marL="274320" lvl="1" indent="0">
              <a:buNone/>
            </a:pPr>
            <a:r>
              <a:rPr lang="en-US" dirty="0" smtClean="0"/>
              <a:t>		&lt;/</a:t>
            </a:r>
            <a:r>
              <a:rPr lang="en-US" dirty="0" err="1" smtClean="0"/>
              <a:t>sub_element</a:t>
            </a:r>
            <a:r>
              <a:rPr lang="en-US" dirty="0"/>
              <a:t>&gt;</a:t>
            </a:r>
          </a:p>
          <a:p>
            <a:pPr marL="548640" lvl="2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root_element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Refer to readexternalxml.html and readxmlrecords.js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955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JavaScript Object Notation (JSON)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JSON was derived from JavaScript as a way to simplify data exchange.</a:t>
            </a:r>
          </a:p>
          <a:p>
            <a:r>
              <a:rPr lang="en-CA" dirty="0" smtClean="0"/>
              <a:t>JSON does not have as much ‘overhead’ as XML</a:t>
            </a:r>
          </a:p>
          <a:p>
            <a:r>
              <a:rPr lang="en-CA" dirty="0" smtClean="0"/>
              <a:t>Often referred to as: ‘The fat-free alternative to XML’</a:t>
            </a:r>
          </a:p>
          <a:p>
            <a:r>
              <a:rPr lang="en-CA" dirty="0" smtClean="0"/>
              <a:t>JSON is a collection of name/value pairs</a:t>
            </a:r>
          </a:p>
          <a:p>
            <a:r>
              <a:rPr lang="en-CA" dirty="0" smtClean="0"/>
              <a:t>These are in an ordered list</a:t>
            </a:r>
          </a:p>
          <a:p>
            <a:endParaRPr lang="en-US" dirty="0"/>
          </a:p>
          <a:p>
            <a:r>
              <a:rPr lang="en-US" sz="1800" dirty="0"/>
              <a:t>“records”:{ “attribute name” : “value”, “attribute name” : “value”….}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837743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JSON vs XML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1200" dirty="0"/>
              <a:t>&lt;?xml version="1.0" encoding="UTF-8" ?&gt;&lt;records&gt;</a:t>
            </a:r>
          </a:p>
          <a:p>
            <a:r>
              <a:rPr lang="en-CA" sz="1200" dirty="0"/>
              <a:t>&lt;record&gt;		</a:t>
            </a:r>
          </a:p>
          <a:p>
            <a:r>
              <a:rPr lang="en-CA" sz="1200" dirty="0"/>
              <a:t>&lt;name&gt;Burnett, Maggie K.&lt;/name&gt;		</a:t>
            </a:r>
          </a:p>
          <a:p>
            <a:r>
              <a:rPr lang="en-CA" sz="1200" dirty="0"/>
              <a:t>&lt;email&gt;a.odio.semper@lacusUtnec.net&lt;/email&gt;	</a:t>
            </a:r>
          </a:p>
          <a:p>
            <a:r>
              <a:rPr lang="en-CA" sz="1200" dirty="0"/>
              <a:t>&lt;company&gt;</a:t>
            </a:r>
            <a:r>
              <a:rPr lang="en-CA" sz="1200" dirty="0" err="1"/>
              <a:t>Tristique</a:t>
            </a:r>
            <a:r>
              <a:rPr lang="en-CA" sz="1200" dirty="0"/>
              <a:t> </a:t>
            </a:r>
            <a:r>
              <a:rPr lang="en-CA" sz="1200" dirty="0" err="1"/>
              <a:t>Senectus</a:t>
            </a:r>
            <a:r>
              <a:rPr lang="en-CA" sz="1200" dirty="0"/>
              <a:t> LLP&lt;/company&gt;	</a:t>
            </a:r>
          </a:p>
          <a:p>
            <a:r>
              <a:rPr lang="en-CA" sz="1200" dirty="0"/>
              <a:t>&lt;/record&gt;	</a:t>
            </a:r>
          </a:p>
          <a:p>
            <a:r>
              <a:rPr lang="en-CA" sz="1200" dirty="0"/>
              <a:t>&lt;record&gt;		</a:t>
            </a:r>
          </a:p>
          <a:p>
            <a:r>
              <a:rPr lang="en-CA" sz="1200" dirty="0"/>
              <a:t>&lt;name&gt;Kent, Phoebe O.&lt;/name&gt;</a:t>
            </a:r>
          </a:p>
          <a:p>
            <a:r>
              <a:rPr lang="en-CA" sz="1200" dirty="0"/>
              <a:t>&lt;email&gt;rhoncus.Proin.nisl@orcilacus.edu&lt;/email&gt;	</a:t>
            </a:r>
          </a:p>
          <a:p>
            <a:r>
              <a:rPr lang="en-CA" sz="1200" dirty="0"/>
              <a:t>&lt;company&gt;Ante Bibendum </a:t>
            </a:r>
            <a:r>
              <a:rPr lang="en-CA" sz="1200" dirty="0" err="1"/>
              <a:t>Ullamcorper</a:t>
            </a:r>
            <a:r>
              <a:rPr lang="en-CA" sz="1200" dirty="0"/>
              <a:t> Corp.&lt;/company&gt;</a:t>
            </a:r>
          </a:p>
          <a:p>
            <a:r>
              <a:rPr lang="en-CA" sz="1200" dirty="0"/>
              <a:t>&lt;/record&gt;	</a:t>
            </a:r>
          </a:p>
          <a:p>
            <a:r>
              <a:rPr lang="en-CA" sz="1200" dirty="0"/>
              <a:t>&lt;record&gt;		</a:t>
            </a:r>
          </a:p>
          <a:p>
            <a:r>
              <a:rPr lang="en-CA" sz="1200" dirty="0"/>
              <a:t>&lt;name&gt;Tucker, Amber P.&lt;/name&gt;		</a:t>
            </a:r>
          </a:p>
          <a:p>
            <a:r>
              <a:rPr lang="en-CA" sz="1200" dirty="0"/>
              <a:t>&lt;email&gt;ridic.Proin@inceptoshymenaeosMauris.co.uk&lt;/email&gt;		</a:t>
            </a:r>
          </a:p>
          <a:p>
            <a:r>
              <a:rPr lang="en-CA" sz="1200" dirty="0"/>
              <a:t>&lt;company&gt;Nam </a:t>
            </a:r>
            <a:r>
              <a:rPr lang="en-CA" sz="1200" dirty="0" err="1"/>
              <a:t>Tempor</a:t>
            </a:r>
            <a:r>
              <a:rPr lang="en-CA" sz="1200" dirty="0"/>
              <a:t> </a:t>
            </a:r>
            <a:r>
              <a:rPr lang="en-CA" sz="1200" dirty="0" err="1"/>
              <a:t>Diam</a:t>
            </a:r>
            <a:r>
              <a:rPr lang="en-CA" sz="1200" dirty="0"/>
              <a:t> Company&lt;/company&gt;</a:t>
            </a:r>
          </a:p>
          <a:p>
            <a:r>
              <a:rPr lang="en-CA" sz="1200" dirty="0"/>
              <a:t>&lt;/record&gt;	</a:t>
            </a:r>
          </a:p>
          <a:p>
            <a:r>
              <a:rPr lang="en-CA" sz="1200" dirty="0"/>
              <a:t>&lt;/records&gt;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CA" sz="1100" dirty="0"/>
              <a:t> [</a:t>
            </a:r>
          </a:p>
          <a:p>
            <a:r>
              <a:rPr lang="en-CA" sz="1100" dirty="0"/>
              <a:t>      {</a:t>
            </a:r>
          </a:p>
          <a:p>
            <a:r>
              <a:rPr lang="en-CA" sz="1100" dirty="0"/>
              <a:t>        "name": "Burnett, Maggie K.",</a:t>
            </a:r>
          </a:p>
          <a:p>
            <a:r>
              <a:rPr lang="en-CA" sz="1100" dirty="0"/>
              <a:t>        "email": "a.odio.semper@lacusUtnec.net",</a:t>
            </a:r>
          </a:p>
          <a:p>
            <a:r>
              <a:rPr lang="en-CA" sz="1100" dirty="0"/>
              <a:t>        "company": "</a:t>
            </a:r>
            <a:r>
              <a:rPr lang="en-CA" sz="1100" dirty="0" err="1"/>
              <a:t>Tristique</a:t>
            </a:r>
            <a:r>
              <a:rPr lang="en-CA" sz="1100" dirty="0"/>
              <a:t> </a:t>
            </a:r>
            <a:r>
              <a:rPr lang="en-CA" sz="1100" dirty="0" err="1"/>
              <a:t>Senectus</a:t>
            </a:r>
            <a:r>
              <a:rPr lang="en-CA" sz="1100" dirty="0"/>
              <a:t> LLP"</a:t>
            </a:r>
          </a:p>
          <a:p>
            <a:r>
              <a:rPr lang="en-CA" sz="1100" dirty="0"/>
              <a:t>      },</a:t>
            </a:r>
          </a:p>
          <a:p>
            <a:r>
              <a:rPr lang="en-CA" sz="1100" dirty="0"/>
              <a:t>      {</a:t>
            </a:r>
          </a:p>
          <a:p>
            <a:r>
              <a:rPr lang="en-CA" sz="1100" dirty="0"/>
              <a:t>        "name": "Kent, Phoebe O.",</a:t>
            </a:r>
          </a:p>
          <a:p>
            <a:r>
              <a:rPr lang="en-CA" sz="1100" dirty="0"/>
              <a:t>        "email": "rhoncus.Proin.nisl@orcilacus.edu",</a:t>
            </a:r>
          </a:p>
          <a:p>
            <a:r>
              <a:rPr lang="en-CA" sz="1100" dirty="0"/>
              <a:t>        "company": "Ante Bibendum </a:t>
            </a:r>
            <a:r>
              <a:rPr lang="en-CA" sz="1100" dirty="0" err="1"/>
              <a:t>Ullamcorper</a:t>
            </a:r>
            <a:r>
              <a:rPr lang="en-CA" sz="1100" dirty="0"/>
              <a:t> Corp."</a:t>
            </a:r>
          </a:p>
          <a:p>
            <a:r>
              <a:rPr lang="en-CA" sz="1100" dirty="0"/>
              <a:t>      },</a:t>
            </a:r>
          </a:p>
          <a:p>
            <a:r>
              <a:rPr lang="en-CA" sz="1100" dirty="0"/>
              <a:t>      {</a:t>
            </a:r>
          </a:p>
          <a:p>
            <a:r>
              <a:rPr lang="en-CA" sz="1100" dirty="0"/>
              <a:t>        "name": "Tucker, Amber P.",</a:t>
            </a:r>
          </a:p>
          <a:p>
            <a:r>
              <a:rPr lang="en-CA" sz="1100" dirty="0"/>
              <a:t>        "email": "ridiculus.mus.Proin@inceptoshymenaeosMauris.co.uk",</a:t>
            </a:r>
          </a:p>
          <a:p>
            <a:r>
              <a:rPr lang="en-CA" sz="1100" dirty="0"/>
              <a:t>        "company": "Nam </a:t>
            </a:r>
            <a:r>
              <a:rPr lang="en-CA" sz="1100" dirty="0" err="1"/>
              <a:t>Tempor</a:t>
            </a:r>
            <a:r>
              <a:rPr lang="en-CA" sz="1100" dirty="0"/>
              <a:t> </a:t>
            </a:r>
            <a:r>
              <a:rPr lang="en-CA" sz="1100" dirty="0" err="1"/>
              <a:t>Diam</a:t>
            </a:r>
            <a:r>
              <a:rPr lang="en-CA" sz="1100" dirty="0"/>
              <a:t> Company"</a:t>
            </a:r>
          </a:p>
          <a:p>
            <a:r>
              <a:rPr lang="en-CA" sz="1100" dirty="0"/>
              <a:t>      }</a:t>
            </a:r>
          </a:p>
          <a:p>
            <a:r>
              <a:rPr lang="en-CA" sz="1100" dirty="0"/>
              <a:t>    ]</a:t>
            </a:r>
          </a:p>
          <a:p>
            <a:r>
              <a:rPr lang="en-CA" sz="1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0375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Object Notation (JSON)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Language Independent</a:t>
            </a:r>
          </a:p>
          <a:p>
            <a:r>
              <a:rPr lang="en-CA" dirty="0" smtClean="0"/>
              <a:t>Text bases</a:t>
            </a:r>
          </a:p>
          <a:p>
            <a:r>
              <a:rPr lang="en-CA" dirty="0" smtClean="0"/>
              <a:t>Light weight</a:t>
            </a:r>
          </a:p>
          <a:p>
            <a:r>
              <a:rPr lang="en-CA" dirty="0" smtClean="0"/>
              <a:t>Relatively Easy to Use</a:t>
            </a:r>
          </a:p>
          <a:p>
            <a:r>
              <a:rPr lang="en-US" dirty="0" smtClean="0"/>
              <a:t>Can represent complex data sets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645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as basic object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example basicjson.html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student = { "</a:t>
            </a:r>
            <a:r>
              <a:rPr lang="en-US" sz="1800" dirty="0" err="1"/>
              <a:t>studentid</a:t>
            </a:r>
            <a:r>
              <a:rPr lang="en-US" sz="1800" dirty="0"/>
              <a:t>" :  "55555", "name" : "Alex Schmidt", "</a:t>
            </a:r>
            <a:r>
              <a:rPr lang="en-US" sz="1800" dirty="0" err="1"/>
              <a:t>gpa</a:t>
            </a:r>
            <a:r>
              <a:rPr lang="en-US" sz="1800" dirty="0"/>
              <a:t>" : "4.0" };</a:t>
            </a:r>
          </a:p>
          <a:p>
            <a:endParaRPr lang="en-US" dirty="0"/>
          </a:p>
          <a:p>
            <a:r>
              <a:rPr lang="en-US" dirty="0" smtClean="0"/>
              <a:t>You can also have multiple objects in a JSON variable.</a:t>
            </a:r>
          </a:p>
          <a:p>
            <a:endParaRPr lang="en-US" dirty="0" smtClean="0"/>
          </a:p>
          <a:p>
            <a:r>
              <a:rPr lang="en-US" dirty="0" smtClean="0"/>
              <a:t>Refer to example readjason.html and readrecord_2.js</a:t>
            </a:r>
            <a:endParaRPr lang="en-CA" dirty="0"/>
          </a:p>
          <a:p>
            <a:endParaRPr lang="en-US" dirty="0"/>
          </a:p>
          <a:p>
            <a:pPr lvl="1"/>
            <a:r>
              <a:rPr lang="en-US" dirty="0" smtClean="0"/>
              <a:t>The JSON is similar to an array of objects</a:t>
            </a:r>
          </a:p>
        </p:txBody>
      </p:sp>
    </p:spTree>
    <p:extLst>
      <p:ext uri="{BB962C8B-B14F-4D97-AF65-F5344CB8AC3E}">
        <p14:creationId xmlns:p14="http://schemas.microsoft.com/office/powerpoint/2010/main" val="1909621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JSON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files can get quite large</a:t>
            </a:r>
          </a:p>
          <a:p>
            <a:r>
              <a:rPr lang="en-US" dirty="0" smtClean="0"/>
              <a:t>Not practical to ‘load’ them as variables</a:t>
            </a:r>
          </a:p>
          <a:p>
            <a:r>
              <a:rPr lang="en-US" dirty="0" smtClean="0"/>
              <a:t>Use AJAX to read JSON data files</a:t>
            </a:r>
          </a:p>
          <a:p>
            <a:r>
              <a:rPr lang="en-US" dirty="0"/>
              <a:t>Refer to readexternaljason.html and readrecords.js</a:t>
            </a:r>
          </a:p>
          <a:p>
            <a:endParaRPr lang="en-US" dirty="0" smtClean="0"/>
          </a:p>
          <a:p>
            <a:r>
              <a:rPr lang="en-US" dirty="0" smtClean="0"/>
              <a:t>The ‘</a:t>
            </a:r>
            <a:r>
              <a:rPr lang="en-US" dirty="0" err="1" smtClean="0"/>
              <a:t>responseText</a:t>
            </a:r>
            <a:r>
              <a:rPr lang="en-US" dirty="0" smtClean="0"/>
              <a:t>’ can be immediately parsed to a JSON object using: </a:t>
            </a:r>
          </a:p>
          <a:p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/>
              <a:t>r=</a:t>
            </a:r>
            <a:r>
              <a:rPr lang="en-CA" dirty="0" err="1"/>
              <a:t>JSON.parse</a:t>
            </a:r>
            <a:r>
              <a:rPr lang="en-CA" dirty="0"/>
              <a:t>(</a:t>
            </a:r>
            <a:r>
              <a:rPr lang="en-CA" dirty="0" err="1"/>
              <a:t>xhr.responseText</a:t>
            </a:r>
            <a:r>
              <a:rPr lang="en-CA" dirty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4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US" altLang="en-US" dirty="0" err="1">
                <a:latin typeface="Lucida Console" pitchFamily="49" charset="0"/>
              </a:rPr>
              <a:t>XMLHttpRequest</a:t>
            </a:r>
            <a:r>
              <a:rPr lang="en-US" altLang="en-US" dirty="0">
                <a:latin typeface="Lucida Console" pitchFamily="49" charset="0"/>
              </a:rPr>
              <a:t> </a:t>
            </a:r>
            <a:r>
              <a:rPr lang="en-US" altLang="en-US" dirty="0"/>
              <a:t>object </a:t>
            </a:r>
            <a:r>
              <a:rPr lang="en-US" altLang="en-US" dirty="0" smtClean="0"/>
              <a:t>uses the communication protocols e.g. http</a:t>
            </a:r>
          </a:p>
          <a:p>
            <a:r>
              <a:rPr lang="en-US" dirty="0" smtClean="0"/>
              <a:t>Each session that handles a request is ‘threaded’ by the server. Each session is unique</a:t>
            </a:r>
          </a:p>
          <a:p>
            <a:r>
              <a:rPr lang="en-US" dirty="0" smtClean="0"/>
              <a:t>The </a:t>
            </a:r>
            <a:r>
              <a:rPr lang="en-US" altLang="en-US" dirty="0" err="1">
                <a:latin typeface="Lucida Console" pitchFamily="49" charset="0"/>
              </a:rPr>
              <a:t>XMLHttpRequest</a:t>
            </a:r>
            <a:r>
              <a:rPr lang="en-US" altLang="en-US" dirty="0">
                <a:latin typeface="Lucida Console" pitchFamily="49" charset="0"/>
              </a:rPr>
              <a:t> </a:t>
            </a:r>
            <a:r>
              <a:rPr lang="en-US" altLang="en-US" dirty="0"/>
              <a:t>object </a:t>
            </a:r>
            <a:r>
              <a:rPr lang="en-US" altLang="en-US" dirty="0" smtClean="0"/>
              <a:t>uses this capability to send requests to the server.</a:t>
            </a:r>
          </a:p>
          <a:p>
            <a:r>
              <a:rPr lang="en-US" dirty="0" smtClean="0"/>
              <a:t>The responses are handled by the client, </a:t>
            </a:r>
            <a:r>
              <a:rPr lang="en-US" i="1" u="sng" dirty="0" smtClean="0"/>
              <a:t>but do not require the entire page to be reloaded.</a:t>
            </a:r>
            <a:endParaRPr lang="en-US" dirty="0" smtClean="0"/>
          </a:p>
          <a:p>
            <a:r>
              <a:rPr lang="en-US" dirty="0" smtClean="0"/>
              <a:t>Only the text (or data) received is written to the web page.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0063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AJAX and JSON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data is parsed to a JSON object, Any of the objects can be referenced independently</a:t>
            </a:r>
          </a:p>
          <a:p>
            <a:r>
              <a:rPr lang="en-US" dirty="0" smtClean="0"/>
              <a:t>Similar properties to an array list.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3564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Elements in JSON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files can contain more complex elements and sub elements</a:t>
            </a:r>
          </a:p>
          <a:p>
            <a:r>
              <a:rPr lang="en-US" dirty="0" smtClean="0"/>
              <a:t>[ {</a:t>
            </a:r>
            <a:r>
              <a:rPr lang="en-US" dirty="0"/>
              <a:t>“attribute name” : “value</a:t>
            </a:r>
            <a:r>
              <a:rPr lang="en-US" dirty="0" smtClean="0"/>
              <a:t>”……</a:t>
            </a:r>
          </a:p>
          <a:p>
            <a:pPr marL="548640" lvl="2" indent="0">
              <a:buNone/>
            </a:pPr>
            <a:r>
              <a:rPr lang="en-US" dirty="0" smtClean="0"/>
              <a:t>“sub-attribute”:[ {“sub-attribute name”: “sub-value”},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 smtClean="0"/>
              <a:t>	      </a:t>
            </a:r>
            <a:r>
              <a:rPr lang="en-US" dirty="0"/>
              <a:t>{“sub-attribute name”: “sub-value</a:t>
            </a:r>
            <a:r>
              <a:rPr lang="en-US" dirty="0" smtClean="0"/>
              <a:t>”}…</a:t>
            </a:r>
            <a:r>
              <a:rPr lang="en-US" dirty="0" err="1" smtClean="0"/>
              <a:t>etc</a:t>
            </a:r>
            <a:r>
              <a:rPr lang="en-US" dirty="0" smtClean="0"/>
              <a:t>]</a:t>
            </a:r>
          </a:p>
          <a:p>
            <a:pPr marL="548640" lvl="2" indent="0">
              <a:buNone/>
            </a:pPr>
            <a:r>
              <a:rPr lang="en-US" dirty="0" smtClean="0"/>
              <a:t>….</a:t>
            </a:r>
            <a:endParaRPr lang="en-CA" dirty="0"/>
          </a:p>
          <a:p>
            <a:pPr marL="548640" lvl="2" indent="0">
              <a:buNone/>
            </a:pPr>
            <a:r>
              <a:rPr lang="en-US" sz="2400" dirty="0"/>
              <a:t>]</a:t>
            </a:r>
          </a:p>
          <a:p>
            <a:pPr marL="548640" lvl="2" indent="0">
              <a:buNone/>
            </a:pPr>
            <a:endParaRPr lang="en-US" sz="2400" dirty="0"/>
          </a:p>
          <a:p>
            <a:pPr lvl="2"/>
            <a:r>
              <a:rPr lang="en-US" sz="2400" dirty="0"/>
              <a:t>Complex data sets can be represented with JSON</a:t>
            </a:r>
          </a:p>
        </p:txBody>
      </p:sp>
    </p:spTree>
    <p:extLst>
      <p:ext uri="{BB962C8B-B14F-4D97-AF65-F5344CB8AC3E}">
        <p14:creationId xmlns:p14="http://schemas.microsoft.com/office/powerpoint/2010/main" val="587816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‘</a:t>
            </a:r>
            <a:r>
              <a:rPr lang="en-US" dirty="0" err="1" smtClean="0"/>
              <a:t>financereocords.json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‘name’ and ‘address’ have 1 one name/value</a:t>
            </a:r>
          </a:p>
          <a:p>
            <a:r>
              <a:rPr lang="en-US" dirty="0" smtClean="0"/>
              <a:t>‘cards’ can have multiple values</a:t>
            </a:r>
          </a:p>
          <a:p>
            <a:r>
              <a:rPr lang="en-US" dirty="0" smtClean="0"/>
              <a:t>‘contact’ can have multiple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070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Nested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read all of the data in a JSON file, we require ‘nested’ for loops.</a:t>
            </a:r>
          </a:p>
          <a:p>
            <a:r>
              <a:rPr lang="en-US" dirty="0" smtClean="0"/>
              <a:t>Using a JavaScript function, the file is read and processed into a  parsed JSON data type: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var</a:t>
            </a:r>
            <a:r>
              <a:rPr lang="en-US" dirty="0"/>
              <a:t> r=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xhr.responseText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As an Array or Array List data type, this has a ‘length’ and can be used in a ‘for’ loop:</a:t>
            </a:r>
          </a:p>
          <a:p>
            <a:pPr marL="274320" lvl="1" indent="0">
              <a:buNone/>
            </a:pPr>
            <a:r>
              <a:rPr lang="en-US" dirty="0"/>
              <a:t>	for(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5658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Nested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sub-element requires it’s own ‘for’ loop</a:t>
            </a:r>
          </a:p>
          <a:p>
            <a:pPr lvl="1"/>
            <a:r>
              <a:rPr lang="en-US" dirty="0" smtClean="0"/>
              <a:t>A reference to the sub-element is established</a:t>
            </a:r>
          </a:p>
          <a:p>
            <a:pPr marL="274320" lvl="1" indent="0">
              <a:buNone/>
            </a:pPr>
            <a:r>
              <a:rPr lang="en-US" dirty="0"/>
              <a:t>	for(</a:t>
            </a:r>
            <a:r>
              <a:rPr lang="en-US" dirty="0" err="1"/>
              <a:t>var</a:t>
            </a:r>
            <a:r>
              <a:rPr lang="en-US" dirty="0"/>
              <a:t> j=0; j&lt;</a:t>
            </a:r>
            <a:r>
              <a:rPr lang="en-US" dirty="0" err="1"/>
              <a:t>obj.cards.length;j</a:t>
            </a:r>
            <a:r>
              <a:rPr lang="en-US" dirty="0" smtClean="0"/>
              <a:t>++)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Refer to ‘</a:t>
            </a:r>
            <a:r>
              <a:rPr lang="en-US" dirty="0" err="1" smtClean="0"/>
              <a:t>financerecords.json</a:t>
            </a:r>
            <a:r>
              <a:rPr lang="en-US" dirty="0" smtClean="0"/>
              <a:t>’ and </a:t>
            </a:r>
            <a:r>
              <a:rPr lang="en-US" smtClean="0"/>
              <a:t>‘readfinancialrecords.js’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02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Important note:</a:t>
            </a:r>
          </a:p>
          <a:p>
            <a:pPr lvl="1"/>
            <a:r>
              <a:rPr lang="en-CA" dirty="0" smtClean="0"/>
              <a:t>When a document is requested, it is typically cached by the browser. This speeds up response times if the same request is made again.</a:t>
            </a:r>
          </a:p>
          <a:p>
            <a:pPr lvl="1"/>
            <a:r>
              <a:rPr lang="en-CA" dirty="0" smtClean="0"/>
              <a:t>For security purposes, an </a:t>
            </a:r>
            <a:r>
              <a:rPr lang="en-CA" dirty="0" err="1" smtClean="0"/>
              <a:t>XMLHttpRequest</a:t>
            </a:r>
            <a:r>
              <a:rPr lang="en-CA" dirty="0" smtClean="0"/>
              <a:t> object can </a:t>
            </a:r>
            <a:r>
              <a:rPr lang="en-CA" i="1" u="sng" dirty="0" smtClean="0"/>
              <a:t>only </a:t>
            </a:r>
            <a:r>
              <a:rPr lang="en-CA" dirty="0" smtClean="0"/>
              <a:t>communicate with the same domain as the web application.</a:t>
            </a:r>
          </a:p>
          <a:p>
            <a:pPr lvl="1"/>
            <a:r>
              <a:rPr lang="en-CA" dirty="0" smtClean="0"/>
              <a:t>This is referred to as the ‘Same Origin Policy’.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923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create a reference to an </a:t>
            </a:r>
            <a:r>
              <a:rPr lang="en-CA" dirty="0" err="1" smtClean="0"/>
              <a:t>XMLHttpRequest</a:t>
            </a:r>
            <a:r>
              <a:rPr lang="en-CA" dirty="0" smtClean="0"/>
              <a:t> object is simple:</a:t>
            </a:r>
          </a:p>
          <a:p>
            <a:endParaRPr lang="en-CA" dirty="0"/>
          </a:p>
          <a:p>
            <a:pPr lvl="1"/>
            <a:r>
              <a:rPr lang="en-CA" dirty="0" err="1"/>
              <a:t>v</a:t>
            </a:r>
            <a:r>
              <a:rPr lang="en-CA" dirty="0" err="1" smtClean="0"/>
              <a:t>ar</a:t>
            </a:r>
            <a:r>
              <a:rPr lang="en-CA" dirty="0" smtClean="0"/>
              <a:t> </a:t>
            </a:r>
            <a:r>
              <a:rPr lang="en-CA" dirty="0" err="1" smtClean="0"/>
              <a:t>xhr</a:t>
            </a:r>
            <a:r>
              <a:rPr lang="en-CA" dirty="0" smtClean="0"/>
              <a:t> = new </a:t>
            </a:r>
            <a:r>
              <a:rPr lang="en-CA" dirty="0" err="1" smtClean="0"/>
              <a:t>XMLHTTPRequest</a:t>
            </a:r>
            <a:r>
              <a:rPr lang="en-CA" dirty="0" smtClean="0"/>
              <a:t>();</a:t>
            </a:r>
          </a:p>
          <a:p>
            <a:pPr lvl="1"/>
            <a:endParaRPr lang="en-CA" dirty="0"/>
          </a:p>
          <a:p>
            <a:r>
              <a:rPr lang="en-CA" dirty="0"/>
              <a:t>The </a:t>
            </a:r>
            <a:r>
              <a:rPr lang="en-CA" dirty="0" err="1" smtClean="0"/>
              <a:t>XMLHTTPRequest</a:t>
            </a:r>
            <a:r>
              <a:rPr lang="en-CA" dirty="0" smtClean="0"/>
              <a:t> has a ‘state’ and a ‘status’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540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1 of 4 states:</a:t>
            </a:r>
          </a:p>
          <a:p>
            <a:pPr lvl="2" indent="0">
              <a:buNone/>
            </a:pPr>
            <a:r>
              <a:rPr lang="en-US" dirty="0"/>
              <a:t>0 The request is not initialized </a:t>
            </a:r>
          </a:p>
          <a:p>
            <a:pPr lvl="2" indent="0">
              <a:buNone/>
            </a:pPr>
            <a:r>
              <a:rPr lang="en-US" dirty="0"/>
              <a:t>1 The request has been set up </a:t>
            </a:r>
          </a:p>
          <a:p>
            <a:pPr lvl="2" indent="0">
              <a:buNone/>
            </a:pPr>
            <a:r>
              <a:rPr lang="en-US" dirty="0"/>
              <a:t>2 The request has been sent </a:t>
            </a:r>
          </a:p>
          <a:p>
            <a:pPr lvl="2" indent="0">
              <a:buNone/>
            </a:pPr>
            <a:r>
              <a:rPr lang="en-US" dirty="0"/>
              <a:t>3 The request is in process </a:t>
            </a:r>
          </a:p>
          <a:p>
            <a:pPr lvl="2" indent="0">
              <a:buNone/>
            </a:pPr>
            <a:r>
              <a:rPr lang="en-US" dirty="0"/>
              <a:t>4 The request is complete</a:t>
            </a:r>
            <a:endParaRPr lang="en-CA" dirty="0"/>
          </a:p>
          <a:p>
            <a:r>
              <a:rPr lang="en-CA" dirty="0" smtClean="0"/>
              <a:t>	</a:t>
            </a:r>
          </a:p>
          <a:p>
            <a:r>
              <a:rPr lang="en-CA" dirty="0" smtClean="0"/>
              <a:t>There 2 types of ‘status’</a:t>
            </a:r>
          </a:p>
          <a:p>
            <a:pPr lvl="1"/>
            <a:r>
              <a:rPr lang="en-CA" dirty="0" smtClean="0"/>
              <a:t>Code 200 means the request was successful</a:t>
            </a:r>
          </a:p>
          <a:p>
            <a:pPr lvl="1"/>
            <a:r>
              <a:rPr lang="en-CA" dirty="0" smtClean="0"/>
              <a:t>Code 404 means the resource was not found</a:t>
            </a:r>
          </a:p>
          <a:p>
            <a:pPr lvl="1"/>
            <a:r>
              <a:rPr lang="en-CA" dirty="0" smtClean="0"/>
              <a:t>Code 500 means there was an error in processing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32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status and state are ‘200’ and ‘4’, the object </a:t>
            </a:r>
            <a:r>
              <a:rPr lang="en-US" smtClean="0"/>
              <a:t>will return a </a:t>
            </a:r>
            <a:r>
              <a:rPr lang="en-US" dirty="0" smtClean="0"/>
              <a:t>data stream.</a:t>
            </a:r>
          </a:p>
          <a:p>
            <a:endParaRPr lang="en-US" dirty="0"/>
          </a:p>
          <a:p>
            <a:r>
              <a:rPr lang="en-US" dirty="0" smtClean="0"/>
              <a:t>The data is then processed as a ‘</a:t>
            </a:r>
            <a:r>
              <a:rPr lang="en-US" dirty="0" err="1" smtClean="0"/>
              <a:t>responseText</a:t>
            </a:r>
            <a:r>
              <a:rPr lang="en-US" dirty="0" smtClean="0"/>
              <a:t>’ or ‘</a:t>
            </a:r>
            <a:r>
              <a:rPr lang="en-US" dirty="0" err="1" smtClean="0"/>
              <a:t>responseXML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r>
              <a:rPr lang="en-US" dirty="0" smtClean="0"/>
              <a:t>‘</a:t>
            </a:r>
            <a:r>
              <a:rPr lang="en-US" dirty="0" err="1" smtClean="0"/>
              <a:t>responseText</a:t>
            </a:r>
            <a:r>
              <a:rPr lang="en-US" dirty="0" smtClean="0"/>
              <a:t>’ data is pushed back into the web page using ‘.</a:t>
            </a:r>
            <a:r>
              <a:rPr lang="en-US" dirty="0" err="1" smtClean="0"/>
              <a:t>innerHTML</a:t>
            </a:r>
            <a:r>
              <a:rPr lang="en-US" dirty="0" smtClean="0"/>
              <a:t>’. The format will be determined by the tags surrounding the text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66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that is return as ‘</a:t>
            </a:r>
            <a:r>
              <a:rPr lang="en-US" dirty="0" err="1" smtClean="0"/>
              <a:t>responseXML</a:t>
            </a:r>
            <a:r>
              <a:rPr lang="en-US" dirty="0" smtClean="0"/>
              <a:t>’ can be processed and displayed as XML data.</a:t>
            </a:r>
          </a:p>
          <a:p>
            <a:r>
              <a:rPr lang="en-US" dirty="0" smtClean="0"/>
              <a:t>The data is typically parsed and displayed on the page</a:t>
            </a:r>
          </a:p>
          <a:p>
            <a:endParaRPr lang="en-US" dirty="0"/>
          </a:p>
          <a:p>
            <a:pPr lvl="1"/>
            <a:r>
              <a:rPr lang="en-US" dirty="0" smtClean="0"/>
              <a:t>We will review this further when we discuss XML files</a:t>
            </a:r>
          </a:p>
          <a:p>
            <a:endParaRPr lang="en-US" dirty="0"/>
          </a:p>
          <a:p>
            <a:r>
              <a:rPr lang="en-US" dirty="0" smtClean="0"/>
              <a:t>Another format is JSON JavaScript Object Notation. </a:t>
            </a:r>
          </a:p>
          <a:p>
            <a:pPr lvl="1"/>
            <a:r>
              <a:rPr lang="en-US" dirty="0" smtClean="0"/>
              <a:t>These are read back as text data and then further processed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0877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2296</Words>
  <Application>Microsoft Office PowerPoint</Application>
  <PresentationFormat>Widescreen</PresentationFormat>
  <Paragraphs>372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Courier New</vt:lpstr>
      <vt:lpstr>Lucida Console</vt:lpstr>
      <vt:lpstr>Wingdings</vt:lpstr>
      <vt:lpstr>Clarity</vt:lpstr>
      <vt:lpstr>Ajax, json and xml</vt:lpstr>
      <vt:lpstr>INTRODUCTION TO AJAX</vt:lpstr>
      <vt:lpstr>INTRODUCTION TO AJAX</vt:lpstr>
      <vt:lpstr>INTRODUCTION TO AJAX</vt:lpstr>
      <vt:lpstr>INTRODUCTION TO AJAX</vt:lpstr>
      <vt:lpstr>SYNTAX</vt:lpstr>
      <vt:lpstr>SYNTAX</vt:lpstr>
      <vt:lpstr>Response types</vt:lpstr>
      <vt:lpstr>Response Type</vt:lpstr>
      <vt:lpstr>XMLHttpRequest Process</vt:lpstr>
      <vt:lpstr>XMLHttpRequest Process</vt:lpstr>
      <vt:lpstr>Event Handlers</vt:lpstr>
      <vt:lpstr>Event Handlers</vt:lpstr>
      <vt:lpstr>Server Side Applications</vt:lpstr>
      <vt:lpstr>Processing XML files</vt:lpstr>
      <vt:lpstr>Processing XML files</vt:lpstr>
      <vt:lpstr>XML Files</vt:lpstr>
      <vt:lpstr>Introduction</vt:lpstr>
      <vt:lpstr>Example of Data Storage without XML</vt:lpstr>
      <vt:lpstr>Example of Data Storage with XML</vt:lpstr>
      <vt:lpstr>How did XML help?</vt:lpstr>
      <vt:lpstr>What else can XML do for us?</vt:lpstr>
      <vt:lpstr>What else can XML do for us?</vt:lpstr>
      <vt:lpstr>Syntax of an XML document</vt:lpstr>
      <vt:lpstr>XML Syntax and naming Rules</vt:lpstr>
      <vt:lpstr>XML Attributes</vt:lpstr>
      <vt:lpstr>XML Attributes</vt:lpstr>
      <vt:lpstr>Validating XML documents</vt:lpstr>
      <vt:lpstr>Validating XML documents</vt:lpstr>
      <vt:lpstr>DTD's</vt:lpstr>
      <vt:lpstr>DTD's</vt:lpstr>
      <vt:lpstr>Sample Students DTD file</vt:lpstr>
      <vt:lpstr>JSON FILES</vt:lpstr>
      <vt:lpstr>Review: XML Data Handling</vt:lpstr>
      <vt:lpstr>JavaScript Object Notation (JSON)</vt:lpstr>
      <vt:lpstr>JSON vs XML</vt:lpstr>
      <vt:lpstr>JavaScript Object Notation (JSON)</vt:lpstr>
      <vt:lpstr>JSON as basic object</vt:lpstr>
      <vt:lpstr>External JSON Files</vt:lpstr>
      <vt:lpstr>Using AJAX and JSON</vt:lpstr>
      <vt:lpstr>Nested Elements in JSON</vt:lpstr>
      <vt:lpstr>Nested Elements</vt:lpstr>
      <vt:lpstr>Processing Nested Elements</vt:lpstr>
      <vt:lpstr>Processing Nested Elements</vt:lpstr>
    </vt:vector>
  </TitlesOfParts>
  <Company>SAIT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Schmidt</dc:creator>
  <cp:lastModifiedBy>Alex Schmidt</cp:lastModifiedBy>
  <cp:revision>6</cp:revision>
  <dcterms:created xsi:type="dcterms:W3CDTF">2019-03-14T21:11:09Z</dcterms:created>
  <dcterms:modified xsi:type="dcterms:W3CDTF">2019-03-14T22:06:55Z</dcterms:modified>
</cp:coreProperties>
</file>