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44715F3-7412-412C-A4DB-4D83B5B5CEE6}" type="datetimeFigureOut">
              <a:rPr kumimoji="1" lang="ja-JP" altLang="en-US" smtClean="0"/>
              <a:t>2023/7/10</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8109D09B-6F7F-4E5C-B0B2-60E8100EC27F}"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6629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44715F3-7412-412C-A4DB-4D83B5B5CEE6}" type="datetimeFigureOut">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09D09B-6F7F-4E5C-B0B2-60E8100EC27F}"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27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44715F3-7412-412C-A4DB-4D83B5B5CEE6}" type="datetimeFigureOut">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09D09B-6F7F-4E5C-B0B2-60E8100EC27F}"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929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44715F3-7412-412C-A4DB-4D83B5B5CEE6}" type="datetimeFigureOut">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09D09B-6F7F-4E5C-B0B2-60E8100EC27F}"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3502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44715F3-7412-412C-A4DB-4D83B5B5CEE6}" type="datetimeFigureOut">
              <a:rPr kumimoji="1" lang="ja-JP" altLang="en-US" smtClean="0"/>
              <a:t>2023/7/10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09D09B-6F7F-4E5C-B0B2-60E8100EC27F}"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5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44715F3-7412-412C-A4DB-4D83B5B5CEE6}" type="datetimeFigureOut">
              <a:rPr kumimoji="1" lang="ja-JP" altLang="en-US" smtClean="0"/>
              <a:t>2023/7/10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09D09B-6F7F-4E5C-B0B2-60E8100EC27F}"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983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44715F3-7412-412C-A4DB-4D83B5B5CEE6}" type="datetimeFigureOut">
              <a:rPr kumimoji="1" lang="ja-JP" altLang="en-US" smtClean="0"/>
              <a:t>2023/7/10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109D09B-6F7F-4E5C-B0B2-60E8100EC27F}"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378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44715F3-7412-412C-A4DB-4D83B5B5CEE6}" type="datetimeFigureOut">
              <a:rPr kumimoji="1" lang="ja-JP" altLang="en-US" smtClean="0"/>
              <a:t>2023/7/10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109D09B-6F7F-4E5C-B0B2-60E8100EC27F}"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46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715F3-7412-412C-A4DB-4D83B5B5CEE6}" type="datetimeFigureOut">
              <a:rPr kumimoji="1" lang="ja-JP" altLang="en-US" smtClean="0"/>
              <a:t>2023/7/10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109D09B-6F7F-4E5C-B0B2-60E8100EC27F}" type="slidenum">
              <a:rPr kumimoji="1" lang="ja-JP" altLang="en-US" smtClean="0"/>
              <a:t>‹#›</a:t>
            </a:fld>
            <a:endParaRPr kumimoji="1" lang="ja-JP" altLang="en-US"/>
          </a:p>
        </p:txBody>
      </p:sp>
    </p:spTree>
    <p:extLst>
      <p:ext uri="{BB962C8B-B14F-4D97-AF65-F5344CB8AC3E}">
        <p14:creationId xmlns:p14="http://schemas.microsoft.com/office/powerpoint/2010/main" val="415535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4715F3-7412-412C-A4DB-4D83B5B5CEE6}" type="datetimeFigureOut">
              <a:rPr kumimoji="1" lang="ja-JP" altLang="en-US" smtClean="0"/>
              <a:t>2023/7/10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09D09B-6F7F-4E5C-B0B2-60E8100EC27F}"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78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4715F3-7412-412C-A4DB-4D83B5B5CEE6}" type="datetimeFigureOut">
              <a:rPr kumimoji="1" lang="ja-JP" altLang="en-US" smtClean="0"/>
              <a:t>2023/7/10</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8109D09B-6F7F-4E5C-B0B2-60E8100EC27F}"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029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4715F3-7412-412C-A4DB-4D83B5B5CEE6}" type="datetimeFigureOut">
              <a:rPr kumimoji="1" lang="ja-JP" altLang="en-US" smtClean="0"/>
              <a:t>2023/7/10</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109D09B-6F7F-4E5C-B0B2-60E8100EC27F}"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89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F8FCB1-6D0C-F57B-A141-F9626D4573CF}"/>
              </a:ext>
            </a:extLst>
          </p:cNvPr>
          <p:cNvSpPr>
            <a:spLocks noGrp="1"/>
          </p:cNvSpPr>
          <p:nvPr>
            <p:ph type="ctrTitle"/>
          </p:nvPr>
        </p:nvSpPr>
        <p:spPr/>
        <p:txBody>
          <a:bodyPr>
            <a:normAutofit/>
          </a:bodyPr>
          <a:lstStyle/>
          <a:p>
            <a:r>
              <a:rPr kumimoji="1" lang="ja-JP" altLang="en-US" sz="6600" dirty="0">
                <a:latin typeface="BIZ UDPゴシック" panose="020B0400000000000000" pitchFamily="50" charset="-128"/>
                <a:ea typeface="BIZ UDPゴシック" panose="020B0400000000000000" pitchFamily="50" charset="-128"/>
              </a:rPr>
              <a:t>夏休みの研究計画</a:t>
            </a:r>
          </a:p>
        </p:txBody>
      </p:sp>
      <p:sp>
        <p:nvSpPr>
          <p:cNvPr id="3" name="字幕 2">
            <a:extLst>
              <a:ext uri="{FF2B5EF4-FFF2-40B4-BE49-F238E27FC236}">
                <a16:creationId xmlns:a16="http://schemas.microsoft.com/office/drawing/2014/main" id="{3F1BC37C-F207-45FE-F267-77AEE7185855}"/>
              </a:ext>
            </a:extLst>
          </p:cNvPr>
          <p:cNvSpPr>
            <a:spLocks noGrp="1"/>
          </p:cNvSpPr>
          <p:nvPr>
            <p:ph type="subTitle" idx="1"/>
          </p:nvPr>
        </p:nvSpPr>
        <p:spPr/>
        <p:txBody>
          <a:bodyPr>
            <a:noAutofit/>
          </a:bodyPr>
          <a:lstStyle/>
          <a:p>
            <a:pPr algn="r"/>
            <a:r>
              <a:rPr lang="ja-JP" altLang="en-US" sz="2800" dirty="0">
                <a:latin typeface="BIZ UDPゴシック" panose="020B0400000000000000" pitchFamily="50" charset="-128"/>
                <a:ea typeface="BIZ UDPゴシック" panose="020B0400000000000000" pitchFamily="50" charset="-128"/>
              </a:rPr>
              <a:t>西村友稀</a:t>
            </a:r>
            <a:endParaRPr lang="en-US" altLang="ja-JP" sz="2800" dirty="0">
              <a:latin typeface="BIZ UDPゴシック" panose="020B0400000000000000" pitchFamily="50" charset="-128"/>
              <a:ea typeface="BIZ UDPゴシック" panose="020B0400000000000000" pitchFamily="50" charset="-128"/>
            </a:endParaRPr>
          </a:p>
          <a:p>
            <a:pPr algn="r"/>
            <a:r>
              <a:rPr kumimoji="1" lang="en-US" altLang="ja-JP" sz="2800" dirty="0">
                <a:latin typeface="BIZ UDPゴシック" panose="020B0400000000000000" pitchFamily="50" charset="-128"/>
                <a:ea typeface="BIZ UDPゴシック" panose="020B0400000000000000" pitchFamily="50" charset="-128"/>
              </a:rPr>
              <a:t>2023/07/11</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18433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D0684-589F-3E89-41D8-7BC701DB9AB0}"/>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裏方仕事のシフト表の例</a:t>
            </a:r>
          </a:p>
        </p:txBody>
      </p:sp>
      <p:pic>
        <p:nvPicPr>
          <p:cNvPr id="5" name="図 4" descr="テーブル&#10;&#10;自動的に生成された説明">
            <a:extLst>
              <a:ext uri="{FF2B5EF4-FFF2-40B4-BE49-F238E27FC236}">
                <a16:creationId xmlns:a16="http://schemas.microsoft.com/office/drawing/2014/main" id="{AC06DBC4-66FD-F966-307E-D955F7A44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362" y="2917278"/>
            <a:ext cx="10461276" cy="1994114"/>
          </a:xfrm>
          <a:prstGeom prst="rect">
            <a:avLst/>
          </a:prstGeom>
        </p:spPr>
      </p:pic>
      <p:sp>
        <p:nvSpPr>
          <p:cNvPr id="4" name="吹き出し: 円形 3">
            <a:extLst>
              <a:ext uri="{FF2B5EF4-FFF2-40B4-BE49-F238E27FC236}">
                <a16:creationId xmlns:a16="http://schemas.microsoft.com/office/drawing/2014/main" id="{ED2BE072-BCAC-9480-AFB9-A3CD72CCA332}"/>
              </a:ext>
            </a:extLst>
          </p:cNvPr>
          <p:cNvSpPr/>
          <p:nvPr/>
        </p:nvSpPr>
        <p:spPr>
          <a:xfrm>
            <a:off x="9469879" y="781799"/>
            <a:ext cx="2580640" cy="1889239"/>
          </a:xfrm>
          <a:prstGeom prst="wedgeEllipseCallout">
            <a:avLst>
              <a:gd name="adj1" fmla="val -56599"/>
              <a:gd name="adj2" fmla="val 622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latin typeface="BIZ UDPゴシック" panose="020B0400000000000000" pitchFamily="50" charset="-128"/>
                <a:ea typeface="BIZ UDPゴシック" panose="020B0400000000000000" pitchFamily="50" charset="-128"/>
              </a:rPr>
              <a:t>横方向は</a:t>
            </a:r>
            <a:endParaRPr kumimoji="1" lang="en-US" altLang="ja-JP" sz="2200" dirty="0">
              <a:latin typeface="BIZ UDPゴシック" panose="020B0400000000000000" pitchFamily="50" charset="-128"/>
              <a:ea typeface="BIZ UDPゴシック" panose="020B0400000000000000" pitchFamily="50" charset="-128"/>
            </a:endParaRPr>
          </a:p>
          <a:p>
            <a:pPr algn="ctr"/>
            <a:r>
              <a:rPr kumimoji="1" lang="ja-JP" altLang="en-US" sz="2200" dirty="0">
                <a:latin typeface="BIZ UDPゴシック" panose="020B0400000000000000" pitchFamily="50" charset="-128"/>
                <a:ea typeface="BIZ UDPゴシック" panose="020B0400000000000000" pitchFamily="50" charset="-128"/>
              </a:rPr>
              <a:t>出演バンド数</a:t>
            </a:r>
          </a:p>
        </p:txBody>
      </p:sp>
      <p:sp>
        <p:nvSpPr>
          <p:cNvPr id="6" name="テキスト ボックス 5">
            <a:extLst>
              <a:ext uri="{FF2B5EF4-FFF2-40B4-BE49-F238E27FC236}">
                <a16:creationId xmlns:a16="http://schemas.microsoft.com/office/drawing/2014/main" id="{0B6C451B-2A88-58B7-CF7A-A347E7966A62}"/>
              </a:ext>
            </a:extLst>
          </p:cNvPr>
          <p:cNvSpPr txBox="1"/>
          <p:nvPr/>
        </p:nvSpPr>
        <p:spPr>
          <a:xfrm>
            <a:off x="1451579" y="1993911"/>
            <a:ext cx="8688101" cy="430887"/>
          </a:xfrm>
          <a:prstGeom prst="rect">
            <a:avLst/>
          </a:prstGeom>
          <a:noFill/>
        </p:spPr>
        <p:txBody>
          <a:bodyPr wrap="square" rtlCol="0">
            <a:spAutoFit/>
          </a:bodyPr>
          <a:lstStyle/>
          <a:p>
            <a:pPr marL="342900" indent="-342900" algn="just">
              <a:buClr>
                <a:schemeClr val="accent1"/>
              </a:buClr>
              <a:buFont typeface="Arial" panose="020B0604020202020204" pitchFamily="34" charset="0"/>
              <a:buChar char="•"/>
            </a:pPr>
            <a:r>
              <a:rPr lang="ja-JP" altLang="en-US" sz="2200" dirty="0">
                <a:latin typeface="BIZ UDPゴシック" panose="020B0400000000000000" pitchFamily="50" charset="-128"/>
                <a:ea typeface="BIZ UDPゴシック" panose="020B0400000000000000" pitchFamily="50" charset="-128"/>
              </a:rPr>
              <a:t>学内のライブでは部員が裏方の仕事を行うため、シフト表を作成</a:t>
            </a:r>
            <a:endParaRPr lang="en-US" altLang="ja-JP" sz="2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40913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6618E-E4F0-F232-7397-F70BA8A1DB46}"/>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研究概要</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E9A53031-529D-4C35-51A9-4AD88067E633}"/>
              </a:ext>
            </a:extLst>
          </p:cNvPr>
          <p:cNvSpPr>
            <a:spLocks noGrp="1"/>
          </p:cNvSpPr>
          <p:nvPr>
            <p:ph idx="1"/>
          </p:nvPr>
        </p:nvSpPr>
        <p:spPr>
          <a:xfrm>
            <a:off x="2678847" y="2486497"/>
            <a:ext cx="1383901" cy="430887"/>
          </a:xfrm>
        </p:spPr>
        <p:txBody>
          <a:bodyPr>
            <a:normAutofit lnSpcReduction="10000"/>
          </a:bodyPr>
          <a:lstStyle/>
          <a:p>
            <a:pPr marL="0" indent="0" algn="ctr">
              <a:buNone/>
            </a:pPr>
            <a:r>
              <a:rPr lang="ja-JP" altLang="en-US" sz="2200" dirty="0">
                <a:latin typeface="BIZ UDPゴシック" panose="020B0400000000000000" pitchFamily="50" charset="-128"/>
                <a:ea typeface="BIZ UDPゴシック" panose="020B0400000000000000" pitchFamily="50" charset="-128"/>
              </a:rPr>
              <a:t>第</a:t>
            </a:r>
            <a:r>
              <a:rPr lang="en-US" altLang="ja-JP" sz="2200" dirty="0">
                <a:latin typeface="BIZ UDPゴシック" panose="020B0400000000000000" pitchFamily="50" charset="-128"/>
                <a:ea typeface="BIZ UDPゴシック" panose="020B0400000000000000" pitchFamily="50" charset="-128"/>
              </a:rPr>
              <a:t>1</a:t>
            </a:r>
            <a:r>
              <a:rPr lang="ja-JP" altLang="en-US" sz="2200" dirty="0">
                <a:latin typeface="BIZ UDPゴシック" panose="020B0400000000000000" pitchFamily="50" charset="-128"/>
                <a:ea typeface="BIZ UDPゴシック" panose="020B0400000000000000" pitchFamily="50" charset="-128"/>
              </a:rPr>
              <a:t>段階</a:t>
            </a:r>
            <a:endParaRPr lang="en-US" altLang="ja-JP" sz="2200" dirty="0">
              <a:latin typeface="BIZ UDPゴシック" panose="020B0400000000000000" pitchFamily="50" charset="-128"/>
              <a:ea typeface="BIZ UDPゴシック" panose="020B0400000000000000" pitchFamily="50" charset="-128"/>
            </a:endParaRPr>
          </a:p>
        </p:txBody>
      </p:sp>
      <p:sp>
        <p:nvSpPr>
          <p:cNvPr id="5" name="矢印: 右 4">
            <a:extLst>
              <a:ext uri="{FF2B5EF4-FFF2-40B4-BE49-F238E27FC236}">
                <a16:creationId xmlns:a16="http://schemas.microsoft.com/office/drawing/2014/main" id="{300741FE-EF2A-1A28-D730-02210D463911}"/>
              </a:ext>
            </a:extLst>
          </p:cNvPr>
          <p:cNvSpPr/>
          <p:nvPr/>
        </p:nvSpPr>
        <p:spPr>
          <a:xfrm rot="5400000">
            <a:off x="5806583" y="3764671"/>
            <a:ext cx="393587" cy="1257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A1769F9-0F85-92E5-0532-68956FE64555}"/>
              </a:ext>
            </a:extLst>
          </p:cNvPr>
          <p:cNvSpPr/>
          <p:nvPr/>
        </p:nvSpPr>
        <p:spPr>
          <a:xfrm rot="10800000" flipH="1" flipV="1">
            <a:off x="7106990" y="2901298"/>
            <a:ext cx="3057940" cy="13445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200" dirty="0" err="1">
                <a:latin typeface="BIZ UDPゴシック" panose="020B0400000000000000" pitchFamily="50" charset="-128"/>
                <a:ea typeface="BIZ UDPゴシック" panose="020B0400000000000000" pitchFamily="50" charset="-128"/>
              </a:rPr>
              <a:t>Streamlit</a:t>
            </a:r>
            <a:r>
              <a:rPr kumimoji="1" lang="ja-JP" altLang="en-US" sz="2200" dirty="0">
                <a:latin typeface="BIZ UDPゴシック" panose="020B0400000000000000" pitchFamily="50" charset="-128"/>
                <a:ea typeface="BIZ UDPゴシック" panose="020B0400000000000000" pitchFamily="50" charset="-128"/>
              </a:rPr>
              <a:t>等を用いて</a:t>
            </a:r>
            <a:r>
              <a:rPr kumimoji="1" lang="en-US" altLang="ja-JP" sz="2200" dirty="0">
                <a:latin typeface="BIZ UDPゴシック" panose="020B0400000000000000" pitchFamily="50" charset="-128"/>
                <a:ea typeface="BIZ UDPゴシック" panose="020B0400000000000000" pitchFamily="50" charset="-128"/>
              </a:rPr>
              <a:t>Web</a:t>
            </a:r>
            <a:r>
              <a:rPr kumimoji="1" lang="ja-JP" altLang="en-US" sz="2200" dirty="0">
                <a:latin typeface="BIZ UDPゴシック" panose="020B0400000000000000" pitchFamily="50" charset="-128"/>
                <a:ea typeface="BIZ UDPゴシック" panose="020B0400000000000000" pitchFamily="50" charset="-128"/>
              </a:rPr>
              <a:t>アプリを作成</a:t>
            </a:r>
          </a:p>
        </p:txBody>
      </p:sp>
      <p:sp>
        <p:nvSpPr>
          <p:cNvPr id="7" name="加算記号 6">
            <a:extLst>
              <a:ext uri="{FF2B5EF4-FFF2-40B4-BE49-F238E27FC236}">
                <a16:creationId xmlns:a16="http://schemas.microsoft.com/office/drawing/2014/main" id="{4DB0C3B6-B1CE-9478-CC75-B0C7337039CF}"/>
              </a:ext>
            </a:extLst>
          </p:cNvPr>
          <p:cNvSpPr/>
          <p:nvPr/>
        </p:nvSpPr>
        <p:spPr>
          <a:xfrm>
            <a:off x="5673179" y="3158595"/>
            <a:ext cx="660400" cy="73133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四角形: 角を丸くする 7">
            <a:extLst>
              <a:ext uri="{FF2B5EF4-FFF2-40B4-BE49-F238E27FC236}">
                <a16:creationId xmlns:a16="http://schemas.microsoft.com/office/drawing/2014/main" id="{C67F7894-2FF4-69F1-1946-AA1E4FBA4EF8}"/>
              </a:ext>
            </a:extLst>
          </p:cNvPr>
          <p:cNvSpPr/>
          <p:nvPr/>
        </p:nvSpPr>
        <p:spPr>
          <a:xfrm>
            <a:off x="3107131" y="4671925"/>
            <a:ext cx="5792489" cy="134963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latin typeface="BIZ UDPゴシック" panose="020B0400000000000000" pitchFamily="50" charset="-128"/>
                <a:ea typeface="BIZ UDPゴシック" panose="020B0400000000000000" pitchFamily="50" charset="-128"/>
              </a:rPr>
              <a:t>スマホ上で気軽に使えるシフトに！！</a:t>
            </a:r>
          </a:p>
        </p:txBody>
      </p:sp>
      <p:sp>
        <p:nvSpPr>
          <p:cNvPr id="4" name="四角形: 角を丸くする 3">
            <a:extLst>
              <a:ext uri="{FF2B5EF4-FFF2-40B4-BE49-F238E27FC236}">
                <a16:creationId xmlns:a16="http://schemas.microsoft.com/office/drawing/2014/main" id="{2E6A1F2C-E6A4-18AF-95A4-C28ADD0D6190}"/>
              </a:ext>
            </a:extLst>
          </p:cNvPr>
          <p:cNvSpPr/>
          <p:nvPr/>
        </p:nvSpPr>
        <p:spPr>
          <a:xfrm rot="10800000" flipH="1" flipV="1">
            <a:off x="1841829" y="2852007"/>
            <a:ext cx="3057939" cy="13445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latin typeface="BIZ UDPゴシック" panose="020B0400000000000000" pitchFamily="50" charset="-128"/>
                <a:ea typeface="BIZ UDPゴシック" panose="020B0400000000000000" pitchFamily="50" charset="-128"/>
              </a:rPr>
              <a:t>最適化モデルの作成</a:t>
            </a:r>
          </a:p>
        </p:txBody>
      </p:sp>
      <p:sp>
        <p:nvSpPr>
          <p:cNvPr id="11" name="テキスト ボックス 10">
            <a:extLst>
              <a:ext uri="{FF2B5EF4-FFF2-40B4-BE49-F238E27FC236}">
                <a16:creationId xmlns:a16="http://schemas.microsoft.com/office/drawing/2014/main" id="{52C56A15-5F8C-F2CF-4933-3A2090C09D17}"/>
              </a:ext>
            </a:extLst>
          </p:cNvPr>
          <p:cNvSpPr txBox="1"/>
          <p:nvPr/>
        </p:nvSpPr>
        <p:spPr>
          <a:xfrm>
            <a:off x="7945500" y="2515239"/>
            <a:ext cx="1380919" cy="430887"/>
          </a:xfrm>
          <a:prstGeom prst="rect">
            <a:avLst/>
          </a:prstGeom>
          <a:noFill/>
        </p:spPr>
        <p:txBody>
          <a:bodyPr wrap="square" rtlCol="0">
            <a:spAutoFit/>
          </a:bodyPr>
          <a:lstStyle/>
          <a:p>
            <a:pPr algn="ctr"/>
            <a:r>
              <a:rPr kumimoji="1" lang="ja-JP" altLang="en-US" sz="2200" dirty="0">
                <a:latin typeface="BIZ UDPゴシック" panose="020B0400000000000000" pitchFamily="50" charset="-128"/>
                <a:ea typeface="BIZ UDPゴシック" panose="020B0400000000000000" pitchFamily="50" charset="-128"/>
              </a:rPr>
              <a:t>第</a:t>
            </a:r>
            <a:r>
              <a:rPr kumimoji="1" lang="en-US" altLang="ja-JP" sz="2200" dirty="0">
                <a:latin typeface="BIZ UDPゴシック" panose="020B0400000000000000" pitchFamily="50" charset="-128"/>
                <a:ea typeface="BIZ UDPゴシック" panose="020B0400000000000000" pitchFamily="50" charset="-128"/>
              </a:rPr>
              <a:t>2</a:t>
            </a:r>
            <a:r>
              <a:rPr kumimoji="1" lang="ja-JP" altLang="en-US" sz="2200" dirty="0">
                <a:latin typeface="BIZ UDPゴシック" panose="020B0400000000000000" pitchFamily="50" charset="-128"/>
                <a:ea typeface="BIZ UDPゴシック" panose="020B0400000000000000" pitchFamily="50" charset="-128"/>
              </a:rPr>
              <a:t>段階</a:t>
            </a:r>
          </a:p>
        </p:txBody>
      </p:sp>
      <p:sp>
        <p:nvSpPr>
          <p:cNvPr id="12" name="テキスト ボックス 11">
            <a:extLst>
              <a:ext uri="{FF2B5EF4-FFF2-40B4-BE49-F238E27FC236}">
                <a16:creationId xmlns:a16="http://schemas.microsoft.com/office/drawing/2014/main" id="{DA30A3F4-54EB-3F2E-AC83-B1DB8326D9B6}"/>
              </a:ext>
            </a:extLst>
          </p:cNvPr>
          <p:cNvSpPr txBox="1"/>
          <p:nvPr/>
        </p:nvSpPr>
        <p:spPr>
          <a:xfrm>
            <a:off x="1755217" y="1992618"/>
            <a:ext cx="9753600" cy="430887"/>
          </a:xfrm>
          <a:prstGeom prst="rect">
            <a:avLst/>
          </a:prstGeom>
          <a:noFill/>
        </p:spPr>
        <p:txBody>
          <a:bodyPr wrap="square" rtlCol="0">
            <a:spAutoFit/>
          </a:bodyPr>
          <a:lstStyle/>
          <a:p>
            <a:pPr>
              <a:buClr>
                <a:schemeClr val="accent1"/>
              </a:buClr>
            </a:pPr>
            <a:r>
              <a:rPr kumimoji="1" lang="ja-JP" altLang="en-US" sz="2200" dirty="0">
                <a:latin typeface="BIZ UDPゴシック" panose="020B0400000000000000" pitchFamily="50" charset="-128"/>
                <a:ea typeface="BIZ UDPゴシック" panose="020B0400000000000000" pitchFamily="50" charset="-128"/>
              </a:rPr>
              <a:t>最適化を用いて部員が気軽に簡単にシフト表を作成できるようにする</a:t>
            </a:r>
          </a:p>
        </p:txBody>
      </p:sp>
    </p:spTree>
    <p:extLst>
      <p:ext uri="{BB962C8B-B14F-4D97-AF65-F5344CB8AC3E}">
        <p14:creationId xmlns:p14="http://schemas.microsoft.com/office/powerpoint/2010/main" val="55456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4"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41767-6317-0908-F3C1-2A97049190BC}"/>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研究計画</a:t>
            </a:r>
          </a:p>
        </p:txBody>
      </p:sp>
      <p:sp>
        <p:nvSpPr>
          <p:cNvPr id="3" name="コンテンツ プレースホルダー 2">
            <a:extLst>
              <a:ext uri="{FF2B5EF4-FFF2-40B4-BE49-F238E27FC236}">
                <a16:creationId xmlns:a16="http://schemas.microsoft.com/office/drawing/2014/main" id="{8B65A4CF-F25A-A31B-EA5A-1C026808306D}"/>
              </a:ext>
            </a:extLst>
          </p:cNvPr>
          <p:cNvSpPr>
            <a:spLocks noGrp="1"/>
          </p:cNvSpPr>
          <p:nvPr>
            <p:ph idx="1"/>
          </p:nvPr>
        </p:nvSpPr>
        <p:spPr>
          <a:xfrm>
            <a:off x="1146779" y="2025892"/>
            <a:ext cx="10740421" cy="3562108"/>
          </a:xfrm>
        </p:spPr>
        <p:txBody>
          <a:bodyPr>
            <a:noAutofit/>
          </a:bodyPr>
          <a:lstStyle/>
          <a:p>
            <a:r>
              <a:rPr kumimoji="1" lang="en-US" altLang="ja-JP" sz="2200" dirty="0">
                <a:latin typeface="BIZ UDPゴシック" panose="020B0400000000000000" pitchFamily="50" charset="-128"/>
                <a:ea typeface="BIZ UDPゴシック" panose="020B0400000000000000" pitchFamily="50" charset="-128"/>
              </a:rPr>
              <a:t>7</a:t>
            </a:r>
            <a:r>
              <a:rPr kumimoji="1" lang="ja-JP" altLang="en-US" sz="2200" dirty="0">
                <a:latin typeface="BIZ UDPゴシック" panose="020B0400000000000000" pitchFamily="50" charset="-128"/>
                <a:ea typeface="BIZ UDPゴシック" panose="020B0400000000000000" pitchFamily="50" charset="-128"/>
              </a:rPr>
              <a:t>月末まで</a:t>
            </a:r>
            <a:endParaRPr kumimoji="1" lang="en-US" altLang="ja-JP" sz="2200" dirty="0">
              <a:latin typeface="BIZ UDPゴシック" panose="020B0400000000000000" pitchFamily="50" charset="-128"/>
              <a:ea typeface="BIZ UDPゴシック" panose="020B0400000000000000" pitchFamily="50" charset="-128"/>
            </a:endParaRPr>
          </a:p>
          <a:p>
            <a:pPr lvl="1">
              <a:buFont typeface="Wingdings" panose="05000000000000000000" pitchFamily="2" charset="2"/>
              <a:buChar char="Ø"/>
            </a:pPr>
            <a:r>
              <a:rPr lang="en-US" altLang="ja-JP" sz="2200" dirty="0" err="1">
                <a:latin typeface="BIZ UDPゴシック" panose="020B0400000000000000" pitchFamily="50" charset="-128"/>
                <a:ea typeface="BIZ UDPゴシック" panose="020B0400000000000000" pitchFamily="50" charset="-128"/>
              </a:rPr>
              <a:t>Streamlit</a:t>
            </a:r>
            <a:r>
              <a:rPr lang="ja-JP" altLang="en-US" sz="2200" dirty="0">
                <a:latin typeface="BIZ UDPゴシック" panose="020B0400000000000000" pitchFamily="50" charset="-128"/>
                <a:ea typeface="BIZ UDPゴシック" panose="020B0400000000000000" pitchFamily="50" charset="-128"/>
              </a:rPr>
              <a:t>上で最適化モデルを動かす方法を学びつつ、プログラムの作成開始</a:t>
            </a:r>
            <a:endParaRPr kumimoji="1" lang="en-US" altLang="ja-JP" sz="2200" dirty="0">
              <a:latin typeface="BIZ UDPゴシック" panose="020B0400000000000000" pitchFamily="50" charset="-128"/>
              <a:ea typeface="BIZ UDPゴシック" panose="020B0400000000000000" pitchFamily="50" charset="-128"/>
            </a:endParaRPr>
          </a:p>
          <a:p>
            <a:r>
              <a:rPr lang="en-US" altLang="ja-JP" sz="2200" dirty="0">
                <a:latin typeface="BIZ UDPゴシック" panose="020B0400000000000000" pitchFamily="50" charset="-128"/>
                <a:ea typeface="BIZ UDPゴシック" panose="020B0400000000000000" pitchFamily="50" charset="-128"/>
              </a:rPr>
              <a:t>8</a:t>
            </a:r>
            <a:r>
              <a:rPr lang="ja-JP" altLang="en-US" sz="2200" dirty="0">
                <a:latin typeface="BIZ UDPゴシック" panose="020B0400000000000000" pitchFamily="50" charset="-128"/>
                <a:ea typeface="BIZ UDPゴシック" panose="020B0400000000000000" pitchFamily="50" charset="-128"/>
              </a:rPr>
              <a:t>月末まで</a:t>
            </a:r>
            <a:endParaRPr lang="en-US" altLang="ja-JP" sz="2200" dirty="0">
              <a:latin typeface="BIZ UDPゴシック" panose="020B0400000000000000" pitchFamily="50" charset="-128"/>
              <a:ea typeface="BIZ UDPゴシック" panose="020B0400000000000000" pitchFamily="50" charset="-128"/>
            </a:endParaRPr>
          </a:p>
          <a:p>
            <a:pPr lvl="1">
              <a:buFont typeface="Wingdings" panose="05000000000000000000" pitchFamily="2" charset="2"/>
              <a:buChar char="Ø"/>
            </a:pPr>
            <a:r>
              <a:rPr lang="ja-JP" altLang="en-US" sz="2200" dirty="0">
                <a:latin typeface="BIZ UDPゴシック" panose="020B0400000000000000" pitchFamily="50" charset="-128"/>
                <a:ea typeface="BIZ UDPゴシック" panose="020B0400000000000000" pitchFamily="50" charset="-128"/>
              </a:rPr>
              <a:t>画面の構成を考え、</a:t>
            </a:r>
            <a:r>
              <a:rPr lang="en-US" altLang="ja-JP" sz="2200" dirty="0">
                <a:latin typeface="BIZ UDPゴシック" panose="020B0400000000000000" pitchFamily="50" charset="-128"/>
                <a:ea typeface="BIZ UDPゴシック" panose="020B0400000000000000" pitchFamily="50" charset="-128"/>
              </a:rPr>
              <a:t>Web</a:t>
            </a:r>
            <a:r>
              <a:rPr lang="ja-JP" altLang="en-US" sz="2200" dirty="0">
                <a:latin typeface="BIZ UDPゴシック" panose="020B0400000000000000" pitchFamily="50" charset="-128"/>
                <a:ea typeface="BIZ UDPゴシック" panose="020B0400000000000000" pitchFamily="50" charset="-128"/>
              </a:rPr>
              <a:t>アプリとして動作するか確認しながらプログラムの作成</a:t>
            </a:r>
            <a:endParaRPr lang="en-US" altLang="ja-JP" sz="2200" dirty="0">
              <a:latin typeface="BIZ UDPゴシック" panose="020B0400000000000000" pitchFamily="50" charset="-128"/>
              <a:ea typeface="BIZ UDPゴシック" panose="020B0400000000000000" pitchFamily="50" charset="-128"/>
            </a:endParaRPr>
          </a:p>
          <a:p>
            <a:pPr lvl="1">
              <a:buFont typeface="Wingdings" panose="05000000000000000000" pitchFamily="2" charset="2"/>
              <a:buChar char="Ø"/>
            </a:pPr>
            <a:r>
              <a:rPr lang="en-US" altLang="ja-JP" sz="2200" dirty="0">
                <a:latin typeface="BIZ UDPゴシック" panose="020B0400000000000000" pitchFamily="50" charset="-128"/>
                <a:ea typeface="BIZ UDPゴシック" panose="020B0400000000000000" pitchFamily="50" charset="-128"/>
              </a:rPr>
              <a:t>2/3</a:t>
            </a:r>
            <a:r>
              <a:rPr lang="ja-JP" altLang="en-US" sz="2200" dirty="0">
                <a:latin typeface="BIZ UDPゴシック" panose="020B0400000000000000" pitchFamily="50" charset="-128"/>
                <a:ea typeface="BIZ UDPゴシック" panose="020B0400000000000000" pitchFamily="50" charset="-128"/>
              </a:rPr>
              <a:t>くらいまでは完成させたい</a:t>
            </a:r>
            <a:endParaRPr lang="en-US" altLang="ja-JP" sz="2200" dirty="0">
              <a:latin typeface="BIZ UDPゴシック" panose="020B0400000000000000" pitchFamily="50" charset="-128"/>
              <a:ea typeface="BIZ UDPゴシック" panose="020B0400000000000000" pitchFamily="50" charset="-128"/>
            </a:endParaRPr>
          </a:p>
          <a:p>
            <a:r>
              <a:rPr kumimoji="1" lang="ja-JP" altLang="en-US" sz="2200" dirty="0">
                <a:latin typeface="BIZ UDPゴシック" panose="020B0400000000000000" pitchFamily="50" charset="-128"/>
                <a:ea typeface="BIZ UDPゴシック" panose="020B0400000000000000" pitchFamily="50" charset="-128"/>
              </a:rPr>
              <a:t>後期開始まで</a:t>
            </a:r>
            <a:endParaRPr kumimoji="1" lang="en-US" altLang="ja-JP" sz="2200" dirty="0">
              <a:latin typeface="BIZ UDPゴシック" panose="020B0400000000000000" pitchFamily="50" charset="-128"/>
              <a:ea typeface="BIZ UDPゴシック" panose="020B0400000000000000" pitchFamily="50" charset="-128"/>
            </a:endParaRPr>
          </a:p>
          <a:p>
            <a:pPr lvl="1">
              <a:buFont typeface="Wingdings" panose="05000000000000000000" pitchFamily="2" charset="2"/>
              <a:buChar char="Ø"/>
            </a:pPr>
            <a:r>
              <a:rPr kumimoji="1" lang="ja-JP" altLang="en-US" sz="2200" dirty="0">
                <a:latin typeface="BIZ UDPゴシック" panose="020B0400000000000000" pitchFamily="50" charset="-128"/>
                <a:ea typeface="BIZ UDPゴシック" panose="020B0400000000000000" pitchFamily="50" charset="-128"/>
              </a:rPr>
              <a:t>残りのプログラムの完成</a:t>
            </a:r>
            <a:endParaRPr kumimoji="1" lang="en-US" altLang="ja-JP" sz="2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9466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11AAEB-9960-4C00-C8E3-D219A84FD5B7}"/>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夏休みの成果</a:t>
            </a:r>
          </a:p>
        </p:txBody>
      </p:sp>
      <p:sp>
        <p:nvSpPr>
          <p:cNvPr id="3" name="コンテンツ プレースホルダー 2">
            <a:extLst>
              <a:ext uri="{FF2B5EF4-FFF2-40B4-BE49-F238E27FC236}">
                <a16:creationId xmlns:a16="http://schemas.microsoft.com/office/drawing/2014/main" id="{746C401B-7363-F01C-0DFA-87529005CF99}"/>
              </a:ext>
            </a:extLst>
          </p:cNvPr>
          <p:cNvSpPr>
            <a:spLocks noGrp="1"/>
          </p:cNvSpPr>
          <p:nvPr>
            <p:ph idx="1"/>
          </p:nvPr>
        </p:nvSpPr>
        <p:spPr/>
        <p:txBody>
          <a:bodyPr>
            <a:normAutofit/>
          </a:bodyPr>
          <a:lstStyle/>
          <a:p>
            <a:r>
              <a:rPr kumimoji="1" lang="ja-JP" altLang="en-US" sz="2400" dirty="0">
                <a:latin typeface="BIZ UDPゴシック" panose="020B0400000000000000" pitchFamily="50" charset="-128"/>
                <a:ea typeface="BIZ UDPゴシック" panose="020B0400000000000000" pitchFamily="50" charset="-128"/>
              </a:rPr>
              <a:t>絶対成果</a:t>
            </a:r>
            <a:endParaRPr kumimoji="1" lang="en-US" altLang="ja-JP" sz="2400" dirty="0">
              <a:latin typeface="BIZ UDPゴシック" panose="020B0400000000000000" pitchFamily="50" charset="-128"/>
              <a:ea typeface="BIZ UDPゴシック" panose="020B0400000000000000" pitchFamily="50" charset="-128"/>
            </a:endParaRPr>
          </a:p>
          <a:p>
            <a:pPr lvl="1">
              <a:buFont typeface="Wingdings" panose="05000000000000000000" pitchFamily="2" charset="2"/>
              <a:buChar char="Ø"/>
            </a:pPr>
            <a:r>
              <a:rPr lang="ja-JP" altLang="en-US" sz="2400" dirty="0">
                <a:latin typeface="BIZ UDPゴシック" panose="020B0400000000000000" pitchFamily="50" charset="-128"/>
                <a:ea typeface="BIZ UDPゴシック" panose="020B0400000000000000" pitchFamily="50" charset="-128"/>
              </a:rPr>
              <a:t>スマホ上で動作し、シフトが作成できるシステムの完成</a:t>
            </a:r>
            <a:endParaRPr kumimoji="1" lang="en-US" altLang="ja-JP" sz="2400" dirty="0">
              <a:latin typeface="BIZ UDPゴシック" panose="020B0400000000000000" pitchFamily="50" charset="-128"/>
              <a:ea typeface="BIZ UDPゴシック" panose="020B0400000000000000" pitchFamily="50" charset="-128"/>
            </a:endParaRPr>
          </a:p>
          <a:p>
            <a:r>
              <a:rPr lang="ja-JP" altLang="en-US" sz="2400" dirty="0">
                <a:latin typeface="BIZ UDPゴシック" panose="020B0400000000000000" pitchFamily="50" charset="-128"/>
                <a:ea typeface="BIZ UDPゴシック" panose="020B0400000000000000" pitchFamily="50" charset="-128"/>
              </a:rPr>
              <a:t>目標成果</a:t>
            </a:r>
            <a:endParaRPr lang="en-US" altLang="ja-JP" sz="2400" dirty="0">
              <a:latin typeface="BIZ UDPゴシック" panose="020B0400000000000000" pitchFamily="50" charset="-128"/>
              <a:ea typeface="BIZ UDPゴシック" panose="020B0400000000000000" pitchFamily="50" charset="-128"/>
            </a:endParaRPr>
          </a:p>
          <a:p>
            <a:pPr lvl="1">
              <a:buFont typeface="Wingdings" panose="05000000000000000000" pitchFamily="2" charset="2"/>
              <a:buChar char="Ø"/>
            </a:pPr>
            <a:r>
              <a:rPr kumimoji="1" lang="ja-JP" altLang="en-US" sz="2400" dirty="0">
                <a:latin typeface="BIZ UDPゴシック" panose="020B0400000000000000" pitchFamily="50" charset="-128"/>
                <a:ea typeface="BIZ UDPゴシック" panose="020B0400000000000000" pitchFamily="50" charset="-128"/>
              </a:rPr>
              <a:t>シフト作成者が使いやすい、作成したシフトが見やすい</a:t>
            </a:r>
            <a:r>
              <a:rPr kumimoji="1" lang="en-US" altLang="ja-JP" sz="2400" dirty="0">
                <a:latin typeface="BIZ UDPゴシック" panose="020B0400000000000000" pitchFamily="50" charset="-128"/>
                <a:ea typeface="BIZ UDPゴシック" panose="020B0400000000000000" pitchFamily="50" charset="-128"/>
              </a:rPr>
              <a:t>Web</a:t>
            </a:r>
            <a:r>
              <a:rPr kumimoji="1" lang="ja-JP" altLang="en-US" sz="2400" dirty="0">
                <a:latin typeface="BIZ UDPゴシック" panose="020B0400000000000000" pitchFamily="50" charset="-128"/>
                <a:ea typeface="BIZ UDPゴシック" panose="020B0400000000000000" pitchFamily="50" charset="-128"/>
              </a:rPr>
              <a:t>アプリの完成</a:t>
            </a:r>
          </a:p>
        </p:txBody>
      </p:sp>
    </p:spTree>
    <p:extLst>
      <p:ext uri="{BB962C8B-B14F-4D97-AF65-F5344CB8AC3E}">
        <p14:creationId xmlns:p14="http://schemas.microsoft.com/office/powerpoint/2010/main" val="203275401"/>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ギャラリー</Template>
  <TotalTime>23</TotalTime>
  <Words>169</Words>
  <Application>Microsoft Office PowerPoint</Application>
  <PresentationFormat>ワイド画面</PresentationFormat>
  <Paragraphs>27</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BIZ UDPゴシック</vt:lpstr>
      <vt:lpstr>Arial</vt:lpstr>
      <vt:lpstr>Gill Sans MT</vt:lpstr>
      <vt:lpstr>Wingdings</vt:lpstr>
      <vt:lpstr>ギャラリー</vt:lpstr>
      <vt:lpstr>夏休みの研究計画</vt:lpstr>
      <vt:lpstr>裏方仕事のシフト表の例</vt:lpstr>
      <vt:lpstr>研究概要</vt:lpstr>
      <vt:lpstr>研究計画</vt:lpstr>
      <vt:lpstr>夏休みの成果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夏休みの研究計画</dc:title>
  <dc:creator>西村 友稀</dc:creator>
  <cp:lastModifiedBy>西村 友稀</cp:lastModifiedBy>
  <cp:revision>1</cp:revision>
  <dcterms:created xsi:type="dcterms:W3CDTF">2023-07-10T04:09:16Z</dcterms:created>
  <dcterms:modified xsi:type="dcterms:W3CDTF">2023-07-10T04:32:50Z</dcterms:modified>
</cp:coreProperties>
</file>