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7" r:id="rId3"/>
    <p:sldId id="257" r:id="rId4"/>
    <p:sldId id="260" r:id="rId5"/>
    <p:sldId id="268" r:id="rId6"/>
    <p:sldId id="259"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C586F-5666-4032-AF71-555C407440C8}" v="28" dt="2023-05-15T04:36:36.5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友稀" userId="e93812bd-b80a-4dc8-b913-6c1dd392f3b1" providerId="ADAL" clId="{5DD879ED-4E4E-4CF6-BCE1-98B3106A51F9}"/>
    <pc:docChg chg="modSld">
      <pc:chgData name="西村　友稀" userId="e93812bd-b80a-4dc8-b913-6c1dd392f3b1" providerId="ADAL" clId="{5DD879ED-4E4E-4CF6-BCE1-98B3106A51F9}" dt="2023-05-15T15:19:14.480" v="29" actId="1076"/>
      <pc:docMkLst>
        <pc:docMk/>
      </pc:docMkLst>
      <pc:sldChg chg="modSp mod">
        <pc:chgData name="西村　友稀" userId="e93812bd-b80a-4dc8-b913-6c1dd392f3b1" providerId="ADAL" clId="{5DD879ED-4E4E-4CF6-BCE1-98B3106A51F9}" dt="2023-05-15T15:14:12.888" v="2" actId="120"/>
        <pc:sldMkLst>
          <pc:docMk/>
          <pc:sldMk cId="1033502883" sldId="256"/>
        </pc:sldMkLst>
        <pc:spChg chg="mod">
          <ac:chgData name="西村　友稀" userId="e93812bd-b80a-4dc8-b913-6c1dd392f3b1" providerId="ADAL" clId="{5DD879ED-4E4E-4CF6-BCE1-98B3106A51F9}" dt="2023-05-15T15:14:12.888" v="2" actId="120"/>
          <ac:spMkLst>
            <pc:docMk/>
            <pc:sldMk cId="1033502883" sldId="256"/>
            <ac:spMk id="2" creationId="{7FDB5A2A-5F81-D2E5-86D4-4065CF7C7E87}"/>
          </ac:spMkLst>
        </pc:spChg>
      </pc:sldChg>
      <pc:sldChg chg="modSp mod">
        <pc:chgData name="西村　友稀" userId="e93812bd-b80a-4dc8-b913-6c1dd392f3b1" providerId="ADAL" clId="{5DD879ED-4E4E-4CF6-BCE1-98B3106A51F9}" dt="2023-05-15T15:18:53.854" v="27" actId="1076"/>
        <pc:sldMkLst>
          <pc:docMk/>
          <pc:sldMk cId="111300402" sldId="257"/>
        </pc:sldMkLst>
        <pc:spChg chg="mod">
          <ac:chgData name="西村　友稀" userId="e93812bd-b80a-4dc8-b913-6c1dd392f3b1" providerId="ADAL" clId="{5DD879ED-4E4E-4CF6-BCE1-98B3106A51F9}" dt="2023-05-15T15:18:53.854" v="27" actId="1076"/>
          <ac:spMkLst>
            <pc:docMk/>
            <pc:sldMk cId="111300402" sldId="257"/>
            <ac:spMk id="3" creationId="{A56C1A7C-CE38-0988-618F-EC0D4A435A7F}"/>
          </ac:spMkLst>
        </pc:spChg>
      </pc:sldChg>
      <pc:sldChg chg="modSp mod">
        <pc:chgData name="西村　友稀" userId="e93812bd-b80a-4dc8-b913-6c1dd392f3b1" providerId="ADAL" clId="{5DD879ED-4E4E-4CF6-BCE1-98B3106A51F9}" dt="2023-05-15T15:19:14.480" v="29" actId="1076"/>
        <pc:sldMkLst>
          <pc:docMk/>
          <pc:sldMk cId="554568073" sldId="259"/>
        </pc:sldMkLst>
        <pc:spChg chg="mod">
          <ac:chgData name="西村　友稀" userId="e93812bd-b80a-4dc8-b913-6c1dd392f3b1" providerId="ADAL" clId="{5DD879ED-4E4E-4CF6-BCE1-98B3106A51F9}" dt="2023-05-15T15:18:10.960" v="22" actId="1076"/>
          <ac:spMkLst>
            <pc:docMk/>
            <pc:sldMk cId="554568073" sldId="259"/>
            <ac:spMk id="3" creationId="{E9A53031-529D-4C35-51A9-4AD88067E633}"/>
          </ac:spMkLst>
        </pc:spChg>
        <pc:spChg chg="mod">
          <ac:chgData name="西村　友稀" userId="e93812bd-b80a-4dc8-b913-6c1dd392f3b1" providerId="ADAL" clId="{5DD879ED-4E4E-4CF6-BCE1-98B3106A51F9}" dt="2023-05-15T15:17:27.611" v="15" actId="1076"/>
          <ac:spMkLst>
            <pc:docMk/>
            <pc:sldMk cId="554568073" sldId="259"/>
            <ac:spMk id="4" creationId="{2E6A1F2C-E6A4-18AF-95A4-C28ADD0D6190}"/>
          </ac:spMkLst>
        </pc:spChg>
        <pc:spChg chg="mod">
          <ac:chgData name="西村　友稀" userId="e93812bd-b80a-4dc8-b913-6c1dd392f3b1" providerId="ADAL" clId="{5DD879ED-4E4E-4CF6-BCE1-98B3106A51F9}" dt="2023-05-15T15:17:22.841" v="14" actId="1076"/>
          <ac:spMkLst>
            <pc:docMk/>
            <pc:sldMk cId="554568073" sldId="259"/>
            <ac:spMk id="5" creationId="{300741FE-EF2A-1A28-D730-02210D463911}"/>
          </ac:spMkLst>
        </pc:spChg>
        <pc:spChg chg="mod">
          <ac:chgData name="西村　友稀" userId="e93812bd-b80a-4dc8-b913-6c1dd392f3b1" providerId="ADAL" clId="{5DD879ED-4E4E-4CF6-BCE1-98B3106A51F9}" dt="2023-05-15T15:16:41.747" v="9" actId="1076"/>
          <ac:spMkLst>
            <pc:docMk/>
            <pc:sldMk cId="554568073" sldId="259"/>
            <ac:spMk id="6" creationId="{7A1769F9-0F85-92E5-0532-68956FE64555}"/>
          </ac:spMkLst>
        </pc:spChg>
        <pc:spChg chg="mod">
          <ac:chgData name="西村　友稀" userId="e93812bd-b80a-4dc8-b913-6c1dd392f3b1" providerId="ADAL" clId="{5DD879ED-4E4E-4CF6-BCE1-98B3106A51F9}" dt="2023-05-15T15:17:38.853" v="17" actId="1076"/>
          <ac:spMkLst>
            <pc:docMk/>
            <pc:sldMk cId="554568073" sldId="259"/>
            <ac:spMk id="7" creationId="{4DB0C3B6-B1CE-9478-CC75-B0C7337039CF}"/>
          </ac:spMkLst>
        </pc:spChg>
        <pc:spChg chg="mod">
          <ac:chgData name="西村　友稀" userId="e93812bd-b80a-4dc8-b913-6c1dd392f3b1" providerId="ADAL" clId="{5DD879ED-4E4E-4CF6-BCE1-98B3106A51F9}" dt="2023-05-15T15:17:51.552" v="19" actId="14100"/>
          <ac:spMkLst>
            <pc:docMk/>
            <pc:sldMk cId="554568073" sldId="259"/>
            <ac:spMk id="8" creationId="{C67F7894-2FF4-69F1-1946-AA1E4FBA4EF8}"/>
          </ac:spMkLst>
        </pc:spChg>
        <pc:spChg chg="mod">
          <ac:chgData name="西村　友稀" userId="e93812bd-b80a-4dc8-b913-6c1dd392f3b1" providerId="ADAL" clId="{5DD879ED-4E4E-4CF6-BCE1-98B3106A51F9}" dt="2023-05-15T15:18:06.414" v="21" actId="1076"/>
          <ac:spMkLst>
            <pc:docMk/>
            <pc:sldMk cId="554568073" sldId="259"/>
            <ac:spMk id="11" creationId="{52C56A15-5F8C-F2CF-4933-3A2090C09D17}"/>
          </ac:spMkLst>
        </pc:spChg>
        <pc:spChg chg="mod">
          <ac:chgData name="西村　友稀" userId="e93812bd-b80a-4dc8-b913-6c1dd392f3b1" providerId="ADAL" clId="{5DD879ED-4E4E-4CF6-BCE1-98B3106A51F9}" dt="2023-05-15T15:19:14.480" v="29" actId="1076"/>
          <ac:spMkLst>
            <pc:docMk/>
            <pc:sldMk cId="554568073" sldId="259"/>
            <ac:spMk id="12" creationId="{DA30A3F4-54EB-3F2E-AC83-B1DB8326D9B6}"/>
          </ac:spMkLst>
        </pc:spChg>
      </pc:sldChg>
      <pc:sldChg chg="modSp mod">
        <pc:chgData name="西村　友稀" userId="e93812bd-b80a-4dc8-b913-6c1dd392f3b1" providerId="ADAL" clId="{5DD879ED-4E4E-4CF6-BCE1-98B3106A51F9}" dt="2023-05-15T15:19:03.981" v="28" actId="1076"/>
        <pc:sldMkLst>
          <pc:docMk/>
          <pc:sldMk cId="1409131815" sldId="260"/>
        </pc:sldMkLst>
        <pc:spChg chg="mod">
          <ac:chgData name="西村　友稀" userId="e93812bd-b80a-4dc8-b913-6c1dd392f3b1" providerId="ADAL" clId="{5DD879ED-4E4E-4CF6-BCE1-98B3106A51F9}" dt="2023-05-15T15:19:03.981" v="28" actId="1076"/>
          <ac:spMkLst>
            <pc:docMk/>
            <pc:sldMk cId="1409131815" sldId="260"/>
            <ac:spMk id="6" creationId="{0B6C451B-2A88-58B7-CF7A-A347E7966A62}"/>
          </ac:spMkLst>
        </pc:spChg>
      </pc:sldChg>
      <pc:sldChg chg="modSp mod">
        <pc:chgData name="西村　友稀" userId="e93812bd-b80a-4dc8-b913-6c1dd392f3b1" providerId="ADAL" clId="{5DD879ED-4E4E-4CF6-BCE1-98B3106A51F9}" dt="2023-05-15T15:15:41.635" v="5" actId="255"/>
        <pc:sldMkLst>
          <pc:docMk/>
          <pc:sldMk cId="1195650192" sldId="264"/>
        </pc:sldMkLst>
        <pc:spChg chg="mod">
          <ac:chgData name="西村　友稀" userId="e93812bd-b80a-4dc8-b913-6c1dd392f3b1" providerId="ADAL" clId="{5DD879ED-4E4E-4CF6-BCE1-98B3106A51F9}" dt="2023-05-15T15:15:41.635" v="5" actId="255"/>
          <ac:spMkLst>
            <pc:docMk/>
            <pc:sldMk cId="1195650192" sldId="264"/>
            <ac:spMk id="6" creationId="{F7ADA86D-1FB8-2058-3852-7584D04456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37FC9-332A-4E6B-8B79-B61980044E20}" type="datetimeFigureOut">
              <a:rPr kumimoji="1" lang="ja-JP" altLang="en-US" smtClean="0"/>
              <a:t>2023/5/16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24D59-3DEB-49A8-B2C5-DF7535C750AE}" type="slidenum">
              <a:rPr kumimoji="1" lang="ja-JP" altLang="en-US" smtClean="0"/>
              <a:t>‹#›</a:t>
            </a:fld>
            <a:endParaRPr kumimoji="1" lang="ja-JP" altLang="en-US"/>
          </a:p>
        </p:txBody>
      </p:sp>
    </p:spTree>
    <p:extLst>
      <p:ext uri="{BB962C8B-B14F-4D97-AF65-F5344CB8AC3E}">
        <p14:creationId xmlns:p14="http://schemas.microsoft.com/office/powerpoint/2010/main" val="8936622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C57A69E-AEE1-4DAF-A24D-358B401066D1}" type="datetime1">
              <a:rPr kumimoji="1" lang="ja-JP" altLang="en-US" smtClean="0"/>
              <a:t>2023/5/16</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74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A74494-1E14-4443-A85E-094E06282880}" type="datetime1">
              <a:rPr kumimoji="1" lang="ja-JP" altLang="en-US" smtClean="0"/>
              <a:t>2023/5/16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3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056FA2-62AB-47C1-BA97-A3E8558EF789}" type="datetime1">
              <a:rPr kumimoji="1" lang="ja-JP" altLang="en-US" smtClean="0"/>
              <a:t>2023/5/16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3F23451-A323-4EB0-A2B2-F80D6842EBAD}" type="datetime1">
              <a:rPr kumimoji="1" lang="ja-JP" altLang="en-US" smtClean="0"/>
              <a:t>2023/5/16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DBF44AF-315F-4814-9078-C2671C75A7E7}" type="datetime1">
              <a:rPr kumimoji="1" lang="ja-JP" altLang="en-US" smtClean="0"/>
              <a:t>2023/5/16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8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EAA2FBC-023C-41A7-81C3-CE43E442C1BD}" type="datetime1">
              <a:rPr kumimoji="1" lang="ja-JP" altLang="en-US" smtClean="0"/>
              <a:t>2023/5/16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06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18AA9C1-00B7-47F7-8835-810C1E9CE4E8}" type="datetime1">
              <a:rPr kumimoji="1" lang="ja-JP" altLang="en-US" smtClean="0"/>
              <a:t>2023/5/16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9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6841349-86E5-4B2B-BD3F-9BC4407D485E}" type="datetime1">
              <a:rPr kumimoji="1" lang="ja-JP" altLang="en-US" smtClean="0"/>
              <a:t>2023/5/16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71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CEBC-9245-4834-8296-4B78F2A4A88F}" type="datetime1">
              <a:rPr kumimoji="1" lang="ja-JP" altLang="en-US" smtClean="0"/>
              <a:t>2023/5/16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spTree>
    <p:extLst>
      <p:ext uri="{BB962C8B-B14F-4D97-AF65-F5344CB8AC3E}">
        <p14:creationId xmlns:p14="http://schemas.microsoft.com/office/powerpoint/2010/main" val="24317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71E26F-5B06-4F9C-9082-7F567F0D5D28}" type="datetime1">
              <a:rPr kumimoji="1" lang="ja-JP" altLang="en-US" smtClean="0"/>
              <a:t>2023/5/16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54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732C0B-6959-4B8E-A8D7-151C433E55AC}" type="datetime1">
              <a:rPr kumimoji="1" lang="ja-JP" altLang="en-US" smtClean="0"/>
              <a:t>2023/5/16</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07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0926CA-42BB-499E-A199-B6E98716B288}" type="datetime1">
              <a:rPr kumimoji="1" lang="ja-JP" altLang="en-US" smtClean="0"/>
              <a:t>2023/5/16</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1239500" y="6244136"/>
            <a:ext cx="811019" cy="503578"/>
          </a:xfrm>
          <a:prstGeom prst="rect">
            <a:avLst/>
          </a:prstGeom>
        </p:spPr>
        <p:txBody>
          <a:bodyPr vert="horz" lIns="91440" tIns="45720" rIns="91440" bIns="45720" rtlCol="0" anchor="t"/>
          <a:lstStyle>
            <a:lvl1pPr algn="r">
              <a:defRPr sz="2800">
                <a:solidFill>
                  <a:schemeClr val="bg1"/>
                </a:solidFill>
              </a:defRPr>
            </a:lvl1pPr>
          </a:lstStyle>
          <a:p>
            <a:fld id="{3372C11A-8DB7-4A19-8AAD-23392325AF46}" type="slidenum">
              <a:rPr kumimoji="1" lang="ja-JP" altLang="en-US" smtClean="0"/>
              <a:pPr/>
              <a:t>‹#›</a:t>
            </a:fld>
            <a:endParaRPr kumimoji="1" lang="ja-JP" alt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5A2A-5F81-D2E5-86D4-4065CF7C7E87}"/>
              </a:ext>
            </a:extLst>
          </p:cNvPr>
          <p:cNvSpPr>
            <a:spLocks noGrp="1"/>
          </p:cNvSpPr>
          <p:nvPr>
            <p:ph type="ctrTitle"/>
          </p:nvPr>
        </p:nvSpPr>
        <p:spPr>
          <a:xfrm>
            <a:off x="2417779" y="802298"/>
            <a:ext cx="8981741" cy="2541431"/>
          </a:xfrm>
        </p:spPr>
        <p:txBody>
          <a:bodyPr>
            <a:normAutofit/>
          </a:bodyPr>
          <a:lstStyle/>
          <a:p>
            <a:r>
              <a:rPr kumimoji="1" lang="ja-JP" altLang="en-US" sz="5400" dirty="0">
                <a:latin typeface="BIZ UDPゴシック" panose="020B0400000000000000" pitchFamily="50" charset="-128"/>
                <a:ea typeface="BIZ UDPゴシック" panose="020B0400000000000000" pitchFamily="50" charset="-128"/>
              </a:rPr>
              <a:t>最適化</a:t>
            </a:r>
            <a:r>
              <a:rPr lang="ja-JP" altLang="en-US" sz="5400" dirty="0">
                <a:latin typeface="BIZ UDPゴシック" panose="020B0400000000000000" pitchFamily="50" charset="-128"/>
                <a:ea typeface="BIZ UDPゴシック" panose="020B0400000000000000" pitchFamily="50" charset="-128"/>
              </a:rPr>
              <a:t>による</a:t>
            </a:r>
            <a:br>
              <a:rPr lang="en-US" altLang="ja-JP" sz="5400" dirty="0">
                <a:latin typeface="BIZ UDPゴシック" panose="020B0400000000000000" pitchFamily="50" charset="-128"/>
                <a:ea typeface="BIZ UDPゴシック" panose="020B0400000000000000" pitchFamily="50" charset="-128"/>
              </a:rPr>
            </a:br>
            <a:r>
              <a:rPr kumimoji="1" lang="ja-JP" altLang="en-US" sz="5400" dirty="0">
                <a:latin typeface="BIZ UDPゴシック" panose="020B0400000000000000" pitchFamily="50" charset="-128"/>
                <a:ea typeface="BIZ UDPゴシック" panose="020B0400000000000000" pitchFamily="50" charset="-128"/>
              </a:rPr>
              <a:t>ライブ裏方仕事のシフト作成</a:t>
            </a:r>
          </a:p>
        </p:txBody>
      </p:sp>
      <p:sp>
        <p:nvSpPr>
          <p:cNvPr id="3" name="字幕 2">
            <a:extLst>
              <a:ext uri="{FF2B5EF4-FFF2-40B4-BE49-F238E27FC236}">
                <a16:creationId xmlns:a16="http://schemas.microsoft.com/office/drawing/2014/main" id="{1E9F9C7B-C596-8C01-BF0C-0AD083A6B7D0}"/>
              </a:ext>
            </a:extLst>
          </p:cNvPr>
          <p:cNvSpPr>
            <a:spLocks noGrp="1"/>
          </p:cNvSpPr>
          <p:nvPr>
            <p:ph type="subTitle" idx="1"/>
          </p:nvPr>
        </p:nvSpPr>
        <p:spPr>
          <a:xfrm>
            <a:off x="2417780" y="3531204"/>
            <a:ext cx="8637072" cy="1284636"/>
          </a:xfrm>
        </p:spPr>
        <p:txBody>
          <a:bodyPr>
            <a:normAutofit/>
          </a:bodyPr>
          <a:lstStyle/>
          <a:p>
            <a:pPr algn="r"/>
            <a:r>
              <a:rPr kumimoji="1" lang="ja-JP" altLang="en-US" sz="2400" dirty="0">
                <a:latin typeface="BIZ UDPゴシック" panose="020B0400000000000000" pitchFamily="50" charset="-128"/>
                <a:ea typeface="BIZ UDPゴシック" panose="020B0400000000000000" pitchFamily="50" charset="-128"/>
              </a:rPr>
              <a:t>甲南大学　知能情報学部　小出研究室</a:t>
            </a:r>
            <a:endParaRPr kumimoji="1" lang="en-US" altLang="ja-JP" sz="2400" dirty="0">
              <a:latin typeface="BIZ UDPゴシック" panose="020B0400000000000000" pitchFamily="50" charset="-128"/>
              <a:ea typeface="BIZ UDPゴシック" panose="020B0400000000000000" pitchFamily="50" charset="-128"/>
            </a:endParaRPr>
          </a:p>
          <a:p>
            <a:pPr algn="r"/>
            <a:r>
              <a:rPr kumimoji="1" lang="en-US" altLang="ja-JP" sz="2400" dirty="0">
                <a:latin typeface="BIZ UDPゴシック" panose="020B0400000000000000" pitchFamily="50" charset="-128"/>
                <a:ea typeface="BIZ UDPゴシック" panose="020B0400000000000000" pitchFamily="50" charset="-128"/>
              </a:rPr>
              <a:t>12071092</a:t>
            </a:r>
            <a:r>
              <a:rPr kumimoji="1" lang="ja-JP" altLang="en-US" sz="2400" dirty="0">
                <a:latin typeface="BIZ UDPゴシック" panose="020B0400000000000000" pitchFamily="50" charset="-128"/>
                <a:ea typeface="BIZ UDPゴシック" panose="020B0400000000000000" pitchFamily="50" charset="-128"/>
              </a:rPr>
              <a:t>　西村友稀</a:t>
            </a:r>
          </a:p>
        </p:txBody>
      </p:sp>
      <p:sp>
        <p:nvSpPr>
          <p:cNvPr id="4" name="スライド番号プレースホルダー 3">
            <a:extLst>
              <a:ext uri="{FF2B5EF4-FFF2-40B4-BE49-F238E27FC236}">
                <a16:creationId xmlns:a16="http://schemas.microsoft.com/office/drawing/2014/main" id="{BA217DE8-11C6-1B92-E6F0-9D890B32BCCE}"/>
              </a:ext>
            </a:extLst>
          </p:cNvPr>
          <p:cNvSpPr>
            <a:spLocks noGrp="1"/>
          </p:cNvSpPr>
          <p:nvPr>
            <p:ph type="sldNum" sz="quarter" idx="12"/>
          </p:nvPr>
        </p:nvSpPr>
        <p:spPr>
          <a:xfrm>
            <a:off x="11208261" y="6254893"/>
            <a:ext cx="811019" cy="503578"/>
          </a:xfrm>
        </p:spPr>
        <p:txBody>
          <a:bodyPr/>
          <a:lstStyle/>
          <a:p>
            <a:fld id="{3372C11A-8DB7-4A19-8AAD-23392325AF46}" type="slidenum">
              <a:rPr kumimoji="1" lang="ja-JP" altLang="en-US" smtClean="0"/>
              <a:t>1</a:t>
            </a:fld>
            <a:endParaRPr kumimoji="1" lang="ja-JP" altLang="en-US" dirty="0"/>
          </a:p>
        </p:txBody>
      </p:sp>
    </p:spTree>
    <p:extLst>
      <p:ext uri="{BB962C8B-B14F-4D97-AF65-F5344CB8AC3E}">
        <p14:creationId xmlns:p14="http://schemas.microsoft.com/office/powerpoint/2010/main" val="10335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2D66D-3AF9-50DA-516E-656F64D07F38}"/>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目次</a:t>
            </a:r>
          </a:p>
        </p:txBody>
      </p:sp>
      <p:sp>
        <p:nvSpPr>
          <p:cNvPr id="3" name="コンテンツ プレースホルダー 2">
            <a:extLst>
              <a:ext uri="{FF2B5EF4-FFF2-40B4-BE49-F238E27FC236}">
                <a16:creationId xmlns:a16="http://schemas.microsoft.com/office/drawing/2014/main" id="{E0A487B2-3DCE-F923-1C15-6E2BF76BBF12}"/>
              </a:ext>
            </a:extLst>
          </p:cNvPr>
          <p:cNvSpPr>
            <a:spLocks noGrp="1"/>
          </p:cNvSpPr>
          <p:nvPr>
            <p:ph idx="1"/>
          </p:nvPr>
        </p:nvSpPr>
        <p:spPr>
          <a:xfrm>
            <a:off x="1451579" y="2015732"/>
            <a:ext cx="9603275" cy="3805948"/>
          </a:xfrm>
        </p:spPr>
        <p:txBody>
          <a:bodyPr>
            <a:normAutofit fontScale="92500" lnSpcReduction="20000"/>
          </a:bodyPr>
          <a:lstStyle/>
          <a:p>
            <a:r>
              <a:rPr kumimoji="1" lang="ja-JP" altLang="en-US" sz="3300" dirty="0">
                <a:latin typeface="BIZ UDPゴシック" panose="020B0400000000000000" pitchFamily="50" charset="-128"/>
                <a:ea typeface="BIZ UDPゴシック" panose="020B0400000000000000" pitchFamily="50" charset="-128"/>
              </a:rPr>
              <a:t>はじめに</a:t>
            </a:r>
            <a:endParaRPr kumimoji="1"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裏方仕事のシフト表の例</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研究の背景</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研究内容</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最適化モデルでの制約条件</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まとめ</a:t>
            </a:r>
            <a:endParaRPr lang="en-US" altLang="ja-JP" sz="3300" dirty="0">
              <a:latin typeface="BIZ UDPゴシック" panose="020B0400000000000000" pitchFamily="50" charset="-128"/>
              <a:ea typeface="BIZ UDPゴシック" panose="020B0400000000000000" pitchFamily="50" charset="-128"/>
            </a:endParaRPr>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072E46F-C888-CAD2-DBA9-B2B07E55995B}"/>
              </a:ext>
            </a:extLst>
          </p:cNvPr>
          <p:cNvSpPr>
            <a:spLocks noGrp="1"/>
          </p:cNvSpPr>
          <p:nvPr>
            <p:ph type="sldNum" sz="quarter" idx="12"/>
          </p:nvPr>
        </p:nvSpPr>
        <p:spPr/>
        <p:txBody>
          <a:bodyPr/>
          <a:lstStyle/>
          <a:p>
            <a:fld id="{3372C11A-8DB7-4A19-8AAD-23392325AF46}" type="slidenum">
              <a:rPr kumimoji="1" lang="ja-JP" altLang="en-US" smtClean="0"/>
              <a:t>2</a:t>
            </a:fld>
            <a:endParaRPr kumimoji="1" lang="ja-JP" altLang="en-US"/>
          </a:p>
        </p:txBody>
      </p:sp>
    </p:spTree>
    <p:extLst>
      <p:ext uri="{BB962C8B-B14F-4D97-AF65-F5344CB8AC3E}">
        <p14:creationId xmlns:p14="http://schemas.microsoft.com/office/powerpoint/2010/main" val="131324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F58B9-214E-609D-AE7C-9C89BB4285F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はじめに</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A56C1A7C-CE38-0988-618F-EC0D4A435A7F}"/>
              </a:ext>
            </a:extLst>
          </p:cNvPr>
          <p:cNvSpPr>
            <a:spLocks noGrp="1"/>
          </p:cNvSpPr>
          <p:nvPr>
            <p:ph idx="1"/>
          </p:nvPr>
        </p:nvSpPr>
        <p:spPr>
          <a:xfrm>
            <a:off x="1451578" y="1926271"/>
            <a:ext cx="9603275" cy="544588"/>
          </a:xfrm>
        </p:spPr>
        <p:txBody>
          <a:bodyPr>
            <a:normAutofit/>
          </a:bodyPr>
          <a:lstStyle/>
          <a:p>
            <a:pPr marL="0" indent="0">
              <a:buNone/>
            </a:pPr>
            <a:r>
              <a:rPr lang="ja-JP" altLang="en-US" sz="2200" dirty="0">
                <a:latin typeface="BIZ UDPゴシック" panose="020B0400000000000000" pitchFamily="50" charset="-128"/>
                <a:ea typeface="BIZ UDPゴシック" panose="020B0400000000000000" pitchFamily="50" charset="-128"/>
              </a:rPr>
              <a:t>甲南大学フォークソング同好会に所属</a:t>
            </a: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kumimoji="1" lang="en-US" altLang="ja-JP" sz="2200" dirty="0">
              <a:latin typeface="BIZ UDPゴシック" panose="020B0400000000000000" pitchFamily="50" charset="-128"/>
              <a:ea typeface="BIZ UDPゴシック" panose="020B0400000000000000" pitchFamily="50" charset="-128"/>
            </a:endParaRPr>
          </a:p>
          <a:p>
            <a:endParaRPr kumimoji="1" lang="ja-JP" altLang="en-US" dirty="0"/>
          </a:p>
        </p:txBody>
      </p:sp>
      <p:pic>
        <p:nvPicPr>
          <p:cNvPr id="10" name="図 9" descr="ステージで演奏している人&#10;&#10;自動的に生成された説明">
            <a:extLst>
              <a:ext uri="{FF2B5EF4-FFF2-40B4-BE49-F238E27FC236}">
                <a16:creationId xmlns:a16="http://schemas.microsoft.com/office/drawing/2014/main" id="{6EF82C56-1AAF-92F0-9B1D-E09F200C186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756402" y="2543377"/>
            <a:ext cx="4679196" cy="3508606"/>
          </a:xfrm>
          <a:prstGeom prst="rect">
            <a:avLst/>
          </a:prstGeom>
        </p:spPr>
      </p:pic>
      <p:sp>
        <p:nvSpPr>
          <p:cNvPr id="4" name="スライド番号プレースホルダー 3">
            <a:extLst>
              <a:ext uri="{FF2B5EF4-FFF2-40B4-BE49-F238E27FC236}">
                <a16:creationId xmlns:a16="http://schemas.microsoft.com/office/drawing/2014/main" id="{1F3560DB-67F8-C59A-BA6A-0309AD8B6EAC}"/>
              </a:ext>
            </a:extLst>
          </p:cNvPr>
          <p:cNvSpPr>
            <a:spLocks noGrp="1"/>
          </p:cNvSpPr>
          <p:nvPr>
            <p:ph type="sldNum" sz="quarter" idx="12"/>
          </p:nvPr>
        </p:nvSpPr>
        <p:spPr/>
        <p:txBody>
          <a:bodyPr/>
          <a:lstStyle/>
          <a:p>
            <a:fld id="{3372C11A-8DB7-4A19-8AAD-23392325AF46}" type="slidenum">
              <a:rPr kumimoji="1" lang="ja-JP" altLang="en-US" smtClean="0"/>
              <a:t>3</a:t>
            </a:fld>
            <a:endParaRPr kumimoji="1" lang="ja-JP" altLang="en-US"/>
          </a:p>
        </p:txBody>
      </p:sp>
      <p:sp>
        <p:nvSpPr>
          <p:cNvPr id="5" name="吹き出し: 円形 4">
            <a:extLst>
              <a:ext uri="{FF2B5EF4-FFF2-40B4-BE49-F238E27FC236}">
                <a16:creationId xmlns:a16="http://schemas.microsoft.com/office/drawing/2014/main" id="{D65EFB4D-95EC-302F-DB87-05AADA09E871}"/>
              </a:ext>
            </a:extLst>
          </p:cNvPr>
          <p:cNvSpPr/>
          <p:nvPr/>
        </p:nvSpPr>
        <p:spPr>
          <a:xfrm>
            <a:off x="8493522" y="2288027"/>
            <a:ext cx="2580640" cy="1463620"/>
          </a:xfrm>
          <a:prstGeom prst="wedgeEllipseCallout">
            <a:avLst>
              <a:gd name="adj1" fmla="val -63353"/>
              <a:gd name="adj2" fmla="val 777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a:latin typeface="BIZ UDPゴシック" panose="020B0400000000000000" pitchFamily="50" charset="-128"/>
                <a:ea typeface="BIZ UDPゴシック" panose="020B0400000000000000" pitchFamily="50" charset="-128"/>
              </a:rPr>
              <a:t>僕です</a:t>
            </a:r>
          </a:p>
        </p:txBody>
      </p:sp>
    </p:spTree>
    <p:extLst>
      <p:ext uri="{BB962C8B-B14F-4D97-AF65-F5344CB8AC3E}">
        <p14:creationId xmlns:p14="http://schemas.microsoft.com/office/powerpoint/2010/main" val="1113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D0684-589F-3E89-41D8-7BC701DB9AB0}"/>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裏方仕事のシフト表の例</a:t>
            </a:r>
          </a:p>
        </p:txBody>
      </p:sp>
      <p:pic>
        <p:nvPicPr>
          <p:cNvPr id="5" name="図 4" descr="テーブル&#10;&#10;自動的に生成された説明">
            <a:extLst>
              <a:ext uri="{FF2B5EF4-FFF2-40B4-BE49-F238E27FC236}">
                <a16:creationId xmlns:a16="http://schemas.microsoft.com/office/drawing/2014/main" id="{AC06DBC4-66FD-F966-307E-D955F7A44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62" y="2917278"/>
            <a:ext cx="10461276" cy="1994114"/>
          </a:xfrm>
          <a:prstGeom prst="rect">
            <a:avLst/>
          </a:prstGeom>
        </p:spPr>
      </p:pic>
      <p:sp>
        <p:nvSpPr>
          <p:cNvPr id="3" name="スライド番号プレースホルダー 2">
            <a:extLst>
              <a:ext uri="{FF2B5EF4-FFF2-40B4-BE49-F238E27FC236}">
                <a16:creationId xmlns:a16="http://schemas.microsoft.com/office/drawing/2014/main" id="{EBD3DA03-15B9-32AB-508E-2BEF37307A43}"/>
              </a:ext>
            </a:extLst>
          </p:cNvPr>
          <p:cNvSpPr>
            <a:spLocks noGrp="1"/>
          </p:cNvSpPr>
          <p:nvPr>
            <p:ph type="sldNum" sz="quarter" idx="12"/>
          </p:nvPr>
        </p:nvSpPr>
        <p:spPr/>
        <p:txBody>
          <a:bodyPr/>
          <a:lstStyle/>
          <a:p>
            <a:fld id="{3372C11A-8DB7-4A19-8AAD-23392325AF46}" type="slidenum">
              <a:rPr kumimoji="1" lang="ja-JP" altLang="en-US" smtClean="0"/>
              <a:t>4</a:t>
            </a:fld>
            <a:endParaRPr kumimoji="1" lang="ja-JP" altLang="en-US"/>
          </a:p>
        </p:txBody>
      </p:sp>
      <p:sp>
        <p:nvSpPr>
          <p:cNvPr id="4" name="吹き出し: 円形 3">
            <a:extLst>
              <a:ext uri="{FF2B5EF4-FFF2-40B4-BE49-F238E27FC236}">
                <a16:creationId xmlns:a16="http://schemas.microsoft.com/office/drawing/2014/main" id="{ED2BE072-BCAC-9480-AFB9-A3CD72CCA332}"/>
              </a:ext>
            </a:extLst>
          </p:cNvPr>
          <p:cNvSpPr/>
          <p:nvPr/>
        </p:nvSpPr>
        <p:spPr>
          <a:xfrm>
            <a:off x="9469879" y="781799"/>
            <a:ext cx="2580640" cy="1889239"/>
          </a:xfrm>
          <a:prstGeom prst="wedgeEllipseCallout">
            <a:avLst>
              <a:gd name="adj1" fmla="val -56599"/>
              <a:gd name="adj2" fmla="val 622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横方向は</a:t>
            </a:r>
            <a:endParaRPr kumimoji="1" lang="en-US" altLang="ja-JP" sz="2200" dirty="0">
              <a:latin typeface="BIZ UDPゴシック" panose="020B0400000000000000" pitchFamily="50" charset="-128"/>
              <a:ea typeface="BIZ UDPゴシック" panose="020B0400000000000000" pitchFamily="50" charset="-128"/>
            </a:endParaRPr>
          </a:p>
          <a:p>
            <a:pPr algn="ctr"/>
            <a:r>
              <a:rPr kumimoji="1" lang="ja-JP" altLang="en-US" sz="2200" dirty="0">
                <a:latin typeface="BIZ UDPゴシック" panose="020B0400000000000000" pitchFamily="50" charset="-128"/>
                <a:ea typeface="BIZ UDPゴシック" panose="020B0400000000000000" pitchFamily="50" charset="-128"/>
              </a:rPr>
              <a:t>出演バンド数</a:t>
            </a:r>
          </a:p>
        </p:txBody>
      </p:sp>
      <p:sp>
        <p:nvSpPr>
          <p:cNvPr id="6" name="テキスト ボックス 5">
            <a:extLst>
              <a:ext uri="{FF2B5EF4-FFF2-40B4-BE49-F238E27FC236}">
                <a16:creationId xmlns:a16="http://schemas.microsoft.com/office/drawing/2014/main" id="{0B6C451B-2A88-58B7-CF7A-A347E7966A62}"/>
              </a:ext>
            </a:extLst>
          </p:cNvPr>
          <p:cNvSpPr txBox="1"/>
          <p:nvPr/>
        </p:nvSpPr>
        <p:spPr>
          <a:xfrm>
            <a:off x="1451579" y="1954628"/>
            <a:ext cx="8688101" cy="430887"/>
          </a:xfrm>
          <a:prstGeom prst="rect">
            <a:avLst/>
          </a:prstGeom>
          <a:noFill/>
        </p:spPr>
        <p:txBody>
          <a:bodyPr wrap="square" rtlCol="0">
            <a:spAutoFit/>
          </a:bodyPr>
          <a:lstStyle/>
          <a:p>
            <a:pPr algn="just">
              <a:buClr>
                <a:schemeClr val="accent1"/>
              </a:buClr>
            </a:pPr>
            <a:r>
              <a:rPr lang="ja-JP" altLang="en-US" sz="2200" dirty="0">
                <a:latin typeface="BIZ UDPゴシック" panose="020B0400000000000000" pitchFamily="50" charset="-128"/>
                <a:ea typeface="BIZ UDPゴシック" panose="020B0400000000000000" pitchFamily="50" charset="-128"/>
              </a:rPr>
              <a:t>学内のライブでは部員が裏方の仕事を行うため、シフト表を作成</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091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76A41-E9F0-A5DD-3181-8CC84526CD53}"/>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シフト作成の現状</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3465C2CF-EBA1-BE0E-7C19-3654F947B153}"/>
              </a:ext>
            </a:extLst>
          </p:cNvPr>
          <p:cNvSpPr>
            <a:spLocks noGrp="1"/>
          </p:cNvSpPr>
          <p:nvPr>
            <p:ph idx="1"/>
          </p:nvPr>
        </p:nvSpPr>
        <p:spPr>
          <a:xfrm>
            <a:off x="1451579" y="2147812"/>
            <a:ext cx="9287541" cy="2033595"/>
          </a:xfrm>
        </p:spPr>
        <p:txBody>
          <a:bodyPr>
            <a:noAutofit/>
          </a:bodyPr>
          <a:lstStyle/>
          <a:p>
            <a:pPr>
              <a:buFont typeface="BIZ UDPゴシック" panose="020B0400000000000000" pitchFamily="50" charset="-128"/>
              <a:buChar char="•"/>
            </a:pPr>
            <a:r>
              <a:rPr lang="ja-JP" altLang="en-US" sz="2800" dirty="0">
                <a:latin typeface="BIZ UDPゴシック" panose="020B0400000000000000" pitchFamily="50" charset="-128"/>
                <a:ea typeface="BIZ UDPゴシック" panose="020B0400000000000000" pitchFamily="50" charset="-128"/>
              </a:rPr>
              <a:t>部員</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人がライブの</a:t>
            </a:r>
            <a:r>
              <a:rPr lang="en-US" altLang="ja-JP" sz="2800" dirty="0">
                <a:latin typeface="BIZ UDPゴシック" panose="020B0400000000000000" pitchFamily="50" charset="-128"/>
                <a:ea typeface="BIZ UDPゴシック" panose="020B0400000000000000" pitchFamily="50" charset="-128"/>
              </a:rPr>
              <a:t>2</a:t>
            </a:r>
            <a:r>
              <a:rPr lang="ja-JP" altLang="en-US" sz="2800" dirty="0">
                <a:latin typeface="BIZ UDPゴシック" panose="020B0400000000000000" pitchFamily="50" charset="-128"/>
                <a:ea typeface="BIZ UDPゴシック" panose="020B0400000000000000" pitchFamily="50" charset="-128"/>
              </a:rPr>
              <a:t>日前～前日までに約</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時間半かけて作成するので負担が大きい</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欠席者が出るとシフトの変更が容易にできず不便</a:t>
            </a:r>
            <a:endParaRPr lang="en-US" altLang="ja-JP" sz="2800"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329FC429-1C61-5220-B065-D945B2B8FCAA}"/>
              </a:ext>
            </a:extLst>
          </p:cNvPr>
          <p:cNvSpPr>
            <a:spLocks noGrp="1"/>
          </p:cNvSpPr>
          <p:nvPr>
            <p:ph type="sldNum" sz="quarter" idx="12"/>
          </p:nvPr>
        </p:nvSpPr>
        <p:spPr/>
        <p:txBody>
          <a:bodyPr/>
          <a:lstStyle/>
          <a:p>
            <a:fld id="{3372C11A-8DB7-4A19-8AAD-23392325AF46}" type="slidenum">
              <a:rPr kumimoji="1" lang="ja-JP" altLang="en-US" smtClean="0"/>
              <a:t>5</a:t>
            </a:fld>
            <a:endParaRPr kumimoji="1" lang="ja-JP" altLang="en-US"/>
          </a:p>
        </p:txBody>
      </p:sp>
    </p:spTree>
    <p:extLst>
      <p:ext uri="{BB962C8B-B14F-4D97-AF65-F5344CB8AC3E}">
        <p14:creationId xmlns:p14="http://schemas.microsoft.com/office/powerpoint/2010/main" val="180926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618E-E4F0-F232-7397-F70BA8A1DB4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研究内容</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E9A53031-529D-4C35-51A9-4AD88067E633}"/>
              </a:ext>
            </a:extLst>
          </p:cNvPr>
          <p:cNvSpPr>
            <a:spLocks noGrp="1"/>
          </p:cNvSpPr>
          <p:nvPr>
            <p:ph idx="1"/>
          </p:nvPr>
        </p:nvSpPr>
        <p:spPr>
          <a:xfrm>
            <a:off x="2678845" y="2791744"/>
            <a:ext cx="1383901" cy="430887"/>
          </a:xfrm>
        </p:spPr>
        <p:txBody>
          <a:bodyPr>
            <a:normAutofit lnSpcReduction="10000"/>
          </a:bodyPr>
          <a:lstStyle/>
          <a:p>
            <a:pPr marL="0" indent="0" algn="ctr">
              <a:buNone/>
            </a:pPr>
            <a:r>
              <a:rPr lang="ja-JP" altLang="en-US" sz="2200" dirty="0">
                <a:latin typeface="BIZ UDPゴシック" panose="020B0400000000000000" pitchFamily="50" charset="-128"/>
                <a:ea typeface="BIZ UDPゴシック" panose="020B0400000000000000" pitchFamily="50" charset="-128"/>
              </a:rPr>
              <a:t>第</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段階</a:t>
            </a:r>
            <a:endParaRPr lang="en-US" altLang="ja-JP" sz="2200" dirty="0">
              <a:latin typeface="BIZ UDPゴシック" panose="020B0400000000000000" pitchFamily="50" charset="-128"/>
              <a:ea typeface="BIZ UDPゴシック" panose="020B0400000000000000" pitchFamily="50" charset="-128"/>
            </a:endParaRPr>
          </a:p>
        </p:txBody>
      </p:sp>
      <p:sp>
        <p:nvSpPr>
          <p:cNvPr id="5" name="矢印: 右 4">
            <a:extLst>
              <a:ext uri="{FF2B5EF4-FFF2-40B4-BE49-F238E27FC236}">
                <a16:creationId xmlns:a16="http://schemas.microsoft.com/office/drawing/2014/main" id="{300741FE-EF2A-1A28-D730-02210D463911}"/>
              </a:ext>
            </a:extLst>
          </p:cNvPr>
          <p:cNvSpPr/>
          <p:nvPr/>
        </p:nvSpPr>
        <p:spPr>
          <a:xfrm rot="5400000">
            <a:off x="5806581" y="4130337"/>
            <a:ext cx="393587" cy="1257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A1769F9-0F85-92E5-0532-68956FE64555}"/>
              </a:ext>
            </a:extLst>
          </p:cNvPr>
          <p:cNvSpPr/>
          <p:nvPr/>
        </p:nvSpPr>
        <p:spPr>
          <a:xfrm rot="10800000" flipH="1" flipV="1">
            <a:off x="7106989" y="3217674"/>
            <a:ext cx="3057940" cy="13445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200" dirty="0" err="1">
                <a:latin typeface="BIZ UDPゴシック" panose="020B0400000000000000" pitchFamily="50" charset="-128"/>
                <a:ea typeface="BIZ UDPゴシック" panose="020B0400000000000000" pitchFamily="50" charset="-128"/>
              </a:rPr>
              <a:t>Streamlit</a:t>
            </a:r>
            <a:r>
              <a:rPr kumimoji="1" lang="ja-JP" altLang="en-US" sz="2200" dirty="0">
                <a:latin typeface="BIZ UDPゴシック" panose="020B0400000000000000" pitchFamily="50" charset="-128"/>
                <a:ea typeface="BIZ UDPゴシック" panose="020B0400000000000000" pitchFamily="50" charset="-128"/>
              </a:rPr>
              <a:t>等を用いて</a:t>
            </a:r>
            <a:r>
              <a:rPr kumimoji="1" lang="en-US" altLang="ja-JP" sz="2200" dirty="0">
                <a:latin typeface="BIZ UDPゴシック" panose="020B0400000000000000" pitchFamily="50" charset="-128"/>
                <a:ea typeface="BIZ UDPゴシック" panose="020B0400000000000000" pitchFamily="50" charset="-128"/>
              </a:rPr>
              <a:t>Web</a:t>
            </a:r>
            <a:r>
              <a:rPr kumimoji="1" lang="ja-JP" altLang="en-US" sz="2200" dirty="0">
                <a:latin typeface="BIZ UDPゴシック" panose="020B0400000000000000" pitchFamily="50" charset="-128"/>
                <a:ea typeface="BIZ UDPゴシック" panose="020B0400000000000000" pitchFamily="50" charset="-128"/>
              </a:rPr>
              <a:t>アプリを作成</a:t>
            </a:r>
          </a:p>
        </p:txBody>
      </p:sp>
      <p:sp>
        <p:nvSpPr>
          <p:cNvPr id="7" name="加算記号 6">
            <a:extLst>
              <a:ext uri="{FF2B5EF4-FFF2-40B4-BE49-F238E27FC236}">
                <a16:creationId xmlns:a16="http://schemas.microsoft.com/office/drawing/2014/main" id="{4DB0C3B6-B1CE-9478-CC75-B0C7337039CF}"/>
              </a:ext>
            </a:extLst>
          </p:cNvPr>
          <p:cNvSpPr/>
          <p:nvPr/>
        </p:nvSpPr>
        <p:spPr>
          <a:xfrm>
            <a:off x="5673177" y="3524262"/>
            <a:ext cx="660400" cy="7313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C67F7894-2FF4-69F1-1946-AA1E4FBA4EF8}"/>
              </a:ext>
            </a:extLst>
          </p:cNvPr>
          <p:cNvSpPr/>
          <p:nvPr/>
        </p:nvSpPr>
        <p:spPr>
          <a:xfrm>
            <a:off x="3107129" y="5066333"/>
            <a:ext cx="5792489" cy="9871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スマホ上で気軽に使えるシフトに！！</a:t>
            </a:r>
          </a:p>
        </p:txBody>
      </p:sp>
      <p:sp>
        <p:nvSpPr>
          <p:cNvPr id="4" name="四角形: 角を丸くする 3">
            <a:extLst>
              <a:ext uri="{FF2B5EF4-FFF2-40B4-BE49-F238E27FC236}">
                <a16:creationId xmlns:a16="http://schemas.microsoft.com/office/drawing/2014/main" id="{2E6A1F2C-E6A4-18AF-95A4-C28ADD0D6190}"/>
              </a:ext>
            </a:extLst>
          </p:cNvPr>
          <p:cNvSpPr/>
          <p:nvPr/>
        </p:nvSpPr>
        <p:spPr>
          <a:xfrm rot="10800000" flipH="1" flipV="1">
            <a:off x="1841827" y="3217674"/>
            <a:ext cx="3057939" cy="13445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最適化モデルの作成</a:t>
            </a:r>
          </a:p>
        </p:txBody>
      </p:sp>
      <p:sp>
        <p:nvSpPr>
          <p:cNvPr id="11" name="テキスト ボックス 10">
            <a:extLst>
              <a:ext uri="{FF2B5EF4-FFF2-40B4-BE49-F238E27FC236}">
                <a16:creationId xmlns:a16="http://schemas.microsoft.com/office/drawing/2014/main" id="{52C56A15-5F8C-F2CF-4933-3A2090C09D17}"/>
              </a:ext>
            </a:extLst>
          </p:cNvPr>
          <p:cNvSpPr txBox="1"/>
          <p:nvPr/>
        </p:nvSpPr>
        <p:spPr>
          <a:xfrm>
            <a:off x="7945499" y="2786787"/>
            <a:ext cx="1380919" cy="430887"/>
          </a:xfrm>
          <a:prstGeom prst="rect">
            <a:avLst/>
          </a:prstGeom>
          <a:noFill/>
        </p:spPr>
        <p:txBody>
          <a:bodyPr wrap="square" rtlCol="0">
            <a:spAutoFit/>
          </a:bodyPr>
          <a:lstStyle/>
          <a:p>
            <a:pPr algn="ctr"/>
            <a:r>
              <a:rPr kumimoji="1" lang="ja-JP" altLang="en-US" sz="2200" dirty="0">
                <a:latin typeface="BIZ UDPゴシック" panose="020B0400000000000000" pitchFamily="50" charset="-128"/>
                <a:ea typeface="BIZ UDPゴシック" panose="020B0400000000000000" pitchFamily="50" charset="-128"/>
              </a:rPr>
              <a:t>第</a:t>
            </a:r>
            <a:r>
              <a:rPr kumimoji="1" lang="en-US" altLang="ja-JP" sz="2200" dirty="0">
                <a:latin typeface="BIZ UDPゴシック" panose="020B0400000000000000" pitchFamily="50" charset="-128"/>
                <a:ea typeface="BIZ UDPゴシック" panose="020B0400000000000000" pitchFamily="50" charset="-128"/>
              </a:rPr>
              <a:t>2</a:t>
            </a:r>
            <a:r>
              <a:rPr kumimoji="1" lang="ja-JP" altLang="en-US" sz="2200" dirty="0">
                <a:latin typeface="BIZ UDPゴシック" panose="020B0400000000000000" pitchFamily="50" charset="-128"/>
                <a:ea typeface="BIZ UDPゴシック" panose="020B0400000000000000" pitchFamily="50" charset="-128"/>
              </a:rPr>
              <a:t>段階</a:t>
            </a:r>
          </a:p>
        </p:txBody>
      </p:sp>
      <p:sp>
        <p:nvSpPr>
          <p:cNvPr id="9" name="スライド番号プレースホルダー 8">
            <a:extLst>
              <a:ext uri="{FF2B5EF4-FFF2-40B4-BE49-F238E27FC236}">
                <a16:creationId xmlns:a16="http://schemas.microsoft.com/office/drawing/2014/main" id="{1E2F3772-2F35-12A4-6CFC-37FEFE6028D9}"/>
              </a:ext>
            </a:extLst>
          </p:cNvPr>
          <p:cNvSpPr>
            <a:spLocks noGrp="1"/>
          </p:cNvSpPr>
          <p:nvPr>
            <p:ph type="sldNum" sz="quarter" idx="12"/>
          </p:nvPr>
        </p:nvSpPr>
        <p:spPr/>
        <p:txBody>
          <a:bodyPr/>
          <a:lstStyle/>
          <a:p>
            <a:fld id="{3372C11A-8DB7-4A19-8AAD-23392325AF46}" type="slidenum">
              <a:rPr kumimoji="1" lang="ja-JP" altLang="en-US" smtClean="0"/>
              <a:t>6</a:t>
            </a:fld>
            <a:endParaRPr kumimoji="1" lang="ja-JP" altLang="en-US"/>
          </a:p>
        </p:txBody>
      </p:sp>
      <p:sp>
        <p:nvSpPr>
          <p:cNvPr id="12" name="テキスト ボックス 11">
            <a:extLst>
              <a:ext uri="{FF2B5EF4-FFF2-40B4-BE49-F238E27FC236}">
                <a16:creationId xmlns:a16="http://schemas.microsoft.com/office/drawing/2014/main" id="{DA30A3F4-54EB-3F2E-AC83-B1DB8326D9B6}"/>
              </a:ext>
            </a:extLst>
          </p:cNvPr>
          <p:cNvSpPr txBox="1"/>
          <p:nvPr/>
        </p:nvSpPr>
        <p:spPr>
          <a:xfrm>
            <a:off x="1451579" y="1954604"/>
            <a:ext cx="9753600" cy="430887"/>
          </a:xfrm>
          <a:prstGeom prst="rect">
            <a:avLst/>
          </a:prstGeom>
          <a:noFill/>
        </p:spPr>
        <p:txBody>
          <a:bodyPr wrap="square" rtlCol="0">
            <a:spAutoFit/>
          </a:bodyPr>
          <a:lstStyle/>
          <a:p>
            <a:pPr>
              <a:buClr>
                <a:schemeClr val="accent1"/>
              </a:buClr>
            </a:pPr>
            <a:r>
              <a:rPr kumimoji="1" lang="ja-JP" altLang="en-US" sz="2200" dirty="0">
                <a:latin typeface="BIZ UDPゴシック" panose="020B0400000000000000" pitchFamily="50" charset="-128"/>
                <a:ea typeface="BIZ UDPゴシック" panose="020B0400000000000000" pitchFamily="50" charset="-128"/>
              </a:rPr>
              <a:t>最適化を用いて部員が気軽に簡単にシフト表を作成できるようにする</a:t>
            </a:r>
          </a:p>
        </p:txBody>
      </p:sp>
    </p:spTree>
    <p:extLst>
      <p:ext uri="{BB962C8B-B14F-4D97-AF65-F5344CB8AC3E}">
        <p14:creationId xmlns:p14="http://schemas.microsoft.com/office/powerpoint/2010/main" val="55456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4"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8D6A0-6018-FFA3-9DB3-27C1D77BF2B1}"/>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最適化モデルでの制約</a:t>
            </a:r>
            <a:r>
              <a:rPr kumimoji="1" lang="ja-JP" altLang="en-US" sz="4800" dirty="0">
                <a:latin typeface="BIZ UDPゴシック" panose="020B0400000000000000" pitchFamily="50" charset="-128"/>
                <a:ea typeface="BIZ UDPゴシック" panose="020B0400000000000000" pitchFamily="50" charset="-128"/>
              </a:rPr>
              <a:t>条件</a:t>
            </a:r>
            <a:endParaRPr kumimoji="1" lang="ja-JP" altLang="en-US" sz="4800" dirty="0"/>
          </a:p>
        </p:txBody>
      </p:sp>
      <p:sp>
        <p:nvSpPr>
          <p:cNvPr id="6" name="コンテンツ プレースホルダー 5">
            <a:extLst>
              <a:ext uri="{FF2B5EF4-FFF2-40B4-BE49-F238E27FC236}">
                <a16:creationId xmlns:a16="http://schemas.microsoft.com/office/drawing/2014/main" id="{F7ADA86D-1FB8-2058-3852-7584D04456F0}"/>
              </a:ext>
            </a:extLst>
          </p:cNvPr>
          <p:cNvSpPr>
            <a:spLocks noGrp="1"/>
          </p:cNvSpPr>
          <p:nvPr>
            <p:ph sz="half" idx="1"/>
          </p:nvPr>
        </p:nvSpPr>
        <p:spPr>
          <a:xfrm>
            <a:off x="1447330" y="2010878"/>
            <a:ext cx="10175709" cy="3963202"/>
          </a:xfrm>
        </p:spPr>
        <p:txBody>
          <a:bodyPr>
            <a:normAutofit/>
          </a:bodyPr>
          <a:lstStyle/>
          <a:p>
            <a:pPr marL="457200" indent="-457200">
              <a:buFont typeface="+mj-lt"/>
              <a:buAutoNum type="arabicPeriod"/>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つの仕事に</a:t>
            </a: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人を割り当てる</a:t>
            </a:r>
            <a:endParaRPr lang="en-US" alt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400" dirty="0">
                <a:latin typeface="BIZ UDPゴシック" panose="020B0400000000000000" pitchFamily="50" charset="-128"/>
                <a:ea typeface="BIZ UDPゴシック" panose="020B0400000000000000" pitchFamily="50" charset="-128"/>
              </a:rPr>
              <a:t>同じスロットに同じ部員を割り当てない</a:t>
            </a:r>
            <a:endParaRPr lang="en-US" alt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400" dirty="0">
                <a:latin typeface="BIZ UDPゴシック" panose="020B0400000000000000" pitchFamily="50" charset="-128"/>
                <a:ea typeface="BIZ UDPゴシック" panose="020B0400000000000000" pitchFamily="50" charset="-128"/>
              </a:rPr>
              <a:t>出演している</a:t>
            </a:r>
            <a:r>
              <a:rPr lang="ja-JP" altLang="en-US" sz="2400" dirty="0">
                <a:latin typeface="BIZ UDPゴシック" panose="020B0400000000000000" pitchFamily="50" charset="-128"/>
                <a:ea typeface="BIZ UDPゴシック" panose="020B0400000000000000" pitchFamily="50" charset="-128"/>
              </a:rPr>
              <a:t>部員</a:t>
            </a:r>
            <a:r>
              <a:rPr kumimoji="1" lang="ja-JP" altLang="en-US" sz="2400" dirty="0">
                <a:latin typeface="BIZ UDPゴシック" panose="020B0400000000000000" pitchFamily="50" charset="-128"/>
                <a:ea typeface="BIZ UDPゴシック" panose="020B0400000000000000" pitchFamily="50" charset="-128"/>
              </a:rPr>
              <a:t>以外を仕事に割り当てる</a:t>
            </a:r>
            <a:endParaRPr lang="en-US" alt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400" dirty="0">
                <a:latin typeface="BIZ UDPゴシック" panose="020B0400000000000000" pitchFamily="50" charset="-128"/>
                <a:ea typeface="BIZ UDPゴシック" panose="020B0400000000000000" pitchFamily="50" charset="-128"/>
              </a:rPr>
              <a:t>出来るだけ部員を均等に割り当てる</a:t>
            </a:r>
            <a:endParaRPr lang="en-US" alt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400" dirty="0">
                <a:latin typeface="BIZ UDPゴシック" panose="020B0400000000000000" pitchFamily="50" charset="-128"/>
                <a:ea typeface="BIZ UDPゴシック" panose="020B0400000000000000" pitchFamily="50" charset="-128"/>
              </a:rPr>
              <a:t>出来るだけ連続して仕事をさせない</a:t>
            </a:r>
            <a:endParaRPr lang="en-US" alt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400" dirty="0">
                <a:latin typeface="BIZ UDPゴシック" panose="020B0400000000000000" pitchFamily="50" charset="-128"/>
                <a:ea typeface="BIZ UDPゴシック" panose="020B0400000000000000" pitchFamily="50" charset="-128"/>
              </a:rPr>
              <a:t>出来るだけ</a:t>
            </a:r>
            <a:r>
              <a:rPr kumimoji="1" lang="ja-JP" altLang="en-US" sz="2400" dirty="0">
                <a:latin typeface="BIZ UDPゴシック" panose="020B0400000000000000" pitchFamily="50" charset="-128"/>
                <a:ea typeface="BIZ UDPゴシック" panose="020B0400000000000000" pitchFamily="50" charset="-128"/>
              </a:rPr>
              <a:t>出演者は出番の前後のシフトには割り当てない</a:t>
            </a:r>
            <a:endParaRPr lang="en-US" altLang="ja-JP" sz="2400" dirty="0">
              <a:latin typeface="BIZ UDPゴシック" panose="020B0400000000000000" pitchFamily="50" charset="-128"/>
              <a:ea typeface="BIZ UDPゴシック" panose="020B0400000000000000" pitchFamily="50" charset="-128"/>
            </a:endParaRPr>
          </a:p>
          <a:p>
            <a:endParaRPr lang="ja-JP" altLang="en-US" dirty="0"/>
          </a:p>
        </p:txBody>
      </p:sp>
      <p:sp>
        <p:nvSpPr>
          <p:cNvPr id="3" name="スライド番号プレースホルダー 2">
            <a:extLst>
              <a:ext uri="{FF2B5EF4-FFF2-40B4-BE49-F238E27FC236}">
                <a16:creationId xmlns:a16="http://schemas.microsoft.com/office/drawing/2014/main" id="{30D776EA-CE9F-9008-BB43-DF0377349862}"/>
              </a:ext>
            </a:extLst>
          </p:cNvPr>
          <p:cNvSpPr>
            <a:spLocks noGrp="1"/>
          </p:cNvSpPr>
          <p:nvPr>
            <p:ph type="sldNum" sz="quarter" idx="12"/>
          </p:nvPr>
        </p:nvSpPr>
        <p:spPr/>
        <p:txBody>
          <a:bodyPr/>
          <a:lstStyle/>
          <a:p>
            <a:fld id="{3372C11A-8DB7-4A19-8AAD-23392325AF46}" type="slidenum">
              <a:rPr kumimoji="1" lang="ja-JP" altLang="en-US" smtClean="0"/>
              <a:t>7</a:t>
            </a:fld>
            <a:endParaRPr kumimoji="1" lang="ja-JP" altLang="en-US"/>
          </a:p>
        </p:txBody>
      </p:sp>
    </p:spTree>
    <p:extLst>
      <p:ext uri="{BB962C8B-B14F-4D97-AF65-F5344CB8AC3E}">
        <p14:creationId xmlns:p14="http://schemas.microsoft.com/office/powerpoint/2010/main" val="119565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88558-C27C-486D-03BF-7BDB06FC8F8B}"/>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まとめ</a:t>
            </a:r>
          </a:p>
        </p:txBody>
      </p:sp>
      <p:sp>
        <p:nvSpPr>
          <p:cNvPr id="3" name="コンテンツ プレースホルダー 2">
            <a:extLst>
              <a:ext uri="{FF2B5EF4-FFF2-40B4-BE49-F238E27FC236}">
                <a16:creationId xmlns:a16="http://schemas.microsoft.com/office/drawing/2014/main" id="{F7B1EA30-26FA-160A-5E21-0673217D3FEB}"/>
              </a:ext>
            </a:extLst>
          </p:cNvPr>
          <p:cNvSpPr>
            <a:spLocks noGrp="1"/>
          </p:cNvSpPr>
          <p:nvPr>
            <p:ph idx="1"/>
          </p:nvPr>
        </p:nvSpPr>
        <p:spPr>
          <a:xfrm>
            <a:off x="1451579" y="2015732"/>
            <a:ext cx="10344181" cy="3450613"/>
          </a:xfrm>
        </p:spPr>
        <p:txBody>
          <a:bodyPr>
            <a:normAutofit/>
          </a:bodyPr>
          <a:lstStyle/>
          <a:p>
            <a:r>
              <a:rPr kumimoji="1" lang="ja-JP" altLang="en-US" sz="2800" dirty="0">
                <a:latin typeface="BIZ UDPゴシック" panose="020B0400000000000000" pitchFamily="50" charset="-128"/>
                <a:ea typeface="BIZ UDPゴシック" panose="020B0400000000000000" pitchFamily="50" charset="-128"/>
              </a:rPr>
              <a:t>最適化を用いて、シフト作成の効率化を図る</a:t>
            </a:r>
            <a:r>
              <a:rPr lang="en-US" altLang="ja-JP" sz="2800" dirty="0">
                <a:latin typeface="BIZ UDPゴシック" panose="020B0400000000000000" pitchFamily="50" charset="-128"/>
                <a:ea typeface="BIZ UDPゴシック" panose="020B0400000000000000" pitchFamily="50" charset="-128"/>
              </a:rPr>
              <a:t>Web</a:t>
            </a:r>
            <a:r>
              <a:rPr lang="ja-JP" altLang="en-US" sz="2800" dirty="0">
                <a:latin typeface="BIZ UDPゴシック" panose="020B0400000000000000" pitchFamily="50" charset="-128"/>
                <a:ea typeface="BIZ UDPゴシック" panose="020B0400000000000000" pitchFamily="50" charset="-128"/>
              </a:rPr>
              <a:t>アプリ</a:t>
            </a:r>
            <a:r>
              <a:rPr kumimoji="1" lang="ja-JP" altLang="en-US" sz="2800" dirty="0">
                <a:latin typeface="BIZ UDPゴシック" panose="020B0400000000000000" pitchFamily="50" charset="-128"/>
                <a:ea typeface="BIZ UDPゴシック" panose="020B0400000000000000" pitchFamily="50" charset="-128"/>
              </a:rPr>
              <a:t>を構築</a:t>
            </a:r>
            <a:endParaRPr kumimoji="1"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部員がいつでも、どこでも気軽にシフト表を作成・変更</a:t>
            </a:r>
            <a:endParaRPr lang="en-US" altLang="ja-JP" sz="2800"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022C009F-15A5-E509-E1D6-BA333E749067}"/>
              </a:ext>
            </a:extLst>
          </p:cNvPr>
          <p:cNvSpPr>
            <a:spLocks noGrp="1"/>
          </p:cNvSpPr>
          <p:nvPr>
            <p:ph type="sldNum" sz="quarter" idx="12"/>
          </p:nvPr>
        </p:nvSpPr>
        <p:spPr/>
        <p:txBody>
          <a:bodyPr/>
          <a:lstStyle/>
          <a:p>
            <a:fld id="{3372C11A-8DB7-4A19-8AAD-23392325AF46}" type="slidenum">
              <a:rPr kumimoji="1" lang="ja-JP" altLang="en-US" smtClean="0"/>
              <a:t>8</a:t>
            </a:fld>
            <a:endParaRPr kumimoji="1" lang="ja-JP" altLang="en-US"/>
          </a:p>
        </p:txBody>
      </p:sp>
    </p:spTree>
    <p:extLst>
      <p:ext uri="{BB962C8B-B14F-4D97-AF65-F5344CB8AC3E}">
        <p14:creationId xmlns:p14="http://schemas.microsoft.com/office/powerpoint/2010/main" val="311648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D22B5A-2443-7105-288E-BA399050146D}"/>
              </a:ext>
            </a:extLst>
          </p:cNvPr>
          <p:cNvSpPr txBox="1"/>
          <p:nvPr/>
        </p:nvSpPr>
        <p:spPr>
          <a:xfrm>
            <a:off x="2600960" y="2782669"/>
            <a:ext cx="6990080"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ご清聴ありがとうございました</a:t>
            </a:r>
          </a:p>
        </p:txBody>
      </p:sp>
      <p:sp>
        <p:nvSpPr>
          <p:cNvPr id="3" name="スライド番号プレースホルダー 2">
            <a:extLst>
              <a:ext uri="{FF2B5EF4-FFF2-40B4-BE49-F238E27FC236}">
                <a16:creationId xmlns:a16="http://schemas.microsoft.com/office/drawing/2014/main" id="{FDFC7C07-DEEB-69E0-6499-FF808EFA2522}"/>
              </a:ext>
            </a:extLst>
          </p:cNvPr>
          <p:cNvSpPr>
            <a:spLocks noGrp="1"/>
          </p:cNvSpPr>
          <p:nvPr>
            <p:ph type="sldNum" sz="quarter" idx="12"/>
          </p:nvPr>
        </p:nvSpPr>
        <p:spPr/>
        <p:txBody>
          <a:bodyPr/>
          <a:lstStyle/>
          <a:p>
            <a:fld id="{3372C11A-8DB7-4A19-8AAD-23392325AF46}" type="slidenum">
              <a:rPr kumimoji="1" lang="ja-JP" altLang="en-US" smtClean="0"/>
              <a:t>9</a:t>
            </a:fld>
            <a:endParaRPr kumimoji="1" lang="ja-JP" altLang="en-US"/>
          </a:p>
        </p:txBody>
      </p:sp>
    </p:spTree>
    <p:extLst>
      <p:ext uri="{BB962C8B-B14F-4D97-AF65-F5344CB8AC3E}">
        <p14:creationId xmlns:p14="http://schemas.microsoft.com/office/powerpoint/2010/main" val="34277450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5683</TotalTime>
  <Words>259</Words>
  <Application>Microsoft Office PowerPoint</Application>
  <PresentationFormat>ワイド画面</PresentationFormat>
  <Paragraphs>48</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BIZ UDPゴシック</vt:lpstr>
      <vt:lpstr>游ゴシック</vt:lpstr>
      <vt:lpstr>Arial</vt:lpstr>
      <vt:lpstr>Gill Sans MT</vt:lpstr>
      <vt:lpstr>ギャラリー</vt:lpstr>
      <vt:lpstr>最適化による ライブ裏方仕事のシフト作成</vt:lpstr>
      <vt:lpstr>目次</vt:lpstr>
      <vt:lpstr>はじめに</vt:lpstr>
      <vt:lpstr>裏方仕事のシフト表の例</vt:lpstr>
      <vt:lpstr>シフト作成の現状</vt:lpstr>
      <vt:lpstr>研究内容</vt:lpstr>
      <vt:lpstr>最適化モデルでの制約条件</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最適化を用いた部活動での ライブ時のシフト作成</dc:title>
  <dc:creator>西村 友稀</dc:creator>
  <cp:lastModifiedBy>西村 友稀</cp:lastModifiedBy>
  <cp:revision>5</cp:revision>
  <dcterms:created xsi:type="dcterms:W3CDTF">2023-04-08T13:48:41Z</dcterms:created>
  <dcterms:modified xsi:type="dcterms:W3CDTF">2023-05-15T15:19:14Z</dcterms:modified>
</cp:coreProperties>
</file>