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6FC7-1E75-4C5F-B7B9-29FBF8195E05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DE12F1B-9579-413C-BD62-2CC7427E0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69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6FC7-1E75-4C5F-B7B9-29FBF8195E05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F1B-9579-413C-BD62-2CC7427E0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75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6FC7-1E75-4C5F-B7B9-29FBF8195E05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F1B-9579-413C-BD62-2CC7427E0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82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6FC7-1E75-4C5F-B7B9-29FBF8195E05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F1B-9579-413C-BD62-2CC7427E0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92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6FC7-1E75-4C5F-B7B9-29FBF8195E05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F1B-9579-413C-BD62-2CC7427E0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77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6FC7-1E75-4C5F-B7B9-29FBF8195E05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F1B-9579-413C-BD62-2CC7427E0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43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6FC7-1E75-4C5F-B7B9-29FBF8195E05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F1B-9579-413C-BD62-2CC7427E0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9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6FC7-1E75-4C5F-B7B9-29FBF8195E05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F1B-9579-413C-BD62-2CC7427E0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2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6FC7-1E75-4C5F-B7B9-29FBF8195E05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F1B-9579-413C-BD62-2CC7427E0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85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6FC7-1E75-4C5F-B7B9-29FBF8195E05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F1B-9579-413C-BD62-2CC7427E0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1106FC7-1E75-4C5F-B7B9-29FBF8195E05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2F1B-9579-413C-BD62-2CC7427E0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69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06FC7-1E75-4C5F-B7B9-29FBF8195E05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DE12F1B-9579-413C-BD62-2CC7427E0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59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7C810-E5D8-D6B0-8439-BB912C045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188B3D-CA24-E6C9-036C-D8572272F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西村友稀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r"/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2023/06/27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12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978412-E65D-F236-703D-8C050A01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最適化モデルでの制約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条件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D4D187-941C-825B-4E58-ABD50B97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つの仕事に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人を割り当てる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同じスロットに同じ部員を割り当てない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出演している</a:t>
            </a: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部員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以外を仕事に割り当てる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出来るだけ部員を均等に割り当てる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出来るだけ連続して仕事をさせない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出来るだけ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出演者は出番の前後のシフトには割り当てない</a:t>
            </a:r>
            <a:endParaRPr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20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A8839-F15B-4DC9-0461-2112D84E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前回までの成果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BD2E5F-DADE-3F58-415F-4F5826B1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制約条件⑤の作成に取り掛かった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条件式はまだ完成していないが、どのようにして作成すべきかを考えた</a:t>
            </a:r>
          </a:p>
        </p:txBody>
      </p:sp>
      <p:pic>
        <p:nvPicPr>
          <p:cNvPr id="4" name="図 3" descr="グラフィカル ユーザー インターフェイス, アプリケーション, テーブル, Excel&#10;&#10;自動的に生成された説明">
            <a:extLst>
              <a:ext uri="{FF2B5EF4-FFF2-40B4-BE49-F238E27FC236}">
                <a16:creationId xmlns:a16="http://schemas.microsoft.com/office/drawing/2014/main" id="{535C1D71-DDD5-9750-C50D-BF44A1621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2" y="3060392"/>
            <a:ext cx="6640917" cy="299308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6CDF44-4A0A-DD8B-05D1-824E002AAA59}"/>
              </a:ext>
            </a:extLst>
          </p:cNvPr>
          <p:cNvSpPr txBox="1"/>
          <p:nvPr/>
        </p:nvSpPr>
        <p:spPr>
          <a:xfrm flipH="1">
            <a:off x="7299956" y="3435790"/>
            <a:ext cx="45546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赤色の枠で囲った部分の合計が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以下になるように、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x[I, j, t]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を用いて定式化する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9462C90-4E11-0E70-9E3E-FDB5E9A1A5C4}"/>
              </a:ext>
            </a:extLst>
          </p:cNvPr>
          <p:cNvSpPr/>
          <p:nvPr/>
        </p:nvSpPr>
        <p:spPr>
          <a:xfrm>
            <a:off x="1137146" y="4491122"/>
            <a:ext cx="931592" cy="18247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33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CB38C2-9098-F7C0-1453-4B58EAE7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今回の成果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FD6441-1427-96BB-BDC3-03192D0BE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36052"/>
            <a:ext cx="9905999" cy="3450613"/>
          </a:xfrm>
        </p:spPr>
        <p:txBody>
          <a:bodyPr>
            <a:normAutofit/>
          </a:bodyPr>
          <a:lstStyle/>
          <a:p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制約条件⑤の作成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for 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in I:</a:t>
            </a:r>
          </a:p>
          <a:p>
            <a:pPr marL="0" indent="0">
              <a:buNone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for t in range(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len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(T)-1):</a:t>
            </a:r>
          </a:p>
          <a:p>
            <a:pPr marL="0" indent="0">
              <a:buNone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model += 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lpSum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(x[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 j, t+1] for j in J) </a:t>
            </a:r>
          </a:p>
          <a:p>
            <a:pPr marL="0" indent="0">
              <a:buNone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　　　　　　　　　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+ 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lpSum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(x[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 j, t+2] for j in J) &lt;= 1</a:t>
            </a:r>
            <a:endParaRPr kumimoji="1" lang="ja-JP" altLang="en-US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280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D1BDE7-FFBC-2E90-9841-4EDE5B7A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今回の成果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0240F1-A114-FA9B-B39C-A3CCF2DFE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決定変数を追加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 = {}</a:t>
            </a:r>
          </a:p>
          <a:p>
            <a:pPr marL="0" indent="0">
              <a:buNone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for 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in I:</a:t>
            </a:r>
          </a:p>
          <a:p>
            <a:pPr marL="0" indent="0">
              <a:buNone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for t in T:</a:t>
            </a:r>
          </a:p>
          <a:p>
            <a:pPr marL="0" indent="0">
              <a:buNone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z[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 t] = 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LpVariable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f'z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{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}, {t}', cat=</a:t>
            </a:r>
            <a:r>
              <a:rPr kumimoji="1" lang="en-US" altLang="ja-JP" sz="2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LpBinary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505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16C35-D6B9-4DBF-413D-045A0678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今回の成果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CB93578-03D5-BF1A-0376-94CD22B5B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10303541" cy="4037749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制約条件⑤を改良</a:t>
                </a:r>
                <a:endParaRPr kumimoji="1" lang="en-US" altLang="ja-JP" sz="2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for </a:t>
                </a:r>
                <a:r>
                  <a:rPr kumimoji="1" lang="en-US" altLang="ja-JP" sz="22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i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 in I:</a:t>
                </a:r>
              </a:p>
              <a:p>
                <a:pPr marL="0" indent="0">
                  <a:buNone/>
                </a:pPr>
                <a:r>
                  <a:rPr kumimoji="1"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　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    for t in range(</a:t>
                </a:r>
                <a:r>
                  <a:rPr kumimoji="1" lang="en-US" altLang="ja-JP" sz="22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len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(T)-1):</a:t>
                </a:r>
              </a:p>
              <a:p>
                <a:pPr marL="0" indent="0">
                  <a:buNone/>
                </a:pPr>
                <a:r>
                  <a:rPr kumimoji="1"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　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        model += </a:t>
                </a:r>
                <a:r>
                  <a:rPr kumimoji="1" lang="en-US" altLang="ja-JP" sz="22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lpSum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(x[</a:t>
                </a:r>
                <a:r>
                  <a:rPr kumimoji="1" lang="en-US" altLang="ja-JP" sz="22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i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, j, t+1] for j in J) </a:t>
                </a:r>
              </a:p>
              <a:p>
                <a:pPr marL="0" indent="0">
                  <a:buNone/>
                </a:pPr>
                <a:r>
                  <a:rPr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　　　　　　　　　　　　　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+ </a:t>
                </a:r>
                <a:r>
                  <a:rPr kumimoji="1" lang="en-US" altLang="ja-JP" sz="22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lpSum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(x[</a:t>
                </a:r>
                <a:r>
                  <a:rPr kumimoji="1" lang="en-US" altLang="ja-JP" sz="22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i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, j, t+2] for j in J) &lt;= 1 + z[</a:t>
                </a:r>
                <a:r>
                  <a:rPr kumimoji="1" lang="en-US" altLang="ja-JP" sz="22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i</a:t>
                </a:r>
                <a:r>
                  <a:rPr kumimoji="1" lang="en-US" altLang="ja-JP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, t+1]</a:t>
                </a:r>
              </a:p>
              <a:p>
                <a:r>
                  <a:rPr lang="ja-JP" altLang="en-US" sz="2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目的関数を変更</a:t>
                </a:r>
                <a:endParaRPr lang="en-US" altLang="ja-JP" sz="2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𝑀𝑖𝑛</m:t>
                    </m:r>
                    <m:nary>
                      <m:naryPr>
                        <m:chr m:val="∑"/>
                        <m:ctrlPr>
                          <a:rPr lang="en-US" altLang="ja-JP" sz="220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𝑖</m:t>
                        </m:r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=1</m:t>
                        </m:r>
                      </m:sub>
                      <m:sup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9</m:t>
                        </m:r>
                      </m:sup>
                      <m:e>
                        <m:sSub>
                          <m:sSubPr>
                            <m:ctrlPr>
                              <a:rPr lang="en-US" altLang="ja-JP" sz="220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ja-JP" sz="220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𝑖</m:t>
                        </m:r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=1</m:t>
                        </m:r>
                      </m:sub>
                      <m:sup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9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ja-JP" sz="220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𝑡</m:t>
                            </m:r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8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ja-JP" sz="220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  <m:t>𝑖</m:t>
                                </m:r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  <m:t>,</m:t>
                                </m:r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ja-JP" sz="220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𝑖</m:t>
                        </m:r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=1</m:t>
                        </m:r>
                      </m:sub>
                      <m:sup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</a:rPr>
                          <m:t>9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ja-JP" sz="220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𝑡</m:t>
                            </m:r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</a:rPr>
                              <m:t>8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ja-JP" sz="220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  <m:t>𝑖</m:t>
                                </m:r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  <m:t>,</m:t>
                                </m:r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  <a:ea typeface="BIZ UDPゴシック" panose="020B0400000000000000" pitchFamily="50" charset="-128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ja-JP" sz="2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CB93578-03D5-BF1A-0376-94CD22B5B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10303541" cy="4037749"/>
              </a:xfrm>
              <a:blipFill>
                <a:blip r:embed="rId2"/>
                <a:stretch>
                  <a:fillRect l="-651" t="-755" b="-11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23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4E4249-2107-DCF2-9F1B-28321D48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次回までに行うこと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3EE8AD-4B72-49B5-0E1B-C9A865C7E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制約条件⑤の修正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Web</a:t>
            </a:r>
            <a:r>
              <a:rPr lang="ja-JP" altLang="en-US" sz="22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アプリに関する情報収集</a:t>
            </a:r>
            <a:endParaRPr kumimoji="1" lang="ja-JP" altLang="en-US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2115582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12E1EF17AD4024F9B5B96097DB73DCD" ma:contentTypeVersion="8" ma:contentTypeDescription="新しいドキュメントを作成します。" ma:contentTypeScope="" ma:versionID="657dbf2d7489d267d448e81c9697df83">
  <xsd:schema xmlns:xsd="http://www.w3.org/2001/XMLSchema" xmlns:xs="http://www.w3.org/2001/XMLSchema" xmlns:p="http://schemas.microsoft.com/office/2006/metadata/properties" xmlns:ns3="30a29e84-da3f-46e3-a7f0-c06d71daf951" targetNamespace="http://schemas.microsoft.com/office/2006/metadata/properties" ma:root="true" ma:fieldsID="f332be12f46f2711f67cdbb314a3998e" ns3:_="">
    <xsd:import namespace="30a29e84-da3f-46e3-a7f0-c06d71daf9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29e84-da3f-46e3-a7f0-c06d71daf9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FB445F-8747-43D3-AC0C-6F76F53F3B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73E3EA-9989-400F-8FF2-1D64130C75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a29e84-da3f-46e3-a7f0-c06d71daf9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B2981B-D4FD-43E8-B148-48FCF539957F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30a29e84-da3f-46e3-a7f0-c06d71daf95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</TotalTime>
  <Words>330</Words>
  <Application>Microsoft Office PowerPoint</Application>
  <PresentationFormat>ワイド画面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BIZ UDPゴシック</vt:lpstr>
      <vt:lpstr>Arial</vt:lpstr>
      <vt:lpstr>Cambria Math</vt:lpstr>
      <vt:lpstr>Gill Sans MT</vt:lpstr>
      <vt:lpstr>ギャラリー</vt:lpstr>
      <vt:lpstr>進捗報告</vt:lpstr>
      <vt:lpstr>最適化モデルでの制約条件</vt:lpstr>
      <vt:lpstr>前回までの成果</vt:lpstr>
      <vt:lpstr>今回の成果</vt:lpstr>
      <vt:lpstr>今回の成果</vt:lpstr>
      <vt:lpstr>今回の成果</vt:lpstr>
      <vt:lpstr>次回までに行うこと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西村 友稀</dc:creator>
  <cp:lastModifiedBy>Tomoki Nishimura</cp:lastModifiedBy>
  <cp:revision>1</cp:revision>
  <dcterms:created xsi:type="dcterms:W3CDTF">2023-06-26T12:12:37Z</dcterms:created>
  <dcterms:modified xsi:type="dcterms:W3CDTF">2023-06-26T13:03:58Z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0x010100B12E1EF17AD4024F9B5B96097DB73DCD</vt:lpwstr>
  </property>
</Properties>
</file>