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547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3.svg"/><Relationship Id="rId4" Type="http://schemas.openxmlformats.org/officeDocument/2006/relationships/image" Target="../media/image17.sv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g/g-686cb9ad9ea88191af82e42f50a42a00-huriransuque-ding-shen-gao-jing-fei-atohais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freelance_tax_title.png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5029200" y="36576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463040"/>
            <a:ext cx="4572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 err="1">
                <a:solidFill>
                  <a:srgbClr val="030A18"/>
                </a:solidFill>
              </a:rPr>
              <a:t>フリーランス</a:t>
            </a:r>
            <a:endParaRPr lang="en-US" sz="3600" b="1" dirty="0">
              <a:solidFill>
                <a:srgbClr val="030A18"/>
              </a:solidFill>
            </a:endParaRPr>
          </a:p>
          <a:p>
            <a:pPr marL="0" indent="0" algn="l">
              <a:buNone/>
            </a:pPr>
            <a:r>
              <a:rPr lang="en-US" sz="3600" b="1" dirty="0" err="1">
                <a:solidFill>
                  <a:srgbClr val="030A18"/>
                </a:solidFill>
              </a:rPr>
              <a:t>確定申告</a:t>
            </a:r>
            <a:r>
              <a:rPr lang="en-US" sz="3600" b="1" dirty="0">
                <a:solidFill>
                  <a:srgbClr val="030A18"/>
                </a:solidFill>
              </a:rPr>
              <a:t>・</a:t>
            </a:r>
          </a:p>
          <a:p>
            <a:pPr marL="0" indent="0" algn="l">
              <a:buNone/>
            </a:pPr>
            <a:r>
              <a:rPr lang="en-US" sz="3600" b="1" dirty="0" err="1">
                <a:solidFill>
                  <a:srgbClr val="030A18"/>
                </a:solidFill>
              </a:rPr>
              <a:t>経費アドバイザ</a:t>
            </a:r>
            <a:r>
              <a:rPr lang="en-US" sz="3600" b="1" dirty="0">
                <a:solidFill>
                  <a:srgbClr val="030A18"/>
                </a:solidFill>
              </a:rPr>
              <a:t>ー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65760" y="3474720"/>
            <a:ext cx="4572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dirty="0">
                <a:solidFill>
                  <a:srgbClr val="97B1DF"/>
                </a:solidFill>
              </a:rPr>
              <a:t>節税もミス防止も、確定申告の疑問をその場で解決。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We Need It / 課題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5029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個人事業主やフリーランスが抱える悩み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税理士に相談するほどでもない…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経費になるか判断できない…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書類の書き方がわからない…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160" y="128016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00800" y="1325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不安でも相談できない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2160" y="2194560"/>
            <a:ext cx="457200" cy="4572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400800" y="22402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経費かどうか曖昧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52160" y="3108960"/>
            <a:ext cx="457200" cy="4572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400800" y="31546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書類作成が難しい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 / 解決策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371600"/>
            <a:ext cx="548640" cy="5486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88720" y="1280160"/>
            <a:ext cx="731520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Freelance Tax &amp; Expense Advisor</a:t>
            </a:r>
            <a:endParaRPr lang="en-US" sz="14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税務の不安をその場で解消。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i="1" dirty="0">
                <a:solidFill>
                  <a:srgbClr val="97B1DF"/>
                </a:solidFill>
              </a:rPr>
              <a:t>難しい専門用語をやさしく翻訳し、即時に回答します。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57200" y="2834640"/>
            <a:ext cx="80467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必要な情報を明確に提示し、</a:t>
            </a:r>
            <a:endParaRPr lang="en-US" sz="13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記帳・書類作成・節税をサポート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 / 特長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28800"/>
            <a:ext cx="411480" cy="4114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8288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確定申告の基礎知識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286000"/>
            <a:ext cx="36576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青色・白色申告の違いや提出書類、期限を解説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4754880" y="16459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760" y="1828800"/>
            <a:ext cx="411480" cy="4114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94960" y="182880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経費の判断サポート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4937760" y="2286000"/>
            <a:ext cx="36576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経費かどうか迷う項目を明確にし、領収書管理を助言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338328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566160"/>
            <a:ext cx="411480" cy="4114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05840" y="356616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記帳・仕訳ガイド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548640" y="4023360"/>
            <a:ext cx="36576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帳簿の書き方から会計ソフトの使い方までサポート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54880" y="338328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7760" y="3566160"/>
            <a:ext cx="411480" cy="41148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394960" y="3566160"/>
            <a:ext cx="3200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節税 &amp; テンプレート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4937760" y="4023360"/>
            <a:ext cx="36576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節税アイデアの提示と月別テンプレート</a:t>
            </a:r>
            <a:r>
              <a:rPr lang="en-US" sz="1100" dirty="0">
                <a:solidFill>
                  <a:srgbClr val="030A18"/>
                </a:solidFill>
              </a:rPr>
              <a:t>・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チェックリスト生成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 / 使用例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4023360" cy="2194560"/>
          </a:xfrm>
          <a:prstGeom prst="roundRect">
            <a:avLst>
              <a:gd name="adj" fmla="val 41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82880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質問例</a:t>
            </a:r>
            <a:endParaRPr lang="en-US" sz="1300" dirty="0"/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打ち合わせで使ったカフェ代は経費になりますか？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48640" y="260604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3AAFA9"/>
                </a:solidFill>
              </a:rPr>
              <a:t>会議費として計上できる可能性があります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548640" y="28803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3AAFA9"/>
                </a:solidFill>
              </a:rPr>
              <a:t>1人ではなく実際に打ち合わせを行ったことを記録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48640" y="315468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3AAFA9"/>
                </a:solidFill>
              </a:rPr>
              <a:t>日付・目的・相手の氏名をメモし、領収書を保管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4754880" y="1645920"/>
            <a:ext cx="4023360" cy="2194560"/>
          </a:xfrm>
          <a:prstGeom prst="roundRect">
            <a:avLst>
              <a:gd name="adj" fmla="val 41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4937760" y="182880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質問例</a:t>
            </a:r>
            <a:endParaRPr lang="en-US" sz="1300" dirty="0"/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青色申告と白色申告の違いは？</a:t>
            </a:r>
            <a:endParaRPr lang="en-US" sz="13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7853"/>
              </p:ext>
            </p:extLst>
          </p:nvPr>
        </p:nvGraphicFramePr>
        <p:xfrm>
          <a:off x="4937760" y="2560320"/>
          <a:ext cx="3657600" cy="1120140"/>
        </p:xfrm>
        <a:graphic>
          <a:graphicData uri="http://schemas.openxmlformats.org/drawingml/2006/table">
            <a:tbl>
              <a:tblPr/>
              <a:tblGrid>
                <a:gridCol w="1170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青色申告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6B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白色申告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9E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控除・特典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最大65万円の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900" dirty="0" err="1">
                          <a:solidFill>
                            <a:srgbClr val="030A18"/>
                          </a:solidFill>
                        </a:rPr>
                        <a:t>控除など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控除なし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帳簿形式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複式簿記が必要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簡易帳簿でも可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赤字繰越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可能（3年間）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不可</a:t>
                      </a:r>
                      <a:endParaRPr lang="en-US" sz="900" dirty="0"/>
                    </a:p>
                  </a:txBody>
                  <a:tcPr anchor="ctr">
                    <a:lnL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8"/>
          <p:cNvSpPr/>
          <p:nvPr/>
        </p:nvSpPr>
        <p:spPr>
          <a:xfrm>
            <a:off x="4937760" y="365760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i="1" dirty="0">
                <a:solidFill>
                  <a:srgbClr val="3AAFA9"/>
                </a:solidFill>
              </a:rPr>
              <a:t>青色申告は節税効果が高い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/ ユーザー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2880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8288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初めての申告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286000"/>
            <a:ext cx="3657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初めて申告するフリーランスや副業ワーカー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4754880" y="16459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760" y="182880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94960" y="18288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自力で経理管理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4937760" y="2286000"/>
            <a:ext cx="3657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税理士に頼らず自分で帳簿付けをしたい方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34747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65760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05840" y="3657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在宅ワーカー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548640" y="4114800"/>
            <a:ext cx="3657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自宅で働くクリエイターやエンジニア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54880" y="3474720"/>
            <a:ext cx="402336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7760" y="3657600"/>
            <a:ext cx="365760" cy="36576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394960" y="3657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節税・経費に不安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4937760" y="4114800"/>
            <a:ext cx="3657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節税や経費管理に悩みがある方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Behind the Scenes / 技術と安全性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2560320" cy="2011680"/>
          </a:xfrm>
          <a:prstGeom prst="roundRect">
            <a:avLst>
              <a:gd name="adj" fmla="val 454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7452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87452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プロンプト最適化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286000"/>
            <a:ext cx="21945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税務用語を初心者でも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理解しやすい言い換えを実装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3291840" y="1645920"/>
            <a:ext cx="2560320" cy="2011680"/>
          </a:xfrm>
          <a:prstGeom prst="roundRect">
            <a:avLst>
              <a:gd name="adj" fmla="val 454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4720" y="187452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1920" y="187452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法務リスクの配慮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3474720" y="2286000"/>
            <a:ext cx="21945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最終判断は税理士または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税務署へ、と明記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6217920" y="1645920"/>
            <a:ext cx="2560320" cy="2011680"/>
          </a:xfrm>
          <a:prstGeom prst="roundRect">
            <a:avLst>
              <a:gd name="adj" fmla="val 454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800" y="187452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858000" y="187452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UX重視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6400800" y="2286000"/>
            <a:ext cx="219456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簡潔で温かみのある対話を提供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/ まとめ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5943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30A18"/>
                </a:solidFill>
              </a:rPr>
              <a:t>あなたの確定申告をもっとシンプルに。</a:t>
            </a:r>
            <a:endParaRPr lang="en-US" sz="1400" dirty="0"/>
          </a:p>
          <a:p>
            <a:pPr marL="0" indent="0">
              <a:buNone/>
            </a:pPr>
            <a:r>
              <a:rPr lang="en-US" sz="1300" dirty="0">
                <a:solidFill>
                  <a:srgbClr val="030A18"/>
                </a:solidFill>
              </a:rPr>
              <a:t>専門知識は不要。迷った時に、いつでもサポート。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3291840"/>
            <a:ext cx="5943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i="1" dirty="0">
                <a:solidFill>
                  <a:srgbClr val="97B1DF"/>
                </a:solidFill>
              </a:rPr>
              <a:t>節税のチャンスを逃さない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6675120" y="1645920"/>
            <a:ext cx="2286000" cy="2011680"/>
          </a:xfrm>
          <a:prstGeom prst="roundRect">
            <a:avLst>
              <a:gd name="adj" fmla="val 454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6766560" y="1828800"/>
            <a:ext cx="210312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デモを試す</a:t>
            </a:r>
            <a:endParaRPr lang="en-US" sz="1300" dirty="0"/>
          </a:p>
          <a:p>
            <a:pPr marL="0" indent="0">
              <a:buNone/>
            </a:pPr>
            <a:r>
              <a:rPr lang="en-US" sz="1300" b="1" u="sng" dirty="0">
                <a:solidFill>
                  <a:srgbClr val="F29E4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Freelance Tax &amp; Expense Advisor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画面に合わせる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智紀 大塚</cp:lastModifiedBy>
  <cp:revision>2</cp:revision>
  <dcterms:created xsi:type="dcterms:W3CDTF">2025-08-10T02:02:57Z</dcterms:created>
  <dcterms:modified xsi:type="dcterms:W3CDTF">2025-08-10T02:15:00Z</dcterms:modified>
</cp:coreProperties>
</file>