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26" d="100"/>
          <a:sy n="126" d="100"/>
        </p:scale>
        <p:origin x="20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3128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2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5.svg"/><Relationship Id="rId4" Type="http://schemas.openxmlformats.org/officeDocument/2006/relationships/image" Target="../media/image21.sv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6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1.svg"/><Relationship Id="rId4" Type="http://schemas.openxmlformats.org/officeDocument/2006/relationships/image" Target="../media/image27.sv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13" Type="http://schemas.openxmlformats.org/officeDocument/2006/relationships/image" Target="../media/image16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19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svg"/><Relationship Id="rId11" Type="http://schemas.openxmlformats.org/officeDocument/2006/relationships/image" Target="../media/image18.png"/><Relationship Id="rId5" Type="http://schemas.openxmlformats.org/officeDocument/2006/relationships/image" Target="../media/image30.png"/><Relationship Id="rId10" Type="http://schemas.openxmlformats.org/officeDocument/2006/relationships/image" Target="../media/image21.svg"/><Relationship Id="rId4" Type="http://schemas.openxmlformats.org/officeDocument/2006/relationships/image" Target="../media/image29.svg"/><Relationship Id="rId9" Type="http://schemas.openxmlformats.org/officeDocument/2006/relationships/image" Target="../media/image20.png"/><Relationship Id="rId14" Type="http://schemas.openxmlformats.org/officeDocument/2006/relationships/image" Target="../media/image1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hyperlink" Target="https://chatgpt.com/g/g-686c82cfe2e88191a974d81037431cf7-yi-liao-jie-hu-xian-chang-noji-lu-wen-shu-zi-dong-sheng-cheng-asisutanto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home/oai/share/cached_assets_used/medical_title.png"/>
          <p:cNvPicPr>
            <a:picLocks noChangeAspect="1"/>
          </p:cNvPicPr>
          <p:nvPr/>
        </p:nvPicPr>
        <p:blipFill>
          <a:blip r:embed="rId3"/>
          <a:srcRect l="16667" r="16667"/>
          <a:stretch/>
        </p:blipFill>
        <p:spPr>
          <a:xfrm>
            <a:off x="4937760" y="457200"/>
            <a:ext cx="4206240" cy="420624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65760" y="1371600"/>
            <a:ext cx="4572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600" b="1" dirty="0" err="1">
                <a:solidFill>
                  <a:srgbClr val="030A18"/>
                </a:solidFill>
              </a:rPr>
              <a:t>介護・医療記録自動生成アシスタント</a:t>
            </a:r>
            <a:endParaRPr lang="en-US" sz="3600" dirty="0"/>
          </a:p>
        </p:txBody>
      </p:sp>
      <p:sp>
        <p:nvSpPr>
          <p:cNvPr id="4" name="Text 1"/>
          <p:cNvSpPr/>
          <p:nvPr/>
        </p:nvSpPr>
        <p:spPr>
          <a:xfrm>
            <a:off x="365760" y="2377440"/>
            <a:ext cx="45720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100" dirty="0" err="1">
                <a:solidFill>
                  <a:srgbClr val="97B1DF"/>
                </a:solidFill>
              </a:rPr>
              <a:t>記録作成をもっとスムーズに</a:t>
            </a:r>
            <a:r>
              <a:rPr lang="en-US" sz="2100" dirty="0">
                <a:solidFill>
                  <a:srgbClr val="97B1DF"/>
                </a:solidFill>
              </a:rPr>
              <a:t>。</a:t>
            </a:r>
          </a:p>
          <a:p>
            <a:pPr marL="0" indent="0" algn="l">
              <a:buNone/>
            </a:pPr>
            <a:r>
              <a:rPr lang="en-US" sz="2100" dirty="0" err="1">
                <a:solidFill>
                  <a:srgbClr val="97B1DF"/>
                </a:solidFill>
              </a:rPr>
              <a:t>文例に悩む時間をゼロに</a:t>
            </a:r>
            <a:r>
              <a:rPr lang="en-US" sz="2100" dirty="0">
                <a:solidFill>
                  <a:srgbClr val="97B1DF"/>
                </a:solidFill>
              </a:rPr>
              <a:t>。</a:t>
            </a:r>
            <a:endParaRPr lang="en-US" sz="2100" dirty="0"/>
          </a:p>
        </p:txBody>
      </p:sp>
      <p:sp>
        <p:nvSpPr>
          <p:cNvPr id="6" name="Text 3"/>
          <p:cNvSpPr/>
          <p:nvPr/>
        </p:nvSpPr>
        <p:spPr>
          <a:xfrm>
            <a:off x="365760" y="3749040"/>
            <a:ext cx="45720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0" i="1" dirty="0">
                <a:solidFill>
                  <a:srgbClr val="F29E40"/>
                </a:solidFill>
              </a:rPr>
              <a:t>"</a:t>
            </a:r>
            <a:r>
              <a:rPr lang="en-US" sz="1200" i="1" dirty="0" err="1">
                <a:solidFill>
                  <a:srgbClr val="F29E40"/>
                </a:solidFill>
              </a:rPr>
              <a:t>介護・医療記録の作成をもっとスムーズに</a:t>
            </a:r>
            <a:r>
              <a:rPr lang="en-US" sz="1200" i="1" dirty="0">
                <a:solidFill>
                  <a:srgbClr val="F29E40"/>
                </a:solidFill>
              </a:rPr>
              <a:t>。</a:t>
            </a:r>
          </a:p>
          <a:p>
            <a:pPr marL="0" indent="0" algn="l">
              <a:buNone/>
            </a:pPr>
            <a:r>
              <a:rPr lang="en-US" sz="1200" i="1" dirty="0" err="1">
                <a:solidFill>
                  <a:srgbClr val="F29E40"/>
                </a:solidFill>
              </a:rPr>
              <a:t>文例に悩む時間をゼロに</a:t>
            </a:r>
            <a:r>
              <a:rPr lang="en-US" sz="1200" i="1" dirty="0">
                <a:solidFill>
                  <a:srgbClr val="F29E40"/>
                </a:solidFill>
              </a:rPr>
              <a:t>。"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Agenda / アジェンダ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365760" y="1645920"/>
            <a:ext cx="2621280" cy="1463040"/>
          </a:xfrm>
          <a:prstGeom prst="roundRect">
            <a:avLst>
              <a:gd name="adj" fmla="val 6250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640" y="1874520"/>
            <a:ext cx="320040" cy="32004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914400" y="1856232"/>
            <a:ext cx="207264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030A18"/>
                </a:solidFill>
              </a:rPr>
              <a:t>Overview</a:t>
            </a:r>
            <a:endParaRPr lang="en-US" sz="1300" dirty="0"/>
          </a:p>
        </p:txBody>
      </p:sp>
      <p:sp>
        <p:nvSpPr>
          <p:cNvPr id="6" name="Shape 3"/>
          <p:cNvSpPr/>
          <p:nvPr/>
        </p:nvSpPr>
        <p:spPr>
          <a:xfrm>
            <a:off x="3261360" y="1645920"/>
            <a:ext cx="2621280" cy="1463040"/>
          </a:xfrm>
          <a:prstGeom prst="roundRect">
            <a:avLst>
              <a:gd name="adj" fmla="val 6250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44240" y="1874520"/>
            <a:ext cx="320040" cy="32004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3810000" y="1856232"/>
            <a:ext cx="207264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030A18"/>
                </a:solidFill>
              </a:rPr>
              <a:t>Features</a:t>
            </a:r>
            <a:endParaRPr lang="en-US" sz="1300" dirty="0"/>
          </a:p>
        </p:txBody>
      </p:sp>
      <p:sp>
        <p:nvSpPr>
          <p:cNvPr id="9" name="Shape 5"/>
          <p:cNvSpPr/>
          <p:nvPr/>
        </p:nvSpPr>
        <p:spPr>
          <a:xfrm>
            <a:off x="6156960" y="1645920"/>
            <a:ext cx="2621280" cy="1463040"/>
          </a:xfrm>
          <a:prstGeom prst="roundRect">
            <a:avLst>
              <a:gd name="adj" fmla="val 6250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39840" y="1874520"/>
            <a:ext cx="320040" cy="320040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6705600" y="1856232"/>
            <a:ext cx="207264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030A18"/>
                </a:solidFill>
              </a:rPr>
              <a:t>Usage Example</a:t>
            </a:r>
            <a:endParaRPr lang="en-US" sz="1300" dirty="0"/>
          </a:p>
        </p:txBody>
      </p:sp>
      <p:sp>
        <p:nvSpPr>
          <p:cNvPr id="12" name="Shape 7"/>
          <p:cNvSpPr/>
          <p:nvPr/>
        </p:nvSpPr>
        <p:spPr>
          <a:xfrm>
            <a:off x="365760" y="3383280"/>
            <a:ext cx="2621280" cy="1463040"/>
          </a:xfrm>
          <a:prstGeom prst="roundRect">
            <a:avLst>
              <a:gd name="adj" fmla="val 6250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8640" y="3611880"/>
            <a:ext cx="320040" cy="320040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914400" y="3593592"/>
            <a:ext cx="207264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030A18"/>
                </a:solidFill>
              </a:rPr>
              <a:t>Technical Points</a:t>
            </a:r>
            <a:endParaRPr lang="en-US" sz="1300" dirty="0"/>
          </a:p>
        </p:txBody>
      </p:sp>
      <p:sp>
        <p:nvSpPr>
          <p:cNvPr id="15" name="Shape 9"/>
          <p:cNvSpPr/>
          <p:nvPr/>
        </p:nvSpPr>
        <p:spPr>
          <a:xfrm>
            <a:off x="3261360" y="3383280"/>
            <a:ext cx="2621280" cy="1463040"/>
          </a:xfrm>
          <a:prstGeom prst="roundRect">
            <a:avLst>
              <a:gd name="adj" fmla="val 6250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16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444240" y="3611880"/>
            <a:ext cx="320040" cy="320040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3810000" y="3593592"/>
            <a:ext cx="207264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030A18"/>
                </a:solidFill>
              </a:rPr>
              <a:t>Target Users</a:t>
            </a:r>
            <a:endParaRPr lang="en-US" sz="1300" dirty="0"/>
          </a:p>
        </p:txBody>
      </p:sp>
      <p:sp>
        <p:nvSpPr>
          <p:cNvPr id="18" name="Shape 11"/>
          <p:cNvSpPr/>
          <p:nvPr/>
        </p:nvSpPr>
        <p:spPr>
          <a:xfrm>
            <a:off x="6156960" y="3383280"/>
            <a:ext cx="2621280" cy="1463040"/>
          </a:xfrm>
          <a:prstGeom prst="roundRect">
            <a:avLst>
              <a:gd name="adj" fmla="val 6250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19" name="Image 5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339840" y="3611880"/>
            <a:ext cx="320040" cy="320040"/>
          </a:xfrm>
          <a:prstGeom prst="rect">
            <a:avLst/>
          </a:prstGeom>
        </p:spPr>
      </p:pic>
      <p:sp>
        <p:nvSpPr>
          <p:cNvPr id="20" name="Text 12"/>
          <p:cNvSpPr/>
          <p:nvPr/>
        </p:nvSpPr>
        <p:spPr>
          <a:xfrm>
            <a:off x="6705600" y="3593592"/>
            <a:ext cx="207264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030A18"/>
                </a:solidFill>
              </a:rPr>
              <a:t>Future &amp; Conclusion</a:t>
            </a:r>
            <a:endParaRPr lang="en-US" sz="13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Overview / 概要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365760" y="1371600"/>
            <a:ext cx="8229600" cy="1463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300" b="1" dirty="0">
                <a:solidFill>
                  <a:srgbClr val="030A18"/>
                </a:solidFill>
              </a:rPr>
              <a:t>Medical &amp; Care Record Writer</a:t>
            </a:r>
            <a:r>
              <a:rPr lang="en-US" sz="1200" dirty="0">
                <a:solidFill>
                  <a:srgbClr val="030A18"/>
                </a:solidFill>
              </a:rPr>
              <a:t> </a:t>
            </a:r>
            <a:r>
              <a:rPr lang="en-US" sz="1200" dirty="0" err="1">
                <a:solidFill>
                  <a:srgbClr val="030A18"/>
                </a:solidFill>
              </a:rPr>
              <a:t>は、介護・医療現場で毎日発生する訪問記録・経過報告・支援内容などの記録作成を</a:t>
            </a:r>
            <a:endParaRPr lang="en-US" sz="1200" dirty="0">
              <a:solidFill>
                <a:srgbClr val="030A18"/>
              </a:solidFill>
            </a:endParaRPr>
          </a:p>
          <a:p>
            <a:pPr marL="0" indent="0">
              <a:buNone/>
            </a:pPr>
            <a:r>
              <a:rPr lang="en-US" sz="1200" dirty="0" err="1">
                <a:solidFill>
                  <a:srgbClr val="030A18"/>
                </a:solidFill>
              </a:rPr>
              <a:t>支援する</a:t>
            </a:r>
            <a:r>
              <a:rPr lang="en-US" sz="1200" dirty="0">
                <a:solidFill>
                  <a:srgbClr val="030A18"/>
                </a:solidFill>
              </a:rPr>
              <a:t> GPT アシスタントです。</a:t>
            </a:r>
            <a:r>
              <a:rPr lang="en-US" sz="1300" dirty="0">
                <a:solidFill>
                  <a:srgbClr val="000000"/>
                </a:solidFill>
              </a:rPr>
              <a:t>
</a:t>
            </a:r>
            <a:r>
              <a:rPr lang="en-US" sz="1200" b="1" dirty="0">
                <a:solidFill>
                  <a:srgbClr val="030A18"/>
                </a:solidFill>
              </a:rPr>
              <a:t>現場が抱える課題を AI が解決:</a:t>
            </a:r>
            <a:endParaRPr lang="en-US" sz="13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2920" y="2926080"/>
            <a:ext cx="329184" cy="329184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960120" y="2944368"/>
            <a:ext cx="7315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030A18"/>
                </a:solidFill>
              </a:rPr>
              <a:t>文章の表現に自信がない</a:t>
            </a:r>
            <a:endParaRPr lang="en-US" sz="12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2920" y="3474720"/>
            <a:ext cx="329184" cy="32918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60120" y="3493008"/>
            <a:ext cx="7315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030A18"/>
                </a:solidFill>
              </a:rPr>
              <a:t>記録作成に時間がかかりすぎる</a:t>
            </a:r>
            <a:endParaRPr lang="en-US" sz="120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2920" y="4023360"/>
            <a:ext cx="329184" cy="329184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960120" y="4041648"/>
            <a:ext cx="7315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030A18"/>
                </a:solidFill>
              </a:rPr>
              <a:t>新人指導に手が取られる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Features / 主な機能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365760" y="1554480"/>
            <a:ext cx="4069080" cy="1371600"/>
          </a:xfrm>
          <a:prstGeom prst="roundRect">
            <a:avLst>
              <a:gd name="adj" fmla="val 6667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640" y="1737360"/>
            <a:ext cx="347472" cy="347472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914400" y="1719072"/>
            <a:ext cx="333756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300" b="1" dirty="0">
                <a:solidFill>
                  <a:srgbClr val="030A18"/>
                </a:solidFill>
              </a:rPr>
              <a:t>記録フォーマットに沿った自動生成</a:t>
            </a:r>
            <a:endParaRPr lang="en-US" sz="1300" dirty="0"/>
          </a:p>
        </p:txBody>
      </p:sp>
      <p:sp>
        <p:nvSpPr>
          <p:cNvPr id="6" name="Text 3"/>
          <p:cNvSpPr/>
          <p:nvPr/>
        </p:nvSpPr>
        <p:spPr>
          <a:xfrm>
            <a:off x="548640" y="2148840"/>
            <a:ext cx="370332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100" dirty="0">
                <a:solidFill>
                  <a:srgbClr val="030A18"/>
                </a:solidFill>
              </a:rPr>
              <a:t>日時、場所、状態、支援内容などを盛り込んだ標準構成で記録を生成</a:t>
            </a:r>
            <a:endParaRPr lang="en-US" sz="1100" dirty="0"/>
          </a:p>
        </p:txBody>
      </p:sp>
      <p:sp>
        <p:nvSpPr>
          <p:cNvPr id="7" name="Shape 4"/>
          <p:cNvSpPr/>
          <p:nvPr/>
        </p:nvSpPr>
        <p:spPr>
          <a:xfrm>
            <a:off x="4709160" y="1554480"/>
            <a:ext cx="4069080" cy="1371600"/>
          </a:xfrm>
          <a:prstGeom prst="roundRect">
            <a:avLst>
              <a:gd name="adj" fmla="val 6667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92040" y="1737360"/>
            <a:ext cx="347472" cy="34747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257800" y="1719072"/>
            <a:ext cx="333756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300" b="1" dirty="0">
                <a:solidFill>
                  <a:srgbClr val="030A18"/>
                </a:solidFill>
              </a:rPr>
              <a:t>文体切り替え</a:t>
            </a:r>
            <a:endParaRPr lang="en-US" sz="1300" dirty="0"/>
          </a:p>
        </p:txBody>
      </p:sp>
      <p:sp>
        <p:nvSpPr>
          <p:cNvPr id="10" name="Text 6"/>
          <p:cNvSpPr/>
          <p:nvPr/>
        </p:nvSpPr>
        <p:spPr>
          <a:xfrm>
            <a:off x="4892040" y="2148840"/>
            <a:ext cx="370332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100" dirty="0">
                <a:solidFill>
                  <a:srgbClr val="030A18"/>
                </a:solidFill>
              </a:rPr>
              <a:t>敬体（です・ます調）と常体（〜である調）を選択可能</a:t>
            </a:r>
            <a:endParaRPr lang="en-US" sz="1100" dirty="0"/>
          </a:p>
        </p:txBody>
      </p:sp>
      <p:sp>
        <p:nvSpPr>
          <p:cNvPr id="11" name="Shape 7"/>
          <p:cNvSpPr/>
          <p:nvPr/>
        </p:nvSpPr>
        <p:spPr>
          <a:xfrm>
            <a:off x="365760" y="3291840"/>
            <a:ext cx="4069080" cy="1371600"/>
          </a:xfrm>
          <a:prstGeom prst="roundRect">
            <a:avLst>
              <a:gd name="adj" fmla="val 6667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8640" y="3474720"/>
            <a:ext cx="347472" cy="347472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914400" y="3456432"/>
            <a:ext cx="333756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300" b="1" dirty="0">
                <a:solidFill>
                  <a:srgbClr val="030A18"/>
                </a:solidFill>
              </a:rPr>
              <a:t>自然な日本語</a:t>
            </a:r>
            <a:endParaRPr lang="en-US" sz="1300" dirty="0"/>
          </a:p>
        </p:txBody>
      </p:sp>
      <p:sp>
        <p:nvSpPr>
          <p:cNvPr id="14" name="Text 9"/>
          <p:cNvSpPr/>
          <p:nvPr/>
        </p:nvSpPr>
        <p:spPr>
          <a:xfrm>
            <a:off x="548640" y="3886200"/>
            <a:ext cx="370332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100" dirty="0">
                <a:solidFill>
                  <a:srgbClr val="030A18"/>
                </a:solidFill>
              </a:rPr>
              <a:t>誤字脱字なく、業界に即した表現で記録を作成</a:t>
            </a:r>
            <a:endParaRPr lang="en-US" sz="1100" dirty="0"/>
          </a:p>
        </p:txBody>
      </p:sp>
      <p:sp>
        <p:nvSpPr>
          <p:cNvPr id="15" name="Shape 10"/>
          <p:cNvSpPr/>
          <p:nvPr/>
        </p:nvSpPr>
        <p:spPr>
          <a:xfrm>
            <a:off x="4709160" y="3291840"/>
            <a:ext cx="4069080" cy="1371600"/>
          </a:xfrm>
          <a:prstGeom prst="roundRect">
            <a:avLst>
              <a:gd name="adj" fmla="val 6667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92040" y="3474720"/>
            <a:ext cx="347472" cy="347472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5257800" y="3456432"/>
            <a:ext cx="333756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300" b="1" dirty="0">
                <a:solidFill>
                  <a:srgbClr val="030A18"/>
                </a:solidFill>
              </a:rPr>
              <a:t>個人情報への配慮</a:t>
            </a:r>
            <a:endParaRPr lang="en-US" sz="1300" dirty="0"/>
          </a:p>
        </p:txBody>
      </p:sp>
      <p:sp>
        <p:nvSpPr>
          <p:cNvPr id="18" name="Text 12"/>
          <p:cNvSpPr/>
          <p:nvPr/>
        </p:nvSpPr>
        <p:spPr>
          <a:xfrm>
            <a:off x="4892040" y="3886200"/>
            <a:ext cx="370332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100" dirty="0">
                <a:solidFill>
                  <a:srgbClr val="030A18"/>
                </a:solidFill>
              </a:rPr>
              <a:t>実在する個人名・施設名の入力を避けるよう注意喚起</a:t>
            </a:r>
            <a:endParaRPr lang="en-US"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Usage Example / 使用例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365760" y="1645920"/>
            <a:ext cx="4023360" cy="2926080"/>
          </a:xfrm>
          <a:prstGeom prst="roundRect">
            <a:avLst>
              <a:gd name="adj" fmla="val 3125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4" name="Text 2"/>
          <p:cNvSpPr/>
          <p:nvPr/>
        </p:nvSpPr>
        <p:spPr>
          <a:xfrm>
            <a:off x="548640" y="1828800"/>
            <a:ext cx="3657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300" b="1" dirty="0">
                <a:solidFill>
                  <a:srgbClr val="030A18"/>
                </a:solidFill>
              </a:rPr>
              <a:t>敬体バージョン</a:t>
            </a:r>
            <a:endParaRPr lang="en-US" sz="1300" dirty="0"/>
          </a:p>
        </p:txBody>
      </p:sp>
      <p:sp>
        <p:nvSpPr>
          <p:cNvPr id="5" name="Text 3"/>
          <p:cNvSpPr/>
          <p:nvPr/>
        </p:nvSpPr>
        <p:spPr>
          <a:xfrm>
            <a:off x="548640" y="2194560"/>
            <a:ext cx="36576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b="1" dirty="0">
                <a:solidFill>
                  <a:srgbClr val="030A18"/>
                </a:solidFill>
              </a:rPr>
              <a:t>入力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548640" y="2423160"/>
            <a:ext cx="3657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900" dirty="0">
                <a:solidFill>
                  <a:srgbClr val="030A18"/>
                </a:solidFill>
              </a:rPr>
              <a:t>日付: 2025年7月7日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030A18"/>
                </a:solidFill>
              </a:rPr>
              <a:t>利用者: S.K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030A18"/>
                </a:solidFill>
              </a:rPr>
              <a:t>主症状: 腰痛が続き歩行時に苦痛を訴える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030A18"/>
                </a:solidFill>
              </a:rPr>
              <a:t>実施ケア: 腰部の湿布貼付、痛みの確認、歩行介助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030A18"/>
                </a:solidFill>
              </a:rPr>
              <a:t>変化: 昨日より表情が明るく会話が増加</a:t>
            </a:r>
            <a:endParaRPr lang="en-US" sz="900" dirty="0"/>
          </a:p>
        </p:txBody>
      </p:sp>
      <p:sp>
        <p:nvSpPr>
          <p:cNvPr id="7" name="Text 5"/>
          <p:cNvSpPr/>
          <p:nvPr/>
        </p:nvSpPr>
        <p:spPr>
          <a:xfrm>
            <a:off x="548640" y="3291840"/>
            <a:ext cx="36576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b="1" dirty="0">
                <a:solidFill>
                  <a:srgbClr val="030A18"/>
                </a:solidFill>
              </a:rPr>
              <a:t>出力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548640" y="3520440"/>
            <a:ext cx="3657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900" dirty="0">
                <a:solidFill>
                  <a:srgbClr val="F29E40"/>
                </a:solidFill>
              </a:rPr>
              <a:t>2025年7月7日、S.K様宅を訪問。腰痛が続いており、歩行時に苦痛を訴えていたため、腰部に湿布を貼付し、痛みの度合いを確認した。歩行介助を行ったところ、昨日より表情が明るく、会話量も増加</a:t>
            </a:r>
          </a:p>
          <a:p>
            <a:pPr marL="0" indent="0">
              <a:buNone/>
            </a:pPr>
            <a:r>
              <a:rPr lang="en-US" sz="900" dirty="0" err="1">
                <a:solidFill>
                  <a:srgbClr val="F29E40"/>
                </a:solidFill>
              </a:rPr>
              <a:t>していた。引き続き経過を観察する</a:t>
            </a:r>
            <a:r>
              <a:rPr lang="en-US" sz="900" dirty="0">
                <a:solidFill>
                  <a:srgbClr val="F29E40"/>
                </a:solidFill>
              </a:rPr>
              <a:t>。</a:t>
            </a:r>
            <a:endParaRPr lang="en-US" sz="900" dirty="0"/>
          </a:p>
        </p:txBody>
      </p:sp>
      <p:sp>
        <p:nvSpPr>
          <p:cNvPr id="9" name="Shape 7"/>
          <p:cNvSpPr/>
          <p:nvPr/>
        </p:nvSpPr>
        <p:spPr>
          <a:xfrm>
            <a:off x="4754880" y="1645920"/>
            <a:ext cx="4023360" cy="2926080"/>
          </a:xfrm>
          <a:prstGeom prst="roundRect">
            <a:avLst>
              <a:gd name="adj" fmla="val 3125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0" name="Text 8"/>
          <p:cNvSpPr/>
          <p:nvPr/>
        </p:nvSpPr>
        <p:spPr>
          <a:xfrm>
            <a:off x="4937760" y="1828800"/>
            <a:ext cx="3657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300" b="1" dirty="0">
                <a:solidFill>
                  <a:srgbClr val="030A18"/>
                </a:solidFill>
              </a:rPr>
              <a:t>常体バージョン</a:t>
            </a:r>
            <a:endParaRPr lang="en-US" sz="1300" dirty="0"/>
          </a:p>
        </p:txBody>
      </p:sp>
      <p:sp>
        <p:nvSpPr>
          <p:cNvPr id="11" name="Text 9"/>
          <p:cNvSpPr/>
          <p:nvPr/>
        </p:nvSpPr>
        <p:spPr>
          <a:xfrm>
            <a:off x="4937760" y="2194560"/>
            <a:ext cx="36576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b="1" dirty="0">
                <a:solidFill>
                  <a:srgbClr val="030A18"/>
                </a:solidFill>
              </a:rPr>
              <a:t>入力</a:t>
            </a:r>
            <a:endParaRPr lang="en-US" sz="1200" dirty="0"/>
          </a:p>
        </p:txBody>
      </p:sp>
      <p:sp>
        <p:nvSpPr>
          <p:cNvPr id="12" name="Text 10"/>
          <p:cNvSpPr/>
          <p:nvPr/>
        </p:nvSpPr>
        <p:spPr>
          <a:xfrm>
            <a:off x="4937760" y="2423160"/>
            <a:ext cx="3657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900" dirty="0">
                <a:solidFill>
                  <a:srgbClr val="030A18"/>
                </a:solidFill>
              </a:rPr>
              <a:t>日付: 2025年7月7日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030A18"/>
                </a:solidFill>
              </a:rPr>
              <a:t>利用者: S.K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030A18"/>
                </a:solidFill>
              </a:rPr>
              <a:t>主症状: 腰痛が続き歩行時に苦痛を訴える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030A18"/>
                </a:solidFill>
              </a:rPr>
              <a:t>実施ケア: 腰部の湿布貼付、痛みの確認、歩行介助</a:t>
            </a:r>
            <a:endParaRPr lang="en-US" sz="900" dirty="0"/>
          </a:p>
          <a:p>
            <a:pPr marL="0" indent="0">
              <a:buNone/>
            </a:pPr>
            <a:r>
              <a:rPr lang="en-US" sz="900" dirty="0">
                <a:solidFill>
                  <a:srgbClr val="030A18"/>
                </a:solidFill>
              </a:rPr>
              <a:t>変化: 昨日より表情が明るく会話が増加</a:t>
            </a:r>
            <a:endParaRPr lang="en-US" sz="900" dirty="0"/>
          </a:p>
        </p:txBody>
      </p:sp>
      <p:sp>
        <p:nvSpPr>
          <p:cNvPr id="13" name="Text 11"/>
          <p:cNvSpPr/>
          <p:nvPr/>
        </p:nvSpPr>
        <p:spPr>
          <a:xfrm>
            <a:off x="4937760" y="3291840"/>
            <a:ext cx="36576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b="1" dirty="0">
                <a:solidFill>
                  <a:srgbClr val="030A18"/>
                </a:solidFill>
              </a:rPr>
              <a:t>出力</a:t>
            </a:r>
            <a:endParaRPr lang="en-US" sz="1200" dirty="0"/>
          </a:p>
        </p:txBody>
      </p:sp>
      <p:sp>
        <p:nvSpPr>
          <p:cNvPr id="14" name="Text 12"/>
          <p:cNvSpPr/>
          <p:nvPr/>
        </p:nvSpPr>
        <p:spPr>
          <a:xfrm>
            <a:off x="4937760" y="3520440"/>
            <a:ext cx="3657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900" dirty="0">
                <a:solidFill>
                  <a:srgbClr val="F29E40"/>
                </a:solidFill>
              </a:rPr>
              <a:t>2025年7月7日、S.K宅を訪問。腰痛が続き、歩行時に痛みを</a:t>
            </a:r>
          </a:p>
          <a:p>
            <a:pPr marL="0" indent="0">
              <a:buNone/>
            </a:pPr>
            <a:r>
              <a:rPr lang="en-US" sz="900" dirty="0" err="1">
                <a:solidFill>
                  <a:srgbClr val="F29E40"/>
                </a:solidFill>
              </a:rPr>
              <a:t>訴えるため、腰部に湿布を貼付し痛みの程度を確認。歩行介助を</a:t>
            </a:r>
            <a:endParaRPr lang="en-US" sz="900" dirty="0">
              <a:solidFill>
                <a:srgbClr val="F29E40"/>
              </a:solidFill>
            </a:endParaRPr>
          </a:p>
          <a:p>
            <a:pPr marL="0" indent="0">
              <a:buNone/>
            </a:pPr>
            <a:r>
              <a:rPr lang="en-US" sz="900" dirty="0" err="1">
                <a:solidFill>
                  <a:srgbClr val="F29E40"/>
                </a:solidFill>
              </a:rPr>
              <a:t>実施した。前日より表情が明るく、会話も増えていた。今後も</a:t>
            </a:r>
            <a:endParaRPr lang="en-US" sz="900" dirty="0">
              <a:solidFill>
                <a:srgbClr val="F29E40"/>
              </a:solidFill>
            </a:endParaRPr>
          </a:p>
          <a:p>
            <a:pPr marL="0" indent="0">
              <a:buNone/>
            </a:pPr>
            <a:r>
              <a:rPr lang="en-US" sz="900" dirty="0" err="1">
                <a:solidFill>
                  <a:srgbClr val="F29E40"/>
                </a:solidFill>
              </a:rPr>
              <a:t>経過を観察する</a:t>
            </a:r>
            <a:r>
              <a:rPr lang="en-US" sz="900" dirty="0">
                <a:solidFill>
                  <a:srgbClr val="F29E40"/>
                </a:solidFill>
              </a:rPr>
              <a:t>。</a:t>
            </a:r>
            <a:endParaRPr lang="en-US" sz="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Technical Points / 技術的ポイント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365760" y="1554480"/>
            <a:ext cx="4069080" cy="1371600"/>
          </a:xfrm>
          <a:prstGeom prst="roundRect">
            <a:avLst>
              <a:gd name="adj" fmla="val 6667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640" y="1737360"/>
            <a:ext cx="347472" cy="347472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914400" y="1719072"/>
            <a:ext cx="333756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300" b="1" dirty="0">
                <a:solidFill>
                  <a:srgbClr val="030A18"/>
                </a:solidFill>
              </a:rPr>
              <a:t>業界に即したプロンプト設計</a:t>
            </a:r>
            <a:endParaRPr lang="en-US" sz="1300" dirty="0"/>
          </a:p>
        </p:txBody>
      </p:sp>
      <p:sp>
        <p:nvSpPr>
          <p:cNvPr id="6" name="Text 3"/>
          <p:cNvSpPr/>
          <p:nvPr/>
        </p:nvSpPr>
        <p:spPr>
          <a:xfrm>
            <a:off x="548640" y="2148840"/>
            <a:ext cx="370332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100" dirty="0">
                <a:solidFill>
                  <a:srgbClr val="030A18"/>
                </a:solidFill>
              </a:rPr>
              <a:t>医療・介護の記録フォーマットを詳細に定義</a:t>
            </a:r>
            <a:endParaRPr lang="en-US" sz="1100" dirty="0"/>
          </a:p>
        </p:txBody>
      </p:sp>
      <p:sp>
        <p:nvSpPr>
          <p:cNvPr id="7" name="Shape 4"/>
          <p:cNvSpPr/>
          <p:nvPr/>
        </p:nvSpPr>
        <p:spPr>
          <a:xfrm>
            <a:off x="4709160" y="1554480"/>
            <a:ext cx="4069080" cy="1371600"/>
          </a:xfrm>
          <a:prstGeom prst="roundRect">
            <a:avLst>
              <a:gd name="adj" fmla="val 6667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92040" y="1737360"/>
            <a:ext cx="347472" cy="34747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257800" y="1719072"/>
            <a:ext cx="333756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300" b="1" dirty="0">
                <a:solidFill>
                  <a:srgbClr val="030A18"/>
                </a:solidFill>
              </a:rPr>
              <a:t>文体切り替え機能</a:t>
            </a:r>
            <a:endParaRPr lang="en-US" sz="1300" dirty="0"/>
          </a:p>
        </p:txBody>
      </p:sp>
      <p:sp>
        <p:nvSpPr>
          <p:cNvPr id="10" name="Text 6"/>
          <p:cNvSpPr/>
          <p:nvPr/>
        </p:nvSpPr>
        <p:spPr>
          <a:xfrm>
            <a:off x="4892040" y="2148840"/>
            <a:ext cx="370332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100" dirty="0">
                <a:solidFill>
                  <a:srgbClr val="030A18"/>
                </a:solidFill>
              </a:rPr>
              <a:t>記録種別や施設方針に合わせ、敬体／常体を柔軟に出力</a:t>
            </a:r>
            <a:endParaRPr lang="en-US" sz="1100" dirty="0"/>
          </a:p>
        </p:txBody>
      </p:sp>
      <p:sp>
        <p:nvSpPr>
          <p:cNvPr id="11" name="Shape 7"/>
          <p:cNvSpPr/>
          <p:nvPr/>
        </p:nvSpPr>
        <p:spPr>
          <a:xfrm>
            <a:off x="365760" y="3291840"/>
            <a:ext cx="4069080" cy="1371600"/>
          </a:xfrm>
          <a:prstGeom prst="roundRect">
            <a:avLst>
              <a:gd name="adj" fmla="val 6667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8640" y="3474720"/>
            <a:ext cx="347472" cy="347472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914400" y="3456432"/>
            <a:ext cx="333756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300" b="1" dirty="0">
                <a:solidFill>
                  <a:srgbClr val="030A18"/>
                </a:solidFill>
              </a:rPr>
              <a:t>安全設計</a:t>
            </a:r>
            <a:endParaRPr lang="en-US" sz="1300" dirty="0"/>
          </a:p>
        </p:txBody>
      </p:sp>
      <p:sp>
        <p:nvSpPr>
          <p:cNvPr id="14" name="Text 9"/>
          <p:cNvSpPr/>
          <p:nvPr/>
        </p:nvSpPr>
        <p:spPr>
          <a:xfrm>
            <a:off x="548640" y="3886200"/>
            <a:ext cx="370332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100" dirty="0">
                <a:solidFill>
                  <a:srgbClr val="030A18"/>
                </a:solidFill>
              </a:rPr>
              <a:t>個人情報の取り扱いに関する注意喚起を必ず表示</a:t>
            </a:r>
            <a:endParaRPr lang="en-US" sz="1100" dirty="0"/>
          </a:p>
        </p:txBody>
      </p:sp>
      <p:sp>
        <p:nvSpPr>
          <p:cNvPr id="15" name="Shape 10"/>
          <p:cNvSpPr/>
          <p:nvPr/>
        </p:nvSpPr>
        <p:spPr>
          <a:xfrm>
            <a:off x="4709160" y="3291840"/>
            <a:ext cx="4069080" cy="1371600"/>
          </a:xfrm>
          <a:prstGeom prst="roundRect">
            <a:avLst>
              <a:gd name="adj" fmla="val 6667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92040" y="3474720"/>
            <a:ext cx="347472" cy="347472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5257800" y="3456432"/>
            <a:ext cx="333756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300" b="1" dirty="0">
                <a:solidFill>
                  <a:srgbClr val="030A18"/>
                </a:solidFill>
              </a:rPr>
              <a:t>UX向上の工夫</a:t>
            </a:r>
            <a:endParaRPr lang="en-US" sz="1300" dirty="0"/>
          </a:p>
        </p:txBody>
      </p:sp>
      <p:sp>
        <p:nvSpPr>
          <p:cNvPr id="18" name="Text 12"/>
          <p:cNvSpPr/>
          <p:nvPr/>
        </p:nvSpPr>
        <p:spPr>
          <a:xfrm>
            <a:off x="4892040" y="3886200"/>
            <a:ext cx="370332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100" dirty="0">
                <a:solidFill>
                  <a:srgbClr val="030A18"/>
                </a:solidFill>
              </a:rPr>
              <a:t>入力フォーマット例を提示し、使い方を迷わず操作</a:t>
            </a:r>
            <a:endParaRPr lang="en-US" sz="1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Target Users / 想定ユーザー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365760" y="1554480"/>
            <a:ext cx="2621280" cy="1371600"/>
          </a:xfrm>
          <a:prstGeom prst="roundRect">
            <a:avLst>
              <a:gd name="adj" fmla="val 6667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640" y="1719072"/>
            <a:ext cx="347472" cy="347472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960120" y="1700784"/>
            <a:ext cx="18440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300" b="1" dirty="0">
                <a:solidFill>
                  <a:srgbClr val="030A18"/>
                </a:solidFill>
              </a:rPr>
              <a:t>訪問看護師</a:t>
            </a:r>
            <a:endParaRPr lang="en-US" sz="1300" dirty="0"/>
          </a:p>
        </p:txBody>
      </p:sp>
      <p:sp>
        <p:nvSpPr>
          <p:cNvPr id="6" name="Text 3"/>
          <p:cNvSpPr/>
          <p:nvPr/>
        </p:nvSpPr>
        <p:spPr>
          <a:xfrm>
            <a:off x="548640" y="2103120"/>
            <a:ext cx="2255520" cy="8686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100" dirty="0">
                <a:solidFill>
                  <a:srgbClr val="030A18"/>
                </a:solidFill>
              </a:rPr>
              <a:t>現場で多忙な訪問看護師</a:t>
            </a:r>
            <a:endParaRPr lang="en-US" sz="1100" dirty="0"/>
          </a:p>
        </p:txBody>
      </p:sp>
      <p:sp>
        <p:nvSpPr>
          <p:cNvPr id="7" name="Shape 4"/>
          <p:cNvSpPr/>
          <p:nvPr/>
        </p:nvSpPr>
        <p:spPr>
          <a:xfrm>
            <a:off x="3261360" y="1554480"/>
            <a:ext cx="2621280" cy="1371600"/>
          </a:xfrm>
          <a:prstGeom prst="roundRect">
            <a:avLst>
              <a:gd name="adj" fmla="val 6667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44240" y="1719072"/>
            <a:ext cx="347472" cy="34747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855720" y="1700784"/>
            <a:ext cx="18440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300" b="1" dirty="0">
                <a:solidFill>
                  <a:srgbClr val="030A18"/>
                </a:solidFill>
              </a:rPr>
              <a:t>介護職員</a:t>
            </a:r>
            <a:endParaRPr lang="en-US" sz="1300" dirty="0"/>
          </a:p>
        </p:txBody>
      </p:sp>
      <p:sp>
        <p:nvSpPr>
          <p:cNvPr id="10" name="Text 6"/>
          <p:cNvSpPr/>
          <p:nvPr/>
        </p:nvSpPr>
        <p:spPr>
          <a:xfrm>
            <a:off x="3444240" y="2103120"/>
            <a:ext cx="2255520" cy="8686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100" dirty="0">
                <a:solidFill>
                  <a:srgbClr val="030A18"/>
                </a:solidFill>
              </a:rPr>
              <a:t>介護施設や在宅介護を担う職員</a:t>
            </a:r>
            <a:endParaRPr lang="en-US" sz="1100" dirty="0"/>
          </a:p>
        </p:txBody>
      </p:sp>
      <p:sp>
        <p:nvSpPr>
          <p:cNvPr id="11" name="Shape 7"/>
          <p:cNvSpPr/>
          <p:nvPr/>
        </p:nvSpPr>
        <p:spPr>
          <a:xfrm>
            <a:off x="6156960" y="1554480"/>
            <a:ext cx="2621280" cy="1371600"/>
          </a:xfrm>
          <a:prstGeom prst="roundRect">
            <a:avLst>
              <a:gd name="adj" fmla="val 6667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39840" y="1719072"/>
            <a:ext cx="347472" cy="347472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6751320" y="1700784"/>
            <a:ext cx="18440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300" b="1" dirty="0">
                <a:solidFill>
                  <a:srgbClr val="030A18"/>
                </a:solidFill>
              </a:rPr>
              <a:t>リハビリ職 (PT/OT/ST)</a:t>
            </a:r>
            <a:endParaRPr lang="en-US" sz="1300" dirty="0"/>
          </a:p>
        </p:txBody>
      </p:sp>
      <p:sp>
        <p:nvSpPr>
          <p:cNvPr id="14" name="Text 9"/>
          <p:cNvSpPr/>
          <p:nvPr/>
        </p:nvSpPr>
        <p:spPr>
          <a:xfrm>
            <a:off x="6339840" y="2103120"/>
            <a:ext cx="2255520" cy="8686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100" dirty="0">
                <a:solidFill>
                  <a:srgbClr val="030A18"/>
                </a:solidFill>
              </a:rPr>
              <a:t>歩行・日常動作の支援者</a:t>
            </a:r>
            <a:endParaRPr lang="en-US" sz="1100" dirty="0"/>
          </a:p>
        </p:txBody>
      </p:sp>
      <p:sp>
        <p:nvSpPr>
          <p:cNvPr id="15" name="Shape 10"/>
          <p:cNvSpPr/>
          <p:nvPr/>
        </p:nvSpPr>
        <p:spPr>
          <a:xfrm>
            <a:off x="365760" y="3291840"/>
            <a:ext cx="2621280" cy="1371600"/>
          </a:xfrm>
          <a:prstGeom prst="roundRect">
            <a:avLst>
              <a:gd name="adj" fmla="val 6667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8640" y="3456432"/>
            <a:ext cx="347472" cy="347472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960120" y="3438144"/>
            <a:ext cx="18440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300" b="1" dirty="0">
                <a:solidFill>
                  <a:srgbClr val="030A18"/>
                </a:solidFill>
              </a:rPr>
              <a:t>記録担当者</a:t>
            </a:r>
            <a:endParaRPr lang="en-US" sz="1300" dirty="0"/>
          </a:p>
        </p:txBody>
      </p:sp>
      <p:sp>
        <p:nvSpPr>
          <p:cNvPr id="18" name="Text 12"/>
          <p:cNvSpPr/>
          <p:nvPr/>
        </p:nvSpPr>
        <p:spPr>
          <a:xfrm>
            <a:off x="548640" y="3840480"/>
            <a:ext cx="2255520" cy="8686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100" dirty="0">
                <a:solidFill>
                  <a:srgbClr val="030A18"/>
                </a:solidFill>
              </a:rPr>
              <a:t>記録作成を担当する職員</a:t>
            </a:r>
            <a:endParaRPr lang="en-US" sz="1100" dirty="0"/>
          </a:p>
        </p:txBody>
      </p:sp>
      <p:sp>
        <p:nvSpPr>
          <p:cNvPr id="19" name="Shape 13"/>
          <p:cNvSpPr/>
          <p:nvPr/>
        </p:nvSpPr>
        <p:spPr>
          <a:xfrm>
            <a:off x="3261360" y="3291840"/>
            <a:ext cx="2621280" cy="1371600"/>
          </a:xfrm>
          <a:prstGeom prst="roundRect">
            <a:avLst>
              <a:gd name="adj" fmla="val 6667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20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444240" y="3456432"/>
            <a:ext cx="347472" cy="347472"/>
          </a:xfrm>
          <a:prstGeom prst="rect">
            <a:avLst/>
          </a:prstGeom>
        </p:spPr>
      </p:pic>
      <p:sp>
        <p:nvSpPr>
          <p:cNvPr id="21" name="Text 14"/>
          <p:cNvSpPr/>
          <p:nvPr/>
        </p:nvSpPr>
        <p:spPr>
          <a:xfrm>
            <a:off x="3855720" y="3438144"/>
            <a:ext cx="18440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300" b="1" dirty="0">
                <a:solidFill>
                  <a:srgbClr val="030A18"/>
                </a:solidFill>
              </a:rPr>
              <a:t>新人教育担当者</a:t>
            </a:r>
            <a:endParaRPr lang="en-US" sz="1300" dirty="0"/>
          </a:p>
        </p:txBody>
      </p:sp>
      <p:sp>
        <p:nvSpPr>
          <p:cNvPr id="22" name="Text 15"/>
          <p:cNvSpPr/>
          <p:nvPr/>
        </p:nvSpPr>
        <p:spPr>
          <a:xfrm>
            <a:off x="3444240" y="3840480"/>
            <a:ext cx="2255520" cy="8686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100" dirty="0" err="1">
                <a:solidFill>
                  <a:srgbClr val="030A18"/>
                </a:solidFill>
              </a:rPr>
              <a:t>新人への記録作成指導が</a:t>
            </a:r>
            <a:endParaRPr lang="en-US" sz="1100" dirty="0">
              <a:solidFill>
                <a:srgbClr val="030A18"/>
              </a:solidFill>
            </a:endParaRPr>
          </a:p>
          <a:p>
            <a:pPr marL="0" indent="0">
              <a:buNone/>
            </a:pPr>
            <a:r>
              <a:rPr lang="en-US" sz="1100" dirty="0" err="1">
                <a:solidFill>
                  <a:srgbClr val="030A18"/>
                </a:solidFill>
              </a:rPr>
              <a:t>必要な人</a:t>
            </a:r>
            <a:endParaRPr lang="en-US" sz="1100" dirty="0"/>
          </a:p>
        </p:txBody>
      </p:sp>
      <p:sp>
        <p:nvSpPr>
          <p:cNvPr id="23" name="Shape 16"/>
          <p:cNvSpPr/>
          <p:nvPr/>
        </p:nvSpPr>
        <p:spPr>
          <a:xfrm>
            <a:off x="6156960" y="3291840"/>
            <a:ext cx="2621280" cy="1371600"/>
          </a:xfrm>
          <a:prstGeom prst="roundRect">
            <a:avLst>
              <a:gd name="adj" fmla="val 6667"/>
            </a:avLst>
          </a:prstGeom>
          <a:solidFill>
            <a:srgbClr val="F5F5F5"/>
          </a:solidFill>
          <a:ln w="12700">
            <a:solidFill>
              <a:srgbClr val="F5F5F5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24" name="Image 5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339840" y="3456432"/>
            <a:ext cx="347472" cy="347472"/>
          </a:xfrm>
          <a:prstGeom prst="rect">
            <a:avLst/>
          </a:prstGeom>
        </p:spPr>
      </p:pic>
      <p:sp>
        <p:nvSpPr>
          <p:cNvPr id="25" name="Text 17"/>
          <p:cNvSpPr/>
          <p:nvPr/>
        </p:nvSpPr>
        <p:spPr>
          <a:xfrm>
            <a:off x="6751320" y="3438144"/>
            <a:ext cx="18440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300" b="1" dirty="0">
                <a:solidFill>
                  <a:srgbClr val="030A18"/>
                </a:solidFill>
              </a:rPr>
              <a:t>書類作成に忙しい事業所</a:t>
            </a:r>
            <a:endParaRPr lang="en-US" sz="1300" dirty="0"/>
          </a:p>
        </p:txBody>
      </p:sp>
      <p:sp>
        <p:nvSpPr>
          <p:cNvPr id="26" name="Text 18"/>
          <p:cNvSpPr/>
          <p:nvPr/>
        </p:nvSpPr>
        <p:spPr>
          <a:xfrm>
            <a:off x="6339840" y="3840480"/>
            <a:ext cx="2255520" cy="8686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100" dirty="0" err="1">
                <a:solidFill>
                  <a:srgbClr val="030A18"/>
                </a:solidFill>
              </a:rPr>
              <a:t>書類作成に多くの時間を割く</a:t>
            </a:r>
            <a:endParaRPr lang="en-US" sz="1100" dirty="0">
              <a:solidFill>
                <a:srgbClr val="030A18"/>
              </a:solidFill>
            </a:endParaRPr>
          </a:p>
          <a:p>
            <a:pPr marL="0" indent="0">
              <a:buNone/>
            </a:pPr>
            <a:r>
              <a:rPr lang="en-US" sz="1100" dirty="0" err="1">
                <a:solidFill>
                  <a:srgbClr val="030A18"/>
                </a:solidFill>
              </a:rPr>
              <a:t>事業所</a:t>
            </a:r>
            <a:endParaRPr lang="en-US" sz="11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Future &amp; Conclusion / 今後の展望とまとめ</a:t>
            </a:r>
            <a:endParaRPr lang="en-US" sz="24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0" y="1828800"/>
            <a:ext cx="292608" cy="2926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822960" y="1847088"/>
            <a:ext cx="35661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300" b="1" dirty="0">
                <a:solidFill>
                  <a:srgbClr val="030A18"/>
                </a:solidFill>
              </a:rPr>
              <a:t>注意事項</a:t>
            </a:r>
            <a:endParaRPr lang="en-US" sz="1300" dirty="0"/>
          </a:p>
        </p:txBody>
      </p:sp>
      <p:sp>
        <p:nvSpPr>
          <p:cNvPr id="5" name="Text 2"/>
          <p:cNvSpPr/>
          <p:nvPr/>
        </p:nvSpPr>
        <p:spPr>
          <a:xfrm>
            <a:off x="457200" y="2194560"/>
            <a:ext cx="38404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100" dirty="0">
                <a:solidFill>
                  <a:srgbClr val="030A18"/>
                </a:solidFill>
              </a:rPr>
              <a:t>本ツールは記録作成支援を目的とした補助ツールです</a:t>
            </a:r>
            <a:endParaRPr lang="en-US" sz="1100" dirty="0"/>
          </a:p>
        </p:txBody>
      </p:sp>
      <p:sp>
        <p:nvSpPr>
          <p:cNvPr id="6" name="Text 3"/>
          <p:cNvSpPr/>
          <p:nvPr/>
        </p:nvSpPr>
        <p:spPr>
          <a:xfrm>
            <a:off x="457200" y="2514600"/>
            <a:ext cx="38404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100" dirty="0">
                <a:solidFill>
                  <a:srgbClr val="030A18"/>
                </a:solidFill>
              </a:rPr>
              <a:t>最終的な内容確認は専門職の責任で行ってください</a:t>
            </a:r>
            <a:endParaRPr lang="en-US" sz="1100" dirty="0"/>
          </a:p>
        </p:txBody>
      </p:sp>
      <p:sp>
        <p:nvSpPr>
          <p:cNvPr id="7" name="Text 4"/>
          <p:cNvSpPr/>
          <p:nvPr/>
        </p:nvSpPr>
        <p:spPr>
          <a:xfrm>
            <a:off x="457200" y="2834640"/>
            <a:ext cx="38404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100" dirty="0">
                <a:solidFill>
                  <a:srgbClr val="030A18"/>
                </a:solidFill>
              </a:rPr>
              <a:t>実在の個人名や施設名を入力しないでください</a:t>
            </a:r>
            <a:endParaRPr lang="en-US" sz="1100" dirty="0"/>
          </a:p>
        </p:txBody>
      </p:sp>
      <p:sp>
        <p:nvSpPr>
          <p:cNvPr id="8" name="Text 5"/>
          <p:cNvSpPr/>
          <p:nvPr/>
        </p:nvSpPr>
        <p:spPr>
          <a:xfrm>
            <a:off x="457200" y="3154680"/>
            <a:ext cx="38404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100" dirty="0" err="1">
                <a:solidFill>
                  <a:srgbClr val="030A18"/>
                </a:solidFill>
              </a:rPr>
              <a:t>法律・ガイドラインに従い機密情報を適切に</a:t>
            </a:r>
            <a:endParaRPr lang="en-US" sz="1100" dirty="0">
              <a:solidFill>
                <a:srgbClr val="030A18"/>
              </a:solidFill>
            </a:endParaRPr>
          </a:p>
          <a:p>
            <a:pPr>
              <a:buSzPct val="100000"/>
            </a:pPr>
            <a:r>
              <a:rPr lang="ja-JP" altLang="en-US" sz="1100" dirty="0">
                <a:solidFill>
                  <a:srgbClr val="030A18"/>
                </a:solidFill>
              </a:rPr>
              <a:t>　</a:t>
            </a:r>
            <a:r>
              <a:rPr lang="en-US" sz="1100" dirty="0" err="1">
                <a:solidFill>
                  <a:srgbClr val="030A18"/>
                </a:solidFill>
              </a:rPr>
              <a:t>取り扱ってください</a:t>
            </a:r>
            <a:endParaRPr lang="en-US" sz="110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46320" y="1828800"/>
            <a:ext cx="292608" cy="292608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5212080" y="1847088"/>
            <a:ext cx="35661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300" b="1" dirty="0">
                <a:solidFill>
                  <a:srgbClr val="030A18"/>
                </a:solidFill>
              </a:rPr>
              <a:t>今後の展望・まとめ</a:t>
            </a:r>
            <a:endParaRPr lang="en-US" sz="1300" dirty="0"/>
          </a:p>
        </p:txBody>
      </p:sp>
      <p:sp>
        <p:nvSpPr>
          <p:cNvPr id="11" name="Text 7"/>
          <p:cNvSpPr/>
          <p:nvPr/>
        </p:nvSpPr>
        <p:spPr>
          <a:xfrm>
            <a:off x="4846320" y="2194560"/>
            <a:ext cx="38404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100" dirty="0">
                <a:solidFill>
                  <a:srgbClr val="030A18"/>
                </a:solidFill>
              </a:rPr>
              <a:t>より複雑な記録テンプレートへの対応</a:t>
            </a:r>
            <a:endParaRPr lang="en-US" sz="1100" dirty="0"/>
          </a:p>
        </p:txBody>
      </p:sp>
      <p:sp>
        <p:nvSpPr>
          <p:cNvPr id="12" name="Text 8"/>
          <p:cNvSpPr/>
          <p:nvPr/>
        </p:nvSpPr>
        <p:spPr>
          <a:xfrm>
            <a:off x="4846320" y="2514600"/>
            <a:ext cx="38404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100" dirty="0">
                <a:solidFill>
                  <a:srgbClr val="030A18"/>
                </a:solidFill>
              </a:rPr>
              <a:t>多言語・地域特化への拡張</a:t>
            </a:r>
            <a:endParaRPr lang="en-US" sz="1100" dirty="0"/>
          </a:p>
        </p:txBody>
      </p:sp>
      <p:sp>
        <p:nvSpPr>
          <p:cNvPr id="13" name="Text 9"/>
          <p:cNvSpPr/>
          <p:nvPr/>
        </p:nvSpPr>
        <p:spPr>
          <a:xfrm>
            <a:off x="4846320" y="2834640"/>
            <a:ext cx="38404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100" dirty="0">
                <a:solidFill>
                  <a:srgbClr val="030A18"/>
                </a:solidFill>
              </a:rPr>
              <a:t>統計分析やナレッジ連携</a:t>
            </a:r>
            <a:endParaRPr lang="en-US" sz="1100" dirty="0"/>
          </a:p>
        </p:txBody>
      </p:sp>
      <p:sp>
        <p:nvSpPr>
          <p:cNvPr id="14" name="Text 10"/>
          <p:cNvSpPr/>
          <p:nvPr/>
        </p:nvSpPr>
        <p:spPr>
          <a:xfrm>
            <a:off x="4846320" y="3154680"/>
            <a:ext cx="38404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100" dirty="0">
                <a:solidFill>
                  <a:srgbClr val="030A18"/>
                </a:solidFill>
              </a:rPr>
              <a:t>さらなるUX改善と教育コンテンツ</a:t>
            </a:r>
            <a:endParaRPr lang="en-US" sz="1100" dirty="0"/>
          </a:p>
        </p:txBody>
      </p:sp>
      <p:sp>
        <p:nvSpPr>
          <p:cNvPr id="15" name="Text 11"/>
          <p:cNvSpPr/>
          <p:nvPr/>
        </p:nvSpPr>
        <p:spPr>
          <a:xfrm>
            <a:off x="4846320" y="3840480"/>
            <a:ext cx="384048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b="1" dirty="0">
                <a:solidFill>
                  <a:srgbClr val="030A18"/>
                </a:solidFill>
              </a:rPr>
              <a:t>デモを試す: </a:t>
            </a:r>
            <a:r>
              <a:rPr lang="en-US" sz="1200" b="1" u="sng" dirty="0">
                <a:solidFill>
                  <a:srgbClr val="F29E4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Medical &amp; Care Record Writer on ChatGPT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299</Words>
  <Application>Microsoft Office PowerPoint</Application>
  <PresentationFormat>画面に合わせる (16:9)</PresentationFormat>
  <Paragraphs>95</Paragraphs>
  <Slides>8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0" baseType="lpstr">
      <vt:lpstr>Arial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智紀 大塚</cp:lastModifiedBy>
  <cp:revision>2</cp:revision>
  <dcterms:created xsi:type="dcterms:W3CDTF">2025-08-03T06:52:02Z</dcterms:created>
  <dcterms:modified xsi:type="dcterms:W3CDTF">2025-08-03T07:04:27Z</dcterms:modified>
</cp:coreProperties>
</file>