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EEE"/>
    <a:srgbClr val="AAAAAA"/>
    <a:srgbClr val="555555"/>
    <a:srgbClr val="222222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77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430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10" Type="http://schemas.openxmlformats.org/officeDocument/2006/relationships/image" Target="../media/image20.svg"/><Relationship Id="rId4" Type="http://schemas.openxmlformats.org/officeDocument/2006/relationships/image" Target="../media/image16.sv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2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21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10" Type="http://schemas.openxmlformats.org/officeDocument/2006/relationships/image" Target="../media/image32.sv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moProgrammingDayori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realmadrid71214591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31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400800" y="1371600"/>
            <a:ext cx="2286000" cy="2286000"/>
          </a:xfrm>
          <a:prstGeom prst="roundRect">
            <a:avLst>
              <a:gd name="adj" fmla="val 16000"/>
            </a:avLst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6560" y="1737360"/>
            <a:ext cx="1554480" cy="155448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88EA71B-E72C-8BEA-327D-B2158A6C70EC}"/>
              </a:ext>
            </a:extLst>
          </p:cNvPr>
          <p:cNvSpPr txBox="1"/>
          <p:nvPr/>
        </p:nvSpPr>
        <p:spPr>
          <a:xfrm>
            <a:off x="329184" y="1139952"/>
            <a:ext cx="57058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dirty="0">
                <a:solidFill>
                  <a:srgbClr val="AAAAAA"/>
                </a:solidFill>
              </a:rPr>
              <a:t>たった数秒で割安株を発見。あなたの投資判断を</a:t>
            </a:r>
            <a:endParaRPr lang="en-US" altLang="ja-JP" sz="3600" b="1" dirty="0">
              <a:solidFill>
                <a:srgbClr val="AAAAAA"/>
              </a:solidFill>
            </a:endParaRPr>
          </a:p>
          <a:p>
            <a:r>
              <a:rPr lang="ja-JP" altLang="en-US" sz="3600" b="1" dirty="0">
                <a:solidFill>
                  <a:srgbClr val="AAAAAA"/>
                </a:solidFill>
              </a:rPr>
              <a:t>次のレベルへ。 </a:t>
            </a:r>
            <a:endParaRPr kumimoji="1" lang="ja-JP" altLang="en-US" sz="3600" b="1" dirty="0">
              <a:solidFill>
                <a:srgbClr val="AAAAAA"/>
              </a:solidFill>
              <a:latin typeface="Noto Sans JP" panose="020B0200000000000000" pitchFamily="50" charset="-128"/>
              <a:ea typeface="Noto Sans JP" panose="020B02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DC2DD46-4BE8-5B22-FC99-8C874B0FEBDF}"/>
              </a:ext>
            </a:extLst>
          </p:cNvPr>
          <p:cNvSpPr txBox="1"/>
          <p:nvPr/>
        </p:nvSpPr>
        <p:spPr>
          <a:xfrm>
            <a:off x="329184" y="3291840"/>
            <a:ext cx="6925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>
                <a:solidFill>
                  <a:srgbClr val="AAAAAA"/>
                </a:solidFill>
              </a:rPr>
              <a:t>米国・日本市場に対応。</a:t>
            </a:r>
            <a:endParaRPr kumimoji="1" lang="en-US" altLang="ja-JP" sz="2400" dirty="0">
              <a:solidFill>
                <a:srgbClr val="AAAAAA"/>
              </a:solidFill>
            </a:endParaRPr>
          </a:p>
          <a:p>
            <a:r>
              <a:rPr kumimoji="1" lang="ja-JP" altLang="en-US" sz="2400" dirty="0">
                <a:solidFill>
                  <a:srgbClr val="AAAAAA"/>
                </a:solidFill>
              </a:rPr>
              <a:t>理論株価 </a:t>
            </a:r>
            <a:r>
              <a:rPr kumimoji="1" lang="en-US" altLang="ja-JP" sz="2400" dirty="0">
                <a:solidFill>
                  <a:srgbClr val="AAAAAA"/>
                </a:solidFill>
              </a:rPr>
              <a:t>× </a:t>
            </a:r>
            <a:r>
              <a:rPr kumimoji="1" lang="en-US" altLang="ja-JP" sz="2400" b="1" dirty="0">
                <a:solidFill>
                  <a:srgbClr val="AAAAAA"/>
                </a:solidFill>
              </a:rPr>
              <a:t>ROE</a:t>
            </a:r>
            <a:r>
              <a:rPr kumimoji="1" lang="en-US" altLang="ja-JP" sz="2400" dirty="0">
                <a:solidFill>
                  <a:srgbClr val="AAAAAA"/>
                </a:solidFill>
              </a:rPr>
              <a:t> × </a:t>
            </a:r>
            <a:r>
              <a:rPr kumimoji="1" lang="ja-JP" altLang="en-US" sz="2400" dirty="0">
                <a:solidFill>
                  <a:srgbClr val="AAAAAA"/>
                </a:solidFill>
              </a:rPr>
              <a:t>安全域の全方位分析ツール。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31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あなたも、こんなことで悩んでいませんか？ 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63840" y="320040"/>
            <a:ext cx="731520" cy="7315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40080" y="1565910"/>
            <a:ext cx="7315200" cy="201168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buSzPct val="100000"/>
            </a:pPr>
            <a:r>
              <a:rPr lang="ja-JP" altLang="en-US" sz="1400" dirty="0"/>
              <a:t>🙄</a:t>
            </a:r>
            <a:r>
              <a:rPr lang="ja-JP" altLang="en-US" sz="1400" dirty="0">
                <a:solidFill>
                  <a:schemeClr val="bg1"/>
                </a:solidFill>
              </a:rPr>
              <a:t>指標が多すぎて、どれを信じればいいか分からない。</a:t>
            </a:r>
            <a:endParaRPr lang="en-US" altLang="ja-JP" sz="1400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en-US" sz="1400" dirty="0">
                <a:solidFill>
                  <a:schemeClr val="bg1"/>
                </a:solidFill>
              </a:rPr>
              <a:t>
</a:t>
            </a:r>
          </a:p>
          <a:p>
            <a:pPr>
              <a:buSzPct val="100000"/>
            </a:pPr>
            <a:r>
              <a:rPr lang="ja-JP" altLang="en-US" sz="1400" dirty="0">
                <a:solidFill>
                  <a:schemeClr val="bg1"/>
                </a:solidFill>
              </a:rPr>
              <a:t>🔄米国と日本、いちいち切り替えるのがストレス。</a:t>
            </a:r>
            <a:r>
              <a:rPr lang="en-US" sz="1400" dirty="0">
                <a:solidFill>
                  <a:schemeClr val="bg1"/>
                </a:solidFill>
              </a:rPr>
              <a:t>
</a:t>
            </a:r>
          </a:p>
          <a:p>
            <a:pPr>
              <a:buSzPct val="100000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SzPct val="100000"/>
            </a:pPr>
            <a:r>
              <a:rPr lang="ja-JP" altLang="en-US" sz="1400" dirty="0"/>
              <a:t>💻</a:t>
            </a:r>
            <a:r>
              <a:rPr lang="ja-JP" altLang="en-US" sz="1400" dirty="0">
                <a:solidFill>
                  <a:schemeClr val="bg1"/>
                </a:solidFill>
              </a:rPr>
              <a:t>理論株価も履歴も、まだ</a:t>
            </a:r>
            <a:r>
              <a:rPr lang="en-US" altLang="ja-JP" sz="1400" dirty="0">
                <a:solidFill>
                  <a:schemeClr val="bg1"/>
                </a:solidFill>
              </a:rPr>
              <a:t>Excel</a:t>
            </a:r>
            <a:r>
              <a:rPr lang="ja-JP" altLang="en-US" sz="1400" dirty="0">
                <a:solidFill>
                  <a:schemeClr val="bg1"/>
                </a:solidFill>
              </a:rPr>
              <a:t>で頑張ってる？</a:t>
            </a:r>
            <a:r>
              <a:rPr lang="en-US" sz="1400" dirty="0">
                <a:solidFill>
                  <a:schemeClr val="bg1"/>
                </a:solidFill>
              </a:rPr>
              <a:t>
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31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2395728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4F7DFB"/>
                </a:solidFill>
              </a:rPr>
              <a:t>ソリューション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5280" y="301752"/>
            <a:ext cx="731520" cy="7315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2311908"/>
            <a:ext cx="2560321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ja-JP" altLang="en-US" sz="1400" dirty="0">
                <a:solidFill>
                  <a:srgbClr val="EEEEEE"/>
                </a:solidFill>
              </a:rPr>
              <a:t>もう迷わない。</a:t>
            </a:r>
            <a:endParaRPr lang="en-US" altLang="ja-JP" sz="1400" dirty="0">
              <a:solidFill>
                <a:srgbClr val="EEEEEE"/>
              </a:solidFill>
            </a:endParaRPr>
          </a:p>
          <a:p>
            <a:r>
              <a:rPr lang="ja-JP" altLang="en-US" sz="1400" dirty="0">
                <a:solidFill>
                  <a:srgbClr val="EEEEEE"/>
                </a:solidFill>
              </a:rPr>
              <a:t>割安株分析をワンクリックで。</a:t>
            </a:r>
            <a:endParaRPr lang="en-US" sz="1400" dirty="0">
              <a:solidFill>
                <a:srgbClr val="EEEEEE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5669280" y="1097280"/>
            <a:ext cx="365760" cy="365760"/>
          </a:xfrm>
          <a:prstGeom prst="ellipse">
            <a:avLst/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3288" y="1161288"/>
            <a:ext cx="237744" cy="2377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126480" y="105156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b="1" dirty="0">
                <a:solidFill>
                  <a:srgbClr val="4F7DFB"/>
                </a:solidFill>
              </a:rPr>
              <a:t>日米株対応
</a:t>
            </a:r>
            <a:r>
              <a:rPr lang="ja-JP" altLang="en-US" sz="1000" dirty="0">
                <a:solidFill>
                  <a:schemeClr val="bg1"/>
                </a:solidFill>
              </a:rPr>
              <a:t>米・日どちらの株も、ワンクリックで切り替え可能</a:t>
            </a:r>
            <a:r>
              <a:rPr lang="en-US" sz="1000" dirty="0">
                <a:solidFill>
                  <a:srgbClr val="AFC9E1"/>
                </a:solidFill>
              </a:rPr>
              <a:t>
</a:t>
            </a:r>
            <a:endParaRPr lang="en-US" sz="1400" dirty="0"/>
          </a:p>
        </p:txBody>
      </p:sp>
      <p:sp>
        <p:nvSpPr>
          <p:cNvPr id="8" name="Shape 4"/>
          <p:cNvSpPr/>
          <p:nvPr/>
        </p:nvSpPr>
        <p:spPr>
          <a:xfrm>
            <a:off x="5669280" y="1828800"/>
            <a:ext cx="365760" cy="365760"/>
          </a:xfrm>
          <a:prstGeom prst="ellipse">
            <a:avLst/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3288" y="1892808"/>
            <a:ext cx="237744" cy="23774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126480" y="178308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b="1" dirty="0">
                <a:solidFill>
                  <a:srgbClr val="4F7DFB"/>
                </a:solidFill>
              </a:rPr>
              <a:t>データ取得
</a:t>
            </a:r>
            <a:r>
              <a:rPr lang="ja-JP" altLang="en-US" sz="1000" dirty="0">
                <a:solidFill>
                  <a:schemeClr val="bg1"/>
                </a:solidFill>
              </a:rPr>
              <a:t>株価や</a:t>
            </a:r>
            <a:r>
              <a:rPr lang="en-US" altLang="ja-JP" sz="1000" dirty="0">
                <a:solidFill>
                  <a:schemeClr val="bg1"/>
                </a:solidFill>
              </a:rPr>
              <a:t>EPS</a:t>
            </a:r>
            <a:r>
              <a:rPr lang="ja-JP" altLang="en-US" sz="1000" dirty="0">
                <a:solidFill>
                  <a:schemeClr val="bg1"/>
                </a:solidFill>
              </a:rPr>
              <a:t>など、すべて自動取得で手間ゼロ</a:t>
            </a:r>
            <a:r>
              <a:rPr lang="en-US" sz="1000" dirty="0">
                <a:solidFill>
                  <a:srgbClr val="AFC9E1"/>
                </a:solidFill>
              </a:rPr>
              <a:t>
</a:t>
            </a:r>
            <a:endParaRPr lang="en-US" sz="1400" dirty="0"/>
          </a:p>
        </p:txBody>
      </p:sp>
      <p:sp>
        <p:nvSpPr>
          <p:cNvPr id="11" name="Shape 6"/>
          <p:cNvSpPr/>
          <p:nvPr/>
        </p:nvSpPr>
        <p:spPr>
          <a:xfrm>
            <a:off x="5669280" y="2560320"/>
            <a:ext cx="365760" cy="365760"/>
          </a:xfrm>
          <a:prstGeom prst="ellipse">
            <a:avLst/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33288" y="2624328"/>
            <a:ext cx="237744" cy="23774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126480" y="251460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b="1" dirty="0">
                <a:solidFill>
                  <a:srgbClr val="4F7DFB"/>
                </a:solidFill>
              </a:rPr>
              <a:t>多様な評価
</a:t>
            </a:r>
            <a:r>
              <a:rPr lang="ja-JP" altLang="en-US" sz="1000" dirty="0">
                <a:solidFill>
                  <a:schemeClr val="bg1"/>
                </a:solidFill>
              </a:rPr>
              <a:t>理論株価・</a:t>
            </a:r>
            <a:r>
              <a:rPr lang="en-US" altLang="ja-JP" sz="1000" dirty="0">
                <a:solidFill>
                  <a:schemeClr val="bg1"/>
                </a:solidFill>
              </a:rPr>
              <a:t>ROE</a:t>
            </a:r>
            <a:r>
              <a:rPr lang="ja-JP" altLang="en-US" sz="1000" dirty="0">
                <a:solidFill>
                  <a:schemeClr val="bg1"/>
                </a:solidFill>
              </a:rPr>
              <a:t>・成長率で多角的に判断できる</a:t>
            </a:r>
            <a:r>
              <a:rPr lang="en-US" sz="1000" dirty="0">
                <a:solidFill>
                  <a:srgbClr val="AFC9E1"/>
                </a:solidFill>
              </a:rPr>
              <a:t>
</a:t>
            </a:r>
            <a:endParaRPr lang="en-US" sz="1400" dirty="0"/>
          </a:p>
        </p:txBody>
      </p:sp>
      <p:sp>
        <p:nvSpPr>
          <p:cNvPr id="14" name="Shape 8"/>
          <p:cNvSpPr/>
          <p:nvPr/>
        </p:nvSpPr>
        <p:spPr>
          <a:xfrm>
            <a:off x="5669280" y="3291840"/>
            <a:ext cx="365760" cy="365760"/>
          </a:xfrm>
          <a:prstGeom prst="ellipse">
            <a:avLst/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33288" y="3355848"/>
            <a:ext cx="237744" cy="23774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126480" y="3246120"/>
            <a:ext cx="2743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b="1" dirty="0">
                <a:solidFill>
                  <a:srgbClr val="4F7DFB"/>
                </a:solidFill>
              </a:rPr>
              <a:t>履歴と保存
</a:t>
            </a:r>
            <a:r>
              <a:rPr lang="ja-JP" altLang="en-US" sz="1000" dirty="0">
                <a:solidFill>
                  <a:schemeClr val="bg1"/>
                </a:solidFill>
              </a:rPr>
              <a:t>過去の検索も、お気に入り登録もすぐ使える</a:t>
            </a:r>
            <a:r>
              <a:rPr lang="en-US" sz="1000" dirty="0">
                <a:solidFill>
                  <a:srgbClr val="AFC9E1"/>
                </a:solidFill>
              </a:rPr>
              <a:t>
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31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12242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4F7DFB"/>
                </a:solidFill>
              </a:rPr>
              <a:t>主要評価指標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8467344" cy="725424"/>
          </a:xfrm>
          <a:prstGeom prst="roundRect">
            <a:avLst>
              <a:gd name="adj" fmla="val 11111"/>
            </a:avLst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pPr algn="ctr"/>
            <a:endParaRPr/>
          </a:p>
        </p:txBody>
      </p:sp>
      <p:sp>
        <p:nvSpPr>
          <p:cNvPr id="4" name="Shape 2"/>
          <p:cNvSpPr/>
          <p:nvPr/>
        </p:nvSpPr>
        <p:spPr>
          <a:xfrm>
            <a:off x="640080" y="128016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002060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424" y="1316736"/>
            <a:ext cx="292608" cy="29260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97280" y="1211580"/>
            <a:ext cx="1682496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4F7DFB"/>
                </a:solidFill>
              </a:rPr>
              <a:t>グレアム理論株価</a:t>
            </a:r>
            <a:endParaRPr lang="en-US" sz="1400" dirty="0"/>
          </a:p>
        </p:txBody>
      </p:sp>
      <p:sp>
        <p:nvSpPr>
          <p:cNvPr id="7" name="Text 4"/>
          <p:cNvSpPr/>
          <p:nvPr/>
        </p:nvSpPr>
        <p:spPr>
          <a:xfrm>
            <a:off x="2926080" y="1211580"/>
            <a:ext cx="2602992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FFFFFF"/>
                </a:solidFill>
              </a:rPr>
              <a:t>√</a:t>
            </a:r>
            <a:r>
              <a:rPr lang="en-US" sz="2400" b="1" dirty="0">
                <a:solidFill>
                  <a:srgbClr val="FFFFFF"/>
                </a:solidFill>
              </a:rPr>
              <a:t>(22.5 × EPS × BPS)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666232" y="1211580"/>
            <a:ext cx="176174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AFC9E1"/>
                </a:solidFill>
              </a:rPr>
              <a:t>EPSとBPSを用いた基本評価</a:t>
            </a:r>
            <a:endParaRPr lang="en-US" sz="1000" dirty="0"/>
          </a:p>
        </p:txBody>
      </p:sp>
      <p:sp>
        <p:nvSpPr>
          <p:cNvPr id="9" name="Shape 6"/>
          <p:cNvSpPr/>
          <p:nvPr/>
        </p:nvSpPr>
        <p:spPr>
          <a:xfrm>
            <a:off x="457200" y="2033524"/>
            <a:ext cx="8427720" cy="704088"/>
          </a:xfrm>
          <a:prstGeom prst="roundRect">
            <a:avLst>
              <a:gd name="adj" fmla="val 11111"/>
            </a:avLst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pPr algn="ctr"/>
            <a:endParaRPr/>
          </a:p>
        </p:txBody>
      </p:sp>
      <p:sp>
        <p:nvSpPr>
          <p:cNvPr id="10" name="Shape 7"/>
          <p:cNvSpPr/>
          <p:nvPr/>
        </p:nvSpPr>
        <p:spPr>
          <a:xfrm>
            <a:off x="694944" y="2234184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1520" y="2270760"/>
            <a:ext cx="292608" cy="29260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1152144" y="2166366"/>
            <a:ext cx="1377696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4F7DFB"/>
                </a:solidFill>
              </a:rPr>
              <a:t>拡張グレアム</a:t>
            </a:r>
            <a:endParaRPr lang="en-US" sz="1400" dirty="0"/>
          </a:p>
        </p:txBody>
      </p:sp>
      <p:sp>
        <p:nvSpPr>
          <p:cNvPr id="13" name="Text 9"/>
          <p:cNvSpPr/>
          <p:nvPr/>
        </p:nvSpPr>
        <p:spPr>
          <a:xfrm>
            <a:off x="2926080" y="2166366"/>
            <a:ext cx="196900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FFFFFF"/>
                </a:solidFill>
              </a:rPr>
              <a:t>EPS × (8.5 + 2 × g)</a:t>
            </a:r>
            <a:endParaRPr lang="en-US" sz="1400" dirty="0"/>
          </a:p>
        </p:txBody>
      </p:sp>
      <p:sp>
        <p:nvSpPr>
          <p:cNvPr id="14" name="Text 10"/>
          <p:cNvSpPr/>
          <p:nvPr/>
        </p:nvSpPr>
        <p:spPr>
          <a:xfrm>
            <a:off x="5666232" y="2166366"/>
            <a:ext cx="167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AFC9E1"/>
                </a:solidFill>
              </a:rPr>
              <a:t>成長率gを考慮したモデル</a:t>
            </a:r>
            <a:endParaRPr lang="en-US" sz="1000" dirty="0"/>
          </a:p>
        </p:txBody>
      </p:sp>
      <p:sp>
        <p:nvSpPr>
          <p:cNvPr id="15" name="Shape 11"/>
          <p:cNvSpPr/>
          <p:nvPr/>
        </p:nvSpPr>
        <p:spPr>
          <a:xfrm>
            <a:off x="457200" y="2948432"/>
            <a:ext cx="8427720" cy="704088"/>
          </a:xfrm>
          <a:prstGeom prst="roundRect">
            <a:avLst>
              <a:gd name="adj" fmla="val 11111"/>
            </a:avLst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pPr algn="ctr"/>
            <a:endParaRPr/>
          </a:p>
        </p:txBody>
      </p:sp>
      <p:sp>
        <p:nvSpPr>
          <p:cNvPr id="16" name="Shape 12"/>
          <p:cNvSpPr/>
          <p:nvPr/>
        </p:nvSpPr>
        <p:spPr>
          <a:xfrm>
            <a:off x="694944" y="308610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080" y="3122676"/>
            <a:ext cx="292608" cy="292608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1060704" y="3010662"/>
            <a:ext cx="1865376" cy="4800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4F7DFB"/>
                </a:solidFill>
              </a:rPr>
              <a:t>ROEバリエーション</a:t>
            </a:r>
            <a:endParaRPr lang="en-US" sz="1400" dirty="0"/>
          </a:p>
        </p:txBody>
      </p:sp>
      <p:sp>
        <p:nvSpPr>
          <p:cNvPr id="19" name="Text 14"/>
          <p:cNvSpPr/>
          <p:nvPr/>
        </p:nvSpPr>
        <p:spPr>
          <a:xfrm>
            <a:off x="2926080" y="3022092"/>
            <a:ext cx="1877568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FFFFFF"/>
                </a:solidFill>
              </a:rPr>
              <a:t>ROE × BPS × (8.5 + 2g)</a:t>
            </a:r>
            <a:endParaRPr lang="en-US" sz="1400" dirty="0"/>
          </a:p>
        </p:txBody>
      </p:sp>
      <p:sp>
        <p:nvSpPr>
          <p:cNvPr id="20" name="Text 15"/>
          <p:cNvSpPr/>
          <p:nvPr/>
        </p:nvSpPr>
        <p:spPr>
          <a:xfrm>
            <a:off x="5666232" y="3022092"/>
            <a:ext cx="167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AFC9E1"/>
                </a:solidFill>
              </a:rPr>
              <a:t>収益性を反映した理論値</a:t>
            </a:r>
            <a:endParaRPr lang="en-US" sz="1000" dirty="0"/>
          </a:p>
        </p:txBody>
      </p:sp>
      <p:sp>
        <p:nvSpPr>
          <p:cNvPr id="21" name="Shape 16"/>
          <p:cNvSpPr/>
          <p:nvPr/>
        </p:nvSpPr>
        <p:spPr>
          <a:xfrm>
            <a:off x="457200" y="3863340"/>
            <a:ext cx="8427720" cy="704088"/>
          </a:xfrm>
          <a:prstGeom prst="roundRect">
            <a:avLst>
              <a:gd name="adj" fmla="val 11111"/>
            </a:avLst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pPr algn="ctr"/>
            <a:endParaRPr/>
          </a:p>
        </p:txBody>
      </p:sp>
      <p:sp>
        <p:nvSpPr>
          <p:cNvPr id="22" name="Shape 17"/>
          <p:cNvSpPr/>
          <p:nvPr/>
        </p:nvSpPr>
        <p:spPr>
          <a:xfrm>
            <a:off x="725424" y="4021836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3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656" y="4082796"/>
            <a:ext cx="292608" cy="292608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1097280" y="3970782"/>
            <a:ext cx="1828800" cy="495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4F7DFB"/>
                </a:solidFill>
              </a:rPr>
              <a:t>安全域（MOS 30%）</a:t>
            </a:r>
            <a:endParaRPr lang="en-US" sz="1400" dirty="0"/>
          </a:p>
        </p:txBody>
      </p:sp>
      <p:sp>
        <p:nvSpPr>
          <p:cNvPr id="25" name="Text 19"/>
          <p:cNvSpPr/>
          <p:nvPr/>
        </p:nvSpPr>
        <p:spPr>
          <a:xfrm>
            <a:off x="2926080" y="3989832"/>
            <a:ext cx="1377696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FFFFFF"/>
                </a:solidFill>
              </a:rPr>
              <a:t>理論株価 × 0.7</a:t>
            </a:r>
            <a:endParaRPr lang="en-US" sz="1400" dirty="0"/>
          </a:p>
        </p:txBody>
      </p:sp>
      <p:sp>
        <p:nvSpPr>
          <p:cNvPr id="26" name="Text 20"/>
          <p:cNvSpPr/>
          <p:nvPr/>
        </p:nvSpPr>
        <p:spPr>
          <a:xfrm>
            <a:off x="5666232" y="3989832"/>
            <a:ext cx="1578864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AFC9E1"/>
                </a:solidFill>
              </a:rPr>
              <a:t>割安余地を示す70%水準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31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b="1" dirty="0">
                <a:solidFill>
                  <a:srgbClr val="4F7DFB"/>
                </a:solidFill>
              </a:rPr>
              <a:t>特徴と機能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2651760" cy="1371600"/>
          </a:xfrm>
          <a:prstGeom prst="roundRect">
            <a:avLst>
              <a:gd name="adj" fmla="val 13333"/>
            </a:avLst>
          </a:prstGeom>
          <a:solidFill>
            <a:srgbClr val="0C2C54"/>
          </a:solidFill>
          <a:ln w="12700">
            <a:solidFill>
              <a:srgbClr val="0070C0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640080" y="128016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656" y="1316736"/>
            <a:ext cx="292608" cy="29260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97280" y="1234440"/>
            <a:ext cx="19202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b="1" dirty="0">
                <a:solidFill>
                  <a:srgbClr val="4F7DFB"/>
                </a:solidFill>
              </a:rPr>
              <a:t>日米株切替
</a:t>
            </a:r>
            <a:r>
              <a:rPr lang="ja-JP" altLang="en-US" sz="1000" dirty="0">
                <a:solidFill>
                  <a:schemeClr val="bg1"/>
                </a:solidFill>
              </a:rPr>
              <a:t>日本株も米国株も、入力ミスなしで一発検索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3383280" y="1097280"/>
            <a:ext cx="2651760" cy="1371600"/>
          </a:xfrm>
          <a:prstGeom prst="roundRect">
            <a:avLst>
              <a:gd name="adj" fmla="val 13333"/>
            </a:avLst>
          </a:prstGeom>
          <a:solidFill>
            <a:srgbClr val="0C2C54"/>
          </a:solidFill>
          <a:ln w="12700">
            <a:solidFill>
              <a:srgbClr val="0070C0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Shape 5"/>
          <p:cNvSpPr/>
          <p:nvPr/>
        </p:nvSpPr>
        <p:spPr>
          <a:xfrm>
            <a:off x="3566160" y="128016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02736" y="1316736"/>
            <a:ext cx="292608" cy="29260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023360" y="1234440"/>
            <a:ext cx="19202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b="1" dirty="0">
                <a:solidFill>
                  <a:srgbClr val="4F7DFB"/>
                </a:solidFill>
              </a:rPr>
              <a:t>データ取得
</a:t>
            </a:r>
            <a:r>
              <a:rPr lang="ja-JP" altLang="en-US" sz="1000" dirty="0">
                <a:solidFill>
                  <a:schemeClr val="bg1"/>
                </a:solidFill>
              </a:rPr>
              <a:t>面倒な入力不要。情報は全自動で取得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Shape 7"/>
          <p:cNvSpPr/>
          <p:nvPr/>
        </p:nvSpPr>
        <p:spPr>
          <a:xfrm>
            <a:off x="6309360" y="1097280"/>
            <a:ext cx="2651760" cy="1371600"/>
          </a:xfrm>
          <a:prstGeom prst="roundRect">
            <a:avLst>
              <a:gd name="adj" fmla="val 13333"/>
            </a:avLst>
          </a:prstGeom>
          <a:solidFill>
            <a:srgbClr val="0C2C54"/>
          </a:solidFill>
          <a:ln w="12700">
            <a:solidFill>
              <a:srgbClr val="0070C0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Shape 8"/>
          <p:cNvSpPr/>
          <p:nvPr/>
        </p:nvSpPr>
        <p:spPr>
          <a:xfrm>
            <a:off x="6492240" y="128016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28816" y="1316736"/>
            <a:ext cx="292608" cy="29260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6949440" y="1234440"/>
            <a:ext cx="19202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4F7DFB"/>
                </a:solidFill>
              </a:rPr>
              <a:t>多様なモデル
</a:t>
            </a:r>
            <a:r>
              <a:rPr lang="en-US" sz="1000" dirty="0">
                <a:solidFill>
                  <a:schemeClr val="bg1"/>
                </a:solidFill>
              </a:rPr>
              <a:t>基本・拡張・ROEバリエーション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Shape 10"/>
          <p:cNvSpPr/>
          <p:nvPr/>
        </p:nvSpPr>
        <p:spPr>
          <a:xfrm>
            <a:off x="457200" y="2743200"/>
            <a:ext cx="2651760" cy="1371600"/>
          </a:xfrm>
          <a:prstGeom prst="roundRect">
            <a:avLst>
              <a:gd name="adj" fmla="val 13333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Shape 11"/>
          <p:cNvSpPr/>
          <p:nvPr/>
        </p:nvSpPr>
        <p:spPr>
          <a:xfrm>
            <a:off x="640080" y="292608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6656" y="2962656"/>
            <a:ext cx="292608" cy="29260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097280" y="2880360"/>
            <a:ext cx="19202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4F7DFB"/>
                </a:solidFill>
              </a:rPr>
              <a:t>履歴保存
</a:t>
            </a:r>
            <a:r>
              <a:rPr lang="en-US" sz="1000" dirty="0">
                <a:solidFill>
                  <a:schemeClr val="bg1"/>
                </a:solidFill>
              </a:rPr>
              <a:t>最新10件をローカル保存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9" name="Shape 13"/>
          <p:cNvSpPr/>
          <p:nvPr/>
        </p:nvSpPr>
        <p:spPr>
          <a:xfrm>
            <a:off x="3383280" y="2743200"/>
            <a:ext cx="2651760" cy="1371600"/>
          </a:xfrm>
          <a:prstGeom prst="roundRect">
            <a:avLst>
              <a:gd name="adj" fmla="val 13333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0" name="Shape 14"/>
          <p:cNvSpPr/>
          <p:nvPr/>
        </p:nvSpPr>
        <p:spPr>
          <a:xfrm>
            <a:off x="3566160" y="292608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602736" y="2962656"/>
            <a:ext cx="292608" cy="292608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4023360" y="2880360"/>
            <a:ext cx="19202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b="1" dirty="0">
                <a:solidFill>
                  <a:srgbClr val="4F7DFB"/>
                </a:solidFill>
              </a:rPr>
              <a:t>お気に入り
</a:t>
            </a:r>
            <a:r>
              <a:rPr lang="ja-JP" altLang="en-US" sz="1000" dirty="0">
                <a:solidFill>
                  <a:schemeClr val="bg1"/>
                </a:solidFill>
              </a:rPr>
              <a:t>気になる銘柄をすぐマーク。後から見返せる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3" name="Shape 16"/>
          <p:cNvSpPr/>
          <p:nvPr/>
        </p:nvSpPr>
        <p:spPr>
          <a:xfrm>
            <a:off x="6309360" y="2743200"/>
            <a:ext cx="2651760" cy="1371600"/>
          </a:xfrm>
          <a:prstGeom prst="roundRect">
            <a:avLst>
              <a:gd name="adj" fmla="val 13333"/>
            </a:avLst>
          </a:prstGeom>
          <a:solidFill>
            <a:schemeClr val="tx1">
              <a:lumMod val="75000"/>
              <a:lumOff val="25000"/>
            </a:schemeClr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Shape 17"/>
          <p:cNvSpPr/>
          <p:nvPr/>
        </p:nvSpPr>
        <p:spPr>
          <a:xfrm>
            <a:off x="6492240" y="292608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528816" y="2962656"/>
            <a:ext cx="292608" cy="292608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6949440" y="2880360"/>
            <a:ext cx="192024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b="1" dirty="0">
                <a:solidFill>
                  <a:srgbClr val="4F7DFB"/>
                </a:solidFill>
              </a:rPr>
              <a:t>ダークテーマ
</a:t>
            </a:r>
            <a:r>
              <a:rPr lang="ja-JP" altLang="en-US" sz="1000" dirty="0">
                <a:solidFill>
                  <a:schemeClr val="bg1"/>
                </a:solidFill>
              </a:rPr>
              <a:t>夜の投資も、目に優しく。</a:t>
            </a:r>
            <a:endParaRPr lang="en-US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31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開発背景・ </a:t>
            </a:r>
            <a:r>
              <a:rPr lang="en-US" sz="2400" b="1" dirty="0" err="1">
                <a:solidFill>
                  <a:srgbClr val="0070C0"/>
                </a:solidFill>
              </a:rPr>
              <a:t>技術構成</a:t>
            </a:r>
            <a:r>
              <a:rPr lang="en-US" sz="2400" b="1" dirty="0">
                <a:solidFill>
                  <a:srgbClr val="0070C0"/>
                </a:solidFill>
              </a:rPr>
              <a:t>   </a:t>
            </a:r>
            <a:r>
              <a:rPr lang="en-US" sz="1400" dirty="0">
                <a:solidFill>
                  <a:schemeClr val="bg1"/>
                </a:solidFill>
              </a:rPr>
              <a:t>-</a:t>
            </a:r>
            <a:r>
              <a:rPr lang="ja-JP" altLang="en-US" sz="1400" dirty="0">
                <a:solidFill>
                  <a:schemeClr val="bg1"/>
                </a:solidFill>
              </a:rPr>
              <a:t>迷わず使える</a:t>
            </a:r>
            <a:r>
              <a:rPr lang="en-US" altLang="ja-JP" sz="1400" dirty="0">
                <a:solidFill>
                  <a:schemeClr val="bg1"/>
                </a:solidFill>
              </a:rPr>
              <a:t>UI</a:t>
            </a:r>
            <a:r>
              <a:rPr lang="ja-JP" altLang="en-US" sz="1400" dirty="0">
                <a:solidFill>
                  <a:schemeClr val="bg1"/>
                </a:solidFill>
              </a:rPr>
              <a:t>と、信頼できるデータ処理の裏側</a:t>
            </a:r>
            <a:r>
              <a:rPr lang="en-US" altLang="ja-JP" sz="1400" dirty="0">
                <a:solidFill>
                  <a:schemeClr val="bg1"/>
                </a:solidFill>
              </a:rPr>
              <a:t>-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4114800" cy="1645920"/>
          </a:xfrm>
          <a:prstGeom prst="roundRect">
            <a:avLst>
              <a:gd name="adj" fmla="val 11111"/>
            </a:avLst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640080" y="128016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656" y="1316736"/>
            <a:ext cx="292608" cy="29260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97280" y="1234440"/>
            <a:ext cx="34747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b="1" dirty="0">
                <a:solidFill>
                  <a:srgbClr val="4F7DFB"/>
                </a:solidFill>
              </a:rPr>
              <a:t>フロントエンド</a:t>
            </a:r>
            <a:r>
              <a:rPr lang="en-US" sz="1400" b="1" dirty="0">
                <a:solidFill>
                  <a:srgbClr val="4F7DFB"/>
                </a:solidFill>
              </a:rPr>
              <a:t>
</a:t>
            </a:r>
            <a:r>
              <a:rPr lang="ja-JP" altLang="en-US" sz="1000" dirty="0">
                <a:solidFill>
                  <a:schemeClr val="bg1"/>
                </a:solidFill>
              </a:rPr>
              <a:t>ユーザーが迷わない、直感</a:t>
            </a:r>
            <a:r>
              <a:rPr lang="en-US" altLang="ja-JP" sz="1000" dirty="0">
                <a:solidFill>
                  <a:schemeClr val="bg1"/>
                </a:solidFill>
              </a:rPr>
              <a:t>UI</a:t>
            </a:r>
            <a:r>
              <a:rPr lang="ja-JP" altLang="en-US" sz="1000" dirty="0">
                <a:solidFill>
                  <a:schemeClr val="bg1"/>
                </a:solidFill>
              </a:rPr>
              <a:t>を</a:t>
            </a:r>
            <a:r>
              <a:rPr lang="en-US" altLang="ja-JP" sz="1000" dirty="0">
                <a:solidFill>
                  <a:schemeClr val="bg1"/>
                </a:solidFill>
              </a:rPr>
              <a:t>React</a:t>
            </a:r>
            <a:r>
              <a:rPr lang="ja-JP" altLang="en-US" sz="1000" dirty="0">
                <a:solidFill>
                  <a:schemeClr val="bg1"/>
                </a:solidFill>
              </a:rPr>
              <a:t>で構築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4846320" y="1097280"/>
            <a:ext cx="4114800" cy="1645920"/>
          </a:xfrm>
          <a:prstGeom prst="roundRect">
            <a:avLst>
              <a:gd name="adj" fmla="val 11111"/>
            </a:avLst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8" name="Shape 5"/>
          <p:cNvSpPr/>
          <p:nvPr/>
        </p:nvSpPr>
        <p:spPr>
          <a:xfrm>
            <a:off x="5029200" y="128016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65776" y="1316736"/>
            <a:ext cx="292608" cy="29260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486400" y="1234440"/>
            <a:ext cx="34747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b="1" dirty="0">
                <a:solidFill>
                  <a:srgbClr val="4F7DFB"/>
                </a:solidFill>
              </a:rPr>
              <a:t>バックエンド</a:t>
            </a:r>
            <a:r>
              <a:rPr lang="en-US" sz="1400" b="1" dirty="0">
                <a:solidFill>
                  <a:srgbClr val="4F7DFB"/>
                </a:solidFill>
              </a:rPr>
              <a:t>
</a:t>
            </a:r>
            <a:r>
              <a:rPr lang="ja-JP" altLang="en-US" sz="1000" dirty="0">
                <a:solidFill>
                  <a:schemeClr val="bg1"/>
                </a:solidFill>
              </a:rPr>
              <a:t>株価・指標を毎回リアルタイムで計算し提供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1" name="Shape 7"/>
          <p:cNvSpPr/>
          <p:nvPr/>
        </p:nvSpPr>
        <p:spPr>
          <a:xfrm>
            <a:off x="457200" y="2926080"/>
            <a:ext cx="4114800" cy="1645920"/>
          </a:xfrm>
          <a:prstGeom prst="roundRect">
            <a:avLst>
              <a:gd name="adj" fmla="val 11111"/>
            </a:avLst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Shape 8"/>
          <p:cNvSpPr/>
          <p:nvPr/>
        </p:nvSpPr>
        <p:spPr>
          <a:xfrm>
            <a:off x="640080" y="310896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6656" y="3145536"/>
            <a:ext cx="292608" cy="29260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1097280" y="3063240"/>
            <a:ext cx="34747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b="1" dirty="0">
                <a:solidFill>
                  <a:srgbClr val="4F7DFB"/>
                </a:solidFill>
              </a:rPr>
              <a:t>状態管理と保存</a:t>
            </a:r>
            <a:r>
              <a:rPr lang="en-US" sz="1400" b="1" dirty="0">
                <a:solidFill>
                  <a:srgbClr val="4F7DFB"/>
                </a:solidFill>
              </a:rPr>
              <a:t>
</a:t>
            </a:r>
            <a:r>
              <a:rPr lang="ja-JP" altLang="en-US" sz="1000" dirty="0">
                <a:solidFill>
                  <a:schemeClr val="bg1"/>
                </a:solidFill>
              </a:rPr>
              <a:t>手動保存なし。データはすべて自動保持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5" name="Shape 10"/>
          <p:cNvSpPr/>
          <p:nvPr/>
        </p:nvSpPr>
        <p:spPr>
          <a:xfrm>
            <a:off x="4846320" y="2926080"/>
            <a:ext cx="4114800" cy="1645920"/>
          </a:xfrm>
          <a:prstGeom prst="roundRect">
            <a:avLst>
              <a:gd name="adj" fmla="val 11111"/>
            </a:avLst>
          </a:prstGeom>
          <a:solidFill>
            <a:srgbClr val="0C2C54"/>
          </a:solidFill>
          <a:ln w="12700">
            <a:solidFill>
              <a:srgbClr val="0C2C5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Shape 11"/>
          <p:cNvSpPr/>
          <p:nvPr/>
        </p:nvSpPr>
        <p:spPr>
          <a:xfrm>
            <a:off x="5029200" y="3108960"/>
            <a:ext cx="365760" cy="365760"/>
          </a:xfrm>
          <a:prstGeom prst="ellipse">
            <a:avLst/>
          </a:prstGeom>
          <a:solidFill>
            <a:srgbClr val="002060"/>
          </a:solidFill>
          <a:ln w="12700">
            <a:solidFill>
              <a:srgbClr val="78A6C8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65776" y="3145536"/>
            <a:ext cx="292608" cy="29260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486400" y="3063240"/>
            <a:ext cx="34747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b="1" dirty="0">
                <a:solidFill>
                  <a:srgbClr val="4F7DFB"/>
                </a:solidFill>
              </a:rPr>
              <a:t>その他</a:t>
            </a:r>
            <a:r>
              <a:rPr lang="en-US" sz="1400" b="1" dirty="0">
                <a:solidFill>
                  <a:srgbClr val="4F7DFB"/>
                </a:solidFill>
              </a:rPr>
              <a:t>
</a:t>
            </a:r>
            <a:r>
              <a:rPr lang="ja-JP" altLang="en-US" sz="1000" dirty="0">
                <a:solidFill>
                  <a:schemeClr val="bg1"/>
                </a:solidFill>
              </a:rPr>
              <a:t>市場を自動識別。設定不要。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31B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あなたのビジョンを、一緒に形にしましょう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3" name="Text 1"/>
          <p:cNvSpPr/>
          <p:nvPr/>
        </p:nvSpPr>
        <p:spPr>
          <a:xfrm>
            <a:off x="457200" y="762000"/>
            <a:ext cx="6638544" cy="300532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2000" dirty="0">
                <a:solidFill>
                  <a:srgbClr val="AAAAAA"/>
                </a:solidFill>
              </a:rPr>
              <a:t> </a:t>
            </a:r>
            <a:r>
              <a:rPr lang="ja-JP" altLang="en-US" sz="2000" dirty="0">
                <a:solidFill>
                  <a:srgbClr val="AAAAAA"/>
                </a:solidFill>
              </a:rPr>
              <a:t>分析ツールの企画</a:t>
            </a:r>
            <a:r>
              <a:rPr lang="en-US" altLang="ja-JP" sz="2000" dirty="0">
                <a:solidFill>
                  <a:srgbClr val="AAAAAA"/>
                </a:solidFill>
              </a:rPr>
              <a:t>〜</a:t>
            </a:r>
            <a:r>
              <a:rPr lang="ja-JP" altLang="en-US" sz="2000" dirty="0">
                <a:solidFill>
                  <a:srgbClr val="AAAAAA"/>
                </a:solidFill>
              </a:rPr>
              <a:t>実装までワンストップで対応</a:t>
            </a:r>
            <a:endParaRPr lang="en-US" altLang="ja-JP" sz="2000" dirty="0">
              <a:solidFill>
                <a:srgbClr val="AAAAAA"/>
              </a:solidFill>
            </a:endParaRPr>
          </a:p>
          <a:p>
            <a:pPr>
              <a:buSzPct val="100000"/>
            </a:pPr>
            <a:endParaRPr lang="en-US" sz="2000" dirty="0">
              <a:solidFill>
                <a:srgbClr val="AAAAAA"/>
              </a:solidFill>
            </a:endParaRPr>
          </a:p>
          <a:p>
            <a:pPr marL="190500" indent="-190500">
              <a:buSzPct val="100000"/>
              <a:buChar char="•"/>
            </a:pPr>
            <a:r>
              <a:rPr lang="ja-JP" altLang="en-US" sz="2000" dirty="0">
                <a:solidFill>
                  <a:srgbClr val="AAAAAA"/>
                </a:solidFill>
              </a:rPr>
              <a:t>海外市場対応の金融システム開発経験あり</a:t>
            </a:r>
            <a:endParaRPr lang="en-US" altLang="ja-JP" sz="2000" dirty="0">
              <a:solidFill>
                <a:srgbClr val="AAAAAA"/>
              </a:solidFill>
            </a:endParaRPr>
          </a:p>
          <a:p>
            <a:pPr>
              <a:buSzPct val="100000"/>
            </a:pPr>
            <a:endParaRPr lang="en-US" sz="2000" dirty="0">
              <a:solidFill>
                <a:srgbClr val="AAAAAA"/>
              </a:solidFill>
            </a:endParaRPr>
          </a:p>
          <a:p>
            <a:pPr marL="190500" indent="-190500">
              <a:buSzPct val="100000"/>
              <a:buChar char="•"/>
            </a:pPr>
            <a:r>
              <a:rPr lang="ja-JP" altLang="en-US" sz="2000" dirty="0">
                <a:solidFill>
                  <a:srgbClr val="AAAAAA"/>
                </a:solidFill>
              </a:rPr>
              <a:t>ビジネス課題に合わせたカスタム分析ロジック提案</a:t>
            </a:r>
            <a:endParaRPr lang="en-US" sz="2000" dirty="0">
              <a:solidFill>
                <a:srgbClr val="AAAAAA"/>
              </a:solidFill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5DCC2C9-A95A-668F-E459-DCF22595E1A9}"/>
              </a:ext>
            </a:extLst>
          </p:cNvPr>
          <p:cNvGrpSpPr/>
          <p:nvPr/>
        </p:nvGrpSpPr>
        <p:grpSpPr>
          <a:xfrm>
            <a:off x="1475232" y="3906774"/>
            <a:ext cx="6193536" cy="513588"/>
            <a:chOff x="1792224" y="4264152"/>
            <a:chExt cx="6193536" cy="513588"/>
          </a:xfrm>
        </p:grpSpPr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1EF31FBB-97D6-B3D0-C733-D56EBB3BB3A7}"/>
                </a:ext>
              </a:extLst>
            </p:cNvPr>
            <p:cNvSpPr/>
            <p:nvPr/>
          </p:nvSpPr>
          <p:spPr>
            <a:xfrm>
              <a:off x="1792224" y="4264152"/>
              <a:ext cx="2115312" cy="513588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rgbClr val="AAAAAA"/>
                  </a:solidFill>
                  <a:hlinkClick r:id="rId3"/>
                </a:rPr>
                <a:t>💻 </a:t>
              </a:r>
              <a:r>
                <a:rPr lang="en-US" altLang="ja-JP" sz="1000" b="1" dirty="0">
                  <a:solidFill>
                    <a:srgbClr val="AAAAAA"/>
                  </a:solidFill>
                  <a:hlinkClick r:id="rId3"/>
                </a:rPr>
                <a:t>GitHub</a:t>
              </a:r>
              <a:r>
                <a:rPr lang="ja-JP" altLang="en-US" sz="1000" b="1" dirty="0">
                  <a:solidFill>
                    <a:srgbClr val="AAAAAA"/>
                  </a:solidFill>
                  <a:hlinkClick r:id="rId3"/>
                </a:rPr>
                <a:t>で詳細を見る</a:t>
              </a:r>
              <a:endParaRPr kumimoji="1" lang="ja-JP" altLang="en-US" sz="1000" dirty="0"/>
            </a:p>
          </p:txBody>
        </p:sp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FFB228FC-08D3-94FD-A82A-72BA8961B73D}"/>
                </a:ext>
              </a:extLst>
            </p:cNvPr>
            <p:cNvSpPr/>
            <p:nvPr/>
          </p:nvSpPr>
          <p:spPr>
            <a:xfrm>
              <a:off x="5870448" y="4264152"/>
              <a:ext cx="2115312" cy="513588"/>
            </a:xfrm>
            <a:prstGeom prst="round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000" dirty="0">
                  <a:solidFill>
                    <a:srgbClr val="AAAAAA"/>
                  </a:solidFill>
                  <a:hlinkClick r:id="rId4"/>
                </a:rPr>
                <a:t>📩 </a:t>
              </a:r>
              <a:r>
                <a:rPr lang="ja-JP" altLang="en-US" sz="1000" b="1" dirty="0">
                  <a:solidFill>
                    <a:srgbClr val="AAAAAA"/>
                  </a:solidFill>
                  <a:hlinkClick r:id="rId4"/>
                </a:rPr>
                <a:t>ご相談・お見積もりはこちら</a:t>
              </a:r>
              <a:endParaRPr kumimoji="1" lang="ja-JP" altLang="en-US" sz="1000" dirty="0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91AD8E4-5135-AE46-68F8-AB209F417D77}"/>
              </a:ext>
            </a:extLst>
          </p:cNvPr>
          <p:cNvSpPr txBox="1"/>
          <p:nvPr/>
        </p:nvSpPr>
        <p:spPr>
          <a:xfrm>
            <a:off x="3395472" y="3340608"/>
            <a:ext cx="23530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rgbClr val="AAAAAA"/>
                </a:solidFill>
              </a:rPr>
              <a:t>お気軽にご連絡ください</a:t>
            </a:r>
            <a:endParaRPr kumimoji="1" lang="ja-JP" altLang="en-US" sz="1400" dirty="0">
              <a:solidFill>
                <a:srgbClr val="AAAAAA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394</Words>
  <Application>Microsoft Office PowerPoint</Application>
  <PresentationFormat>画面に合わせる (16:9)</PresentationFormat>
  <Paragraphs>58</Paragraphs>
  <Slides>7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0" baseType="lpstr">
      <vt:lpstr>Noto Sans JP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智紀 大塚</cp:lastModifiedBy>
  <cp:revision>5</cp:revision>
  <dcterms:created xsi:type="dcterms:W3CDTF">2025-08-13T00:31:59Z</dcterms:created>
  <dcterms:modified xsi:type="dcterms:W3CDTF">2025-08-13T11:49:43Z</dcterms:modified>
</cp:coreProperties>
</file>