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81" r:id="rId20"/>
    <p:sldId id="28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31134-99C3-41F4-BE26-E078A6C05979}" type="datetimeFigureOut">
              <a:rPr lang="en-CA" smtClean="0"/>
              <a:t>01/06/2024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71994-CF53-4B3B-8A69-0518471F4A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30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71994-CF53-4B3B-8A69-0518471F4AAD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2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June 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339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June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June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0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June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June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4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June 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4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June 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5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June 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414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June 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7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June 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4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June 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7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June 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0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95423-58C8-0FC7-AA6C-D9976DA2C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" y="1051551"/>
            <a:ext cx="4551680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Customer Churn Prediction</a:t>
            </a:r>
            <a:endParaRPr lang="en-CA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7EA3B-D947-4D3D-D889-590CBE6BE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60" y="3622172"/>
            <a:ext cx="3790916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This analysis is to understand customers data and predict their churn rate in using the telecommunications service.</a:t>
            </a:r>
            <a:endParaRPr lang="en-CA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BABD60D3-53FA-DA6B-A690-D53456592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57" b="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79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51BF8D-7D91-2D89-8E94-868722B47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8" y="1166021"/>
            <a:ext cx="5011520" cy="3971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6D63AA-2302-6743-0C9B-AA6989852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2" y="1166021"/>
            <a:ext cx="4835441" cy="397139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ED0F91-A886-ECE2-61D9-D1D8C64887A8}"/>
              </a:ext>
            </a:extLst>
          </p:cNvPr>
          <p:cNvSpPr txBox="1">
            <a:spLocks/>
          </p:cNvSpPr>
          <p:nvPr/>
        </p:nvSpPr>
        <p:spPr>
          <a:xfrm>
            <a:off x="818868" y="5246527"/>
            <a:ext cx="4823777" cy="89090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more customers not using Online Backup</a:t>
            </a:r>
            <a:endParaRPr lang="en-C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842264-0C59-D145-2168-215C39E1DD3D}"/>
              </a:ext>
            </a:extLst>
          </p:cNvPr>
          <p:cNvSpPr txBox="1">
            <a:spLocks/>
          </p:cNvSpPr>
          <p:nvPr/>
        </p:nvSpPr>
        <p:spPr>
          <a:xfrm>
            <a:off x="6686786" y="5246527"/>
            <a:ext cx="4823777" cy="890904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more customers using </a:t>
            </a:r>
            <a:r>
              <a:rPr lang="en-US" dirty="0" err="1"/>
              <a:t>Fibre</a:t>
            </a:r>
            <a:r>
              <a:rPr lang="en-US" dirty="0"/>
              <a:t> Optic than DSL and less customers not using the internet service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7897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CB0E10-1A01-6402-B6F5-71CDB0BF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8" y="849794"/>
            <a:ext cx="4883666" cy="3844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D18450-A019-E7B5-A68A-A4A0647EB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703" y="849794"/>
            <a:ext cx="4961537" cy="38296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56C54B-68DC-293C-DBDF-8E4E9A0EFE7B}"/>
              </a:ext>
            </a:extLst>
          </p:cNvPr>
          <p:cNvSpPr txBox="1">
            <a:spLocks/>
          </p:cNvSpPr>
          <p:nvPr/>
        </p:nvSpPr>
        <p:spPr>
          <a:xfrm>
            <a:off x="818868" y="4972207"/>
            <a:ext cx="4823777" cy="89090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more customers that do not require Tech Support</a:t>
            </a:r>
            <a:endParaRPr lang="en-C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D8B367-0BD2-68CD-60C5-F17370AF7B16}"/>
              </a:ext>
            </a:extLst>
          </p:cNvPr>
          <p:cNvSpPr txBox="1">
            <a:spLocks/>
          </p:cNvSpPr>
          <p:nvPr/>
        </p:nvSpPr>
        <p:spPr>
          <a:xfrm>
            <a:off x="6748463" y="4972207"/>
            <a:ext cx="4823777" cy="89090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more customers that did not subscribe for Device protection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230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C39584-1E21-D773-9538-70AF30F4F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24" y="784398"/>
            <a:ext cx="5068556" cy="3776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895DD-16FE-B319-0481-78ACD457A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004" y="780265"/>
            <a:ext cx="5149836" cy="381551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2BA976-8B2A-32E0-1993-ABDED2226A3C}"/>
              </a:ext>
            </a:extLst>
          </p:cNvPr>
          <p:cNvSpPr txBox="1">
            <a:spLocks/>
          </p:cNvSpPr>
          <p:nvPr/>
        </p:nvSpPr>
        <p:spPr>
          <a:xfrm>
            <a:off x="549924" y="4890927"/>
            <a:ext cx="4823777" cy="89090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less customers using the streaming TV plan</a:t>
            </a:r>
            <a:endParaRPr lang="en-C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6403B4-75A9-0386-6EBD-ACC944B9004C}"/>
              </a:ext>
            </a:extLst>
          </p:cNvPr>
          <p:cNvSpPr txBox="1">
            <a:spLocks/>
          </p:cNvSpPr>
          <p:nvPr/>
        </p:nvSpPr>
        <p:spPr>
          <a:xfrm>
            <a:off x="6270004" y="4890927"/>
            <a:ext cx="4823777" cy="89090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less customers using the streaming movies plan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582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A6B93-0D62-240F-2D17-7CFABA207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06" y="1293576"/>
            <a:ext cx="5425780" cy="42708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BDB4C1-9941-3B49-2FE8-9191A820BE13}"/>
              </a:ext>
            </a:extLst>
          </p:cNvPr>
          <p:cNvSpPr txBox="1">
            <a:spLocks/>
          </p:cNvSpPr>
          <p:nvPr/>
        </p:nvSpPr>
        <p:spPr>
          <a:xfrm>
            <a:off x="6554117" y="2983547"/>
            <a:ext cx="4823777" cy="89090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more customers using paperless billing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298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F779-E618-0F97-13DF-9D0BD8DF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Bivariate Analysis</a:t>
            </a:r>
            <a:br>
              <a:rPr lang="en-US" dirty="0"/>
            </a:br>
            <a:endParaRPr lang="en-CA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66F955-0E3D-07FE-706E-99E1F5624289}"/>
              </a:ext>
            </a:extLst>
          </p:cNvPr>
          <p:cNvSpPr txBox="1">
            <a:spLocks/>
          </p:cNvSpPr>
          <p:nvPr/>
        </p:nvSpPr>
        <p:spPr>
          <a:xfrm>
            <a:off x="510223" y="1423238"/>
            <a:ext cx="6530657" cy="4580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Studying multiple data together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A3818B-491F-4BE4-2F69-CF0A1D2A1A00}"/>
              </a:ext>
            </a:extLst>
          </p:cNvPr>
          <p:cNvSpPr txBox="1">
            <a:spLocks/>
          </p:cNvSpPr>
          <p:nvPr/>
        </p:nvSpPr>
        <p:spPr>
          <a:xfrm>
            <a:off x="550862" y="5588837"/>
            <a:ext cx="4744294" cy="539318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Customers who subscribe to the fiber optic are more likely to churn</a:t>
            </a:r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680FE92-283E-7C47-A92D-73C87C6195FD}"/>
              </a:ext>
            </a:extLst>
          </p:cNvPr>
          <p:cNvSpPr txBox="1">
            <a:spLocks/>
          </p:cNvSpPr>
          <p:nvPr/>
        </p:nvSpPr>
        <p:spPr>
          <a:xfrm>
            <a:off x="6526404" y="5588837"/>
            <a:ext cx="5279515" cy="913563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Electronic check, Bank Transfer and Credit card customers monthly charges are high and have a high churn rate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87C2E-E727-EC05-ACB2-92515F4C5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3" y="1877689"/>
            <a:ext cx="5634172" cy="29686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071A82-5468-FF3A-580A-0C9F6847C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594" y="1877689"/>
            <a:ext cx="4787766" cy="296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6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47D57E-CF14-B5C0-806B-77433CCBACF2}"/>
              </a:ext>
            </a:extLst>
          </p:cNvPr>
          <p:cNvSpPr txBox="1">
            <a:spLocks/>
          </p:cNvSpPr>
          <p:nvPr/>
        </p:nvSpPr>
        <p:spPr>
          <a:xfrm>
            <a:off x="6502400" y="4859627"/>
            <a:ext cx="4744294" cy="71988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Customers are mostly likely deciding to stay or leave within 0 - 23days</a:t>
            </a:r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D63B7B-ABFC-227A-33FE-3A9ABE7D1127}"/>
              </a:ext>
            </a:extLst>
          </p:cNvPr>
          <p:cNvSpPr txBox="1">
            <a:spLocks/>
          </p:cNvSpPr>
          <p:nvPr/>
        </p:nvSpPr>
        <p:spPr>
          <a:xfrm>
            <a:off x="332751" y="4948757"/>
            <a:ext cx="4744294" cy="719887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Bank Transfer and Credit Card, Total Charges are high and they have similar churn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9774A-889D-B03A-1E20-F16E29B7E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477520"/>
            <a:ext cx="5455920" cy="3915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403CAE-161F-A77A-F438-B6153B00B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51" y="549276"/>
            <a:ext cx="5389842" cy="38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54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D769D8-BA38-0E90-3AD1-806A91AE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28" y="892662"/>
            <a:ext cx="4938092" cy="354309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35A42E-BCBB-8F40-E795-5AEB8FE8A29D}"/>
              </a:ext>
            </a:extLst>
          </p:cNvPr>
          <p:cNvSpPr txBox="1">
            <a:spLocks/>
          </p:cNvSpPr>
          <p:nvPr/>
        </p:nvSpPr>
        <p:spPr>
          <a:xfrm>
            <a:off x="670228" y="5121478"/>
            <a:ext cx="4744294" cy="539318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Customers who subscribe to One- and Two-year contract on Monthly Charges have similar churn rate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259D83-E871-DD5B-08D6-FA9491594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742" y="892662"/>
            <a:ext cx="5014298" cy="357169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48A440-26D7-85AC-5288-28BCB8F02ACD}"/>
              </a:ext>
            </a:extLst>
          </p:cNvPr>
          <p:cNvSpPr txBox="1">
            <a:spLocks/>
          </p:cNvSpPr>
          <p:nvPr/>
        </p:nvSpPr>
        <p:spPr>
          <a:xfrm>
            <a:off x="6354742" y="5121478"/>
            <a:ext cx="4744294" cy="539318"/>
          </a:xfrm>
          <a:prstGeom prst="rect">
            <a:avLst/>
          </a:prstGeom>
        </p:spPr>
        <p:txBody>
          <a:bodyPr vert="horz" wrap="square" lIns="0" tIns="0" rIns="0" bIns="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Customers who subscribe to Two-year contract of total charges are higher and they have the most churn rate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7132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52A760-831F-D643-B29F-3F3DF822A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71" y="592298"/>
            <a:ext cx="5471809" cy="40085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47C860-1CAB-A1FC-A4A6-D30AD312AFF9}"/>
              </a:ext>
            </a:extLst>
          </p:cNvPr>
          <p:cNvSpPr txBox="1">
            <a:spLocks/>
          </p:cNvSpPr>
          <p:nvPr/>
        </p:nvSpPr>
        <p:spPr>
          <a:xfrm>
            <a:off x="502271" y="5223078"/>
            <a:ext cx="4744294" cy="53931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Senior Citizens are most likely to churn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2CF6F3-C467-7F42-4BFC-397BDB77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864" y="592296"/>
            <a:ext cx="5610857" cy="400854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A8E21D-1167-3F70-AA26-557678EE5E26}"/>
              </a:ext>
            </a:extLst>
          </p:cNvPr>
          <p:cNvSpPr txBox="1">
            <a:spLocks/>
          </p:cNvSpPr>
          <p:nvPr/>
        </p:nvSpPr>
        <p:spPr>
          <a:xfrm>
            <a:off x="6283311" y="5223078"/>
            <a:ext cx="4744294" cy="539318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Customers with no Partners are most likely to Churn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32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47C860-1CAB-A1FC-A4A6-D30AD312AFF9}"/>
              </a:ext>
            </a:extLst>
          </p:cNvPr>
          <p:cNvSpPr txBox="1">
            <a:spLocks/>
          </p:cNvSpPr>
          <p:nvPr/>
        </p:nvSpPr>
        <p:spPr>
          <a:xfrm>
            <a:off x="502271" y="5223078"/>
            <a:ext cx="4744294" cy="539318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Male and Female are most likely to churn at same rate</a:t>
            </a:r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A8E21D-1167-3F70-AA26-557678EE5E26}"/>
              </a:ext>
            </a:extLst>
          </p:cNvPr>
          <p:cNvSpPr txBox="1">
            <a:spLocks/>
          </p:cNvSpPr>
          <p:nvPr/>
        </p:nvSpPr>
        <p:spPr>
          <a:xfrm>
            <a:off x="6283311" y="5223078"/>
            <a:ext cx="4744294" cy="539318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Customers who subscribed to Phone Services are most likely to Churn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67BB6A-535D-A47E-0698-26240D6BE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11" y="802640"/>
            <a:ext cx="5530217" cy="3951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743401-B265-D613-3CD9-615987B0E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4" y="802640"/>
            <a:ext cx="5511609" cy="39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1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47C860-1CAB-A1FC-A4A6-D30AD312AFF9}"/>
              </a:ext>
            </a:extLst>
          </p:cNvPr>
          <p:cNvSpPr txBox="1">
            <a:spLocks/>
          </p:cNvSpPr>
          <p:nvPr/>
        </p:nvSpPr>
        <p:spPr>
          <a:xfrm>
            <a:off x="260015" y="4761216"/>
            <a:ext cx="4744294" cy="539318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Customer with no Tech support are mostly likely to churn</a:t>
            </a:r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A8E21D-1167-3F70-AA26-557678EE5E26}"/>
              </a:ext>
            </a:extLst>
          </p:cNvPr>
          <p:cNvSpPr txBox="1">
            <a:spLocks/>
          </p:cNvSpPr>
          <p:nvPr/>
        </p:nvSpPr>
        <p:spPr>
          <a:xfrm>
            <a:off x="6214606" y="4761216"/>
            <a:ext cx="5156852" cy="100117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Customers who do not subscribe to multiple lines are likely to churn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9B6AB-AE86-105F-A410-C638E55A3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605" y="886629"/>
            <a:ext cx="5156852" cy="3553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D1F88B-0C5E-B6F3-B78C-C194F46C1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15" y="886629"/>
            <a:ext cx="4986550" cy="35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4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CD395-442E-BD3E-6571-A1E8377A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514032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2800" dirty="0"/>
              <a:t>The aim of this project is to analyze </a:t>
            </a:r>
            <a:r>
              <a:rPr lang="en-US" sz="2800" dirty="0" err="1"/>
              <a:t>ConnecTtel</a:t>
            </a:r>
            <a:r>
              <a:rPr lang="en-US" sz="2800" dirty="0"/>
              <a:t> customer's data to understand and build a robust prediction system to accurately forecast customer churn to overcome this challenge and improve retention strategies.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3685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47C860-1CAB-A1FC-A4A6-D30AD312AFF9}"/>
              </a:ext>
            </a:extLst>
          </p:cNvPr>
          <p:cNvSpPr txBox="1">
            <a:spLocks/>
          </p:cNvSpPr>
          <p:nvPr/>
        </p:nvSpPr>
        <p:spPr>
          <a:xfrm>
            <a:off x="502271" y="5223078"/>
            <a:ext cx="4744294" cy="539318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Customer who subscribe to Paperless Billing are mostly likely to churn</a:t>
            </a:r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A8E21D-1167-3F70-AA26-557678EE5E26}"/>
              </a:ext>
            </a:extLst>
          </p:cNvPr>
          <p:cNvSpPr txBox="1">
            <a:spLocks/>
          </p:cNvSpPr>
          <p:nvPr/>
        </p:nvSpPr>
        <p:spPr>
          <a:xfrm>
            <a:off x="6429185" y="5145621"/>
            <a:ext cx="5260544" cy="92372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Customers without Online Security are mostly likely to churn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5E8B1-06AD-2EA5-DD21-BD7FD5234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85" y="1095604"/>
            <a:ext cx="4974454" cy="3539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44836-9B06-16DE-940C-81F8954A6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41" y="1095604"/>
            <a:ext cx="4947920" cy="353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10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F779-E618-0F97-13DF-9D0BD8DF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Multivariate Analysis</a:t>
            </a:r>
            <a:br>
              <a:rPr lang="en-US" dirty="0"/>
            </a:br>
            <a:endParaRPr lang="en-CA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66F955-0E3D-07FE-706E-99E1F5624289}"/>
              </a:ext>
            </a:extLst>
          </p:cNvPr>
          <p:cNvSpPr txBox="1">
            <a:spLocks/>
          </p:cNvSpPr>
          <p:nvPr/>
        </p:nvSpPr>
        <p:spPr>
          <a:xfrm>
            <a:off x="510223" y="1423238"/>
            <a:ext cx="6530657" cy="4580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Studying multiple data at once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7F19E-E95D-BE07-9D40-71A78D6AB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43" y="2132374"/>
            <a:ext cx="10157906" cy="387051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AB4AB-6EA2-728E-5083-F8851DEB12AF}"/>
              </a:ext>
            </a:extLst>
          </p:cNvPr>
          <p:cNvSpPr txBox="1">
            <a:spLocks/>
          </p:cNvSpPr>
          <p:nvPr/>
        </p:nvSpPr>
        <p:spPr>
          <a:xfrm>
            <a:off x="479742" y="6253984"/>
            <a:ext cx="10157906" cy="539318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seems to be correlation between Internet Services and Monthly charges, Total charges and Tenure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207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F779-E618-0F97-13DF-9D0BD8DF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23" y="282264"/>
            <a:ext cx="11091600" cy="873963"/>
          </a:xfrm>
        </p:spPr>
        <p:txBody>
          <a:bodyPr>
            <a:normAutofit/>
          </a:bodyPr>
          <a:lstStyle/>
          <a:p>
            <a:r>
              <a:rPr lang="en-US" dirty="0"/>
              <a:t>Supervised learning</a:t>
            </a:r>
            <a:endParaRPr lang="en-CA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66F955-0E3D-07FE-706E-99E1F5624289}"/>
              </a:ext>
            </a:extLst>
          </p:cNvPr>
          <p:cNvSpPr txBox="1">
            <a:spLocks/>
          </p:cNvSpPr>
          <p:nvPr/>
        </p:nvSpPr>
        <p:spPr>
          <a:xfrm>
            <a:off x="510223" y="1156227"/>
            <a:ext cx="10625137" cy="45921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used the most important features to train the machine on the churn rate of the  customers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E399E-89E4-DFEF-CF1E-A84E29CE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3" y="1519339"/>
            <a:ext cx="7969374" cy="47872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482E86-91DF-885C-5541-2B73D3D4D650}"/>
              </a:ext>
            </a:extLst>
          </p:cNvPr>
          <p:cNvSpPr txBox="1">
            <a:spLocks/>
          </p:cNvSpPr>
          <p:nvPr/>
        </p:nvSpPr>
        <p:spPr>
          <a:xfrm>
            <a:off x="408623" y="6398787"/>
            <a:ext cx="10625137" cy="459213"/>
          </a:xfrm>
          <a:prstGeom prst="rect">
            <a:avLst/>
          </a:prstGeom>
        </p:spPr>
        <p:txBody>
          <a:bodyPr vert="horz" wrap="square" lIns="0" tIns="0" rIns="0" bIns="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important feature for the training of these model are Payment Methods, </a:t>
            </a:r>
            <a:r>
              <a:rPr lang="en-US" dirty="0" err="1"/>
              <a:t>InternetService</a:t>
            </a:r>
            <a:r>
              <a:rPr lang="en-US" dirty="0"/>
              <a:t>, </a:t>
            </a:r>
            <a:r>
              <a:rPr lang="en-US" dirty="0" err="1"/>
              <a:t>MultipleLines</a:t>
            </a:r>
            <a:r>
              <a:rPr lang="en-US" dirty="0"/>
              <a:t>, </a:t>
            </a:r>
            <a:r>
              <a:rPr lang="en-US" dirty="0" err="1"/>
              <a:t>ContractInterval</a:t>
            </a:r>
            <a:r>
              <a:rPr lang="en-US" dirty="0"/>
              <a:t>, Tenure, Monthly Charges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3837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482E86-91DF-885C-5541-2B73D3D4D650}"/>
              </a:ext>
            </a:extLst>
          </p:cNvPr>
          <p:cNvSpPr txBox="1">
            <a:spLocks/>
          </p:cNvSpPr>
          <p:nvPr/>
        </p:nvSpPr>
        <p:spPr>
          <a:xfrm>
            <a:off x="408623" y="6398787"/>
            <a:ext cx="10625137" cy="45921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0122D-0256-CE16-9396-72EB4C04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3" y="417926"/>
            <a:ext cx="6520497" cy="521326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D857AB-29CC-27B7-1A2F-FC3FB371984C}"/>
              </a:ext>
            </a:extLst>
          </p:cNvPr>
          <p:cNvSpPr txBox="1">
            <a:spLocks/>
          </p:cNvSpPr>
          <p:nvPr/>
        </p:nvSpPr>
        <p:spPr>
          <a:xfrm>
            <a:off x="2257743" y="6009328"/>
            <a:ext cx="9731057" cy="45921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Random Forest Classifier Confusion Matrix and Classification Report</a:t>
            </a:r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E30E28-AE0C-03C3-504F-9A1FE7250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959242"/>
            <a:ext cx="4439919" cy="386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9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482E86-91DF-885C-5541-2B73D3D4D650}"/>
              </a:ext>
            </a:extLst>
          </p:cNvPr>
          <p:cNvSpPr txBox="1">
            <a:spLocks/>
          </p:cNvSpPr>
          <p:nvPr/>
        </p:nvSpPr>
        <p:spPr>
          <a:xfrm>
            <a:off x="408623" y="6398787"/>
            <a:ext cx="10625137" cy="45921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1F890-73CE-FDA8-1A77-34879B289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3" y="174086"/>
            <a:ext cx="6581458" cy="522599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9C6DE6-4EEC-7FED-4F29-511A3AC5B0F2}"/>
              </a:ext>
            </a:extLst>
          </p:cNvPr>
          <p:cNvSpPr txBox="1">
            <a:spLocks/>
          </p:cNvSpPr>
          <p:nvPr/>
        </p:nvSpPr>
        <p:spPr>
          <a:xfrm>
            <a:off x="2938463" y="5991698"/>
            <a:ext cx="7048818" cy="45921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Logistic Regression Confusion Matrix and Classification Report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6CEAF8-604A-BF21-5766-61B48D619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921" y="866302"/>
            <a:ext cx="4780063" cy="36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7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482E86-91DF-885C-5541-2B73D3D4D650}"/>
              </a:ext>
            </a:extLst>
          </p:cNvPr>
          <p:cNvSpPr txBox="1">
            <a:spLocks/>
          </p:cNvSpPr>
          <p:nvPr/>
        </p:nvSpPr>
        <p:spPr>
          <a:xfrm>
            <a:off x="408623" y="6398787"/>
            <a:ext cx="10625137" cy="45921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9C6DE6-4EEC-7FED-4F29-511A3AC5B0F2}"/>
              </a:ext>
            </a:extLst>
          </p:cNvPr>
          <p:cNvSpPr txBox="1">
            <a:spLocks/>
          </p:cNvSpPr>
          <p:nvPr/>
        </p:nvSpPr>
        <p:spPr>
          <a:xfrm>
            <a:off x="2104468" y="6187487"/>
            <a:ext cx="10351692" cy="45921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Decision Tree Classifier Confusion Matrix and Classification Report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F18DE-84D8-E5C8-E042-DDEDF42B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28" y="124018"/>
            <a:ext cx="5972732" cy="4732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3A8B2E-E78F-1461-4A8E-886FD6194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517" y="656977"/>
            <a:ext cx="4883834" cy="36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35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482E86-91DF-885C-5541-2B73D3D4D650}"/>
              </a:ext>
            </a:extLst>
          </p:cNvPr>
          <p:cNvSpPr txBox="1">
            <a:spLocks/>
          </p:cNvSpPr>
          <p:nvPr/>
        </p:nvSpPr>
        <p:spPr>
          <a:xfrm>
            <a:off x="408623" y="6398787"/>
            <a:ext cx="10625137" cy="45921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9C6DE6-4EEC-7FED-4F29-511A3AC5B0F2}"/>
              </a:ext>
            </a:extLst>
          </p:cNvPr>
          <p:cNvSpPr txBox="1">
            <a:spLocks/>
          </p:cNvSpPr>
          <p:nvPr/>
        </p:nvSpPr>
        <p:spPr>
          <a:xfrm>
            <a:off x="1891108" y="5963102"/>
            <a:ext cx="8167292" cy="66529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Gradient Booster Classifier Confusion Matrix and Classification Report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A7C5F9-57F9-5F1D-1D15-C0D017E20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29" y="360869"/>
            <a:ext cx="6338491" cy="5042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E05808-A810-E47B-1014-6A4A38BB4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35" y="883760"/>
            <a:ext cx="5101933" cy="37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57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A173-24ED-D259-8E35-459FE8A9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83A49-F4AA-ED06-443D-123D086E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Organizations detest customer's churn. However, this is inevitable from the data above there seems to be an amount of customer churning at a certain rate and it will continue due to some certain factors </a:t>
            </a:r>
          </a:p>
          <a:p>
            <a:pPr marL="0" indent="0">
              <a:buNone/>
            </a:pPr>
            <a:r>
              <a:rPr lang="en-US" dirty="0"/>
              <a:t>Recommendation to reduce churning</a:t>
            </a:r>
          </a:p>
          <a:p>
            <a:r>
              <a:rPr lang="en-US" dirty="0"/>
              <a:t>Create a loyalty scheme for customers with the first 23days for them to stay longer</a:t>
            </a:r>
          </a:p>
          <a:p>
            <a:r>
              <a:rPr lang="en-US" dirty="0"/>
              <a:t>Incentivize Senior Citizens to make them stay longer on the platform</a:t>
            </a:r>
          </a:p>
          <a:p>
            <a:r>
              <a:rPr lang="en-US" dirty="0"/>
              <a:t>Create discounts for customers paying high charges on total charges with one and two years contract to reduce churn rate</a:t>
            </a:r>
          </a:p>
          <a:p>
            <a:r>
              <a:rPr lang="en-US" dirty="0"/>
              <a:t>More Information should be shared or given above Paperless Billings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555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1C18-F796-5D26-AE6E-A174C7B1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Data for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8F51B-9ECD-C545-B550-B6D6CBBB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23" y="2499360"/>
            <a:ext cx="3543617" cy="3979625"/>
          </a:xfrm>
        </p:spPr>
        <p:txBody>
          <a:bodyPr>
            <a:normAutofit/>
          </a:bodyPr>
          <a:lstStyle/>
          <a:p>
            <a:r>
              <a:rPr lang="en-US" sz="1600" dirty="0" err="1"/>
              <a:t>CustomerID</a:t>
            </a:r>
            <a:r>
              <a:rPr lang="en-US" sz="1600" dirty="0"/>
              <a:t>   </a:t>
            </a:r>
          </a:p>
          <a:p>
            <a:r>
              <a:rPr lang="en-US" sz="1600" dirty="0"/>
              <a:t>Gender </a:t>
            </a:r>
          </a:p>
          <a:p>
            <a:r>
              <a:rPr lang="en-US" sz="1600" dirty="0"/>
              <a:t>Senior Citizen </a:t>
            </a:r>
          </a:p>
          <a:p>
            <a:r>
              <a:rPr lang="en-US" sz="1600" dirty="0"/>
              <a:t>Partner</a:t>
            </a:r>
          </a:p>
          <a:p>
            <a:r>
              <a:rPr lang="en-US" sz="1600" dirty="0"/>
              <a:t>Dependents </a:t>
            </a:r>
          </a:p>
          <a:p>
            <a:r>
              <a:rPr lang="en-US" sz="1600" dirty="0"/>
              <a:t>Tenure </a:t>
            </a:r>
          </a:p>
          <a:p>
            <a:r>
              <a:rPr lang="en-US" sz="1600" dirty="0"/>
              <a:t>Phone Services</a:t>
            </a:r>
          </a:p>
          <a:p>
            <a:r>
              <a:rPr lang="en-US" sz="1600" dirty="0"/>
              <a:t>Multiple Lines</a:t>
            </a:r>
          </a:p>
          <a:p>
            <a:endParaRPr lang="en-CA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99A5B6-D4F3-ADED-A6AA-2724922BDA50}"/>
              </a:ext>
            </a:extLst>
          </p:cNvPr>
          <p:cNvSpPr txBox="1">
            <a:spLocks/>
          </p:cNvSpPr>
          <p:nvPr/>
        </p:nvSpPr>
        <p:spPr>
          <a:xfrm>
            <a:off x="4358641" y="2499361"/>
            <a:ext cx="2814320" cy="3593463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Internet Service   </a:t>
            </a:r>
          </a:p>
          <a:p>
            <a:r>
              <a:rPr lang="en-US" dirty="0"/>
              <a:t>Device Protection</a:t>
            </a:r>
          </a:p>
          <a:p>
            <a:r>
              <a:rPr lang="en-US" dirty="0"/>
              <a:t>Tech Support</a:t>
            </a:r>
          </a:p>
          <a:p>
            <a:r>
              <a:rPr lang="en-US" dirty="0"/>
              <a:t>Streaming TV</a:t>
            </a:r>
          </a:p>
          <a:p>
            <a:r>
              <a:rPr lang="en-US" dirty="0"/>
              <a:t>Streaming Movies </a:t>
            </a:r>
          </a:p>
          <a:p>
            <a:r>
              <a:rPr lang="en-US" dirty="0"/>
              <a:t>Contract</a:t>
            </a:r>
          </a:p>
          <a:p>
            <a:r>
              <a:rPr lang="en-US" dirty="0"/>
              <a:t>Paperless Billing</a:t>
            </a:r>
          </a:p>
          <a:p>
            <a:r>
              <a:rPr lang="en-US" dirty="0"/>
              <a:t>Payment Method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D17E7B-87EC-0CD8-4A10-2FDB4D9C86A0}"/>
              </a:ext>
            </a:extLst>
          </p:cNvPr>
          <p:cNvSpPr txBox="1">
            <a:spLocks/>
          </p:cNvSpPr>
          <p:nvPr/>
        </p:nvSpPr>
        <p:spPr>
          <a:xfrm>
            <a:off x="8097522" y="2499360"/>
            <a:ext cx="2814320" cy="35934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Monthly Charges</a:t>
            </a:r>
          </a:p>
          <a:p>
            <a:r>
              <a:rPr lang="en-US" sz="1600" dirty="0"/>
              <a:t>Total Charges</a:t>
            </a:r>
          </a:p>
          <a:p>
            <a:r>
              <a:rPr lang="en-US" sz="1600" dirty="0"/>
              <a:t>Churn</a:t>
            </a:r>
          </a:p>
          <a:p>
            <a:r>
              <a:rPr lang="en-US" sz="1600" dirty="0"/>
              <a:t>Online Security</a:t>
            </a:r>
          </a:p>
          <a:p>
            <a:r>
              <a:rPr lang="en-US" sz="1600" dirty="0"/>
              <a:t>Online Backup</a:t>
            </a:r>
          </a:p>
          <a:p>
            <a:pPr marL="0" indent="0">
              <a:buNone/>
            </a:pPr>
            <a:endParaRPr lang="en-CA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9730F9-4204-9A6D-91AF-D2609041C647}"/>
              </a:ext>
            </a:extLst>
          </p:cNvPr>
          <p:cNvSpPr txBox="1">
            <a:spLocks/>
          </p:cNvSpPr>
          <p:nvPr/>
        </p:nvSpPr>
        <p:spPr>
          <a:xfrm>
            <a:off x="459423" y="1682236"/>
            <a:ext cx="9997440" cy="508081"/>
          </a:xfrm>
          <a:prstGeom prst="rect">
            <a:avLst/>
          </a:prstGeom>
        </p:spPr>
        <p:txBody>
          <a:bodyPr vert="horz" wrap="square" lIns="0" tIns="0" rIns="0" bIns="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/>
              <a:t>These are 21 data points that we are going to be using for this analysis and they are listed below:</a:t>
            </a:r>
          </a:p>
        </p:txBody>
      </p:sp>
    </p:spTree>
    <p:extLst>
      <p:ext uri="{BB962C8B-B14F-4D97-AF65-F5344CB8AC3E}">
        <p14:creationId xmlns:p14="http://schemas.microsoft.com/office/powerpoint/2010/main" val="76174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1680A-FE2B-D678-B476-30167DFC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Methods for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0A0CD-E2CB-F797-85FF-3DB9BF6A3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methods that we used to analyze this data is: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Data Wrangling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Data Pre-processing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Feature Engineering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Machine Learning – Supervised Learning (Categorical Data)</a:t>
            </a:r>
            <a:endParaRPr lang="en-CA" dirty="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E90D9473-8DDF-A598-0043-029449FAD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55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F779-E618-0F97-13DF-9D0BD8DF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Univariate Analysis</a:t>
            </a:r>
            <a:br>
              <a:rPr lang="en-US" dirty="0"/>
            </a:br>
            <a:endParaRPr lang="en-CA" sz="2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5AB356-5862-4C42-2120-77B6D8D91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2" y="1889240"/>
            <a:ext cx="4744294" cy="3545522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66F955-0E3D-07FE-706E-99E1F5624289}"/>
              </a:ext>
            </a:extLst>
          </p:cNvPr>
          <p:cNvSpPr txBox="1">
            <a:spLocks/>
          </p:cNvSpPr>
          <p:nvPr/>
        </p:nvSpPr>
        <p:spPr>
          <a:xfrm>
            <a:off x="510223" y="1423238"/>
            <a:ext cx="6530657" cy="4580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Studying the data individually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A3818B-491F-4BE4-2F69-CF0A1D2A1A00}"/>
              </a:ext>
            </a:extLst>
          </p:cNvPr>
          <p:cNvSpPr txBox="1">
            <a:spLocks/>
          </p:cNvSpPr>
          <p:nvPr/>
        </p:nvSpPr>
        <p:spPr>
          <a:xfrm>
            <a:off x="550863" y="5670118"/>
            <a:ext cx="4744294" cy="458038"/>
          </a:xfrm>
          <a:prstGeom prst="rect">
            <a:avLst/>
          </a:prstGeom>
        </p:spPr>
        <p:txBody>
          <a:bodyPr vert="horz" wrap="square" lIns="0" tIns="0" rIns="0" bIns="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higher Non-Senior Citizen compared to Senior Citizen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643051-66A0-5A76-6C2C-52FD695B6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955" y="1802428"/>
            <a:ext cx="4396125" cy="352036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680FE92-283E-7C47-A92D-73C87C6195FD}"/>
              </a:ext>
            </a:extLst>
          </p:cNvPr>
          <p:cNvSpPr txBox="1">
            <a:spLocks/>
          </p:cNvSpPr>
          <p:nvPr/>
        </p:nvSpPr>
        <p:spPr>
          <a:xfrm>
            <a:off x="6403955" y="5588838"/>
            <a:ext cx="4396125" cy="4580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Female are fairly less than the Male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400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4F3C-7ECE-BEC8-F321-1327DFEC7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5201920"/>
            <a:ext cx="4823777" cy="8909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more customers without partners than customers with partners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BB902-E163-B302-0F8B-23700A78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11" y="1126341"/>
            <a:ext cx="4853329" cy="3638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265030-6FED-1B1E-BDF2-8B28C9015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661" y="1126341"/>
            <a:ext cx="4912503" cy="36386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8E05E9-D3EF-7FF1-6E50-C62194330441}"/>
              </a:ext>
            </a:extLst>
          </p:cNvPr>
          <p:cNvSpPr txBox="1">
            <a:spLocks/>
          </p:cNvSpPr>
          <p:nvPr/>
        </p:nvSpPr>
        <p:spPr>
          <a:xfrm>
            <a:off x="6744661" y="5201920"/>
            <a:ext cx="4912503" cy="89090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more customers without dependents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529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0688A-3A11-60CF-CB6D-E9BD0F8A564D}"/>
              </a:ext>
            </a:extLst>
          </p:cNvPr>
          <p:cNvSpPr txBox="1">
            <a:spLocks/>
          </p:cNvSpPr>
          <p:nvPr/>
        </p:nvSpPr>
        <p:spPr>
          <a:xfrm>
            <a:off x="727863" y="4889500"/>
            <a:ext cx="4823777" cy="89090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more customers whose longevity is less than 23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F2EEA-C8BB-DC95-EE62-0FDBA69F9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240" y="1077595"/>
            <a:ext cx="4800838" cy="355313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D9917F-74C9-C095-CB85-74DFA734FBA8}"/>
              </a:ext>
            </a:extLst>
          </p:cNvPr>
          <p:cNvSpPr txBox="1">
            <a:spLocks/>
          </p:cNvSpPr>
          <p:nvPr/>
        </p:nvSpPr>
        <p:spPr>
          <a:xfrm>
            <a:off x="6640360" y="4889500"/>
            <a:ext cx="4823777" cy="89090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more customers who subscribe to Phone services</a:t>
            </a: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9A2C6B-FD9D-144D-1518-6E3E4C2CC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23" y="1044557"/>
            <a:ext cx="4440958" cy="35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0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4B2EC3-AF17-D7CC-8AD6-1F621FD94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64" y="962514"/>
            <a:ext cx="5000191" cy="3731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B1CDF5-3DCC-CDBD-D60C-6E56F84BF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247" y="962514"/>
            <a:ext cx="5005676" cy="373140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146088-3766-F2E0-F73D-DFBF0389F4D4}"/>
              </a:ext>
            </a:extLst>
          </p:cNvPr>
          <p:cNvSpPr txBox="1">
            <a:spLocks/>
          </p:cNvSpPr>
          <p:nvPr/>
        </p:nvSpPr>
        <p:spPr>
          <a:xfrm>
            <a:off x="590564" y="5004582"/>
            <a:ext cx="4823777" cy="89090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more customers who subscribe to Multiple Lines</a:t>
            </a:r>
            <a:endParaRPr lang="en-C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A1A07B-327A-B7C7-F2DF-2FBC8FEDD5BD}"/>
              </a:ext>
            </a:extLst>
          </p:cNvPr>
          <p:cNvSpPr txBox="1">
            <a:spLocks/>
          </p:cNvSpPr>
          <p:nvPr/>
        </p:nvSpPr>
        <p:spPr>
          <a:xfrm>
            <a:off x="6601247" y="5004582"/>
            <a:ext cx="4823777" cy="89090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Most customers use "Electronic Check" as their payment method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489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7FE6E-3B3C-F5F3-BD37-6FAE0E6E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78" y="830434"/>
            <a:ext cx="5079116" cy="378220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81A0B7-D5A8-EE83-A126-55318077EC02}"/>
              </a:ext>
            </a:extLst>
          </p:cNvPr>
          <p:cNvSpPr txBox="1">
            <a:spLocks/>
          </p:cNvSpPr>
          <p:nvPr/>
        </p:nvSpPr>
        <p:spPr>
          <a:xfrm>
            <a:off x="921377" y="4963942"/>
            <a:ext cx="4823777" cy="89090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more customers on  month-to-month subscription</a:t>
            </a:r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388A7F-4D17-C70F-1EB9-460E3FE2E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850" y="827732"/>
            <a:ext cx="5079116" cy="375056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1F1741C-9EB7-16A1-4CAA-B69CA0307F04}"/>
              </a:ext>
            </a:extLst>
          </p:cNvPr>
          <p:cNvSpPr txBox="1">
            <a:spLocks/>
          </p:cNvSpPr>
          <p:nvPr/>
        </p:nvSpPr>
        <p:spPr>
          <a:xfrm>
            <a:off x="6331850" y="4969804"/>
            <a:ext cx="4823777" cy="89090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less customers using online security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140925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681</Words>
  <Application>Microsoft Office PowerPoint</Application>
  <PresentationFormat>Widescreen</PresentationFormat>
  <Paragraphs>85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Sitka Heading</vt:lpstr>
      <vt:lpstr>Source Sans Pro</vt:lpstr>
      <vt:lpstr>Wingdings</vt:lpstr>
      <vt:lpstr>3DFloatVTI</vt:lpstr>
      <vt:lpstr>Customer Churn Prediction</vt:lpstr>
      <vt:lpstr>The aim of this project is to analyze ConnecTtel customer's data to understand and build a robust prediction system to accurately forecast customer churn to overcome this challenge and improve retention strategies.</vt:lpstr>
      <vt:lpstr>Customer Data for Analysis</vt:lpstr>
      <vt:lpstr>Methods for Analysis</vt:lpstr>
      <vt:lpstr>Univariate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Bivariate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Multivariate Analysis </vt:lpstr>
      <vt:lpstr>Supervised learning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</dc:title>
  <dc:creator>Oluwatomi E.</dc:creator>
  <cp:lastModifiedBy>Oluwatomi E.</cp:lastModifiedBy>
  <cp:revision>21</cp:revision>
  <dcterms:created xsi:type="dcterms:W3CDTF">2024-06-01T16:06:12Z</dcterms:created>
  <dcterms:modified xsi:type="dcterms:W3CDTF">2024-06-01T18:40:38Z</dcterms:modified>
</cp:coreProperties>
</file>