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59" r:id="rId2"/>
    <p:sldId id="260" r:id="rId3"/>
    <p:sldId id="264" r:id="rId4"/>
    <p:sldId id="261" r:id="rId5"/>
    <p:sldId id="262" r:id="rId6"/>
    <p:sldId id="263" r:id="rId7"/>
    <p:sldId id="265" r:id="rId8"/>
    <p:sldId id="266"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16"/>
    <p:restoredTop sz="86451"/>
  </p:normalViewPr>
  <p:slideViewPr>
    <p:cSldViewPr snapToGrid="0" snapToObjects="1">
      <p:cViewPr varScale="1">
        <p:scale>
          <a:sx n="122" d="100"/>
          <a:sy n="122" d="100"/>
        </p:scale>
        <p:origin x="1176"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A7B6B06-8293-1A4E-BCA8-C5E349246D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E41253B0-7ACD-A841-A803-90FEF09342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511D03-C0BE-0A4F-BA89-8055D8997ACB}" type="datetime1">
              <a:rPr kumimoji="1" lang="ja-JP" altLang="en-US" smtClean="0"/>
              <a:t>2022/11/21</a:t>
            </a:fld>
            <a:endParaRPr kumimoji="1" lang="ja-JP" altLang="en-US"/>
          </a:p>
        </p:txBody>
      </p:sp>
      <p:sp>
        <p:nvSpPr>
          <p:cNvPr id="4" name="フッター プレースホルダー 3">
            <a:extLst>
              <a:ext uri="{FF2B5EF4-FFF2-40B4-BE49-F238E27FC236}">
                <a16:creationId xmlns:a16="http://schemas.microsoft.com/office/drawing/2014/main" id="{A385B1F0-B8E7-D540-BD7D-FC77160A8A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D08FB83-F6D6-684C-9E47-F282A270FB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A56950-4BB9-8B47-96D4-EAF69AC95E9E}" type="slidenum">
              <a:rPr kumimoji="1" lang="ja-JP" altLang="en-US" smtClean="0"/>
              <a:t>‹#›</a:t>
            </a:fld>
            <a:endParaRPr kumimoji="1" lang="ja-JP" altLang="en-US"/>
          </a:p>
        </p:txBody>
      </p:sp>
    </p:spTree>
    <p:extLst>
      <p:ext uri="{BB962C8B-B14F-4D97-AF65-F5344CB8AC3E}">
        <p14:creationId xmlns:p14="http://schemas.microsoft.com/office/powerpoint/2010/main" val="427937728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5DCCD-2CB8-C04B-8A68-C3F7092D3C18}" type="datetime1">
              <a:rPr kumimoji="1" lang="ja-JP" altLang="en-US" smtClean="0"/>
              <a:t>2022/11/21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8B9E8-49E3-1748-BBA2-B42B32A38EF3}" type="slidenum">
              <a:rPr kumimoji="1" lang="ja-JP" altLang="en-US" smtClean="0"/>
              <a:t>‹#›</a:t>
            </a:fld>
            <a:endParaRPr kumimoji="1" lang="ja-JP" altLang="en-US"/>
          </a:p>
        </p:txBody>
      </p:sp>
    </p:spTree>
    <p:extLst>
      <p:ext uri="{BB962C8B-B14F-4D97-AF65-F5344CB8AC3E}">
        <p14:creationId xmlns:p14="http://schemas.microsoft.com/office/powerpoint/2010/main" val="5017341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86A5DCCD-2CB8-C04B-8A68-C3F7092D3C18}" type="datetime1">
              <a:rPr kumimoji="1" lang="ja-JP" altLang="en-US" smtClean="0"/>
              <a:t>2022/11/21</a:t>
            </a:fld>
            <a:endParaRPr kumimoji="1" lang="ja-JP" altLang="en-US"/>
          </a:p>
        </p:txBody>
      </p:sp>
      <p:sp>
        <p:nvSpPr>
          <p:cNvPr id="5" name="スライド番号プレースホルダー 4"/>
          <p:cNvSpPr>
            <a:spLocks noGrp="1"/>
          </p:cNvSpPr>
          <p:nvPr>
            <p:ph type="sldNum" sz="quarter" idx="5"/>
          </p:nvPr>
        </p:nvSpPr>
        <p:spPr/>
        <p:txBody>
          <a:bodyPr/>
          <a:lstStyle/>
          <a:p>
            <a:fld id="{4A98B9E8-49E3-1748-BBA2-B42B32A38EF3}" type="slidenum">
              <a:rPr kumimoji="1" lang="ja-JP" altLang="en-US" smtClean="0"/>
              <a:t>1</a:t>
            </a:fld>
            <a:endParaRPr kumimoji="1" lang="ja-JP" altLang="en-US"/>
          </a:p>
        </p:txBody>
      </p:sp>
    </p:spTree>
    <p:extLst>
      <p:ext uri="{BB962C8B-B14F-4D97-AF65-F5344CB8AC3E}">
        <p14:creationId xmlns:p14="http://schemas.microsoft.com/office/powerpoint/2010/main" val="56890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86A5DCCD-2CB8-C04B-8A68-C3F7092D3C18}" type="datetime1">
              <a:rPr kumimoji="1" lang="ja-JP" altLang="en-US" smtClean="0"/>
              <a:t>2022/11/21</a:t>
            </a:fld>
            <a:endParaRPr kumimoji="1" lang="ja-JP" altLang="en-US"/>
          </a:p>
        </p:txBody>
      </p:sp>
      <p:sp>
        <p:nvSpPr>
          <p:cNvPr id="5" name="スライド番号プレースホルダー 4"/>
          <p:cNvSpPr>
            <a:spLocks noGrp="1"/>
          </p:cNvSpPr>
          <p:nvPr>
            <p:ph type="sldNum" sz="quarter" idx="5"/>
          </p:nvPr>
        </p:nvSpPr>
        <p:spPr/>
        <p:txBody>
          <a:bodyPr/>
          <a:lstStyle/>
          <a:p>
            <a:fld id="{4A98B9E8-49E3-1748-BBA2-B42B32A38EF3}" type="slidenum">
              <a:rPr kumimoji="1" lang="ja-JP" altLang="en-US" smtClean="0"/>
              <a:t>2</a:t>
            </a:fld>
            <a:endParaRPr kumimoji="1" lang="ja-JP" altLang="en-US"/>
          </a:p>
        </p:txBody>
      </p:sp>
    </p:spTree>
    <p:extLst>
      <p:ext uri="{BB962C8B-B14F-4D97-AF65-F5344CB8AC3E}">
        <p14:creationId xmlns:p14="http://schemas.microsoft.com/office/powerpoint/2010/main" val="3350672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86A5DCCD-2CB8-C04B-8A68-C3F7092D3C18}" type="datetime1">
              <a:rPr kumimoji="1" lang="ja-JP" altLang="en-US" smtClean="0"/>
              <a:t>2022/11/21</a:t>
            </a:fld>
            <a:endParaRPr kumimoji="1" lang="ja-JP" altLang="en-US"/>
          </a:p>
        </p:txBody>
      </p:sp>
      <p:sp>
        <p:nvSpPr>
          <p:cNvPr id="5" name="スライド番号プレースホルダー 4"/>
          <p:cNvSpPr>
            <a:spLocks noGrp="1"/>
          </p:cNvSpPr>
          <p:nvPr>
            <p:ph type="sldNum" sz="quarter" idx="5"/>
          </p:nvPr>
        </p:nvSpPr>
        <p:spPr/>
        <p:txBody>
          <a:bodyPr/>
          <a:lstStyle/>
          <a:p>
            <a:fld id="{4A98B9E8-49E3-1748-BBA2-B42B32A38EF3}" type="slidenum">
              <a:rPr kumimoji="1" lang="ja-JP" altLang="en-US" smtClean="0"/>
              <a:t>3</a:t>
            </a:fld>
            <a:endParaRPr kumimoji="1" lang="ja-JP" altLang="en-US"/>
          </a:p>
        </p:txBody>
      </p:sp>
    </p:spTree>
    <p:extLst>
      <p:ext uri="{BB962C8B-B14F-4D97-AF65-F5344CB8AC3E}">
        <p14:creationId xmlns:p14="http://schemas.microsoft.com/office/powerpoint/2010/main" val="4043800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86A5DCCD-2CB8-C04B-8A68-C3F7092D3C18}" type="datetime1">
              <a:rPr kumimoji="1" lang="ja-JP" altLang="en-US" smtClean="0"/>
              <a:t>2022/11/21</a:t>
            </a:fld>
            <a:endParaRPr kumimoji="1" lang="ja-JP" altLang="en-US"/>
          </a:p>
        </p:txBody>
      </p:sp>
      <p:sp>
        <p:nvSpPr>
          <p:cNvPr id="5" name="スライド番号プレースホルダー 4"/>
          <p:cNvSpPr>
            <a:spLocks noGrp="1"/>
          </p:cNvSpPr>
          <p:nvPr>
            <p:ph type="sldNum" sz="quarter" idx="5"/>
          </p:nvPr>
        </p:nvSpPr>
        <p:spPr/>
        <p:txBody>
          <a:bodyPr/>
          <a:lstStyle/>
          <a:p>
            <a:fld id="{4A98B9E8-49E3-1748-BBA2-B42B32A38EF3}" type="slidenum">
              <a:rPr kumimoji="1" lang="ja-JP" altLang="en-US" smtClean="0"/>
              <a:t>4</a:t>
            </a:fld>
            <a:endParaRPr kumimoji="1" lang="ja-JP" altLang="en-US"/>
          </a:p>
        </p:txBody>
      </p:sp>
    </p:spTree>
    <p:extLst>
      <p:ext uri="{BB962C8B-B14F-4D97-AF65-F5344CB8AC3E}">
        <p14:creationId xmlns:p14="http://schemas.microsoft.com/office/powerpoint/2010/main" val="682714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86A5DCCD-2CB8-C04B-8A68-C3F7092D3C18}" type="datetime1">
              <a:rPr kumimoji="1" lang="ja-JP" altLang="en-US" smtClean="0"/>
              <a:t>2022/11/21</a:t>
            </a:fld>
            <a:endParaRPr kumimoji="1" lang="ja-JP" altLang="en-US"/>
          </a:p>
        </p:txBody>
      </p:sp>
      <p:sp>
        <p:nvSpPr>
          <p:cNvPr id="5" name="スライド番号プレースホルダー 4"/>
          <p:cNvSpPr>
            <a:spLocks noGrp="1"/>
          </p:cNvSpPr>
          <p:nvPr>
            <p:ph type="sldNum" sz="quarter" idx="5"/>
          </p:nvPr>
        </p:nvSpPr>
        <p:spPr/>
        <p:txBody>
          <a:bodyPr/>
          <a:lstStyle/>
          <a:p>
            <a:fld id="{4A98B9E8-49E3-1748-BBA2-B42B32A38EF3}" type="slidenum">
              <a:rPr kumimoji="1" lang="ja-JP" altLang="en-US" smtClean="0"/>
              <a:t>5</a:t>
            </a:fld>
            <a:endParaRPr kumimoji="1" lang="ja-JP" altLang="en-US"/>
          </a:p>
        </p:txBody>
      </p:sp>
    </p:spTree>
    <p:extLst>
      <p:ext uri="{BB962C8B-B14F-4D97-AF65-F5344CB8AC3E}">
        <p14:creationId xmlns:p14="http://schemas.microsoft.com/office/powerpoint/2010/main" val="2003886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86A5DCCD-2CB8-C04B-8A68-C3F7092D3C18}" type="datetime1">
              <a:rPr kumimoji="1" lang="ja-JP" altLang="en-US" smtClean="0"/>
              <a:t>2022/11/21</a:t>
            </a:fld>
            <a:endParaRPr kumimoji="1" lang="ja-JP" altLang="en-US"/>
          </a:p>
        </p:txBody>
      </p:sp>
      <p:sp>
        <p:nvSpPr>
          <p:cNvPr id="5" name="スライド番号プレースホルダー 4"/>
          <p:cNvSpPr>
            <a:spLocks noGrp="1"/>
          </p:cNvSpPr>
          <p:nvPr>
            <p:ph type="sldNum" sz="quarter" idx="5"/>
          </p:nvPr>
        </p:nvSpPr>
        <p:spPr/>
        <p:txBody>
          <a:bodyPr/>
          <a:lstStyle/>
          <a:p>
            <a:fld id="{4A98B9E8-49E3-1748-BBA2-B42B32A38EF3}" type="slidenum">
              <a:rPr kumimoji="1" lang="ja-JP" altLang="en-US" smtClean="0"/>
              <a:t>6</a:t>
            </a:fld>
            <a:endParaRPr kumimoji="1" lang="ja-JP" altLang="en-US"/>
          </a:p>
        </p:txBody>
      </p:sp>
    </p:spTree>
    <p:extLst>
      <p:ext uri="{BB962C8B-B14F-4D97-AF65-F5344CB8AC3E}">
        <p14:creationId xmlns:p14="http://schemas.microsoft.com/office/powerpoint/2010/main" val="3949921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86A5DCCD-2CB8-C04B-8A68-C3F7092D3C18}" type="datetime1">
              <a:rPr kumimoji="1" lang="ja-JP" altLang="en-US" smtClean="0"/>
              <a:t>2022/11/21</a:t>
            </a:fld>
            <a:endParaRPr kumimoji="1" lang="ja-JP" altLang="en-US"/>
          </a:p>
        </p:txBody>
      </p:sp>
      <p:sp>
        <p:nvSpPr>
          <p:cNvPr id="5" name="スライド番号プレースホルダー 4"/>
          <p:cNvSpPr>
            <a:spLocks noGrp="1"/>
          </p:cNvSpPr>
          <p:nvPr>
            <p:ph type="sldNum" sz="quarter" idx="5"/>
          </p:nvPr>
        </p:nvSpPr>
        <p:spPr/>
        <p:txBody>
          <a:bodyPr/>
          <a:lstStyle/>
          <a:p>
            <a:fld id="{4A98B9E8-49E3-1748-BBA2-B42B32A38EF3}" type="slidenum">
              <a:rPr kumimoji="1" lang="ja-JP" altLang="en-US" smtClean="0"/>
              <a:t>7</a:t>
            </a:fld>
            <a:endParaRPr kumimoji="1" lang="ja-JP" altLang="en-US"/>
          </a:p>
        </p:txBody>
      </p:sp>
    </p:spTree>
    <p:extLst>
      <p:ext uri="{BB962C8B-B14F-4D97-AF65-F5344CB8AC3E}">
        <p14:creationId xmlns:p14="http://schemas.microsoft.com/office/powerpoint/2010/main" val="258071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185390" y="3807930"/>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15C9990-0971-FD40-B91D-38C127CDAB5A}" type="datetime1">
              <a:rPr kumimoji="1" lang="ja-JP" altLang="en-US" smtClean="0"/>
              <a:t>2022/11/21</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5B448925-9830-604B-A9F1-3093D04F1D0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FD4EDA-D3D3-5F46-8B59-E1D52B98B22E}" type="datetime1">
              <a:rPr kumimoji="1" lang="ja-JP" altLang="en-US" smtClean="0"/>
              <a:t>2022/11/21</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5B448925-9830-604B-A9F1-3093D04F1D0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734AADF-5422-6C4A-8751-6EF8760C6EEC}" type="datetime1">
              <a:rPr kumimoji="1" lang="ja-JP" altLang="en-US" smtClean="0"/>
              <a:t>2022/11/21</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5B448925-9830-604B-A9F1-3093D04F1D0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FF5C0A8-F20D-574B-9207-076888C7E76B}" type="datetime1">
              <a:rPr kumimoji="1" lang="ja-JP" altLang="en-US" smtClean="0"/>
              <a:t>2022/11/21</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5B448925-9830-604B-A9F1-3093D04F1D0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6DFF5564-CE22-A344-8312-C1055261B604}" type="datetime1">
              <a:rPr kumimoji="1" lang="ja-JP" altLang="en-US" smtClean="0"/>
              <a:t>2022/11/21</a:t>
            </a:fld>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9" name="Slide Number Placeholder 8"/>
          <p:cNvSpPr>
            <a:spLocks noGrp="1"/>
          </p:cNvSpPr>
          <p:nvPr>
            <p:ph type="sldNum" sz="quarter" idx="12"/>
          </p:nvPr>
        </p:nvSpPr>
        <p:spPr/>
        <p:txBody>
          <a:bodyPr/>
          <a:lstStyle/>
          <a:p>
            <a:fld id="{5B448925-9830-604B-A9F1-3093D04F1D0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a:lvl1pPr>
          </a:lstStyle>
          <a:p>
            <a:r>
              <a:rPr lang="en-US" altLang="ja-JP" dirty="0"/>
              <a:t>Master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52813-2E31-4D43-BC63-F8A90C3D9566}" type="datetime1">
              <a:rPr kumimoji="1" lang="ja-JP" altLang="en-US" smtClean="0"/>
              <a:t>2022/11/21</a:t>
            </a:fld>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5B448925-9830-604B-A9F1-3093D04F1D0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6FE528-E48A-8D49-950E-E60C14CCE737}" type="datetime1">
              <a:rPr kumimoji="1" lang="ja-JP" altLang="en-US" smtClean="0"/>
              <a:t>2022/11/21</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5B448925-9830-604B-A9F1-3093D04F1D0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A8398E2-AE1D-9746-91C4-2220724641EA}" type="datetime1">
              <a:rPr kumimoji="1" lang="ja-JP" altLang="en-US" smtClean="0"/>
              <a:t>2022/11/21</a:t>
            </a:fld>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7" name="Slide Number Placeholder 6"/>
          <p:cNvSpPr>
            <a:spLocks noGrp="1"/>
          </p:cNvSpPr>
          <p:nvPr>
            <p:ph type="sldNum" sz="quarter" idx="12"/>
          </p:nvPr>
        </p:nvSpPr>
        <p:spPr/>
        <p:txBody>
          <a:bodyPr/>
          <a:lstStyle/>
          <a:p>
            <a:fld id="{5B448925-9830-604B-A9F1-3093D04F1D0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42763"/>
            <a:ext cx="9144000" cy="457077"/>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628649" y="796169"/>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D93BDDF2-8FFD-744E-A73D-56DB08BB9BB0}" type="datetime1">
              <a:rPr lang="ja-JP" altLang="en-US" smtClean="0"/>
              <a:t>2022/11/21</a:t>
            </a:fld>
            <a:endParaRPr lang="ja-JP" altLang="en-US"/>
          </a:p>
        </p:txBody>
      </p:sp>
      <p:sp>
        <p:nvSpPr>
          <p:cNvPr id="6" name="Slide Number Placeholder 5"/>
          <p:cNvSpPr>
            <a:spLocks noGrp="1"/>
          </p:cNvSpPr>
          <p:nvPr>
            <p:ph type="sldNum" sz="quarter" idx="4"/>
          </p:nvPr>
        </p:nvSpPr>
        <p:spPr>
          <a:xfrm>
            <a:off x="8665604" y="6492875"/>
            <a:ext cx="478395"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5B448925-9830-604B-A9F1-3093D04F1D0A}"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2C160054-7115-464F-B265-FBD114AEFE0C}"/>
              </a:ext>
            </a:extLst>
          </p:cNvPr>
          <p:cNvCxnSpPr>
            <a:cxnSpLocks/>
          </p:cNvCxnSpPr>
          <p:nvPr userDrawn="1"/>
        </p:nvCxnSpPr>
        <p:spPr>
          <a:xfrm>
            <a:off x="0" y="563552"/>
            <a:ext cx="9144000" cy="0"/>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387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kumimoji="1" sz="2400" kern="1200">
          <a:solidFill>
            <a:schemeClr val="tx1"/>
          </a:solidFill>
          <a:latin typeface="Arial" panose="020B0604020202020204" pitchFamily="34" charset="0"/>
          <a:ea typeface="MS Gothic" panose="020B0609070205080204" pitchFamily="49" charset="-128"/>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S Gothic" panose="020B0609070205080204" pitchFamily="49" charset="-128"/>
          <a:ea typeface="MS Gothic" panose="020B0609070205080204" pitchFamily="49" charset="-128"/>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S Gothic" panose="020B0609070205080204" pitchFamily="49" charset="-128"/>
          <a:ea typeface="MS Gothic" panose="020B0609070205080204" pitchFamily="49" charset="-128"/>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S Gothic" panose="020B0609070205080204" pitchFamily="49" charset="-128"/>
          <a:ea typeface="MS Gothic" panose="020B0609070205080204" pitchFamily="49" charset="-128"/>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S Gothic" panose="020B0609070205080204" pitchFamily="49" charset="-128"/>
          <a:ea typeface="MS Gothic" panose="020B0609070205080204" pitchFamily="49" charset="-128"/>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S Gothic" panose="020B0609070205080204" pitchFamily="49" charset="-128"/>
          <a:ea typeface="MS Gothic" panose="020B0609070205080204" pitchFamily="49" charset="-128"/>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7C49CE-17AB-B240-89CC-F50A8D24E135}"/>
              </a:ext>
            </a:extLst>
          </p:cNvPr>
          <p:cNvSpPr>
            <a:spLocks noGrp="1"/>
          </p:cNvSpPr>
          <p:nvPr>
            <p:ph type="title"/>
          </p:nvPr>
        </p:nvSpPr>
        <p:spPr/>
        <p:txBody>
          <a:bodyPr/>
          <a:lstStyle/>
          <a:p>
            <a:pPr algn="l"/>
            <a:r>
              <a:rPr lang="en-US" altLang="ja-JP" dirty="0"/>
              <a:t>Bar plot + Error bar + dot </a:t>
            </a:r>
            <a:endParaRPr lang="ja-JP" altLang="en-US"/>
          </a:p>
        </p:txBody>
      </p:sp>
      <p:sp>
        <p:nvSpPr>
          <p:cNvPr id="2" name="テキスト ボックス 1">
            <a:extLst>
              <a:ext uri="{FF2B5EF4-FFF2-40B4-BE49-F238E27FC236}">
                <a16:creationId xmlns:a16="http://schemas.microsoft.com/office/drawing/2014/main" id="{4626FDDB-737A-0AFA-1498-242AFBF94969}"/>
              </a:ext>
            </a:extLst>
          </p:cNvPr>
          <p:cNvSpPr txBox="1"/>
          <p:nvPr/>
        </p:nvSpPr>
        <p:spPr>
          <a:xfrm>
            <a:off x="0" y="6507460"/>
            <a:ext cx="723275" cy="307777"/>
          </a:xfrm>
          <a:prstGeom prst="rect">
            <a:avLst/>
          </a:prstGeom>
          <a:solidFill>
            <a:schemeClr val="accent5">
              <a:lumMod val="20000"/>
              <a:lumOff val="80000"/>
            </a:schemeClr>
          </a:solidFill>
        </p:spPr>
        <p:txBody>
          <a:bodyPr wrap="none" rtlCol="0">
            <a:spAutoFit/>
          </a:bodyPr>
          <a:lstStyle/>
          <a:p>
            <a:r>
              <a:rPr kumimoji="1" lang="en-US" altLang="ja-JP" sz="1400" dirty="0" err="1">
                <a:latin typeface="Ricty" panose="020B0509020203020207" pitchFamily="49" charset="-128"/>
                <a:ea typeface="Ricty" panose="020B0509020203020207" pitchFamily="49" charset="-128"/>
                <a:cs typeface="Ricty" panose="020B0509020203020207" pitchFamily="49" charset="-128"/>
              </a:rPr>
              <a:t>Code:c</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pic>
        <p:nvPicPr>
          <p:cNvPr id="5" name="図 4">
            <a:extLst>
              <a:ext uri="{FF2B5EF4-FFF2-40B4-BE49-F238E27FC236}">
                <a16:creationId xmlns:a16="http://schemas.microsoft.com/office/drawing/2014/main" id="{B4B5D021-0A70-3C23-EA5F-056061968BCA}"/>
              </a:ext>
            </a:extLst>
          </p:cNvPr>
          <p:cNvPicPr>
            <a:picLocks noChangeAspect="1"/>
          </p:cNvPicPr>
          <p:nvPr/>
        </p:nvPicPr>
        <p:blipFill>
          <a:blip r:embed="rId3"/>
          <a:stretch>
            <a:fillRect/>
          </a:stretch>
        </p:blipFill>
        <p:spPr>
          <a:xfrm>
            <a:off x="526344" y="907486"/>
            <a:ext cx="7556109" cy="5033850"/>
          </a:xfrm>
          <a:prstGeom prst="rect">
            <a:avLst/>
          </a:prstGeom>
        </p:spPr>
      </p:pic>
      <p:sp>
        <p:nvSpPr>
          <p:cNvPr id="6" name="テキスト ボックス 5">
            <a:extLst>
              <a:ext uri="{FF2B5EF4-FFF2-40B4-BE49-F238E27FC236}">
                <a16:creationId xmlns:a16="http://schemas.microsoft.com/office/drawing/2014/main" id="{3508A32F-1EFF-3FA0-C93A-07FDF19C572D}"/>
              </a:ext>
            </a:extLst>
          </p:cNvPr>
          <p:cNvSpPr txBox="1"/>
          <p:nvPr/>
        </p:nvSpPr>
        <p:spPr>
          <a:xfrm>
            <a:off x="1356246" y="753598"/>
            <a:ext cx="3562595" cy="307777"/>
          </a:xfrm>
          <a:prstGeom prst="rect">
            <a:avLst/>
          </a:prstGeom>
          <a:solidFill>
            <a:schemeClr val="accent4">
              <a:lumMod val="20000"/>
              <a:lumOff val="80000"/>
            </a:schemeClr>
          </a:solidFill>
        </p:spPr>
        <p:txBody>
          <a:bodyPr wrap="square" rtlCol="0">
            <a:spAutoFit/>
          </a:bodyPr>
          <a:lstStyle/>
          <a:p>
            <a:r>
              <a:rPr kumimoji="1" lang="ja-JP" altLang="en-US" sz="1400">
                <a:latin typeface="Ricty" panose="020B0509020203020207" pitchFamily="49" charset="-128"/>
                <a:ea typeface="Ricty" panose="020B0509020203020207" pitchFamily="49" charset="-128"/>
                <a:cs typeface="Ricty" panose="020B0509020203020207" pitchFamily="49" charset="-128"/>
              </a:rPr>
              <a:t>統計解析の</a:t>
            </a:r>
            <a:r>
              <a:rPr kumimoji="1" lang="en-US" altLang="ja-JP" sz="1400" dirty="0">
                <a:latin typeface="Ricty" panose="020B0509020203020207" pitchFamily="49" charset="-128"/>
                <a:ea typeface="Ricty" panose="020B0509020203020207" pitchFamily="49" charset="-128"/>
                <a:cs typeface="Ricty" panose="020B0509020203020207" pitchFamily="49" charset="-128"/>
              </a:rPr>
              <a:t>bar</a:t>
            </a:r>
            <a:r>
              <a:rPr kumimoji="1" lang="ja-JP" altLang="en-US" sz="1400">
                <a:latin typeface="Ricty" panose="020B0509020203020207" pitchFamily="49" charset="-128"/>
                <a:ea typeface="Ricty" panose="020B0509020203020207" pitchFamily="49" charset="-128"/>
                <a:cs typeface="Ricty" panose="020B0509020203020207" pitchFamily="49" charset="-128"/>
              </a:rPr>
              <a:t>も座標を指定して描く</a:t>
            </a:r>
          </a:p>
        </p:txBody>
      </p:sp>
    </p:spTree>
    <p:extLst>
      <p:ext uri="{BB962C8B-B14F-4D97-AF65-F5344CB8AC3E}">
        <p14:creationId xmlns:p14="http://schemas.microsoft.com/office/powerpoint/2010/main" val="374261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7C49CE-17AB-B240-89CC-F50A8D24E135}"/>
              </a:ext>
            </a:extLst>
          </p:cNvPr>
          <p:cNvSpPr>
            <a:spLocks noGrp="1"/>
          </p:cNvSpPr>
          <p:nvPr>
            <p:ph type="title"/>
          </p:nvPr>
        </p:nvSpPr>
        <p:spPr/>
        <p:txBody>
          <a:bodyPr>
            <a:normAutofit/>
          </a:bodyPr>
          <a:lstStyle/>
          <a:p>
            <a:pPr algn="l"/>
            <a:r>
              <a:rPr lang="ja-JP" altLang="en-US"/>
              <a:t>時系列の折れ線</a:t>
            </a:r>
            <a:r>
              <a:rPr lang="en-US" altLang="ja-JP" dirty="0"/>
              <a:t>plot</a:t>
            </a:r>
            <a:endParaRPr lang="ja-JP" altLang="en-US"/>
          </a:p>
        </p:txBody>
      </p:sp>
      <p:sp>
        <p:nvSpPr>
          <p:cNvPr id="2" name="テキスト ボックス 1">
            <a:extLst>
              <a:ext uri="{FF2B5EF4-FFF2-40B4-BE49-F238E27FC236}">
                <a16:creationId xmlns:a16="http://schemas.microsoft.com/office/drawing/2014/main" id="{4626FDDB-737A-0AFA-1498-242AFBF94969}"/>
              </a:ext>
            </a:extLst>
          </p:cNvPr>
          <p:cNvSpPr txBox="1"/>
          <p:nvPr/>
        </p:nvSpPr>
        <p:spPr>
          <a:xfrm>
            <a:off x="0" y="6507460"/>
            <a:ext cx="2877711" cy="307777"/>
          </a:xfrm>
          <a:prstGeom prst="rect">
            <a:avLst/>
          </a:prstGeom>
          <a:solidFill>
            <a:schemeClr val="accent5">
              <a:lumMod val="20000"/>
              <a:lumOff val="80000"/>
            </a:schemeClr>
          </a:solidFill>
        </p:spPr>
        <p:txBody>
          <a:bodyPr wrap="non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Code:Exp088_graph_2101004_v2.R</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pic>
        <p:nvPicPr>
          <p:cNvPr id="9" name="図 8">
            <a:extLst>
              <a:ext uri="{FF2B5EF4-FFF2-40B4-BE49-F238E27FC236}">
                <a16:creationId xmlns:a16="http://schemas.microsoft.com/office/drawing/2014/main" id="{C3D1064C-2991-9740-283D-C910F597EAA2}"/>
              </a:ext>
            </a:extLst>
          </p:cNvPr>
          <p:cNvPicPr>
            <a:picLocks noChangeAspect="1"/>
          </p:cNvPicPr>
          <p:nvPr/>
        </p:nvPicPr>
        <p:blipFill>
          <a:blip r:embed="rId3"/>
          <a:stretch>
            <a:fillRect/>
          </a:stretch>
        </p:blipFill>
        <p:spPr>
          <a:xfrm>
            <a:off x="0" y="676446"/>
            <a:ext cx="6967410" cy="4631278"/>
          </a:xfrm>
          <a:prstGeom prst="rect">
            <a:avLst/>
          </a:prstGeom>
        </p:spPr>
      </p:pic>
      <p:sp>
        <p:nvSpPr>
          <p:cNvPr id="11" name="テキスト ボックス 10">
            <a:extLst>
              <a:ext uri="{FF2B5EF4-FFF2-40B4-BE49-F238E27FC236}">
                <a16:creationId xmlns:a16="http://schemas.microsoft.com/office/drawing/2014/main" id="{496BAFEA-F52E-E612-6E40-61EEFD14DE31}"/>
              </a:ext>
            </a:extLst>
          </p:cNvPr>
          <p:cNvSpPr txBox="1"/>
          <p:nvPr/>
        </p:nvSpPr>
        <p:spPr>
          <a:xfrm>
            <a:off x="5197364" y="3000834"/>
            <a:ext cx="2653863" cy="523220"/>
          </a:xfrm>
          <a:prstGeom prst="rect">
            <a:avLst/>
          </a:prstGeom>
          <a:solidFill>
            <a:schemeClr val="accent4">
              <a:lumMod val="20000"/>
              <a:lumOff val="80000"/>
            </a:schemeClr>
          </a:solidFill>
        </p:spPr>
        <p:txBody>
          <a:bodyPr wrap="square" rtlCol="0">
            <a:spAutoFit/>
          </a:bodyPr>
          <a:lstStyle/>
          <a:p>
            <a:r>
              <a:rPr kumimoji="1" lang="en-US" altLang="ja-JP" sz="1400" dirty="0" err="1">
                <a:latin typeface="Ricty" panose="020B0509020203020207" pitchFamily="49" charset="-128"/>
                <a:ea typeface="Ricty" panose="020B0509020203020207" pitchFamily="49" charset="-128"/>
                <a:cs typeface="Ricty" panose="020B0509020203020207" pitchFamily="49" charset="-128"/>
              </a:rPr>
              <a:t>rect</a:t>
            </a:r>
            <a:r>
              <a:rPr kumimoji="1" lang="ja-JP" altLang="en-US" sz="1400">
                <a:latin typeface="Ricty" panose="020B0509020203020207" pitchFamily="49" charset="-128"/>
                <a:ea typeface="Ricty" panose="020B0509020203020207" pitchFamily="49" charset="-128"/>
                <a:cs typeface="Ricty" panose="020B0509020203020207" pitchFamily="49" charset="-128"/>
              </a:rPr>
              <a:t>で特定の範囲を</a:t>
            </a:r>
            <a:r>
              <a:rPr kumimoji="1" lang="en-US" altLang="ja-JP" sz="1400" dirty="0">
                <a:latin typeface="Ricty" panose="020B0509020203020207" pitchFamily="49" charset="-128"/>
                <a:ea typeface="Ricty" panose="020B0509020203020207" pitchFamily="49" charset="-128"/>
                <a:cs typeface="Ricty" panose="020B0509020203020207" pitchFamily="49" charset="-128"/>
              </a:rPr>
              <a:t>gray</a:t>
            </a:r>
            <a:r>
              <a:rPr lang="ja-JP" altLang="en-US" sz="1400">
                <a:latin typeface="Ricty" panose="020B0509020203020207" pitchFamily="49" charset="-128"/>
                <a:ea typeface="Ricty" panose="020B0509020203020207" pitchFamily="49" charset="-128"/>
                <a:cs typeface="Ricty" panose="020B0509020203020207" pitchFamily="49" charset="-128"/>
              </a:rPr>
              <a:t>の範囲に指定できる</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11">
            <a:extLst>
              <a:ext uri="{FF2B5EF4-FFF2-40B4-BE49-F238E27FC236}">
                <a16:creationId xmlns:a16="http://schemas.microsoft.com/office/drawing/2014/main" id="{712B9D53-4596-5902-54FE-72CE0216F192}"/>
              </a:ext>
            </a:extLst>
          </p:cNvPr>
          <p:cNvSpPr txBox="1"/>
          <p:nvPr/>
        </p:nvSpPr>
        <p:spPr>
          <a:xfrm>
            <a:off x="3139963" y="1431766"/>
            <a:ext cx="3384332" cy="738664"/>
          </a:xfrm>
          <a:prstGeom prst="rect">
            <a:avLst/>
          </a:prstGeom>
          <a:solidFill>
            <a:schemeClr val="accent4">
              <a:lumMod val="20000"/>
              <a:lumOff val="80000"/>
            </a:schemeClr>
          </a:solidFill>
        </p:spPr>
        <p:txBody>
          <a:bodyPr wrap="square" rtlCol="0">
            <a:spAutoFit/>
          </a:bodyPr>
          <a:lstStyle/>
          <a:p>
            <a:r>
              <a:rPr kumimoji="1" lang="ja-JP" altLang="en-US" sz="1400">
                <a:latin typeface="Ricty" panose="020B0509020203020207" pitchFamily="49" charset="-128"/>
                <a:ea typeface="Ricty" panose="020B0509020203020207" pitchFamily="49" charset="-128"/>
                <a:cs typeface="Ricty" panose="020B0509020203020207" pitchFamily="49" charset="-128"/>
              </a:rPr>
              <a:t>特定の点の色を変更することができる（この時は色を変えたい行に印となる表示を入れている）</a:t>
            </a:r>
          </a:p>
        </p:txBody>
      </p:sp>
      <p:sp>
        <p:nvSpPr>
          <p:cNvPr id="13" name="テキスト ボックス 12">
            <a:extLst>
              <a:ext uri="{FF2B5EF4-FFF2-40B4-BE49-F238E27FC236}">
                <a16:creationId xmlns:a16="http://schemas.microsoft.com/office/drawing/2014/main" id="{20EF67D8-B33A-7ECA-93B9-25DC79024734}"/>
              </a:ext>
            </a:extLst>
          </p:cNvPr>
          <p:cNvSpPr txBox="1"/>
          <p:nvPr/>
        </p:nvSpPr>
        <p:spPr>
          <a:xfrm>
            <a:off x="1550779" y="3524054"/>
            <a:ext cx="2653863" cy="523220"/>
          </a:xfrm>
          <a:prstGeom prst="rect">
            <a:avLst/>
          </a:prstGeom>
          <a:solidFill>
            <a:schemeClr val="accent4">
              <a:lumMod val="20000"/>
              <a:lumOff val="80000"/>
            </a:schemeClr>
          </a:solidFill>
        </p:spPr>
        <p:txBody>
          <a:bodyPr wrap="square" rtlCol="0">
            <a:spAutoFit/>
          </a:bodyPr>
          <a:lstStyle/>
          <a:p>
            <a:r>
              <a:rPr kumimoji="1" lang="ja-JP" altLang="en-US" sz="1400">
                <a:latin typeface="Ricty" panose="020B0509020203020207" pitchFamily="49" charset="-128"/>
                <a:ea typeface="Ricty" panose="020B0509020203020207" pitchFamily="49" charset="-128"/>
                <a:cs typeface="Ricty" panose="020B0509020203020207" pitchFamily="49" charset="-128"/>
              </a:rPr>
              <a:t>折れ線の色を１色にすることも</a:t>
            </a:r>
            <a:r>
              <a:rPr lang="ja-JP" altLang="en-US" sz="1400">
                <a:latin typeface="Ricty" panose="020B0509020203020207" pitchFamily="49" charset="-128"/>
                <a:ea typeface="Ricty" panose="020B0509020203020207" pitchFamily="49" charset="-128"/>
                <a:cs typeface="Ricty" panose="020B0509020203020207" pitchFamily="49" charset="-128"/>
              </a:rPr>
              <a:t>できる</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99468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7C49CE-17AB-B240-89CC-F50A8D24E135}"/>
              </a:ext>
            </a:extLst>
          </p:cNvPr>
          <p:cNvSpPr>
            <a:spLocks noGrp="1"/>
          </p:cNvSpPr>
          <p:nvPr>
            <p:ph type="title"/>
          </p:nvPr>
        </p:nvSpPr>
        <p:spPr/>
        <p:txBody>
          <a:bodyPr>
            <a:normAutofit/>
          </a:bodyPr>
          <a:lstStyle/>
          <a:p>
            <a:pPr algn="l"/>
            <a:r>
              <a:rPr lang="en-US" altLang="ja-JP" dirty="0"/>
              <a:t>Violin plot + dot plot + box plot</a:t>
            </a:r>
            <a:endParaRPr lang="ja-JP" altLang="en-US"/>
          </a:p>
        </p:txBody>
      </p:sp>
      <p:sp>
        <p:nvSpPr>
          <p:cNvPr id="2" name="テキスト ボックス 1">
            <a:extLst>
              <a:ext uri="{FF2B5EF4-FFF2-40B4-BE49-F238E27FC236}">
                <a16:creationId xmlns:a16="http://schemas.microsoft.com/office/drawing/2014/main" id="{4626FDDB-737A-0AFA-1498-242AFBF94969}"/>
              </a:ext>
            </a:extLst>
          </p:cNvPr>
          <p:cNvSpPr txBox="1"/>
          <p:nvPr/>
        </p:nvSpPr>
        <p:spPr>
          <a:xfrm>
            <a:off x="0" y="6507460"/>
            <a:ext cx="2877711" cy="307777"/>
          </a:xfrm>
          <a:prstGeom prst="rect">
            <a:avLst/>
          </a:prstGeom>
          <a:solidFill>
            <a:schemeClr val="accent5">
              <a:lumMod val="20000"/>
              <a:lumOff val="80000"/>
            </a:schemeClr>
          </a:solidFill>
        </p:spPr>
        <p:txBody>
          <a:bodyPr wrap="non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Code:Exp088_graph_2101004_v2.R</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11">
            <a:extLst>
              <a:ext uri="{FF2B5EF4-FFF2-40B4-BE49-F238E27FC236}">
                <a16:creationId xmlns:a16="http://schemas.microsoft.com/office/drawing/2014/main" id="{712B9D53-4596-5902-54FE-72CE0216F192}"/>
              </a:ext>
            </a:extLst>
          </p:cNvPr>
          <p:cNvSpPr txBox="1"/>
          <p:nvPr/>
        </p:nvSpPr>
        <p:spPr>
          <a:xfrm>
            <a:off x="5159701" y="905478"/>
            <a:ext cx="3384332" cy="307777"/>
          </a:xfrm>
          <a:prstGeom prst="rect">
            <a:avLst/>
          </a:prstGeom>
          <a:solidFill>
            <a:schemeClr val="accent4">
              <a:lumMod val="20000"/>
              <a:lumOff val="80000"/>
            </a:schemeClr>
          </a:solidFill>
        </p:spPr>
        <p:txBody>
          <a:bodyPr wrap="squar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violin plot + dot plot + box plot</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pic>
        <p:nvPicPr>
          <p:cNvPr id="5" name="図 4">
            <a:extLst>
              <a:ext uri="{FF2B5EF4-FFF2-40B4-BE49-F238E27FC236}">
                <a16:creationId xmlns:a16="http://schemas.microsoft.com/office/drawing/2014/main" id="{C51A3B9A-1EAF-8F5F-5522-07DAE8DE7C27}"/>
              </a:ext>
            </a:extLst>
          </p:cNvPr>
          <p:cNvPicPr>
            <a:picLocks noChangeAspect="1"/>
          </p:cNvPicPr>
          <p:nvPr/>
        </p:nvPicPr>
        <p:blipFill>
          <a:blip r:embed="rId3"/>
          <a:stretch>
            <a:fillRect/>
          </a:stretch>
        </p:blipFill>
        <p:spPr>
          <a:xfrm>
            <a:off x="0" y="816268"/>
            <a:ext cx="4271534" cy="5691192"/>
          </a:xfrm>
          <a:prstGeom prst="rect">
            <a:avLst/>
          </a:prstGeom>
        </p:spPr>
      </p:pic>
      <p:pic>
        <p:nvPicPr>
          <p:cNvPr id="6" name="図 5">
            <a:extLst>
              <a:ext uri="{FF2B5EF4-FFF2-40B4-BE49-F238E27FC236}">
                <a16:creationId xmlns:a16="http://schemas.microsoft.com/office/drawing/2014/main" id="{C5101521-7DB6-A58D-36BD-CF0923728F7B}"/>
              </a:ext>
            </a:extLst>
          </p:cNvPr>
          <p:cNvPicPr>
            <a:picLocks noChangeAspect="1"/>
          </p:cNvPicPr>
          <p:nvPr/>
        </p:nvPicPr>
        <p:blipFill>
          <a:blip r:embed="rId4"/>
          <a:stretch>
            <a:fillRect/>
          </a:stretch>
        </p:blipFill>
        <p:spPr>
          <a:xfrm>
            <a:off x="4371626" y="1404776"/>
            <a:ext cx="4648421" cy="5274804"/>
          </a:xfrm>
          <a:prstGeom prst="rect">
            <a:avLst/>
          </a:prstGeom>
        </p:spPr>
      </p:pic>
    </p:spTree>
    <p:extLst>
      <p:ext uri="{BB962C8B-B14F-4D97-AF65-F5344CB8AC3E}">
        <p14:creationId xmlns:p14="http://schemas.microsoft.com/office/powerpoint/2010/main" val="52399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32BE3AFA-AE55-3A53-C001-FDF213A20FD2}"/>
              </a:ext>
            </a:extLst>
          </p:cNvPr>
          <p:cNvPicPr>
            <a:picLocks noChangeAspect="1"/>
          </p:cNvPicPr>
          <p:nvPr/>
        </p:nvPicPr>
        <p:blipFill>
          <a:blip r:embed="rId3"/>
          <a:stretch>
            <a:fillRect/>
          </a:stretch>
        </p:blipFill>
        <p:spPr>
          <a:xfrm>
            <a:off x="0" y="1202294"/>
            <a:ext cx="4599416" cy="4599416"/>
          </a:xfrm>
          <a:prstGeom prst="rect">
            <a:avLst/>
          </a:prstGeom>
        </p:spPr>
      </p:pic>
      <p:sp>
        <p:nvSpPr>
          <p:cNvPr id="4" name="タイトル 3">
            <a:extLst>
              <a:ext uri="{FF2B5EF4-FFF2-40B4-BE49-F238E27FC236}">
                <a16:creationId xmlns:a16="http://schemas.microsoft.com/office/drawing/2014/main" id="{6C7C49CE-17AB-B240-89CC-F50A8D24E135}"/>
              </a:ext>
            </a:extLst>
          </p:cNvPr>
          <p:cNvSpPr>
            <a:spLocks noGrp="1"/>
          </p:cNvSpPr>
          <p:nvPr>
            <p:ph type="title"/>
          </p:nvPr>
        </p:nvSpPr>
        <p:spPr/>
        <p:txBody>
          <a:bodyPr>
            <a:normAutofit/>
          </a:bodyPr>
          <a:lstStyle/>
          <a:p>
            <a:pPr algn="l"/>
            <a:r>
              <a:rPr lang="en-US" altLang="ja-JP" dirty="0"/>
              <a:t>Polar plot</a:t>
            </a:r>
            <a:endParaRPr lang="ja-JP" altLang="en-US"/>
          </a:p>
        </p:txBody>
      </p:sp>
      <p:sp>
        <p:nvSpPr>
          <p:cNvPr id="2" name="テキスト ボックス 1">
            <a:extLst>
              <a:ext uri="{FF2B5EF4-FFF2-40B4-BE49-F238E27FC236}">
                <a16:creationId xmlns:a16="http://schemas.microsoft.com/office/drawing/2014/main" id="{4626FDDB-737A-0AFA-1498-242AFBF94969}"/>
              </a:ext>
            </a:extLst>
          </p:cNvPr>
          <p:cNvSpPr txBox="1"/>
          <p:nvPr/>
        </p:nvSpPr>
        <p:spPr>
          <a:xfrm>
            <a:off x="0" y="6507460"/>
            <a:ext cx="2877711" cy="307777"/>
          </a:xfrm>
          <a:prstGeom prst="rect">
            <a:avLst/>
          </a:prstGeom>
          <a:solidFill>
            <a:schemeClr val="accent5">
              <a:lumMod val="20000"/>
              <a:lumOff val="80000"/>
            </a:schemeClr>
          </a:solidFill>
        </p:spPr>
        <p:txBody>
          <a:bodyPr wrap="non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Code:Exp088_graph_2101004_v2.R</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11">
            <a:extLst>
              <a:ext uri="{FF2B5EF4-FFF2-40B4-BE49-F238E27FC236}">
                <a16:creationId xmlns:a16="http://schemas.microsoft.com/office/drawing/2014/main" id="{712B9D53-4596-5902-54FE-72CE0216F192}"/>
              </a:ext>
            </a:extLst>
          </p:cNvPr>
          <p:cNvSpPr txBox="1"/>
          <p:nvPr/>
        </p:nvSpPr>
        <p:spPr>
          <a:xfrm>
            <a:off x="134005" y="756091"/>
            <a:ext cx="3384332" cy="307777"/>
          </a:xfrm>
          <a:prstGeom prst="rect">
            <a:avLst/>
          </a:prstGeom>
          <a:solidFill>
            <a:schemeClr val="accent4">
              <a:lumMod val="20000"/>
              <a:lumOff val="80000"/>
            </a:schemeClr>
          </a:solidFill>
        </p:spPr>
        <p:txBody>
          <a:bodyPr wrap="squar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Histogram</a:t>
            </a:r>
            <a:r>
              <a:rPr kumimoji="1" lang="ja-JP" altLang="en-US" sz="1400">
                <a:latin typeface="Ricty" panose="020B0509020203020207" pitchFamily="49" charset="-128"/>
                <a:ea typeface="Ricty" panose="020B0509020203020207" pitchFamily="49" charset="-128"/>
                <a:cs typeface="Ricty" panose="020B0509020203020207" pitchFamily="49" charset="-128"/>
              </a:rPr>
              <a:t>を円形にしたもの</a:t>
            </a:r>
          </a:p>
        </p:txBody>
      </p:sp>
      <p:pic>
        <p:nvPicPr>
          <p:cNvPr id="8" name="図 7">
            <a:extLst>
              <a:ext uri="{FF2B5EF4-FFF2-40B4-BE49-F238E27FC236}">
                <a16:creationId xmlns:a16="http://schemas.microsoft.com/office/drawing/2014/main" id="{2C158050-A0E4-6173-6AA9-A8CC68300CAB}"/>
              </a:ext>
            </a:extLst>
          </p:cNvPr>
          <p:cNvPicPr>
            <a:picLocks noChangeAspect="1"/>
          </p:cNvPicPr>
          <p:nvPr/>
        </p:nvPicPr>
        <p:blipFill>
          <a:blip r:embed="rId4"/>
          <a:stretch>
            <a:fillRect/>
          </a:stretch>
        </p:blipFill>
        <p:spPr>
          <a:xfrm>
            <a:off x="4449347" y="1580667"/>
            <a:ext cx="4550610" cy="2226706"/>
          </a:xfrm>
          <a:prstGeom prst="rect">
            <a:avLst/>
          </a:prstGeom>
        </p:spPr>
      </p:pic>
    </p:spTree>
    <p:extLst>
      <p:ext uri="{BB962C8B-B14F-4D97-AF65-F5344CB8AC3E}">
        <p14:creationId xmlns:p14="http://schemas.microsoft.com/office/powerpoint/2010/main" val="385812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7C49CE-17AB-B240-89CC-F50A8D24E135}"/>
              </a:ext>
            </a:extLst>
          </p:cNvPr>
          <p:cNvSpPr>
            <a:spLocks noGrp="1"/>
          </p:cNvSpPr>
          <p:nvPr>
            <p:ph type="title"/>
          </p:nvPr>
        </p:nvSpPr>
        <p:spPr/>
        <p:txBody>
          <a:bodyPr>
            <a:normAutofit/>
          </a:bodyPr>
          <a:lstStyle/>
          <a:p>
            <a:pPr algn="l"/>
            <a:r>
              <a:rPr lang="en-US" altLang="ja-JP" dirty="0"/>
              <a:t>Polar plot (</a:t>
            </a:r>
            <a:r>
              <a:rPr lang="ja-JP" altLang="en-US"/>
              <a:t>半円</a:t>
            </a:r>
            <a:r>
              <a:rPr lang="en-US" altLang="ja-JP" dirty="0"/>
              <a:t>)</a:t>
            </a:r>
            <a:endParaRPr lang="ja-JP" altLang="en-US"/>
          </a:p>
        </p:txBody>
      </p:sp>
      <p:sp>
        <p:nvSpPr>
          <p:cNvPr id="2" name="テキスト ボックス 1">
            <a:extLst>
              <a:ext uri="{FF2B5EF4-FFF2-40B4-BE49-F238E27FC236}">
                <a16:creationId xmlns:a16="http://schemas.microsoft.com/office/drawing/2014/main" id="{4626FDDB-737A-0AFA-1498-242AFBF94969}"/>
              </a:ext>
            </a:extLst>
          </p:cNvPr>
          <p:cNvSpPr txBox="1"/>
          <p:nvPr/>
        </p:nvSpPr>
        <p:spPr>
          <a:xfrm>
            <a:off x="0" y="6507460"/>
            <a:ext cx="633507" cy="307777"/>
          </a:xfrm>
          <a:prstGeom prst="rect">
            <a:avLst/>
          </a:prstGeom>
          <a:solidFill>
            <a:schemeClr val="accent5">
              <a:lumMod val="20000"/>
              <a:lumOff val="80000"/>
            </a:schemeClr>
          </a:solidFill>
        </p:spPr>
        <p:txBody>
          <a:bodyPr wrap="non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Code:</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12" name="テキスト ボックス 11">
            <a:extLst>
              <a:ext uri="{FF2B5EF4-FFF2-40B4-BE49-F238E27FC236}">
                <a16:creationId xmlns:a16="http://schemas.microsoft.com/office/drawing/2014/main" id="{712B9D53-4596-5902-54FE-72CE0216F192}"/>
              </a:ext>
            </a:extLst>
          </p:cNvPr>
          <p:cNvSpPr txBox="1"/>
          <p:nvPr/>
        </p:nvSpPr>
        <p:spPr>
          <a:xfrm>
            <a:off x="134005" y="756091"/>
            <a:ext cx="3384332" cy="307777"/>
          </a:xfrm>
          <a:prstGeom prst="rect">
            <a:avLst/>
          </a:prstGeom>
          <a:solidFill>
            <a:schemeClr val="accent4">
              <a:lumMod val="20000"/>
              <a:lumOff val="80000"/>
            </a:schemeClr>
          </a:solidFill>
        </p:spPr>
        <p:txBody>
          <a:bodyPr wrap="squar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Histogram</a:t>
            </a:r>
            <a:r>
              <a:rPr kumimoji="1" lang="ja-JP" altLang="en-US" sz="1400">
                <a:latin typeface="Ricty" panose="020B0509020203020207" pitchFamily="49" charset="-128"/>
                <a:ea typeface="Ricty" panose="020B0509020203020207" pitchFamily="49" charset="-128"/>
                <a:cs typeface="Ricty" panose="020B0509020203020207" pitchFamily="49" charset="-128"/>
              </a:rPr>
              <a:t>を円形にしたもの　</a:t>
            </a:r>
            <a:r>
              <a:rPr kumimoji="1" lang="en-US" altLang="ja-JP" sz="1400" dirty="0">
                <a:latin typeface="Ricty" panose="020B0509020203020207" pitchFamily="49" charset="-128"/>
                <a:ea typeface="Ricty" panose="020B0509020203020207" pitchFamily="49" charset="-128"/>
                <a:cs typeface="Ricty" panose="020B0509020203020207" pitchFamily="49" charset="-128"/>
              </a:rPr>
              <a:t>-&gt; </a:t>
            </a:r>
            <a:r>
              <a:rPr kumimoji="1" lang="ja-JP" altLang="en-US" sz="1400">
                <a:latin typeface="Ricty" panose="020B0509020203020207" pitchFamily="49" charset="-128"/>
                <a:ea typeface="Ricty" panose="020B0509020203020207" pitchFamily="49" charset="-128"/>
                <a:cs typeface="Ricty" panose="020B0509020203020207" pitchFamily="49" charset="-128"/>
              </a:rPr>
              <a:t>半円に</a:t>
            </a:r>
          </a:p>
        </p:txBody>
      </p:sp>
    </p:spTree>
    <p:extLst>
      <p:ext uri="{BB962C8B-B14F-4D97-AF65-F5344CB8AC3E}">
        <p14:creationId xmlns:p14="http://schemas.microsoft.com/office/powerpoint/2010/main" val="302788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7C49CE-17AB-B240-89CC-F50A8D24E135}"/>
              </a:ext>
            </a:extLst>
          </p:cNvPr>
          <p:cNvSpPr>
            <a:spLocks noGrp="1"/>
          </p:cNvSpPr>
          <p:nvPr>
            <p:ph type="title"/>
          </p:nvPr>
        </p:nvSpPr>
        <p:spPr/>
        <p:txBody>
          <a:bodyPr>
            <a:normAutofit/>
          </a:bodyPr>
          <a:lstStyle/>
          <a:p>
            <a:pPr algn="l"/>
            <a:r>
              <a:rPr lang="en-US" altLang="ja-JP" dirty="0"/>
              <a:t>dot plot + mean bar + error bar</a:t>
            </a:r>
            <a:endParaRPr lang="ja-JP" altLang="en-US"/>
          </a:p>
        </p:txBody>
      </p:sp>
      <p:sp>
        <p:nvSpPr>
          <p:cNvPr id="2" name="テキスト ボックス 1">
            <a:extLst>
              <a:ext uri="{FF2B5EF4-FFF2-40B4-BE49-F238E27FC236}">
                <a16:creationId xmlns:a16="http://schemas.microsoft.com/office/drawing/2014/main" id="{4626FDDB-737A-0AFA-1498-242AFBF94969}"/>
              </a:ext>
            </a:extLst>
          </p:cNvPr>
          <p:cNvSpPr txBox="1"/>
          <p:nvPr/>
        </p:nvSpPr>
        <p:spPr>
          <a:xfrm>
            <a:off x="0" y="6507460"/>
            <a:ext cx="3685624" cy="307777"/>
          </a:xfrm>
          <a:prstGeom prst="rect">
            <a:avLst/>
          </a:prstGeom>
          <a:solidFill>
            <a:schemeClr val="accent5">
              <a:lumMod val="20000"/>
              <a:lumOff val="80000"/>
            </a:schemeClr>
          </a:solidFill>
        </p:spPr>
        <p:txBody>
          <a:bodyPr wrap="non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Code: 221005_RBCvelocity_oneTimePoint.R</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pic>
        <p:nvPicPr>
          <p:cNvPr id="5" name="図 4">
            <a:extLst>
              <a:ext uri="{FF2B5EF4-FFF2-40B4-BE49-F238E27FC236}">
                <a16:creationId xmlns:a16="http://schemas.microsoft.com/office/drawing/2014/main" id="{E4FC0DCE-663A-4839-F8C3-503943666C67}"/>
              </a:ext>
            </a:extLst>
          </p:cNvPr>
          <p:cNvPicPr>
            <a:picLocks noChangeAspect="1"/>
          </p:cNvPicPr>
          <p:nvPr/>
        </p:nvPicPr>
        <p:blipFill>
          <a:blip r:embed="rId3"/>
          <a:stretch>
            <a:fillRect/>
          </a:stretch>
        </p:blipFill>
        <p:spPr>
          <a:xfrm>
            <a:off x="170355" y="804900"/>
            <a:ext cx="3949700" cy="5397500"/>
          </a:xfrm>
          <a:prstGeom prst="rect">
            <a:avLst/>
          </a:prstGeom>
        </p:spPr>
      </p:pic>
      <p:sp>
        <p:nvSpPr>
          <p:cNvPr id="6" name="テキスト ボックス 5">
            <a:extLst>
              <a:ext uri="{FF2B5EF4-FFF2-40B4-BE49-F238E27FC236}">
                <a16:creationId xmlns:a16="http://schemas.microsoft.com/office/drawing/2014/main" id="{D20FCA55-691A-AF09-43E3-6F957CF3B608}"/>
              </a:ext>
            </a:extLst>
          </p:cNvPr>
          <p:cNvSpPr txBox="1"/>
          <p:nvPr/>
        </p:nvSpPr>
        <p:spPr>
          <a:xfrm>
            <a:off x="4572000" y="1103027"/>
            <a:ext cx="3384332" cy="738664"/>
          </a:xfrm>
          <a:prstGeom prst="rect">
            <a:avLst/>
          </a:prstGeom>
          <a:solidFill>
            <a:schemeClr val="accent4">
              <a:lumMod val="20000"/>
              <a:lumOff val="80000"/>
            </a:schemeClr>
          </a:solidFill>
        </p:spPr>
        <p:txBody>
          <a:bodyPr wrap="square" rtlCol="0">
            <a:spAutoFit/>
          </a:bodyPr>
          <a:lstStyle/>
          <a:p>
            <a:r>
              <a:rPr kumimoji="1" lang="ja-JP" altLang="en-US" sz="1400">
                <a:latin typeface="Ricty" panose="020B0509020203020207" pitchFamily="49" charset="-128"/>
                <a:ea typeface="Ricty" panose="020B0509020203020207" pitchFamily="49" charset="-128"/>
                <a:cs typeface="Ricty" panose="020B0509020203020207" pitchFamily="49" charset="-128"/>
              </a:rPr>
              <a:t>各計測値を</a:t>
            </a:r>
            <a:r>
              <a:rPr kumimoji="1" lang="en-US" altLang="ja-JP" sz="1400" dirty="0">
                <a:latin typeface="Ricty" panose="020B0509020203020207" pitchFamily="49" charset="-128"/>
                <a:ea typeface="Ricty" panose="020B0509020203020207" pitchFamily="49" charset="-128"/>
                <a:cs typeface="Ricty" panose="020B0509020203020207" pitchFamily="49" charset="-128"/>
              </a:rPr>
              <a:t>plot + </a:t>
            </a:r>
            <a:r>
              <a:rPr kumimoji="1" lang="ja-JP" altLang="en-US" sz="1400">
                <a:latin typeface="Ricty" panose="020B0509020203020207" pitchFamily="49" charset="-128"/>
                <a:ea typeface="Ricty" panose="020B0509020203020207" pitchFamily="49" charset="-128"/>
                <a:cs typeface="Ricty" panose="020B0509020203020207" pitchFamily="49" charset="-128"/>
              </a:rPr>
              <a:t>それぞれの　</a:t>
            </a:r>
            <a:r>
              <a:rPr kumimoji="1" lang="en-US" altLang="ja-JP" sz="1400" dirty="0">
                <a:latin typeface="Ricty" panose="020B0509020203020207" pitchFamily="49" charset="-128"/>
                <a:ea typeface="Ricty" panose="020B0509020203020207" pitchFamily="49" charset="-128"/>
                <a:cs typeface="Ricty" panose="020B0509020203020207" pitchFamily="49" charset="-128"/>
              </a:rPr>
              <a:t>mean + </a:t>
            </a:r>
            <a:r>
              <a:rPr kumimoji="1" lang="en-US" altLang="ja-JP" sz="1400" dirty="0" err="1">
                <a:latin typeface="Ricty" panose="020B0509020203020207" pitchFamily="49" charset="-128"/>
                <a:ea typeface="Ricty" panose="020B0509020203020207" pitchFamily="49" charset="-128"/>
                <a:cs typeface="Ricty" panose="020B0509020203020207" pitchFamily="49" charset="-128"/>
              </a:rPr>
              <a:t>sd</a:t>
            </a:r>
            <a:r>
              <a:rPr kumimoji="1" lang="en-US" altLang="ja-JP" sz="1400" dirty="0">
                <a:latin typeface="Ricty" panose="020B0509020203020207" pitchFamily="49" charset="-128"/>
                <a:ea typeface="Ricty" panose="020B0509020203020207" pitchFamily="49" charset="-128"/>
                <a:cs typeface="Ricty" panose="020B0509020203020207" pitchFamily="49" charset="-128"/>
              </a:rPr>
              <a:t> </a:t>
            </a:r>
            <a:r>
              <a:rPr kumimoji="1" lang="ja-JP" altLang="en-US" sz="1400">
                <a:latin typeface="Ricty" panose="020B0509020203020207" pitchFamily="49" charset="-128"/>
                <a:ea typeface="Ricty" panose="020B0509020203020207" pitchFamily="49" charset="-128"/>
                <a:cs typeface="Ricty" panose="020B0509020203020207" pitchFamily="49" charset="-128"/>
              </a:rPr>
              <a:t>の</a:t>
            </a:r>
            <a:r>
              <a:rPr kumimoji="1" lang="en-US" altLang="ja-JP" sz="1400" dirty="0">
                <a:latin typeface="Ricty" panose="020B0509020203020207" pitchFamily="49" charset="-128"/>
                <a:ea typeface="Ricty" panose="020B0509020203020207" pitchFamily="49" charset="-128"/>
                <a:cs typeface="Ricty" panose="020B0509020203020207" pitchFamily="49" charset="-128"/>
              </a:rPr>
              <a:t>bar</a:t>
            </a:r>
            <a:r>
              <a:rPr kumimoji="1" lang="ja-JP" altLang="en-US" sz="1400">
                <a:latin typeface="Ricty" panose="020B0509020203020207" pitchFamily="49" charset="-128"/>
                <a:ea typeface="Ricty" panose="020B0509020203020207" pitchFamily="49" charset="-128"/>
                <a:cs typeface="Ricty" panose="020B0509020203020207" pitchFamily="49" charset="-128"/>
              </a:rPr>
              <a:t>を表示</a:t>
            </a:r>
            <a:endParaRPr kumimoji="1" lang="en-US" altLang="ja-JP" sz="1400" dirty="0">
              <a:latin typeface="Ricty" panose="020B0509020203020207" pitchFamily="49" charset="-128"/>
              <a:ea typeface="Ricty" panose="020B0509020203020207" pitchFamily="49" charset="-128"/>
              <a:cs typeface="Ricty" panose="020B0509020203020207" pitchFamily="49" charset="-128"/>
            </a:endParaRPr>
          </a:p>
          <a:p>
            <a:r>
              <a:rPr lang="en-US" altLang="ja-JP" sz="1400" dirty="0">
                <a:latin typeface="Ricty" panose="020B0509020203020207" pitchFamily="49" charset="-128"/>
                <a:ea typeface="Ricty" panose="020B0509020203020207" pitchFamily="49" charset="-128"/>
                <a:cs typeface="Ricty" panose="020B0509020203020207" pitchFamily="49" charset="-128"/>
              </a:rPr>
              <a:t>-&gt; </a:t>
            </a:r>
            <a:r>
              <a:rPr lang="en-US" altLang="ja-JP" sz="1400" dirty="0" err="1">
                <a:latin typeface="Ricty" panose="020B0509020203020207" pitchFamily="49" charset="-128"/>
                <a:ea typeface="Ricty" panose="020B0509020203020207" pitchFamily="49" charset="-128"/>
                <a:cs typeface="Ricty" panose="020B0509020203020207" pitchFamily="49" charset="-128"/>
              </a:rPr>
              <a:t>stat_summary</a:t>
            </a:r>
            <a:r>
              <a:rPr lang="ja-JP" altLang="en-US" sz="1400">
                <a:latin typeface="Ricty" panose="020B0509020203020207" pitchFamily="49" charset="-128"/>
                <a:ea typeface="Ricty" panose="020B0509020203020207" pitchFamily="49" charset="-128"/>
                <a:cs typeface="Ricty" panose="020B0509020203020207" pitchFamily="49" charset="-128"/>
              </a:rPr>
              <a:t>で表示させる</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7" name="テキスト ボックス 6">
            <a:extLst>
              <a:ext uri="{FF2B5EF4-FFF2-40B4-BE49-F238E27FC236}">
                <a16:creationId xmlns:a16="http://schemas.microsoft.com/office/drawing/2014/main" id="{5BD1BE89-47EE-3FC1-47B3-54A68745F7D4}"/>
              </a:ext>
            </a:extLst>
          </p:cNvPr>
          <p:cNvSpPr txBox="1"/>
          <p:nvPr/>
        </p:nvSpPr>
        <p:spPr>
          <a:xfrm>
            <a:off x="3799492" y="4945057"/>
            <a:ext cx="2296508" cy="307777"/>
          </a:xfrm>
          <a:prstGeom prst="rect">
            <a:avLst/>
          </a:prstGeom>
          <a:solidFill>
            <a:schemeClr val="accent4">
              <a:lumMod val="20000"/>
              <a:lumOff val="80000"/>
            </a:schemeClr>
          </a:solidFill>
        </p:spPr>
        <p:txBody>
          <a:bodyPr wrap="squar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bar </a:t>
            </a:r>
            <a:r>
              <a:rPr kumimoji="1" lang="ja-JP" altLang="en-US" sz="1400">
                <a:latin typeface="Ricty" panose="020B0509020203020207" pitchFamily="49" charset="-128"/>
                <a:ea typeface="Ricty" panose="020B0509020203020207" pitchFamily="49" charset="-128"/>
                <a:cs typeface="Ricty" panose="020B0509020203020207" pitchFamily="49" charset="-128"/>
              </a:rPr>
              <a:t>の太さも変えられる</a:t>
            </a:r>
          </a:p>
        </p:txBody>
      </p:sp>
    </p:spTree>
    <p:extLst>
      <p:ext uri="{BB962C8B-B14F-4D97-AF65-F5344CB8AC3E}">
        <p14:creationId xmlns:p14="http://schemas.microsoft.com/office/powerpoint/2010/main" val="179289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7C49CE-17AB-B240-89CC-F50A8D24E135}"/>
              </a:ext>
            </a:extLst>
          </p:cNvPr>
          <p:cNvSpPr>
            <a:spLocks noGrp="1"/>
          </p:cNvSpPr>
          <p:nvPr>
            <p:ph type="title"/>
          </p:nvPr>
        </p:nvSpPr>
        <p:spPr/>
        <p:txBody>
          <a:bodyPr>
            <a:normAutofit/>
          </a:bodyPr>
          <a:lstStyle/>
          <a:p>
            <a:pPr algn="l"/>
            <a:r>
              <a:rPr lang="en-US" altLang="ja-JP" dirty="0"/>
              <a:t>dot plot (</a:t>
            </a:r>
            <a:r>
              <a:rPr lang="ja-JP" altLang="en-US"/>
              <a:t>複数グループ</a:t>
            </a:r>
            <a:r>
              <a:rPr lang="en-US" altLang="ja-JP" dirty="0"/>
              <a:t>) + mean bar</a:t>
            </a:r>
            <a:endParaRPr lang="ja-JP" altLang="en-US"/>
          </a:p>
        </p:txBody>
      </p:sp>
      <p:sp>
        <p:nvSpPr>
          <p:cNvPr id="2" name="テキスト ボックス 1">
            <a:extLst>
              <a:ext uri="{FF2B5EF4-FFF2-40B4-BE49-F238E27FC236}">
                <a16:creationId xmlns:a16="http://schemas.microsoft.com/office/drawing/2014/main" id="{4626FDDB-737A-0AFA-1498-242AFBF94969}"/>
              </a:ext>
            </a:extLst>
          </p:cNvPr>
          <p:cNvSpPr txBox="1"/>
          <p:nvPr/>
        </p:nvSpPr>
        <p:spPr>
          <a:xfrm>
            <a:off x="0" y="6507460"/>
            <a:ext cx="633507" cy="307777"/>
          </a:xfrm>
          <a:prstGeom prst="rect">
            <a:avLst/>
          </a:prstGeom>
          <a:solidFill>
            <a:schemeClr val="accent5">
              <a:lumMod val="20000"/>
              <a:lumOff val="80000"/>
            </a:schemeClr>
          </a:solidFill>
        </p:spPr>
        <p:txBody>
          <a:bodyPr wrap="non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Code:</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6" name="テキスト ボックス 5">
            <a:extLst>
              <a:ext uri="{FF2B5EF4-FFF2-40B4-BE49-F238E27FC236}">
                <a16:creationId xmlns:a16="http://schemas.microsoft.com/office/drawing/2014/main" id="{D20FCA55-691A-AF09-43E3-6F957CF3B608}"/>
              </a:ext>
            </a:extLst>
          </p:cNvPr>
          <p:cNvSpPr txBox="1"/>
          <p:nvPr/>
        </p:nvSpPr>
        <p:spPr>
          <a:xfrm>
            <a:off x="6508532" y="710618"/>
            <a:ext cx="2490952" cy="1169551"/>
          </a:xfrm>
          <a:prstGeom prst="rect">
            <a:avLst/>
          </a:prstGeom>
          <a:solidFill>
            <a:schemeClr val="accent4">
              <a:lumMod val="20000"/>
              <a:lumOff val="80000"/>
            </a:schemeClr>
          </a:solidFill>
        </p:spPr>
        <p:txBody>
          <a:bodyPr wrap="squar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Library(</a:t>
            </a:r>
            <a:r>
              <a:rPr kumimoji="1" lang="en-US" altLang="ja-JP" sz="1400" dirty="0" err="1">
                <a:latin typeface="Ricty" panose="020B0509020203020207" pitchFamily="49" charset="-128"/>
                <a:ea typeface="Ricty" panose="020B0509020203020207" pitchFamily="49" charset="-128"/>
                <a:cs typeface="Ricty" panose="020B0509020203020207" pitchFamily="49" charset="-128"/>
              </a:rPr>
              <a:t>ungeviz</a:t>
            </a:r>
            <a:r>
              <a:rPr kumimoji="1" lang="en-US" altLang="ja-JP" sz="1400" dirty="0">
                <a:latin typeface="Ricty" panose="020B0509020203020207" pitchFamily="49" charset="-128"/>
                <a:ea typeface="Ricty" panose="020B0509020203020207" pitchFamily="49" charset="-128"/>
                <a:cs typeface="Ricty" panose="020B0509020203020207" pitchFamily="49" charset="-128"/>
              </a:rPr>
              <a:t>)</a:t>
            </a:r>
            <a:r>
              <a:rPr lang="ja-JP" altLang="en-US" sz="1400">
                <a:latin typeface="Ricty" panose="020B0509020203020207" pitchFamily="49" charset="-128"/>
                <a:ea typeface="Ricty" panose="020B0509020203020207" pitchFamily="49" charset="-128"/>
                <a:cs typeface="Ricty" panose="020B0509020203020207" pitchFamily="49" charset="-128"/>
              </a:rPr>
              <a:t>が必要</a:t>
            </a:r>
            <a:endParaRPr kumimoji="1" lang="en-US" altLang="ja-JP" sz="1400" dirty="0">
              <a:latin typeface="Ricty" panose="020B0509020203020207" pitchFamily="49" charset="-128"/>
              <a:ea typeface="Ricty" panose="020B0509020203020207" pitchFamily="49" charset="-128"/>
              <a:cs typeface="Ricty" panose="020B0509020203020207" pitchFamily="49" charset="-128"/>
            </a:endParaRPr>
          </a:p>
          <a:p>
            <a:endParaRPr lang="en-US" altLang="ja-JP" sz="1400" dirty="0">
              <a:latin typeface="Ricty" panose="020B0509020203020207" pitchFamily="49" charset="-128"/>
              <a:ea typeface="Ricty" panose="020B0509020203020207" pitchFamily="49" charset="-128"/>
              <a:cs typeface="Ricty" panose="020B0509020203020207" pitchFamily="49" charset="-128"/>
            </a:endParaRPr>
          </a:p>
          <a:p>
            <a:r>
              <a:rPr kumimoji="1" lang="en-US" altLang="ja-JP" sz="1400" dirty="0" err="1">
                <a:latin typeface="Ricty" panose="020B0509020203020207" pitchFamily="49" charset="-128"/>
                <a:ea typeface="Ricty" panose="020B0509020203020207" pitchFamily="49" charset="-128"/>
                <a:cs typeface="Ricty" panose="020B0509020203020207" pitchFamily="49" charset="-128"/>
              </a:rPr>
              <a:t>geom_dot</a:t>
            </a:r>
            <a:r>
              <a:rPr lang="en-US" altLang="ja-JP" sz="1400" dirty="0" err="1">
                <a:latin typeface="Ricty" panose="020B0509020203020207" pitchFamily="49" charset="-128"/>
                <a:ea typeface="Ricty" panose="020B0509020203020207" pitchFamily="49" charset="-128"/>
                <a:cs typeface="Ricty" panose="020B0509020203020207" pitchFamily="49" charset="-128"/>
              </a:rPr>
              <a:t>plot</a:t>
            </a:r>
            <a:r>
              <a:rPr lang="en-US" altLang="ja-JP" sz="1400" dirty="0">
                <a:latin typeface="Ricty" panose="020B0509020203020207" pitchFamily="49" charset="-128"/>
                <a:ea typeface="Ricty" panose="020B0509020203020207" pitchFamily="49" charset="-128"/>
                <a:cs typeface="Ricty" panose="020B0509020203020207" pitchFamily="49" charset="-128"/>
              </a:rPr>
              <a:t> </a:t>
            </a:r>
          </a:p>
          <a:p>
            <a:r>
              <a:rPr kumimoji="1" lang="en-US" altLang="ja-JP" sz="1400" dirty="0">
                <a:latin typeface="Ricty" panose="020B0509020203020207" pitchFamily="49" charset="-128"/>
                <a:ea typeface="Ricty" panose="020B0509020203020207" pitchFamily="49" charset="-128"/>
                <a:cs typeface="Ricty" panose="020B0509020203020207" pitchFamily="49" charset="-128"/>
              </a:rPr>
              <a:t>+ </a:t>
            </a:r>
          </a:p>
          <a:p>
            <a:r>
              <a:rPr kumimoji="1" lang="en-US" altLang="ja-JP" sz="1400" dirty="0" err="1">
                <a:latin typeface="Ricty" panose="020B0509020203020207" pitchFamily="49" charset="-128"/>
                <a:ea typeface="Ricty" panose="020B0509020203020207" pitchFamily="49" charset="-128"/>
                <a:cs typeface="Ricty" panose="020B0509020203020207" pitchFamily="49" charset="-128"/>
              </a:rPr>
              <a:t>geom_hpline</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
        <p:nvSpPr>
          <p:cNvPr id="7" name="テキスト ボックス 6">
            <a:extLst>
              <a:ext uri="{FF2B5EF4-FFF2-40B4-BE49-F238E27FC236}">
                <a16:creationId xmlns:a16="http://schemas.microsoft.com/office/drawing/2014/main" id="{5BD1BE89-47EE-3FC1-47B3-54A68745F7D4}"/>
              </a:ext>
            </a:extLst>
          </p:cNvPr>
          <p:cNvSpPr txBox="1"/>
          <p:nvPr/>
        </p:nvSpPr>
        <p:spPr>
          <a:xfrm>
            <a:off x="6605754" y="4430050"/>
            <a:ext cx="2296508" cy="307777"/>
          </a:xfrm>
          <a:prstGeom prst="rect">
            <a:avLst/>
          </a:prstGeom>
          <a:solidFill>
            <a:schemeClr val="accent4">
              <a:lumMod val="20000"/>
              <a:lumOff val="80000"/>
            </a:schemeClr>
          </a:solidFill>
        </p:spPr>
        <p:txBody>
          <a:bodyPr wrap="squar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bar </a:t>
            </a:r>
            <a:r>
              <a:rPr kumimoji="1" lang="ja-JP" altLang="en-US" sz="1400">
                <a:latin typeface="Ricty" panose="020B0509020203020207" pitchFamily="49" charset="-128"/>
                <a:ea typeface="Ricty" panose="020B0509020203020207" pitchFamily="49" charset="-128"/>
                <a:cs typeface="Ricty" panose="020B0509020203020207" pitchFamily="49" charset="-128"/>
              </a:rPr>
              <a:t>の太さも変えられる</a:t>
            </a:r>
          </a:p>
        </p:txBody>
      </p:sp>
    </p:spTree>
    <p:extLst>
      <p:ext uri="{BB962C8B-B14F-4D97-AF65-F5344CB8AC3E}">
        <p14:creationId xmlns:p14="http://schemas.microsoft.com/office/powerpoint/2010/main" val="516597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F274FE-B8EC-6C9A-5F95-AE7857287483}"/>
              </a:ext>
            </a:extLst>
          </p:cNvPr>
          <p:cNvSpPr>
            <a:spLocks noGrp="1"/>
          </p:cNvSpPr>
          <p:nvPr>
            <p:ph type="title"/>
          </p:nvPr>
        </p:nvSpPr>
        <p:spPr/>
        <p:txBody>
          <a:bodyPr/>
          <a:lstStyle/>
          <a:p>
            <a:r>
              <a:rPr kumimoji="1" lang="en-US" altLang="ja-JP" dirty="0"/>
              <a:t>loop</a:t>
            </a:r>
            <a:r>
              <a:rPr kumimoji="1" lang="ja-JP" altLang="en-US"/>
              <a:t>を２つ（以上）使ってグラフを書いて並べる</a:t>
            </a:r>
          </a:p>
        </p:txBody>
      </p:sp>
      <p:pic>
        <p:nvPicPr>
          <p:cNvPr id="4" name="図 3">
            <a:extLst>
              <a:ext uri="{FF2B5EF4-FFF2-40B4-BE49-F238E27FC236}">
                <a16:creationId xmlns:a16="http://schemas.microsoft.com/office/drawing/2014/main" id="{E47D9487-FA16-859B-C920-8298C36567A7}"/>
              </a:ext>
            </a:extLst>
          </p:cNvPr>
          <p:cNvPicPr>
            <a:picLocks noChangeAspect="1"/>
          </p:cNvPicPr>
          <p:nvPr/>
        </p:nvPicPr>
        <p:blipFill>
          <a:blip r:embed="rId2"/>
          <a:stretch>
            <a:fillRect/>
          </a:stretch>
        </p:blipFill>
        <p:spPr>
          <a:xfrm>
            <a:off x="0" y="659285"/>
            <a:ext cx="5225852" cy="4275697"/>
          </a:xfrm>
          <a:prstGeom prst="rect">
            <a:avLst/>
          </a:prstGeom>
        </p:spPr>
      </p:pic>
      <p:pic>
        <p:nvPicPr>
          <p:cNvPr id="6" name="図 5">
            <a:extLst>
              <a:ext uri="{FF2B5EF4-FFF2-40B4-BE49-F238E27FC236}">
                <a16:creationId xmlns:a16="http://schemas.microsoft.com/office/drawing/2014/main" id="{82F579AA-7C41-FFDA-1480-41D007FE2C51}"/>
              </a:ext>
            </a:extLst>
          </p:cNvPr>
          <p:cNvPicPr>
            <a:picLocks noChangeAspect="1"/>
          </p:cNvPicPr>
          <p:nvPr/>
        </p:nvPicPr>
        <p:blipFill>
          <a:blip r:embed="rId3"/>
          <a:stretch>
            <a:fillRect/>
          </a:stretch>
        </p:blipFill>
        <p:spPr>
          <a:xfrm>
            <a:off x="5225852" y="645138"/>
            <a:ext cx="3922672" cy="4967214"/>
          </a:xfrm>
          <a:prstGeom prst="rect">
            <a:avLst/>
          </a:prstGeom>
        </p:spPr>
      </p:pic>
      <p:sp>
        <p:nvSpPr>
          <p:cNvPr id="7" name="テキスト ボックス 6">
            <a:extLst>
              <a:ext uri="{FF2B5EF4-FFF2-40B4-BE49-F238E27FC236}">
                <a16:creationId xmlns:a16="http://schemas.microsoft.com/office/drawing/2014/main" id="{6A85E315-174E-A8F5-4CA9-140276B6F774}"/>
              </a:ext>
            </a:extLst>
          </p:cNvPr>
          <p:cNvSpPr txBox="1"/>
          <p:nvPr/>
        </p:nvSpPr>
        <p:spPr>
          <a:xfrm>
            <a:off x="90466" y="5029164"/>
            <a:ext cx="4588512" cy="1169551"/>
          </a:xfrm>
          <a:prstGeom prst="rect">
            <a:avLst/>
          </a:prstGeom>
          <a:solidFill>
            <a:schemeClr val="accent4">
              <a:lumMod val="20000"/>
              <a:lumOff val="80000"/>
            </a:schemeClr>
          </a:solidFill>
        </p:spPr>
        <p:txBody>
          <a:bodyPr wrap="square" rtlCol="0">
            <a:spAutoFit/>
          </a:bodyPr>
          <a:lstStyle/>
          <a:p>
            <a:r>
              <a:rPr kumimoji="1" lang="en-US" altLang="ja-JP" sz="1400" dirty="0" err="1">
                <a:latin typeface="Ricty" panose="020B0509020203020207" pitchFamily="49" charset="-128"/>
                <a:ea typeface="Ricty" panose="020B0509020203020207" pitchFamily="49" charset="-128"/>
                <a:cs typeface="Ricty" panose="020B0509020203020207" pitchFamily="49" charset="-128"/>
              </a:rPr>
              <a:t>gt</a:t>
            </a:r>
            <a:r>
              <a:rPr kumimoji="1" lang="ja-JP" altLang="en-US" sz="1400">
                <a:latin typeface="Ricty" panose="020B0509020203020207" pitchFamily="49" charset="-128"/>
                <a:ea typeface="Ricty" panose="020B0509020203020207" pitchFamily="49" charset="-128"/>
                <a:cs typeface="Ricty" panose="020B0509020203020207" pitchFamily="49" charset="-128"/>
              </a:rPr>
              <a:t>を作成</a:t>
            </a:r>
            <a:endParaRPr kumimoji="1" lang="en-US" altLang="ja-JP" sz="1400" dirty="0">
              <a:latin typeface="Ricty" panose="020B0509020203020207" pitchFamily="49" charset="-128"/>
              <a:ea typeface="Ricty" panose="020B0509020203020207" pitchFamily="49" charset="-128"/>
              <a:cs typeface="Ricty" panose="020B0509020203020207" pitchFamily="49" charset="-128"/>
            </a:endParaRPr>
          </a:p>
          <a:p>
            <a:r>
              <a:rPr kumimoji="1" lang="en-US" altLang="ja-JP" sz="1400" dirty="0" err="1">
                <a:latin typeface="Ricty" panose="020B0509020203020207" pitchFamily="49" charset="-128"/>
                <a:ea typeface="Ricty" panose="020B0509020203020207" pitchFamily="49" charset="-128"/>
                <a:cs typeface="Ricty" panose="020B0509020203020207" pitchFamily="49" charset="-128"/>
              </a:rPr>
              <a:t>i,j</a:t>
            </a:r>
            <a:r>
              <a:rPr kumimoji="1" lang="ja-JP" altLang="en-US" sz="1400">
                <a:latin typeface="Ricty" panose="020B0509020203020207" pitchFamily="49" charset="-128"/>
                <a:ea typeface="Ricty" panose="020B0509020203020207" pitchFamily="49" charset="-128"/>
                <a:cs typeface="Ricty" panose="020B0509020203020207" pitchFamily="49" charset="-128"/>
              </a:rPr>
              <a:t>で</a:t>
            </a:r>
            <a:r>
              <a:rPr kumimoji="1" lang="en-US" altLang="ja-JP" sz="1400" dirty="0">
                <a:latin typeface="Ricty" panose="020B0509020203020207" pitchFamily="49" charset="-128"/>
                <a:ea typeface="Ricty" panose="020B0509020203020207" pitchFamily="49" charset="-128"/>
                <a:cs typeface="Ricty" panose="020B0509020203020207" pitchFamily="49" charset="-128"/>
              </a:rPr>
              <a:t>loop</a:t>
            </a:r>
            <a:r>
              <a:rPr kumimoji="1" lang="ja-JP" altLang="en-US" sz="1400">
                <a:latin typeface="Ricty" panose="020B0509020203020207" pitchFamily="49" charset="-128"/>
                <a:ea typeface="Ricty" panose="020B0509020203020207" pitchFamily="49" charset="-128"/>
                <a:cs typeface="Ricty" panose="020B0509020203020207" pitchFamily="49" charset="-128"/>
              </a:rPr>
              <a:t>するのに対し，グラフの</a:t>
            </a:r>
            <a:r>
              <a:rPr kumimoji="1" lang="en-US" altLang="ja-JP" sz="1400" dirty="0" err="1">
                <a:latin typeface="Ricty" panose="020B0509020203020207" pitchFamily="49" charset="-128"/>
                <a:ea typeface="Ricty" panose="020B0509020203020207" pitchFamily="49" charset="-128"/>
                <a:cs typeface="Ricty" panose="020B0509020203020207" pitchFamily="49" charset="-128"/>
              </a:rPr>
              <a:t>gt</a:t>
            </a:r>
            <a:r>
              <a:rPr kumimoji="1" lang="ja-JP" altLang="en-US" sz="1400">
                <a:latin typeface="Ricty" panose="020B0509020203020207" pitchFamily="49" charset="-128"/>
                <a:ea typeface="Ricty" panose="020B0509020203020207" pitchFamily="49" charset="-128"/>
                <a:cs typeface="Ricty" panose="020B0509020203020207" pitchFamily="49" charset="-128"/>
              </a:rPr>
              <a:t>は</a:t>
            </a:r>
            <a:r>
              <a:rPr kumimoji="1" lang="en-US" altLang="ja-JP" sz="1400" dirty="0">
                <a:latin typeface="Ricty" panose="020B0509020203020207" pitchFamily="49" charset="-128"/>
                <a:ea typeface="Ricty" panose="020B0509020203020207" pitchFamily="49" charset="-128"/>
                <a:cs typeface="Ricty" panose="020B0509020203020207" pitchFamily="49" charset="-128"/>
              </a:rPr>
              <a:t>k</a:t>
            </a:r>
            <a:r>
              <a:rPr kumimoji="1" lang="ja-JP" altLang="en-US" sz="1400">
                <a:latin typeface="Ricty" panose="020B0509020203020207" pitchFamily="49" charset="-128"/>
                <a:ea typeface="Ricty" panose="020B0509020203020207" pitchFamily="49" charset="-128"/>
                <a:cs typeface="Ricty" panose="020B0509020203020207" pitchFamily="49" charset="-128"/>
              </a:rPr>
              <a:t>にして</a:t>
            </a:r>
            <a:r>
              <a:rPr kumimoji="1" lang="en-US" altLang="ja-JP" sz="1400" dirty="0">
                <a:latin typeface="Ricty" panose="020B0509020203020207" pitchFamily="49" charset="-128"/>
                <a:ea typeface="Ricty" panose="020B0509020203020207" pitchFamily="49" charset="-128"/>
                <a:cs typeface="Ricty" panose="020B0509020203020207" pitchFamily="49" charset="-128"/>
              </a:rPr>
              <a:t>loop1</a:t>
            </a:r>
            <a:r>
              <a:rPr kumimoji="1" lang="ja-JP" altLang="en-US" sz="1400">
                <a:latin typeface="Ricty" panose="020B0509020203020207" pitchFamily="49" charset="-128"/>
                <a:ea typeface="Ricty" panose="020B0509020203020207" pitchFamily="49" charset="-128"/>
                <a:cs typeface="Ricty" panose="020B0509020203020207" pitchFamily="49" charset="-128"/>
              </a:rPr>
              <a:t>つにつき１つ増加するようにすれば全てのグラフを格納するものが出来上がる</a:t>
            </a:r>
            <a:endParaRPr kumimoji="1" lang="en-US" altLang="ja-JP" sz="1400" dirty="0">
              <a:latin typeface="Ricty" panose="020B0509020203020207" pitchFamily="49" charset="-128"/>
              <a:ea typeface="Ricty" panose="020B0509020203020207" pitchFamily="49" charset="-128"/>
              <a:cs typeface="Ricty" panose="020B0509020203020207" pitchFamily="49" charset="-128"/>
            </a:endParaRPr>
          </a:p>
          <a:p>
            <a:r>
              <a:rPr lang="en-US" altLang="ja-JP" sz="1400" dirty="0">
                <a:latin typeface="Ricty" panose="020B0509020203020207" pitchFamily="49" charset="-128"/>
                <a:ea typeface="Ricty" panose="020B0509020203020207" pitchFamily="49" charset="-128"/>
                <a:cs typeface="Ricty" panose="020B0509020203020207" pitchFamily="49" charset="-128"/>
              </a:rPr>
              <a:t>-&gt; </a:t>
            </a:r>
            <a:r>
              <a:rPr lang="ja-JP" altLang="en-US" sz="1400">
                <a:latin typeface="Ricty" panose="020B0509020203020207" pitchFamily="49" charset="-128"/>
                <a:ea typeface="Ricty" panose="020B0509020203020207" pitchFamily="49" charset="-128"/>
                <a:cs typeface="Ricty" panose="020B0509020203020207" pitchFamily="49" charset="-128"/>
              </a:rPr>
              <a:t>これを</a:t>
            </a:r>
            <a:r>
              <a:rPr lang="en-US" altLang="ja-JP" sz="1400" dirty="0" err="1">
                <a:latin typeface="Ricty" panose="020B0509020203020207" pitchFamily="49" charset="-128"/>
                <a:ea typeface="Ricty" panose="020B0509020203020207" pitchFamily="49" charset="-128"/>
                <a:cs typeface="Ricty" panose="020B0509020203020207" pitchFamily="49" charset="-128"/>
              </a:rPr>
              <a:t>ggarange</a:t>
            </a:r>
            <a:r>
              <a:rPr lang="ja-JP" altLang="en-US" sz="1400">
                <a:latin typeface="Ricty" panose="020B0509020203020207" pitchFamily="49" charset="-128"/>
                <a:ea typeface="Ricty" panose="020B0509020203020207" pitchFamily="49" charset="-128"/>
                <a:cs typeface="Ricty" panose="020B0509020203020207" pitchFamily="49" charset="-128"/>
              </a:rPr>
              <a:t>などで保存する</a:t>
            </a:r>
            <a:endParaRPr kumimoji="1" lang="en-US" altLang="ja-JP" sz="1400" dirty="0">
              <a:latin typeface="Ricty" panose="020B0509020203020207" pitchFamily="49" charset="-128"/>
              <a:ea typeface="Ricty" panose="020B0509020203020207" pitchFamily="49" charset="-128"/>
              <a:cs typeface="Ricty" panose="020B0509020203020207" pitchFamily="49" charset="-128"/>
            </a:endParaRPr>
          </a:p>
        </p:txBody>
      </p:sp>
      <p:pic>
        <p:nvPicPr>
          <p:cNvPr id="8" name="図 7">
            <a:extLst>
              <a:ext uri="{FF2B5EF4-FFF2-40B4-BE49-F238E27FC236}">
                <a16:creationId xmlns:a16="http://schemas.microsoft.com/office/drawing/2014/main" id="{CC55011F-ACE4-8450-2930-D1C6B880F312}"/>
              </a:ext>
            </a:extLst>
          </p:cNvPr>
          <p:cNvPicPr>
            <a:picLocks noChangeAspect="1"/>
          </p:cNvPicPr>
          <p:nvPr/>
        </p:nvPicPr>
        <p:blipFill>
          <a:blip r:embed="rId4"/>
          <a:stretch>
            <a:fillRect/>
          </a:stretch>
        </p:blipFill>
        <p:spPr>
          <a:xfrm>
            <a:off x="5379042" y="5757650"/>
            <a:ext cx="3764958" cy="339695"/>
          </a:xfrm>
          <a:prstGeom prst="rect">
            <a:avLst/>
          </a:prstGeom>
        </p:spPr>
      </p:pic>
      <p:sp>
        <p:nvSpPr>
          <p:cNvPr id="9" name="テキスト ボックス 8">
            <a:extLst>
              <a:ext uri="{FF2B5EF4-FFF2-40B4-BE49-F238E27FC236}">
                <a16:creationId xmlns:a16="http://schemas.microsoft.com/office/drawing/2014/main" id="{BC0A844B-8B1D-4CC6-2D63-71EDB586382E}"/>
              </a:ext>
            </a:extLst>
          </p:cNvPr>
          <p:cNvSpPr txBox="1"/>
          <p:nvPr/>
        </p:nvSpPr>
        <p:spPr>
          <a:xfrm>
            <a:off x="93507" y="6507460"/>
            <a:ext cx="3685624" cy="307777"/>
          </a:xfrm>
          <a:prstGeom prst="rect">
            <a:avLst/>
          </a:prstGeom>
          <a:solidFill>
            <a:schemeClr val="accent5">
              <a:lumMod val="20000"/>
              <a:lumOff val="80000"/>
            </a:schemeClr>
          </a:solidFill>
        </p:spPr>
        <p:txBody>
          <a:bodyPr wrap="none" rtlCol="0">
            <a:spAutoFit/>
          </a:bodyPr>
          <a:lstStyle/>
          <a:p>
            <a:r>
              <a:rPr kumimoji="1" lang="en-US" altLang="ja-JP" sz="1400" dirty="0">
                <a:latin typeface="Ricty" panose="020B0509020203020207" pitchFamily="49" charset="-128"/>
                <a:ea typeface="Ricty" panose="020B0509020203020207" pitchFamily="49" charset="-128"/>
                <a:cs typeface="Ricty" panose="020B0509020203020207" pitchFamily="49" charset="-128"/>
              </a:rPr>
              <a:t>Code:221120_RBCvelocity_CtrlMTZ_DAPCS.R</a:t>
            </a:r>
            <a:endParaRPr kumimoji="1" lang="ja-JP" altLang="en-US" sz="1400">
              <a:latin typeface="Ricty" panose="020B0509020203020207" pitchFamily="49" charset="-128"/>
              <a:ea typeface="Ricty" panose="020B0509020203020207" pitchFamily="49" charset="-128"/>
              <a:cs typeface="Ricty" panose="020B0509020203020207" pitchFamily="49" charset="-128"/>
            </a:endParaRPr>
          </a:p>
        </p:txBody>
      </p:sp>
    </p:spTree>
    <p:extLst>
      <p:ext uri="{BB962C8B-B14F-4D97-AF65-F5344CB8AC3E}">
        <p14:creationId xmlns:p14="http://schemas.microsoft.com/office/powerpoint/2010/main" val="1956256180"/>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3" id="{6FE6BDD8-7A3D-7F49-8189-A20C5FE96D05}" vid="{CCF2193D-1228-9444-B160-2D53119EC253}"/>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ホワイト</Template>
  <TotalTime>1697</TotalTime>
  <Words>300</Words>
  <Application>Microsoft Macintosh PowerPoint</Application>
  <PresentationFormat>画面に合わせる (4:3)</PresentationFormat>
  <Paragraphs>49</Paragraphs>
  <Slides>8</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MS Gothic</vt:lpstr>
      <vt:lpstr>Ricty</vt:lpstr>
      <vt:lpstr>Yu Gothic</vt:lpstr>
      <vt:lpstr>Yu Gothic</vt:lpstr>
      <vt:lpstr>Arial</vt:lpstr>
      <vt:lpstr>Calibri</vt:lpstr>
      <vt:lpstr>ホワイト</vt:lpstr>
      <vt:lpstr>Bar plot + Error bar + dot </vt:lpstr>
      <vt:lpstr>時系列の折れ線plot</vt:lpstr>
      <vt:lpstr>Violin plot + dot plot + box plot</vt:lpstr>
      <vt:lpstr>Polar plot</vt:lpstr>
      <vt:lpstr>Polar plot (半円)</vt:lpstr>
      <vt:lpstr>dot plot + mean bar + error bar</vt:lpstr>
      <vt:lpstr>dot plot (複数グループ) + mean bar</vt:lpstr>
      <vt:lpstr>loopを２つ（以上）使ってグラフを書いて並べる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 plot + Error bar + dot </dc:title>
  <dc:creator>Ishii Tomohiro</dc:creator>
  <cp:lastModifiedBy>T.Ishii</cp:lastModifiedBy>
  <cp:revision>6</cp:revision>
  <dcterms:created xsi:type="dcterms:W3CDTF">2022-10-16T13:45:46Z</dcterms:created>
  <dcterms:modified xsi:type="dcterms:W3CDTF">2022-11-21T12:30:05Z</dcterms:modified>
</cp:coreProperties>
</file>